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Masters/slideMaster16.xml" ContentType="application/vnd.openxmlformats-officedocument.presentationml.slideMaster+xml"/>
  <Override PartName="/ppt/slideMasters/slideMaster17.xml" ContentType="application/vnd.openxmlformats-officedocument.presentationml.slideMaster+xml"/>
  <Override PartName="/ppt/slideMasters/slideMaster18.xml" ContentType="application/vnd.openxmlformats-officedocument.presentationml.slideMaster+xml"/>
  <Override PartName="/ppt/slideMasters/slideMaster19.xml" ContentType="application/vnd.openxmlformats-officedocument.presentationml.slideMaster+xml"/>
  <Override PartName="/ppt/slideMasters/slideMaster20.xml" ContentType="application/vnd.openxmlformats-officedocument.presentationml.slideMaster+xml"/>
  <Override PartName="/ppt/slideMasters/slideMaster21.xml" ContentType="application/vnd.openxmlformats-officedocument.presentationml.slideMaster+xml"/>
  <Override PartName="/ppt/slideMasters/slideMaster22.xml" ContentType="application/vnd.openxmlformats-officedocument.presentationml.slideMaster+xml"/>
  <Override PartName="/ppt/slideMasters/slideMaster23.xml" ContentType="application/vnd.openxmlformats-officedocument.presentationml.slideMaster+xml"/>
  <Override PartName="/ppt/slideMasters/slideMaster24.xml" ContentType="application/vnd.openxmlformats-officedocument.presentationml.slideMaster+xml"/>
  <Override PartName="/ppt/slideMasters/slideMaster2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3.xml" ContentType="application/vnd.openxmlformats-officedocument.theme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theme/theme4.xml" ContentType="application/vnd.openxmlformats-officedocument.theme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theme/theme5.xml" ContentType="application/vnd.openxmlformats-officedocument.theme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theme/theme6.xml" ContentType="application/vnd.openxmlformats-officedocument.theme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7.xml" ContentType="application/vnd.openxmlformats-officedocument.theme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theme/theme8.xml" ContentType="application/vnd.openxmlformats-officedocument.theme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theme/theme9.xml" ContentType="application/vnd.openxmlformats-officedocument.theme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theme/theme10.xml" ContentType="application/vnd.openxmlformats-officedocument.theme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theme/theme11.xml" ContentType="application/vnd.openxmlformats-officedocument.theme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theme/theme12.xml" ContentType="application/vnd.openxmlformats-officedocument.theme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theme/theme13.xml" ContentType="application/vnd.openxmlformats-officedocument.theme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theme/theme14.xml" ContentType="application/vnd.openxmlformats-officedocument.theme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slideLayouts/slideLayout155.xml" ContentType="application/vnd.openxmlformats-officedocument.presentationml.slideLayout+xml"/>
  <Override PartName="/ppt/slideLayouts/slideLayout156.xml" ContentType="application/vnd.openxmlformats-officedocument.presentationml.slideLayout+xml"/>
  <Override PartName="/ppt/theme/theme15.xml" ContentType="application/vnd.openxmlformats-officedocument.theme+xml"/>
  <Override PartName="/ppt/slideLayouts/slideLayout157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59.xml" ContentType="application/vnd.openxmlformats-officedocument.presentationml.slideLayout+xml"/>
  <Override PartName="/ppt/theme/theme16.xml" ContentType="application/vnd.openxmlformats-officedocument.theme+xml"/>
  <Override PartName="/ppt/slideLayouts/slideLayout160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62.xml" ContentType="application/vnd.openxmlformats-officedocument.presentationml.slideLayout+xml"/>
  <Override PartName="/ppt/theme/theme17.xml" ContentType="application/vnd.openxmlformats-officedocument.theme+xml"/>
  <Override PartName="/ppt/slideLayouts/slideLayout163.xml" ContentType="application/vnd.openxmlformats-officedocument.presentationml.slideLayout+xml"/>
  <Override PartName="/ppt/slideLayouts/slideLayout164.xml" ContentType="application/vnd.openxmlformats-officedocument.presentationml.slideLayout+xml"/>
  <Override PartName="/ppt/slideLayouts/slideLayout165.xml" ContentType="application/vnd.openxmlformats-officedocument.presentationml.slideLayout+xml"/>
  <Override PartName="/ppt/theme/theme18.xml" ContentType="application/vnd.openxmlformats-officedocument.theme+xml"/>
  <Override PartName="/ppt/slideLayouts/slideLayout16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slideLayouts/slideLayout168.xml" ContentType="application/vnd.openxmlformats-officedocument.presentationml.slideLayout+xml"/>
  <Override PartName="/ppt/theme/theme19.xml" ContentType="application/vnd.openxmlformats-officedocument.theme+xml"/>
  <Override PartName="/ppt/slideLayouts/slideLayout169.xml" ContentType="application/vnd.openxmlformats-officedocument.presentationml.slideLayout+xml"/>
  <Override PartName="/ppt/slideLayouts/slideLayout170.xml" ContentType="application/vnd.openxmlformats-officedocument.presentationml.slideLayout+xml"/>
  <Override PartName="/ppt/slideLayouts/slideLayout171.xml" ContentType="application/vnd.openxmlformats-officedocument.presentationml.slideLayout+xml"/>
  <Override PartName="/ppt/theme/theme20.xml" ContentType="application/vnd.openxmlformats-officedocument.theme+xml"/>
  <Override PartName="/ppt/slideLayouts/slideLayout172.xml" ContentType="application/vnd.openxmlformats-officedocument.presentationml.slideLayout+xml"/>
  <Override PartName="/ppt/slideLayouts/slideLayout173.xml" ContentType="application/vnd.openxmlformats-officedocument.presentationml.slideLayout+xml"/>
  <Override PartName="/ppt/slideLayouts/slideLayout174.xml" ContentType="application/vnd.openxmlformats-officedocument.presentationml.slideLayout+xml"/>
  <Override PartName="/ppt/slideLayouts/slideLayout175.xml" ContentType="application/vnd.openxmlformats-officedocument.presentationml.slideLayout+xml"/>
  <Override PartName="/ppt/theme/theme21.xml" ContentType="application/vnd.openxmlformats-officedocument.theme+xml"/>
  <Override PartName="/ppt/slideLayouts/slideLayout176.xml" ContentType="application/vnd.openxmlformats-officedocument.presentationml.slideLayout+xml"/>
  <Override PartName="/ppt/slideLayouts/slideLayout177.xml" ContentType="application/vnd.openxmlformats-officedocument.presentationml.slideLayout+xml"/>
  <Override PartName="/ppt/slideLayouts/slideLayout178.xml" ContentType="application/vnd.openxmlformats-officedocument.presentationml.slideLayout+xml"/>
  <Override PartName="/ppt/slideLayouts/slideLayout179.xml" ContentType="application/vnd.openxmlformats-officedocument.presentationml.slideLayout+xml"/>
  <Override PartName="/ppt/slideLayouts/slideLayout180.xml" ContentType="application/vnd.openxmlformats-officedocument.presentationml.slideLayout+xml"/>
  <Override PartName="/ppt/theme/theme22.xml" ContentType="application/vnd.openxmlformats-officedocument.theme+xml"/>
  <Override PartName="/ppt/slideLayouts/slideLayout181.xml" ContentType="application/vnd.openxmlformats-officedocument.presentationml.slideLayout+xml"/>
  <Override PartName="/ppt/slideLayouts/slideLayout182.xml" ContentType="application/vnd.openxmlformats-officedocument.presentationml.slideLayout+xml"/>
  <Override PartName="/ppt/slideLayouts/slideLayout183.xml" ContentType="application/vnd.openxmlformats-officedocument.presentationml.slideLayout+xml"/>
  <Override PartName="/ppt/slideLayouts/slideLayout184.xml" ContentType="application/vnd.openxmlformats-officedocument.presentationml.slideLayout+xml"/>
  <Override PartName="/ppt/theme/theme23.xml" ContentType="application/vnd.openxmlformats-officedocument.theme+xml"/>
  <Override PartName="/ppt/slideLayouts/slideLayout185.xml" ContentType="application/vnd.openxmlformats-officedocument.presentationml.slideLayout+xml"/>
  <Override PartName="/ppt/slideLayouts/slideLayout186.xml" ContentType="application/vnd.openxmlformats-officedocument.presentationml.slideLayout+xml"/>
  <Override PartName="/ppt/slideLayouts/slideLayout187.xml" ContentType="application/vnd.openxmlformats-officedocument.presentationml.slideLayout+xml"/>
  <Override PartName="/ppt/slideLayouts/slideLayout188.xml" ContentType="application/vnd.openxmlformats-officedocument.presentationml.slideLayout+xml"/>
  <Override PartName="/ppt/slideLayouts/slideLayout189.xml" ContentType="application/vnd.openxmlformats-officedocument.presentationml.slideLayout+xml"/>
  <Override PartName="/ppt/slideLayouts/slideLayout190.xml" ContentType="application/vnd.openxmlformats-officedocument.presentationml.slideLayout+xml"/>
  <Override PartName="/ppt/slideLayouts/slideLayout191.xml" ContentType="application/vnd.openxmlformats-officedocument.presentationml.slideLayout+xml"/>
  <Override PartName="/ppt/slideLayouts/slideLayout192.xml" ContentType="application/vnd.openxmlformats-officedocument.presentationml.slideLayout+xml"/>
  <Override PartName="/ppt/slideLayouts/slideLayout193.xml" ContentType="application/vnd.openxmlformats-officedocument.presentationml.slideLayout+xml"/>
  <Override PartName="/ppt/slideLayouts/slideLayout194.xml" ContentType="application/vnd.openxmlformats-officedocument.presentationml.slideLayout+xml"/>
  <Override PartName="/ppt/slideLayouts/slideLayout195.xml" ContentType="application/vnd.openxmlformats-officedocument.presentationml.slideLayout+xml"/>
  <Override PartName="/ppt/theme/theme24.xml" ContentType="application/vnd.openxmlformats-officedocument.theme+xml"/>
  <Override PartName="/ppt/slideLayouts/slideLayout196.xml" ContentType="application/vnd.openxmlformats-officedocument.presentationml.slideLayout+xml"/>
  <Override PartName="/ppt/slideLayouts/slideLayout197.xml" ContentType="application/vnd.openxmlformats-officedocument.presentationml.slideLayout+xml"/>
  <Override PartName="/ppt/slideLayouts/slideLayout198.xml" ContentType="application/vnd.openxmlformats-officedocument.presentationml.slideLayout+xml"/>
  <Override PartName="/ppt/theme/theme25.xml" ContentType="application/vnd.openxmlformats-officedocument.theme+xml"/>
  <Override PartName="/ppt/theme/theme2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3657" r:id="rId2"/>
    <p:sldMasterId id="2147483672" r:id="rId3"/>
    <p:sldMasterId id="2147483685" r:id="rId4"/>
    <p:sldMasterId id="2147483698" r:id="rId5"/>
    <p:sldMasterId id="2147483711" r:id="rId6"/>
    <p:sldMasterId id="2147483724" r:id="rId7"/>
    <p:sldMasterId id="2147483737" r:id="rId8"/>
    <p:sldMasterId id="2147483750" r:id="rId9"/>
    <p:sldMasterId id="2147483859" r:id="rId10"/>
    <p:sldMasterId id="2147483872" r:id="rId11"/>
    <p:sldMasterId id="2147483895" r:id="rId12"/>
    <p:sldMasterId id="2147483908" r:id="rId13"/>
    <p:sldMasterId id="2147483922" r:id="rId14"/>
    <p:sldMasterId id="2147483935" r:id="rId15"/>
    <p:sldMasterId id="2147483943" r:id="rId16"/>
    <p:sldMasterId id="2147483947" r:id="rId17"/>
    <p:sldMasterId id="2147483951" r:id="rId18"/>
    <p:sldMasterId id="2147483956" r:id="rId19"/>
    <p:sldMasterId id="2147483960" r:id="rId20"/>
    <p:sldMasterId id="2147483964" r:id="rId21"/>
    <p:sldMasterId id="2147483968" r:id="rId22"/>
    <p:sldMasterId id="2147483973" r:id="rId23"/>
    <p:sldMasterId id="2147483977" r:id="rId24"/>
    <p:sldMasterId id="2147483992" r:id="rId25"/>
  </p:sldMasterIdLst>
  <p:notesMasterIdLst>
    <p:notesMasterId r:id="rId120"/>
  </p:notesMasterIdLst>
  <p:sldIdLst>
    <p:sldId id="550" r:id="rId26"/>
    <p:sldId id="868" r:id="rId27"/>
    <p:sldId id="756" r:id="rId28"/>
    <p:sldId id="889" r:id="rId29"/>
    <p:sldId id="772" r:id="rId30"/>
    <p:sldId id="759" r:id="rId31"/>
    <p:sldId id="890" r:id="rId32"/>
    <p:sldId id="765" r:id="rId33"/>
    <p:sldId id="762" r:id="rId34"/>
    <p:sldId id="763" r:id="rId35"/>
    <p:sldId id="764" r:id="rId36"/>
    <p:sldId id="780" r:id="rId37"/>
    <p:sldId id="774" r:id="rId38"/>
    <p:sldId id="777" r:id="rId39"/>
    <p:sldId id="778" r:id="rId40"/>
    <p:sldId id="779" r:id="rId41"/>
    <p:sldId id="794" r:id="rId42"/>
    <p:sldId id="785" r:id="rId43"/>
    <p:sldId id="781" r:id="rId44"/>
    <p:sldId id="782" r:id="rId45"/>
    <p:sldId id="776" r:id="rId46"/>
    <p:sldId id="784" r:id="rId47"/>
    <p:sldId id="786" r:id="rId48"/>
    <p:sldId id="787" r:id="rId49"/>
    <p:sldId id="808" r:id="rId50"/>
    <p:sldId id="789" r:id="rId51"/>
    <p:sldId id="769" r:id="rId52"/>
    <p:sldId id="770" r:id="rId53"/>
    <p:sldId id="866" r:id="rId54"/>
    <p:sldId id="625" r:id="rId55"/>
    <p:sldId id="807" r:id="rId56"/>
    <p:sldId id="814" r:id="rId57"/>
    <p:sldId id="824" r:id="rId58"/>
    <p:sldId id="815" r:id="rId59"/>
    <p:sldId id="790" r:id="rId60"/>
    <p:sldId id="902" r:id="rId61"/>
    <p:sldId id="816" r:id="rId62"/>
    <p:sldId id="809" r:id="rId63"/>
    <p:sldId id="810" r:id="rId64"/>
    <p:sldId id="811" r:id="rId65"/>
    <p:sldId id="822" r:id="rId66"/>
    <p:sldId id="825" r:id="rId67"/>
    <p:sldId id="826" r:id="rId68"/>
    <p:sldId id="891" r:id="rId69"/>
    <p:sldId id="882" r:id="rId70"/>
    <p:sldId id="892" r:id="rId71"/>
    <p:sldId id="896" r:id="rId72"/>
    <p:sldId id="880" r:id="rId73"/>
    <p:sldId id="893" r:id="rId74"/>
    <p:sldId id="894" r:id="rId75"/>
    <p:sldId id="895" r:id="rId76"/>
    <p:sldId id="900" r:id="rId77"/>
    <p:sldId id="862" r:id="rId78"/>
    <p:sldId id="870" r:id="rId79"/>
    <p:sldId id="871" r:id="rId80"/>
    <p:sldId id="842" r:id="rId81"/>
    <p:sldId id="621" r:id="rId82"/>
    <p:sldId id="845" r:id="rId83"/>
    <p:sldId id="897" r:id="rId84"/>
    <p:sldId id="847" r:id="rId85"/>
    <p:sldId id="850" r:id="rId86"/>
    <p:sldId id="899" r:id="rId87"/>
    <p:sldId id="872" r:id="rId88"/>
    <p:sldId id="898" r:id="rId89"/>
    <p:sldId id="593" r:id="rId90"/>
    <p:sldId id="869" r:id="rId91"/>
    <p:sldId id="877" r:id="rId92"/>
    <p:sldId id="901" r:id="rId93"/>
    <p:sldId id="883" r:id="rId94"/>
    <p:sldId id="884" r:id="rId95"/>
    <p:sldId id="885" r:id="rId96"/>
    <p:sldId id="886" r:id="rId97"/>
    <p:sldId id="887" r:id="rId98"/>
    <p:sldId id="888" r:id="rId99"/>
    <p:sldId id="903" r:id="rId100"/>
    <p:sldId id="904" r:id="rId101"/>
    <p:sldId id="865" r:id="rId102"/>
    <p:sldId id="788" r:id="rId103"/>
    <p:sldId id="875" r:id="rId104"/>
    <p:sldId id="876" r:id="rId105"/>
    <p:sldId id="796" r:id="rId106"/>
    <p:sldId id="797" r:id="rId107"/>
    <p:sldId id="802" r:id="rId108"/>
    <p:sldId id="773" r:id="rId109"/>
    <p:sldId id="803" r:id="rId110"/>
    <p:sldId id="800" r:id="rId111"/>
    <p:sldId id="801" r:id="rId112"/>
    <p:sldId id="798" r:id="rId113"/>
    <p:sldId id="795" r:id="rId114"/>
    <p:sldId id="823" r:id="rId115"/>
    <p:sldId id="818" r:id="rId116"/>
    <p:sldId id="819" r:id="rId117"/>
    <p:sldId id="820" r:id="rId118"/>
    <p:sldId id="821" r:id="rId119"/>
  </p:sldIdLst>
  <p:sldSz cx="9144000" cy="6858000" type="screen4x3"/>
  <p:notesSz cx="6858000" cy="91440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0FFFF"/>
    <a:srgbClr val="CBF3E7"/>
    <a:srgbClr val="00D0D0"/>
    <a:srgbClr val="FF66FF"/>
    <a:srgbClr val="FF9933"/>
    <a:srgbClr val="007676"/>
    <a:srgbClr val="EAC900"/>
    <a:srgbClr val="FFFF00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22838BEF-8BB2-4498-84A7-C5851F593DF1}" styleName="Medium Style 4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217" autoAdjust="0"/>
    <p:restoredTop sz="94607" autoAdjust="0"/>
  </p:normalViewPr>
  <p:slideViewPr>
    <p:cSldViewPr>
      <p:cViewPr varScale="1">
        <p:scale>
          <a:sx n="65" d="100"/>
          <a:sy n="65" d="100"/>
        </p:scale>
        <p:origin x="-1435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1.xml"/><Relationship Id="rId117" Type="http://schemas.openxmlformats.org/officeDocument/2006/relationships/slide" Target="slides/slide92.xml"/><Relationship Id="rId21" Type="http://schemas.openxmlformats.org/officeDocument/2006/relationships/slideMaster" Target="slideMasters/slideMaster21.xml"/><Relationship Id="rId42" Type="http://schemas.openxmlformats.org/officeDocument/2006/relationships/slide" Target="slides/slide17.xml"/><Relationship Id="rId47" Type="http://schemas.openxmlformats.org/officeDocument/2006/relationships/slide" Target="slides/slide22.xml"/><Relationship Id="rId63" Type="http://schemas.openxmlformats.org/officeDocument/2006/relationships/slide" Target="slides/slide38.xml"/><Relationship Id="rId68" Type="http://schemas.openxmlformats.org/officeDocument/2006/relationships/slide" Target="slides/slide43.xml"/><Relationship Id="rId84" Type="http://schemas.openxmlformats.org/officeDocument/2006/relationships/slide" Target="slides/slide59.xml"/><Relationship Id="rId89" Type="http://schemas.openxmlformats.org/officeDocument/2006/relationships/slide" Target="slides/slide64.xml"/><Relationship Id="rId112" Type="http://schemas.openxmlformats.org/officeDocument/2006/relationships/slide" Target="slides/slide87.xml"/><Relationship Id="rId16" Type="http://schemas.openxmlformats.org/officeDocument/2006/relationships/slideMaster" Target="slideMasters/slideMaster16.xml"/><Relationship Id="rId107" Type="http://schemas.openxmlformats.org/officeDocument/2006/relationships/slide" Target="slides/slide82.xml"/><Relationship Id="rId11" Type="http://schemas.openxmlformats.org/officeDocument/2006/relationships/slideMaster" Target="slideMasters/slideMaster11.xml"/><Relationship Id="rId32" Type="http://schemas.openxmlformats.org/officeDocument/2006/relationships/slide" Target="slides/slide7.xml"/><Relationship Id="rId37" Type="http://schemas.openxmlformats.org/officeDocument/2006/relationships/slide" Target="slides/slide12.xml"/><Relationship Id="rId53" Type="http://schemas.openxmlformats.org/officeDocument/2006/relationships/slide" Target="slides/slide28.xml"/><Relationship Id="rId58" Type="http://schemas.openxmlformats.org/officeDocument/2006/relationships/slide" Target="slides/slide33.xml"/><Relationship Id="rId74" Type="http://schemas.openxmlformats.org/officeDocument/2006/relationships/slide" Target="slides/slide49.xml"/><Relationship Id="rId79" Type="http://schemas.openxmlformats.org/officeDocument/2006/relationships/slide" Target="slides/slide54.xml"/><Relationship Id="rId102" Type="http://schemas.openxmlformats.org/officeDocument/2006/relationships/slide" Target="slides/slide77.xml"/><Relationship Id="rId123" Type="http://schemas.openxmlformats.org/officeDocument/2006/relationships/theme" Target="theme/theme1.xml"/><Relationship Id="rId5" Type="http://schemas.openxmlformats.org/officeDocument/2006/relationships/slideMaster" Target="slideMasters/slideMaster5.xml"/><Relationship Id="rId61" Type="http://schemas.openxmlformats.org/officeDocument/2006/relationships/slide" Target="slides/slide36.xml"/><Relationship Id="rId82" Type="http://schemas.openxmlformats.org/officeDocument/2006/relationships/slide" Target="slides/slide57.xml"/><Relationship Id="rId90" Type="http://schemas.openxmlformats.org/officeDocument/2006/relationships/slide" Target="slides/slide65.xml"/><Relationship Id="rId95" Type="http://schemas.openxmlformats.org/officeDocument/2006/relationships/slide" Target="slides/slide70.xml"/><Relationship Id="rId19" Type="http://schemas.openxmlformats.org/officeDocument/2006/relationships/slideMaster" Target="slideMasters/slideMaster19.xml"/><Relationship Id="rId14" Type="http://schemas.openxmlformats.org/officeDocument/2006/relationships/slideMaster" Target="slideMasters/slideMaster14.xml"/><Relationship Id="rId22" Type="http://schemas.openxmlformats.org/officeDocument/2006/relationships/slideMaster" Target="slideMasters/slideMaster22.xml"/><Relationship Id="rId27" Type="http://schemas.openxmlformats.org/officeDocument/2006/relationships/slide" Target="slides/slide2.xml"/><Relationship Id="rId30" Type="http://schemas.openxmlformats.org/officeDocument/2006/relationships/slide" Target="slides/slide5.xml"/><Relationship Id="rId35" Type="http://schemas.openxmlformats.org/officeDocument/2006/relationships/slide" Target="slides/slide10.xml"/><Relationship Id="rId43" Type="http://schemas.openxmlformats.org/officeDocument/2006/relationships/slide" Target="slides/slide18.xml"/><Relationship Id="rId48" Type="http://schemas.openxmlformats.org/officeDocument/2006/relationships/slide" Target="slides/slide23.xml"/><Relationship Id="rId56" Type="http://schemas.openxmlformats.org/officeDocument/2006/relationships/slide" Target="slides/slide31.xml"/><Relationship Id="rId64" Type="http://schemas.openxmlformats.org/officeDocument/2006/relationships/slide" Target="slides/slide39.xml"/><Relationship Id="rId69" Type="http://schemas.openxmlformats.org/officeDocument/2006/relationships/slide" Target="slides/slide44.xml"/><Relationship Id="rId77" Type="http://schemas.openxmlformats.org/officeDocument/2006/relationships/slide" Target="slides/slide52.xml"/><Relationship Id="rId100" Type="http://schemas.openxmlformats.org/officeDocument/2006/relationships/slide" Target="slides/slide75.xml"/><Relationship Id="rId105" Type="http://schemas.openxmlformats.org/officeDocument/2006/relationships/slide" Target="slides/slide80.xml"/><Relationship Id="rId113" Type="http://schemas.openxmlformats.org/officeDocument/2006/relationships/slide" Target="slides/slide88.xml"/><Relationship Id="rId118" Type="http://schemas.openxmlformats.org/officeDocument/2006/relationships/slide" Target="slides/slide93.xml"/><Relationship Id="rId8" Type="http://schemas.openxmlformats.org/officeDocument/2006/relationships/slideMaster" Target="slideMasters/slideMaster8.xml"/><Relationship Id="rId51" Type="http://schemas.openxmlformats.org/officeDocument/2006/relationships/slide" Target="slides/slide26.xml"/><Relationship Id="rId72" Type="http://schemas.openxmlformats.org/officeDocument/2006/relationships/slide" Target="slides/slide47.xml"/><Relationship Id="rId80" Type="http://schemas.openxmlformats.org/officeDocument/2006/relationships/slide" Target="slides/slide55.xml"/><Relationship Id="rId85" Type="http://schemas.openxmlformats.org/officeDocument/2006/relationships/slide" Target="slides/slide60.xml"/><Relationship Id="rId93" Type="http://schemas.openxmlformats.org/officeDocument/2006/relationships/slide" Target="slides/slide68.xml"/><Relationship Id="rId98" Type="http://schemas.openxmlformats.org/officeDocument/2006/relationships/slide" Target="slides/slide73.xml"/><Relationship Id="rId121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12" Type="http://schemas.openxmlformats.org/officeDocument/2006/relationships/slideMaster" Target="slideMasters/slideMaster12.xml"/><Relationship Id="rId17" Type="http://schemas.openxmlformats.org/officeDocument/2006/relationships/slideMaster" Target="slideMasters/slideMaster17.xml"/><Relationship Id="rId25" Type="http://schemas.openxmlformats.org/officeDocument/2006/relationships/slideMaster" Target="slideMasters/slideMaster25.xml"/><Relationship Id="rId33" Type="http://schemas.openxmlformats.org/officeDocument/2006/relationships/slide" Target="slides/slide8.xml"/><Relationship Id="rId38" Type="http://schemas.openxmlformats.org/officeDocument/2006/relationships/slide" Target="slides/slide13.xml"/><Relationship Id="rId46" Type="http://schemas.openxmlformats.org/officeDocument/2006/relationships/slide" Target="slides/slide21.xml"/><Relationship Id="rId59" Type="http://schemas.openxmlformats.org/officeDocument/2006/relationships/slide" Target="slides/slide34.xml"/><Relationship Id="rId67" Type="http://schemas.openxmlformats.org/officeDocument/2006/relationships/slide" Target="slides/slide42.xml"/><Relationship Id="rId103" Type="http://schemas.openxmlformats.org/officeDocument/2006/relationships/slide" Target="slides/slide78.xml"/><Relationship Id="rId108" Type="http://schemas.openxmlformats.org/officeDocument/2006/relationships/slide" Target="slides/slide83.xml"/><Relationship Id="rId116" Type="http://schemas.openxmlformats.org/officeDocument/2006/relationships/slide" Target="slides/slide91.xml"/><Relationship Id="rId124" Type="http://schemas.openxmlformats.org/officeDocument/2006/relationships/tableStyles" Target="tableStyles.xml"/><Relationship Id="rId20" Type="http://schemas.openxmlformats.org/officeDocument/2006/relationships/slideMaster" Target="slideMasters/slideMaster20.xml"/><Relationship Id="rId41" Type="http://schemas.openxmlformats.org/officeDocument/2006/relationships/slide" Target="slides/slide16.xml"/><Relationship Id="rId54" Type="http://schemas.openxmlformats.org/officeDocument/2006/relationships/slide" Target="slides/slide29.xml"/><Relationship Id="rId62" Type="http://schemas.openxmlformats.org/officeDocument/2006/relationships/slide" Target="slides/slide37.xml"/><Relationship Id="rId70" Type="http://schemas.openxmlformats.org/officeDocument/2006/relationships/slide" Target="slides/slide45.xml"/><Relationship Id="rId75" Type="http://schemas.openxmlformats.org/officeDocument/2006/relationships/slide" Target="slides/slide50.xml"/><Relationship Id="rId83" Type="http://schemas.openxmlformats.org/officeDocument/2006/relationships/slide" Target="slides/slide58.xml"/><Relationship Id="rId88" Type="http://schemas.openxmlformats.org/officeDocument/2006/relationships/slide" Target="slides/slide63.xml"/><Relationship Id="rId91" Type="http://schemas.openxmlformats.org/officeDocument/2006/relationships/slide" Target="slides/slide66.xml"/><Relationship Id="rId96" Type="http://schemas.openxmlformats.org/officeDocument/2006/relationships/slide" Target="slides/slide71.xml"/><Relationship Id="rId111" Type="http://schemas.openxmlformats.org/officeDocument/2006/relationships/slide" Target="slides/slide86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5" Type="http://schemas.openxmlformats.org/officeDocument/2006/relationships/slideMaster" Target="slideMasters/slideMaster15.xml"/><Relationship Id="rId23" Type="http://schemas.openxmlformats.org/officeDocument/2006/relationships/slideMaster" Target="slideMasters/slideMaster23.xml"/><Relationship Id="rId28" Type="http://schemas.openxmlformats.org/officeDocument/2006/relationships/slide" Target="slides/slide3.xml"/><Relationship Id="rId36" Type="http://schemas.openxmlformats.org/officeDocument/2006/relationships/slide" Target="slides/slide11.xml"/><Relationship Id="rId49" Type="http://schemas.openxmlformats.org/officeDocument/2006/relationships/slide" Target="slides/slide24.xml"/><Relationship Id="rId57" Type="http://schemas.openxmlformats.org/officeDocument/2006/relationships/slide" Target="slides/slide32.xml"/><Relationship Id="rId106" Type="http://schemas.openxmlformats.org/officeDocument/2006/relationships/slide" Target="slides/slide81.xml"/><Relationship Id="rId114" Type="http://schemas.openxmlformats.org/officeDocument/2006/relationships/slide" Target="slides/slide89.xml"/><Relationship Id="rId119" Type="http://schemas.openxmlformats.org/officeDocument/2006/relationships/slide" Target="slides/slide94.xml"/><Relationship Id="rId10" Type="http://schemas.openxmlformats.org/officeDocument/2006/relationships/slideMaster" Target="slideMasters/slideMaster10.xml"/><Relationship Id="rId31" Type="http://schemas.openxmlformats.org/officeDocument/2006/relationships/slide" Target="slides/slide6.xml"/><Relationship Id="rId44" Type="http://schemas.openxmlformats.org/officeDocument/2006/relationships/slide" Target="slides/slide19.xml"/><Relationship Id="rId52" Type="http://schemas.openxmlformats.org/officeDocument/2006/relationships/slide" Target="slides/slide27.xml"/><Relationship Id="rId60" Type="http://schemas.openxmlformats.org/officeDocument/2006/relationships/slide" Target="slides/slide35.xml"/><Relationship Id="rId65" Type="http://schemas.openxmlformats.org/officeDocument/2006/relationships/slide" Target="slides/slide40.xml"/><Relationship Id="rId73" Type="http://schemas.openxmlformats.org/officeDocument/2006/relationships/slide" Target="slides/slide48.xml"/><Relationship Id="rId78" Type="http://schemas.openxmlformats.org/officeDocument/2006/relationships/slide" Target="slides/slide53.xml"/><Relationship Id="rId81" Type="http://schemas.openxmlformats.org/officeDocument/2006/relationships/slide" Target="slides/slide56.xml"/><Relationship Id="rId86" Type="http://schemas.openxmlformats.org/officeDocument/2006/relationships/slide" Target="slides/slide61.xml"/><Relationship Id="rId94" Type="http://schemas.openxmlformats.org/officeDocument/2006/relationships/slide" Target="slides/slide69.xml"/><Relationship Id="rId99" Type="http://schemas.openxmlformats.org/officeDocument/2006/relationships/slide" Target="slides/slide74.xml"/><Relationship Id="rId101" Type="http://schemas.openxmlformats.org/officeDocument/2006/relationships/slide" Target="slides/slide76.xml"/><Relationship Id="rId122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3" Type="http://schemas.openxmlformats.org/officeDocument/2006/relationships/slideMaster" Target="slideMasters/slideMaster13.xml"/><Relationship Id="rId18" Type="http://schemas.openxmlformats.org/officeDocument/2006/relationships/slideMaster" Target="slideMasters/slideMaster18.xml"/><Relationship Id="rId39" Type="http://schemas.openxmlformats.org/officeDocument/2006/relationships/slide" Target="slides/slide14.xml"/><Relationship Id="rId109" Type="http://schemas.openxmlformats.org/officeDocument/2006/relationships/slide" Target="slides/slide84.xml"/><Relationship Id="rId34" Type="http://schemas.openxmlformats.org/officeDocument/2006/relationships/slide" Target="slides/slide9.xml"/><Relationship Id="rId50" Type="http://schemas.openxmlformats.org/officeDocument/2006/relationships/slide" Target="slides/slide25.xml"/><Relationship Id="rId55" Type="http://schemas.openxmlformats.org/officeDocument/2006/relationships/slide" Target="slides/slide30.xml"/><Relationship Id="rId76" Type="http://schemas.openxmlformats.org/officeDocument/2006/relationships/slide" Target="slides/slide51.xml"/><Relationship Id="rId97" Type="http://schemas.openxmlformats.org/officeDocument/2006/relationships/slide" Target="slides/slide72.xml"/><Relationship Id="rId104" Type="http://schemas.openxmlformats.org/officeDocument/2006/relationships/slide" Target="slides/slide79.xml"/><Relationship Id="rId120" Type="http://schemas.openxmlformats.org/officeDocument/2006/relationships/notesMaster" Target="notesMasters/notesMaster1.xml"/><Relationship Id="rId7" Type="http://schemas.openxmlformats.org/officeDocument/2006/relationships/slideMaster" Target="slideMasters/slideMaster7.xml"/><Relationship Id="rId71" Type="http://schemas.openxmlformats.org/officeDocument/2006/relationships/slide" Target="slides/slide46.xml"/><Relationship Id="rId92" Type="http://schemas.openxmlformats.org/officeDocument/2006/relationships/slide" Target="slides/slide67.xml"/><Relationship Id="rId2" Type="http://schemas.openxmlformats.org/officeDocument/2006/relationships/slideMaster" Target="slideMasters/slideMaster2.xml"/><Relationship Id="rId29" Type="http://schemas.openxmlformats.org/officeDocument/2006/relationships/slide" Target="slides/slide4.xml"/><Relationship Id="rId24" Type="http://schemas.openxmlformats.org/officeDocument/2006/relationships/slideMaster" Target="slideMasters/slideMaster24.xml"/><Relationship Id="rId40" Type="http://schemas.openxmlformats.org/officeDocument/2006/relationships/slide" Target="slides/slide15.xml"/><Relationship Id="rId45" Type="http://schemas.openxmlformats.org/officeDocument/2006/relationships/slide" Target="slides/slide20.xml"/><Relationship Id="rId66" Type="http://schemas.openxmlformats.org/officeDocument/2006/relationships/slide" Target="slides/slide41.xml"/><Relationship Id="rId87" Type="http://schemas.openxmlformats.org/officeDocument/2006/relationships/slide" Target="slides/slide62.xml"/><Relationship Id="rId110" Type="http://schemas.openxmlformats.org/officeDocument/2006/relationships/slide" Target="slides/slide85.xml"/><Relationship Id="rId115" Type="http://schemas.openxmlformats.org/officeDocument/2006/relationships/slide" Target="slides/slide90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0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81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81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81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DDE92875-7FC7-4873-A330-B4D021AA699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341150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6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E92875-7FC7-4873-A330-B4D021AA6991}" type="slidenum">
              <a:rPr lang="en-US" smtClean="0">
                <a:solidFill>
                  <a:prstClr val="black"/>
                </a:solidFill>
              </a:rPr>
              <a:pPr/>
              <a:t>7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201830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Hadronic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Phase: Temperature and Lifetime of fireball</a:t>
            </a:r>
            <a:b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– Resonance formation at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hadronization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through regeneration – Re-scattering prevents resonance reconstruction </a:t>
            </a:r>
            <a:endParaRPr lang="en-US" dirty="0" smtClean="0">
              <a:effectLst/>
            </a:endParaRP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• Most important at low </a:t>
            </a:r>
            <a:r>
              <a:rPr lang="en-US" sz="120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(&lt; 2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GeV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/</a:t>
            </a:r>
            <a:r>
              <a:rPr lang="en-US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</a:t>
            </a:r>
            <a:b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– Statistical models,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UrQMD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predict resonance/stable ratios </a:t>
            </a:r>
            <a:endParaRPr lang="en-US" dirty="0" smtClean="0">
              <a:effectLst/>
            </a:endParaRP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• Given chemical freeze-out temperature and time between chemical and thermal freeze-out (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Δ</a:t>
            </a:r>
            <a:r>
              <a:rPr lang="en-US" sz="120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 </a:t>
            </a:r>
            <a:endParaRPr lang="en-US" dirty="0" smtClean="0">
              <a:effectLst/>
            </a:endParaRP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•  Chiral Symmetry Restoration</a:t>
            </a:r>
            <a:b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– Resonances may decay when chiral symmetry was (partially) restored </a:t>
            </a:r>
            <a:endParaRPr lang="en-US" dirty="0" smtClean="0">
              <a:effectLst/>
            </a:endParaRP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– Mass shift and width broadening</a:t>
            </a:r>
            <a:b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• Near </a:t>
            </a:r>
            <a:r>
              <a:rPr lang="en-US" sz="120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ρ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lifetime may increase by factor of ~5* </a:t>
            </a:r>
            <a:endParaRPr lang="en-US" dirty="0" smtClean="0">
              <a:effectLst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F14735-A1AB-734A-8D5F-2271F6B21C5A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631205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Hadronic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Phase: Temperature and Lifetime of fireball</a:t>
            </a:r>
            <a:b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– Resonance formation at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hadronization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through regeneration – Re-scattering prevents resonance reconstruction </a:t>
            </a:r>
            <a:endParaRPr lang="en-US" dirty="0" smtClean="0">
              <a:effectLst/>
            </a:endParaRP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• Most important at low </a:t>
            </a:r>
            <a:r>
              <a:rPr lang="en-US" sz="120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(&lt; 2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GeV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/</a:t>
            </a:r>
            <a:r>
              <a:rPr lang="en-US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</a:t>
            </a:r>
            <a:b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– Statistical models,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UrQMD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predict resonance/stable ratios </a:t>
            </a:r>
            <a:endParaRPr lang="en-US" dirty="0" smtClean="0">
              <a:effectLst/>
            </a:endParaRP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• Given chemical freeze-out temperature and time between chemical and thermal freeze-out (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Δ</a:t>
            </a:r>
            <a:r>
              <a:rPr lang="en-US" sz="120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 </a:t>
            </a:r>
            <a:endParaRPr lang="en-US" dirty="0" smtClean="0">
              <a:effectLst/>
            </a:endParaRP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•  Chiral Symmetry Restoration</a:t>
            </a:r>
            <a:b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– Resonances may decay when chiral symmetry was (partially) restored </a:t>
            </a:r>
            <a:endParaRPr lang="en-US" dirty="0" smtClean="0">
              <a:effectLst/>
            </a:endParaRP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– Mass shift and width broadening</a:t>
            </a:r>
            <a:b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• Near </a:t>
            </a:r>
            <a:r>
              <a:rPr lang="en-US" sz="120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ρ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lifetime may increase by factor of ~5* </a:t>
            </a:r>
            <a:endParaRPr lang="en-US" dirty="0" smtClean="0">
              <a:effectLst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F14735-A1AB-734A-8D5F-2271F6B21C5A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631205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E92875-7FC7-4873-A330-B4D021AA6991}" type="slidenum">
              <a:rPr lang="en-US" smtClean="0"/>
              <a:pPr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201830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202" name="Rectangle 6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6408EB97-5CC0-422A-AAB4-03D6C089619C}" type="slidenum">
              <a:rPr lang="en-US" altLang="zh-TW" sz="1200"/>
              <a:pPr eaLnBrk="1" hangingPunct="1"/>
              <a:t>69</a:t>
            </a:fld>
            <a:endParaRPr lang="en-US" altLang="zh-TW" sz="1200"/>
          </a:p>
        </p:txBody>
      </p:sp>
      <p:sp>
        <p:nvSpPr>
          <p:cNvPr id="76801" name="Text Box 1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1143000" y="693738"/>
            <a:ext cx="4572000" cy="3429000"/>
          </a:xfrm>
          <a:solidFill>
            <a:srgbClr val="FFFFFF"/>
          </a:solidFill>
          <a:ln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</p:sp>
      <p:sp>
        <p:nvSpPr>
          <p:cNvPr id="76802" name="Text Box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1813"/>
            <a:ext cx="5487988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TW" altLang="en-US" smtClean="0"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250" name="Rectangle 6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E57E1F59-704A-4A9B-BF13-63F65561A3D5}" type="slidenum">
              <a:rPr lang="en-US" altLang="zh-TW" sz="1200"/>
              <a:pPr eaLnBrk="1" hangingPunct="1"/>
              <a:t>70</a:t>
            </a:fld>
            <a:endParaRPr lang="en-US" altLang="zh-TW" sz="1200"/>
          </a:p>
        </p:txBody>
      </p:sp>
      <p:sp>
        <p:nvSpPr>
          <p:cNvPr id="83969" name="Text Box 1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1143000" y="693738"/>
            <a:ext cx="4572000" cy="3429000"/>
          </a:xfrm>
          <a:solidFill>
            <a:srgbClr val="FFFFFF"/>
          </a:solidFill>
          <a:ln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</p:sp>
      <p:sp>
        <p:nvSpPr>
          <p:cNvPr id="83970" name="Text Box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1813"/>
            <a:ext cx="5487988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TW" altLang="en-US" smtClean="0"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E92875-7FC7-4873-A330-B4D021AA6991}" type="slidenum">
              <a:rPr lang="en-US" smtClean="0">
                <a:solidFill>
                  <a:prstClr val="black"/>
                </a:solidFill>
              </a:rPr>
              <a:pPr/>
              <a:t>76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246374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Add</a:t>
            </a:r>
            <a:r>
              <a:rPr lang="en-US" baseline="0" dirty="0" smtClean="0"/>
              <a:t> a figure with </a:t>
            </a:r>
            <a:r>
              <a:rPr lang="en-US" baseline="0" dirty="0" err="1" smtClean="0"/>
              <a:t>pp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Pythia</a:t>
            </a:r>
            <a:r>
              <a:rPr lang="en-US" baseline="0" dirty="0" smtClean="0"/>
              <a:t> simulation and </a:t>
            </a:r>
            <a:r>
              <a:rPr lang="en-US" baseline="0" dirty="0" err="1" smtClean="0"/>
              <a:t>Bwave</a:t>
            </a:r>
            <a:r>
              <a:rPr lang="en-US" baseline="0" dirty="0" smtClean="0"/>
              <a:t> fits ? – depending on the tune etc…</a:t>
            </a:r>
          </a:p>
          <a:p>
            <a:endParaRPr lang="en-US" dirty="0" smtClean="0"/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simultaneous fit of all particles with 3 parameters: </a:t>
            </a:r>
            <a:endParaRPr lang="en-US" dirty="0" smtClean="0">
              <a:effectLst/>
            </a:endParaRP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&lt;βT&gt; radial flow</a:t>
            </a:r>
            <a:b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Tfo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freeze-out temperature 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 velocity profile </a:t>
            </a:r>
            <a:endParaRPr lang="en-US" dirty="0" smtClean="0">
              <a:effectLst/>
            </a:endParaRP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● global fit performed in the following </a:t>
            </a:r>
            <a:r>
              <a:rPr lang="en-US" sz="120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ranges: </a:t>
            </a:r>
            <a:endParaRPr lang="en-US" dirty="0" smtClean="0">
              <a:effectLst/>
            </a:endParaRP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π 0.5 – 1.0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GeV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/</a:t>
            </a:r>
            <a:r>
              <a:rPr lang="en-US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 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 0.3 – 1.3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GeV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/</a:t>
            </a:r>
            <a:r>
              <a:rPr lang="en-US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 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 0.5 – 2.0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GeV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/</a:t>
            </a:r>
            <a:r>
              <a:rPr lang="en-US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 </a:t>
            </a:r>
            <a:endParaRPr lang="en-US" dirty="0" smtClean="0">
              <a:effectLst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F14735-A1AB-734A-8D5F-2271F6B21C5A}" type="slidenum">
              <a:rPr lang="en-US" smtClean="0"/>
              <a:t>84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63965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0.xml"/></Relationships>
</file>

<file path=ppt/slideLayouts/_rels/slideLayout10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0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2.xml"/></Relationships>
</file>

<file path=ppt/slideLayouts/_rels/slideLayout1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2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3.xml"/></Relationships>
</file>

<file path=ppt/slideLayouts/_rels/slideLayout1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4.xml"/></Relationships>
</file>

<file path=ppt/slideLayouts/_rels/slideLayout1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4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1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1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1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1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1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1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1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1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1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1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1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1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1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1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1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1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1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1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1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1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1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1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1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1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1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1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6.xml"/></Relationships>
</file>

<file path=ppt/slideLayouts/_rels/slideLayout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6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7.xml"/></Relationships>
</file>

<file path=ppt/slideLayouts/_rels/slideLayout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94D67EEA-10B7-47B9-B52B-B245CC6DFA54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Date Placeholder 1"/>
          <p:cNvSpPr>
            <a:spLocks noGrp="1"/>
          </p:cNvSpPr>
          <p:nvPr>
            <p:ph type="dt" sz="half" idx="10"/>
          </p:nvPr>
        </p:nvSpPr>
        <p:spPr>
          <a:xfrm>
            <a:off x="4932363" y="6643688"/>
            <a:ext cx="4095750" cy="21431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15th January, HI Overview,  K.Safarik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919191"/>
                </a:solidFill>
              </a:rPr>
              <a:t>15th January, HI Overview,  K.Safarik</a:t>
            </a:r>
            <a:endParaRPr lang="en-US">
              <a:solidFill>
                <a:srgbClr val="91919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5A86760C-3AC3-41FB-B91A-26D57432D3E3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7999485"/>
      </p:ext>
    </p:extLst>
  </p:cSld>
  <p:clrMapOvr>
    <a:masterClrMapping/>
  </p:clrMapOvr>
  <p:transition spd="slow">
    <p:cover dir="r"/>
  </p:transition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0"/>
            <a:ext cx="2095500" cy="6096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1000" y="0"/>
            <a:ext cx="6134100" cy="6096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15th January, HI Overview,  K.Safarik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389453F-9C49-4879-9154-8E775567DA5F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9362339"/>
      </p:ext>
    </p:extLst>
  </p:cSld>
  <p:clrMapOvr>
    <a:masterClrMapping/>
  </p:clrMapOvr>
  <p:transition spd="med">
    <p:cover dir="r"/>
  </p:transition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188913"/>
            <a:ext cx="7632700" cy="58578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0825" y="908050"/>
            <a:ext cx="4279900" cy="56451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83125" y="908050"/>
            <a:ext cx="4281488" cy="27463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83125" y="3806825"/>
            <a:ext cx="4281488" cy="27463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4932363" y="6643688"/>
            <a:ext cx="4095750" cy="214312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15th January, HI Overview,  K.Safarik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>
          <a:xfrm>
            <a:off x="8820150" y="6669088"/>
            <a:ext cx="323850" cy="188912"/>
          </a:xfrm>
        </p:spPr>
        <p:txBody>
          <a:bodyPr/>
          <a:lstStyle>
            <a:lvl1pPr>
              <a:defRPr/>
            </a:lvl1pPr>
          </a:lstStyle>
          <a:p>
            <a:fld id="{CBD083F5-FD37-46B6-9B68-7D460216CC9E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5127113"/>
      </p:ext>
    </p:extLst>
  </p:cSld>
  <p:clrMapOvr>
    <a:masterClrMapping/>
  </p:clrMapOvr>
  <p:transition spd="med">
    <p:cover dir="ld"/>
  </p:transition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2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2195513" y="3500438"/>
            <a:ext cx="4897437" cy="2089150"/>
          </a:xfrm>
          <a:solidFill>
            <a:srgbClr val="99CCFF"/>
          </a:solidFill>
        </p:spPr>
        <p:txBody>
          <a:bodyPr/>
          <a:lstStyle>
            <a:lvl1pPr marL="0" indent="0" algn="ctr">
              <a:buFont typeface="Wingdings" pitchFamily="2" charset="2"/>
              <a:buNone/>
              <a:defRPr>
                <a:effectLst>
                  <a:outerShdw blurRad="38100" dist="38100" dir="2700000" algn="tl">
                    <a:srgbClr val="000000"/>
                  </a:outerShdw>
                </a:effectLst>
                <a:cs typeface="Arial" pitchFamily="34" charset="0"/>
              </a:defRPr>
            </a:lvl1pPr>
          </a:lstStyle>
          <a:p>
            <a:endParaRPr lang="en-US"/>
          </a:p>
          <a:p>
            <a:r>
              <a:rPr lang="en-US"/>
              <a:t>Karel Šafařík (CERN)</a:t>
            </a:r>
          </a:p>
          <a:p>
            <a:r>
              <a:rPr lang="en-US"/>
              <a:t>based on the talk of </a:t>
            </a:r>
          </a:p>
          <a:p>
            <a:r>
              <a:rPr lang="en-US"/>
              <a:t>Martin Mojžiš (Bratislava)</a:t>
            </a:r>
          </a:p>
        </p:txBody>
      </p:sp>
      <p:pic>
        <p:nvPicPr>
          <p:cNvPr id="4118" name="Picture 22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863600" cy="86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1547665" y="1196752"/>
            <a:ext cx="6408712" cy="129564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pic>
        <p:nvPicPr>
          <p:cNvPr id="13" name="Picture 1035"/>
          <p:cNvPicPr>
            <a:picLocks noChangeAspect="1" noChangeArrowheads="1"/>
          </p:cNvPicPr>
          <p:nvPr userDrawn="1"/>
        </p:nvPicPr>
        <p:blipFill>
          <a:blip r:embed="rId3" cstate="print">
            <a:lum bright="-34000"/>
          </a:blip>
          <a:srcRect/>
          <a:stretch>
            <a:fillRect/>
          </a:stretch>
        </p:blipFill>
        <p:spPr bwMode="auto">
          <a:xfrm>
            <a:off x="8237538" y="-5680"/>
            <a:ext cx="906462" cy="9144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</p:pic>
    </p:spTree>
    <p:extLst>
      <p:ext uri="{BB962C8B-B14F-4D97-AF65-F5344CB8AC3E}">
        <p14:creationId xmlns:p14="http://schemas.microsoft.com/office/powerpoint/2010/main" val="2558312798"/>
      </p:ext>
    </p:extLst>
  </p:cSld>
  <p:clrMapOvr>
    <a:masterClrMapping/>
  </p:clrMapOvr>
  <p:transition spd="med">
    <p:cover dir="r"/>
  </p:transition>
  <p:timing>
    <p:tnLst>
      <p:par>
        <p:cTn id="1" dur="indefinite" restart="never" nodeType="tmRoot"/>
      </p:par>
    </p:tnLst>
  </p:timing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15th January, HI Overview,  K.Safarik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E87A10-2C8A-4766-87AF-F1AC79DD9C7C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pic>
        <p:nvPicPr>
          <p:cNvPr id="7" name="Picture 1035"/>
          <p:cNvPicPr>
            <a:picLocks noChangeAspect="1" noChangeArrowheads="1"/>
          </p:cNvPicPr>
          <p:nvPr userDrawn="1"/>
        </p:nvPicPr>
        <p:blipFill>
          <a:blip r:embed="rId2" cstate="print">
            <a:lum bright="-34000"/>
          </a:blip>
          <a:srcRect/>
          <a:stretch>
            <a:fillRect/>
          </a:stretch>
        </p:blipFill>
        <p:spPr bwMode="auto">
          <a:xfrm>
            <a:off x="8237538" y="-27384"/>
            <a:ext cx="906462" cy="9144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</p:pic>
    </p:spTree>
    <p:extLst>
      <p:ext uri="{BB962C8B-B14F-4D97-AF65-F5344CB8AC3E}">
        <p14:creationId xmlns:p14="http://schemas.microsoft.com/office/powerpoint/2010/main" val="2600110085"/>
      </p:ext>
    </p:extLst>
  </p:cSld>
  <p:clrMapOvr>
    <a:masterClrMapping/>
  </p:clrMapOvr>
  <p:transition spd="med">
    <p:cover dir="r"/>
  </p:transition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15th January, HI Overview,  K.Safarik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094E955-D988-49D4-A681-A8EB9BF0EF75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2293487"/>
      </p:ext>
    </p:extLst>
  </p:cSld>
  <p:clrMapOvr>
    <a:masterClrMapping/>
  </p:clrMapOvr>
  <p:transition spd="med">
    <p:cover dir="r"/>
  </p:transition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1295400"/>
            <a:ext cx="41148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41148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15th January, HI Overview,  K.Safarik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88C8DD-B12B-444D-A9DC-09E39BDC131D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4886951"/>
      </p:ext>
    </p:extLst>
  </p:cSld>
  <p:clrMapOvr>
    <a:masterClrMapping/>
  </p:clrMapOvr>
  <p:transition spd="med">
    <p:cover dir="r"/>
  </p:transition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15th January, HI Overview,  K.Safarik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F1FF9E0-6FAF-467E-B9F2-04019EE3F257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3938698"/>
      </p:ext>
    </p:extLst>
  </p:cSld>
  <p:clrMapOvr>
    <a:masterClrMapping/>
  </p:clrMapOvr>
  <p:transition spd="med">
    <p:cover dir="r"/>
  </p:transition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15th January, HI Overview,  K.Safarik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07DF3F-CB71-493A-941B-0F95CB588684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4998060"/>
      </p:ext>
    </p:extLst>
  </p:cSld>
  <p:clrMapOvr>
    <a:masterClrMapping/>
  </p:clrMapOvr>
  <p:transition spd="med">
    <p:cover dir="r"/>
  </p:transition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15th January, HI Overview,  K.Safarik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C397B54-76A3-4DF2-BB8C-6E001ADD4896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8207046"/>
      </p:ext>
    </p:extLst>
  </p:cSld>
  <p:clrMapOvr>
    <a:masterClrMapping/>
  </p:clrMapOvr>
  <p:transition spd="med">
    <p:cover dir="r"/>
  </p:transition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15th January, HI Overview,  K.Safarik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2A49E6-6AE2-47D4-AC7C-1B2FE632EA91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7658926"/>
      </p:ext>
    </p:extLst>
  </p:cSld>
  <p:clrMapOvr>
    <a:masterClrMapping/>
  </p:clrMapOvr>
  <p:transition spd="med">
    <p:cover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919191"/>
                </a:solidFill>
              </a:rPr>
              <a:t>15th January, HI Overview,  K.Safarik</a:t>
            </a:r>
            <a:endParaRPr lang="en-US">
              <a:solidFill>
                <a:srgbClr val="919191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06950A7E-5D0F-43C6-AF4F-5EC47E845128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0721121"/>
      </p:ext>
    </p:extLst>
  </p:cSld>
  <p:clrMapOvr>
    <a:masterClrMapping/>
  </p:clrMapOvr>
  <p:transition spd="slow">
    <p:cover dir="r"/>
  </p:transition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15th January, HI Overview,  K.Safarik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6553D02-FE61-4976-A1BC-74C3C95FA3CF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5167409"/>
      </p:ext>
    </p:extLst>
  </p:cSld>
  <p:clrMapOvr>
    <a:masterClrMapping/>
  </p:clrMapOvr>
  <p:transition spd="med">
    <p:cover dir="r"/>
  </p:transition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15th January, HI Overview,  K.Safarik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A37114C-0810-440A-AE98-580C8AA662C4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5603648"/>
      </p:ext>
    </p:extLst>
  </p:cSld>
  <p:clrMapOvr>
    <a:masterClrMapping/>
  </p:clrMapOvr>
  <p:transition spd="med">
    <p:cover dir="r"/>
  </p:transition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0"/>
            <a:ext cx="2095500" cy="6096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1000" y="0"/>
            <a:ext cx="6134100" cy="6096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15th January, HI Overview,  K.Safarik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389453F-9C49-4879-9154-8E775567DA5F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0006925"/>
      </p:ext>
    </p:extLst>
  </p:cSld>
  <p:clrMapOvr>
    <a:masterClrMapping/>
  </p:clrMapOvr>
  <p:transition spd="med">
    <p:cover dir="r"/>
  </p:transition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188913"/>
            <a:ext cx="7632700" cy="58578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0825" y="908050"/>
            <a:ext cx="4279900" cy="56451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83125" y="908050"/>
            <a:ext cx="4281488" cy="27463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83125" y="3806825"/>
            <a:ext cx="4281488" cy="27463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4932363" y="6643688"/>
            <a:ext cx="4095750" cy="214312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15th January, HI Overview,  K.Safarik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>
          <a:xfrm>
            <a:off x="8820150" y="6669088"/>
            <a:ext cx="323850" cy="188912"/>
          </a:xfrm>
        </p:spPr>
        <p:txBody>
          <a:bodyPr/>
          <a:lstStyle>
            <a:lvl1pPr>
              <a:defRPr/>
            </a:lvl1pPr>
          </a:lstStyle>
          <a:p>
            <a:fld id="{CBD083F5-FD37-46B6-9B68-7D460216CC9E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0320591"/>
      </p:ext>
    </p:extLst>
  </p:cSld>
  <p:clrMapOvr>
    <a:masterClrMapping/>
  </p:clrMapOvr>
  <p:transition spd="med">
    <p:cover dir="ld"/>
  </p:transition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94D67EEA-10B7-47B9-B52B-B245CC6DFA54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Date Placeholder 1"/>
          <p:cNvSpPr>
            <a:spLocks noGrp="1"/>
          </p:cNvSpPr>
          <p:nvPr>
            <p:ph type="dt" sz="half" idx="10"/>
          </p:nvPr>
        </p:nvSpPr>
        <p:spPr>
          <a:xfrm>
            <a:off x="4932363" y="6643688"/>
            <a:ext cx="4095750" cy="21431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15th January, HI Overview,  K.Safarik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3185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9A04459-2F9A-4BAF-B9C7-3EF9FB6AB517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Date Placeholder 1"/>
          <p:cNvSpPr>
            <a:spLocks noGrp="1"/>
          </p:cNvSpPr>
          <p:nvPr>
            <p:ph type="dt" sz="half" idx="10"/>
          </p:nvPr>
        </p:nvSpPr>
        <p:spPr>
          <a:xfrm>
            <a:off x="4932363" y="6643688"/>
            <a:ext cx="4095750" cy="21431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15th January, HI Overview,  K.Safarik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29718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932363" y="6643688"/>
            <a:ext cx="4095750" cy="21431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15th January, HI Overview,  K.Safarik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6FE0B4B-6DCC-43BC-B9EF-C23199C4A42A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32954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2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2195513" y="3500438"/>
            <a:ext cx="4897437" cy="2089150"/>
          </a:xfrm>
          <a:solidFill>
            <a:srgbClr val="99CCFF"/>
          </a:solidFill>
        </p:spPr>
        <p:txBody>
          <a:bodyPr/>
          <a:lstStyle>
            <a:lvl1pPr marL="0" indent="0" algn="ctr">
              <a:buFont typeface="Wingdings" pitchFamily="2" charset="2"/>
              <a:buNone/>
              <a:defRPr>
                <a:effectLst>
                  <a:outerShdw blurRad="38100" dist="38100" dir="2700000" algn="tl">
                    <a:srgbClr val="000000"/>
                  </a:outerShdw>
                </a:effectLst>
                <a:cs typeface="Arial" pitchFamily="34" charset="0"/>
              </a:defRPr>
            </a:lvl1pPr>
          </a:lstStyle>
          <a:p>
            <a:endParaRPr lang="en-US"/>
          </a:p>
          <a:p>
            <a:r>
              <a:rPr lang="en-US"/>
              <a:t>Karel Šafařík (CERN)</a:t>
            </a:r>
          </a:p>
          <a:p>
            <a:r>
              <a:rPr lang="en-US"/>
              <a:t>based on the talk of </a:t>
            </a:r>
          </a:p>
          <a:p>
            <a:r>
              <a:rPr lang="en-US"/>
              <a:t>Martin Mojžiš (Bratislava)</a:t>
            </a:r>
          </a:p>
        </p:txBody>
      </p:sp>
      <p:pic>
        <p:nvPicPr>
          <p:cNvPr id="4118" name="Picture 22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863600" cy="86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1547665" y="1196752"/>
            <a:ext cx="6408712" cy="129564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pic>
        <p:nvPicPr>
          <p:cNvPr id="13" name="Picture 1035"/>
          <p:cNvPicPr>
            <a:picLocks noChangeAspect="1" noChangeArrowheads="1"/>
          </p:cNvPicPr>
          <p:nvPr userDrawn="1"/>
        </p:nvPicPr>
        <p:blipFill>
          <a:blip r:embed="rId3" cstate="print">
            <a:lum bright="-34000"/>
          </a:blip>
          <a:srcRect/>
          <a:stretch>
            <a:fillRect/>
          </a:stretch>
        </p:blipFill>
        <p:spPr bwMode="auto">
          <a:xfrm>
            <a:off x="8237538" y="-5680"/>
            <a:ext cx="906462" cy="9144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</p:pic>
    </p:spTree>
    <p:extLst>
      <p:ext uri="{BB962C8B-B14F-4D97-AF65-F5344CB8AC3E}">
        <p14:creationId xmlns:p14="http://schemas.microsoft.com/office/powerpoint/2010/main" val="3511950966"/>
      </p:ext>
    </p:extLst>
  </p:cSld>
  <p:clrMapOvr>
    <a:masterClrMapping/>
  </p:clrMapOvr>
  <p:transition spd="med">
    <p:cover dir="r"/>
  </p:transition>
  <p:timing>
    <p:tnLst>
      <p:par>
        <p:cTn id="1" dur="indefinite" restart="never" nodeType="tmRoot"/>
      </p:par>
    </p:tnLst>
  </p:timing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15th January, HI Overview,  K.Safarik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E87A10-2C8A-4766-87AF-F1AC79DD9C7C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pic>
        <p:nvPicPr>
          <p:cNvPr id="7" name="Picture 1035"/>
          <p:cNvPicPr>
            <a:picLocks noChangeAspect="1" noChangeArrowheads="1"/>
          </p:cNvPicPr>
          <p:nvPr userDrawn="1"/>
        </p:nvPicPr>
        <p:blipFill>
          <a:blip r:embed="rId2" cstate="print">
            <a:lum bright="-34000"/>
          </a:blip>
          <a:srcRect/>
          <a:stretch>
            <a:fillRect/>
          </a:stretch>
        </p:blipFill>
        <p:spPr bwMode="auto">
          <a:xfrm>
            <a:off x="8237538" y="-27384"/>
            <a:ext cx="906462" cy="9144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</p:pic>
    </p:spTree>
    <p:extLst>
      <p:ext uri="{BB962C8B-B14F-4D97-AF65-F5344CB8AC3E}">
        <p14:creationId xmlns:p14="http://schemas.microsoft.com/office/powerpoint/2010/main" val="282704872"/>
      </p:ext>
    </p:extLst>
  </p:cSld>
  <p:clrMapOvr>
    <a:masterClrMapping/>
  </p:clrMapOvr>
  <p:transition spd="med">
    <p:cover dir="r"/>
  </p:transition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15th January, HI Overview,  K.Safarik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094E955-D988-49D4-A681-A8EB9BF0EF75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8670645"/>
      </p:ext>
    </p:extLst>
  </p:cSld>
  <p:clrMapOvr>
    <a:masterClrMapping/>
  </p:clrMapOvr>
  <p:transition spd="med">
    <p:cover dir="r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919191"/>
                </a:solidFill>
              </a:rPr>
              <a:t>15th January, HI Overview,  K.Safarik</a:t>
            </a:r>
            <a:endParaRPr lang="en-US">
              <a:solidFill>
                <a:srgbClr val="91919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7558C66-1900-480A-83B6-96C98F54BB98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958697"/>
      </p:ext>
    </p:extLst>
  </p:cSld>
  <p:clrMapOvr>
    <a:masterClrMapping/>
  </p:clrMapOvr>
  <p:transition spd="slow">
    <p:cover dir="r"/>
  </p:transition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1295400"/>
            <a:ext cx="41148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41148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15th January, HI Overview,  K.Safarik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88C8DD-B12B-444D-A9DC-09E39BDC131D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3037245"/>
      </p:ext>
    </p:extLst>
  </p:cSld>
  <p:clrMapOvr>
    <a:masterClrMapping/>
  </p:clrMapOvr>
  <p:transition spd="med">
    <p:cover dir="r"/>
  </p:transition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15th January, HI Overview,  K.Safarik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F1FF9E0-6FAF-467E-B9F2-04019EE3F257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5602562"/>
      </p:ext>
    </p:extLst>
  </p:cSld>
  <p:clrMapOvr>
    <a:masterClrMapping/>
  </p:clrMapOvr>
  <p:transition spd="med">
    <p:cover dir="r"/>
  </p:transition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15th January, HI Overview,  K.Safarik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07DF3F-CB71-493A-941B-0F95CB588684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6374831"/>
      </p:ext>
    </p:extLst>
  </p:cSld>
  <p:clrMapOvr>
    <a:masterClrMapping/>
  </p:clrMapOvr>
  <p:transition spd="med">
    <p:cover dir="r"/>
  </p:transition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15th January, HI Overview,  K.Safarik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C397B54-76A3-4DF2-BB8C-6E001ADD4896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6594317"/>
      </p:ext>
    </p:extLst>
  </p:cSld>
  <p:clrMapOvr>
    <a:masterClrMapping/>
  </p:clrMapOvr>
  <p:transition spd="med">
    <p:cover dir="r"/>
  </p:transition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15th January, HI Overview,  K.Safarik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2A49E6-6AE2-47D4-AC7C-1B2FE632EA91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9717071"/>
      </p:ext>
    </p:extLst>
  </p:cSld>
  <p:clrMapOvr>
    <a:masterClrMapping/>
  </p:clrMapOvr>
  <p:transition spd="med">
    <p:cover dir="r"/>
  </p:transition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15th January, HI Overview,  K.Safarik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6553D02-FE61-4976-A1BC-74C3C95FA3CF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5639998"/>
      </p:ext>
    </p:extLst>
  </p:cSld>
  <p:clrMapOvr>
    <a:masterClrMapping/>
  </p:clrMapOvr>
  <p:transition spd="med">
    <p:cover dir="r"/>
  </p:transition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15th January, HI Overview,  K.Safarik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A37114C-0810-440A-AE98-580C8AA662C4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3348482"/>
      </p:ext>
    </p:extLst>
  </p:cSld>
  <p:clrMapOvr>
    <a:masterClrMapping/>
  </p:clrMapOvr>
  <p:transition spd="med">
    <p:cover dir="r"/>
  </p:transition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0"/>
            <a:ext cx="2095500" cy="6096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1000" y="0"/>
            <a:ext cx="6134100" cy="6096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15th January, HI Overview,  K.Safarik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389453F-9C49-4879-9154-8E775567DA5F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7812637"/>
      </p:ext>
    </p:extLst>
  </p:cSld>
  <p:clrMapOvr>
    <a:masterClrMapping/>
  </p:clrMapOvr>
  <p:transition spd="med">
    <p:cover dir="r"/>
  </p:transition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2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2195513" y="3500438"/>
            <a:ext cx="4897437" cy="2089150"/>
          </a:xfrm>
          <a:solidFill>
            <a:srgbClr val="99CCFF"/>
          </a:solidFill>
        </p:spPr>
        <p:txBody>
          <a:bodyPr/>
          <a:lstStyle>
            <a:lvl1pPr marL="0" indent="0" algn="ctr">
              <a:buFont typeface="Wingdings" pitchFamily="2" charset="2"/>
              <a:buNone/>
              <a:defRPr>
                <a:effectLst>
                  <a:outerShdw blurRad="38100" dist="38100" dir="2700000" algn="tl">
                    <a:srgbClr val="000000"/>
                  </a:outerShdw>
                </a:effectLst>
                <a:cs typeface="Arial" pitchFamily="34" charset="0"/>
              </a:defRPr>
            </a:lvl1pPr>
          </a:lstStyle>
          <a:p>
            <a:endParaRPr lang="en-US"/>
          </a:p>
          <a:p>
            <a:r>
              <a:rPr lang="en-US"/>
              <a:t>Karel Šafařík (CERN)</a:t>
            </a:r>
          </a:p>
          <a:p>
            <a:r>
              <a:rPr lang="en-US"/>
              <a:t>based on the talk of </a:t>
            </a:r>
          </a:p>
          <a:p>
            <a:r>
              <a:rPr lang="en-US"/>
              <a:t>Martin Mojžiš (Bratislava)</a:t>
            </a:r>
          </a:p>
        </p:txBody>
      </p:sp>
      <p:pic>
        <p:nvPicPr>
          <p:cNvPr id="4118" name="Picture 22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863600" cy="86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1547665" y="1196752"/>
            <a:ext cx="6408712" cy="129564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pic>
        <p:nvPicPr>
          <p:cNvPr id="13" name="Picture 1035"/>
          <p:cNvPicPr>
            <a:picLocks noChangeAspect="1" noChangeArrowheads="1"/>
          </p:cNvPicPr>
          <p:nvPr userDrawn="1"/>
        </p:nvPicPr>
        <p:blipFill>
          <a:blip r:embed="rId3" cstate="print">
            <a:lum bright="-34000"/>
          </a:blip>
          <a:srcRect/>
          <a:stretch>
            <a:fillRect/>
          </a:stretch>
        </p:blipFill>
        <p:spPr bwMode="auto">
          <a:xfrm>
            <a:off x="8237538" y="-5680"/>
            <a:ext cx="906462" cy="9144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</p:pic>
    </p:spTree>
    <p:extLst>
      <p:ext uri="{BB962C8B-B14F-4D97-AF65-F5344CB8AC3E}">
        <p14:creationId xmlns:p14="http://schemas.microsoft.com/office/powerpoint/2010/main" val="1335598313"/>
      </p:ext>
    </p:extLst>
  </p:cSld>
  <p:clrMapOvr>
    <a:masterClrMapping/>
  </p:clrMapOvr>
  <p:transition spd="med">
    <p:cover dir="r"/>
  </p:transition>
  <p:timing>
    <p:tnLst>
      <p:par>
        <p:cTn id="1" dur="indefinite" restart="never" nodeType="tmRoot"/>
      </p:par>
    </p:tnLst>
  </p:timing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15th January, HI Overview,  K.Safarik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E87A10-2C8A-4766-87AF-F1AC79DD9C7C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pic>
        <p:nvPicPr>
          <p:cNvPr id="7" name="Picture 1035"/>
          <p:cNvPicPr>
            <a:picLocks noChangeAspect="1" noChangeArrowheads="1"/>
          </p:cNvPicPr>
          <p:nvPr userDrawn="1"/>
        </p:nvPicPr>
        <p:blipFill>
          <a:blip r:embed="rId2" cstate="print">
            <a:lum bright="-34000"/>
          </a:blip>
          <a:srcRect/>
          <a:stretch>
            <a:fillRect/>
          </a:stretch>
        </p:blipFill>
        <p:spPr bwMode="auto">
          <a:xfrm>
            <a:off x="8237538" y="-27384"/>
            <a:ext cx="906462" cy="9144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</p:pic>
    </p:spTree>
    <p:extLst>
      <p:ext uri="{BB962C8B-B14F-4D97-AF65-F5344CB8AC3E}">
        <p14:creationId xmlns:p14="http://schemas.microsoft.com/office/powerpoint/2010/main" val="1740259274"/>
      </p:ext>
    </p:extLst>
  </p:cSld>
  <p:clrMapOvr>
    <a:masterClrMapping/>
  </p:clrMapOvr>
  <p:transition spd="med">
    <p:cover dir="r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919191"/>
                </a:solidFill>
              </a:rPr>
              <a:t>15th January, HI Overview,  K.Safarik</a:t>
            </a:r>
            <a:endParaRPr lang="en-US">
              <a:solidFill>
                <a:srgbClr val="91919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A73C6CFF-9C07-4AAB-B23E-6CF05CB0BC6A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0166510"/>
      </p:ext>
    </p:extLst>
  </p:cSld>
  <p:clrMapOvr>
    <a:masterClrMapping/>
  </p:clrMapOvr>
  <p:transition spd="slow">
    <p:cover dir="r"/>
  </p:transition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15th January, HI Overview,  K.Safarik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094E955-D988-49D4-A681-A8EB9BF0EF75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4705328"/>
      </p:ext>
    </p:extLst>
  </p:cSld>
  <p:clrMapOvr>
    <a:masterClrMapping/>
  </p:clrMapOvr>
  <p:transition spd="med">
    <p:cover dir="r"/>
  </p:transition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1295400"/>
            <a:ext cx="41148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41148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15th January, HI Overview,  K.Safarik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88C8DD-B12B-444D-A9DC-09E39BDC131D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1274325"/>
      </p:ext>
    </p:extLst>
  </p:cSld>
  <p:clrMapOvr>
    <a:masterClrMapping/>
  </p:clrMapOvr>
  <p:transition spd="med">
    <p:cover dir="r"/>
  </p:transition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15th January, HI Overview,  K.Safarik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F1FF9E0-6FAF-467E-B9F2-04019EE3F257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0812026"/>
      </p:ext>
    </p:extLst>
  </p:cSld>
  <p:clrMapOvr>
    <a:masterClrMapping/>
  </p:clrMapOvr>
  <p:transition spd="med">
    <p:cover dir="r"/>
  </p:transition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15th January, HI Overview,  K.Safarik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07DF3F-CB71-493A-941B-0F95CB588684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9288287"/>
      </p:ext>
    </p:extLst>
  </p:cSld>
  <p:clrMapOvr>
    <a:masterClrMapping/>
  </p:clrMapOvr>
  <p:transition spd="med">
    <p:cover dir="r"/>
  </p:transition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15th January, HI Overview,  K.Safarik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C397B54-76A3-4DF2-BB8C-6E001ADD4896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8524095"/>
      </p:ext>
    </p:extLst>
  </p:cSld>
  <p:clrMapOvr>
    <a:masterClrMapping/>
  </p:clrMapOvr>
  <p:transition spd="med">
    <p:cover dir="r"/>
  </p:transition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15th January, HI Overview,  K.Safarik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2A49E6-6AE2-47D4-AC7C-1B2FE632EA91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7756781"/>
      </p:ext>
    </p:extLst>
  </p:cSld>
  <p:clrMapOvr>
    <a:masterClrMapping/>
  </p:clrMapOvr>
  <p:transition spd="med">
    <p:cover dir="r"/>
  </p:transition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15th January, HI Overview,  K.Safarik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6553D02-FE61-4976-A1BC-74C3C95FA3CF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5882140"/>
      </p:ext>
    </p:extLst>
  </p:cSld>
  <p:clrMapOvr>
    <a:masterClrMapping/>
  </p:clrMapOvr>
  <p:transition spd="med">
    <p:cover dir="r"/>
  </p:transition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15th January, HI Overview,  K.Safarik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A37114C-0810-440A-AE98-580C8AA662C4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9833924"/>
      </p:ext>
    </p:extLst>
  </p:cSld>
  <p:clrMapOvr>
    <a:masterClrMapping/>
  </p:clrMapOvr>
  <p:transition spd="med">
    <p:cover dir="r"/>
  </p:transition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0"/>
            <a:ext cx="2095500" cy="6096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1000" y="0"/>
            <a:ext cx="6134100" cy="6096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15th January, HI Overview,  K.Safarik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389453F-9C49-4879-9154-8E775567DA5F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2968830"/>
      </p:ext>
    </p:extLst>
  </p:cSld>
  <p:clrMapOvr>
    <a:masterClrMapping/>
  </p:clrMapOvr>
  <p:transition spd="med">
    <p:cover dir="r"/>
  </p:transition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188913"/>
            <a:ext cx="7632700" cy="58578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0825" y="908050"/>
            <a:ext cx="4279900" cy="56451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83125" y="908050"/>
            <a:ext cx="4281488" cy="27463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83125" y="3806825"/>
            <a:ext cx="4281488" cy="27463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4932363" y="6643688"/>
            <a:ext cx="4095750" cy="214312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15th January, HI Overview,  K.Safarik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>
          <a:xfrm>
            <a:off x="8820150" y="6669088"/>
            <a:ext cx="323850" cy="188912"/>
          </a:xfrm>
        </p:spPr>
        <p:txBody>
          <a:bodyPr/>
          <a:lstStyle>
            <a:lvl1pPr>
              <a:defRPr/>
            </a:lvl1pPr>
          </a:lstStyle>
          <a:p>
            <a:fld id="{CBD083F5-FD37-46B6-9B68-7D460216CC9E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901470"/>
      </p:ext>
    </p:extLst>
  </p:cSld>
  <p:clrMapOvr>
    <a:masterClrMapping/>
  </p:clrMapOvr>
  <p:transition spd="med">
    <p:cover dir="ld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919191"/>
                </a:solidFill>
              </a:rPr>
              <a:t>15th January, HI Overview,  K.Safarik</a:t>
            </a:r>
            <a:endParaRPr lang="en-US">
              <a:solidFill>
                <a:srgbClr val="919191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7C0FB17-3B15-479A-855C-AF2BEC4168DD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8630931"/>
      </p:ext>
    </p:extLst>
  </p:cSld>
  <p:clrMapOvr>
    <a:masterClrMapping/>
  </p:clrMapOvr>
  <p:transition spd="slow">
    <p:cover dir="r"/>
  </p:transition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3600" y="0"/>
            <a:ext cx="7413625" cy="863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381000" y="1295400"/>
            <a:ext cx="8382000" cy="4800600"/>
          </a:xfrm>
        </p:spPr>
        <p:txBody>
          <a:bodyPr/>
          <a:lstStyle/>
          <a:p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0" y="6524625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15th January, HI Overview,  K.Safarik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48038" y="6524625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275513" y="6524625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42F23778-62DB-48BA-AC12-432BF5A7C109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7211122"/>
      </p:ext>
    </p:extLst>
  </p:cSld>
  <p:clrMapOvr>
    <a:masterClrMapping/>
  </p:clrMapOvr>
  <p:transition spd="med">
    <p:cover dir="r"/>
  </p:transition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2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2195513" y="3500438"/>
            <a:ext cx="4897437" cy="2089150"/>
          </a:xfrm>
          <a:solidFill>
            <a:srgbClr val="99CCFF"/>
          </a:solidFill>
        </p:spPr>
        <p:txBody>
          <a:bodyPr/>
          <a:lstStyle>
            <a:lvl1pPr marL="0" indent="0" algn="ctr">
              <a:buFont typeface="Wingdings" pitchFamily="2" charset="2"/>
              <a:buNone/>
              <a:defRPr>
                <a:effectLst>
                  <a:outerShdw blurRad="38100" dist="38100" dir="2700000" algn="tl">
                    <a:srgbClr val="000000"/>
                  </a:outerShdw>
                </a:effectLst>
                <a:cs typeface="Arial" pitchFamily="34" charset="0"/>
              </a:defRPr>
            </a:lvl1pPr>
          </a:lstStyle>
          <a:p>
            <a:endParaRPr lang="en-US"/>
          </a:p>
          <a:p>
            <a:r>
              <a:rPr lang="en-US"/>
              <a:t>Karel Šafařík (CERN)</a:t>
            </a:r>
          </a:p>
          <a:p>
            <a:r>
              <a:rPr lang="en-US"/>
              <a:t>based on the talk of </a:t>
            </a:r>
          </a:p>
          <a:p>
            <a:r>
              <a:rPr lang="en-US"/>
              <a:t>Martin Mojžiš (Bratislava)</a:t>
            </a:r>
          </a:p>
        </p:txBody>
      </p:sp>
      <p:pic>
        <p:nvPicPr>
          <p:cNvPr id="4118" name="Picture 22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863600" cy="86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1547665" y="1196752"/>
            <a:ext cx="6408712" cy="129564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pic>
        <p:nvPicPr>
          <p:cNvPr id="13" name="Picture 1035"/>
          <p:cNvPicPr>
            <a:picLocks noChangeAspect="1" noChangeArrowheads="1"/>
          </p:cNvPicPr>
          <p:nvPr userDrawn="1"/>
        </p:nvPicPr>
        <p:blipFill>
          <a:blip r:embed="rId3" cstate="print">
            <a:lum bright="-34000"/>
          </a:blip>
          <a:srcRect/>
          <a:stretch>
            <a:fillRect/>
          </a:stretch>
        </p:blipFill>
        <p:spPr bwMode="auto">
          <a:xfrm>
            <a:off x="8237538" y="-5680"/>
            <a:ext cx="906462" cy="9144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</p:pic>
    </p:spTree>
    <p:extLst>
      <p:ext uri="{BB962C8B-B14F-4D97-AF65-F5344CB8AC3E}">
        <p14:creationId xmlns:p14="http://schemas.microsoft.com/office/powerpoint/2010/main" val="3042583145"/>
      </p:ext>
    </p:extLst>
  </p:cSld>
  <p:clrMapOvr>
    <a:masterClrMapping/>
  </p:clrMapOvr>
  <p:transition spd="med">
    <p:cover dir="r"/>
  </p:transition>
  <p:timing>
    <p:tnLst>
      <p:par>
        <p:cTn id="1" dur="indefinite" restart="never" nodeType="tmRoot"/>
      </p:par>
    </p:tnLst>
  </p:timing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15th January, HI Overview,  K.Safarik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E87A10-2C8A-4766-87AF-F1AC79DD9C7C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pic>
        <p:nvPicPr>
          <p:cNvPr id="7" name="Picture 1035"/>
          <p:cNvPicPr>
            <a:picLocks noChangeAspect="1" noChangeArrowheads="1"/>
          </p:cNvPicPr>
          <p:nvPr userDrawn="1"/>
        </p:nvPicPr>
        <p:blipFill>
          <a:blip r:embed="rId2" cstate="print">
            <a:lum bright="-34000"/>
          </a:blip>
          <a:srcRect/>
          <a:stretch>
            <a:fillRect/>
          </a:stretch>
        </p:blipFill>
        <p:spPr bwMode="auto">
          <a:xfrm>
            <a:off x="8237538" y="-27384"/>
            <a:ext cx="906462" cy="9144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</p:pic>
    </p:spTree>
    <p:extLst>
      <p:ext uri="{BB962C8B-B14F-4D97-AF65-F5344CB8AC3E}">
        <p14:creationId xmlns:p14="http://schemas.microsoft.com/office/powerpoint/2010/main" val="3634248235"/>
      </p:ext>
    </p:extLst>
  </p:cSld>
  <p:clrMapOvr>
    <a:masterClrMapping/>
  </p:clrMapOvr>
  <p:transition spd="med">
    <p:cover dir="r"/>
  </p:transition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15th January, HI Overview,  K.Safarik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094E955-D988-49D4-A681-A8EB9BF0EF75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2993545"/>
      </p:ext>
    </p:extLst>
  </p:cSld>
  <p:clrMapOvr>
    <a:masterClrMapping/>
  </p:clrMapOvr>
  <p:transition spd="med">
    <p:cover dir="r"/>
  </p:transition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1295400"/>
            <a:ext cx="41148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41148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15th January, HI Overview,  K.Safarik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88C8DD-B12B-444D-A9DC-09E39BDC131D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824444"/>
      </p:ext>
    </p:extLst>
  </p:cSld>
  <p:clrMapOvr>
    <a:masterClrMapping/>
  </p:clrMapOvr>
  <p:transition spd="med">
    <p:cover dir="r"/>
  </p:transition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15th January, HI Overview,  K.Safarik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F1FF9E0-6FAF-467E-B9F2-04019EE3F257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1529875"/>
      </p:ext>
    </p:extLst>
  </p:cSld>
  <p:clrMapOvr>
    <a:masterClrMapping/>
  </p:clrMapOvr>
  <p:transition spd="med">
    <p:cover dir="r"/>
  </p:transition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15th January, HI Overview,  K.Safarik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07DF3F-CB71-493A-941B-0F95CB588684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5746594"/>
      </p:ext>
    </p:extLst>
  </p:cSld>
  <p:clrMapOvr>
    <a:masterClrMapping/>
  </p:clrMapOvr>
  <p:transition spd="med">
    <p:cover dir="r"/>
  </p:transition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15th January, HI Overview,  K.Safarik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C397B54-76A3-4DF2-BB8C-6E001ADD4896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4919588"/>
      </p:ext>
    </p:extLst>
  </p:cSld>
  <p:clrMapOvr>
    <a:masterClrMapping/>
  </p:clrMapOvr>
  <p:transition spd="med">
    <p:cover dir="r"/>
  </p:transition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15th January, HI Overview,  K.Safarik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2A49E6-6AE2-47D4-AC7C-1B2FE632EA91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4836745"/>
      </p:ext>
    </p:extLst>
  </p:cSld>
  <p:clrMapOvr>
    <a:masterClrMapping/>
  </p:clrMapOvr>
  <p:transition spd="med">
    <p:cover dir="r"/>
  </p:transition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15th January, HI Overview,  K.Safarik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6553D02-FE61-4976-A1BC-74C3C95FA3CF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3812624"/>
      </p:ext>
    </p:extLst>
  </p:cSld>
  <p:clrMapOvr>
    <a:masterClrMapping/>
  </p:clrMapOvr>
  <p:transition spd="med">
    <p:cover dir="r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6563" y="-12700"/>
            <a:ext cx="2178050" cy="65659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0825" y="-12700"/>
            <a:ext cx="6383338" cy="65659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919191"/>
                </a:solidFill>
              </a:rPr>
              <a:t>15th January, HI Overview,  K.Safarik</a:t>
            </a:r>
            <a:endParaRPr lang="en-US">
              <a:solidFill>
                <a:srgbClr val="919191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CA94E826-B177-4542-AC7C-3BAD8529031E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4795761"/>
      </p:ext>
    </p:extLst>
  </p:cSld>
  <p:clrMapOvr>
    <a:masterClrMapping/>
  </p:clrMapOvr>
  <p:transition spd="slow">
    <p:cover dir="r"/>
  </p:transition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15th January, HI Overview,  K.Safarik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A37114C-0810-440A-AE98-580C8AA662C4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2774227"/>
      </p:ext>
    </p:extLst>
  </p:cSld>
  <p:clrMapOvr>
    <a:masterClrMapping/>
  </p:clrMapOvr>
  <p:transition spd="med">
    <p:cover dir="r"/>
  </p:transition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0"/>
            <a:ext cx="2095500" cy="6096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1000" y="0"/>
            <a:ext cx="6134100" cy="6096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15th January, HI Overview,  K.Safarik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389453F-9C49-4879-9154-8E775567DA5F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9312934"/>
      </p:ext>
    </p:extLst>
  </p:cSld>
  <p:clrMapOvr>
    <a:masterClrMapping/>
  </p:clrMapOvr>
  <p:transition spd="med">
    <p:cover dir="r"/>
  </p:transition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188913"/>
            <a:ext cx="7632700" cy="58578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0825" y="908050"/>
            <a:ext cx="4279900" cy="56451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83125" y="908050"/>
            <a:ext cx="4281488" cy="27463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83125" y="3806825"/>
            <a:ext cx="4281488" cy="27463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4932363" y="6643688"/>
            <a:ext cx="4095750" cy="214312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15th January, HI Overview,  K.Safarik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>
          <a:xfrm>
            <a:off x="8820150" y="6669088"/>
            <a:ext cx="323850" cy="188912"/>
          </a:xfrm>
        </p:spPr>
        <p:txBody>
          <a:bodyPr/>
          <a:lstStyle>
            <a:lvl1pPr>
              <a:defRPr/>
            </a:lvl1pPr>
          </a:lstStyle>
          <a:p>
            <a:fld id="{CBD083F5-FD37-46B6-9B68-7D460216CC9E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5658890"/>
      </p:ext>
    </p:extLst>
  </p:cSld>
  <p:clrMapOvr>
    <a:masterClrMapping/>
  </p:clrMapOvr>
  <p:transition spd="med">
    <p:cover dir="ld"/>
  </p:transition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94D67EEA-10B7-47B9-B52B-B245CC6DFA54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Date Placeholder 1"/>
          <p:cNvSpPr>
            <a:spLocks noGrp="1"/>
          </p:cNvSpPr>
          <p:nvPr>
            <p:ph type="dt" sz="half" idx="10"/>
          </p:nvPr>
        </p:nvSpPr>
        <p:spPr>
          <a:xfrm>
            <a:off x="4932363" y="6643688"/>
            <a:ext cx="4095750" cy="21431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15th January, HI Overview,  K.Safarik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73489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9A04459-2F9A-4BAF-B9C7-3EF9FB6AB517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Date Placeholder 1"/>
          <p:cNvSpPr>
            <a:spLocks noGrp="1"/>
          </p:cNvSpPr>
          <p:nvPr>
            <p:ph type="dt" sz="half" idx="10"/>
          </p:nvPr>
        </p:nvSpPr>
        <p:spPr>
          <a:xfrm>
            <a:off x="4932363" y="6643688"/>
            <a:ext cx="4095750" cy="21431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15th January, HI Overview,  K.Safarik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00528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932363" y="6643688"/>
            <a:ext cx="4095750" cy="21431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15th January, HI Overview,  K.Safarik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6FE0B4B-6DCC-43BC-B9EF-C23199C4A42A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52793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15th January, HI Overview,  K.Safarik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339752" y="6524625"/>
            <a:ext cx="4392488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07DF3F-CB71-493A-941B-0F95CB588684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4699686"/>
      </p:ext>
    </p:extLst>
  </p:cSld>
  <p:clrMapOvr>
    <a:masterClrMapping/>
  </p:clrMapOvr>
  <p:transition spd="med">
    <p:cover dir="r"/>
  </p:transition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94D67EEA-10B7-47B9-B52B-B245CC6DFA54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Date Placeholder 1"/>
          <p:cNvSpPr>
            <a:spLocks noGrp="1"/>
          </p:cNvSpPr>
          <p:nvPr>
            <p:ph type="dt" sz="half" idx="10"/>
          </p:nvPr>
        </p:nvSpPr>
        <p:spPr>
          <a:xfrm>
            <a:off x="4932363" y="6643688"/>
            <a:ext cx="4095750" cy="21431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15th January, HI Overview,  K.Safarik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63760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9A04459-2F9A-4BAF-B9C7-3EF9FB6AB517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Date Placeholder 1"/>
          <p:cNvSpPr>
            <a:spLocks noGrp="1"/>
          </p:cNvSpPr>
          <p:nvPr>
            <p:ph type="dt" sz="half" idx="10"/>
          </p:nvPr>
        </p:nvSpPr>
        <p:spPr>
          <a:xfrm>
            <a:off x="4932363" y="6643688"/>
            <a:ext cx="4095750" cy="21431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15th January, HI Overview,  K.Safarik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62883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932363" y="6643688"/>
            <a:ext cx="4095750" cy="21431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15th January, HI Overview,  K.Safarik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6FE0B4B-6DCC-43BC-B9EF-C23199C4A42A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62087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5650" y="-12700"/>
            <a:ext cx="7632700" cy="77311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250825" y="908050"/>
            <a:ext cx="4279900" cy="56451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3125" y="908050"/>
            <a:ext cx="4281488" cy="56451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932363" y="6643688"/>
            <a:ext cx="4095750" cy="214312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919191"/>
                </a:solidFill>
              </a:rPr>
              <a:t>15th January, HI Overview,  K.Safarik</a:t>
            </a:r>
            <a:endParaRPr lang="en-US">
              <a:solidFill>
                <a:srgbClr val="91919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8820150" y="6669088"/>
            <a:ext cx="323850" cy="188912"/>
          </a:xfrm>
        </p:spPr>
        <p:txBody>
          <a:bodyPr/>
          <a:lstStyle>
            <a:lvl1pPr>
              <a:defRPr/>
            </a:lvl1pPr>
          </a:lstStyle>
          <a:p>
            <a:fld id="{4251F87C-20D1-427C-BB51-5C8FFBF47EBA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9726176"/>
      </p:ext>
    </p:extLst>
  </p:cSld>
  <p:clrMapOvr>
    <a:masterClrMapping/>
  </p:clrMapOvr>
  <p:transition spd="slow">
    <p:cover dir="r"/>
  </p:transition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94D67EEA-10B7-47B9-B52B-B245CC6DFA54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Date Placeholder 1"/>
          <p:cNvSpPr>
            <a:spLocks noGrp="1"/>
          </p:cNvSpPr>
          <p:nvPr>
            <p:ph type="dt" sz="half" idx="10"/>
          </p:nvPr>
        </p:nvSpPr>
        <p:spPr>
          <a:xfrm>
            <a:off x="4932363" y="6643688"/>
            <a:ext cx="4095750" cy="21431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15th January, HI Overview,  K.Safarik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5490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9A04459-2F9A-4BAF-B9C7-3EF9FB6AB517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Date Placeholder 1"/>
          <p:cNvSpPr>
            <a:spLocks noGrp="1"/>
          </p:cNvSpPr>
          <p:nvPr>
            <p:ph type="dt" sz="half" idx="10"/>
          </p:nvPr>
        </p:nvSpPr>
        <p:spPr>
          <a:xfrm>
            <a:off x="4932363" y="6643688"/>
            <a:ext cx="4095750" cy="21431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15th January, HI Overview,  K.Safarik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11034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932363" y="6643688"/>
            <a:ext cx="4095750" cy="21431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15th January, HI Overview,  K.Safarik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6FE0B4B-6DCC-43BC-B9EF-C23199C4A42A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75627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94D67EEA-10B7-47B9-B52B-B245CC6DFA54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Date Placeholder 1"/>
          <p:cNvSpPr>
            <a:spLocks noGrp="1"/>
          </p:cNvSpPr>
          <p:nvPr>
            <p:ph type="dt" sz="half" idx="10"/>
          </p:nvPr>
        </p:nvSpPr>
        <p:spPr>
          <a:xfrm>
            <a:off x="4932363" y="6643688"/>
            <a:ext cx="4095750" cy="21431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15th January, HI Overview,  K.Safarik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07585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9A04459-2F9A-4BAF-B9C7-3EF9FB6AB517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Date Placeholder 1"/>
          <p:cNvSpPr>
            <a:spLocks noGrp="1"/>
          </p:cNvSpPr>
          <p:nvPr>
            <p:ph type="dt" sz="half" idx="10"/>
          </p:nvPr>
        </p:nvSpPr>
        <p:spPr>
          <a:xfrm>
            <a:off x="4932363" y="6643688"/>
            <a:ext cx="4095750" cy="21431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15th January, HI Overview,  K.Safarik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88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932363" y="6643688"/>
            <a:ext cx="4095750" cy="21431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15th January, HI Overview,  K.Safarik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6FE0B4B-6DCC-43BC-B9EF-C23199C4A42A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77395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94D67EEA-10B7-47B9-B52B-B245CC6DFA54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Date Placeholder 1"/>
          <p:cNvSpPr>
            <a:spLocks noGrp="1"/>
          </p:cNvSpPr>
          <p:nvPr>
            <p:ph type="dt" sz="half" idx="10"/>
          </p:nvPr>
        </p:nvSpPr>
        <p:spPr>
          <a:xfrm>
            <a:off x="4932363" y="6643688"/>
            <a:ext cx="4095750" cy="21431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15th January, HI Overview,  K.Safarik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76734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9A04459-2F9A-4BAF-B9C7-3EF9FB6AB517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Date Placeholder 1"/>
          <p:cNvSpPr>
            <a:spLocks noGrp="1"/>
          </p:cNvSpPr>
          <p:nvPr>
            <p:ph type="dt" sz="half" idx="10"/>
          </p:nvPr>
        </p:nvSpPr>
        <p:spPr>
          <a:xfrm>
            <a:off x="4932363" y="6643688"/>
            <a:ext cx="4095750" cy="21431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15th January, HI Overview,  K.Safarik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68397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932363" y="6643688"/>
            <a:ext cx="4095750" cy="21431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15th January, HI Overview,  K.Safarik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6FE0B4B-6DCC-43BC-B9EF-C23199C4A42A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20542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6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94D67EEA-10B7-47B9-B52B-B245CC6DFA54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Date Placeholder 1"/>
          <p:cNvSpPr>
            <a:spLocks noGrp="1"/>
          </p:cNvSpPr>
          <p:nvPr>
            <p:ph type="dt" sz="half" idx="10"/>
          </p:nvPr>
        </p:nvSpPr>
        <p:spPr>
          <a:xfrm>
            <a:off x="4932363" y="6643688"/>
            <a:ext cx="4095750" cy="21431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15th January, HI Overview,  K.Safarik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26263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hart" preserve="1">
  <p:cSld name="Title, Text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5650" y="-12700"/>
            <a:ext cx="7632700" cy="77311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250825" y="908050"/>
            <a:ext cx="4279900" cy="56451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hart Placeholder 3"/>
          <p:cNvSpPr>
            <a:spLocks noGrp="1"/>
          </p:cNvSpPr>
          <p:nvPr>
            <p:ph type="chart" sz="half" idx="2"/>
          </p:nvPr>
        </p:nvSpPr>
        <p:spPr>
          <a:xfrm>
            <a:off x="4683125" y="908050"/>
            <a:ext cx="4281488" cy="5645150"/>
          </a:xfrm>
        </p:spPr>
        <p:txBody>
          <a:bodyPr/>
          <a:lstStyle/>
          <a:p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932363" y="6643688"/>
            <a:ext cx="4095750" cy="214312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919191"/>
                </a:solidFill>
              </a:rPr>
              <a:t>15th January, HI Overview,  K.Safarik</a:t>
            </a:r>
            <a:endParaRPr lang="en-US">
              <a:solidFill>
                <a:srgbClr val="91919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8820150" y="6669088"/>
            <a:ext cx="323850" cy="188912"/>
          </a:xfrm>
        </p:spPr>
        <p:txBody>
          <a:bodyPr/>
          <a:lstStyle>
            <a:lvl1pPr>
              <a:defRPr/>
            </a:lvl1pPr>
          </a:lstStyle>
          <a:p>
            <a:fld id="{6547E6C1-6E42-44A3-8B29-55638FF36D9A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648163"/>
      </p:ext>
    </p:extLst>
  </p:cSld>
  <p:clrMapOvr>
    <a:masterClrMapping/>
  </p:clrMapOvr>
  <p:transition spd="slow">
    <p:cover dir="r"/>
  </p:transition>
</p:sldLayout>
</file>

<file path=ppt/slideLayouts/slideLayout17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9A04459-2F9A-4BAF-B9C7-3EF9FB6AB517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Date Placeholder 1"/>
          <p:cNvSpPr>
            <a:spLocks noGrp="1"/>
          </p:cNvSpPr>
          <p:nvPr>
            <p:ph type="dt" sz="half" idx="10"/>
          </p:nvPr>
        </p:nvSpPr>
        <p:spPr>
          <a:xfrm>
            <a:off x="4932363" y="6643688"/>
            <a:ext cx="4095750" cy="21431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15th January, HI Overview,  K.Safarik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40666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7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932363" y="6643688"/>
            <a:ext cx="4095750" cy="21431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15th January, HI Overview,  K.Safarik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6FE0B4B-6DCC-43BC-B9EF-C23199C4A42A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63345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7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94D67EEA-10B7-47B9-B52B-B245CC6DFA54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Date Placeholder 1"/>
          <p:cNvSpPr>
            <a:spLocks noGrp="1"/>
          </p:cNvSpPr>
          <p:nvPr>
            <p:ph type="dt" sz="half" idx="10"/>
          </p:nvPr>
        </p:nvSpPr>
        <p:spPr>
          <a:xfrm>
            <a:off x="4932363" y="6643688"/>
            <a:ext cx="4095750" cy="21431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15th January, HI Overview,  K.Safarik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69970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7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9A04459-2F9A-4BAF-B9C7-3EF9FB6AB517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Date Placeholder 1"/>
          <p:cNvSpPr>
            <a:spLocks noGrp="1"/>
          </p:cNvSpPr>
          <p:nvPr>
            <p:ph type="dt" sz="half" idx="10"/>
          </p:nvPr>
        </p:nvSpPr>
        <p:spPr>
          <a:xfrm>
            <a:off x="4932363" y="6643688"/>
            <a:ext cx="4095750" cy="21431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15th January, HI Overview,  K.Safarik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92457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7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932363" y="6643688"/>
            <a:ext cx="4095750" cy="21431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15th January, HI Overview,  K.Safarik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6FE0B4B-6DCC-43BC-B9EF-C23199C4A42A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89322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7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15th January, HI Overview,  K.Safarik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337300"/>
            <a:ext cx="2895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D10372-B31B-420E-916D-7C7DF023E55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0252765"/>
      </p:ext>
    </p:extLst>
  </p:cSld>
  <p:clrMapOvr>
    <a:masterClrMapping/>
  </p:clrMapOvr>
</p:sldLayout>
</file>

<file path=ppt/slideLayouts/slideLayout17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94D67EEA-10B7-47B9-B52B-B245CC6DFA54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Date Placeholder 1"/>
          <p:cNvSpPr>
            <a:spLocks noGrp="1"/>
          </p:cNvSpPr>
          <p:nvPr>
            <p:ph type="dt" sz="half" idx="10"/>
          </p:nvPr>
        </p:nvSpPr>
        <p:spPr>
          <a:xfrm>
            <a:off x="4932363" y="6643688"/>
            <a:ext cx="4095750" cy="21431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15th January, HI Overview,  K.Safarik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88329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7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9A04459-2F9A-4BAF-B9C7-3EF9FB6AB517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Date Placeholder 1"/>
          <p:cNvSpPr>
            <a:spLocks noGrp="1"/>
          </p:cNvSpPr>
          <p:nvPr>
            <p:ph type="dt" sz="half" idx="10"/>
          </p:nvPr>
        </p:nvSpPr>
        <p:spPr>
          <a:xfrm>
            <a:off x="4932363" y="6643688"/>
            <a:ext cx="4095750" cy="21431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15th January, HI Overview,  K.Safarik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02327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7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932363" y="6643688"/>
            <a:ext cx="4095750" cy="21431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15th January, HI Overview,  K.Safarik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6FE0B4B-6DCC-43BC-B9EF-C23199C4A42A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1621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7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7950" y="1268413"/>
            <a:ext cx="4387850" cy="52562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68413"/>
            <a:ext cx="4387850" cy="52562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Footer Placeholder 4"/>
          <p:cNvSpPr>
            <a:spLocks noGrp="1" noChangeArrowheads="1"/>
          </p:cNvSpPr>
          <p:nvPr>
            <p:ph type="ftr" sz="quarter" idx="10"/>
          </p:nvPr>
        </p:nvSpPr>
        <p:spPr>
          <a:xfrm>
            <a:off x="0" y="6629400"/>
            <a:ext cx="7092950" cy="228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975475" y="6597650"/>
            <a:ext cx="2133600" cy="260350"/>
          </a:xfrm>
        </p:spPr>
        <p:txBody>
          <a:bodyPr/>
          <a:lstStyle>
            <a:lvl1pPr>
              <a:defRPr sz="1200">
                <a:latin typeface="Comic Sans MS" pitchFamily="66" charset="0"/>
              </a:defRPr>
            </a:lvl1pPr>
          </a:lstStyle>
          <a:p>
            <a:fld id="{2374BB94-B8A3-4AC0-86A4-72468BDEE0FF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527612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2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2195513" y="3500438"/>
            <a:ext cx="4897437" cy="2089150"/>
          </a:xfrm>
          <a:solidFill>
            <a:srgbClr val="99CCFF"/>
          </a:solidFill>
        </p:spPr>
        <p:txBody>
          <a:bodyPr/>
          <a:lstStyle>
            <a:lvl1pPr marL="0" indent="0" algn="ctr">
              <a:buFont typeface="Wingdings" pitchFamily="2" charset="2"/>
              <a:buNone/>
              <a:defRPr>
                <a:effectLst>
                  <a:outerShdw blurRad="38100" dist="38100" dir="2700000" algn="tl">
                    <a:srgbClr val="000000"/>
                  </a:outerShdw>
                </a:effectLst>
                <a:cs typeface="Arial" pitchFamily="34" charset="0"/>
              </a:defRPr>
            </a:lvl1pPr>
          </a:lstStyle>
          <a:p>
            <a:endParaRPr lang="en-US"/>
          </a:p>
          <a:p>
            <a:r>
              <a:rPr lang="en-US"/>
              <a:t>Karel Šafařík (CERN)</a:t>
            </a:r>
          </a:p>
          <a:p>
            <a:r>
              <a:rPr lang="en-US"/>
              <a:t>based on the talk of </a:t>
            </a:r>
          </a:p>
          <a:p>
            <a:r>
              <a:rPr lang="en-US"/>
              <a:t>Martin Mojžiš (Bratislava)</a:t>
            </a:r>
          </a:p>
        </p:txBody>
      </p:sp>
      <p:pic>
        <p:nvPicPr>
          <p:cNvPr id="4118" name="Picture 22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863600" cy="86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1547665" y="1196752"/>
            <a:ext cx="6408712" cy="129564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pic>
        <p:nvPicPr>
          <p:cNvPr id="13" name="Picture 1035"/>
          <p:cNvPicPr>
            <a:picLocks noChangeAspect="1" noChangeArrowheads="1"/>
          </p:cNvPicPr>
          <p:nvPr userDrawn="1"/>
        </p:nvPicPr>
        <p:blipFill>
          <a:blip r:embed="rId3" cstate="print">
            <a:lum bright="-34000"/>
          </a:blip>
          <a:srcRect/>
          <a:stretch>
            <a:fillRect/>
          </a:stretch>
        </p:blipFill>
        <p:spPr bwMode="auto">
          <a:xfrm>
            <a:off x="8237538" y="-5680"/>
            <a:ext cx="906462" cy="9144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</p:pic>
    </p:spTree>
    <p:extLst>
      <p:ext uri="{BB962C8B-B14F-4D97-AF65-F5344CB8AC3E}">
        <p14:creationId xmlns:p14="http://schemas.microsoft.com/office/powerpoint/2010/main" val="2551976935"/>
      </p:ext>
    </p:extLst>
  </p:cSld>
  <p:clrMapOvr>
    <a:masterClrMapping/>
  </p:clrMapOvr>
  <p:transition spd="med">
    <p:cover dir="r"/>
  </p:transition>
  <p:timing>
    <p:tnLst>
      <p:par>
        <p:cTn id="1" dur="indefinite" restart="never" nodeType="tmRoot"/>
      </p:par>
    </p:tnLst>
  </p:timing>
</p:sldLayout>
</file>

<file path=ppt/slideLayouts/slideLayout18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0"/>
          </p:nvPr>
        </p:nvSpPr>
        <p:spPr>
          <a:xfrm>
            <a:off x="-36513" y="6507163"/>
            <a:ext cx="7705726" cy="1968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4B8D380-F575-47D3-A7CA-F491F2FE1287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1615220690"/>
      </p:ext>
    </p:extLst>
  </p:cSld>
  <p:clrMapOvr>
    <a:masterClrMapping/>
  </p:clrMapOvr>
</p:sldLayout>
</file>

<file path=ppt/slideLayouts/slideLayout18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94D67EEA-10B7-47B9-B52B-B245CC6DFA54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Date Placeholder 1"/>
          <p:cNvSpPr>
            <a:spLocks noGrp="1"/>
          </p:cNvSpPr>
          <p:nvPr>
            <p:ph type="dt" sz="half" idx="10"/>
          </p:nvPr>
        </p:nvSpPr>
        <p:spPr>
          <a:xfrm>
            <a:off x="4932363" y="6643688"/>
            <a:ext cx="4095750" cy="21431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15th January, HI Overview,  K.Safarik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48213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8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9A04459-2F9A-4BAF-B9C7-3EF9FB6AB517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Date Placeholder 1"/>
          <p:cNvSpPr>
            <a:spLocks noGrp="1"/>
          </p:cNvSpPr>
          <p:nvPr>
            <p:ph type="dt" sz="half" idx="10"/>
          </p:nvPr>
        </p:nvSpPr>
        <p:spPr>
          <a:xfrm>
            <a:off x="4932363" y="6643688"/>
            <a:ext cx="4095750" cy="21431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15th January, HI Overview,  K.Safarik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19366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8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932363" y="6643688"/>
            <a:ext cx="4095750" cy="21431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15th January, HI Overview,  K.Safarik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6FE0B4B-6DCC-43BC-B9EF-C23199C4A42A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06165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8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0"/>
          </p:nvPr>
        </p:nvSpPr>
        <p:spPr>
          <a:xfrm>
            <a:off x="-36513" y="6507163"/>
            <a:ext cx="7705726" cy="1968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4B8D380-F575-47D3-A7CA-F491F2FE1287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3394688224"/>
      </p:ext>
    </p:extLst>
  </p:cSld>
  <p:clrMapOvr>
    <a:masterClrMapping/>
  </p:clrMapOvr>
</p:sldLayout>
</file>

<file path=ppt/slideLayouts/slideLayout18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837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4225511075"/>
      </p:ext>
    </p:extLst>
  </p:cSld>
  <p:clrMapOvr>
    <a:masterClrMapping/>
  </p:clrMapOvr>
</p:sldLayout>
</file>

<file path=ppt/slideLayouts/slideLayout18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15th January, HI Overview,  K.Safarik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EA621F-6B2E-4ACC-A4BC-6654338ED5F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5620749"/>
      </p:ext>
    </p:extLst>
  </p:cSld>
  <p:clrMapOvr>
    <a:masterClrMapping/>
  </p:clrMapOvr>
</p:sldLayout>
</file>

<file path=ppt/slideLayouts/slideLayout18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15th January, HI Overview,  K.Safarik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9347C1-EC5A-438A-A16B-A9978D162E4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6753632"/>
      </p:ext>
    </p:extLst>
  </p:cSld>
  <p:clrMapOvr>
    <a:masterClrMapping/>
  </p:clrMapOvr>
</p:sldLayout>
</file>

<file path=ppt/slideLayouts/slideLayout18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15th January, HI Overview,  K.Safarik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D10372-B31B-420E-916D-7C7DF023E55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0065743"/>
      </p:ext>
    </p:extLst>
  </p:cSld>
  <p:clrMapOvr>
    <a:masterClrMapping/>
  </p:clrMapOvr>
</p:sldLayout>
</file>

<file path=ppt/slideLayouts/slideLayout18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15th January, HI Overview,  K.Safarik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9DC2C1-53E7-46E5-82CF-DB39D238057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335813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15th January, HI Overview,  K.Safarik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E87A10-2C8A-4766-87AF-F1AC79DD9C7C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pic>
        <p:nvPicPr>
          <p:cNvPr id="7" name="Picture 1035"/>
          <p:cNvPicPr>
            <a:picLocks noChangeAspect="1" noChangeArrowheads="1"/>
          </p:cNvPicPr>
          <p:nvPr userDrawn="1"/>
        </p:nvPicPr>
        <p:blipFill>
          <a:blip r:embed="rId2" cstate="print">
            <a:lum bright="-34000"/>
          </a:blip>
          <a:srcRect/>
          <a:stretch>
            <a:fillRect/>
          </a:stretch>
        </p:blipFill>
        <p:spPr bwMode="auto">
          <a:xfrm>
            <a:off x="8237538" y="-27384"/>
            <a:ext cx="906462" cy="9144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</p:pic>
    </p:spTree>
    <p:extLst>
      <p:ext uri="{BB962C8B-B14F-4D97-AF65-F5344CB8AC3E}">
        <p14:creationId xmlns:p14="http://schemas.microsoft.com/office/powerpoint/2010/main" val="161241319"/>
      </p:ext>
    </p:extLst>
  </p:cSld>
  <p:clrMapOvr>
    <a:masterClrMapping/>
  </p:clrMapOvr>
  <p:transition spd="med">
    <p:cover dir="r"/>
  </p:transition>
</p:sldLayout>
</file>

<file path=ppt/slideLayouts/slideLayout19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15th January, HI Overview,  K.Safarik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20A692-C697-41BB-87B6-84683DEC353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383225"/>
      </p:ext>
    </p:extLst>
  </p:cSld>
  <p:clrMapOvr>
    <a:masterClrMapping/>
  </p:clrMapOvr>
</p:sldLayout>
</file>

<file path=ppt/slideLayouts/slideLayout19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15th January, HI Overview,  K.Safarik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65C4E5-AEFA-4A5E-A5FE-4AAB4E1DCAF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4612715"/>
      </p:ext>
    </p:extLst>
  </p:cSld>
  <p:clrMapOvr>
    <a:masterClrMapping/>
  </p:clrMapOvr>
</p:sldLayout>
</file>

<file path=ppt/slideLayouts/slideLayout19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15th January, HI Overview,  K.Safarik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935329-8ACE-44B5-8F5F-94B69F2F14D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6159143"/>
      </p:ext>
    </p:extLst>
  </p:cSld>
  <p:clrMapOvr>
    <a:masterClrMapping/>
  </p:clrMapOvr>
</p:sldLayout>
</file>

<file path=ppt/slideLayouts/slideLayout19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15th January, HI Overview,  K.Safarik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CEA4A5-7E21-40EE-966E-DF10FA62BF7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3650656"/>
      </p:ext>
    </p:extLst>
  </p:cSld>
  <p:clrMapOvr>
    <a:masterClrMapping/>
  </p:clrMapOvr>
</p:sldLayout>
</file>

<file path=ppt/slideLayouts/slideLayout19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15th January, HI Overview,  K.Safarik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FBEAC9-FEF9-4F6D-AE0D-D46391A3228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1319701"/>
      </p:ext>
    </p:extLst>
  </p:cSld>
  <p:clrMapOvr>
    <a:masterClrMapping/>
  </p:clrMapOvr>
</p:sldLayout>
</file>

<file path=ppt/slideLayouts/slideLayout19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15th January, HI Overview,  K.Safarik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F1AD03-31EC-4716-A4A2-70F3E790318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704108"/>
      </p:ext>
    </p:extLst>
  </p:cSld>
  <p:clrMapOvr>
    <a:masterClrMapping/>
  </p:clrMapOvr>
</p:sldLayout>
</file>

<file path=ppt/slideLayouts/slideLayout19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94D67EEA-10B7-47B9-B52B-B245CC6DFA54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Date Placeholder 1"/>
          <p:cNvSpPr>
            <a:spLocks noGrp="1"/>
          </p:cNvSpPr>
          <p:nvPr>
            <p:ph type="dt" sz="half" idx="10"/>
          </p:nvPr>
        </p:nvSpPr>
        <p:spPr>
          <a:xfrm>
            <a:off x="4932363" y="6643688"/>
            <a:ext cx="4095750" cy="21431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15th January, HI Overview,  K.Safarik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01352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9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9A04459-2F9A-4BAF-B9C7-3EF9FB6AB517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Date Placeholder 1"/>
          <p:cNvSpPr>
            <a:spLocks noGrp="1"/>
          </p:cNvSpPr>
          <p:nvPr>
            <p:ph type="dt" sz="half" idx="10"/>
          </p:nvPr>
        </p:nvSpPr>
        <p:spPr>
          <a:xfrm>
            <a:off x="4932363" y="6643688"/>
            <a:ext cx="4095750" cy="21431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15th January, HI Overview,  K.Safarik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56845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9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932363" y="6643688"/>
            <a:ext cx="4095750" cy="21431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15th January, HI Overview,  K.Safarik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6FE0B4B-6DCC-43BC-B9EF-C23199C4A42A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32997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9A04459-2F9A-4BAF-B9C7-3EF9FB6AB517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Date Placeholder 1"/>
          <p:cNvSpPr>
            <a:spLocks noGrp="1"/>
          </p:cNvSpPr>
          <p:nvPr>
            <p:ph type="dt" sz="half" idx="10"/>
          </p:nvPr>
        </p:nvSpPr>
        <p:spPr>
          <a:xfrm>
            <a:off x="4932363" y="6643688"/>
            <a:ext cx="4095750" cy="21431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15th January, HI Overview,  K.Safarik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15th January, HI Overview,  K.Safarik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094E955-D988-49D4-A681-A8EB9BF0EF75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8291874"/>
      </p:ext>
    </p:extLst>
  </p:cSld>
  <p:clrMapOvr>
    <a:masterClrMapping/>
  </p:clrMapOvr>
  <p:transition spd="med">
    <p:cover dir="r"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1295400"/>
            <a:ext cx="41148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41148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15th January, HI Overview,  K.Safarik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88C8DD-B12B-444D-A9DC-09E39BDC131D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1672241"/>
      </p:ext>
    </p:extLst>
  </p:cSld>
  <p:clrMapOvr>
    <a:masterClrMapping/>
  </p:clrMapOvr>
  <p:transition spd="med">
    <p:cover dir="r"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15th January, HI Overview,  K.Safarik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F1FF9E0-6FAF-467E-B9F2-04019EE3F257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4643792"/>
      </p:ext>
    </p:extLst>
  </p:cSld>
  <p:clrMapOvr>
    <a:masterClrMapping/>
  </p:clrMapOvr>
  <p:transition spd="med">
    <p:cover dir="r"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15th January, HI Overview,  K.Safarik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07DF3F-CB71-493A-941B-0F95CB588684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5280999"/>
      </p:ext>
    </p:extLst>
  </p:cSld>
  <p:clrMapOvr>
    <a:masterClrMapping/>
  </p:clrMapOvr>
  <p:transition spd="med">
    <p:cover dir="r"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15th January, HI Overview,  K.Safarik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C397B54-76A3-4DF2-BB8C-6E001ADD4896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4961757"/>
      </p:ext>
    </p:extLst>
  </p:cSld>
  <p:clrMapOvr>
    <a:masterClrMapping/>
  </p:clrMapOvr>
  <p:transition spd="med">
    <p:cover dir="r"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15th January, HI Overview,  K.Safarik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2A49E6-6AE2-47D4-AC7C-1B2FE632EA91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4305854"/>
      </p:ext>
    </p:extLst>
  </p:cSld>
  <p:clrMapOvr>
    <a:masterClrMapping/>
  </p:clrMapOvr>
  <p:transition spd="med">
    <p:cover dir="r"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15th January, HI Overview,  K.Safarik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6553D02-FE61-4976-A1BC-74C3C95FA3CF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2801930"/>
      </p:ext>
    </p:extLst>
  </p:cSld>
  <p:clrMapOvr>
    <a:masterClrMapping/>
  </p:clrMapOvr>
  <p:transition spd="med">
    <p:cover dir="r"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15th January, HI Overview,  K.Safarik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A37114C-0810-440A-AE98-580C8AA662C4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6688264"/>
      </p:ext>
    </p:extLst>
  </p:cSld>
  <p:clrMapOvr>
    <a:masterClrMapping/>
  </p:clrMapOvr>
  <p:transition spd="med">
    <p:cover dir="r"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0"/>
            <a:ext cx="2095500" cy="6096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1000" y="0"/>
            <a:ext cx="6134100" cy="6096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15th January, HI Overview,  K.Safarik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389453F-9C49-4879-9154-8E775567DA5F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7086322"/>
      </p:ext>
    </p:extLst>
  </p:cSld>
  <p:clrMapOvr>
    <a:masterClrMapping/>
  </p:clrMapOvr>
  <p:transition spd="med">
    <p:cover dir="r"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188913"/>
            <a:ext cx="7632700" cy="58578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0825" y="908050"/>
            <a:ext cx="4279900" cy="56451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83125" y="908050"/>
            <a:ext cx="4281488" cy="27463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83125" y="3806825"/>
            <a:ext cx="4281488" cy="27463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4932363" y="6643688"/>
            <a:ext cx="4095750" cy="214312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15th January, HI Overview,  K.Safarik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>
          <a:xfrm>
            <a:off x="8820150" y="6669088"/>
            <a:ext cx="323850" cy="188912"/>
          </a:xfrm>
        </p:spPr>
        <p:txBody>
          <a:bodyPr/>
          <a:lstStyle>
            <a:lvl1pPr>
              <a:defRPr/>
            </a:lvl1pPr>
          </a:lstStyle>
          <a:p>
            <a:fld id="{CBD083F5-FD37-46B6-9B68-7D460216CC9E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1073966"/>
      </p:ext>
    </p:extLst>
  </p:cSld>
  <p:clrMapOvr>
    <a:masterClrMapping/>
  </p:clrMapOvr>
  <p:transition spd="med">
    <p:cover dir="l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932363" y="6643688"/>
            <a:ext cx="4095750" cy="21431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15th January, HI Overview,  K.Safarik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6FE0B4B-6DCC-43BC-B9EF-C23199C4A42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2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2195513" y="3500438"/>
            <a:ext cx="4897437" cy="2089150"/>
          </a:xfrm>
          <a:solidFill>
            <a:srgbClr val="99CCFF"/>
          </a:solidFill>
        </p:spPr>
        <p:txBody>
          <a:bodyPr/>
          <a:lstStyle>
            <a:lvl1pPr marL="0" indent="0" algn="ctr">
              <a:buFont typeface="Wingdings" pitchFamily="2" charset="2"/>
              <a:buNone/>
              <a:defRPr>
                <a:effectLst>
                  <a:outerShdw blurRad="38100" dist="38100" dir="2700000" algn="tl">
                    <a:srgbClr val="000000"/>
                  </a:outerShdw>
                </a:effectLst>
                <a:cs typeface="Arial" pitchFamily="34" charset="0"/>
              </a:defRPr>
            </a:lvl1pPr>
          </a:lstStyle>
          <a:p>
            <a:endParaRPr lang="en-US"/>
          </a:p>
          <a:p>
            <a:r>
              <a:rPr lang="en-US"/>
              <a:t>Karel Šafařík (CERN)</a:t>
            </a:r>
          </a:p>
          <a:p>
            <a:r>
              <a:rPr lang="en-US"/>
              <a:t>based on the talk of </a:t>
            </a:r>
          </a:p>
          <a:p>
            <a:r>
              <a:rPr lang="en-US"/>
              <a:t>Martin Mojžiš (Bratislava)</a:t>
            </a:r>
          </a:p>
        </p:txBody>
      </p:sp>
      <p:pic>
        <p:nvPicPr>
          <p:cNvPr id="4118" name="Picture 22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863600" cy="86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1547665" y="1196752"/>
            <a:ext cx="6408712" cy="129564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pic>
        <p:nvPicPr>
          <p:cNvPr id="13" name="Picture 1035"/>
          <p:cNvPicPr>
            <a:picLocks noChangeAspect="1" noChangeArrowheads="1"/>
          </p:cNvPicPr>
          <p:nvPr userDrawn="1"/>
        </p:nvPicPr>
        <p:blipFill>
          <a:blip r:embed="rId3" cstate="print">
            <a:lum bright="-34000"/>
          </a:blip>
          <a:srcRect/>
          <a:stretch>
            <a:fillRect/>
          </a:stretch>
        </p:blipFill>
        <p:spPr bwMode="auto">
          <a:xfrm>
            <a:off x="8237538" y="-5680"/>
            <a:ext cx="906462" cy="9144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</p:pic>
    </p:spTree>
    <p:extLst>
      <p:ext uri="{BB962C8B-B14F-4D97-AF65-F5344CB8AC3E}">
        <p14:creationId xmlns:p14="http://schemas.microsoft.com/office/powerpoint/2010/main" val="523306630"/>
      </p:ext>
    </p:extLst>
  </p:cSld>
  <p:clrMapOvr>
    <a:masterClrMapping/>
  </p:clrMapOvr>
  <p:transition spd="med">
    <p:cover dir="r"/>
  </p:transition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15th January, HI Overview,  K.Safarik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E87A10-2C8A-4766-87AF-F1AC79DD9C7C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pic>
        <p:nvPicPr>
          <p:cNvPr id="7" name="Picture 1035"/>
          <p:cNvPicPr>
            <a:picLocks noChangeAspect="1" noChangeArrowheads="1"/>
          </p:cNvPicPr>
          <p:nvPr userDrawn="1"/>
        </p:nvPicPr>
        <p:blipFill>
          <a:blip r:embed="rId2" cstate="print">
            <a:lum bright="-34000"/>
          </a:blip>
          <a:srcRect/>
          <a:stretch>
            <a:fillRect/>
          </a:stretch>
        </p:blipFill>
        <p:spPr bwMode="auto">
          <a:xfrm>
            <a:off x="8237538" y="-27384"/>
            <a:ext cx="906462" cy="9144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</p:pic>
    </p:spTree>
    <p:extLst>
      <p:ext uri="{BB962C8B-B14F-4D97-AF65-F5344CB8AC3E}">
        <p14:creationId xmlns:p14="http://schemas.microsoft.com/office/powerpoint/2010/main" val="2419316856"/>
      </p:ext>
    </p:extLst>
  </p:cSld>
  <p:clrMapOvr>
    <a:masterClrMapping/>
  </p:clrMapOvr>
  <p:transition spd="med">
    <p:cover dir="r"/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15th January, HI Overview,  K.Safarik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094E955-D988-49D4-A681-A8EB9BF0EF75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4776265"/>
      </p:ext>
    </p:extLst>
  </p:cSld>
  <p:clrMapOvr>
    <a:masterClrMapping/>
  </p:clrMapOvr>
  <p:transition spd="med">
    <p:cover dir="r"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1295400"/>
            <a:ext cx="41148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41148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15th January, HI Overview,  K.Safarik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88C8DD-B12B-444D-A9DC-09E39BDC131D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0620074"/>
      </p:ext>
    </p:extLst>
  </p:cSld>
  <p:clrMapOvr>
    <a:masterClrMapping/>
  </p:clrMapOvr>
  <p:transition spd="med">
    <p:cover dir="r"/>
  </p:transition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15th January, HI Overview,  K.Safarik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F1FF9E0-6FAF-467E-B9F2-04019EE3F257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306142"/>
      </p:ext>
    </p:extLst>
  </p:cSld>
  <p:clrMapOvr>
    <a:masterClrMapping/>
  </p:clrMapOvr>
  <p:transition spd="med">
    <p:cover dir="r"/>
  </p:transition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15th January, HI Overview,  K.Safarik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07DF3F-CB71-493A-941B-0F95CB588684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6563047"/>
      </p:ext>
    </p:extLst>
  </p:cSld>
  <p:clrMapOvr>
    <a:masterClrMapping/>
  </p:clrMapOvr>
  <p:transition spd="med">
    <p:cover dir="r"/>
  </p:transition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15th January, HI Overview,  K.Safarik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C397B54-76A3-4DF2-BB8C-6E001ADD4896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6450324"/>
      </p:ext>
    </p:extLst>
  </p:cSld>
  <p:clrMapOvr>
    <a:masterClrMapping/>
  </p:clrMapOvr>
  <p:transition spd="med">
    <p:cover dir="r"/>
  </p:transition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15th January, HI Overview,  K.Safarik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2A49E6-6AE2-47D4-AC7C-1B2FE632EA91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0214624"/>
      </p:ext>
    </p:extLst>
  </p:cSld>
  <p:clrMapOvr>
    <a:masterClrMapping/>
  </p:clrMapOvr>
  <p:transition spd="med">
    <p:cover dir="r"/>
  </p:transition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15th January, HI Overview,  K.Safarik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6553D02-FE61-4976-A1BC-74C3C95FA3CF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5519402"/>
      </p:ext>
    </p:extLst>
  </p:cSld>
  <p:clrMapOvr>
    <a:masterClrMapping/>
  </p:clrMapOvr>
  <p:transition spd="med">
    <p:cover dir="r"/>
  </p:transition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15th January, HI Overview,  K.Safarik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A37114C-0810-440A-AE98-580C8AA662C4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0994139"/>
      </p:ext>
    </p:extLst>
  </p:cSld>
  <p:clrMapOvr>
    <a:masterClrMapping/>
  </p:clrMapOvr>
  <p:transition spd="med">
    <p:cover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7950" y="1268413"/>
            <a:ext cx="4387850" cy="52562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68413"/>
            <a:ext cx="4387850" cy="52562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Footer Placeholder 4"/>
          <p:cNvSpPr>
            <a:spLocks noGrp="1" noChangeArrowheads="1"/>
          </p:cNvSpPr>
          <p:nvPr>
            <p:ph type="ftr" sz="quarter" idx="10"/>
          </p:nvPr>
        </p:nvSpPr>
        <p:spPr>
          <a:xfrm>
            <a:off x="0" y="6629400"/>
            <a:ext cx="7092950" cy="228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975475" y="6597650"/>
            <a:ext cx="2133600" cy="260350"/>
          </a:xfrm>
        </p:spPr>
        <p:txBody>
          <a:bodyPr/>
          <a:lstStyle>
            <a:lvl1pPr>
              <a:defRPr sz="1200">
                <a:latin typeface="Comic Sans MS" pitchFamily="66" charset="0"/>
              </a:defRPr>
            </a:lvl1pPr>
          </a:lstStyle>
          <a:p>
            <a:fld id="{2374BB94-B8A3-4AC0-86A4-72468BDEE0FF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59775621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0"/>
            <a:ext cx="2095500" cy="6096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1000" y="0"/>
            <a:ext cx="6134100" cy="6096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15th January, HI Overview,  K.Safarik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389453F-9C49-4879-9154-8E775567DA5F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0197813"/>
      </p:ext>
    </p:extLst>
  </p:cSld>
  <p:clrMapOvr>
    <a:masterClrMapping/>
  </p:clrMapOvr>
  <p:transition spd="med">
    <p:cover dir="r"/>
  </p:transition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3600" y="0"/>
            <a:ext cx="7413625" cy="863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381000" y="1295400"/>
            <a:ext cx="8382000" cy="4800600"/>
          </a:xfrm>
        </p:spPr>
        <p:txBody>
          <a:bodyPr/>
          <a:lstStyle/>
          <a:p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0" y="6524625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15th January, HI Overview,  K.Safarik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48038" y="6524625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>
              <a:cs typeface="Arial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275513" y="6524625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42F23778-62DB-48BA-AC12-432BF5A7C10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7560523"/>
      </p:ext>
    </p:extLst>
  </p:cSld>
  <p:clrMapOvr>
    <a:masterClrMapping/>
  </p:clrMapOvr>
  <p:transition spd="med">
    <p:cover dir="r"/>
  </p:transition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2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2195513" y="3500438"/>
            <a:ext cx="4897437" cy="2089150"/>
          </a:xfrm>
          <a:solidFill>
            <a:srgbClr val="99CCFF"/>
          </a:solidFill>
        </p:spPr>
        <p:txBody>
          <a:bodyPr/>
          <a:lstStyle>
            <a:lvl1pPr marL="0" indent="0" algn="ctr">
              <a:buFont typeface="Wingdings" pitchFamily="2" charset="2"/>
              <a:buNone/>
              <a:defRPr>
                <a:effectLst>
                  <a:outerShdw blurRad="38100" dist="38100" dir="2700000" algn="tl">
                    <a:srgbClr val="000000"/>
                  </a:outerShdw>
                </a:effectLst>
                <a:cs typeface="Arial" pitchFamily="34" charset="0"/>
              </a:defRPr>
            </a:lvl1pPr>
          </a:lstStyle>
          <a:p>
            <a:endParaRPr lang="en-US"/>
          </a:p>
          <a:p>
            <a:r>
              <a:rPr lang="en-US"/>
              <a:t>Karel Šafařík (CERN)</a:t>
            </a:r>
          </a:p>
          <a:p>
            <a:r>
              <a:rPr lang="en-US"/>
              <a:t>based on the talk of </a:t>
            </a:r>
          </a:p>
          <a:p>
            <a:r>
              <a:rPr lang="en-US"/>
              <a:t>Martin Mojžiš (Bratislava)</a:t>
            </a:r>
          </a:p>
        </p:txBody>
      </p:sp>
      <p:pic>
        <p:nvPicPr>
          <p:cNvPr id="4118" name="Picture 22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863600" cy="86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1547665" y="1196752"/>
            <a:ext cx="6408712" cy="129564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pic>
        <p:nvPicPr>
          <p:cNvPr id="13" name="Picture 1035"/>
          <p:cNvPicPr>
            <a:picLocks noChangeAspect="1" noChangeArrowheads="1"/>
          </p:cNvPicPr>
          <p:nvPr userDrawn="1"/>
        </p:nvPicPr>
        <p:blipFill>
          <a:blip r:embed="rId3" cstate="print">
            <a:lum bright="-34000"/>
          </a:blip>
          <a:srcRect/>
          <a:stretch>
            <a:fillRect/>
          </a:stretch>
        </p:blipFill>
        <p:spPr bwMode="auto">
          <a:xfrm>
            <a:off x="8237538" y="-5680"/>
            <a:ext cx="906462" cy="9144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</p:pic>
    </p:spTree>
    <p:extLst>
      <p:ext uri="{BB962C8B-B14F-4D97-AF65-F5344CB8AC3E}">
        <p14:creationId xmlns:p14="http://schemas.microsoft.com/office/powerpoint/2010/main" val="1483010046"/>
      </p:ext>
    </p:extLst>
  </p:cSld>
  <p:clrMapOvr>
    <a:masterClrMapping/>
  </p:clrMapOvr>
  <p:transition spd="med">
    <p:cover dir="r"/>
  </p:transition>
  <p:timing>
    <p:tnLst>
      <p:par>
        <p:cTn id="1" dur="indefinite" restart="never" nodeType="tmRoot"/>
      </p:par>
    </p:tnLst>
  </p:timing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15th January, HI Overview,  K.Safarik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E87A10-2C8A-4766-87AF-F1AC79DD9C7C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pic>
        <p:nvPicPr>
          <p:cNvPr id="7" name="Picture 1035"/>
          <p:cNvPicPr>
            <a:picLocks noChangeAspect="1" noChangeArrowheads="1"/>
          </p:cNvPicPr>
          <p:nvPr userDrawn="1"/>
        </p:nvPicPr>
        <p:blipFill>
          <a:blip r:embed="rId2" cstate="print">
            <a:lum bright="-34000"/>
          </a:blip>
          <a:srcRect/>
          <a:stretch>
            <a:fillRect/>
          </a:stretch>
        </p:blipFill>
        <p:spPr bwMode="auto">
          <a:xfrm>
            <a:off x="8237538" y="-27384"/>
            <a:ext cx="906462" cy="9144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</p:pic>
    </p:spTree>
    <p:extLst>
      <p:ext uri="{BB962C8B-B14F-4D97-AF65-F5344CB8AC3E}">
        <p14:creationId xmlns:p14="http://schemas.microsoft.com/office/powerpoint/2010/main" val="320222692"/>
      </p:ext>
    </p:extLst>
  </p:cSld>
  <p:clrMapOvr>
    <a:masterClrMapping/>
  </p:clrMapOvr>
  <p:transition spd="med">
    <p:cover dir="r"/>
  </p:transition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15th January, HI Overview,  K.Safarik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094E955-D988-49D4-A681-A8EB9BF0EF75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7740573"/>
      </p:ext>
    </p:extLst>
  </p:cSld>
  <p:clrMapOvr>
    <a:masterClrMapping/>
  </p:clrMapOvr>
  <p:transition spd="med">
    <p:cover dir="r"/>
  </p:transition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1295400"/>
            <a:ext cx="41148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41148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15th January, HI Overview,  K.Safarik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88C8DD-B12B-444D-A9DC-09E39BDC131D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9074259"/>
      </p:ext>
    </p:extLst>
  </p:cSld>
  <p:clrMapOvr>
    <a:masterClrMapping/>
  </p:clrMapOvr>
  <p:transition spd="med">
    <p:cover dir="r"/>
  </p:transition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15th January, HI Overview,  K.Safarik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F1FF9E0-6FAF-467E-B9F2-04019EE3F257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9299135"/>
      </p:ext>
    </p:extLst>
  </p:cSld>
  <p:clrMapOvr>
    <a:masterClrMapping/>
  </p:clrMapOvr>
  <p:transition spd="med">
    <p:cover dir="r"/>
  </p:transition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15th January, HI Overview,  K.Safarik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07DF3F-CB71-493A-941B-0F95CB588684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0650811"/>
      </p:ext>
    </p:extLst>
  </p:cSld>
  <p:clrMapOvr>
    <a:masterClrMapping/>
  </p:clrMapOvr>
  <p:transition spd="med">
    <p:cover dir="r"/>
  </p:transition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15th January, HI Overview,  K.Safarik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C397B54-76A3-4DF2-BB8C-6E001ADD4896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1892745"/>
      </p:ext>
    </p:extLst>
  </p:cSld>
  <p:clrMapOvr>
    <a:masterClrMapping/>
  </p:clrMapOvr>
  <p:transition spd="med">
    <p:cover dir="r"/>
  </p:transition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15th January, HI Overview,  K.Safarik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2A49E6-6AE2-47D4-AC7C-1B2FE632EA91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3253504"/>
      </p:ext>
    </p:extLst>
  </p:cSld>
  <p:clrMapOvr>
    <a:masterClrMapping/>
  </p:clrMapOvr>
  <p:transition spd="med">
    <p:cover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919191"/>
                </a:solidFill>
              </a:rPr>
              <a:t>15th January, HI Overview,  K.Safarik</a:t>
            </a:r>
            <a:endParaRPr lang="en-US">
              <a:solidFill>
                <a:srgbClr val="919191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EB1AD14F-4D1A-4DB1-AEF9-F3D07DCD91CE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1360022"/>
      </p:ext>
    </p:extLst>
  </p:cSld>
  <p:clrMapOvr>
    <a:masterClrMapping/>
  </p:clrMapOvr>
  <p:transition spd="slow">
    <p:cover dir="r"/>
  </p:transition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15th January, HI Overview,  K.Safarik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6553D02-FE61-4976-A1BC-74C3C95FA3CF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9332906"/>
      </p:ext>
    </p:extLst>
  </p:cSld>
  <p:clrMapOvr>
    <a:masterClrMapping/>
  </p:clrMapOvr>
  <p:transition spd="med">
    <p:cover dir="r"/>
  </p:transition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15th January, HI Overview,  K.Safarik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A37114C-0810-440A-AE98-580C8AA662C4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5923680"/>
      </p:ext>
    </p:extLst>
  </p:cSld>
  <p:clrMapOvr>
    <a:masterClrMapping/>
  </p:clrMapOvr>
  <p:transition spd="med">
    <p:cover dir="r"/>
  </p:transition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0"/>
            <a:ext cx="2095500" cy="6096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1000" y="0"/>
            <a:ext cx="6134100" cy="6096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15th January, HI Overview,  K.Safarik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389453F-9C49-4879-9154-8E775567DA5F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9787769"/>
      </p:ext>
    </p:extLst>
  </p:cSld>
  <p:clrMapOvr>
    <a:masterClrMapping/>
  </p:clrMapOvr>
  <p:transition spd="med">
    <p:cover dir="r"/>
  </p:transition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188913"/>
            <a:ext cx="7632700" cy="58578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0825" y="908050"/>
            <a:ext cx="4279900" cy="56451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83125" y="908050"/>
            <a:ext cx="4281488" cy="27463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83125" y="3806825"/>
            <a:ext cx="4281488" cy="27463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4932363" y="6643688"/>
            <a:ext cx="4095750" cy="214312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15th January, HI Overview,  K.Safarik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>
          <a:xfrm>
            <a:off x="8820150" y="6669088"/>
            <a:ext cx="323850" cy="188912"/>
          </a:xfrm>
        </p:spPr>
        <p:txBody>
          <a:bodyPr/>
          <a:lstStyle>
            <a:lvl1pPr>
              <a:defRPr/>
            </a:lvl1pPr>
          </a:lstStyle>
          <a:p>
            <a:fld id="{CBD083F5-FD37-46B6-9B68-7D460216CC9E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0662393"/>
      </p:ext>
    </p:extLst>
  </p:cSld>
  <p:clrMapOvr>
    <a:masterClrMapping/>
  </p:clrMapOvr>
  <p:transition spd="med">
    <p:cover dir="ld"/>
  </p:transition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2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2195513" y="3500438"/>
            <a:ext cx="4897437" cy="2089150"/>
          </a:xfrm>
          <a:solidFill>
            <a:srgbClr val="99CCFF"/>
          </a:solidFill>
        </p:spPr>
        <p:txBody>
          <a:bodyPr/>
          <a:lstStyle>
            <a:lvl1pPr marL="0" indent="0" algn="ctr">
              <a:buFont typeface="Wingdings" pitchFamily="2" charset="2"/>
              <a:buNone/>
              <a:defRPr>
                <a:effectLst>
                  <a:outerShdw blurRad="38100" dist="38100" dir="2700000" algn="tl">
                    <a:srgbClr val="000000"/>
                  </a:outerShdw>
                </a:effectLst>
                <a:cs typeface="Arial" pitchFamily="34" charset="0"/>
              </a:defRPr>
            </a:lvl1pPr>
          </a:lstStyle>
          <a:p>
            <a:endParaRPr lang="en-US"/>
          </a:p>
          <a:p>
            <a:r>
              <a:rPr lang="en-US"/>
              <a:t>Karel Šafařík (CERN)</a:t>
            </a:r>
          </a:p>
          <a:p>
            <a:r>
              <a:rPr lang="en-US"/>
              <a:t>based on the talk of </a:t>
            </a:r>
          </a:p>
          <a:p>
            <a:r>
              <a:rPr lang="en-US"/>
              <a:t>Martin Mojžiš (Bratislava)</a:t>
            </a:r>
          </a:p>
        </p:txBody>
      </p:sp>
      <p:pic>
        <p:nvPicPr>
          <p:cNvPr id="4118" name="Picture 22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863600" cy="86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1547665" y="1196752"/>
            <a:ext cx="6408712" cy="129564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pic>
        <p:nvPicPr>
          <p:cNvPr id="13" name="Picture 1035"/>
          <p:cNvPicPr>
            <a:picLocks noChangeAspect="1" noChangeArrowheads="1"/>
          </p:cNvPicPr>
          <p:nvPr userDrawn="1"/>
        </p:nvPicPr>
        <p:blipFill>
          <a:blip r:embed="rId3" cstate="print">
            <a:lum bright="-34000"/>
          </a:blip>
          <a:srcRect/>
          <a:stretch>
            <a:fillRect/>
          </a:stretch>
        </p:blipFill>
        <p:spPr bwMode="auto">
          <a:xfrm>
            <a:off x="8237538" y="-5680"/>
            <a:ext cx="906462" cy="9144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</p:pic>
    </p:spTree>
    <p:extLst>
      <p:ext uri="{BB962C8B-B14F-4D97-AF65-F5344CB8AC3E}">
        <p14:creationId xmlns:p14="http://schemas.microsoft.com/office/powerpoint/2010/main" val="3473763671"/>
      </p:ext>
    </p:extLst>
  </p:cSld>
  <p:clrMapOvr>
    <a:masterClrMapping/>
  </p:clrMapOvr>
  <p:transition spd="med">
    <p:cover dir="r"/>
  </p:transition>
  <p:timing>
    <p:tnLst>
      <p:par>
        <p:cTn id="1" dur="indefinite" restart="never" nodeType="tmRoot"/>
      </p:par>
    </p:tnLst>
  </p:timing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15th January, HI Overview,  K.Safarik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E87A10-2C8A-4766-87AF-F1AC79DD9C7C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pic>
        <p:nvPicPr>
          <p:cNvPr id="7" name="Picture 1035"/>
          <p:cNvPicPr>
            <a:picLocks noChangeAspect="1" noChangeArrowheads="1"/>
          </p:cNvPicPr>
          <p:nvPr userDrawn="1"/>
        </p:nvPicPr>
        <p:blipFill>
          <a:blip r:embed="rId2" cstate="print">
            <a:lum bright="-34000"/>
          </a:blip>
          <a:srcRect/>
          <a:stretch>
            <a:fillRect/>
          </a:stretch>
        </p:blipFill>
        <p:spPr bwMode="auto">
          <a:xfrm>
            <a:off x="8237538" y="-27384"/>
            <a:ext cx="906462" cy="9144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</p:pic>
    </p:spTree>
    <p:extLst>
      <p:ext uri="{BB962C8B-B14F-4D97-AF65-F5344CB8AC3E}">
        <p14:creationId xmlns:p14="http://schemas.microsoft.com/office/powerpoint/2010/main" val="2836500493"/>
      </p:ext>
    </p:extLst>
  </p:cSld>
  <p:clrMapOvr>
    <a:masterClrMapping/>
  </p:clrMapOvr>
  <p:transition spd="med">
    <p:cover dir="r"/>
  </p:transition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15th January, HI Overview,  K.Safarik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094E955-D988-49D4-A681-A8EB9BF0EF75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193947"/>
      </p:ext>
    </p:extLst>
  </p:cSld>
  <p:clrMapOvr>
    <a:masterClrMapping/>
  </p:clrMapOvr>
  <p:transition spd="med">
    <p:cover dir="r"/>
  </p:transition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1295400"/>
            <a:ext cx="41148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41148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15th January, HI Overview,  K.Safarik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88C8DD-B12B-444D-A9DC-09E39BDC131D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5984429"/>
      </p:ext>
    </p:extLst>
  </p:cSld>
  <p:clrMapOvr>
    <a:masterClrMapping/>
  </p:clrMapOvr>
  <p:transition spd="med">
    <p:cover dir="r"/>
  </p:transition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15th January, HI Overview,  K.Safarik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F1FF9E0-6FAF-467E-B9F2-04019EE3F257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3269241"/>
      </p:ext>
    </p:extLst>
  </p:cSld>
  <p:clrMapOvr>
    <a:masterClrMapping/>
  </p:clrMapOvr>
  <p:transition spd="med">
    <p:cover dir="r"/>
  </p:transition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15th January, HI Overview,  K.Safarik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07DF3F-CB71-493A-941B-0F95CB588684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0146304"/>
      </p:ext>
    </p:extLst>
  </p:cSld>
  <p:clrMapOvr>
    <a:masterClrMapping/>
  </p:clrMapOvr>
  <p:transition spd="med">
    <p:cover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919191"/>
                </a:solidFill>
              </a:rPr>
              <a:t>15th January, HI Overview,  K.Safarik</a:t>
            </a:r>
            <a:endParaRPr lang="en-US">
              <a:solidFill>
                <a:srgbClr val="919191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4E3E6A0E-78E5-4BB2-9389-6538F2087BFE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2478128"/>
      </p:ext>
    </p:extLst>
  </p:cSld>
  <p:clrMapOvr>
    <a:masterClrMapping/>
  </p:clrMapOvr>
  <p:transition spd="slow">
    <p:cover dir="r"/>
  </p:transition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15th January, HI Overview,  K.Safarik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C397B54-76A3-4DF2-BB8C-6E001ADD4896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5965661"/>
      </p:ext>
    </p:extLst>
  </p:cSld>
  <p:clrMapOvr>
    <a:masterClrMapping/>
  </p:clrMapOvr>
  <p:transition spd="med">
    <p:cover dir="r"/>
  </p:transition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15th January, HI Overview,  K.Safarik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2A49E6-6AE2-47D4-AC7C-1B2FE632EA91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8847527"/>
      </p:ext>
    </p:extLst>
  </p:cSld>
  <p:clrMapOvr>
    <a:masterClrMapping/>
  </p:clrMapOvr>
  <p:transition spd="med">
    <p:cover dir="r"/>
  </p:transition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15th January, HI Overview,  K.Safarik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6553D02-FE61-4976-A1BC-74C3C95FA3CF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2082714"/>
      </p:ext>
    </p:extLst>
  </p:cSld>
  <p:clrMapOvr>
    <a:masterClrMapping/>
  </p:clrMapOvr>
  <p:transition spd="med">
    <p:cover dir="r"/>
  </p:transition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15th January, HI Overview,  K.Safarik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A37114C-0810-440A-AE98-580C8AA662C4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4826840"/>
      </p:ext>
    </p:extLst>
  </p:cSld>
  <p:clrMapOvr>
    <a:masterClrMapping/>
  </p:clrMapOvr>
  <p:transition spd="med">
    <p:cover dir="r"/>
  </p:transition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0"/>
            <a:ext cx="2095500" cy="6096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1000" y="0"/>
            <a:ext cx="6134100" cy="6096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15th January, HI Overview,  K.Safarik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389453F-9C49-4879-9154-8E775567DA5F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7684559"/>
      </p:ext>
    </p:extLst>
  </p:cSld>
  <p:clrMapOvr>
    <a:masterClrMapping/>
  </p:clrMapOvr>
  <p:transition spd="med">
    <p:cover dir="r"/>
  </p:transition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188913"/>
            <a:ext cx="7632700" cy="58578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0825" y="908050"/>
            <a:ext cx="4279900" cy="56451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83125" y="908050"/>
            <a:ext cx="4281488" cy="27463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83125" y="3806825"/>
            <a:ext cx="4281488" cy="27463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4932363" y="6643688"/>
            <a:ext cx="4095750" cy="214312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15th January, HI Overview,  K.Safarik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>
          <a:xfrm>
            <a:off x="8820150" y="6669088"/>
            <a:ext cx="323850" cy="188912"/>
          </a:xfrm>
        </p:spPr>
        <p:txBody>
          <a:bodyPr/>
          <a:lstStyle>
            <a:lvl1pPr>
              <a:defRPr/>
            </a:lvl1pPr>
          </a:lstStyle>
          <a:p>
            <a:fld id="{CBD083F5-FD37-46B6-9B68-7D460216CC9E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0207779"/>
      </p:ext>
    </p:extLst>
  </p:cSld>
  <p:clrMapOvr>
    <a:masterClrMapping/>
  </p:clrMapOvr>
  <p:transition spd="med">
    <p:cover dir="ld"/>
  </p:transition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2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2195513" y="3500438"/>
            <a:ext cx="4897437" cy="2089150"/>
          </a:xfrm>
          <a:solidFill>
            <a:srgbClr val="99CCFF"/>
          </a:solidFill>
        </p:spPr>
        <p:txBody>
          <a:bodyPr/>
          <a:lstStyle>
            <a:lvl1pPr marL="0" indent="0" algn="ctr">
              <a:buFont typeface="Wingdings" pitchFamily="2" charset="2"/>
              <a:buNone/>
              <a:defRPr>
                <a:effectLst>
                  <a:outerShdw blurRad="38100" dist="38100" dir="2700000" algn="tl">
                    <a:srgbClr val="000000"/>
                  </a:outerShdw>
                </a:effectLst>
                <a:cs typeface="Arial" pitchFamily="34" charset="0"/>
              </a:defRPr>
            </a:lvl1pPr>
          </a:lstStyle>
          <a:p>
            <a:endParaRPr lang="en-US"/>
          </a:p>
          <a:p>
            <a:r>
              <a:rPr lang="en-US"/>
              <a:t>Karel Šafařík (CERN)</a:t>
            </a:r>
          </a:p>
          <a:p>
            <a:r>
              <a:rPr lang="en-US"/>
              <a:t>based on the talk of </a:t>
            </a:r>
          </a:p>
          <a:p>
            <a:r>
              <a:rPr lang="en-US"/>
              <a:t>Martin Mojžiš (Bratislava)</a:t>
            </a:r>
          </a:p>
        </p:txBody>
      </p:sp>
      <p:pic>
        <p:nvPicPr>
          <p:cNvPr id="4118" name="Picture 22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863600" cy="86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1547665" y="1196752"/>
            <a:ext cx="6408712" cy="129564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pic>
        <p:nvPicPr>
          <p:cNvPr id="13" name="Picture 1035"/>
          <p:cNvPicPr>
            <a:picLocks noChangeAspect="1" noChangeArrowheads="1"/>
          </p:cNvPicPr>
          <p:nvPr userDrawn="1"/>
        </p:nvPicPr>
        <p:blipFill>
          <a:blip r:embed="rId3" cstate="print">
            <a:lum bright="-34000"/>
          </a:blip>
          <a:srcRect/>
          <a:stretch>
            <a:fillRect/>
          </a:stretch>
        </p:blipFill>
        <p:spPr bwMode="auto">
          <a:xfrm>
            <a:off x="8237538" y="-5680"/>
            <a:ext cx="906462" cy="9144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</p:pic>
    </p:spTree>
    <p:extLst>
      <p:ext uri="{BB962C8B-B14F-4D97-AF65-F5344CB8AC3E}">
        <p14:creationId xmlns:p14="http://schemas.microsoft.com/office/powerpoint/2010/main" val="1537848509"/>
      </p:ext>
    </p:extLst>
  </p:cSld>
  <p:clrMapOvr>
    <a:masterClrMapping/>
  </p:clrMapOvr>
  <p:transition spd="med">
    <p:cover dir="r"/>
  </p:transition>
  <p:timing>
    <p:tnLst>
      <p:par>
        <p:cTn id="1" dur="indefinite" restart="never" nodeType="tmRoot"/>
      </p:par>
    </p:tnLst>
  </p:timing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15th January, HI Overview,  K.Safarik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E87A10-2C8A-4766-87AF-F1AC79DD9C7C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pic>
        <p:nvPicPr>
          <p:cNvPr id="7" name="Picture 1035"/>
          <p:cNvPicPr>
            <a:picLocks noChangeAspect="1" noChangeArrowheads="1"/>
          </p:cNvPicPr>
          <p:nvPr userDrawn="1"/>
        </p:nvPicPr>
        <p:blipFill>
          <a:blip r:embed="rId2" cstate="print">
            <a:lum bright="-34000"/>
          </a:blip>
          <a:srcRect/>
          <a:stretch>
            <a:fillRect/>
          </a:stretch>
        </p:blipFill>
        <p:spPr bwMode="auto">
          <a:xfrm>
            <a:off x="8237538" y="-27384"/>
            <a:ext cx="906462" cy="9144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</p:pic>
    </p:spTree>
    <p:extLst>
      <p:ext uri="{BB962C8B-B14F-4D97-AF65-F5344CB8AC3E}">
        <p14:creationId xmlns:p14="http://schemas.microsoft.com/office/powerpoint/2010/main" val="2787788653"/>
      </p:ext>
    </p:extLst>
  </p:cSld>
  <p:clrMapOvr>
    <a:masterClrMapping/>
  </p:clrMapOvr>
  <p:transition spd="med">
    <p:cover dir="r"/>
  </p:transition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15th January, HI Overview,  K.Safarik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094E955-D988-49D4-A681-A8EB9BF0EF75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5147580"/>
      </p:ext>
    </p:extLst>
  </p:cSld>
  <p:clrMapOvr>
    <a:masterClrMapping/>
  </p:clrMapOvr>
  <p:transition spd="med">
    <p:cover dir="r"/>
  </p:transition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1295400"/>
            <a:ext cx="41148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41148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15th January, HI Overview,  K.Safarik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88C8DD-B12B-444D-A9DC-09E39BDC131D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7109098"/>
      </p:ext>
    </p:extLst>
  </p:cSld>
  <p:clrMapOvr>
    <a:masterClrMapping/>
  </p:clrMapOvr>
  <p:transition spd="med">
    <p:cover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919191"/>
                </a:solidFill>
              </a:rPr>
              <a:t>15th January, HI Overview,  K.Safarik</a:t>
            </a:r>
            <a:endParaRPr lang="en-US">
              <a:solidFill>
                <a:srgbClr val="919191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9FFAC1FB-B217-4515-BFB6-D9CC73649CAA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0596772"/>
      </p:ext>
    </p:extLst>
  </p:cSld>
  <p:clrMapOvr>
    <a:masterClrMapping/>
  </p:clrMapOvr>
  <p:transition spd="slow">
    <p:cover dir="r"/>
  </p:transition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15th January, HI Overview,  K.Safarik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F1FF9E0-6FAF-467E-B9F2-04019EE3F257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7485435"/>
      </p:ext>
    </p:extLst>
  </p:cSld>
  <p:clrMapOvr>
    <a:masterClrMapping/>
  </p:clrMapOvr>
  <p:transition spd="med">
    <p:cover dir="r"/>
  </p:transition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15th January, HI Overview,  K.Safarik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07DF3F-CB71-493A-941B-0F95CB588684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9009011"/>
      </p:ext>
    </p:extLst>
  </p:cSld>
  <p:clrMapOvr>
    <a:masterClrMapping/>
  </p:clrMapOvr>
  <p:transition spd="med">
    <p:cover dir="r"/>
  </p:transition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15th January, HI Overview,  K.Safarik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C397B54-76A3-4DF2-BB8C-6E001ADD4896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3890498"/>
      </p:ext>
    </p:extLst>
  </p:cSld>
  <p:clrMapOvr>
    <a:masterClrMapping/>
  </p:clrMapOvr>
  <p:transition spd="med">
    <p:cover dir="r"/>
  </p:transition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15th January, HI Overview,  K.Safarik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2A49E6-6AE2-47D4-AC7C-1B2FE632EA91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8942547"/>
      </p:ext>
    </p:extLst>
  </p:cSld>
  <p:clrMapOvr>
    <a:masterClrMapping/>
  </p:clrMapOvr>
  <p:transition spd="med">
    <p:cover dir="r"/>
  </p:transition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15th January, HI Overview,  K.Safarik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6553D02-FE61-4976-A1BC-74C3C95FA3CF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2618926"/>
      </p:ext>
    </p:extLst>
  </p:cSld>
  <p:clrMapOvr>
    <a:masterClrMapping/>
  </p:clrMapOvr>
  <p:transition spd="med">
    <p:cover dir="r"/>
  </p:transition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15th January, HI Overview,  K.Safarik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A37114C-0810-440A-AE98-580C8AA662C4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7111566"/>
      </p:ext>
    </p:extLst>
  </p:cSld>
  <p:clrMapOvr>
    <a:masterClrMapping/>
  </p:clrMapOvr>
  <p:transition spd="med">
    <p:cover dir="r"/>
  </p:transition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0"/>
            <a:ext cx="2095500" cy="6096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1000" y="0"/>
            <a:ext cx="6134100" cy="6096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15th January, HI Overview,  K.Safarik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389453F-9C49-4879-9154-8E775567DA5F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9667673"/>
      </p:ext>
    </p:extLst>
  </p:cSld>
  <p:clrMapOvr>
    <a:masterClrMapping/>
  </p:clrMapOvr>
  <p:transition spd="med">
    <p:cover dir="r"/>
  </p:transition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188913"/>
            <a:ext cx="7632700" cy="58578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0825" y="908050"/>
            <a:ext cx="4279900" cy="56451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83125" y="908050"/>
            <a:ext cx="4281488" cy="27463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83125" y="3806825"/>
            <a:ext cx="4281488" cy="27463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4932363" y="6643688"/>
            <a:ext cx="4095750" cy="214312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15th January, HI Overview,  K.Safarik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>
          <a:xfrm>
            <a:off x="8820150" y="6669088"/>
            <a:ext cx="323850" cy="188912"/>
          </a:xfrm>
        </p:spPr>
        <p:txBody>
          <a:bodyPr/>
          <a:lstStyle>
            <a:lvl1pPr>
              <a:defRPr/>
            </a:lvl1pPr>
          </a:lstStyle>
          <a:p>
            <a:fld id="{CBD083F5-FD37-46B6-9B68-7D460216CC9E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1770621"/>
      </p:ext>
    </p:extLst>
  </p:cSld>
  <p:clrMapOvr>
    <a:masterClrMapping/>
  </p:clrMapOvr>
  <p:transition spd="med">
    <p:cover dir="ld"/>
  </p:transition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2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2195513" y="3500438"/>
            <a:ext cx="4897437" cy="2089150"/>
          </a:xfrm>
          <a:solidFill>
            <a:srgbClr val="99CCFF"/>
          </a:solidFill>
        </p:spPr>
        <p:txBody>
          <a:bodyPr/>
          <a:lstStyle>
            <a:lvl1pPr marL="0" indent="0" algn="ctr">
              <a:buFont typeface="Wingdings" pitchFamily="2" charset="2"/>
              <a:buNone/>
              <a:defRPr>
                <a:effectLst>
                  <a:outerShdw blurRad="38100" dist="38100" dir="2700000" algn="tl">
                    <a:srgbClr val="000000"/>
                  </a:outerShdw>
                </a:effectLst>
                <a:cs typeface="Arial" pitchFamily="34" charset="0"/>
              </a:defRPr>
            </a:lvl1pPr>
          </a:lstStyle>
          <a:p>
            <a:endParaRPr lang="en-US"/>
          </a:p>
          <a:p>
            <a:r>
              <a:rPr lang="en-US"/>
              <a:t>Karel Šafařík (CERN)</a:t>
            </a:r>
          </a:p>
          <a:p>
            <a:r>
              <a:rPr lang="en-US"/>
              <a:t>based on the talk of </a:t>
            </a:r>
          </a:p>
          <a:p>
            <a:r>
              <a:rPr lang="en-US"/>
              <a:t>Martin Mojžiš (Bratislava)</a:t>
            </a:r>
          </a:p>
        </p:txBody>
      </p:sp>
      <p:pic>
        <p:nvPicPr>
          <p:cNvPr id="4118" name="Picture 22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863600" cy="86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1547665" y="1196752"/>
            <a:ext cx="6408712" cy="129564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pic>
        <p:nvPicPr>
          <p:cNvPr id="13" name="Picture 1035"/>
          <p:cNvPicPr>
            <a:picLocks noChangeAspect="1" noChangeArrowheads="1"/>
          </p:cNvPicPr>
          <p:nvPr userDrawn="1"/>
        </p:nvPicPr>
        <p:blipFill>
          <a:blip r:embed="rId3" cstate="print">
            <a:lum bright="-34000"/>
          </a:blip>
          <a:srcRect/>
          <a:stretch>
            <a:fillRect/>
          </a:stretch>
        </p:blipFill>
        <p:spPr bwMode="auto">
          <a:xfrm>
            <a:off x="8237538" y="-5680"/>
            <a:ext cx="906462" cy="9144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</p:pic>
    </p:spTree>
    <p:extLst>
      <p:ext uri="{BB962C8B-B14F-4D97-AF65-F5344CB8AC3E}">
        <p14:creationId xmlns:p14="http://schemas.microsoft.com/office/powerpoint/2010/main" val="3335639773"/>
      </p:ext>
    </p:extLst>
  </p:cSld>
  <p:clrMapOvr>
    <a:masterClrMapping/>
  </p:clrMapOvr>
  <p:transition spd="med">
    <p:cover dir="r"/>
  </p:transition>
  <p:timing>
    <p:tnLst>
      <p:par>
        <p:cTn id="1" dur="indefinite" restart="never" nodeType="tmRoot"/>
      </p:par>
    </p:tnLst>
  </p:timing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15th January, HI Overview,  K.Safarik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E87A10-2C8A-4766-87AF-F1AC79DD9C7C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pic>
        <p:nvPicPr>
          <p:cNvPr id="7" name="Picture 1035"/>
          <p:cNvPicPr>
            <a:picLocks noChangeAspect="1" noChangeArrowheads="1"/>
          </p:cNvPicPr>
          <p:nvPr userDrawn="1"/>
        </p:nvPicPr>
        <p:blipFill>
          <a:blip r:embed="rId2" cstate="print">
            <a:lum bright="-34000"/>
          </a:blip>
          <a:srcRect/>
          <a:stretch>
            <a:fillRect/>
          </a:stretch>
        </p:blipFill>
        <p:spPr bwMode="auto">
          <a:xfrm>
            <a:off x="8237538" y="-27384"/>
            <a:ext cx="906462" cy="9144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</p:pic>
    </p:spTree>
    <p:extLst>
      <p:ext uri="{BB962C8B-B14F-4D97-AF65-F5344CB8AC3E}">
        <p14:creationId xmlns:p14="http://schemas.microsoft.com/office/powerpoint/2010/main" val="915429303"/>
      </p:ext>
    </p:extLst>
  </p:cSld>
  <p:clrMapOvr>
    <a:masterClrMapping/>
  </p:clrMapOvr>
  <p:transition spd="med">
    <p:cover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0825" y="908050"/>
            <a:ext cx="4279900" cy="56451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3125" y="908050"/>
            <a:ext cx="4281488" cy="56451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919191"/>
                </a:solidFill>
              </a:rPr>
              <a:t>15th January, HI Overview,  K.Safarik</a:t>
            </a:r>
            <a:endParaRPr lang="en-US">
              <a:solidFill>
                <a:srgbClr val="91919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AB9F9B49-AB2E-476B-99D2-A47F8CE89E98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2552618"/>
      </p:ext>
    </p:extLst>
  </p:cSld>
  <p:clrMapOvr>
    <a:masterClrMapping/>
  </p:clrMapOvr>
  <p:transition spd="slow">
    <p:cover dir="r"/>
  </p:transition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15th January, HI Overview,  K.Safarik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094E955-D988-49D4-A681-A8EB9BF0EF75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4188823"/>
      </p:ext>
    </p:extLst>
  </p:cSld>
  <p:clrMapOvr>
    <a:masterClrMapping/>
  </p:clrMapOvr>
  <p:transition spd="med">
    <p:cover dir="r"/>
  </p:transition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1295400"/>
            <a:ext cx="41148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41148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15th January, HI Overview,  K.Safarik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88C8DD-B12B-444D-A9DC-09E39BDC131D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0231440"/>
      </p:ext>
    </p:extLst>
  </p:cSld>
  <p:clrMapOvr>
    <a:masterClrMapping/>
  </p:clrMapOvr>
  <p:transition spd="med">
    <p:cover dir="r"/>
  </p:transition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15th January, HI Overview,  K.Safarik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F1FF9E0-6FAF-467E-B9F2-04019EE3F257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7743563"/>
      </p:ext>
    </p:extLst>
  </p:cSld>
  <p:clrMapOvr>
    <a:masterClrMapping/>
  </p:clrMapOvr>
  <p:transition spd="med">
    <p:cover dir="r"/>
  </p:transition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15th January, HI Overview,  K.Safarik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07DF3F-CB71-493A-941B-0F95CB588684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5413728"/>
      </p:ext>
    </p:extLst>
  </p:cSld>
  <p:clrMapOvr>
    <a:masterClrMapping/>
  </p:clrMapOvr>
  <p:transition spd="med">
    <p:cover dir="r"/>
  </p:transition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15th January, HI Overview,  K.Safarik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C397B54-76A3-4DF2-BB8C-6E001ADD4896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8170169"/>
      </p:ext>
    </p:extLst>
  </p:cSld>
  <p:clrMapOvr>
    <a:masterClrMapping/>
  </p:clrMapOvr>
  <p:transition spd="med">
    <p:cover dir="r"/>
  </p:transition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15th January, HI Overview,  K.Safarik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2A49E6-6AE2-47D4-AC7C-1B2FE632EA91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4286325"/>
      </p:ext>
    </p:extLst>
  </p:cSld>
  <p:clrMapOvr>
    <a:masterClrMapping/>
  </p:clrMapOvr>
  <p:transition spd="med">
    <p:cover dir="r"/>
  </p:transition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15th January, HI Overview,  K.Safarik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6553D02-FE61-4976-A1BC-74C3C95FA3CF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4499971"/>
      </p:ext>
    </p:extLst>
  </p:cSld>
  <p:clrMapOvr>
    <a:masterClrMapping/>
  </p:clrMapOvr>
  <p:transition spd="med">
    <p:cover dir="r"/>
  </p:transition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15th January, HI Overview,  K.Safarik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A37114C-0810-440A-AE98-580C8AA662C4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8514747"/>
      </p:ext>
    </p:extLst>
  </p:cSld>
  <p:clrMapOvr>
    <a:masterClrMapping/>
  </p:clrMapOvr>
  <p:transition spd="med">
    <p:cover dir="r"/>
  </p:transition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0"/>
            <a:ext cx="2095500" cy="6096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1000" y="0"/>
            <a:ext cx="6134100" cy="6096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15th January, HI Overview,  K.Safarik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389453F-9C49-4879-9154-8E775567DA5F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3695546"/>
      </p:ext>
    </p:extLst>
  </p:cSld>
  <p:clrMapOvr>
    <a:masterClrMapping/>
  </p:clrMapOvr>
  <p:transition spd="med">
    <p:cover dir="r"/>
  </p:transition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188913"/>
            <a:ext cx="7632700" cy="58578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0825" y="908050"/>
            <a:ext cx="4279900" cy="56451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83125" y="908050"/>
            <a:ext cx="4281488" cy="27463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83125" y="3806825"/>
            <a:ext cx="4281488" cy="27463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4932363" y="6643688"/>
            <a:ext cx="4095750" cy="214312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15th January, HI Overview,  K.Safarik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>
          <a:xfrm>
            <a:off x="8820150" y="6669088"/>
            <a:ext cx="323850" cy="188912"/>
          </a:xfrm>
        </p:spPr>
        <p:txBody>
          <a:bodyPr/>
          <a:lstStyle>
            <a:lvl1pPr>
              <a:defRPr/>
            </a:lvl1pPr>
          </a:lstStyle>
          <a:p>
            <a:fld id="{CBD083F5-FD37-46B6-9B68-7D460216CC9E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4050326"/>
      </p:ext>
    </p:extLst>
  </p:cSld>
  <p:clrMapOvr>
    <a:masterClrMapping/>
  </p:clrMapOvr>
  <p:transition spd="med">
    <p:cover dir="l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919191"/>
                </a:solidFill>
              </a:rPr>
              <a:t>15th January, HI Overview,  K.Safarik</a:t>
            </a:r>
            <a:endParaRPr lang="en-US">
              <a:solidFill>
                <a:srgbClr val="919191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CF486C3D-EFFD-4877-9306-8508B3678A30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3134608"/>
      </p:ext>
    </p:extLst>
  </p:cSld>
  <p:clrMapOvr>
    <a:masterClrMapping/>
  </p:clrMapOvr>
  <p:transition spd="slow">
    <p:cover dir="r"/>
  </p:transition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2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2195513" y="3500438"/>
            <a:ext cx="4897437" cy="2089150"/>
          </a:xfrm>
          <a:solidFill>
            <a:srgbClr val="99CCFF"/>
          </a:solidFill>
        </p:spPr>
        <p:txBody>
          <a:bodyPr/>
          <a:lstStyle>
            <a:lvl1pPr marL="0" indent="0" algn="ctr">
              <a:buFont typeface="Wingdings" pitchFamily="2" charset="2"/>
              <a:buNone/>
              <a:defRPr>
                <a:effectLst>
                  <a:outerShdw blurRad="38100" dist="38100" dir="2700000" algn="tl">
                    <a:srgbClr val="000000"/>
                  </a:outerShdw>
                </a:effectLst>
                <a:cs typeface="Arial" pitchFamily="34" charset="0"/>
              </a:defRPr>
            </a:lvl1pPr>
          </a:lstStyle>
          <a:p>
            <a:endParaRPr lang="en-US"/>
          </a:p>
          <a:p>
            <a:r>
              <a:rPr lang="en-US"/>
              <a:t>Karel Šafařík (CERN)</a:t>
            </a:r>
          </a:p>
          <a:p>
            <a:r>
              <a:rPr lang="en-US"/>
              <a:t>based on the talk of </a:t>
            </a:r>
          </a:p>
          <a:p>
            <a:r>
              <a:rPr lang="en-US"/>
              <a:t>Martin Mojžiš (Bratislava)</a:t>
            </a:r>
          </a:p>
        </p:txBody>
      </p:sp>
      <p:pic>
        <p:nvPicPr>
          <p:cNvPr id="4118" name="Picture 22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863600" cy="86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1547665" y="1196752"/>
            <a:ext cx="6408712" cy="129564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pic>
        <p:nvPicPr>
          <p:cNvPr id="13" name="Picture 1035"/>
          <p:cNvPicPr>
            <a:picLocks noChangeAspect="1" noChangeArrowheads="1"/>
          </p:cNvPicPr>
          <p:nvPr userDrawn="1"/>
        </p:nvPicPr>
        <p:blipFill>
          <a:blip r:embed="rId3" cstate="print">
            <a:lum bright="-34000"/>
          </a:blip>
          <a:srcRect/>
          <a:stretch>
            <a:fillRect/>
          </a:stretch>
        </p:blipFill>
        <p:spPr bwMode="auto">
          <a:xfrm>
            <a:off x="8237538" y="-5680"/>
            <a:ext cx="906462" cy="9144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</p:pic>
    </p:spTree>
    <p:extLst>
      <p:ext uri="{BB962C8B-B14F-4D97-AF65-F5344CB8AC3E}">
        <p14:creationId xmlns:p14="http://schemas.microsoft.com/office/powerpoint/2010/main" val="1318676142"/>
      </p:ext>
    </p:extLst>
  </p:cSld>
  <p:clrMapOvr>
    <a:masterClrMapping/>
  </p:clrMapOvr>
  <p:transition spd="med">
    <p:cover dir="r"/>
  </p:transition>
  <p:timing>
    <p:tnLst>
      <p:par>
        <p:cTn id="1" dur="indefinite" restart="never" nodeType="tmRoot"/>
      </p:par>
    </p:tnLst>
  </p:timing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15th January, HI Overview,  K.Safarik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E87A10-2C8A-4766-87AF-F1AC79DD9C7C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pic>
        <p:nvPicPr>
          <p:cNvPr id="7" name="Picture 1035"/>
          <p:cNvPicPr>
            <a:picLocks noChangeAspect="1" noChangeArrowheads="1"/>
          </p:cNvPicPr>
          <p:nvPr userDrawn="1"/>
        </p:nvPicPr>
        <p:blipFill>
          <a:blip r:embed="rId2" cstate="print">
            <a:lum bright="-34000"/>
          </a:blip>
          <a:srcRect/>
          <a:stretch>
            <a:fillRect/>
          </a:stretch>
        </p:blipFill>
        <p:spPr bwMode="auto">
          <a:xfrm>
            <a:off x="8237538" y="-27384"/>
            <a:ext cx="906462" cy="9144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</p:pic>
    </p:spTree>
    <p:extLst>
      <p:ext uri="{BB962C8B-B14F-4D97-AF65-F5344CB8AC3E}">
        <p14:creationId xmlns:p14="http://schemas.microsoft.com/office/powerpoint/2010/main" val="2256671923"/>
      </p:ext>
    </p:extLst>
  </p:cSld>
  <p:clrMapOvr>
    <a:masterClrMapping/>
  </p:clrMapOvr>
  <p:transition spd="med">
    <p:cover dir="r"/>
  </p:transition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15th January, HI Overview,  K.Safarik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094E955-D988-49D4-A681-A8EB9BF0EF75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3242717"/>
      </p:ext>
    </p:extLst>
  </p:cSld>
  <p:clrMapOvr>
    <a:masterClrMapping/>
  </p:clrMapOvr>
  <p:transition spd="med">
    <p:cover dir="r"/>
  </p:transition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1295400"/>
            <a:ext cx="41148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41148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15th January, HI Overview,  K.Safarik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88C8DD-B12B-444D-A9DC-09E39BDC131D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7728646"/>
      </p:ext>
    </p:extLst>
  </p:cSld>
  <p:clrMapOvr>
    <a:masterClrMapping/>
  </p:clrMapOvr>
  <p:transition spd="med">
    <p:cover dir="r"/>
  </p:transition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15th January, HI Overview,  K.Safarik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F1FF9E0-6FAF-467E-B9F2-04019EE3F257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068675"/>
      </p:ext>
    </p:extLst>
  </p:cSld>
  <p:clrMapOvr>
    <a:masterClrMapping/>
  </p:clrMapOvr>
  <p:transition spd="med">
    <p:cover dir="r"/>
  </p:transition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15th January, HI Overview,  K.Safarik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07DF3F-CB71-493A-941B-0F95CB588684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4707440"/>
      </p:ext>
    </p:extLst>
  </p:cSld>
  <p:clrMapOvr>
    <a:masterClrMapping/>
  </p:clrMapOvr>
  <p:transition spd="med">
    <p:cover dir="r"/>
  </p:transition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15th January, HI Overview,  K.Safarik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C397B54-76A3-4DF2-BB8C-6E001ADD4896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64154"/>
      </p:ext>
    </p:extLst>
  </p:cSld>
  <p:clrMapOvr>
    <a:masterClrMapping/>
  </p:clrMapOvr>
  <p:transition spd="med">
    <p:cover dir="r"/>
  </p:transition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15th January, HI Overview,  K.Safarik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2A49E6-6AE2-47D4-AC7C-1B2FE632EA91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0504215"/>
      </p:ext>
    </p:extLst>
  </p:cSld>
  <p:clrMapOvr>
    <a:masterClrMapping/>
  </p:clrMapOvr>
  <p:transition spd="med">
    <p:cover dir="r"/>
  </p:transition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15th January, HI Overview,  K.Safarik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6553D02-FE61-4976-A1BC-74C3C95FA3CF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102613"/>
      </p:ext>
    </p:extLst>
  </p:cSld>
  <p:clrMapOvr>
    <a:masterClrMapping/>
  </p:clrMapOvr>
  <p:transition spd="med">
    <p:cover dir="r"/>
  </p:transition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15th January, HI Overview,  K.Safarik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A37114C-0810-440A-AE98-580C8AA662C4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5353368"/>
      </p:ext>
    </p:extLst>
  </p:cSld>
  <p:clrMapOvr>
    <a:masterClrMapping/>
  </p:clrMapOvr>
  <p:transition spd="med">
    <p:cover dir="r"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gif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9.xml"/><Relationship Id="rId13" Type="http://schemas.openxmlformats.org/officeDocument/2006/relationships/theme" Target="../theme/theme10.xml"/><Relationship Id="rId3" Type="http://schemas.openxmlformats.org/officeDocument/2006/relationships/slideLayout" Target="../slideLayouts/slideLayout104.xml"/><Relationship Id="rId7" Type="http://schemas.openxmlformats.org/officeDocument/2006/relationships/slideLayout" Target="../slideLayouts/slideLayout108.xml"/><Relationship Id="rId12" Type="http://schemas.openxmlformats.org/officeDocument/2006/relationships/slideLayout" Target="../slideLayouts/slideLayout113.xml"/><Relationship Id="rId2" Type="http://schemas.openxmlformats.org/officeDocument/2006/relationships/slideLayout" Target="../slideLayouts/slideLayout103.xml"/><Relationship Id="rId1" Type="http://schemas.openxmlformats.org/officeDocument/2006/relationships/slideLayout" Target="../slideLayouts/slideLayout102.xml"/><Relationship Id="rId6" Type="http://schemas.openxmlformats.org/officeDocument/2006/relationships/slideLayout" Target="../slideLayouts/slideLayout107.xml"/><Relationship Id="rId11" Type="http://schemas.openxmlformats.org/officeDocument/2006/relationships/slideLayout" Target="../slideLayouts/slideLayout112.xml"/><Relationship Id="rId5" Type="http://schemas.openxmlformats.org/officeDocument/2006/relationships/slideLayout" Target="../slideLayouts/slideLayout106.xml"/><Relationship Id="rId15" Type="http://schemas.openxmlformats.org/officeDocument/2006/relationships/image" Target="../media/image5.png"/><Relationship Id="rId10" Type="http://schemas.openxmlformats.org/officeDocument/2006/relationships/slideLayout" Target="../slideLayouts/slideLayout111.xml"/><Relationship Id="rId4" Type="http://schemas.openxmlformats.org/officeDocument/2006/relationships/slideLayout" Target="../slideLayouts/slideLayout105.xml"/><Relationship Id="rId9" Type="http://schemas.openxmlformats.org/officeDocument/2006/relationships/slideLayout" Target="../slideLayouts/slideLayout110.xml"/><Relationship Id="rId14" Type="http://schemas.openxmlformats.org/officeDocument/2006/relationships/image" Target="../media/image7.png"/></Relationships>
</file>

<file path=ppt/slideMasters/_rels/slideMaster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16.xml"/><Relationship Id="rId2" Type="http://schemas.openxmlformats.org/officeDocument/2006/relationships/slideLayout" Target="../slideLayouts/slideLayout115.xml"/><Relationship Id="rId1" Type="http://schemas.openxmlformats.org/officeDocument/2006/relationships/slideLayout" Target="../slideLayouts/slideLayout114.xml"/><Relationship Id="rId5" Type="http://schemas.openxmlformats.org/officeDocument/2006/relationships/image" Target="../media/image1.gif"/><Relationship Id="rId4" Type="http://schemas.openxmlformats.org/officeDocument/2006/relationships/theme" Target="../theme/theme11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4.xml"/><Relationship Id="rId13" Type="http://schemas.openxmlformats.org/officeDocument/2006/relationships/image" Target="../media/image7.png"/><Relationship Id="rId3" Type="http://schemas.openxmlformats.org/officeDocument/2006/relationships/slideLayout" Target="../slideLayouts/slideLayout119.xml"/><Relationship Id="rId7" Type="http://schemas.openxmlformats.org/officeDocument/2006/relationships/slideLayout" Target="../slideLayouts/slideLayout123.xml"/><Relationship Id="rId12" Type="http://schemas.openxmlformats.org/officeDocument/2006/relationships/theme" Target="../theme/theme12.xml"/><Relationship Id="rId2" Type="http://schemas.openxmlformats.org/officeDocument/2006/relationships/slideLayout" Target="../slideLayouts/slideLayout118.xml"/><Relationship Id="rId1" Type="http://schemas.openxmlformats.org/officeDocument/2006/relationships/slideLayout" Target="../slideLayouts/slideLayout117.xml"/><Relationship Id="rId6" Type="http://schemas.openxmlformats.org/officeDocument/2006/relationships/slideLayout" Target="../slideLayouts/slideLayout122.xml"/><Relationship Id="rId11" Type="http://schemas.openxmlformats.org/officeDocument/2006/relationships/slideLayout" Target="../slideLayouts/slideLayout127.xml"/><Relationship Id="rId5" Type="http://schemas.openxmlformats.org/officeDocument/2006/relationships/slideLayout" Target="../slideLayouts/slideLayout121.xml"/><Relationship Id="rId10" Type="http://schemas.openxmlformats.org/officeDocument/2006/relationships/slideLayout" Target="../slideLayouts/slideLayout126.xml"/><Relationship Id="rId4" Type="http://schemas.openxmlformats.org/officeDocument/2006/relationships/slideLayout" Target="../slideLayouts/slideLayout120.xml"/><Relationship Id="rId9" Type="http://schemas.openxmlformats.org/officeDocument/2006/relationships/slideLayout" Target="../slideLayouts/slideLayout125.xml"/><Relationship Id="rId14" Type="http://schemas.openxmlformats.org/officeDocument/2006/relationships/image" Target="../media/image5.png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5.xml"/><Relationship Id="rId13" Type="http://schemas.openxmlformats.org/officeDocument/2006/relationships/slideLayout" Target="../slideLayouts/slideLayout140.xml"/><Relationship Id="rId3" Type="http://schemas.openxmlformats.org/officeDocument/2006/relationships/slideLayout" Target="../slideLayouts/slideLayout130.xml"/><Relationship Id="rId7" Type="http://schemas.openxmlformats.org/officeDocument/2006/relationships/slideLayout" Target="../slideLayouts/slideLayout134.xml"/><Relationship Id="rId12" Type="http://schemas.openxmlformats.org/officeDocument/2006/relationships/slideLayout" Target="../slideLayouts/slideLayout139.xml"/><Relationship Id="rId2" Type="http://schemas.openxmlformats.org/officeDocument/2006/relationships/slideLayout" Target="../slideLayouts/slideLayout129.xml"/><Relationship Id="rId16" Type="http://schemas.openxmlformats.org/officeDocument/2006/relationships/image" Target="../media/image5.png"/><Relationship Id="rId1" Type="http://schemas.openxmlformats.org/officeDocument/2006/relationships/slideLayout" Target="../slideLayouts/slideLayout128.xml"/><Relationship Id="rId6" Type="http://schemas.openxmlformats.org/officeDocument/2006/relationships/slideLayout" Target="../slideLayouts/slideLayout133.xml"/><Relationship Id="rId11" Type="http://schemas.openxmlformats.org/officeDocument/2006/relationships/slideLayout" Target="../slideLayouts/slideLayout138.xml"/><Relationship Id="rId5" Type="http://schemas.openxmlformats.org/officeDocument/2006/relationships/slideLayout" Target="../slideLayouts/slideLayout132.xml"/><Relationship Id="rId15" Type="http://schemas.openxmlformats.org/officeDocument/2006/relationships/image" Target="../media/image7.png"/><Relationship Id="rId10" Type="http://schemas.openxmlformats.org/officeDocument/2006/relationships/slideLayout" Target="../slideLayouts/slideLayout137.xml"/><Relationship Id="rId4" Type="http://schemas.openxmlformats.org/officeDocument/2006/relationships/slideLayout" Target="../slideLayouts/slideLayout131.xml"/><Relationship Id="rId9" Type="http://schemas.openxmlformats.org/officeDocument/2006/relationships/slideLayout" Target="../slideLayouts/slideLayout136.xml"/><Relationship Id="rId14" Type="http://schemas.openxmlformats.org/officeDocument/2006/relationships/theme" Target="../theme/theme13.xml"/></Relationships>
</file>

<file path=ppt/slideMasters/_rels/slideMaster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8.xml"/><Relationship Id="rId13" Type="http://schemas.openxmlformats.org/officeDocument/2006/relationships/theme" Target="../theme/theme14.xml"/><Relationship Id="rId3" Type="http://schemas.openxmlformats.org/officeDocument/2006/relationships/slideLayout" Target="../slideLayouts/slideLayout143.xml"/><Relationship Id="rId7" Type="http://schemas.openxmlformats.org/officeDocument/2006/relationships/slideLayout" Target="../slideLayouts/slideLayout147.xml"/><Relationship Id="rId12" Type="http://schemas.openxmlformats.org/officeDocument/2006/relationships/slideLayout" Target="../slideLayouts/slideLayout152.xml"/><Relationship Id="rId2" Type="http://schemas.openxmlformats.org/officeDocument/2006/relationships/slideLayout" Target="../slideLayouts/slideLayout142.xml"/><Relationship Id="rId1" Type="http://schemas.openxmlformats.org/officeDocument/2006/relationships/slideLayout" Target="../slideLayouts/slideLayout141.xml"/><Relationship Id="rId6" Type="http://schemas.openxmlformats.org/officeDocument/2006/relationships/slideLayout" Target="../slideLayouts/slideLayout146.xml"/><Relationship Id="rId11" Type="http://schemas.openxmlformats.org/officeDocument/2006/relationships/slideLayout" Target="../slideLayouts/slideLayout151.xml"/><Relationship Id="rId5" Type="http://schemas.openxmlformats.org/officeDocument/2006/relationships/slideLayout" Target="../slideLayouts/slideLayout145.xml"/><Relationship Id="rId15" Type="http://schemas.openxmlformats.org/officeDocument/2006/relationships/image" Target="../media/image5.png"/><Relationship Id="rId10" Type="http://schemas.openxmlformats.org/officeDocument/2006/relationships/slideLayout" Target="../slideLayouts/slideLayout150.xml"/><Relationship Id="rId4" Type="http://schemas.openxmlformats.org/officeDocument/2006/relationships/slideLayout" Target="../slideLayouts/slideLayout144.xml"/><Relationship Id="rId9" Type="http://schemas.openxmlformats.org/officeDocument/2006/relationships/slideLayout" Target="../slideLayouts/slideLayout149.xml"/><Relationship Id="rId14" Type="http://schemas.openxmlformats.org/officeDocument/2006/relationships/image" Target="../media/image7.png"/></Relationships>
</file>

<file path=ppt/slideMasters/_rels/slideMaster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55.xml"/><Relationship Id="rId2" Type="http://schemas.openxmlformats.org/officeDocument/2006/relationships/slideLayout" Target="../slideLayouts/slideLayout154.xml"/><Relationship Id="rId1" Type="http://schemas.openxmlformats.org/officeDocument/2006/relationships/slideLayout" Target="../slideLayouts/slideLayout153.xml"/><Relationship Id="rId6" Type="http://schemas.openxmlformats.org/officeDocument/2006/relationships/image" Target="../media/image1.gif"/><Relationship Id="rId5" Type="http://schemas.openxmlformats.org/officeDocument/2006/relationships/theme" Target="../theme/theme15.xml"/><Relationship Id="rId4" Type="http://schemas.openxmlformats.org/officeDocument/2006/relationships/slideLayout" Target="../slideLayouts/slideLayout156.xml"/></Relationships>
</file>

<file path=ppt/slideMasters/_rels/slideMaster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59.xml"/><Relationship Id="rId2" Type="http://schemas.openxmlformats.org/officeDocument/2006/relationships/slideLayout" Target="../slideLayouts/slideLayout158.xml"/><Relationship Id="rId1" Type="http://schemas.openxmlformats.org/officeDocument/2006/relationships/slideLayout" Target="../slideLayouts/slideLayout157.xml"/><Relationship Id="rId5" Type="http://schemas.openxmlformats.org/officeDocument/2006/relationships/image" Target="../media/image1.gif"/><Relationship Id="rId4" Type="http://schemas.openxmlformats.org/officeDocument/2006/relationships/theme" Target="../theme/theme16.xml"/></Relationships>
</file>

<file path=ppt/slideMasters/_rels/slideMaster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62.xml"/><Relationship Id="rId2" Type="http://schemas.openxmlformats.org/officeDocument/2006/relationships/slideLayout" Target="../slideLayouts/slideLayout161.xml"/><Relationship Id="rId1" Type="http://schemas.openxmlformats.org/officeDocument/2006/relationships/slideLayout" Target="../slideLayouts/slideLayout160.xml"/><Relationship Id="rId5" Type="http://schemas.openxmlformats.org/officeDocument/2006/relationships/image" Target="../media/image1.gif"/><Relationship Id="rId4" Type="http://schemas.openxmlformats.org/officeDocument/2006/relationships/theme" Target="../theme/theme17.xml"/></Relationships>
</file>

<file path=ppt/slideMasters/_rels/slideMaster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65.xml"/><Relationship Id="rId2" Type="http://schemas.openxmlformats.org/officeDocument/2006/relationships/slideLayout" Target="../slideLayouts/slideLayout164.xml"/><Relationship Id="rId1" Type="http://schemas.openxmlformats.org/officeDocument/2006/relationships/slideLayout" Target="../slideLayouts/slideLayout163.xml"/><Relationship Id="rId5" Type="http://schemas.openxmlformats.org/officeDocument/2006/relationships/image" Target="../media/image1.gif"/><Relationship Id="rId4" Type="http://schemas.openxmlformats.org/officeDocument/2006/relationships/theme" Target="../theme/theme18.xml"/></Relationships>
</file>

<file path=ppt/slideMasters/_rels/slideMaster1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68.xml"/><Relationship Id="rId2" Type="http://schemas.openxmlformats.org/officeDocument/2006/relationships/slideLayout" Target="../slideLayouts/slideLayout167.xml"/><Relationship Id="rId1" Type="http://schemas.openxmlformats.org/officeDocument/2006/relationships/slideLayout" Target="../slideLayouts/slideLayout166.xml"/><Relationship Id="rId5" Type="http://schemas.openxmlformats.org/officeDocument/2006/relationships/image" Target="../media/image1.gif"/><Relationship Id="rId4" Type="http://schemas.openxmlformats.org/officeDocument/2006/relationships/theme" Target="../theme/theme1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7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6.xml"/><Relationship Id="rId17" Type="http://schemas.openxmlformats.org/officeDocument/2006/relationships/image" Target="../media/image4.wmf"/><Relationship Id="rId2" Type="http://schemas.openxmlformats.org/officeDocument/2006/relationships/slideLayout" Target="../slideLayouts/slideLayout6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5.xml"/><Relationship Id="rId5" Type="http://schemas.openxmlformats.org/officeDocument/2006/relationships/slideLayout" Target="../slideLayouts/slideLayout9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4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Relationship Id="rId14" Type="http://schemas.openxmlformats.org/officeDocument/2006/relationships/theme" Target="../theme/theme2.xml"/></Relationships>
</file>

<file path=ppt/slideMasters/_rels/slideMaster2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71.xml"/><Relationship Id="rId2" Type="http://schemas.openxmlformats.org/officeDocument/2006/relationships/slideLayout" Target="../slideLayouts/slideLayout170.xml"/><Relationship Id="rId1" Type="http://schemas.openxmlformats.org/officeDocument/2006/relationships/slideLayout" Target="../slideLayouts/slideLayout169.xml"/><Relationship Id="rId5" Type="http://schemas.openxmlformats.org/officeDocument/2006/relationships/image" Target="../media/image1.gif"/><Relationship Id="rId4" Type="http://schemas.openxmlformats.org/officeDocument/2006/relationships/theme" Target="../theme/theme20.xml"/></Relationships>
</file>

<file path=ppt/slideMasters/_rels/slideMaster2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74.xml"/><Relationship Id="rId2" Type="http://schemas.openxmlformats.org/officeDocument/2006/relationships/slideLayout" Target="../slideLayouts/slideLayout173.xml"/><Relationship Id="rId1" Type="http://schemas.openxmlformats.org/officeDocument/2006/relationships/slideLayout" Target="../slideLayouts/slideLayout172.xml"/><Relationship Id="rId6" Type="http://schemas.openxmlformats.org/officeDocument/2006/relationships/image" Target="../media/image1.gif"/><Relationship Id="rId5" Type="http://schemas.openxmlformats.org/officeDocument/2006/relationships/theme" Target="../theme/theme21.xml"/><Relationship Id="rId4" Type="http://schemas.openxmlformats.org/officeDocument/2006/relationships/slideLayout" Target="../slideLayouts/slideLayout175.xml"/></Relationships>
</file>

<file path=ppt/slideMasters/_rels/slideMaster2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78.xml"/><Relationship Id="rId7" Type="http://schemas.openxmlformats.org/officeDocument/2006/relationships/image" Target="../media/image1.gif"/><Relationship Id="rId2" Type="http://schemas.openxmlformats.org/officeDocument/2006/relationships/slideLayout" Target="../slideLayouts/slideLayout177.xml"/><Relationship Id="rId1" Type="http://schemas.openxmlformats.org/officeDocument/2006/relationships/slideLayout" Target="../slideLayouts/slideLayout176.xml"/><Relationship Id="rId6" Type="http://schemas.openxmlformats.org/officeDocument/2006/relationships/theme" Target="../theme/theme22.xml"/><Relationship Id="rId5" Type="http://schemas.openxmlformats.org/officeDocument/2006/relationships/slideLayout" Target="../slideLayouts/slideLayout180.xml"/><Relationship Id="rId4" Type="http://schemas.openxmlformats.org/officeDocument/2006/relationships/slideLayout" Target="../slideLayouts/slideLayout179.xml"/></Relationships>
</file>

<file path=ppt/slideMasters/_rels/slideMaster2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83.xml"/><Relationship Id="rId2" Type="http://schemas.openxmlformats.org/officeDocument/2006/relationships/slideLayout" Target="../slideLayouts/slideLayout182.xml"/><Relationship Id="rId1" Type="http://schemas.openxmlformats.org/officeDocument/2006/relationships/slideLayout" Target="../slideLayouts/slideLayout181.xml"/><Relationship Id="rId6" Type="http://schemas.openxmlformats.org/officeDocument/2006/relationships/image" Target="../media/image1.gif"/><Relationship Id="rId5" Type="http://schemas.openxmlformats.org/officeDocument/2006/relationships/theme" Target="../theme/theme23.xml"/><Relationship Id="rId4" Type="http://schemas.openxmlformats.org/officeDocument/2006/relationships/slideLayout" Target="../slideLayouts/slideLayout184.xml"/></Relationships>
</file>

<file path=ppt/slideMasters/_rels/slideMaster2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2.xml"/><Relationship Id="rId13" Type="http://schemas.openxmlformats.org/officeDocument/2006/relationships/image" Target="../media/image8.png"/><Relationship Id="rId3" Type="http://schemas.openxmlformats.org/officeDocument/2006/relationships/slideLayout" Target="../slideLayouts/slideLayout187.xml"/><Relationship Id="rId7" Type="http://schemas.openxmlformats.org/officeDocument/2006/relationships/slideLayout" Target="../slideLayouts/slideLayout191.xml"/><Relationship Id="rId12" Type="http://schemas.openxmlformats.org/officeDocument/2006/relationships/theme" Target="../theme/theme24.xml"/><Relationship Id="rId2" Type="http://schemas.openxmlformats.org/officeDocument/2006/relationships/slideLayout" Target="../slideLayouts/slideLayout186.xml"/><Relationship Id="rId1" Type="http://schemas.openxmlformats.org/officeDocument/2006/relationships/slideLayout" Target="../slideLayouts/slideLayout185.xml"/><Relationship Id="rId6" Type="http://schemas.openxmlformats.org/officeDocument/2006/relationships/slideLayout" Target="../slideLayouts/slideLayout190.xml"/><Relationship Id="rId11" Type="http://schemas.openxmlformats.org/officeDocument/2006/relationships/slideLayout" Target="../slideLayouts/slideLayout195.xml"/><Relationship Id="rId5" Type="http://schemas.openxmlformats.org/officeDocument/2006/relationships/slideLayout" Target="../slideLayouts/slideLayout189.xml"/><Relationship Id="rId10" Type="http://schemas.openxmlformats.org/officeDocument/2006/relationships/slideLayout" Target="../slideLayouts/slideLayout194.xml"/><Relationship Id="rId4" Type="http://schemas.openxmlformats.org/officeDocument/2006/relationships/slideLayout" Target="../slideLayouts/slideLayout188.xml"/><Relationship Id="rId9" Type="http://schemas.openxmlformats.org/officeDocument/2006/relationships/slideLayout" Target="../slideLayouts/slideLayout193.xml"/></Relationships>
</file>

<file path=ppt/slideMasters/_rels/slideMaster2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98.xml"/><Relationship Id="rId2" Type="http://schemas.openxmlformats.org/officeDocument/2006/relationships/slideLayout" Target="../slideLayouts/slideLayout197.xml"/><Relationship Id="rId1" Type="http://schemas.openxmlformats.org/officeDocument/2006/relationships/slideLayout" Target="../slideLayouts/slideLayout196.xml"/><Relationship Id="rId5" Type="http://schemas.openxmlformats.org/officeDocument/2006/relationships/image" Target="../media/image1.gif"/><Relationship Id="rId4" Type="http://schemas.openxmlformats.org/officeDocument/2006/relationships/theme" Target="../theme/theme2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slideLayout" Target="../slideLayouts/slideLayout29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5" Type="http://schemas.openxmlformats.org/officeDocument/2006/relationships/image" Target="../media/image6.png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Relationship Id="rId14" Type="http://schemas.openxmlformats.org/officeDocument/2006/relationships/image" Target="../media/image5.pn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7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2.xml"/><Relationship Id="rId7" Type="http://schemas.openxmlformats.org/officeDocument/2006/relationships/slideLayout" Target="../slideLayouts/slideLayout36.xml"/><Relationship Id="rId12" Type="http://schemas.openxmlformats.org/officeDocument/2006/relationships/slideLayout" Target="../slideLayouts/slideLayout41.xml"/><Relationship Id="rId2" Type="http://schemas.openxmlformats.org/officeDocument/2006/relationships/slideLayout" Target="../slideLayouts/slideLayout31.xml"/><Relationship Id="rId1" Type="http://schemas.openxmlformats.org/officeDocument/2006/relationships/slideLayout" Target="../slideLayouts/slideLayout30.xml"/><Relationship Id="rId6" Type="http://schemas.openxmlformats.org/officeDocument/2006/relationships/slideLayout" Target="../slideLayouts/slideLayout35.xml"/><Relationship Id="rId11" Type="http://schemas.openxmlformats.org/officeDocument/2006/relationships/slideLayout" Target="../slideLayouts/slideLayout40.xml"/><Relationship Id="rId5" Type="http://schemas.openxmlformats.org/officeDocument/2006/relationships/slideLayout" Target="../slideLayouts/slideLayout34.xml"/><Relationship Id="rId15" Type="http://schemas.openxmlformats.org/officeDocument/2006/relationships/image" Target="../media/image5.png"/><Relationship Id="rId10" Type="http://schemas.openxmlformats.org/officeDocument/2006/relationships/slideLayout" Target="../slideLayouts/slideLayout39.xml"/><Relationship Id="rId4" Type="http://schemas.openxmlformats.org/officeDocument/2006/relationships/slideLayout" Target="../slideLayouts/slideLayout33.xml"/><Relationship Id="rId9" Type="http://schemas.openxmlformats.org/officeDocument/2006/relationships/slideLayout" Target="../slideLayouts/slideLayout38.xml"/><Relationship Id="rId14" Type="http://schemas.openxmlformats.org/officeDocument/2006/relationships/image" Target="../media/image7.png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9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44.xml"/><Relationship Id="rId7" Type="http://schemas.openxmlformats.org/officeDocument/2006/relationships/slideLayout" Target="../slideLayouts/slideLayout48.xml"/><Relationship Id="rId12" Type="http://schemas.openxmlformats.org/officeDocument/2006/relationships/slideLayout" Target="../slideLayouts/slideLayout53.xml"/><Relationship Id="rId2" Type="http://schemas.openxmlformats.org/officeDocument/2006/relationships/slideLayout" Target="../slideLayouts/slideLayout43.xml"/><Relationship Id="rId1" Type="http://schemas.openxmlformats.org/officeDocument/2006/relationships/slideLayout" Target="../slideLayouts/slideLayout42.xml"/><Relationship Id="rId6" Type="http://schemas.openxmlformats.org/officeDocument/2006/relationships/slideLayout" Target="../slideLayouts/slideLayout47.xml"/><Relationship Id="rId11" Type="http://schemas.openxmlformats.org/officeDocument/2006/relationships/slideLayout" Target="../slideLayouts/slideLayout52.xml"/><Relationship Id="rId5" Type="http://schemas.openxmlformats.org/officeDocument/2006/relationships/slideLayout" Target="../slideLayouts/slideLayout46.xml"/><Relationship Id="rId15" Type="http://schemas.openxmlformats.org/officeDocument/2006/relationships/image" Target="../media/image5.png"/><Relationship Id="rId10" Type="http://schemas.openxmlformats.org/officeDocument/2006/relationships/slideLayout" Target="../slideLayouts/slideLayout51.xml"/><Relationship Id="rId4" Type="http://schemas.openxmlformats.org/officeDocument/2006/relationships/slideLayout" Target="../slideLayouts/slideLayout45.xml"/><Relationship Id="rId9" Type="http://schemas.openxmlformats.org/officeDocument/2006/relationships/slideLayout" Target="../slideLayouts/slideLayout50.xml"/><Relationship Id="rId14" Type="http://schemas.openxmlformats.org/officeDocument/2006/relationships/image" Target="../media/image7.png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1.xml"/><Relationship Id="rId13" Type="http://schemas.openxmlformats.org/officeDocument/2006/relationships/theme" Target="../theme/theme6.xml"/><Relationship Id="rId3" Type="http://schemas.openxmlformats.org/officeDocument/2006/relationships/slideLayout" Target="../slideLayouts/slideLayout56.xml"/><Relationship Id="rId7" Type="http://schemas.openxmlformats.org/officeDocument/2006/relationships/slideLayout" Target="../slideLayouts/slideLayout60.xml"/><Relationship Id="rId12" Type="http://schemas.openxmlformats.org/officeDocument/2006/relationships/slideLayout" Target="../slideLayouts/slideLayout65.xml"/><Relationship Id="rId2" Type="http://schemas.openxmlformats.org/officeDocument/2006/relationships/slideLayout" Target="../slideLayouts/slideLayout55.xml"/><Relationship Id="rId1" Type="http://schemas.openxmlformats.org/officeDocument/2006/relationships/slideLayout" Target="../slideLayouts/slideLayout54.xml"/><Relationship Id="rId6" Type="http://schemas.openxmlformats.org/officeDocument/2006/relationships/slideLayout" Target="../slideLayouts/slideLayout59.xml"/><Relationship Id="rId11" Type="http://schemas.openxmlformats.org/officeDocument/2006/relationships/slideLayout" Target="../slideLayouts/slideLayout64.xml"/><Relationship Id="rId5" Type="http://schemas.openxmlformats.org/officeDocument/2006/relationships/slideLayout" Target="../slideLayouts/slideLayout58.xml"/><Relationship Id="rId15" Type="http://schemas.openxmlformats.org/officeDocument/2006/relationships/image" Target="../media/image5.png"/><Relationship Id="rId10" Type="http://schemas.openxmlformats.org/officeDocument/2006/relationships/slideLayout" Target="../slideLayouts/slideLayout63.xml"/><Relationship Id="rId4" Type="http://schemas.openxmlformats.org/officeDocument/2006/relationships/slideLayout" Target="../slideLayouts/slideLayout57.xml"/><Relationship Id="rId9" Type="http://schemas.openxmlformats.org/officeDocument/2006/relationships/slideLayout" Target="../slideLayouts/slideLayout62.xml"/><Relationship Id="rId14" Type="http://schemas.openxmlformats.org/officeDocument/2006/relationships/image" Target="../media/image7.png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3.xml"/><Relationship Id="rId13" Type="http://schemas.openxmlformats.org/officeDocument/2006/relationships/theme" Target="../theme/theme7.xml"/><Relationship Id="rId3" Type="http://schemas.openxmlformats.org/officeDocument/2006/relationships/slideLayout" Target="../slideLayouts/slideLayout68.xml"/><Relationship Id="rId7" Type="http://schemas.openxmlformats.org/officeDocument/2006/relationships/slideLayout" Target="../slideLayouts/slideLayout72.xml"/><Relationship Id="rId12" Type="http://schemas.openxmlformats.org/officeDocument/2006/relationships/slideLayout" Target="../slideLayouts/slideLayout77.xml"/><Relationship Id="rId2" Type="http://schemas.openxmlformats.org/officeDocument/2006/relationships/slideLayout" Target="../slideLayouts/slideLayout67.xml"/><Relationship Id="rId1" Type="http://schemas.openxmlformats.org/officeDocument/2006/relationships/slideLayout" Target="../slideLayouts/slideLayout66.xml"/><Relationship Id="rId6" Type="http://schemas.openxmlformats.org/officeDocument/2006/relationships/slideLayout" Target="../slideLayouts/slideLayout71.xml"/><Relationship Id="rId11" Type="http://schemas.openxmlformats.org/officeDocument/2006/relationships/slideLayout" Target="../slideLayouts/slideLayout76.xml"/><Relationship Id="rId5" Type="http://schemas.openxmlformats.org/officeDocument/2006/relationships/slideLayout" Target="../slideLayouts/slideLayout70.xml"/><Relationship Id="rId15" Type="http://schemas.openxmlformats.org/officeDocument/2006/relationships/image" Target="../media/image5.png"/><Relationship Id="rId10" Type="http://schemas.openxmlformats.org/officeDocument/2006/relationships/slideLayout" Target="../slideLayouts/slideLayout75.xml"/><Relationship Id="rId4" Type="http://schemas.openxmlformats.org/officeDocument/2006/relationships/slideLayout" Target="../slideLayouts/slideLayout69.xml"/><Relationship Id="rId9" Type="http://schemas.openxmlformats.org/officeDocument/2006/relationships/slideLayout" Target="../slideLayouts/slideLayout74.xml"/><Relationship Id="rId14" Type="http://schemas.openxmlformats.org/officeDocument/2006/relationships/image" Target="../media/image7.png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5.xml"/><Relationship Id="rId13" Type="http://schemas.openxmlformats.org/officeDocument/2006/relationships/theme" Target="../theme/theme8.xml"/><Relationship Id="rId3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4.xml"/><Relationship Id="rId12" Type="http://schemas.openxmlformats.org/officeDocument/2006/relationships/slideLayout" Target="../slideLayouts/slideLayout89.xml"/><Relationship Id="rId2" Type="http://schemas.openxmlformats.org/officeDocument/2006/relationships/slideLayout" Target="../slideLayouts/slideLayout79.xml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11" Type="http://schemas.openxmlformats.org/officeDocument/2006/relationships/slideLayout" Target="../slideLayouts/slideLayout88.xml"/><Relationship Id="rId5" Type="http://schemas.openxmlformats.org/officeDocument/2006/relationships/slideLayout" Target="../slideLayouts/slideLayout82.xml"/><Relationship Id="rId15" Type="http://schemas.openxmlformats.org/officeDocument/2006/relationships/image" Target="../media/image5.png"/><Relationship Id="rId10" Type="http://schemas.openxmlformats.org/officeDocument/2006/relationships/slideLayout" Target="../slideLayouts/slideLayout87.xml"/><Relationship Id="rId4" Type="http://schemas.openxmlformats.org/officeDocument/2006/relationships/slideLayout" Target="../slideLayouts/slideLayout81.xml"/><Relationship Id="rId9" Type="http://schemas.openxmlformats.org/officeDocument/2006/relationships/slideLayout" Target="../slideLayouts/slideLayout86.xml"/><Relationship Id="rId14" Type="http://schemas.openxmlformats.org/officeDocument/2006/relationships/image" Target="../media/image7.png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7.xml"/><Relationship Id="rId13" Type="http://schemas.openxmlformats.org/officeDocument/2006/relationships/theme" Target="../theme/theme9.xml"/><Relationship Id="rId3" Type="http://schemas.openxmlformats.org/officeDocument/2006/relationships/slideLayout" Target="../slideLayouts/slideLayout92.xml"/><Relationship Id="rId7" Type="http://schemas.openxmlformats.org/officeDocument/2006/relationships/slideLayout" Target="../slideLayouts/slideLayout96.xml"/><Relationship Id="rId12" Type="http://schemas.openxmlformats.org/officeDocument/2006/relationships/slideLayout" Target="../slideLayouts/slideLayout101.xml"/><Relationship Id="rId2" Type="http://schemas.openxmlformats.org/officeDocument/2006/relationships/slideLayout" Target="../slideLayouts/slideLayout91.xml"/><Relationship Id="rId1" Type="http://schemas.openxmlformats.org/officeDocument/2006/relationships/slideLayout" Target="../slideLayouts/slideLayout90.xml"/><Relationship Id="rId6" Type="http://schemas.openxmlformats.org/officeDocument/2006/relationships/slideLayout" Target="../slideLayouts/slideLayout95.xml"/><Relationship Id="rId11" Type="http://schemas.openxmlformats.org/officeDocument/2006/relationships/slideLayout" Target="../slideLayouts/slideLayout100.xml"/><Relationship Id="rId5" Type="http://schemas.openxmlformats.org/officeDocument/2006/relationships/slideLayout" Target="../slideLayouts/slideLayout94.xml"/><Relationship Id="rId15" Type="http://schemas.openxmlformats.org/officeDocument/2006/relationships/image" Target="../media/image5.png"/><Relationship Id="rId10" Type="http://schemas.openxmlformats.org/officeDocument/2006/relationships/slideLayout" Target="../slideLayouts/slideLayout99.xml"/><Relationship Id="rId4" Type="http://schemas.openxmlformats.org/officeDocument/2006/relationships/slideLayout" Target="../slideLayouts/slideLayout93.xml"/><Relationship Id="rId9" Type="http://schemas.openxmlformats.org/officeDocument/2006/relationships/slideLayout" Target="../slideLayouts/slideLayout98.xml"/><Relationship Id="rId14" Type="http://schemas.openxmlformats.org/officeDocument/2006/relationships/image" Target="../media/image7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50825" y="908050"/>
            <a:ext cx="8713788" cy="5645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 Body Text</a:t>
            </a:r>
          </a:p>
          <a:p>
            <a:pPr lvl="1"/>
            <a:r>
              <a:rPr lang="en-US" smtClean="0"/>
              <a:t> Second Level</a:t>
            </a:r>
          </a:p>
          <a:p>
            <a:pPr lvl="2"/>
            <a:r>
              <a:rPr lang="en-US" smtClean="0"/>
              <a:t> 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684213" y="188913"/>
            <a:ext cx="7632700" cy="585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smtClean="0"/>
              <a:t>Slide Title</a:t>
            </a:r>
          </a:p>
        </p:txBody>
      </p:sp>
      <p:sp>
        <p:nvSpPr>
          <p:cNvPr id="5128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820150" y="6669088"/>
            <a:ext cx="323850" cy="188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l" eaLnBrk="0" hangingPunct="0">
              <a:defRPr sz="1000">
                <a:latin typeface="+mn-lt"/>
              </a:defRPr>
            </a:lvl1pPr>
          </a:lstStyle>
          <a:p>
            <a:fld id="{0C80BCEC-1B19-48C1-B581-3B60385497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2"/>
          </p:nvPr>
        </p:nvSpPr>
        <p:spPr>
          <a:xfrm>
            <a:off x="4932363" y="6643688"/>
            <a:ext cx="4095750" cy="214312"/>
          </a:xfrm>
          <a:prstGeom prst="rect">
            <a:avLst/>
          </a:prstGeom>
        </p:spPr>
        <p:txBody>
          <a:bodyPr/>
          <a:lstStyle>
            <a:lvl1pPr>
              <a:defRPr sz="1100"/>
            </a:lvl1pPr>
          </a:lstStyle>
          <a:p>
            <a:r>
              <a:rPr lang="en-US" smtClean="0"/>
              <a:t>15th January, HI Overview,  K.Safarik</a:t>
            </a:r>
            <a:endParaRPr lang="en-US" dirty="0"/>
          </a:p>
        </p:txBody>
      </p:sp>
      <p:pic>
        <p:nvPicPr>
          <p:cNvPr id="2" name="Picture 1" descr="alice-logo.gif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0432" y="0"/>
            <a:ext cx="683568" cy="93244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6" r:id="rId3"/>
    <p:sldLayoutId id="2147483955" r:id="rId4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hdr="0" ftr="0"/>
  <p:txStyles>
    <p:titleStyle>
      <a:lvl1pPr algn="ctr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0000"/>
          </a:solidFill>
          <a:latin typeface="+mj-lt"/>
          <a:ea typeface="+mj-ea"/>
          <a:cs typeface="+mj-cs"/>
        </a:defRPr>
      </a:lvl1pPr>
      <a:lvl2pPr algn="ctr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0000"/>
          </a:solidFill>
          <a:latin typeface="Arial" charset="0"/>
        </a:defRPr>
      </a:lvl2pPr>
      <a:lvl3pPr algn="ctr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0000"/>
          </a:solidFill>
          <a:latin typeface="Arial" charset="0"/>
        </a:defRPr>
      </a:lvl3pPr>
      <a:lvl4pPr algn="ctr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0000"/>
          </a:solidFill>
          <a:latin typeface="Arial" charset="0"/>
        </a:defRPr>
      </a:lvl4pPr>
      <a:lvl5pPr algn="ctr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0000"/>
          </a:solidFill>
          <a:latin typeface="Arial" charset="0"/>
        </a:defRPr>
      </a:lvl5pPr>
      <a:lvl6pPr marL="457200" algn="ctr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0000"/>
          </a:solidFill>
          <a:latin typeface="Arial" charset="0"/>
        </a:defRPr>
      </a:lvl6pPr>
      <a:lvl7pPr marL="914400" algn="ctr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0000"/>
          </a:solidFill>
          <a:latin typeface="Arial" charset="0"/>
        </a:defRPr>
      </a:lvl7pPr>
      <a:lvl8pPr marL="1371600" algn="ctr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0000"/>
          </a:solidFill>
          <a:latin typeface="Arial" charset="0"/>
        </a:defRPr>
      </a:lvl8pPr>
      <a:lvl9pPr marL="1828800" algn="ctr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0000"/>
          </a:solidFill>
          <a:latin typeface="Arial" charset="0"/>
        </a:defRPr>
      </a:lvl9pPr>
    </p:titleStyle>
    <p:bodyStyle>
      <a:lvl1pPr marL="357188" indent="-357188" algn="l" rtl="0" fontAlgn="base">
        <a:lnSpc>
          <a:spcPct val="90000"/>
        </a:lnSpc>
        <a:spcBef>
          <a:spcPct val="30000"/>
        </a:spcBef>
        <a:spcAft>
          <a:spcPct val="0"/>
        </a:spcAft>
        <a:buClr>
          <a:schemeClr val="hlink"/>
        </a:buClr>
        <a:buFont typeface="Wingdings" pitchFamily="2" charset="2"/>
        <a:buChar char="l"/>
        <a:tabLst>
          <a:tab pos="1428750" algn="l"/>
        </a:tabLst>
        <a:defRPr sz="2400" b="1">
          <a:solidFill>
            <a:srgbClr val="0066FF"/>
          </a:solidFill>
          <a:latin typeface="+mn-lt"/>
          <a:ea typeface="+mn-ea"/>
          <a:cs typeface="+mn-cs"/>
        </a:defRPr>
      </a:lvl1pPr>
      <a:lvl2pPr marL="800100" indent="-263525" algn="l" rtl="0" fontAlgn="base">
        <a:lnSpc>
          <a:spcPct val="90000"/>
        </a:lnSpc>
        <a:spcBef>
          <a:spcPct val="30000"/>
        </a:spcBef>
        <a:spcAft>
          <a:spcPct val="0"/>
        </a:spcAft>
        <a:buClr>
          <a:schemeClr val="hlink"/>
        </a:buClr>
        <a:buFont typeface="Wingdings" pitchFamily="2" charset="2"/>
        <a:buChar char="ð"/>
        <a:tabLst>
          <a:tab pos="1428750" algn="l"/>
        </a:tabLst>
        <a:defRPr sz="2000" b="1">
          <a:solidFill>
            <a:schemeClr val="tx1"/>
          </a:solidFill>
          <a:latin typeface="+mn-lt"/>
        </a:defRPr>
      </a:lvl2pPr>
      <a:lvl3pPr marL="1165225" indent="-185738" algn="l" rtl="0" fontAlgn="base">
        <a:lnSpc>
          <a:spcPct val="90000"/>
        </a:lnSpc>
        <a:spcBef>
          <a:spcPct val="3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µ"/>
        <a:tabLst>
          <a:tab pos="1428750" algn="l"/>
        </a:tabLst>
        <a:defRPr b="1">
          <a:solidFill>
            <a:schemeClr val="tx1"/>
          </a:solidFill>
          <a:latin typeface="+mn-lt"/>
        </a:defRPr>
      </a:lvl3pPr>
      <a:lvl4pPr marL="1344613" algn="l" rtl="0" fontAlgn="base">
        <a:lnSpc>
          <a:spcPct val="90000"/>
        </a:lnSpc>
        <a:spcBef>
          <a:spcPct val="30000"/>
        </a:spcBef>
        <a:spcAft>
          <a:spcPct val="0"/>
        </a:spcAft>
        <a:buClr>
          <a:schemeClr val="hlink"/>
        </a:buClr>
        <a:buSzPct val="100000"/>
        <a:buFont typeface="Wingdings" pitchFamily="2" charset="2"/>
        <a:tabLst>
          <a:tab pos="1428750" algn="l"/>
        </a:tabLst>
        <a:defRPr>
          <a:solidFill>
            <a:schemeClr val="tx1"/>
          </a:solidFill>
          <a:latin typeface="+mn-lt"/>
        </a:defRPr>
      </a:lvl4pPr>
      <a:lvl5pPr marL="1524000" algn="l" rtl="0" fontAlgn="base">
        <a:lnSpc>
          <a:spcPct val="90000"/>
        </a:lnSpc>
        <a:spcBef>
          <a:spcPct val="30000"/>
        </a:spcBef>
        <a:spcAft>
          <a:spcPct val="0"/>
        </a:spcAft>
        <a:tabLst>
          <a:tab pos="1428750" algn="l"/>
        </a:tabLst>
        <a:defRPr>
          <a:solidFill>
            <a:schemeClr val="tx1"/>
          </a:solidFill>
          <a:latin typeface="+mn-lt"/>
        </a:defRPr>
      </a:lvl5pPr>
      <a:lvl6pPr marL="1981200" algn="l" rtl="0" fontAlgn="base">
        <a:lnSpc>
          <a:spcPct val="90000"/>
        </a:lnSpc>
        <a:spcBef>
          <a:spcPct val="30000"/>
        </a:spcBef>
        <a:spcAft>
          <a:spcPct val="0"/>
        </a:spcAft>
        <a:tabLst>
          <a:tab pos="1428750" algn="l"/>
        </a:tabLst>
        <a:defRPr>
          <a:solidFill>
            <a:schemeClr val="tx1"/>
          </a:solidFill>
          <a:latin typeface="+mn-lt"/>
        </a:defRPr>
      </a:lvl6pPr>
      <a:lvl7pPr marL="2438400" algn="l" rtl="0" fontAlgn="base">
        <a:lnSpc>
          <a:spcPct val="90000"/>
        </a:lnSpc>
        <a:spcBef>
          <a:spcPct val="30000"/>
        </a:spcBef>
        <a:spcAft>
          <a:spcPct val="0"/>
        </a:spcAft>
        <a:tabLst>
          <a:tab pos="1428750" algn="l"/>
        </a:tabLst>
        <a:defRPr>
          <a:solidFill>
            <a:schemeClr val="tx1"/>
          </a:solidFill>
          <a:latin typeface="+mn-lt"/>
        </a:defRPr>
      </a:lvl7pPr>
      <a:lvl8pPr marL="2895600" algn="l" rtl="0" fontAlgn="base">
        <a:lnSpc>
          <a:spcPct val="90000"/>
        </a:lnSpc>
        <a:spcBef>
          <a:spcPct val="30000"/>
        </a:spcBef>
        <a:spcAft>
          <a:spcPct val="0"/>
        </a:spcAft>
        <a:tabLst>
          <a:tab pos="1428750" algn="l"/>
        </a:tabLst>
        <a:defRPr>
          <a:solidFill>
            <a:schemeClr val="tx1"/>
          </a:solidFill>
          <a:latin typeface="+mn-lt"/>
        </a:defRPr>
      </a:lvl8pPr>
      <a:lvl9pPr marL="3352800" algn="l" rtl="0" fontAlgn="base">
        <a:lnSpc>
          <a:spcPct val="90000"/>
        </a:lnSpc>
        <a:spcBef>
          <a:spcPct val="30000"/>
        </a:spcBef>
        <a:spcAft>
          <a:spcPct val="0"/>
        </a:spcAft>
        <a:tabLst>
          <a:tab pos="1428750" algn="l"/>
        </a:tabLst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0" y="6524625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l" eaLnBrk="0" hangingPunct="0">
              <a:defRPr sz="1000" i="0">
                <a:solidFill>
                  <a:schemeClr val="bg2"/>
                </a:solidFill>
                <a:latin typeface="+mn-lt"/>
              </a:defRPr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15th January, HI Overview,  K.Safarik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39752" y="6524625"/>
            <a:ext cx="43924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eaLnBrk="0" hangingPunct="0">
              <a:defRPr sz="1000" i="0">
                <a:solidFill>
                  <a:schemeClr val="bg2"/>
                </a:solidFill>
                <a:latin typeface="+mn-lt"/>
              </a:defRPr>
            </a:lvl1pPr>
          </a:lstStyle>
          <a:p>
            <a:endParaRPr lang="en-US" dirty="0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75513" y="6524625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 eaLnBrk="0" hangingPunct="0">
              <a:defRPr sz="1000" i="0">
                <a:solidFill>
                  <a:schemeClr val="bg2"/>
                </a:solidFill>
                <a:latin typeface="+mn-lt"/>
              </a:defRPr>
            </a:lvl1pPr>
          </a:lstStyle>
          <a:p>
            <a:fld id="{693692D9-6E83-41E8-9D62-B18160F5CB00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863600" y="0"/>
            <a:ext cx="7413625" cy="863600"/>
          </a:xfrm>
          <a:prstGeom prst="rect">
            <a:avLst/>
          </a:prstGeom>
          <a:solidFill>
            <a:srgbClr val="99CC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Slide Title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1000" y="1295400"/>
            <a:ext cx="83820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Body Text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   Forth lourth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pic>
        <p:nvPicPr>
          <p:cNvPr id="3079" name="Picture 7" descr="Logo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8277225" y="0"/>
            <a:ext cx="863600" cy="869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0" name="Picture 8"/>
          <p:cNvPicPr>
            <a:picLocks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0" y="0"/>
            <a:ext cx="863600" cy="86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1973760926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860" r:id="rId1"/>
    <p:sldLayoutId id="2147483861" r:id="rId2"/>
    <p:sldLayoutId id="2147483862" r:id="rId3"/>
    <p:sldLayoutId id="2147483863" r:id="rId4"/>
    <p:sldLayoutId id="2147483864" r:id="rId5"/>
    <p:sldLayoutId id="2147483865" r:id="rId6"/>
    <p:sldLayoutId id="2147483866" r:id="rId7"/>
    <p:sldLayoutId id="2147483867" r:id="rId8"/>
    <p:sldLayoutId id="2147483868" r:id="rId9"/>
    <p:sldLayoutId id="2147483869" r:id="rId10"/>
    <p:sldLayoutId id="2147483870" r:id="rId11"/>
    <p:sldLayoutId id="2147483871" r:id="rId12"/>
  </p:sldLayoutIdLst>
  <p:transition spd="med">
    <p:cover dir="r"/>
  </p:transition>
  <p:timing>
    <p:tnLst>
      <p:par>
        <p:cTn id="1" dur="indefinite" restart="never" nodeType="tmRoot"/>
      </p:par>
    </p:tnLst>
  </p:timing>
  <p:hf hdr="0" ftr="0"/>
  <p:txStyles>
    <p:titleStyle>
      <a:lvl1pPr algn="ctr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6600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6600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2pPr>
      <a:lvl3pPr algn="ctr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6600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3pPr>
      <a:lvl4pPr algn="ctr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6600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4pPr>
      <a:lvl5pPr algn="ctr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6600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5pPr>
      <a:lvl6pPr marL="457200" algn="ctr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6600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6pPr>
      <a:lvl7pPr marL="914400" algn="ctr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6600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7pPr>
      <a:lvl8pPr marL="1371600" algn="ctr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6600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8pPr>
      <a:lvl9pPr marL="1828800" algn="ctr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6600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9pPr>
    </p:titleStyle>
    <p:bodyStyle>
      <a:lvl1pPr marL="571500" indent="-571500" algn="l" rtl="0" fontAlgn="base">
        <a:lnSpc>
          <a:spcPct val="90000"/>
        </a:lnSpc>
        <a:spcBef>
          <a:spcPct val="3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u"/>
        <a:defRPr sz="2400"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n-ea"/>
          <a:cs typeface="+mn-cs"/>
        </a:defRPr>
      </a:lvl1pPr>
      <a:lvl2pPr marL="1047750" indent="-285750" algn="l" rtl="0" fontAlgn="base">
        <a:lnSpc>
          <a:spcPct val="90000"/>
        </a:lnSpc>
        <a:spcBef>
          <a:spcPct val="3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b="1">
          <a:solidFill>
            <a:schemeClr val="bg2"/>
          </a:solidFill>
          <a:latin typeface="+mn-lt"/>
        </a:defRPr>
      </a:lvl2pPr>
      <a:lvl3pPr marL="1562100" indent="-228600" algn="l" rtl="0" fontAlgn="base">
        <a:lnSpc>
          <a:spcPct val="90000"/>
        </a:lnSpc>
        <a:spcBef>
          <a:spcPct val="30000"/>
        </a:spcBef>
        <a:spcAft>
          <a:spcPct val="0"/>
        </a:spcAft>
        <a:buClr>
          <a:schemeClr val="tx1"/>
        </a:buClr>
        <a:buSzPct val="80000"/>
        <a:buFont typeface="Wingdings" pitchFamily="2" charset="2"/>
        <a:buChar char="l"/>
        <a:defRPr sz="1600" b="1">
          <a:solidFill>
            <a:schemeClr val="hlink"/>
          </a:solidFill>
          <a:latin typeface="+mn-lt"/>
        </a:defRPr>
      </a:lvl3pPr>
      <a:lvl4pPr marL="1924050" indent="-171450" algn="l" rtl="0" fontAlgn="base">
        <a:lnSpc>
          <a:spcPct val="90000"/>
        </a:lnSpc>
        <a:spcBef>
          <a:spcPct val="30000"/>
        </a:spcBef>
        <a:spcAft>
          <a:spcPct val="0"/>
        </a:spcAft>
        <a:buClr>
          <a:schemeClr val="hlink"/>
        </a:buClr>
        <a:buSzPct val="100000"/>
        <a:buFont typeface="Wingdings" pitchFamily="2" charset="2"/>
        <a:buChar char="u"/>
        <a:defRPr sz="1400" b="1">
          <a:solidFill>
            <a:srgbClr val="FF33CC"/>
          </a:solidFill>
          <a:latin typeface="+mn-lt"/>
        </a:defRPr>
      </a:lvl4pPr>
      <a:lvl5pPr marL="2286000" indent="-171450" algn="l" rtl="0" fontAlgn="base">
        <a:lnSpc>
          <a:spcPct val="90000"/>
        </a:lnSpc>
        <a:spcBef>
          <a:spcPct val="30000"/>
        </a:spcBef>
        <a:spcAft>
          <a:spcPct val="0"/>
        </a:spcAft>
        <a:defRPr sz="1400" b="1">
          <a:solidFill>
            <a:schemeClr val="folHlink"/>
          </a:solidFill>
          <a:latin typeface="+mn-lt"/>
        </a:defRPr>
      </a:lvl5pPr>
      <a:lvl6pPr marL="2743200" indent="-171450" algn="l" rtl="0" fontAlgn="base">
        <a:lnSpc>
          <a:spcPct val="90000"/>
        </a:lnSpc>
        <a:spcBef>
          <a:spcPct val="30000"/>
        </a:spcBef>
        <a:spcAft>
          <a:spcPct val="0"/>
        </a:spcAft>
        <a:defRPr sz="1400" b="1">
          <a:solidFill>
            <a:schemeClr val="folHlink"/>
          </a:solidFill>
          <a:latin typeface="+mn-lt"/>
        </a:defRPr>
      </a:lvl6pPr>
      <a:lvl7pPr marL="3200400" indent="-171450" algn="l" rtl="0" fontAlgn="base">
        <a:lnSpc>
          <a:spcPct val="90000"/>
        </a:lnSpc>
        <a:spcBef>
          <a:spcPct val="30000"/>
        </a:spcBef>
        <a:spcAft>
          <a:spcPct val="0"/>
        </a:spcAft>
        <a:defRPr sz="1400" b="1">
          <a:solidFill>
            <a:schemeClr val="folHlink"/>
          </a:solidFill>
          <a:latin typeface="+mn-lt"/>
        </a:defRPr>
      </a:lvl7pPr>
      <a:lvl8pPr marL="3657600" indent="-171450" algn="l" rtl="0" fontAlgn="base">
        <a:lnSpc>
          <a:spcPct val="90000"/>
        </a:lnSpc>
        <a:spcBef>
          <a:spcPct val="30000"/>
        </a:spcBef>
        <a:spcAft>
          <a:spcPct val="0"/>
        </a:spcAft>
        <a:defRPr sz="1400" b="1">
          <a:solidFill>
            <a:schemeClr val="folHlink"/>
          </a:solidFill>
          <a:latin typeface="+mn-lt"/>
        </a:defRPr>
      </a:lvl8pPr>
      <a:lvl9pPr marL="4114800" indent="-171450" algn="l" rtl="0" fontAlgn="base">
        <a:lnSpc>
          <a:spcPct val="90000"/>
        </a:lnSpc>
        <a:spcBef>
          <a:spcPct val="30000"/>
        </a:spcBef>
        <a:spcAft>
          <a:spcPct val="0"/>
        </a:spcAft>
        <a:defRPr sz="1400" b="1">
          <a:solidFill>
            <a:schemeClr val="folHlink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accent3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50825" y="908050"/>
            <a:ext cx="8713788" cy="5645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 Body Text</a:t>
            </a:r>
          </a:p>
          <a:p>
            <a:pPr lvl="1"/>
            <a:r>
              <a:rPr lang="en-US" smtClean="0"/>
              <a:t> Second Level</a:t>
            </a:r>
          </a:p>
          <a:p>
            <a:pPr lvl="2"/>
            <a:r>
              <a:rPr lang="en-US" smtClean="0"/>
              <a:t> 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684213" y="188913"/>
            <a:ext cx="7632700" cy="585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smtClean="0"/>
              <a:t>Slide Title</a:t>
            </a:r>
          </a:p>
        </p:txBody>
      </p:sp>
      <p:sp>
        <p:nvSpPr>
          <p:cNvPr id="5128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820150" y="6669088"/>
            <a:ext cx="323850" cy="188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l" eaLnBrk="0" hangingPunct="0">
              <a:defRPr sz="1000">
                <a:latin typeface="+mn-lt"/>
              </a:defRPr>
            </a:lvl1pPr>
          </a:lstStyle>
          <a:p>
            <a:fld id="{0C80BCEC-1B19-48C1-B581-3B60385497B8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2"/>
          </p:nvPr>
        </p:nvSpPr>
        <p:spPr>
          <a:xfrm>
            <a:off x="4932363" y="6643688"/>
            <a:ext cx="4095750" cy="214312"/>
          </a:xfrm>
          <a:prstGeom prst="rect">
            <a:avLst/>
          </a:prstGeom>
        </p:spPr>
        <p:txBody>
          <a:bodyPr/>
          <a:lstStyle>
            <a:lvl1pPr>
              <a:defRPr sz="1100"/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15th January, HI Overview,  K.Safarik</a:t>
            </a:r>
            <a:endParaRPr lang="en-US" dirty="0">
              <a:solidFill>
                <a:srgbClr val="000000"/>
              </a:solidFill>
            </a:endParaRPr>
          </a:p>
        </p:txBody>
      </p:sp>
      <p:pic>
        <p:nvPicPr>
          <p:cNvPr id="2" name="Picture 1" descr="alice-logo.gif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0432" y="0"/>
            <a:ext cx="683568" cy="9324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12565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73" r:id="rId1"/>
    <p:sldLayoutId id="2147483874" r:id="rId2"/>
    <p:sldLayoutId id="2147483875" r:id="rId3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hdr="0" ftr="0"/>
  <p:txStyles>
    <p:titleStyle>
      <a:lvl1pPr algn="ctr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0000"/>
          </a:solidFill>
          <a:latin typeface="+mj-lt"/>
          <a:ea typeface="+mj-ea"/>
          <a:cs typeface="+mj-cs"/>
        </a:defRPr>
      </a:lvl1pPr>
      <a:lvl2pPr algn="ctr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0000"/>
          </a:solidFill>
          <a:latin typeface="Arial" charset="0"/>
        </a:defRPr>
      </a:lvl2pPr>
      <a:lvl3pPr algn="ctr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0000"/>
          </a:solidFill>
          <a:latin typeface="Arial" charset="0"/>
        </a:defRPr>
      </a:lvl3pPr>
      <a:lvl4pPr algn="ctr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0000"/>
          </a:solidFill>
          <a:latin typeface="Arial" charset="0"/>
        </a:defRPr>
      </a:lvl4pPr>
      <a:lvl5pPr algn="ctr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0000"/>
          </a:solidFill>
          <a:latin typeface="Arial" charset="0"/>
        </a:defRPr>
      </a:lvl5pPr>
      <a:lvl6pPr marL="457200" algn="ctr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0000"/>
          </a:solidFill>
          <a:latin typeface="Arial" charset="0"/>
        </a:defRPr>
      </a:lvl6pPr>
      <a:lvl7pPr marL="914400" algn="ctr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0000"/>
          </a:solidFill>
          <a:latin typeface="Arial" charset="0"/>
        </a:defRPr>
      </a:lvl7pPr>
      <a:lvl8pPr marL="1371600" algn="ctr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0000"/>
          </a:solidFill>
          <a:latin typeface="Arial" charset="0"/>
        </a:defRPr>
      </a:lvl8pPr>
      <a:lvl9pPr marL="1828800" algn="ctr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0000"/>
          </a:solidFill>
          <a:latin typeface="Arial" charset="0"/>
        </a:defRPr>
      </a:lvl9pPr>
    </p:titleStyle>
    <p:bodyStyle>
      <a:lvl1pPr marL="357188" indent="-357188" algn="l" rtl="0" fontAlgn="base">
        <a:lnSpc>
          <a:spcPct val="90000"/>
        </a:lnSpc>
        <a:spcBef>
          <a:spcPct val="30000"/>
        </a:spcBef>
        <a:spcAft>
          <a:spcPct val="0"/>
        </a:spcAft>
        <a:buClr>
          <a:schemeClr val="hlink"/>
        </a:buClr>
        <a:buFont typeface="Wingdings" pitchFamily="2" charset="2"/>
        <a:buChar char="l"/>
        <a:tabLst>
          <a:tab pos="1428750" algn="l"/>
        </a:tabLst>
        <a:defRPr sz="2400" b="1">
          <a:solidFill>
            <a:srgbClr val="0066FF"/>
          </a:solidFill>
          <a:latin typeface="+mn-lt"/>
          <a:ea typeface="+mn-ea"/>
          <a:cs typeface="+mn-cs"/>
        </a:defRPr>
      </a:lvl1pPr>
      <a:lvl2pPr marL="800100" indent="-263525" algn="l" rtl="0" fontAlgn="base">
        <a:lnSpc>
          <a:spcPct val="90000"/>
        </a:lnSpc>
        <a:spcBef>
          <a:spcPct val="30000"/>
        </a:spcBef>
        <a:spcAft>
          <a:spcPct val="0"/>
        </a:spcAft>
        <a:buClr>
          <a:schemeClr val="hlink"/>
        </a:buClr>
        <a:buFont typeface="Wingdings" pitchFamily="2" charset="2"/>
        <a:buChar char="ð"/>
        <a:tabLst>
          <a:tab pos="1428750" algn="l"/>
        </a:tabLst>
        <a:defRPr sz="2000" b="1">
          <a:solidFill>
            <a:schemeClr val="tx1"/>
          </a:solidFill>
          <a:latin typeface="+mn-lt"/>
        </a:defRPr>
      </a:lvl2pPr>
      <a:lvl3pPr marL="1165225" indent="-185738" algn="l" rtl="0" fontAlgn="base">
        <a:lnSpc>
          <a:spcPct val="90000"/>
        </a:lnSpc>
        <a:spcBef>
          <a:spcPct val="3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µ"/>
        <a:tabLst>
          <a:tab pos="1428750" algn="l"/>
        </a:tabLst>
        <a:defRPr b="1">
          <a:solidFill>
            <a:schemeClr val="tx1"/>
          </a:solidFill>
          <a:latin typeface="+mn-lt"/>
        </a:defRPr>
      </a:lvl3pPr>
      <a:lvl4pPr marL="1344613" algn="l" rtl="0" fontAlgn="base">
        <a:lnSpc>
          <a:spcPct val="90000"/>
        </a:lnSpc>
        <a:spcBef>
          <a:spcPct val="30000"/>
        </a:spcBef>
        <a:spcAft>
          <a:spcPct val="0"/>
        </a:spcAft>
        <a:buClr>
          <a:schemeClr val="hlink"/>
        </a:buClr>
        <a:buSzPct val="100000"/>
        <a:buFont typeface="Wingdings" pitchFamily="2" charset="2"/>
        <a:tabLst>
          <a:tab pos="1428750" algn="l"/>
        </a:tabLst>
        <a:defRPr>
          <a:solidFill>
            <a:schemeClr val="tx1"/>
          </a:solidFill>
          <a:latin typeface="+mn-lt"/>
        </a:defRPr>
      </a:lvl4pPr>
      <a:lvl5pPr marL="1524000" algn="l" rtl="0" fontAlgn="base">
        <a:lnSpc>
          <a:spcPct val="90000"/>
        </a:lnSpc>
        <a:spcBef>
          <a:spcPct val="30000"/>
        </a:spcBef>
        <a:spcAft>
          <a:spcPct val="0"/>
        </a:spcAft>
        <a:tabLst>
          <a:tab pos="1428750" algn="l"/>
        </a:tabLst>
        <a:defRPr>
          <a:solidFill>
            <a:schemeClr val="tx1"/>
          </a:solidFill>
          <a:latin typeface="+mn-lt"/>
        </a:defRPr>
      </a:lvl5pPr>
      <a:lvl6pPr marL="1981200" algn="l" rtl="0" fontAlgn="base">
        <a:lnSpc>
          <a:spcPct val="90000"/>
        </a:lnSpc>
        <a:spcBef>
          <a:spcPct val="30000"/>
        </a:spcBef>
        <a:spcAft>
          <a:spcPct val="0"/>
        </a:spcAft>
        <a:tabLst>
          <a:tab pos="1428750" algn="l"/>
        </a:tabLst>
        <a:defRPr>
          <a:solidFill>
            <a:schemeClr val="tx1"/>
          </a:solidFill>
          <a:latin typeface="+mn-lt"/>
        </a:defRPr>
      </a:lvl6pPr>
      <a:lvl7pPr marL="2438400" algn="l" rtl="0" fontAlgn="base">
        <a:lnSpc>
          <a:spcPct val="90000"/>
        </a:lnSpc>
        <a:spcBef>
          <a:spcPct val="30000"/>
        </a:spcBef>
        <a:spcAft>
          <a:spcPct val="0"/>
        </a:spcAft>
        <a:tabLst>
          <a:tab pos="1428750" algn="l"/>
        </a:tabLst>
        <a:defRPr>
          <a:solidFill>
            <a:schemeClr val="tx1"/>
          </a:solidFill>
          <a:latin typeface="+mn-lt"/>
        </a:defRPr>
      </a:lvl7pPr>
      <a:lvl8pPr marL="2895600" algn="l" rtl="0" fontAlgn="base">
        <a:lnSpc>
          <a:spcPct val="90000"/>
        </a:lnSpc>
        <a:spcBef>
          <a:spcPct val="30000"/>
        </a:spcBef>
        <a:spcAft>
          <a:spcPct val="0"/>
        </a:spcAft>
        <a:tabLst>
          <a:tab pos="1428750" algn="l"/>
        </a:tabLst>
        <a:defRPr>
          <a:solidFill>
            <a:schemeClr val="tx1"/>
          </a:solidFill>
          <a:latin typeface="+mn-lt"/>
        </a:defRPr>
      </a:lvl8pPr>
      <a:lvl9pPr marL="3352800" algn="l" rtl="0" fontAlgn="base">
        <a:lnSpc>
          <a:spcPct val="90000"/>
        </a:lnSpc>
        <a:spcBef>
          <a:spcPct val="30000"/>
        </a:spcBef>
        <a:spcAft>
          <a:spcPct val="0"/>
        </a:spcAft>
        <a:tabLst>
          <a:tab pos="1428750" algn="l"/>
        </a:tabLst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0" y="6524625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l" eaLnBrk="0" hangingPunct="0">
              <a:defRPr sz="1000" i="0">
                <a:solidFill>
                  <a:schemeClr val="bg2"/>
                </a:solidFill>
                <a:latin typeface="+mn-lt"/>
              </a:defRPr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15th January, HI Overview,  K.Safarik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39752" y="6524625"/>
            <a:ext cx="43924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eaLnBrk="0" hangingPunct="0">
              <a:defRPr sz="1000" i="0">
                <a:solidFill>
                  <a:schemeClr val="bg2"/>
                </a:solidFill>
                <a:latin typeface="+mn-lt"/>
              </a:defRPr>
            </a:lvl1pPr>
          </a:lstStyle>
          <a:p>
            <a:endParaRPr lang="en-US" dirty="0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75513" y="6524625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 eaLnBrk="0" hangingPunct="0">
              <a:defRPr sz="1000" i="0">
                <a:solidFill>
                  <a:schemeClr val="bg2"/>
                </a:solidFill>
                <a:latin typeface="+mn-lt"/>
              </a:defRPr>
            </a:lvl1pPr>
          </a:lstStyle>
          <a:p>
            <a:fld id="{693692D9-6E83-41E8-9D62-B18160F5CB00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863600" y="0"/>
            <a:ext cx="7413625" cy="863600"/>
          </a:xfrm>
          <a:prstGeom prst="rect">
            <a:avLst/>
          </a:prstGeom>
          <a:solidFill>
            <a:srgbClr val="99CC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Slide Title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1000" y="1295400"/>
            <a:ext cx="83820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Body Text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   Forth lourth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pic>
        <p:nvPicPr>
          <p:cNvPr id="3079" name="Picture 7" descr="Logo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8277225" y="0"/>
            <a:ext cx="863600" cy="869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0" name="Picture 8"/>
          <p:cNvPicPr>
            <a:picLocks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0" y="0"/>
            <a:ext cx="863600" cy="86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3931911454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896" r:id="rId1"/>
    <p:sldLayoutId id="2147483897" r:id="rId2"/>
    <p:sldLayoutId id="2147483898" r:id="rId3"/>
    <p:sldLayoutId id="2147483899" r:id="rId4"/>
    <p:sldLayoutId id="2147483900" r:id="rId5"/>
    <p:sldLayoutId id="2147483901" r:id="rId6"/>
    <p:sldLayoutId id="2147483902" r:id="rId7"/>
    <p:sldLayoutId id="2147483903" r:id="rId8"/>
    <p:sldLayoutId id="2147483904" r:id="rId9"/>
    <p:sldLayoutId id="2147483905" r:id="rId10"/>
    <p:sldLayoutId id="2147483906" r:id="rId11"/>
  </p:sldLayoutIdLst>
  <p:transition spd="med">
    <p:cover dir="r"/>
  </p:transition>
  <p:timing>
    <p:tnLst>
      <p:par>
        <p:cTn id="1" dur="indefinite" restart="never" nodeType="tmRoot"/>
      </p:par>
    </p:tnLst>
  </p:timing>
  <p:hf hdr="0" ftr="0"/>
  <p:txStyles>
    <p:titleStyle>
      <a:lvl1pPr algn="ctr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6600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6600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2pPr>
      <a:lvl3pPr algn="ctr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6600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3pPr>
      <a:lvl4pPr algn="ctr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6600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4pPr>
      <a:lvl5pPr algn="ctr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6600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5pPr>
      <a:lvl6pPr marL="457200" algn="ctr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6600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6pPr>
      <a:lvl7pPr marL="914400" algn="ctr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6600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7pPr>
      <a:lvl8pPr marL="1371600" algn="ctr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6600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8pPr>
      <a:lvl9pPr marL="1828800" algn="ctr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6600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9pPr>
    </p:titleStyle>
    <p:bodyStyle>
      <a:lvl1pPr marL="571500" indent="-571500" algn="l" rtl="0" fontAlgn="base">
        <a:lnSpc>
          <a:spcPct val="90000"/>
        </a:lnSpc>
        <a:spcBef>
          <a:spcPct val="3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u"/>
        <a:defRPr sz="2400"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n-ea"/>
          <a:cs typeface="+mn-cs"/>
        </a:defRPr>
      </a:lvl1pPr>
      <a:lvl2pPr marL="1047750" indent="-285750" algn="l" rtl="0" fontAlgn="base">
        <a:lnSpc>
          <a:spcPct val="90000"/>
        </a:lnSpc>
        <a:spcBef>
          <a:spcPct val="3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b="1">
          <a:solidFill>
            <a:schemeClr val="bg2"/>
          </a:solidFill>
          <a:latin typeface="+mn-lt"/>
        </a:defRPr>
      </a:lvl2pPr>
      <a:lvl3pPr marL="1562100" indent="-228600" algn="l" rtl="0" fontAlgn="base">
        <a:lnSpc>
          <a:spcPct val="90000"/>
        </a:lnSpc>
        <a:spcBef>
          <a:spcPct val="30000"/>
        </a:spcBef>
        <a:spcAft>
          <a:spcPct val="0"/>
        </a:spcAft>
        <a:buClr>
          <a:schemeClr val="tx1"/>
        </a:buClr>
        <a:buSzPct val="80000"/>
        <a:buFont typeface="Wingdings" pitchFamily="2" charset="2"/>
        <a:buChar char="l"/>
        <a:defRPr sz="1600" b="1">
          <a:solidFill>
            <a:schemeClr val="hlink"/>
          </a:solidFill>
          <a:latin typeface="+mn-lt"/>
        </a:defRPr>
      </a:lvl3pPr>
      <a:lvl4pPr marL="1924050" indent="-171450" algn="l" rtl="0" fontAlgn="base">
        <a:lnSpc>
          <a:spcPct val="90000"/>
        </a:lnSpc>
        <a:spcBef>
          <a:spcPct val="30000"/>
        </a:spcBef>
        <a:spcAft>
          <a:spcPct val="0"/>
        </a:spcAft>
        <a:buClr>
          <a:schemeClr val="hlink"/>
        </a:buClr>
        <a:buSzPct val="100000"/>
        <a:buFont typeface="Wingdings" pitchFamily="2" charset="2"/>
        <a:buChar char="u"/>
        <a:defRPr sz="1400" b="1">
          <a:solidFill>
            <a:srgbClr val="FF33CC"/>
          </a:solidFill>
          <a:latin typeface="+mn-lt"/>
        </a:defRPr>
      </a:lvl4pPr>
      <a:lvl5pPr marL="2286000" indent="-171450" algn="l" rtl="0" fontAlgn="base">
        <a:lnSpc>
          <a:spcPct val="90000"/>
        </a:lnSpc>
        <a:spcBef>
          <a:spcPct val="30000"/>
        </a:spcBef>
        <a:spcAft>
          <a:spcPct val="0"/>
        </a:spcAft>
        <a:defRPr sz="1400" b="1">
          <a:solidFill>
            <a:schemeClr val="folHlink"/>
          </a:solidFill>
          <a:latin typeface="+mn-lt"/>
        </a:defRPr>
      </a:lvl5pPr>
      <a:lvl6pPr marL="2743200" indent="-171450" algn="l" rtl="0" fontAlgn="base">
        <a:lnSpc>
          <a:spcPct val="90000"/>
        </a:lnSpc>
        <a:spcBef>
          <a:spcPct val="30000"/>
        </a:spcBef>
        <a:spcAft>
          <a:spcPct val="0"/>
        </a:spcAft>
        <a:defRPr sz="1400" b="1">
          <a:solidFill>
            <a:schemeClr val="folHlink"/>
          </a:solidFill>
          <a:latin typeface="+mn-lt"/>
        </a:defRPr>
      </a:lvl6pPr>
      <a:lvl7pPr marL="3200400" indent="-171450" algn="l" rtl="0" fontAlgn="base">
        <a:lnSpc>
          <a:spcPct val="90000"/>
        </a:lnSpc>
        <a:spcBef>
          <a:spcPct val="30000"/>
        </a:spcBef>
        <a:spcAft>
          <a:spcPct val="0"/>
        </a:spcAft>
        <a:defRPr sz="1400" b="1">
          <a:solidFill>
            <a:schemeClr val="folHlink"/>
          </a:solidFill>
          <a:latin typeface="+mn-lt"/>
        </a:defRPr>
      </a:lvl7pPr>
      <a:lvl8pPr marL="3657600" indent="-171450" algn="l" rtl="0" fontAlgn="base">
        <a:lnSpc>
          <a:spcPct val="90000"/>
        </a:lnSpc>
        <a:spcBef>
          <a:spcPct val="30000"/>
        </a:spcBef>
        <a:spcAft>
          <a:spcPct val="0"/>
        </a:spcAft>
        <a:defRPr sz="1400" b="1">
          <a:solidFill>
            <a:schemeClr val="folHlink"/>
          </a:solidFill>
          <a:latin typeface="+mn-lt"/>
        </a:defRPr>
      </a:lvl8pPr>
      <a:lvl9pPr marL="4114800" indent="-171450" algn="l" rtl="0" fontAlgn="base">
        <a:lnSpc>
          <a:spcPct val="90000"/>
        </a:lnSpc>
        <a:spcBef>
          <a:spcPct val="30000"/>
        </a:spcBef>
        <a:spcAft>
          <a:spcPct val="0"/>
        </a:spcAft>
        <a:defRPr sz="1400" b="1">
          <a:solidFill>
            <a:schemeClr val="folHlink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0" y="6524625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l" eaLnBrk="0" hangingPunct="0">
              <a:defRPr sz="1000" i="0">
                <a:solidFill>
                  <a:schemeClr val="bg2"/>
                </a:solidFill>
                <a:latin typeface="+mn-lt"/>
              </a:defRPr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15th January, HI Overview,  K.Safarik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39752" y="6524625"/>
            <a:ext cx="43924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eaLnBrk="0" hangingPunct="0">
              <a:defRPr sz="1000" i="0">
                <a:solidFill>
                  <a:schemeClr val="bg2"/>
                </a:solidFill>
                <a:latin typeface="+mn-lt"/>
              </a:defRPr>
            </a:lvl1pPr>
          </a:lstStyle>
          <a:p>
            <a:endParaRPr lang="en-US" dirty="0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75513" y="6524625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 eaLnBrk="0" hangingPunct="0">
              <a:defRPr sz="1000" i="0">
                <a:solidFill>
                  <a:schemeClr val="bg2"/>
                </a:solidFill>
                <a:latin typeface="+mn-lt"/>
              </a:defRPr>
            </a:lvl1pPr>
          </a:lstStyle>
          <a:p>
            <a:fld id="{693692D9-6E83-41E8-9D62-B18160F5CB00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863600" y="0"/>
            <a:ext cx="7413625" cy="863600"/>
          </a:xfrm>
          <a:prstGeom prst="rect">
            <a:avLst/>
          </a:prstGeom>
          <a:solidFill>
            <a:srgbClr val="99CC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Slide Title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1000" y="1295400"/>
            <a:ext cx="83820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Body Text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   Forth lourth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pic>
        <p:nvPicPr>
          <p:cNvPr id="3079" name="Picture 7" descr="Logo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8277225" y="0"/>
            <a:ext cx="863600" cy="869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0" name="Picture 8"/>
          <p:cNvPicPr>
            <a:picLocks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0" y="0"/>
            <a:ext cx="863600" cy="86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1706691650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909" r:id="rId1"/>
    <p:sldLayoutId id="2147483910" r:id="rId2"/>
    <p:sldLayoutId id="2147483911" r:id="rId3"/>
    <p:sldLayoutId id="2147483912" r:id="rId4"/>
    <p:sldLayoutId id="2147483913" r:id="rId5"/>
    <p:sldLayoutId id="2147483914" r:id="rId6"/>
    <p:sldLayoutId id="2147483915" r:id="rId7"/>
    <p:sldLayoutId id="2147483916" r:id="rId8"/>
    <p:sldLayoutId id="2147483917" r:id="rId9"/>
    <p:sldLayoutId id="2147483918" r:id="rId10"/>
    <p:sldLayoutId id="2147483919" r:id="rId11"/>
    <p:sldLayoutId id="2147483920" r:id="rId12"/>
    <p:sldLayoutId id="2147483921" r:id="rId13"/>
  </p:sldLayoutIdLst>
  <p:transition spd="med">
    <p:cover dir="r"/>
  </p:transition>
  <p:timing>
    <p:tnLst>
      <p:par>
        <p:cTn id="1" dur="indefinite" restart="never" nodeType="tmRoot"/>
      </p:par>
    </p:tnLst>
  </p:timing>
  <p:hf hdr="0" ftr="0"/>
  <p:txStyles>
    <p:titleStyle>
      <a:lvl1pPr algn="ctr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6600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6600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2pPr>
      <a:lvl3pPr algn="ctr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6600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3pPr>
      <a:lvl4pPr algn="ctr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6600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4pPr>
      <a:lvl5pPr algn="ctr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6600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5pPr>
      <a:lvl6pPr marL="457200" algn="ctr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6600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6pPr>
      <a:lvl7pPr marL="914400" algn="ctr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6600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7pPr>
      <a:lvl8pPr marL="1371600" algn="ctr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6600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8pPr>
      <a:lvl9pPr marL="1828800" algn="ctr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6600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9pPr>
    </p:titleStyle>
    <p:bodyStyle>
      <a:lvl1pPr marL="571500" indent="-571500" algn="l" rtl="0" fontAlgn="base">
        <a:lnSpc>
          <a:spcPct val="90000"/>
        </a:lnSpc>
        <a:spcBef>
          <a:spcPct val="3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u"/>
        <a:defRPr sz="2400"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n-ea"/>
          <a:cs typeface="+mn-cs"/>
        </a:defRPr>
      </a:lvl1pPr>
      <a:lvl2pPr marL="1047750" indent="-285750" algn="l" rtl="0" fontAlgn="base">
        <a:lnSpc>
          <a:spcPct val="90000"/>
        </a:lnSpc>
        <a:spcBef>
          <a:spcPct val="3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b="1">
          <a:solidFill>
            <a:schemeClr val="bg2"/>
          </a:solidFill>
          <a:latin typeface="+mn-lt"/>
        </a:defRPr>
      </a:lvl2pPr>
      <a:lvl3pPr marL="1562100" indent="-228600" algn="l" rtl="0" fontAlgn="base">
        <a:lnSpc>
          <a:spcPct val="90000"/>
        </a:lnSpc>
        <a:spcBef>
          <a:spcPct val="30000"/>
        </a:spcBef>
        <a:spcAft>
          <a:spcPct val="0"/>
        </a:spcAft>
        <a:buClr>
          <a:schemeClr val="tx1"/>
        </a:buClr>
        <a:buSzPct val="80000"/>
        <a:buFont typeface="Wingdings" pitchFamily="2" charset="2"/>
        <a:buChar char="l"/>
        <a:defRPr sz="1600" b="1">
          <a:solidFill>
            <a:schemeClr val="hlink"/>
          </a:solidFill>
          <a:latin typeface="+mn-lt"/>
        </a:defRPr>
      </a:lvl3pPr>
      <a:lvl4pPr marL="1924050" indent="-171450" algn="l" rtl="0" fontAlgn="base">
        <a:lnSpc>
          <a:spcPct val="90000"/>
        </a:lnSpc>
        <a:spcBef>
          <a:spcPct val="30000"/>
        </a:spcBef>
        <a:spcAft>
          <a:spcPct val="0"/>
        </a:spcAft>
        <a:buClr>
          <a:schemeClr val="hlink"/>
        </a:buClr>
        <a:buSzPct val="100000"/>
        <a:buFont typeface="Wingdings" pitchFamily="2" charset="2"/>
        <a:buChar char="u"/>
        <a:defRPr sz="1400" b="1">
          <a:solidFill>
            <a:srgbClr val="FF33CC"/>
          </a:solidFill>
          <a:latin typeface="+mn-lt"/>
        </a:defRPr>
      </a:lvl4pPr>
      <a:lvl5pPr marL="2286000" indent="-171450" algn="l" rtl="0" fontAlgn="base">
        <a:lnSpc>
          <a:spcPct val="90000"/>
        </a:lnSpc>
        <a:spcBef>
          <a:spcPct val="30000"/>
        </a:spcBef>
        <a:spcAft>
          <a:spcPct val="0"/>
        </a:spcAft>
        <a:defRPr sz="1400" b="1">
          <a:solidFill>
            <a:schemeClr val="folHlink"/>
          </a:solidFill>
          <a:latin typeface="+mn-lt"/>
        </a:defRPr>
      </a:lvl5pPr>
      <a:lvl6pPr marL="2743200" indent="-171450" algn="l" rtl="0" fontAlgn="base">
        <a:lnSpc>
          <a:spcPct val="90000"/>
        </a:lnSpc>
        <a:spcBef>
          <a:spcPct val="30000"/>
        </a:spcBef>
        <a:spcAft>
          <a:spcPct val="0"/>
        </a:spcAft>
        <a:defRPr sz="1400" b="1">
          <a:solidFill>
            <a:schemeClr val="folHlink"/>
          </a:solidFill>
          <a:latin typeface="+mn-lt"/>
        </a:defRPr>
      </a:lvl6pPr>
      <a:lvl7pPr marL="3200400" indent="-171450" algn="l" rtl="0" fontAlgn="base">
        <a:lnSpc>
          <a:spcPct val="90000"/>
        </a:lnSpc>
        <a:spcBef>
          <a:spcPct val="30000"/>
        </a:spcBef>
        <a:spcAft>
          <a:spcPct val="0"/>
        </a:spcAft>
        <a:defRPr sz="1400" b="1">
          <a:solidFill>
            <a:schemeClr val="folHlink"/>
          </a:solidFill>
          <a:latin typeface="+mn-lt"/>
        </a:defRPr>
      </a:lvl7pPr>
      <a:lvl8pPr marL="3657600" indent="-171450" algn="l" rtl="0" fontAlgn="base">
        <a:lnSpc>
          <a:spcPct val="90000"/>
        </a:lnSpc>
        <a:spcBef>
          <a:spcPct val="30000"/>
        </a:spcBef>
        <a:spcAft>
          <a:spcPct val="0"/>
        </a:spcAft>
        <a:defRPr sz="1400" b="1">
          <a:solidFill>
            <a:schemeClr val="folHlink"/>
          </a:solidFill>
          <a:latin typeface="+mn-lt"/>
        </a:defRPr>
      </a:lvl8pPr>
      <a:lvl9pPr marL="4114800" indent="-171450" algn="l" rtl="0" fontAlgn="base">
        <a:lnSpc>
          <a:spcPct val="90000"/>
        </a:lnSpc>
        <a:spcBef>
          <a:spcPct val="30000"/>
        </a:spcBef>
        <a:spcAft>
          <a:spcPct val="0"/>
        </a:spcAft>
        <a:defRPr sz="1400" b="1">
          <a:solidFill>
            <a:schemeClr val="folHlink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0" y="6524625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l" eaLnBrk="0" hangingPunct="0">
              <a:defRPr sz="1000" i="0">
                <a:solidFill>
                  <a:schemeClr val="bg2"/>
                </a:solidFill>
                <a:latin typeface="+mn-lt"/>
              </a:defRPr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15th January, HI Overview,  K.Safarik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39752" y="6524625"/>
            <a:ext cx="43924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eaLnBrk="0" hangingPunct="0">
              <a:defRPr sz="1000" i="0">
                <a:solidFill>
                  <a:schemeClr val="bg2"/>
                </a:solidFill>
                <a:latin typeface="+mn-lt"/>
              </a:defRPr>
            </a:lvl1pPr>
          </a:lstStyle>
          <a:p>
            <a:endParaRPr lang="en-US" dirty="0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75513" y="6524625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 eaLnBrk="0" hangingPunct="0">
              <a:defRPr sz="1000" i="0">
                <a:solidFill>
                  <a:schemeClr val="bg2"/>
                </a:solidFill>
                <a:latin typeface="+mn-lt"/>
              </a:defRPr>
            </a:lvl1pPr>
          </a:lstStyle>
          <a:p>
            <a:fld id="{693692D9-6E83-41E8-9D62-B18160F5CB00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863600" y="0"/>
            <a:ext cx="7413625" cy="863600"/>
          </a:xfrm>
          <a:prstGeom prst="rect">
            <a:avLst/>
          </a:prstGeom>
          <a:solidFill>
            <a:srgbClr val="99CC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Slide Title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1000" y="1295400"/>
            <a:ext cx="83820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Body Text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   Forth lourth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pic>
        <p:nvPicPr>
          <p:cNvPr id="3079" name="Picture 7" descr="Logo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8277225" y="0"/>
            <a:ext cx="863600" cy="869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0" name="Picture 8"/>
          <p:cNvPicPr>
            <a:picLocks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0" y="0"/>
            <a:ext cx="863600" cy="86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3666342474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923" r:id="rId1"/>
    <p:sldLayoutId id="2147483924" r:id="rId2"/>
    <p:sldLayoutId id="2147483925" r:id="rId3"/>
    <p:sldLayoutId id="2147483926" r:id="rId4"/>
    <p:sldLayoutId id="2147483927" r:id="rId5"/>
    <p:sldLayoutId id="2147483928" r:id="rId6"/>
    <p:sldLayoutId id="2147483929" r:id="rId7"/>
    <p:sldLayoutId id="2147483930" r:id="rId8"/>
    <p:sldLayoutId id="2147483931" r:id="rId9"/>
    <p:sldLayoutId id="2147483932" r:id="rId10"/>
    <p:sldLayoutId id="2147483933" r:id="rId11"/>
    <p:sldLayoutId id="2147483934" r:id="rId12"/>
  </p:sldLayoutIdLst>
  <p:transition spd="med">
    <p:cover dir="r"/>
  </p:transition>
  <p:timing>
    <p:tnLst>
      <p:par>
        <p:cTn id="1" dur="indefinite" restart="never" nodeType="tmRoot"/>
      </p:par>
    </p:tnLst>
  </p:timing>
  <p:hf hdr="0" ftr="0"/>
  <p:txStyles>
    <p:titleStyle>
      <a:lvl1pPr algn="ctr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6600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6600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2pPr>
      <a:lvl3pPr algn="ctr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6600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3pPr>
      <a:lvl4pPr algn="ctr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6600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4pPr>
      <a:lvl5pPr algn="ctr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6600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5pPr>
      <a:lvl6pPr marL="457200" algn="ctr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6600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6pPr>
      <a:lvl7pPr marL="914400" algn="ctr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6600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7pPr>
      <a:lvl8pPr marL="1371600" algn="ctr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6600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8pPr>
      <a:lvl9pPr marL="1828800" algn="ctr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6600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9pPr>
    </p:titleStyle>
    <p:bodyStyle>
      <a:lvl1pPr marL="571500" indent="-571500" algn="l" rtl="0" fontAlgn="base">
        <a:lnSpc>
          <a:spcPct val="90000"/>
        </a:lnSpc>
        <a:spcBef>
          <a:spcPct val="3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u"/>
        <a:defRPr sz="2400"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n-ea"/>
          <a:cs typeface="+mn-cs"/>
        </a:defRPr>
      </a:lvl1pPr>
      <a:lvl2pPr marL="1047750" indent="-285750" algn="l" rtl="0" fontAlgn="base">
        <a:lnSpc>
          <a:spcPct val="90000"/>
        </a:lnSpc>
        <a:spcBef>
          <a:spcPct val="3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b="1">
          <a:solidFill>
            <a:schemeClr val="bg2"/>
          </a:solidFill>
          <a:latin typeface="+mn-lt"/>
        </a:defRPr>
      </a:lvl2pPr>
      <a:lvl3pPr marL="1562100" indent="-228600" algn="l" rtl="0" fontAlgn="base">
        <a:lnSpc>
          <a:spcPct val="90000"/>
        </a:lnSpc>
        <a:spcBef>
          <a:spcPct val="30000"/>
        </a:spcBef>
        <a:spcAft>
          <a:spcPct val="0"/>
        </a:spcAft>
        <a:buClr>
          <a:schemeClr val="tx1"/>
        </a:buClr>
        <a:buSzPct val="80000"/>
        <a:buFont typeface="Wingdings" pitchFamily="2" charset="2"/>
        <a:buChar char="l"/>
        <a:defRPr sz="1600" b="1">
          <a:solidFill>
            <a:schemeClr val="hlink"/>
          </a:solidFill>
          <a:latin typeface="+mn-lt"/>
        </a:defRPr>
      </a:lvl3pPr>
      <a:lvl4pPr marL="1924050" indent="-171450" algn="l" rtl="0" fontAlgn="base">
        <a:lnSpc>
          <a:spcPct val="90000"/>
        </a:lnSpc>
        <a:spcBef>
          <a:spcPct val="30000"/>
        </a:spcBef>
        <a:spcAft>
          <a:spcPct val="0"/>
        </a:spcAft>
        <a:buClr>
          <a:schemeClr val="hlink"/>
        </a:buClr>
        <a:buSzPct val="100000"/>
        <a:buFont typeface="Wingdings" pitchFamily="2" charset="2"/>
        <a:buChar char="u"/>
        <a:defRPr sz="1400" b="1">
          <a:solidFill>
            <a:srgbClr val="FF33CC"/>
          </a:solidFill>
          <a:latin typeface="+mn-lt"/>
        </a:defRPr>
      </a:lvl4pPr>
      <a:lvl5pPr marL="2286000" indent="-171450" algn="l" rtl="0" fontAlgn="base">
        <a:lnSpc>
          <a:spcPct val="90000"/>
        </a:lnSpc>
        <a:spcBef>
          <a:spcPct val="30000"/>
        </a:spcBef>
        <a:spcAft>
          <a:spcPct val="0"/>
        </a:spcAft>
        <a:defRPr sz="1400" b="1">
          <a:solidFill>
            <a:schemeClr val="folHlink"/>
          </a:solidFill>
          <a:latin typeface="+mn-lt"/>
        </a:defRPr>
      </a:lvl5pPr>
      <a:lvl6pPr marL="2743200" indent="-171450" algn="l" rtl="0" fontAlgn="base">
        <a:lnSpc>
          <a:spcPct val="90000"/>
        </a:lnSpc>
        <a:spcBef>
          <a:spcPct val="30000"/>
        </a:spcBef>
        <a:spcAft>
          <a:spcPct val="0"/>
        </a:spcAft>
        <a:defRPr sz="1400" b="1">
          <a:solidFill>
            <a:schemeClr val="folHlink"/>
          </a:solidFill>
          <a:latin typeface="+mn-lt"/>
        </a:defRPr>
      </a:lvl6pPr>
      <a:lvl7pPr marL="3200400" indent="-171450" algn="l" rtl="0" fontAlgn="base">
        <a:lnSpc>
          <a:spcPct val="90000"/>
        </a:lnSpc>
        <a:spcBef>
          <a:spcPct val="30000"/>
        </a:spcBef>
        <a:spcAft>
          <a:spcPct val="0"/>
        </a:spcAft>
        <a:defRPr sz="1400" b="1">
          <a:solidFill>
            <a:schemeClr val="folHlink"/>
          </a:solidFill>
          <a:latin typeface="+mn-lt"/>
        </a:defRPr>
      </a:lvl7pPr>
      <a:lvl8pPr marL="3657600" indent="-171450" algn="l" rtl="0" fontAlgn="base">
        <a:lnSpc>
          <a:spcPct val="90000"/>
        </a:lnSpc>
        <a:spcBef>
          <a:spcPct val="30000"/>
        </a:spcBef>
        <a:spcAft>
          <a:spcPct val="0"/>
        </a:spcAft>
        <a:defRPr sz="1400" b="1">
          <a:solidFill>
            <a:schemeClr val="folHlink"/>
          </a:solidFill>
          <a:latin typeface="+mn-lt"/>
        </a:defRPr>
      </a:lvl8pPr>
      <a:lvl9pPr marL="4114800" indent="-171450" algn="l" rtl="0" fontAlgn="base">
        <a:lnSpc>
          <a:spcPct val="90000"/>
        </a:lnSpc>
        <a:spcBef>
          <a:spcPct val="30000"/>
        </a:spcBef>
        <a:spcAft>
          <a:spcPct val="0"/>
        </a:spcAft>
        <a:defRPr sz="1400" b="1">
          <a:solidFill>
            <a:schemeClr val="folHlink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accent3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50825" y="908050"/>
            <a:ext cx="8713788" cy="5645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 Body Text</a:t>
            </a:r>
          </a:p>
          <a:p>
            <a:pPr lvl="1"/>
            <a:r>
              <a:rPr lang="en-US" smtClean="0"/>
              <a:t> Second Level</a:t>
            </a:r>
          </a:p>
          <a:p>
            <a:pPr lvl="2"/>
            <a:r>
              <a:rPr lang="en-US" smtClean="0"/>
              <a:t> 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684213" y="188913"/>
            <a:ext cx="7632700" cy="585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smtClean="0"/>
              <a:t>Slide Title</a:t>
            </a:r>
          </a:p>
        </p:txBody>
      </p:sp>
      <p:sp>
        <p:nvSpPr>
          <p:cNvPr id="5128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820150" y="6669088"/>
            <a:ext cx="323850" cy="188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l" eaLnBrk="0" hangingPunct="0">
              <a:defRPr sz="1000">
                <a:latin typeface="+mn-lt"/>
              </a:defRPr>
            </a:lvl1pPr>
          </a:lstStyle>
          <a:p>
            <a:fld id="{0C80BCEC-1B19-48C1-B581-3B60385497B8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2"/>
          </p:nvPr>
        </p:nvSpPr>
        <p:spPr>
          <a:xfrm>
            <a:off x="4932363" y="6643688"/>
            <a:ext cx="4095750" cy="214312"/>
          </a:xfrm>
          <a:prstGeom prst="rect">
            <a:avLst/>
          </a:prstGeom>
        </p:spPr>
        <p:txBody>
          <a:bodyPr/>
          <a:lstStyle>
            <a:lvl1pPr>
              <a:defRPr sz="1100"/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15th January, HI Overview,  K.Safarik</a:t>
            </a:r>
            <a:endParaRPr lang="en-US" dirty="0">
              <a:solidFill>
                <a:srgbClr val="000000"/>
              </a:solidFill>
            </a:endParaRPr>
          </a:p>
        </p:txBody>
      </p:sp>
      <p:pic>
        <p:nvPicPr>
          <p:cNvPr id="2" name="Picture 1" descr="alice-logo.gif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0432" y="0"/>
            <a:ext cx="683568" cy="9324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01320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36" r:id="rId1"/>
    <p:sldLayoutId id="2147483937" r:id="rId2"/>
    <p:sldLayoutId id="2147483938" r:id="rId3"/>
    <p:sldLayoutId id="2147483939" r:id="rId4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hdr="0" ftr="0"/>
  <p:txStyles>
    <p:titleStyle>
      <a:lvl1pPr algn="ctr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0000"/>
          </a:solidFill>
          <a:latin typeface="+mj-lt"/>
          <a:ea typeface="+mj-ea"/>
          <a:cs typeface="+mj-cs"/>
        </a:defRPr>
      </a:lvl1pPr>
      <a:lvl2pPr algn="ctr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0000"/>
          </a:solidFill>
          <a:latin typeface="Arial" charset="0"/>
        </a:defRPr>
      </a:lvl2pPr>
      <a:lvl3pPr algn="ctr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0000"/>
          </a:solidFill>
          <a:latin typeface="Arial" charset="0"/>
        </a:defRPr>
      </a:lvl3pPr>
      <a:lvl4pPr algn="ctr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0000"/>
          </a:solidFill>
          <a:latin typeface="Arial" charset="0"/>
        </a:defRPr>
      </a:lvl4pPr>
      <a:lvl5pPr algn="ctr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0000"/>
          </a:solidFill>
          <a:latin typeface="Arial" charset="0"/>
        </a:defRPr>
      </a:lvl5pPr>
      <a:lvl6pPr marL="457200" algn="ctr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0000"/>
          </a:solidFill>
          <a:latin typeface="Arial" charset="0"/>
        </a:defRPr>
      </a:lvl6pPr>
      <a:lvl7pPr marL="914400" algn="ctr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0000"/>
          </a:solidFill>
          <a:latin typeface="Arial" charset="0"/>
        </a:defRPr>
      </a:lvl7pPr>
      <a:lvl8pPr marL="1371600" algn="ctr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0000"/>
          </a:solidFill>
          <a:latin typeface="Arial" charset="0"/>
        </a:defRPr>
      </a:lvl8pPr>
      <a:lvl9pPr marL="1828800" algn="ctr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0000"/>
          </a:solidFill>
          <a:latin typeface="Arial" charset="0"/>
        </a:defRPr>
      </a:lvl9pPr>
    </p:titleStyle>
    <p:bodyStyle>
      <a:lvl1pPr marL="357188" indent="-357188" algn="l" rtl="0" fontAlgn="base">
        <a:lnSpc>
          <a:spcPct val="90000"/>
        </a:lnSpc>
        <a:spcBef>
          <a:spcPct val="30000"/>
        </a:spcBef>
        <a:spcAft>
          <a:spcPct val="0"/>
        </a:spcAft>
        <a:buClr>
          <a:schemeClr val="hlink"/>
        </a:buClr>
        <a:buFont typeface="Wingdings" pitchFamily="2" charset="2"/>
        <a:buChar char="l"/>
        <a:tabLst>
          <a:tab pos="1428750" algn="l"/>
        </a:tabLst>
        <a:defRPr sz="2400" b="1">
          <a:solidFill>
            <a:srgbClr val="0066FF"/>
          </a:solidFill>
          <a:latin typeface="+mn-lt"/>
          <a:ea typeface="+mn-ea"/>
          <a:cs typeface="+mn-cs"/>
        </a:defRPr>
      </a:lvl1pPr>
      <a:lvl2pPr marL="800100" indent="-263525" algn="l" rtl="0" fontAlgn="base">
        <a:lnSpc>
          <a:spcPct val="90000"/>
        </a:lnSpc>
        <a:spcBef>
          <a:spcPct val="30000"/>
        </a:spcBef>
        <a:spcAft>
          <a:spcPct val="0"/>
        </a:spcAft>
        <a:buClr>
          <a:schemeClr val="hlink"/>
        </a:buClr>
        <a:buFont typeface="Wingdings" pitchFamily="2" charset="2"/>
        <a:buChar char="ð"/>
        <a:tabLst>
          <a:tab pos="1428750" algn="l"/>
        </a:tabLst>
        <a:defRPr sz="2000" b="1">
          <a:solidFill>
            <a:schemeClr val="tx1"/>
          </a:solidFill>
          <a:latin typeface="+mn-lt"/>
        </a:defRPr>
      </a:lvl2pPr>
      <a:lvl3pPr marL="1165225" indent="-185738" algn="l" rtl="0" fontAlgn="base">
        <a:lnSpc>
          <a:spcPct val="90000"/>
        </a:lnSpc>
        <a:spcBef>
          <a:spcPct val="3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µ"/>
        <a:tabLst>
          <a:tab pos="1428750" algn="l"/>
        </a:tabLst>
        <a:defRPr b="1">
          <a:solidFill>
            <a:schemeClr val="tx1"/>
          </a:solidFill>
          <a:latin typeface="+mn-lt"/>
        </a:defRPr>
      </a:lvl3pPr>
      <a:lvl4pPr marL="1344613" algn="l" rtl="0" fontAlgn="base">
        <a:lnSpc>
          <a:spcPct val="90000"/>
        </a:lnSpc>
        <a:spcBef>
          <a:spcPct val="30000"/>
        </a:spcBef>
        <a:spcAft>
          <a:spcPct val="0"/>
        </a:spcAft>
        <a:buClr>
          <a:schemeClr val="hlink"/>
        </a:buClr>
        <a:buSzPct val="100000"/>
        <a:buFont typeface="Wingdings" pitchFamily="2" charset="2"/>
        <a:tabLst>
          <a:tab pos="1428750" algn="l"/>
        </a:tabLst>
        <a:defRPr>
          <a:solidFill>
            <a:schemeClr val="tx1"/>
          </a:solidFill>
          <a:latin typeface="+mn-lt"/>
        </a:defRPr>
      </a:lvl4pPr>
      <a:lvl5pPr marL="1524000" algn="l" rtl="0" fontAlgn="base">
        <a:lnSpc>
          <a:spcPct val="90000"/>
        </a:lnSpc>
        <a:spcBef>
          <a:spcPct val="30000"/>
        </a:spcBef>
        <a:spcAft>
          <a:spcPct val="0"/>
        </a:spcAft>
        <a:tabLst>
          <a:tab pos="1428750" algn="l"/>
        </a:tabLst>
        <a:defRPr>
          <a:solidFill>
            <a:schemeClr val="tx1"/>
          </a:solidFill>
          <a:latin typeface="+mn-lt"/>
        </a:defRPr>
      </a:lvl5pPr>
      <a:lvl6pPr marL="1981200" algn="l" rtl="0" fontAlgn="base">
        <a:lnSpc>
          <a:spcPct val="90000"/>
        </a:lnSpc>
        <a:spcBef>
          <a:spcPct val="30000"/>
        </a:spcBef>
        <a:spcAft>
          <a:spcPct val="0"/>
        </a:spcAft>
        <a:tabLst>
          <a:tab pos="1428750" algn="l"/>
        </a:tabLst>
        <a:defRPr>
          <a:solidFill>
            <a:schemeClr val="tx1"/>
          </a:solidFill>
          <a:latin typeface="+mn-lt"/>
        </a:defRPr>
      </a:lvl6pPr>
      <a:lvl7pPr marL="2438400" algn="l" rtl="0" fontAlgn="base">
        <a:lnSpc>
          <a:spcPct val="90000"/>
        </a:lnSpc>
        <a:spcBef>
          <a:spcPct val="30000"/>
        </a:spcBef>
        <a:spcAft>
          <a:spcPct val="0"/>
        </a:spcAft>
        <a:tabLst>
          <a:tab pos="1428750" algn="l"/>
        </a:tabLst>
        <a:defRPr>
          <a:solidFill>
            <a:schemeClr val="tx1"/>
          </a:solidFill>
          <a:latin typeface="+mn-lt"/>
        </a:defRPr>
      </a:lvl7pPr>
      <a:lvl8pPr marL="2895600" algn="l" rtl="0" fontAlgn="base">
        <a:lnSpc>
          <a:spcPct val="90000"/>
        </a:lnSpc>
        <a:spcBef>
          <a:spcPct val="30000"/>
        </a:spcBef>
        <a:spcAft>
          <a:spcPct val="0"/>
        </a:spcAft>
        <a:tabLst>
          <a:tab pos="1428750" algn="l"/>
        </a:tabLst>
        <a:defRPr>
          <a:solidFill>
            <a:schemeClr val="tx1"/>
          </a:solidFill>
          <a:latin typeface="+mn-lt"/>
        </a:defRPr>
      </a:lvl8pPr>
      <a:lvl9pPr marL="3352800" algn="l" rtl="0" fontAlgn="base">
        <a:lnSpc>
          <a:spcPct val="90000"/>
        </a:lnSpc>
        <a:spcBef>
          <a:spcPct val="30000"/>
        </a:spcBef>
        <a:spcAft>
          <a:spcPct val="0"/>
        </a:spcAft>
        <a:tabLst>
          <a:tab pos="1428750" algn="l"/>
        </a:tabLst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accent3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50825" y="908050"/>
            <a:ext cx="8713788" cy="5645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 Body Text</a:t>
            </a:r>
          </a:p>
          <a:p>
            <a:pPr lvl="1"/>
            <a:r>
              <a:rPr lang="en-US" smtClean="0"/>
              <a:t> Second Level</a:t>
            </a:r>
          </a:p>
          <a:p>
            <a:pPr lvl="2"/>
            <a:r>
              <a:rPr lang="en-US" smtClean="0"/>
              <a:t> 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684213" y="188913"/>
            <a:ext cx="7632700" cy="585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smtClean="0"/>
              <a:t>Slide Title</a:t>
            </a:r>
          </a:p>
        </p:txBody>
      </p:sp>
      <p:sp>
        <p:nvSpPr>
          <p:cNvPr id="5128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820150" y="6669088"/>
            <a:ext cx="323850" cy="188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l" eaLnBrk="0" hangingPunct="0">
              <a:defRPr sz="1000">
                <a:latin typeface="+mn-lt"/>
              </a:defRPr>
            </a:lvl1pPr>
          </a:lstStyle>
          <a:p>
            <a:fld id="{0C80BCEC-1B19-48C1-B581-3B60385497B8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2"/>
          </p:nvPr>
        </p:nvSpPr>
        <p:spPr>
          <a:xfrm>
            <a:off x="4932363" y="6643688"/>
            <a:ext cx="4095750" cy="214312"/>
          </a:xfrm>
          <a:prstGeom prst="rect">
            <a:avLst/>
          </a:prstGeom>
        </p:spPr>
        <p:txBody>
          <a:bodyPr/>
          <a:lstStyle>
            <a:lvl1pPr>
              <a:defRPr sz="1100"/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15th January, HI Overview,  K.Safarik</a:t>
            </a:r>
            <a:endParaRPr lang="en-US" dirty="0">
              <a:solidFill>
                <a:srgbClr val="000000"/>
              </a:solidFill>
            </a:endParaRPr>
          </a:p>
        </p:txBody>
      </p:sp>
      <p:pic>
        <p:nvPicPr>
          <p:cNvPr id="2" name="Picture 1" descr="alice-logo.gif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0432" y="0"/>
            <a:ext cx="683568" cy="9324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92725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44" r:id="rId1"/>
    <p:sldLayoutId id="2147483945" r:id="rId2"/>
    <p:sldLayoutId id="2147483946" r:id="rId3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hdr="0" ftr="0"/>
  <p:txStyles>
    <p:titleStyle>
      <a:lvl1pPr algn="ctr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0000"/>
          </a:solidFill>
          <a:latin typeface="+mj-lt"/>
          <a:ea typeface="+mj-ea"/>
          <a:cs typeface="+mj-cs"/>
        </a:defRPr>
      </a:lvl1pPr>
      <a:lvl2pPr algn="ctr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0000"/>
          </a:solidFill>
          <a:latin typeface="Arial" charset="0"/>
        </a:defRPr>
      </a:lvl2pPr>
      <a:lvl3pPr algn="ctr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0000"/>
          </a:solidFill>
          <a:latin typeface="Arial" charset="0"/>
        </a:defRPr>
      </a:lvl3pPr>
      <a:lvl4pPr algn="ctr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0000"/>
          </a:solidFill>
          <a:latin typeface="Arial" charset="0"/>
        </a:defRPr>
      </a:lvl4pPr>
      <a:lvl5pPr algn="ctr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0000"/>
          </a:solidFill>
          <a:latin typeface="Arial" charset="0"/>
        </a:defRPr>
      </a:lvl5pPr>
      <a:lvl6pPr marL="457200" algn="ctr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0000"/>
          </a:solidFill>
          <a:latin typeface="Arial" charset="0"/>
        </a:defRPr>
      </a:lvl6pPr>
      <a:lvl7pPr marL="914400" algn="ctr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0000"/>
          </a:solidFill>
          <a:latin typeface="Arial" charset="0"/>
        </a:defRPr>
      </a:lvl7pPr>
      <a:lvl8pPr marL="1371600" algn="ctr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0000"/>
          </a:solidFill>
          <a:latin typeface="Arial" charset="0"/>
        </a:defRPr>
      </a:lvl8pPr>
      <a:lvl9pPr marL="1828800" algn="ctr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0000"/>
          </a:solidFill>
          <a:latin typeface="Arial" charset="0"/>
        </a:defRPr>
      </a:lvl9pPr>
    </p:titleStyle>
    <p:bodyStyle>
      <a:lvl1pPr marL="357188" indent="-357188" algn="l" rtl="0" fontAlgn="base">
        <a:lnSpc>
          <a:spcPct val="90000"/>
        </a:lnSpc>
        <a:spcBef>
          <a:spcPct val="30000"/>
        </a:spcBef>
        <a:spcAft>
          <a:spcPct val="0"/>
        </a:spcAft>
        <a:buClr>
          <a:schemeClr val="hlink"/>
        </a:buClr>
        <a:buFont typeface="Wingdings" pitchFamily="2" charset="2"/>
        <a:buChar char="l"/>
        <a:tabLst>
          <a:tab pos="1428750" algn="l"/>
        </a:tabLst>
        <a:defRPr sz="2400" b="1">
          <a:solidFill>
            <a:srgbClr val="0066FF"/>
          </a:solidFill>
          <a:latin typeface="+mn-lt"/>
          <a:ea typeface="+mn-ea"/>
          <a:cs typeface="+mn-cs"/>
        </a:defRPr>
      </a:lvl1pPr>
      <a:lvl2pPr marL="800100" indent="-263525" algn="l" rtl="0" fontAlgn="base">
        <a:lnSpc>
          <a:spcPct val="90000"/>
        </a:lnSpc>
        <a:spcBef>
          <a:spcPct val="30000"/>
        </a:spcBef>
        <a:spcAft>
          <a:spcPct val="0"/>
        </a:spcAft>
        <a:buClr>
          <a:schemeClr val="hlink"/>
        </a:buClr>
        <a:buFont typeface="Wingdings" pitchFamily="2" charset="2"/>
        <a:buChar char="ð"/>
        <a:tabLst>
          <a:tab pos="1428750" algn="l"/>
        </a:tabLst>
        <a:defRPr sz="2000" b="1">
          <a:solidFill>
            <a:schemeClr val="tx1"/>
          </a:solidFill>
          <a:latin typeface="+mn-lt"/>
        </a:defRPr>
      </a:lvl2pPr>
      <a:lvl3pPr marL="1165225" indent="-185738" algn="l" rtl="0" fontAlgn="base">
        <a:lnSpc>
          <a:spcPct val="90000"/>
        </a:lnSpc>
        <a:spcBef>
          <a:spcPct val="3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µ"/>
        <a:tabLst>
          <a:tab pos="1428750" algn="l"/>
        </a:tabLst>
        <a:defRPr b="1">
          <a:solidFill>
            <a:schemeClr val="tx1"/>
          </a:solidFill>
          <a:latin typeface="+mn-lt"/>
        </a:defRPr>
      </a:lvl3pPr>
      <a:lvl4pPr marL="1344613" algn="l" rtl="0" fontAlgn="base">
        <a:lnSpc>
          <a:spcPct val="90000"/>
        </a:lnSpc>
        <a:spcBef>
          <a:spcPct val="30000"/>
        </a:spcBef>
        <a:spcAft>
          <a:spcPct val="0"/>
        </a:spcAft>
        <a:buClr>
          <a:schemeClr val="hlink"/>
        </a:buClr>
        <a:buSzPct val="100000"/>
        <a:buFont typeface="Wingdings" pitchFamily="2" charset="2"/>
        <a:tabLst>
          <a:tab pos="1428750" algn="l"/>
        </a:tabLst>
        <a:defRPr>
          <a:solidFill>
            <a:schemeClr val="tx1"/>
          </a:solidFill>
          <a:latin typeface="+mn-lt"/>
        </a:defRPr>
      </a:lvl4pPr>
      <a:lvl5pPr marL="1524000" algn="l" rtl="0" fontAlgn="base">
        <a:lnSpc>
          <a:spcPct val="90000"/>
        </a:lnSpc>
        <a:spcBef>
          <a:spcPct val="30000"/>
        </a:spcBef>
        <a:spcAft>
          <a:spcPct val="0"/>
        </a:spcAft>
        <a:tabLst>
          <a:tab pos="1428750" algn="l"/>
        </a:tabLst>
        <a:defRPr>
          <a:solidFill>
            <a:schemeClr val="tx1"/>
          </a:solidFill>
          <a:latin typeface="+mn-lt"/>
        </a:defRPr>
      </a:lvl5pPr>
      <a:lvl6pPr marL="1981200" algn="l" rtl="0" fontAlgn="base">
        <a:lnSpc>
          <a:spcPct val="90000"/>
        </a:lnSpc>
        <a:spcBef>
          <a:spcPct val="30000"/>
        </a:spcBef>
        <a:spcAft>
          <a:spcPct val="0"/>
        </a:spcAft>
        <a:tabLst>
          <a:tab pos="1428750" algn="l"/>
        </a:tabLst>
        <a:defRPr>
          <a:solidFill>
            <a:schemeClr val="tx1"/>
          </a:solidFill>
          <a:latin typeface="+mn-lt"/>
        </a:defRPr>
      </a:lvl6pPr>
      <a:lvl7pPr marL="2438400" algn="l" rtl="0" fontAlgn="base">
        <a:lnSpc>
          <a:spcPct val="90000"/>
        </a:lnSpc>
        <a:spcBef>
          <a:spcPct val="30000"/>
        </a:spcBef>
        <a:spcAft>
          <a:spcPct val="0"/>
        </a:spcAft>
        <a:tabLst>
          <a:tab pos="1428750" algn="l"/>
        </a:tabLst>
        <a:defRPr>
          <a:solidFill>
            <a:schemeClr val="tx1"/>
          </a:solidFill>
          <a:latin typeface="+mn-lt"/>
        </a:defRPr>
      </a:lvl7pPr>
      <a:lvl8pPr marL="2895600" algn="l" rtl="0" fontAlgn="base">
        <a:lnSpc>
          <a:spcPct val="90000"/>
        </a:lnSpc>
        <a:spcBef>
          <a:spcPct val="30000"/>
        </a:spcBef>
        <a:spcAft>
          <a:spcPct val="0"/>
        </a:spcAft>
        <a:tabLst>
          <a:tab pos="1428750" algn="l"/>
        </a:tabLst>
        <a:defRPr>
          <a:solidFill>
            <a:schemeClr val="tx1"/>
          </a:solidFill>
          <a:latin typeface="+mn-lt"/>
        </a:defRPr>
      </a:lvl8pPr>
      <a:lvl9pPr marL="3352800" algn="l" rtl="0" fontAlgn="base">
        <a:lnSpc>
          <a:spcPct val="90000"/>
        </a:lnSpc>
        <a:spcBef>
          <a:spcPct val="30000"/>
        </a:spcBef>
        <a:spcAft>
          <a:spcPct val="0"/>
        </a:spcAft>
        <a:tabLst>
          <a:tab pos="1428750" algn="l"/>
        </a:tabLst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50825" y="908050"/>
            <a:ext cx="8713788" cy="5645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 Body Text</a:t>
            </a:r>
          </a:p>
          <a:p>
            <a:pPr lvl="1"/>
            <a:r>
              <a:rPr lang="en-US" smtClean="0"/>
              <a:t> Second Level</a:t>
            </a:r>
          </a:p>
          <a:p>
            <a:pPr lvl="2"/>
            <a:r>
              <a:rPr lang="en-US" smtClean="0"/>
              <a:t> 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684213" y="188913"/>
            <a:ext cx="7632700" cy="585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smtClean="0"/>
              <a:t>Slide Title</a:t>
            </a:r>
          </a:p>
        </p:txBody>
      </p:sp>
      <p:sp>
        <p:nvSpPr>
          <p:cNvPr id="5128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820150" y="6669088"/>
            <a:ext cx="323850" cy="188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l" eaLnBrk="0" hangingPunct="0">
              <a:defRPr sz="1000">
                <a:latin typeface="+mn-lt"/>
              </a:defRPr>
            </a:lvl1pPr>
          </a:lstStyle>
          <a:p>
            <a:fld id="{0C80BCEC-1B19-48C1-B581-3B60385497B8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2"/>
          </p:nvPr>
        </p:nvSpPr>
        <p:spPr>
          <a:xfrm>
            <a:off x="4932363" y="6643688"/>
            <a:ext cx="4095750" cy="214312"/>
          </a:xfrm>
          <a:prstGeom prst="rect">
            <a:avLst/>
          </a:prstGeom>
        </p:spPr>
        <p:txBody>
          <a:bodyPr/>
          <a:lstStyle>
            <a:lvl1pPr>
              <a:defRPr sz="1100"/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15th January, HI Overview,  K.Safarik</a:t>
            </a:r>
            <a:endParaRPr lang="en-US" dirty="0">
              <a:solidFill>
                <a:srgbClr val="000000"/>
              </a:solidFill>
            </a:endParaRPr>
          </a:p>
        </p:txBody>
      </p:sp>
      <p:pic>
        <p:nvPicPr>
          <p:cNvPr id="2" name="Picture 1" descr="alice-logo.gif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0432" y="0"/>
            <a:ext cx="683568" cy="9324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00603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48" r:id="rId1"/>
    <p:sldLayoutId id="2147483949" r:id="rId2"/>
    <p:sldLayoutId id="2147483950" r:id="rId3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hdr="0" ftr="0"/>
  <p:txStyles>
    <p:titleStyle>
      <a:lvl1pPr algn="ctr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0000"/>
          </a:solidFill>
          <a:latin typeface="+mj-lt"/>
          <a:ea typeface="+mj-ea"/>
          <a:cs typeface="+mj-cs"/>
        </a:defRPr>
      </a:lvl1pPr>
      <a:lvl2pPr algn="ctr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0000"/>
          </a:solidFill>
          <a:latin typeface="Arial" charset="0"/>
        </a:defRPr>
      </a:lvl2pPr>
      <a:lvl3pPr algn="ctr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0000"/>
          </a:solidFill>
          <a:latin typeface="Arial" charset="0"/>
        </a:defRPr>
      </a:lvl3pPr>
      <a:lvl4pPr algn="ctr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0000"/>
          </a:solidFill>
          <a:latin typeface="Arial" charset="0"/>
        </a:defRPr>
      </a:lvl4pPr>
      <a:lvl5pPr algn="ctr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0000"/>
          </a:solidFill>
          <a:latin typeface="Arial" charset="0"/>
        </a:defRPr>
      </a:lvl5pPr>
      <a:lvl6pPr marL="457200" algn="ctr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0000"/>
          </a:solidFill>
          <a:latin typeface="Arial" charset="0"/>
        </a:defRPr>
      </a:lvl6pPr>
      <a:lvl7pPr marL="914400" algn="ctr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0000"/>
          </a:solidFill>
          <a:latin typeface="Arial" charset="0"/>
        </a:defRPr>
      </a:lvl7pPr>
      <a:lvl8pPr marL="1371600" algn="ctr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0000"/>
          </a:solidFill>
          <a:latin typeface="Arial" charset="0"/>
        </a:defRPr>
      </a:lvl8pPr>
      <a:lvl9pPr marL="1828800" algn="ctr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0000"/>
          </a:solidFill>
          <a:latin typeface="Arial" charset="0"/>
        </a:defRPr>
      </a:lvl9pPr>
    </p:titleStyle>
    <p:bodyStyle>
      <a:lvl1pPr marL="357188" indent="-357188" algn="l" rtl="0" fontAlgn="base">
        <a:lnSpc>
          <a:spcPct val="90000"/>
        </a:lnSpc>
        <a:spcBef>
          <a:spcPct val="30000"/>
        </a:spcBef>
        <a:spcAft>
          <a:spcPct val="0"/>
        </a:spcAft>
        <a:buClr>
          <a:schemeClr val="hlink"/>
        </a:buClr>
        <a:buFont typeface="Wingdings" pitchFamily="2" charset="2"/>
        <a:buChar char="l"/>
        <a:tabLst>
          <a:tab pos="1428750" algn="l"/>
        </a:tabLst>
        <a:defRPr sz="2400" b="1">
          <a:solidFill>
            <a:srgbClr val="0066FF"/>
          </a:solidFill>
          <a:latin typeface="+mn-lt"/>
          <a:ea typeface="+mn-ea"/>
          <a:cs typeface="+mn-cs"/>
        </a:defRPr>
      </a:lvl1pPr>
      <a:lvl2pPr marL="800100" indent="-263525" algn="l" rtl="0" fontAlgn="base">
        <a:lnSpc>
          <a:spcPct val="90000"/>
        </a:lnSpc>
        <a:spcBef>
          <a:spcPct val="30000"/>
        </a:spcBef>
        <a:spcAft>
          <a:spcPct val="0"/>
        </a:spcAft>
        <a:buClr>
          <a:schemeClr val="hlink"/>
        </a:buClr>
        <a:buFont typeface="Wingdings" pitchFamily="2" charset="2"/>
        <a:buChar char="ð"/>
        <a:tabLst>
          <a:tab pos="1428750" algn="l"/>
        </a:tabLst>
        <a:defRPr sz="2000" b="1">
          <a:solidFill>
            <a:schemeClr val="tx1"/>
          </a:solidFill>
          <a:latin typeface="+mn-lt"/>
        </a:defRPr>
      </a:lvl2pPr>
      <a:lvl3pPr marL="1165225" indent="-185738" algn="l" rtl="0" fontAlgn="base">
        <a:lnSpc>
          <a:spcPct val="90000"/>
        </a:lnSpc>
        <a:spcBef>
          <a:spcPct val="3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µ"/>
        <a:tabLst>
          <a:tab pos="1428750" algn="l"/>
        </a:tabLst>
        <a:defRPr b="1">
          <a:solidFill>
            <a:schemeClr val="tx1"/>
          </a:solidFill>
          <a:latin typeface="+mn-lt"/>
        </a:defRPr>
      </a:lvl3pPr>
      <a:lvl4pPr marL="1344613" algn="l" rtl="0" fontAlgn="base">
        <a:lnSpc>
          <a:spcPct val="90000"/>
        </a:lnSpc>
        <a:spcBef>
          <a:spcPct val="30000"/>
        </a:spcBef>
        <a:spcAft>
          <a:spcPct val="0"/>
        </a:spcAft>
        <a:buClr>
          <a:schemeClr val="hlink"/>
        </a:buClr>
        <a:buSzPct val="100000"/>
        <a:buFont typeface="Wingdings" pitchFamily="2" charset="2"/>
        <a:tabLst>
          <a:tab pos="1428750" algn="l"/>
        </a:tabLst>
        <a:defRPr>
          <a:solidFill>
            <a:schemeClr val="tx1"/>
          </a:solidFill>
          <a:latin typeface="+mn-lt"/>
        </a:defRPr>
      </a:lvl4pPr>
      <a:lvl5pPr marL="1524000" algn="l" rtl="0" fontAlgn="base">
        <a:lnSpc>
          <a:spcPct val="90000"/>
        </a:lnSpc>
        <a:spcBef>
          <a:spcPct val="30000"/>
        </a:spcBef>
        <a:spcAft>
          <a:spcPct val="0"/>
        </a:spcAft>
        <a:tabLst>
          <a:tab pos="1428750" algn="l"/>
        </a:tabLst>
        <a:defRPr>
          <a:solidFill>
            <a:schemeClr val="tx1"/>
          </a:solidFill>
          <a:latin typeface="+mn-lt"/>
        </a:defRPr>
      </a:lvl5pPr>
      <a:lvl6pPr marL="1981200" algn="l" rtl="0" fontAlgn="base">
        <a:lnSpc>
          <a:spcPct val="90000"/>
        </a:lnSpc>
        <a:spcBef>
          <a:spcPct val="30000"/>
        </a:spcBef>
        <a:spcAft>
          <a:spcPct val="0"/>
        </a:spcAft>
        <a:tabLst>
          <a:tab pos="1428750" algn="l"/>
        </a:tabLst>
        <a:defRPr>
          <a:solidFill>
            <a:schemeClr val="tx1"/>
          </a:solidFill>
          <a:latin typeface="+mn-lt"/>
        </a:defRPr>
      </a:lvl6pPr>
      <a:lvl7pPr marL="2438400" algn="l" rtl="0" fontAlgn="base">
        <a:lnSpc>
          <a:spcPct val="90000"/>
        </a:lnSpc>
        <a:spcBef>
          <a:spcPct val="30000"/>
        </a:spcBef>
        <a:spcAft>
          <a:spcPct val="0"/>
        </a:spcAft>
        <a:tabLst>
          <a:tab pos="1428750" algn="l"/>
        </a:tabLst>
        <a:defRPr>
          <a:solidFill>
            <a:schemeClr val="tx1"/>
          </a:solidFill>
          <a:latin typeface="+mn-lt"/>
        </a:defRPr>
      </a:lvl7pPr>
      <a:lvl8pPr marL="2895600" algn="l" rtl="0" fontAlgn="base">
        <a:lnSpc>
          <a:spcPct val="90000"/>
        </a:lnSpc>
        <a:spcBef>
          <a:spcPct val="30000"/>
        </a:spcBef>
        <a:spcAft>
          <a:spcPct val="0"/>
        </a:spcAft>
        <a:tabLst>
          <a:tab pos="1428750" algn="l"/>
        </a:tabLst>
        <a:defRPr>
          <a:solidFill>
            <a:schemeClr val="tx1"/>
          </a:solidFill>
          <a:latin typeface="+mn-lt"/>
        </a:defRPr>
      </a:lvl8pPr>
      <a:lvl9pPr marL="3352800" algn="l" rtl="0" fontAlgn="base">
        <a:lnSpc>
          <a:spcPct val="90000"/>
        </a:lnSpc>
        <a:spcBef>
          <a:spcPct val="30000"/>
        </a:spcBef>
        <a:spcAft>
          <a:spcPct val="0"/>
        </a:spcAft>
        <a:tabLst>
          <a:tab pos="1428750" algn="l"/>
        </a:tabLst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accent3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50825" y="908050"/>
            <a:ext cx="8713788" cy="5645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 Body Text</a:t>
            </a:r>
          </a:p>
          <a:p>
            <a:pPr lvl="1"/>
            <a:r>
              <a:rPr lang="en-US" smtClean="0"/>
              <a:t> Second Level</a:t>
            </a:r>
          </a:p>
          <a:p>
            <a:pPr lvl="2"/>
            <a:r>
              <a:rPr lang="en-US" smtClean="0"/>
              <a:t> 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684213" y="188913"/>
            <a:ext cx="7632700" cy="585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smtClean="0"/>
              <a:t>Slide Title</a:t>
            </a:r>
          </a:p>
        </p:txBody>
      </p:sp>
      <p:sp>
        <p:nvSpPr>
          <p:cNvPr id="5128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820150" y="6669088"/>
            <a:ext cx="323850" cy="188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l" eaLnBrk="0" hangingPunct="0">
              <a:defRPr sz="1000">
                <a:latin typeface="+mn-lt"/>
              </a:defRPr>
            </a:lvl1pPr>
          </a:lstStyle>
          <a:p>
            <a:fld id="{0C80BCEC-1B19-48C1-B581-3B60385497B8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2"/>
          </p:nvPr>
        </p:nvSpPr>
        <p:spPr>
          <a:xfrm>
            <a:off x="4932363" y="6643688"/>
            <a:ext cx="4095750" cy="214312"/>
          </a:xfrm>
          <a:prstGeom prst="rect">
            <a:avLst/>
          </a:prstGeom>
        </p:spPr>
        <p:txBody>
          <a:bodyPr/>
          <a:lstStyle>
            <a:lvl1pPr>
              <a:defRPr sz="1100"/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15th January, HI Overview,  K.Safarik</a:t>
            </a:r>
            <a:endParaRPr lang="en-US" dirty="0">
              <a:solidFill>
                <a:srgbClr val="000000"/>
              </a:solidFill>
            </a:endParaRPr>
          </a:p>
        </p:txBody>
      </p:sp>
      <p:pic>
        <p:nvPicPr>
          <p:cNvPr id="2" name="Picture 1" descr="alice-logo.gif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0432" y="0"/>
            <a:ext cx="683568" cy="9324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69164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52" r:id="rId1"/>
    <p:sldLayoutId id="2147483953" r:id="rId2"/>
    <p:sldLayoutId id="2147483954" r:id="rId3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hdr="0" ftr="0"/>
  <p:txStyles>
    <p:titleStyle>
      <a:lvl1pPr algn="ctr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0000"/>
          </a:solidFill>
          <a:latin typeface="+mj-lt"/>
          <a:ea typeface="+mj-ea"/>
          <a:cs typeface="+mj-cs"/>
        </a:defRPr>
      </a:lvl1pPr>
      <a:lvl2pPr algn="ctr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0000"/>
          </a:solidFill>
          <a:latin typeface="Arial" charset="0"/>
        </a:defRPr>
      </a:lvl2pPr>
      <a:lvl3pPr algn="ctr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0000"/>
          </a:solidFill>
          <a:latin typeface="Arial" charset="0"/>
        </a:defRPr>
      </a:lvl3pPr>
      <a:lvl4pPr algn="ctr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0000"/>
          </a:solidFill>
          <a:latin typeface="Arial" charset="0"/>
        </a:defRPr>
      </a:lvl4pPr>
      <a:lvl5pPr algn="ctr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0000"/>
          </a:solidFill>
          <a:latin typeface="Arial" charset="0"/>
        </a:defRPr>
      </a:lvl5pPr>
      <a:lvl6pPr marL="457200" algn="ctr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0000"/>
          </a:solidFill>
          <a:latin typeface="Arial" charset="0"/>
        </a:defRPr>
      </a:lvl6pPr>
      <a:lvl7pPr marL="914400" algn="ctr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0000"/>
          </a:solidFill>
          <a:latin typeface="Arial" charset="0"/>
        </a:defRPr>
      </a:lvl7pPr>
      <a:lvl8pPr marL="1371600" algn="ctr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0000"/>
          </a:solidFill>
          <a:latin typeface="Arial" charset="0"/>
        </a:defRPr>
      </a:lvl8pPr>
      <a:lvl9pPr marL="1828800" algn="ctr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0000"/>
          </a:solidFill>
          <a:latin typeface="Arial" charset="0"/>
        </a:defRPr>
      </a:lvl9pPr>
    </p:titleStyle>
    <p:bodyStyle>
      <a:lvl1pPr marL="357188" indent="-357188" algn="l" rtl="0" fontAlgn="base">
        <a:lnSpc>
          <a:spcPct val="90000"/>
        </a:lnSpc>
        <a:spcBef>
          <a:spcPct val="30000"/>
        </a:spcBef>
        <a:spcAft>
          <a:spcPct val="0"/>
        </a:spcAft>
        <a:buClr>
          <a:schemeClr val="hlink"/>
        </a:buClr>
        <a:buFont typeface="Wingdings" pitchFamily="2" charset="2"/>
        <a:buChar char="l"/>
        <a:tabLst>
          <a:tab pos="1428750" algn="l"/>
        </a:tabLst>
        <a:defRPr sz="2400" b="1">
          <a:solidFill>
            <a:srgbClr val="0066FF"/>
          </a:solidFill>
          <a:latin typeface="+mn-lt"/>
          <a:ea typeface="+mn-ea"/>
          <a:cs typeface="+mn-cs"/>
        </a:defRPr>
      </a:lvl1pPr>
      <a:lvl2pPr marL="800100" indent="-263525" algn="l" rtl="0" fontAlgn="base">
        <a:lnSpc>
          <a:spcPct val="90000"/>
        </a:lnSpc>
        <a:spcBef>
          <a:spcPct val="30000"/>
        </a:spcBef>
        <a:spcAft>
          <a:spcPct val="0"/>
        </a:spcAft>
        <a:buClr>
          <a:schemeClr val="hlink"/>
        </a:buClr>
        <a:buFont typeface="Wingdings" pitchFamily="2" charset="2"/>
        <a:buChar char="ð"/>
        <a:tabLst>
          <a:tab pos="1428750" algn="l"/>
        </a:tabLst>
        <a:defRPr sz="2000" b="1">
          <a:solidFill>
            <a:schemeClr val="tx1"/>
          </a:solidFill>
          <a:latin typeface="+mn-lt"/>
        </a:defRPr>
      </a:lvl2pPr>
      <a:lvl3pPr marL="1165225" indent="-185738" algn="l" rtl="0" fontAlgn="base">
        <a:lnSpc>
          <a:spcPct val="90000"/>
        </a:lnSpc>
        <a:spcBef>
          <a:spcPct val="3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µ"/>
        <a:tabLst>
          <a:tab pos="1428750" algn="l"/>
        </a:tabLst>
        <a:defRPr b="1">
          <a:solidFill>
            <a:schemeClr val="tx1"/>
          </a:solidFill>
          <a:latin typeface="+mn-lt"/>
        </a:defRPr>
      </a:lvl3pPr>
      <a:lvl4pPr marL="1344613" algn="l" rtl="0" fontAlgn="base">
        <a:lnSpc>
          <a:spcPct val="90000"/>
        </a:lnSpc>
        <a:spcBef>
          <a:spcPct val="30000"/>
        </a:spcBef>
        <a:spcAft>
          <a:spcPct val="0"/>
        </a:spcAft>
        <a:buClr>
          <a:schemeClr val="hlink"/>
        </a:buClr>
        <a:buSzPct val="100000"/>
        <a:buFont typeface="Wingdings" pitchFamily="2" charset="2"/>
        <a:tabLst>
          <a:tab pos="1428750" algn="l"/>
        </a:tabLst>
        <a:defRPr>
          <a:solidFill>
            <a:schemeClr val="tx1"/>
          </a:solidFill>
          <a:latin typeface="+mn-lt"/>
        </a:defRPr>
      </a:lvl4pPr>
      <a:lvl5pPr marL="1524000" algn="l" rtl="0" fontAlgn="base">
        <a:lnSpc>
          <a:spcPct val="90000"/>
        </a:lnSpc>
        <a:spcBef>
          <a:spcPct val="30000"/>
        </a:spcBef>
        <a:spcAft>
          <a:spcPct val="0"/>
        </a:spcAft>
        <a:tabLst>
          <a:tab pos="1428750" algn="l"/>
        </a:tabLst>
        <a:defRPr>
          <a:solidFill>
            <a:schemeClr val="tx1"/>
          </a:solidFill>
          <a:latin typeface="+mn-lt"/>
        </a:defRPr>
      </a:lvl5pPr>
      <a:lvl6pPr marL="1981200" algn="l" rtl="0" fontAlgn="base">
        <a:lnSpc>
          <a:spcPct val="90000"/>
        </a:lnSpc>
        <a:spcBef>
          <a:spcPct val="30000"/>
        </a:spcBef>
        <a:spcAft>
          <a:spcPct val="0"/>
        </a:spcAft>
        <a:tabLst>
          <a:tab pos="1428750" algn="l"/>
        </a:tabLst>
        <a:defRPr>
          <a:solidFill>
            <a:schemeClr val="tx1"/>
          </a:solidFill>
          <a:latin typeface="+mn-lt"/>
        </a:defRPr>
      </a:lvl6pPr>
      <a:lvl7pPr marL="2438400" algn="l" rtl="0" fontAlgn="base">
        <a:lnSpc>
          <a:spcPct val="90000"/>
        </a:lnSpc>
        <a:spcBef>
          <a:spcPct val="30000"/>
        </a:spcBef>
        <a:spcAft>
          <a:spcPct val="0"/>
        </a:spcAft>
        <a:tabLst>
          <a:tab pos="1428750" algn="l"/>
        </a:tabLst>
        <a:defRPr>
          <a:solidFill>
            <a:schemeClr val="tx1"/>
          </a:solidFill>
          <a:latin typeface="+mn-lt"/>
        </a:defRPr>
      </a:lvl7pPr>
      <a:lvl8pPr marL="2895600" algn="l" rtl="0" fontAlgn="base">
        <a:lnSpc>
          <a:spcPct val="90000"/>
        </a:lnSpc>
        <a:spcBef>
          <a:spcPct val="30000"/>
        </a:spcBef>
        <a:spcAft>
          <a:spcPct val="0"/>
        </a:spcAft>
        <a:tabLst>
          <a:tab pos="1428750" algn="l"/>
        </a:tabLst>
        <a:defRPr>
          <a:solidFill>
            <a:schemeClr val="tx1"/>
          </a:solidFill>
          <a:latin typeface="+mn-lt"/>
        </a:defRPr>
      </a:lvl8pPr>
      <a:lvl9pPr marL="3352800" algn="l" rtl="0" fontAlgn="base">
        <a:lnSpc>
          <a:spcPct val="90000"/>
        </a:lnSpc>
        <a:spcBef>
          <a:spcPct val="30000"/>
        </a:spcBef>
        <a:spcAft>
          <a:spcPct val="0"/>
        </a:spcAft>
        <a:tabLst>
          <a:tab pos="1428750" algn="l"/>
        </a:tabLst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accent3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50825" y="908050"/>
            <a:ext cx="8713788" cy="5645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 Body Text</a:t>
            </a:r>
          </a:p>
          <a:p>
            <a:pPr lvl="1"/>
            <a:r>
              <a:rPr lang="en-US" smtClean="0"/>
              <a:t> Second Level</a:t>
            </a:r>
          </a:p>
          <a:p>
            <a:pPr lvl="2"/>
            <a:r>
              <a:rPr lang="en-US" smtClean="0"/>
              <a:t> 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684213" y="188913"/>
            <a:ext cx="7632700" cy="585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smtClean="0"/>
              <a:t>Slide Title</a:t>
            </a:r>
          </a:p>
        </p:txBody>
      </p:sp>
      <p:sp>
        <p:nvSpPr>
          <p:cNvPr id="5128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820150" y="6669088"/>
            <a:ext cx="323850" cy="188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l" eaLnBrk="0" hangingPunct="0">
              <a:defRPr sz="1000">
                <a:latin typeface="+mn-lt"/>
              </a:defRPr>
            </a:lvl1pPr>
          </a:lstStyle>
          <a:p>
            <a:fld id="{0C80BCEC-1B19-48C1-B581-3B60385497B8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2"/>
          </p:nvPr>
        </p:nvSpPr>
        <p:spPr>
          <a:xfrm>
            <a:off x="4932363" y="6643688"/>
            <a:ext cx="4095750" cy="214312"/>
          </a:xfrm>
          <a:prstGeom prst="rect">
            <a:avLst/>
          </a:prstGeom>
        </p:spPr>
        <p:txBody>
          <a:bodyPr/>
          <a:lstStyle>
            <a:lvl1pPr>
              <a:defRPr sz="1100"/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15th January, HI Overview,  K.Safarik</a:t>
            </a:r>
            <a:endParaRPr lang="en-US" dirty="0">
              <a:solidFill>
                <a:srgbClr val="000000"/>
              </a:solidFill>
            </a:endParaRPr>
          </a:p>
        </p:txBody>
      </p:sp>
      <p:pic>
        <p:nvPicPr>
          <p:cNvPr id="2" name="Picture 1" descr="alice-logo.gif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0432" y="0"/>
            <a:ext cx="683568" cy="9324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26592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57" r:id="rId1"/>
    <p:sldLayoutId id="2147483958" r:id="rId2"/>
    <p:sldLayoutId id="2147483959" r:id="rId3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hdr="0" ftr="0"/>
  <p:txStyles>
    <p:titleStyle>
      <a:lvl1pPr algn="ctr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0000"/>
          </a:solidFill>
          <a:latin typeface="+mj-lt"/>
          <a:ea typeface="+mj-ea"/>
          <a:cs typeface="+mj-cs"/>
        </a:defRPr>
      </a:lvl1pPr>
      <a:lvl2pPr algn="ctr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0000"/>
          </a:solidFill>
          <a:latin typeface="Arial" charset="0"/>
        </a:defRPr>
      </a:lvl2pPr>
      <a:lvl3pPr algn="ctr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0000"/>
          </a:solidFill>
          <a:latin typeface="Arial" charset="0"/>
        </a:defRPr>
      </a:lvl3pPr>
      <a:lvl4pPr algn="ctr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0000"/>
          </a:solidFill>
          <a:latin typeface="Arial" charset="0"/>
        </a:defRPr>
      </a:lvl4pPr>
      <a:lvl5pPr algn="ctr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0000"/>
          </a:solidFill>
          <a:latin typeface="Arial" charset="0"/>
        </a:defRPr>
      </a:lvl5pPr>
      <a:lvl6pPr marL="457200" algn="ctr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0000"/>
          </a:solidFill>
          <a:latin typeface="Arial" charset="0"/>
        </a:defRPr>
      </a:lvl6pPr>
      <a:lvl7pPr marL="914400" algn="ctr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0000"/>
          </a:solidFill>
          <a:latin typeface="Arial" charset="0"/>
        </a:defRPr>
      </a:lvl7pPr>
      <a:lvl8pPr marL="1371600" algn="ctr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0000"/>
          </a:solidFill>
          <a:latin typeface="Arial" charset="0"/>
        </a:defRPr>
      </a:lvl8pPr>
      <a:lvl9pPr marL="1828800" algn="ctr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0000"/>
          </a:solidFill>
          <a:latin typeface="Arial" charset="0"/>
        </a:defRPr>
      </a:lvl9pPr>
    </p:titleStyle>
    <p:bodyStyle>
      <a:lvl1pPr marL="357188" indent="-357188" algn="l" rtl="0" fontAlgn="base">
        <a:lnSpc>
          <a:spcPct val="90000"/>
        </a:lnSpc>
        <a:spcBef>
          <a:spcPct val="30000"/>
        </a:spcBef>
        <a:spcAft>
          <a:spcPct val="0"/>
        </a:spcAft>
        <a:buClr>
          <a:schemeClr val="hlink"/>
        </a:buClr>
        <a:buFont typeface="Wingdings" pitchFamily="2" charset="2"/>
        <a:buChar char="l"/>
        <a:tabLst>
          <a:tab pos="1428750" algn="l"/>
        </a:tabLst>
        <a:defRPr sz="2400" b="1">
          <a:solidFill>
            <a:srgbClr val="0066FF"/>
          </a:solidFill>
          <a:latin typeface="+mn-lt"/>
          <a:ea typeface="+mn-ea"/>
          <a:cs typeface="+mn-cs"/>
        </a:defRPr>
      </a:lvl1pPr>
      <a:lvl2pPr marL="800100" indent="-263525" algn="l" rtl="0" fontAlgn="base">
        <a:lnSpc>
          <a:spcPct val="90000"/>
        </a:lnSpc>
        <a:spcBef>
          <a:spcPct val="30000"/>
        </a:spcBef>
        <a:spcAft>
          <a:spcPct val="0"/>
        </a:spcAft>
        <a:buClr>
          <a:schemeClr val="hlink"/>
        </a:buClr>
        <a:buFont typeface="Wingdings" pitchFamily="2" charset="2"/>
        <a:buChar char="ð"/>
        <a:tabLst>
          <a:tab pos="1428750" algn="l"/>
        </a:tabLst>
        <a:defRPr sz="2000" b="1">
          <a:solidFill>
            <a:schemeClr val="tx1"/>
          </a:solidFill>
          <a:latin typeface="+mn-lt"/>
        </a:defRPr>
      </a:lvl2pPr>
      <a:lvl3pPr marL="1165225" indent="-185738" algn="l" rtl="0" fontAlgn="base">
        <a:lnSpc>
          <a:spcPct val="90000"/>
        </a:lnSpc>
        <a:spcBef>
          <a:spcPct val="3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µ"/>
        <a:tabLst>
          <a:tab pos="1428750" algn="l"/>
        </a:tabLst>
        <a:defRPr b="1">
          <a:solidFill>
            <a:schemeClr val="tx1"/>
          </a:solidFill>
          <a:latin typeface="+mn-lt"/>
        </a:defRPr>
      </a:lvl3pPr>
      <a:lvl4pPr marL="1344613" algn="l" rtl="0" fontAlgn="base">
        <a:lnSpc>
          <a:spcPct val="90000"/>
        </a:lnSpc>
        <a:spcBef>
          <a:spcPct val="30000"/>
        </a:spcBef>
        <a:spcAft>
          <a:spcPct val="0"/>
        </a:spcAft>
        <a:buClr>
          <a:schemeClr val="hlink"/>
        </a:buClr>
        <a:buSzPct val="100000"/>
        <a:buFont typeface="Wingdings" pitchFamily="2" charset="2"/>
        <a:tabLst>
          <a:tab pos="1428750" algn="l"/>
        </a:tabLst>
        <a:defRPr>
          <a:solidFill>
            <a:schemeClr val="tx1"/>
          </a:solidFill>
          <a:latin typeface="+mn-lt"/>
        </a:defRPr>
      </a:lvl4pPr>
      <a:lvl5pPr marL="1524000" algn="l" rtl="0" fontAlgn="base">
        <a:lnSpc>
          <a:spcPct val="90000"/>
        </a:lnSpc>
        <a:spcBef>
          <a:spcPct val="30000"/>
        </a:spcBef>
        <a:spcAft>
          <a:spcPct val="0"/>
        </a:spcAft>
        <a:tabLst>
          <a:tab pos="1428750" algn="l"/>
        </a:tabLst>
        <a:defRPr>
          <a:solidFill>
            <a:schemeClr val="tx1"/>
          </a:solidFill>
          <a:latin typeface="+mn-lt"/>
        </a:defRPr>
      </a:lvl5pPr>
      <a:lvl6pPr marL="1981200" algn="l" rtl="0" fontAlgn="base">
        <a:lnSpc>
          <a:spcPct val="90000"/>
        </a:lnSpc>
        <a:spcBef>
          <a:spcPct val="30000"/>
        </a:spcBef>
        <a:spcAft>
          <a:spcPct val="0"/>
        </a:spcAft>
        <a:tabLst>
          <a:tab pos="1428750" algn="l"/>
        </a:tabLst>
        <a:defRPr>
          <a:solidFill>
            <a:schemeClr val="tx1"/>
          </a:solidFill>
          <a:latin typeface="+mn-lt"/>
        </a:defRPr>
      </a:lvl6pPr>
      <a:lvl7pPr marL="2438400" algn="l" rtl="0" fontAlgn="base">
        <a:lnSpc>
          <a:spcPct val="90000"/>
        </a:lnSpc>
        <a:spcBef>
          <a:spcPct val="30000"/>
        </a:spcBef>
        <a:spcAft>
          <a:spcPct val="0"/>
        </a:spcAft>
        <a:tabLst>
          <a:tab pos="1428750" algn="l"/>
        </a:tabLst>
        <a:defRPr>
          <a:solidFill>
            <a:schemeClr val="tx1"/>
          </a:solidFill>
          <a:latin typeface="+mn-lt"/>
        </a:defRPr>
      </a:lvl7pPr>
      <a:lvl8pPr marL="2895600" algn="l" rtl="0" fontAlgn="base">
        <a:lnSpc>
          <a:spcPct val="90000"/>
        </a:lnSpc>
        <a:spcBef>
          <a:spcPct val="30000"/>
        </a:spcBef>
        <a:spcAft>
          <a:spcPct val="0"/>
        </a:spcAft>
        <a:tabLst>
          <a:tab pos="1428750" algn="l"/>
        </a:tabLst>
        <a:defRPr>
          <a:solidFill>
            <a:schemeClr val="tx1"/>
          </a:solidFill>
          <a:latin typeface="+mn-lt"/>
        </a:defRPr>
      </a:lvl8pPr>
      <a:lvl9pPr marL="3352800" algn="l" rtl="0" fontAlgn="base">
        <a:lnSpc>
          <a:spcPct val="90000"/>
        </a:lnSpc>
        <a:spcBef>
          <a:spcPct val="30000"/>
        </a:spcBef>
        <a:spcAft>
          <a:spcPct val="0"/>
        </a:spcAft>
        <a:tabLst>
          <a:tab pos="1428750" algn="l"/>
        </a:tabLst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0066" name="Rectangle 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32363" y="6643688"/>
            <a:ext cx="4095750" cy="21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  <a:spAutoFit/>
          </a:bodyPr>
          <a:lstStyle>
            <a:lvl1pPr algn="l">
              <a:defRPr sz="800">
                <a:latin typeface="+mn-lt"/>
              </a:defRPr>
            </a:lvl1pPr>
          </a:lstStyle>
          <a:p>
            <a:pPr eaLnBrk="0" hangingPunct="0"/>
            <a:r>
              <a:rPr lang="en-US" smtClean="0">
                <a:solidFill>
                  <a:srgbClr val="919191"/>
                </a:solidFill>
              </a:rPr>
              <a:t>15th January, HI Overview,  K.Safarik</a:t>
            </a:r>
            <a:endParaRPr lang="en-US">
              <a:solidFill>
                <a:srgbClr val="919191"/>
              </a:solidFill>
            </a:endParaRPr>
          </a:p>
        </p:txBody>
      </p:sp>
      <p:sp>
        <p:nvSpPr>
          <p:cNvPr id="60006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50825" y="908050"/>
            <a:ext cx="8713788" cy="5645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 Body Text</a:t>
            </a:r>
          </a:p>
          <a:p>
            <a:pPr lvl="1"/>
            <a:r>
              <a:rPr lang="en-US" smtClean="0"/>
              <a:t> Second Level</a:t>
            </a:r>
          </a:p>
          <a:p>
            <a:pPr lvl="2"/>
            <a:r>
              <a:rPr lang="en-US" smtClean="0"/>
              <a:t> 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600068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755650" y="-12700"/>
            <a:ext cx="7632700" cy="773113"/>
          </a:xfrm>
          <a:prstGeom prst="rect">
            <a:avLst/>
          </a:prstGeom>
          <a:solidFill>
            <a:srgbClr val="99CC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Slide Title</a:t>
            </a:r>
          </a:p>
        </p:txBody>
      </p:sp>
      <p:pic>
        <p:nvPicPr>
          <p:cNvPr id="600069" name="Picture 5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0" y="0"/>
            <a:ext cx="658813" cy="765175"/>
          </a:xfrm>
          <a:prstGeom prst="rect">
            <a:avLst/>
          </a:prstGeom>
          <a:noFill/>
        </p:spPr>
      </p:pic>
      <p:pic>
        <p:nvPicPr>
          <p:cNvPr id="600070" name="Picture 6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8396288" y="0"/>
            <a:ext cx="747712" cy="747713"/>
          </a:xfrm>
          <a:prstGeom prst="rect">
            <a:avLst/>
          </a:prstGeom>
          <a:noFill/>
        </p:spPr>
      </p:pic>
      <p:sp>
        <p:nvSpPr>
          <p:cNvPr id="600071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820150" y="6669088"/>
            <a:ext cx="323850" cy="188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pPr eaLnBrk="0" hangingPunct="0"/>
            <a:fld id="{E792109A-F08B-4B8A-9A41-BE8B832E343A}" type="slidenum">
              <a:rPr lang="en-US">
                <a:solidFill>
                  <a:srgbClr val="000000"/>
                </a:solidFill>
                <a:latin typeface="Times New Roman" pitchFamily="18" charset="0"/>
              </a:rPr>
              <a:pPr eaLnBrk="0" hangingPunct="0"/>
              <a:t>‹#›</a:t>
            </a:fld>
            <a:endParaRPr lang="en-US">
              <a:solidFill>
                <a:srgbClr val="000000"/>
              </a:solidFill>
              <a:latin typeface="Times New Roman" pitchFamily="18" charset="0"/>
            </a:endParaRPr>
          </a:p>
        </p:txBody>
      </p:sp>
      <p:pic>
        <p:nvPicPr>
          <p:cNvPr id="600072" name="Picture 8"/>
          <p:cNvPicPr>
            <a:picLocks noChangeArrowheads="1"/>
          </p:cNvPicPr>
          <p:nvPr userDrawn="1"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0" y="6186488"/>
            <a:ext cx="755650" cy="698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13647909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65" r:id="rId8"/>
    <p:sldLayoutId id="2147483666" r:id="rId9"/>
    <p:sldLayoutId id="2147483667" r:id="rId10"/>
    <p:sldLayoutId id="2147483668" r:id="rId11"/>
    <p:sldLayoutId id="2147483669" r:id="rId12"/>
    <p:sldLayoutId id="2147483670" r:id="rId13"/>
  </p:sldLayoutIdLst>
  <p:transition spd="slow">
    <p:cover dir="r"/>
  </p:transition>
  <p:timing>
    <p:tnLst>
      <p:par>
        <p:cTn id="1" dur="indefinite" restart="never" nodeType="tmRoot"/>
      </p:par>
    </p:tnLst>
  </p:timing>
  <p:hf hdr="0" ftr="0"/>
  <p:txStyles>
    <p:titleStyle>
      <a:lvl1pPr algn="ctr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0000"/>
          </a:solidFill>
          <a:latin typeface="+mj-lt"/>
          <a:ea typeface="+mj-ea"/>
          <a:cs typeface="+mj-cs"/>
        </a:defRPr>
      </a:lvl1pPr>
      <a:lvl2pPr algn="ctr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0000"/>
          </a:solidFill>
          <a:latin typeface="Arial" pitchFamily="34" charset="0"/>
          <a:cs typeface="Arial" pitchFamily="34" charset="0"/>
        </a:defRPr>
      </a:lvl2pPr>
      <a:lvl3pPr algn="ctr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0000"/>
          </a:solidFill>
          <a:latin typeface="Arial" pitchFamily="34" charset="0"/>
          <a:cs typeface="Arial" pitchFamily="34" charset="0"/>
        </a:defRPr>
      </a:lvl3pPr>
      <a:lvl4pPr algn="ctr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0000"/>
          </a:solidFill>
          <a:latin typeface="Arial" pitchFamily="34" charset="0"/>
          <a:cs typeface="Arial" pitchFamily="34" charset="0"/>
        </a:defRPr>
      </a:lvl4pPr>
      <a:lvl5pPr algn="ctr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0000"/>
          </a:solidFill>
          <a:latin typeface="Arial" pitchFamily="34" charset="0"/>
          <a:cs typeface="Arial" pitchFamily="34" charset="0"/>
        </a:defRPr>
      </a:lvl5pPr>
      <a:lvl6pPr marL="457200" algn="ctr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0000"/>
          </a:solidFill>
          <a:latin typeface="Arial" pitchFamily="34" charset="0"/>
          <a:cs typeface="Arial" pitchFamily="34" charset="0"/>
        </a:defRPr>
      </a:lvl6pPr>
      <a:lvl7pPr marL="914400" algn="ctr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0000"/>
          </a:solidFill>
          <a:latin typeface="Arial" pitchFamily="34" charset="0"/>
          <a:cs typeface="Arial" pitchFamily="34" charset="0"/>
        </a:defRPr>
      </a:lvl7pPr>
      <a:lvl8pPr marL="1371600" algn="ctr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0000"/>
          </a:solidFill>
          <a:latin typeface="Arial" pitchFamily="34" charset="0"/>
          <a:cs typeface="Arial" pitchFamily="34" charset="0"/>
        </a:defRPr>
      </a:lvl8pPr>
      <a:lvl9pPr marL="1828800" algn="ctr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0000"/>
          </a:solidFill>
          <a:latin typeface="Arial" pitchFamily="34" charset="0"/>
          <a:cs typeface="Arial" pitchFamily="34" charset="0"/>
        </a:defRPr>
      </a:lvl9pPr>
    </p:titleStyle>
    <p:bodyStyle>
      <a:lvl1pPr marL="357188" indent="-357188" algn="l" rtl="0" fontAlgn="base">
        <a:lnSpc>
          <a:spcPct val="90000"/>
        </a:lnSpc>
        <a:spcBef>
          <a:spcPct val="30000"/>
        </a:spcBef>
        <a:spcAft>
          <a:spcPct val="0"/>
        </a:spcAft>
        <a:buClr>
          <a:schemeClr val="hlink"/>
        </a:buClr>
        <a:buFont typeface="Wingdings" pitchFamily="2" charset="2"/>
        <a:buChar char="l"/>
        <a:tabLst>
          <a:tab pos="1428750" algn="l"/>
        </a:tabLst>
        <a:defRPr sz="2400" b="1">
          <a:solidFill>
            <a:srgbClr val="0066FF"/>
          </a:solidFill>
          <a:latin typeface="+mn-lt"/>
          <a:ea typeface="+mn-ea"/>
          <a:cs typeface="+mn-cs"/>
        </a:defRPr>
      </a:lvl1pPr>
      <a:lvl2pPr marL="800100" indent="-263525" algn="l" rtl="0" fontAlgn="base">
        <a:lnSpc>
          <a:spcPct val="90000"/>
        </a:lnSpc>
        <a:spcBef>
          <a:spcPct val="30000"/>
        </a:spcBef>
        <a:spcAft>
          <a:spcPct val="0"/>
        </a:spcAft>
        <a:buClr>
          <a:schemeClr val="hlink"/>
        </a:buClr>
        <a:buFont typeface="Wingdings" pitchFamily="2" charset="2"/>
        <a:buChar char="ð"/>
        <a:tabLst>
          <a:tab pos="1428750" algn="l"/>
        </a:tabLst>
        <a:defRPr sz="2000" b="1">
          <a:solidFill>
            <a:schemeClr val="tx1"/>
          </a:solidFill>
          <a:latin typeface="+mn-lt"/>
          <a:cs typeface="+mn-cs"/>
        </a:defRPr>
      </a:lvl2pPr>
      <a:lvl3pPr marL="1165225" indent="-185738" algn="l" rtl="0" fontAlgn="base">
        <a:lnSpc>
          <a:spcPct val="90000"/>
        </a:lnSpc>
        <a:spcBef>
          <a:spcPct val="3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µ"/>
        <a:tabLst>
          <a:tab pos="1428750" algn="l"/>
        </a:tabLst>
        <a:defRPr b="1">
          <a:solidFill>
            <a:schemeClr val="tx1"/>
          </a:solidFill>
          <a:latin typeface="+mn-lt"/>
          <a:cs typeface="+mn-cs"/>
        </a:defRPr>
      </a:lvl3pPr>
      <a:lvl4pPr marL="1344613" algn="l" rtl="0" fontAlgn="base">
        <a:lnSpc>
          <a:spcPct val="90000"/>
        </a:lnSpc>
        <a:spcBef>
          <a:spcPct val="30000"/>
        </a:spcBef>
        <a:spcAft>
          <a:spcPct val="0"/>
        </a:spcAft>
        <a:buClr>
          <a:schemeClr val="hlink"/>
        </a:buClr>
        <a:buSzPct val="100000"/>
        <a:buFont typeface="Wingdings" pitchFamily="2" charset="2"/>
        <a:tabLst>
          <a:tab pos="1428750" algn="l"/>
        </a:tabLst>
        <a:defRPr>
          <a:solidFill>
            <a:schemeClr val="tx1"/>
          </a:solidFill>
          <a:latin typeface="+mn-lt"/>
          <a:cs typeface="+mn-cs"/>
        </a:defRPr>
      </a:lvl4pPr>
      <a:lvl5pPr marL="1524000" algn="l" rtl="0" fontAlgn="base">
        <a:lnSpc>
          <a:spcPct val="90000"/>
        </a:lnSpc>
        <a:spcBef>
          <a:spcPct val="30000"/>
        </a:spcBef>
        <a:spcAft>
          <a:spcPct val="0"/>
        </a:spcAft>
        <a:tabLst>
          <a:tab pos="1428750" algn="l"/>
        </a:tabLst>
        <a:defRPr>
          <a:solidFill>
            <a:schemeClr val="tx1"/>
          </a:solidFill>
          <a:latin typeface="+mn-lt"/>
          <a:cs typeface="+mn-cs"/>
        </a:defRPr>
      </a:lvl5pPr>
      <a:lvl6pPr marL="1981200" algn="l" rtl="0" fontAlgn="base">
        <a:lnSpc>
          <a:spcPct val="90000"/>
        </a:lnSpc>
        <a:spcBef>
          <a:spcPct val="30000"/>
        </a:spcBef>
        <a:spcAft>
          <a:spcPct val="0"/>
        </a:spcAft>
        <a:tabLst>
          <a:tab pos="1428750" algn="l"/>
        </a:tabLst>
        <a:defRPr>
          <a:solidFill>
            <a:schemeClr val="tx1"/>
          </a:solidFill>
          <a:latin typeface="+mn-lt"/>
          <a:cs typeface="+mn-cs"/>
        </a:defRPr>
      </a:lvl6pPr>
      <a:lvl7pPr marL="2438400" algn="l" rtl="0" fontAlgn="base">
        <a:lnSpc>
          <a:spcPct val="90000"/>
        </a:lnSpc>
        <a:spcBef>
          <a:spcPct val="30000"/>
        </a:spcBef>
        <a:spcAft>
          <a:spcPct val="0"/>
        </a:spcAft>
        <a:tabLst>
          <a:tab pos="1428750" algn="l"/>
        </a:tabLst>
        <a:defRPr>
          <a:solidFill>
            <a:schemeClr val="tx1"/>
          </a:solidFill>
          <a:latin typeface="+mn-lt"/>
          <a:cs typeface="+mn-cs"/>
        </a:defRPr>
      </a:lvl7pPr>
      <a:lvl8pPr marL="2895600" algn="l" rtl="0" fontAlgn="base">
        <a:lnSpc>
          <a:spcPct val="90000"/>
        </a:lnSpc>
        <a:spcBef>
          <a:spcPct val="30000"/>
        </a:spcBef>
        <a:spcAft>
          <a:spcPct val="0"/>
        </a:spcAft>
        <a:tabLst>
          <a:tab pos="1428750" algn="l"/>
        </a:tabLst>
        <a:defRPr>
          <a:solidFill>
            <a:schemeClr val="tx1"/>
          </a:solidFill>
          <a:latin typeface="+mn-lt"/>
          <a:cs typeface="+mn-cs"/>
        </a:defRPr>
      </a:lvl8pPr>
      <a:lvl9pPr marL="3352800" algn="l" rtl="0" fontAlgn="base">
        <a:lnSpc>
          <a:spcPct val="90000"/>
        </a:lnSpc>
        <a:spcBef>
          <a:spcPct val="30000"/>
        </a:spcBef>
        <a:spcAft>
          <a:spcPct val="0"/>
        </a:spcAft>
        <a:tabLst>
          <a:tab pos="1428750" algn="l"/>
        </a:tabLst>
        <a:defRPr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accent3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50825" y="908050"/>
            <a:ext cx="8713788" cy="5645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 Body Text</a:t>
            </a:r>
          </a:p>
          <a:p>
            <a:pPr lvl="1"/>
            <a:r>
              <a:rPr lang="en-US" smtClean="0"/>
              <a:t> Second Level</a:t>
            </a:r>
          </a:p>
          <a:p>
            <a:pPr lvl="2"/>
            <a:r>
              <a:rPr lang="en-US" smtClean="0"/>
              <a:t> 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684213" y="188913"/>
            <a:ext cx="7632700" cy="585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smtClean="0"/>
              <a:t>Slide Title</a:t>
            </a:r>
          </a:p>
        </p:txBody>
      </p:sp>
      <p:sp>
        <p:nvSpPr>
          <p:cNvPr id="5128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820150" y="6669088"/>
            <a:ext cx="323850" cy="188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l" eaLnBrk="0" hangingPunct="0">
              <a:defRPr sz="1000">
                <a:latin typeface="+mn-lt"/>
              </a:defRPr>
            </a:lvl1pPr>
          </a:lstStyle>
          <a:p>
            <a:fld id="{0C80BCEC-1B19-48C1-B581-3B60385497B8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2"/>
          </p:nvPr>
        </p:nvSpPr>
        <p:spPr>
          <a:xfrm>
            <a:off x="4932363" y="6643688"/>
            <a:ext cx="4095750" cy="214312"/>
          </a:xfrm>
          <a:prstGeom prst="rect">
            <a:avLst/>
          </a:prstGeom>
        </p:spPr>
        <p:txBody>
          <a:bodyPr/>
          <a:lstStyle>
            <a:lvl1pPr>
              <a:defRPr sz="1100"/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15th January, HI Overview,  K.Safarik</a:t>
            </a:r>
            <a:endParaRPr lang="en-US" dirty="0">
              <a:solidFill>
                <a:srgbClr val="000000"/>
              </a:solidFill>
            </a:endParaRPr>
          </a:p>
        </p:txBody>
      </p:sp>
      <p:pic>
        <p:nvPicPr>
          <p:cNvPr id="2" name="Picture 1" descr="alice-logo.gif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0432" y="0"/>
            <a:ext cx="683568" cy="9324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53210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61" r:id="rId1"/>
    <p:sldLayoutId id="2147483962" r:id="rId2"/>
    <p:sldLayoutId id="2147483963" r:id="rId3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hdr="0" ftr="0"/>
  <p:txStyles>
    <p:titleStyle>
      <a:lvl1pPr algn="ctr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0000"/>
          </a:solidFill>
          <a:latin typeface="+mj-lt"/>
          <a:ea typeface="+mj-ea"/>
          <a:cs typeface="+mj-cs"/>
        </a:defRPr>
      </a:lvl1pPr>
      <a:lvl2pPr algn="ctr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0000"/>
          </a:solidFill>
          <a:latin typeface="Arial" charset="0"/>
        </a:defRPr>
      </a:lvl2pPr>
      <a:lvl3pPr algn="ctr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0000"/>
          </a:solidFill>
          <a:latin typeface="Arial" charset="0"/>
        </a:defRPr>
      </a:lvl3pPr>
      <a:lvl4pPr algn="ctr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0000"/>
          </a:solidFill>
          <a:latin typeface="Arial" charset="0"/>
        </a:defRPr>
      </a:lvl4pPr>
      <a:lvl5pPr algn="ctr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0000"/>
          </a:solidFill>
          <a:latin typeface="Arial" charset="0"/>
        </a:defRPr>
      </a:lvl5pPr>
      <a:lvl6pPr marL="457200" algn="ctr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0000"/>
          </a:solidFill>
          <a:latin typeface="Arial" charset="0"/>
        </a:defRPr>
      </a:lvl6pPr>
      <a:lvl7pPr marL="914400" algn="ctr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0000"/>
          </a:solidFill>
          <a:latin typeface="Arial" charset="0"/>
        </a:defRPr>
      </a:lvl7pPr>
      <a:lvl8pPr marL="1371600" algn="ctr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0000"/>
          </a:solidFill>
          <a:latin typeface="Arial" charset="0"/>
        </a:defRPr>
      </a:lvl8pPr>
      <a:lvl9pPr marL="1828800" algn="ctr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0000"/>
          </a:solidFill>
          <a:latin typeface="Arial" charset="0"/>
        </a:defRPr>
      </a:lvl9pPr>
    </p:titleStyle>
    <p:bodyStyle>
      <a:lvl1pPr marL="357188" indent="-357188" algn="l" rtl="0" fontAlgn="base">
        <a:lnSpc>
          <a:spcPct val="90000"/>
        </a:lnSpc>
        <a:spcBef>
          <a:spcPct val="30000"/>
        </a:spcBef>
        <a:spcAft>
          <a:spcPct val="0"/>
        </a:spcAft>
        <a:buClr>
          <a:schemeClr val="hlink"/>
        </a:buClr>
        <a:buFont typeface="Wingdings" pitchFamily="2" charset="2"/>
        <a:buChar char="l"/>
        <a:tabLst>
          <a:tab pos="1428750" algn="l"/>
        </a:tabLst>
        <a:defRPr sz="2400" b="1">
          <a:solidFill>
            <a:srgbClr val="0066FF"/>
          </a:solidFill>
          <a:latin typeface="+mn-lt"/>
          <a:ea typeface="+mn-ea"/>
          <a:cs typeface="+mn-cs"/>
        </a:defRPr>
      </a:lvl1pPr>
      <a:lvl2pPr marL="800100" indent="-263525" algn="l" rtl="0" fontAlgn="base">
        <a:lnSpc>
          <a:spcPct val="90000"/>
        </a:lnSpc>
        <a:spcBef>
          <a:spcPct val="30000"/>
        </a:spcBef>
        <a:spcAft>
          <a:spcPct val="0"/>
        </a:spcAft>
        <a:buClr>
          <a:schemeClr val="hlink"/>
        </a:buClr>
        <a:buFont typeface="Wingdings" pitchFamily="2" charset="2"/>
        <a:buChar char="ð"/>
        <a:tabLst>
          <a:tab pos="1428750" algn="l"/>
        </a:tabLst>
        <a:defRPr sz="2000" b="1">
          <a:solidFill>
            <a:schemeClr val="tx1"/>
          </a:solidFill>
          <a:latin typeface="+mn-lt"/>
        </a:defRPr>
      </a:lvl2pPr>
      <a:lvl3pPr marL="1165225" indent="-185738" algn="l" rtl="0" fontAlgn="base">
        <a:lnSpc>
          <a:spcPct val="90000"/>
        </a:lnSpc>
        <a:spcBef>
          <a:spcPct val="3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µ"/>
        <a:tabLst>
          <a:tab pos="1428750" algn="l"/>
        </a:tabLst>
        <a:defRPr b="1">
          <a:solidFill>
            <a:schemeClr val="tx1"/>
          </a:solidFill>
          <a:latin typeface="+mn-lt"/>
        </a:defRPr>
      </a:lvl3pPr>
      <a:lvl4pPr marL="1344613" algn="l" rtl="0" fontAlgn="base">
        <a:lnSpc>
          <a:spcPct val="90000"/>
        </a:lnSpc>
        <a:spcBef>
          <a:spcPct val="30000"/>
        </a:spcBef>
        <a:spcAft>
          <a:spcPct val="0"/>
        </a:spcAft>
        <a:buClr>
          <a:schemeClr val="hlink"/>
        </a:buClr>
        <a:buSzPct val="100000"/>
        <a:buFont typeface="Wingdings" pitchFamily="2" charset="2"/>
        <a:tabLst>
          <a:tab pos="1428750" algn="l"/>
        </a:tabLst>
        <a:defRPr>
          <a:solidFill>
            <a:schemeClr val="tx1"/>
          </a:solidFill>
          <a:latin typeface="+mn-lt"/>
        </a:defRPr>
      </a:lvl4pPr>
      <a:lvl5pPr marL="1524000" algn="l" rtl="0" fontAlgn="base">
        <a:lnSpc>
          <a:spcPct val="90000"/>
        </a:lnSpc>
        <a:spcBef>
          <a:spcPct val="30000"/>
        </a:spcBef>
        <a:spcAft>
          <a:spcPct val="0"/>
        </a:spcAft>
        <a:tabLst>
          <a:tab pos="1428750" algn="l"/>
        </a:tabLst>
        <a:defRPr>
          <a:solidFill>
            <a:schemeClr val="tx1"/>
          </a:solidFill>
          <a:latin typeface="+mn-lt"/>
        </a:defRPr>
      </a:lvl5pPr>
      <a:lvl6pPr marL="1981200" algn="l" rtl="0" fontAlgn="base">
        <a:lnSpc>
          <a:spcPct val="90000"/>
        </a:lnSpc>
        <a:spcBef>
          <a:spcPct val="30000"/>
        </a:spcBef>
        <a:spcAft>
          <a:spcPct val="0"/>
        </a:spcAft>
        <a:tabLst>
          <a:tab pos="1428750" algn="l"/>
        </a:tabLst>
        <a:defRPr>
          <a:solidFill>
            <a:schemeClr val="tx1"/>
          </a:solidFill>
          <a:latin typeface="+mn-lt"/>
        </a:defRPr>
      </a:lvl6pPr>
      <a:lvl7pPr marL="2438400" algn="l" rtl="0" fontAlgn="base">
        <a:lnSpc>
          <a:spcPct val="90000"/>
        </a:lnSpc>
        <a:spcBef>
          <a:spcPct val="30000"/>
        </a:spcBef>
        <a:spcAft>
          <a:spcPct val="0"/>
        </a:spcAft>
        <a:tabLst>
          <a:tab pos="1428750" algn="l"/>
        </a:tabLst>
        <a:defRPr>
          <a:solidFill>
            <a:schemeClr val="tx1"/>
          </a:solidFill>
          <a:latin typeface="+mn-lt"/>
        </a:defRPr>
      </a:lvl7pPr>
      <a:lvl8pPr marL="2895600" algn="l" rtl="0" fontAlgn="base">
        <a:lnSpc>
          <a:spcPct val="90000"/>
        </a:lnSpc>
        <a:spcBef>
          <a:spcPct val="30000"/>
        </a:spcBef>
        <a:spcAft>
          <a:spcPct val="0"/>
        </a:spcAft>
        <a:tabLst>
          <a:tab pos="1428750" algn="l"/>
        </a:tabLst>
        <a:defRPr>
          <a:solidFill>
            <a:schemeClr val="tx1"/>
          </a:solidFill>
          <a:latin typeface="+mn-lt"/>
        </a:defRPr>
      </a:lvl8pPr>
      <a:lvl9pPr marL="3352800" algn="l" rtl="0" fontAlgn="base">
        <a:lnSpc>
          <a:spcPct val="90000"/>
        </a:lnSpc>
        <a:spcBef>
          <a:spcPct val="30000"/>
        </a:spcBef>
        <a:spcAft>
          <a:spcPct val="0"/>
        </a:spcAft>
        <a:tabLst>
          <a:tab pos="1428750" algn="l"/>
        </a:tabLst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accent3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50825" y="908050"/>
            <a:ext cx="8713788" cy="5645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 Body Text</a:t>
            </a:r>
          </a:p>
          <a:p>
            <a:pPr lvl="1"/>
            <a:r>
              <a:rPr lang="en-US" smtClean="0"/>
              <a:t> Second Level</a:t>
            </a:r>
          </a:p>
          <a:p>
            <a:pPr lvl="2"/>
            <a:r>
              <a:rPr lang="en-US" smtClean="0"/>
              <a:t> 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684213" y="188913"/>
            <a:ext cx="7632700" cy="585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smtClean="0"/>
              <a:t>Slide Title</a:t>
            </a:r>
          </a:p>
        </p:txBody>
      </p:sp>
      <p:sp>
        <p:nvSpPr>
          <p:cNvPr id="5128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820150" y="6669088"/>
            <a:ext cx="323850" cy="188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l" eaLnBrk="0" hangingPunct="0">
              <a:defRPr sz="1000">
                <a:latin typeface="+mn-lt"/>
              </a:defRPr>
            </a:lvl1pPr>
          </a:lstStyle>
          <a:p>
            <a:fld id="{0C80BCEC-1B19-48C1-B581-3B60385497B8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2"/>
          </p:nvPr>
        </p:nvSpPr>
        <p:spPr>
          <a:xfrm>
            <a:off x="4932363" y="6643688"/>
            <a:ext cx="4095750" cy="214312"/>
          </a:xfrm>
          <a:prstGeom prst="rect">
            <a:avLst/>
          </a:prstGeom>
        </p:spPr>
        <p:txBody>
          <a:bodyPr/>
          <a:lstStyle>
            <a:lvl1pPr>
              <a:defRPr sz="1100"/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15th January, HI Overview,  K.Safarik</a:t>
            </a:r>
            <a:endParaRPr lang="en-US" dirty="0">
              <a:solidFill>
                <a:srgbClr val="000000"/>
              </a:solidFill>
            </a:endParaRPr>
          </a:p>
        </p:txBody>
      </p:sp>
      <p:pic>
        <p:nvPicPr>
          <p:cNvPr id="2" name="Picture 1" descr="alice-logo.gif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0432" y="0"/>
            <a:ext cx="683568" cy="9324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33135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65" r:id="rId1"/>
    <p:sldLayoutId id="2147483966" r:id="rId2"/>
    <p:sldLayoutId id="2147483967" r:id="rId3"/>
    <p:sldLayoutId id="2147483991" r:id="rId4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hdr="0" ftr="0"/>
  <p:txStyles>
    <p:titleStyle>
      <a:lvl1pPr algn="ctr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0000"/>
          </a:solidFill>
          <a:latin typeface="+mj-lt"/>
          <a:ea typeface="+mj-ea"/>
          <a:cs typeface="+mj-cs"/>
        </a:defRPr>
      </a:lvl1pPr>
      <a:lvl2pPr algn="ctr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0000"/>
          </a:solidFill>
          <a:latin typeface="Arial" charset="0"/>
        </a:defRPr>
      </a:lvl2pPr>
      <a:lvl3pPr algn="ctr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0000"/>
          </a:solidFill>
          <a:latin typeface="Arial" charset="0"/>
        </a:defRPr>
      </a:lvl3pPr>
      <a:lvl4pPr algn="ctr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0000"/>
          </a:solidFill>
          <a:latin typeface="Arial" charset="0"/>
        </a:defRPr>
      </a:lvl4pPr>
      <a:lvl5pPr algn="ctr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0000"/>
          </a:solidFill>
          <a:latin typeface="Arial" charset="0"/>
        </a:defRPr>
      </a:lvl5pPr>
      <a:lvl6pPr marL="457200" algn="ctr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0000"/>
          </a:solidFill>
          <a:latin typeface="Arial" charset="0"/>
        </a:defRPr>
      </a:lvl6pPr>
      <a:lvl7pPr marL="914400" algn="ctr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0000"/>
          </a:solidFill>
          <a:latin typeface="Arial" charset="0"/>
        </a:defRPr>
      </a:lvl7pPr>
      <a:lvl8pPr marL="1371600" algn="ctr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0000"/>
          </a:solidFill>
          <a:latin typeface="Arial" charset="0"/>
        </a:defRPr>
      </a:lvl8pPr>
      <a:lvl9pPr marL="1828800" algn="ctr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0000"/>
          </a:solidFill>
          <a:latin typeface="Arial" charset="0"/>
        </a:defRPr>
      </a:lvl9pPr>
    </p:titleStyle>
    <p:bodyStyle>
      <a:lvl1pPr marL="357188" indent="-357188" algn="l" rtl="0" fontAlgn="base">
        <a:lnSpc>
          <a:spcPct val="90000"/>
        </a:lnSpc>
        <a:spcBef>
          <a:spcPct val="30000"/>
        </a:spcBef>
        <a:spcAft>
          <a:spcPct val="0"/>
        </a:spcAft>
        <a:buClr>
          <a:schemeClr val="hlink"/>
        </a:buClr>
        <a:buFont typeface="Wingdings" pitchFamily="2" charset="2"/>
        <a:buChar char="l"/>
        <a:tabLst>
          <a:tab pos="1428750" algn="l"/>
        </a:tabLst>
        <a:defRPr sz="2400" b="1">
          <a:solidFill>
            <a:srgbClr val="0066FF"/>
          </a:solidFill>
          <a:latin typeface="+mn-lt"/>
          <a:ea typeface="+mn-ea"/>
          <a:cs typeface="+mn-cs"/>
        </a:defRPr>
      </a:lvl1pPr>
      <a:lvl2pPr marL="800100" indent="-263525" algn="l" rtl="0" fontAlgn="base">
        <a:lnSpc>
          <a:spcPct val="90000"/>
        </a:lnSpc>
        <a:spcBef>
          <a:spcPct val="30000"/>
        </a:spcBef>
        <a:spcAft>
          <a:spcPct val="0"/>
        </a:spcAft>
        <a:buClr>
          <a:schemeClr val="hlink"/>
        </a:buClr>
        <a:buFont typeface="Wingdings" pitchFamily="2" charset="2"/>
        <a:buChar char="ð"/>
        <a:tabLst>
          <a:tab pos="1428750" algn="l"/>
        </a:tabLst>
        <a:defRPr sz="2000" b="1">
          <a:solidFill>
            <a:schemeClr val="tx1"/>
          </a:solidFill>
          <a:latin typeface="+mn-lt"/>
        </a:defRPr>
      </a:lvl2pPr>
      <a:lvl3pPr marL="1165225" indent="-185738" algn="l" rtl="0" fontAlgn="base">
        <a:lnSpc>
          <a:spcPct val="90000"/>
        </a:lnSpc>
        <a:spcBef>
          <a:spcPct val="3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µ"/>
        <a:tabLst>
          <a:tab pos="1428750" algn="l"/>
        </a:tabLst>
        <a:defRPr b="1">
          <a:solidFill>
            <a:schemeClr val="tx1"/>
          </a:solidFill>
          <a:latin typeface="+mn-lt"/>
        </a:defRPr>
      </a:lvl3pPr>
      <a:lvl4pPr marL="1344613" algn="l" rtl="0" fontAlgn="base">
        <a:lnSpc>
          <a:spcPct val="90000"/>
        </a:lnSpc>
        <a:spcBef>
          <a:spcPct val="30000"/>
        </a:spcBef>
        <a:spcAft>
          <a:spcPct val="0"/>
        </a:spcAft>
        <a:buClr>
          <a:schemeClr val="hlink"/>
        </a:buClr>
        <a:buSzPct val="100000"/>
        <a:buFont typeface="Wingdings" pitchFamily="2" charset="2"/>
        <a:tabLst>
          <a:tab pos="1428750" algn="l"/>
        </a:tabLst>
        <a:defRPr>
          <a:solidFill>
            <a:schemeClr val="tx1"/>
          </a:solidFill>
          <a:latin typeface="+mn-lt"/>
        </a:defRPr>
      </a:lvl4pPr>
      <a:lvl5pPr marL="1524000" algn="l" rtl="0" fontAlgn="base">
        <a:lnSpc>
          <a:spcPct val="90000"/>
        </a:lnSpc>
        <a:spcBef>
          <a:spcPct val="30000"/>
        </a:spcBef>
        <a:spcAft>
          <a:spcPct val="0"/>
        </a:spcAft>
        <a:tabLst>
          <a:tab pos="1428750" algn="l"/>
        </a:tabLst>
        <a:defRPr>
          <a:solidFill>
            <a:schemeClr val="tx1"/>
          </a:solidFill>
          <a:latin typeface="+mn-lt"/>
        </a:defRPr>
      </a:lvl5pPr>
      <a:lvl6pPr marL="1981200" algn="l" rtl="0" fontAlgn="base">
        <a:lnSpc>
          <a:spcPct val="90000"/>
        </a:lnSpc>
        <a:spcBef>
          <a:spcPct val="30000"/>
        </a:spcBef>
        <a:spcAft>
          <a:spcPct val="0"/>
        </a:spcAft>
        <a:tabLst>
          <a:tab pos="1428750" algn="l"/>
        </a:tabLst>
        <a:defRPr>
          <a:solidFill>
            <a:schemeClr val="tx1"/>
          </a:solidFill>
          <a:latin typeface="+mn-lt"/>
        </a:defRPr>
      </a:lvl6pPr>
      <a:lvl7pPr marL="2438400" algn="l" rtl="0" fontAlgn="base">
        <a:lnSpc>
          <a:spcPct val="90000"/>
        </a:lnSpc>
        <a:spcBef>
          <a:spcPct val="30000"/>
        </a:spcBef>
        <a:spcAft>
          <a:spcPct val="0"/>
        </a:spcAft>
        <a:tabLst>
          <a:tab pos="1428750" algn="l"/>
        </a:tabLst>
        <a:defRPr>
          <a:solidFill>
            <a:schemeClr val="tx1"/>
          </a:solidFill>
          <a:latin typeface="+mn-lt"/>
        </a:defRPr>
      </a:lvl7pPr>
      <a:lvl8pPr marL="2895600" algn="l" rtl="0" fontAlgn="base">
        <a:lnSpc>
          <a:spcPct val="90000"/>
        </a:lnSpc>
        <a:spcBef>
          <a:spcPct val="30000"/>
        </a:spcBef>
        <a:spcAft>
          <a:spcPct val="0"/>
        </a:spcAft>
        <a:tabLst>
          <a:tab pos="1428750" algn="l"/>
        </a:tabLst>
        <a:defRPr>
          <a:solidFill>
            <a:schemeClr val="tx1"/>
          </a:solidFill>
          <a:latin typeface="+mn-lt"/>
        </a:defRPr>
      </a:lvl8pPr>
      <a:lvl9pPr marL="3352800" algn="l" rtl="0" fontAlgn="base">
        <a:lnSpc>
          <a:spcPct val="90000"/>
        </a:lnSpc>
        <a:spcBef>
          <a:spcPct val="30000"/>
        </a:spcBef>
        <a:spcAft>
          <a:spcPct val="0"/>
        </a:spcAft>
        <a:tabLst>
          <a:tab pos="1428750" algn="l"/>
        </a:tabLst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50825" y="908050"/>
            <a:ext cx="8713788" cy="5645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 Body Text</a:t>
            </a:r>
          </a:p>
          <a:p>
            <a:pPr lvl="1"/>
            <a:r>
              <a:rPr lang="en-US" smtClean="0"/>
              <a:t> Second Level</a:t>
            </a:r>
          </a:p>
          <a:p>
            <a:pPr lvl="2"/>
            <a:r>
              <a:rPr lang="en-US" smtClean="0"/>
              <a:t> 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684213" y="188913"/>
            <a:ext cx="7632700" cy="585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smtClean="0"/>
              <a:t>Slide Title</a:t>
            </a:r>
          </a:p>
        </p:txBody>
      </p:sp>
      <p:sp>
        <p:nvSpPr>
          <p:cNvPr id="5128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820150" y="6669088"/>
            <a:ext cx="323850" cy="188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l" eaLnBrk="0" hangingPunct="0">
              <a:defRPr sz="1000">
                <a:latin typeface="+mn-lt"/>
              </a:defRPr>
            </a:lvl1pPr>
          </a:lstStyle>
          <a:p>
            <a:fld id="{0C80BCEC-1B19-48C1-B581-3B60385497B8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2"/>
          </p:nvPr>
        </p:nvSpPr>
        <p:spPr>
          <a:xfrm>
            <a:off x="4932363" y="6643688"/>
            <a:ext cx="4095750" cy="214312"/>
          </a:xfrm>
          <a:prstGeom prst="rect">
            <a:avLst/>
          </a:prstGeom>
        </p:spPr>
        <p:txBody>
          <a:bodyPr/>
          <a:lstStyle>
            <a:lvl1pPr>
              <a:defRPr sz="1100"/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15th January, HI Overview,  K.Safarik</a:t>
            </a:r>
            <a:endParaRPr lang="en-US" dirty="0">
              <a:solidFill>
                <a:srgbClr val="000000"/>
              </a:solidFill>
            </a:endParaRPr>
          </a:p>
        </p:txBody>
      </p:sp>
      <p:pic>
        <p:nvPicPr>
          <p:cNvPr id="2" name="Picture 1" descr="alice-logo.gif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0432" y="0"/>
            <a:ext cx="683568" cy="9324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84926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69" r:id="rId1"/>
    <p:sldLayoutId id="2147483970" r:id="rId2"/>
    <p:sldLayoutId id="2147483971" r:id="rId3"/>
    <p:sldLayoutId id="2147483972" r:id="rId4"/>
    <p:sldLayoutId id="2147483989" r:id="rId5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hdr="0" ftr="0"/>
  <p:txStyles>
    <p:titleStyle>
      <a:lvl1pPr algn="ctr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0000"/>
          </a:solidFill>
          <a:latin typeface="+mj-lt"/>
          <a:ea typeface="+mj-ea"/>
          <a:cs typeface="+mj-cs"/>
        </a:defRPr>
      </a:lvl1pPr>
      <a:lvl2pPr algn="ctr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0000"/>
          </a:solidFill>
          <a:latin typeface="Arial" charset="0"/>
        </a:defRPr>
      </a:lvl2pPr>
      <a:lvl3pPr algn="ctr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0000"/>
          </a:solidFill>
          <a:latin typeface="Arial" charset="0"/>
        </a:defRPr>
      </a:lvl3pPr>
      <a:lvl4pPr algn="ctr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0000"/>
          </a:solidFill>
          <a:latin typeface="Arial" charset="0"/>
        </a:defRPr>
      </a:lvl4pPr>
      <a:lvl5pPr algn="ctr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0000"/>
          </a:solidFill>
          <a:latin typeface="Arial" charset="0"/>
        </a:defRPr>
      </a:lvl5pPr>
      <a:lvl6pPr marL="457200" algn="ctr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0000"/>
          </a:solidFill>
          <a:latin typeface="Arial" charset="0"/>
        </a:defRPr>
      </a:lvl6pPr>
      <a:lvl7pPr marL="914400" algn="ctr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0000"/>
          </a:solidFill>
          <a:latin typeface="Arial" charset="0"/>
        </a:defRPr>
      </a:lvl7pPr>
      <a:lvl8pPr marL="1371600" algn="ctr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0000"/>
          </a:solidFill>
          <a:latin typeface="Arial" charset="0"/>
        </a:defRPr>
      </a:lvl8pPr>
      <a:lvl9pPr marL="1828800" algn="ctr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0000"/>
          </a:solidFill>
          <a:latin typeface="Arial" charset="0"/>
        </a:defRPr>
      </a:lvl9pPr>
    </p:titleStyle>
    <p:bodyStyle>
      <a:lvl1pPr marL="357188" indent="-357188" algn="l" rtl="0" fontAlgn="base">
        <a:lnSpc>
          <a:spcPct val="90000"/>
        </a:lnSpc>
        <a:spcBef>
          <a:spcPct val="30000"/>
        </a:spcBef>
        <a:spcAft>
          <a:spcPct val="0"/>
        </a:spcAft>
        <a:buClr>
          <a:schemeClr val="hlink"/>
        </a:buClr>
        <a:buFont typeface="Wingdings" pitchFamily="2" charset="2"/>
        <a:buChar char="l"/>
        <a:tabLst>
          <a:tab pos="1428750" algn="l"/>
        </a:tabLst>
        <a:defRPr sz="2400" b="1">
          <a:solidFill>
            <a:srgbClr val="0066FF"/>
          </a:solidFill>
          <a:latin typeface="+mn-lt"/>
          <a:ea typeface="+mn-ea"/>
          <a:cs typeface="+mn-cs"/>
        </a:defRPr>
      </a:lvl1pPr>
      <a:lvl2pPr marL="800100" indent="-263525" algn="l" rtl="0" fontAlgn="base">
        <a:lnSpc>
          <a:spcPct val="90000"/>
        </a:lnSpc>
        <a:spcBef>
          <a:spcPct val="30000"/>
        </a:spcBef>
        <a:spcAft>
          <a:spcPct val="0"/>
        </a:spcAft>
        <a:buClr>
          <a:schemeClr val="hlink"/>
        </a:buClr>
        <a:buFont typeface="Wingdings" pitchFamily="2" charset="2"/>
        <a:buChar char="ð"/>
        <a:tabLst>
          <a:tab pos="1428750" algn="l"/>
        </a:tabLst>
        <a:defRPr sz="2000" b="1">
          <a:solidFill>
            <a:schemeClr val="tx1"/>
          </a:solidFill>
          <a:latin typeface="+mn-lt"/>
        </a:defRPr>
      </a:lvl2pPr>
      <a:lvl3pPr marL="1165225" indent="-185738" algn="l" rtl="0" fontAlgn="base">
        <a:lnSpc>
          <a:spcPct val="90000"/>
        </a:lnSpc>
        <a:spcBef>
          <a:spcPct val="3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µ"/>
        <a:tabLst>
          <a:tab pos="1428750" algn="l"/>
        </a:tabLst>
        <a:defRPr b="1">
          <a:solidFill>
            <a:schemeClr val="tx1"/>
          </a:solidFill>
          <a:latin typeface="+mn-lt"/>
        </a:defRPr>
      </a:lvl3pPr>
      <a:lvl4pPr marL="1344613" algn="l" rtl="0" fontAlgn="base">
        <a:lnSpc>
          <a:spcPct val="90000"/>
        </a:lnSpc>
        <a:spcBef>
          <a:spcPct val="30000"/>
        </a:spcBef>
        <a:spcAft>
          <a:spcPct val="0"/>
        </a:spcAft>
        <a:buClr>
          <a:schemeClr val="hlink"/>
        </a:buClr>
        <a:buSzPct val="100000"/>
        <a:buFont typeface="Wingdings" pitchFamily="2" charset="2"/>
        <a:tabLst>
          <a:tab pos="1428750" algn="l"/>
        </a:tabLst>
        <a:defRPr>
          <a:solidFill>
            <a:schemeClr val="tx1"/>
          </a:solidFill>
          <a:latin typeface="+mn-lt"/>
        </a:defRPr>
      </a:lvl4pPr>
      <a:lvl5pPr marL="1524000" algn="l" rtl="0" fontAlgn="base">
        <a:lnSpc>
          <a:spcPct val="90000"/>
        </a:lnSpc>
        <a:spcBef>
          <a:spcPct val="30000"/>
        </a:spcBef>
        <a:spcAft>
          <a:spcPct val="0"/>
        </a:spcAft>
        <a:tabLst>
          <a:tab pos="1428750" algn="l"/>
        </a:tabLst>
        <a:defRPr>
          <a:solidFill>
            <a:schemeClr val="tx1"/>
          </a:solidFill>
          <a:latin typeface="+mn-lt"/>
        </a:defRPr>
      </a:lvl5pPr>
      <a:lvl6pPr marL="1981200" algn="l" rtl="0" fontAlgn="base">
        <a:lnSpc>
          <a:spcPct val="90000"/>
        </a:lnSpc>
        <a:spcBef>
          <a:spcPct val="30000"/>
        </a:spcBef>
        <a:spcAft>
          <a:spcPct val="0"/>
        </a:spcAft>
        <a:tabLst>
          <a:tab pos="1428750" algn="l"/>
        </a:tabLst>
        <a:defRPr>
          <a:solidFill>
            <a:schemeClr val="tx1"/>
          </a:solidFill>
          <a:latin typeface="+mn-lt"/>
        </a:defRPr>
      </a:lvl6pPr>
      <a:lvl7pPr marL="2438400" algn="l" rtl="0" fontAlgn="base">
        <a:lnSpc>
          <a:spcPct val="90000"/>
        </a:lnSpc>
        <a:spcBef>
          <a:spcPct val="30000"/>
        </a:spcBef>
        <a:spcAft>
          <a:spcPct val="0"/>
        </a:spcAft>
        <a:tabLst>
          <a:tab pos="1428750" algn="l"/>
        </a:tabLst>
        <a:defRPr>
          <a:solidFill>
            <a:schemeClr val="tx1"/>
          </a:solidFill>
          <a:latin typeface="+mn-lt"/>
        </a:defRPr>
      </a:lvl7pPr>
      <a:lvl8pPr marL="2895600" algn="l" rtl="0" fontAlgn="base">
        <a:lnSpc>
          <a:spcPct val="90000"/>
        </a:lnSpc>
        <a:spcBef>
          <a:spcPct val="30000"/>
        </a:spcBef>
        <a:spcAft>
          <a:spcPct val="0"/>
        </a:spcAft>
        <a:tabLst>
          <a:tab pos="1428750" algn="l"/>
        </a:tabLst>
        <a:defRPr>
          <a:solidFill>
            <a:schemeClr val="tx1"/>
          </a:solidFill>
          <a:latin typeface="+mn-lt"/>
        </a:defRPr>
      </a:lvl8pPr>
      <a:lvl9pPr marL="3352800" algn="l" rtl="0" fontAlgn="base">
        <a:lnSpc>
          <a:spcPct val="90000"/>
        </a:lnSpc>
        <a:spcBef>
          <a:spcPct val="30000"/>
        </a:spcBef>
        <a:spcAft>
          <a:spcPct val="0"/>
        </a:spcAft>
        <a:tabLst>
          <a:tab pos="1428750" algn="l"/>
        </a:tabLst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accent3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50825" y="908050"/>
            <a:ext cx="8713788" cy="5645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 Body Text</a:t>
            </a:r>
          </a:p>
          <a:p>
            <a:pPr lvl="1"/>
            <a:r>
              <a:rPr lang="en-US" smtClean="0"/>
              <a:t> Second Level</a:t>
            </a:r>
          </a:p>
          <a:p>
            <a:pPr lvl="2"/>
            <a:r>
              <a:rPr lang="en-US" smtClean="0"/>
              <a:t> 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684213" y="188913"/>
            <a:ext cx="7632700" cy="585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smtClean="0"/>
              <a:t>Slide Title</a:t>
            </a:r>
          </a:p>
        </p:txBody>
      </p:sp>
      <p:sp>
        <p:nvSpPr>
          <p:cNvPr id="5128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820150" y="6669088"/>
            <a:ext cx="323850" cy="188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l" eaLnBrk="0" hangingPunct="0">
              <a:defRPr sz="1000">
                <a:latin typeface="+mn-lt"/>
              </a:defRPr>
            </a:lvl1pPr>
          </a:lstStyle>
          <a:p>
            <a:fld id="{0C80BCEC-1B19-48C1-B581-3B60385497B8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2"/>
          </p:nvPr>
        </p:nvSpPr>
        <p:spPr>
          <a:xfrm>
            <a:off x="4932363" y="6643688"/>
            <a:ext cx="4095750" cy="214312"/>
          </a:xfrm>
          <a:prstGeom prst="rect">
            <a:avLst/>
          </a:prstGeom>
        </p:spPr>
        <p:txBody>
          <a:bodyPr/>
          <a:lstStyle>
            <a:lvl1pPr>
              <a:defRPr sz="1100"/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15th January, HI Overview,  K.Safarik</a:t>
            </a:r>
            <a:endParaRPr lang="en-US" dirty="0">
              <a:solidFill>
                <a:srgbClr val="000000"/>
              </a:solidFill>
            </a:endParaRPr>
          </a:p>
        </p:txBody>
      </p:sp>
      <p:pic>
        <p:nvPicPr>
          <p:cNvPr id="2" name="Picture 1" descr="alice-logo.gif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0432" y="0"/>
            <a:ext cx="683568" cy="9324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18433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74" r:id="rId1"/>
    <p:sldLayoutId id="2147483975" r:id="rId2"/>
    <p:sldLayoutId id="2147483976" r:id="rId3"/>
    <p:sldLayoutId id="2147483990" r:id="rId4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hdr="0" ftr="0"/>
  <p:txStyles>
    <p:titleStyle>
      <a:lvl1pPr algn="ctr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0000"/>
          </a:solidFill>
          <a:latin typeface="+mj-lt"/>
          <a:ea typeface="+mj-ea"/>
          <a:cs typeface="+mj-cs"/>
        </a:defRPr>
      </a:lvl1pPr>
      <a:lvl2pPr algn="ctr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0000"/>
          </a:solidFill>
          <a:latin typeface="Arial" charset="0"/>
        </a:defRPr>
      </a:lvl2pPr>
      <a:lvl3pPr algn="ctr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0000"/>
          </a:solidFill>
          <a:latin typeface="Arial" charset="0"/>
        </a:defRPr>
      </a:lvl3pPr>
      <a:lvl4pPr algn="ctr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0000"/>
          </a:solidFill>
          <a:latin typeface="Arial" charset="0"/>
        </a:defRPr>
      </a:lvl4pPr>
      <a:lvl5pPr algn="ctr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0000"/>
          </a:solidFill>
          <a:latin typeface="Arial" charset="0"/>
        </a:defRPr>
      </a:lvl5pPr>
      <a:lvl6pPr marL="457200" algn="ctr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0000"/>
          </a:solidFill>
          <a:latin typeface="Arial" charset="0"/>
        </a:defRPr>
      </a:lvl6pPr>
      <a:lvl7pPr marL="914400" algn="ctr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0000"/>
          </a:solidFill>
          <a:latin typeface="Arial" charset="0"/>
        </a:defRPr>
      </a:lvl7pPr>
      <a:lvl8pPr marL="1371600" algn="ctr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0000"/>
          </a:solidFill>
          <a:latin typeface="Arial" charset="0"/>
        </a:defRPr>
      </a:lvl8pPr>
      <a:lvl9pPr marL="1828800" algn="ctr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0000"/>
          </a:solidFill>
          <a:latin typeface="Arial" charset="0"/>
        </a:defRPr>
      </a:lvl9pPr>
    </p:titleStyle>
    <p:bodyStyle>
      <a:lvl1pPr marL="357188" indent="-357188" algn="l" rtl="0" fontAlgn="base">
        <a:lnSpc>
          <a:spcPct val="90000"/>
        </a:lnSpc>
        <a:spcBef>
          <a:spcPct val="30000"/>
        </a:spcBef>
        <a:spcAft>
          <a:spcPct val="0"/>
        </a:spcAft>
        <a:buClr>
          <a:schemeClr val="hlink"/>
        </a:buClr>
        <a:buFont typeface="Wingdings" pitchFamily="2" charset="2"/>
        <a:buChar char="l"/>
        <a:tabLst>
          <a:tab pos="1428750" algn="l"/>
        </a:tabLst>
        <a:defRPr sz="2400" b="1">
          <a:solidFill>
            <a:srgbClr val="0066FF"/>
          </a:solidFill>
          <a:latin typeface="+mn-lt"/>
          <a:ea typeface="+mn-ea"/>
          <a:cs typeface="+mn-cs"/>
        </a:defRPr>
      </a:lvl1pPr>
      <a:lvl2pPr marL="800100" indent="-263525" algn="l" rtl="0" fontAlgn="base">
        <a:lnSpc>
          <a:spcPct val="90000"/>
        </a:lnSpc>
        <a:spcBef>
          <a:spcPct val="30000"/>
        </a:spcBef>
        <a:spcAft>
          <a:spcPct val="0"/>
        </a:spcAft>
        <a:buClr>
          <a:schemeClr val="hlink"/>
        </a:buClr>
        <a:buFont typeface="Wingdings" pitchFamily="2" charset="2"/>
        <a:buChar char="ð"/>
        <a:tabLst>
          <a:tab pos="1428750" algn="l"/>
        </a:tabLst>
        <a:defRPr sz="2000" b="1">
          <a:solidFill>
            <a:schemeClr val="tx1"/>
          </a:solidFill>
          <a:latin typeface="+mn-lt"/>
        </a:defRPr>
      </a:lvl2pPr>
      <a:lvl3pPr marL="1165225" indent="-185738" algn="l" rtl="0" fontAlgn="base">
        <a:lnSpc>
          <a:spcPct val="90000"/>
        </a:lnSpc>
        <a:spcBef>
          <a:spcPct val="3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µ"/>
        <a:tabLst>
          <a:tab pos="1428750" algn="l"/>
        </a:tabLst>
        <a:defRPr b="1">
          <a:solidFill>
            <a:schemeClr val="tx1"/>
          </a:solidFill>
          <a:latin typeface="+mn-lt"/>
        </a:defRPr>
      </a:lvl3pPr>
      <a:lvl4pPr marL="1344613" algn="l" rtl="0" fontAlgn="base">
        <a:lnSpc>
          <a:spcPct val="90000"/>
        </a:lnSpc>
        <a:spcBef>
          <a:spcPct val="30000"/>
        </a:spcBef>
        <a:spcAft>
          <a:spcPct val="0"/>
        </a:spcAft>
        <a:buClr>
          <a:schemeClr val="hlink"/>
        </a:buClr>
        <a:buSzPct val="100000"/>
        <a:buFont typeface="Wingdings" pitchFamily="2" charset="2"/>
        <a:tabLst>
          <a:tab pos="1428750" algn="l"/>
        </a:tabLst>
        <a:defRPr>
          <a:solidFill>
            <a:schemeClr val="tx1"/>
          </a:solidFill>
          <a:latin typeface="+mn-lt"/>
        </a:defRPr>
      </a:lvl4pPr>
      <a:lvl5pPr marL="1524000" algn="l" rtl="0" fontAlgn="base">
        <a:lnSpc>
          <a:spcPct val="90000"/>
        </a:lnSpc>
        <a:spcBef>
          <a:spcPct val="30000"/>
        </a:spcBef>
        <a:spcAft>
          <a:spcPct val="0"/>
        </a:spcAft>
        <a:tabLst>
          <a:tab pos="1428750" algn="l"/>
        </a:tabLst>
        <a:defRPr>
          <a:solidFill>
            <a:schemeClr val="tx1"/>
          </a:solidFill>
          <a:latin typeface="+mn-lt"/>
        </a:defRPr>
      </a:lvl5pPr>
      <a:lvl6pPr marL="1981200" algn="l" rtl="0" fontAlgn="base">
        <a:lnSpc>
          <a:spcPct val="90000"/>
        </a:lnSpc>
        <a:spcBef>
          <a:spcPct val="30000"/>
        </a:spcBef>
        <a:spcAft>
          <a:spcPct val="0"/>
        </a:spcAft>
        <a:tabLst>
          <a:tab pos="1428750" algn="l"/>
        </a:tabLst>
        <a:defRPr>
          <a:solidFill>
            <a:schemeClr val="tx1"/>
          </a:solidFill>
          <a:latin typeface="+mn-lt"/>
        </a:defRPr>
      </a:lvl6pPr>
      <a:lvl7pPr marL="2438400" algn="l" rtl="0" fontAlgn="base">
        <a:lnSpc>
          <a:spcPct val="90000"/>
        </a:lnSpc>
        <a:spcBef>
          <a:spcPct val="30000"/>
        </a:spcBef>
        <a:spcAft>
          <a:spcPct val="0"/>
        </a:spcAft>
        <a:tabLst>
          <a:tab pos="1428750" algn="l"/>
        </a:tabLst>
        <a:defRPr>
          <a:solidFill>
            <a:schemeClr val="tx1"/>
          </a:solidFill>
          <a:latin typeface="+mn-lt"/>
        </a:defRPr>
      </a:lvl7pPr>
      <a:lvl8pPr marL="2895600" algn="l" rtl="0" fontAlgn="base">
        <a:lnSpc>
          <a:spcPct val="90000"/>
        </a:lnSpc>
        <a:spcBef>
          <a:spcPct val="30000"/>
        </a:spcBef>
        <a:spcAft>
          <a:spcPct val="0"/>
        </a:spcAft>
        <a:tabLst>
          <a:tab pos="1428750" algn="l"/>
        </a:tabLst>
        <a:defRPr>
          <a:solidFill>
            <a:schemeClr val="tx1"/>
          </a:solidFill>
          <a:latin typeface="+mn-lt"/>
        </a:defRPr>
      </a:lvl8pPr>
      <a:lvl9pPr marL="3352800" algn="l" rtl="0" fontAlgn="base">
        <a:lnSpc>
          <a:spcPct val="90000"/>
        </a:lnSpc>
        <a:spcBef>
          <a:spcPct val="30000"/>
        </a:spcBef>
        <a:spcAft>
          <a:spcPct val="0"/>
        </a:spcAft>
        <a:tabLst>
          <a:tab pos="1428750" algn="l"/>
        </a:tabLst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33730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cs typeface="+mn-cs"/>
              </a:defRPr>
            </a:lvl1pPr>
          </a:lstStyle>
          <a:p>
            <a:pPr algn="l">
              <a:defRPr/>
            </a:pPr>
            <a:r>
              <a:rPr lang="en-US" smtClean="0">
                <a:solidFill>
                  <a:srgbClr val="000000"/>
                </a:solidFill>
              </a:rPr>
              <a:t>15th January, HI Overview,  K.Safarik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337300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cs typeface="+mn-cs"/>
              </a:defRPr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59575" y="633730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1">
                <a:solidFill>
                  <a:srgbClr val="C00000"/>
                </a:solidFill>
                <a:cs typeface="+mn-cs"/>
              </a:defRPr>
            </a:lvl1pPr>
          </a:lstStyle>
          <a:p>
            <a:pPr>
              <a:defRPr/>
            </a:pPr>
            <a:fld id="{44C0B6D9-9CAD-4812-980D-BB240CC02B8C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61719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78" r:id="rId1"/>
    <p:sldLayoutId id="2147483979" r:id="rId2"/>
    <p:sldLayoutId id="2147483980" r:id="rId3"/>
    <p:sldLayoutId id="2147483981" r:id="rId4"/>
    <p:sldLayoutId id="2147483982" r:id="rId5"/>
    <p:sldLayoutId id="2147483983" r:id="rId6"/>
    <p:sldLayoutId id="2147483984" r:id="rId7"/>
    <p:sldLayoutId id="2147483985" r:id="rId8"/>
    <p:sldLayoutId id="2147483986" r:id="rId9"/>
    <p:sldLayoutId id="2147483987" r:id="rId10"/>
    <p:sldLayoutId id="2147483988" r:id="rId11"/>
  </p:sldLayoutIdLst>
  <p:timing>
    <p:tnLst>
      <p:par>
        <p:cTn id="1" dur="indefinite" restart="never" nodeType="tmRoot"/>
      </p:par>
    </p:tnLst>
  </p:timing>
  <p:hf hdr="0" ft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 i="1">
          <a:solidFill>
            <a:srgbClr val="CC0000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 i="1">
          <a:solidFill>
            <a:srgbClr val="CC0000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 i="1">
          <a:solidFill>
            <a:srgbClr val="CC0000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 i="1">
          <a:solidFill>
            <a:srgbClr val="CC0000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 i="1">
          <a:solidFill>
            <a:srgbClr val="CC0000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 i="1">
          <a:solidFill>
            <a:srgbClr val="CC0000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 i="1">
          <a:solidFill>
            <a:srgbClr val="CC0000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 i="1">
          <a:solidFill>
            <a:srgbClr val="CC0000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 i="1">
          <a:solidFill>
            <a:srgbClr val="CC0000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FF9900"/>
        </a:buClr>
        <a:buSzPct val="48000"/>
        <a:buBlip>
          <a:blip r:embed="rId13"/>
        </a:buBlip>
        <a:defRPr sz="2400">
          <a:solidFill>
            <a:srgbClr val="0000FF"/>
          </a:solidFill>
          <a:latin typeface="+mj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333399"/>
        </a:buClr>
        <a:buSzPct val="115000"/>
        <a:buFont typeface="Wingdings 3" pitchFamily="18" charset="2"/>
        <a:buChar char="c"/>
        <a:defRPr sz="2000">
          <a:solidFill>
            <a:srgbClr val="4C4C4C"/>
          </a:solidFill>
          <a:latin typeface="+mj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" pitchFamily="2" charset="2"/>
        <a:buChar char="ü"/>
        <a:defRPr b="1" i="1">
          <a:solidFill>
            <a:srgbClr val="000099"/>
          </a:solidFill>
          <a:latin typeface="Times New Roman" pitchFamily="18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Times New Roman" pitchFamily="18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Times New Roman" pitchFamily="18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Times New Roman" pitchFamily="18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Times New Roman" pitchFamily="18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Times New Roman" pitchFamily="18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Times New Roman" pitchFamily="18" charset="0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accent3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50825" y="908050"/>
            <a:ext cx="8713788" cy="5645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 Body Text</a:t>
            </a:r>
          </a:p>
          <a:p>
            <a:pPr lvl="1"/>
            <a:r>
              <a:rPr lang="en-US" smtClean="0"/>
              <a:t> Second Level</a:t>
            </a:r>
          </a:p>
          <a:p>
            <a:pPr lvl="2"/>
            <a:r>
              <a:rPr lang="en-US" smtClean="0"/>
              <a:t> 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684213" y="188913"/>
            <a:ext cx="7632700" cy="585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smtClean="0"/>
              <a:t>Slide Title</a:t>
            </a:r>
          </a:p>
        </p:txBody>
      </p:sp>
      <p:sp>
        <p:nvSpPr>
          <p:cNvPr id="5128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820150" y="6669088"/>
            <a:ext cx="323850" cy="188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l" eaLnBrk="0" hangingPunct="0">
              <a:defRPr sz="1000">
                <a:latin typeface="+mn-lt"/>
              </a:defRPr>
            </a:lvl1pPr>
          </a:lstStyle>
          <a:p>
            <a:fld id="{0C80BCEC-1B19-48C1-B581-3B60385497B8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2"/>
          </p:nvPr>
        </p:nvSpPr>
        <p:spPr>
          <a:xfrm>
            <a:off x="4932363" y="6643688"/>
            <a:ext cx="4095750" cy="214312"/>
          </a:xfrm>
          <a:prstGeom prst="rect">
            <a:avLst/>
          </a:prstGeom>
        </p:spPr>
        <p:txBody>
          <a:bodyPr/>
          <a:lstStyle>
            <a:lvl1pPr>
              <a:defRPr sz="1100"/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15th January, HI Overview,  K.Safarik</a:t>
            </a:r>
            <a:endParaRPr lang="en-US" dirty="0">
              <a:solidFill>
                <a:srgbClr val="000000"/>
              </a:solidFill>
            </a:endParaRPr>
          </a:p>
        </p:txBody>
      </p:sp>
      <p:pic>
        <p:nvPicPr>
          <p:cNvPr id="2" name="Picture 1" descr="alice-logo.gif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0432" y="0"/>
            <a:ext cx="683568" cy="9324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75865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93" r:id="rId1"/>
    <p:sldLayoutId id="2147483994" r:id="rId2"/>
    <p:sldLayoutId id="2147483995" r:id="rId3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hdr="0" ftr="0"/>
  <p:txStyles>
    <p:titleStyle>
      <a:lvl1pPr algn="ctr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0000"/>
          </a:solidFill>
          <a:latin typeface="+mj-lt"/>
          <a:ea typeface="+mj-ea"/>
          <a:cs typeface="+mj-cs"/>
        </a:defRPr>
      </a:lvl1pPr>
      <a:lvl2pPr algn="ctr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0000"/>
          </a:solidFill>
          <a:latin typeface="Arial" charset="0"/>
        </a:defRPr>
      </a:lvl2pPr>
      <a:lvl3pPr algn="ctr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0000"/>
          </a:solidFill>
          <a:latin typeface="Arial" charset="0"/>
        </a:defRPr>
      </a:lvl3pPr>
      <a:lvl4pPr algn="ctr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0000"/>
          </a:solidFill>
          <a:latin typeface="Arial" charset="0"/>
        </a:defRPr>
      </a:lvl4pPr>
      <a:lvl5pPr algn="ctr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0000"/>
          </a:solidFill>
          <a:latin typeface="Arial" charset="0"/>
        </a:defRPr>
      </a:lvl5pPr>
      <a:lvl6pPr marL="457200" algn="ctr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0000"/>
          </a:solidFill>
          <a:latin typeface="Arial" charset="0"/>
        </a:defRPr>
      </a:lvl6pPr>
      <a:lvl7pPr marL="914400" algn="ctr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0000"/>
          </a:solidFill>
          <a:latin typeface="Arial" charset="0"/>
        </a:defRPr>
      </a:lvl7pPr>
      <a:lvl8pPr marL="1371600" algn="ctr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0000"/>
          </a:solidFill>
          <a:latin typeface="Arial" charset="0"/>
        </a:defRPr>
      </a:lvl8pPr>
      <a:lvl9pPr marL="1828800" algn="ctr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0000"/>
          </a:solidFill>
          <a:latin typeface="Arial" charset="0"/>
        </a:defRPr>
      </a:lvl9pPr>
    </p:titleStyle>
    <p:bodyStyle>
      <a:lvl1pPr marL="357188" indent="-357188" algn="l" rtl="0" fontAlgn="base">
        <a:lnSpc>
          <a:spcPct val="90000"/>
        </a:lnSpc>
        <a:spcBef>
          <a:spcPct val="30000"/>
        </a:spcBef>
        <a:spcAft>
          <a:spcPct val="0"/>
        </a:spcAft>
        <a:buClr>
          <a:schemeClr val="hlink"/>
        </a:buClr>
        <a:buFont typeface="Wingdings" pitchFamily="2" charset="2"/>
        <a:buChar char="l"/>
        <a:tabLst>
          <a:tab pos="1428750" algn="l"/>
        </a:tabLst>
        <a:defRPr sz="2400" b="1">
          <a:solidFill>
            <a:srgbClr val="0066FF"/>
          </a:solidFill>
          <a:latin typeface="+mn-lt"/>
          <a:ea typeface="+mn-ea"/>
          <a:cs typeface="+mn-cs"/>
        </a:defRPr>
      </a:lvl1pPr>
      <a:lvl2pPr marL="800100" indent="-263525" algn="l" rtl="0" fontAlgn="base">
        <a:lnSpc>
          <a:spcPct val="90000"/>
        </a:lnSpc>
        <a:spcBef>
          <a:spcPct val="30000"/>
        </a:spcBef>
        <a:spcAft>
          <a:spcPct val="0"/>
        </a:spcAft>
        <a:buClr>
          <a:schemeClr val="hlink"/>
        </a:buClr>
        <a:buFont typeface="Wingdings" pitchFamily="2" charset="2"/>
        <a:buChar char="ð"/>
        <a:tabLst>
          <a:tab pos="1428750" algn="l"/>
        </a:tabLst>
        <a:defRPr sz="2000" b="1">
          <a:solidFill>
            <a:schemeClr val="tx1"/>
          </a:solidFill>
          <a:latin typeface="+mn-lt"/>
        </a:defRPr>
      </a:lvl2pPr>
      <a:lvl3pPr marL="1165225" indent="-185738" algn="l" rtl="0" fontAlgn="base">
        <a:lnSpc>
          <a:spcPct val="90000"/>
        </a:lnSpc>
        <a:spcBef>
          <a:spcPct val="3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µ"/>
        <a:tabLst>
          <a:tab pos="1428750" algn="l"/>
        </a:tabLst>
        <a:defRPr b="1">
          <a:solidFill>
            <a:schemeClr val="tx1"/>
          </a:solidFill>
          <a:latin typeface="+mn-lt"/>
        </a:defRPr>
      </a:lvl3pPr>
      <a:lvl4pPr marL="1344613" algn="l" rtl="0" fontAlgn="base">
        <a:lnSpc>
          <a:spcPct val="90000"/>
        </a:lnSpc>
        <a:spcBef>
          <a:spcPct val="30000"/>
        </a:spcBef>
        <a:spcAft>
          <a:spcPct val="0"/>
        </a:spcAft>
        <a:buClr>
          <a:schemeClr val="hlink"/>
        </a:buClr>
        <a:buSzPct val="100000"/>
        <a:buFont typeface="Wingdings" pitchFamily="2" charset="2"/>
        <a:tabLst>
          <a:tab pos="1428750" algn="l"/>
        </a:tabLst>
        <a:defRPr>
          <a:solidFill>
            <a:schemeClr val="tx1"/>
          </a:solidFill>
          <a:latin typeface="+mn-lt"/>
        </a:defRPr>
      </a:lvl4pPr>
      <a:lvl5pPr marL="1524000" algn="l" rtl="0" fontAlgn="base">
        <a:lnSpc>
          <a:spcPct val="90000"/>
        </a:lnSpc>
        <a:spcBef>
          <a:spcPct val="30000"/>
        </a:spcBef>
        <a:spcAft>
          <a:spcPct val="0"/>
        </a:spcAft>
        <a:tabLst>
          <a:tab pos="1428750" algn="l"/>
        </a:tabLst>
        <a:defRPr>
          <a:solidFill>
            <a:schemeClr val="tx1"/>
          </a:solidFill>
          <a:latin typeface="+mn-lt"/>
        </a:defRPr>
      </a:lvl5pPr>
      <a:lvl6pPr marL="1981200" algn="l" rtl="0" fontAlgn="base">
        <a:lnSpc>
          <a:spcPct val="90000"/>
        </a:lnSpc>
        <a:spcBef>
          <a:spcPct val="30000"/>
        </a:spcBef>
        <a:spcAft>
          <a:spcPct val="0"/>
        </a:spcAft>
        <a:tabLst>
          <a:tab pos="1428750" algn="l"/>
        </a:tabLst>
        <a:defRPr>
          <a:solidFill>
            <a:schemeClr val="tx1"/>
          </a:solidFill>
          <a:latin typeface="+mn-lt"/>
        </a:defRPr>
      </a:lvl6pPr>
      <a:lvl7pPr marL="2438400" algn="l" rtl="0" fontAlgn="base">
        <a:lnSpc>
          <a:spcPct val="90000"/>
        </a:lnSpc>
        <a:spcBef>
          <a:spcPct val="30000"/>
        </a:spcBef>
        <a:spcAft>
          <a:spcPct val="0"/>
        </a:spcAft>
        <a:tabLst>
          <a:tab pos="1428750" algn="l"/>
        </a:tabLst>
        <a:defRPr>
          <a:solidFill>
            <a:schemeClr val="tx1"/>
          </a:solidFill>
          <a:latin typeface="+mn-lt"/>
        </a:defRPr>
      </a:lvl7pPr>
      <a:lvl8pPr marL="2895600" algn="l" rtl="0" fontAlgn="base">
        <a:lnSpc>
          <a:spcPct val="90000"/>
        </a:lnSpc>
        <a:spcBef>
          <a:spcPct val="30000"/>
        </a:spcBef>
        <a:spcAft>
          <a:spcPct val="0"/>
        </a:spcAft>
        <a:tabLst>
          <a:tab pos="1428750" algn="l"/>
        </a:tabLst>
        <a:defRPr>
          <a:solidFill>
            <a:schemeClr val="tx1"/>
          </a:solidFill>
          <a:latin typeface="+mn-lt"/>
        </a:defRPr>
      </a:lvl8pPr>
      <a:lvl9pPr marL="3352800" algn="l" rtl="0" fontAlgn="base">
        <a:lnSpc>
          <a:spcPct val="90000"/>
        </a:lnSpc>
        <a:spcBef>
          <a:spcPct val="30000"/>
        </a:spcBef>
        <a:spcAft>
          <a:spcPct val="0"/>
        </a:spcAft>
        <a:tabLst>
          <a:tab pos="1428750" algn="l"/>
        </a:tabLst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0" y="6524625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l" eaLnBrk="0" hangingPunct="0">
              <a:defRPr sz="1000" i="0">
                <a:solidFill>
                  <a:schemeClr val="bg2"/>
                </a:solidFill>
                <a:latin typeface="+mn-lt"/>
              </a:defRPr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15th January, HI Overview,  K.Safarik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39752" y="6524625"/>
            <a:ext cx="43924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eaLnBrk="0" hangingPunct="0">
              <a:defRPr sz="1000" i="0">
                <a:solidFill>
                  <a:schemeClr val="bg2"/>
                </a:solidFill>
                <a:latin typeface="+mn-lt"/>
              </a:defRPr>
            </a:lvl1pPr>
          </a:lstStyle>
          <a:p>
            <a:endParaRPr lang="en-US" dirty="0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75513" y="6524625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 eaLnBrk="0" hangingPunct="0">
              <a:defRPr sz="1000" i="0">
                <a:solidFill>
                  <a:schemeClr val="bg2"/>
                </a:solidFill>
                <a:latin typeface="+mn-lt"/>
              </a:defRPr>
            </a:lvl1pPr>
          </a:lstStyle>
          <a:p>
            <a:fld id="{693692D9-6E83-41E8-9D62-B18160F5CB00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863600" y="0"/>
            <a:ext cx="7413625" cy="863600"/>
          </a:xfrm>
          <a:prstGeom prst="rect">
            <a:avLst/>
          </a:prstGeom>
          <a:solidFill>
            <a:srgbClr val="99CC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Slide Title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1000" y="1295400"/>
            <a:ext cx="83820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Body Text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   Forth lourth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pic>
        <p:nvPicPr>
          <p:cNvPr id="3080" name="Picture 8"/>
          <p:cNvPicPr>
            <a:picLocks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0" y="0"/>
            <a:ext cx="863600" cy="86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1035"/>
          <p:cNvPicPr>
            <a:picLocks noChangeAspect="1" noChangeArrowheads="1"/>
          </p:cNvPicPr>
          <p:nvPr userDrawn="1"/>
        </p:nvPicPr>
        <p:blipFill>
          <a:blip r:embed="rId15" cstate="print">
            <a:lum bright="-34000"/>
          </a:blip>
          <a:srcRect/>
          <a:stretch>
            <a:fillRect/>
          </a:stretch>
        </p:blipFill>
        <p:spPr bwMode="auto">
          <a:xfrm>
            <a:off x="8237538" y="-5680"/>
            <a:ext cx="906462" cy="9144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</p:pic>
    </p:spTree>
    <p:extLst>
      <p:ext uri="{BB962C8B-B14F-4D97-AF65-F5344CB8AC3E}">
        <p14:creationId xmlns:p14="http://schemas.microsoft.com/office/powerpoint/2010/main" val="4056116206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</p:sldLayoutIdLst>
  <p:transition spd="med">
    <p:cover dir="r"/>
  </p:transition>
  <p:timing>
    <p:tnLst>
      <p:par>
        <p:cTn id="1" dur="indefinite" restart="never" nodeType="tmRoot"/>
      </p:par>
    </p:tnLst>
  </p:timing>
  <p:hf hdr="0" ftr="0"/>
  <p:txStyles>
    <p:titleStyle>
      <a:lvl1pPr algn="ctr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6600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6600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2pPr>
      <a:lvl3pPr algn="ctr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6600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3pPr>
      <a:lvl4pPr algn="ctr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6600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4pPr>
      <a:lvl5pPr algn="ctr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6600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5pPr>
      <a:lvl6pPr marL="457200" algn="ctr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6600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6pPr>
      <a:lvl7pPr marL="914400" algn="ctr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6600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7pPr>
      <a:lvl8pPr marL="1371600" algn="ctr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6600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8pPr>
      <a:lvl9pPr marL="1828800" algn="ctr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6600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9pPr>
    </p:titleStyle>
    <p:bodyStyle>
      <a:lvl1pPr marL="571500" indent="-571500" algn="l" rtl="0" fontAlgn="base">
        <a:lnSpc>
          <a:spcPct val="90000"/>
        </a:lnSpc>
        <a:spcBef>
          <a:spcPct val="3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u"/>
        <a:defRPr sz="2400"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n-ea"/>
          <a:cs typeface="+mn-cs"/>
        </a:defRPr>
      </a:lvl1pPr>
      <a:lvl2pPr marL="1047750" indent="-285750" algn="l" rtl="0" fontAlgn="base">
        <a:lnSpc>
          <a:spcPct val="90000"/>
        </a:lnSpc>
        <a:spcBef>
          <a:spcPct val="3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b="1">
          <a:solidFill>
            <a:schemeClr val="bg2"/>
          </a:solidFill>
          <a:latin typeface="+mn-lt"/>
        </a:defRPr>
      </a:lvl2pPr>
      <a:lvl3pPr marL="1562100" indent="-228600" algn="l" rtl="0" fontAlgn="base">
        <a:lnSpc>
          <a:spcPct val="90000"/>
        </a:lnSpc>
        <a:spcBef>
          <a:spcPct val="30000"/>
        </a:spcBef>
        <a:spcAft>
          <a:spcPct val="0"/>
        </a:spcAft>
        <a:buClr>
          <a:schemeClr val="tx1"/>
        </a:buClr>
        <a:buSzPct val="80000"/>
        <a:buFont typeface="Wingdings" pitchFamily="2" charset="2"/>
        <a:buChar char="l"/>
        <a:defRPr sz="1600" b="1">
          <a:solidFill>
            <a:schemeClr val="hlink"/>
          </a:solidFill>
          <a:latin typeface="+mn-lt"/>
        </a:defRPr>
      </a:lvl3pPr>
      <a:lvl4pPr marL="1924050" indent="-171450" algn="l" rtl="0" fontAlgn="base">
        <a:lnSpc>
          <a:spcPct val="90000"/>
        </a:lnSpc>
        <a:spcBef>
          <a:spcPct val="30000"/>
        </a:spcBef>
        <a:spcAft>
          <a:spcPct val="0"/>
        </a:spcAft>
        <a:buClr>
          <a:schemeClr val="hlink"/>
        </a:buClr>
        <a:buSzPct val="100000"/>
        <a:buFont typeface="Wingdings" pitchFamily="2" charset="2"/>
        <a:buChar char="u"/>
        <a:defRPr sz="1400" b="1">
          <a:solidFill>
            <a:srgbClr val="FF33CC"/>
          </a:solidFill>
          <a:latin typeface="+mn-lt"/>
        </a:defRPr>
      </a:lvl4pPr>
      <a:lvl5pPr marL="2286000" indent="-171450" algn="l" rtl="0" fontAlgn="base">
        <a:lnSpc>
          <a:spcPct val="90000"/>
        </a:lnSpc>
        <a:spcBef>
          <a:spcPct val="30000"/>
        </a:spcBef>
        <a:spcAft>
          <a:spcPct val="0"/>
        </a:spcAft>
        <a:defRPr sz="1400" b="1">
          <a:solidFill>
            <a:schemeClr val="folHlink"/>
          </a:solidFill>
          <a:latin typeface="+mn-lt"/>
        </a:defRPr>
      </a:lvl5pPr>
      <a:lvl6pPr marL="2743200" indent="-171450" algn="l" rtl="0" fontAlgn="base">
        <a:lnSpc>
          <a:spcPct val="90000"/>
        </a:lnSpc>
        <a:spcBef>
          <a:spcPct val="30000"/>
        </a:spcBef>
        <a:spcAft>
          <a:spcPct val="0"/>
        </a:spcAft>
        <a:defRPr sz="1400" b="1">
          <a:solidFill>
            <a:schemeClr val="folHlink"/>
          </a:solidFill>
          <a:latin typeface="+mn-lt"/>
        </a:defRPr>
      </a:lvl6pPr>
      <a:lvl7pPr marL="3200400" indent="-171450" algn="l" rtl="0" fontAlgn="base">
        <a:lnSpc>
          <a:spcPct val="90000"/>
        </a:lnSpc>
        <a:spcBef>
          <a:spcPct val="30000"/>
        </a:spcBef>
        <a:spcAft>
          <a:spcPct val="0"/>
        </a:spcAft>
        <a:defRPr sz="1400" b="1">
          <a:solidFill>
            <a:schemeClr val="folHlink"/>
          </a:solidFill>
          <a:latin typeface="+mn-lt"/>
        </a:defRPr>
      </a:lvl7pPr>
      <a:lvl8pPr marL="3657600" indent="-171450" algn="l" rtl="0" fontAlgn="base">
        <a:lnSpc>
          <a:spcPct val="90000"/>
        </a:lnSpc>
        <a:spcBef>
          <a:spcPct val="30000"/>
        </a:spcBef>
        <a:spcAft>
          <a:spcPct val="0"/>
        </a:spcAft>
        <a:defRPr sz="1400" b="1">
          <a:solidFill>
            <a:schemeClr val="folHlink"/>
          </a:solidFill>
          <a:latin typeface="+mn-lt"/>
        </a:defRPr>
      </a:lvl8pPr>
      <a:lvl9pPr marL="4114800" indent="-171450" algn="l" rtl="0" fontAlgn="base">
        <a:lnSpc>
          <a:spcPct val="90000"/>
        </a:lnSpc>
        <a:spcBef>
          <a:spcPct val="30000"/>
        </a:spcBef>
        <a:spcAft>
          <a:spcPct val="0"/>
        </a:spcAft>
        <a:defRPr sz="1400" b="1">
          <a:solidFill>
            <a:schemeClr val="folHlink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0" y="6524625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l" eaLnBrk="0" hangingPunct="0">
              <a:defRPr sz="1000" i="0">
                <a:solidFill>
                  <a:schemeClr val="bg2"/>
                </a:solidFill>
                <a:latin typeface="+mn-lt"/>
              </a:defRPr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15th January, HI Overview,  K.Safarik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39752" y="6524625"/>
            <a:ext cx="43924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eaLnBrk="0" hangingPunct="0">
              <a:defRPr sz="1000" i="0">
                <a:solidFill>
                  <a:schemeClr val="bg2"/>
                </a:solidFill>
                <a:latin typeface="+mn-lt"/>
              </a:defRPr>
            </a:lvl1pPr>
          </a:lstStyle>
          <a:p>
            <a:endParaRPr lang="en-US" dirty="0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75513" y="6524625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 eaLnBrk="0" hangingPunct="0">
              <a:defRPr sz="1000" i="0">
                <a:solidFill>
                  <a:schemeClr val="bg2"/>
                </a:solidFill>
                <a:latin typeface="+mn-lt"/>
              </a:defRPr>
            </a:lvl1pPr>
          </a:lstStyle>
          <a:p>
            <a:fld id="{693692D9-6E83-41E8-9D62-B18160F5CB00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863600" y="0"/>
            <a:ext cx="7413625" cy="863600"/>
          </a:xfrm>
          <a:prstGeom prst="rect">
            <a:avLst/>
          </a:prstGeom>
          <a:solidFill>
            <a:srgbClr val="99CC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Slide Title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1000" y="1295400"/>
            <a:ext cx="83820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Body Text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   Forth lourth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pic>
        <p:nvPicPr>
          <p:cNvPr id="3079" name="Picture 7" descr="Logo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8277225" y="0"/>
            <a:ext cx="863600" cy="869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0" name="Picture 8"/>
          <p:cNvPicPr>
            <a:picLocks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0" y="0"/>
            <a:ext cx="863600" cy="86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1609545866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  <p:sldLayoutId id="2147483763" r:id="rId12"/>
  </p:sldLayoutIdLst>
  <p:transition spd="med">
    <p:cover dir="r"/>
  </p:transition>
  <p:timing>
    <p:tnLst>
      <p:par>
        <p:cTn id="1" dur="indefinite" restart="never" nodeType="tmRoot"/>
      </p:par>
    </p:tnLst>
  </p:timing>
  <p:hf hdr="0" ftr="0"/>
  <p:txStyles>
    <p:titleStyle>
      <a:lvl1pPr algn="ctr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6600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6600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2pPr>
      <a:lvl3pPr algn="ctr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6600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3pPr>
      <a:lvl4pPr algn="ctr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6600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4pPr>
      <a:lvl5pPr algn="ctr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6600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5pPr>
      <a:lvl6pPr marL="457200" algn="ctr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6600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6pPr>
      <a:lvl7pPr marL="914400" algn="ctr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6600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7pPr>
      <a:lvl8pPr marL="1371600" algn="ctr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6600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8pPr>
      <a:lvl9pPr marL="1828800" algn="ctr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6600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9pPr>
    </p:titleStyle>
    <p:bodyStyle>
      <a:lvl1pPr marL="571500" indent="-571500" algn="l" rtl="0" fontAlgn="base">
        <a:lnSpc>
          <a:spcPct val="90000"/>
        </a:lnSpc>
        <a:spcBef>
          <a:spcPct val="3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u"/>
        <a:defRPr sz="2400"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n-ea"/>
          <a:cs typeface="+mn-cs"/>
        </a:defRPr>
      </a:lvl1pPr>
      <a:lvl2pPr marL="1047750" indent="-285750" algn="l" rtl="0" fontAlgn="base">
        <a:lnSpc>
          <a:spcPct val="90000"/>
        </a:lnSpc>
        <a:spcBef>
          <a:spcPct val="3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b="1">
          <a:solidFill>
            <a:schemeClr val="bg2"/>
          </a:solidFill>
          <a:latin typeface="+mn-lt"/>
        </a:defRPr>
      </a:lvl2pPr>
      <a:lvl3pPr marL="1562100" indent="-228600" algn="l" rtl="0" fontAlgn="base">
        <a:lnSpc>
          <a:spcPct val="90000"/>
        </a:lnSpc>
        <a:spcBef>
          <a:spcPct val="30000"/>
        </a:spcBef>
        <a:spcAft>
          <a:spcPct val="0"/>
        </a:spcAft>
        <a:buClr>
          <a:schemeClr val="tx1"/>
        </a:buClr>
        <a:buSzPct val="80000"/>
        <a:buFont typeface="Wingdings" pitchFamily="2" charset="2"/>
        <a:buChar char="l"/>
        <a:defRPr sz="1600" b="1">
          <a:solidFill>
            <a:schemeClr val="hlink"/>
          </a:solidFill>
          <a:latin typeface="+mn-lt"/>
        </a:defRPr>
      </a:lvl3pPr>
      <a:lvl4pPr marL="1924050" indent="-171450" algn="l" rtl="0" fontAlgn="base">
        <a:lnSpc>
          <a:spcPct val="90000"/>
        </a:lnSpc>
        <a:spcBef>
          <a:spcPct val="30000"/>
        </a:spcBef>
        <a:spcAft>
          <a:spcPct val="0"/>
        </a:spcAft>
        <a:buClr>
          <a:schemeClr val="hlink"/>
        </a:buClr>
        <a:buSzPct val="100000"/>
        <a:buFont typeface="Wingdings" pitchFamily="2" charset="2"/>
        <a:buChar char="u"/>
        <a:defRPr sz="1400" b="1">
          <a:solidFill>
            <a:srgbClr val="FF33CC"/>
          </a:solidFill>
          <a:latin typeface="+mn-lt"/>
        </a:defRPr>
      </a:lvl4pPr>
      <a:lvl5pPr marL="2286000" indent="-171450" algn="l" rtl="0" fontAlgn="base">
        <a:lnSpc>
          <a:spcPct val="90000"/>
        </a:lnSpc>
        <a:spcBef>
          <a:spcPct val="30000"/>
        </a:spcBef>
        <a:spcAft>
          <a:spcPct val="0"/>
        </a:spcAft>
        <a:defRPr sz="1400" b="1">
          <a:solidFill>
            <a:schemeClr val="folHlink"/>
          </a:solidFill>
          <a:latin typeface="+mn-lt"/>
        </a:defRPr>
      </a:lvl5pPr>
      <a:lvl6pPr marL="2743200" indent="-171450" algn="l" rtl="0" fontAlgn="base">
        <a:lnSpc>
          <a:spcPct val="90000"/>
        </a:lnSpc>
        <a:spcBef>
          <a:spcPct val="30000"/>
        </a:spcBef>
        <a:spcAft>
          <a:spcPct val="0"/>
        </a:spcAft>
        <a:defRPr sz="1400" b="1">
          <a:solidFill>
            <a:schemeClr val="folHlink"/>
          </a:solidFill>
          <a:latin typeface="+mn-lt"/>
        </a:defRPr>
      </a:lvl6pPr>
      <a:lvl7pPr marL="3200400" indent="-171450" algn="l" rtl="0" fontAlgn="base">
        <a:lnSpc>
          <a:spcPct val="90000"/>
        </a:lnSpc>
        <a:spcBef>
          <a:spcPct val="30000"/>
        </a:spcBef>
        <a:spcAft>
          <a:spcPct val="0"/>
        </a:spcAft>
        <a:defRPr sz="1400" b="1">
          <a:solidFill>
            <a:schemeClr val="folHlink"/>
          </a:solidFill>
          <a:latin typeface="+mn-lt"/>
        </a:defRPr>
      </a:lvl7pPr>
      <a:lvl8pPr marL="3657600" indent="-171450" algn="l" rtl="0" fontAlgn="base">
        <a:lnSpc>
          <a:spcPct val="90000"/>
        </a:lnSpc>
        <a:spcBef>
          <a:spcPct val="30000"/>
        </a:spcBef>
        <a:spcAft>
          <a:spcPct val="0"/>
        </a:spcAft>
        <a:defRPr sz="1400" b="1">
          <a:solidFill>
            <a:schemeClr val="folHlink"/>
          </a:solidFill>
          <a:latin typeface="+mn-lt"/>
        </a:defRPr>
      </a:lvl8pPr>
      <a:lvl9pPr marL="4114800" indent="-171450" algn="l" rtl="0" fontAlgn="base">
        <a:lnSpc>
          <a:spcPct val="90000"/>
        </a:lnSpc>
        <a:spcBef>
          <a:spcPct val="30000"/>
        </a:spcBef>
        <a:spcAft>
          <a:spcPct val="0"/>
        </a:spcAft>
        <a:defRPr sz="1400" b="1">
          <a:solidFill>
            <a:schemeClr val="folHlink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0" y="6524625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l" eaLnBrk="0" hangingPunct="0">
              <a:defRPr sz="1000" i="0">
                <a:solidFill>
                  <a:schemeClr val="bg2"/>
                </a:solidFill>
                <a:latin typeface="+mn-lt"/>
              </a:defRPr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15th January, HI Overview,  K.Safarik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39752" y="6524625"/>
            <a:ext cx="43924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eaLnBrk="0" hangingPunct="0">
              <a:defRPr sz="1000" i="0">
                <a:solidFill>
                  <a:schemeClr val="bg2"/>
                </a:solidFill>
                <a:latin typeface="+mn-lt"/>
              </a:defRPr>
            </a:lvl1pPr>
          </a:lstStyle>
          <a:p>
            <a:endParaRPr lang="en-US" dirty="0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75513" y="6524625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 eaLnBrk="0" hangingPunct="0">
              <a:defRPr sz="1000" i="0">
                <a:solidFill>
                  <a:schemeClr val="bg2"/>
                </a:solidFill>
                <a:latin typeface="+mn-lt"/>
              </a:defRPr>
            </a:lvl1pPr>
          </a:lstStyle>
          <a:p>
            <a:fld id="{693692D9-6E83-41E8-9D62-B18160F5CB00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863600" y="0"/>
            <a:ext cx="7413625" cy="863600"/>
          </a:xfrm>
          <a:prstGeom prst="rect">
            <a:avLst/>
          </a:prstGeom>
          <a:solidFill>
            <a:srgbClr val="99CC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Slide Title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1000" y="1295400"/>
            <a:ext cx="83820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Body Text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   Forth lourth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pic>
        <p:nvPicPr>
          <p:cNvPr id="3079" name="Picture 7" descr="Logo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8277225" y="0"/>
            <a:ext cx="863600" cy="869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0" name="Picture 8"/>
          <p:cNvPicPr>
            <a:picLocks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0" y="0"/>
            <a:ext cx="863600" cy="86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2038950664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  <p:sldLayoutId id="2147483710" r:id="rId12"/>
  </p:sldLayoutIdLst>
  <p:transition spd="med">
    <p:cover dir="r"/>
  </p:transition>
  <p:timing>
    <p:tnLst>
      <p:par>
        <p:cTn id="1" dur="indefinite" restart="never" nodeType="tmRoot"/>
      </p:par>
    </p:tnLst>
  </p:timing>
  <p:hf hdr="0" ftr="0"/>
  <p:txStyles>
    <p:titleStyle>
      <a:lvl1pPr algn="ctr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6600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6600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2pPr>
      <a:lvl3pPr algn="ctr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6600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3pPr>
      <a:lvl4pPr algn="ctr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6600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4pPr>
      <a:lvl5pPr algn="ctr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6600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5pPr>
      <a:lvl6pPr marL="457200" algn="ctr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6600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6pPr>
      <a:lvl7pPr marL="914400" algn="ctr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6600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7pPr>
      <a:lvl8pPr marL="1371600" algn="ctr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6600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8pPr>
      <a:lvl9pPr marL="1828800" algn="ctr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6600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9pPr>
    </p:titleStyle>
    <p:bodyStyle>
      <a:lvl1pPr marL="571500" indent="-571500" algn="l" rtl="0" fontAlgn="base">
        <a:lnSpc>
          <a:spcPct val="90000"/>
        </a:lnSpc>
        <a:spcBef>
          <a:spcPct val="3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u"/>
        <a:defRPr sz="2400"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n-ea"/>
          <a:cs typeface="+mn-cs"/>
        </a:defRPr>
      </a:lvl1pPr>
      <a:lvl2pPr marL="1047750" indent="-285750" algn="l" rtl="0" fontAlgn="base">
        <a:lnSpc>
          <a:spcPct val="90000"/>
        </a:lnSpc>
        <a:spcBef>
          <a:spcPct val="3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b="1">
          <a:solidFill>
            <a:schemeClr val="bg2"/>
          </a:solidFill>
          <a:latin typeface="+mn-lt"/>
        </a:defRPr>
      </a:lvl2pPr>
      <a:lvl3pPr marL="1562100" indent="-228600" algn="l" rtl="0" fontAlgn="base">
        <a:lnSpc>
          <a:spcPct val="90000"/>
        </a:lnSpc>
        <a:spcBef>
          <a:spcPct val="30000"/>
        </a:spcBef>
        <a:spcAft>
          <a:spcPct val="0"/>
        </a:spcAft>
        <a:buClr>
          <a:schemeClr val="tx1"/>
        </a:buClr>
        <a:buSzPct val="80000"/>
        <a:buFont typeface="Wingdings" pitchFamily="2" charset="2"/>
        <a:buChar char="l"/>
        <a:defRPr sz="1600" b="1">
          <a:solidFill>
            <a:schemeClr val="hlink"/>
          </a:solidFill>
          <a:latin typeface="+mn-lt"/>
        </a:defRPr>
      </a:lvl3pPr>
      <a:lvl4pPr marL="1924050" indent="-171450" algn="l" rtl="0" fontAlgn="base">
        <a:lnSpc>
          <a:spcPct val="90000"/>
        </a:lnSpc>
        <a:spcBef>
          <a:spcPct val="30000"/>
        </a:spcBef>
        <a:spcAft>
          <a:spcPct val="0"/>
        </a:spcAft>
        <a:buClr>
          <a:schemeClr val="hlink"/>
        </a:buClr>
        <a:buSzPct val="100000"/>
        <a:buFont typeface="Wingdings" pitchFamily="2" charset="2"/>
        <a:buChar char="u"/>
        <a:defRPr sz="1400" b="1">
          <a:solidFill>
            <a:srgbClr val="FF33CC"/>
          </a:solidFill>
          <a:latin typeface="+mn-lt"/>
        </a:defRPr>
      </a:lvl4pPr>
      <a:lvl5pPr marL="2286000" indent="-171450" algn="l" rtl="0" fontAlgn="base">
        <a:lnSpc>
          <a:spcPct val="90000"/>
        </a:lnSpc>
        <a:spcBef>
          <a:spcPct val="30000"/>
        </a:spcBef>
        <a:spcAft>
          <a:spcPct val="0"/>
        </a:spcAft>
        <a:defRPr sz="1400" b="1">
          <a:solidFill>
            <a:schemeClr val="folHlink"/>
          </a:solidFill>
          <a:latin typeface="+mn-lt"/>
        </a:defRPr>
      </a:lvl5pPr>
      <a:lvl6pPr marL="2743200" indent="-171450" algn="l" rtl="0" fontAlgn="base">
        <a:lnSpc>
          <a:spcPct val="90000"/>
        </a:lnSpc>
        <a:spcBef>
          <a:spcPct val="30000"/>
        </a:spcBef>
        <a:spcAft>
          <a:spcPct val="0"/>
        </a:spcAft>
        <a:defRPr sz="1400" b="1">
          <a:solidFill>
            <a:schemeClr val="folHlink"/>
          </a:solidFill>
          <a:latin typeface="+mn-lt"/>
        </a:defRPr>
      </a:lvl6pPr>
      <a:lvl7pPr marL="3200400" indent="-171450" algn="l" rtl="0" fontAlgn="base">
        <a:lnSpc>
          <a:spcPct val="90000"/>
        </a:lnSpc>
        <a:spcBef>
          <a:spcPct val="30000"/>
        </a:spcBef>
        <a:spcAft>
          <a:spcPct val="0"/>
        </a:spcAft>
        <a:defRPr sz="1400" b="1">
          <a:solidFill>
            <a:schemeClr val="folHlink"/>
          </a:solidFill>
          <a:latin typeface="+mn-lt"/>
        </a:defRPr>
      </a:lvl7pPr>
      <a:lvl8pPr marL="3657600" indent="-171450" algn="l" rtl="0" fontAlgn="base">
        <a:lnSpc>
          <a:spcPct val="90000"/>
        </a:lnSpc>
        <a:spcBef>
          <a:spcPct val="30000"/>
        </a:spcBef>
        <a:spcAft>
          <a:spcPct val="0"/>
        </a:spcAft>
        <a:defRPr sz="1400" b="1">
          <a:solidFill>
            <a:schemeClr val="folHlink"/>
          </a:solidFill>
          <a:latin typeface="+mn-lt"/>
        </a:defRPr>
      </a:lvl8pPr>
      <a:lvl9pPr marL="4114800" indent="-171450" algn="l" rtl="0" fontAlgn="base">
        <a:lnSpc>
          <a:spcPct val="90000"/>
        </a:lnSpc>
        <a:spcBef>
          <a:spcPct val="30000"/>
        </a:spcBef>
        <a:spcAft>
          <a:spcPct val="0"/>
        </a:spcAft>
        <a:defRPr sz="1400" b="1">
          <a:solidFill>
            <a:schemeClr val="folHlink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0" y="6524625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l" eaLnBrk="0" hangingPunct="0">
              <a:defRPr sz="1000" i="0">
                <a:solidFill>
                  <a:schemeClr val="bg2"/>
                </a:solidFill>
                <a:latin typeface="+mn-lt"/>
              </a:defRPr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15th January, HI Overview,  K.Safarik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39752" y="6524625"/>
            <a:ext cx="43924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eaLnBrk="0" hangingPunct="0">
              <a:defRPr sz="1000" i="0">
                <a:solidFill>
                  <a:schemeClr val="bg2"/>
                </a:solidFill>
                <a:latin typeface="+mn-lt"/>
              </a:defRPr>
            </a:lvl1pPr>
          </a:lstStyle>
          <a:p>
            <a:endParaRPr lang="en-US" dirty="0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75513" y="6524625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 eaLnBrk="0" hangingPunct="0">
              <a:defRPr sz="1000" i="0">
                <a:solidFill>
                  <a:schemeClr val="bg2"/>
                </a:solidFill>
                <a:latin typeface="+mn-lt"/>
              </a:defRPr>
            </a:lvl1pPr>
          </a:lstStyle>
          <a:p>
            <a:fld id="{693692D9-6E83-41E8-9D62-B18160F5CB00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863600" y="0"/>
            <a:ext cx="7413625" cy="863600"/>
          </a:xfrm>
          <a:prstGeom prst="rect">
            <a:avLst/>
          </a:prstGeom>
          <a:solidFill>
            <a:srgbClr val="99CC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Slide Title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1000" y="1295400"/>
            <a:ext cx="83820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Body Text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   Forth lourth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pic>
        <p:nvPicPr>
          <p:cNvPr id="3079" name="Picture 7" descr="Logo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8277225" y="0"/>
            <a:ext cx="863600" cy="869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0" name="Picture 8"/>
          <p:cNvPicPr>
            <a:picLocks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0" y="0"/>
            <a:ext cx="863600" cy="86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3988329328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712" r:id="rId1"/>
    <p:sldLayoutId id="2147483713" r:id="rId2"/>
    <p:sldLayoutId id="2147483714" r:id="rId3"/>
    <p:sldLayoutId id="2147483715" r:id="rId4"/>
    <p:sldLayoutId id="2147483716" r:id="rId5"/>
    <p:sldLayoutId id="2147483717" r:id="rId6"/>
    <p:sldLayoutId id="2147483718" r:id="rId7"/>
    <p:sldLayoutId id="2147483719" r:id="rId8"/>
    <p:sldLayoutId id="2147483720" r:id="rId9"/>
    <p:sldLayoutId id="2147483721" r:id="rId10"/>
    <p:sldLayoutId id="2147483722" r:id="rId11"/>
    <p:sldLayoutId id="2147483723" r:id="rId12"/>
  </p:sldLayoutIdLst>
  <p:transition spd="med">
    <p:cover dir="r"/>
  </p:transition>
  <p:timing>
    <p:tnLst>
      <p:par>
        <p:cTn id="1" dur="indefinite" restart="never" nodeType="tmRoot"/>
      </p:par>
    </p:tnLst>
  </p:timing>
  <p:hf hdr="0" ftr="0"/>
  <p:txStyles>
    <p:titleStyle>
      <a:lvl1pPr algn="ctr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6600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6600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2pPr>
      <a:lvl3pPr algn="ctr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6600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3pPr>
      <a:lvl4pPr algn="ctr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6600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4pPr>
      <a:lvl5pPr algn="ctr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6600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5pPr>
      <a:lvl6pPr marL="457200" algn="ctr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6600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6pPr>
      <a:lvl7pPr marL="914400" algn="ctr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6600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7pPr>
      <a:lvl8pPr marL="1371600" algn="ctr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6600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8pPr>
      <a:lvl9pPr marL="1828800" algn="ctr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6600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9pPr>
    </p:titleStyle>
    <p:bodyStyle>
      <a:lvl1pPr marL="571500" indent="-571500" algn="l" rtl="0" fontAlgn="base">
        <a:lnSpc>
          <a:spcPct val="90000"/>
        </a:lnSpc>
        <a:spcBef>
          <a:spcPct val="3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u"/>
        <a:defRPr sz="2400"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n-ea"/>
          <a:cs typeface="+mn-cs"/>
        </a:defRPr>
      </a:lvl1pPr>
      <a:lvl2pPr marL="1047750" indent="-285750" algn="l" rtl="0" fontAlgn="base">
        <a:lnSpc>
          <a:spcPct val="90000"/>
        </a:lnSpc>
        <a:spcBef>
          <a:spcPct val="3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b="1">
          <a:solidFill>
            <a:schemeClr val="bg2"/>
          </a:solidFill>
          <a:latin typeface="+mn-lt"/>
        </a:defRPr>
      </a:lvl2pPr>
      <a:lvl3pPr marL="1562100" indent="-228600" algn="l" rtl="0" fontAlgn="base">
        <a:lnSpc>
          <a:spcPct val="90000"/>
        </a:lnSpc>
        <a:spcBef>
          <a:spcPct val="30000"/>
        </a:spcBef>
        <a:spcAft>
          <a:spcPct val="0"/>
        </a:spcAft>
        <a:buClr>
          <a:schemeClr val="tx1"/>
        </a:buClr>
        <a:buSzPct val="80000"/>
        <a:buFont typeface="Wingdings" pitchFamily="2" charset="2"/>
        <a:buChar char="l"/>
        <a:defRPr sz="1600" b="1">
          <a:solidFill>
            <a:schemeClr val="hlink"/>
          </a:solidFill>
          <a:latin typeface="+mn-lt"/>
        </a:defRPr>
      </a:lvl3pPr>
      <a:lvl4pPr marL="1924050" indent="-171450" algn="l" rtl="0" fontAlgn="base">
        <a:lnSpc>
          <a:spcPct val="90000"/>
        </a:lnSpc>
        <a:spcBef>
          <a:spcPct val="30000"/>
        </a:spcBef>
        <a:spcAft>
          <a:spcPct val="0"/>
        </a:spcAft>
        <a:buClr>
          <a:schemeClr val="hlink"/>
        </a:buClr>
        <a:buSzPct val="100000"/>
        <a:buFont typeface="Wingdings" pitchFamily="2" charset="2"/>
        <a:buChar char="u"/>
        <a:defRPr sz="1400" b="1">
          <a:solidFill>
            <a:srgbClr val="FF33CC"/>
          </a:solidFill>
          <a:latin typeface="+mn-lt"/>
        </a:defRPr>
      </a:lvl4pPr>
      <a:lvl5pPr marL="2286000" indent="-171450" algn="l" rtl="0" fontAlgn="base">
        <a:lnSpc>
          <a:spcPct val="90000"/>
        </a:lnSpc>
        <a:spcBef>
          <a:spcPct val="30000"/>
        </a:spcBef>
        <a:spcAft>
          <a:spcPct val="0"/>
        </a:spcAft>
        <a:defRPr sz="1400" b="1">
          <a:solidFill>
            <a:schemeClr val="folHlink"/>
          </a:solidFill>
          <a:latin typeface="+mn-lt"/>
        </a:defRPr>
      </a:lvl5pPr>
      <a:lvl6pPr marL="2743200" indent="-171450" algn="l" rtl="0" fontAlgn="base">
        <a:lnSpc>
          <a:spcPct val="90000"/>
        </a:lnSpc>
        <a:spcBef>
          <a:spcPct val="30000"/>
        </a:spcBef>
        <a:spcAft>
          <a:spcPct val="0"/>
        </a:spcAft>
        <a:defRPr sz="1400" b="1">
          <a:solidFill>
            <a:schemeClr val="folHlink"/>
          </a:solidFill>
          <a:latin typeface="+mn-lt"/>
        </a:defRPr>
      </a:lvl6pPr>
      <a:lvl7pPr marL="3200400" indent="-171450" algn="l" rtl="0" fontAlgn="base">
        <a:lnSpc>
          <a:spcPct val="90000"/>
        </a:lnSpc>
        <a:spcBef>
          <a:spcPct val="30000"/>
        </a:spcBef>
        <a:spcAft>
          <a:spcPct val="0"/>
        </a:spcAft>
        <a:defRPr sz="1400" b="1">
          <a:solidFill>
            <a:schemeClr val="folHlink"/>
          </a:solidFill>
          <a:latin typeface="+mn-lt"/>
        </a:defRPr>
      </a:lvl7pPr>
      <a:lvl8pPr marL="3657600" indent="-171450" algn="l" rtl="0" fontAlgn="base">
        <a:lnSpc>
          <a:spcPct val="90000"/>
        </a:lnSpc>
        <a:spcBef>
          <a:spcPct val="30000"/>
        </a:spcBef>
        <a:spcAft>
          <a:spcPct val="0"/>
        </a:spcAft>
        <a:defRPr sz="1400" b="1">
          <a:solidFill>
            <a:schemeClr val="folHlink"/>
          </a:solidFill>
          <a:latin typeface="+mn-lt"/>
        </a:defRPr>
      </a:lvl8pPr>
      <a:lvl9pPr marL="4114800" indent="-171450" algn="l" rtl="0" fontAlgn="base">
        <a:lnSpc>
          <a:spcPct val="90000"/>
        </a:lnSpc>
        <a:spcBef>
          <a:spcPct val="30000"/>
        </a:spcBef>
        <a:spcAft>
          <a:spcPct val="0"/>
        </a:spcAft>
        <a:defRPr sz="1400" b="1">
          <a:solidFill>
            <a:schemeClr val="folHlink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0" y="6524625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l" eaLnBrk="0" hangingPunct="0">
              <a:defRPr sz="1000" i="0">
                <a:solidFill>
                  <a:schemeClr val="bg2"/>
                </a:solidFill>
                <a:latin typeface="+mn-lt"/>
              </a:defRPr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15th January, HI Overview,  K.Safarik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39752" y="6524625"/>
            <a:ext cx="43924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eaLnBrk="0" hangingPunct="0">
              <a:defRPr sz="1000" i="0">
                <a:solidFill>
                  <a:schemeClr val="bg2"/>
                </a:solidFill>
                <a:latin typeface="+mn-lt"/>
              </a:defRPr>
            </a:lvl1pPr>
          </a:lstStyle>
          <a:p>
            <a:endParaRPr lang="en-US" dirty="0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75513" y="6524625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 eaLnBrk="0" hangingPunct="0">
              <a:defRPr sz="1000" i="0">
                <a:solidFill>
                  <a:schemeClr val="bg2"/>
                </a:solidFill>
                <a:latin typeface="+mn-lt"/>
              </a:defRPr>
            </a:lvl1pPr>
          </a:lstStyle>
          <a:p>
            <a:fld id="{693692D9-6E83-41E8-9D62-B18160F5CB00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863600" y="0"/>
            <a:ext cx="7413625" cy="863600"/>
          </a:xfrm>
          <a:prstGeom prst="rect">
            <a:avLst/>
          </a:prstGeom>
          <a:solidFill>
            <a:srgbClr val="99CC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Slide Title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1000" y="1295400"/>
            <a:ext cx="83820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Body Text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   Forth lourth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pic>
        <p:nvPicPr>
          <p:cNvPr id="3079" name="Picture 7" descr="Logo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8277225" y="0"/>
            <a:ext cx="863600" cy="869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0" name="Picture 8"/>
          <p:cNvPicPr>
            <a:picLocks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0" y="0"/>
            <a:ext cx="863600" cy="86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3234912238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725" r:id="rId1"/>
    <p:sldLayoutId id="2147483726" r:id="rId2"/>
    <p:sldLayoutId id="2147483727" r:id="rId3"/>
    <p:sldLayoutId id="2147483728" r:id="rId4"/>
    <p:sldLayoutId id="2147483729" r:id="rId5"/>
    <p:sldLayoutId id="2147483730" r:id="rId6"/>
    <p:sldLayoutId id="2147483731" r:id="rId7"/>
    <p:sldLayoutId id="2147483732" r:id="rId8"/>
    <p:sldLayoutId id="2147483733" r:id="rId9"/>
    <p:sldLayoutId id="2147483734" r:id="rId10"/>
    <p:sldLayoutId id="2147483735" r:id="rId11"/>
    <p:sldLayoutId id="2147483736" r:id="rId12"/>
  </p:sldLayoutIdLst>
  <p:transition spd="med">
    <p:cover dir="r"/>
  </p:transition>
  <p:timing>
    <p:tnLst>
      <p:par>
        <p:cTn id="1" dur="indefinite" restart="never" nodeType="tmRoot"/>
      </p:par>
    </p:tnLst>
  </p:timing>
  <p:hf hdr="0" ftr="0"/>
  <p:txStyles>
    <p:titleStyle>
      <a:lvl1pPr algn="ctr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6600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6600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2pPr>
      <a:lvl3pPr algn="ctr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6600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3pPr>
      <a:lvl4pPr algn="ctr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6600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4pPr>
      <a:lvl5pPr algn="ctr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6600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5pPr>
      <a:lvl6pPr marL="457200" algn="ctr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6600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6pPr>
      <a:lvl7pPr marL="914400" algn="ctr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6600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7pPr>
      <a:lvl8pPr marL="1371600" algn="ctr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6600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8pPr>
      <a:lvl9pPr marL="1828800" algn="ctr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6600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9pPr>
    </p:titleStyle>
    <p:bodyStyle>
      <a:lvl1pPr marL="571500" indent="-571500" algn="l" rtl="0" fontAlgn="base">
        <a:lnSpc>
          <a:spcPct val="90000"/>
        </a:lnSpc>
        <a:spcBef>
          <a:spcPct val="3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u"/>
        <a:defRPr sz="2400"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n-ea"/>
          <a:cs typeface="+mn-cs"/>
        </a:defRPr>
      </a:lvl1pPr>
      <a:lvl2pPr marL="1047750" indent="-285750" algn="l" rtl="0" fontAlgn="base">
        <a:lnSpc>
          <a:spcPct val="90000"/>
        </a:lnSpc>
        <a:spcBef>
          <a:spcPct val="3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b="1">
          <a:solidFill>
            <a:schemeClr val="bg2"/>
          </a:solidFill>
          <a:latin typeface="+mn-lt"/>
        </a:defRPr>
      </a:lvl2pPr>
      <a:lvl3pPr marL="1562100" indent="-228600" algn="l" rtl="0" fontAlgn="base">
        <a:lnSpc>
          <a:spcPct val="90000"/>
        </a:lnSpc>
        <a:spcBef>
          <a:spcPct val="30000"/>
        </a:spcBef>
        <a:spcAft>
          <a:spcPct val="0"/>
        </a:spcAft>
        <a:buClr>
          <a:schemeClr val="tx1"/>
        </a:buClr>
        <a:buSzPct val="80000"/>
        <a:buFont typeface="Wingdings" pitchFamily="2" charset="2"/>
        <a:buChar char="l"/>
        <a:defRPr sz="1600" b="1">
          <a:solidFill>
            <a:schemeClr val="hlink"/>
          </a:solidFill>
          <a:latin typeface="+mn-lt"/>
        </a:defRPr>
      </a:lvl3pPr>
      <a:lvl4pPr marL="1924050" indent="-171450" algn="l" rtl="0" fontAlgn="base">
        <a:lnSpc>
          <a:spcPct val="90000"/>
        </a:lnSpc>
        <a:spcBef>
          <a:spcPct val="30000"/>
        </a:spcBef>
        <a:spcAft>
          <a:spcPct val="0"/>
        </a:spcAft>
        <a:buClr>
          <a:schemeClr val="hlink"/>
        </a:buClr>
        <a:buSzPct val="100000"/>
        <a:buFont typeface="Wingdings" pitchFamily="2" charset="2"/>
        <a:buChar char="u"/>
        <a:defRPr sz="1400" b="1">
          <a:solidFill>
            <a:srgbClr val="FF33CC"/>
          </a:solidFill>
          <a:latin typeface="+mn-lt"/>
        </a:defRPr>
      </a:lvl4pPr>
      <a:lvl5pPr marL="2286000" indent="-171450" algn="l" rtl="0" fontAlgn="base">
        <a:lnSpc>
          <a:spcPct val="90000"/>
        </a:lnSpc>
        <a:spcBef>
          <a:spcPct val="30000"/>
        </a:spcBef>
        <a:spcAft>
          <a:spcPct val="0"/>
        </a:spcAft>
        <a:defRPr sz="1400" b="1">
          <a:solidFill>
            <a:schemeClr val="folHlink"/>
          </a:solidFill>
          <a:latin typeface="+mn-lt"/>
        </a:defRPr>
      </a:lvl5pPr>
      <a:lvl6pPr marL="2743200" indent="-171450" algn="l" rtl="0" fontAlgn="base">
        <a:lnSpc>
          <a:spcPct val="90000"/>
        </a:lnSpc>
        <a:spcBef>
          <a:spcPct val="30000"/>
        </a:spcBef>
        <a:spcAft>
          <a:spcPct val="0"/>
        </a:spcAft>
        <a:defRPr sz="1400" b="1">
          <a:solidFill>
            <a:schemeClr val="folHlink"/>
          </a:solidFill>
          <a:latin typeface="+mn-lt"/>
        </a:defRPr>
      </a:lvl6pPr>
      <a:lvl7pPr marL="3200400" indent="-171450" algn="l" rtl="0" fontAlgn="base">
        <a:lnSpc>
          <a:spcPct val="90000"/>
        </a:lnSpc>
        <a:spcBef>
          <a:spcPct val="30000"/>
        </a:spcBef>
        <a:spcAft>
          <a:spcPct val="0"/>
        </a:spcAft>
        <a:defRPr sz="1400" b="1">
          <a:solidFill>
            <a:schemeClr val="folHlink"/>
          </a:solidFill>
          <a:latin typeface="+mn-lt"/>
        </a:defRPr>
      </a:lvl7pPr>
      <a:lvl8pPr marL="3657600" indent="-171450" algn="l" rtl="0" fontAlgn="base">
        <a:lnSpc>
          <a:spcPct val="90000"/>
        </a:lnSpc>
        <a:spcBef>
          <a:spcPct val="30000"/>
        </a:spcBef>
        <a:spcAft>
          <a:spcPct val="0"/>
        </a:spcAft>
        <a:defRPr sz="1400" b="1">
          <a:solidFill>
            <a:schemeClr val="folHlink"/>
          </a:solidFill>
          <a:latin typeface="+mn-lt"/>
        </a:defRPr>
      </a:lvl8pPr>
      <a:lvl9pPr marL="4114800" indent="-171450" algn="l" rtl="0" fontAlgn="base">
        <a:lnSpc>
          <a:spcPct val="90000"/>
        </a:lnSpc>
        <a:spcBef>
          <a:spcPct val="30000"/>
        </a:spcBef>
        <a:spcAft>
          <a:spcPct val="0"/>
        </a:spcAft>
        <a:defRPr sz="1400" b="1">
          <a:solidFill>
            <a:schemeClr val="folHlink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0" y="6524625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l" eaLnBrk="0" hangingPunct="0">
              <a:defRPr sz="1000" i="0">
                <a:solidFill>
                  <a:schemeClr val="bg2"/>
                </a:solidFill>
                <a:latin typeface="+mn-lt"/>
              </a:defRPr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15th January, HI Overview,  K.Safarik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39752" y="6524625"/>
            <a:ext cx="43924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eaLnBrk="0" hangingPunct="0">
              <a:defRPr sz="1000" i="0">
                <a:solidFill>
                  <a:schemeClr val="bg2"/>
                </a:solidFill>
                <a:latin typeface="+mn-lt"/>
              </a:defRPr>
            </a:lvl1pPr>
          </a:lstStyle>
          <a:p>
            <a:endParaRPr lang="en-US" dirty="0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75513" y="6524625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 eaLnBrk="0" hangingPunct="0">
              <a:defRPr sz="1000" i="0">
                <a:solidFill>
                  <a:schemeClr val="bg2"/>
                </a:solidFill>
                <a:latin typeface="+mn-lt"/>
              </a:defRPr>
            </a:lvl1pPr>
          </a:lstStyle>
          <a:p>
            <a:fld id="{693692D9-6E83-41E8-9D62-B18160F5CB00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863600" y="0"/>
            <a:ext cx="7413625" cy="863600"/>
          </a:xfrm>
          <a:prstGeom prst="rect">
            <a:avLst/>
          </a:prstGeom>
          <a:solidFill>
            <a:srgbClr val="99CC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Slide Title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1000" y="1295400"/>
            <a:ext cx="83820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Body Text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   Forth lourth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pic>
        <p:nvPicPr>
          <p:cNvPr id="3079" name="Picture 7" descr="Logo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8277225" y="0"/>
            <a:ext cx="863600" cy="869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0" name="Picture 8"/>
          <p:cNvPicPr>
            <a:picLocks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0" y="0"/>
            <a:ext cx="863600" cy="86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3347054394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738" r:id="rId1"/>
    <p:sldLayoutId id="2147483739" r:id="rId2"/>
    <p:sldLayoutId id="2147483740" r:id="rId3"/>
    <p:sldLayoutId id="2147483741" r:id="rId4"/>
    <p:sldLayoutId id="2147483742" r:id="rId5"/>
    <p:sldLayoutId id="2147483743" r:id="rId6"/>
    <p:sldLayoutId id="2147483744" r:id="rId7"/>
    <p:sldLayoutId id="2147483745" r:id="rId8"/>
    <p:sldLayoutId id="2147483746" r:id="rId9"/>
    <p:sldLayoutId id="2147483747" r:id="rId10"/>
    <p:sldLayoutId id="2147483748" r:id="rId11"/>
    <p:sldLayoutId id="2147483749" r:id="rId12"/>
  </p:sldLayoutIdLst>
  <p:transition spd="med">
    <p:cover dir="r"/>
  </p:transition>
  <p:timing>
    <p:tnLst>
      <p:par>
        <p:cTn id="1" dur="indefinite" restart="never" nodeType="tmRoot"/>
      </p:par>
    </p:tnLst>
  </p:timing>
  <p:hf hdr="0" ftr="0"/>
  <p:txStyles>
    <p:titleStyle>
      <a:lvl1pPr algn="ctr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6600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6600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2pPr>
      <a:lvl3pPr algn="ctr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6600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3pPr>
      <a:lvl4pPr algn="ctr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6600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4pPr>
      <a:lvl5pPr algn="ctr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6600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5pPr>
      <a:lvl6pPr marL="457200" algn="ctr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6600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6pPr>
      <a:lvl7pPr marL="914400" algn="ctr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6600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7pPr>
      <a:lvl8pPr marL="1371600" algn="ctr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6600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8pPr>
      <a:lvl9pPr marL="1828800" algn="ctr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6600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9pPr>
    </p:titleStyle>
    <p:bodyStyle>
      <a:lvl1pPr marL="571500" indent="-571500" algn="l" rtl="0" fontAlgn="base">
        <a:lnSpc>
          <a:spcPct val="90000"/>
        </a:lnSpc>
        <a:spcBef>
          <a:spcPct val="3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u"/>
        <a:defRPr sz="2400"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n-ea"/>
          <a:cs typeface="+mn-cs"/>
        </a:defRPr>
      </a:lvl1pPr>
      <a:lvl2pPr marL="1047750" indent="-285750" algn="l" rtl="0" fontAlgn="base">
        <a:lnSpc>
          <a:spcPct val="90000"/>
        </a:lnSpc>
        <a:spcBef>
          <a:spcPct val="3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b="1">
          <a:solidFill>
            <a:schemeClr val="bg2"/>
          </a:solidFill>
          <a:latin typeface="+mn-lt"/>
        </a:defRPr>
      </a:lvl2pPr>
      <a:lvl3pPr marL="1562100" indent="-228600" algn="l" rtl="0" fontAlgn="base">
        <a:lnSpc>
          <a:spcPct val="90000"/>
        </a:lnSpc>
        <a:spcBef>
          <a:spcPct val="30000"/>
        </a:spcBef>
        <a:spcAft>
          <a:spcPct val="0"/>
        </a:spcAft>
        <a:buClr>
          <a:schemeClr val="tx1"/>
        </a:buClr>
        <a:buSzPct val="80000"/>
        <a:buFont typeface="Wingdings" pitchFamily="2" charset="2"/>
        <a:buChar char="l"/>
        <a:defRPr sz="1600" b="1">
          <a:solidFill>
            <a:schemeClr val="hlink"/>
          </a:solidFill>
          <a:latin typeface="+mn-lt"/>
        </a:defRPr>
      </a:lvl3pPr>
      <a:lvl4pPr marL="1924050" indent="-171450" algn="l" rtl="0" fontAlgn="base">
        <a:lnSpc>
          <a:spcPct val="90000"/>
        </a:lnSpc>
        <a:spcBef>
          <a:spcPct val="30000"/>
        </a:spcBef>
        <a:spcAft>
          <a:spcPct val="0"/>
        </a:spcAft>
        <a:buClr>
          <a:schemeClr val="hlink"/>
        </a:buClr>
        <a:buSzPct val="100000"/>
        <a:buFont typeface="Wingdings" pitchFamily="2" charset="2"/>
        <a:buChar char="u"/>
        <a:defRPr sz="1400" b="1">
          <a:solidFill>
            <a:srgbClr val="FF33CC"/>
          </a:solidFill>
          <a:latin typeface="+mn-lt"/>
        </a:defRPr>
      </a:lvl4pPr>
      <a:lvl5pPr marL="2286000" indent="-171450" algn="l" rtl="0" fontAlgn="base">
        <a:lnSpc>
          <a:spcPct val="90000"/>
        </a:lnSpc>
        <a:spcBef>
          <a:spcPct val="30000"/>
        </a:spcBef>
        <a:spcAft>
          <a:spcPct val="0"/>
        </a:spcAft>
        <a:defRPr sz="1400" b="1">
          <a:solidFill>
            <a:schemeClr val="folHlink"/>
          </a:solidFill>
          <a:latin typeface="+mn-lt"/>
        </a:defRPr>
      </a:lvl5pPr>
      <a:lvl6pPr marL="2743200" indent="-171450" algn="l" rtl="0" fontAlgn="base">
        <a:lnSpc>
          <a:spcPct val="90000"/>
        </a:lnSpc>
        <a:spcBef>
          <a:spcPct val="30000"/>
        </a:spcBef>
        <a:spcAft>
          <a:spcPct val="0"/>
        </a:spcAft>
        <a:defRPr sz="1400" b="1">
          <a:solidFill>
            <a:schemeClr val="folHlink"/>
          </a:solidFill>
          <a:latin typeface="+mn-lt"/>
        </a:defRPr>
      </a:lvl6pPr>
      <a:lvl7pPr marL="3200400" indent="-171450" algn="l" rtl="0" fontAlgn="base">
        <a:lnSpc>
          <a:spcPct val="90000"/>
        </a:lnSpc>
        <a:spcBef>
          <a:spcPct val="30000"/>
        </a:spcBef>
        <a:spcAft>
          <a:spcPct val="0"/>
        </a:spcAft>
        <a:defRPr sz="1400" b="1">
          <a:solidFill>
            <a:schemeClr val="folHlink"/>
          </a:solidFill>
          <a:latin typeface="+mn-lt"/>
        </a:defRPr>
      </a:lvl7pPr>
      <a:lvl8pPr marL="3657600" indent="-171450" algn="l" rtl="0" fontAlgn="base">
        <a:lnSpc>
          <a:spcPct val="90000"/>
        </a:lnSpc>
        <a:spcBef>
          <a:spcPct val="30000"/>
        </a:spcBef>
        <a:spcAft>
          <a:spcPct val="0"/>
        </a:spcAft>
        <a:defRPr sz="1400" b="1">
          <a:solidFill>
            <a:schemeClr val="folHlink"/>
          </a:solidFill>
          <a:latin typeface="+mn-lt"/>
        </a:defRPr>
      </a:lvl8pPr>
      <a:lvl9pPr marL="4114800" indent="-171450" algn="l" rtl="0" fontAlgn="base">
        <a:lnSpc>
          <a:spcPct val="90000"/>
        </a:lnSpc>
        <a:spcBef>
          <a:spcPct val="30000"/>
        </a:spcBef>
        <a:spcAft>
          <a:spcPct val="0"/>
        </a:spcAft>
        <a:defRPr sz="1400" b="1">
          <a:solidFill>
            <a:schemeClr val="folHlink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0" y="6524625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l" eaLnBrk="0" hangingPunct="0">
              <a:defRPr sz="1000" i="0">
                <a:solidFill>
                  <a:schemeClr val="bg2"/>
                </a:solidFill>
                <a:latin typeface="+mn-lt"/>
              </a:defRPr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15th January, HI Overview,  K.Safarik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39752" y="6524625"/>
            <a:ext cx="43924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eaLnBrk="0" hangingPunct="0">
              <a:defRPr sz="1000" i="0">
                <a:solidFill>
                  <a:schemeClr val="bg2"/>
                </a:solidFill>
                <a:latin typeface="+mn-lt"/>
              </a:defRPr>
            </a:lvl1pPr>
          </a:lstStyle>
          <a:p>
            <a:endParaRPr lang="en-US" dirty="0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75513" y="6524625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 eaLnBrk="0" hangingPunct="0">
              <a:defRPr sz="1000" i="0">
                <a:solidFill>
                  <a:schemeClr val="bg2"/>
                </a:solidFill>
                <a:latin typeface="+mn-lt"/>
              </a:defRPr>
            </a:lvl1pPr>
          </a:lstStyle>
          <a:p>
            <a:fld id="{693692D9-6E83-41E8-9D62-B18160F5CB00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863600" y="0"/>
            <a:ext cx="7413625" cy="863600"/>
          </a:xfrm>
          <a:prstGeom prst="rect">
            <a:avLst/>
          </a:prstGeom>
          <a:solidFill>
            <a:srgbClr val="99CC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Slide Title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1000" y="1295400"/>
            <a:ext cx="83820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Body Text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   Forth lourth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pic>
        <p:nvPicPr>
          <p:cNvPr id="3079" name="Picture 7" descr="Logo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8277225" y="0"/>
            <a:ext cx="863600" cy="869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0" name="Picture 8"/>
          <p:cNvPicPr>
            <a:picLocks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0" y="0"/>
            <a:ext cx="863600" cy="86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2849048302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751" r:id="rId1"/>
    <p:sldLayoutId id="2147483752" r:id="rId2"/>
    <p:sldLayoutId id="2147483753" r:id="rId3"/>
    <p:sldLayoutId id="2147483754" r:id="rId4"/>
    <p:sldLayoutId id="2147483755" r:id="rId5"/>
    <p:sldLayoutId id="2147483756" r:id="rId6"/>
    <p:sldLayoutId id="2147483757" r:id="rId7"/>
    <p:sldLayoutId id="2147483758" r:id="rId8"/>
    <p:sldLayoutId id="2147483759" r:id="rId9"/>
    <p:sldLayoutId id="2147483760" r:id="rId10"/>
    <p:sldLayoutId id="2147483761" r:id="rId11"/>
    <p:sldLayoutId id="2147483762" r:id="rId12"/>
  </p:sldLayoutIdLst>
  <p:transition spd="med">
    <p:cover dir="r"/>
  </p:transition>
  <p:timing>
    <p:tnLst>
      <p:par>
        <p:cTn id="1" dur="indefinite" restart="never" nodeType="tmRoot"/>
      </p:par>
    </p:tnLst>
  </p:timing>
  <p:hf hdr="0" ftr="0"/>
  <p:txStyles>
    <p:titleStyle>
      <a:lvl1pPr algn="ctr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6600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6600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2pPr>
      <a:lvl3pPr algn="ctr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6600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3pPr>
      <a:lvl4pPr algn="ctr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6600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4pPr>
      <a:lvl5pPr algn="ctr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6600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5pPr>
      <a:lvl6pPr marL="457200" algn="ctr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6600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6pPr>
      <a:lvl7pPr marL="914400" algn="ctr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6600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7pPr>
      <a:lvl8pPr marL="1371600" algn="ctr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6600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8pPr>
      <a:lvl9pPr marL="1828800" algn="ctr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6600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9pPr>
    </p:titleStyle>
    <p:bodyStyle>
      <a:lvl1pPr marL="571500" indent="-571500" algn="l" rtl="0" fontAlgn="base">
        <a:lnSpc>
          <a:spcPct val="90000"/>
        </a:lnSpc>
        <a:spcBef>
          <a:spcPct val="3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u"/>
        <a:defRPr sz="2400"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n-ea"/>
          <a:cs typeface="+mn-cs"/>
        </a:defRPr>
      </a:lvl1pPr>
      <a:lvl2pPr marL="1047750" indent="-285750" algn="l" rtl="0" fontAlgn="base">
        <a:lnSpc>
          <a:spcPct val="90000"/>
        </a:lnSpc>
        <a:spcBef>
          <a:spcPct val="3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b="1">
          <a:solidFill>
            <a:schemeClr val="bg2"/>
          </a:solidFill>
          <a:latin typeface="+mn-lt"/>
        </a:defRPr>
      </a:lvl2pPr>
      <a:lvl3pPr marL="1562100" indent="-228600" algn="l" rtl="0" fontAlgn="base">
        <a:lnSpc>
          <a:spcPct val="90000"/>
        </a:lnSpc>
        <a:spcBef>
          <a:spcPct val="30000"/>
        </a:spcBef>
        <a:spcAft>
          <a:spcPct val="0"/>
        </a:spcAft>
        <a:buClr>
          <a:schemeClr val="tx1"/>
        </a:buClr>
        <a:buSzPct val="80000"/>
        <a:buFont typeface="Wingdings" pitchFamily="2" charset="2"/>
        <a:buChar char="l"/>
        <a:defRPr sz="1600" b="1">
          <a:solidFill>
            <a:schemeClr val="hlink"/>
          </a:solidFill>
          <a:latin typeface="+mn-lt"/>
        </a:defRPr>
      </a:lvl3pPr>
      <a:lvl4pPr marL="1924050" indent="-171450" algn="l" rtl="0" fontAlgn="base">
        <a:lnSpc>
          <a:spcPct val="90000"/>
        </a:lnSpc>
        <a:spcBef>
          <a:spcPct val="30000"/>
        </a:spcBef>
        <a:spcAft>
          <a:spcPct val="0"/>
        </a:spcAft>
        <a:buClr>
          <a:schemeClr val="hlink"/>
        </a:buClr>
        <a:buSzPct val="100000"/>
        <a:buFont typeface="Wingdings" pitchFamily="2" charset="2"/>
        <a:buChar char="u"/>
        <a:defRPr sz="1400" b="1">
          <a:solidFill>
            <a:srgbClr val="FF33CC"/>
          </a:solidFill>
          <a:latin typeface="+mn-lt"/>
        </a:defRPr>
      </a:lvl4pPr>
      <a:lvl5pPr marL="2286000" indent="-171450" algn="l" rtl="0" fontAlgn="base">
        <a:lnSpc>
          <a:spcPct val="90000"/>
        </a:lnSpc>
        <a:spcBef>
          <a:spcPct val="30000"/>
        </a:spcBef>
        <a:spcAft>
          <a:spcPct val="0"/>
        </a:spcAft>
        <a:defRPr sz="1400" b="1">
          <a:solidFill>
            <a:schemeClr val="folHlink"/>
          </a:solidFill>
          <a:latin typeface="+mn-lt"/>
        </a:defRPr>
      </a:lvl5pPr>
      <a:lvl6pPr marL="2743200" indent="-171450" algn="l" rtl="0" fontAlgn="base">
        <a:lnSpc>
          <a:spcPct val="90000"/>
        </a:lnSpc>
        <a:spcBef>
          <a:spcPct val="30000"/>
        </a:spcBef>
        <a:spcAft>
          <a:spcPct val="0"/>
        </a:spcAft>
        <a:defRPr sz="1400" b="1">
          <a:solidFill>
            <a:schemeClr val="folHlink"/>
          </a:solidFill>
          <a:latin typeface="+mn-lt"/>
        </a:defRPr>
      </a:lvl6pPr>
      <a:lvl7pPr marL="3200400" indent="-171450" algn="l" rtl="0" fontAlgn="base">
        <a:lnSpc>
          <a:spcPct val="90000"/>
        </a:lnSpc>
        <a:spcBef>
          <a:spcPct val="30000"/>
        </a:spcBef>
        <a:spcAft>
          <a:spcPct val="0"/>
        </a:spcAft>
        <a:defRPr sz="1400" b="1">
          <a:solidFill>
            <a:schemeClr val="folHlink"/>
          </a:solidFill>
          <a:latin typeface="+mn-lt"/>
        </a:defRPr>
      </a:lvl7pPr>
      <a:lvl8pPr marL="3657600" indent="-171450" algn="l" rtl="0" fontAlgn="base">
        <a:lnSpc>
          <a:spcPct val="90000"/>
        </a:lnSpc>
        <a:spcBef>
          <a:spcPct val="30000"/>
        </a:spcBef>
        <a:spcAft>
          <a:spcPct val="0"/>
        </a:spcAft>
        <a:defRPr sz="1400" b="1">
          <a:solidFill>
            <a:schemeClr val="folHlink"/>
          </a:solidFill>
          <a:latin typeface="+mn-lt"/>
        </a:defRPr>
      </a:lvl8pPr>
      <a:lvl9pPr marL="4114800" indent="-171450" algn="l" rtl="0" fontAlgn="base">
        <a:lnSpc>
          <a:spcPct val="90000"/>
        </a:lnSpc>
        <a:spcBef>
          <a:spcPct val="30000"/>
        </a:spcBef>
        <a:spcAft>
          <a:spcPct val="0"/>
        </a:spcAft>
        <a:defRPr sz="1400" b="1">
          <a:solidFill>
            <a:schemeClr val="folHlink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1.xml"/><Relationship Id="rId4" Type="http://schemas.openxmlformats.org/officeDocument/2006/relationships/image" Target="../media/image10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3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3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3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58.xml"/><Relationship Id="rId4" Type="http://schemas.openxmlformats.org/officeDocument/2006/relationships/image" Target="../media/image28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3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3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3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3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3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5.xml"/><Relationship Id="rId4" Type="http://schemas.openxmlformats.org/officeDocument/2006/relationships/image" Target="../media/image35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31.xml"/><Relationship Id="rId5" Type="http://schemas.openxmlformats.org/officeDocument/2006/relationships/image" Target="../media/image13.png"/><Relationship Id="rId4" Type="http://schemas.openxmlformats.org/officeDocument/2006/relationships/hyperlink" Target="http://lpc-afs.web.cern.ch/lpc-afs/LHC/lui_days_logy_ion.png" TargetMode="Externa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5.xml"/><Relationship Id="rId4" Type="http://schemas.openxmlformats.org/officeDocument/2006/relationships/image" Target="../media/image37.emf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3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16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3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3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16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35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3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3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9.png"/><Relationship Id="rId4" Type="http://schemas.openxmlformats.org/officeDocument/2006/relationships/image" Target="../media/image48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5.png"/><Relationship Id="rId4" Type="http://schemas.openxmlformats.org/officeDocument/2006/relationships/image" Target="../media/image54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31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1.png"/><Relationship Id="rId5" Type="http://schemas.openxmlformats.org/officeDocument/2006/relationships/hyperlink" Target="https://aliceinfo.cern.ch/Figure/sites/aliceinfo.cern.ch.Figure/files/Figures/aadare/2012-Mar-20-fig02a.gif" TargetMode="External"/><Relationship Id="rId4" Type="http://schemas.openxmlformats.org/officeDocument/2006/relationships/image" Target="../media/image60.png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31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31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31.xml"/></Relationships>
</file>

<file path=ppt/slides/_rels/slide3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2.png"/><Relationship Id="rId3" Type="http://schemas.openxmlformats.org/officeDocument/2006/relationships/image" Target="../media/image67.png"/><Relationship Id="rId7" Type="http://schemas.openxmlformats.org/officeDocument/2006/relationships/image" Target="../media/image71.png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170.xml"/><Relationship Id="rId6" Type="http://schemas.openxmlformats.org/officeDocument/2006/relationships/image" Target="../media/image70.png"/><Relationship Id="rId5" Type="http://schemas.openxmlformats.org/officeDocument/2006/relationships/image" Target="../media/image69.png"/><Relationship Id="rId4" Type="http://schemas.openxmlformats.org/officeDocument/2006/relationships/image" Target="../media/image68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170.xml"/><Relationship Id="rId4" Type="http://schemas.openxmlformats.org/officeDocument/2006/relationships/image" Target="../media/image75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1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170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31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31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31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31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png"/><Relationship Id="rId2" Type="http://schemas.openxmlformats.org/officeDocument/2006/relationships/image" Target="../media/image82.png"/><Relationship Id="rId1" Type="http://schemas.openxmlformats.org/officeDocument/2006/relationships/slideLayout" Target="../slideLayouts/slideLayout179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4.png"/><Relationship Id="rId1" Type="http://schemas.openxmlformats.org/officeDocument/2006/relationships/slideLayout" Target="../slideLayouts/slideLayout31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5.png"/><Relationship Id="rId1" Type="http://schemas.openxmlformats.org/officeDocument/2006/relationships/slideLayout" Target="../slideLayouts/slideLayout31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png"/><Relationship Id="rId2" Type="http://schemas.openxmlformats.org/officeDocument/2006/relationships/image" Target="../media/image86.png"/><Relationship Id="rId1" Type="http://schemas.openxmlformats.org/officeDocument/2006/relationships/slideLayout" Target="../slideLayouts/slideLayout188.xml"/><Relationship Id="rId4" Type="http://schemas.openxmlformats.org/officeDocument/2006/relationships/image" Target="../media/image88.png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9.png"/><Relationship Id="rId1" Type="http://schemas.openxmlformats.org/officeDocument/2006/relationships/slideLayout" Target="../slideLayouts/slideLayout3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31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0.png"/><Relationship Id="rId1" Type="http://schemas.openxmlformats.org/officeDocument/2006/relationships/slideLayout" Target="../slideLayouts/slideLayout31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1.png"/><Relationship Id="rId1" Type="http://schemas.openxmlformats.org/officeDocument/2006/relationships/slideLayout" Target="../slideLayouts/slideLayout31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2.png"/><Relationship Id="rId1" Type="http://schemas.openxmlformats.org/officeDocument/2006/relationships/slideLayout" Target="../slideLayouts/slideLayout31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4.png"/><Relationship Id="rId2" Type="http://schemas.openxmlformats.org/officeDocument/2006/relationships/image" Target="../media/image93.png"/><Relationship Id="rId1" Type="http://schemas.openxmlformats.org/officeDocument/2006/relationships/slideLayout" Target="../slideLayouts/slideLayout177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5.png"/><Relationship Id="rId1" Type="http://schemas.openxmlformats.org/officeDocument/2006/relationships/slideLayout" Target="../slideLayouts/slideLayout181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7.png"/><Relationship Id="rId2" Type="http://schemas.openxmlformats.org/officeDocument/2006/relationships/image" Target="../media/image96.png"/><Relationship Id="rId1" Type="http://schemas.openxmlformats.org/officeDocument/2006/relationships/slideLayout" Target="../slideLayouts/slideLayout181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8.png"/><Relationship Id="rId1" Type="http://schemas.openxmlformats.org/officeDocument/2006/relationships/slideLayout" Target="../slideLayouts/slideLayout172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0.gif"/><Relationship Id="rId2" Type="http://schemas.openxmlformats.org/officeDocument/2006/relationships/image" Target="../media/image99.gif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2.png"/><Relationship Id="rId2" Type="http://schemas.openxmlformats.org/officeDocument/2006/relationships/image" Target="../media/image101.png"/><Relationship Id="rId1" Type="http://schemas.openxmlformats.org/officeDocument/2006/relationships/slideLayout" Target="../slideLayouts/slideLayout173.xml"/><Relationship Id="rId4" Type="http://schemas.openxmlformats.org/officeDocument/2006/relationships/image" Target="../media/image103.gif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5.png"/><Relationship Id="rId2" Type="http://schemas.openxmlformats.org/officeDocument/2006/relationships/image" Target="../media/image104.png"/><Relationship Id="rId1" Type="http://schemas.openxmlformats.org/officeDocument/2006/relationships/slideLayout" Target="../slideLayouts/slideLayout3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31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7.png"/><Relationship Id="rId2" Type="http://schemas.openxmlformats.org/officeDocument/2006/relationships/image" Target="../media/image106.png"/><Relationship Id="rId1" Type="http://schemas.openxmlformats.org/officeDocument/2006/relationships/slideLayout" Target="../slideLayouts/slideLayout173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8.png"/><Relationship Id="rId1" Type="http://schemas.openxmlformats.org/officeDocument/2006/relationships/slideLayout" Target="../slideLayouts/slideLayout173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0.png"/><Relationship Id="rId2" Type="http://schemas.openxmlformats.org/officeDocument/2006/relationships/image" Target="../media/image109.png"/><Relationship Id="rId1" Type="http://schemas.openxmlformats.org/officeDocument/2006/relationships/slideLayout" Target="../slideLayouts/slideLayout31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1.png"/><Relationship Id="rId1" Type="http://schemas.openxmlformats.org/officeDocument/2006/relationships/slideLayout" Target="../slideLayouts/slideLayout172.xm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3.png"/><Relationship Id="rId2" Type="http://schemas.openxmlformats.org/officeDocument/2006/relationships/image" Target="../media/image112.png"/><Relationship Id="rId1" Type="http://schemas.openxmlformats.org/officeDocument/2006/relationships/slideLayout" Target="../slideLayouts/slideLayout31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5.png"/><Relationship Id="rId2" Type="http://schemas.openxmlformats.org/officeDocument/2006/relationships/image" Target="../media/image114.png"/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6.png"/><Relationship Id="rId1" Type="http://schemas.openxmlformats.org/officeDocument/2006/relationships/slideLayout" Target="../slideLayouts/slideLayout1.xml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8.png"/><Relationship Id="rId2" Type="http://schemas.openxmlformats.org/officeDocument/2006/relationships/image" Target="../media/image117.png"/><Relationship Id="rId1" Type="http://schemas.openxmlformats.org/officeDocument/2006/relationships/slideLayout" Target="../slideLayouts/slideLayout31.xml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1.png"/><Relationship Id="rId2" Type="http://schemas.openxmlformats.org/officeDocument/2006/relationships/image" Target="../media/image120.png"/><Relationship Id="rId1" Type="http://schemas.openxmlformats.org/officeDocument/2006/relationships/slideLayout" Target="../slideLayouts/slideLayout31.xml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80.xml"/><Relationship Id="rId4" Type="http://schemas.openxmlformats.org/officeDocument/2006/relationships/image" Target="../media/image12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84.xml"/><Relationship Id="rId4" Type="http://schemas.openxmlformats.org/officeDocument/2006/relationships/image" Target="../media/image125.png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png"/><Relationship Id="rId2" Type="http://schemas.openxmlformats.org/officeDocument/2006/relationships/image" Target="../media/image126.jpeg"/><Relationship Id="rId1" Type="http://schemas.openxmlformats.org/officeDocument/2006/relationships/slideLayout" Target="../slideLayouts/slideLayout175.xml"/><Relationship Id="rId4" Type="http://schemas.openxmlformats.org/officeDocument/2006/relationships/image" Target="../media/image127.png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8.png"/><Relationship Id="rId2" Type="http://schemas.openxmlformats.org/officeDocument/2006/relationships/image" Target="../media/image88.png"/><Relationship Id="rId1" Type="http://schemas.openxmlformats.org/officeDocument/2006/relationships/slideLayout" Target="../slideLayouts/slideLayout188.xml"/><Relationship Id="rId4" Type="http://schemas.openxmlformats.org/officeDocument/2006/relationships/image" Target="../media/image129.png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1.png"/><Relationship Id="rId7" Type="http://schemas.openxmlformats.org/officeDocument/2006/relationships/image" Target="../media/image132.png"/><Relationship Id="rId2" Type="http://schemas.openxmlformats.org/officeDocument/2006/relationships/slideLayout" Target="../slideLayouts/slideLayout188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88.png"/><Relationship Id="rId5" Type="http://schemas.openxmlformats.org/officeDocument/2006/relationships/image" Target="../media/image130.wmf"/><Relationship Id="rId4" Type="http://schemas.openxmlformats.org/officeDocument/2006/relationships/oleObject" Target="../embeddings/oleObject1.bin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3.png"/><Relationship Id="rId2" Type="http://schemas.openxmlformats.org/officeDocument/2006/relationships/image" Target="../media/image88.png"/><Relationship Id="rId1" Type="http://schemas.openxmlformats.org/officeDocument/2006/relationships/slideLayout" Target="../slideLayouts/slideLayout188.xml"/><Relationship Id="rId4" Type="http://schemas.openxmlformats.org/officeDocument/2006/relationships/image" Target="../media/image134.png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7.xml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97.xml"/></Relationships>
</file>

<file path=ppt/slides/_rels/slide7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5.jpeg"/><Relationship Id="rId1" Type="http://schemas.openxmlformats.org/officeDocument/2006/relationships/slideLayout" Target="../slideLayouts/slideLayout173.xml"/></Relationships>
</file>

<file path=ppt/slides/_rels/slide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6.png"/><Relationship Id="rId1" Type="http://schemas.openxmlformats.org/officeDocument/2006/relationships/slideLayout" Target="../slideLayouts/slideLayout31.xml"/></Relationships>
</file>

<file path=ppt/slides/_rels/slide7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8.png"/><Relationship Id="rId2" Type="http://schemas.openxmlformats.org/officeDocument/2006/relationships/image" Target="../media/image137.png"/><Relationship Id="rId1" Type="http://schemas.openxmlformats.org/officeDocument/2006/relationships/slideLayout" Target="../slideLayouts/slideLayout188.xml"/><Relationship Id="rId5" Type="http://schemas.openxmlformats.org/officeDocument/2006/relationships/image" Target="../media/image139.png"/><Relationship Id="rId4" Type="http://schemas.openxmlformats.org/officeDocument/2006/relationships/image" Target="../media/image88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31.xml"/></Relationships>
</file>

<file path=ppt/slides/_rels/slide8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png"/><Relationship Id="rId2" Type="http://schemas.openxmlformats.org/officeDocument/2006/relationships/image" Target="../media/image140.png"/><Relationship Id="rId1" Type="http://schemas.openxmlformats.org/officeDocument/2006/relationships/slideLayout" Target="../slideLayouts/slideLayout188.xml"/><Relationship Id="rId4" Type="http://schemas.openxmlformats.org/officeDocument/2006/relationships/image" Target="../media/image139.png"/></Relationships>
</file>

<file path=ppt/slides/_rels/slide8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1.png"/><Relationship Id="rId1" Type="http://schemas.openxmlformats.org/officeDocument/2006/relationships/slideLayout" Target="../slideLayouts/slideLayout31.xml"/></Relationships>
</file>

<file path=ppt/slides/_rels/slide8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2.png"/><Relationship Id="rId1" Type="http://schemas.openxmlformats.org/officeDocument/2006/relationships/slideLayout" Target="../slideLayouts/slideLayout31.xml"/></Relationships>
</file>

<file path=ppt/slides/_rels/slide8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3.png"/><Relationship Id="rId1" Type="http://schemas.openxmlformats.org/officeDocument/2006/relationships/slideLayout" Target="../slideLayouts/slideLayout31.xml"/></Relationships>
</file>

<file path=ppt/slides/_rels/slide8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4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3.xml"/><Relationship Id="rId6" Type="http://schemas.openxmlformats.org/officeDocument/2006/relationships/image" Target="../media/image147.emf"/><Relationship Id="rId5" Type="http://schemas.openxmlformats.org/officeDocument/2006/relationships/image" Target="../media/image146.emf"/><Relationship Id="rId4" Type="http://schemas.openxmlformats.org/officeDocument/2006/relationships/image" Target="../media/image145.emf"/></Relationships>
</file>

<file path=ppt/slides/_rels/slide8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8.png"/><Relationship Id="rId1" Type="http://schemas.openxmlformats.org/officeDocument/2006/relationships/slideLayout" Target="../slideLayouts/slideLayout31.xml"/></Relationships>
</file>

<file path=ppt/slides/_rels/slide8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9.png"/><Relationship Id="rId1" Type="http://schemas.openxmlformats.org/officeDocument/2006/relationships/slideLayout" Target="../slideLayouts/slideLayout35.xml"/></Relationships>
</file>

<file path=ppt/slides/_rels/slide8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0.png"/><Relationship Id="rId1" Type="http://schemas.openxmlformats.org/officeDocument/2006/relationships/slideLayout" Target="../slideLayouts/slideLayout35.xml"/></Relationships>
</file>

<file path=ppt/slides/_rels/slide8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1.png"/><Relationship Id="rId1" Type="http://schemas.openxmlformats.org/officeDocument/2006/relationships/slideLayout" Target="../slideLayouts/slideLayout31.xml"/></Relationships>
</file>

<file path=ppt/slides/_rels/slide8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2.png"/><Relationship Id="rId1" Type="http://schemas.openxmlformats.org/officeDocument/2006/relationships/slideLayout" Target="../slideLayouts/slideLayout3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31.xml"/></Relationships>
</file>

<file path=ppt/slides/_rels/slide9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3.png"/><Relationship Id="rId1" Type="http://schemas.openxmlformats.org/officeDocument/2006/relationships/slideLayout" Target="../slideLayouts/slideLayout31.xml"/></Relationships>
</file>

<file path=ppt/slides/_rels/slide9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4.png"/><Relationship Id="rId1" Type="http://schemas.openxmlformats.org/officeDocument/2006/relationships/slideLayout" Target="../slideLayouts/slideLayout31.xml"/></Relationships>
</file>

<file path=ppt/slides/_rels/slide9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5.png"/><Relationship Id="rId1" Type="http://schemas.openxmlformats.org/officeDocument/2006/relationships/slideLayout" Target="../slideLayouts/slideLayout31.xml"/></Relationships>
</file>

<file path=ppt/slides/_rels/slide9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6.png"/><Relationship Id="rId1" Type="http://schemas.openxmlformats.org/officeDocument/2006/relationships/slideLayout" Target="../slideLayouts/slideLayout31.xml"/></Relationships>
</file>

<file path=ppt/slides/_rels/slide9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7.png"/><Relationship Id="rId1" Type="http://schemas.openxmlformats.org/officeDocument/2006/relationships/slideLayout" Target="../slideLayouts/slideLayout3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78855" y="44624"/>
            <a:ext cx="6549529" cy="1584176"/>
          </a:xfrm>
          <a:solidFill>
            <a:schemeClr val="bg1">
              <a:lumMod val="20000"/>
              <a:lumOff val="80000"/>
              <a:alpha val="54000"/>
            </a:schemeClr>
          </a:solidFill>
          <a:ln w="31750">
            <a:solidFill>
              <a:srgbClr val="0000FF"/>
            </a:solidFill>
          </a:ln>
        </p:spPr>
        <p:txBody>
          <a:bodyPr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-US" dirty="0" smtClean="0">
                <a:solidFill>
                  <a:srgbClr val="FF0000"/>
                </a:solidFill>
                <a:effectLst/>
                <a:latin typeface="+mn-lt"/>
              </a:rPr>
              <a:t> Heavy-Ion Physics</a:t>
            </a:r>
            <a:br>
              <a:rPr lang="en-US" dirty="0" smtClean="0">
                <a:solidFill>
                  <a:srgbClr val="FF0000"/>
                </a:solidFill>
                <a:effectLst/>
                <a:latin typeface="+mn-lt"/>
              </a:rPr>
            </a:br>
            <a:r>
              <a:rPr lang="en-US" dirty="0" smtClean="0">
                <a:solidFill>
                  <a:srgbClr val="FF0000"/>
                </a:solidFill>
                <a:effectLst/>
                <a:latin typeface="+mn-lt"/>
              </a:rPr>
              <a:t>Experimental Overview</a:t>
            </a:r>
            <a:endParaRPr lang="en-US" cap="none" dirty="0">
              <a:solidFill>
                <a:srgbClr val="FF0000"/>
              </a:solidFill>
              <a:effectLst/>
              <a:latin typeface="+mn-lt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idx="1"/>
          </p:nvPr>
        </p:nvSpPr>
        <p:spPr>
          <a:xfrm>
            <a:off x="381000" y="5802560"/>
            <a:ext cx="4767064" cy="578768"/>
          </a:xfrm>
        </p:spPr>
        <p:txBody>
          <a:bodyPr/>
          <a:lstStyle/>
          <a:p>
            <a:pPr marL="0" indent="0" algn="ctr">
              <a:buNone/>
            </a:pPr>
            <a:r>
              <a:rPr lang="en-US" i="1" dirty="0" smtClean="0"/>
              <a:t>Karel Šafařík, CERN</a:t>
            </a:r>
            <a:endParaRPr lang="en-US" i="1" dirty="0"/>
          </a:p>
        </p:txBody>
      </p:sp>
      <p:sp>
        <p:nvSpPr>
          <p:cNvPr id="6" name="Date Placeholder 1"/>
          <p:cNvSpPr>
            <a:spLocks noGrp="1"/>
          </p:cNvSpPr>
          <p:nvPr>
            <p:ph type="dt" sz="half" idx="10"/>
          </p:nvPr>
        </p:nvSpPr>
        <p:spPr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15th January, HI Overview,  K.Safarik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A04459-2F9A-4BAF-B9C7-3EF9FB6AB517}" type="slidenum">
              <a:rPr lang="en-US" smtClean="0"/>
              <a:pPr/>
              <a:t>1</a:t>
            </a:fld>
            <a:endParaRPr lang="en-US"/>
          </a:p>
        </p:txBody>
      </p:sp>
      <p:grpSp>
        <p:nvGrpSpPr>
          <p:cNvPr id="4" name="Group 3"/>
          <p:cNvGrpSpPr/>
          <p:nvPr/>
        </p:nvGrpSpPr>
        <p:grpSpPr>
          <a:xfrm>
            <a:off x="110550" y="1800883"/>
            <a:ext cx="4893498" cy="3860365"/>
            <a:chOff x="1907704" y="2276872"/>
            <a:chExt cx="4893498" cy="3860365"/>
          </a:xfrm>
        </p:grpSpPr>
        <p:pic>
          <p:nvPicPr>
            <p:cNvPr id="5" name="Picture 14" descr="C:\Users\giubellino\AppData\Local\Microsoft\Windows\Temporary Internet Files\Content.Outlook\KM0OY7Q5\ALICE_event_167693_0x3d94315a_2011-11-12_065112_0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6667"/>
            <a:stretch>
              <a:fillRect/>
            </a:stretch>
          </p:blipFill>
          <p:spPr bwMode="auto">
            <a:xfrm>
              <a:off x="1907704" y="2276872"/>
              <a:ext cx="4893498" cy="38603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" name="Picture 6" descr="alice-logo.gif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088232" y="5157192"/>
              <a:ext cx="683568" cy="932440"/>
            </a:xfrm>
            <a:prstGeom prst="rect">
              <a:avLst/>
            </a:prstGeom>
          </p:spPr>
        </p:pic>
      </p:grpSp>
      <p:pic>
        <p:nvPicPr>
          <p:cNvPr id="6146" name="Picture 2" descr="d3778a42-3e50-4174-92c5-5047af07e5e2@cern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1728924"/>
            <a:ext cx="3917529" cy="50844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cover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Radial flow</a:t>
            </a:r>
            <a:endParaRPr lang="en-GB" dirty="0" smtClean="0"/>
          </a:p>
        </p:txBody>
      </p:sp>
      <p:sp>
        <p:nvSpPr>
          <p:cNvPr id="100355" name="Content Placeholder 2"/>
          <p:cNvSpPr>
            <a:spLocks noGrp="1"/>
          </p:cNvSpPr>
          <p:nvPr>
            <p:ph idx="1"/>
          </p:nvPr>
        </p:nvSpPr>
        <p:spPr>
          <a:xfrm>
            <a:off x="250825" y="1268413"/>
            <a:ext cx="8713663" cy="3600450"/>
          </a:xfrm>
        </p:spPr>
        <p:txBody>
          <a:bodyPr/>
          <a:lstStyle/>
          <a:p>
            <a:pPr>
              <a:buFontTx/>
              <a:buNone/>
            </a:pPr>
            <a:endParaRPr lang="en-GB" sz="2000" dirty="0" smtClean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z="1200" b="1" u="sng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 sz="1200" b="1" u="sng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 sz="1200" b="1" u="sng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 sz="1200" b="1" u="sng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 sz="1200" b="1" u="sng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 u="sng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 u="sng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 u="sng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 u="sng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fld id="{B1DFF974-7549-4567-8171-28B756D69C12}" type="slidenum">
              <a:rPr lang="en-GB" b="0" u="none">
                <a:solidFill>
                  <a:srgbClr val="FFFFFF"/>
                </a:solidFill>
                <a:latin typeface="Comic Sans MS" pitchFamily="66" charset="0"/>
              </a:rPr>
              <a:pPr/>
              <a:t>10</a:t>
            </a:fld>
            <a:endParaRPr lang="en-GB" b="0" u="none">
              <a:solidFill>
                <a:srgbClr val="FFFFFF"/>
              </a:solidFill>
              <a:latin typeface="Comic Sans MS" pitchFamily="66" charset="0"/>
            </a:endParaRPr>
          </a:p>
        </p:txBody>
      </p:sp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267" y="1268760"/>
            <a:ext cx="8951466" cy="43204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000000"/>
                </a:solidFill>
              </a:rPr>
              <a:t>15th January, HI Overview,  K.Safarik</a:t>
            </a:r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1863655"/>
      </p:ext>
    </p:extLst>
  </p:cSld>
  <p:clrMapOvr>
    <a:masterClrMapping/>
  </p:clrMapOvr>
  <p:transition spd="med">
    <p:cover dir="r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Hydrodynamical models</a:t>
            </a:r>
            <a:endParaRPr lang="en-GB" dirty="0" smtClean="0"/>
          </a:p>
        </p:txBody>
      </p:sp>
      <p:sp>
        <p:nvSpPr>
          <p:cNvPr id="100355" name="Content Placeholder 2"/>
          <p:cNvSpPr>
            <a:spLocks noGrp="1"/>
          </p:cNvSpPr>
          <p:nvPr>
            <p:ph idx="1"/>
          </p:nvPr>
        </p:nvSpPr>
        <p:spPr>
          <a:xfrm>
            <a:off x="250825" y="1268413"/>
            <a:ext cx="8713663" cy="3600450"/>
          </a:xfrm>
        </p:spPr>
        <p:txBody>
          <a:bodyPr/>
          <a:lstStyle/>
          <a:p>
            <a:pPr>
              <a:buFontTx/>
              <a:buNone/>
            </a:pPr>
            <a:r>
              <a:rPr lang="en-US" b="0" dirty="0" err="1" smtClean="0"/>
              <a:t>Pb-Pb</a:t>
            </a:r>
            <a:r>
              <a:rPr lang="en-US" b="0" dirty="0" smtClean="0"/>
              <a:t> central collisions 0 – 5 % centrality</a:t>
            </a:r>
            <a:endParaRPr lang="en-GB" b="0" dirty="0" smtClean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z="1200" b="1" u="sng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 sz="1200" b="1" u="sng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 sz="1200" b="1" u="sng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 sz="1200" b="1" u="sng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 sz="1200" b="1" u="sng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 u="sng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 u="sng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 u="sng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 u="sng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fld id="{B1DFF974-7549-4567-8171-28B756D69C12}" type="slidenum">
              <a:rPr lang="en-GB" b="0" u="none">
                <a:solidFill>
                  <a:srgbClr val="FFFFFF"/>
                </a:solidFill>
                <a:latin typeface="Comic Sans MS" pitchFamily="66" charset="0"/>
              </a:rPr>
              <a:pPr/>
              <a:t>11</a:t>
            </a:fld>
            <a:endParaRPr lang="en-GB" b="0" u="none">
              <a:solidFill>
                <a:srgbClr val="FFFFFF"/>
              </a:solidFill>
              <a:latin typeface="Comic Sans MS" pitchFamily="66" charset="0"/>
            </a:endParaRPr>
          </a:p>
        </p:txBody>
      </p:sp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69" y="1772816"/>
            <a:ext cx="8986262" cy="47525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000000"/>
                </a:solidFill>
              </a:rPr>
              <a:t>15th January, HI Overview,  K.Safarik</a:t>
            </a:r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07045"/>
      </p:ext>
    </p:extLst>
  </p:cSld>
  <p:clrMapOvr>
    <a:masterClrMapping/>
  </p:clrMapOvr>
  <p:transition spd="med">
    <p:cover dir="r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Hydrodynamical models</a:t>
            </a:r>
            <a:endParaRPr lang="en-GB" dirty="0" smtClean="0"/>
          </a:p>
        </p:txBody>
      </p:sp>
      <p:sp>
        <p:nvSpPr>
          <p:cNvPr id="100355" name="Content Placeholder 2"/>
          <p:cNvSpPr>
            <a:spLocks noGrp="1"/>
          </p:cNvSpPr>
          <p:nvPr>
            <p:ph idx="1"/>
          </p:nvPr>
        </p:nvSpPr>
        <p:spPr>
          <a:xfrm>
            <a:off x="250825" y="1268413"/>
            <a:ext cx="8713663" cy="3600450"/>
          </a:xfrm>
        </p:spPr>
        <p:txBody>
          <a:bodyPr/>
          <a:lstStyle/>
          <a:p>
            <a:pPr>
              <a:buNone/>
            </a:pPr>
            <a:r>
              <a:rPr lang="en-US" b="0" dirty="0" err="1"/>
              <a:t>Pb-Pb</a:t>
            </a:r>
            <a:r>
              <a:rPr lang="en-US" b="0" dirty="0"/>
              <a:t> </a:t>
            </a:r>
            <a:r>
              <a:rPr lang="en-US" b="0" dirty="0" smtClean="0"/>
              <a:t>peripheral </a:t>
            </a:r>
            <a:r>
              <a:rPr lang="en-US" b="0" dirty="0"/>
              <a:t>collisions </a:t>
            </a:r>
            <a:r>
              <a:rPr lang="en-US" b="0" dirty="0" smtClean="0"/>
              <a:t>70 </a:t>
            </a:r>
            <a:r>
              <a:rPr lang="en-US" b="0" dirty="0"/>
              <a:t>– </a:t>
            </a:r>
            <a:r>
              <a:rPr lang="en-US" b="0" dirty="0" smtClean="0"/>
              <a:t>80 </a:t>
            </a:r>
            <a:r>
              <a:rPr lang="en-US" b="0" dirty="0"/>
              <a:t>% centrality</a:t>
            </a:r>
            <a:endParaRPr lang="en-GB" b="0" dirty="0"/>
          </a:p>
          <a:p>
            <a:pPr>
              <a:buFontTx/>
              <a:buNone/>
            </a:pPr>
            <a:endParaRPr lang="en-GB" sz="2000" dirty="0" smtClean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z="1200" b="1" u="sng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 sz="1200" b="1" u="sng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 sz="1200" b="1" u="sng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 sz="1200" b="1" u="sng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 sz="1200" b="1" u="sng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 u="sng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 u="sng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 u="sng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 u="sng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fld id="{B1DFF974-7549-4567-8171-28B756D69C12}" type="slidenum">
              <a:rPr lang="en-GB" b="0" u="none">
                <a:solidFill>
                  <a:srgbClr val="FFFFFF"/>
                </a:solidFill>
                <a:latin typeface="Comic Sans MS" pitchFamily="66" charset="0"/>
              </a:rPr>
              <a:pPr/>
              <a:t>12</a:t>
            </a:fld>
            <a:endParaRPr lang="en-GB" b="0" u="none">
              <a:solidFill>
                <a:srgbClr val="FFFFFF"/>
              </a:solidFill>
              <a:latin typeface="Comic Sans MS" pitchFamily="66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000000"/>
                </a:solidFill>
              </a:rPr>
              <a:t>15th January, HI Overview,  K.Safarik</a:t>
            </a:r>
            <a:endParaRPr lang="en-US">
              <a:solidFill>
                <a:srgbClr val="000000"/>
              </a:solidFill>
            </a:endParaRPr>
          </a:p>
        </p:txBody>
      </p:sp>
      <p:pic>
        <p:nvPicPr>
          <p:cNvPr id="378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715" y="1700808"/>
            <a:ext cx="9054789" cy="45365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35096833"/>
      </p:ext>
    </p:extLst>
  </p:cSld>
  <p:clrMapOvr>
    <a:masterClrMapping/>
  </p:clrMapOvr>
  <p:transition spd="med">
    <p:cover dir="r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324000" y="1890000"/>
            <a:ext cx="8460480" cy="4058387"/>
            <a:chOff x="359992" y="1890000"/>
            <a:chExt cx="8460480" cy="4058387"/>
          </a:xfrm>
        </p:grpSpPr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59992" y="1890000"/>
              <a:ext cx="8460480" cy="4058387"/>
            </a:xfrm>
            <a:prstGeom prst="rect">
              <a:avLst/>
            </a:prstGeom>
          </p:spPr>
        </p:pic>
        <p:sp>
          <p:nvSpPr>
            <p:cNvPr id="32" name="TextBox 31"/>
            <p:cNvSpPr txBox="1"/>
            <p:nvPr/>
          </p:nvSpPr>
          <p:spPr>
            <a:xfrm>
              <a:off x="4046218" y="2420888"/>
              <a:ext cx="941283" cy="40011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solidFill>
                    <a:srgbClr val="000000"/>
                  </a:solidFill>
                  <a:latin typeface="Symbol" pitchFamily="18" charset="2"/>
                </a:rPr>
                <a:t>p</a:t>
              </a:r>
              <a:r>
                <a:rPr lang="en-US" sz="2000" b="1" baseline="30000" dirty="0" smtClean="0">
                  <a:solidFill>
                    <a:srgbClr val="000000"/>
                  </a:solidFill>
                </a:rPr>
                <a:t>+</a:t>
              </a:r>
              <a:r>
                <a:rPr lang="en-US" sz="2000" b="1" dirty="0" smtClean="0">
                  <a:solidFill>
                    <a:srgbClr val="000000"/>
                  </a:solidFill>
                </a:rPr>
                <a:t> + </a:t>
              </a:r>
              <a:r>
                <a:rPr lang="en-US" sz="2000" b="1" dirty="0" smtClean="0">
                  <a:solidFill>
                    <a:srgbClr val="000000"/>
                  </a:solidFill>
                  <a:latin typeface="Symbol" pitchFamily="18" charset="2"/>
                </a:rPr>
                <a:t>p</a:t>
              </a:r>
              <a:r>
                <a:rPr lang="en-US" sz="2000" b="1" baseline="30000" dirty="0" smtClean="0">
                  <a:solidFill>
                    <a:srgbClr val="000000"/>
                  </a:solidFill>
                </a:rPr>
                <a:t>-</a:t>
              </a:r>
              <a:endParaRPr lang="en-GB" sz="2000" b="1" baseline="30000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31" name="Group 30"/>
          <p:cNvGrpSpPr/>
          <p:nvPr/>
        </p:nvGrpSpPr>
        <p:grpSpPr>
          <a:xfrm>
            <a:off x="324000" y="1890000"/>
            <a:ext cx="8472808" cy="4064301"/>
            <a:chOff x="348015" y="1812971"/>
            <a:chExt cx="8472808" cy="4064301"/>
          </a:xfrm>
        </p:grpSpPr>
        <p:pic>
          <p:nvPicPr>
            <p:cNvPr id="15" name="Picture 14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48015" y="1812971"/>
              <a:ext cx="8472808" cy="4064301"/>
            </a:xfrm>
            <a:prstGeom prst="rect">
              <a:avLst/>
            </a:prstGeom>
          </p:spPr>
        </p:pic>
        <p:sp>
          <p:nvSpPr>
            <p:cNvPr id="30" name="TextBox 29"/>
            <p:cNvSpPr txBox="1"/>
            <p:nvPr/>
          </p:nvSpPr>
          <p:spPr>
            <a:xfrm>
              <a:off x="4039608" y="2303789"/>
              <a:ext cx="1031051" cy="40011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2000" b="1" dirty="0" smtClean="0">
                  <a:solidFill>
                    <a:srgbClr val="000000"/>
                  </a:solidFill>
                </a:rPr>
                <a:t>K</a:t>
              </a:r>
              <a:r>
                <a:rPr lang="en-US" sz="2000" b="1" baseline="30000" dirty="0" smtClean="0">
                  <a:solidFill>
                    <a:srgbClr val="000000"/>
                  </a:solidFill>
                </a:rPr>
                <a:t>+</a:t>
              </a:r>
              <a:r>
                <a:rPr lang="en-US" sz="2000" b="1" dirty="0" smtClean="0">
                  <a:solidFill>
                    <a:srgbClr val="000000"/>
                  </a:solidFill>
                </a:rPr>
                <a:t> + K</a:t>
              </a:r>
              <a:r>
                <a:rPr lang="en-US" sz="2000" b="1" baseline="30000" dirty="0" smtClean="0">
                  <a:solidFill>
                    <a:srgbClr val="000000"/>
                  </a:solidFill>
                </a:rPr>
                <a:t>-</a:t>
              </a:r>
              <a:endParaRPr lang="en-GB" sz="2000" b="1" baseline="30000" dirty="0">
                <a:solidFill>
                  <a:srgbClr val="000000"/>
                </a:solidFill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66660"/>
            <a:ext cx="7772400" cy="1324081"/>
          </a:xfrm>
          <a:solidFill>
            <a:schemeClr val="accent1">
              <a:lumMod val="40000"/>
              <a:lumOff val="60000"/>
              <a:alpha val="54000"/>
            </a:schemeClr>
          </a:solidFill>
          <a:ln w="31750">
            <a:solidFill>
              <a:srgbClr val="0000FF"/>
            </a:solidFill>
          </a:ln>
        </p:spPr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en-US" cap="none" dirty="0"/>
              <a:t>Identified particles at</a:t>
            </a:r>
            <a:br>
              <a:rPr lang="en-US" cap="none" dirty="0"/>
            </a:br>
            <a:r>
              <a:rPr lang="en-US" cap="none" dirty="0" smtClean="0"/>
              <a:t>intermediate </a:t>
            </a:r>
            <a:r>
              <a:rPr lang="en-US" cap="none" dirty="0" err="1" smtClean="0"/>
              <a:t>p</a:t>
            </a:r>
            <a:r>
              <a:rPr lang="en-US" cap="none" baseline="-25000" dirty="0" err="1" smtClean="0"/>
              <a:t>T</a:t>
            </a:r>
            <a:endParaRPr lang="en-US" cap="none" dirty="0"/>
          </a:p>
        </p:txBody>
      </p:sp>
      <p:sp>
        <p:nvSpPr>
          <p:cNvPr id="6" name="Date Placeholder 1"/>
          <p:cNvSpPr>
            <a:spLocks noGrp="1"/>
          </p:cNvSpPr>
          <p:nvPr>
            <p:ph type="dt" sz="half" idx="10"/>
          </p:nvPr>
        </p:nvSpPr>
        <p:spPr>
          <a:xfrm>
            <a:off x="4932363" y="6643688"/>
            <a:ext cx="4095750" cy="21431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15th January, HI Overview,  K.Safarik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90880" y="1444714"/>
            <a:ext cx="6817424" cy="400110"/>
          </a:xfrm>
          <a:prstGeom prst="rect">
            <a:avLst/>
          </a:prstGeom>
          <a:solidFill>
            <a:schemeClr val="accent5">
              <a:alpha val="49000"/>
            </a:schemeClr>
          </a:solidFill>
          <a:ln w="25400"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pPr algn="l"/>
            <a:r>
              <a:rPr lang="en-US" sz="2000" dirty="0" smtClean="0">
                <a:solidFill>
                  <a:srgbClr val="000000"/>
                </a:solidFill>
              </a:rPr>
              <a:t>● </a:t>
            </a:r>
            <a:r>
              <a:rPr lang="en-US" sz="1600" dirty="0" smtClean="0">
                <a:solidFill>
                  <a:srgbClr val="000000"/>
                </a:solidFill>
              </a:rPr>
              <a:t>charged particles  </a:t>
            </a:r>
            <a:r>
              <a:rPr lang="en-US" sz="2000" dirty="0" smtClean="0">
                <a:solidFill>
                  <a:srgbClr val="C00000"/>
                </a:solidFill>
              </a:rPr>
              <a:t>●</a:t>
            </a:r>
            <a:r>
              <a:rPr lang="en-US" sz="2000" dirty="0" smtClean="0">
                <a:solidFill>
                  <a:srgbClr val="FF9933"/>
                </a:solidFill>
              </a:rPr>
              <a:t>●</a:t>
            </a:r>
            <a:r>
              <a:rPr lang="en-US" sz="2000" dirty="0" smtClean="0">
                <a:solidFill>
                  <a:srgbClr val="EAC900"/>
                </a:solidFill>
              </a:rPr>
              <a:t>●</a:t>
            </a:r>
            <a:r>
              <a:rPr lang="en-US" sz="2000" dirty="0" smtClean="0">
                <a:solidFill>
                  <a:srgbClr val="00AE00"/>
                </a:solidFill>
              </a:rPr>
              <a:t>●</a:t>
            </a:r>
            <a:r>
              <a:rPr lang="en-US" sz="2000" dirty="0" smtClean="0">
                <a:solidFill>
                  <a:srgbClr val="007676"/>
                </a:solidFill>
              </a:rPr>
              <a:t>●</a:t>
            </a:r>
            <a:r>
              <a:rPr lang="en-US" sz="2000" dirty="0" smtClean="0">
                <a:solidFill>
                  <a:srgbClr val="0000FF"/>
                </a:solidFill>
              </a:rPr>
              <a:t>●</a:t>
            </a:r>
            <a:r>
              <a:rPr lang="en-US" sz="2000" dirty="0" smtClean="0">
                <a:solidFill>
                  <a:srgbClr val="000000"/>
                </a:solidFill>
              </a:rPr>
              <a:t> </a:t>
            </a:r>
            <a:r>
              <a:rPr lang="en-US" sz="1600" dirty="0" smtClean="0">
                <a:solidFill>
                  <a:srgbClr val="000000"/>
                </a:solidFill>
              </a:rPr>
              <a:t>different </a:t>
            </a:r>
            <a:r>
              <a:rPr lang="en-US" sz="1600" dirty="0">
                <a:solidFill>
                  <a:srgbClr val="000000"/>
                </a:solidFill>
              </a:rPr>
              <a:t>centralities for identified particles  </a:t>
            </a:r>
            <a:endParaRPr lang="en-US" sz="2000" dirty="0" smtClean="0">
              <a:solidFill>
                <a:srgbClr val="00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89600" y="6011996"/>
            <a:ext cx="6282489" cy="369332"/>
          </a:xfrm>
          <a:prstGeom prst="rect">
            <a:avLst/>
          </a:prstGeom>
          <a:solidFill>
            <a:schemeClr val="accent5">
              <a:alpha val="50000"/>
            </a:schemeClr>
          </a:solidFill>
          <a:ln w="25400">
            <a:solidFill>
              <a:srgbClr val="0000FF"/>
            </a:solidFill>
          </a:ln>
        </p:spPr>
        <p:txBody>
          <a:bodyPr wrap="none" rtlCol="0">
            <a:spAutoFit/>
          </a:bodyPr>
          <a:lstStyle/>
          <a:p>
            <a:pPr algn="l"/>
            <a:r>
              <a:rPr lang="en-US" dirty="0" smtClean="0">
                <a:solidFill>
                  <a:srgbClr val="000000"/>
                </a:solidFill>
              </a:rPr>
              <a:t>For </a:t>
            </a:r>
            <a:r>
              <a:rPr lang="en-US" i="1" dirty="0" err="1" smtClean="0">
                <a:solidFill>
                  <a:srgbClr val="000000"/>
                </a:solidFill>
              </a:rPr>
              <a:t>p</a:t>
            </a:r>
            <a:r>
              <a:rPr lang="en-US" baseline="-25000" dirty="0" err="1" smtClean="0">
                <a:solidFill>
                  <a:srgbClr val="000000"/>
                </a:solidFill>
              </a:rPr>
              <a:t>T</a:t>
            </a:r>
            <a:r>
              <a:rPr lang="en-US" dirty="0" smtClean="0">
                <a:solidFill>
                  <a:srgbClr val="000000"/>
                </a:solidFill>
              </a:rPr>
              <a:t> below ~ 7 </a:t>
            </a:r>
            <a:r>
              <a:rPr lang="en-US" dirty="0" err="1" smtClean="0">
                <a:solidFill>
                  <a:srgbClr val="000000"/>
                </a:solidFill>
              </a:rPr>
              <a:t>GeV</a:t>
            </a:r>
            <a:r>
              <a:rPr lang="en-US" dirty="0" smtClean="0">
                <a:solidFill>
                  <a:srgbClr val="000000"/>
                </a:solidFill>
              </a:rPr>
              <a:t>/</a:t>
            </a:r>
            <a:r>
              <a:rPr lang="en-US" i="1" dirty="0" smtClean="0">
                <a:solidFill>
                  <a:srgbClr val="000000"/>
                </a:solidFill>
              </a:rPr>
              <a:t>c</a:t>
            </a:r>
            <a:r>
              <a:rPr lang="en-US" dirty="0" smtClean="0">
                <a:solidFill>
                  <a:srgbClr val="000000"/>
                </a:solidFill>
              </a:rPr>
              <a:t>:  </a:t>
            </a:r>
            <a:r>
              <a:rPr lang="en-US" i="1" dirty="0" smtClean="0">
                <a:solidFill>
                  <a:srgbClr val="000000"/>
                </a:solidFill>
              </a:rPr>
              <a:t>R</a:t>
            </a:r>
            <a:r>
              <a:rPr lang="en-US" baseline="-25000" dirty="0" smtClean="0">
                <a:solidFill>
                  <a:srgbClr val="000000"/>
                </a:solidFill>
              </a:rPr>
              <a:t>AA</a:t>
            </a:r>
            <a:r>
              <a:rPr lang="en-US" dirty="0" smtClean="0">
                <a:solidFill>
                  <a:srgbClr val="000000"/>
                </a:solidFill>
              </a:rPr>
              <a:t>(</a:t>
            </a:r>
            <a:r>
              <a:rPr lang="en-US" dirty="0" smtClean="0">
                <a:solidFill>
                  <a:srgbClr val="000000"/>
                </a:solidFill>
                <a:latin typeface="Symbol" pitchFamily="18" charset="2"/>
              </a:rPr>
              <a:t>p</a:t>
            </a:r>
            <a:r>
              <a:rPr lang="en-US" dirty="0" smtClean="0">
                <a:solidFill>
                  <a:srgbClr val="000000"/>
                </a:solidFill>
              </a:rPr>
              <a:t>) &lt; </a:t>
            </a:r>
            <a:r>
              <a:rPr lang="en-US" i="1" dirty="0" smtClean="0">
                <a:solidFill>
                  <a:srgbClr val="000000"/>
                </a:solidFill>
              </a:rPr>
              <a:t>R</a:t>
            </a:r>
            <a:r>
              <a:rPr lang="en-US" baseline="-25000" dirty="0" smtClean="0">
                <a:solidFill>
                  <a:srgbClr val="000000"/>
                </a:solidFill>
              </a:rPr>
              <a:t>AA</a:t>
            </a:r>
            <a:r>
              <a:rPr lang="en-US" dirty="0" smtClean="0">
                <a:solidFill>
                  <a:srgbClr val="000000"/>
                </a:solidFill>
              </a:rPr>
              <a:t>(</a:t>
            </a:r>
            <a:r>
              <a:rPr lang="en-US" i="1" dirty="0" smtClean="0">
                <a:solidFill>
                  <a:srgbClr val="000000"/>
                </a:solidFill>
              </a:rPr>
              <a:t>h</a:t>
            </a:r>
            <a:r>
              <a:rPr lang="en-US" baseline="30000" dirty="0">
                <a:solidFill>
                  <a:srgbClr val="000000"/>
                </a:solidFill>
              </a:rPr>
              <a:t>±</a:t>
            </a:r>
            <a:r>
              <a:rPr lang="en-US" dirty="0">
                <a:solidFill>
                  <a:srgbClr val="000000"/>
                </a:solidFill>
              </a:rPr>
              <a:t>)</a:t>
            </a:r>
            <a:r>
              <a:rPr lang="en-US" dirty="0" smtClean="0">
                <a:solidFill>
                  <a:srgbClr val="000000"/>
                </a:solidFill>
              </a:rPr>
              <a:t>, </a:t>
            </a:r>
            <a:r>
              <a:rPr lang="en-US" i="1" dirty="0" smtClean="0">
                <a:solidFill>
                  <a:srgbClr val="000000"/>
                </a:solidFill>
              </a:rPr>
              <a:t>R</a:t>
            </a:r>
            <a:r>
              <a:rPr lang="en-US" baseline="-25000" dirty="0" smtClean="0">
                <a:solidFill>
                  <a:srgbClr val="000000"/>
                </a:solidFill>
              </a:rPr>
              <a:t>AA</a:t>
            </a:r>
            <a:r>
              <a:rPr lang="en-US" dirty="0" smtClean="0">
                <a:solidFill>
                  <a:srgbClr val="000000"/>
                </a:solidFill>
              </a:rPr>
              <a:t>(K) ≈ </a:t>
            </a:r>
            <a:r>
              <a:rPr lang="en-US" i="1" dirty="0" smtClean="0">
                <a:solidFill>
                  <a:srgbClr val="000000"/>
                </a:solidFill>
              </a:rPr>
              <a:t>R</a:t>
            </a:r>
            <a:r>
              <a:rPr lang="en-US" baseline="-25000" dirty="0" smtClean="0">
                <a:solidFill>
                  <a:srgbClr val="000000"/>
                </a:solidFill>
              </a:rPr>
              <a:t>AA</a:t>
            </a:r>
            <a:r>
              <a:rPr lang="en-US" dirty="0" smtClean="0">
                <a:solidFill>
                  <a:srgbClr val="000000"/>
                </a:solidFill>
              </a:rPr>
              <a:t>(</a:t>
            </a:r>
            <a:r>
              <a:rPr lang="en-US" i="1" dirty="0">
                <a:solidFill>
                  <a:srgbClr val="000000"/>
                </a:solidFill>
              </a:rPr>
              <a:t>h</a:t>
            </a:r>
            <a:r>
              <a:rPr lang="en-US" baseline="30000" dirty="0">
                <a:solidFill>
                  <a:srgbClr val="000000"/>
                </a:solidFill>
              </a:rPr>
              <a:t>±</a:t>
            </a:r>
            <a:r>
              <a:rPr lang="en-US" dirty="0">
                <a:solidFill>
                  <a:srgbClr val="000000"/>
                </a:solidFill>
              </a:rPr>
              <a:t>)</a:t>
            </a: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90880" y="6021288"/>
            <a:ext cx="8113568" cy="369332"/>
          </a:xfrm>
          <a:prstGeom prst="rect">
            <a:avLst/>
          </a:prstGeom>
          <a:solidFill>
            <a:schemeClr val="accent5">
              <a:alpha val="50000"/>
            </a:schemeClr>
          </a:solidFill>
          <a:ln w="25400">
            <a:solidFill>
              <a:srgbClr val="0000FF"/>
            </a:solidFill>
          </a:ln>
        </p:spPr>
        <p:txBody>
          <a:bodyPr wrap="none" rtlCol="0">
            <a:spAutoFit/>
          </a:bodyPr>
          <a:lstStyle/>
          <a:p>
            <a:pPr algn="l"/>
            <a:r>
              <a:rPr lang="en-US" dirty="0" smtClean="0">
                <a:solidFill>
                  <a:srgbClr val="000000"/>
                </a:solidFill>
              </a:rPr>
              <a:t>For </a:t>
            </a:r>
            <a:r>
              <a:rPr lang="en-US" i="1" dirty="0" err="1" smtClean="0">
                <a:solidFill>
                  <a:srgbClr val="000000"/>
                </a:solidFill>
              </a:rPr>
              <a:t>p</a:t>
            </a:r>
            <a:r>
              <a:rPr lang="en-US" baseline="-25000" dirty="0" err="1" smtClean="0">
                <a:solidFill>
                  <a:srgbClr val="000000"/>
                </a:solidFill>
              </a:rPr>
              <a:t>T</a:t>
            </a:r>
            <a:r>
              <a:rPr lang="en-US" dirty="0" smtClean="0">
                <a:solidFill>
                  <a:srgbClr val="000000"/>
                </a:solidFill>
              </a:rPr>
              <a:t> below ~ 7 </a:t>
            </a:r>
            <a:r>
              <a:rPr lang="en-US" dirty="0" err="1" smtClean="0">
                <a:solidFill>
                  <a:srgbClr val="000000"/>
                </a:solidFill>
              </a:rPr>
              <a:t>GeV</a:t>
            </a:r>
            <a:r>
              <a:rPr lang="en-US" dirty="0" smtClean="0">
                <a:solidFill>
                  <a:srgbClr val="000000"/>
                </a:solidFill>
              </a:rPr>
              <a:t>/</a:t>
            </a:r>
            <a:r>
              <a:rPr lang="en-US" i="1" dirty="0" smtClean="0">
                <a:solidFill>
                  <a:srgbClr val="000000"/>
                </a:solidFill>
              </a:rPr>
              <a:t>c</a:t>
            </a:r>
            <a:r>
              <a:rPr lang="en-US" dirty="0" smtClean="0">
                <a:solidFill>
                  <a:srgbClr val="000000"/>
                </a:solidFill>
              </a:rPr>
              <a:t>:  </a:t>
            </a:r>
            <a:r>
              <a:rPr lang="en-US" i="1" dirty="0" smtClean="0">
                <a:solidFill>
                  <a:srgbClr val="000000"/>
                </a:solidFill>
              </a:rPr>
              <a:t>R</a:t>
            </a:r>
            <a:r>
              <a:rPr lang="en-US" baseline="-25000" dirty="0" smtClean="0">
                <a:solidFill>
                  <a:srgbClr val="000000"/>
                </a:solidFill>
              </a:rPr>
              <a:t>AA</a:t>
            </a:r>
            <a:r>
              <a:rPr lang="en-US" dirty="0" smtClean="0">
                <a:solidFill>
                  <a:srgbClr val="000000"/>
                </a:solidFill>
              </a:rPr>
              <a:t>(</a:t>
            </a:r>
            <a:r>
              <a:rPr lang="en-US" dirty="0" smtClean="0">
                <a:solidFill>
                  <a:srgbClr val="000000"/>
                </a:solidFill>
                <a:latin typeface="Symbol" pitchFamily="18" charset="2"/>
              </a:rPr>
              <a:t>p</a:t>
            </a:r>
            <a:r>
              <a:rPr lang="en-US" dirty="0" smtClean="0">
                <a:solidFill>
                  <a:srgbClr val="000000"/>
                </a:solidFill>
              </a:rPr>
              <a:t>) &lt; </a:t>
            </a:r>
            <a:r>
              <a:rPr lang="en-US" i="1" dirty="0" smtClean="0">
                <a:solidFill>
                  <a:srgbClr val="000000"/>
                </a:solidFill>
              </a:rPr>
              <a:t>R</a:t>
            </a:r>
            <a:r>
              <a:rPr lang="en-US" baseline="-25000" dirty="0" smtClean="0">
                <a:solidFill>
                  <a:srgbClr val="000000"/>
                </a:solidFill>
              </a:rPr>
              <a:t>AA</a:t>
            </a:r>
            <a:r>
              <a:rPr lang="en-US" dirty="0" smtClean="0">
                <a:solidFill>
                  <a:srgbClr val="000000"/>
                </a:solidFill>
              </a:rPr>
              <a:t>(</a:t>
            </a:r>
            <a:r>
              <a:rPr lang="en-US" i="1" dirty="0" smtClean="0">
                <a:solidFill>
                  <a:srgbClr val="000000"/>
                </a:solidFill>
              </a:rPr>
              <a:t>h</a:t>
            </a:r>
            <a:r>
              <a:rPr lang="en-US" baseline="30000" dirty="0">
                <a:solidFill>
                  <a:srgbClr val="000000"/>
                </a:solidFill>
              </a:rPr>
              <a:t>±</a:t>
            </a:r>
            <a:r>
              <a:rPr lang="en-US" dirty="0">
                <a:solidFill>
                  <a:srgbClr val="000000"/>
                </a:solidFill>
              </a:rPr>
              <a:t>)</a:t>
            </a:r>
            <a:r>
              <a:rPr lang="en-US" dirty="0" smtClean="0">
                <a:solidFill>
                  <a:srgbClr val="000000"/>
                </a:solidFill>
              </a:rPr>
              <a:t>, </a:t>
            </a:r>
            <a:r>
              <a:rPr lang="en-US" i="1" dirty="0" smtClean="0">
                <a:solidFill>
                  <a:srgbClr val="000000"/>
                </a:solidFill>
              </a:rPr>
              <a:t>R</a:t>
            </a:r>
            <a:r>
              <a:rPr lang="en-US" baseline="-25000" dirty="0" smtClean="0">
                <a:solidFill>
                  <a:srgbClr val="000000"/>
                </a:solidFill>
              </a:rPr>
              <a:t>AA</a:t>
            </a:r>
            <a:r>
              <a:rPr lang="en-US" dirty="0" smtClean="0">
                <a:solidFill>
                  <a:srgbClr val="000000"/>
                </a:solidFill>
              </a:rPr>
              <a:t>(K) ≈ </a:t>
            </a:r>
            <a:r>
              <a:rPr lang="en-US" i="1" dirty="0" smtClean="0">
                <a:solidFill>
                  <a:srgbClr val="000000"/>
                </a:solidFill>
              </a:rPr>
              <a:t>R</a:t>
            </a:r>
            <a:r>
              <a:rPr lang="en-US" baseline="-25000" dirty="0" smtClean="0">
                <a:solidFill>
                  <a:srgbClr val="000000"/>
                </a:solidFill>
              </a:rPr>
              <a:t>AA</a:t>
            </a:r>
            <a:r>
              <a:rPr lang="en-US" dirty="0" smtClean="0">
                <a:solidFill>
                  <a:srgbClr val="000000"/>
                </a:solidFill>
              </a:rPr>
              <a:t>(</a:t>
            </a:r>
            <a:r>
              <a:rPr lang="en-US" i="1" dirty="0">
                <a:solidFill>
                  <a:srgbClr val="000000"/>
                </a:solidFill>
              </a:rPr>
              <a:t>h</a:t>
            </a:r>
            <a:r>
              <a:rPr lang="en-US" baseline="30000" dirty="0">
                <a:solidFill>
                  <a:srgbClr val="000000"/>
                </a:solidFill>
              </a:rPr>
              <a:t>±</a:t>
            </a:r>
            <a:r>
              <a:rPr lang="en-US" dirty="0">
                <a:solidFill>
                  <a:srgbClr val="000000"/>
                </a:solidFill>
              </a:rPr>
              <a:t>)</a:t>
            </a:r>
            <a:r>
              <a:rPr lang="en-US" dirty="0" smtClean="0">
                <a:solidFill>
                  <a:srgbClr val="000000"/>
                </a:solidFill>
              </a:rPr>
              <a:t>, </a:t>
            </a:r>
            <a:r>
              <a:rPr lang="en-US" i="1" dirty="0" smtClean="0">
                <a:solidFill>
                  <a:srgbClr val="000000"/>
                </a:solidFill>
              </a:rPr>
              <a:t>R</a:t>
            </a:r>
            <a:r>
              <a:rPr lang="en-US" baseline="-25000" dirty="0" smtClean="0">
                <a:solidFill>
                  <a:srgbClr val="000000"/>
                </a:solidFill>
              </a:rPr>
              <a:t>AA</a:t>
            </a:r>
            <a:r>
              <a:rPr lang="en-US" dirty="0" smtClean="0">
                <a:solidFill>
                  <a:srgbClr val="000000"/>
                </a:solidFill>
              </a:rPr>
              <a:t>(p) &gt; </a:t>
            </a:r>
            <a:r>
              <a:rPr lang="en-US" i="1" dirty="0" smtClean="0">
                <a:solidFill>
                  <a:srgbClr val="000000"/>
                </a:solidFill>
              </a:rPr>
              <a:t>R</a:t>
            </a:r>
            <a:r>
              <a:rPr lang="en-US" baseline="-25000" dirty="0" smtClean="0">
                <a:solidFill>
                  <a:srgbClr val="000000"/>
                </a:solidFill>
              </a:rPr>
              <a:t>AA</a:t>
            </a:r>
            <a:r>
              <a:rPr lang="en-US" dirty="0" smtClean="0">
                <a:solidFill>
                  <a:srgbClr val="000000"/>
                </a:solidFill>
              </a:rPr>
              <a:t>(</a:t>
            </a:r>
            <a:r>
              <a:rPr lang="en-US" i="1" dirty="0" smtClean="0">
                <a:solidFill>
                  <a:srgbClr val="000000"/>
                </a:solidFill>
              </a:rPr>
              <a:t>h</a:t>
            </a:r>
            <a:r>
              <a:rPr lang="en-US" baseline="30000" dirty="0" smtClean="0">
                <a:solidFill>
                  <a:srgbClr val="000000"/>
                </a:solidFill>
              </a:rPr>
              <a:t>±</a:t>
            </a:r>
            <a:r>
              <a:rPr lang="en-US" dirty="0" smtClean="0">
                <a:solidFill>
                  <a:srgbClr val="000000"/>
                </a:solidFill>
              </a:rPr>
              <a:t>)</a:t>
            </a: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89600" y="6022800"/>
            <a:ext cx="4480714" cy="369332"/>
          </a:xfrm>
          <a:prstGeom prst="rect">
            <a:avLst/>
          </a:prstGeom>
          <a:solidFill>
            <a:schemeClr val="accent5">
              <a:alpha val="50000"/>
            </a:schemeClr>
          </a:solidFill>
          <a:ln w="25400">
            <a:solidFill>
              <a:srgbClr val="0000FF"/>
            </a:solidFill>
          </a:ln>
        </p:spPr>
        <p:txBody>
          <a:bodyPr wrap="none" rtlCol="0">
            <a:spAutoFit/>
          </a:bodyPr>
          <a:lstStyle/>
          <a:p>
            <a:pPr algn="l"/>
            <a:r>
              <a:rPr lang="en-US" dirty="0" smtClean="0">
                <a:solidFill>
                  <a:srgbClr val="000000"/>
                </a:solidFill>
              </a:rPr>
              <a:t>For </a:t>
            </a:r>
            <a:r>
              <a:rPr lang="en-US" i="1" dirty="0" err="1" smtClean="0">
                <a:solidFill>
                  <a:srgbClr val="000000"/>
                </a:solidFill>
              </a:rPr>
              <a:t>p</a:t>
            </a:r>
            <a:r>
              <a:rPr lang="en-US" baseline="-25000" dirty="0" err="1" smtClean="0">
                <a:solidFill>
                  <a:srgbClr val="000000"/>
                </a:solidFill>
              </a:rPr>
              <a:t>T</a:t>
            </a:r>
            <a:r>
              <a:rPr lang="en-US" dirty="0" smtClean="0">
                <a:solidFill>
                  <a:srgbClr val="000000"/>
                </a:solidFill>
              </a:rPr>
              <a:t> below ~ 7 </a:t>
            </a:r>
            <a:r>
              <a:rPr lang="en-US" dirty="0" err="1" smtClean="0">
                <a:solidFill>
                  <a:srgbClr val="000000"/>
                </a:solidFill>
              </a:rPr>
              <a:t>GeV</a:t>
            </a:r>
            <a:r>
              <a:rPr lang="en-US" dirty="0" smtClean="0">
                <a:solidFill>
                  <a:srgbClr val="000000"/>
                </a:solidFill>
              </a:rPr>
              <a:t>/</a:t>
            </a:r>
            <a:r>
              <a:rPr lang="en-US" i="1" dirty="0" smtClean="0">
                <a:solidFill>
                  <a:srgbClr val="000000"/>
                </a:solidFill>
              </a:rPr>
              <a:t>c</a:t>
            </a:r>
            <a:r>
              <a:rPr lang="en-US" dirty="0" smtClean="0">
                <a:solidFill>
                  <a:srgbClr val="000000"/>
                </a:solidFill>
              </a:rPr>
              <a:t>:  </a:t>
            </a:r>
            <a:r>
              <a:rPr lang="en-US" i="1" dirty="0" smtClean="0">
                <a:solidFill>
                  <a:srgbClr val="000000"/>
                </a:solidFill>
              </a:rPr>
              <a:t>R</a:t>
            </a:r>
            <a:r>
              <a:rPr lang="en-US" baseline="-25000" dirty="0" smtClean="0">
                <a:solidFill>
                  <a:srgbClr val="000000"/>
                </a:solidFill>
              </a:rPr>
              <a:t>AA</a:t>
            </a:r>
            <a:r>
              <a:rPr lang="en-US" dirty="0" smtClean="0">
                <a:solidFill>
                  <a:srgbClr val="000000"/>
                </a:solidFill>
              </a:rPr>
              <a:t>(</a:t>
            </a:r>
            <a:r>
              <a:rPr lang="en-US" dirty="0" smtClean="0">
                <a:solidFill>
                  <a:srgbClr val="000000"/>
                </a:solidFill>
                <a:latin typeface="Symbol" pitchFamily="18" charset="2"/>
              </a:rPr>
              <a:t>p</a:t>
            </a:r>
            <a:r>
              <a:rPr lang="en-US" dirty="0" smtClean="0">
                <a:solidFill>
                  <a:srgbClr val="000000"/>
                </a:solidFill>
              </a:rPr>
              <a:t>) &lt; </a:t>
            </a:r>
            <a:r>
              <a:rPr lang="en-US" i="1" dirty="0" smtClean="0">
                <a:solidFill>
                  <a:srgbClr val="000000"/>
                </a:solidFill>
              </a:rPr>
              <a:t>R</a:t>
            </a:r>
            <a:r>
              <a:rPr lang="en-US" baseline="-25000" dirty="0" smtClean="0">
                <a:solidFill>
                  <a:srgbClr val="000000"/>
                </a:solidFill>
              </a:rPr>
              <a:t>AA</a:t>
            </a:r>
            <a:r>
              <a:rPr lang="en-US" dirty="0" smtClean="0">
                <a:solidFill>
                  <a:srgbClr val="000000"/>
                </a:solidFill>
              </a:rPr>
              <a:t>(</a:t>
            </a:r>
            <a:r>
              <a:rPr lang="en-US" i="1" dirty="0" smtClean="0">
                <a:solidFill>
                  <a:srgbClr val="000000"/>
                </a:solidFill>
              </a:rPr>
              <a:t>h</a:t>
            </a:r>
            <a:r>
              <a:rPr lang="en-US" baseline="30000" dirty="0">
                <a:solidFill>
                  <a:srgbClr val="000000"/>
                </a:solidFill>
              </a:rPr>
              <a:t>±</a:t>
            </a:r>
            <a:r>
              <a:rPr lang="en-US" dirty="0">
                <a:solidFill>
                  <a:srgbClr val="000000"/>
                </a:solidFill>
              </a:rPr>
              <a:t>)</a:t>
            </a: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89600" y="6453336"/>
            <a:ext cx="3525325" cy="369332"/>
          </a:xfrm>
          <a:prstGeom prst="rect">
            <a:avLst/>
          </a:prstGeom>
          <a:solidFill>
            <a:schemeClr val="accent5">
              <a:alpha val="50000"/>
            </a:schemeClr>
          </a:solidFill>
          <a:ln w="25400">
            <a:solidFill>
              <a:srgbClr val="0000FF"/>
            </a:solidFill>
          </a:ln>
        </p:spPr>
        <p:txBody>
          <a:bodyPr wrap="none" rtlCol="0">
            <a:spAutoFit/>
          </a:bodyPr>
          <a:lstStyle/>
          <a:p>
            <a:pPr algn="l"/>
            <a:r>
              <a:rPr lang="en-US" dirty="0" smtClean="0">
                <a:solidFill>
                  <a:srgbClr val="000000"/>
                </a:solidFill>
              </a:rPr>
              <a:t>At higher </a:t>
            </a:r>
            <a:r>
              <a:rPr lang="en-US" i="1" dirty="0" err="1" smtClean="0">
                <a:solidFill>
                  <a:srgbClr val="000000"/>
                </a:solidFill>
              </a:rPr>
              <a:t>p</a:t>
            </a:r>
            <a:r>
              <a:rPr lang="en-US" baseline="-25000" dirty="0" err="1" smtClean="0">
                <a:solidFill>
                  <a:srgbClr val="000000"/>
                </a:solidFill>
              </a:rPr>
              <a:t>T</a:t>
            </a:r>
            <a:r>
              <a:rPr lang="en-US" dirty="0" smtClean="0">
                <a:solidFill>
                  <a:srgbClr val="000000"/>
                </a:solidFill>
              </a:rPr>
              <a:t>: </a:t>
            </a:r>
            <a:r>
              <a:rPr lang="en-US" i="1" dirty="0" smtClean="0">
                <a:solidFill>
                  <a:srgbClr val="000000"/>
                </a:solidFill>
              </a:rPr>
              <a:t>R</a:t>
            </a:r>
            <a:r>
              <a:rPr lang="en-US" baseline="-25000" dirty="0" smtClean="0">
                <a:solidFill>
                  <a:srgbClr val="000000"/>
                </a:solidFill>
              </a:rPr>
              <a:t>AA</a:t>
            </a:r>
            <a:r>
              <a:rPr lang="en-US" dirty="0" smtClean="0">
                <a:solidFill>
                  <a:srgbClr val="000000"/>
                </a:solidFill>
              </a:rPr>
              <a:t> are compatible</a:t>
            </a: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9A04459-2F9A-4BAF-B9C7-3EF9FB6AB517}" type="slidenum">
              <a:rPr lang="en-US" smtClean="0">
                <a:solidFill>
                  <a:srgbClr val="000000"/>
                </a:solidFill>
              </a:rPr>
              <a:pPr/>
              <a:t>13</a:t>
            </a:fld>
            <a:endParaRPr lang="en-US">
              <a:solidFill>
                <a:srgbClr val="000000"/>
              </a:solidFill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323528" y="1890000"/>
            <a:ext cx="8472457" cy="4064133"/>
            <a:chOff x="323528" y="3469323"/>
            <a:chExt cx="8472457" cy="4064133"/>
          </a:xfrm>
        </p:grpSpPr>
        <p:pic>
          <p:nvPicPr>
            <p:cNvPr id="16" name="Picture 15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3528" y="3469323"/>
              <a:ext cx="8472457" cy="4064133"/>
            </a:xfrm>
            <a:prstGeom prst="rect">
              <a:avLst/>
            </a:prstGeom>
          </p:spPr>
        </p:pic>
        <p:grpSp>
          <p:nvGrpSpPr>
            <p:cNvPr id="22" name="Group 21"/>
            <p:cNvGrpSpPr/>
            <p:nvPr/>
          </p:nvGrpSpPr>
          <p:grpSpPr>
            <a:xfrm>
              <a:off x="4101678" y="3964433"/>
              <a:ext cx="830362" cy="400691"/>
              <a:chOff x="4372403" y="4096913"/>
              <a:chExt cx="788999" cy="400110"/>
            </a:xfrm>
          </p:grpSpPr>
          <p:sp>
            <p:nvSpPr>
              <p:cNvPr id="19" name="TextBox 18"/>
              <p:cNvSpPr txBox="1"/>
              <p:nvPr/>
            </p:nvSpPr>
            <p:spPr>
              <a:xfrm>
                <a:off x="4372403" y="4096913"/>
                <a:ext cx="788999" cy="400110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txBody>
              <a:bodyPr wrap="none" rtlCol="0">
                <a:spAutoFit/>
              </a:bodyPr>
              <a:lstStyle/>
              <a:p>
                <a:r>
                  <a:rPr lang="en-US" sz="2000" b="1" dirty="0" smtClean="0">
                    <a:solidFill>
                      <a:srgbClr val="000000"/>
                    </a:solidFill>
                  </a:rPr>
                  <a:t>p + </a:t>
                </a:r>
                <a:r>
                  <a:rPr lang="en-US" sz="2000" b="1" dirty="0">
                    <a:solidFill>
                      <a:srgbClr val="000000"/>
                    </a:solidFill>
                  </a:rPr>
                  <a:t>p</a:t>
                </a:r>
                <a:endParaRPr lang="en-GB" sz="2000" b="1" dirty="0">
                  <a:solidFill>
                    <a:srgbClr val="000000"/>
                  </a:solidFill>
                </a:endParaRPr>
              </a:p>
            </p:txBody>
          </p:sp>
          <p:cxnSp>
            <p:nvCxnSpPr>
              <p:cNvPr id="21" name="Straight Connector 20"/>
              <p:cNvCxnSpPr/>
              <p:nvPr/>
            </p:nvCxnSpPr>
            <p:spPr bwMode="auto">
              <a:xfrm>
                <a:off x="4877634" y="4182356"/>
                <a:ext cx="180000" cy="0"/>
              </a:xfrm>
              <a:prstGeom prst="line">
                <a:avLst/>
              </a:prstGeom>
              <a:solidFill>
                <a:schemeClr val="accent1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</p:grpSp>
      <p:sp>
        <p:nvSpPr>
          <p:cNvPr id="23" name="TextBox 22"/>
          <p:cNvSpPr txBox="1"/>
          <p:nvPr/>
        </p:nvSpPr>
        <p:spPr>
          <a:xfrm>
            <a:off x="3608019" y="4941168"/>
            <a:ext cx="10310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0000"/>
                </a:solidFill>
              </a:rPr>
              <a:t>40–60%</a:t>
            </a:r>
            <a:endParaRPr lang="en-GB" b="1" dirty="0">
              <a:solidFill>
                <a:srgbClr val="000000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043608" y="5013176"/>
            <a:ext cx="10310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0000"/>
                </a:solidFill>
              </a:rPr>
              <a:t>20–40%</a:t>
            </a:r>
            <a:endParaRPr lang="en-GB" b="1" dirty="0">
              <a:solidFill>
                <a:srgbClr val="000000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6061229" y="4869160"/>
            <a:ext cx="10310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0000"/>
                </a:solidFill>
              </a:rPr>
              <a:t>60–80%</a:t>
            </a:r>
            <a:endParaRPr lang="en-GB" b="1" dirty="0">
              <a:solidFill>
                <a:srgbClr val="000000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7452320" y="2627620"/>
            <a:ext cx="10310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0000"/>
                </a:solidFill>
              </a:rPr>
              <a:t>10–20%</a:t>
            </a:r>
            <a:endParaRPr lang="en-GB" b="1" dirty="0">
              <a:solidFill>
                <a:srgbClr val="000000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5117237" y="2627620"/>
            <a:ext cx="9028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0000"/>
                </a:solidFill>
              </a:rPr>
              <a:t>5</a:t>
            </a:r>
            <a:r>
              <a:rPr lang="en-US" b="1" dirty="0" smtClean="0">
                <a:solidFill>
                  <a:srgbClr val="000000"/>
                </a:solidFill>
              </a:rPr>
              <a:t>–10%</a:t>
            </a:r>
            <a:endParaRPr lang="en-GB" b="1" dirty="0">
              <a:solidFill>
                <a:srgbClr val="000000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963936" y="2636912"/>
            <a:ext cx="7745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0000"/>
                </a:solidFill>
              </a:rPr>
              <a:t>0–5%</a:t>
            </a:r>
            <a:endParaRPr lang="en-GB" b="1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73687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5" grpId="1" animBg="1"/>
      <p:bldP spid="11" grpId="0" animBg="1"/>
      <p:bldP spid="12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Strangeness enhancement</a:t>
            </a:r>
            <a:endParaRPr lang="en-GB" dirty="0" smtClean="0"/>
          </a:p>
        </p:txBody>
      </p:sp>
      <p:sp>
        <p:nvSpPr>
          <p:cNvPr id="100355" name="Content Placeholder 2"/>
          <p:cNvSpPr>
            <a:spLocks noGrp="1"/>
          </p:cNvSpPr>
          <p:nvPr>
            <p:ph idx="1"/>
          </p:nvPr>
        </p:nvSpPr>
        <p:spPr>
          <a:xfrm>
            <a:off x="250825" y="1268413"/>
            <a:ext cx="8713663" cy="3600450"/>
          </a:xfrm>
        </p:spPr>
        <p:txBody>
          <a:bodyPr/>
          <a:lstStyle/>
          <a:p>
            <a:pPr>
              <a:buFontTx/>
              <a:buNone/>
            </a:pPr>
            <a:endParaRPr lang="en-GB" sz="2000" dirty="0" smtClean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z="1200" b="1" u="sng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 sz="1200" b="1" u="sng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 sz="1200" b="1" u="sng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 sz="1200" b="1" u="sng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 sz="1200" b="1" u="sng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 u="sng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 u="sng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 u="sng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 u="sng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fld id="{B1DFF974-7549-4567-8171-28B756D69C12}" type="slidenum">
              <a:rPr lang="en-GB" b="0" u="none">
                <a:solidFill>
                  <a:srgbClr val="FFFFFF"/>
                </a:solidFill>
                <a:latin typeface="Comic Sans MS" pitchFamily="66" charset="0"/>
              </a:rPr>
              <a:pPr/>
              <a:t>14</a:t>
            </a:fld>
            <a:endParaRPr lang="en-GB" b="0" u="none">
              <a:solidFill>
                <a:srgbClr val="FFFFFF"/>
              </a:solidFill>
              <a:latin typeface="Comic Sans MS" pitchFamily="66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000000"/>
                </a:solidFill>
              </a:rPr>
              <a:t>15th January, HI Overview,  K.Safarik</a:t>
            </a:r>
            <a:endParaRPr lang="en-US">
              <a:solidFill>
                <a:srgbClr val="000000"/>
              </a:solidFill>
            </a:endParaRPr>
          </a:p>
        </p:txBody>
      </p:sp>
      <p:pic>
        <p:nvPicPr>
          <p:cNvPr id="348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5777" y="966788"/>
            <a:ext cx="6740599" cy="56757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98399298"/>
      </p:ext>
    </p:extLst>
  </p:cSld>
  <p:clrMapOvr>
    <a:masterClrMapping/>
  </p:clrMapOvr>
  <p:transition spd="med">
    <p:cover dir="r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Strangeness to pion</a:t>
            </a:r>
            <a:endParaRPr lang="en-GB" dirty="0" smtClean="0"/>
          </a:p>
        </p:txBody>
      </p:sp>
      <p:sp>
        <p:nvSpPr>
          <p:cNvPr id="100355" name="Content Placeholder 2"/>
          <p:cNvSpPr>
            <a:spLocks noGrp="1"/>
          </p:cNvSpPr>
          <p:nvPr>
            <p:ph idx="1"/>
          </p:nvPr>
        </p:nvSpPr>
        <p:spPr>
          <a:xfrm>
            <a:off x="250825" y="1268413"/>
            <a:ext cx="8713663" cy="3600450"/>
          </a:xfrm>
        </p:spPr>
        <p:txBody>
          <a:bodyPr/>
          <a:lstStyle/>
          <a:p>
            <a:pPr>
              <a:buFontTx/>
              <a:buNone/>
            </a:pPr>
            <a:endParaRPr lang="en-GB" sz="2000" dirty="0" smtClean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z="1200" b="1" u="sng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 sz="1200" b="1" u="sng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 sz="1200" b="1" u="sng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 sz="1200" b="1" u="sng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 sz="1200" b="1" u="sng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 u="sng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 u="sng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 u="sng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 u="sng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fld id="{B1DFF974-7549-4567-8171-28B756D69C12}" type="slidenum">
              <a:rPr lang="en-GB" b="0" u="none">
                <a:solidFill>
                  <a:srgbClr val="FFFFFF"/>
                </a:solidFill>
                <a:latin typeface="Comic Sans MS" pitchFamily="66" charset="0"/>
              </a:rPr>
              <a:pPr/>
              <a:t>15</a:t>
            </a:fld>
            <a:endParaRPr lang="en-GB" b="0" u="none">
              <a:solidFill>
                <a:srgbClr val="FFFFFF"/>
              </a:solidFill>
              <a:latin typeface="Comic Sans MS" pitchFamily="66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000000"/>
                </a:solidFill>
              </a:rPr>
              <a:t>15th January, HI Overview,  K.Safarik</a:t>
            </a:r>
            <a:endParaRPr lang="en-US">
              <a:solidFill>
                <a:srgbClr val="000000"/>
              </a:solidFill>
            </a:endParaRPr>
          </a:p>
        </p:txBody>
      </p:sp>
      <p:pic>
        <p:nvPicPr>
          <p:cNvPr id="358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052736"/>
            <a:ext cx="8965385" cy="540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57632238"/>
      </p:ext>
    </p:extLst>
  </p:cSld>
  <p:clrMapOvr>
    <a:masterClrMapping/>
  </p:clrMapOvr>
  <p:transition spd="med">
    <p:cover dir="r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Strangeness spectra K</a:t>
            </a:r>
            <a:r>
              <a:rPr lang="en-US" baseline="30000" dirty="0" smtClean="0"/>
              <a:t>0</a:t>
            </a:r>
            <a:r>
              <a:rPr lang="en-US" baseline="-25000" dirty="0" smtClean="0"/>
              <a:t>s</a:t>
            </a:r>
            <a:r>
              <a:rPr lang="en-US" dirty="0" smtClean="0"/>
              <a:t> </a:t>
            </a:r>
            <a:r>
              <a:rPr lang="en-US" dirty="0" smtClean="0">
                <a:latin typeface="Symbol" pitchFamily="18" charset="2"/>
              </a:rPr>
              <a:t>L</a:t>
            </a:r>
            <a:endParaRPr lang="en-GB" dirty="0" smtClean="0">
              <a:latin typeface="Symbol" pitchFamily="18" charset="2"/>
            </a:endParaRPr>
          </a:p>
        </p:txBody>
      </p:sp>
      <p:sp>
        <p:nvSpPr>
          <p:cNvPr id="100355" name="Content Placeholder 2"/>
          <p:cNvSpPr>
            <a:spLocks noGrp="1"/>
          </p:cNvSpPr>
          <p:nvPr>
            <p:ph idx="1"/>
          </p:nvPr>
        </p:nvSpPr>
        <p:spPr>
          <a:xfrm>
            <a:off x="250825" y="1268413"/>
            <a:ext cx="8713663" cy="3600450"/>
          </a:xfrm>
        </p:spPr>
        <p:txBody>
          <a:bodyPr/>
          <a:lstStyle/>
          <a:p>
            <a:pPr>
              <a:buFontTx/>
              <a:buNone/>
            </a:pPr>
            <a:endParaRPr lang="en-GB" sz="2000" dirty="0" smtClean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z="1200" b="1" u="sng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 sz="1200" b="1" u="sng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 sz="1200" b="1" u="sng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 sz="1200" b="1" u="sng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 sz="1200" b="1" u="sng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 u="sng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 u="sng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 u="sng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 u="sng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fld id="{B1DFF974-7549-4567-8171-28B756D69C12}" type="slidenum">
              <a:rPr lang="en-GB" b="0" u="none">
                <a:solidFill>
                  <a:srgbClr val="FFFFFF"/>
                </a:solidFill>
                <a:latin typeface="Comic Sans MS" pitchFamily="66" charset="0"/>
              </a:rPr>
              <a:pPr/>
              <a:t>16</a:t>
            </a:fld>
            <a:endParaRPr lang="en-GB" b="0" u="none">
              <a:solidFill>
                <a:srgbClr val="FFFFFF"/>
              </a:solidFill>
              <a:latin typeface="Comic Sans MS" pitchFamily="66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000000"/>
                </a:solidFill>
              </a:rPr>
              <a:t>15th January, HI Overview,  K.Safarik</a:t>
            </a:r>
            <a:endParaRPr lang="en-US">
              <a:solidFill>
                <a:srgbClr val="000000"/>
              </a:solidFill>
            </a:endParaRPr>
          </a:p>
        </p:txBody>
      </p:sp>
      <p:pic>
        <p:nvPicPr>
          <p:cNvPr id="3686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980728"/>
            <a:ext cx="7683118" cy="56166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29566715"/>
      </p:ext>
    </p:extLst>
  </p:cSld>
  <p:clrMapOvr>
    <a:masterClrMapping/>
  </p:clrMapOvr>
  <p:transition spd="med">
    <p:cover dir="r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Strangeness spectra </a:t>
            </a:r>
            <a:r>
              <a:rPr lang="en-US" dirty="0" smtClean="0">
                <a:latin typeface="Symbol" pitchFamily="18" charset="2"/>
              </a:rPr>
              <a:t>X</a:t>
            </a:r>
            <a:endParaRPr lang="en-GB" dirty="0" smtClean="0">
              <a:latin typeface="Symbol" pitchFamily="18" charset="2"/>
            </a:endParaRPr>
          </a:p>
        </p:txBody>
      </p:sp>
      <p:sp>
        <p:nvSpPr>
          <p:cNvPr id="100355" name="Content Placeholder 2"/>
          <p:cNvSpPr>
            <a:spLocks noGrp="1"/>
          </p:cNvSpPr>
          <p:nvPr>
            <p:ph idx="1"/>
          </p:nvPr>
        </p:nvSpPr>
        <p:spPr>
          <a:xfrm>
            <a:off x="250825" y="1268413"/>
            <a:ext cx="8713663" cy="3600450"/>
          </a:xfrm>
        </p:spPr>
        <p:txBody>
          <a:bodyPr/>
          <a:lstStyle/>
          <a:p>
            <a:pPr>
              <a:buFontTx/>
              <a:buNone/>
            </a:pPr>
            <a:endParaRPr lang="en-GB" sz="2000" dirty="0" smtClean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z="1200" b="1" u="sng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 sz="1200" b="1" u="sng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 sz="1200" b="1" u="sng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 sz="1200" b="1" u="sng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 sz="1200" b="1" u="sng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 u="sng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 u="sng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 u="sng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 u="sng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fld id="{B1DFF974-7549-4567-8171-28B756D69C12}" type="slidenum">
              <a:rPr lang="en-GB" b="0" u="none">
                <a:solidFill>
                  <a:srgbClr val="FFFFFF"/>
                </a:solidFill>
                <a:latin typeface="Comic Sans MS" pitchFamily="66" charset="0"/>
              </a:rPr>
              <a:pPr/>
              <a:t>17</a:t>
            </a:fld>
            <a:endParaRPr lang="en-GB" b="0" u="none">
              <a:solidFill>
                <a:srgbClr val="FFFFFF"/>
              </a:solidFill>
              <a:latin typeface="Comic Sans MS" pitchFamily="66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000000"/>
                </a:solidFill>
              </a:rPr>
              <a:t>15th January, HI Overview,  K.Safarik</a:t>
            </a:r>
            <a:endParaRPr lang="en-US">
              <a:solidFill>
                <a:srgbClr val="000000"/>
              </a:solidFill>
            </a:endParaRPr>
          </a:p>
        </p:txBody>
      </p:sp>
      <p:pic>
        <p:nvPicPr>
          <p:cNvPr id="3686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25" y="1228303"/>
            <a:ext cx="9048750" cy="5153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88631736"/>
      </p:ext>
    </p:extLst>
  </p:cSld>
  <p:clrMapOvr>
    <a:masterClrMapping/>
  </p:clrMapOvr>
  <p:transition spd="med">
    <p:cover dir="r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Strangeness spectra </a:t>
            </a:r>
            <a:r>
              <a:rPr lang="en-US" dirty="0" smtClean="0">
                <a:latin typeface="Symbol" pitchFamily="18" charset="2"/>
              </a:rPr>
              <a:t>X W</a:t>
            </a:r>
            <a:endParaRPr lang="en-GB" dirty="0" smtClean="0">
              <a:latin typeface="Symbol" pitchFamily="18" charset="2"/>
            </a:endParaRPr>
          </a:p>
        </p:txBody>
      </p:sp>
      <p:sp>
        <p:nvSpPr>
          <p:cNvPr id="100355" name="Content Placeholder 2"/>
          <p:cNvSpPr>
            <a:spLocks noGrp="1"/>
          </p:cNvSpPr>
          <p:nvPr>
            <p:ph idx="1"/>
          </p:nvPr>
        </p:nvSpPr>
        <p:spPr>
          <a:xfrm>
            <a:off x="250825" y="1268413"/>
            <a:ext cx="8713663" cy="3600450"/>
          </a:xfrm>
        </p:spPr>
        <p:txBody>
          <a:bodyPr/>
          <a:lstStyle/>
          <a:p>
            <a:pPr>
              <a:buFontTx/>
              <a:buNone/>
            </a:pPr>
            <a:endParaRPr lang="en-GB" sz="2000" dirty="0" smtClean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z="1200" b="1" u="sng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 sz="1200" b="1" u="sng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 sz="1200" b="1" u="sng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 sz="1200" b="1" u="sng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 sz="1200" b="1" u="sng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 u="sng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 u="sng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 u="sng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 u="sng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fld id="{B1DFF974-7549-4567-8171-28B756D69C12}" type="slidenum">
              <a:rPr lang="en-GB" b="0" u="none">
                <a:solidFill>
                  <a:srgbClr val="FFFFFF"/>
                </a:solidFill>
                <a:latin typeface="Comic Sans MS" pitchFamily="66" charset="0"/>
              </a:rPr>
              <a:pPr/>
              <a:t>18</a:t>
            </a:fld>
            <a:endParaRPr lang="en-GB" b="0" u="none">
              <a:solidFill>
                <a:srgbClr val="FFFFFF"/>
              </a:solidFill>
              <a:latin typeface="Comic Sans MS" pitchFamily="66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000000"/>
                </a:solidFill>
              </a:rPr>
              <a:t>15th January, HI Overview,  K.Safarik</a:t>
            </a:r>
            <a:endParaRPr lang="en-US">
              <a:solidFill>
                <a:srgbClr val="000000"/>
              </a:solidFill>
            </a:endParaRPr>
          </a:p>
        </p:txBody>
      </p:sp>
      <p:pic>
        <p:nvPicPr>
          <p:cNvPr id="399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963" y="1275928"/>
            <a:ext cx="8982075" cy="510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651566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Hadronic</a:t>
            </a:r>
            <a:r>
              <a:rPr lang="en-US" dirty="0" smtClean="0"/>
              <a:t> resonances in </a:t>
            </a:r>
            <a:r>
              <a:rPr lang="en-US" dirty="0" err="1" smtClean="0"/>
              <a:t>Pb-Pb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537883" y="1165455"/>
            <a:ext cx="820270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l">
              <a:buFont typeface="Arial"/>
              <a:buChar char="•"/>
            </a:pPr>
            <a:r>
              <a:rPr lang="en-US" dirty="0" smtClean="0">
                <a:solidFill>
                  <a:schemeClr val="bg2"/>
                </a:solidFill>
              </a:rPr>
              <a:t>Resonances</a:t>
            </a:r>
            <a:r>
              <a:rPr lang="en-US" dirty="0" smtClean="0"/>
              <a:t>:</a:t>
            </a:r>
          </a:p>
          <a:p>
            <a:pPr marL="742950" lvl="1" indent="-285750" algn="l">
              <a:buFont typeface="Arial"/>
              <a:buChar char="•"/>
            </a:pPr>
            <a:r>
              <a:rPr lang="en-US" dirty="0" smtClean="0">
                <a:solidFill>
                  <a:schemeClr val="bg2"/>
                </a:solidFill>
              </a:rPr>
              <a:t>production/abundance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0000FF"/>
                </a:solidFill>
              </a:rPr>
              <a:t>sensitive to temperature and lifetime of fireball</a:t>
            </a:r>
          </a:p>
          <a:p>
            <a:pPr marL="1200150" lvl="2" indent="-285750" algn="l">
              <a:buFont typeface="Arial"/>
              <a:buChar char="•"/>
            </a:pPr>
            <a:r>
              <a:rPr lang="en-US" dirty="0" smtClean="0">
                <a:solidFill>
                  <a:schemeClr val="bg2"/>
                </a:solidFill>
              </a:rPr>
              <a:t>time between chemical to kinetic freeze-out</a:t>
            </a:r>
          </a:p>
          <a:p>
            <a:pPr marL="742950" lvl="1" indent="-285750" algn="l">
              <a:buFont typeface="Arial"/>
              <a:buChar char="•"/>
            </a:pPr>
            <a:r>
              <a:rPr lang="en-US" dirty="0" smtClean="0">
                <a:solidFill>
                  <a:schemeClr val="bg2"/>
                </a:solidFill>
              </a:rPr>
              <a:t>Mass and width – sensitivity to chiral symmetry restoration</a:t>
            </a:r>
          </a:p>
          <a:p>
            <a:pPr marL="1200150" lvl="2" indent="-285750" algn="l">
              <a:buFont typeface="Arial"/>
              <a:buChar char="•"/>
            </a:pPr>
            <a:r>
              <a:rPr lang="en-US" dirty="0" smtClean="0">
                <a:solidFill>
                  <a:srgbClr val="FF0000"/>
                </a:solidFill>
              </a:rPr>
              <a:t>No modifications seen in the data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889250"/>
            <a:ext cx="5105400" cy="34671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67845" y="2889250"/>
            <a:ext cx="4076153" cy="2697629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135397" y="5734997"/>
            <a:ext cx="426113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dirty="0" smtClean="0">
                <a:solidFill>
                  <a:srgbClr val="FF0000"/>
                </a:solidFill>
              </a:rPr>
              <a:t>&lt;</a:t>
            </a:r>
            <a:r>
              <a:rPr lang="en-US" dirty="0" err="1" smtClean="0">
                <a:solidFill>
                  <a:srgbClr val="FF0000"/>
                </a:solidFill>
              </a:rPr>
              <a:t>pT</a:t>
            </a:r>
            <a:r>
              <a:rPr lang="en-US" dirty="0" smtClean="0">
                <a:solidFill>
                  <a:srgbClr val="FF0000"/>
                </a:solidFill>
              </a:rPr>
              <a:t>&gt; at LHC larger than at RHIC </a:t>
            </a:r>
          </a:p>
          <a:p>
            <a:pPr algn="l"/>
            <a:r>
              <a:rPr lang="en-US" dirty="0" smtClean="0">
                <a:solidFill>
                  <a:srgbClr val="FF0000"/>
                </a:solidFill>
              </a:rPr>
              <a:t>– consistent with stronger radial flow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D71FEF-89F8-AB40-9AFE-15B535B6C097}" type="slidenum">
              <a:rPr lang="en-US" smtClean="0"/>
              <a:t>19</a:t>
            </a:fld>
            <a:endParaRPr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000000"/>
                </a:solidFill>
              </a:rPr>
              <a:t>15th January, HI Overview,  K.Safarik</a:t>
            </a:r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17363"/>
      </p:ext>
    </p:extLst>
  </p:cSld>
  <p:clrMapOvr>
    <a:masterClrMapping/>
  </p:clrMapOvr>
  <p:transition spd="med">
    <p:cover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50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zh-TW" smtClean="0">
                <a:ea typeface="ＭＳ Ｐゴシック" pitchFamily="34" charset="-128"/>
              </a:rPr>
              <a:t>Nuclear collisions at the LHC!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79388" y="1268413"/>
            <a:ext cx="8229600" cy="5040312"/>
          </a:xfrm>
        </p:spPr>
        <p:txBody>
          <a:bodyPr/>
          <a:lstStyle/>
          <a:p>
            <a:endParaRPr kumimoji="1" lang="en-US" altLang="zh-TW" dirty="0" smtClean="0">
              <a:ea typeface="ＭＳ Ｐゴシック" pitchFamily="34" charset="-128"/>
            </a:endParaRPr>
          </a:p>
          <a:p>
            <a:endParaRPr kumimoji="1" lang="en-US" altLang="zh-TW" dirty="0" smtClean="0">
              <a:ea typeface="ＭＳ Ｐゴシック" pitchFamily="34" charset="-128"/>
            </a:endParaRPr>
          </a:p>
          <a:p>
            <a:endParaRPr kumimoji="1" lang="en-US" altLang="zh-TW" dirty="0" smtClean="0">
              <a:ea typeface="ＭＳ Ｐゴシック" pitchFamily="34" charset="-128"/>
            </a:endParaRPr>
          </a:p>
          <a:p>
            <a:pPr>
              <a:buFontTx/>
              <a:buNone/>
            </a:pPr>
            <a:endParaRPr kumimoji="1" lang="en-US" altLang="zh-TW" dirty="0" smtClean="0">
              <a:ea typeface="ＭＳ Ｐゴシック" pitchFamily="34" charset="-128"/>
            </a:endParaRPr>
          </a:p>
          <a:p>
            <a:pPr>
              <a:buFontTx/>
              <a:buNone/>
            </a:pPr>
            <a:endParaRPr kumimoji="1" lang="en-US" altLang="zh-TW" dirty="0" smtClean="0">
              <a:ea typeface="ＭＳ Ｐゴシック" pitchFamily="34" charset="-128"/>
            </a:endParaRPr>
          </a:p>
          <a:p>
            <a:endParaRPr kumimoji="1" lang="en-US" altLang="zh-TW" sz="2000" dirty="0" smtClean="0">
              <a:ea typeface="ＭＳ Ｐゴシック" pitchFamily="34" charset="-128"/>
            </a:endParaRPr>
          </a:p>
          <a:p>
            <a:endParaRPr kumimoji="1" lang="en-US" altLang="zh-TW" sz="2000" dirty="0">
              <a:ea typeface="ＭＳ Ｐゴシック" pitchFamily="34" charset="-128"/>
            </a:endParaRPr>
          </a:p>
          <a:p>
            <a:r>
              <a:rPr kumimoji="1" lang="en-US" altLang="zh-TW" sz="2000" b="0" dirty="0">
                <a:ea typeface="ＭＳ Ｐゴシック" pitchFamily="34" charset="-128"/>
              </a:rPr>
              <a:t>T</a:t>
            </a:r>
            <a:r>
              <a:rPr kumimoji="1" lang="en-US" altLang="zh-TW" sz="2000" b="0" dirty="0" smtClean="0">
                <a:ea typeface="ＭＳ Ｐゴシック" pitchFamily="34" charset="-128"/>
              </a:rPr>
              <a:t>wo </a:t>
            </a:r>
            <a:r>
              <a:rPr kumimoji="1" lang="en-US" altLang="zh-TW" sz="2000" b="0" dirty="0" smtClean="0">
                <a:ea typeface="ＭＳ Ｐゴシック" pitchFamily="34" charset="-128"/>
              </a:rPr>
              <a:t>successful </a:t>
            </a:r>
            <a:r>
              <a:rPr kumimoji="1" lang="en-US" altLang="zh-TW" sz="2000" b="0" dirty="0" err="1" smtClean="0">
                <a:ea typeface="ＭＳ Ｐゴシック" pitchFamily="34" charset="-128"/>
              </a:rPr>
              <a:t>Pb-Pb</a:t>
            </a:r>
            <a:r>
              <a:rPr kumimoji="1" lang="en-US" altLang="zh-TW" sz="2000" b="0" dirty="0" smtClean="0">
                <a:ea typeface="ＭＳ Ｐゴシック" pitchFamily="34" charset="-128"/>
              </a:rPr>
              <a:t> runs already</a:t>
            </a:r>
          </a:p>
          <a:p>
            <a:pPr lvl="1"/>
            <a:r>
              <a:rPr kumimoji="1" lang="en-US" altLang="zh-TW" sz="1600" b="0" dirty="0" smtClean="0">
                <a:ea typeface="PMingLiU" pitchFamily="18" charset="-120"/>
              </a:rPr>
              <a:t>2010 </a:t>
            </a:r>
            <a:r>
              <a:rPr kumimoji="1" lang="en-US" altLang="zh-TW" sz="1600" b="0" dirty="0" smtClean="0">
                <a:ea typeface="PMingLiU" pitchFamily="18" charset="-120"/>
                <a:sym typeface="Wingdings" pitchFamily="2" charset="2"/>
              </a:rPr>
              <a:t> ~10/µb</a:t>
            </a:r>
          </a:p>
          <a:p>
            <a:pPr lvl="1"/>
            <a:r>
              <a:rPr kumimoji="1" lang="en-US" altLang="zh-TW" sz="1600" b="0" dirty="0" smtClean="0">
                <a:ea typeface="PMingLiU" pitchFamily="18" charset="-120"/>
                <a:sym typeface="Wingdings" pitchFamily="2" charset="2"/>
              </a:rPr>
              <a:t>2011  ~150/µb</a:t>
            </a:r>
            <a:endParaRPr kumimoji="1" lang="en-US" altLang="zh-TW" sz="1600" b="0" dirty="0" smtClean="0">
              <a:ea typeface="PMingLiU" pitchFamily="18" charset="-120"/>
            </a:endParaRPr>
          </a:p>
          <a:p>
            <a:r>
              <a:rPr kumimoji="1" lang="en-US" altLang="zh-TW" sz="2000" b="0" dirty="0" smtClean="0">
                <a:ea typeface="ＭＳ Ｐゴシック" pitchFamily="34" charset="-128"/>
              </a:rPr>
              <a:t>and</a:t>
            </a:r>
            <a:r>
              <a:rPr kumimoji="1" lang="en-US" altLang="zh-TW" sz="2000" b="0" dirty="0" smtClean="0">
                <a:ea typeface="ＭＳ Ｐゴシック" pitchFamily="34" charset="-128"/>
              </a:rPr>
              <a:t> </a:t>
            </a:r>
            <a:r>
              <a:rPr kumimoji="1" lang="en-US" altLang="zh-TW" sz="2000" b="0" dirty="0" smtClean="0">
                <a:ea typeface="ＭＳ Ｐゴシック" pitchFamily="34" charset="-128"/>
              </a:rPr>
              <a:t>p-</a:t>
            </a:r>
            <a:r>
              <a:rPr kumimoji="1" lang="en-US" altLang="zh-TW" sz="2000" b="0" dirty="0" err="1" smtClean="0">
                <a:ea typeface="ＭＳ Ｐゴシック" pitchFamily="34" charset="-128"/>
              </a:rPr>
              <a:t>Pb</a:t>
            </a:r>
            <a:r>
              <a:rPr kumimoji="1" lang="en-US" altLang="zh-TW" sz="2000" b="0" dirty="0" smtClean="0">
                <a:ea typeface="ＭＳ Ｐゴシック" pitchFamily="34" charset="-128"/>
              </a:rPr>
              <a:t> “control” run</a:t>
            </a:r>
          </a:p>
          <a:p>
            <a:pPr lvl="1"/>
            <a:r>
              <a:rPr kumimoji="1" lang="en-US" altLang="zh-TW" sz="1600" b="0" dirty="0" smtClean="0">
                <a:ea typeface="PMingLiU" pitchFamily="18" charset="-120"/>
              </a:rPr>
              <a:t>2013 </a:t>
            </a:r>
            <a:r>
              <a:rPr kumimoji="1" lang="en-US" altLang="zh-TW" sz="1600" b="0" dirty="0" smtClean="0">
                <a:ea typeface="PMingLiU" pitchFamily="18" charset="-120"/>
                <a:sym typeface="Wingdings" pitchFamily="2" charset="2"/>
              </a:rPr>
              <a:t> ~ 30/</a:t>
            </a:r>
            <a:r>
              <a:rPr kumimoji="1" lang="en-US" altLang="zh-TW" sz="1600" b="0" dirty="0" err="1" smtClean="0">
                <a:ea typeface="PMingLiU" pitchFamily="18" charset="-120"/>
                <a:sym typeface="Wingdings" pitchFamily="2" charset="2"/>
              </a:rPr>
              <a:t>nb</a:t>
            </a:r>
            <a:endParaRPr kumimoji="1" lang="zh-TW" altLang="en-US" sz="1600" b="0" dirty="0" smtClean="0">
              <a:ea typeface="PMingLiU" pitchFamily="18" charset="-120"/>
            </a:endParaRPr>
          </a:p>
        </p:txBody>
      </p:sp>
      <p:sp>
        <p:nvSpPr>
          <p:cNvPr id="149508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2834743F-AC0C-4DA3-AA2A-497CA513CB49}" type="slidenum">
              <a:rPr lang="en-US" altLang="zh-TW" sz="1400">
                <a:solidFill>
                  <a:srgbClr val="FFFFFF"/>
                </a:solidFill>
              </a:rPr>
              <a:pPr eaLnBrk="1" hangingPunct="1"/>
              <a:t>2</a:t>
            </a:fld>
            <a:endParaRPr lang="en-US" altLang="zh-TW" sz="1400">
              <a:solidFill>
                <a:srgbClr val="FFFFFF"/>
              </a:solidFill>
            </a:endParaRPr>
          </a:p>
        </p:txBody>
      </p:sp>
      <p:pic>
        <p:nvPicPr>
          <p:cNvPr id="149510" name="Immagine 9" descr="experiment_alice_visuals-small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1389757"/>
            <a:ext cx="5184775" cy="2327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9511" name="Picture 2" descr="http://lpc-afs.web.cern.ch/lpc-afs/LHC/lui_days_logy_ion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475" y="1268090"/>
            <a:ext cx="2489200" cy="2520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9512" name="Picture 10" descr="Lumichart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9800" y="1204714"/>
            <a:ext cx="2800350" cy="280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9" name="Content Placeholder 2"/>
          <p:cNvSpPr txBox="1">
            <a:spLocks/>
          </p:cNvSpPr>
          <p:nvPr/>
        </p:nvSpPr>
        <p:spPr bwMode="auto">
          <a:xfrm>
            <a:off x="5148263" y="4077543"/>
            <a:ext cx="3970337" cy="266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lIns="91435" tIns="45718" rIns="91435" bIns="45718"/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1363" indent="-284163" eaLnBrk="0" hangingPunct="0"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20000"/>
              </a:spcBef>
            </a:pPr>
            <a:r>
              <a:rPr lang="en-GB" altLang="zh-TW" sz="2000" dirty="0">
                <a:solidFill>
                  <a:schemeClr val="bg2"/>
                </a:solidFill>
                <a:ea typeface="PMingLiU" pitchFamily="18" charset="-120"/>
                <a:sym typeface="Wingdings" pitchFamily="2" charset="2"/>
              </a:rPr>
              <a:t>some numbers (2011 </a:t>
            </a:r>
            <a:r>
              <a:rPr lang="en-GB" altLang="zh-TW" sz="2000" dirty="0" err="1">
                <a:solidFill>
                  <a:schemeClr val="bg2"/>
                </a:solidFill>
                <a:ea typeface="PMingLiU" pitchFamily="18" charset="-120"/>
                <a:sym typeface="Wingdings" pitchFamily="2" charset="2"/>
              </a:rPr>
              <a:t>Pb-Pb</a:t>
            </a:r>
            <a:r>
              <a:rPr lang="en-GB" altLang="zh-TW" sz="2000" dirty="0">
                <a:solidFill>
                  <a:schemeClr val="bg2"/>
                </a:solidFill>
                <a:ea typeface="PMingLiU" pitchFamily="18" charset="-120"/>
                <a:sym typeface="Wingdings" pitchFamily="2" charset="2"/>
              </a:rPr>
              <a:t> run):</a:t>
            </a:r>
          </a:p>
          <a:p>
            <a:pPr>
              <a:spcBef>
                <a:spcPct val="20000"/>
              </a:spcBef>
              <a:buFontTx/>
              <a:buChar char="•"/>
            </a:pPr>
            <a:r>
              <a:rPr lang="en-GB" altLang="zh-TW" sz="2000" dirty="0">
                <a:solidFill>
                  <a:schemeClr val="bg2"/>
                </a:solidFill>
                <a:ea typeface="SimSun" pitchFamily="2" charset="-122"/>
              </a:rPr>
              <a:t>~ 1.2  10</a:t>
            </a:r>
            <a:r>
              <a:rPr lang="en-GB" altLang="zh-TW" sz="2000" baseline="30000" dirty="0">
                <a:solidFill>
                  <a:schemeClr val="bg2"/>
                </a:solidFill>
                <a:ea typeface="SimSun" pitchFamily="2" charset="-122"/>
              </a:rPr>
              <a:t>8</a:t>
            </a:r>
            <a:r>
              <a:rPr lang="en-GB" altLang="zh-TW" sz="2000" dirty="0">
                <a:solidFill>
                  <a:schemeClr val="bg2"/>
                </a:solidFill>
                <a:ea typeface="SimSun" pitchFamily="2" charset="-122"/>
              </a:rPr>
              <a:t> ions/bunch  </a:t>
            </a:r>
          </a:p>
          <a:p>
            <a:pPr>
              <a:spcBef>
                <a:spcPct val="20000"/>
              </a:spcBef>
              <a:buFontTx/>
              <a:buChar char="•"/>
            </a:pPr>
            <a:r>
              <a:rPr lang="en-GB" altLang="zh-TW" sz="2000" dirty="0">
                <a:solidFill>
                  <a:schemeClr val="bg2"/>
                </a:solidFill>
                <a:ea typeface="SimSun" pitchFamily="2" charset="-122"/>
              </a:rPr>
              <a:t>358 bunches  </a:t>
            </a:r>
          </a:p>
          <a:p>
            <a:pPr lvl="1">
              <a:spcBef>
                <a:spcPct val="20000"/>
              </a:spcBef>
              <a:buFontTx/>
              <a:buChar char="–"/>
            </a:pPr>
            <a:r>
              <a:rPr lang="en-GB" altLang="zh-TW" sz="1800" dirty="0">
                <a:solidFill>
                  <a:schemeClr val="bg2"/>
                </a:solidFill>
                <a:ea typeface="SimSun" pitchFamily="2" charset="-122"/>
              </a:rPr>
              <a:t>200 ns basic spacing</a:t>
            </a:r>
          </a:p>
          <a:p>
            <a:pPr>
              <a:spcBef>
                <a:spcPct val="20000"/>
              </a:spcBef>
              <a:buFontTx/>
              <a:buChar char="•"/>
            </a:pPr>
            <a:r>
              <a:rPr lang="en-GB" altLang="zh-TW" sz="2000" dirty="0">
                <a:solidFill>
                  <a:schemeClr val="bg2"/>
                </a:solidFill>
                <a:ea typeface="SimSun" pitchFamily="2" charset="-122"/>
              </a:rPr>
              <a:t>β* = 1 m </a:t>
            </a:r>
          </a:p>
          <a:p>
            <a:pPr>
              <a:spcBef>
                <a:spcPct val="20000"/>
              </a:spcBef>
              <a:buFontTx/>
              <a:buChar char="•"/>
            </a:pPr>
            <a:r>
              <a:rPr lang="en-GB" altLang="zh-TW" sz="2000" dirty="0">
                <a:solidFill>
                  <a:schemeClr val="bg2"/>
                </a:solidFill>
                <a:ea typeface="SimSun" pitchFamily="2" charset="-122"/>
              </a:rPr>
              <a:t>L ~ 5 10</a:t>
            </a:r>
            <a:r>
              <a:rPr lang="en-GB" altLang="zh-TW" sz="2000" baseline="30000" dirty="0">
                <a:solidFill>
                  <a:schemeClr val="bg2"/>
                </a:solidFill>
                <a:ea typeface="SimSun" pitchFamily="2" charset="-122"/>
              </a:rPr>
              <a:t>26</a:t>
            </a:r>
            <a:r>
              <a:rPr lang="en-GB" altLang="zh-TW" sz="2000" dirty="0">
                <a:solidFill>
                  <a:schemeClr val="bg2"/>
                </a:solidFill>
                <a:ea typeface="SimSun" pitchFamily="2" charset="-122"/>
              </a:rPr>
              <a:t> cm</a:t>
            </a:r>
            <a:r>
              <a:rPr lang="en-GB" altLang="zh-TW" sz="2000" baseline="30000" dirty="0">
                <a:solidFill>
                  <a:schemeClr val="bg2"/>
                </a:solidFill>
                <a:ea typeface="SimSun" pitchFamily="2" charset="-122"/>
              </a:rPr>
              <a:t>-2</a:t>
            </a:r>
            <a:r>
              <a:rPr lang="en-GB" altLang="zh-TW" sz="2000" dirty="0">
                <a:solidFill>
                  <a:schemeClr val="bg2"/>
                </a:solidFill>
                <a:ea typeface="SimSun" pitchFamily="2" charset="-122"/>
              </a:rPr>
              <a:t>s</a:t>
            </a:r>
            <a:r>
              <a:rPr lang="en-GB" altLang="zh-TW" sz="2000" baseline="30000" dirty="0">
                <a:solidFill>
                  <a:schemeClr val="bg2"/>
                </a:solidFill>
                <a:ea typeface="SimSun" pitchFamily="2" charset="-122"/>
              </a:rPr>
              <a:t>-1</a:t>
            </a:r>
            <a:r>
              <a:rPr lang="en-GB" altLang="zh-TW" sz="2000" dirty="0">
                <a:solidFill>
                  <a:schemeClr val="bg2"/>
                </a:solidFill>
                <a:ea typeface="SimSun" pitchFamily="2" charset="-122"/>
              </a:rPr>
              <a:t> </a:t>
            </a:r>
          </a:p>
          <a:p>
            <a:pPr>
              <a:spcBef>
                <a:spcPct val="20000"/>
              </a:spcBef>
              <a:buFont typeface="Wingdings" pitchFamily="2" charset="2"/>
              <a:buChar char="à"/>
            </a:pPr>
            <a:r>
              <a:rPr lang="en-GB" altLang="zh-TW" sz="2000" dirty="0">
                <a:solidFill>
                  <a:schemeClr val="bg2"/>
                </a:solidFill>
                <a:ea typeface="SimSun" pitchFamily="2" charset="-122"/>
              </a:rPr>
              <a:t>~ 4000 Hz interaction rate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000000"/>
                </a:solidFill>
              </a:rPr>
              <a:t>15th January, HI Overview,  K.Safarik</a:t>
            </a:r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0506499"/>
      </p:ext>
    </p:extLst>
  </p:cSld>
  <p:clrMapOvr>
    <a:masterClrMapping/>
  </p:clrMapOvr>
  <p:transition spd="med">
    <p:cover dir="r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Hadronic</a:t>
            </a:r>
            <a:r>
              <a:rPr lang="en-US" dirty="0" smtClean="0"/>
              <a:t> resonances in </a:t>
            </a:r>
            <a:r>
              <a:rPr lang="en-US" dirty="0" err="1" smtClean="0"/>
              <a:t>Pb-Pb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-1" y="1165455"/>
            <a:ext cx="91440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l">
              <a:buFont typeface="Arial"/>
              <a:buChar char="•"/>
            </a:pPr>
            <a:r>
              <a:rPr lang="en-US" dirty="0" smtClean="0">
                <a:solidFill>
                  <a:schemeClr val="bg2"/>
                </a:solidFill>
              </a:rPr>
              <a:t>Ratios:</a:t>
            </a:r>
          </a:p>
          <a:p>
            <a:pPr marL="742950" lvl="1" indent="-285750" algn="l">
              <a:buFont typeface="Arial"/>
              <a:buChar char="•"/>
            </a:pPr>
            <a:r>
              <a:rPr lang="en-US" dirty="0">
                <a:solidFill>
                  <a:srgbClr val="FF0000"/>
                </a:solidFill>
              </a:rPr>
              <a:t>K*</a:t>
            </a:r>
            <a:r>
              <a:rPr lang="en-US" baseline="30000" dirty="0">
                <a:solidFill>
                  <a:srgbClr val="FF0000"/>
                </a:solidFill>
              </a:rPr>
              <a:t>0</a:t>
            </a:r>
            <a:r>
              <a:rPr lang="en-US" dirty="0">
                <a:solidFill>
                  <a:srgbClr val="FF0000"/>
                </a:solidFill>
              </a:rPr>
              <a:t>/K– decreases for central collisions – signature for re-scattering in central </a:t>
            </a:r>
            <a:r>
              <a:rPr lang="en-US" dirty="0" smtClean="0">
                <a:solidFill>
                  <a:srgbClr val="FF0000"/>
                </a:solidFill>
              </a:rPr>
              <a:t>collisions</a:t>
            </a:r>
          </a:p>
          <a:p>
            <a:pPr marL="742950" lvl="1" indent="-285750" algn="l">
              <a:buFont typeface="Arial"/>
              <a:buChar char="•"/>
            </a:pPr>
            <a:r>
              <a:rPr lang="en-US" dirty="0" err="1" smtClean="0">
                <a:solidFill>
                  <a:schemeClr val="bg2"/>
                </a:solidFill>
              </a:rPr>
              <a:t>φ</a:t>
            </a:r>
            <a:r>
              <a:rPr lang="en-US" dirty="0" smtClean="0">
                <a:solidFill>
                  <a:schemeClr val="bg2"/>
                </a:solidFill>
              </a:rPr>
              <a:t>/</a:t>
            </a:r>
            <a:r>
              <a:rPr lang="en-US" dirty="0">
                <a:solidFill>
                  <a:schemeClr val="bg2"/>
                </a:solidFill>
              </a:rPr>
              <a:t>K independent of energy and system from RHIC to </a:t>
            </a:r>
            <a:r>
              <a:rPr lang="en-US" dirty="0" smtClean="0">
                <a:solidFill>
                  <a:schemeClr val="bg2"/>
                </a:solidFill>
              </a:rPr>
              <a:t>LHC</a:t>
            </a:r>
          </a:p>
          <a:p>
            <a:pPr marL="1200150" lvl="2" indent="-285750" algn="l">
              <a:buFont typeface="Arial"/>
              <a:buChar char="•"/>
            </a:pPr>
            <a:r>
              <a:rPr lang="en-US" dirty="0" err="1" smtClean="0">
                <a:solidFill>
                  <a:srgbClr val="0000FF"/>
                </a:solidFill>
              </a:rPr>
              <a:t>Pb</a:t>
            </a:r>
            <a:r>
              <a:rPr lang="en-US" dirty="0">
                <a:solidFill>
                  <a:srgbClr val="0000FF"/>
                </a:solidFill>
              </a:rPr>
              <a:t>–</a:t>
            </a:r>
            <a:r>
              <a:rPr lang="en-US" dirty="0" err="1" smtClean="0">
                <a:solidFill>
                  <a:srgbClr val="0000FF"/>
                </a:solidFill>
              </a:rPr>
              <a:t>Pb</a:t>
            </a:r>
            <a:r>
              <a:rPr lang="en-US" dirty="0" smtClean="0">
                <a:solidFill>
                  <a:srgbClr val="0000FF"/>
                </a:solidFill>
              </a:rPr>
              <a:t>: </a:t>
            </a:r>
            <a:r>
              <a:rPr lang="en-US" dirty="0">
                <a:solidFill>
                  <a:srgbClr val="0000FF"/>
                </a:solidFill>
              </a:rPr>
              <a:t>consistent with Grand Canonical thermal model </a:t>
            </a:r>
            <a:r>
              <a:rPr lang="en-US" dirty="0" smtClean="0">
                <a:solidFill>
                  <a:srgbClr val="0000FF"/>
                </a:solidFill>
              </a:rPr>
              <a:t>(</a:t>
            </a:r>
            <a:r>
              <a:rPr lang="en-US" dirty="0" err="1">
                <a:solidFill>
                  <a:srgbClr val="0000FF"/>
                </a:solidFill>
              </a:rPr>
              <a:t>Andronic</a:t>
            </a:r>
            <a:r>
              <a:rPr lang="en-US" dirty="0">
                <a:solidFill>
                  <a:srgbClr val="0000FF"/>
                </a:solidFill>
              </a:rPr>
              <a:t> </a:t>
            </a:r>
            <a:r>
              <a:rPr lang="en-US" i="1" dirty="0">
                <a:solidFill>
                  <a:srgbClr val="0000FF"/>
                </a:solidFill>
              </a:rPr>
              <a:t>et al</a:t>
            </a:r>
            <a:r>
              <a:rPr lang="en-US" dirty="0">
                <a:solidFill>
                  <a:srgbClr val="0000FF"/>
                </a:solidFill>
              </a:rPr>
              <a:t>.) </a:t>
            </a:r>
          </a:p>
          <a:p>
            <a:pPr marL="742950" lvl="1" indent="-285750" algn="l">
              <a:buFont typeface="Arial"/>
              <a:buChar char="•"/>
            </a:pPr>
            <a:endParaRPr lang="en-US" dirty="0" smtClean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" y="2869702"/>
            <a:ext cx="4752621" cy="3306171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49252" y="3005356"/>
            <a:ext cx="4594747" cy="3080871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8053294" y="773668"/>
            <a:ext cx="11180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A. </a:t>
            </a:r>
            <a:r>
              <a:rPr lang="en-US" dirty="0" err="1" smtClean="0"/>
              <a:t>Knospe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D71FEF-89F8-AB40-9AFE-15B535B6C097}" type="slidenum">
              <a:rPr lang="en-US" smtClean="0"/>
              <a:t>20</a:t>
            </a:fld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000000"/>
                </a:solidFill>
              </a:rPr>
              <a:t>15th January, HI Overview,  K.Safarik</a:t>
            </a:r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1360108"/>
      </p:ext>
    </p:extLst>
  </p:cSld>
  <p:clrMapOvr>
    <a:masterClrMapping/>
  </p:clrMapOvr>
  <p:transition spd="med">
    <p:cover dir="r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Strangeness </a:t>
            </a:r>
            <a:r>
              <a:rPr lang="en-US" i="1" dirty="0" smtClean="0"/>
              <a:t>R</a:t>
            </a:r>
            <a:r>
              <a:rPr lang="en-US" baseline="-25000" dirty="0" smtClean="0"/>
              <a:t>AA</a:t>
            </a:r>
            <a:endParaRPr lang="en-GB" baseline="-25000" dirty="0" smtClean="0"/>
          </a:p>
        </p:txBody>
      </p:sp>
      <p:sp>
        <p:nvSpPr>
          <p:cNvPr id="100355" name="Content Placeholder 2"/>
          <p:cNvSpPr>
            <a:spLocks noGrp="1"/>
          </p:cNvSpPr>
          <p:nvPr>
            <p:ph idx="1"/>
          </p:nvPr>
        </p:nvSpPr>
        <p:spPr>
          <a:xfrm>
            <a:off x="250825" y="1268413"/>
            <a:ext cx="8713663" cy="3600450"/>
          </a:xfrm>
        </p:spPr>
        <p:txBody>
          <a:bodyPr/>
          <a:lstStyle/>
          <a:p>
            <a:pPr>
              <a:buFontTx/>
              <a:buNone/>
            </a:pPr>
            <a:endParaRPr lang="en-GB" sz="2000" dirty="0" smtClean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z="1200" b="1" u="sng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 sz="1200" b="1" u="sng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 sz="1200" b="1" u="sng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 sz="1200" b="1" u="sng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 sz="1200" b="1" u="sng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 u="sng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 u="sng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 u="sng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 u="sng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fld id="{B1DFF974-7549-4567-8171-28B756D69C12}" type="slidenum">
              <a:rPr lang="en-GB" b="0" u="none">
                <a:solidFill>
                  <a:srgbClr val="FFFFFF"/>
                </a:solidFill>
                <a:latin typeface="Comic Sans MS" pitchFamily="66" charset="0"/>
              </a:rPr>
              <a:pPr/>
              <a:t>21</a:t>
            </a:fld>
            <a:endParaRPr lang="en-GB" b="0" u="none">
              <a:solidFill>
                <a:srgbClr val="FFFFFF"/>
              </a:solidFill>
              <a:latin typeface="Comic Sans MS" pitchFamily="66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000000"/>
                </a:solidFill>
              </a:rPr>
              <a:t>15th January, HI Overview,  K.Safarik</a:t>
            </a:r>
            <a:endParaRPr lang="en-US">
              <a:solidFill>
                <a:srgbClr val="000000"/>
              </a:solidFill>
            </a:endParaRPr>
          </a:p>
        </p:txBody>
      </p:sp>
      <p:pic>
        <p:nvPicPr>
          <p:cNvPr id="389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863" y="908720"/>
            <a:ext cx="8810625" cy="5772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87768091"/>
      </p:ext>
    </p:extLst>
  </p:cSld>
  <p:clrMapOvr>
    <a:masterClrMapping/>
  </p:clrMapOvr>
  <p:transition spd="med">
    <p:cover dir="r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44624"/>
            <a:ext cx="7772400" cy="901017"/>
          </a:xfrm>
          <a:solidFill>
            <a:schemeClr val="accent1">
              <a:lumMod val="40000"/>
              <a:lumOff val="60000"/>
              <a:alpha val="54000"/>
            </a:schemeClr>
          </a:solidFill>
          <a:ln w="31750">
            <a:solidFill>
              <a:srgbClr val="0000FF"/>
            </a:solidFill>
          </a:ln>
        </p:spPr>
        <p:txBody>
          <a:bodyPr anchor="ctr"/>
          <a:lstStyle/>
          <a:p>
            <a:pPr algn="ctr">
              <a:lnSpc>
                <a:spcPct val="150000"/>
              </a:lnSpc>
            </a:pPr>
            <a:r>
              <a:rPr lang="en-US" cap="none" dirty="0" smtClean="0"/>
              <a:t>Baryon-to-meson ratio: p/</a:t>
            </a:r>
            <a:r>
              <a:rPr lang="en-US" cap="none" dirty="0" smtClean="0">
                <a:latin typeface="Symbol" pitchFamily="18" charset="2"/>
              </a:rPr>
              <a:t>p</a:t>
            </a:r>
            <a:endParaRPr lang="en-US" cap="none" dirty="0">
              <a:latin typeface="Symbol" pitchFamily="18" charset="2"/>
            </a:endParaRPr>
          </a:p>
        </p:txBody>
      </p:sp>
      <p:sp>
        <p:nvSpPr>
          <p:cNvPr id="6" name="Date Placeholder 1"/>
          <p:cNvSpPr>
            <a:spLocks noGrp="1"/>
          </p:cNvSpPr>
          <p:nvPr>
            <p:ph type="dt" sz="half" idx="10"/>
          </p:nvPr>
        </p:nvSpPr>
        <p:spPr>
          <a:xfrm>
            <a:off x="4932363" y="6643688"/>
            <a:ext cx="4095750" cy="21431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15th January, HI Overview,  K.Safarik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23528" y="1484784"/>
            <a:ext cx="84969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endParaRPr lang="en-US" sz="2000" dirty="0" smtClean="0">
              <a:solidFill>
                <a:srgbClr val="000000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lum/>
            <a:alphaModFix/>
          </a:blip>
          <a:srcRect/>
          <a:stretch>
            <a:fillRect/>
          </a:stretch>
        </p:blipFill>
        <p:spPr>
          <a:xfrm>
            <a:off x="205680" y="1412776"/>
            <a:ext cx="8686800" cy="4169520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TextBox 8"/>
          <p:cNvSpPr txBox="1"/>
          <p:nvPr/>
        </p:nvSpPr>
        <p:spPr>
          <a:xfrm>
            <a:off x="1979712" y="980728"/>
            <a:ext cx="5328592" cy="400110"/>
          </a:xfrm>
          <a:prstGeom prst="rect">
            <a:avLst/>
          </a:prstGeom>
          <a:solidFill>
            <a:schemeClr val="accent5">
              <a:alpha val="49000"/>
            </a:schemeClr>
          </a:solidFill>
          <a:ln w="25400"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pPr algn="l"/>
            <a:r>
              <a:rPr lang="en-US" sz="2000" dirty="0" smtClean="0">
                <a:solidFill>
                  <a:srgbClr val="000000"/>
                </a:solidFill>
              </a:rPr>
              <a:t>● </a:t>
            </a:r>
            <a:r>
              <a:rPr lang="en-US" sz="1600" dirty="0" smtClean="0">
                <a:solidFill>
                  <a:srgbClr val="000000"/>
                </a:solidFill>
              </a:rPr>
              <a:t>proton–proton   </a:t>
            </a:r>
            <a:r>
              <a:rPr lang="en-US" sz="2000" dirty="0" smtClean="0">
                <a:solidFill>
                  <a:srgbClr val="C00000"/>
                </a:solidFill>
              </a:rPr>
              <a:t>●</a:t>
            </a:r>
            <a:r>
              <a:rPr lang="en-US" sz="2000" dirty="0" smtClean="0">
                <a:solidFill>
                  <a:srgbClr val="FF9933"/>
                </a:solidFill>
              </a:rPr>
              <a:t>●</a:t>
            </a:r>
            <a:r>
              <a:rPr lang="en-US" sz="2000" dirty="0" smtClean="0">
                <a:solidFill>
                  <a:srgbClr val="EAC900"/>
                </a:solidFill>
              </a:rPr>
              <a:t>●</a:t>
            </a:r>
            <a:r>
              <a:rPr lang="en-US" sz="2000" dirty="0" smtClean="0">
                <a:solidFill>
                  <a:srgbClr val="00AE00"/>
                </a:solidFill>
              </a:rPr>
              <a:t>●</a:t>
            </a:r>
            <a:r>
              <a:rPr lang="en-US" sz="2000" dirty="0" smtClean="0">
                <a:solidFill>
                  <a:srgbClr val="007676"/>
                </a:solidFill>
              </a:rPr>
              <a:t>●</a:t>
            </a:r>
            <a:r>
              <a:rPr lang="en-US" sz="2000" dirty="0" smtClean="0">
                <a:solidFill>
                  <a:srgbClr val="0000FF"/>
                </a:solidFill>
              </a:rPr>
              <a:t>●</a:t>
            </a:r>
            <a:r>
              <a:rPr lang="en-US" sz="2000" dirty="0" smtClean="0">
                <a:solidFill>
                  <a:srgbClr val="000000"/>
                </a:solidFill>
              </a:rPr>
              <a:t> </a:t>
            </a:r>
            <a:r>
              <a:rPr lang="en-US" sz="1600" dirty="0" err="1" smtClean="0">
                <a:solidFill>
                  <a:srgbClr val="000000"/>
                </a:solidFill>
              </a:rPr>
              <a:t>Pb</a:t>
            </a:r>
            <a:r>
              <a:rPr lang="en-US" sz="1600" dirty="0" smtClean="0">
                <a:solidFill>
                  <a:srgbClr val="000000"/>
                </a:solidFill>
              </a:rPr>
              <a:t>–</a:t>
            </a:r>
            <a:r>
              <a:rPr lang="en-US" sz="1600" dirty="0" err="1" smtClean="0">
                <a:solidFill>
                  <a:srgbClr val="000000"/>
                </a:solidFill>
              </a:rPr>
              <a:t>Pb</a:t>
            </a:r>
            <a:r>
              <a:rPr lang="en-US" sz="1600" dirty="0" smtClean="0">
                <a:solidFill>
                  <a:srgbClr val="000000"/>
                </a:solidFill>
              </a:rPr>
              <a:t> different centralities</a:t>
            </a:r>
            <a:endParaRPr lang="en-US" sz="2000" dirty="0" smtClean="0">
              <a:solidFill>
                <a:srgbClr val="000000"/>
              </a:solidFill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205680" y="1412776"/>
            <a:ext cx="8686800" cy="416952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Box 4"/>
          <p:cNvSpPr txBox="1"/>
          <p:nvPr/>
        </p:nvSpPr>
        <p:spPr>
          <a:xfrm>
            <a:off x="141368" y="5589240"/>
            <a:ext cx="8871788" cy="646331"/>
          </a:xfrm>
          <a:prstGeom prst="rect">
            <a:avLst/>
          </a:prstGeom>
          <a:solidFill>
            <a:schemeClr val="accent5">
              <a:alpha val="50000"/>
            </a:schemeClr>
          </a:solidFill>
          <a:ln w="25400">
            <a:solidFill>
              <a:srgbClr val="0000FF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p/</a:t>
            </a:r>
            <a:r>
              <a:rPr lang="en-US" dirty="0" smtClean="0">
                <a:solidFill>
                  <a:srgbClr val="000000"/>
                </a:solidFill>
                <a:latin typeface="Symbol" pitchFamily="18" charset="2"/>
              </a:rPr>
              <a:t>p</a:t>
            </a:r>
            <a:r>
              <a:rPr lang="en-US" dirty="0" smtClean="0">
                <a:solidFill>
                  <a:srgbClr val="000000"/>
                </a:solidFill>
              </a:rPr>
              <a:t> ratio at </a:t>
            </a:r>
            <a:r>
              <a:rPr lang="en-US" i="1" dirty="0" err="1" smtClean="0">
                <a:solidFill>
                  <a:srgbClr val="000000"/>
                </a:solidFill>
              </a:rPr>
              <a:t>p</a:t>
            </a:r>
            <a:r>
              <a:rPr lang="en-US" baseline="-25000" dirty="0" err="1" smtClean="0">
                <a:solidFill>
                  <a:srgbClr val="000000"/>
                </a:solidFill>
              </a:rPr>
              <a:t>T</a:t>
            </a:r>
            <a:r>
              <a:rPr lang="en-US" dirty="0" smtClean="0">
                <a:solidFill>
                  <a:srgbClr val="000000"/>
                </a:solidFill>
              </a:rPr>
              <a:t> ≈ 3 </a:t>
            </a:r>
            <a:r>
              <a:rPr lang="en-US" dirty="0" err="1" smtClean="0">
                <a:solidFill>
                  <a:srgbClr val="000000"/>
                </a:solidFill>
              </a:rPr>
              <a:t>GeV</a:t>
            </a:r>
            <a:r>
              <a:rPr lang="en-US" dirty="0" smtClean="0">
                <a:solidFill>
                  <a:srgbClr val="000000"/>
                </a:solidFill>
              </a:rPr>
              <a:t>/</a:t>
            </a:r>
            <a:r>
              <a:rPr lang="en-US" i="1" dirty="0" smtClean="0">
                <a:solidFill>
                  <a:srgbClr val="000000"/>
                </a:solidFill>
              </a:rPr>
              <a:t>c</a:t>
            </a:r>
            <a:r>
              <a:rPr lang="en-US" dirty="0" smtClean="0">
                <a:solidFill>
                  <a:srgbClr val="000000"/>
                </a:solidFill>
              </a:rPr>
              <a:t> in 0–5% central </a:t>
            </a:r>
            <a:r>
              <a:rPr lang="en-US" dirty="0" err="1" smtClean="0">
                <a:solidFill>
                  <a:srgbClr val="000000"/>
                </a:solidFill>
              </a:rPr>
              <a:t>Pb</a:t>
            </a:r>
            <a:r>
              <a:rPr lang="en-US" dirty="0" smtClean="0">
                <a:solidFill>
                  <a:srgbClr val="000000"/>
                </a:solidFill>
              </a:rPr>
              <a:t>–</a:t>
            </a:r>
            <a:r>
              <a:rPr lang="en-US" dirty="0" err="1" smtClean="0">
                <a:solidFill>
                  <a:srgbClr val="000000"/>
                </a:solidFill>
              </a:rPr>
              <a:t>Pb</a:t>
            </a:r>
            <a:r>
              <a:rPr lang="en-US" dirty="0" smtClean="0">
                <a:solidFill>
                  <a:srgbClr val="000000"/>
                </a:solidFill>
              </a:rPr>
              <a:t> collisions factor ~ 3 higher than in </a:t>
            </a:r>
            <a:r>
              <a:rPr lang="en-US" dirty="0" err="1" smtClean="0">
                <a:solidFill>
                  <a:srgbClr val="000000"/>
                </a:solidFill>
              </a:rPr>
              <a:t>pp</a:t>
            </a:r>
            <a:endParaRPr lang="en-US" dirty="0" smtClean="0">
              <a:solidFill>
                <a:srgbClr val="000000"/>
              </a:solidFill>
            </a:endParaRPr>
          </a:p>
          <a:p>
            <a:pPr algn="l"/>
            <a:r>
              <a:rPr lang="en-US" dirty="0">
                <a:solidFill>
                  <a:srgbClr val="000000"/>
                </a:solidFill>
              </a:rPr>
              <a:t>a</a:t>
            </a:r>
            <a:r>
              <a:rPr lang="en-US" dirty="0" smtClean="0">
                <a:solidFill>
                  <a:srgbClr val="000000"/>
                </a:solidFill>
              </a:rPr>
              <a:t>t </a:t>
            </a:r>
            <a:r>
              <a:rPr lang="en-US" i="1" dirty="0" err="1" smtClean="0">
                <a:solidFill>
                  <a:srgbClr val="000000"/>
                </a:solidFill>
              </a:rPr>
              <a:t>p</a:t>
            </a:r>
            <a:r>
              <a:rPr lang="en-US" baseline="-25000" dirty="0" err="1" smtClean="0">
                <a:solidFill>
                  <a:srgbClr val="000000"/>
                </a:solidFill>
              </a:rPr>
              <a:t>T</a:t>
            </a:r>
            <a:r>
              <a:rPr lang="en-US" dirty="0" smtClean="0">
                <a:solidFill>
                  <a:srgbClr val="000000"/>
                </a:solidFill>
              </a:rPr>
              <a:t> above ~ 10 </a:t>
            </a:r>
            <a:r>
              <a:rPr lang="en-US" dirty="0" err="1" smtClean="0">
                <a:solidFill>
                  <a:srgbClr val="000000"/>
                </a:solidFill>
              </a:rPr>
              <a:t>GeV</a:t>
            </a:r>
            <a:r>
              <a:rPr lang="en-US" dirty="0" smtClean="0">
                <a:solidFill>
                  <a:srgbClr val="000000"/>
                </a:solidFill>
              </a:rPr>
              <a:t>/</a:t>
            </a:r>
            <a:r>
              <a:rPr lang="en-US" i="1" dirty="0" smtClean="0">
                <a:solidFill>
                  <a:srgbClr val="000000"/>
                </a:solidFill>
              </a:rPr>
              <a:t>c</a:t>
            </a:r>
            <a:r>
              <a:rPr lang="en-US" dirty="0" smtClean="0">
                <a:solidFill>
                  <a:srgbClr val="000000"/>
                </a:solidFill>
              </a:rPr>
              <a:t> back to the “normal” </a:t>
            </a:r>
            <a:r>
              <a:rPr lang="en-US" dirty="0" err="1" smtClean="0">
                <a:solidFill>
                  <a:srgbClr val="000000"/>
                </a:solidFill>
              </a:rPr>
              <a:t>pp</a:t>
            </a:r>
            <a:r>
              <a:rPr lang="en-US" dirty="0" smtClean="0">
                <a:solidFill>
                  <a:srgbClr val="000000"/>
                </a:solidFill>
              </a:rPr>
              <a:t> value</a:t>
            </a:r>
            <a:endParaRPr lang="en-GB" dirty="0">
              <a:solidFill>
                <a:srgbClr val="000000"/>
              </a:solidFill>
            </a:endParaRPr>
          </a:p>
        </p:txBody>
      </p:sp>
      <p:cxnSp>
        <p:nvCxnSpPr>
          <p:cNvPr id="12" name="Straight Arrow Connector 11"/>
          <p:cNvCxnSpPr/>
          <p:nvPr/>
        </p:nvCxnSpPr>
        <p:spPr bwMode="auto">
          <a:xfrm flipV="1">
            <a:off x="1278000" y="2250000"/>
            <a:ext cx="0" cy="648000"/>
          </a:xfrm>
          <a:prstGeom prst="straightConnector1">
            <a:avLst/>
          </a:prstGeom>
          <a:solidFill>
            <a:schemeClr val="accent1"/>
          </a:solidFill>
          <a:ln w="4445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3" name="TextBox 12"/>
          <p:cNvSpPr txBox="1"/>
          <p:nvPr/>
        </p:nvSpPr>
        <p:spPr>
          <a:xfrm>
            <a:off x="144000" y="6309320"/>
            <a:ext cx="3121368" cy="369332"/>
          </a:xfrm>
          <a:prstGeom prst="rect">
            <a:avLst/>
          </a:prstGeom>
          <a:solidFill>
            <a:schemeClr val="accent5">
              <a:alpha val="50000"/>
            </a:schemeClr>
          </a:solidFill>
          <a:ln w="25400">
            <a:solidFill>
              <a:srgbClr val="0000FF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0000"/>
                </a:solidFill>
              </a:rPr>
              <a:t>r</a:t>
            </a:r>
            <a:r>
              <a:rPr lang="en-US" dirty="0" smtClean="0">
                <a:solidFill>
                  <a:srgbClr val="000000"/>
                </a:solidFill>
              </a:rPr>
              <a:t>ecombination – radial flow ?</a:t>
            </a: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635896" y="6361583"/>
            <a:ext cx="4161652" cy="307777"/>
          </a:xfrm>
          <a:prstGeom prst="rect">
            <a:avLst/>
          </a:prstGeom>
          <a:solidFill>
            <a:schemeClr val="accent5">
              <a:alpha val="49000"/>
            </a:schemeClr>
          </a:solidFill>
          <a:ln w="25400">
            <a:solidFill>
              <a:srgbClr val="0000FF"/>
            </a:solidFill>
          </a:ln>
        </p:spPr>
        <p:txBody>
          <a:bodyPr wrap="none" rtlCol="0">
            <a:spAutoFit/>
          </a:bodyPr>
          <a:lstStyle/>
          <a:p>
            <a:r>
              <a:rPr lang="en-GB" sz="1400" i="1" dirty="0" err="1" smtClean="0">
                <a:solidFill>
                  <a:srgbClr val="000000"/>
                </a:solidFill>
              </a:rPr>
              <a:t>R.J.Fries</a:t>
            </a:r>
            <a:r>
              <a:rPr lang="en-GB" sz="1400" i="1" dirty="0" smtClean="0">
                <a:solidFill>
                  <a:srgbClr val="000000"/>
                </a:solidFill>
              </a:rPr>
              <a:t> et al., PRL 90 202303; PR C68 044902</a:t>
            </a:r>
            <a:endParaRPr lang="en-GB" sz="1400" i="1" dirty="0">
              <a:solidFill>
                <a:srgbClr val="000000"/>
              </a:solidFill>
            </a:endParaRPr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9A04459-2F9A-4BAF-B9C7-3EF9FB6AB517}" type="slidenum">
              <a:rPr lang="en-US" smtClean="0">
                <a:solidFill>
                  <a:srgbClr val="000000"/>
                </a:solidFill>
              </a:rPr>
              <a:pPr/>
              <a:t>22</a:t>
            </a:fld>
            <a:endParaRPr lang="en-US">
              <a:solidFill>
                <a:srgbClr val="000000"/>
              </a:solidFill>
            </a:endParaRPr>
          </a:p>
        </p:txBody>
      </p:sp>
      <p:grpSp>
        <p:nvGrpSpPr>
          <p:cNvPr id="16" name="Group 15"/>
          <p:cNvGrpSpPr/>
          <p:nvPr/>
        </p:nvGrpSpPr>
        <p:grpSpPr>
          <a:xfrm>
            <a:off x="1939050" y="2340169"/>
            <a:ext cx="1471878" cy="584775"/>
            <a:chOff x="1939050" y="2628201"/>
            <a:chExt cx="1471878" cy="584775"/>
          </a:xfrm>
        </p:grpSpPr>
        <p:sp>
          <p:nvSpPr>
            <p:cNvPr id="4" name="TextBox 3"/>
            <p:cNvSpPr txBox="1"/>
            <p:nvPr/>
          </p:nvSpPr>
          <p:spPr>
            <a:xfrm>
              <a:off x="1939050" y="2628201"/>
              <a:ext cx="1471878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>
                  <a:solidFill>
                    <a:srgbClr val="000000"/>
                  </a:solidFill>
                </a:rPr>
                <a:t>r</a:t>
              </a:r>
              <a:r>
                <a:rPr lang="en-US" sz="1600" dirty="0" smtClean="0">
                  <a:solidFill>
                    <a:srgbClr val="000000"/>
                  </a:solidFill>
                </a:rPr>
                <a:t>ecombination</a:t>
              </a:r>
            </a:p>
            <a:p>
              <a:r>
                <a:rPr lang="en-US" sz="1600" dirty="0" smtClean="0">
                  <a:solidFill>
                    <a:srgbClr val="000000"/>
                  </a:solidFill>
                </a:rPr>
                <a:t>model</a:t>
              </a:r>
              <a:endParaRPr lang="en-GB" sz="1600" dirty="0">
                <a:solidFill>
                  <a:srgbClr val="000000"/>
                </a:solidFill>
              </a:endParaRPr>
            </a:p>
          </p:txBody>
        </p:sp>
        <p:cxnSp>
          <p:nvCxnSpPr>
            <p:cNvPr id="11" name="Straight Arrow Connector 10"/>
            <p:cNvCxnSpPr/>
            <p:nvPr/>
          </p:nvCxnSpPr>
          <p:spPr bwMode="auto">
            <a:xfrm flipH="1">
              <a:off x="2339752" y="3119482"/>
              <a:ext cx="335236" cy="93494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</p:grpSp>
      <p:sp>
        <p:nvSpPr>
          <p:cNvPr id="17" name="TextBox 16"/>
          <p:cNvSpPr txBox="1"/>
          <p:nvPr/>
        </p:nvSpPr>
        <p:spPr>
          <a:xfrm>
            <a:off x="1781205" y="1988840"/>
            <a:ext cx="7745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0000"/>
                </a:solidFill>
              </a:rPr>
              <a:t>0–5%</a:t>
            </a:r>
            <a:endParaRPr lang="en-GB" b="1" dirty="0">
              <a:solidFill>
                <a:srgbClr val="0000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860032" y="2051556"/>
            <a:ext cx="9028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0000"/>
                </a:solidFill>
              </a:rPr>
              <a:t>5</a:t>
            </a:r>
            <a:r>
              <a:rPr lang="en-US" b="1" dirty="0" smtClean="0">
                <a:solidFill>
                  <a:srgbClr val="000000"/>
                </a:solidFill>
              </a:rPr>
              <a:t>–10%</a:t>
            </a:r>
            <a:endParaRPr lang="en-GB" b="1" dirty="0">
              <a:solidFill>
                <a:srgbClr val="00000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7357372" y="2132856"/>
            <a:ext cx="10310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0000"/>
                </a:solidFill>
              </a:rPr>
              <a:t>10–20%</a:t>
            </a:r>
            <a:endParaRPr lang="en-GB" b="1" dirty="0">
              <a:solidFill>
                <a:srgbClr val="0000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244804" y="3717032"/>
            <a:ext cx="10310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0000"/>
                </a:solidFill>
              </a:rPr>
              <a:t>20–40%</a:t>
            </a:r>
            <a:endParaRPr lang="en-GB" b="1" dirty="0">
              <a:solidFill>
                <a:srgbClr val="00000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4837093" y="3789040"/>
            <a:ext cx="10310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0000"/>
                </a:solidFill>
              </a:rPr>
              <a:t>40–60%</a:t>
            </a:r>
            <a:endParaRPr lang="en-GB" b="1" dirty="0">
              <a:solidFill>
                <a:srgbClr val="00000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7429380" y="3923764"/>
            <a:ext cx="10310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0000"/>
                </a:solidFill>
              </a:rPr>
              <a:t>60–80%</a:t>
            </a:r>
            <a:endParaRPr lang="en-GB" b="1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85963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Baryon-to-meson ratio: </a:t>
            </a:r>
            <a:r>
              <a:rPr lang="en-US" dirty="0" smtClean="0">
                <a:latin typeface="Symbol" pitchFamily="18" charset="2"/>
              </a:rPr>
              <a:t>L</a:t>
            </a:r>
            <a:r>
              <a:rPr lang="en-US" dirty="0" smtClean="0"/>
              <a:t>/K</a:t>
            </a:r>
            <a:endParaRPr lang="en-GB" dirty="0" smtClean="0"/>
          </a:p>
        </p:txBody>
      </p:sp>
      <p:sp>
        <p:nvSpPr>
          <p:cNvPr id="100355" name="Content Placeholder 2"/>
          <p:cNvSpPr>
            <a:spLocks noGrp="1"/>
          </p:cNvSpPr>
          <p:nvPr>
            <p:ph idx="1"/>
          </p:nvPr>
        </p:nvSpPr>
        <p:spPr>
          <a:xfrm>
            <a:off x="250825" y="1268413"/>
            <a:ext cx="8713663" cy="3600450"/>
          </a:xfrm>
        </p:spPr>
        <p:txBody>
          <a:bodyPr/>
          <a:lstStyle/>
          <a:p>
            <a:pPr>
              <a:buFontTx/>
              <a:buNone/>
            </a:pPr>
            <a:endParaRPr lang="en-GB" sz="2000" dirty="0" smtClean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z="1200" b="1" u="sng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 sz="1200" b="1" u="sng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 sz="1200" b="1" u="sng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 sz="1200" b="1" u="sng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 sz="1200" b="1" u="sng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 u="sng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 u="sng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 u="sng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 u="sng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fld id="{B1DFF974-7549-4567-8171-28B756D69C12}" type="slidenum">
              <a:rPr lang="en-GB" b="0" u="none">
                <a:solidFill>
                  <a:srgbClr val="FFFFFF"/>
                </a:solidFill>
                <a:latin typeface="Comic Sans MS" pitchFamily="66" charset="0"/>
              </a:rPr>
              <a:pPr/>
              <a:t>23</a:t>
            </a:fld>
            <a:endParaRPr lang="en-GB" b="0" u="none">
              <a:solidFill>
                <a:srgbClr val="FFFFFF"/>
              </a:solidFill>
              <a:latin typeface="Comic Sans MS" pitchFamily="66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000000"/>
                </a:solidFill>
              </a:rPr>
              <a:t>15th January, HI Overview,  K.Safarik</a:t>
            </a:r>
            <a:endParaRPr lang="en-US">
              <a:solidFill>
                <a:srgbClr val="000000"/>
              </a:solidFill>
            </a:endParaRPr>
          </a:p>
        </p:txBody>
      </p:sp>
      <p:pic>
        <p:nvPicPr>
          <p:cNvPr id="4096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38" y="1575023"/>
            <a:ext cx="9001125" cy="408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55584183"/>
      </p:ext>
    </p:extLst>
  </p:cSld>
  <p:clrMapOvr>
    <a:masterClrMapping/>
  </p:clrMapOvr>
  <p:transition spd="med">
    <p:cover dir="r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Baryon-to-meson ratio: </a:t>
            </a:r>
            <a:r>
              <a:rPr lang="en-US" dirty="0" smtClean="0">
                <a:latin typeface="Symbol" pitchFamily="18" charset="2"/>
              </a:rPr>
              <a:t>L</a:t>
            </a:r>
            <a:r>
              <a:rPr lang="en-US" dirty="0" smtClean="0"/>
              <a:t>/K</a:t>
            </a:r>
            <a:endParaRPr lang="en-GB" dirty="0" smtClean="0"/>
          </a:p>
        </p:txBody>
      </p:sp>
      <p:sp>
        <p:nvSpPr>
          <p:cNvPr id="100355" name="Content Placeholder 2"/>
          <p:cNvSpPr>
            <a:spLocks noGrp="1"/>
          </p:cNvSpPr>
          <p:nvPr>
            <p:ph idx="1"/>
          </p:nvPr>
        </p:nvSpPr>
        <p:spPr>
          <a:xfrm>
            <a:off x="250825" y="1268413"/>
            <a:ext cx="8713663" cy="3600450"/>
          </a:xfrm>
        </p:spPr>
        <p:txBody>
          <a:bodyPr/>
          <a:lstStyle/>
          <a:p>
            <a:pPr>
              <a:buFontTx/>
              <a:buNone/>
            </a:pPr>
            <a:endParaRPr lang="en-GB" sz="2000" dirty="0" smtClean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z="1200" b="1" u="sng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 sz="1200" b="1" u="sng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 sz="1200" b="1" u="sng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 sz="1200" b="1" u="sng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 sz="1200" b="1" u="sng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 u="sng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 u="sng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 u="sng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 u="sng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fld id="{B1DFF974-7549-4567-8171-28B756D69C12}" type="slidenum">
              <a:rPr lang="en-GB" b="0" u="none">
                <a:solidFill>
                  <a:srgbClr val="FFFFFF"/>
                </a:solidFill>
                <a:latin typeface="Comic Sans MS" pitchFamily="66" charset="0"/>
              </a:rPr>
              <a:pPr/>
              <a:t>24</a:t>
            </a:fld>
            <a:endParaRPr lang="en-GB" b="0" u="none">
              <a:solidFill>
                <a:srgbClr val="FFFFFF"/>
              </a:solidFill>
              <a:latin typeface="Comic Sans MS" pitchFamily="66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000000"/>
                </a:solidFill>
              </a:rPr>
              <a:t>15th January, HI Overview,  K.Safarik</a:t>
            </a:r>
            <a:endParaRPr lang="en-US">
              <a:solidFill>
                <a:srgbClr val="000000"/>
              </a:solidFill>
            </a:endParaRPr>
          </a:p>
        </p:txBody>
      </p:sp>
      <p:pic>
        <p:nvPicPr>
          <p:cNvPr id="4198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" y="1766664"/>
            <a:ext cx="8915400" cy="403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74148692"/>
      </p:ext>
    </p:extLst>
  </p:cSld>
  <p:clrMapOvr>
    <a:masterClrMapping/>
  </p:clrMapOvr>
  <p:transition spd="med">
    <p:cover dir="r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44624"/>
            <a:ext cx="7772400" cy="830228"/>
          </a:xfrm>
          <a:solidFill>
            <a:schemeClr val="accent1">
              <a:lumMod val="40000"/>
              <a:lumOff val="60000"/>
              <a:alpha val="54000"/>
            </a:schemeClr>
          </a:solidFill>
          <a:ln w="31750">
            <a:solidFill>
              <a:srgbClr val="0000FF"/>
            </a:solidFill>
          </a:ln>
        </p:spPr>
        <p:txBody>
          <a:bodyPr anchor="ctr"/>
          <a:lstStyle/>
          <a:p>
            <a:pPr algn="ctr">
              <a:lnSpc>
                <a:spcPct val="150000"/>
              </a:lnSpc>
            </a:pPr>
            <a:r>
              <a:rPr lang="en-US" cap="none" dirty="0" smtClean="0"/>
              <a:t>PID in jet structures</a:t>
            </a:r>
            <a:endParaRPr lang="en-US" cap="none" dirty="0"/>
          </a:p>
        </p:txBody>
      </p:sp>
      <p:sp>
        <p:nvSpPr>
          <p:cNvPr id="6" name="Date Placeholder 1"/>
          <p:cNvSpPr>
            <a:spLocks noGrp="1"/>
          </p:cNvSpPr>
          <p:nvPr>
            <p:ph type="dt" sz="half" idx="10"/>
          </p:nvPr>
        </p:nvSpPr>
        <p:spPr>
          <a:xfrm>
            <a:off x="4932363" y="6643688"/>
            <a:ext cx="4095750" cy="21431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15th January, HI Overview,  K.Safarik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23528" y="1484784"/>
            <a:ext cx="84969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endParaRPr lang="en-US" sz="2000" dirty="0" smtClean="0">
              <a:solidFill>
                <a:srgbClr val="000000"/>
              </a:solidFill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2010" y="979165"/>
            <a:ext cx="4844486" cy="4610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090" y="979165"/>
            <a:ext cx="3888854" cy="39013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9A04459-2F9A-4BAF-B9C7-3EF9FB6AB517}" type="slidenum">
              <a:rPr lang="en-US" smtClean="0">
                <a:solidFill>
                  <a:srgbClr val="000000"/>
                </a:solidFill>
              </a:rPr>
              <a:pPr/>
              <a:t>25</a:t>
            </a:fld>
            <a:endParaRPr lang="en-US">
              <a:solidFill>
                <a:srgbClr val="000000"/>
              </a:solidFill>
            </a:endParaRPr>
          </a:p>
        </p:txBody>
      </p:sp>
      <p:cxnSp>
        <p:nvCxnSpPr>
          <p:cNvPr id="7" name="Straight Arrow Connector 6"/>
          <p:cNvCxnSpPr/>
          <p:nvPr/>
        </p:nvCxnSpPr>
        <p:spPr bwMode="auto">
          <a:xfrm>
            <a:off x="1403648" y="3140968"/>
            <a:ext cx="5112568" cy="1368152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stealth" w="lg" len="lg"/>
          </a:ln>
          <a:effectLst/>
        </p:spPr>
      </p:cxnSp>
      <p:cxnSp>
        <p:nvCxnSpPr>
          <p:cNvPr id="9" name="Straight Arrow Connector 8"/>
          <p:cNvCxnSpPr/>
          <p:nvPr/>
        </p:nvCxnSpPr>
        <p:spPr bwMode="auto">
          <a:xfrm flipV="1">
            <a:off x="1403648" y="3284202"/>
            <a:ext cx="4968552" cy="79287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stealth" w="lg" len="lg"/>
          </a:ln>
          <a:effectLst/>
        </p:spPr>
      </p:cxnSp>
      <p:cxnSp>
        <p:nvCxnSpPr>
          <p:cNvPr id="12" name="Straight Arrow Connector 11"/>
          <p:cNvCxnSpPr/>
          <p:nvPr/>
        </p:nvCxnSpPr>
        <p:spPr bwMode="auto">
          <a:xfrm>
            <a:off x="1403648" y="2204864"/>
            <a:ext cx="4968552" cy="936104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stealth" w="lg" len="lg"/>
          </a:ln>
          <a:effectLst/>
        </p:spPr>
      </p:cxnSp>
      <p:sp>
        <p:nvSpPr>
          <p:cNvPr id="13" name="TextBox 12"/>
          <p:cNvSpPr txBox="1"/>
          <p:nvPr/>
        </p:nvSpPr>
        <p:spPr>
          <a:xfrm>
            <a:off x="7153406" y="4005064"/>
            <a:ext cx="123501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rgbClr val="000000"/>
                </a:solidFill>
              </a:rPr>
              <a:t>PYTHIA </a:t>
            </a:r>
            <a:r>
              <a:rPr lang="en-US" sz="1600" b="1" dirty="0" err="1" smtClean="0">
                <a:solidFill>
                  <a:srgbClr val="000000"/>
                </a:solidFill>
              </a:rPr>
              <a:t>pp</a:t>
            </a:r>
            <a:endParaRPr lang="en-GB" sz="1600" b="1" dirty="0">
              <a:solidFill>
                <a:srgbClr val="000000"/>
              </a:solidFill>
            </a:endParaRPr>
          </a:p>
        </p:txBody>
      </p:sp>
      <p:cxnSp>
        <p:nvCxnSpPr>
          <p:cNvPr id="16" name="Straight Arrow Connector 15"/>
          <p:cNvCxnSpPr/>
          <p:nvPr/>
        </p:nvCxnSpPr>
        <p:spPr bwMode="auto">
          <a:xfrm>
            <a:off x="7956376" y="4343618"/>
            <a:ext cx="216024" cy="165502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stealth" w="lg" len="lg"/>
          </a:ln>
          <a:effectLst/>
        </p:spPr>
      </p:cxnSp>
      <p:sp>
        <p:nvSpPr>
          <p:cNvPr id="18" name="TextBox 17"/>
          <p:cNvSpPr txBox="1"/>
          <p:nvPr/>
        </p:nvSpPr>
        <p:spPr>
          <a:xfrm>
            <a:off x="35496" y="5651956"/>
            <a:ext cx="9070112" cy="923330"/>
          </a:xfrm>
          <a:prstGeom prst="rect">
            <a:avLst/>
          </a:prstGeom>
          <a:solidFill>
            <a:schemeClr val="accent5">
              <a:alpha val="50000"/>
            </a:schemeClr>
          </a:solidFill>
          <a:ln w="25400">
            <a:solidFill>
              <a:srgbClr val="0000FF"/>
            </a:solidFill>
          </a:ln>
        </p:spPr>
        <p:txBody>
          <a:bodyPr wrap="none" rtlCol="0">
            <a:spAutoFit/>
          </a:bodyPr>
          <a:lstStyle/>
          <a:p>
            <a:pPr algn="l"/>
            <a:r>
              <a:rPr lang="en-US" dirty="0">
                <a:solidFill>
                  <a:srgbClr val="000000"/>
                </a:solidFill>
              </a:rPr>
              <a:t>N</a:t>
            </a:r>
            <a:r>
              <a:rPr lang="en-US" dirty="0" smtClean="0">
                <a:solidFill>
                  <a:srgbClr val="000000"/>
                </a:solidFill>
              </a:rPr>
              <a:t>ear-side peak (after bulk subtraction): p/</a:t>
            </a:r>
            <a:r>
              <a:rPr lang="en-US" dirty="0" smtClean="0">
                <a:solidFill>
                  <a:srgbClr val="000000"/>
                </a:solidFill>
                <a:latin typeface="Symbol" pitchFamily="18" charset="2"/>
              </a:rPr>
              <a:t>p</a:t>
            </a:r>
            <a:r>
              <a:rPr lang="en-US" dirty="0" smtClean="0">
                <a:solidFill>
                  <a:srgbClr val="000000"/>
                </a:solidFill>
              </a:rPr>
              <a:t> ratio compatible with that of </a:t>
            </a:r>
            <a:r>
              <a:rPr lang="en-US" dirty="0" err="1" smtClean="0">
                <a:solidFill>
                  <a:srgbClr val="000000"/>
                </a:solidFill>
              </a:rPr>
              <a:t>pp</a:t>
            </a:r>
            <a:r>
              <a:rPr lang="en-US" dirty="0" smtClean="0">
                <a:solidFill>
                  <a:srgbClr val="000000"/>
                </a:solidFill>
              </a:rPr>
              <a:t> (PYTHIA)</a:t>
            </a:r>
          </a:p>
          <a:p>
            <a:pPr algn="l"/>
            <a:r>
              <a:rPr lang="en-US" dirty="0" smtClean="0">
                <a:solidFill>
                  <a:srgbClr val="000000"/>
                </a:solidFill>
              </a:rPr>
              <a:t>Bulk region: p/</a:t>
            </a:r>
            <a:r>
              <a:rPr lang="en-US" dirty="0" smtClean="0">
                <a:solidFill>
                  <a:srgbClr val="000000"/>
                </a:solidFill>
                <a:latin typeface="Symbol" pitchFamily="18" charset="2"/>
              </a:rPr>
              <a:t>p</a:t>
            </a:r>
            <a:r>
              <a:rPr lang="en-US" dirty="0" smtClean="0">
                <a:solidFill>
                  <a:srgbClr val="000000"/>
                </a:solidFill>
              </a:rPr>
              <a:t> ratio strongly enhanced – compatible with overall baryon enhancement</a:t>
            </a:r>
          </a:p>
          <a:p>
            <a:pPr algn="l"/>
            <a:r>
              <a:rPr lang="en-US" dirty="0" smtClean="0">
                <a:solidFill>
                  <a:srgbClr val="000000"/>
                </a:solidFill>
              </a:rPr>
              <a:t>Jet particle ratios not modified in medium? Could this still be surface bias?</a:t>
            </a:r>
            <a:endParaRPr lang="en-GB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21367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Pion/</a:t>
            </a:r>
            <a:r>
              <a:rPr lang="en-US" dirty="0" err="1" smtClean="0"/>
              <a:t>Kaon</a:t>
            </a:r>
            <a:r>
              <a:rPr lang="en-US" dirty="0" smtClean="0"/>
              <a:t>/Proton in </a:t>
            </a:r>
            <a:r>
              <a:rPr lang="en-US" dirty="0" err="1" smtClean="0"/>
              <a:t>Pb-Pb</a:t>
            </a:r>
            <a:endParaRPr lang="en-US" dirty="0"/>
          </a:p>
        </p:txBody>
      </p:sp>
      <p:pic>
        <p:nvPicPr>
          <p:cNvPr id="6" name="Picture 5" descr="ParticleSpectra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24" y="1477338"/>
            <a:ext cx="9144000" cy="4373217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196637" y="1215014"/>
            <a:ext cx="47830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Radial flow (</a:t>
            </a:r>
            <a:r>
              <a:rPr lang="en-US" dirty="0" err="1" smtClean="0"/>
              <a:t>pions</a:t>
            </a:r>
            <a:r>
              <a:rPr lang="en-US" dirty="0" smtClean="0"/>
              <a:t> – protons – mass dependence)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583107" y="5713952"/>
            <a:ext cx="301957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Baryon/meson anomaly</a:t>
            </a:r>
          </a:p>
          <a:p>
            <a:r>
              <a:rPr lang="en-US" dirty="0" smtClean="0"/>
              <a:t>- Radial flow / recombination?</a:t>
            </a:r>
            <a:endParaRPr lang="en-US" dirty="0"/>
          </a:p>
        </p:txBody>
      </p:sp>
      <p:grpSp>
        <p:nvGrpSpPr>
          <p:cNvPr id="11" name="Group 10"/>
          <p:cNvGrpSpPr/>
          <p:nvPr/>
        </p:nvGrpSpPr>
        <p:grpSpPr>
          <a:xfrm>
            <a:off x="2356109" y="3817875"/>
            <a:ext cx="6590193" cy="2815474"/>
            <a:chOff x="2356109" y="3817875"/>
            <a:chExt cx="6590193" cy="2815474"/>
          </a:xfrm>
        </p:grpSpPr>
        <p:sp>
          <p:nvSpPr>
            <p:cNvPr id="3" name="Rectangle 2"/>
            <p:cNvSpPr/>
            <p:nvPr/>
          </p:nvSpPr>
          <p:spPr>
            <a:xfrm>
              <a:off x="2356109" y="3817875"/>
              <a:ext cx="1069826" cy="1389771"/>
            </a:xfrm>
            <a:prstGeom prst="rect">
              <a:avLst/>
            </a:prstGeom>
            <a:solidFill>
              <a:schemeClr val="accent2">
                <a:lumMod val="40000"/>
                <a:lumOff val="60000"/>
                <a:alpha val="50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Rectangle 6"/>
            <p:cNvSpPr/>
            <p:nvPr/>
          </p:nvSpPr>
          <p:spPr>
            <a:xfrm>
              <a:off x="5040633" y="3817875"/>
              <a:ext cx="1069826" cy="1389771"/>
            </a:xfrm>
            <a:prstGeom prst="rect">
              <a:avLst/>
            </a:prstGeom>
            <a:solidFill>
              <a:schemeClr val="accent2">
                <a:lumMod val="40000"/>
                <a:lumOff val="60000"/>
                <a:alpha val="50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ectangle 7"/>
            <p:cNvSpPr/>
            <p:nvPr/>
          </p:nvSpPr>
          <p:spPr>
            <a:xfrm>
              <a:off x="7761767" y="3817875"/>
              <a:ext cx="1069826" cy="1389771"/>
            </a:xfrm>
            <a:prstGeom prst="rect">
              <a:avLst/>
            </a:prstGeom>
            <a:solidFill>
              <a:schemeClr val="accent2">
                <a:lumMod val="40000"/>
                <a:lumOff val="60000"/>
                <a:alpha val="50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2" name="Straight Arrow Connector 11"/>
            <p:cNvCxnSpPr/>
            <p:nvPr/>
          </p:nvCxnSpPr>
          <p:spPr>
            <a:xfrm>
              <a:off x="2675903" y="5423944"/>
              <a:ext cx="726887" cy="7987"/>
            </a:xfrm>
            <a:prstGeom prst="straightConnector1">
              <a:avLst/>
            </a:prstGeom>
            <a:ln>
              <a:solidFill>
                <a:schemeClr val="accent2">
                  <a:lumMod val="40000"/>
                  <a:lumOff val="60000"/>
                </a:schemeClr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Arrow Connector 12"/>
            <p:cNvCxnSpPr/>
            <p:nvPr/>
          </p:nvCxnSpPr>
          <p:spPr>
            <a:xfrm>
              <a:off x="5360427" y="5415957"/>
              <a:ext cx="726887" cy="7987"/>
            </a:xfrm>
            <a:prstGeom prst="straightConnector1">
              <a:avLst/>
            </a:prstGeom>
            <a:ln>
              <a:solidFill>
                <a:schemeClr val="accent2">
                  <a:lumMod val="40000"/>
                  <a:lumOff val="60000"/>
                </a:schemeClr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Arrow Connector 13"/>
            <p:cNvCxnSpPr/>
            <p:nvPr/>
          </p:nvCxnSpPr>
          <p:spPr>
            <a:xfrm>
              <a:off x="8058041" y="5407970"/>
              <a:ext cx="726887" cy="7987"/>
            </a:xfrm>
            <a:prstGeom prst="straightConnector1">
              <a:avLst/>
            </a:prstGeom>
            <a:ln>
              <a:solidFill>
                <a:schemeClr val="accent2">
                  <a:lumMod val="40000"/>
                  <a:lumOff val="60000"/>
                </a:schemeClr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TextBox 14"/>
            <p:cNvSpPr txBox="1"/>
            <p:nvPr/>
          </p:nvSpPr>
          <p:spPr>
            <a:xfrm>
              <a:off x="6019799" y="5710019"/>
              <a:ext cx="2926503" cy="923330"/>
            </a:xfrm>
            <a:prstGeom prst="rect">
              <a:avLst/>
            </a:prstGeom>
            <a:ln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rgbClr val="FF0000"/>
                  </a:solidFill>
                </a:rPr>
                <a:t>Jet quenching / modifications of jet </a:t>
              </a:r>
            </a:p>
            <a:p>
              <a:r>
                <a:rPr lang="en-US" dirty="0" smtClean="0">
                  <a:solidFill>
                    <a:srgbClr val="FF0000"/>
                  </a:solidFill>
                </a:rPr>
                <a:t>fragmentation?</a:t>
              </a:r>
              <a:endParaRPr lang="en-US" dirty="0">
                <a:solidFill>
                  <a:srgbClr val="FF0000"/>
                </a:solidFill>
              </a:endParaRPr>
            </a:p>
          </p:txBody>
        </p:sp>
        <p:cxnSp>
          <p:nvCxnSpPr>
            <p:cNvPr id="19" name="Straight Arrow Connector 18"/>
            <p:cNvCxnSpPr/>
            <p:nvPr/>
          </p:nvCxnSpPr>
          <p:spPr>
            <a:xfrm flipV="1">
              <a:off x="7612324" y="4978371"/>
              <a:ext cx="619334" cy="735581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Arrow Connector 19"/>
            <p:cNvCxnSpPr/>
            <p:nvPr/>
          </p:nvCxnSpPr>
          <p:spPr>
            <a:xfrm flipH="1" flipV="1">
              <a:off x="5574008" y="4555013"/>
              <a:ext cx="1262189" cy="1155008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Arrow Connector 22"/>
            <p:cNvCxnSpPr/>
            <p:nvPr/>
          </p:nvCxnSpPr>
          <p:spPr>
            <a:xfrm flipH="1" flipV="1">
              <a:off x="3065313" y="4978371"/>
              <a:ext cx="2954488" cy="1009914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17"/>
          <p:cNvGrpSpPr/>
          <p:nvPr/>
        </p:nvGrpSpPr>
        <p:grpSpPr>
          <a:xfrm>
            <a:off x="819856" y="980728"/>
            <a:ext cx="6523691" cy="2845134"/>
            <a:chOff x="819856" y="980728"/>
            <a:chExt cx="6523691" cy="2845134"/>
          </a:xfrm>
        </p:grpSpPr>
        <p:sp>
          <p:nvSpPr>
            <p:cNvPr id="21" name="Rectangle 20"/>
            <p:cNvSpPr/>
            <p:nvPr/>
          </p:nvSpPr>
          <p:spPr>
            <a:xfrm>
              <a:off x="819856" y="1733219"/>
              <a:ext cx="1014628" cy="1389771"/>
            </a:xfrm>
            <a:prstGeom prst="rect">
              <a:avLst/>
            </a:prstGeom>
            <a:solidFill>
              <a:schemeClr val="accent4">
                <a:lumMod val="40000"/>
                <a:lumOff val="60000"/>
                <a:alpha val="50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Rectangle 21"/>
            <p:cNvSpPr/>
            <p:nvPr/>
          </p:nvSpPr>
          <p:spPr>
            <a:xfrm>
              <a:off x="3560294" y="2229068"/>
              <a:ext cx="1014628" cy="1389771"/>
            </a:xfrm>
            <a:prstGeom prst="rect">
              <a:avLst/>
            </a:prstGeom>
            <a:solidFill>
              <a:schemeClr val="accent4">
                <a:lumMod val="40000"/>
                <a:lumOff val="60000"/>
                <a:alpha val="50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Rectangle 23"/>
            <p:cNvSpPr/>
            <p:nvPr/>
          </p:nvSpPr>
          <p:spPr>
            <a:xfrm>
              <a:off x="6252805" y="2436091"/>
              <a:ext cx="1014628" cy="1389771"/>
            </a:xfrm>
            <a:prstGeom prst="rect">
              <a:avLst/>
            </a:prstGeom>
            <a:solidFill>
              <a:schemeClr val="accent4">
                <a:lumMod val="40000"/>
                <a:lumOff val="60000"/>
                <a:alpha val="50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2025609" y="980728"/>
              <a:ext cx="5317938" cy="646331"/>
            </a:xfrm>
            <a:prstGeom prst="rect">
              <a:avLst/>
            </a:prstGeom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chemeClr val="accent4">
                      <a:lumMod val="75000"/>
                    </a:schemeClr>
                  </a:solidFill>
                </a:rPr>
                <a:t>Radial flow (mesons – protons – mass dependence)</a:t>
              </a:r>
              <a:endParaRPr lang="en-US" dirty="0">
                <a:solidFill>
                  <a:schemeClr val="accent4">
                    <a:lumMod val="75000"/>
                  </a:schemeClr>
                </a:solidFill>
              </a:endParaRPr>
            </a:p>
          </p:txBody>
        </p:sp>
        <p:cxnSp>
          <p:nvCxnSpPr>
            <p:cNvPr id="26" name="Straight Arrow Connector 25"/>
            <p:cNvCxnSpPr/>
            <p:nvPr/>
          </p:nvCxnSpPr>
          <p:spPr>
            <a:xfrm flipH="1">
              <a:off x="1513057" y="1584346"/>
              <a:ext cx="1481699" cy="791160"/>
            </a:xfrm>
            <a:prstGeom prst="straightConnector1">
              <a:avLst/>
            </a:prstGeom>
            <a:ln>
              <a:solidFill>
                <a:srgbClr val="660066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Arrow Connector 26"/>
            <p:cNvCxnSpPr/>
            <p:nvPr/>
          </p:nvCxnSpPr>
          <p:spPr>
            <a:xfrm flipH="1">
              <a:off x="4225584" y="1584346"/>
              <a:ext cx="349339" cy="851745"/>
            </a:xfrm>
            <a:prstGeom prst="straightConnector1">
              <a:avLst/>
            </a:prstGeom>
            <a:ln>
              <a:solidFill>
                <a:srgbClr val="660066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Arrow Connector 27"/>
            <p:cNvCxnSpPr/>
            <p:nvPr/>
          </p:nvCxnSpPr>
          <p:spPr>
            <a:xfrm>
              <a:off x="5574008" y="1584346"/>
              <a:ext cx="1171559" cy="1070594"/>
            </a:xfrm>
            <a:prstGeom prst="straightConnector1">
              <a:avLst/>
            </a:prstGeom>
            <a:ln>
              <a:solidFill>
                <a:srgbClr val="660066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9" name="Group 28"/>
          <p:cNvGrpSpPr/>
          <p:nvPr/>
        </p:nvGrpSpPr>
        <p:grpSpPr>
          <a:xfrm>
            <a:off x="583107" y="3033567"/>
            <a:ext cx="7303605" cy="3326716"/>
            <a:chOff x="583107" y="3033567"/>
            <a:chExt cx="7303605" cy="3326716"/>
          </a:xfrm>
        </p:grpSpPr>
        <p:sp>
          <p:nvSpPr>
            <p:cNvPr id="30" name="Rectangle 29"/>
            <p:cNvSpPr/>
            <p:nvPr/>
          </p:nvSpPr>
          <p:spPr>
            <a:xfrm>
              <a:off x="1458183" y="3033567"/>
              <a:ext cx="1086330" cy="1389771"/>
            </a:xfrm>
            <a:prstGeom prst="rect">
              <a:avLst/>
            </a:prstGeom>
            <a:solidFill>
              <a:schemeClr val="accent1">
                <a:lumMod val="40000"/>
                <a:lumOff val="60000"/>
                <a:alpha val="50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Rectangle 30"/>
            <p:cNvSpPr/>
            <p:nvPr/>
          </p:nvSpPr>
          <p:spPr>
            <a:xfrm>
              <a:off x="4078805" y="3097465"/>
              <a:ext cx="1086330" cy="1389771"/>
            </a:xfrm>
            <a:prstGeom prst="rect">
              <a:avLst/>
            </a:prstGeom>
            <a:solidFill>
              <a:schemeClr val="accent1">
                <a:lumMod val="40000"/>
                <a:lumOff val="60000"/>
                <a:alpha val="50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Rectangle 31"/>
            <p:cNvSpPr/>
            <p:nvPr/>
          </p:nvSpPr>
          <p:spPr>
            <a:xfrm>
              <a:off x="6800382" y="3240590"/>
              <a:ext cx="1086330" cy="1389771"/>
            </a:xfrm>
            <a:prstGeom prst="rect">
              <a:avLst/>
            </a:prstGeom>
            <a:solidFill>
              <a:schemeClr val="accent1">
                <a:lumMod val="40000"/>
                <a:lumOff val="60000"/>
                <a:alpha val="50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583107" y="5713952"/>
              <a:ext cx="3019577" cy="646331"/>
            </a:xfrm>
            <a:prstGeom prst="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r>
                <a:rPr lang="en-US" dirty="0" smtClean="0"/>
                <a:t>Baryon/meson anomaly</a:t>
              </a:r>
            </a:p>
            <a:p>
              <a:r>
                <a:rPr lang="en-US" dirty="0" smtClean="0"/>
                <a:t>- Radial flow / recombination?</a:t>
              </a:r>
              <a:endParaRPr lang="en-US" dirty="0"/>
            </a:p>
          </p:txBody>
        </p:sp>
        <p:cxnSp>
          <p:nvCxnSpPr>
            <p:cNvPr id="34" name="Straight Arrow Connector 33"/>
            <p:cNvCxnSpPr>
              <a:stCxn id="33" idx="0"/>
            </p:cNvCxnSpPr>
            <p:nvPr/>
          </p:nvCxnSpPr>
          <p:spPr>
            <a:xfrm flipH="1" flipV="1">
              <a:off x="1958322" y="4170856"/>
              <a:ext cx="134574" cy="1543096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Arrow Connector 34"/>
            <p:cNvCxnSpPr/>
            <p:nvPr/>
          </p:nvCxnSpPr>
          <p:spPr>
            <a:xfrm flipV="1">
              <a:off x="2731356" y="4423338"/>
              <a:ext cx="1682381" cy="1290614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Arrow Connector 35"/>
            <p:cNvCxnSpPr/>
            <p:nvPr/>
          </p:nvCxnSpPr>
          <p:spPr>
            <a:xfrm flipV="1">
              <a:off x="3572546" y="4487236"/>
              <a:ext cx="3553718" cy="1226716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D71FEF-89F8-AB40-9AFE-15B535B6C097}" type="slidenum">
              <a:rPr lang="en-US" smtClean="0"/>
              <a:t>26</a:t>
            </a:fld>
            <a:endParaRPr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000000"/>
                </a:solidFill>
              </a:rPr>
              <a:t>15th January, HI Overview,  K.Safarik</a:t>
            </a:r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528709"/>
      </p:ext>
    </p:extLst>
  </p:cSld>
  <p:clrMapOvr>
    <a:masterClrMapping/>
  </p:clrMapOvr>
  <p:transition spd="med">
    <p:cover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Thermal fit to all ALICE data</a:t>
            </a:r>
            <a:endParaRPr lang="en-GB" dirty="0" smtClean="0"/>
          </a:p>
        </p:txBody>
      </p:sp>
      <p:sp>
        <p:nvSpPr>
          <p:cNvPr id="100355" name="Content Placeholder 2"/>
          <p:cNvSpPr>
            <a:spLocks noGrp="1"/>
          </p:cNvSpPr>
          <p:nvPr>
            <p:ph idx="1"/>
          </p:nvPr>
        </p:nvSpPr>
        <p:spPr>
          <a:xfrm>
            <a:off x="250825" y="1268413"/>
            <a:ext cx="8713663" cy="3600450"/>
          </a:xfrm>
        </p:spPr>
        <p:txBody>
          <a:bodyPr/>
          <a:lstStyle/>
          <a:p>
            <a:pPr>
              <a:buFontTx/>
              <a:buNone/>
            </a:pPr>
            <a:endParaRPr lang="en-GB" sz="2000" dirty="0" smtClean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z="1200" b="1" u="sng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 sz="1200" b="1" u="sng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 sz="1200" b="1" u="sng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 sz="1200" b="1" u="sng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 sz="1200" b="1" u="sng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 u="sng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 u="sng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 u="sng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 u="sng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fld id="{B1DFF974-7549-4567-8171-28B756D69C12}" type="slidenum">
              <a:rPr lang="en-GB" b="0" u="none">
                <a:solidFill>
                  <a:srgbClr val="FFFFFF"/>
                </a:solidFill>
                <a:latin typeface="Comic Sans MS" pitchFamily="66" charset="0"/>
              </a:rPr>
              <a:pPr/>
              <a:t>27</a:t>
            </a:fld>
            <a:endParaRPr lang="en-GB" b="0" u="none">
              <a:solidFill>
                <a:srgbClr val="FFFFFF"/>
              </a:solidFill>
              <a:latin typeface="Comic Sans MS" pitchFamily="66" charset="0"/>
            </a:endParaRPr>
          </a:p>
        </p:txBody>
      </p:sp>
      <p:pic>
        <p:nvPicPr>
          <p:cNvPr id="286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33" y="1133216"/>
            <a:ext cx="8965663" cy="53921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000000"/>
                </a:solidFill>
              </a:rPr>
              <a:t>15th January, HI Overview,  K.Safarik</a:t>
            </a:r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4932095"/>
      </p:ext>
    </p:extLst>
  </p:cSld>
  <p:clrMapOvr>
    <a:masterClrMapping/>
  </p:clrMapOvr>
  <p:transition spd="med">
    <p:cover dir="r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Thermal fit excluding protons</a:t>
            </a:r>
            <a:endParaRPr lang="en-GB" dirty="0" smtClean="0"/>
          </a:p>
        </p:txBody>
      </p:sp>
      <p:sp>
        <p:nvSpPr>
          <p:cNvPr id="100355" name="Content Placeholder 2"/>
          <p:cNvSpPr>
            <a:spLocks noGrp="1"/>
          </p:cNvSpPr>
          <p:nvPr>
            <p:ph idx="1"/>
          </p:nvPr>
        </p:nvSpPr>
        <p:spPr>
          <a:xfrm>
            <a:off x="250825" y="1268413"/>
            <a:ext cx="8713663" cy="3600450"/>
          </a:xfrm>
        </p:spPr>
        <p:txBody>
          <a:bodyPr/>
          <a:lstStyle/>
          <a:p>
            <a:pPr>
              <a:buFontTx/>
              <a:buNone/>
            </a:pPr>
            <a:endParaRPr lang="en-GB" sz="2000" dirty="0" smtClean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z="1200" b="1" u="sng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 sz="1200" b="1" u="sng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 sz="1200" b="1" u="sng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 sz="1200" b="1" u="sng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 sz="1200" b="1" u="sng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 u="sng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 u="sng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 u="sng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 u="sng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fld id="{B1DFF974-7549-4567-8171-28B756D69C12}" type="slidenum">
              <a:rPr lang="en-GB" b="0" u="none">
                <a:solidFill>
                  <a:srgbClr val="FFFFFF"/>
                </a:solidFill>
                <a:latin typeface="Comic Sans MS" pitchFamily="66" charset="0"/>
              </a:rPr>
              <a:pPr/>
              <a:t>28</a:t>
            </a:fld>
            <a:endParaRPr lang="en-GB" b="0" u="none">
              <a:solidFill>
                <a:srgbClr val="FFFFFF"/>
              </a:solidFill>
              <a:latin typeface="Comic Sans MS" pitchFamily="66" charset="0"/>
            </a:endParaRPr>
          </a:p>
        </p:txBody>
      </p:sp>
      <p:pic>
        <p:nvPicPr>
          <p:cNvPr id="296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937927"/>
            <a:ext cx="8964488" cy="52562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000000"/>
                </a:solidFill>
              </a:rPr>
              <a:t>15th January, HI Overview,  K.Safarik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339752" y="6309320"/>
            <a:ext cx="646140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=&gt; </a:t>
            </a:r>
            <a:r>
              <a:rPr lang="en-US" dirty="0" smtClean="0">
                <a:solidFill>
                  <a:srgbClr val="FF0000"/>
                </a:solidFill>
              </a:rPr>
              <a:t>Unique </a:t>
            </a:r>
            <a:r>
              <a:rPr lang="en-US" dirty="0">
                <a:solidFill>
                  <a:srgbClr val="FF0000"/>
                </a:solidFill>
              </a:rPr>
              <a:t>chemical freeze-out </a:t>
            </a:r>
            <a:r>
              <a:rPr lang="en-US" dirty="0" smtClean="0">
                <a:solidFill>
                  <a:srgbClr val="FF0000"/>
                </a:solidFill>
              </a:rPr>
              <a:t>T </a:t>
            </a:r>
            <a:r>
              <a:rPr lang="en-US" dirty="0">
                <a:solidFill>
                  <a:srgbClr val="FF0000"/>
                </a:solidFill>
              </a:rPr>
              <a:t>does not describe p, Λ, Ξ, Ω </a:t>
            </a:r>
          </a:p>
        </p:txBody>
      </p:sp>
    </p:spTree>
    <p:extLst>
      <p:ext uri="{BB962C8B-B14F-4D97-AF65-F5344CB8AC3E}">
        <p14:creationId xmlns:p14="http://schemas.microsoft.com/office/powerpoint/2010/main" val="906411592"/>
      </p:ext>
    </p:extLst>
  </p:cSld>
  <p:clrMapOvr>
    <a:masterClrMapping/>
  </p:clrMapOvr>
  <p:transition spd="med">
    <p:cover dir="r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Possible explanations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000000"/>
                </a:solidFill>
              </a:rPr>
              <a:t>15th January, HI Overview,  K.Safarik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07DF3F-CB71-493A-941B-0F95CB588684}" type="slidenum">
              <a:rPr lang="en-US" smtClean="0">
                <a:solidFill>
                  <a:srgbClr val="000000"/>
                </a:solidFill>
              </a:rPr>
              <a:pPr/>
              <a:t>29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87726" y="1128801"/>
            <a:ext cx="8776762" cy="532453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chemeClr val="bg1"/>
                </a:solidFill>
              </a:rPr>
              <a:t>There </a:t>
            </a:r>
            <a:r>
              <a:rPr lang="en-US" sz="2000" dirty="0" smtClean="0">
                <a:solidFill>
                  <a:schemeClr val="bg1"/>
                </a:solidFill>
              </a:rPr>
              <a:t>was already this discrepancy at RHIC, but was overlooked due to</a:t>
            </a:r>
          </a:p>
          <a:p>
            <a:pPr algn="l"/>
            <a:r>
              <a:rPr lang="en-US" sz="2000" dirty="0" smtClean="0">
                <a:solidFill>
                  <a:schemeClr val="bg1"/>
                </a:solidFill>
              </a:rPr>
              <a:t>     misinterpretation of feed-down corrections</a:t>
            </a:r>
          </a:p>
          <a:p>
            <a:pPr algn="l"/>
            <a:endParaRPr lang="en-US" sz="2000" dirty="0">
              <a:solidFill>
                <a:schemeClr val="bg1"/>
              </a:solidFill>
            </a:endParaRPr>
          </a:p>
          <a:p>
            <a:pPr marL="342900" indent="-342900" algn="l">
              <a:buFont typeface="Arial" pitchFamily="34" charset="0"/>
              <a:buChar char="•"/>
            </a:pPr>
            <a:r>
              <a:rPr lang="en-US" sz="2000" dirty="0" smtClean="0">
                <a:solidFill>
                  <a:schemeClr val="bg1"/>
                </a:solidFill>
              </a:rPr>
              <a:t>At high hadron density, re-interactions after freeze-out are important, </a:t>
            </a:r>
          </a:p>
          <a:p>
            <a:pPr algn="l"/>
            <a:r>
              <a:rPr lang="en-US" sz="2000" dirty="0">
                <a:solidFill>
                  <a:schemeClr val="bg1"/>
                </a:solidFill>
              </a:rPr>
              <a:t> </a:t>
            </a:r>
            <a:r>
              <a:rPr lang="en-US" sz="2000" dirty="0" smtClean="0">
                <a:solidFill>
                  <a:schemeClr val="bg1"/>
                </a:solidFill>
              </a:rPr>
              <a:t>    especially baryon–antibaryon annihilations, this will affect mostly protons</a:t>
            </a:r>
          </a:p>
          <a:p>
            <a:pPr algn="l"/>
            <a:endParaRPr lang="en-US" sz="2000" dirty="0">
              <a:solidFill>
                <a:schemeClr val="bg1"/>
              </a:solidFill>
            </a:endParaRPr>
          </a:p>
          <a:p>
            <a:pPr marL="342900" indent="-342900" algn="l">
              <a:buFont typeface="Arial" pitchFamily="34" charset="0"/>
              <a:buChar char="•"/>
            </a:pPr>
            <a:r>
              <a:rPr lang="en-US" sz="2000" dirty="0" smtClean="0">
                <a:solidFill>
                  <a:schemeClr val="bg1"/>
                </a:solidFill>
              </a:rPr>
              <a:t>Introduce non-equilibrium statistical hadronization, quark population of </a:t>
            </a:r>
          </a:p>
          <a:p>
            <a:pPr algn="l"/>
            <a:r>
              <a:rPr lang="en-US" sz="2000" dirty="0">
                <a:solidFill>
                  <a:schemeClr val="bg1"/>
                </a:solidFill>
              </a:rPr>
              <a:t> </a:t>
            </a:r>
            <a:r>
              <a:rPr lang="en-US" sz="2000" dirty="0" smtClean="0">
                <a:solidFill>
                  <a:schemeClr val="bg1"/>
                </a:solidFill>
              </a:rPr>
              <a:t>    phase space is frozen at phase transition and may differ from thermal </a:t>
            </a:r>
          </a:p>
          <a:p>
            <a:pPr algn="l"/>
            <a:r>
              <a:rPr lang="en-US" sz="2000" dirty="0">
                <a:solidFill>
                  <a:schemeClr val="bg1"/>
                </a:solidFill>
              </a:rPr>
              <a:t> </a:t>
            </a:r>
            <a:r>
              <a:rPr lang="en-US" sz="2000" dirty="0" smtClean="0">
                <a:solidFill>
                  <a:schemeClr val="bg1"/>
                </a:solidFill>
              </a:rPr>
              <a:t>    equilibrium, two more parameters </a:t>
            </a:r>
            <a:r>
              <a:rPr lang="en-US" sz="2000" dirty="0" err="1" smtClean="0">
                <a:solidFill>
                  <a:schemeClr val="bg1"/>
                </a:solidFill>
                <a:latin typeface="Symbol" pitchFamily="18" charset="2"/>
              </a:rPr>
              <a:t>g</a:t>
            </a:r>
            <a:r>
              <a:rPr lang="en-US" sz="2000" baseline="-25000" dirty="0" err="1" smtClean="0">
                <a:solidFill>
                  <a:schemeClr val="bg1"/>
                </a:solidFill>
              </a:rPr>
              <a:t>q</a:t>
            </a:r>
            <a:r>
              <a:rPr lang="en-US" sz="2000" dirty="0" smtClean="0">
                <a:solidFill>
                  <a:schemeClr val="bg1"/>
                </a:solidFill>
              </a:rPr>
              <a:t> and </a:t>
            </a:r>
            <a:r>
              <a:rPr lang="en-US" sz="2000" dirty="0" err="1" smtClean="0">
                <a:solidFill>
                  <a:schemeClr val="bg1"/>
                </a:solidFill>
                <a:latin typeface="Symbol" pitchFamily="18" charset="2"/>
              </a:rPr>
              <a:t>g</a:t>
            </a:r>
            <a:r>
              <a:rPr lang="en-US" sz="2000" baseline="-25000" dirty="0" err="1" smtClean="0">
                <a:solidFill>
                  <a:schemeClr val="bg1"/>
                </a:solidFill>
              </a:rPr>
              <a:t>s</a:t>
            </a:r>
            <a:r>
              <a:rPr lang="en-US" sz="2000" dirty="0" smtClean="0">
                <a:solidFill>
                  <a:schemeClr val="bg1"/>
                </a:solidFill>
              </a:rPr>
              <a:t> needed</a:t>
            </a:r>
          </a:p>
          <a:p>
            <a:pPr algn="l"/>
            <a:endParaRPr lang="en-US" sz="2000" dirty="0">
              <a:solidFill>
                <a:schemeClr val="bg1"/>
              </a:solidFill>
            </a:endParaRPr>
          </a:p>
          <a:p>
            <a:pPr marL="342900" indent="-342900" algn="l">
              <a:buFont typeface="Arial" pitchFamily="34" charset="0"/>
              <a:buChar char="•"/>
            </a:pPr>
            <a:r>
              <a:rPr lang="en-US" sz="2000" dirty="0" smtClean="0">
                <a:solidFill>
                  <a:schemeClr val="bg1"/>
                </a:solidFill>
              </a:rPr>
              <a:t>In statistical hadronization models, the resonance spectrum is accounted</a:t>
            </a:r>
          </a:p>
          <a:p>
            <a:pPr algn="l"/>
            <a:r>
              <a:rPr lang="en-US" sz="2000" dirty="0">
                <a:solidFill>
                  <a:schemeClr val="bg1"/>
                </a:solidFill>
              </a:rPr>
              <a:t> </a:t>
            </a:r>
            <a:r>
              <a:rPr lang="en-US" sz="2000" dirty="0" smtClean="0">
                <a:solidFill>
                  <a:schemeClr val="bg1"/>
                </a:solidFill>
              </a:rPr>
              <a:t>    for only up to ~ 2 </a:t>
            </a:r>
            <a:r>
              <a:rPr lang="en-US" sz="2000" dirty="0" err="1" smtClean="0">
                <a:solidFill>
                  <a:schemeClr val="bg1"/>
                </a:solidFill>
              </a:rPr>
              <a:t>GeV</a:t>
            </a:r>
            <a:r>
              <a:rPr lang="en-US" sz="2000" dirty="0" smtClean="0">
                <a:solidFill>
                  <a:schemeClr val="bg1"/>
                </a:solidFill>
              </a:rPr>
              <a:t>, higher resonance would add mostly </a:t>
            </a:r>
            <a:r>
              <a:rPr lang="en-US" sz="2000" dirty="0" err="1" smtClean="0">
                <a:solidFill>
                  <a:schemeClr val="bg1"/>
                </a:solidFill>
              </a:rPr>
              <a:t>pions</a:t>
            </a:r>
            <a:r>
              <a:rPr lang="en-US" sz="2000" dirty="0" smtClean="0">
                <a:solidFill>
                  <a:schemeClr val="bg1"/>
                </a:solidFill>
              </a:rPr>
              <a:t>, thus</a:t>
            </a:r>
          </a:p>
          <a:p>
            <a:pPr algn="l"/>
            <a:r>
              <a:rPr lang="en-US" sz="2000" dirty="0">
                <a:solidFill>
                  <a:schemeClr val="bg1"/>
                </a:solidFill>
              </a:rPr>
              <a:t> </a:t>
            </a:r>
            <a:r>
              <a:rPr lang="en-US" sz="2000" dirty="0" smtClean="0">
                <a:solidFill>
                  <a:schemeClr val="bg1"/>
                </a:solidFill>
              </a:rPr>
              <a:t>    effectively decreasing the model prediction for p/</a:t>
            </a:r>
            <a:r>
              <a:rPr lang="en-US" sz="2000" dirty="0" smtClean="0">
                <a:solidFill>
                  <a:schemeClr val="bg1"/>
                </a:solidFill>
                <a:latin typeface="Symbol" pitchFamily="18" charset="2"/>
              </a:rPr>
              <a:t>p</a:t>
            </a:r>
            <a:r>
              <a:rPr lang="en-US" sz="2000" dirty="0" smtClean="0">
                <a:solidFill>
                  <a:schemeClr val="bg1"/>
                </a:solidFill>
              </a:rPr>
              <a:t> (buy also for strange</a:t>
            </a:r>
          </a:p>
          <a:p>
            <a:pPr algn="l"/>
            <a:r>
              <a:rPr lang="en-US" sz="2000" dirty="0">
                <a:solidFill>
                  <a:schemeClr val="bg1"/>
                </a:solidFill>
              </a:rPr>
              <a:t> </a:t>
            </a:r>
            <a:r>
              <a:rPr lang="en-US" sz="2000" dirty="0" smtClean="0">
                <a:solidFill>
                  <a:schemeClr val="bg1"/>
                </a:solidFill>
              </a:rPr>
              <a:t>    baryons)</a:t>
            </a:r>
          </a:p>
          <a:p>
            <a:pPr algn="l"/>
            <a:endParaRPr lang="en-US" sz="2000" dirty="0">
              <a:solidFill>
                <a:schemeClr val="bg1"/>
              </a:solidFill>
            </a:endParaRPr>
          </a:p>
          <a:p>
            <a:pPr marL="342900" indent="-342900" algn="l">
              <a:buFont typeface="Arial" pitchFamily="34" charset="0"/>
              <a:buChar char="•"/>
            </a:pPr>
            <a:r>
              <a:rPr lang="en-US" sz="2000" dirty="0" smtClean="0">
                <a:solidFill>
                  <a:schemeClr val="bg1"/>
                </a:solidFill>
              </a:rPr>
              <a:t>The freeze-out temperature may be different for different flavours, some</a:t>
            </a:r>
          </a:p>
          <a:p>
            <a:pPr algn="l"/>
            <a:r>
              <a:rPr lang="en-US" sz="2000" dirty="0">
                <a:solidFill>
                  <a:schemeClr val="bg1"/>
                </a:solidFill>
              </a:rPr>
              <a:t> </a:t>
            </a:r>
            <a:r>
              <a:rPr lang="en-US" sz="2000" dirty="0" smtClean="0">
                <a:solidFill>
                  <a:schemeClr val="bg1"/>
                </a:solidFill>
              </a:rPr>
              <a:t>    evidence from lattice QCD</a:t>
            </a:r>
            <a:endParaRPr lang="en-GB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1186416"/>
      </p:ext>
    </p:extLst>
  </p:cSld>
  <p:clrMapOvr>
    <a:masterClrMapping/>
  </p:clrMapOvr>
  <p:transition spd="med">
    <p:cover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4639" y="1239371"/>
            <a:ext cx="4887441" cy="56229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035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Particle multiplicity</a:t>
            </a:r>
          </a:p>
        </p:txBody>
      </p:sp>
      <p:sp>
        <p:nvSpPr>
          <p:cNvPr id="100355" name="Content Placeholder 2"/>
          <p:cNvSpPr>
            <a:spLocks noGrp="1"/>
          </p:cNvSpPr>
          <p:nvPr>
            <p:ph idx="1"/>
          </p:nvPr>
        </p:nvSpPr>
        <p:spPr>
          <a:xfrm>
            <a:off x="250825" y="908720"/>
            <a:ext cx="8713663" cy="432048"/>
          </a:xfrm>
        </p:spPr>
        <p:txBody>
          <a:bodyPr/>
          <a:lstStyle/>
          <a:p>
            <a:pPr>
              <a:buFontTx/>
              <a:buNone/>
            </a:pPr>
            <a:r>
              <a:rPr lang="en-GB" sz="2000" b="0" dirty="0" smtClean="0"/>
              <a:t>most central collisions at LHC: ~ 1600 charged particles per unit of </a:t>
            </a:r>
            <a:r>
              <a:rPr lang="el-GR" sz="2000" b="0" dirty="0" smtClean="0"/>
              <a:t>η</a:t>
            </a:r>
            <a:endParaRPr lang="en-GB" sz="2000" b="0" dirty="0" smtClean="0"/>
          </a:p>
        </p:txBody>
      </p:sp>
      <p:sp>
        <p:nvSpPr>
          <p:cNvPr id="8" name="Content Placeholder 2"/>
          <p:cNvSpPr txBox="1">
            <a:spLocks/>
          </p:cNvSpPr>
          <p:nvPr/>
        </p:nvSpPr>
        <p:spPr bwMode="auto">
          <a:xfrm>
            <a:off x="5508104" y="1279923"/>
            <a:ext cx="3465657" cy="15836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5" tIns="45718" rIns="91435" bIns="45718"/>
          <a:lstStyle/>
          <a:p>
            <a:pPr marL="341313" indent="-341313" algn="l">
              <a:spcBef>
                <a:spcPct val="20000"/>
              </a:spcBef>
              <a:defRPr/>
            </a:pPr>
            <a:r>
              <a:rPr lang="en-GB" sz="2000" u="none" kern="0" dirty="0">
                <a:solidFill>
                  <a:schemeClr val="bg2"/>
                </a:solidFill>
                <a:latin typeface="+mn-lt"/>
              </a:rPr>
              <a:t>√</a:t>
            </a:r>
            <a:r>
              <a:rPr lang="en-GB" sz="2000" u="none" kern="0" dirty="0" err="1">
                <a:solidFill>
                  <a:schemeClr val="bg2"/>
                </a:solidFill>
                <a:latin typeface="+mn-lt"/>
              </a:rPr>
              <a:t>s</a:t>
            </a:r>
            <a:r>
              <a:rPr lang="en-GB" sz="2000" u="none" kern="0" baseline="-25000" dirty="0" err="1">
                <a:solidFill>
                  <a:schemeClr val="bg2"/>
                </a:solidFill>
                <a:latin typeface="+mn-lt"/>
              </a:rPr>
              <a:t>NN</a:t>
            </a:r>
            <a:r>
              <a:rPr lang="en-GB" sz="2000" u="none" kern="0" dirty="0">
                <a:solidFill>
                  <a:schemeClr val="bg2"/>
                </a:solidFill>
                <a:latin typeface="+mn-lt"/>
              </a:rPr>
              <a:t>=2.76 </a:t>
            </a:r>
            <a:r>
              <a:rPr lang="en-GB" sz="2000" u="none" kern="0" dirty="0" err="1">
                <a:solidFill>
                  <a:schemeClr val="bg2"/>
                </a:solidFill>
                <a:latin typeface="+mn-lt"/>
              </a:rPr>
              <a:t>TeV</a:t>
            </a:r>
            <a:r>
              <a:rPr lang="en-GB" sz="2000" u="none" kern="0" dirty="0">
                <a:solidFill>
                  <a:schemeClr val="bg2"/>
                </a:solidFill>
                <a:latin typeface="+mn-lt"/>
              </a:rPr>
              <a:t> </a:t>
            </a:r>
            <a:r>
              <a:rPr lang="en-GB" sz="2000" u="none" kern="0" dirty="0" err="1" smtClean="0">
                <a:solidFill>
                  <a:schemeClr val="bg2"/>
                </a:solidFill>
                <a:latin typeface="+mn-lt"/>
              </a:rPr>
              <a:t>Pb</a:t>
            </a:r>
            <a:r>
              <a:rPr lang="en-GB" sz="2000" u="none" kern="0" dirty="0" smtClean="0">
                <a:solidFill>
                  <a:schemeClr val="bg2"/>
                </a:solidFill>
                <a:latin typeface="+mn-lt"/>
              </a:rPr>
              <a:t>–</a:t>
            </a:r>
            <a:r>
              <a:rPr lang="en-GB" sz="2000" u="none" kern="0" dirty="0" err="1" smtClean="0">
                <a:solidFill>
                  <a:schemeClr val="bg2"/>
                </a:solidFill>
                <a:latin typeface="+mn-lt"/>
              </a:rPr>
              <a:t>Pb</a:t>
            </a:r>
            <a:endParaRPr lang="en-GB" sz="2000" u="none" kern="0" dirty="0" smtClean="0">
              <a:solidFill>
                <a:schemeClr val="bg2"/>
              </a:solidFill>
              <a:latin typeface="+mn-lt"/>
            </a:endParaRPr>
          </a:p>
          <a:p>
            <a:pPr marL="341313" indent="-341313" algn="l">
              <a:spcBef>
                <a:spcPct val="20000"/>
              </a:spcBef>
              <a:defRPr/>
            </a:pPr>
            <a:r>
              <a:rPr lang="en-GB" sz="2000" u="none" kern="0" dirty="0" smtClean="0">
                <a:solidFill>
                  <a:schemeClr val="bg2"/>
                </a:solidFill>
                <a:latin typeface="+mn-lt"/>
              </a:rPr>
              <a:t>0-5</a:t>
            </a:r>
            <a:r>
              <a:rPr lang="en-GB" sz="2000" u="none" kern="0" dirty="0">
                <a:solidFill>
                  <a:schemeClr val="bg2"/>
                </a:solidFill>
                <a:latin typeface="+mn-lt"/>
              </a:rPr>
              <a:t>% central, |</a:t>
            </a:r>
            <a:r>
              <a:rPr lang="el-GR" sz="2000" u="none" kern="0" dirty="0">
                <a:solidFill>
                  <a:schemeClr val="bg2"/>
                </a:solidFill>
                <a:latin typeface="+mn-lt"/>
              </a:rPr>
              <a:t>η|&lt;0.5</a:t>
            </a:r>
          </a:p>
          <a:p>
            <a:pPr marL="341313" indent="-341313" algn="l">
              <a:spcBef>
                <a:spcPct val="20000"/>
              </a:spcBef>
              <a:defRPr/>
            </a:pPr>
            <a:r>
              <a:rPr lang="en-GB" sz="2000" u="none" kern="0" dirty="0" err="1">
                <a:solidFill>
                  <a:srgbClr val="FF0000"/>
                </a:solidFill>
                <a:latin typeface="+mn-lt"/>
              </a:rPr>
              <a:t>dNch</a:t>
            </a:r>
            <a:r>
              <a:rPr lang="en-GB" sz="2000" u="none" kern="0" dirty="0">
                <a:solidFill>
                  <a:srgbClr val="FF0000"/>
                </a:solidFill>
                <a:latin typeface="+mn-lt"/>
              </a:rPr>
              <a:t>/d</a:t>
            </a:r>
            <a:r>
              <a:rPr lang="el-GR" sz="2000" u="none" kern="0" dirty="0">
                <a:solidFill>
                  <a:srgbClr val="FF0000"/>
                </a:solidFill>
                <a:latin typeface="+mn-lt"/>
              </a:rPr>
              <a:t>η / </a:t>
            </a:r>
            <a:r>
              <a:rPr lang="en-GB" sz="2000" u="none" kern="0" dirty="0">
                <a:solidFill>
                  <a:srgbClr val="FF0000"/>
                </a:solidFill>
                <a:latin typeface="+mn-lt"/>
              </a:rPr>
              <a:t>(</a:t>
            </a:r>
            <a:r>
              <a:rPr lang="el-GR" sz="2000" u="none" kern="0" dirty="0">
                <a:solidFill>
                  <a:srgbClr val="FF0000"/>
                </a:solidFill>
                <a:latin typeface="+mn-lt"/>
              </a:rPr>
              <a:t>&lt;</a:t>
            </a:r>
            <a:r>
              <a:rPr lang="en-GB" sz="2000" u="none" kern="0" dirty="0" err="1">
                <a:solidFill>
                  <a:srgbClr val="FF0000"/>
                </a:solidFill>
                <a:latin typeface="+mn-lt"/>
              </a:rPr>
              <a:t>Npart</a:t>
            </a:r>
            <a:r>
              <a:rPr lang="en-GB" sz="2000" u="none" kern="0" dirty="0">
                <a:solidFill>
                  <a:srgbClr val="FF0000"/>
                </a:solidFill>
                <a:latin typeface="+mn-lt"/>
              </a:rPr>
              <a:t>&gt;/2) = </a:t>
            </a:r>
            <a:endParaRPr lang="en-GB" sz="2000" u="none" kern="0" dirty="0" smtClean="0">
              <a:solidFill>
                <a:srgbClr val="FF0000"/>
              </a:solidFill>
              <a:latin typeface="+mn-lt"/>
            </a:endParaRPr>
          </a:p>
          <a:p>
            <a:pPr marL="341313" indent="-341313" algn="l">
              <a:spcBef>
                <a:spcPct val="20000"/>
              </a:spcBef>
              <a:defRPr/>
            </a:pPr>
            <a:r>
              <a:rPr lang="en-GB" sz="2000" u="none" kern="0" dirty="0" smtClean="0">
                <a:solidFill>
                  <a:srgbClr val="FF0000"/>
                </a:solidFill>
                <a:latin typeface="+mn-lt"/>
              </a:rPr>
              <a:t>8.3 </a:t>
            </a:r>
            <a:r>
              <a:rPr lang="en-GB" sz="2000" u="none" kern="0" dirty="0">
                <a:solidFill>
                  <a:srgbClr val="FF0000"/>
                </a:solidFill>
                <a:latin typeface="+mn-lt"/>
                <a:sym typeface="Symbol"/>
              </a:rPr>
              <a:t></a:t>
            </a:r>
            <a:r>
              <a:rPr lang="en-GB" sz="2000" u="none" kern="0" dirty="0">
                <a:solidFill>
                  <a:srgbClr val="FF0000"/>
                </a:solidFill>
                <a:latin typeface="+mn-lt"/>
              </a:rPr>
              <a:t> 0.4 (sys.)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z="1200" b="1" u="sng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 sz="1200" b="1" u="sng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 sz="1200" b="1" u="sng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 sz="1200" b="1" u="sng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 sz="1200" b="1" u="sng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 u="sng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 u="sng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 u="sng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 u="sng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fld id="{B1DFF974-7549-4567-8171-28B756D69C12}" type="slidenum">
              <a:rPr lang="en-GB" b="0" u="none">
                <a:solidFill>
                  <a:srgbClr val="FFFFFF"/>
                </a:solidFill>
                <a:latin typeface="Comic Sans MS" pitchFamily="66" charset="0"/>
              </a:rPr>
              <a:pPr/>
              <a:t>3</a:t>
            </a:fld>
            <a:endParaRPr lang="en-GB" b="0" u="none">
              <a:solidFill>
                <a:srgbClr val="FFFFFF"/>
              </a:solidFill>
              <a:latin typeface="Comic Sans MS" pitchFamily="66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000000"/>
                </a:solidFill>
              </a:rPr>
              <a:t>15th January, HI Overview,  K.Safarik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10" name="Content Placeholder 6"/>
          <p:cNvSpPr txBox="1">
            <a:spLocks/>
          </p:cNvSpPr>
          <p:nvPr/>
        </p:nvSpPr>
        <p:spPr bwMode="auto">
          <a:xfrm>
            <a:off x="5508104" y="2881773"/>
            <a:ext cx="4038600" cy="20162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8" rIns="91435" bIns="45718"/>
          <a:lstStyle>
            <a:lvl1pPr marL="341313" indent="-341313" eaLnBrk="0" hangingPunct="0"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l">
              <a:spcBef>
                <a:spcPct val="20000"/>
              </a:spcBef>
            </a:pPr>
            <a:r>
              <a:rPr lang="en-GB" altLang="zh-TW" sz="2000" dirty="0" smtClean="0">
                <a:solidFill>
                  <a:srgbClr val="FF0000"/>
                </a:solidFill>
                <a:ea typeface="PMingLiU" pitchFamily="18" charset="-120"/>
              </a:rPr>
              <a:t>log extrapolation</a:t>
            </a:r>
            <a:r>
              <a:rPr lang="en-GB" altLang="zh-TW" sz="2000" dirty="0" smtClean="0">
                <a:solidFill>
                  <a:srgbClr val="000000"/>
                </a:solidFill>
                <a:ea typeface="PMingLiU" pitchFamily="18" charset="-120"/>
              </a:rPr>
              <a:t> </a:t>
            </a:r>
            <a:r>
              <a:rPr lang="en-GB" altLang="zh-TW" sz="2000" dirty="0" smtClean="0">
                <a:solidFill>
                  <a:srgbClr val="FF0000"/>
                </a:solidFill>
                <a:ea typeface="PMingLiU" pitchFamily="18" charset="-120"/>
              </a:rPr>
              <a:t>fails </a:t>
            </a:r>
            <a:r>
              <a:rPr lang="en-GB" altLang="zh-TW" sz="2000" dirty="0" smtClean="0">
                <a:solidFill>
                  <a:srgbClr val="000000"/>
                </a:solidFill>
                <a:ea typeface="PMingLiU" pitchFamily="18" charset="-120"/>
              </a:rPr>
              <a:t>(finally</a:t>
            </a:r>
            <a:r>
              <a:rPr lang="en-GB" altLang="zh-TW" sz="2000" dirty="0" smtClean="0">
                <a:solidFill>
                  <a:srgbClr val="000000"/>
                </a:solidFill>
                <a:ea typeface="PMingLiU" pitchFamily="18" charset="-120"/>
              </a:rPr>
              <a:t>!)</a:t>
            </a:r>
            <a:endParaRPr lang="en-GB" altLang="zh-TW" sz="2000" dirty="0" smtClean="0">
              <a:solidFill>
                <a:srgbClr val="FF0000"/>
              </a:solidFill>
              <a:ea typeface="PMingLiU" pitchFamily="18" charset="-120"/>
            </a:endParaRPr>
          </a:p>
          <a:p>
            <a:pPr algn="l">
              <a:spcBef>
                <a:spcPct val="20000"/>
              </a:spcBef>
            </a:pPr>
            <a:r>
              <a:rPr lang="en-GB" altLang="zh-TW" sz="2000" dirty="0" smtClean="0">
                <a:solidFill>
                  <a:srgbClr val="FF0000"/>
                </a:solidFill>
                <a:ea typeface="PMingLiU" pitchFamily="18" charset="-120"/>
              </a:rPr>
              <a:t>2.2 x </a:t>
            </a:r>
            <a:r>
              <a:rPr lang="en-GB" altLang="zh-TW" sz="2000" dirty="0" smtClean="0">
                <a:solidFill>
                  <a:srgbClr val="000000"/>
                </a:solidFill>
                <a:ea typeface="PMingLiU" pitchFamily="18" charset="-120"/>
              </a:rPr>
              <a:t>central </a:t>
            </a:r>
            <a:r>
              <a:rPr lang="en-GB" altLang="zh-TW" sz="2000" dirty="0" err="1" smtClean="0">
                <a:solidFill>
                  <a:srgbClr val="000000"/>
                </a:solidFill>
                <a:ea typeface="PMingLiU" pitchFamily="18" charset="-120"/>
              </a:rPr>
              <a:t>Au+Au</a:t>
            </a:r>
            <a:endParaRPr lang="en-GB" altLang="zh-TW" sz="2000" dirty="0" smtClean="0">
              <a:solidFill>
                <a:srgbClr val="000000"/>
              </a:solidFill>
              <a:ea typeface="PMingLiU" pitchFamily="18" charset="-120"/>
            </a:endParaRPr>
          </a:p>
          <a:p>
            <a:pPr algn="l">
              <a:spcBef>
                <a:spcPct val="20000"/>
              </a:spcBef>
            </a:pPr>
            <a:r>
              <a:rPr lang="en-GB" altLang="zh-TW" sz="2000" dirty="0" smtClean="0">
                <a:solidFill>
                  <a:srgbClr val="000000"/>
                </a:solidFill>
                <a:ea typeface="PMingLiU" pitchFamily="18" charset="-120"/>
              </a:rPr>
              <a:t>(√</a:t>
            </a:r>
            <a:r>
              <a:rPr lang="en-GB" altLang="zh-TW" sz="2000" dirty="0" err="1" smtClean="0">
                <a:solidFill>
                  <a:srgbClr val="000000"/>
                </a:solidFill>
                <a:ea typeface="PMingLiU" pitchFamily="18" charset="-120"/>
              </a:rPr>
              <a:t>s</a:t>
            </a:r>
            <a:r>
              <a:rPr lang="en-GB" altLang="zh-TW" sz="2000" baseline="-25000" dirty="0" err="1" smtClean="0">
                <a:solidFill>
                  <a:srgbClr val="000000"/>
                </a:solidFill>
                <a:ea typeface="PMingLiU" pitchFamily="18" charset="-120"/>
              </a:rPr>
              <a:t>NN</a:t>
            </a:r>
            <a:r>
              <a:rPr lang="en-GB" altLang="zh-TW" sz="2000" dirty="0" smtClean="0">
                <a:solidFill>
                  <a:srgbClr val="000000"/>
                </a:solidFill>
                <a:ea typeface="PMingLiU" pitchFamily="18" charset="-120"/>
              </a:rPr>
              <a:t>=0.2 </a:t>
            </a:r>
            <a:r>
              <a:rPr lang="en-GB" altLang="zh-TW" sz="2000" dirty="0" err="1" smtClean="0">
                <a:solidFill>
                  <a:srgbClr val="000000"/>
                </a:solidFill>
                <a:ea typeface="PMingLiU" pitchFamily="18" charset="-120"/>
              </a:rPr>
              <a:t>TeV</a:t>
            </a:r>
            <a:r>
              <a:rPr lang="en-GB" altLang="zh-TW" sz="2000" dirty="0" smtClean="0">
                <a:solidFill>
                  <a:srgbClr val="000000"/>
                </a:solidFill>
                <a:ea typeface="PMingLiU" pitchFamily="18" charset="-120"/>
              </a:rPr>
              <a:t>)</a:t>
            </a:r>
            <a:endParaRPr lang="en-GB" altLang="zh-TW" sz="2000" dirty="0" smtClean="0">
              <a:solidFill>
                <a:srgbClr val="FF0000"/>
              </a:solidFill>
              <a:ea typeface="PMingLiU" pitchFamily="18" charset="-120"/>
            </a:endParaRPr>
          </a:p>
          <a:p>
            <a:pPr algn="l">
              <a:spcBef>
                <a:spcPct val="20000"/>
              </a:spcBef>
            </a:pPr>
            <a:r>
              <a:rPr lang="en-GB" altLang="zh-TW" sz="2000" dirty="0" smtClean="0">
                <a:solidFill>
                  <a:srgbClr val="FF0000"/>
                </a:solidFill>
                <a:ea typeface="PMingLiU" pitchFamily="18" charset="-120"/>
              </a:rPr>
              <a:t>1.9 x </a:t>
            </a:r>
            <a:r>
              <a:rPr lang="en-GB" altLang="zh-TW" sz="2000" dirty="0" smtClean="0">
                <a:solidFill>
                  <a:srgbClr val="000000"/>
                </a:solidFill>
                <a:ea typeface="PMingLiU" pitchFamily="18" charset="-120"/>
              </a:rPr>
              <a:t>pp (NSD)</a:t>
            </a:r>
          </a:p>
          <a:p>
            <a:pPr algn="l">
              <a:spcBef>
                <a:spcPct val="20000"/>
              </a:spcBef>
            </a:pPr>
            <a:r>
              <a:rPr lang="en-GB" altLang="zh-TW" sz="2000" dirty="0" smtClean="0">
                <a:solidFill>
                  <a:srgbClr val="000000"/>
                </a:solidFill>
                <a:ea typeface="PMingLiU" pitchFamily="18" charset="-120"/>
              </a:rPr>
              <a:t>(√</a:t>
            </a:r>
            <a:r>
              <a:rPr lang="en-GB" altLang="zh-TW" sz="2000" dirty="0" err="1" smtClean="0">
                <a:solidFill>
                  <a:srgbClr val="000000"/>
                </a:solidFill>
                <a:ea typeface="PMingLiU" pitchFamily="18" charset="-120"/>
              </a:rPr>
              <a:t>s</a:t>
            </a:r>
            <a:r>
              <a:rPr lang="en-GB" altLang="zh-TW" sz="2000" baseline="-25000" dirty="0" err="1" smtClean="0">
                <a:solidFill>
                  <a:srgbClr val="000000"/>
                </a:solidFill>
                <a:ea typeface="PMingLiU" pitchFamily="18" charset="-120"/>
              </a:rPr>
              <a:t>NN</a:t>
            </a:r>
            <a:r>
              <a:rPr lang="en-GB" altLang="zh-TW" sz="2000" dirty="0" smtClean="0">
                <a:solidFill>
                  <a:srgbClr val="000000"/>
                </a:solidFill>
                <a:ea typeface="PMingLiU" pitchFamily="18" charset="-120"/>
              </a:rPr>
              <a:t>=2.36 </a:t>
            </a:r>
            <a:r>
              <a:rPr lang="en-GB" altLang="zh-TW" sz="2000" dirty="0" err="1" smtClean="0">
                <a:solidFill>
                  <a:srgbClr val="000000"/>
                </a:solidFill>
                <a:ea typeface="PMingLiU" pitchFamily="18" charset="-120"/>
              </a:rPr>
              <a:t>TeV</a:t>
            </a:r>
            <a:r>
              <a:rPr lang="en-GB" altLang="zh-TW" sz="2000" dirty="0" smtClean="0">
                <a:solidFill>
                  <a:srgbClr val="000000"/>
                </a:solidFill>
                <a:ea typeface="PMingLiU" pitchFamily="18" charset="-120"/>
              </a:rPr>
              <a:t>)</a:t>
            </a:r>
          </a:p>
          <a:p>
            <a:pPr algn="l">
              <a:spcBef>
                <a:spcPct val="20000"/>
              </a:spcBef>
            </a:pPr>
            <a:endParaRPr lang="en-GB" altLang="zh-TW" sz="2000" dirty="0" smtClean="0">
              <a:solidFill>
                <a:srgbClr val="000000"/>
              </a:solidFill>
              <a:ea typeface="PMingLiU" pitchFamily="18" charset="-120"/>
            </a:endParaRPr>
          </a:p>
        </p:txBody>
      </p:sp>
      <p:sp>
        <p:nvSpPr>
          <p:cNvPr id="11" name="Content Placeholder 2"/>
          <p:cNvSpPr txBox="1">
            <a:spLocks/>
          </p:cNvSpPr>
          <p:nvPr/>
        </p:nvSpPr>
        <p:spPr bwMode="auto">
          <a:xfrm>
            <a:off x="5579417" y="5085134"/>
            <a:ext cx="3457079" cy="3600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marL="571500" indent="-571500" algn="l" rtl="0" fontAlgn="base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u"/>
              <a:defRPr sz="24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+mn-ea"/>
                <a:cs typeface="+mn-cs"/>
              </a:defRPr>
            </a:lvl1pPr>
            <a:lvl2pPr marL="1047750" indent="-285750" algn="l" rtl="0" fontAlgn="base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b="1">
                <a:solidFill>
                  <a:schemeClr val="bg2"/>
                </a:solidFill>
                <a:latin typeface="+mn-lt"/>
              </a:defRPr>
            </a:lvl2pPr>
            <a:lvl3pPr marL="1562100" indent="-228600" algn="l" rtl="0" fontAlgn="base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Wingdings" pitchFamily="2" charset="2"/>
              <a:buChar char="l"/>
              <a:defRPr sz="1600" b="1">
                <a:solidFill>
                  <a:schemeClr val="hlink"/>
                </a:solidFill>
                <a:latin typeface="+mn-lt"/>
              </a:defRPr>
            </a:lvl3pPr>
            <a:lvl4pPr marL="1924050" indent="-171450" algn="l" rtl="0" fontAlgn="base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100000"/>
              <a:buFont typeface="Wingdings" pitchFamily="2" charset="2"/>
              <a:buChar char="u"/>
              <a:defRPr sz="1400" b="1">
                <a:solidFill>
                  <a:srgbClr val="FF33CC"/>
                </a:solidFill>
                <a:latin typeface="+mn-lt"/>
              </a:defRPr>
            </a:lvl4pPr>
            <a:lvl5pPr marL="2286000" indent="-171450" algn="l" rtl="0" fontAlgn="base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defRPr sz="1400" b="1">
                <a:solidFill>
                  <a:schemeClr val="folHlink"/>
                </a:solidFill>
                <a:latin typeface="+mn-lt"/>
              </a:defRPr>
            </a:lvl5pPr>
            <a:lvl6pPr marL="2743200" indent="-171450" algn="l" rtl="0" fontAlgn="base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defRPr sz="1400" b="1">
                <a:solidFill>
                  <a:schemeClr val="folHlink"/>
                </a:solidFill>
                <a:latin typeface="+mn-lt"/>
              </a:defRPr>
            </a:lvl6pPr>
            <a:lvl7pPr marL="3200400" indent="-171450" algn="l" rtl="0" fontAlgn="base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defRPr sz="1400" b="1">
                <a:solidFill>
                  <a:schemeClr val="folHlink"/>
                </a:solidFill>
                <a:latin typeface="+mn-lt"/>
              </a:defRPr>
            </a:lvl7pPr>
            <a:lvl8pPr marL="3657600" indent="-171450" algn="l" rtl="0" fontAlgn="base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defRPr sz="1400" b="1">
                <a:solidFill>
                  <a:schemeClr val="folHlink"/>
                </a:solidFill>
                <a:latin typeface="+mn-lt"/>
              </a:defRPr>
            </a:lvl8pPr>
            <a:lvl9pPr marL="4114800" indent="-171450" algn="l" rtl="0" fontAlgn="base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defRPr sz="1400" b="1">
                <a:solidFill>
                  <a:schemeClr val="folHlink"/>
                </a:solidFill>
                <a:latin typeface="+mn-lt"/>
              </a:defRPr>
            </a:lvl9pPr>
          </a:lstStyle>
          <a:p>
            <a:pPr marL="0" indent="0">
              <a:buNone/>
            </a:pPr>
            <a:r>
              <a:rPr lang="en-GB" sz="2000" b="0" kern="0" dirty="0" smtClean="0"/>
              <a:t>Centrality dependence of </a:t>
            </a:r>
            <a:r>
              <a:rPr lang="en-GB" sz="2000" b="0" kern="0" dirty="0" err="1" smtClean="0"/>
              <a:t>pseudorapidity</a:t>
            </a:r>
            <a:r>
              <a:rPr lang="en-GB" sz="2000" b="0" kern="0" dirty="0" smtClean="0"/>
              <a:t> density: shape very similar to that at RHIC; per </a:t>
            </a:r>
            <a:r>
              <a:rPr lang="en-GB" sz="2000" b="0" kern="0" dirty="0" smtClean="0">
                <a:solidFill>
                  <a:srgbClr val="FF0000"/>
                </a:solidFill>
              </a:rPr>
              <a:t>&lt;</a:t>
            </a:r>
            <a:r>
              <a:rPr lang="en-GB" sz="2000" b="0" kern="0" dirty="0" err="1" smtClean="0">
                <a:solidFill>
                  <a:srgbClr val="FF0000"/>
                </a:solidFill>
              </a:rPr>
              <a:t>Npart</a:t>
            </a:r>
            <a:r>
              <a:rPr lang="en-GB" sz="2000" b="0" kern="0" dirty="0" smtClean="0">
                <a:solidFill>
                  <a:srgbClr val="FF0000"/>
                </a:solidFill>
              </a:rPr>
              <a:t>&gt;/2</a:t>
            </a:r>
            <a:r>
              <a:rPr lang="en-GB" sz="2000" b="0" kern="0" dirty="0" smtClean="0"/>
              <a:t> factor  ~ 2.1 higher</a:t>
            </a:r>
            <a:endParaRPr lang="en-GB" sz="2000" b="0" kern="0" dirty="0" smtClean="0"/>
          </a:p>
        </p:txBody>
      </p:sp>
    </p:spTree>
    <p:extLst>
      <p:ext uri="{BB962C8B-B14F-4D97-AF65-F5344CB8AC3E}">
        <p14:creationId xmlns:p14="http://schemas.microsoft.com/office/powerpoint/2010/main" val="1237196111"/>
      </p:ext>
    </p:extLst>
  </p:cSld>
  <p:clrMapOvr>
    <a:masterClrMapping/>
  </p:clrMapOvr>
  <p:transition spd="med">
    <p:cover dir="r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552" y="188640"/>
            <a:ext cx="7772400" cy="708528"/>
          </a:xfrm>
          <a:solidFill>
            <a:schemeClr val="accent1">
              <a:lumMod val="40000"/>
              <a:lumOff val="60000"/>
              <a:alpha val="54000"/>
            </a:schemeClr>
          </a:solidFill>
          <a:ln w="31750">
            <a:solidFill>
              <a:srgbClr val="0000FF"/>
            </a:solidFill>
          </a:ln>
        </p:spPr>
        <p:txBody>
          <a:bodyPr/>
          <a:lstStyle/>
          <a:p>
            <a:pPr algn="ctr">
              <a:lnSpc>
                <a:spcPct val="100000"/>
              </a:lnSpc>
            </a:pPr>
            <a:r>
              <a:rPr lang="en-US" i="1" cap="none" dirty="0" err="1" smtClean="0"/>
              <a:t>v</a:t>
            </a:r>
            <a:r>
              <a:rPr lang="en-US" i="1" cap="none" baseline="-25000" dirty="0" err="1" smtClean="0"/>
              <a:t>n</a:t>
            </a:r>
            <a:r>
              <a:rPr lang="en-US" cap="none" dirty="0" smtClean="0"/>
              <a:t> – definition  </a:t>
            </a:r>
            <a:endParaRPr lang="en-US" dirty="0"/>
          </a:p>
        </p:txBody>
      </p:sp>
      <p:sp>
        <p:nvSpPr>
          <p:cNvPr id="6" name="Date Placeholder 1"/>
          <p:cNvSpPr>
            <a:spLocks noGrp="1"/>
          </p:cNvSpPr>
          <p:nvPr>
            <p:ph type="dt" sz="half" idx="10"/>
          </p:nvPr>
        </p:nvSpPr>
        <p:spPr>
          <a:xfrm>
            <a:off x="2483768" y="6643688"/>
            <a:ext cx="4095750" cy="21431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15th January, HI Overview,  K.Safarik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9A04459-2F9A-4BAF-B9C7-3EF9FB6AB517}" type="slidenum">
              <a:rPr lang="en-US" smtClean="0"/>
              <a:pPr/>
              <a:t>30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1259632" y="1052736"/>
                <a:ext cx="6552728" cy="2304285"/>
              </a:xfrm>
              <a:prstGeom prst="rect">
                <a:avLst/>
              </a:prstGeom>
              <a:solidFill>
                <a:schemeClr val="accent5">
                  <a:alpha val="49000"/>
                </a:schemeClr>
              </a:solidFill>
              <a:ln w="25400">
                <a:solidFill>
                  <a:srgbClr val="0000FF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marL="342900" indent="-342900" algn="l">
                  <a:buFont typeface="Arial" pitchFamily="34" charset="0"/>
                  <a:buChar char="•"/>
                </a:pPr>
                <a:r>
                  <a:rPr lang="en-US" sz="2000" i="1" dirty="0" err="1" smtClean="0">
                    <a:solidFill>
                      <a:srgbClr val="FF0000"/>
                    </a:solidFill>
                  </a:rPr>
                  <a:t>v</a:t>
                </a:r>
                <a:r>
                  <a:rPr lang="en-US" sz="2000" i="1" baseline="-25000" dirty="0" err="1" smtClean="0">
                    <a:solidFill>
                      <a:srgbClr val="FF0000"/>
                    </a:solidFill>
                  </a:rPr>
                  <a:t>n</a:t>
                </a:r>
                <a:r>
                  <a:rPr lang="en-US" sz="2000" dirty="0" smtClean="0">
                    <a:solidFill>
                      <a:srgbClr val="0000FF"/>
                    </a:solidFill>
                  </a:rPr>
                  <a:t> – Fourier coefficients of particle distributions in azimuthal angle </a:t>
                </a:r>
                <a:r>
                  <a:rPr lang="el-GR" sz="2000" dirty="0" smtClean="0">
                    <a:solidFill>
                      <a:srgbClr val="0000FF"/>
                    </a:solidFill>
                    <a:latin typeface="Arial"/>
                    <a:cs typeface="Arial"/>
                  </a:rPr>
                  <a:t>φ</a:t>
                </a:r>
                <a:r>
                  <a:rPr lang="en-US" sz="2000" dirty="0" smtClean="0">
                    <a:solidFill>
                      <a:srgbClr val="0000FF"/>
                    </a:solidFill>
                    <a:latin typeface="Symbol" pitchFamily="18" charset="2"/>
                  </a:rPr>
                  <a:t> </a:t>
                </a:r>
                <a:r>
                  <a:rPr lang="en-US" sz="2000" dirty="0" smtClean="0">
                    <a:solidFill>
                      <a:srgbClr val="0000FF"/>
                    </a:solidFill>
                  </a:rPr>
                  <a:t>with respect to </a:t>
                </a:r>
                <a:r>
                  <a:rPr lang="en-US" sz="2000" i="1" dirty="0" smtClean="0">
                    <a:solidFill>
                      <a:srgbClr val="0000FF"/>
                    </a:solidFill>
                  </a:rPr>
                  <a:t>n</a:t>
                </a:r>
                <a:r>
                  <a:rPr lang="en-US" sz="2000" dirty="0" smtClean="0">
                    <a:solidFill>
                      <a:srgbClr val="0000FF"/>
                    </a:solidFill>
                  </a:rPr>
                  <a:t>-</a:t>
                </a:r>
                <a:r>
                  <a:rPr lang="en-US" sz="2000" dirty="0" err="1" smtClean="0">
                    <a:solidFill>
                      <a:srgbClr val="0000FF"/>
                    </a:solidFill>
                  </a:rPr>
                  <a:t>th</a:t>
                </a:r>
                <a:r>
                  <a:rPr lang="en-US" sz="2000" dirty="0" smtClean="0">
                    <a:solidFill>
                      <a:srgbClr val="0000FF"/>
                    </a:solidFill>
                  </a:rPr>
                  <a:t> reaction plane</a:t>
                </a:r>
                <a:endParaRPr lang="en-US" sz="2000" dirty="0">
                  <a:solidFill>
                    <a:srgbClr val="0000FF"/>
                  </a:solidFill>
                </a:endParaRPr>
              </a:p>
              <a:p>
                <a:pPr marL="342900" indent="-342900" algn="l">
                  <a:buFont typeface="Arial" pitchFamily="34" charset="0"/>
                  <a:buChar char="•"/>
                </a:pPr>
                <a:endParaRPr lang="en-US" sz="2000" dirty="0" smtClean="0">
                  <a:solidFill>
                    <a:srgbClr val="0000FF"/>
                  </a:solidFill>
                </a:endParaRPr>
              </a:p>
              <a:p>
                <a:pPr lvl="1"/>
                <a:r>
                  <a:rPr lang="en-US" sz="2000" baseline="-25000" dirty="0" smtClean="0"/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80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sz="2800" b="0" i="1" smtClean="0">
                            <a:latin typeface="Cambria Math"/>
                          </a:rPr>
                          <m:t>𝑑𝑁</m:t>
                        </m:r>
                      </m:num>
                      <m:den>
                        <m:r>
                          <a:rPr lang="en-US" sz="2800" b="0" i="1" smtClean="0">
                            <a:latin typeface="Cambria Math"/>
                          </a:rPr>
                          <m:t>𝑑</m:t>
                        </m:r>
                        <m:r>
                          <m:rPr>
                            <m:sty m:val="p"/>
                          </m:rPr>
                          <a:rPr lang="en-US" sz="2800" smtClean="0">
                            <a:latin typeface="Cambria Math"/>
                            <a:ea typeface="Cambria Math"/>
                          </a:rPr>
                          <m:t>φ</m:t>
                        </m:r>
                      </m:den>
                    </m:f>
                    <m:d>
                      <m:dPr>
                        <m:ctrlPr>
                          <a:rPr lang="en-US" sz="2800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sz="2800" b="0" i="0" smtClean="0">
                            <a:latin typeface="Cambria Math"/>
                          </a:rPr>
                          <m:t>…</m:t>
                        </m:r>
                      </m:e>
                    </m:d>
                    <m:r>
                      <a:rPr lang="en-US" sz="2800" b="0" i="1" smtClean="0">
                        <a:latin typeface="Cambria Math"/>
                        <a:ea typeface="Cambria Math"/>
                      </a:rPr>
                      <m:t>∝1+2</m:t>
                    </m:r>
                    <m:nary>
                      <m:naryPr>
                        <m:chr m:val="∑"/>
                        <m:ctrlPr>
                          <a:rPr lang="en-US" sz="2800" b="0" i="1" smtClean="0">
                            <a:latin typeface="Cambria Math"/>
                            <a:ea typeface="Cambria Math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n-US" sz="2800" b="0" i="1" smtClean="0">
                            <a:latin typeface="Cambria Math"/>
                            <a:ea typeface="Cambria Math"/>
                          </a:rPr>
                          <m:t>𝑛</m:t>
                        </m:r>
                        <m:r>
                          <a:rPr lang="en-US" sz="2800" b="0" i="1" smtClean="0">
                            <a:latin typeface="Cambria Math"/>
                            <a:ea typeface="Cambria Math"/>
                          </a:rPr>
                          <m:t>=1</m:t>
                        </m:r>
                      </m:sub>
                      <m:sup>
                        <m:r>
                          <a:rPr lang="en-US" sz="2800" b="0" i="1" smtClean="0">
                            <a:latin typeface="Cambria Math"/>
                            <a:ea typeface="Cambria Math"/>
                          </a:rPr>
                          <m:t>∞</m:t>
                        </m:r>
                      </m:sup>
                      <m:e>
                        <m:r>
                          <a:rPr lang="en-US" sz="2800" b="0" i="1" smtClean="0">
                            <a:solidFill>
                              <a:srgbClr val="FF0000"/>
                            </a:solidFill>
                            <a:latin typeface="Cambria Math"/>
                            <a:ea typeface="Cambria Math"/>
                          </a:rPr>
                          <m:t>𝑣</m:t>
                        </m:r>
                        <m:r>
                          <a:rPr lang="en-US" sz="2800" b="0" i="1" baseline="-25000" smtClean="0">
                            <a:solidFill>
                              <a:srgbClr val="FF0000"/>
                            </a:solidFill>
                            <a:latin typeface="Cambria Math"/>
                            <a:ea typeface="Cambria Math"/>
                          </a:rPr>
                          <m:t>𝑛</m:t>
                        </m:r>
                        <m:func>
                          <m:funcPr>
                            <m:ctrlPr>
                              <a:rPr lang="en-US" sz="2800" b="0" i="1" smtClean="0">
                                <a:latin typeface="Cambria Math"/>
                                <a:ea typeface="Cambria Math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US" sz="2800" b="0" i="0" smtClean="0">
                                <a:latin typeface="Cambria Math"/>
                                <a:ea typeface="Cambria Math"/>
                              </a:rPr>
                              <m:t>cos</m:t>
                            </m:r>
                          </m:fName>
                          <m:e>
                            <m:r>
                              <a:rPr lang="en-US" sz="2800" b="0" i="1" smtClean="0">
                                <a:latin typeface="Cambria Math"/>
                                <a:ea typeface="Cambria Math"/>
                              </a:rPr>
                              <m:t>𝑛</m:t>
                            </m:r>
                            <m:r>
                              <a:rPr lang="en-US" sz="2800" b="0" i="1" smtClean="0">
                                <a:latin typeface="Cambria Math"/>
                                <a:ea typeface="Cambria Math"/>
                              </a:rPr>
                              <m:t>(</m:t>
                            </m:r>
                            <m:r>
                              <a:rPr lang="en-US" sz="2800" b="0" i="1" smtClean="0">
                                <a:latin typeface="Cambria Math"/>
                                <a:ea typeface="Cambria Math"/>
                              </a:rPr>
                              <m:t>𝜑</m:t>
                            </m:r>
                            <m:r>
                              <a:rPr lang="en-US" sz="2800" b="0" i="1" smtClean="0">
                                <a:latin typeface="Cambria Math"/>
                                <a:ea typeface="Cambria Math"/>
                              </a:rPr>
                              <m:t>−</m:t>
                            </m:r>
                            <m:r>
                              <m:rPr>
                                <m:sty m:val="p"/>
                              </m:rPr>
                              <a:rPr lang="el-GR" sz="2800" b="0" i="1" smtClean="0">
                                <a:latin typeface="Cambria Math"/>
                                <a:ea typeface="Cambria Math"/>
                              </a:rPr>
                              <m:t>ψ</m:t>
                            </m:r>
                            <m:r>
                              <a:rPr lang="en-US" sz="2800" b="0" i="1" baseline="-25000" smtClean="0">
                                <a:latin typeface="Cambria Math"/>
                                <a:ea typeface="Cambria Math"/>
                              </a:rPr>
                              <m:t>𝑛</m:t>
                            </m:r>
                            <m:r>
                              <a:rPr lang="en-US" sz="2800" b="0" i="1" smtClean="0">
                                <a:latin typeface="Cambria Math"/>
                                <a:ea typeface="Cambria Math"/>
                              </a:rPr>
                              <m:t>)</m:t>
                            </m:r>
                          </m:e>
                        </m:func>
                      </m:e>
                    </m:nary>
                    <m:r>
                      <a:rPr lang="en-US" sz="2800" b="0" i="1" smtClean="0">
                        <a:latin typeface="Cambria Math"/>
                      </a:rPr>
                      <m:t> </m:t>
                    </m:r>
                  </m:oMath>
                </a14:m>
                <a:endParaRPr lang="en-US" sz="2000" dirty="0" smtClean="0"/>
              </a:p>
              <a:p>
                <a:pPr lvl="1" algn="l"/>
                <a:endParaRPr lang="en-US" sz="2000" dirty="0" smtClean="0"/>
              </a:p>
              <a:p>
                <a:pPr algn="l"/>
                <a:r>
                  <a:rPr lang="en-US" sz="2000" i="1" dirty="0" err="1" smtClean="0">
                    <a:solidFill>
                      <a:srgbClr val="FF0000"/>
                    </a:solidFill>
                  </a:rPr>
                  <a:t>v</a:t>
                </a:r>
                <a:r>
                  <a:rPr lang="en-US" sz="2000" i="1" baseline="-25000" dirty="0" err="1" smtClean="0">
                    <a:solidFill>
                      <a:srgbClr val="FF0000"/>
                    </a:solidFill>
                  </a:rPr>
                  <a:t>n</a:t>
                </a:r>
                <a:r>
                  <a:rPr lang="en-US" sz="2000" dirty="0" smtClean="0">
                    <a:solidFill>
                      <a:srgbClr val="0000FF"/>
                    </a:solidFill>
                  </a:rPr>
                  <a:t> = 0  would mean azimuthally symmetric distribution</a:t>
                </a:r>
                <a:endParaRPr lang="en-US" sz="2000" dirty="0">
                  <a:solidFill>
                    <a:srgbClr val="0000FF"/>
                  </a:solidFill>
                </a:endParaRPr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59632" y="1052736"/>
                <a:ext cx="6552728" cy="2304285"/>
              </a:xfrm>
              <a:prstGeom prst="rect">
                <a:avLst/>
              </a:prstGeom>
              <a:blipFill rotWithShape="1">
                <a:blip r:embed="rId3"/>
                <a:stretch>
                  <a:fillRect l="-834" t="-524" b="-3403"/>
                </a:stretch>
              </a:blipFill>
              <a:ln w="25400">
                <a:solidFill>
                  <a:srgbClr val="0000FF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1" y="3645053"/>
            <a:ext cx="4067327" cy="2736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0" name="Group 34"/>
          <p:cNvGrpSpPr>
            <a:grpSpLocks/>
          </p:cNvGrpSpPr>
          <p:nvPr/>
        </p:nvGrpSpPr>
        <p:grpSpPr bwMode="auto">
          <a:xfrm>
            <a:off x="5220072" y="3645024"/>
            <a:ext cx="3661886" cy="2596141"/>
            <a:chOff x="366713" y="3373438"/>
            <a:chExt cx="3156775" cy="2221017"/>
          </a:xfrm>
        </p:grpSpPr>
        <p:pic>
          <p:nvPicPr>
            <p:cNvPr id="11" name="Picture 35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6713" y="3587750"/>
              <a:ext cx="2819400" cy="20018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12" name="Group 36"/>
            <p:cNvGrpSpPr>
              <a:grpSpLocks/>
            </p:cNvGrpSpPr>
            <p:nvPr/>
          </p:nvGrpSpPr>
          <p:grpSpPr bwMode="auto">
            <a:xfrm>
              <a:off x="886874" y="3373438"/>
              <a:ext cx="2636614" cy="2221017"/>
              <a:chOff x="346959" y="685800"/>
              <a:chExt cx="4224695" cy="3183214"/>
            </a:xfrm>
          </p:grpSpPr>
          <p:sp>
            <p:nvSpPr>
              <p:cNvPr id="13" name="TextBox 52"/>
              <p:cNvSpPr txBox="1">
                <a:spLocks noChangeArrowheads="1"/>
              </p:cNvSpPr>
              <p:nvPr/>
            </p:nvSpPr>
            <p:spPr bwMode="auto">
              <a:xfrm>
                <a:off x="2864928" y="685800"/>
                <a:ext cx="816392" cy="66861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b="1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defRPr b="1"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defRPr b="1"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defRPr b="1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defRPr b="1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</a:pPr>
                <a:r>
                  <a:rPr lang="en-US" dirty="0" smtClean="0">
                    <a:latin typeface="Symbol" pitchFamily="18" charset="2"/>
                    <a:ea typeface="MS PGothic" pitchFamily="34" charset="-128"/>
                    <a:cs typeface="Arial" pitchFamily="34" charset="0"/>
                  </a:rPr>
                  <a:t>y</a:t>
                </a:r>
                <a:r>
                  <a:rPr lang="en-US" baseline="-25000" dirty="0" smtClean="0">
                    <a:ea typeface="MS PGothic" pitchFamily="34" charset="-128"/>
                    <a:cs typeface="Arial" pitchFamily="34" charset="0"/>
                  </a:rPr>
                  <a:t>2</a:t>
                </a:r>
                <a:endParaRPr lang="en-US" baseline="-25000" dirty="0">
                  <a:ea typeface="MS PGothic" pitchFamily="34" charset="-128"/>
                  <a:cs typeface="Arial" pitchFamily="34" charset="0"/>
                </a:endParaRPr>
              </a:p>
            </p:txBody>
          </p:sp>
          <p:grpSp>
            <p:nvGrpSpPr>
              <p:cNvPr id="14" name="Group 38"/>
              <p:cNvGrpSpPr>
                <a:grpSpLocks/>
              </p:cNvGrpSpPr>
              <p:nvPr/>
            </p:nvGrpSpPr>
            <p:grpSpPr bwMode="auto">
              <a:xfrm>
                <a:off x="346959" y="838200"/>
                <a:ext cx="4224695" cy="3030814"/>
                <a:chOff x="346959" y="838200"/>
                <a:chExt cx="4224695" cy="3030814"/>
              </a:xfrm>
            </p:grpSpPr>
            <p:sp>
              <p:nvSpPr>
                <p:cNvPr id="15" name="Freeform 39"/>
                <p:cNvSpPr>
                  <a:spLocks/>
                </p:cNvSpPr>
                <p:nvPr/>
              </p:nvSpPr>
              <p:spPr bwMode="auto">
                <a:xfrm rot="-4547805">
                  <a:off x="798381" y="994660"/>
                  <a:ext cx="1908437" cy="2811281"/>
                </a:xfrm>
                <a:custGeom>
                  <a:avLst/>
                  <a:gdLst>
                    <a:gd name="T0" fmla="*/ 52349243 w 1492584"/>
                    <a:gd name="T1" fmla="*/ 2147483647 h 1437373"/>
                    <a:gd name="T2" fmla="*/ 332281987 w 1492584"/>
                    <a:gd name="T3" fmla="*/ 2147483647 h 1437373"/>
                    <a:gd name="T4" fmla="*/ 602216478 w 1492584"/>
                    <a:gd name="T5" fmla="*/ 2147483647 h 1437373"/>
                    <a:gd name="T6" fmla="*/ 992121921 w 1492584"/>
                    <a:gd name="T7" fmla="*/ 353391873 h 1437373"/>
                    <a:gd name="T8" fmla="*/ 1332040789 w 1492584"/>
                    <a:gd name="T9" fmla="*/ 2147483647 h 1437373"/>
                    <a:gd name="T10" fmla="*/ 1531992461 w 1492584"/>
                    <a:gd name="T11" fmla="*/ 2147483647 h 1437373"/>
                    <a:gd name="T12" fmla="*/ 1442014074 w 1492584"/>
                    <a:gd name="T13" fmla="*/ 2147483647 h 1437373"/>
                    <a:gd name="T14" fmla="*/ 1092099161 w 1492584"/>
                    <a:gd name="T15" fmla="*/ 2147483647 h 1437373"/>
                    <a:gd name="T16" fmla="*/ 722187483 w 1492584"/>
                    <a:gd name="T17" fmla="*/ 2147483647 h 1437373"/>
                    <a:gd name="T18" fmla="*/ 362273088 w 1492584"/>
                    <a:gd name="T19" fmla="*/ 2147483647 h 1437373"/>
                    <a:gd name="T20" fmla="*/ 122331958 w 1492584"/>
                    <a:gd name="T21" fmla="*/ 2147483647 h 1437373"/>
                    <a:gd name="T22" fmla="*/ 6665790 w 1492584"/>
                    <a:gd name="T23" fmla="*/ 2147483647 h 1437373"/>
                    <a:gd name="T24" fmla="*/ 52349243 w 1492584"/>
                    <a:gd name="T25" fmla="*/ 2147483647 h 1437373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w 1492584"/>
                    <a:gd name="T40" fmla="*/ 0 h 1437373"/>
                    <a:gd name="T41" fmla="*/ 1492584 w 1492584"/>
                    <a:gd name="T42" fmla="*/ 1437373 h 1437373"/>
                  </a:gdLst>
                  <a:ahLst/>
                  <a:cxnLst>
                    <a:cxn ang="T26">
                      <a:pos x="T0" y="T1"/>
                    </a:cxn>
                    <a:cxn ang="T27">
                      <a:pos x="T2" y="T3"/>
                    </a:cxn>
                    <a:cxn ang="T28">
                      <a:pos x="T4" y="T5"/>
                    </a:cxn>
                    <a:cxn ang="T29">
                      <a:pos x="T6" y="T7"/>
                    </a:cxn>
                    <a:cxn ang="T30">
                      <a:pos x="T8" y="T9"/>
                    </a:cxn>
                    <a:cxn ang="T31">
                      <a:pos x="T10" y="T11"/>
                    </a:cxn>
                    <a:cxn ang="T32">
                      <a:pos x="T12" y="T13"/>
                    </a:cxn>
                    <a:cxn ang="T33">
                      <a:pos x="T14" y="T15"/>
                    </a:cxn>
                    <a:cxn ang="T34">
                      <a:pos x="T16" y="T17"/>
                    </a:cxn>
                    <a:cxn ang="T35">
                      <a:pos x="T18" y="T19"/>
                    </a:cxn>
                    <a:cxn ang="T36">
                      <a:pos x="T20" y="T21"/>
                    </a:cxn>
                    <a:cxn ang="T37">
                      <a:pos x="T22" y="T23"/>
                    </a:cxn>
                    <a:cxn ang="T38">
                      <a:pos x="T24" y="T25"/>
                    </a:cxn>
                  </a:cxnLst>
                  <a:rect l="T39" t="T40" r="T41" b="T42"/>
                  <a:pathLst>
                    <a:path w="1492584" h="1437373">
                      <a:moveTo>
                        <a:pt x="50399" y="752374"/>
                      </a:moveTo>
                      <a:cubicBezTo>
                        <a:pt x="94381" y="650640"/>
                        <a:pt x="231675" y="437949"/>
                        <a:pt x="319907" y="328863"/>
                      </a:cubicBezTo>
                      <a:cubicBezTo>
                        <a:pt x="408139" y="219777"/>
                        <a:pt x="473911" y="152400"/>
                        <a:pt x="579789" y="97857"/>
                      </a:cubicBezTo>
                      <a:cubicBezTo>
                        <a:pt x="685667" y="43314"/>
                        <a:pt x="838067" y="0"/>
                        <a:pt x="955174" y="1604"/>
                      </a:cubicBezTo>
                      <a:cubicBezTo>
                        <a:pt x="1072281" y="3208"/>
                        <a:pt x="1195806" y="40105"/>
                        <a:pt x="1282433" y="107482"/>
                      </a:cubicBezTo>
                      <a:cubicBezTo>
                        <a:pt x="1369060" y="174859"/>
                        <a:pt x="1457292" y="280737"/>
                        <a:pt x="1474938" y="405865"/>
                      </a:cubicBezTo>
                      <a:cubicBezTo>
                        <a:pt x="1492584" y="530993"/>
                        <a:pt x="1458896" y="715477"/>
                        <a:pt x="1388311" y="858252"/>
                      </a:cubicBezTo>
                      <a:cubicBezTo>
                        <a:pt x="1317726" y="1001027"/>
                        <a:pt x="1166930" y="1169469"/>
                        <a:pt x="1051427" y="1262513"/>
                      </a:cubicBezTo>
                      <a:cubicBezTo>
                        <a:pt x="935924" y="1355557"/>
                        <a:pt x="812400" y="1395663"/>
                        <a:pt x="695292" y="1416518"/>
                      </a:cubicBezTo>
                      <a:cubicBezTo>
                        <a:pt x="578185" y="1437373"/>
                        <a:pt x="445035" y="1427747"/>
                        <a:pt x="348782" y="1387642"/>
                      </a:cubicBezTo>
                      <a:cubicBezTo>
                        <a:pt x="252529" y="1347537"/>
                        <a:pt x="174837" y="1254760"/>
                        <a:pt x="117776" y="1175886"/>
                      </a:cubicBezTo>
                      <a:cubicBezTo>
                        <a:pt x="60715" y="1097012"/>
                        <a:pt x="12834" y="991402"/>
                        <a:pt x="6417" y="914400"/>
                      </a:cubicBezTo>
                      <a:cubicBezTo>
                        <a:pt x="0" y="837398"/>
                        <a:pt x="37699" y="882984"/>
                        <a:pt x="50399" y="752374"/>
                      </a:cubicBezTo>
                      <a:close/>
                    </a:path>
                  </a:pathLst>
                </a:custGeom>
                <a:noFill/>
                <a:ln w="38100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/>
                <a:lstStyle/>
                <a:p>
                  <a:endParaRPr lang="en-GB"/>
                </a:p>
              </p:txBody>
            </p:sp>
            <p:sp>
              <p:nvSpPr>
                <p:cNvPr id="16" name="Freeform 40"/>
                <p:cNvSpPr>
                  <a:spLocks/>
                </p:cNvSpPr>
                <p:nvPr/>
              </p:nvSpPr>
              <p:spPr bwMode="auto">
                <a:xfrm rot="-4393937">
                  <a:off x="749279" y="699392"/>
                  <a:ext cx="2367788" cy="3043499"/>
                </a:xfrm>
                <a:custGeom>
                  <a:avLst/>
                  <a:gdLst>
                    <a:gd name="T0" fmla="*/ 614056144 w 1645920"/>
                    <a:gd name="T1" fmla="*/ 2147483647 h 1719714"/>
                    <a:gd name="T2" fmla="*/ 1445993819 w 1645920"/>
                    <a:gd name="T3" fmla="*/ 2147483647 h 1719714"/>
                    <a:gd name="T4" fmla="*/ 2147483647 w 1645920"/>
                    <a:gd name="T5" fmla="*/ 2147483647 h 1719714"/>
                    <a:gd name="T6" fmla="*/ 2147483647 w 1645920"/>
                    <a:gd name="T7" fmla="*/ 2147483647 h 1719714"/>
                    <a:gd name="T8" fmla="*/ 2147483647 w 1645920"/>
                    <a:gd name="T9" fmla="*/ 2147483647 h 1719714"/>
                    <a:gd name="T10" fmla="*/ 2147483647 w 1645920"/>
                    <a:gd name="T11" fmla="*/ 2147483647 h 1719714"/>
                    <a:gd name="T12" fmla="*/ 1445993819 w 1645920"/>
                    <a:gd name="T13" fmla="*/ 2147483647 h 1719714"/>
                    <a:gd name="T14" fmla="*/ 732902726 w 1645920"/>
                    <a:gd name="T15" fmla="*/ 2147483647 h 1719714"/>
                    <a:gd name="T16" fmla="*/ 851748079 w 1645920"/>
                    <a:gd name="T17" fmla="*/ 2147483647 h 1719714"/>
                    <a:gd name="T18" fmla="*/ 1683687404 w 1645920"/>
                    <a:gd name="T19" fmla="*/ 2147483647 h 1719714"/>
                    <a:gd name="T20" fmla="*/ 2147483647 w 1645920"/>
                    <a:gd name="T21" fmla="*/ 433071160 h 1719714"/>
                    <a:gd name="T22" fmla="*/ 2147483647 w 1645920"/>
                    <a:gd name="T23" fmla="*/ 173226782 h 1719714"/>
                    <a:gd name="T24" fmla="*/ 2147483647 w 1645920"/>
                    <a:gd name="T25" fmla="*/ 1212570741 h 1719714"/>
                    <a:gd name="T26" fmla="*/ 2147483647 w 1645920"/>
                    <a:gd name="T27" fmla="*/ 2147483647 h 1719714"/>
                    <a:gd name="T28" fmla="*/ 2147483647 w 1645920"/>
                    <a:gd name="T29" fmla="*/ 2147483647 h 1719714"/>
                    <a:gd name="T30" fmla="*/ 2147483647 w 1645920"/>
                    <a:gd name="T31" fmla="*/ 2147483647 h 1719714"/>
                    <a:gd name="T32" fmla="*/ 2147483647 w 1645920"/>
                    <a:gd name="T33" fmla="*/ 2147483647 h 1719714"/>
                    <a:gd name="T34" fmla="*/ 2147483647 w 1645920"/>
                    <a:gd name="T35" fmla="*/ 2147483647 h 1719714"/>
                    <a:gd name="T36" fmla="*/ 2147483647 w 1645920"/>
                    <a:gd name="T37" fmla="*/ 2147483647 h 1719714"/>
                    <a:gd name="T38" fmla="*/ 2147483647 w 1645920"/>
                    <a:gd name="T39" fmla="*/ 2147483647 h 1719714"/>
                    <a:gd name="T40" fmla="*/ 2147483647 w 1645920"/>
                    <a:gd name="T41" fmla="*/ 2147483647 h 1719714"/>
                    <a:gd name="T42" fmla="*/ 2147483647 w 1645920"/>
                    <a:gd name="T43" fmla="*/ 2147483647 h 1719714"/>
                    <a:gd name="T44" fmla="*/ 2147483647 w 1645920"/>
                    <a:gd name="T45" fmla="*/ 2147483647 h 1719714"/>
                    <a:gd name="T46" fmla="*/ 2147483647 w 1645920"/>
                    <a:gd name="T47" fmla="*/ 2147483647 h 1719714"/>
                    <a:gd name="T48" fmla="*/ 2147483647 w 1645920"/>
                    <a:gd name="T49" fmla="*/ 2147483647 h 1719714"/>
                    <a:gd name="T50" fmla="*/ 2147483647 w 1645920"/>
                    <a:gd name="T51" fmla="*/ 2147483647 h 1719714"/>
                    <a:gd name="T52" fmla="*/ 2147483647 w 1645920"/>
                    <a:gd name="T53" fmla="*/ 2147483647 h 1719714"/>
                    <a:gd name="T54" fmla="*/ 2147483647 w 1645920"/>
                    <a:gd name="T55" fmla="*/ 2147483647 h 1719714"/>
                    <a:gd name="T56" fmla="*/ 2147483647 w 1645920"/>
                    <a:gd name="T57" fmla="*/ 2147483647 h 1719714"/>
                    <a:gd name="T58" fmla="*/ 376351500 w 1645920"/>
                    <a:gd name="T59" fmla="*/ 2147483647 h 1719714"/>
                    <a:gd name="T60" fmla="*/ 614056144 w 1645920"/>
                    <a:gd name="T61" fmla="*/ 2147483647 h 1719714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w 1645920"/>
                    <a:gd name="T94" fmla="*/ 0 h 1719714"/>
                    <a:gd name="T95" fmla="*/ 1645920 w 1645920"/>
                    <a:gd name="T96" fmla="*/ 1719714 h 1719714"/>
                  </a:gdLst>
                  <a:ahLst/>
                  <a:cxnLst>
                    <a:cxn ang="T62">
                      <a:pos x="T0" y="T1"/>
                    </a:cxn>
                    <a:cxn ang="T63">
                      <a:pos x="T2" y="T3"/>
                    </a:cxn>
                    <a:cxn ang="T64">
                      <a:pos x="T4" y="T5"/>
                    </a:cxn>
                    <a:cxn ang="T65">
                      <a:pos x="T6" y="T7"/>
                    </a:cxn>
                    <a:cxn ang="T66">
                      <a:pos x="T8" y="T9"/>
                    </a:cxn>
                    <a:cxn ang="T67">
                      <a:pos x="T10" y="T11"/>
                    </a:cxn>
                    <a:cxn ang="T68">
                      <a:pos x="T12" y="T13"/>
                    </a:cxn>
                    <a:cxn ang="T69">
                      <a:pos x="T14" y="T15"/>
                    </a:cxn>
                    <a:cxn ang="T70">
                      <a:pos x="T16" y="T17"/>
                    </a:cxn>
                    <a:cxn ang="T71">
                      <a:pos x="T18" y="T19"/>
                    </a:cxn>
                    <a:cxn ang="T72">
                      <a:pos x="T20" y="T21"/>
                    </a:cxn>
                    <a:cxn ang="T73">
                      <a:pos x="T22" y="T23"/>
                    </a:cxn>
                    <a:cxn ang="T74">
                      <a:pos x="T24" y="T25"/>
                    </a:cxn>
                    <a:cxn ang="T75">
                      <a:pos x="T26" y="T27"/>
                    </a:cxn>
                    <a:cxn ang="T76">
                      <a:pos x="T28" y="T29"/>
                    </a:cxn>
                    <a:cxn ang="T77">
                      <a:pos x="T30" y="T31"/>
                    </a:cxn>
                    <a:cxn ang="T78">
                      <a:pos x="T32" y="T33"/>
                    </a:cxn>
                    <a:cxn ang="T79">
                      <a:pos x="T34" y="T35"/>
                    </a:cxn>
                    <a:cxn ang="T80">
                      <a:pos x="T36" y="T37"/>
                    </a:cxn>
                    <a:cxn ang="T81">
                      <a:pos x="T38" y="T39"/>
                    </a:cxn>
                    <a:cxn ang="T82">
                      <a:pos x="T40" y="T41"/>
                    </a:cxn>
                    <a:cxn ang="T83">
                      <a:pos x="T42" y="T43"/>
                    </a:cxn>
                    <a:cxn ang="T84">
                      <a:pos x="T44" y="T45"/>
                    </a:cxn>
                    <a:cxn ang="T85">
                      <a:pos x="T46" y="T47"/>
                    </a:cxn>
                    <a:cxn ang="T86">
                      <a:pos x="T48" y="T49"/>
                    </a:cxn>
                    <a:cxn ang="T87">
                      <a:pos x="T50" y="T51"/>
                    </a:cxn>
                    <a:cxn ang="T88">
                      <a:pos x="T52" y="T53"/>
                    </a:cxn>
                    <a:cxn ang="T89">
                      <a:pos x="T54" y="T55"/>
                    </a:cxn>
                    <a:cxn ang="T90">
                      <a:pos x="T56" y="T57"/>
                    </a:cxn>
                    <a:cxn ang="T91">
                      <a:pos x="T58" y="T59"/>
                    </a:cxn>
                    <a:cxn ang="T92">
                      <a:pos x="T60" y="T61"/>
                    </a:cxn>
                  </a:cxnLst>
                  <a:rect l="T93" t="T94" r="T95" b="T96"/>
                  <a:pathLst>
                    <a:path w="1645920" h="1719714">
                      <a:moveTo>
                        <a:pt x="49731" y="1161448"/>
                      </a:moveTo>
                      <a:cubicBezTo>
                        <a:pt x="64169" y="1081238"/>
                        <a:pt x="91441" y="1084446"/>
                        <a:pt x="117108" y="1045945"/>
                      </a:cubicBezTo>
                      <a:cubicBezTo>
                        <a:pt x="142775" y="1007444"/>
                        <a:pt x="184485" y="960922"/>
                        <a:pt x="203735" y="930442"/>
                      </a:cubicBezTo>
                      <a:cubicBezTo>
                        <a:pt x="222985" y="899962"/>
                        <a:pt x="226194" y="882315"/>
                        <a:pt x="232611" y="863065"/>
                      </a:cubicBezTo>
                      <a:cubicBezTo>
                        <a:pt x="239028" y="843815"/>
                        <a:pt x="247049" y="837398"/>
                        <a:pt x="242236" y="814939"/>
                      </a:cubicBezTo>
                      <a:cubicBezTo>
                        <a:pt x="237423" y="792480"/>
                        <a:pt x="224590" y="766812"/>
                        <a:pt x="203735" y="728311"/>
                      </a:cubicBezTo>
                      <a:cubicBezTo>
                        <a:pt x="182880" y="689810"/>
                        <a:pt x="141171" y="641684"/>
                        <a:pt x="117108" y="583933"/>
                      </a:cubicBezTo>
                      <a:cubicBezTo>
                        <a:pt x="93045" y="526182"/>
                        <a:pt x="67377" y="439554"/>
                        <a:pt x="59356" y="381802"/>
                      </a:cubicBezTo>
                      <a:cubicBezTo>
                        <a:pt x="51335" y="324050"/>
                        <a:pt x="56147" y="283945"/>
                        <a:pt x="68981" y="237423"/>
                      </a:cubicBezTo>
                      <a:cubicBezTo>
                        <a:pt x="81815" y="190901"/>
                        <a:pt x="109086" y="139566"/>
                        <a:pt x="136358" y="102669"/>
                      </a:cubicBezTo>
                      <a:cubicBezTo>
                        <a:pt x="163630" y="65772"/>
                        <a:pt x="194110" y="32084"/>
                        <a:pt x="232611" y="16042"/>
                      </a:cubicBezTo>
                      <a:cubicBezTo>
                        <a:pt x="271112" y="0"/>
                        <a:pt x="319239" y="1604"/>
                        <a:pt x="367365" y="6417"/>
                      </a:cubicBezTo>
                      <a:cubicBezTo>
                        <a:pt x="415491" y="11230"/>
                        <a:pt x="471639" y="19251"/>
                        <a:pt x="521369" y="44918"/>
                      </a:cubicBezTo>
                      <a:cubicBezTo>
                        <a:pt x="571099" y="70585"/>
                        <a:pt x="620830" y="113899"/>
                        <a:pt x="665748" y="160421"/>
                      </a:cubicBezTo>
                      <a:cubicBezTo>
                        <a:pt x="710666" y="206943"/>
                        <a:pt x="757188" y="267903"/>
                        <a:pt x="790876" y="324050"/>
                      </a:cubicBezTo>
                      <a:cubicBezTo>
                        <a:pt x="824564" y="380197"/>
                        <a:pt x="837398" y="462012"/>
                        <a:pt x="867878" y="497305"/>
                      </a:cubicBezTo>
                      <a:cubicBezTo>
                        <a:pt x="898358" y="532598"/>
                        <a:pt x="911192" y="527785"/>
                        <a:pt x="973756" y="535806"/>
                      </a:cubicBezTo>
                      <a:cubicBezTo>
                        <a:pt x="1036320" y="543827"/>
                        <a:pt x="1158241" y="527785"/>
                        <a:pt x="1243264" y="545431"/>
                      </a:cubicBezTo>
                      <a:cubicBezTo>
                        <a:pt x="1328287" y="563077"/>
                        <a:pt x="1419727" y="591953"/>
                        <a:pt x="1483895" y="641684"/>
                      </a:cubicBezTo>
                      <a:cubicBezTo>
                        <a:pt x="1548063" y="691415"/>
                        <a:pt x="1610628" y="774834"/>
                        <a:pt x="1628274" y="843815"/>
                      </a:cubicBezTo>
                      <a:cubicBezTo>
                        <a:pt x="1645920" y="912796"/>
                        <a:pt x="1628274" y="996214"/>
                        <a:pt x="1589773" y="1055570"/>
                      </a:cubicBezTo>
                      <a:cubicBezTo>
                        <a:pt x="1551272" y="1114926"/>
                        <a:pt x="1487104" y="1169469"/>
                        <a:pt x="1397268" y="1199949"/>
                      </a:cubicBezTo>
                      <a:cubicBezTo>
                        <a:pt x="1307432" y="1230429"/>
                        <a:pt x="1132573" y="1233637"/>
                        <a:pt x="1050758" y="1238450"/>
                      </a:cubicBezTo>
                      <a:lnTo>
                        <a:pt x="906379" y="1228825"/>
                      </a:lnTo>
                      <a:cubicBezTo>
                        <a:pt x="874295" y="1227221"/>
                        <a:pt x="880712" y="1209575"/>
                        <a:pt x="858253" y="1228825"/>
                      </a:cubicBezTo>
                      <a:cubicBezTo>
                        <a:pt x="835794" y="1248075"/>
                        <a:pt x="811731" y="1286576"/>
                        <a:pt x="771626" y="1344328"/>
                      </a:cubicBezTo>
                      <a:cubicBezTo>
                        <a:pt x="731521" y="1402080"/>
                        <a:pt x="683394" y="1515979"/>
                        <a:pt x="617621" y="1575335"/>
                      </a:cubicBezTo>
                      <a:cubicBezTo>
                        <a:pt x="551848" y="1634691"/>
                        <a:pt x="442762" y="1681213"/>
                        <a:pt x="376990" y="1700463"/>
                      </a:cubicBezTo>
                      <a:cubicBezTo>
                        <a:pt x="311218" y="1719713"/>
                        <a:pt x="280738" y="1719714"/>
                        <a:pt x="222986" y="1690838"/>
                      </a:cubicBezTo>
                      <a:cubicBezTo>
                        <a:pt x="165234" y="1661962"/>
                        <a:pt x="60960" y="1615440"/>
                        <a:pt x="30480" y="1527208"/>
                      </a:cubicBezTo>
                      <a:cubicBezTo>
                        <a:pt x="0" y="1438976"/>
                        <a:pt x="35293" y="1241659"/>
                        <a:pt x="49731" y="1161448"/>
                      </a:cubicBezTo>
                      <a:close/>
                    </a:path>
                  </a:pathLst>
                </a:custGeom>
                <a:noFill/>
                <a:ln w="28575" cap="flat" cmpd="sng">
                  <a:solidFill>
                    <a:srgbClr val="0000FF"/>
                  </a:solidFill>
                  <a:prstDash val="solid"/>
                  <a:round/>
                  <a:headEnd type="none" w="med" len="med"/>
                  <a:tailEnd type="none" w="med" len="med"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/>
                <a:lstStyle/>
                <a:p>
                  <a:endParaRPr lang="en-GB"/>
                </a:p>
              </p:txBody>
            </p:sp>
            <p:sp>
              <p:nvSpPr>
                <p:cNvPr id="17" name="Freeform 41"/>
                <p:cNvSpPr>
                  <a:spLocks/>
                </p:cNvSpPr>
                <p:nvPr/>
              </p:nvSpPr>
              <p:spPr bwMode="auto">
                <a:xfrm rot="-2314612">
                  <a:off x="457200" y="1066801"/>
                  <a:ext cx="2608446" cy="2554704"/>
                </a:xfrm>
                <a:custGeom>
                  <a:avLst/>
                  <a:gdLst>
                    <a:gd name="T0" fmla="*/ 1072440038 w 1621857"/>
                    <a:gd name="T1" fmla="*/ 2147483647 h 1613835"/>
                    <a:gd name="T2" fmla="*/ 34589258 w 1621857"/>
                    <a:gd name="T3" fmla="*/ 2147483647 h 1613835"/>
                    <a:gd name="T4" fmla="*/ 1280008866 w 1621857"/>
                    <a:gd name="T5" fmla="*/ 2147483647 h 1613835"/>
                    <a:gd name="T6" fmla="*/ 2147483647 w 1621857"/>
                    <a:gd name="T7" fmla="*/ 2147483647 h 1613835"/>
                    <a:gd name="T8" fmla="*/ 2147483647 w 1621857"/>
                    <a:gd name="T9" fmla="*/ 2147483647 h 1613835"/>
                    <a:gd name="T10" fmla="*/ 2147483647 w 1621857"/>
                    <a:gd name="T11" fmla="*/ 2147483647 h 1613835"/>
                    <a:gd name="T12" fmla="*/ 2147483647 w 1621857"/>
                    <a:gd name="T13" fmla="*/ 2147483647 h 1613835"/>
                    <a:gd name="T14" fmla="*/ 2147483647 w 1621857"/>
                    <a:gd name="T15" fmla="*/ 247959773 h 1613835"/>
                    <a:gd name="T16" fmla="*/ 2147483647 w 1621857"/>
                    <a:gd name="T17" fmla="*/ 843052994 h 1613835"/>
                    <a:gd name="T18" fmla="*/ 2147483647 w 1621857"/>
                    <a:gd name="T19" fmla="*/ 2147483647 h 1613835"/>
                    <a:gd name="T20" fmla="*/ 2147483647 w 1621857"/>
                    <a:gd name="T21" fmla="*/ 2147483647 h 1613835"/>
                    <a:gd name="T22" fmla="*/ 2147483647 w 1621857"/>
                    <a:gd name="T23" fmla="*/ 2147483647 h 1613835"/>
                    <a:gd name="T24" fmla="*/ 2147483647 w 1621857"/>
                    <a:gd name="T25" fmla="*/ 2147483647 h 1613835"/>
                    <a:gd name="T26" fmla="*/ 2147483647 w 1621857"/>
                    <a:gd name="T27" fmla="*/ 2147483647 h 1613835"/>
                    <a:gd name="T28" fmla="*/ 2147483647 w 1621857"/>
                    <a:gd name="T29" fmla="*/ 2147483647 h 1613835"/>
                    <a:gd name="T30" fmla="*/ 2147483647 w 1621857"/>
                    <a:gd name="T31" fmla="*/ 2147483647 h 1613835"/>
                    <a:gd name="T32" fmla="*/ 2147483647 w 1621857"/>
                    <a:gd name="T33" fmla="*/ 2147483647 h 1613835"/>
                    <a:gd name="T34" fmla="*/ 2147483647 w 1621857"/>
                    <a:gd name="T35" fmla="*/ 2147483647 h 1613835"/>
                    <a:gd name="T36" fmla="*/ 2147483647 w 1621857"/>
                    <a:gd name="T37" fmla="*/ 2147483647 h 1613835"/>
                    <a:gd name="T38" fmla="*/ 2147483647 w 1621857"/>
                    <a:gd name="T39" fmla="*/ 2147483647 h 1613835"/>
                    <a:gd name="T40" fmla="*/ 2147483647 w 1621857"/>
                    <a:gd name="T41" fmla="*/ 2147483647 h 1613835"/>
                    <a:gd name="T42" fmla="*/ 2147483647 w 1621857"/>
                    <a:gd name="T43" fmla="*/ 2147483647 h 1613835"/>
                    <a:gd name="T44" fmla="*/ 2147483647 w 1621857"/>
                    <a:gd name="T45" fmla="*/ 2147483647 h 1613835"/>
                    <a:gd name="T46" fmla="*/ 2147483647 w 1621857"/>
                    <a:gd name="T47" fmla="*/ 2147483647 h 1613835"/>
                    <a:gd name="T48" fmla="*/ 2147483647 w 1621857"/>
                    <a:gd name="T49" fmla="*/ 2147483647 h 1613835"/>
                    <a:gd name="T50" fmla="*/ 2147483647 w 1621857"/>
                    <a:gd name="T51" fmla="*/ 2147483647 h 1613835"/>
                    <a:gd name="T52" fmla="*/ 2147483647 w 1621857"/>
                    <a:gd name="T53" fmla="*/ 2147483647 h 1613835"/>
                    <a:gd name="T54" fmla="*/ 2147483647 w 1621857"/>
                    <a:gd name="T55" fmla="*/ 2147483647 h 1613835"/>
                    <a:gd name="T56" fmla="*/ 1072440038 w 1621857"/>
                    <a:gd name="T57" fmla="*/ 2147483647 h 1613835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w 1621857"/>
                    <a:gd name="T88" fmla="*/ 0 h 1613835"/>
                    <a:gd name="T89" fmla="*/ 1621857 w 1621857"/>
                    <a:gd name="T90" fmla="*/ 1613835 h 1613835"/>
                  </a:gdLst>
                  <a:ahLst/>
                  <a:cxnLst>
                    <a:cxn ang="T58">
                      <a:pos x="T0" y="T1"/>
                    </a:cxn>
                    <a:cxn ang="T59">
                      <a:pos x="T2" y="T3"/>
                    </a:cxn>
                    <a:cxn ang="T60">
                      <a:pos x="T4" y="T5"/>
                    </a:cxn>
                    <a:cxn ang="T61">
                      <a:pos x="T6" y="T7"/>
                    </a:cxn>
                    <a:cxn ang="T62">
                      <a:pos x="T8" y="T9"/>
                    </a:cxn>
                    <a:cxn ang="T63">
                      <a:pos x="T10" y="T11"/>
                    </a:cxn>
                    <a:cxn ang="T64">
                      <a:pos x="T12" y="T13"/>
                    </a:cxn>
                    <a:cxn ang="T65">
                      <a:pos x="T14" y="T15"/>
                    </a:cxn>
                    <a:cxn ang="T66">
                      <a:pos x="T16" y="T17"/>
                    </a:cxn>
                    <a:cxn ang="T67">
                      <a:pos x="T18" y="T19"/>
                    </a:cxn>
                    <a:cxn ang="T68">
                      <a:pos x="T20" y="T21"/>
                    </a:cxn>
                    <a:cxn ang="T69">
                      <a:pos x="T22" y="T23"/>
                    </a:cxn>
                    <a:cxn ang="T70">
                      <a:pos x="T24" y="T25"/>
                    </a:cxn>
                    <a:cxn ang="T71">
                      <a:pos x="T26" y="T27"/>
                    </a:cxn>
                    <a:cxn ang="T72">
                      <a:pos x="T28" y="T29"/>
                    </a:cxn>
                    <a:cxn ang="T73">
                      <a:pos x="T30" y="T31"/>
                    </a:cxn>
                    <a:cxn ang="T74">
                      <a:pos x="T32" y="T33"/>
                    </a:cxn>
                    <a:cxn ang="T75">
                      <a:pos x="T34" y="T35"/>
                    </a:cxn>
                    <a:cxn ang="T76">
                      <a:pos x="T36" y="T37"/>
                    </a:cxn>
                    <a:cxn ang="T77">
                      <a:pos x="T38" y="T39"/>
                    </a:cxn>
                    <a:cxn ang="T78">
                      <a:pos x="T40" y="T41"/>
                    </a:cxn>
                    <a:cxn ang="T79">
                      <a:pos x="T42" y="T43"/>
                    </a:cxn>
                    <a:cxn ang="T80">
                      <a:pos x="T44" y="T45"/>
                    </a:cxn>
                    <a:cxn ang="T81">
                      <a:pos x="T46" y="T47"/>
                    </a:cxn>
                    <a:cxn ang="T82">
                      <a:pos x="T48" y="T49"/>
                    </a:cxn>
                    <a:cxn ang="T83">
                      <a:pos x="T50" y="T51"/>
                    </a:cxn>
                    <a:cxn ang="T84">
                      <a:pos x="T52" y="T53"/>
                    </a:cxn>
                    <a:cxn ang="T85">
                      <a:pos x="T54" y="T55"/>
                    </a:cxn>
                    <a:cxn ang="T86">
                      <a:pos x="T56" y="T57"/>
                    </a:cxn>
                  </a:cxnLst>
                  <a:rect l="T87" t="T88" r="T89" b="T90"/>
                  <a:pathLst>
                    <a:path w="1621857" h="1613835">
                      <a:moveTo>
                        <a:pt x="49730" y="689810"/>
                      </a:moveTo>
                      <a:cubicBezTo>
                        <a:pt x="16042" y="640080"/>
                        <a:pt x="0" y="599974"/>
                        <a:pt x="1604" y="545431"/>
                      </a:cubicBezTo>
                      <a:cubicBezTo>
                        <a:pt x="3208" y="490888"/>
                        <a:pt x="17646" y="402656"/>
                        <a:pt x="59355" y="362551"/>
                      </a:cubicBezTo>
                      <a:cubicBezTo>
                        <a:pt x="101064" y="322446"/>
                        <a:pt x="181276" y="311216"/>
                        <a:pt x="251861" y="304799"/>
                      </a:cubicBezTo>
                      <a:lnTo>
                        <a:pt x="482867" y="324050"/>
                      </a:lnTo>
                      <a:cubicBezTo>
                        <a:pt x="551848" y="330467"/>
                        <a:pt x="604787" y="372177"/>
                        <a:pt x="665747" y="343301"/>
                      </a:cubicBezTo>
                      <a:cubicBezTo>
                        <a:pt x="726707" y="314425"/>
                        <a:pt x="778042" y="205338"/>
                        <a:pt x="848627" y="150795"/>
                      </a:cubicBezTo>
                      <a:cubicBezTo>
                        <a:pt x="919212" y="96252"/>
                        <a:pt x="1025091" y="32084"/>
                        <a:pt x="1089259" y="16042"/>
                      </a:cubicBezTo>
                      <a:cubicBezTo>
                        <a:pt x="1153427" y="0"/>
                        <a:pt x="1195137" y="28876"/>
                        <a:pt x="1233638" y="54543"/>
                      </a:cubicBezTo>
                      <a:cubicBezTo>
                        <a:pt x="1272139" y="80210"/>
                        <a:pt x="1301015" y="121920"/>
                        <a:pt x="1320265" y="170046"/>
                      </a:cubicBezTo>
                      <a:cubicBezTo>
                        <a:pt x="1339515" y="218172"/>
                        <a:pt x="1353954" y="277528"/>
                        <a:pt x="1349141" y="343301"/>
                      </a:cubicBezTo>
                      <a:cubicBezTo>
                        <a:pt x="1344328" y="409074"/>
                        <a:pt x="1301014" y="510139"/>
                        <a:pt x="1291389" y="564682"/>
                      </a:cubicBezTo>
                      <a:cubicBezTo>
                        <a:pt x="1281764" y="619225"/>
                        <a:pt x="1260909" y="625641"/>
                        <a:pt x="1291389" y="670559"/>
                      </a:cubicBezTo>
                      <a:cubicBezTo>
                        <a:pt x="1321869" y="715477"/>
                        <a:pt x="1421330" y="768416"/>
                        <a:pt x="1474269" y="834189"/>
                      </a:cubicBezTo>
                      <a:cubicBezTo>
                        <a:pt x="1527208" y="899962"/>
                        <a:pt x="1596189" y="991401"/>
                        <a:pt x="1609023" y="1065195"/>
                      </a:cubicBezTo>
                      <a:cubicBezTo>
                        <a:pt x="1621857" y="1138989"/>
                        <a:pt x="1604210" y="1233637"/>
                        <a:pt x="1551271" y="1276951"/>
                      </a:cubicBezTo>
                      <a:cubicBezTo>
                        <a:pt x="1498332" y="1320265"/>
                        <a:pt x="1371599" y="1321869"/>
                        <a:pt x="1291389" y="1325077"/>
                      </a:cubicBezTo>
                      <a:cubicBezTo>
                        <a:pt x="1211179" y="1328285"/>
                        <a:pt x="1116530" y="1305827"/>
                        <a:pt x="1070008" y="1296202"/>
                      </a:cubicBezTo>
                      <a:cubicBezTo>
                        <a:pt x="1023486" y="1286577"/>
                        <a:pt x="1037924" y="1267326"/>
                        <a:pt x="1012257" y="1267326"/>
                      </a:cubicBezTo>
                      <a:cubicBezTo>
                        <a:pt x="986590" y="1267326"/>
                        <a:pt x="944880" y="1273743"/>
                        <a:pt x="916004" y="1296202"/>
                      </a:cubicBezTo>
                      <a:cubicBezTo>
                        <a:pt x="887128" y="1318661"/>
                        <a:pt x="879107" y="1357161"/>
                        <a:pt x="839002" y="1402079"/>
                      </a:cubicBezTo>
                      <a:cubicBezTo>
                        <a:pt x="798897" y="1446997"/>
                        <a:pt x="741144" y="1533625"/>
                        <a:pt x="675372" y="1565709"/>
                      </a:cubicBezTo>
                      <a:cubicBezTo>
                        <a:pt x="609600" y="1597793"/>
                        <a:pt x="510138" y="1613835"/>
                        <a:pt x="444366" y="1594585"/>
                      </a:cubicBezTo>
                      <a:cubicBezTo>
                        <a:pt x="378594" y="1575335"/>
                        <a:pt x="304800" y="1527208"/>
                        <a:pt x="280737" y="1450206"/>
                      </a:cubicBezTo>
                      <a:cubicBezTo>
                        <a:pt x="256674" y="1373204"/>
                        <a:pt x="295175" y="1199949"/>
                        <a:pt x="299987" y="1132572"/>
                      </a:cubicBezTo>
                      <a:cubicBezTo>
                        <a:pt x="304799" y="1065195"/>
                        <a:pt x="306404" y="1071612"/>
                        <a:pt x="309612" y="1045945"/>
                      </a:cubicBezTo>
                      <a:cubicBezTo>
                        <a:pt x="312820" y="1020278"/>
                        <a:pt x="336884" y="1012256"/>
                        <a:pt x="319238" y="978568"/>
                      </a:cubicBezTo>
                      <a:cubicBezTo>
                        <a:pt x="301592" y="944880"/>
                        <a:pt x="250256" y="895149"/>
                        <a:pt x="203734" y="843814"/>
                      </a:cubicBezTo>
                      <a:cubicBezTo>
                        <a:pt x="157212" y="792479"/>
                        <a:pt x="83418" y="739540"/>
                        <a:pt x="49730" y="689810"/>
                      </a:cubicBezTo>
                      <a:close/>
                    </a:path>
                  </a:pathLst>
                </a:custGeom>
                <a:noFill/>
                <a:ln w="28575" cap="flat" cmpd="sng">
                  <a:solidFill>
                    <a:srgbClr val="FF0000"/>
                  </a:solidFill>
                  <a:prstDash val="solid"/>
                  <a:round/>
                  <a:headEnd type="none" w="med" len="med"/>
                  <a:tailEnd type="none" w="med" len="med"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/>
                <a:lstStyle/>
                <a:p>
                  <a:endParaRPr lang="en-GB"/>
                </a:p>
              </p:txBody>
            </p:sp>
            <p:sp>
              <p:nvSpPr>
                <p:cNvPr id="18" name="Rectangle 42"/>
                <p:cNvSpPr>
                  <a:spLocks noChangeArrowheads="1"/>
                </p:cNvSpPr>
                <p:nvPr/>
              </p:nvSpPr>
              <p:spPr bwMode="auto">
                <a:xfrm>
                  <a:off x="1676400" y="2286000"/>
                  <a:ext cx="152400" cy="152400"/>
                </a:xfrm>
                <a:prstGeom prst="rect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/>
                <a:lstStyle/>
                <a:p>
                  <a:pPr algn="ctr">
                    <a:spcBef>
                      <a:spcPct val="0"/>
                    </a:spcBef>
                  </a:pPr>
                  <a:endParaRPr lang="en-US" sz="2400">
                    <a:latin typeface="Tahoma" pitchFamily="34" charset="0"/>
                    <a:ea typeface="SimSun" pitchFamily="2" charset="-122"/>
                  </a:endParaRPr>
                </a:p>
              </p:txBody>
            </p:sp>
            <p:cxnSp>
              <p:nvCxnSpPr>
                <p:cNvPr id="19" name="Straight Arrow Connector 43"/>
                <p:cNvCxnSpPr>
                  <a:cxnSpLocks noChangeShapeType="1"/>
                </p:cNvCxnSpPr>
                <p:nvPr/>
              </p:nvCxnSpPr>
              <p:spPr bwMode="auto">
                <a:xfrm rot="5400000" flipH="1" flipV="1">
                  <a:off x="1676400" y="990600"/>
                  <a:ext cx="1447800" cy="1143000"/>
                </a:xfrm>
                <a:prstGeom prst="straightConnector1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 type="arrow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20" name="Straight Arrow Connector 44"/>
                <p:cNvCxnSpPr>
                  <a:cxnSpLocks noChangeShapeType="1"/>
                  <a:endCxn id="22" idx="0"/>
                </p:cNvCxnSpPr>
                <p:nvPr/>
              </p:nvCxnSpPr>
              <p:spPr bwMode="auto">
                <a:xfrm flipV="1">
                  <a:off x="1828799" y="2357735"/>
                  <a:ext cx="2334659" cy="4468"/>
                </a:xfrm>
                <a:prstGeom prst="straightConnector1">
                  <a:avLst/>
                </a:prstGeom>
                <a:noFill/>
                <a:ln w="38100">
                  <a:solidFill>
                    <a:srgbClr val="0000FF"/>
                  </a:solidFill>
                  <a:round/>
                  <a:headEnd/>
                  <a:tailEnd type="arrow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21" name="Straight Arrow Connector 45"/>
                <p:cNvCxnSpPr>
                  <a:cxnSpLocks noChangeShapeType="1"/>
                  <a:stCxn id="18" idx="3"/>
                </p:cNvCxnSpPr>
                <p:nvPr/>
              </p:nvCxnSpPr>
              <p:spPr bwMode="auto">
                <a:xfrm>
                  <a:off x="1828800" y="2362200"/>
                  <a:ext cx="1752600" cy="1066800"/>
                </a:xfrm>
                <a:prstGeom prst="straightConnector1">
                  <a:avLst/>
                </a:prstGeom>
                <a:noFill/>
                <a:ln w="38100">
                  <a:solidFill>
                    <a:srgbClr val="FF0000"/>
                  </a:solidFill>
                  <a:round/>
                  <a:headEnd/>
                  <a:tailEnd type="arrow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sp>
              <p:nvSpPr>
                <p:cNvPr id="22" name="TextBox 61"/>
                <p:cNvSpPr txBox="1">
                  <a:spLocks noChangeArrowheads="1"/>
                </p:cNvSpPr>
                <p:nvPr/>
              </p:nvSpPr>
              <p:spPr bwMode="auto">
                <a:xfrm>
                  <a:off x="3755262" y="2357735"/>
                  <a:ext cx="816392" cy="66861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 b="1">
                      <a:solidFill>
                        <a:schemeClr val="tx1"/>
                      </a:solidFill>
                      <a:latin typeface="Arial" pitchFamily="34" charset="0"/>
                    </a:defRPr>
                  </a:lvl1pPr>
                  <a:lvl2pPr marL="742950" indent="-285750" eaLnBrk="0" hangingPunct="0">
                    <a:defRPr b="1">
                      <a:solidFill>
                        <a:schemeClr val="tx1"/>
                      </a:solidFill>
                      <a:latin typeface="Arial" pitchFamily="34" charset="0"/>
                    </a:defRPr>
                  </a:lvl2pPr>
                  <a:lvl3pPr marL="1143000" indent="-228600" eaLnBrk="0" hangingPunct="0">
                    <a:defRPr b="1">
                      <a:solidFill>
                        <a:schemeClr val="tx1"/>
                      </a:solidFill>
                      <a:latin typeface="Arial" pitchFamily="34" charset="0"/>
                    </a:defRPr>
                  </a:lvl3pPr>
                  <a:lvl4pPr marL="1600200" indent="-228600" eaLnBrk="0" hangingPunct="0">
                    <a:defRPr b="1">
                      <a:solidFill>
                        <a:schemeClr val="tx1"/>
                      </a:solidFill>
                      <a:latin typeface="Arial" pitchFamily="34" charset="0"/>
                    </a:defRPr>
                  </a:lvl4pPr>
                  <a:lvl5pPr marL="2057400" indent="-228600" eaLnBrk="0" hangingPunct="0">
                    <a:defRPr b="1">
                      <a:solidFill>
                        <a:schemeClr val="tx1"/>
                      </a:solidFill>
                      <a:latin typeface="Arial" pitchFamily="34" charset="0"/>
                    </a:defRPr>
                  </a:lvl5pPr>
                  <a:lvl6pPr marL="2514600" indent="-228600" eaLnBrk="0" fontAlgn="base" hangingPunct="0">
                    <a:spcBef>
                      <a:spcPct val="50000"/>
                    </a:spcBef>
                    <a:spcAft>
                      <a:spcPct val="0"/>
                    </a:spcAft>
                    <a:defRPr b="1">
                      <a:solidFill>
                        <a:schemeClr val="tx1"/>
                      </a:solidFill>
                      <a:latin typeface="Arial" pitchFamily="34" charset="0"/>
                    </a:defRPr>
                  </a:lvl6pPr>
                  <a:lvl7pPr marL="2971800" indent="-228600" eaLnBrk="0" fontAlgn="base" hangingPunct="0">
                    <a:spcBef>
                      <a:spcPct val="50000"/>
                    </a:spcBef>
                    <a:spcAft>
                      <a:spcPct val="0"/>
                    </a:spcAft>
                    <a:defRPr b="1">
                      <a:solidFill>
                        <a:schemeClr val="tx1"/>
                      </a:solidFill>
                      <a:latin typeface="Arial" pitchFamily="34" charset="0"/>
                    </a:defRPr>
                  </a:lvl7pPr>
                  <a:lvl8pPr marL="3429000" indent="-228600" eaLnBrk="0" fontAlgn="base" hangingPunct="0">
                    <a:spcBef>
                      <a:spcPct val="50000"/>
                    </a:spcBef>
                    <a:spcAft>
                      <a:spcPct val="0"/>
                    </a:spcAft>
                    <a:defRPr b="1">
                      <a:solidFill>
                        <a:schemeClr val="tx1"/>
                      </a:solidFill>
                      <a:latin typeface="Arial" pitchFamily="34" charset="0"/>
                    </a:defRPr>
                  </a:lvl8pPr>
                  <a:lvl9pPr marL="3886200" indent="-228600" eaLnBrk="0" fontAlgn="base" hangingPunct="0">
                    <a:spcBef>
                      <a:spcPct val="50000"/>
                    </a:spcBef>
                    <a:spcAft>
                      <a:spcPct val="0"/>
                    </a:spcAft>
                    <a:defRPr b="1">
                      <a:solidFill>
                        <a:schemeClr val="tx1"/>
                      </a:solidFill>
                      <a:latin typeface="Arial" pitchFamily="34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</a:pPr>
                  <a:r>
                    <a:rPr lang="en-US" dirty="0" smtClean="0">
                      <a:solidFill>
                        <a:srgbClr val="0000FF"/>
                      </a:solidFill>
                      <a:latin typeface="Symbol" pitchFamily="18" charset="2"/>
                      <a:ea typeface="MS PGothic" pitchFamily="34" charset="-128"/>
                      <a:cs typeface="Arial" pitchFamily="34" charset="0"/>
                    </a:rPr>
                    <a:t>y</a:t>
                  </a:r>
                  <a:r>
                    <a:rPr lang="en-US" baseline="-25000" dirty="0" smtClean="0">
                      <a:solidFill>
                        <a:srgbClr val="0000FF"/>
                      </a:solidFill>
                      <a:ea typeface="MS PGothic" pitchFamily="34" charset="-128"/>
                      <a:cs typeface="Arial" pitchFamily="34" charset="0"/>
                    </a:rPr>
                    <a:t>3</a:t>
                  </a:r>
                  <a:endParaRPr lang="en-US" baseline="-25000" dirty="0">
                    <a:solidFill>
                      <a:srgbClr val="0000FF"/>
                    </a:solidFill>
                    <a:ea typeface="MS PGothic" pitchFamily="34" charset="-128"/>
                    <a:cs typeface="Arial" pitchFamily="34" charset="0"/>
                  </a:endParaRPr>
                </a:p>
              </p:txBody>
            </p:sp>
            <p:sp>
              <p:nvSpPr>
                <p:cNvPr id="23" name="TextBox 62"/>
                <p:cNvSpPr txBox="1">
                  <a:spLocks noChangeArrowheads="1"/>
                </p:cNvSpPr>
                <p:nvPr/>
              </p:nvSpPr>
              <p:spPr bwMode="auto">
                <a:xfrm>
                  <a:off x="3526661" y="3200401"/>
                  <a:ext cx="816392" cy="66861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 b="1">
                      <a:solidFill>
                        <a:schemeClr val="tx1"/>
                      </a:solidFill>
                      <a:latin typeface="Arial" pitchFamily="34" charset="0"/>
                    </a:defRPr>
                  </a:lvl1pPr>
                  <a:lvl2pPr marL="742950" indent="-285750" eaLnBrk="0" hangingPunct="0">
                    <a:defRPr b="1">
                      <a:solidFill>
                        <a:schemeClr val="tx1"/>
                      </a:solidFill>
                      <a:latin typeface="Arial" pitchFamily="34" charset="0"/>
                    </a:defRPr>
                  </a:lvl2pPr>
                  <a:lvl3pPr marL="1143000" indent="-228600" eaLnBrk="0" hangingPunct="0">
                    <a:defRPr b="1">
                      <a:solidFill>
                        <a:schemeClr val="tx1"/>
                      </a:solidFill>
                      <a:latin typeface="Arial" pitchFamily="34" charset="0"/>
                    </a:defRPr>
                  </a:lvl3pPr>
                  <a:lvl4pPr marL="1600200" indent="-228600" eaLnBrk="0" hangingPunct="0">
                    <a:defRPr b="1">
                      <a:solidFill>
                        <a:schemeClr val="tx1"/>
                      </a:solidFill>
                      <a:latin typeface="Arial" pitchFamily="34" charset="0"/>
                    </a:defRPr>
                  </a:lvl4pPr>
                  <a:lvl5pPr marL="2057400" indent="-228600" eaLnBrk="0" hangingPunct="0">
                    <a:defRPr b="1">
                      <a:solidFill>
                        <a:schemeClr val="tx1"/>
                      </a:solidFill>
                      <a:latin typeface="Arial" pitchFamily="34" charset="0"/>
                    </a:defRPr>
                  </a:lvl5pPr>
                  <a:lvl6pPr marL="2514600" indent="-228600" eaLnBrk="0" fontAlgn="base" hangingPunct="0">
                    <a:spcBef>
                      <a:spcPct val="50000"/>
                    </a:spcBef>
                    <a:spcAft>
                      <a:spcPct val="0"/>
                    </a:spcAft>
                    <a:defRPr b="1">
                      <a:solidFill>
                        <a:schemeClr val="tx1"/>
                      </a:solidFill>
                      <a:latin typeface="Arial" pitchFamily="34" charset="0"/>
                    </a:defRPr>
                  </a:lvl6pPr>
                  <a:lvl7pPr marL="2971800" indent="-228600" eaLnBrk="0" fontAlgn="base" hangingPunct="0">
                    <a:spcBef>
                      <a:spcPct val="50000"/>
                    </a:spcBef>
                    <a:spcAft>
                      <a:spcPct val="0"/>
                    </a:spcAft>
                    <a:defRPr b="1">
                      <a:solidFill>
                        <a:schemeClr val="tx1"/>
                      </a:solidFill>
                      <a:latin typeface="Arial" pitchFamily="34" charset="0"/>
                    </a:defRPr>
                  </a:lvl7pPr>
                  <a:lvl8pPr marL="3429000" indent="-228600" eaLnBrk="0" fontAlgn="base" hangingPunct="0">
                    <a:spcBef>
                      <a:spcPct val="50000"/>
                    </a:spcBef>
                    <a:spcAft>
                      <a:spcPct val="0"/>
                    </a:spcAft>
                    <a:defRPr b="1">
                      <a:solidFill>
                        <a:schemeClr val="tx1"/>
                      </a:solidFill>
                      <a:latin typeface="Arial" pitchFamily="34" charset="0"/>
                    </a:defRPr>
                  </a:lvl8pPr>
                  <a:lvl9pPr marL="3886200" indent="-228600" eaLnBrk="0" fontAlgn="base" hangingPunct="0">
                    <a:spcBef>
                      <a:spcPct val="50000"/>
                    </a:spcBef>
                    <a:spcAft>
                      <a:spcPct val="0"/>
                    </a:spcAft>
                    <a:defRPr b="1">
                      <a:solidFill>
                        <a:schemeClr val="tx1"/>
                      </a:solidFill>
                      <a:latin typeface="Arial" pitchFamily="34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</a:pPr>
                  <a:r>
                    <a:rPr lang="en-US" dirty="0" smtClean="0">
                      <a:solidFill>
                        <a:srgbClr val="FF0000"/>
                      </a:solidFill>
                      <a:latin typeface="Symbol" pitchFamily="18" charset="2"/>
                      <a:ea typeface="MS PGothic" pitchFamily="34" charset="-128"/>
                      <a:cs typeface="Arial" pitchFamily="34" charset="0"/>
                    </a:rPr>
                    <a:t>y</a:t>
                  </a:r>
                  <a:r>
                    <a:rPr lang="en-US" baseline="-25000" dirty="0" smtClean="0">
                      <a:solidFill>
                        <a:srgbClr val="FF0000"/>
                      </a:solidFill>
                      <a:ea typeface="MS PGothic" pitchFamily="34" charset="-128"/>
                      <a:cs typeface="Arial" pitchFamily="34" charset="0"/>
                    </a:rPr>
                    <a:t>4</a:t>
                  </a:r>
                  <a:endParaRPr lang="en-US" baseline="-25000" dirty="0">
                    <a:solidFill>
                      <a:srgbClr val="FF0000"/>
                    </a:solidFill>
                    <a:ea typeface="MS PGothic" pitchFamily="34" charset="-128"/>
                    <a:cs typeface="Arial" pitchFamily="34" charset="0"/>
                  </a:endParaRP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9620896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v</a:t>
            </a:r>
            <a:r>
              <a:rPr lang="en-GB" baseline="-25000" dirty="0" smtClean="0"/>
              <a:t>2 </a:t>
            </a:r>
            <a:r>
              <a:rPr lang="en-GB" dirty="0" smtClean="0"/>
              <a:t>at the LHC</a:t>
            </a:r>
          </a:p>
        </p:txBody>
      </p:sp>
      <p:sp>
        <p:nvSpPr>
          <p:cNvPr id="104451" name="Content Placeholder 6"/>
          <p:cNvSpPr>
            <a:spLocks noGrp="1"/>
          </p:cNvSpPr>
          <p:nvPr>
            <p:ph sz="half" idx="1"/>
          </p:nvPr>
        </p:nvSpPr>
        <p:spPr>
          <a:xfrm>
            <a:off x="250825" y="1268413"/>
            <a:ext cx="4038600" cy="5040312"/>
          </a:xfrm>
        </p:spPr>
        <p:txBody>
          <a:bodyPr/>
          <a:lstStyle/>
          <a:p>
            <a:r>
              <a:rPr lang="en-GB" sz="2000" smtClean="0"/>
              <a:t>v</a:t>
            </a:r>
            <a:r>
              <a:rPr lang="en-GB" sz="2000" baseline="-25000" smtClean="0"/>
              <a:t>2</a:t>
            </a:r>
            <a:r>
              <a:rPr lang="en-GB" sz="2000" smtClean="0"/>
              <a:t> still large at the LHC</a:t>
            </a:r>
          </a:p>
          <a:p>
            <a:endParaRPr lang="en-GB" sz="2000" smtClean="0"/>
          </a:p>
          <a:p>
            <a:endParaRPr lang="en-GB" sz="2000" smtClean="0"/>
          </a:p>
          <a:p>
            <a:endParaRPr lang="en-GB" sz="2000" smtClean="0"/>
          </a:p>
          <a:p>
            <a:endParaRPr lang="en-GB" sz="2000" smtClean="0"/>
          </a:p>
          <a:p>
            <a:endParaRPr lang="en-GB" sz="2000" smtClean="0"/>
          </a:p>
          <a:p>
            <a:endParaRPr lang="en-GB" sz="2000" smtClean="0"/>
          </a:p>
          <a:p>
            <a:endParaRPr lang="en-GB" sz="2000" smtClean="0"/>
          </a:p>
          <a:p>
            <a:endParaRPr lang="en-GB" sz="2000" smtClean="0"/>
          </a:p>
          <a:p>
            <a:endParaRPr lang="en-GB" sz="2000" smtClean="0"/>
          </a:p>
          <a:p>
            <a:pPr>
              <a:buFont typeface="Wingdings" pitchFamily="2" charset="2"/>
              <a:buChar char="à"/>
            </a:pPr>
            <a:r>
              <a:rPr lang="en-GB" sz="2000" smtClean="0">
                <a:sym typeface="Wingdings" pitchFamily="2" charset="2"/>
              </a:rPr>
              <a:t>system still behaves very close to ideal liquid (low viscosity)</a:t>
            </a:r>
            <a:endParaRPr lang="en-GB" sz="2000" smtClean="0"/>
          </a:p>
          <a:p>
            <a:pPr lvl="1">
              <a:buFontTx/>
              <a:buNone/>
            </a:pPr>
            <a:endParaRPr lang="en-GB" sz="1600" smtClean="0"/>
          </a:p>
        </p:txBody>
      </p:sp>
      <p:sp>
        <p:nvSpPr>
          <p:cNvPr id="103428" name="Content Placeholder 10"/>
          <p:cNvSpPr>
            <a:spLocks noGrp="1"/>
          </p:cNvSpPr>
          <p:nvPr>
            <p:ph sz="half" idx="2"/>
          </p:nvPr>
        </p:nvSpPr>
        <p:spPr>
          <a:xfrm>
            <a:off x="4356100" y="1268413"/>
            <a:ext cx="4787900" cy="5040312"/>
          </a:xfrm>
        </p:spPr>
        <p:txBody>
          <a:bodyPr/>
          <a:lstStyle/>
          <a:p>
            <a:r>
              <a:rPr lang="en-GB" sz="2000" smtClean="0"/>
              <a:t>v</a:t>
            </a:r>
            <a:r>
              <a:rPr lang="en-GB" sz="2000" baseline="-25000" smtClean="0"/>
              <a:t>2</a:t>
            </a:r>
            <a:r>
              <a:rPr lang="en-GB" sz="2000" smtClean="0"/>
              <a:t>(p</a:t>
            </a:r>
            <a:r>
              <a:rPr lang="en-GB" sz="2000" baseline="-25000" smtClean="0"/>
              <a:t>T</a:t>
            </a:r>
            <a:r>
              <a:rPr lang="en-GB" sz="2000" smtClean="0"/>
              <a:t>) very similar at LHC and RHIC</a:t>
            </a:r>
          </a:p>
          <a:p>
            <a:endParaRPr lang="en-GB" sz="2000" smtClean="0"/>
          </a:p>
          <a:p>
            <a:endParaRPr lang="en-GB" sz="2000" smtClean="0"/>
          </a:p>
          <a:p>
            <a:endParaRPr lang="en-GB" sz="2000" smtClean="0"/>
          </a:p>
          <a:p>
            <a:endParaRPr lang="en-GB" sz="2000" smtClean="0"/>
          </a:p>
          <a:p>
            <a:endParaRPr lang="en-GB" sz="2000" smtClean="0"/>
          </a:p>
          <a:p>
            <a:endParaRPr lang="en-GB" sz="2000" smtClean="0"/>
          </a:p>
          <a:p>
            <a:endParaRPr lang="en-GB" sz="2000" smtClean="0"/>
          </a:p>
          <a:p>
            <a:endParaRPr lang="en-GB" sz="2000" smtClean="0"/>
          </a:p>
          <a:p>
            <a:endParaRPr lang="en-GB" sz="2000" smtClean="0"/>
          </a:p>
          <a:p>
            <a:pPr>
              <a:buFontTx/>
              <a:buNone/>
            </a:pPr>
            <a:r>
              <a:rPr lang="en-GB" sz="2000" smtClean="0">
                <a:sym typeface="Wingdings" pitchFamily="2" charset="2"/>
              </a:rPr>
              <a:t> similar hydrodynamical behaviour?</a:t>
            </a:r>
            <a:endParaRPr lang="en-GB" sz="2000" smtClean="0"/>
          </a:p>
        </p:txBody>
      </p:sp>
      <p:pic>
        <p:nvPicPr>
          <p:cNvPr id="8397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814"/>
          <a:stretch>
            <a:fillRect/>
          </a:stretch>
        </p:blipFill>
        <p:spPr bwMode="auto">
          <a:xfrm>
            <a:off x="261938" y="1773238"/>
            <a:ext cx="4075112" cy="3168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432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0413" y="1844675"/>
            <a:ext cx="4105275" cy="287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3975" name="TextBox 7"/>
          <p:cNvSpPr txBox="1">
            <a:spLocks noChangeArrowheads="1"/>
          </p:cNvSpPr>
          <p:nvPr/>
        </p:nvSpPr>
        <p:spPr bwMode="auto">
          <a:xfrm>
            <a:off x="3403600" y="5949950"/>
            <a:ext cx="2755900" cy="306388"/>
          </a:xfrm>
          <a:prstGeom prst="rect">
            <a:avLst/>
          </a:prstGeom>
          <a:solidFill>
            <a:srgbClr val="FFFF00"/>
          </a:solidFill>
          <a:ln w="28575">
            <a:solidFill>
              <a:srgbClr val="0000FF"/>
            </a:solidFill>
            <a:miter lim="800000"/>
            <a:headEnd/>
            <a:tailEnd/>
          </a:ln>
        </p:spPr>
        <p:txBody>
          <a:bodyPr wrap="none" lIns="91435" tIns="45718" rIns="91435" bIns="45718">
            <a:spAutoFit/>
          </a:bodyPr>
          <a:lstStyle>
            <a:lvl1pPr>
              <a:defRPr sz="1200" b="1" u="sng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 sz="1200" b="1" u="sng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 sz="1200" b="1" u="sng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 sz="1200" b="1" u="sng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 sz="1200" b="1" u="sng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 u="sng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 u="sng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 u="sng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 u="sng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r>
              <a:rPr lang="en-GB" sz="1400" u="none" dirty="0"/>
              <a:t>ALICE: PRL 105 (2010) 252302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z="1200" b="1" u="sng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 sz="1200" b="1" u="sng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 sz="1200" b="1" u="sng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 sz="1200" b="1" u="sng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 sz="1200" b="1" u="sng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 u="sng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 u="sng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 u="sng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 u="sng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fld id="{5618D985-6895-4F34-BD4A-F701AD4D94B6}" type="slidenum">
              <a:rPr lang="en-GB" b="0" u="none">
                <a:latin typeface="Comic Sans MS" pitchFamily="66" charset="0"/>
              </a:rPr>
              <a:pPr/>
              <a:t>31</a:t>
            </a:fld>
            <a:endParaRPr lang="en-GB" b="0" u="none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613691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2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3428" grpId="0" build="p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009894"/>
            <a:ext cx="4968875" cy="5040313"/>
          </a:xfrm>
        </p:spPr>
        <p:txBody>
          <a:bodyPr/>
          <a:lstStyle/>
          <a:p>
            <a:r>
              <a:rPr lang="en-GB" sz="2000" dirty="0" smtClean="0"/>
              <a:t>“ideal” shape of participants’ overlap is ~ elliptic</a:t>
            </a:r>
          </a:p>
          <a:p>
            <a:pPr lvl="1"/>
            <a:r>
              <a:rPr lang="en-GB" sz="1600" dirty="0" smtClean="0"/>
              <a:t>in particular: no odd harmonics expected</a:t>
            </a:r>
          </a:p>
          <a:p>
            <a:pPr lvl="1"/>
            <a:r>
              <a:rPr lang="en-GB" sz="1600" dirty="0" smtClean="0"/>
              <a:t>participants’ plane coincides with event plane</a:t>
            </a:r>
          </a:p>
          <a:p>
            <a:r>
              <a:rPr lang="en-GB" sz="2000" dirty="0" smtClean="0"/>
              <a:t>but fluctuations in initial conditions:</a:t>
            </a:r>
          </a:p>
          <a:p>
            <a:pPr lvl="1"/>
            <a:r>
              <a:rPr lang="en-GB" sz="1600" dirty="0" smtClean="0"/>
              <a:t>participants plane </a:t>
            </a:r>
            <a:r>
              <a:rPr lang="en-GB" sz="1600" dirty="0" smtClean="0">
                <a:sym typeface="Symbol" pitchFamily="18" charset="2"/>
              </a:rPr>
              <a:t> </a:t>
            </a:r>
            <a:r>
              <a:rPr lang="en-GB" sz="1600" dirty="0" smtClean="0"/>
              <a:t>event plane </a:t>
            </a:r>
          </a:p>
          <a:p>
            <a:pPr lvl="1">
              <a:buFont typeface="Wingdings" pitchFamily="2" charset="2"/>
              <a:buChar char="à"/>
            </a:pPr>
            <a:r>
              <a:rPr lang="en-GB" sz="1800" dirty="0" smtClean="0">
                <a:sym typeface="Wingdings" pitchFamily="2" charset="2"/>
              </a:rPr>
              <a:t>v</a:t>
            </a:r>
            <a:r>
              <a:rPr lang="en-GB" sz="1800" baseline="-25000" dirty="0" smtClean="0">
                <a:sym typeface="Wingdings" pitchFamily="2" charset="2"/>
              </a:rPr>
              <a:t>3  </a:t>
            </a:r>
            <a:r>
              <a:rPr lang="en-GB" sz="1800" dirty="0" smtClean="0">
                <a:sym typeface="Wingdings" pitchFamily="2" charset="2"/>
              </a:rPr>
              <a:t>(“triangular”) harmonic appears</a:t>
            </a:r>
          </a:p>
          <a:p>
            <a:pPr lvl="1">
              <a:buFontTx/>
              <a:buNone/>
            </a:pPr>
            <a:r>
              <a:rPr lang="en-GB" sz="1600" dirty="0" smtClean="0">
                <a:sym typeface="Wingdings" pitchFamily="2" charset="2"/>
              </a:rPr>
              <a:t>	[B </a:t>
            </a:r>
            <a:r>
              <a:rPr lang="en-GB" sz="1600" dirty="0" err="1" smtClean="0">
                <a:sym typeface="Wingdings" pitchFamily="2" charset="2"/>
              </a:rPr>
              <a:t>Alver</a:t>
            </a:r>
            <a:r>
              <a:rPr lang="en-GB" sz="1600" dirty="0" smtClean="0">
                <a:sym typeface="Wingdings" pitchFamily="2" charset="2"/>
              </a:rPr>
              <a:t> &amp; G Roland, </a:t>
            </a:r>
            <a:r>
              <a:rPr lang="en-GB" sz="1600" dirty="0" smtClean="0"/>
              <a:t>PRC81 (2010) 054905]</a:t>
            </a:r>
            <a:endParaRPr lang="en-GB" sz="1600" dirty="0" smtClean="0">
              <a:sym typeface="Wingdings" pitchFamily="2" charset="2"/>
            </a:endParaRPr>
          </a:p>
          <a:p>
            <a:r>
              <a:rPr lang="en-GB" sz="2000" dirty="0" smtClean="0"/>
              <a:t>and indeed, </a:t>
            </a:r>
            <a:r>
              <a:rPr lang="en-GB" sz="20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v3 </a:t>
            </a:r>
            <a:r>
              <a:rPr lang="en-GB" sz="20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FFFFFF"/>
                  </a:outerShdw>
                </a:effectLst>
                <a:sym typeface="Symbol" pitchFamily="18" charset="2"/>
              </a:rPr>
              <a:t> </a:t>
            </a:r>
            <a:r>
              <a:rPr lang="en-GB" sz="20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0 </a:t>
            </a:r>
            <a:r>
              <a:rPr lang="en-GB" sz="2000" dirty="0" smtClean="0"/>
              <a:t>!</a:t>
            </a:r>
          </a:p>
          <a:p>
            <a:r>
              <a:rPr lang="en-GB" sz="20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v</a:t>
            </a:r>
            <a:r>
              <a:rPr lang="en-GB" sz="2000" baseline="-250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3</a:t>
            </a:r>
            <a:r>
              <a:rPr lang="en-GB" sz="2000" dirty="0" smtClean="0"/>
              <a:t> has weaker centrality dependence than </a:t>
            </a:r>
            <a:r>
              <a:rPr lang="en-GB" sz="2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v</a:t>
            </a:r>
            <a:r>
              <a:rPr lang="en-GB" sz="2000" baseline="-25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2</a:t>
            </a:r>
          </a:p>
          <a:p>
            <a:r>
              <a:rPr lang="en-GB" sz="2000" dirty="0" smtClean="0"/>
              <a:t>when calculated </a:t>
            </a:r>
            <a:r>
              <a:rPr lang="en-GB" sz="2000" dirty="0" err="1" smtClean="0"/>
              <a:t>wrt</a:t>
            </a:r>
            <a:r>
              <a:rPr lang="en-GB" sz="2000" dirty="0" smtClean="0"/>
              <a:t> participants plane, </a:t>
            </a:r>
            <a:r>
              <a:rPr lang="en-GB" sz="2000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v</a:t>
            </a:r>
            <a:r>
              <a:rPr lang="en-GB" sz="2000" baseline="-25000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3</a:t>
            </a:r>
            <a:r>
              <a:rPr lang="en-GB" sz="2000" dirty="0" smtClean="0"/>
              <a:t> vanishes </a:t>
            </a:r>
          </a:p>
          <a:p>
            <a:pPr lvl="1"/>
            <a:r>
              <a:rPr lang="en-GB" sz="1600" dirty="0" smtClean="0"/>
              <a:t>as expected, if due to fluctuations…</a:t>
            </a:r>
          </a:p>
        </p:txBody>
      </p:sp>
      <p:sp>
        <p:nvSpPr>
          <p:cNvPr id="87048" name="Rectangle 13"/>
          <p:cNvSpPr>
            <a:spLocks noChangeArrowheads="1"/>
          </p:cNvSpPr>
          <p:nvPr/>
        </p:nvSpPr>
        <p:spPr bwMode="auto">
          <a:xfrm>
            <a:off x="5219700" y="981075"/>
            <a:ext cx="3924300" cy="2447925"/>
          </a:xfrm>
          <a:prstGeom prst="rect">
            <a:avLst/>
          </a:prstGeom>
          <a:solidFill>
            <a:schemeClr val="tx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1064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Fluctuations </a:t>
            </a:r>
            <a:r>
              <a:rPr lang="en-GB" smtClean="0">
                <a:sym typeface="Wingdings" pitchFamily="2" charset="2"/>
              </a:rPr>
              <a:t> v</a:t>
            </a:r>
            <a:r>
              <a:rPr lang="en-GB" baseline="-25000" smtClean="0">
                <a:sym typeface="Wingdings" pitchFamily="2" charset="2"/>
              </a:rPr>
              <a:t>3</a:t>
            </a:r>
            <a:endParaRPr lang="en-GB" baseline="-25000" smtClean="0"/>
          </a:p>
        </p:txBody>
      </p:sp>
      <p:pic>
        <p:nvPicPr>
          <p:cNvPr id="87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92750" y="1125538"/>
            <a:ext cx="2581275" cy="2200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382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6400" y="1196975"/>
            <a:ext cx="2819400" cy="2076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3827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5600" y="1150938"/>
            <a:ext cx="2924175" cy="227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7053" name="TextBox 7"/>
          <p:cNvSpPr txBox="1">
            <a:spLocks noChangeArrowheads="1"/>
          </p:cNvSpPr>
          <p:nvPr/>
        </p:nvSpPr>
        <p:spPr bwMode="auto">
          <a:xfrm>
            <a:off x="6905625" y="3017838"/>
            <a:ext cx="2122488" cy="307975"/>
          </a:xfrm>
          <a:prstGeom prst="rect">
            <a:avLst/>
          </a:prstGeom>
          <a:solidFill>
            <a:srgbClr val="FFFF00"/>
          </a:solidFill>
          <a:ln w="28575">
            <a:solidFill>
              <a:srgbClr val="0000FF"/>
            </a:solidFill>
            <a:miter lim="800000"/>
            <a:headEnd/>
            <a:tailEnd/>
          </a:ln>
        </p:spPr>
        <p:txBody>
          <a:bodyPr wrap="none" lIns="91435" tIns="45718" rIns="91435" bIns="45718">
            <a:spAutoFit/>
          </a:bodyPr>
          <a:lstStyle>
            <a:lvl1pPr>
              <a:defRPr sz="1200" b="1" u="sng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 sz="1200" b="1" u="sng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 sz="1200" b="1" u="sng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 sz="1200" b="1" u="sng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 sz="1200" b="1" u="sng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 u="sng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 u="sng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 u="sng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 u="sng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r>
              <a:rPr lang="en-GB" sz="1400" u="none" dirty="0"/>
              <a:t>Matt </a:t>
            </a:r>
            <a:r>
              <a:rPr lang="en-GB" sz="1400" u="none" dirty="0" err="1"/>
              <a:t>Luzum</a:t>
            </a:r>
            <a:r>
              <a:rPr lang="en-GB" sz="1400" u="none" dirty="0"/>
              <a:t>  (QM 2011)</a:t>
            </a:r>
          </a:p>
        </p:txBody>
      </p:sp>
      <p:pic>
        <p:nvPicPr>
          <p:cNvPr id="438281" name="Picture 9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882" t="22678" r="6158" b="32442"/>
          <a:stretch>
            <a:fillRect/>
          </a:stretch>
        </p:blipFill>
        <p:spPr bwMode="auto">
          <a:xfrm>
            <a:off x="5029200" y="3429000"/>
            <a:ext cx="4114800" cy="282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TextBox 7"/>
          <p:cNvSpPr txBox="1">
            <a:spLocks noChangeArrowheads="1"/>
          </p:cNvSpPr>
          <p:nvPr/>
        </p:nvSpPr>
        <p:spPr bwMode="auto">
          <a:xfrm>
            <a:off x="5001914" y="6361385"/>
            <a:ext cx="2738438" cy="307975"/>
          </a:xfrm>
          <a:prstGeom prst="rect">
            <a:avLst/>
          </a:prstGeom>
          <a:solidFill>
            <a:srgbClr val="FFFF00"/>
          </a:solidFill>
          <a:ln w="28575">
            <a:solidFill>
              <a:srgbClr val="0000FF"/>
            </a:solidFill>
            <a:miter lim="800000"/>
            <a:headEnd/>
            <a:tailEnd/>
          </a:ln>
        </p:spPr>
        <p:txBody>
          <a:bodyPr wrap="none" lIns="91435" tIns="45718" rIns="91435" bIns="45718">
            <a:spAutoFit/>
          </a:bodyPr>
          <a:lstStyle>
            <a:lvl1pPr>
              <a:defRPr sz="1200" b="1" u="sng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 sz="1200" b="1" u="sng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 sz="1200" b="1" u="sng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 sz="1200" b="1" u="sng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 sz="1200" b="1" u="sng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 u="sng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 u="sng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 u="sng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 u="sng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r>
              <a:rPr lang="en-GB" sz="1400" u="none" dirty="0"/>
              <a:t>ALICE: PRL 107 (2011) 032301</a:t>
            </a:r>
          </a:p>
        </p:txBody>
      </p:sp>
      <p:sp>
        <p:nvSpPr>
          <p:cNvPr id="18" name="TextBox 17"/>
          <p:cNvSpPr txBox="1">
            <a:spLocks noChangeArrowheads="1"/>
          </p:cNvSpPr>
          <p:nvPr/>
        </p:nvSpPr>
        <p:spPr bwMode="auto">
          <a:xfrm>
            <a:off x="8723313" y="4221163"/>
            <a:ext cx="42227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200" b="1" u="sng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 sz="1200" b="1" u="sng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 sz="1200" b="1" u="sng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 sz="1200" b="1" u="sng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 sz="1200" b="1" u="sng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 u="sng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 u="sng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 u="sng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 u="sng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r>
              <a:rPr lang="en-GB" sz="2000" u="none">
                <a:solidFill>
                  <a:srgbClr val="FF0000"/>
                </a:solidFill>
              </a:rPr>
              <a:t>v</a:t>
            </a:r>
            <a:r>
              <a:rPr lang="en-GB" sz="2000" u="none" baseline="-25000">
                <a:solidFill>
                  <a:srgbClr val="FF0000"/>
                </a:solidFill>
              </a:rPr>
              <a:t>2</a:t>
            </a:r>
          </a:p>
        </p:txBody>
      </p:sp>
      <p:sp>
        <p:nvSpPr>
          <p:cNvPr id="19" name="TextBox 18"/>
          <p:cNvSpPr txBox="1">
            <a:spLocks noChangeArrowheads="1"/>
          </p:cNvSpPr>
          <p:nvPr/>
        </p:nvSpPr>
        <p:spPr bwMode="auto">
          <a:xfrm>
            <a:off x="7524750" y="5013325"/>
            <a:ext cx="42227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200" b="1" u="sng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 sz="1200" b="1" u="sng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 sz="1200" b="1" u="sng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 sz="1200" b="1" u="sng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 sz="1200" b="1" u="sng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 u="sng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 u="sng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 u="sng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 u="sng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r>
              <a:rPr lang="en-GB" sz="2000" u="none">
                <a:solidFill>
                  <a:srgbClr val="0000FF"/>
                </a:solidFill>
              </a:rPr>
              <a:t>v</a:t>
            </a:r>
            <a:r>
              <a:rPr lang="en-GB" sz="2000" u="none" baseline="-25000">
                <a:solidFill>
                  <a:srgbClr val="0000FF"/>
                </a:solidFill>
              </a:rPr>
              <a:t>3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z="1200" b="1" u="sng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 sz="1200" b="1" u="sng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 sz="1200" b="1" u="sng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 sz="1200" b="1" u="sng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 sz="1200" b="1" u="sng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 u="sng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 u="sng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 u="sng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 u="sng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fld id="{CD8C0C93-9D4F-4E5A-88C1-4883FEEFBAB5}" type="slidenum">
              <a:rPr lang="en-GB" b="0" u="none">
                <a:latin typeface="Comic Sans MS" pitchFamily="66" charset="0"/>
              </a:rPr>
              <a:pPr/>
              <a:t>32</a:t>
            </a:fld>
            <a:endParaRPr lang="en-GB" b="0" u="none">
              <a:latin typeface="Comic Sans MS" pitchFamily="66" charset="0"/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15th January, HI Overview,  K.Safarik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7027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8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8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8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/>
      <p:bldP spid="19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F</a:t>
            </a:r>
            <a:r>
              <a:rPr lang="en-US" dirty="0" smtClean="0"/>
              <a:t>low </a:t>
            </a:r>
            <a:r>
              <a:rPr lang="en-US" dirty="0" smtClean="0"/>
              <a:t>fluctuations</a:t>
            </a:r>
            <a:endParaRPr lang="en-GB" baseline="-25000" dirty="0" smtClean="0"/>
          </a:p>
        </p:txBody>
      </p:sp>
      <p:sp>
        <p:nvSpPr>
          <p:cNvPr id="100355" name="Content Placeholder 2"/>
          <p:cNvSpPr>
            <a:spLocks noGrp="1"/>
          </p:cNvSpPr>
          <p:nvPr>
            <p:ph idx="1"/>
          </p:nvPr>
        </p:nvSpPr>
        <p:spPr>
          <a:xfrm>
            <a:off x="467544" y="1052736"/>
            <a:ext cx="8208912" cy="5472608"/>
          </a:xfrm>
        </p:spPr>
        <p:txBody>
          <a:bodyPr/>
          <a:lstStyle/>
          <a:p>
            <a:pPr marL="0" indent="0">
              <a:buNone/>
            </a:pPr>
            <a:r>
              <a:rPr lang="en-US" sz="2200" b="0" dirty="0" smtClean="0">
                <a:effectLst/>
              </a:rPr>
              <a:t>Flow fluctuations:</a:t>
            </a:r>
          </a:p>
          <a:p>
            <a:pPr marL="0" indent="0">
              <a:buNone/>
            </a:pPr>
            <a:r>
              <a:rPr lang="en-US" sz="2200" b="0" dirty="0">
                <a:effectLst/>
              </a:rPr>
              <a:t>n</a:t>
            </a:r>
            <a:r>
              <a:rPr lang="en-US" sz="2200" b="0" dirty="0" smtClean="0">
                <a:effectLst/>
              </a:rPr>
              <a:t>ot a large dependence on </a:t>
            </a:r>
            <a:r>
              <a:rPr lang="en-US" sz="2200" b="0" i="1" dirty="0" err="1" smtClean="0">
                <a:effectLst/>
              </a:rPr>
              <a:t>p</a:t>
            </a:r>
            <a:r>
              <a:rPr lang="en-US" sz="2200" b="0" baseline="-25000" dirty="0" err="1" smtClean="0">
                <a:effectLst/>
              </a:rPr>
              <a:t>T</a:t>
            </a:r>
            <a:r>
              <a:rPr lang="en-US" sz="2200" b="0" dirty="0" smtClean="0">
                <a:effectLst/>
              </a:rPr>
              <a:t> and centrality except for </a:t>
            </a:r>
            <a:r>
              <a:rPr lang="en-US" sz="2200" b="0" i="1" dirty="0" smtClean="0">
                <a:effectLst/>
              </a:rPr>
              <a:t>v</a:t>
            </a:r>
            <a:r>
              <a:rPr lang="en-US" sz="2200" b="0" baseline="-25000" dirty="0" smtClean="0">
                <a:effectLst/>
              </a:rPr>
              <a:t>2</a:t>
            </a:r>
          </a:p>
          <a:p>
            <a:pPr marL="0" indent="0">
              <a:buNone/>
            </a:pPr>
            <a:r>
              <a:rPr lang="en-US" sz="2200" b="0" dirty="0" smtClean="0">
                <a:effectLst/>
              </a:rPr>
              <a:t> - for central collisions increasing with </a:t>
            </a:r>
            <a:r>
              <a:rPr lang="en-US" sz="2200" b="0" i="1" dirty="0" err="1" smtClean="0">
                <a:effectLst/>
              </a:rPr>
              <a:t>p</a:t>
            </a:r>
            <a:r>
              <a:rPr lang="en-US" sz="2200" b="0" baseline="-25000" dirty="0" err="1" smtClean="0">
                <a:effectLst/>
              </a:rPr>
              <a:t>T</a:t>
            </a:r>
            <a:endParaRPr lang="en-US" sz="2200" b="0" baseline="-25000" dirty="0" smtClean="0">
              <a:effectLst/>
            </a:endParaRPr>
          </a:p>
          <a:p>
            <a:pPr marL="0" indent="0">
              <a:buNone/>
            </a:pPr>
            <a:r>
              <a:rPr lang="en-US" sz="2200" b="0" dirty="0">
                <a:effectLst/>
              </a:rPr>
              <a:t> </a:t>
            </a:r>
            <a:r>
              <a:rPr lang="en-US" sz="2200" b="0" dirty="0" smtClean="0">
                <a:effectLst/>
              </a:rPr>
              <a:t>- lower fluctuations for semi-central collisions </a:t>
            </a:r>
            <a:endParaRPr lang="en-US" sz="2200" b="0" dirty="0" smtClean="0">
              <a:effectLst/>
            </a:endParaRPr>
          </a:p>
          <a:p>
            <a:pPr marL="0" indent="0">
              <a:buNone/>
            </a:pPr>
            <a:endParaRPr lang="en-GB" sz="2200" b="0" dirty="0" smtClean="0">
              <a:effectLst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z="1200" b="1" u="sng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 sz="1200" b="1" u="sng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 sz="1200" b="1" u="sng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 sz="1200" b="1" u="sng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 sz="1200" b="1" u="sng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 u="sng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 u="sng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 u="sng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 u="sng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fld id="{B1DFF974-7549-4567-8171-28B756D69C12}" type="slidenum">
              <a:rPr lang="en-GB" b="0" u="none">
                <a:solidFill>
                  <a:srgbClr val="FFFFFF"/>
                </a:solidFill>
                <a:latin typeface="Comic Sans MS" pitchFamily="66" charset="0"/>
              </a:rPr>
              <a:pPr/>
              <a:t>33</a:t>
            </a:fld>
            <a:endParaRPr lang="en-GB" b="0" u="none" dirty="0">
              <a:solidFill>
                <a:srgbClr val="FFFFFF"/>
              </a:solidFill>
              <a:latin typeface="Comic Sans MS" pitchFamily="66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000000"/>
                </a:solidFill>
              </a:rPr>
              <a:t>15th January, HI Overview,  K.Safarik</a:t>
            </a:r>
            <a:endParaRPr lang="en-US">
              <a:solidFill>
                <a:srgbClr val="000000"/>
              </a:solidFill>
            </a:endParaRPr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73" y="3140828"/>
            <a:ext cx="5110150" cy="35261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27123" y="2796554"/>
            <a:ext cx="4026305" cy="38703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17624690"/>
      </p:ext>
    </p:extLst>
  </p:cSld>
  <p:clrMapOvr>
    <a:masterClrMapping/>
  </p:clrMapOvr>
  <p:transition spd="med">
    <p:cover dir="r"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Long-</a:t>
            </a:r>
            <a:r>
              <a:rPr lang="el-GR" smtClean="0"/>
              <a:t>η</a:t>
            </a:r>
            <a:r>
              <a:rPr lang="en-GB" smtClean="0"/>
              <a:t>-range correlations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388" y="1196975"/>
            <a:ext cx="4537075" cy="5040313"/>
          </a:xfrm>
        </p:spPr>
        <p:txBody>
          <a:bodyPr/>
          <a:lstStyle/>
          <a:p>
            <a:r>
              <a:rPr lang="en-GB" sz="2000" dirty="0" smtClean="0"/>
              <a:t>“ultra-central” events: dramatic shape evolution in a very narrow centrality range</a:t>
            </a:r>
          </a:p>
          <a:p>
            <a:r>
              <a:rPr lang="en-GB" sz="2000" dirty="0" smtClean="0"/>
              <a:t>double hump structure on away-side appears on 1% most central</a:t>
            </a:r>
          </a:p>
          <a:p>
            <a:pPr lvl="1"/>
            <a:r>
              <a:rPr lang="en-GB" sz="1600" dirty="0" smtClean="0"/>
              <a:t>visible without any need for v</a:t>
            </a:r>
            <a:r>
              <a:rPr lang="en-GB" sz="1600" baseline="-25000" dirty="0" smtClean="0"/>
              <a:t>2 </a:t>
            </a:r>
            <a:r>
              <a:rPr lang="en-GB" sz="1600" dirty="0" smtClean="0"/>
              <a:t>subtraction!</a:t>
            </a:r>
          </a:p>
          <a:p>
            <a:r>
              <a:rPr lang="en-GB" sz="2000" dirty="0" smtClean="0"/>
              <a:t>first five harmonics describe shape at 10</a:t>
            </a:r>
            <a:r>
              <a:rPr lang="en-GB" sz="2000" baseline="30000" dirty="0" smtClean="0"/>
              <a:t>-3</a:t>
            </a:r>
            <a:r>
              <a:rPr lang="en-GB" sz="2000" dirty="0" smtClean="0"/>
              <a:t> level</a:t>
            </a:r>
          </a:p>
          <a:p>
            <a:pPr lvl="1">
              <a:buFont typeface="Wingdings" pitchFamily="2" charset="2"/>
              <a:buChar char="à"/>
            </a:pPr>
            <a:r>
              <a:rPr lang="en-GB" dirty="0" smtClean="0">
                <a:sym typeface="Wingdings" pitchFamily="2" charset="2"/>
              </a:rPr>
              <a:t>“ridge” and “Mach cone”</a:t>
            </a:r>
          </a:p>
          <a:p>
            <a:pPr lvl="1"/>
            <a:r>
              <a:rPr lang="en-GB" sz="1600" dirty="0" smtClean="0"/>
              <a:t>explanations based on medium response to propagating partons were proposed at RHIC</a:t>
            </a:r>
          </a:p>
          <a:p>
            <a:pPr lvl="1"/>
            <a:r>
              <a:rPr lang="en-GB" sz="1600" dirty="0" smtClean="0"/>
              <a:t>Fourier analysis of new data suggests very natural alternative explanation in terms of  hydrodynamic response to initial state fluctuations</a:t>
            </a:r>
          </a:p>
          <a:p>
            <a:pPr lvl="1">
              <a:buFontTx/>
              <a:buNone/>
            </a:pPr>
            <a:endParaRPr lang="en-GB" sz="1600" dirty="0" smtClean="0"/>
          </a:p>
          <a:p>
            <a:pPr marL="741363" lvl="2" indent="-341313">
              <a:buFontTx/>
              <a:buNone/>
            </a:pPr>
            <a:endParaRPr lang="en-GB" sz="1200" dirty="0" smtClean="0">
              <a:sym typeface="Wingdings" pitchFamily="2" charset="2"/>
            </a:endParaRPr>
          </a:p>
          <a:p>
            <a:pPr lvl="1">
              <a:buFont typeface="Wingdings" pitchFamily="2" charset="2"/>
              <a:buChar char="à"/>
            </a:pPr>
            <a:endParaRPr lang="en-GB" dirty="0" smtClean="0">
              <a:sym typeface="Wingdings" pitchFamily="2" charset="2"/>
            </a:endParaRPr>
          </a:p>
          <a:p>
            <a:pPr lvl="1">
              <a:buFont typeface="Wingdings" pitchFamily="2" charset="2"/>
              <a:buChar char="à"/>
            </a:pPr>
            <a:endParaRPr lang="en-GB" dirty="0" smtClean="0">
              <a:sym typeface="Wingdings" pitchFamily="2" charset="2"/>
            </a:endParaRPr>
          </a:p>
          <a:p>
            <a:pPr>
              <a:buFontTx/>
              <a:buNone/>
            </a:pPr>
            <a:endParaRPr lang="en-GB" sz="2000" dirty="0" smtClean="0"/>
          </a:p>
        </p:txBody>
      </p:sp>
      <p:pic>
        <p:nvPicPr>
          <p:cNvPr id="8806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7900" y="1557338"/>
            <a:ext cx="3957638" cy="3938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403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5350" y="1506538"/>
            <a:ext cx="4086225" cy="407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40324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3438" y="1506538"/>
            <a:ext cx="4057650" cy="3989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8071" name="TextBox 7"/>
          <p:cNvSpPr txBox="1">
            <a:spLocks noChangeArrowheads="1"/>
          </p:cNvSpPr>
          <p:nvPr/>
        </p:nvSpPr>
        <p:spPr bwMode="auto">
          <a:xfrm>
            <a:off x="5356225" y="5732463"/>
            <a:ext cx="3373438" cy="338137"/>
          </a:xfrm>
          <a:prstGeom prst="rect">
            <a:avLst/>
          </a:prstGeom>
          <a:solidFill>
            <a:srgbClr val="FFFF00"/>
          </a:solidFill>
          <a:ln w="28575">
            <a:solidFill>
              <a:srgbClr val="0000FF"/>
            </a:solidFill>
            <a:miter lim="800000"/>
            <a:headEnd/>
            <a:tailEnd/>
          </a:ln>
        </p:spPr>
        <p:txBody>
          <a:bodyPr wrap="none" lIns="91435" tIns="45718" rIns="91435" bIns="45718">
            <a:spAutoFit/>
          </a:bodyPr>
          <a:lstStyle>
            <a:lvl1pPr>
              <a:defRPr sz="1200" b="1" u="sng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 sz="1200" b="1" u="sng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 sz="1200" b="1" u="sng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 sz="1200" b="1" u="sng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 sz="1200" b="1" u="sng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 u="sng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 u="sng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 u="sng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 u="sng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r>
              <a:rPr lang="en-GB" sz="1600" u="none" dirty="0"/>
              <a:t>Andrew Adare – ALICE (QM2011)</a:t>
            </a:r>
          </a:p>
        </p:txBody>
      </p:sp>
      <p:sp>
        <p:nvSpPr>
          <p:cNvPr id="88072" name="AutoShape 2" descr="0">
            <a:hlinkClick r:id="rId5"/>
          </p:cNvPr>
          <p:cNvSpPr>
            <a:spLocks noChangeAspect="1" noChangeArrowheads="1"/>
          </p:cNvSpPr>
          <p:nvPr/>
        </p:nvSpPr>
        <p:spPr bwMode="auto">
          <a:xfrm>
            <a:off x="134938" y="-2727325"/>
            <a:ext cx="5905500" cy="5695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/>
          </a:p>
        </p:txBody>
      </p:sp>
      <p:pic>
        <p:nvPicPr>
          <p:cNvPr id="284675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3438" y="1412875"/>
            <a:ext cx="4330700" cy="417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Box 7"/>
          <p:cNvSpPr txBox="1">
            <a:spLocks noChangeArrowheads="1"/>
          </p:cNvSpPr>
          <p:nvPr/>
        </p:nvSpPr>
        <p:spPr bwMode="auto">
          <a:xfrm>
            <a:off x="5076825" y="5733256"/>
            <a:ext cx="3671888" cy="339725"/>
          </a:xfrm>
          <a:prstGeom prst="rect">
            <a:avLst/>
          </a:prstGeom>
          <a:solidFill>
            <a:srgbClr val="FFFF00"/>
          </a:solidFill>
          <a:ln w="28575">
            <a:solidFill>
              <a:srgbClr val="0000FF"/>
            </a:solidFill>
            <a:miter lim="800000"/>
            <a:headEnd/>
            <a:tailEnd/>
          </a:ln>
        </p:spPr>
        <p:txBody>
          <a:bodyPr lIns="91435" tIns="45718" rIns="91435" bIns="45718">
            <a:spAutoFit/>
          </a:bodyPr>
          <a:lstStyle>
            <a:lvl1pPr>
              <a:defRPr sz="1200" b="1" u="sng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 sz="1200" b="1" u="sng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 sz="1200" b="1" u="sng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 sz="1200" b="1" u="sng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 sz="1200" b="1" u="sng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 u="sng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 u="sng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 u="sng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 u="sng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r>
              <a:rPr lang="en-GB" sz="1600" u="none" dirty="0"/>
              <a:t>ALICE: Phys. </a:t>
            </a:r>
            <a:r>
              <a:rPr lang="en-GB" sz="1600" u="none" dirty="0" err="1"/>
              <a:t>Lett</a:t>
            </a:r>
            <a:r>
              <a:rPr lang="en-GB" sz="1600" u="none" dirty="0"/>
              <a:t>. B 708 (2012) 249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z="1200" b="1" u="sng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 sz="1200" b="1" u="sng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 sz="1200" b="1" u="sng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 sz="1200" b="1" u="sng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 sz="1200" b="1" u="sng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 u="sng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 u="sng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 u="sng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 u="sng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fld id="{1A2D4214-0F06-4CE6-9A8D-E422796D6ADF}" type="slidenum">
              <a:rPr lang="en-GB" b="0" u="none">
                <a:latin typeface="Comic Sans MS" pitchFamily="66" charset="0"/>
              </a:rPr>
              <a:pPr/>
              <a:t>34</a:t>
            </a:fld>
            <a:endParaRPr lang="en-GB" b="0" u="none">
              <a:latin typeface="Comic Sans MS" pitchFamily="66" charset="0"/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15th January, HI Overview,  K.Safarik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98255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46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Angular power spectra</a:t>
            </a:r>
            <a:endParaRPr lang="en-GB" baseline="-25000" dirty="0" smtClean="0"/>
          </a:p>
        </p:txBody>
      </p:sp>
      <p:sp>
        <p:nvSpPr>
          <p:cNvPr id="100355" name="Content Placeholder 2"/>
          <p:cNvSpPr>
            <a:spLocks noGrp="1"/>
          </p:cNvSpPr>
          <p:nvPr>
            <p:ph idx="1"/>
          </p:nvPr>
        </p:nvSpPr>
        <p:spPr>
          <a:xfrm>
            <a:off x="467544" y="1052736"/>
            <a:ext cx="8208912" cy="5472608"/>
          </a:xfrm>
        </p:spPr>
        <p:txBody>
          <a:bodyPr/>
          <a:lstStyle/>
          <a:p>
            <a:pPr marL="0" indent="0">
              <a:buNone/>
            </a:pPr>
            <a:r>
              <a:rPr lang="en-US" sz="2200" b="0" i="1" dirty="0">
                <a:effectLst/>
              </a:rPr>
              <a:t>n</a:t>
            </a:r>
            <a:r>
              <a:rPr lang="en-US" sz="2200" b="0" dirty="0" smtClean="0">
                <a:effectLst/>
              </a:rPr>
              <a:t> dependence of harmonic coefficients </a:t>
            </a:r>
            <a:r>
              <a:rPr lang="en-US" sz="2200" b="0" i="1" dirty="0" err="1" smtClean="0">
                <a:effectLst/>
              </a:rPr>
              <a:t>v</a:t>
            </a:r>
            <a:r>
              <a:rPr lang="en-US" sz="2200" b="0" i="1" baseline="-25000" dirty="0" err="1" smtClean="0">
                <a:effectLst/>
              </a:rPr>
              <a:t>n</a:t>
            </a:r>
            <a:r>
              <a:rPr lang="en-US" sz="2200" b="0" dirty="0" smtClean="0">
                <a:effectLst/>
              </a:rPr>
              <a:t> at different </a:t>
            </a:r>
            <a:r>
              <a:rPr lang="en-US" sz="2200" b="0" i="1" dirty="0" err="1" smtClean="0">
                <a:effectLst/>
              </a:rPr>
              <a:t>p</a:t>
            </a:r>
            <a:r>
              <a:rPr lang="en-US" sz="2200" b="0" baseline="-25000" dirty="0" err="1" smtClean="0">
                <a:effectLst/>
              </a:rPr>
              <a:t>T</a:t>
            </a:r>
            <a:endParaRPr lang="en-US" sz="2200" b="0" baseline="-25000" dirty="0" smtClean="0">
              <a:effectLst/>
            </a:endParaRPr>
          </a:p>
          <a:p>
            <a:pPr marL="0" indent="0">
              <a:buNone/>
            </a:pPr>
            <a:endParaRPr lang="en-US" sz="2200" b="0" dirty="0">
              <a:effectLst/>
            </a:endParaRPr>
          </a:p>
          <a:p>
            <a:pPr marL="0" indent="0">
              <a:buNone/>
            </a:pPr>
            <a:r>
              <a:rPr lang="en-US" sz="2200" b="0" dirty="0" err="1">
                <a:effectLst/>
              </a:rPr>
              <a:t>e</a:t>
            </a:r>
            <a:r>
              <a:rPr lang="en-US" sz="2200" b="0" dirty="0" err="1" smtClean="0">
                <a:effectLst/>
              </a:rPr>
              <a:t>ffectivelly</a:t>
            </a:r>
            <a:r>
              <a:rPr lang="en-US" sz="2200" b="0" dirty="0" smtClean="0">
                <a:effectLst/>
              </a:rPr>
              <a:t>: </a:t>
            </a:r>
            <a:r>
              <a:rPr lang="en-US" sz="2200" b="0" dirty="0" smtClean="0">
                <a:effectLst/>
              </a:rPr>
              <a:t>angular power spectra at different resolution scales</a:t>
            </a:r>
            <a:endParaRPr lang="en-GB" sz="2200" b="0" dirty="0" smtClean="0">
              <a:effectLst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z="1200" b="1" u="sng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 sz="1200" b="1" u="sng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 sz="1200" b="1" u="sng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 sz="1200" b="1" u="sng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 sz="1200" b="1" u="sng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 u="sng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 u="sng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 u="sng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 u="sng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fld id="{B1DFF974-7549-4567-8171-28B756D69C12}" type="slidenum">
              <a:rPr lang="en-GB" b="0" u="none">
                <a:solidFill>
                  <a:srgbClr val="FFFFFF"/>
                </a:solidFill>
                <a:latin typeface="Comic Sans MS" pitchFamily="66" charset="0"/>
              </a:rPr>
              <a:pPr/>
              <a:t>35</a:t>
            </a:fld>
            <a:endParaRPr lang="en-GB" b="0" u="none" dirty="0">
              <a:solidFill>
                <a:srgbClr val="FFFFFF"/>
              </a:solidFill>
              <a:latin typeface="Comic Sans MS" pitchFamily="66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000000"/>
                </a:solidFill>
              </a:rPr>
              <a:t>15th January, HI Overview,  K.Safarik</a:t>
            </a:r>
            <a:endParaRPr lang="en-US">
              <a:solidFill>
                <a:srgbClr val="000000"/>
              </a:solidFill>
            </a:endParaRPr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780928"/>
            <a:ext cx="9144000" cy="35877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05014187"/>
      </p:ext>
    </p:extLst>
  </p:cSld>
  <p:clrMapOvr>
    <a:masterClrMapping/>
  </p:clrMapOvr>
  <p:transition spd="med">
    <p:cover dir="r"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Directed flow </a:t>
            </a:r>
            <a:r>
              <a:rPr lang="en-US" i="1" dirty="0" smtClean="0"/>
              <a:t>v</a:t>
            </a:r>
            <a:r>
              <a:rPr lang="en-US" baseline="-25000" dirty="0" smtClean="0"/>
              <a:t>1</a:t>
            </a:r>
            <a:endParaRPr lang="en-GB" baseline="-25000" dirty="0" smtClean="0"/>
          </a:p>
        </p:txBody>
      </p:sp>
      <p:sp>
        <p:nvSpPr>
          <p:cNvPr id="100355" name="Content Placeholder 2"/>
          <p:cNvSpPr>
            <a:spLocks noGrp="1"/>
          </p:cNvSpPr>
          <p:nvPr>
            <p:ph idx="1"/>
          </p:nvPr>
        </p:nvSpPr>
        <p:spPr>
          <a:xfrm>
            <a:off x="467544" y="1052736"/>
            <a:ext cx="8208912" cy="5472608"/>
          </a:xfrm>
        </p:spPr>
        <p:txBody>
          <a:bodyPr/>
          <a:lstStyle/>
          <a:p>
            <a:endParaRPr lang="en-GB" sz="2200" dirty="0" smtClean="0">
              <a:effectLst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z="1200" b="1" u="sng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 sz="1200" b="1" u="sng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 sz="1200" b="1" u="sng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 sz="1200" b="1" u="sng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 sz="1200" b="1" u="sng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 u="sng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 u="sng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 u="sng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 u="sng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fld id="{B1DFF974-7549-4567-8171-28B756D69C12}" type="slidenum">
              <a:rPr lang="en-GB" b="0" u="none">
                <a:solidFill>
                  <a:srgbClr val="FFFFFF"/>
                </a:solidFill>
                <a:latin typeface="Comic Sans MS" pitchFamily="66" charset="0"/>
              </a:rPr>
              <a:pPr/>
              <a:t>36</a:t>
            </a:fld>
            <a:endParaRPr lang="en-GB" b="0" u="none" dirty="0">
              <a:solidFill>
                <a:srgbClr val="FFFFFF"/>
              </a:solidFill>
              <a:latin typeface="Comic Sans MS" pitchFamily="66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000000"/>
                </a:solidFill>
              </a:rPr>
              <a:t>15th January, HI Overview,  K.Safarik</a:t>
            </a:r>
            <a:endParaRPr lang="en-US">
              <a:solidFill>
                <a:srgbClr val="000000"/>
              </a:solidFill>
            </a:endParaRPr>
          </a:p>
        </p:txBody>
      </p:sp>
      <p:pic>
        <p:nvPicPr>
          <p:cNvPr id="522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746" y="908719"/>
            <a:ext cx="8823742" cy="56886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22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642" y="4077071"/>
            <a:ext cx="8363830" cy="24482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48123988"/>
      </p:ext>
    </p:extLst>
  </p:cSld>
  <p:clrMapOvr>
    <a:masterClrMapping/>
  </p:clrMapOvr>
  <p:transition spd="med">
    <p:cover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522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2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Directed flow </a:t>
            </a:r>
            <a:r>
              <a:rPr lang="en-US" i="1" dirty="0" err="1" smtClean="0"/>
              <a:t>p</a:t>
            </a:r>
            <a:r>
              <a:rPr lang="en-US" baseline="-25000" dirty="0" err="1" smtClean="0"/>
              <a:t>T</a:t>
            </a:r>
            <a:r>
              <a:rPr lang="en-US" dirty="0" smtClean="0"/>
              <a:t> dependence</a:t>
            </a:r>
            <a:endParaRPr lang="en-GB" baseline="-25000" dirty="0" smtClean="0"/>
          </a:p>
        </p:txBody>
      </p:sp>
      <p:sp>
        <p:nvSpPr>
          <p:cNvPr id="100355" name="Content Placeholder 2"/>
          <p:cNvSpPr>
            <a:spLocks noGrp="1"/>
          </p:cNvSpPr>
          <p:nvPr>
            <p:ph idx="1"/>
          </p:nvPr>
        </p:nvSpPr>
        <p:spPr>
          <a:xfrm>
            <a:off x="467544" y="1052736"/>
            <a:ext cx="8208912" cy="5472608"/>
          </a:xfrm>
        </p:spPr>
        <p:txBody>
          <a:bodyPr/>
          <a:lstStyle/>
          <a:p>
            <a:endParaRPr lang="en-GB" sz="2200" dirty="0" smtClean="0">
              <a:effectLst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z="1200" b="1" u="sng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 sz="1200" b="1" u="sng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 sz="1200" b="1" u="sng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 sz="1200" b="1" u="sng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 sz="1200" b="1" u="sng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 u="sng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 u="sng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 u="sng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 u="sng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fld id="{B1DFF974-7549-4567-8171-28B756D69C12}" type="slidenum">
              <a:rPr lang="en-GB" b="0" u="none">
                <a:solidFill>
                  <a:srgbClr val="FFFFFF"/>
                </a:solidFill>
                <a:latin typeface="Comic Sans MS" pitchFamily="66" charset="0"/>
              </a:rPr>
              <a:pPr/>
              <a:t>37</a:t>
            </a:fld>
            <a:endParaRPr lang="en-GB" b="0" u="none" dirty="0">
              <a:solidFill>
                <a:srgbClr val="FFFFFF"/>
              </a:solidFill>
              <a:latin typeface="Comic Sans MS" pitchFamily="66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000000"/>
                </a:solidFill>
              </a:rPr>
              <a:t>15th January, HI Overview,  K.Safarik</a:t>
            </a:r>
            <a:endParaRPr lang="en-US">
              <a:solidFill>
                <a:srgbClr val="000000"/>
              </a:solidFill>
            </a:endParaRPr>
          </a:p>
        </p:txBody>
      </p:sp>
      <p:pic>
        <p:nvPicPr>
          <p:cNvPr id="532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908720"/>
            <a:ext cx="8848725" cy="5743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91086103"/>
      </p:ext>
    </p:extLst>
  </p:cSld>
  <p:clrMapOvr>
    <a:masterClrMapping/>
  </p:clrMapOvr>
  <p:transition spd="med">
    <p:cover dir="r"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78492"/>
            <a:ext cx="7772400" cy="830228"/>
          </a:xfrm>
          <a:solidFill>
            <a:schemeClr val="accent1">
              <a:lumMod val="40000"/>
              <a:lumOff val="60000"/>
              <a:alpha val="54000"/>
            </a:schemeClr>
          </a:solidFill>
          <a:ln w="31750">
            <a:solidFill>
              <a:srgbClr val="0000FF"/>
            </a:solidFill>
          </a:ln>
        </p:spPr>
        <p:txBody>
          <a:bodyPr anchor="ctr"/>
          <a:lstStyle/>
          <a:p>
            <a:pPr algn="ctr">
              <a:lnSpc>
                <a:spcPct val="150000"/>
              </a:lnSpc>
            </a:pPr>
            <a:r>
              <a:rPr lang="en-US" cap="none" dirty="0" smtClean="0"/>
              <a:t>Identified-particle </a:t>
            </a:r>
            <a:r>
              <a:rPr lang="en-US" i="1" cap="none" dirty="0" smtClean="0"/>
              <a:t>v</a:t>
            </a:r>
            <a:r>
              <a:rPr lang="en-US" cap="none" baseline="-25000" dirty="0" smtClean="0"/>
              <a:t>2</a:t>
            </a:r>
            <a:endParaRPr lang="en-US" cap="none" baseline="-25000" dirty="0"/>
          </a:p>
        </p:txBody>
      </p:sp>
      <p:sp>
        <p:nvSpPr>
          <p:cNvPr id="6" name="Date Placeholder 1"/>
          <p:cNvSpPr>
            <a:spLocks noGrp="1"/>
          </p:cNvSpPr>
          <p:nvPr>
            <p:ph type="dt" sz="half" idx="10"/>
          </p:nvPr>
        </p:nvSpPr>
        <p:spPr>
          <a:xfrm>
            <a:off x="4932363" y="6643688"/>
            <a:ext cx="4095750" cy="21431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15th January, HI Overview,  K.Safarik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23528" y="1484784"/>
            <a:ext cx="84969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endParaRPr lang="en-US" sz="2000" dirty="0" smtClean="0">
              <a:solidFill>
                <a:srgbClr val="000000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962" y="980728"/>
            <a:ext cx="4634930" cy="353896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30738" y="980728"/>
            <a:ext cx="4613262" cy="352241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962" y="980728"/>
            <a:ext cx="4613262" cy="352241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70" y="980728"/>
            <a:ext cx="4634929" cy="3538962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2912" y="980728"/>
            <a:ext cx="4621087" cy="3528392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2913" y="980728"/>
            <a:ext cx="4621087" cy="3528392"/>
          </a:xfrm>
          <a:prstGeom prst="rect">
            <a:avLst/>
          </a:prstGeom>
        </p:spPr>
      </p:pic>
      <p:sp>
        <p:nvSpPr>
          <p:cNvPr id="12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9A04459-2F9A-4BAF-B9C7-3EF9FB6AB517}" type="slidenum">
              <a:rPr lang="en-US" smtClean="0">
                <a:solidFill>
                  <a:srgbClr val="000000"/>
                </a:solidFill>
              </a:rPr>
              <a:pPr/>
              <a:t>38</a:t>
            </a:fld>
            <a:endParaRPr lang="en-US">
              <a:solidFill>
                <a:srgbClr val="000000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9985" y="4509120"/>
            <a:ext cx="3918519" cy="1763086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179512" y="4509120"/>
            <a:ext cx="4824536" cy="1754326"/>
          </a:xfrm>
          <a:prstGeom prst="rect">
            <a:avLst/>
          </a:prstGeom>
          <a:solidFill>
            <a:schemeClr val="accent5">
              <a:alpha val="49000"/>
            </a:schemeClr>
          </a:solidFill>
          <a:ln w="25400"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pPr algn="l"/>
            <a:r>
              <a:rPr lang="en-US" i="1" dirty="0">
                <a:solidFill>
                  <a:srgbClr val="000000"/>
                </a:solidFill>
              </a:rPr>
              <a:t>v</a:t>
            </a:r>
            <a:r>
              <a:rPr lang="en-US" baseline="-25000" dirty="0" smtClean="0">
                <a:solidFill>
                  <a:srgbClr val="000000"/>
                </a:solidFill>
              </a:rPr>
              <a:t>2</a:t>
            </a:r>
            <a:r>
              <a:rPr lang="en-US" dirty="0" smtClean="0">
                <a:solidFill>
                  <a:srgbClr val="000000"/>
                </a:solidFill>
              </a:rPr>
              <a:t> for </a:t>
            </a:r>
            <a:r>
              <a:rPr lang="en-US" dirty="0" smtClean="0">
                <a:solidFill>
                  <a:srgbClr val="000000"/>
                </a:solidFill>
                <a:latin typeface="Symbol" pitchFamily="18" charset="2"/>
              </a:rPr>
              <a:t>p</a:t>
            </a:r>
            <a:r>
              <a:rPr lang="en-US" dirty="0" smtClean="0">
                <a:solidFill>
                  <a:srgbClr val="000000"/>
                </a:solidFill>
              </a:rPr>
              <a:t>, p, K</a:t>
            </a:r>
            <a:r>
              <a:rPr lang="en-US" baseline="30000" dirty="0" smtClean="0">
                <a:solidFill>
                  <a:srgbClr val="000000"/>
                </a:solidFill>
              </a:rPr>
              <a:t>±</a:t>
            </a:r>
            <a:r>
              <a:rPr lang="en-US" dirty="0" smtClean="0">
                <a:solidFill>
                  <a:srgbClr val="000000"/>
                </a:solidFill>
              </a:rPr>
              <a:t>, K</a:t>
            </a:r>
            <a:r>
              <a:rPr lang="en-US" baseline="30000" dirty="0" smtClean="0">
                <a:solidFill>
                  <a:srgbClr val="000000"/>
                </a:solidFill>
              </a:rPr>
              <a:t>0</a:t>
            </a:r>
            <a:r>
              <a:rPr lang="en-US" baseline="-25000" dirty="0" smtClean="0">
                <a:solidFill>
                  <a:srgbClr val="000000"/>
                </a:solidFill>
              </a:rPr>
              <a:t>s</a:t>
            </a:r>
            <a:r>
              <a:rPr lang="en-US" dirty="0" smtClean="0">
                <a:solidFill>
                  <a:srgbClr val="000000"/>
                </a:solidFill>
              </a:rPr>
              <a:t>, </a:t>
            </a:r>
            <a:r>
              <a:rPr lang="en-US" dirty="0" smtClean="0">
                <a:solidFill>
                  <a:srgbClr val="000000"/>
                </a:solidFill>
                <a:latin typeface="Symbol" pitchFamily="18" charset="2"/>
              </a:rPr>
              <a:t>L</a:t>
            </a:r>
            <a:r>
              <a:rPr lang="en-US" dirty="0" smtClean="0">
                <a:solidFill>
                  <a:srgbClr val="000000"/>
                </a:solidFill>
              </a:rPr>
              <a:t>, </a:t>
            </a:r>
            <a:r>
              <a:rPr lang="en-US" dirty="0" smtClean="0">
                <a:solidFill>
                  <a:srgbClr val="000000"/>
                </a:solidFill>
                <a:latin typeface="Symbol" pitchFamily="18" charset="2"/>
              </a:rPr>
              <a:t>f</a:t>
            </a:r>
            <a:r>
              <a:rPr lang="en-US" dirty="0" smtClean="0">
                <a:solidFill>
                  <a:srgbClr val="000000"/>
                </a:solidFill>
              </a:rPr>
              <a:t> (not shown for </a:t>
            </a:r>
            <a:r>
              <a:rPr lang="en-US" dirty="0" smtClean="0">
                <a:solidFill>
                  <a:srgbClr val="000000"/>
                </a:solidFill>
                <a:latin typeface="Symbol" pitchFamily="18" charset="2"/>
              </a:rPr>
              <a:t>X</a:t>
            </a:r>
            <a:r>
              <a:rPr lang="en-US" dirty="0" smtClean="0">
                <a:solidFill>
                  <a:srgbClr val="000000"/>
                </a:solidFill>
              </a:rPr>
              <a:t>, </a:t>
            </a:r>
            <a:r>
              <a:rPr lang="en-US" dirty="0" smtClean="0">
                <a:solidFill>
                  <a:srgbClr val="000000"/>
                </a:solidFill>
                <a:latin typeface="Symbol" pitchFamily="18" charset="2"/>
              </a:rPr>
              <a:t>W)</a:t>
            </a:r>
          </a:p>
          <a:p>
            <a:pPr algn="l"/>
            <a:r>
              <a:rPr lang="en-US" dirty="0" smtClean="0">
                <a:solidFill>
                  <a:srgbClr val="000000"/>
                </a:solidFill>
                <a:latin typeface="Symbol" pitchFamily="18" charset="2"/>
              </a:rPr>
              <a:t>f</a:t>
            </a:r>
            <a:r>
              <a:rPr lang="en-US" dirty="0" smtClean="0">
                <a:solidFill>
                  <a:srgbClr val="000000"/>
                </a:solidFill>
                <a:latin typeface="Arial"/>
              </a:rPr>
              <a:t> at low </a:t>
            </a:r>
            <a:r>
              <a:rPr lang="en-US" i="1" dirty="0" err="1" smtClean="0">
                <a:solidFill>
                  <a:srgbClr val="000000"/>
                </a:solidFill>
                <a:latin typeface="Arial"/>
              </a:rPr>
              <a:t>p</a:t>
            </a:r>
            <a:r>
              <a:rPr lang="en-US" baseline="-25000" dirty="0" err="1" smtClean="0">
                <a:solidFill>
                  <a:srgbClr val="000000"/>
                </a:solidFill>
                <a:latin typeface="Arial"/>
              </a:rPr>
              <a:t>T</a:t>
            </a:r>
            <a:r>
              <a:rPr lang="en-US" dirty="0" smtClean="0">
                <a:solidFill>
                  <a:srgbClr val="000000"/>
                </a:solidFill>
                <a:latin typeface="Arial"/>
              </a:rPr>
              <a:t> (&lt;3 </a:t>
            </a:r>
            <a:r>
              <a:rPr lang="en-US" dirty="0" err="1" smtClean="0">
                <a:solidFill>
                  <a:srgbClr val="000000"/>
                </a:solidFill>
                <a:latin typeface="Arial"/>
              </a:rPr>
              <a:t>GeV</a:t>
            </a:r>
            <a:r>
              <a:rPr lang="en-US" dirty="0" smtClean="0">
                <a:solidFill>
                  <a:srgbClr val="000000"/>
                </a:solidFill>
                <a:latin typeface="Arial"/>
              </a:rPr>
              <a:t>/</a:t>
            </a:r>
            <a:r>
              <a:rPr lang="en-US" i="1" dirty="0" smtClean="0">
                <a:solidFill>
                  <a:srgbClr val="000000"/>
                </a:solidFill>
                <a:latin typeface="Arial"/>
              </a:rPr>
              <a:t>c</a:t>
            </a:r>
            <a:r>
              <a:rPr lang="en-US" dirty="0" smtClean="0">
                <a:solidFill>
                  <a:srgbClr val="000000"/>
                </a:solidFill>
                <a:latin typeface="Arial"/>
              </a:rPr>
              <a:t>) follows mass hierarchy</a:t>
            </a:r>
          </a:p>
          <a:p>
            <a:pPr algn="l"/>
            <a:r>
              <a:rPr lang="en-US" dirty="0" smtClean="0">
                <a:solidFill>
                  <a:srgbClr val="000000"/>
                </a:solidFill>
                <a:latin typeface="Arial"/>
              </a:rPr>
              <a:t>– at higher </a:t>
            </a:r>
            <a:r>
              <a:rPr lang="en-US" i="1" dirty="0" err="1" smtClean="0">
                <a:solidFill>
                  <a:srgbClr val="000000"/>
                </a:solidFill>
                <a:latin typeface="Arial"/>
              </a:rPr>
              <a:t>p</a:t>
            </a:r>
            <a:r>
              <a:rPr lang="en-US" baseline="-25000" dirty="0" err="1" smtClean="0">
                <a:solidFill>
                  <a:srgbClr val="000000"/>
                </a:solidFill>
                <a:latin typeface="Arial"/>
              </a:rPr>
              <a:t>T</a:t>
            </a:r>
            <a:r>
              <a:rPr lang="en-US" dirty="0" smtClean="0">
                <a:solidFill>
                  <a:srgbClr val="000000"/>
                </a:solidFill>
                <a:latin typeface="Arial"/>
              </a:rPr>
              <a:t> joins mesons</a:t>
            </a:r>
          </a:p>
          <a:p>
            <a:pPr algn="l"/>
            <a:r>
              <a:rPr lang="en-US" dirty="0">
                <a:solidFill>
                  <a:srgbClr val="000000"/>
                </a:solidFill>
                <a:latin typeface="Arial"/>
              </a:rPr>
              <a:t>o</a:t>
            </a:r>
            <a:r>
              <a:rPr lang="en-US" dirty="0" smtClean="0">
                <a:solidFill>
                  <a:srgbClr val="000000"/>
                </a:solidFill>
                <a:latin typeface="Arial"/>
              </a:rPr>
              <a:t>verall qualitative agreement with hydro up to </a:t>
            </a:r>
            <a:r>
              <a:rPr lang="en-US" i="1" dirty="0" err="1" smtClean="0">
                <a:solidFill>
                  <a:srgbClr val="000000"/>
                </a:solidFill>
                <a:latin typeface="Arial"/>
              </a:rPr>
              <a:t>p</a:t>
            </a:r>
            <a:r>
              <a:rPr lang="en-US" baseline="-25000" dirty="0" err="1" smtClean="0">
                <a:solidFill>
                  <a:srgbClr val="000000"/>
                </a:solidFill>
                <a:latin typeface="Arial"/>
              </a:rPr>
              <a:t>T</a:t>
            </a:r>
            <a:r>
              <a:rPr lang="en-US" baseline="-2500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US" dirty="0" smtClean="0">
                <a:solidFill>
                  <a:srgbClr val="000000"/>
                </a:solidFill>
                <a:latin typeface="Arial"/>
              </a:rPr>
              <a:t>1.5–3 </a:t>
            </a:r>
            <a:r>
              <a:rPr lang="en-US" dirty="0" err="1" smtClean="0">
                <a:solidFill>
                  <a:srgbClr val="000000"/>
                </a:solidFill>
                <a:latin typeface="Arial"/>
              </a:rPr>
              <a:t>GeV</a:t>
            </a:r>
            <a:r>
              <a:rPr lang="en-US" dirty="0" smtClean="0">
                <a:solidFill>
                  <a:srgbClr val="000000"/>
                </a:solidFill>
                <a:latin typeface="Arial"/>
              </a:rPr>
              <a:t>/</a:t>
            </a:r>
            <a:r>
              <a:rPr lang="en-US" i="1" dirty="0" smtClean="0">
                <a:solidFill>
                  <a:srgbClr val="000000"/>
                </a:solidFill>
                <a:latin typeface="Arial"/>
              </a:rPr>
              <a:t>c</a:t>
            </a:r>
            <a:r>
              <a:rPr lang="en-US" dirty="0" smtClean="0">
                <a:solidFill>
                  <a:srgbClr val="000000"/>
                </a:solidFill>
                <a:latin typeface="Arial"/>
              </a:rPr>
              <a:t> (</a:t>
            </a:r>
            <a:r>
              <a:rPr lang="en-US" dirty="0" smtClean="0">
                <a:solidFill>
                  <a:srgbClr val="000000"/>
                </a:solidFill>
                <a:latin typeface="Symbol" pitchFamily="18" charset="2"/>
              </a:rPr>
              <a:t>p</a:t>
            </a:r>
            <a:r>
              <a:rPr lang="en-US" dirty="0" smtClean="0">
                <a:solidFill>
                  <a:srgbClr val="000000"/>
                </a:solidFill>
                <a:latin typeface="Arial"/>
              </a:rPr>
              <a:t>–p);  quantitative precision needs improvements – hadronic afterburner 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35496" y="6309320"/>
            <a:ext cx="3711272" cy="369332"/>
          </a:xfrm>
          <a:prstGeom prst="rect">
            <a:avLst/>
          </a:prstGeom>
          <a:solidFill>
            <a:schemeClr val="accent5">
              <a:alpha val="49000"/>
            </a:schemeClr>
          </a:solidFill>
          <a:ln w="25400">
            <a:solidFill>
              <a:srgbClr val="0000FF"/>
            </a:solidFill>
          </a:ln>
        </p:spPr>
        <p:txBody>
          <a:bodyPr wrap="none" rtlCol="0">
            <a:spAutoFit/>
          </a:bodyPr>
          <a:lstStyle/>
          <a:p>
            <a:r>
              <a:rPr lang="en-US" i="1" dirty="0" err="1">
                <a:solidFill>
                  <a:srgbClr val="000000"/>
                </a:solidFill>
              </a:rPr>
              <a:t>n</a:t>
            </a:r>
            <a:r>
              <a:rPr lang="en-US" baseline="-25000" dirty="0" err="1" smtClean="0">
                <a:solidFill>
                  <a:srgbClr val="000000"/>
                </a:solidFill>
              </a:rPr>
              <a:t>q</a:t>
            </a:r>
            <a:r>
              <a:rPr lang="en-US" dirty="0" smtClean="0">
                <a:solidFill>
                  <a:srgbClr val="000000"/>
                </a:solidFill>
              </a:rPr>
              <a:t>(</a:t>
            </a:r>
            <a:r>
              <a:rPr lang="en-US" i="1" dirty="0" err="1" smtClean="0">
                <a:solidFill>
                  <a:srgbClr val="000000"/>
                </a:solidFill>
              </a:rPr>
              <a:t>m</a:t>
            </a:r>
            <a:r>
              <a:rPr lang="en-US" baseline="-25000" dirty="0" err="1" smtClean="0">
                <a:solidFill>
                  <a:srgbClr val="000000"/>
                </a:solidFill>
              </a:rPr>
              <a:t>T</a:t>
            </a:r>
            <a:r>
              <a:rPr lang="en-US" dirty="0" smtClean="0">
                <a:solidFill>
                  <a:srgbClr val="000000"/>
                </a:solidFill>
              </a:rPr>
              <a:t>)-scaling worse than at RHIC</a:t>
            </a: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851920" y="6300028"/>
            <a:ext cx="5265224" cy="369332"/>
          </a:xfrm>
          <a:prstGeom prst="rect">
            <a:avLst/>
          </a:prstGeom>
          <a:solidFill>
            <a:schemeClr val="accent5">
              <a:alpha val="49000"/>
            </a:schemeClr>
          </a:solidFill>
          <a:ln w="25400">
            <a:solidFill>
              <a:srgbClr val="0000FF"/>
            </a:solidFill>
          </a:ln>
        </p:spPr>
        <p:txBody>
          <a:bodyPr wrap="none" rtlCol="0">
            <a:spAutoFit/>
          </a:bodyPr>
          <a:lstStyle/>
          <a:p>
            <a:r>
              <a:rPr lang="en-US" i="1" dirty="0" err="1" smtClean="0">
                <a:solidFill>
                  <a:srgbClr val="000000"/>
                </a:solidFill>
              </a:rPr>
              <a:t>n</a:t>
            </a:r>
            <a:r>
              <a:rPr lang="en-US" baseline="-25000" dirty="0" err="1" smtClean="0">
                <a:solidFill>
                  <a:srgbClr val="000000"/>
                </a:solidFill>
              </a:rPr>
              <a:t>q</a:t>
            </a:r>
            <a:r>
              <a:rPr lang="en-US" dirty="0" smtClean="0">
                <a:solidFill>
                  <a:srgbClr val="000000"/>
                </a:solidFill>
              </a:rPr>
              <a:t>(</a:t>
            </a:r>
            <a:r>
              <a:rPr lang="en-US" i="1" dirty="0" err="1" smtClean="0">
                <a:solidFill>
                  <a:srgbClr val="000000"/>
                </a:solidFill>
              </a:rPr>
              <a:t>p</a:t>
            </a:r>
            <a:r>
              <a:rPr lang="en-US" baseline="-25000" dirty="0" err="1" smtClean="0">
                <a:solidFill>
                  <a:srgbClr val="000000"/>
                </a:solidFill>
              </a:rPr>
              <a:t>T</a:t>
            </a:r>
            <a:r>
              <a:rPr lang="en-US" dirty="0" smtClean="0">
                <a:solidFill>
                  <a:srgbClr val="000000"/>
                </a:solidFill>
              </a:rPr>
              <a:t>)-scaling at </a:t>
            </a:r>
            <a:r>
              <a:rPr lang="en-US" i="1" dirty="0" err="1" smtClean="0">
                <a:solidFill>
                  <a:srgbClr val="000000"/>
                </a:solidFill>
              </a:rPr>
              <a:t>p</a:t>
            </a:r>
            <a:r>
              <a:rPr lang="en-US" baseline="-25000" dirty="0" err="1" smtClean="0">
                <a:solidFill>
                  <a:srgbClr val="000000"/>
                </a:solidFill>
              </a:rPr>
              <a:t>T</a:t>
            </a:r>
            <a:r>
              <a:rPr lang="en-US" dirty="0" smtClean="0">
                <a:solidFill>
                  <a:srgbClr val="000000"/>
                </a:solidFill>
              </a:rPr>
              <a:t> &gt; 1.2 </a:t>
            </a:r>
            <a:r>
              <a:rPr lang="en-US" dirty="0" err="1" smtClean="0">
                <a:solidFill>
                  <a:srgbClr val="000000"/>
                </a:solidFill>
              </a:rPr>
              <a:t>GeV</a:t>
            </a:r>
            <a:r>
              <a:rPr lang="en-US" dirty="0" smtClean="0">
                <a:solidFill>
                  <a:srgbClr val="000000"/>
                </a:solidFill>
              </a:rPr>
              <a:t>/</a:t>
            </a:r>
            <a:r>
              <a:rPr lang="en-US" i="1" dirty="0" smtClean="0">
                <a:solidFill>
                  <a:srgbClr val="000000"/>
                </a:solidFill>
              </a:rPr>
              <a:t>c</a:t>
            </a:r>
            <a:r>
              <a:rPr lang="en-US" dirty="0" smtClean="0">
                <a:solidFill>
                  <a:srgbClr val="000000"/>
                </a:solidFill>
              </a:rPr>
              <a:t> violation 10–20%</a:t>
            </a:r>
            <a:endParaRPr lang="en-GB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15680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7772400" cy="940201"/>
          </a:xfrm>
          <a:solidFill>
            <a:schemeClr val="accent1">
              <a:lumMod val="40000"/>
              <a:lumOff val="60000"/>
              <a:alpha val="54000"/>
            </a:schemeClr>
          </a:solidFill>
          <a:ln w="31750">
            <a:solidFill>
              <a:srgbClr val="0000FF"/>
            </a:solidFill>
          </a:ln>
        </p:spPr>
        <p:txBody>
          <a:bodyPr anchor="ctr"/>
          <a:lstStyle/>
          <a:p>
            <a:pPr algn="ctr">
              <a:lnSpc>
                <a:spcPct val="150000"/>
              </a:lnSpc>
            </a:pPr>
            <a:r>
              <a:rPr lang="en-US" i="1" cap="none" dirty="0" smtClean="0"/>
              <a:t>v</a:t>
            </a:r>
            <a:r>
              <a:rPr lang="en-US" cap="none" baseline="-25000" dirty="0" smtClean="0"/>
              <a:t>2</a:t>
            </a:r>
            <a:r>
              <a:rPr lang="en-US" cap="none" dirty="0" smtClean="0"/>
              <a:t> and </a:t>
            </a:r>
            <a:r>
              <a:rPr lang="en-US" i="1" cap="none" dirty="0" smtClean="0"/>
              <a:t>v</a:t>
            </a:r>
            <a:r>
              <a:rPr lang="en-US" cap="none" baseline="-25000" dirty="0" smtClean="0"/>
              <a:t>3</a:t>
            </a:r>
            <a:r>
              <a:rPr lang="en-US" cap="none" dirty="0" smtClean="0"/>
              <a:t> versus </a:t>
            </a:r>
            <a:r>
              <a:rPr lang="en-US" cap="none" dirty="0" smtClean="0">
                <a:latin typeface="Symbol" pitchFamily="18" charset="2"/>
              </a:rPr>
              <a:t>h</a:t>
            </a:r>
            <a:endParaRPr lang="en-US" cap="none" baseline="-25000" dirty="0"/>
          </a:p>
        </p:txBody>
      </p:sp>
      <p:sp>
        <p:nvSpPr>
          <p:cNvPr id="6" name="Date Placeholder 1"/>
          <p:cNvSpPr>
            <a:spLocks noGrp="1"/>
          </p:cNvSpPr>
          <p:nvPr>
            <p:ph type="dt" sz="half" idx="10"/>
          </p:nvPr>
        </p:nvSpPr>
        <p:spPr>
          <a:xfrm>
            <a:off x="4932363" y="6643688"/>
            <a:ext cx="4095750" cy="21431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15th January, HI Overview,  K.Safarik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23528" y="1484784"/>
            <a:ext cx="84969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endParaRPr lang="en-US" sz="2000" dirty="0" smtClean="0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9A04459-2F9A-4BAF-B9C7-3EF9FB6AB517}" type="slidenum">
              <a:rPr lang="en-US" smtClean="0">
                <a:solidFill>
                  <a:srgbClr val="000000"/>
                </a:solidFill>
              </a:rPr>
              <a:pPr/>
              <a:t>39</a:t>
            </a:fld>
            <a:endParaRPr lang="en-US">
              <a:solidFill>
                <a:srgbClr val="000000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556792"/>
            <a:ext cx="4572000" cy="309562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3326" y="1556792"/>
            <a:ext cx="4572000" cy="309562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1557511"/>
            <a:ext cx="4572000" cy="3095625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323528" y="4797152"/>
            <a:ext cx="6984776" cy="923330"/>
          </a:xfrm>
          <a:prstGeom prst="rect">
            <a:avLst/>
          </a:prstGeom>
          <a:solidFill>
            <a:schemeClr val="accent5">
              <a:alpha val="50000"/>
            </a:schemeClr>
          </a:solidFill>
          <a:ln w="25400"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pPr algn="l"/>
            <a:r>
              <a:rPr lang="en-US" i="1" dirty="0">
                <a:solidFill>
                  <a:srgbClr val="000000"/>
                </a:solidFill>
              </a:rPr>
              <a:t>v</a:t>
            </a:r>
            <a:r>
              <a:rPr lang="en-US" baseline="-25000" dirty="0" smtClean="0">
                <a:solidFill>
                  <a:srgbClr val="000000"/>
                </a:solidFill>
              </a:rPr>
              <a:t>2</a:t>
            </a:r>
            <a:r>
              <a:rPr lang="en-US" dirty="0" smtClean="0">
                <a:solidFill>
                  <a:srgbClr val="000000"/>
                </a:solidFill>
              </a:rPr>
              <a:t> and </a:t>
            </a:r>
            <a:r>
              <a:rPr lang="en-US" i="1" dirty="0" smtClean="0">
                <a:solidFill>
                  <a:srgbClr val="000000"/>
                </a:solidFill>
              </a:rPr>
              <a:t>v</a:t>
            </a:r>
            <a:r>
              <a:rPr lang="en-US" baseline="-25000" dirty="0" smtClean="0">
                <a:solidFill>
                  <a:srgbClr val="000000"/>
                </a:solidFill>
              </a:rPr>
              <a:t>3</a:t>
            </a:r>
            <a:r>
              <a:rPr lang="en-US" dirty="0" smtClean="0">
                <a:solidFill>
                  <a:srgbClr val="000000"/>
                </a:solidFill>
              </a:rPr>
              <a:t> measurements extended up to </a:t>
            </a:r>
            <a:r>
              <a:rPr lang="en-US" dirty="0" smtClean="0">
                <a:solidFill>
                  <a:srgbClr val="000000"/>
                </a:solidFill>
                <a:latin typeface="Symbol" pitchFamily="18" charset="2"/>
              </a:rPr>
              <a:t>h</a:t>
            </a:r>
            <a:r>
              <a:rPr lang="en-US" dirty="0" smtClean="0">
                <a:solidFill>
                  <a:srgbClr val="000000"/>
                </a:solidFill>
              </a:rPr>
              <a:t> = 5 </a:t>
            </a:r>
          </a:p>
          <a:p>
            <a:pPr algn="l"/>
            <a:r>
              <a:rPr lang="en-US" dirty="0">
                <a:solidFill>
                  <a:srgbClr val="000000"/>
                </a:solidFill>
              </a:rPr>
              <a:t>o</a:t>
            </a:r>
            <a:r>
              <a:rPr lang="en-US" dirty="0" smtClean="0">
                <a:solidFill>
                  <a:srgbClr val="000000"/>
                </a:solidFill>
              </a:rPr>
              <a:t>bserved plateau in </a:t>
            </a:r>
            <a:r>
              <a:rPr lang="en-US" dirty="0" err="1" smtClean="0">
                <a:solidFill>
                  <a:srgbClr val="000000"/>
                </a:solidFill>
              </a:rPr>
              <a:t>pseudorapidity</a:t>
            </a:r>
            <a:r>
              <a:rPr lang="en-US" dirty="0" smtClean="0">
                <a:solidFill>
                  <a:srgbClr val="000000"/>
                </a:solidFill>
              </a:rPr>
              <a:t> (|</a:t>
            </a:r>
            <a:r>
              <a:rPr lang="en-US" dirty="0" smtClean="0">
                <a:solidFill>
                  <a:srgbClr val="000000"/>
                </a:solidFill>
                <a:latin typeface="Symbol" pitchFamily="18" charset="2"/>
              </a:rPr>
              <a:t>h</a:t>
            </a:r>
            <a:r>
              <a:rPr lang="en-US" dirty="0" smtClean="0">
                <a:solidFill>
                  <a:srgbClr val="000000"/>
                </a:solidFill>
              </a:rPr>
              <a:t>| &lt; 2)</a:t>
            </a:r>
          </a:p>
          <a:p>
            <a:pPr algn="l"/>
            <a:r>
              <a:rPr lang="en-US" dirty="0">
                <a:solidFill>
                  <a:srgbClr val="000000"/>
                </a:solidFill>
              </a:rPr>
              <a:t>v</a:t>
            </a:r>
            <a:r>
              <a:rPr lang="en-US" dirty="0" smtClean="0">
                <a:solidFill>
                  <a:srgbClr val="000000"/>
                </a:solidFill>
              </a:rPr>
              <a:t>ery good agreement between ALICE and CMS for </a:t>
            </a:r>
            <a:r>
              <a:rPr lang="en-US" i="1" dirty="0" smtClean="0">
                <a:solidFill>
                  <a:srgbClr val="000000"/>
                </a:solidFill>
              </a:rPr>
              <a:t>v</a:t>
            </a:r>
            <a:r>
              <a:rPr lang="en-US" baseline="-25000" dirty="0" smtClean="0">
                <a:solidFill>
                  <a:srgbClr val="000000"/>
                </a:solidFill>
              </a:rPr>
              <a:t>2</a:t>
            </a:r>
            <a:r>
              <a:rPr lang="en-US" dirty="0" smtClean="0">
                <a:solidFill>
                  <a:srgbClr val="000000"/>
                </a:solidFill>
              </a:rPr>
              <a:t> in</a:t>
            </a:r>
            <a:r>
              <a:rPr lang="en-US" dirty="0">
                <a:solidFill>
                  <a:srgbClr val="000000"/>
                </a:solidFill>
              </a:rPr>
              <a:t> </a:t>
            </a:r>
            <a:r>
              <a:rPr lang="en-US" dirty="0" smtClean="0">
                <a:solidFill>
                  <a:srgbClr val="000000"/>
                </a:solidFill>
              </a:rPr>
              <a:t>|</a:t>
            </a:r>
            <a:r>
              <a:rPr lang="en-US" dirty="0">
                <a:solidFill>
                  <a:srgbClr val="000000"/>
                </a:solidFill>
                <a:latin typeface="Symbol" pitchFamily="18" charset="2"/>
              </a:rPr>
              <a:t>h</a:t>
            </a:r>
            <a:r>
              <a:rPr lang="en-US" dirty="0">
                <a:solidFill>
                  <a:srgbClr val="000000"/>
                </a:solidFill>
              </a:rPr>
              <a:t>| &lt; </a:t>
            </a:r>
            <a:r>
              <a:rPr lang="en-US" dirty="0" smtClean="0">
                <a:solidFill>
                  <a:srgbClr val="000000"/>
                </a:solidFill>
              </a:rPr>
              <a:t>2.4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2564160" y="6317704"/>
            <a:ext cx="457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23528" y="5805264"/>
            <a:ext cx="6984776" cy="369332"/>
          </a:xfrm>
          <a:prstGeom prst="rect">
            <a:avLst/>
          </a:prstGeom>
          <a:solidFill>
            <a:schemeClr val="accent5">
              <a:alpha val="50000"/>
            </a:schemeClr>
          </a:solidFill>
          <a:ln w="25400"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pPr algn="l"/>
            <a:r>
              <a:rPr lang="en-US" dirty="0">
                <a:solidFill>
                  <a:srgbClr val="000000"/>
                </a:solidFill>
              </a:rPr>
              <a:t>consistent with longitudinal scaling in </a:t>
            </a:r>
            <a:r>
              <a:rPr lang="en-US" dirty="0">
                <a:solidFill>
                  <a:srgbClr val="000000"/>
                </a:solidFill>
                <a:latin typeface="Symbol" pitchFamily="18" charset="2"/>
              </a:rPr>
              <a:t>h</a:t>
            </a:r>
            <a:r>
              <a:rPr lang="en-US" dirty="0">
                <a:solidFill>
                  <a:srgbClr val="000000"/>
                </a:solidFill>
              </a:rPr>
              <a:t> – </a:t>
            </a:r>
            <a:r>
              <a:rPr lang="en-US" i="1" dirty="0" err="1">
                <a:solidFill>
                  <a:srgbClr val="000000"/>
                </a:solidFill>
              </a:rPr>
              <a:t>y</a:t>
            </a:r>
            <a:r>
              <a:rPr lang="en-US" baseline="-25000" dirty="0" err="1">
                <a:solidFill>
                  <a:srgbClr val="000000"/>
                </a:solidFill>
              </a:rPr>
              <a:t>beam</a:t>
            </a:r>
            <a:r>
              <a:rPr lang="en-US" baseline="-25000" dirty="0">
                <a:solidFill>
                  <a:srgbClr val="000000"/>
                </a:solidFill>
              </a:rPr>
              <a:t> </a:t>
            </a:r>
            <a:r>
              <a:rPr lang="en-US" dirty="0">
                <a:solidFill>
                  <a:srgbClr val="000000"/>
                </a:solidFill>
              </a:rPr>
              <a:t>with PHOBOS data</a:t>
            </a:r>
            <a:endParaRPr lang="en-GB" baseline="-250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1268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Particle density in </a:t>
            </a:r>
            <a:r>
              <a:rPr lang="en-GB" dirty="0" smtClean="0">
                <a:latin typeface="Symbol" panose="05050102010706020507" pitchFamily="18" charset="2"/>
              </a:rPr>
              <a:t>h</a:t>
            </a:r>
            <a:endParaRPr lang="en-GB" dirty="0" smtClean="0">
              <a:latin typeface="Symbol" panose="05050102010706020507" pitchFamily="18" charset="2"/>
            </a:endParaRPr>
          </a:p>
        </p:txBody>
      </p:sp>
      <p:sp>
        <p:nvSpPr>
          <p:cNvPr id="100355" name="Content Placeholder 2"/>
          <p:cNvSpPr>
            <a:spLocks noGrp="1"/>
          </p:cNvSpPr>
          <p:nvPr>
            <p:ph idx="1"/>
          </p:nvPr>
        </p:nvSpPr>
        <p:spPr>
          <a:xfrm>
            <a:off x="250825" y="908720"/>
            <a:ext cx="8713663" cy="432048"/>
          </a:xfrm>
        </p:spPr>
        <p:txBody>
          <a:bodyPr/>
          <a:lstStyle/>
          <a:p>
            <a:pPr>
              <a:buFontTx/>
              <a:buNone/>
            </a:pPr>
            <a:r>
              <a:rPr lang="en-US" sz="2000" b="0" dirty="0" smtClean="0"/>
              <a:t>Excellent agreement among LHC experiments</a:t>
            </a:r>
          </a:p>
          <a:p>
            <a:pPr>
              <a:buFontTx/>
              <a:buNone/>
            </a:pPr>
            <a:r>
              <a:rPr lang="en-US" sz="2000" b="0" dirty="0" smtClean="0"/>
              <a:t>Comparing with BRAHMS and PHOBOS confirms limiting </a:t>
            </a:r>
            <a:r>
              <a:rPr lang="en-US" sz="2000" b="0" dirty="0" err="1" smtClean="0"/>
              <a:t>fragmantation</a:t>
            </a:r>
            <a:endParaRPr lang="en-US" sz="2000" b="0" dirty="0" smtClean="0"/>
          </a:p>
          <a:p>
            <a:pPr>
              <a:buFontTx/>
              <a:buNone/>
            </a:pPr>
            <a:r>
              <a:rPr lang="en-US" sz="2000" b="0" dirty="0" smtClean="0"/>
              <a:t>Integrating over full phase-space </a:t>
            </a:r>
            <a:r>
              <a:rPr lang="en-US" sz="2000" b="0" dirty="0" err="1" smtClean="0">
                <a:solidFill>
                  <a:srgbClr val="FF0000"/>
                </a:solidFill>
              </a:rPr>
              <a:t>N</a:t>
            </a:r>
            <a:r>
              <a:rPr lang="en-US" sz="2000" b="0" baseline="-25000" dirty="0" err="1" smtClean="0">
                <a:solidFill>
                  <a:srgbClr val="FF0000"/>
                </a:solidFill>
              </a:rPr>
              <a:t>ch,TOT</a:t>
            </a:r>
            <a:r>
              <a:rPr lang="en-US" sz="2000" b="0" dirty="0" smtClean="0">
                <a:solidFill>
                  <a:srgbClr val="FF0000"/>
                </a:solidFill>
              </a:rPr>
              <a:t> = 17 200 ± 800</a:t>
            </a:r>
            <a:r>
              <a:rPr lang="en-US" sz="2000" b="0" dirty="0" smtClean="0"/>
              <a:t> for top 5% central</a:t>
            </a:r>
            <a:endParaRPr lang="en-GB" sz="2000" b="0" dirty="0" smtClean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z="1200" b="1" u="sng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 sz="1200" b="1" u="sng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 sz="1200" b="1" u="sng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 sz="1200" b="1" u="sng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 sz="1200" b="1" u="sng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 u="sng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 u="sng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 u="sng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 u="sng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fld id="{B1DFF974-7549-4567-8171-28B756D69C12}" type="slidenum">
              <a:rPr lang="en-GB" b="0" u="none">
                <a:solidFill>
                  <a:srgbClr val="FFFFFF"/>
                </a:solidFill>
                <a:latin typeface="Comic Sans MS" pitchFamily="66" charset="0"/>
              </a:rPr>
              <a:pPr/>
              <a:t>4</a:t>
            </a:fld>
            <a:endParaRPr lang="en-GB" b="0" u="none">
              <a:solidFill>
                <a:srgbClr val="FFFFFF"/>
              </a:solidFill>
              <a:latin typeface="Comic Sans MS" pitchFamily="66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6884" y="2060848"/>
            <a:ext cx="6921500" cy="471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156176" y="6500192"/>
            <a:ext cx="1905000" cy="457200"/>
          </a:xfrm>
        </p:spPr>
        <p:txBody>
          <a:bodyPr/>
          <a:lstStyle/>
          <a:p>
            <a:r>
              <a:rPr lang="en-US" smtClean="0">
                <a:solidFill>
                  <a:srgbClr val="000000"/>
                </a:solidFill>
              </a:rPr>
              <a:t>15th January, HI Overview,  K.Safarik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4225326"/>
      </p:ext>
    </p:extLst>
  </p:cSld>
  <p:clrMapOvr>
    <a:masterClrMapping/>
  </p:clrMapOvr>
  <p:transition spd="med">
    <p:cover dir="r"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0" y="1025624"/>
            <a:ext cx="9144000" cy="4419600"/>
            <a:chOff x="0" y="1124744"/>
            <a:chExt cx="9144000" cy="4419600"/>
          </a:xfrm>
        </p:grpSpPr>
        <p:sp>
          <p:nvSpPr>
            <p:cNvPr id="3" name="TextBox 2"/>
            <p:cNvSpPr txBox="1"/>
            <p:nvPr/>
          </p:nvSpPr>
          <p:spPr>
            <a:xfrm>
              <a:off x="323528" y="1484784"/>
              <a:ext cx="849694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endParaRPr lang="en-US" sz="2000" dirty="0" smtClean="0">
                <a:solidFill>
                  <a:srgbClr val="000000"/>
                </a:solidFill>
              </a:endParaRPr>
            </a:p>
          </p:txBody>
        </p:sp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124744"/>
              <a:ext cx="9144000" cy="4419600"/>
            </a:xfrm>
            <a:prstGeom prst="rect">
              <a:avLst/>
            </a:prstGeom>
          </p:spPr>
        </p:pic>
        <p:sp>
          <p:nvSpPr>
            <p:cNvPr id="10" name="TextBox 9"/>
            <p:cNvSpPr txBox="1"/>
            <p:nvPr/>
          </p:nvSpPr>
          <p:spPr>
            <a:xfrm>
              <a:off x="683568" y="1412776"/>
              <a:ext cx="774571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rgbClr val="000000"/>
                  </a:solidFill>
                </a:rPr>
                <a:t>0–5%</a:t>
              </a:r>
              <a:endParaRPr lang="en-GB" b="1" dirty="0">
                <a:solidFill>
                  <a:srgbClr val="000000"/>
                </a:solidFill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5076056" y="1565176"/>
              <a:ext cx="902811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rgbClr val="000000"/>
                  </a:solidFill>
                </a:rPr>
                <a:t>5–10%</a:t>
              </a:r>
              <a:endParaRPr lang="en-GB" b="1" dirty="0">
                <a:solidFill>
                  <a:srgbClr val="000000"/>
                </a:solidFill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7789420" y="1403484"/>
              <a:ext cx="1031052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rgbClr val="000000"/>
                  </a:solidFill>
                </a:rPr>
                <a:t>10–20%</a:t>
              </a:r>
              <a:endParaRPr lang="en-GB" b="1" dirty="0">
                <a:solidFill>
                  <a:srgbClr val="000000"/>
                </a:solidFill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7789420" y="3356992"/>
              <a:ext cx="1031052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rgbClr val="000000"/>
                  </a:solidFill>
                </a:rPr>
                <a:t>40–50%</a:t>
              </a:r>
              <a:endParaRPr lang="en-GB" b="1" dirty="0">
                <a:solidFill>
                  <a:srgbClr val="000000"/>
                </a:solidFill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4932040" y="3356992"/>
              <a:ext cx="1031052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rgbClr val="000000"/>
                  </a:solidFill>
                </a:rPr>
                <a:t>30–40%</a:t>
              </a:r>
              <a:endParaRPr lang="en-GB" b="1" dirty="0">
                <a:solidFill>
                  <a:srgbClr val="000000"/>
                </a:solidFill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2051720" y="3707740"/>
              <a:ext cx="1031052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rgbClr val="000000"/>
                  </a:solidFill>
                </a:rPr>
                <a:t>20–30%</a:t>
              </a:r>
              <a:endParaRPr lang="en-GB" b="1" dirty="0">
                <a:solidFill>
                  <a:srgbClr val="000000"/>
                </a:solidFill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4324" y="44624"/>
            <a:ext cx="7772400" cy="792089"/>
          </a:xfrm>
          <a:solidFill>
            <a:schemeClr val="accent1">
              <a:lumMod val="40000"/>
              <a:lumOff val="60000"/>
              <a:alpha val="54000"/>
            </a:schemeClr>
          </a:solidFill>
          <a:ln w="31750">
            <a:solidFill>
              <a:srgbClr val="0000FF"/>
            </a:solidFill>
          </a:ln>
        </p:spPr>
        <p:txBody>
          <a:bodyPr anchor="ctr"/>
          <a:lstStyle/>
          <a:p>
            <a:pPr algn="ctr">
              <a:lnSpc>
                <a:spcPct val="150000"/>
              </a:lnSpc>
            </a:pPr>
            <a:r>
              <a:rPr lang="en-US" i="1" cap="none" dirty="0" smtClean="0"/>
              <a:t>v</a:t>
            </a:r>
            <a:r>
              <a:rPr lang="en-US" cap="none" baseline="-25000" dirty="0"/>
              <a:t>2</a:t>
            </a:r>
            <a:r>
              <a:rPr lang="en-US" cap="none" dirty="0" smtClean="0"/>
              <a:t> , </a:t>
            </a:r>
            <a:r>
              <a:rPr lang="en-US" i="1" cap="none" dirty="0" smtClean="0"/>
              <a:t>v</a:t>
            </a:r>
            <a:r>
              <a:rPr lang="en-US" cap="none" baseline="-25000" dirty="0" smtClean="0"/>
              <a:t>3</a:t>
            </a:r>
            <a:r>
              <a:rPr lang="en-US" cap="none" dirty="0" smtClean="0"/>
              <a:t>, </a:t>
            </a:r>
            <a:r>
              <a:rPr lang="en-US" i="1" cap="none" dirty="0" smtClean="0"/>
              <a:t>v</a:t>
            </a:r>
            <a:r>
              <a:rPr lang="en-US" cap="none" baseline="-25000" dirty="0" smtClean="0"/>
              <a:t>4</a:t>
            </a:r>
            <a:r>
              <a:rPr lang="en-US" cap="none" dirty="0" smtClean="0"/>
              <a:t> versus </a:t>
            </a:r>
            <a:r>
              <a:rPr lang="en-US" i="1" cap="none" dirty="0" err="1" smtClean="0"/>
              <a:t>p</a:t>
            </a:r>
            <a:r>
              <a:rPr lang="en-US" cap="none" baseline="-25000" dirty="0" err="1" smtClean="0"/>
              <a:t>T</a:t>
            </a:r>
            <a:endParaRPr lang="en-US" cap="none" baseline="-25000" dirty="0"/>
          </a:p>
        </p:txBody>
      </p:sp>
      <p:sp>
        <p:nvSpPr>
          <p:cNvPr id="6" name="Date Placeholder 1"/>
          <p:cNvSpPr>
            <a:spLocks noGrp="1"/>
          </p:cNvSpPr>
          <p:nvPr>
            <p:ph type="dt" sz="half" idx="10"/>
          </p:nvPr>
        </p:nvSpPr>
        <p:spPr>
          <a:xfrm>
            <a:off x="4932363" y="6643688"/>
            <a:ext cx="4095750" cy="21431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15th January, HI Overview,  K.Safarik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9A04459-2F9A-4BAF-B9C7-3EF9FB6AB517}" type="slidenum">
              <a:rPr lang="en-US" smtClean="0">
                <a:solidFill>
                  <a:srgbClr val="000000"/>
                </a:solidFill>
              </a:rPr>
              <a:pPr/>
              <a:t>40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67544" y="893802"/>
            <a:ext cx="2476960" cy="33855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rgbClr val="000000"/>
                </a:solidFill>
              </a:rPr>
              <a:t>arXiv:1205.5761</a:t>
            </a:r>
            <a:r>
              <a:rPr lang="en-US" sz="1600" dirty="0" smtClean="0">
                <a:solidFill>
                  <a:srgbClr val="000000"/>
                </a:solidFill>
              </a:rPr>
              <a:t> [</a:t>
            </a:r>
            <a:r>
              <a:rPr lang="en-US" sz="1600" dirty="0" err="1" smtClean="0">
                <a:solidFill>
                  <a:srgbClr val="000000"/>
                </a:solidFill>
              </a:rPr>
              <a:t>hep</a:t>
            </a:r>
            <a:r>
              <a:rPr lang="en-US" sz="1600" dirty="0" smtClean="0">
                <a:solidFill>
                  <a:srgbClr val="000000"/>
                </a:solidFill>
              </a:rPr>
              <a:t>-ex]</a:t>
            </a:r>
            <a:endParaRPr lang="en-GB" sz="1600" dirty="0">
              <a:solidFill>
                <a:srgbClr val="00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2682" y="5445224"/>
            <a:ext cx="7458132" cy="923330"/>
          </a:xfrm>
          <a:prstGeom prst="rect">
            <a:avLst/>
          </a:prstGeom>
          <a:solidFill>
            <a:schemeClr val="accent5">
              <a:alpha val="50000"/>
            </a:schemeClr>
          </a:solidFill>
          <a:ln w="25400">
            <a:solidFill>
              <a:srgbClr val="0000FF"/>
            </a:solidFill>
          </a:ln>
        </p:spPr>
        <p:txBody>
          <a:bodyPr wrap="none" rtlCol="0">
            <a:spAutoFit/>
          </a:bodyPr>
          <a:lstStyle/>
          <a:p>
            <a:pPr algn="l"/>
            <a:r>
              <a:rPr lang="en-US" i="1" dirty="0" err="1">
                <a:solidFill>
                  <a:srgbClr val="000000"/>
                </a:solidFill>
              </a:rPr>
              <a:t>v</a:t>
            </a:r>
            <a:r>
              <a:rPr lang="en-US" i="1" baseline="-25000" dirty="0" err="1" smtClean="0">
                <a:solidFill>
                  <a:srgbClr val="000000"/>
                </a:solidFill>
              </a:rPr>
              <a:t>n</a:t>
            </a:r>
            <a:r>
              <a:rPr lang="en-US" dirty="0" smtClean="0">
                <a:solidFill>
                  <a:srgbClr val="000000"/>
                </a:solidFill>
              </a:rPr>
              <a:t> measurements up to 20 </a:t>
            </a:r>
            <a:r>
              <a:rPr lang="en-US" dirty="0" err="1" smtClean="0">
                <a:solidFill>
                  <a:srgbClr val="000000"/>
                </a:solidFill>
              </a:rPr>
              <a:t>GeV</a:t>
            </a:r>
            <a:r>
              <a:rPr lang="en-US" dirty="0" smtClean="0">
                <a:solidFill>
                  <a:srgbClr val="000000"/>
                </a:solidFill>
              </a:rPr>
              <a:t>/</a:t>
            </a:r>
            <a:r>
              <a:rPr lang="en-US" i="1" dirty="0" smtClean="0">
                <a:solidFill>
                  <a:srgbClr val="000000"/>
                </a:solidFill>
              </a:rPr>
              <a:t>c</a:t>
            </a:r>
            <a:r>
              <a:rPr lang="en-US" dirty="0" smtClean="0">
                <a:solidFill>
                  <a:srgbClr val="000000"/>
                </a:solidFill>
              </a:rPr>
              <a:t> – where dominated by jet quenching</a:t>
            </a:r>
          </a:p>
          <a:p>
            <a:pPr algn="l"/>
            <a:r>
              <a:rPr lang="en-US" dirty="0" smtClean="0">
                <a:solidFill>
                  <a:srgbClr val="000000"/>
                </a:solidFill>
              </a:rPr>
              <a:t>Non-flow effects suppressed by rapidity gap or using higher </a:t>
            </a:r>
            <a:r>
              <a:rPr lang="en-US" dirty="0" err="1" smtClean="0">
                <a:solidFill>
                  <a:srgbClr val="000000"/>
                </a:solidFill>
              </a:rPr>
              <a:t>cumulants</a:t>
            </a:r>
            <a:endParaRPr lang="en-US" dirty="0" smtClean="0">
              <a:solidFill>
                <a:srgbClr val="000000"/>
              </a:solidFill>
            </a:endParaRPr>
          </a:p>
          <a:p>
            <a:pPr algn="l"/>
            <a:r>
              <a:rPr lang="en-US" dirty="0">
                <a:solidFill>
                  <a:srgbClr val="000000"/>
                </a:solidFill>
              </a:rPr>
              <a:t>N</a:t>
            </a:r>
            <a:r>
              <a:rPr lang="en-US" dirty="0" smtClean="0">
                <a:solidFill>
                  <a:srgbClr val="000000"/>
                </a:solidFill>
              </a:rPr>
              <a:t>on-zero value of </a:t>
            </a:r>
            <a:r>
              <a:rPr lang="en-US" i="1" dirty="0" smtClean="0">
                <a:solidFill>
                  <a:srgbClr val="000000"/>
                </a:solidFill>
              </a:rPr>
              <a:t>v</a:t>
            </a:r>
            <a:r>
              <a:rPr lang="en-US" baseline="-25000" dirty="0" smtClean="0">
                <a:solidFill>
                  <a:srgbClr val="000000"/>
                </a:solidFill>
              </a:rPr>
              <a:t>2</a:t>
            </a:r>
            <a:r>
              <a:rPr lang="en-US" dirty="0" smtClean="0">
                <a:solidFill>
                  <a:srgbClr val="000000"/>
                </a:solidFill>
              </a:rPr>
              <a:t> at high </a:t>
            </a:r>
            <a:r>
              <a:rPr lang="en-US" i="1" dirty="0" err="1" smtClean="0">
                <a:solidFill>
                  <a:srgbClr val="000000"/>
                </a:solidFill>
              </a:rPr>
              <a:t>p</a:t>
            </a:r>
            <a:r>
              <a:rPr lang="en-US" baseline="-25000" dirty="0" err="1" smtClean="0">
                <a:solidFill>
                  <a:srgbClr val="000000"/>
                </a:solidFill>
              </a:rPr>
              <a:t>T</a:t>
            </a:r>
            <a:r>
              <a:rPr lang="en-US" dirty="0" smtClean="0">
                <a:solidFill>
                  <a:srgbClr val="000000"/>
                </a:solidFill>
              </a:rPr>
              <a:t> both for </a:t>
            </a:r>
            <a:r>
              <a:rPr lang="en-US" dirty="0" smtClean="0">
                <a:solidFill>
                  <a:srgbClr val="000000"/>
                </a:solidFill>
                <a:latin typeface="Symbol" pitchFamily="18" charset="2"/>
              </a:rPr>
              <a:t>Dh</a:t>
            </a:r>
            <a:r>
              <a:rPr lang="en-US" dirty="0" smtClean="0">
                <a:solidFill>
                  <a:srgbClr val="000000"/>
                </a:solidFill>
              </a:rPr>
              <a:t> &gt; 2 and 4-particle </a:t>
            </a:r>
            <a:r>
              <a:rPr lang="en-US" dirty="0" err="1" smtClean="0">
                <a:solidFill>
                  <a:srgbClr val="000000"/>
                </a:solidFill>
              </a:rPr>
              <a:t>cumulant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-47075" y="6368554"/>
            <a:ext cx="9299595" cy="369332"/>
          </a:xfrm>
          <a:prstGeom prst="rect">
            <a:avLst/>
          </a:prstGeom>
          <a:solidFill>
            <a:schemeClr val="accent5">
              <a:alpha val="50000"/>
            </a:schemeClr>
          </a:solidFill>
          <a:ln w="25400"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r>
              <a:rPr lang="en-US" i="1" dirty="0">
                <a:solidFill>
                  <a:srgbClr val="000000"/>
                </a:solidFill>
              </a:rPr>
              <a:t>v</a:t>
            </a:r>
            <a:r>
              <a:rPr lang="en-US" baseline="-25000" dirty="0" smtClean="0">
                <a:solidFill>
                  <a:srgbClr val="000000"/>
                </a:solidFill>
              </a:rPr>
              <a:t>3</a:t>
            </a:r>
            <a:r>
              <a:rPr lang="en-US" dirty="0" smtClean="0">
                <a:solidFill>
                  <a:srgbClr val="000000"/>
                </a:solidFill>
              </a:rPr>
              <a:t> and </a:t>
            </a:r>
            <a:r>
              <a:rPr lang="en-US" i="1" dirty="0" smtClean="0">
                <a:solidFill>
                  <a:srgbClr val="000000"/>
                </a:solidFill>
              </a:rPr>
              <a:t>v</a:t>
            </a:r>
            <a:r>
              <a:rPr lang="en-US" baseline="-25000" dirty="0" smtClean="0">
                <a:solidFill>
                  <a:srgbClr val="000000"/>
                </a:solidFill>
              </a:rPr>
              <a:t>4</a:t>
            </a:r>
            <a:r>
              <a:rPr lang="en-US" dirty="0" smtClean="0">
                <a:solidFill>
                  <a:srgbClr val="000000"/>
                </a:solidFill>
              </a:rPr>
              <a:t> diminish above 10 </a:t>
            </a:r>
            <a:r>
              <a:rPr lang="en-US" dirty="0" err="1" smtClean="0">
                <a:solidFill>
                  <a:srgbClr val="000000"/>
                </a:solidFill>
              </a:rPr>
              <a:t>GeV</a:t>
            </a:r>
            <a:r>
              <a:rPr lang="en-US" dirty="0" smtClean="0">
                <a:solidFill>
                  <a:srgbClr val="000000"/>
                </a:solidFill>
              </a:rPr>
              <a:t>/</a:t>
            </a:r>
            <a:r>
              <a:rPr lang="en-US" i="1" dirty="0" smtClean="0">
                <a:solidFill>
                  <a:srgbClr val="000000"/>
                </a:solidFill>
              </a:rPr>
              <a:t>c</a:t>
            </a:r>
            <a:r>
              <a:rPr lang="en-US" dirty="0" smtClean="0">
                <a:solidFill>
                  <a:srgbClr val="000000"/>
                </a:solidFill>
              </a:rPr>
              <a:t> – indication of disappearance of fluctuations at high </a:t>
            </a:r>
            <a:r>
              <a:rPr lang="en-US" i="1" dirty="0" err="1" smtClean="0">
                <a:solidFill>
                  <a:srgbClr val="000000"/>
                </a:solidFill>
              </a:rPr>
              <a:t>p</a:t>
            </a:r>
            <a:r>
              <a:rPr lang="en-US" baseline="-25000" dirty="0" err="1" smtClean="0">
                <a:solidFill>
                  <a:srgbClr val="000000"/>
                </a:solidFill>
              </a:rPr>
              <a:t>T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endParaRPr lang="en-GB" dirty="0">
              <a:solidFill>
                <a:srgbClr val="000000"/>
              </a:solidFill>
            </a:endParaRPr>
          </a:p>
        </p:txBody>
      </p:sp>
      <p:grpSp>
        <p:nvGrpSpPr>
          <p:cNvPr id="25" name="Group 24"/>
          <p:cNvGrpSpPr/>
          <p:nvPr/>
        </p:nvGrpSpPr>
        <p:grpSpPr>
          <a:xfrm>
            <a:off x="3635896" y="893802"/>
            <a:ext cx="4752528" cy="338554"/>
            <a:chOff x="4932040" y="893802"/>
            <a:chExt cx="4752528" cy="338554"/>
          </a:xfrm>
        </p:grpSpPr>
        <p:sp>
          <p:nvSpPr>
            <p:cNvPr id="18" name="TextBox 17"/>
            <p:cNvSpPr txBox="1"/>
            <p:nvPr/>
          </p:nvSpPr>
          <p:spPr>
            <a:xfrm>
              <a:off x="4932040" y="893802"/>
              <a:ext cx="4752528" cy="33855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600" i="1" dirty="0" err="1" smtClean="0">
                  <a:solidFill>
                    <a:srgbClr val="000000"/>
                  </a:solidFill>
                </a:rPr>
                <a:t>W.Horowitz,M.Gyulassy</a:t>
              </a:r>
              <a:r>
                <a:rPr lang="en-US" sz="1600" i="1" dirty="0">
                  <a:solidFill>
                    <a:srgbClr val="000000"/>
                  </a:solidFill>
                </a:rPr>
                <a:t>, </a:t>
              </a:r>
              <a:r>
                <a:rPr lang="en-US" sz="1600" i="1" dirty="0" err="1" smtClean="0">
                  <a:solidFill>
                    <a:srgbClr val="000000"/>
                  </a:solidFill>
                </a:rPr>
                <a:t>J.Phys</a:t>
              </a:r>
              <a:r>
                <a:rPr lang="en-US" sz="1600" i="1" dirty="0" smtClean="0">
                  <a:solidFill>
                    <a:srgbClr val="000000"/>
                  </a:solidFill>
                </a:rPr>
                <a:t>. G38 124114</a:t>
              </a:r>
              <a:endParaRPr lang="en-GB" sz="1600" i="1" dirty="0">
                <a:solidFill>
                  <a:srgbClr val="000000"/>
                </a:solidFill>
              </a:endParaRPr>
            </a:p>
          </p:txBody>
        </p:sp>
        <p:cxnSp>
          <p:nvCxnSpPr>
            <p:cNvPr id="26" name="Straight Connector 25"/>
            <p:cNvCxnSpPr/>
            <p:nvPr/>
          </p:nvCxnSpPr>
          <p:spPr bwMode="auto">
            <a:xfrm flipV="1">
              <a:off x="5076056" y="1054876"/>
              <a:ext cx="358204" cy="8203"/>
            </a:xfrm>
            <a:prstGeom prst="line">
              <a:avLst/>
            </a:prstGeom>
            <a:solidFill>
              <a:schemeClr val="accent1"/>
            </a:solidFill>
            <a:ln w="69850" cap="flat" cmpd="sng" algn="ctr">
              <a:solidFill>
                <a:srgbClr val="CBF3E7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0" name="Straight Connector 19"/>
            <p:cNvCxnSpPr/>
            <p:nvPr/>
          </p:nvCxnSpPr>
          <p:spPr bwMode="auto">
            <a:xfrm>
              <a:off x="5076056" y="1052736"/>
              <a:ext cx="358204" cy="0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rgbClr val="0000FF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</p:grpSp>
      <p:pic>
        <p:nvPicPr>
          <p:cNvPr id="27" name="Picture 2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44504" y="1232356"/>
            <a:ext cx="6116727" cy="41415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9431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Symmetry plane correlations</a:t>
            </a:r>
            <a:endParaRPr lang="en-GB" baseline="-25000" dirty="0" smtClean="0"/>
          </a:p>
        </p:txBody>
      </p:sp>
      <p:sp>
        <p:nvSpPr>
          <p:cNvPr id="100355" name="Content Placeholder 2"/>
          <p:cNvSpPr>
            <a:spLocks noGrp="1"/>
          </p:cNvSpPr>
          <p:nvPr>
            <p:ph idx="1"/>
          </p:nvPr>
        </p:nvSpPr>
        <p:spPr>
          <a:xfrm>
            <a:off x="467544" y="1052736"/>
            <a:ext cx="8208912" cy="5472608"/>
          </a:xfrm>
        </p:spPr>
        <p:txBody>
          <a:bodyPr/>
          <a:lstStyle/>
          <a:p>
            <a:endParaRPr lang="en-GB" sz="2200" dirty="0" smtClean="0">
              <a:effectLst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z="1200" b="1" u="sng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 sz="1200" b="1" u="sng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 sz="1200" b="1" u="sng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 sz="1200" b="1" u="sng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 sz="1200" b="1" u="sng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 u="sng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 u="sng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 u="sng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 u="sng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fld id="{B1DFF974-7549-4567-8171-28B756D69C12}" type="slidenum">
              <a:rPr lang="en-GB" b="0" u="none">
                <a:solidFill>
                  <a:srgbClr val="FFFFFF"/>
                </a:solidFill>
                <a:latin typeface="Comic Sans MS" pitchFamily="66" charset="0"/>
              </a:rPr>
              <a:pPr/>
              <a:t>41</a:t>
            </a:fld>
            <a:endParaRPr lang="en-GB" b="0" u="none" dirty="0">
              <a:solidFill>
                <a:srgbClr val="FFFFFF"/>
              </a:solidFill>
              <a:latin typeface="Comic Sans MS" pitchFamily="66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000000"/>
                </a:solidFill>
              </a:rPr>
              <a:t>15th January, HI Overview,  K.Safarik</a:t>
            </a:r>
            <a:endParaRPr lang="en-US">
              <a:solidFill>
                <a:srgbClr val="000000"/>
              </a:solidFill>
            </a:endParaRPr>
          </a:p>
        </p:txBody>
      </p:sp>
      <p:pic>
        <p:nvPicPr>
          <p:cNvPr id="604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908720"/>
            <a:ext cx="8928992" cy="57764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88687695"/>
      </p:ext>
    </p:extLst>
  </p:cSld>
  <p:clrMapOvr>
    <a:masterClrMapping/>
  </p:clrMapOvr>
  <p:transition spd="med">
    <p:cover dir="r"/>
  </p:transition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Chiral Magnetic Effects (CME)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000000"/>
                </a:solidFill>
              </a:rPr>
              <a:t>15th January, HI Overview,  K.Safarik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E87A10-2C8A-4766-87AF-F1AC79DD9C7C}" type="slidenum">
              <a:rPr lang="en-US" smtClean="0">
                <a:solidFill>
                  <a:srgbClr val="000000"/>
                </a:solidFill>
              </a:rPr>
              <a:pPr/>
              <a:t>42</a:t>
            </a:fld>
            <a:endParaRPr lang="en-US">
              <a:solidFill>
                <a:srgbClr val="000000"/>
              </a:solidFill>
            </a:endParaRPr>
          </a:p>
        </p:txBody>
      </p:sp>
      <p:pic>
        <p:nvPicPr>
          <p:cNvPr id="614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908719"/>
            <a:ext cx="8928992" cy="5826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9399447"/>
      </p:ext>
    </p:extLst>
  </p:cSld>
  <p:clrMapOvr>
    <a:masterClrMapping/>
  </p:clrMapOvr>
  <p:transition spd="med">
    <p:cover dir="r"/>
  </p:transition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Search for CME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000000"/>
                </a:solidFill>
              </a:rPr>
              <a:t>15th January, HI Overview,  K.Safarik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E87A10-2C8A-4766-87AF-F1AC79DD9C7C}" type="slidenum">
              <a:rPr lang="en-US" smtClean="0">
                <a:solidFill>
                  <a:srgbClr val="000000"/>
                </a:solidFill>
              </a:rPr>
              <a:pPr/>
              <a:t>43</a:t>
            </a:fld>
            <a:endParaRPr lang="en-US">
              <a:solidFill>
                <a:srgbClr val="000000"/>
              </a:solidFill>
            </a:endParaRPr>
          </a:p>
        </p:txBody>
      </p:sp>
      <p:pic>
        <p:nvPicPr>
          <p:cNvPr id="624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6454" y="908720"/>
            <a:ext cx="7863978" cy="5736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09034920"/>
      </p:ext>
    </p:extLst>
  </p:cSld>
  <p:clrMapOvr>
    <a:masterClrMapping/>
  </p:clrMapOvr>
  <p:transition spd="med">
    <p:cover dir="r"/>
  </p:transition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Dijet asymmetry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0" dirty="0" smtClean="0"/>
              <a:t>Evolution of jet energy imbalance </a:t>
            </a:r>
            <a:r>
              <a:rPr lang="en-US" b="0" i="1" dirty="0" smtClean="0"/>
              <a:t>A</a:t>
            </a:r>
            <a:r>
              <a:rPr lang="en-US" b="0" baseline="-25000" dirty="0" smtClean="0"/>
              <a:t>J</a:t>
            </a:r>
            <a:r>
              <a:rPr lang="en-US" b="0" dirty="0" smtClean="0"/>
              <a:t> = (</a:t>
            </a:r>
            <a:r>
              <a:rPr lang="en-US" b="0" i="1" dirty="0" smtClean="0"/>
              <a:t>E</a:t>
            </a:r>
            <a:r>
              <a:rPr lang="en-US" b="0" baseline="-25000" dirty="0" smtClean="0"/>
              <a:t>T1</a:t>
            </a:r>
            <a:r>
              <a:rPr lang="en-US" b="0" dirty="0" smtClean="0"/>
              <a:t>-</a:t>
            </a:r>
            <a:r>
              <a:rPr lang="en-US" b="0" i="1" dirty="0" smtClean="0"/>
              <a:t>E</a:t>
            </a:r>
            <a:r>
              <a:rPr lang="en-US" b="0" baseline="-25000" dirty="0" smtClean="0"/>
              <a:t>T2</a:t>
            </a:r>
            <a:r>
              <a:rPr lang="en-US" b="0" dirty="0" smtClean="0"/>
              <a:t>) /(</a:t>
            </a:r>
            <a:r>
              <a:rPr lang="en-US" b="0" i="1" dirty="0" smtClean="0"/>
              <a:t>E</a:t>
            </a:r>
            <a:r>
              <a:rPr lang="en-US" b="0" baseline="-25000" dirty="0" smtClean="0"/>
              <a:t>T1</a:t>
            </a:r>
            <a:r>
              <a:rPr lang="en-US" b="0" dirty="0" smtClean="0"/>
              <a:t>+</a:t>
            </a:r>
            <a:r>
              <a:rPr lang="en-US" b="0" i="1" dirty="0" smtClean="0"/>
              <a:t>E</a:t>
            </a:r>
            <a:r>
              <a:rPr lang="en-US" b="0" baseline="-25000" dirty="0" smtClean="0"/>
              <a:t>T2</a:t>
            </a:r>
            <a:r>
              <a:rPr lang="en-US" b="0" dirty="0" smtClean="0"/>
              <a:t>) with collision centrality</a:t>
            </a:r>
          </a:p>
          <a:p>
            <a:pPr marL="0" indent="0">
              <a:buNone/>
            </a:pPr>
            <a:r>
              <a:rPr lang="en-US" b="0" dirty="0" err="1" smtClean="0">
                <a:latin typeface="Symbol" panose="05050102010706020507" pitchFamily="18" charset="2"/>
              </a:rPr>
              <a:t>Df</a:t>
            </a:r>
            <a:r>
              <a:rPr lang="en-US" b="0" dirty="0" smtClean="0"/>
              <a:t> between two leading jets</a:t>
            </a:r>
            <a:endParaRPr lang="en-GB" b="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000000"/>
                </a:solidFill>
              </a:rPr>
              <a:t>15th January, HI Overview,  K.Safarik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E87A10-2C8A-4766-87AF-F1AC79DD9C7C}" type="slidenum">
              <a:rPr lang="en-US" smtClean="0">
                <a:solidFill>
                  <a:srgbClr val="000000"/>
                </a:solidFill>
              </a:rPr>
              <a:pPr/>
              <a:t>44</a:t>
            </a:fld>
            <a:endParaRPr lang="en-US">
              <a:solidFill>
                <a:srgbClr val="000000"/>
              </a:solidFill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469682"/>
            <a:ext cx="8380982" cy="4055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14925365"/>
      </p:ext>
    </p:extLst>
  </p:cSld>
  <p:clrMapOvr>
    <a:masterClrMapping/>
  </p:clrMapOvr>
  <p:transition spd="med">
    <p:cover dir="r"/>
  </p:transition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697" name="Title 6"/>
          <p:cNvSpPr>
            <a:spLocks noGrp="1"/>
          </p:cNvSpPr>
          <p:nvPr>
            <p:ph type="title"/>
          </p:nvPr>
        </p:nvSpPr>
        <p:spPr>
          <a:xfrm>
            <a:off x="684213" y="186020"/>
            <a:ext cx="7632700" cy="591573"/>
          </a:xfrm>
        </p:spPr>
        <p:txBody>
          <a:bodyPr/>
          <a:lstStyle/>
          <a:p>
            <a:r>
              <a:rPr lang="en-GB" altLang="zh-TW" dirty="0" smtClean="0">
                <a:ea typeface="ＭＳ Ｐゴシック" pitchFamily="34" charset="-128"/>
              </a:rPr>
              <a:t>Jet </a:t>
            </a:r>
            <a:r>
              <a:rPr lang="en-GB" altLang="zh-TW" dirty="0" smtClean="0">
                <a:ea typeface="ＭＳ Ｐゴシック" pitchFamily="34" charset="-128"/>
              </a:rPr>
              <a:t>R</a:t>
            </a:r>
            <a:r>
              <a:rPr lang="en-GB" altLang="zh-TW" baseline="-25000" dirty="0" smtClean="0">
                <a:ea typeface="ＭＳ Ｐゴシック" pitchFamily="34" charset="-128"/>
              </a:rPr>
              <a:t>AA</a:t>
            </a:r>
            <a:r>
              <a:rPr lang="en-GB" altLang="zh-TW" dirty="0" smtClean="0">
                <a:ea typeface="ＭＳ Ｐゴシック" pitchFamily="34" charset="-128"/>
              </a:rPr>
              <a:t> </a:t>
            </a:r>
            <a:endParaRPr lang="en-GB" altLang="zh-TW" baseline="-25000" dirty="0" smtClean="0">
              <a:ea typeface="ＭＳ Ｐゴシック" pitchFamily="34" charset="-128"/>
            </a:endParaRPr>
          </a:p>
        </p:txBody>
      </p:sp>
      <p:sp>
        <p:nvSpPr>
          <p:cNvPr id="165890" name="Content Placeholder 1"/>
          <p:cNvSpPr>
            <a:spLocks noGrp="1"/>
          </p:cNvSpPr>
          <p:nvPr>
            <p:ph sz="half" idx="1"/>
          </p:nvPr>
        </p:nvSpPr>
        <p:spPr>
          <a:xfrm>
            <a:off x="457200" y="1125538"/>
            <a:ext cx="4038600" cy="5038725"/>
          </a:xfrm>
        </p:spPr>
        <p:txBody>
          <a:bodyPr/>
          <a:lstStyle/>
          <a:p>
            <a:pPr>
              <a:defRPr/>
            </a:pPr>
            <a:r>
              <a:rPr lang="en-GB" altLang="zh-TW" sz="2000" dirty="0" smtClean="0"/>
              <a:t>jet R</a:t>
            </a:r>
            <a:r>
              <a:rPr lang="en-GB" altLang="zh-TW" sz="2000" baseline="-25000" dirty="0" smtClean="0"/>
              <a:t>AA</a:t>
            </a:r>
            <a:r>
              <a:rPr lang="en-GB" altLang="zh-TW" sz="2000" dirty="0" smtClean="0"/>
              <a:t> flat out to highest available </a:t>
            </a:r>
            <a:r>
              <a:rPr lang="en-GB" altLang="zh-TW" sz="2000" dirty="0" err="1" smtClean="0"/>
              <a:t>p</a:t>
            </a:r>
            <a:r>
              <a:rPr lang="en-GB" altLang="zh-TW" sz="2000" baseline="-25000" dirty="0" err="1" smtClean="0"/>
              <a:t>T</a:t>
            </a:r>
            <a:r>
              <a:rPr lang="en-GB" altLang="zh-TW" sz="2000" dirty="0" smtClean="0"/>
              <a:t>, e.g. CMS:</a:t>
            </a:r>
            <a:endParaRPr lang="en-GB" altLang="zh-TW" sz="2000" dirty="0"/>
          </a:p>
          <a:p>
            <a:pPr>
              <a:defRPr/>
            </a:pPr>
            <a:endParaRPr lang="en-GB" altLang="zh-TW" sz="2000" dirty="0"/>
          </a:p>
          <a:p>
            <a:pPr>
              <a:defRPr/>
            </a:pPr>
            <a:endParaRPr lang="en-GB" altLang="zh-TW" sz="2000" dirty="0"/>
          </a:p>
          <a:p>
            <a:pPr>
              <a:defRPr/>
            </a:pPr>
            <a:endParaRPr lang="en-GB" altLang="zh-TW" sz="2000" dirty="0"/>
          </a:p>
          <a:p>
            <a:pPr>
              <a:defRPr/>
            </a:pPr>
            <a:endParaRPr lang="en-GB" altLang="zh-TW" sz="2000" dirty="0"/>
          </a:p>
          <a:p>
            <a:pPr>
              <a:defRPr/>
            </a:pPr>
            <a:endParaRPr lang="en-GB" altLang="zh-TW" sz="2000" dirty="0"/>
          </a:p>
          <a:p>
            <a:pPr>
              <a:defRPr/>
            </a:pPr>
            <a:endParaRPr lang="en-GB" altLang="zh-TW" sz="2000" dirty="0"/>
          </a:p>
          <a:p>
            <a:pPr>
              <a:defRPr/>
            </a:pPr>
            <a:endParaRPr lang="en-GB" altLang="zh-TW" sz="2000" dirty="0"/>
          </a:p>
          <a:p>
            <a:pPr>
              <a:defRPr/>
            </a:pPr>
            <a:endParaRPr lang="en-GB" altLang="zh-TW" sz="2000" dirty="0"/>
          </a:p>
          <a:p>
            <a:pPr>
              <a:defRPr/>
            </a:pPr>
            <a:endParaRPr lang="en-GB" altLang="zh-TW" sz="2000" dirty="0"/>
          </a:p>
          <a:p>
            <a:pPr>
              <a:defRPr/>
            </a:pPr>
            <a:endParaRPr lang="en-GB" altLang="zh-TW" sz="2000" dirty="0"/>
          </a:p>
          <a:p>
            <a:pPr marL="0" indent="0">
              <a:buFontTx/>
              <a:buNone/>
              <a:defRPr/>
            </a:pPr>
            <a:endParaRPr lang="en-GB" altLang="zh-TW" sz="2000" dirty="0"/>
          </a:p>
        </p:txBody>
      </p:sp>
      <p:sp>
        <p:nvSpPr>
          <p:cNvPr id="157701" name="Slide Number Placeholder 2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468889DA-4A6F-4D39-8E28-64F50B890E71}" type="slidenum">
              <a:rPr lang="en-US" altLang="zh-TW" sz="1400">
                <a:solidFill>
                  <a:srgbClr val="FFFFFF"/>
                </a:solidFill>
              </a:rPr>
              <a:pPr eaLnBrk="1" hangingPunct="1"/>
              <a:t>45</a:t>
            </a:fld>
            <a:endParaRPr lang="en-US" altLang="zh-TW" sz="1400">
              <a:solidFill>
                <a:srgbClr val="FFFFFF"/>
              </a:solidFill>
            </a:endParaRPr>
          </a:p>
        </p:txBody>
      </p:sp>
      <p:pic>
        <p:nvPicPr>
          <p:cNvPr id="157703" name="Picture 8" descr="BayesResult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084"/>
          <a:stretch>
            <a:fillRect/>
          </a:stretch>
        </p:blipFill>
        <p:spPr bwMode="auto">
          <a:xfrm>
            <a:off x="107949" y="1772816"/>
            <a:ext cx="7863217" cy="49163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Content Placeholder 1"/>
          <p:cNvSpPr>
            <a:spLocks noGrp="1"/>
          </p:cNvSpPr>
          <p:nvPr>
            <p:ph sz="half" idx="2"/>
          </p:nvPr>
        </p:nvSpPr>
        <p:spPr>
          <a:xfrm>
            <a:off x="4355977" y="1052511"/>
            <a:ext cx="4680520" cy="5636681"/>
          </a:xfrm>
          <a:solidFill>
            <a:schemeClr val="bg1"/>
          </a:solidFill>
        </p:spPr>
        <p:txBody>
          <a:bodyPr/>
          <a:lstStyle/>
          <a:p>
            <a:r>
              <a:rPr lang="en-GB" altLang="zh-TW" sz="2000" dirty="0" smtClean="0">
                <a:solidFill>
                  <a:srgbClr val="000000"/>
                </a:solidFill>
                <a:ea typeface="ＭＳ Ｐゴシック" pitchFamily="34" charset="-128"/>
              </a:rPr>
              <a:t>change of behaviour at low </a:t>
            </a:r>
            <a:r>
              <a:rPr lang="en-GB" altLang="zh-TW" sz="2000" dirty="0" err="1" smtClean="0">
                <a:solidFill>
                  <a:srgbClr val="000000"/>
                </a:solidFill>
                <a:ea typeface="ＭＳ Ｐゴシック" pitchFamily="34" charset="-128"/>
              </a:rPr>
              <a:t>p</a:t>
            </a:r>
            <a:r>
              <a:rPr lang="en-GB" altLang="zh-TW" sz="2000" baseline="-25000" dirty="0" err="1" smtClean="0">
                <a:solidFill>
                  <a:srgbClr val="000000"/>
                </a:solidFill>
                <a:ea typeface="ＭＳ Ｐゴシック" pitchFamily="34" charset="-128"/>
              </a:rPr>
              <a:t>T</a:t>
            </a:r>
            <a:r>
              <a:rPr lang="en-GB" altLang="zh-TW" sz="2000" dirty="0" smtClean="0">
                <a:solidFill>
                  <a:srgbClr val="000000"/>
                </a:solidFill>
                <a:ea typeface="ＭＳ Ｐゴシック" pitchFamily="34" charset="-128"/>
              </a:rPr>
              <a:t>? it seems to decrease further…</a:t>
            </a:r>
          </a:p>
          <a:p>
            <a:endParaRPr lang="en-GB" altLang="zh-TW" sz="2000" dirty="0" smtClean="0">
              <a:solidFill>
                <a:srgbClr val="000000"/>
              </a:solidFill>
              <a:ea typeface="ＭＳ Ｐゴシック" pitchFamily="34" charset="-128"/>
            </a:endParaRPr>
          </a:p>
          <a:p>
            <a:endParaRPr lang="en-GB" altLang="zh-TW" sz="2000" dirty="0" smtClean="0">
              <a:solidFill>
                <a:srgbClr val="000000"/>
              </a:solidFill>
              <a:ea typeface="ＭＳ Ｐゴシック" pitchFamily="34" charset="-128"/>
            </a:endParaRPr>
          </a:p>
          <a:p>
            <a:endParaRPr lang="en-GB" altLang="zh-TW" sz="2000" dirty="0" smtClean="0">
              <a:solidFill>
                <a:srgbClr val="000000"/>
              </a:solidFill>
              <a:ea typeface="ＭＳ Ｐゴシック" pitchFamily="34" charset="-128"/>
            </a:endParaRPr>
          </a:p>
          <a:p>
            <a:endParaRPr lang="en-GB" altLang="zh-TW" sz="2000" dirty="0" smtClean="0">
              <a:solidFill>
                <a:srgbClr val="000000"/>
              </a:solidFill>
              <a:ea typeface="ＭＳ Ｐゴシック" pitchFamily="34" charset="-128"/>
            </a:endParaRPr>
          </a:p>
          <a:p>
            <a:endParaRPr lang="en-GB" altLang="zh-TW" sz="2000" dirty="0" smtClean="0">
              <a:solidFill>
                <a:srgbClr val="000000"/>
              </a:solidFill>
              <a:ea typeface="ＭＳ Ｐゴシック" pitchFamily="34" charset="-128"/>
            </a:endParaRPr>
          </a:p>
          <a:p>
            <a:endParaRPr lang="en-GB" altLang="zh-TW" sz="2000" dirty="0" smtClean="0">
              <a:solidFill>
                <a:srgbClr val="000000"/>
              </a:solidFill>
              <a:ea typeface="ＭＳ Ｐゴシック" pitchFamily="34" charset="-128"/>
            </a:endParaRPr>
          </a:p>
          <a:p>
            <a:endParaRPr lang="en-GB" altLang="zh-TW" sz="2000" dirty="0" smtClean="0">
              <a:solidFill>
                <a:srgbClr val="000000"/>
              </a:solidFill>
              <a:ea typeface="ＭＳ Ｐゴシック" pitchFamily="34" charset="-128"/>
            </a:endParaRPr>
          </a:p>
          <a:p>
            <a:endParaRPr lang="en-GB" altLang="zh-TW" sz="2000" dirty="0" smtClean="0">
              <a:solidFill>
                <a:srgbClr val="000000"/>
              </a:solidFill>
              <a:ea typeface="ＭＳ Ｐゴシック" pitchFamily="34" charset="-128"/>
            </a:endParaRPr>
          </a:p>
          <a:p>
            <a:endParaRPr lang="en-GB" altLang="zh-TW" sz="2000" dirty="0" smtClean="0">
              <a:solidFill>
                <a:srgbClr val="000000"/>
              </a:solidFill>
              <a:ea typeface="ＭＳ Ｐゴシック" pitchFamily="34" charset="-128"/>
            </a:endParaRPr>
          </a:p>
          <a:p>
            <a:endParaRPr lang="en-GB" altLang="zh-TW" sz="2000" dirty="0" smtClean="0">
              <a:solidFill>
                <a:srgbClr val="000000"/>
              </a:solidFill>
              <a:ea typeface="ＭＳ Ｐゴシック" pitchFamily="34" charset="-128"/>
            </a:endParaRPr>
          </a:p>
          <a:p>
            <a:pPr>
              <a:buFontTx/>
              <a:buNone/>
            </a:pPr>
            <a:endParaRPr lang="en-GB" altLang="zh-TW" sz="2000" dirty="0" smtClean="0">
              <a:solidFill>
                <a:srgbClr val="000000"/>
              </a:solidFill>
              <a:ea typeface="ＭＳ Ｐゴシック" pitchFamily="34" charset="-128"/>
            </a:endParaRPr>
          </a:p>
          <a:p>
            <a:r>
              <a:rPr lang="en-GB" altLang="zh-TW" sz="2000" dirty="0" smtClean="0">
                <a:solidFill>
                  <a:srgbClr val="000000"/>
                </a:solidFill>
                <a:ea typeface="ＭＳ Ｐゴシック" pitchFamily="34" charset="-128"/>
              </a:rPr>
              <a:t>caveat: </a:t>
            </a:r>
            <a:r>
              <a:rPr lang="en-GB" altLang="zh-TW" sz="2000" dirty="0" smtClean="0">
                <a:solidFill>
                  <a:srgbClr val="000000"/>
                </a:solidFill>
                <a:ea typeface="ＭＳ Ｐゴシック" pitchFamily="34" charset="-128"/>
              </a:rPr>
              <a:t>different acceptance, different methods,…</a:t>
            </a:r>
            <a:endParaRPr lang="en-GB" altLang="zh-TW" sz="2000" dirty="0" smtClean="0">
              <a:solidFill>
                <a:srgbClr val="000000"/>
              </a:solidFill>
              <a:ea typeface="ＭＳ Ｐゴシック" pitchFamily="34" charset="-128"/>
            </a:endParaRPr>
          </a:p>
          <a:p>
            <a:endParaRPr lang="en-GB" altLang="zh-TW" sz="2000" dirty="0" smtClean="0">
              <a:solidFill>
                <a:srgbClr val="000000"/>
              </a:solidFill>
              <a:ea typeface="ＭＳ Ｐゴシック" pitchFamily="34" charset="-128"/>
            </a:endParaRPr>
          </a:p>
          <a:p>
            <a:endParaRPr kumimoji="1" lang="zh-TW" altLang="en-US" dirty="0" smtClean="0">
              <a:ea typeface="ＭＳ Ｐゴシック" pitchFamily="34" charset="-128"/>
            </a:endParaRPr>
          </a:p>
        </p:txBody>
      </p:sp>
      <p:pic>
        <p:nvPicPr>
          <p:cNvPr id="16691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81513" y="1700213"/>
            <a:ext cx="4267200" cy="4033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00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169540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9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669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allAtOnce" animBg="1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Path-length dependence: </a:t>
            </a:r>
            <a:r>
              <a:rPr lang="en-US" i="1" dirty="0" smtClean="0"/>
              <a:t>v</a:t>
            </a:r>
            <a:r>
              <a:rPr lang="en-US" baseline="-25000" dirty="0" smtClean="0"/>
              <a:t>2</a:t>
            </a:r>
            <a:endParaRPr lang="en-GB" baseline="-25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052736"/>
            <a:ext cx="8964488" cy="5043264"/>
          </a:xfrm>
        </p:spPr>
        <p:txBody>
          <a:bodyPr/>
          <a:lstStyle/>
          <a:p>
            <a:pPr marL="0" indent="0">
              <a:buNone/>
            </a:pPr>
            <a:r>
              <a:rPr lang="en-US" b="0" dirty="0" smtClean="0"/>
              <a:t>Path-length dependence of jet quenching results in finite </a:t>
            </a:r>
            <a:r>
              <a:rPr lang="en-US" b="0" i="1" dirty="0" smtClean="0"/>
              <a:t>v</a:t>
            </a:r>
            <a:r>
              <a:rPr lang="en-US" b="0" baseline="-25000" dirty="0" smtClean="0"/>
              <a:t>2</a:t>
            </a:r>
            <a:r>
              <a:rPr lang="en-US" b="0" dirty="0" smtClean="0"/>
              <a:t> (similarly to high-</a:t>
            </a:r>
            <a:r>
              <a:rPr lang="en-US" b="0" i="1" dirty="0" err="1" smtClean="0"/>
              <a:t>p</a:t>
            </a:r>
            <a:r>
              <a:rPr lang="en-US" b="0" baseline="-25000" dirty="0" err="1" smtClean="0"/>
              <a:t>T</a:t>
            </a:r>
            <a:r>
              <a:rPr lang="en-US" b="0" dirty="0" smtClean="0"/>
              <a:t> charged particles)</a:t>
            </a:r>
          </a:p>
          <a:p>
            <a:pPr marL="0" indent="0">
              <a:buNone/>
            </a:pPr>
            <a:endParaRPr lang="en-US" b="0" dirty="0"/>
          </a:p>
          <a:p>
            <a:pPr marL="0" indent="0">
              <a:buNone/>
            </a:pPr>
            <a:r>
              <a:rPr lang="en-US" b="0" dirty="0" smtClean="0"/>
              <a:t>Observed in wide </a:t>
            </a:r>
            <a:r>
              <a:rPr lang="en-US" b="0" i="1" dirty="0" err="1" smtClean="0"/>
              <a:t>p</a:t>
            </a:r>
            <a:r>
              <a:rPr lang="en-US" b="0" baseline="-25000" dirty="0" err="1" smtClean="0"/>
              <a:t>T</a:t>
            </a:r>
            <a:r>
              <a:rPr lang="en-US" b="0" baseline="-25000" dirty="0" smtClean="0"/>
              <a:t> </a:t>
            </a:r>
            <a:r>
              <a:rPr lang="en-US" b="0" dirty="0" smtClean="0"/>
              <a:t>and</a:t>
            </a:r>
          </a:p>
          <a:p>
            <a:pPr marL="0" indent="0">
              <a:buNone/>
            </a:pPr>
            <a:r>
              <a:rPr lang="en-US" b="0" dirty="0"/>
              <a:t>c</a:t>
            </a:r>
            <a:r>
              <a:rPr lang="en-US" b="0" dirty="0" smtClean="0"/>
              <a:t>entrality range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000000"/>
                </a:solidFill>
              </a:rPr>
              <a:t>15th January, HI Overview,  K.Safarik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E87A10-2C8A-4766-87AF-F1AC79DD9C7C}" type="slidenum">
              <a:rPr lang="en-US" smtClean="0">
                <a:solidFill>
                  <a:srgbClr val="000000"/>
                </a:solidFill>
              </a:rPr>
              <a:pPr/>
              <a:t>46</a:t>
            </a:fld>
            <a:endParaRPr lang="en-US">
              <a:solidFill>
                <a:srgbClr val="000000"/>
              </a:solidFill>
            </a:endParaRPr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1781453"/>
            <a:ext cx="5158482" cy="50037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28503982"/>
      </p:ext>
    </p:extLst>
  </p:cSld>
  <p:clrMapOvr>
    <a:masterClrMapping/>
  </p:clrMapOvr>
  <p:transition spd="med">
    <p:cover dir="r"/>
  </p:transition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Modification of fragmentation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052736"/>
            <a:ext cx="8784976" cy="5043264"/>
          </a:xfrm>
        </p:spPr>
        <p:txBody>
          <a:bodyPr/>
          <a:lstStyle/>
          <a:p>
            <a:pPr marL="0" indent="0">
              <a:buNone/>
            </a:pPr>
            <a:r>
              <a:rPr lang="en-US" b="0" dirty="0" smtClean="0"/>
              <a:t>Longitudinal fragmentation function for different </a:t>
            </a:r>
            <a:r>
              <a:rPr lang="en-US" b="0" i="1" dirty="0" smtClean="0"/>
              <a:t>A</a:t>
            </a:r>
            <a:r>
              <a:rPr lang="en-US" b="0" baseline="-25000" dirty="0" smtClean="0"/>
              <a:t>J</a:t>
            </a:r>
            <a:r>
              <a:rPr lang="en-US" b="0" dirty="0" smtClean="0"/>
              <a:t> (</a:t>
            </a:r>
            <a:r>
              <a:rPr lang="en-US" b="0" i="1" dirty="0" err="1" smtClean="0"/>
              <a:t>p</a:t>
            </a:r>
            <a:r>
              <a:rPr lang="en-US" b="0" baseline="-25000" dirty="0" err="1" smtClean="0"/>
              <a:t>T</a:t>
            </a:r>
            <a:r>
              <a:rPr lang="en-US" b="0" dirty="0" smtClean="0"/>
              <a:t> &gt; 4GeV)</a:t>
            </a:r>
          </a:p>
          <a:p>
            <a:pPr marL="0" indent="0">
              <a:buNone/>
            </a:pPr>
            <a:r>
              <a:rPr lang="en-US" b="0" dirty="0" smtClean="0"/>
              <a:t>No large difference compared to pp</a:t>
            </a:r>
            <a:endParaRPr lang="en-GB" b="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000000"/>
                </a:solidFill>
              </a:rPr>
              <a:t>15th January, HI Overview,  K.Safarik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E87A10-2C8A-4766-87AF-F1AC79DD9C7C}" type="slidenum">
              <a:rPr lang="en-US" smtClean="0">
                <a:solidFill>
                  <a:srgbClr val="000000"/>
                </a:solidFill>
              </a:rPr>
              <a:pPr/>
              <a:t>47</a:t>
            </a:fld>
            <a:endParaRPr lang="en-US">
              <a:solidFill>
                <a:srgbClr val="000000"/>
              </a:solidFill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916832"/>
            <a:ext cx="8496944" cy="4722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26598851"/>
      </p:ext>
    </p:extLst>
  </p:cSld>
  <p:clrMapOvr>
    <a:masterClrMapping/>
  </p:clrMapOvr>
  <p:transition spd="med">
    <p:cover dir="r"/>
  </p:transition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8066" name="Rectangle 2"/>
          <p:cNvSpPr>
            <a:spLocks noGrp="1" noChangeArrowheads="1"/>
          </p:cNvSpPr>
          <p:nvPr>
            <p:ph type="title"/>
          </p:nvPr>
        </p:nvSpPr>
        <p:spPr>
          <a:xfrm>
            <a:off x="107950" y="44450"/>
            <a:ext cx="8928100" cy="1152302"/>
          </a:xfrm>
        </p:spPr>
        <p:txBody>
          <a:bodyPr/>
          <a:lstStyle/>
          <a:p>
            <a:pPr eaLnBrk="1" hangingPunct="1">
              <a:defRPr/>
            </a:pPr>
            <a:r>
              <a:rPr lang="en-US" i="0" dirty="0" smtClean="0"/>
              <a:t>Jet structure in </a:t>
            </a:r>
            <a:r>
              <a:rPr lang="en-US" i="0" dirty="0" err="1" smtClean="0"/>
              <a:t>Pb-Pb</a:t>
            </a:r>
            <a:endParaRPr lang="en-US" i="0" baseline="-25000" dirty="0" smtClean="0"/>
          </a:p>
        </p:txBody>
      </p:sp>
      <p:sp>
        <p:nvSpPr>
          <p:cNvPr id="32773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B0E16EA3-A3E7-44CF-9BED-93647AFFEF41}" type="slidenum">
              <a:rPr lang="en-US" smtClean="0">
                <a:solidFill>
                  <a:srgbClr val="C00000"/>
                </a:solidFill>
              </a:rPr>
              <a:pPr eaLnBrk="1" hangingPunct="1">
                <a:defRPr/>
              </a:pPr>
              <a:t>48</a:t>
            </a:fld>
            <a:endParaRPr lang="en-US" smtClean="0">
              <a:solidFill>
                <a:srgbClr val="C00000"/>
              </a:solidFill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>
          <a:xfrm>
            <a:off x="107950" y="4725144"/>
            <a:ext cx="8568506" cy="1584176"/>
          </a:xfrm>
        </p:spPr>
        <p:txBody>
          <a:bodyPr>
            <a:normAutofit fontScale="92500" lnSpcReduction="10000"/>
          </a:bodyPr>
          <a:lstStyle/>
          <a:p>
            <a:pPr eaLnBrk="1" hangingPunct="1">
              <a:defRPr/>
            </a:pPr>
            <a:r>
              <a:rPr lang="en-US" dirty="0" smtClean="0"/>
              <a:t>Ratio </a:t>
            </a:r>
            <a:r>
              <a:rPr lang="en-US" dirty="0" smtClean="0">
                <a:latin typeface="Symbol" panose="05050102010706020507" pitchFamily="18" charset="2"/>
              </a:rPr>
              <a:t>s</a:t>
            </a:r>
            <a:r>
              <a:rPr lang="en-US" dirty="0" smtClean="0"/>
              <a:t>(R=0.2)/</a:t>
            </a:r>
            <a:r>
              <a:rPr lang="en-US" dirty="0" smtClean="0">
                <a:latin typeface="Symbol" panose="05050102010706020507" pitchFamily="18" charset="2"/>
              </a:rPr>
              <a:t>s</a:t>
            </a:r>
            <a:r>
              <a:rPr lang="en-US" dirty="0" smtClean="0"/>
              <a:t>(R=0.3) of jet cross sections in </a:t>
            </a:r>
            <a:r>
              <a:rPr lang="en-US" dirty="0" err="1" smtClean="0"/>
              <a:t>Pb-Pb</a:t>
            </a:r>
            <a:r>
              <a:rPr lang="en-US" dirty="0" smtClean="0"/>
              <a:t> compatible with fragmentation in vacuum (PYTHIA)</a:t>
            </a:r>
          </a:p>
          <a:p>
            <a:pPr lvl="1" eaLnBrk="1" hangingPunct="1">
              <a:defRPr/>
            </a:pPr>
            <a:r>
              <a:rPr lang="en-US" dirty="0"/>
              <a:t>Sensitive to the profile of the jet energy density</a:t>
            </a:r>
          </a:p>
          <a:p>
            <a:pPr lvl="1" eaLnBrk="1" hangingPunct="1">
              <a:defRPr/>
            </a:pPr>
            <a:r>
              <a:rPr lang="en-US" dirty="0" smtClean="0"/>
              <a:t>No evidence of jet shape modification in jet core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2280" y="1136932"/>
            <a:ext cx="5400000" cy="3372188"/>
          </a:xfrm>
          <a:prstGeom prst="rect">
            <a:avLst/>
          </a:prstGeom>
        </p:spPr>
      </p:pic>
      <p:pic>
        <p:nvPicPr>
          <p:cNvPr id="532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1628800"/>
            <a:ext cx="1728000" cy="18122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78261" y="106697"/>
            <a:ext cx="540000" cy="729916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15th January, HI Overview,  K.Safarik</a:t>
            </a:r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6108054"/>
      </p:ext>
    </p:extLst>
  </p:cSld>
  <p:clrMapOvr>
    <a:masterClrMapping/>
  </p:clrMapOvr>
  <p:transition spd="slow" advTm="47538"/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Modification of fragmentation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052736"/>
            <a:ext cx="8784976" cy="5043264"/>
          </a:xfrm>
        </p:spPr>
        <p:txBody>
          <a:bodyPr/>
          <a:lstStyle/>
          <a:p>
            <a:pPr marL="0" indent="0">
              <a:buNone/>
            </a:pPr>
            <a:r>
              <a:rPr lang="en-US" b="0" dirty="0" smtClean="0"/>
              <a:t>Transvers</a:t>
            </a:r>
            <a:r>
              <a:rPr lang="en-US" b="0" dirty="0" smtClean="0"/>
              <a:t>al distribution for different centralities (</a:t>
            </a:r>
            <a:r>
              <a:rPr lang="en-US" b="0" i="1" dirty="0" err="1" smtClean="0"/>
              <a:t>p</a:t>
            </a:r>
            <a:r>
              <a:rPr lang="en-US" b="0" baseline="-25000" dirty="0" err="1" smtClean="0"/>
              <a:t>T</a:t>
            </a:r>
            <a:r>
              <a:rPr lang="en-US" b="0" dirty="0" smtClean="0"/>
              <a:t> &gt; 1 </a:t>
            </a:r>
            <a:r>
              <a:rPr lang="en-US" b="0" dirty="0" err="1" smtClean="0"/>
              <a:t>GeV</a:t>
            </a:r>
            <a:r>
              <a:rPr lang="en-US" b="0" dirty="0" smtClean="0"/>
              <a:t>)</a:t>
            </a:r>
          </a:p>
          <a:p>
            <a:pPr marL="0" indent="0">
              <a:buNone/>
            </a:pPr>
            <a:r>
              <a:rPr lang="en-US" b="0" dirty="0" smtClean="0"/>
              <a:t>In central </a:t>
            </a:r>
            <a:r>
              <a:rPr lang="en-US" b="0" dirty="0" err="1" smtClean="0"/>
              <a:t>Pb</a:t>
            </a:r>
            <a:r>
              <a:rPr lang="en-US" b="0" dirty="0" smtClean="0"/>
              <a:t>–</a:t>
            </a:r>
            <a:r>
              <a:rPr lang="en-US" b="0" dirty="0" err="1" smtClean="0"/>
              <a:t>Pb</a:t>
            </a:r>
            <a:r>
              <a:rPr lang="en-US" b="0" dirty="0" smtClean="0"/>
              <a:t> clear effect of redistribution</a:t>
            </a:r>
            <a:endParaRPr lang="en-GB" b="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000000"/>
                </a:solidFill>
              </a:rPr>
              <a:t>15th January, HI Overview,  K.Safarik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E87A10-2C8A-4766-87AF-F1AC79DD9C7C}" type="slidenum">
              <a:rPr lang="en-US" smtClean="0">
                <a:solidFill>
                  <a:srgbClr val="000000"/>
                </a:solidFill>
              </a:rPr>
              <a:pPr/>
              <a:t>49</a:t>
            </a:fld>
            <a:endParaRPr lang="en-US">
              <a:solidFill>
                <a:srgbClr val="000000"/>
              </a:solidFill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6346" y="2132856"/>
            <a:ext cx="8880149" cy="41129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40846799"/>
      </p:ext>
    </p:extLst>
  </p:cSld>
  <p:clrMapOvr>
    <a:masterClrMapping/>
  </p:clrMapOvr>
  <p:transition spd="med">
    <p:cover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Transverse energy</a:t>
            </a:r>
            <a:endParaRPr lang="en-GB" dirty="0" smtClean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z="1200" b="1" u="sng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 sz="1200" b="1" u="sng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 sz="1200" b="1" u="sng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 sz="1200" b="1" u="sng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 sz="1200" b="1" u="sng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 u="sng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 u="sng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 u="sng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 u="sng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fld id="{B1DFF974-7549-4567-8171-28B756D69C12}" type="slidenum">
              <a:rPr lang="en-GB" b="0" u="none">
                <a:solidFill>
                  <a:srgbClr val="FFFFFF"/>
                </a:solidFill>
                <a:latin typeface="Comic Sans MS" pitchFamily="66" charset="0"/>
              </a:rPr>
              <a:pPr/>
              <a:t>5</a:t>
            </a:fld>
            <a:endParaRPr lang="en-GB" b="0" u="none">
              <a:solidFill>
                <a:srgbClr val="FFFFFF"/>
              </a:solidFill>
              <a:latin typeface="Comic Sans MS" pitchFamily="66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000000"/>
                </a:solidFill>
              </a:rPr>
              <a:t>15th January, HI Overview,  K.Safarik</a:t>
            </a:r>
            <a:endParaRPr lang="en-US">
              <a:solidFill>
                <a:srgbClr val="000000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57" y="1268760"/>
            <a:ext cx="5103607" cy="49316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121869" y="1268760"/>
            <a:ext cx="4022132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Consistent behaviour for </a:t>
            </a:r>
            <a:r>
              <a:rPr lang="en-US" i="1" dirty="0" smtClean="0">
                <a:solidFill>
                  <a:schemeClr val="bg1"/>
                </a:solidFill>
              </a:rPr>
              <a:t>E</a:t>
            </a:r>
            <a:r>
              <a:rPr lang="en-US" baseline="-25000" dirty="0" smtClean="0">
                <a:solidFill>
                  <a:schemeClr val="bg1"/>
                </a:solidFill>
              </a:rPr>
              <a:t>T</a:t>
            </a:r>
            <a:r>
              <a:rPr lang="en-US" dirty="0" smtClean="0">
                <a:solidFill>
                  <a:schemeClr val="bg1"/>
                </a:solidFill>
              </a:rPr>
              <a:t> and </a:t>
            </a:r>
            <a:r>
              <a:rPr lang="en-US" i="1" dirty="0" err="1" smtClean="0">
                <a:solidFill>
                  <a:schemeClr val="bg1"/>
                </a:solidFill>
              </a:rPr>
              <a:t>N</a:t>
            </a:r>
            <a:r>
              <a:rPr lang="en-US" baseline="-25000" dirty="0" err="1" smtClean="0">
                <a:solidFill>
                  <a:schemeClr val="bg1"/>
                </a:solidFill>
              </a:rPr>
              <a:t>ch</a:t>
            </a:r>
            <a:r>
              <a:rPr lang="en-US" dirty="0" smtClean="0">
                <a:solidFill>
                  <a:schemeClr val="bg1"/>
                </a:solidFill>
              </a:rPr>
              <a:t>:</a:t>
            </a:r>
          </a:p>
          <a:p>
            <a:endParaRPr lang="en-US" dirty="0" smtClean="0">
              <a:solidFill>
                <a:schemeClr val="bg1"/>
              </a:solidFill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b</a:t>
            </a:r>
            <a:r>
              <a:rPr lang="en-US" dirty="0" smtClean="0">
                <a:solidFill>
                  <a:schemeClr val="bg1"/>
                </a:solidFill>
              </a:rPr>
              <a:t>oth increase with energy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bg1"/>
                </a:solidFill>
              </a:rPr>
              <a:t>Both show steady rise from peripheral to central collisions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i="1" dirty="0" smtClean="0">
                <a:solidFill>
                  <a:schemeClr val="bg1"/>
                </a:solidFill>
              </a:rPr>
              <a:t>E</a:t>
            </a:r>
            <a:r>
              <a:rPr lang="en-US" baseline="-25000" dirty="0" smtClean="0">
                <a:solidFill>
                  <a:schemeClr val="bg1"/>
                </a:solidFill>
              </a:rPr>
              <a:t>T</a:t>
            </a:r>
            <a:r>
              <a:rPr lang="en-US" dirty="0" smtClean="0">
                <a:solidFill>
                  <a:schemeClr val="bg1"/>
                </a:solidFill>
              </a:rPr>
              <a:t>/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i="1" dirty="0" err="1">
                <a:solidFill>
                  <a:schemeClr val="bg1"/>
                </a:solidFill>
              </a:rPr>
              <a:t>N</a:t>
            </a:r>
            <a:r>
              <a:rPr lang="en-US" baseline="-25000" dirty="0" err="1">
                <a:solidFill>
                  <a:schemeClr val="bg1"/>
                </a:solidFill>
              </a:rPr>
              <a:t>ch</a:t>
            </a:r>
            <a:r>
              <a:rPr lang="en-US" dirty="0" smtClean="0">
                <a:solidFill>
                  <a:schemeClr val="bg1"/>
                </a:solidFill>
              </a:rPr>
              <a:t> independent of centrality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i="1" dirty="0">
                <a:solidFill>
                  <a:schemeClr val="bg1"/>
                </a:solidFill>
              </a:rPr>
              <a:t>E</a:t>
            </a:r>
            <a:r>
              <a:rPr lang="en-US" baseline="-25000" dirty="0">
                <a:solidFill>
                  <a:schemeClr val="bg1"/>
                </a:solidFill>
              </a:rPr>
              <a:t>T</a:t>
            </a:r>
            <a:r>
              <a:rPr lang="en-US" dirty="0">
                <a:solidFill>
                  <a:schemeClr val="bg1"/>
                </a:solidFill>
              </a:rPr>
              <a:t>/ </a:t>
            </a:r>
            <a:r>
              <a:rPr lang="en-US" i="1" dirty="0" err="1">
                <a:solidFill>
                  <a:schemeClr val="bg1"/>
                </a:solidFill>
              </a:rPr>
              <a:t>N</a:t>
            </a:r>
            <a:r>
              <a:rPr lang="en-US" baseline="-25000" dirty="0" err="1">
                <a:solidFill>
                  <a:schemeClr val="bg1"/>
                </a:solidFill>
              </a:rPr>
              <a:t>ch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slightly increases with energy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US" dirty="0" smtClean="0">
              <a:solidFill>
                <a:schemeClr val="bg1"/>
              </a:solidFill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US" dirty="0">
              <a:solidFill>
                <a:schemeClr val="bg1"/>
              </a:solidFill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US" dirty="0">
              <a:solidFill>
                <a:schemeClr val="bg1"/>
              </a:solidFill>
            </a:endParaRPr>
          </a:p>
          <a:p>
            <a:pPr algn="l"/>
            <a:r>
              <a:rPr lang="en-US" dirty="0" err="1" smtClean="0">
                <a:solidFill>
                  <a:schemeClr val="bg1"/>
                </a:solidFill>
              </a:rPr>
              <a:t>Bjorken</a:t>
            </a:r>
            <a:r>
              <a:rPr lang="en-US" dirty="0" smtClean="0">
                <a:solidFill>
                  <a:schemeClr val="bg1"/>
                </a:solidFill>
              </a:rPr>
              <a:t> formula </a:t>
            </a:r>
            <a:r>
              <a:rPr lang="en-US" dirty="0" smtClean="0">
                <a:solidFill>
                  <a:schemeClr val="bg1"/>
                </a:solidFill>
                <a:latin typeface="Symbol" panose="05050102010706020507" pitchFamily="18" charset="2"/>
              </a:rPr>
              <a:t>et</a:t>
            </a:r>
            <a:r>
              <a:rPr lang="en-US" baseline="-25000" dirty="0" smtClean="0">
                <a:solidFill>
                  <a:schemeClr val="bg1"/>
                </a:solidFill>
              </a:rPr>
              <a:t>0</a:t>
            </a:r>
            <a:r>
              <a:rPr lang="en-US" dirty="0" smtClean="0">
                <a:solidFill>
                  <a:schemeClr val="bg1"/>
                </a:solidFill>
              </a:rPr>
              <a:t> = (</a:t>
            </a:r>
            <a:r>
              <a:rPr lang="en-US" dirty="0" err="1" smtClean="0">
                <a:solidFill>
                  <a:schemeClr val="bg1"/>
                </a:solidFill>
              </a:rPr>
              <a:t>d</a:t>
            </a:r>
            <a:r>
              <a:rPr lang="en-US" i="1" dirty="0" err="1" smtClean="0">
                <a:solidFill>
                  <a:schemeClr val="bg1"/>
                </a:solidFill>
              </a:rPr>
              <a:t>E</a:t>
            </a:r>
            <a:r>
              <a:rPr lang="en-US" baseline="-25000" dirty="0" err="1" smtClean="0">
                <a:solidFill>
                  <a:schemeClr val="bg1"/>
                </a:solidFill>
              </a:rPr>
              <a:t>T</a:t>
            </a:r>
            <a:r>
              <a:rPr lang="en-US" dirty="0" smtClean="0">
                <a:solidFill>
                  <a:schemeClr val="bg1"/>
                </a:solidFill>
              </a:rPr>
              <a:t>/</a:t>
            </a:r>
            <a:r>
              <a:rPr lang="en-US" dirty="0" err="1" smtClean="0">
                <a:solidFill>
                  <a:schemeClr val="bg1"/>
                </a:solidFill>
              </a:rPr>
              <a:t>d</a:t>
            </a:r>
            <a:r>
              <a:rPr lang="en-US" i="1" dirty="0" err="1" smtClean="0">
                <a:solidFill>
                  <a:schemeClr val="bg1"/>
                </a:solidFill>
              </a:rPr>
              <a:t>y</a:t>
            </a:r>
            <a:r>
              <a:rPr lang="en-US" dirty="0" smtClean="0">
                <a:solidFill>
                  <a:schemeClr val="bg1"/>
                </a:solidFill>
              </a:rPr>
              <a:t>)/</a:t>
            </a:r>
            <a:r>
              <a:rPr lang="en-US" i="1" dirty="0" smtClean="0">
                <a:solidFill>
                  <a:schemeClr val="bg1"/>
                </a:solidFill>
              </a:rPr>
              <a:t>S</a:t>
            </a:r>
          </a:p>
          <a:p>
            <a:pPr algn="l"/>
            <a:endParaRPr lang="en-US" i="1" dirty="0">
              <a:solidFill>
                <a:schemeClr val="bg1"/>
              </a:solidFill>
            </a:endParaRPr>
          </a:p>
          <a:p>
            <a:r>
              <a:rPr lang="en-US" dirty="0">
                <a:solidFill>
                  <a:srgbClr val="FF0000"/>
                </a:solidFill>
                <a:latin typeface="Symbol" panose="05050102010706020507" pitchFamily="18" charset="2"/>
              </a:rPr>
              <a:t>et</a:t>
            </a:r>
            <a:r>
              <a:rPr lang="en-US" baseline="-25000" dirty="0">
                <a:solidFill>
                  <a:srgbClr val="FF0000"/>
                </a:solidFill>
              </a:rPr>
              <a:t>0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smtClean="0">
                <a:solidFill>
                  <a:srgbClr val="FF0000"/>
                </a:solidFill>
              </a:rPr>
              <a:t>= 14 </a:t>
            </a:r>
            <a:r>
              <a:rPr lang="en-US" dirty="0" err="1" smtClean="0">
                <a:solidFill>
                  <a:srgbClr val="FF0000"/>
                </a:solidFill>
              </a:rPr>
              <a:t>GeV</a:t>
            </a:r>
            <a:r>
              <a:rPr lang="en-US" dirty="0" smtClean="0">
                <a:solidFill>
                  <a:srgbClr val="FF0000"/>
                </a:solidFill>
              </a:rPr>
              <a:t>/fm</a:t>
            </a:r>
            <a:r>
              <a:rPr lang="en-US" baseline="30000" dirty="0" smtClean="0">
                <a:solidFill>
                  <a:srgbClr val="FF0000"/>
                </a:solidFill>
              </a:rPr>
              <a:t>2</a:t>
            </a:r>
          </a:p>
          <a:p>
            <a:pPr algn="l"/>
            <a:endParaRPr lang="en-US" i="1" dirty="0">
              <a:solidFill>
                <a:schemeClr val="bg1"/>
              </a:solidFill>
            </a:endParaRPr>
          </a:p>
          <a:p>
            <a:pPr algn="l"/>
            <a:r>
              <a:rPr lang="en-US" dirty="0" smtClean="0">
                <a:solidFill>
                  <a:schemeClr val="bg1"/>
                </a:solidFill>
              </a:rPr>
              <a:t>Factor 2.6 increase with respect to RHIC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0960264"/>
      </p:ext>
    </p:extLst>
  </p:cSld>
  <p:clrMapOvr>
    <a:masterClrMapping/>
  </p:clrMapOvr>
  <p:transition spd="med">
    <p:cover dir="r"/>
  </p:transition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Jet-energy flow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194048"/>
            <a:ext cx="3096344" cy="5043264"/>
          </a:xfrm>
        </p:spPr>
        <p:txBody>
          <a:bodyPr/>
          <a:lstStyle/>
          <a:p>
            <a:pPr marL="0" indent="0">
              <a:buNone/>
            </a:pPr>
            <a:r>
              <a:rPr lang="en-US" b="0" dirty="0" err="1" smtClean="0">
                <a:latin typeface="Symbol" panose="05050102010706020507" pitchFamily="18" charset="2"/>
              </a:rPr>
              <a:t>S</a:t>
            </a:r>
            <a:r>
              <a:rPr lang="en-US" b="0" i="1" dirty="0" err="1" smtClean="0"/>
              <a:t>p</a:t>
            </a:r>
            <a:r>
              <a:rPr lang="en-US" b="0" baseline="-25000" dirty="0" err="1" smtClean="0"/>
              <a:t>T</a:t>
            </a:r>
            <a:r>
              <a:rPr lang="en-US" b="0" dirty="0" smtClean="0"/>
              <a:t> projected on leading-jet axis for two back-to-back jets</a:t>
            </a:r>
            <a:endParaRPr lang="en-US" b="0" dirty="0"/>
          </a:p>
          <a:p>
            <a:pPr marL="0" indent="0">
              <a:buNone/>
            </a:pPr>
            <a:r>
              <a:rPr lang="en-US" b="0" dirty="0" smtClean="0"/>
              <a:t>(</a:t>
            </a:r>
            <a:r>
              <a:rPr lang="en-US" b="0" i="1" dirty="0" err="1" smtClean="0"/>
              <a:t>p</a:t>
            </a:r>
            <a:r>
              <a:rPr lang="en-US" b="0" baseline="-25000" dirty="0" err="1" smtClean="0"/>
              <a:t>T</a:t>
            </a:r>
            <a:r>
              <a:rPr lang="en-US" b="0" dirty="0" smtClean="0"/>
              <a:t> &gt; 0.5 </a:t>
            </a:r>
            <a:r>
              <a:rPr lang="en-US" b="0" dirty="0" err="1" smtClean="0"/>
              <a:t>GeV</a:t>
            </a:r>
            <a:r>
              <a:rPr lang="en-US" b="0" dirty="0" smtClean="0"/>
              <a:t>)</a:t>
            </a:r>
          </a:p>
          <a:p>
            <a:pPr marL="0" indent="0">
              <a:buNone/>
            </a:pPr>
            <a:endParaRPr lang="en-US" b="0" dirty="0"/>
          </a:p>
          <a:p>
            <a:pPr marL="0" indent="0">
              <a:buNone/>
            </a:pPr>
            <a:r>
              <a:rPr lang="en-US" b="0" dirty="0" smtClean="0"/>
              <a:t>Monte Carlo</a:t>
            </a:r>
          </a:p>
          <a:p>
            <a:pPr marL="0" indent="0">
              <a:buNone/>
            </a:pPr>
            <a:endParaRPr lang="en-US" b="0" dirty="0"/>
          </a:p>
          <a:p>
            <a:pPr marL="0" indent="0">
              <a:buNone/>
            </a:pPr>
            <a:r>
              <a:rPr lang="en-US" b="0" dirty="0" smtClean="0"/>
              <a:t>CMS data</a:t>
            </a:r>
            <a:endParaRPr lang="en-US" b="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000000"/>
                </a:solidFill>
              </a:rPr>
              <a:t>15th January, HI Overview,  K.Safarik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E87A10-2C8A-4766-87AF-F1AC79DD9C7C}" type="slidenum">
              <a:rPr lang="en-US" smtClean="0">
                <a:solidFill>
                  <a:srgbClr val="000000"/>
                </a:solidFill>
              </a:rPr>
              <a:pPr/>
              <a:t>50</a:t>
            </a:fld>
            <a:endParaRPr lang="en-US">
              <a:solidFill>
                <a:srgbClr val="000000"/>
              </a:solidFill>
            </a:endParaRPr>
          </a:p>
        </p:txBody>
      </p:sp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8" y="1008667"/>
            <a:ext cx="5714777" cy="58207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34335170"/>
      </p:ext>
    </p:extLst>
  </p:cSld>
  <p:clrMapOvr>
    <a:masterClrMapping/>
  </p:clrMapOvr>
  <p:transition spd="med">
    <p:cover dir="r"/>
  </p:transition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Symbol" panose="05050102010706020507" pitchFamily="18" charset="2"/>
              </a:rPr>
              <a:t>g</a:t>
            </a:r>
            <a:r>
              <a:rPr lang="en-US" dirty="0" smtClean="0"/>
              <a:t> – jet correlations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412776"/>
            <a:ext cx="8784976" cy="4683224"/>
          </a:xfrm>
        </p:spPr>
        <p:txBody>
          <a:bodyPr/>
          <a:lstStyle/>
          <a:p>
            <a:pPr marL="0" indent="0">
              <a:buNone/>
            </a:pPr>
            <a:r>
              <a:rPr lang="en-US" b="0" dirty="0" smtClean="0"/>
              <a:t>Distribution of </a:t>
            </a:r>
            <a:r>
              <a:rPr lang="en-US" b="0" i="1" dirty="0" err="1" smtClean="0"/>
              <a:t>p</a:t>
            </a:r>
            <a:r>
              <a:rPr lang="en-US" b="0" baseline="-25000" dirty="0" err="1" smtClean="0"/>
              <a:t>T</a:t>
            </a:r>
            <a:r>
              <a:rPr lang="en-US" b="0" dirty="0" smtClean="0"/>
              <a:t> imbalance (jet/</a:t>
            </a:r>
            <a:r>
              <a:rPr lang="en-US" b="0" dirty="0" smtClean="0">
                <a:latin typeface="Symbol" panose="05050102010706020507" pitchFamily="18" charset="2"/>
              </a:rPr>
              <a:t>g</a:t>
            </a:r>
            <a:r>
              <a:rPr lang="en-US" b="0" dirty="0" smtClean="0"/>
              <a:t>) for different centralities</a:t>
            </a:r>
          </a:p>
          <a:p>
            <a:pPr marL="0" indent="0">
              <a:buNone/>
            </a:pPr>
            <a:endParaRPr lang="en-US" b="0" dirty="0"/>
          </a:p>
          <a:p>
            <a:pPr marL="0" indent="0">
              <a:buNone/>
            </a:pPr>
            <a:r>
              <a:rPr lang="en-US" b="0" dirty="0"/>
              <a:t>In central </a:t>
            </a:r>
            <a:r>
              <a:rPr lang="en-US" b="0" dirty="0" err="1"/>
              <a:t>Pb</a:t>
            </a:r>
            <a:r>
              <a:rPr lang="en-US" b="0" dirty="0"/>
              <a:t>–</a:t>
            </a:r>
            <a:r>
              <a:rPr lang="en-US" b="0" dirty="0" err="1"/>
              <a:t>Pb</a:t>
            </a:r>
            <a:r>
              <a:rPr lang="en-US" b="0" dirty="0"/>
              <a:t> clear effect of </a:t>
            </a:r>
            <a:r>
              <a:rPr lang="en-US" b="0" dirty="0" smtClean="0"/>
              <a:t>non-balancing </a:t>
            </a:r>
            <a:r>
              <a:rPr lang="en-US" b="0" i="1" dirty="0" err="1"/>
              <a:t>p</a:t>
            </a:r>
            <a:r>
              <a:rPr lang="en-US" b="0" baseline="-25000" dirty="0" err="1"/>
              <a:t>T</a:t>
            </a:r>
            <a:endParaRPr lang="en-GB" b="0" dirty="0"/>
          </a:p>
          <a:p>
            <a:pPr marL="0" indent="0">
              <a:buNone/>
            </a:pPr>
            <a:endParaRPr lang="en-US" b="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000000"/>
                </a:solidFill>
              </a:rPr>
              <a:t>15th January, HI Overview,  K.Safarik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E87A10-2C8A-4766-87AF-F1AC79DD9C7C}" type="slidenum">
              <a:rPr lang="en-US" smtClean="0">
                <a:solidFill>
                  <a:srgbClr val="000000"/>
                </a:solidFill>
              </a:rPr>
              <a:pPr/>
              <a:t>51</a:t>
            </a:fld>
            <a:endParaRPr lang="en-US">
              <a:solidFill>
                <a:srgbClr val="000000"/>
              </a:solidFill>
            </a:endParaRP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806" y="3301478"/>
            <a:ext cx="8986690" cy="24317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21955395"/>
      </p:ext>
    </p:extLst>
  </p:cSld>
  <p:clrMapOvr>
    <a:masterClrMapping/>
  </p:clrMapOvr>
  <p:transition spd="med">
    <p:cover dir="r"/>
  </p:transition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+mn-lt"/>
              </a:rPr>
              <a:t>Electro-weak probes</a:t>
            </a:r>
            <a:endParaRPr lang="en-GB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124744"/>
            <a:ext cx="8784976" cy="4971256"/>
          </a:xfrm>
        </p:spPr>
        <p:txBody>
          <a:bodyPr/>
          <a:lstStyle/>
          <a:p>
            <a:pPr marL="0" indent="0">
              <a:buNone/>
            </a:pPr>
            <a:r>
              <a:rPr lang="en-US" b="0" dirty="0" smtClean="0"/>
              <a:t>Isolated photons, W, Z not suppressed</a:t>
            </a:r>
          </a:p>
          <a:p>
            <a:pPr marL="0" indent="0">
              <a:buNone/>
            </a:pPr>
            <a:r>
              <a:rPr lang="en-US" b="0" dirty="0" smtClean="0"/>
              <a:t>Hadrons and jets suppressed, b-jets similar to untagged ones</a:t>
            </a:r>
            <a:endParaRPr lang="en-GB" b="0" dirty="0"/>
          </a:p>
          <a:p>
            <a:pPr marL="0" indent="0">
              <a:buNone/>
            </a:pPr>
            <a:endParaRPr lang="en-US" b="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000000"/>
                </a:solidFill>
              </a:rPr>
              <a:t>15th January, HI Overview,  K.Safarik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E87A10-2C8A-4766-87AF-F1AC79DD9C7C}" type="slidenum">
              <a:rPr lang="en-US" smtClean="0">
                <a:solidFill>
                  <a:srgbClr val="000000"/>
                </a:solidFill>
              </a:rPr>
              <a:pPr/>
              <a:t>52</a:t>
            </a:fld>
            <a:endParaRPr lang="en-US">
              <a:solidFill>
                <a:srgbClr val="000000"/>
              </a:solidFill>
            </a:endParaRPr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280240"/>
            <a:ext cx="9144000" cy="43891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96902112"/>
      </p:ext>
    </p:extLst>
  </p:cSld>
  <p:clrMapOvr>
    <a:masterClrMapping/>
  </p:clrMapOvr>
  <p:transition spd="med">
    <p:cover dir="r"/>
  </p:transition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96" y="908720"/>
            <a:ext cx="6494480" cy="424847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36431"/>
            <a:ext cx="7772400" cy="1016305"/>
          </a:xfrm>
          <a:solidFill>
            <a:schemeClr val="accent1">
              <a:lumMod val="40000"/>
              <a:lumOff val="60000"/>
              <a:alpha val="54000"/>
            </a:schemeClr>
          </a:solidFill>
          <a:ln w="31750">
            <a:solidFill>
              <a:srgbClr val="0000FF"/>
            </a:solidFill>
          </a:ln>
        </p:spPr>
        <p:txBody>
          <a:bodyPr anchor="ctr"/>
          <a:lstStyle/>
          <a:p>
            <a:pPr algn="ctr">
              <a:lnSpc>
                <a:spcPct val="150000"/>
              </a:lnSpc>
            </a:pPr>
            <a:r>
              <a:rPr lang="en-US" cap="none" dirty="0" smtClean="0"/>
              <a:t>D meson </a:t>
            </a:r>
            <a:r>
              <a:rPr lang="en-US" i="1" cap="none" dirty="0" smtClean="0"/>
              <a:t>R</a:t>
            </a:r>
            <a:r>
              <a:rPr lang="en-US" cap="none" baseline="-25000" dirty="0" smtClean="0"/>
              <a:t>AA</a:t>
            </a:r>
            <a:endParaRPr lang="en-US" cap="none" baseline="-25000" dirty="0"/>
          </a:p>
        </p:txBody>
      </p:sp>
      <p:sp>
        <p:nvSpPr>
          <p:cNvPr id="6" name="Date Placeholder 1"/>
          <p:cNvSpPr>
            <a:spLocks noGrp="1"/>
          </p:cNvSpPr>
          <p:nvPr>
            <p:ph type="dt" sz="half" idx="10"/>
          </p:nvPr>
        </p:nvSpPr>
        <p:spPr>
          <a:xfrm>
            <a:off x="4932363" y="6643688"/>
            <a:ext cx="4095750" cy="21431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15th January, HI Overview,  K.Safarik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23528" y="1484784"/>
            <a:ext cx="84969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endParaRPr lang="en-US" sz="2000" dirty="0" smtClean="0">
              <a:solidFill>
                <a:srgbClr val="0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9A04459-2F9A-4BAF-B9C7-3EF9FB6AB517}" type="slidenum">
              <a:rPr lang="en-US" smtClean="0">
                <a:solidFill>
                  <a:srgbClr val="000000"/>
                </a:solidFill>
              </a:rPr>
              <a:pPr/>
              <a:t>53</a:t>
            </a:fld>
            <a:endParaRPr lang="en-US">
              <a:solidFill>
                <a:srgbClr val="000000"/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6872" y="2564904"/>
            <a:ext cx="4869664" cy="4103707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5496" y="5264040"/>
            <a:ext cx="4608512" cy="1477328"/>
          </a:xfrm>
          <a:prstGeom prst="rect">
            <a:avLst/>
          </a:prstGeom>
          <a:solidFill>
            <a:schemeClr val="accent5">
              <a:alpha val="49000"/>
            </a:schemeClr>
          </a:solidFill>
          <a:ln w="25400"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pPr algn="l"/>
            <a:r>
              <a:rPr lang="en-US" dirty="0" smtClean="0">
                <a:solidFill>
                  <a:srgbClr val="000000"/>
                </a:solidFill>
              </a:rPr>
              <a:t>Average D-meson </a:t>
            </a:r>
            <a:r>
              <a:rPr lang="en-US" i="1" dirty="0" smtClean="0">
                <a:solidFill>
                  <a:srgbClr val="000000"/>
                </a:solidFill>
              </a:rPr>
              <a:t>R</a:t>
            </a:r>
            <a:r>
              <a:rPr lang="en-US" baseline="-25000" dirty="0" smtClean="0">
                <a:solidFill>
                  <a:srgbClr val="000000"/>
                </a:solidFill>
              </a:rPr>
              <a:t>AA</a:t>
            </a:r>
            <a:r>
              <a:rPr lang="en-US" dirty="0" smtClean="0">
                <a:solidFill>
                  <a:srgbClr val="000000"/>
                </a:solidFill>
              </a:rPr>
              <a:t>:</a:t>
            </a:r>
          </a:p>
          <a:p>
            <a:pPr algn="l"/>
            <a:r>
              <a:rPr lang="en-US" i="1" dirty="0" smtClean="0">
                <a:solidFill>
                  <a:srgbClr val="000000"/>
                </a:solidFill>
              </a:rPr>
              <a:t>– </a:t>
            </a:r>
            <a:r>
              <a:rPr lang="en-US" i="1" dirty="0" err="1" smtClean="0">
                <a:solidFill>
                  <a:srgbClr val="000000"/>
                </a:solidFill>
              </a:rPr>
              <a:t>p</a:t>
            </a:r>
            <a:r>
              <a:rPr lang="en-US" baseline="-25000" dirty="0" err="1" smtClean="0">
                <a:solidFill>
                  <a:srgbClr val="000000"/>
                </a:solidFill>
              </a:rPr>
              <a:t>T</a:t>
            </a:r>
            <a:r>
              <a:rPr lang="en-US" dirty="0" smtClean="0">
                <a:solidFill>
                  <a:srgbClr val="000000"/>
                </a:solidFill>
              </a:rPr>
              <a:t> &lt; 8 </a:t>
            </a:r>
            <a:r>
              <a:rPr lang="en-US" dirty="0" err="1" smtClean="0">
                <a:solidFill>
                  <a:srgbClr val="000000"/>
                </a:solidFill>
              </a:rPr>
              <a:t>GeV</a:t>
            </a:r>
            <a:r>
              <a:rPr lang="en-US" dirty="0" smtClean="0">
                <a:solidFill>
                  <a:srgbClr val="000000"/>
                </a:solidFill>
              </a:rPr>
              <a:t>/</a:t>
            </a:r>
            <a:r>
              <a:rPr lang="en-US" i="1" dirty="0" smtClean="0">
                <a:solidFill>
                  <a:srgbClr val="000000"/>
                </a:solidFill>
              </a:rPr>
              <a:t>c</a:t>
            </a:r>
            <a:r>
              <a:rPr lang="en-US" dirty="0" smtClean="0">
                <a:solidFill>
                  <a:srgbClr val="000000"/>
                </a:solidFill>
              </a:rPr>
              <a:t> hint of slightly less </a:t>
            </a:r>
          </a:p>
          <a:p>
            <a:pPr algn="l"/>
            <a:r>
              <a:rPr lang="en-US" dirty="0" smtClean="0">
                <a:solidFill>
                  <a:srgbClr val="000000"/>
                </a:solidFill>
              </a:rPr>
              <a:t>suppression than for light hadrons</a:t>
            </a:r>
          </a:p>
          <a:p>
            <a:pPr algn="l"/>
            <a:r>
              <a:rPr lang="en-US" i="1" dirty="0" smtClean="0">
                <a:solidFill>
                  <a:srgbClr val="000000"/>
                </a:solidFill>
              </a:rPr>
              <a:t>– </a:t>
            </a:r>
            <a:r>
              <a:rPr lang="en-US" i="1" dirty="0" err="1" smtClean="0">
                <a:solidFill>
                  <a:srgbClr val="000000"/>
                </a:solidFill>
              </a:rPr>
              <a:t>p</a:t>
            </a:r>
            <a:r>
              <a:rPr lang="en-US" baseline="-25000" dirty="0" err="1" smtClean="0">
                <a:solidFill>
                  <a:srgbClr val="000000"/>
                </a:solidFill>
              </a:rPr>
              <a:t>T</a:t>
            </a:r>
            <a:r>
              <a:rPr lang="en-US" dirty="0" smtClean="0">
                <a:solidFill>
                  <a:srgbClr val="000000"/>
                </a:solidFill>
              </a:rPr>
              <a:t> &gt; </a:t>
            </a:r>
            <a:r>
              <a:rPr lang="en-US" dirty="0">
                <a:solidFill>
                  <a:srgbClr val="000000"/>
                </a:solidFill>
              </a:rPr>
              <a:t>8 </a:t>
            </a:r>
            <a:r>
              <a:rPr lang="en-US" dirty="0" err="1">
                <a:solidFill>
                  <a:srgbClr val="000000"/>
                </a:solidFill>
              </a:rPr>
              <a:t>GeV</a:t>
            </a:r>
            <a:r>
              <a:rPr lang="en-US" dirty="0">
                <a:solidFill>
                  <a:srgbClr val="000000"/>
                </a:solidFill>
              </a:rPr>
              <a:t>/</a:t>
            </a:r>
            <a:r>
              <a:rPr lang="en-US" i="1" dirty="0">
                <a:solidFill>
                  <a:srgbClr val="000000"/>
                </a:solidFill>
              </a:rPr>
              <a:t>c</a:t>
            </a:r>
            <a:r>
              <a:rPr lang="en-US" dirty="0">
                <a:solidFill>
                  <a:srgbClr val="000000"/>
                </a:solidFill>
              </a:rPr>
              <a:t> </a:t>
            </a:r>
            <a:r>
              <a:rPr lang="en-US" dirty="0" smtClean="0">
                <a:solidFill>
                  <a:srgbClr val="000000"/>
                </a:solidFill>
              </a:rPr>
              <a:t>both (all) very similar</a:t>
            </a:r>
          </a:p>
          <a:p>
            <a:pPr algn="l"/>
            <a:r>
              <a:rPr lang="en-GB" dirty="0" smtClean="0">
                <a:solidFill>
                  <a:srgbClr val="000000"/>
                </a:solidFill>
              </a:rPr>
              <a:t>no indication of colour charge dependence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14495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91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zh-TW" smtClean="0">
                <a:ea typeface="ＭＳ Ｐゴシック" pitchFamily="34" charset="-128"/>
              </a:rPr>
              <a:t>R</a:t>
            </a:r>
            <a:r>
              <a:rPr lang="en-GB" altLang="zh-TW" baseline="-25000" smtClean="0">
                <a:ea typeface="ＭＳ Ｐゴシック" pitchFamily="34" charset="-128"/>
              </a:rPr>
              <a:t>AA</a:t>
            </a:r>
            <a:r>
              <a:rPr lang="en-GB" altLang="zh-TW" smtClean="0">
                <a:ea typeface="ＭＳ Ｐゴシック" pitchFamily="34" charset="-128"/>
              </a:rPr>
              <a:t>: Flavour Dependence!</a:t>
            </a:r>
            <a:endParaRPr lang="en-GB" altLang="zh-TW" baseline="-25000" smtClean="0">
              <a:ea typeface="ＭＳ Ｐゴシック" pitchFamily="34" charset="-128"/>
            </a:endParaRPr>
          </a:p>
        </p:txBody>
      </p:sp>
      <p:sp>
        <p:nvSpPr>
          <p:cNvPr id="166916" name="Slide Number Placeholder 2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6A98A7B6-A8DF-452E-BFAB-70E479829AB5}" type="slidenum">
              <a:rPr lang="en-US" altLang="zh-TW" sz="1400">
                <a:solidFill>
                  <a:srgbClr val="FFFFFF"/>
                </a:solidFill>
              </a:rPr>
              <a:pPr eaLnBrk="1" hangingPunct="1"/>
              <a:t>54</a:t>
            </a:fld>
            <a:endParaRPr lang="en-US" altLang="zh-TW" sz="1400">
              <a:solidFill>
                <a:srgbClr val="FFFFFF"/>
              </a:solidFill>
            </a:endParaRPr>
          </a:p>
        </p:txBody>
      </p:sp>
      <p:sp>
        <p:nvSpPr>
          <p:cNvPr id="194568" name="Content Placeholder 2"/>
          <p:cNvSpPr txBox="1">
            <a:spLocks/>
          </p:cNvSpPr>
          <p:nvPr/>
        </p:nvSpPr>
        <p:spPr bwMode="auto">
          <a:xfrm>
            <a:off x="295310" y="1052736"/>
            <a:ext cx="4533900" cy="107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8" rIns="91435" bIns="45718"/>
          <a:lstStyle>
            <a:lvl1pPr marL="341313" indent="-341313" eaLnBrk="0" hangingPunct="0"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20000"/>
              </a:spcBef>
              <a:buFontTx/>
              <a:buChar char="•"/>
            </a:pPr>
            <a:r>
              <a:rPr lang="en-GB" altLang="zh-TW" sz="2000" dirty="0">
                <a:ea typeface="PMingLiU" pitchFamily="18" charset="-120"/>
              </a:rPr>
              <a:t>indication of R</a:t>
            </a:r>
            <a:r>
              <a:rPr lang="en-GB" altLang="zh-TW" sz="2000" baseline="-25000" dirty="0">
                <a:ea typeface="PMingLiU" pitchFamily="18" charset="-120"/>
              </a:rPr>
              <a:t>AA</a:t>
            </a:r>
            <a:r>
              <a:rPr lang="en-GB" altLang="zh-TW" sz="2000" dirty="0">
                <a:ea typeface="PMingLiU" pitchFamily="18" charset="-120"/>
              </a:rPr>
              <a:t>(b) &gt; R</a:t>
            </a:r>
            <a:r>
              <a:rPr lang="en-GB" altLang="zh-TW" sz="2000" baseline="-25000" dirty="0">
                <a:ea typeface="PMingLiU" pitchFamily="18" charset="-120"/>
              </a:rPr>
              <a:t>AA</a:t>
            </a:r>
            <a:r>
              <a:rPr lang="en-GB" altLang="zh-TW" sz="2000" dirty="0">
                <a:ea typeface="PMingLiU" pitchFamily="18" charset="-120"/>
              </a:rPr>
              <a:t>(c) !</a:t>
            </a:r>
          </a:p>
          <a:p>
            <a:pPr>
              <a:spcBef>
                <a:spcPct val="20000"/>
              </a:spcBef>
              <a:buFontTx/>
              <a:buChar char="•"/>
            </a:pPr>
            <a:endParaRPr lang="en-GB" altLang="zh-TW" sz="2000" dirty="0">
              <a:ea typeface="PMingLiU" pitchFamily="18" charset="-120"/>
            </a:endParaRPr>
          </a:p>
          <a:p>
            <a:pPr>
              <a:spcBef>
                <a:spcPct val="20000"/>
              </a:spcBef>
              <a:buFontTx/>
              <a:buChar char="•"/>
            </a:pPr>
            <a:endParaRPr lang="en-GB" altLang="zh-TW" sz="2000" dirty="0">
              <a:ea typeface="PMingLiU" pitchFamily="18" charset="-120"/>
            </a:endParaRPr>
          </a:p>
          <a:p>
            <a:pPr>
              <a:spcBef>
                <a:spcPct val="20000"/>
              </a:spcBef>
              <a:buFontTx/>
              <a:buChar char="•"/>
            </a:pPr>
            <a:endParaRPr lang="en-GB" altLang="zh-TW" sz="2000" dirty="0">
              <a:ea typeface="PMingLiU" pitchFamily="18" charset="-120"/>
            </a:endParaRPr>
          </a:p>
          <a:p>
            <a:pPr>
              <a:spcBef>
                <a:spcPct val="20000"/>
              </a:spcBef>
              <a:buFontTx/>
              <a:buChar char="•"/>
            </a:pPr>
            <a:endParaRPr lang="en-GB" altLang="zh-TW" sz="2000" dirty="0">
              <a:ea typeface="PMingLiU" pitchFamily="18" charset="-120"/>
            </a:endParaRPr>
          </a:p>
          <a:p>
            <a:pPr>
              <a:spcBef>
                <a:spcPct val="20000"/>
              </a:spcBef>
              <a:buFontTx/>
              <a:buChar char="•"/>
            </a:pPr>
            <a:endParaRPr lang="en-GB" altLang="zh-TW" sz="2000" dirty="0">
              <a:ea typeface="PMingLiU" pitchFamily="18" charset="-120"/>
            </a:endParaRPr>
          </a:p>
          <a:p>
            <a:pPr>
              <a:spcBef>
                <a:spcPct val="20000"/>
              </a:spcBef>
              <a:buFontTx/>
              <a:buChar char="•"/>
            </a:pPr>
            <a:endParaRPr lang="en-GB" altLang="zh-TW" sz="2000" dirty="0">
              <a:ea typeface="PMingLiU" pitchFamily="18" charset="-120"/>
            </a:endParaRPr>
          </a:p>
          <a:p>
            <a:pPr>
              <a:spcBef>
                <a:spcPct val="20000"/>
              </a:spcBef>
              <a:buFontTx/>
              <a:buChar char="•"/>
            </a:pPr>
            <a:endParaRPr lang="en-GB" altLang="zh-TW" sz="2000" dirty="0">
              <a:ea typeface="PMingLiU" pitchFamily="18" charset="-120"/>
            </a:endParaRPr>
          </a:p>
          <a:p>
            <a:pPr>
              <a:spcBef>
                <a:spcPct val="20000"/>
              </a:spcBef>
              <a:buFontTx/>
              <a:buChar char="•"/>
            </a:pPr>
            <a:endParaRPr lang="en-GB" altLang="zh-TW" sz="2000" dirty="0">
              <a:ea typeface="PMingLiU" pitchFamily="18" charset="-120"/>
            </a:endParaRPr>
          </a:p>
          <a:p>
            <a:pPr>
              <a:spcBef>
                <a:spcPct val="20000"/>
              </a:spcBef>
              <a:buFontTx/>
              <a:buChar char="•"/>
            </a:pPr>
            <a:endParaRPr lang="en-GB" altLang="zh-TW" sz="2000" dirty="0">
              <a:ea typeface="PMingLiU" pitchFamily="18" charset="-120"/>
            </a:endParaRPr>
          </a:p>
          <a:p>
            <a:pPr>
              <a:spcBef>
                <a:spcPct val="20000"/>
              </a:spcBef>
              <a:buFontTx/>
              <a:buChar char="•"/>
            </a:pPr>
            <a:endParaRPr lang="en-GB" altLang="zh-TW" sz="2000" dirty="0">
              <a:ea typeface="PMingLiU" pitchFamily="18" charset="-120"/>
            </a:endParaRPr>
          </a:p>
          <a:p>
            <a:pPr>
              <a:spcBef>
                <a:spcPct val="20000"/>
              </a:spcBef>
              <a:buFontTx/>
              <a:buChar char="•"/>
            </a:pPr>
            <a:endParaRPr lang="en-GB" altLang="zh-TW" sz="2000" dirty="0">
              <a:ea typeface="PMingLiU" pitchFamily="18" charset="-120"/>
            </a:endParaRPr>
          </a:p>
          <a:p>
            <a:pPr>
              <a:spcBef>
                <a:spcPct val="20000"/>
              </a:spcBef>
              <a:buFontTx/>
              <a:buChar char="•"/>
            </a:pPr>
            <a:endParaRPr lang="en-GB" altLang="zh-TW" sz="2000" dirty="0">
              <a:ea typeface="PMingLiU" pitchFamily="18" charset="-120"/>
            </a:endParaRPr>
          </a:p>
          <a:p>
            <a:pPr>
              <a:spcBef>
                <a:spcPct val="20000"/>
              </a:spcBef>
            </a:pPr>
            <a:r>
              <a:rPr lang="en-GB" altLang="zh-TW" sz="1800" dirty="0">
                <a:ea typeface="PMingLiU" pitchFamily="18" charset="-120"/>
              </a:rPr>
              <a:t>                       </a:t>
            </a:r>
            <a:r>
              <a:rPr lang="en-GB" altLang="zh-TW" sz="2000" dirty="0">
                <a:ea typeface="PMingLiU" pitchFamily="18" charset="-120"/>
              </a:rPr>
              <a:t> … </a:t>
            </a:r>
            <a:r>
              <a:rPr lang="en-GB" altLang="zh-TW" sz="2000" u="sng" dirty="0">
                <a:ea typeface="PMingLiU" pitchFamily="18" charset="-120"/>
              </a:rPr>
              <a:t>finally</a:t>
            </a:r>
            <a:r>
              <a:rPr lang="en-GB" altLang="zh-TW" sz="2000" dirty="0">
                <a:ea typeface="PMingLiU" pitchFamily="18" charset="-120"/>
              </a:rPr>
              <a:t>!</a:t>
            </a:r>
          </a:p>
        </p:txBody>
      </p:sp>
      <p:pic>
        <p:nvPicPr>
          <p:cNvPr id="2" name="Picture 1" descr="2013-Jul-15-Dave8to16_NonPromptJpsi_CompWithModels_110713_wNpart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76036" y="1556792"/>
            <a:ext cx="4132263" cy="4221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000000"/>
                </a:solidFill>
              </a:rPr>
              <a:t>15th January, HI Overview,  K.Safarik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64595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93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zh-TW" smtClean="0">
                <a:ea typeface="ＭＳ Ｐゴシック" pitchFamily="34" charset="-128"/>
              </a:rPr>
              <a:t>The D</a:t>
            </a:r>
            <a:r>
              <a:rPr lang="en-GB" altLang="zh-TW" baseline="-25000" smtClean="0">
                <a:ea typeface="ＭＳ Ｐゴシック" pitchFamily="34" charset="-128"/>
              </a:rPr>
              <a:t>s</a:t>
            </a:r>
          </a:p>
        </p:txBody>
      </p:sp>
      <p:sp>
        <p:nvSpPr>
          <p:cNvPr id="167938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altLang="zh-TW" sz="2000" dirty="0" smtClean="0">
                <a:ea typeface="ＭＳ Ｐゴシック" pitchFamily="34" charset="-128"/>
              </a:rPr>
              <a:t>HF in-medium </a:t>
            </a:r>
            <a:r>
              <a:rPr lang="en-GB" altLang="zh-TW" sz="2000" dirty="0" err="1" smtClean="0">
                <a:ea typeface="ＭＳ Ｐゴシック" pitchFamily="34" charset="-128"/>
              </a:rPr>
              <a:t>hadronisation</a:t>
            </a:r>
            <a:r>
              <a:rPr lang="en-GB" altLang="zh-TW" sz="2000" dirty="0" smtClean="0">
                <a:ea typeface="ＭＳ Ｐゴシック" pitchFamily="34" charset="-128"/>
              </a:rPr>
              <a:t>!</a:t>
            </a:r>
          </a:p>
          <a:p>
            <a:endParaRPr lang="en-GB" altLang="zh-TW" sz="2000" dirty="0" smtClean="0">
              <a:ea typeface="ＭＳ Ｐゴシック" pitchFamily="34" charset="-128"/>
            </a:endParaRPr>
          </a:p>
          <a:p>
            <a:endParaRPr lang="en-GB" altLang="zh-TW" sz="2000" dirty="0" smtClean="0">
              <a:ea typeface="ＭＳ Ｐゴシック" pitchFamily="34" charset="-128"/>
            </a:endParaRPr>
          </a:p>
          <a:p>
            <a:endParaRPr lang="en-GB" altLang="zh-TW" sz="2000" dirty="0" smtClean="0">
              <a:ea typeface="ＭＳ Ｐゴシック" pitchFamily="34" charset="-128"/>
            </a:endParaRPr>
          </a:p>
          <a:p>
            <a:endParaRPr lang="en-GB" altLang="zh-TW" sz="2000" dirty="0" smtClean="0">
              <a:ea typeface="ＭＳ Ｐゴシック" pitchFamily="34" charset="-128"/>
            </a:endParaRPr>
          </a:p>
          <a:p>
            <a:endParaRPr lang="en-GB" altLang="zh-TW" sz="2000" dirty="0" smtClean="0">
              <a:ea typeface="ＭＳ Ｐゴシック" pitchFamily="34" charset="-128"/>
            </a:endParaRPr>
          </a:p>
          <a:p>
            <a:endParaRPr lang="en-GB" altLang="zh-TW" sz="2000" dirty="0" smtClean="0">
              <a:ea typeface="ＭＳ Ｐゴシック" pitchFamily="34" charset="-128"/>
            </a:endParaRPr>
          </a:p>
          <a:p>
            <a:endParaRPr lang="en-GB" altLang="zh-TW" sz="2000" dirty="0" smtClean="0">
              <a:ea typeface="ＭＳ Ｐゴシック" pitchFamily="34" charset="-128"/>
            </a:endParaRPr>
          </a:p>
          <a:p>
            <a:endParaRPr lang="en-GB" altLang="zh-TW" sz="2000" dirty="0" smtClean="0">
              <a:ea typeface="ＭＳ Ｐゴシック" pitchFamily="34" charset="-128"/>
            </a:endParaRPr>
          </a:p>
          <a:p>
            <a:endParaRPr lang="en-GB" altLang="zh-TW" sz="2000" dirty="0" smtClean="0">
              <a:ea typeface="ＭＳ Ｐゴシック" pitchFamily="34" charset="-128"/>
            </a:endParaRPr>
          </a:p>
          <a:p>
            <a:endParaRPr lang="en-GB" altLang="zh-TW" sz="2000" dirty="0" smtClean="0">
              <a:ea typeface="ＭＳ Ｐゴシック" pitchFamily="34" charset="-128"/>
            </a:endParaRPr>
          </a:p>
          <a:p>
            <a:endParaRPr lang="en-GB" altLang="zh-TW" sz="2000" dirty="0" smtClean="0">
              <a:ea typeface="ＭＳ Ｐゴシック" pitchFamily="34" charset="-128"/>
            </a:endParaRPr>
          </a:p>
          <a:p>
            <a:endParaRPr lang="en-GB" altLang="zh-TW" sz="2000" dirty="0" smtClean="0">
              <a:ea typeface="ＭＳ Ｐゴシック" pitchFamily="34" charset="-128"/>
            </a:endParaRPr>
          </a:p>
          <a:p>
            <a:r>
              <a:rPr lang="en-GB" altLang="zh-TW" sz="2000" dirty="0" smtClean="0">
                <a:ea typeface="ＭＳ Ｐゴシック" pitchFamily="34" charset="-128"/>
              </a:rPr>
              <a:t>a hint of strangeness enhancement?</a:t>
            </a:r>
          </a:p>
        </p:txBody>
      </p:sp>
      <p:sp>
        <p:nvSpPr>
          <p:cNvPr id="167940" name="Slide Number Placeholder 2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D489C3A9-7222-47F9-9D82-C3A6B305B6C8}" type="slidenum">
              <a:rPr lang="en-US" altLang="zh-TW" sz="1400">
                <a:solidFill>
                  <a:srgbClr val="FFFFFF"/>
                </a:solidFill>
              </a:rPr>
              <a:pPr eaLnBrk="1" hangingPunct="1"/>
              <a:t>55</a:t>
            </a:fld>
            <a:endParaRPr lang="en-US" altLang="zh-TW" sz="1400">
              <a:solidFill>
                <a:srgbClr val="FFFFFF"/>
              </a:solidFill>
            </a:endParaRPr>
          </a:p>
        </p:txBody>
      </p:sp>
      <p:pic>
        <p:nvPicPr>
          <p:cNvPr id="167941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338" y="1556792"/>
            <a:ext cx="3992562" cy="3816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7942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263" y="1625898"/>
            <a:ext cx="3752850" cy="3243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7943" name="Content Placeholder 2"/>
          <p:cNvSpPr txBox="1">
            <a:spLocks/>
          </p:cNvSpPr>
          <p:nvPr/>
        </p:nvSpPr>
        <p:spPr bwMode="auto">
          <a:xfrm>
            <a:off x="457200" y="6059488"/>
            <a:ext cx="3467100" cy="50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8" rIns="91435" bIns="45718"/>
          <a:lstStyle>
            <a:lvl1pPr marL="341313" indent="-341313" eaLnBrk="0" hangingPunct="0"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20000"/>
              </a:spcBef>
              <a:buFontTx/>
              <a:buChar char="•"/>
            </a:pPr>
            <a:r>
              <a:rPr lang="en-GB" altLang="zh-TW" sz="2000" dirty="0">
                <a:ea typeface="PMingLiU" pitchFamily="18" charset="-120"/>
              </a:rPr>
              <a:t>more </a:t>
            </a:r>
            <a:r>
              <a:rPr lang="en-GB" altLang="zh-TW" sz="2000" dirty="0" smtClean="0">
                <a:ea typeface="PMingLiU" pitchFamily="18" charset="-120"/>
              </a:rPr>
              <a:t>statistics </a:t>
            </a:r>
            <a:r>
              <a:rPr lang="en-GB" altLang="zh-TW" sz="2000" dirty="0">
                <a:ea typeface="PMingLiU" pitchFamily="18" charset="-120"/>
              </a:rPr>
              <a:t>needed!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000000"/>
                </a:solidFill>
              </a:rPr>
              <a:t>15th January, HI Overview,  K.Safarik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40676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Content Placeholder 2"/>
          <p:cNvSpPr>
            <a:spLocks noGrp="1"/>
          </p:cNvSpPr>
          <p:nvPr>
            <p:ph idx="1"/>
          </p:nvPr>
        </p:nvSpPr>
        <p:spPr>
          <a:xfrm>
            <a:off x="5181600" y="1219200"/>
            <a:ext cx="3962400" cy="5029200"/>
          </a:xfrm>
        </p:spPr>
        <p:txBody>
          <a:bodyPr/>
          <a:lstStyle/>
          <a:p>
            <a:r>
              <a:rPr lang="en-US" sz="2200" b="0" dirty="0" smtClean="0">
                <a:ea typeface="ＭＳ Ｐゴシック" pitchFamily="34" charset="-128"/>
              </a:rPr>
              <a:t>New: ALICE preliminary results with full 2011 sample (10</a:t>
            </a:r>
            <a:r>
              <a:rPr lang="en-US" sz="2200" b="0" baseline="30000" dirty="0" smtClean="0">
                <a:ea typeface="ＭＳ Ｐゴシック" pitchFamily="34" charset="-128"/>
              </a:rPr>
              <a:t>7</a:t>
            </a:r>
            <a:r>
              <a:rPr lang="en-US" sz="2200" b="0" dirty="0" smtClean="0">
                <a:ea typeface="ＭＳ Ｐゴシック" pitchFamily="34" charset="-128"/>
              </a:rPr>
              <a:t> events in 30-50%)</a:t>
            </a:r>
          </a:p>
          <a:p>
            <a:r>
              <a:rPr lang="en-US" sz="2200" b="0" dirty="0" smtClean="0">
                <a:ea typeface="ＭＳ Ｐゴシック" pitchFamily="34" charset="-128"/>
              </a:rPr>
              <a:t>Indication of non-zero v</a:t>
            </a:r>
            <a:r>
              <a:rPr lang="en-US" sz="2200" b="0" baseline="-25000" dirty="0" smtClean="0">
                <a:ea typeface="ＭＳ Ｐゴシック" pitchFamily="34" charset="-128"/>
              </a:rPr>
              <a:t>2</a:t>
            </a:r>
          </a:p>
          <a:p>
            <a:r>
              <a:rPr lang="en-US" sz="2200" b="0" dirty="0" smtClean="0">
                <a:ea typeface="ＭＳ Ｐゴシック" pitchFamily="34" charset="-128"/>
              </a:rPr>
              <a:t>But uncertainties are substantial</a:t>
            </a:r>
          </a:p>
          <a:p>
            <a:r>
              <a:rPr lang="en-US" sz="2200" b="0" dirty="0" smtClean="0">
                <a:ea typeface="ＭＳ Ｐゴシック" pitchFamily="34" charset="-128"/>
              </a:rPr>
              <a:t>Factor 3 larger statistics 2015-16 data?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79512" y="5013176"/>
            <a:ext cx="8861425" cy="1200329"/>
          </a:xfrm>
          <a:prstGeom prst="rect">
            <a:avLst/>
          </a:prstGeom>
          <a:noFill/>
        </p:spPr>
        <p:txBody>
          <a:bodyPr anchor="ctr">
            <a:spAutoFit/>
          </a:bodyPr>
          <a:lstStyle/>
          <a:p>
            <a:pPr marL="342900" indent="-342900">
              <a:buFont typeface="Wingdings" charset="0"/>
              <a:buChar char="à"/>
              <a:defRPr/>
            </a:pPr>
            <a:r>
              <a:rPr lang="en-US" dirty="0">
                <a:solidFill>
                  <a:srgbClr val="000000"/>
                </a:solidFill>
                <a:ea typeface="ＭＳ Ｐゴシック" charset="0"/>
                <a:cs typeface="ＭＳ Ｐゴシック" charset="0"/>
                <a:sym typeface="Wingdings"/>
              </a:rPr>
              <a:t>Need precise measurement of v</a:t>
            </a:r>
            <a:r>
              <a:rPr lang="en-US" baseline="-25000" dirty="0">
                <a:solidFill>
                  <a:srgbClr val="000000"/>
                </a:solidFill>
                <a:ea typeface="ＭＳ Ｐゴシック" charset="0"/>
                <a:cs typeface="ＭＳ Ｐゴシック" charset="0"/>
                <a:sym typeface="Wingdings"/>
              </a:rPr>
              <a:t>2</a:t>
            </a:r>
            <a:r>
              <a:rPr lang="en-US" dirty="0">
                <a:solidFill>
                  <a:srgbClr val="000000"/>
                </a:solidFill>
                <a:ea typeface="ＭＳ Ｐゴシック" charset="0"/>
                <a:cs typeface="ＭＳ Ｐゴシック" charset="0"/>
                <a:sym typeface="Wingdings"/>
              </a:rPr>
              <a:t> of D and B mesons to answer these questions:</a:t>
            </a:r>
          </a:p>
          <a:p>
            <a:pPr>
              <a:defRPr/>
            </a:pPr>
            <a:r>
              <a:rPr lang="en-US" dirty="0">
                <a:solidFill>
                  <a:srgbClr val="000000"/>
                </a:solidFill>
                <a:ea typeface="ＭＳ Ｐゴシック" charset="0"/>
                <a:cs typeface="ＭＳ Ｐゴシック" charset="0"/>
                <a:sym typeface="Wingdings"/>
              </a:rPr>
              <a:t>    - is v</a:t>
            </a:r>
            <a:r>
              <a:rPr lang="en-US" baseline="-25000" dirty="0">
                <a:solidFill>
                  <a:srgbClr val="000000"/>
                </a:solidFill>
                <a:ea typeface="ＭＳ Ｐゴシック" charset="0"/>
                <a:cs typeface="ＭＳ Ｐゴシック" charset="0"/>
                <a:sym typeface="Wingdings"/>
              </a:rPr>
              <a:t>2</a:t>
            </a:r>
            <a:r>
              <a:rPr lang="en-US" dirty="0">
                <a:solidFill>
                  <a:srgbClr val="000000"/>
                </a:solidFill>
                <a:ea typeface="ＭＳ Ｐゴシック" charset="0"/>
                <a:cs typeface="ＭＳ Ｐゴシック" charset="0"/>
                <a:sym typeface="Wingdings"/>
              </a:rPr>
              <a:t> of charm the same as of </a:t>
            </a:r>
            <a:r>
              <a:rPr lang="en-US" dirty="0" err="1">
                <a:solidFill>
                  <a:srgbClr val="000000"/>
                </a:solidFill>
                <a:ea typeface="ＭＳ Ｐゴシック" charset="0"/>
                <a:cs typeface="ＭＳ Ｐゴシック" charset="0"/>
                <a:sym typeface="Wingdings"/>
              </a:rPr>
              <a:t>pions</a:t>
            </a:r>
            <a:r>
              <a:rPr lang="en-US" dirty="0">
                <a:solidFill>
                  <a:srgbClr val="000000"/>
                </a:solidFill>
                <a:ea typeface="ＭＳ Ｐゴシック" charset="0"/>
                <a:cs typeface="ＭＳ Ｐゴシック" charset="0"/>
                <a:sym typeface="Wingdings"/>
              </a:rPr>
              <a:t>?</a:t>
            </a:r>
          </a:p>
          <a:p>
            <a:pPr>
              <a:defRPr/>
            </a:pPr>
            <a:r>
              <a:rPr lang="en-US" dirty="0">
                <a:solidFill>
                  <a:srgbClr val="000000"/>
                </a:solidFill>
                <a:ea typeface="ＭＳ Ｐゴシック" charset="0"/>
                <a:cs typeface="ＭＳ Ｐゴシック" charset="0"/>
                <a:sym typeface="Wingdings"/>
              </a:rPr>
              <a:t>    - is v</a:t>
            </a:r>
            <a:r>
              <a:rPr lang="en-US" baseline="-25000" dirty="0">
                <a:solidFill>
                  <a:srgbClr val="000000"/>
                </a:solidFill>
                <a:ea typeface="ＭＳ Ｐゴシック" charset="0"/>
                <a:cs typeface="ＭＳ Ｐゴシック" charset="0"/>
                <a:sym typeface="Wingdings"/>
              </a:rPr>
              <a:t>2</a:t>
            </a:r>
            <a:r>
              <a:rPr lang="en-US" dirty="0">
                <a:solidFill>
                  <a:srgbClr val="000000"/>
                </a:solidFill>
                <a:ea typeface="ＭＳ Ｐゴシック" charset="0"/>
                <a:cs typeface="ＭＳ Ｐゴシック" charset="0"/>
                <a:sym typeface="Wingdings"/>
              </a:rPr>
              <a:t> of beauty smaller than of charm?</a:t>
            </a:r>
          </a:p>
          <a:p>
            <a:pPr>
              <a:defRPr/>
            </a:pPr>
            <a:r>
              <a:rPr lang="en-US" dirty="0">
                <a:solidFill>
                  <a:srgbClr val="000000"/>
                </a:solidFill>
                <a:ea typeface="ＭＳ Ｐゴシック" charset="0"/>
                <a:cs typeface="ＭＳ Ｐゴシック" charset="0"/>
                <a:sym typeface="Wingdings"/>
              </a:rPr>
              <a:t>    - comparison with models  HQ transport coefficient of QGP</a:t>
            </a:r>
            <a:endParaRPr lang="en-US" dirty="0">
              <a:solidFill>
                <a:srgbClr val="000000"/>
              </a:solidFill>
              <a:ea typeface="ＭＳ Ｐゴシック" charset="0"/>
              <a:cs typeface="ＭＳ Ｐゴシック" charset="0"/>
            </a:endParaRPr>
          </a:p>
        </p:txBody>
      </p:sp>
      <p:pic>
        <p:nvPicPr>
          <p:cNvPr id="30726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1066800"/>
            <a:ext cx="4495800" cy="3659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30727" name="Straight Connector 10"/>
          <p:cNvCxnSpPr>
            <a:cxnSpLocks noChangeShapeType="1"/>
          </p:cNvCxnSpPr>
          <p:nvPr/>
        </p:nvCxnSpPr>
        <p:spPr bwMode="auto">
          <a:xfrm>
            <a:off x="925513" y="3087688"/>
            <a:ext cx="3810000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8" name="Title 1"/>
          <p:cNvSpPr txBox="1">
            <a:spLocks/>
          </p:cNvSpPr>
          <p:nvPr/>
        </p:nvSpPr>
        <p:spPr bwMode="auto">
          <a:xfrm>
            <a:off x="539552" y="116632"/>
            <a:ext cx="7632700" cy="591573"/>
          </a:xfrm>
          <a:prstGeom prst="rect">
            <a:avLst/>
          </a:prstGeom>
          <a:solidFill>
            <a:schemeClr val="accent5">
              <a:alpha val="49000"/>
            </a:schemeClr>
          </a:solidFill>
          <a:ln w="25400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  <a:spAutoFit/>
          </a:bodyPr>
          <a:lstStyle>
            <a:lvl1pPr algn="ctr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0000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0000"/>
                </a:solidFill>
                <a:latin typeface="Arial" charset="0"/>
              </a:defRPr>
            </a:lvl2pPr>
            <a:lvl3pPr algn="ctr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0000"/>
                </a:solidFill>
                <a:latin typeface="Arial" charset="0"/>
              </a:defRPr>
            </a:lvl3pPr>
            <a:lvl4pPr algn="ctr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0000"/>
                </a:solidFill>
                <a:latin typeface="Arial" charset="0"/>
              </a:defRPr>
            </a:lvl4pPr>
            <a:lvl5pPr algn="ctr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0000"/>
                </a:solidFill>
                <a:latin typeface="Arial" charset="0"/>
              </a:defRPr>
            </a:lvl5pPr>
            <a:lvl6pPr marL="457200" algn="ctr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0000"/>
                </a:solidFill>
                <a:latin typeface="Arial" charset="0"/>
              </a:defRPr>
            </a:lvl6pPr>
            <a:lvl7pPr marL="914400" algn="ctr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0000"/>
                </a:solidFill>
                <a:latin typeface="Arial" charset="0"/>
              </a:defRPr>
            </a:lvl7pPr>
            <a:lvl8pPr marL="1371600" algn="ctr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0000"/>
                </a:solidFill>
                <a:latin typeface="Arial" charset="0"/>
              </a:defRPr>
            </a:lvl8pPr>
            <a:lvl9pPr marL="1828800" algn="ctr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0000"/>
                </a:solidFill>
                <a:latin typeface="Arial" charset="0"/>
              </a:defRPr>
            </a:lvl9pPr>
          </a:lstStyle>
          <a:p>
            <a:r>
              <a:rPr lang="en-US" kern="0" dirty="0" smtClean="0">
                <a:ea typeface="ＭＳ Ｐゴシック" pitchFamily="34" charset="-128"/>
              </a:rPr>
              <a:t>Charmed elliptic flow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000000"/>
                </a:solidFill>
              </a:rPr>
              <a:t>15th January, HI Overview,  K.Safarik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4D67EEA-10B7-47B9-B52B-B245CC6DFA54}" type="slidenum">
              <a:rPr lang="en-US" smtClean="0">
                <a:solidFill>
                  <a:srgbClr val="000000"/>
                </a:solidFill>
              </a:rPr>
              <a:pPr/>
              <a:t>56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2309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08439"/>
            <a:ext cx="7772400" cy="1016305"/>
          </a:xfrm>
          <a:solidFill>
            <a:schemeClr val="accent1">
              <a:lumMod val="40000"/>
              <a:lumOff val="60000"/>
              <a:alpha val="54000"/>
            </a:schemeClr>
          </a:solidFill>
          <a:ln w="31750">
            <a:solidFill>
              <a:srgbClr val="0000FF"/>
            </a:solidFill>
          </a:ln>
        </p:spPr>
        <p:txBody>
          <a:bodyPr anchor="ctr"/>
          <a:lstStyle/>
          <a:p>
            <a:pPr algn="ctr">
              <a:lnSpc>
                <a:spcPct val="150000"/>
              </a:lnSpc>
            </a:pPr>
            <a:r>
              <a:rPr lang="en-US" cap="none" dirty="0" smtClean="0"/>
              <a:t>J/</a:t>
            </a:r>
            <a:r>
              <a:rPr lang="en-US" cap="none" dirty="0" smtClean="0">
                <a:latin typeface="Symbol" pitchFamily="18" charset="2"/>
              </a:rPr>
              <a:t>y</a:t>
            </a:r>
            <a:r>
              <a:rPr lang="en-US" cap="none" dirty="0" smtClean="0"/>
              <a:t> </a:t>
            </a:r>
            <a:r>
              <a:rPr lang="en-US" i="1" cap="none" dirty="0" smtClean="0"/>
              <a:t>R</a:t>
            </a:r>
            <a:r>
              <a:rPr lang="en-US" cap="none" baseline="-25000" dirty="0" smtClean="0"/>
              <a:t>AA</a:t>
            </a:r>
            <a:r>
              <a:rPr lang="en-US" cap="none" dirty="0" smtClean="0"/>
              <a:t> centrality dependence </a:t>
            </a:r>
            <a:endParaRPr lang="en-US" cap="none" dirty="0"/>
          </a:p>
        </p:txBody>
      </p:sp>
      <p:sp>
        <p:nvSpPr>
          <p:cNvPr id="6" name="Date Placeholder 1"/>
          <p:cNvSpPr>
            <a:spLocks noGrp="1"/>
          </p:cNvSpPr>
          <p:nvPr>
            <p:ph type="dt" sz="half" idx="10"/>
          </p:nvPr>
        </p:nvSpPr>
        <p:spPr>
          <a:xfrm>
            <a:off x="4932363" y="6643688"/>
            <a:ext cx="4095750" cy="21431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15th January, HI Overview,  K.Safarik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323528" y="1484784"/>
            <a:ext cx="84969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endParaRPr lang="en-US" sz="2000" dirty="0" smtClean="0"/>
          </a:p>
        </p:txBody>
      </p:sp>
      <p:pic>
        <p:nvPicPr>
          <p:cNvPr id="7" name="Picture 2" descr="C:\Users\Enrico\Documents\Work\QM2012\RAA_fw_midyNew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070" y="1340768"/>
            <a:ext cx="4443922" cy="32274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0" name="Group 9"/>
          <p:cNvGrpSpPr/>
          <p:nvPr/>
        </p:nvGrpSpPr>
        <p:grpSpPr>
          <a:xfrm>
            <a:off x="4572000" y="1340768"/>
            <a:ext cx="4511936" cy="3227485"/>
            <a:chOff x="-774" y="1524000"/>
            <a:chExt cx="5563374" cy="3993244"/>
          </a:xfrm>
        </p:grpSpPr>
        <p:pic>
          <p:nvPicPr>
            <p:cNvPr id="11" name="Picture 2" descr="C:\Users\Roberta\Application Data\SSH\temp\RAA_vs_NPart_PtBins.gif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519"/>
            <a:stretch/>
          </p:blipFill>
          <p:spPr bwMode="auto">
            <a:xfrm>
              <a:off x="-774" y="1524000"/>
              <a:ext cx="5563374" cy="399324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2" name="TextBox 11"/>
            <p:cNvSpPr txBox="1"/>
            <p:nvPr/>
          </p:nvSpPr>
          <p:spPr>
            <a:xfrm>
              <a:off x="3538425" y="2603417"/>
              <a:ext cx="1688283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>
                  <a:solidFill>
                    <a:srgbClr val="0000FF"/>
                  </a:solidFill>
                </a:rPr>
                <a:t>0&lt;</a:t>
              </a:r>
              <a:r>
                <a:rPr lang="en-US" sz="1600" dirty="0" err="1" smtClean="0">
                  <a:solidFill>
                    <a:srgbClr val="0000FF"/>
                  </a:solidFill>
                </a:rPr>
                <a:t>p</a:t>
              </a:r>
              <a:r>
                <a:rPr lang="en-US" sz="1600" baseline="-25000" dirty="0" err="1" smtClean="0">
                  <a:solidFill>
                    <a:srgbClr val="0000FF"/>
                  </a:solidFill>
                </a:rPr>
                <a:t>T</a:t>
              </a:r>
              <a:r>
                <a:rPr lang="en-US" sz="1600" dirty="0" smtClean="0">
                  <a:solidFill>
                    <a:srgbClr val="0000FF"/>
                  </a:solidFill>
                </a:rPr>
                <a:t>&lt;2 </a:t>
              </a:r>
              <a:r>
                <a:rPr lang="en-US" sz="1600" dirty="0" err="1" smtClean="0">
                  <a:solidFill>
                    <a:srgbClr val="0000FF"/>
                  </a:solidFill>
                </a:rPr>
                <a:t>GeV</a:t>
              </a:r>
              <a:r>
                <a:rPr lang="en-US" sz="1600" dirty="0" smtClean="0">
                  <a:solidFill>
                    <a:srgbClr val="0000FF"/>
                  </a:solidFill>
                </a:rPr>
                <a:t>/c</a:t>
              </a:r>
            </a:p>
            <a:p>
              <a:endParaRPr lang="en-US" sz="400" dirty="0" smtClean="0">
                <a:solidFill>
                  <a:srgbClr val="0000FF"/>
                </a:solidFill>
              </a:endParaRPr>
            </a:p>
            <a:p>
              <a:r>
                <a:rPr lang="en-US" sz="1600" dirty="0" smtClean="0">
                  <a:solidFill>
                    <a:srgbClr val="FF0000"/>
                  </a:solidFill>
                </a:rPr>
                <a:t>5&lt;</a:t>
              </a:r>
              <a:r>
                <a:rPr lang="en-US" sz="1600" dirty="0" err="1" smtClean="0">
                  <a:solidFill>
                    <a:srgbClr val="FF0000"/>
                  </a:solidFill>
                </a:rPr>
                <a:t>p</a:t>
              </a:r>
              <a:r>
                <a:rPr lang="en-US" sz="1600" baseline="-25000" dirty="0" err="1" smtClean="0">
                  <a:solidFill>
                    <a:srgbClr val="FF0000"/>
                  </a:solidFill>
                </a:rPr>
                <a:t>T</a:t>
              </a:r>
              <a:r>
                <a:rPr lang="en-US" sz="1600" dirty="0" smtClean="0">
                  <a:solidFill>
                    <a:srgbClr val="FF0000"/>
                  </a:solidFill>
                </a:rPr>
                <a:t>&lt;8 </a:t>
              </a:r>
              <a:r>
                <a:rPr lang="en-US" sz="1600" dirty="0" err="1" smtClean="0">
                  <a:solidFill>
                    <a:srgbClr val="FF0000"/>
                  </a:solidFill>
                </a:rPr>
                <a:t>GeV</a:t>
              </a:r>
              <a:r>
                <a:rPr lang="en-US" sz="1600" dirty="0" smtClean="0">
                  <a:solidFill>
                    <a:srgbClr val="FF0000"/>
                  </a:solidFill>
                </a:rPr>
                <a:t>/c</a:t>
              </a:r>
              <a:endParaRPr lang="it-IT" sz="1600" dirty="0">
                <a:solidFill>
                  <a:srgbClr val="FF0000"/>
                </a:solidFill>
              </a:endParaRPr>
            </a:p>
          </p:txBody>
        </p:sp>
        <p:sp>
          <p:nvSpPr>
            <p:cNvPr id="13" name="Rectangle 12"/>
            <p:cNvSpPr/>
            <p:nvPr/>
          </p:nvSpPr>
          <p:spPr bwMode="auto">
            <a:xfrm>
              <a:off x="703445" y="2153660"/>
              <a:ext cx="1368703" cy="41549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it-IT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cs typeface="Arial" charset="0"/>
              </a:endParaRPr>
            </a:p>
          </p:txBody>
        </p:sp>
      </p:grp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9A04459-2F9A-4BAF-B9C7-3EF9FB6AB517}" type="slidenum">
              <a:rPr lang="en-US" smtClean="0"/>
              <a:pPr/>
              <a:t>57</a:t>
            </a:fld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290036" y="4653136"/>
            <a:ext cx="7041736" cy="2031325"/>
          </a:xfrm>
          <a:prstGeom prst="rect">
            <a:avLst/>
          </a:prstGeom>
          <a:solidFill>
            <a:schemeClr val="accent5">
              <a:alpha val="50000"/>
            </a:schemeClr>
          </a:solidFill>
          <a:ln w="25400">
            <a:solidFill>
              <a:srgbClr val="0000FF"/>
            </a:solidFill>
          </a:ln>
        </p:spPr>
        <p:txBody>
          <a:bodyPr wrap="none" rtlCol="0">
            <a:spAutoFit/>
          </a:bodyPr>
          <a:lstStyle/>
          <a:p>
            <a:pPr algn="l"/>
            <a:r>
              <a:rPr lang="en-US" dirty="0" smtClean="0"/>
              <a:t>J/</a:t>
            </a:r>
            <a:r>
              <a:rPr lang="en-US" dirty="0" smtClean="0">
                <a:latin typeface="Symbol" pitchFamily="18" charset="2"/>
              </a:rPr>
              <a:t>y</a:t>
            </a:r>
            <a:r>
              <a:rPr lang="en-US" dirty="0" smtClean="0"/>
              <a:t> suppression measurements both in central and forward regions</a:t>
            </a:r>
          </a:p>
          <a:p>
            <a:pPr algn="l"/>
            <a:r>
              <a:rPr lang="en-US" dirty="0" smtClean="0"/>
              <a:t>– from </a:t>
            </a:r>
            <a:r>
              <a:rPr lang="en-US" i="1" dirty="0" err="1" smtClean="0"/>
              <a:t>N</a:t>
            </a:r>
            <a:r>
              <a:rPr lang="en-US" baseline="-25000" dirty="0" err="1" smtClean="0"/>
              <a:t>part</a:t>
            </a:r>
            <a:r>
              <a:rPr lang="en-US" dirty="0" smtClean="0"/>
              <a:t> &gt; 100 suppression independent of centrality</a:t>
            </a:r>
          </a:p>
          <a:p>
            <a:pPr algn="l"/>
            <a:r>
              <a:rPr lang="en-US" dirty="0" smtClean="0"/>
              <a:t>– </a:t>
            </a:r>
            <a:r>
              <a:rPr lang="en-US" dirty="0"/>
              <a:t>in central </a:t>
            </a:r>
            <a:r>
              <a:rPr lang="en-US" dirty="0" smtClean="0"/>
              <a:t>collisions, less suppression than at RHIC </a:t>
            </a:r>
          </a:p>
          <a:p>
            <a:pPr algn="l"/>
            <a:r>
              <a:rPr lang="en-US" dirty="0" smtClean="0"/>
              <a:t>– at low </a:t>
            </a:r>
            <a:r>
              <a:rPr lang="en-US" i="1" dirty="0" err="1" smtClean="0"/>
              <a:t>p</a:t>
            </a:r>
            <a:r>
              <a:rPr lang="en-US" baseline="-25000" dirty="0" err="1" smtClean="0"/>
              <a:t>T</a:t>
            </a:r>
            <a:r>
              <a:rPr lang="en-US" dirty="0" smtClean="0"/>
              <a:t> (&lt; 2 </a:t>
            </a:r>
            <a:r>
              <a:rPr lang="en-US" dirty="0" err="1" smtClean="0"/>
              <a:t>GeV</a:t>
            </a:r>
            <a:r>
              <a:rPr lang="en-US" dirty="0" smtClean="0"/>
              <a:t>/</a:t>
            </a:r>
            <a:r>
              <a:rPr lang="en-US" i="1" dirty="0" smtClean="0"/>
              <a:t>c</a:t>
            </a:r>
            <a:r>
              <a:rPr lang="en-US" dirty="0" smtClean="0"/>
              <a:t>) less suppression than at high </a:t>
            </a:r>
            <a:r>
              <a:rPr lang="en-US" i="1" dirty="0" err="1" smtClean="0"/>
              <a:t>p</a:t>
            </a:r>
            <a:r>
              <a:rPr lang="en-US" baseline="-25000" dirty="0" err="1" smtClean="0"/>
              <a:t>T</a:t>
            </a:r>
            <a:r>
              <a:rPr lang="en-US" dirty="0" smtClean="0"/>
              <a:t>, especially </a:t>
            </a:r>
          </a:p>
          <a:p>
            <a:pPr algn="l"/>
            <a:r>
              <a:rPr lang="en-US" dirty="0" smtClean="0"/>
              <a:t>in more central collisions</a:t>
            </a:r>
          </a:p>
          <a:p>
            <a:pPr algn="l"/>
            <a:endParaRPr lang="en-US" dirty="0"/>
          </a:p>
          <a:p>
            <a:pPr algn="l"/>
            <a:r>
              <a:rPr lang="en-US" dirty="0" smtClean="0"/>
              <a:t>Indication of J/</a:t>
            </a:r>
            <a:r>
              <a:rPr lang="en-US" dirty="0" smtClean="0">
                <a:latin typeface="Symbol" pitchFamily="18" charset="2"/>
              </a:rPr>
              <a:t>y</a:t>
            </a:r>
            <a:r>
              <a:rPr lang="en-US" dirty="0" smtClean="0"/>
              <a:t> regeneration at low </a:t>
            </a:r>
            <a:r>
              <a:rPr lang="en-US" i="1" dirty="0" err="1" smtClean="0"/>
              <a:t>p</a:t>
            </a:r>
            <a:r>
              <a:rPr lang="en-US" baseline="-25000" dirty="0" err="1" smtClean="0"/>
              <a:t>T</a:t>
            </a:r>
            <a:r>
              <a:rPr lang="en-US" dirty="0" smtClean="0"/>
              <a:t> ?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993608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4016" y="44624"/>
            <a:ext cx="7772400" cy="814591"/>
          </a:xfrm>
          <a:solidFill>
            <a:schemeClr val="accent1">
              <a:lumMod val="40000"/>
              <a:lumOff val="60000"/>
              <a:alpha val="54000"/>
            </a:schemeClr>
          </a:solidFill>
          <a:ln w="31750">
            <a:solidFill>
              <a:srgbClr val="0000FF"/>
            </a:solidFill>
          </a:ln>
        </p:spPr>
        <p:txBody>
          <a:bodyPr anchor="ctr"/>
          <a:lstStyle/>
          <a:p>
            <a:pPr algn="ctr">
              <a:lnSpc>
                <a:spcPct val="150000"/>
              </a:lnSpc>
            </a:pPr>
            <a:r>
              <a:rPr lang="en-US" cap="none" dirty="0" smtClean="0"/>
              <a:t>J/</a:t>
            </a:r>
            <a:r>
              <a:rPr lang="en-US" cap="none" dirty="0" smtClean="0">
                <a:latin typeface="Symbol" pitchFamily="18" charset="2"/>
              </a:rPr>
              <a:t>y</a:t>
            </a:r>
            <a:r>
              <a:rPr lang="en-US" cap="none" dirty="0" smtClean="0"/>
              <a:t> </a:t>
            </a:r>
            <a:r>
              <a:rPr lang="en-US" i="1" cap="none" dirty="0" smtClean="0"/>
              <a:t>R</a:t>
            </a:r>
            <a:r>
              <a:rPr lang="en-US" cap="none" baseline="-25000" dirty="0" smtClean="0"/>
              <a:t>AA</a:t>
            </a:r>
            <a:r>
              <a:rPr lang="en-US" cap="none" dirty="0" smtClean="0"/>
              <a:t> vs. centrality and </a:t>
            </a:r>
            <a:r>
              <a:rPr lang="en-US" i="1" cap="none" dirty="0" err="1" smtClean="0"/>
              <a:t>p</a:t>
            </a:r>
            <a:r>
              <a:rPr lang="en-US" cap="none" baseline="-25000" dirty="0" err="1" smtClean="0"/>
              <a:t>T</a:t>
            </a:r>
            <a:r>
              <a:rPr lang="en-US" cap="none" dirty="0" smtClean="0"/>
              <a:t> </a:t>
            </a:r>
            <a:endParaRPr lang="en-US" cap="none" dirty="0"/>
          </a:p>
        </p:txBody>
      </p:sp>
      <p:sp>
        <p:nvSpPr>
          <p:cNvPr id="6" name="Date Placeholder 1"/>
          <p:cNvSpPr>
            <a:spLocks noGrp="1"/>
          </p:cNvSpPr>
          <p:nvPr>
            <p:ph type="dt" sz="half" idx="10"/>
          </p:nvPr>
        </p:nvSpPr>
        <p:spPr>
          <a:xfrm>
            <a:off x="4932363" y="6643688"/>
            <a:ext cx="4095750" cy="21431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15th January, HI Overview,  K.Safarik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23528" y="1484784"/>
            <a:ext cx="84969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endParaRPr lang="en-US" sz="2000" dirty="0" smtClean="0">
              <a:solidFill>
                <a:srgbClr val="000000"/>
              </a:solidFill>
            </a:endParaRPr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9A04459-2F9A-4BAF-B9C7-3EF9FB6AB517}" type="slidenum">
              <a:rPr lang="en-US" smtClean="0">
                <a:solidFill>
                  <a:srgbClr val="000000"/>
                </a:solidFill>
              </a:rPr>
              <a:pPr/>
              <a:t>58</a:t>
            </a:fld>
            <a:endParaRPr lang="en-US">
              <a:solidFill>
                <a:srgbClr val="000000"/>
              </a:solidFill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0" y="908720"/>
            <a:ext cx="4572000" cy="3314700"/>
            <a:chOff x="0" y="1194420"/>
            <a:chExt cx="4572000" cy="3314700"/>
          </a:xfrm>
        </p:grpSpPr>
        <p:pic>
          <p:nvPicPr>
            <p:cNvPr id="27" name="Picture 26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194420"/>
              <a:ext cx="4572000" cy="3314700"/>
            </a:xfrm>
            <a:prstGeom prst="rect">
              <a:avLst/>
            </a:prstGeom>
          </p:spPr>
        </p:pic>
        <p:sp>
          <p:nvSpPr>
            <p:cNvPr id="19" name="TextBox 18"/>
            <p:cNvSpPr txBox="1"/>
            <p:nvPr/>
          </p:nvSpPr>
          <p:spPr>
            <a:xfrm>
              <a:off x="1295876" y="3492000"/>
              <a:ext cx="104387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solidFill>
                    <a:srgbClr val="000000"/>
                  </a:solidFill>
                </a:rPr>
                <a:t>regeneration</a:t>
              </a:r>
              <a:endParaRPr lang="it-IT" sz="1200" dirty="0">
                <a:solidFill>
                  <a:srgbClr val="000000"/>
                </a:solidFill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1696561" y="2636912"/>
              <a:ext cx="47480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solidFill>
                    <a:srgbClr val="000000"/>
                  </a:solidFill>
                </a:rPr>
                <a:t>total</a:t>
              </a:r>
              <a:endParaRPr lang="it-IT" sz="1200" dirty="0">
                <a:solidFill>
                  <a:srgbClr val="000000"/>
                </a:solidFill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1555435" y="3152001"/>
              <a:ext cx="85632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solidFill>
                    <a:srgbClr val="000000"/>
                  </a:solidFill>
                </a:rPr>
                <a:t>primordial</a:t>
              </a:r>
              <a:endParaRPr lang="it-IT" sz="1200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4572000" y="908720"/>
            <a:ext cx="4572000" cy="3314700"/>
            <a:chOff x="4572000" y="1194420"/>
            <a:chExt cx="4572000" cy="3314700"/>
          </a:xfrm>
        </p:grpSpPr>
        <p:pic>
          <p:nvPicPr>
            <p:cNvPr id="26" name="Picture 25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72000" y="1194420"/>
              <a:ext cx="4572000" cy="3314700"/>
            </a:xfrm>
            <a:prstGeom prst="rect">
              <a:avLst/>
            </a:prstGeom>
          </p:spPr>
        </p:pic>
        <p:sp>
          <p:nvSpPr>
            <p:cNvPr id="20" name="TextBox 19"/>
            <p:cNvSpPr txBox="1"/>
            <p:nvPr/>
          </p:nvSpPr>
          <p:spPr>
            <a:xfrm>
              <a:off x="7560571" y="3728065"/>
              <a:ext cx="104387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solidFill>
                    <a:srgbClr val="000000"/>
                  </a:solidFill>
                </a:rPr>
                <a:t>regeneration</a:t>
              </a:r>
              <a:endParaRPr lang="it-IT" sz="1200" dirty="0">
                <a:solidFill>
                  <a:srgbClr val="000000"/>
                </a:solidFill>
              </a:endParaRPr>
            </a:p>
          </p:txBody>
        </p:sp>
        <p:cxnSp>
          <p:nvCxnSpPr>
            <p:cNvPr id="23" name="Straight Arrow Connector 22"/>
            <p:cNvCxnSpPr/>
            <p:nvPr/>
          </p:nvCxnSpPr>
          <p:spPr bwMode="auto">
            <a:xfrm>
              <a:off x="8532440" y="3866565"/>
              <a:ext cx="176115" cy="138498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sp>
          <p:nvSpPr>
            <p:cNvPr id="16" name="TextBox 15"/>
            <p:cNvSpPr txBox="1"/>
            <p:nvPr/>
          </p:nvSpPr>
          <p:spPr>
            <a:xfrm>
              <a:off x="7884368" y="3152001"/>
              <a:ext cx="47480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solidFill>
                    <a:srgbClr val="000000"/>
                  </a:solidFill>
                </a:rPr>
                <a:t>total</a:t>
              </a:r>
              <a:endParaRPr lang="it-IT" sz="1200" dirty="0">
                <a:solidFill>
                  <a:srgbClr val="000000"/>
                </a:solidFill>
              </a:endParaRPr>
            </a:p>
          </p:txBody>
        </p:sp>
        <p:cxnSp>
          <p:nvCxnSpPr>
            <p:cNvPr id="17" name="Straight Arrow Connector 16"/>
            <p:cNvCxnSpPr/>
            <p:nvPr/>
          </p:nvCxnSpPr>
          <p:spPr bwMode="auto">
            <a:xfrm>
              <a:off x="8316416" y="3284984"/>
              <a:ext cx="176115" cy="138498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sp>
          <p:nvSpPr>
            <p:cNvPr id="18" name="TextBox 17"/>
            <p:cNvSpPr txBox="1"/>
            <p:nvPr/>
          </p:nvSpPr>
          <p:spPr>
            <a:xfrm>
              <a:off x="7964147" y="3512041"/>
              <a:ext cx="85632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solidFill>
                    <a:srgbClr val="000000"/>
                  </a:solidFill>
                </a:rPr>
                <a:t>primordial</a:t>
              </a:r>
              <a:endParaRPr lang="it-IT" sz="1200" dirty="0">
                <a:solidFill>
                  <a:srgbClr val="000000"/>
                </a:solidFill>
              </a:endParaRPr>
            </a:p>
          </p:txBody>
        </p:sp>
        <p:cxnSp>
          <p:nvCxnSpPr>
            <p:cNvPr id="5" name="Straight Arrow Connector 4"/>
            <p:cNvCxnSpPr/>
            <p:nvPr/>
          </p:nvCxnSpPr>
          <p:spPr bwMode="auto">
            <a:xfrm flipV="1">
              <a:off x="8748464" y="3600000"/>
              <a:ext cx="216024" cy="54000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</p:grpSp>
      <p:grpSp>
        <p:nvGrpSpPr>
          <p:cNvPr id="7" name="Group 6"/>
          <p:cNvGrpSpPr/>
          <p:nvPr/>
        </p:nvGrpSpPr>
        <p:grpSpPr>
          <a:xfrm>
            <a:off x="35496" y="3469947"/>
            <a:ext cx="4608512" cy="3343429"/>
            <a:chOff x="35496" y="3901995"/>
            <a:chExt cx="4608512" cy="3343429"/>
          </a:xfrm>
        </p:grpSpPr>
        <p:pic>
          <p:nvPicPr>
            <p:cNvPr id="24" name="Picture 5" descr="C:\Users\Roberta\Application Data\SSH\temp\RAA_vs_PT_Centr_Models.gif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496" y="3901995"/>
              <a:ext cx="4608512" cy="334342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2" name="TextBox 21"/>
            <p:cNvSpPr txBox="1"/>
            <p:nvPr/>
          </p:nvSpPr>
          <p:spPr>
            <a:xfrm>
              <a:off x="3161087" y="5456257"/>
              <a:ext cx="47480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solidFill>
                    <a:srgbClr val="000000"/>
                  </a:solidFill>
                </a:rPr>
                <a:t>total</a:t>
              </a:r>
              <a:endParaRPr lang="it-IT" sz="1200" dirty="0">
                <a:solidFill>
                  <a:srgbClr val="000000"/>
                </a:solidFill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1848961" y="5805264"/>
              <a:ext cx="47480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solidFill>
                    <a:srgbClr val="000000"/>
                  </a:solidFill>
                </a:rPr>
                <a:t>total</a:t>
              </a:r>
              <a:endParaRPr lang="it-IT" sz="1200" dirty="0">
                <a:solidFill>
                  <a:srgbClr val="000000"/>
                </a:solidFill>
              </a:endParaRP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755576" y="6104329"/>
              <a:ext cx="104387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solidFill>
                    <a:srgbClr val="000000"/>
                  </a:solidFill>
                </a:rPr>
                <a:t>regeneration</a:t>
              </a:r>
              <a:endParaRPr lang="it-IT" sz="1200" dirty="0">
                <a:solidFill>
                  <a:srgbClr val="000000"/>
                </a:solidFill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659435" y="5589240"/>
              <a:ext cx="66075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solidFill>
                    <a:srgbClr val="000000"/>
                  </a:solidFill>
                </a:rPr>
                <a:t>0–20%</a:t>
              </a:r>
              <a:endParaRPr lang="it-IT" sz="1200" dirty="0">
                <a:solidFill>
                  <a:srgbClr val="000000"/>
                </a:solidFill>
              </a:endParaRP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657931" y="4869160"/>
              <a:ext cx="74571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solidFill>
                    <a:srgbClr val="000000"/>
                  </a:solidFill>
                </a:rPr>
                <a:t>40–90%</a:t>
              </a:r>
              <a:endParaRPr lang="it-IT" sz="1200" dirty="0">
                <a:solidFill>
                  <a:srgbClr val="000000"/>
                </a:solidFill>
              </a:endParaRPr>
            </a:p>
          </p:txBody>
        </p:sp>
      </p:grpSp>
      <p:sp>
        <p:nvSpPr>
          <p:cNvPr id="8" name="TextBox 7"/>
          <p:cNvSpPr txBox="1"/>
          <p:nvPr/>
        </p:nvSpPr>
        <p:spPr>
          <a:xfrm>
            <a:off x="4535488" y="4452788"/>
            <a:ext cx="4608512" cy="2000548"/>
          </a:xfrm>
          <a:prstGeom prst="rect">
            <a:avLst/>
          </a:prstGeom>
          <a:solidFill>
            <a:schemeClr val="accent5">
              <a:alpha val="49000"/>
            </a:schemeClr>
          </a:solidFill>
          <a:ln w="25400"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pPr algn="l"/>
            <a:r>
              <a:rPr lang="en-US" dirty="0" smtClean="0">
                <a:solidFill>
                  <a:srgbClr val="000000"/>
                </a:solidFill>
              </a:rPr>
              <a:t>Comparison to regeneration model:</a:t>
            </a:r>
          </a:p>
          <a:p>
            <a:pPr algn="l"/>
            <a:r>
              <a:rPr lang="en-US" sz="1600" i="1" dirty="0" err="1">
                <a:solidFill>
                  <a:srgbClr val="000000"/>
                </a:solidFill>
              </a:rPr>
              <a:t>X.Zhao</a:t>
            </a:r>
            <a:r>
              <a:rPr lang="en-US" sz="1600" i="1" dirty="0">
                <a:solidFill>
                  <a:srgbClr val="000000"/>
                </a:solidFill>
              </a:rPr>
              <a:t>, </a:t>
            </a:r>
            <a:r>
              <a:rPr lang="en-US" sz="1600" i="1" dirty="0" err="1">
                <a:solidFill>
                  <a:srgbClr val="000000"/>
                </a:solidFill>
              </a:rPr>
              <a:t>R.Rapp</a:t>
            </a:r>
            <a:r>
              <a:rPr lang="en-US" sz="1600" i="1" dirty="0">
                <a:solidFill>
                  <a:srgbClr val="000000"/>
                </a:solidFill>
              </a:rPr>
              <a:t> NPA 859 </a:t>
            </a:r>
            <a:r>
              <a:rPr lang="en-US" sz="1600" i="1" dirty="0" smtClean="0">
                <a:solidFill>
                  <a:srgbClr val="000000"/>
                </a:solidFill>
              </a:rPr>
              <a:t>114</a:t>
            </a:r>
          </a:p>
          <a:p>
            <a:pPr algn="l"/>
            <a:r>
              <a:rPr lang="en-US" dirty="0" smtClean="0">
                <a:solidFill>
                  <a:srgbClr val="000000"/>
                </a:solidFill>
              </a:rPr>
              <a:t>Different suppression pattern at low/high-</a:t>
            </a:r>
            <a:r>
              <a:rPr lang="en-US" i="1" dirty="0" err="1" smtClean="0">
                <a:solidFill>
                  <a:srgbClr val="000000"/>
                </a:solidFill>
              </a:rPr>
              <a:t>p</a:t>
            </a:r>
            <a:r>
              <a:rPr lang="en-US" baseline="-25000" dirty="0" err="1" smtClean="0">
                <a:solidFill>
                  <a:srgbClr val="000000"/>
                </a:solidFill>
              </a:rPr>
              <a:t>T</a:t>
            </a:r>
            <a:endParaRPr lang="en-US" baseline="-25000" dirty="0" smtClean="0">
              <a:solidFill>
                <a:srgbClr val="000000"/>
              </a:solidFill>
            </a:endParaRPr>
          </a:p>
          <a:p>
            <a:pPr algn="l"/>
            <a:r>
              <a:rPr lang="en-US" dirty="0" smtClean="0">
                <a:solidFill>
                  <a:srgbClr val="000000"/>
                </a:solidFill>
              </a:rPr>
              <a:t>At low </a:t>
            </a:r>
            <a:r>
              <a:rPr lang="en-US" i="1" dirty="0" err="1" smtClean="0">
                <a:solidFill>
                  <a:srgbClr val="000000"/>
                </a:solidFill>
              </a:rPr>
              <a:t>p</a:t>
            </a:r>
            <a:r>
              <a:rPr lang="en-US" baseline="-25000" dirty="0" err="1" smtClean="0">
                <a:solidFill>
                  <a:srgbClr val="000000"/>
                </a:solidFill>
              </a:rPr>
              <a:t>T</a:t>
            </a:r>
            <a:r>
              <a:rPr lang="en-US" dirty="0" smtClean="0">
                <a:solidFill>
                  <a:srgbClr val="000000"/>
                </a:solidFill>
              </a:rPr>
              <a:t> ~50% J/</a:t>
            </a:r>
            <a:r>
              <a:rPr lang="en-US" dirty="0" smtClean="0">
                <a:solidFill>
                  <a:srgbClr val="000000"/>
                </a:solidFill>
                <a:latin typeface="Symbol" pitchFamily="18" charset="2"/>
              </a:rPr>
              <a:t>y</a:t>
            </a:r>
            <a:r>
              <a:rPr lang="en-US" dirty="0" smtClean="0">
                <a:solidFill>
                  <a:srgbClr val="000000"/>
                </a:solidFill>
              </a:rPr>
              <a:t> from recombination</a:t>
            </a:r>
          </a:p>
          <a:p>
            <a:pPr algn="l"/>
            <a:r>
              <a:rPr lang="en-US" dirty="0" smtClean="0">
                <a:solidFill>
                  <a:srgbClr val="000000"/>
                </a:solidFill>
              </a:rPr>
              <a:t>Fair agreement for different centralities</a:t>
            </a:r>
            <a:endParaRPr lang="en-US" dirty="0">
              <a:solidFill>
                <a:srgbClr val="000000"/>
              </a:solidFill>
            </a:endParaRPr>
          </a:p>
          <a:p>
            <a:pPr algn="l"/>
            <a:r>
              <a:rPr lang="en-US" dirty="0" smtClean="0">
                <a:solidFill>
                  <a:srgbClr val="000000"/>
                </a:solidFill>
              </a:rPr>
              <a:t>Statistical hadronization model also </a:t>
            </a:r>
          </a:p>
          <a:p>
            <a:pPr algn="l"/>
            <a:r>
              <a:rPr lang="en-US" dirty="0">
                <a:solidFill>
                  <a:srgbClr val="000000"/>
                </a:solidFill>
              </a:rPr>
              <a:t>d</a:t>
            </a:r>
            <a:r>
              <a:rPr lang="en-US" dirty="0" smtClean="0">
                <a:solidFill>
                  <a:srgbClr val="000000"/>
                </a:solidFill>
              </a:rPr>
              <a:t>escribes the data: </a:t>
            </a:r>
            <a:r>
              <a:rPr lang="en-US" sz="1600" i="1" dirty="0" err="1" smtClean="0">
                <a:solidFill>
                  <a:srgbClr val="000000"/>
                </a:solidFill>
              </a:rPr>
              <a:t>P.Braun-Munzinger</a:t>
            </a:r>
            <a:r>
              <a:rPr lang="en-US" sz="1600" i="1" dirty="0" smtClean="0">
                <a:solidFill>
                  <a:srgbClr val="000000"/>
                </a:solidFill>
              </a:rPr>
              <a:t> et al.</a:t>
            </a:r>
            <a:endParaRPr lang="en-GB" i="1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61169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J/</a:t>
            </a:r>
            <a:r>
              <a:rPr lang="en-US" dirty="0">
                <a:latin typeface="Symbol" pitchFamily="18" charset="2"/>
              </a:rPr>
              <a:t>y</a:t>
            </a:r>
            <a:r>
              <a:rPr lang="en-US" dirty="0"/>
              <a:t> </a:t>
            </a:r>
            <a:r>
              <a:rPr lang="en-US" i="1" dirty="0" smtClean="0"/>
              <a:t>R</a:t>
            </a:r>
            <a:r>
              <a:rPr lang="en-US" baseline="-25000" dirty="0" smtClean="0"/>
              <a:t>AA</a:t>
            </a:r>
            <a:r>
              <a:rPr lang="en-US" dirty="0" smtClean="0"/>
              <a:t> </a:t>
            </a:r>
            <a:r>
              <a:rPr lang="en-US" i="1" dirty="0" err="1"/>
              <a:t>p</a:t>
            </a:r>
            <a:r>
              <a:rPr lang="en-US" baseline="-25000" dirty="0" err="1"/>
              <a:t>T</a:t>
            </a:r>
            <a:r>
              <a:rPr lang="en-US" dirty="0"/>
              <a:t> </a:t>
            </a:r>
            <a:r>
              <a:rPr lang="en-US" dirty="0" smtClean="0"/>
              <a:t>dependence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908720"/>
            <a:ext cx="8784976" cy="5760640"/>
          </a:xfrm>
        </p:spPr>
        <p:txBody>
          <a:bodyPr/>
          <a:lstStyle/>
          <a:p>
            <a:pPr marL="0" indent="0">
              <a:buNone/>
            </a:pPr>
            <a:r>
              <a:rPr lang="en-US" b="0" dirty="0" smtClean="0"/>
              <a:t>          </a:t>
            </a:r>
            <a:endParaRPr lang="en-US" b="0" dirty="0"/>
          </a:p>
          <a:p>
            <a:pPr marL="0" indent="0">
              <a:buNone/>
            </a:pPr>
            <a:endParaRPr lang="en-US" b="0" dirty="0" smtClean="0"/>
          </a:p>
          <a:p>
            <a:pPr marL="0" indent="0">
              <a:buNone/>
            </a:pPr>
            <a:endParaRPr lang="en-US" b="0" dirty="0"/>
          </a:p>
          <a:p>
            <a:pPr marL="0" indent="0">
              <a:buNone/>
            </a:pPr>
            <a:endParaRPr lang="en-US" b="0" dirty="0" smtClean="0"/>
          </a:p>
          <a:p>
            <a:pPr marL="0" indent="0">
              <a:buNone/>
            </a:pPr>
            <a:endParaRPr lang="en-US" b="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000000"/>
                </a:solidFill>
              </a:rPr>
              <a:t>15th January, HI Overview,  K.Safarik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E87A10-2C8A-4766-87AF-F1AC79DD9C7C}" type="slidenum">
              <a:rPr lang="en-US" smtClean="0">
                <a:solidFill>
                  <a:srgbClr val="000000"/>
                </a:solidFill>
              </a:rPr>
              <a:pPr/>
              <a:t>59</a:t>
            </a:fld>
            <a:endParaRPr lang="en-US">
              <a:solidFill>
                <a:srgbClr val="000000"/>
              </a:solidFill>
            </a:endParaRPr>
          </a:p>
        </p:txBody>
      </p:sp>
      <p:pic>
        <p:nvPicPr>
          <p:cNvPr id="1229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77429" y="2392925"/>
            <a:ext cx="4769137" cy="3503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3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392925"/>
            <a:ext cx="4788024" cy="3503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706938" y="1124744"/>
            <a:ext cx="697357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2000" dirty="0" smtClean="0">
                <a:solidFill>
                  <a:schemeClr val="bg1"/>
                </a:solidFill>
              </a:rPr>
              <a:t>Comparison between different experiments</a:t>
            </a:r>
          </a:p>
          <a:p>
            <a:pPr algn="l"/>
            <a:endParaRPr lang="en-US" sz="2000" dirty="0" smtClean="0">
              <a:solidFill>
                <a:schemeClr val="bg1"/>
              </a:solidFill>
            </a:endParaRPr>
          </a:p>
          <a:p>
            <a:pPr algn="l"/>
            <a:r>
              <a:rPr lang="en-US" sz="2000" dirty="0" smtClean="0">
                <a:solidFill>
                  <a:srgbClr val="FF0000"/>
                </a:solidFill>
              </a:rPr>
              <a:t>Qualitatively different behaviour at LHC compared to RHIC !</a:t>
            </a:r>
            <a:endParaRPr lang="en-GB" sz="2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1558294"/>
      </p:ext>
    </p:extLst>
  </p:cSld>
  <p:clrMapOvr>
    <a:masterClrMapping/>
  </p:clrMapOvr>
  <p:transition spd="med">
    <p:cover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098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HBT interferometry</a:t>
            </a:r>
          </a:p>
        </p:txBody>
      </p:sp>
      <p:sp>
        <p:nvSpPr>
          <p:cNvPr id="132099" name="Content Placeholder 7"/>
          <p:cNvSpPr>
            <a:spLocks noGrp="1"/>
          </p:cNvSpPr>
          <p:nvPr>
            <p:ph idx="1"/>
          </p:nvPr>
        </p:nvSpPr>
        <p:spPr>
          <a:xfrm>
            <a:off x="3338512" y="1268413"/>
            <a:ext cx="5697983" cy="5040312"/>
          </a:xfrm>
        </p:spPr>
        <p:txBody>
          <a:bodyPr/>
          <a:lstStyle/>
          <a:p>
            <a:pPr>
              <a:buFontTx/>
              <a:buNone/>
            </a:pPr>
            <a:r>
              <a:rPr lang="en-GB" sz="2000" b="0" dirty="0"/>
              <a:t>F</a:t>
            </a:r>
            <a:r>
              <a:rPr lang="en-GB" sz="2000" b="0" dirty="0" smtClean="0"/>
              <a:t>rom </a:t>
            </a:r>
            <a:r>
              <a:rPr lang="en-GB" sz="2000" b="0" dirty="0" smtClean="0"/>
              <a:t>RHIC to LHC: </a:t>
            </a:r>
          </a:p>
          <a:p>
            <a:r>
              <a:rPr lang="en-GB" sz="2000" b="0" dirty="0" smtClean="0"/>
              <a:t>increase of size in the 3 dimensions</a:t>
            </a:r>
          </a:p>
          <a:p>
            <a:pPr lvl="1"/>
            <a:r>
              <a:rPr lang="en-GB" sz="1600" b="0" dirty="0" smtClean="0"/>
              <a:t>out, long, and (finally!) side</a:t>
            </a:r>
            <a:endParaRPr lang="en-GB" b="0" dirty="0" smtClean="0"/>
          </a:p>
          <a:p>
            <a:r>
              <a:rPr lang="en-GB" sz="2000" b="0" dirty="0" smtClean="0"/>
              <a:t>“homogeneity” volume ~ </a:t>
            </a:r>
            <a:r>
              <a:rPr lang="en-GB" sz="2000" b="0" dirty="0" smtClean="0"/>
              <a:t>factor </a:t>
            </a:r>
            <a:r>
              <a:rPr lang="en-GB" sz="2000" b="0" dirty="0" smtClean="0"/>
              <a:t>2</a:t>
            </a:r>
          </a:p>
          <a:p>
            <a:endParaRPr lang="en-GB" sz="2000" b="0" dirty="0" smtClean="0"/>
          </a:p>
          <a:p>
            <a:endParaRPr lang="en-GB" sz="2000" b="0" dirty="0" smtClean="0"/>
          </a:p>
          <a:p>
            <a:endParaRPr lang="en-GB" sz="2000" b="0" dirty="0" smtClean="0"/>
          </a:p>
          <a:p>
            <a:endParaRPr lang="en-GB" sz="2000" b="0" dirty="0" smtClean="0"/>
          </a:p>
          <a:p>
            <a:endParaRPr lang="en-GB" sz="2000" b="0" dirty="0" smtClean="0"/>
          </a:p>
          <a:p>
            <a:endParaRPr lang="en-GB" sz="2000" b="0" dirty="0" smtClean="0"/>
          </a:p>
          <a:p>
            <a:endParaRPr lang="en-GB" sz="2000" b="0" dirty="0" smtClean="0"/>
          </a:p>
          <a:p>
            <a:endParaRPr lang="en-GB" sz="2000" b="0" dirty="0" smtClean="0"/>
          </a:p>
          <a:p>
            <a:r>
              <a:rPr lang="en-GB" sz="1800" b="0" dirty="0" smtClean="0"/>
              <a:t>for comparison: R(</a:t>
            </a:r>
            <a:r>
              <a:rPr lang="en-GB" sz="1800" b="0" dirty="0" err="1" smtClean="0"/>
              <a:t>Pb</a:t>
            </a:r>
            <a:r>
              <a:rPr lang="en-GB" sz="1800" b="0" dirty="0" smtClean="0"/>
              <a:t>) ~ 7 </a:t>
            </a:r>
            <a:r>
              <a:rPr lang="en-GB" sz="1800" b="0" dirty="0" err="1" smtClean="0"/>
              <a:t>fm</a:t>
            </a:r>
            <a:r>
              <a:rPr lang="en-GB" sz="1800" b="0" dirty="0" smtClean="0"/>
              <a:t> </a:t>
            </a:r>
            <a:r>
              <a:rPr lang="en-GB" sz="1800" b="0" dirty="0" smtClean="0">
                <a:sym typeface="Wingdings" pitchFamily="2" charset="2"/>
              </a:rPr>
              <a:t> V ~ 1500 fm</a:t>
            </a:r>
            <a:r>
              <a:rPr lang="en-GB" sz="1800" b="0" baseline="30000" dirty="0" smtClean="0">
                <a:sym typeface="Wingdings" pitchFamily="2" charset="2"/>
              </a:rPr>
              <a:t>3</a:t>
            </a:r>
          </a:p>
          <a:p>
            <a:pPr>
              <a:buFont typeface="Wingdings" pitchFamily="2" charset="2"/>
              <a:buChar char="à"/>
            </a:pPr>
            <a:r>
              <a:rPr lang="en-GB" sz="1800" b="0" dirty="0" smtClean="0">
                <a:sym typeface="Wingdings" pitchFamily="2" charset="2"/>
              </a:rPr>
              <a:t>substantial expansion!</a:t>
            </a:r>
          </a:p>
          <a:p>
            <a:pPr>
              <a:buFont typeface="Wingdings" pitchFamily="2" charset="2"/>
              <a:buChar char="à"/>
            </a:pPr>
            <a:endParaRPr lang="en-GB" sz="1800" b="0" dirty="0" smtClean="0"/>
          </a:p>
        </p:txBody>
      </p:sp>
      <p:pic>
        <p:nvPicPr>
          <p:cNvPr id="75780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939140"/>
            <a:ext cx="3096468" cy="5658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5781" name="TextBox 11"/>
          <p:cNvSpPr txBox="1">
            <a:spLocks noChangeArrowheads="1"/>
          </p:cNvSpPr>
          <p:nvPr/>
        </p:nvSpPr>
        <p:spPr bwMode="auto">
          <a:xfrm>
            <a:off x="2051050" y="2349500"/>
            <a:ext cx="563563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200" b="1" u="sng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 sz="1200" b="1" u="sng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 sz="1200" b="1" u="sng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 sz="1200" b="1" u="sng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 sz="1200" b="1" u="sng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 u="sng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 u="sng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 u="sng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 u="sng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r>
              <a:rPr lang="en-GB"/>
              <a:t>R</a:t>
            </a:r>
            <a:r>
              <a:rPr lang="en-GB" baseline="-25000"/>
              <a:t>out</a:t>
            </a:r>
          </a:p>
        </p:txBody>
      </p:sp>
      <p:sp>
        <p:nvSpPr>
          <p:cNvPr id="75782" name="TextBox 12"/>
          <p:cNvSpPr txBox="1">
            <a:spLocks noChangeArrowheads="1"/>
          </p:cNvSpPr>
          <p:nvPr/>
        </p:nvSpPr>
        <p:spPr bwMode="auto">
          <a:xfrm>
            <a:off x="2051050" y="3924300"/>
            <a:ext cx="63182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200" b="1" u="sng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 sz="1200" b="1" u="sng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 sz="1200" b="1" u="sng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 sz="1200" b="1" u="sng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 sz="1200" b="1" u="sng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 u="sng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 u="sng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 u="sng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 u="sng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r>
              <a:rPr lang="en-GB"/>
              <a:t>R</a:t>
            </a:r>
            <a:r>
              <a:rPr lang="en-GB" baseline="-25000"/>
              <a:t>side</a:t>
            </a:r>
          </a:p>
        </p:txBody>
      </p:sp>
      <p:sp>
        <p:nvSpPr>
          <p:cNvPr id="75783" name="TextBox 13"/>
          <p:cNvSpPr txBox="1">
            <a:spLocks noChangeArrowheads="1"/>
          </p:cNvSpPr>
          <p:nvPr/>
        </p:nvSpPr>
        <p:spPr bwMode="auto">
          <a:xfrm>
            <a:off x="2051050" y="5364163"/>
            <a:ext cx="6413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200" b="1" u="sng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 sz="1200" b="1" u="sng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 sz="1200" b="1" u="sng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 sz="1200" b="1" u="sng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 sz="1200" b="1" u="sng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 u="sng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 u="sng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 u="sng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 u="sng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r>
              <a:rPr lang="en-GB"/>
              <a:t>R</a:t>
            </a:r>
            <a:r>
              <a:rPr lang="en-GB" baseline="-25000"/>
              <a:t>long</a:t>
            </a:r>
          </a:p>
        </p:txBody>
      </p:sp>
      <p:pic>
        <p:nvPicPr>
          <p:cNvPr id="75784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1356" y="2768600"/>
            <a:ext cx="3783012" cy="2532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z="1200" b="1" u="sng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 sz="1200" b="1" u="sng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 sz="1200" b="1" u="sng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 sz="1200" b="1" u="sng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 sz="1200" b="1" u="sng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 u="sng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 u="sng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 u="sng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 u="sng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fld id="{DC238CC2-81D8-4E68-8390-E2FC62C3F105}" type="slidenum">
              <a:rPr lang="en-GB" b="0" u="none">
                <a:solidFill>
                  <a:srgbClr val="FFFFFF"/>
                </a:solidFill>
                <a:latin typeface="Comic Sans MS" pitchFamily="66" charset="0"/>
              </a:rPr>
              <a:pPr/>
              <a:t>6</a:t>
            </a:fld>
            <a:endParaRPr lang="en-GB" b="0" u="none">
              <a:solidFill>
                <a:srgbClr val="FFFFFF"/>
              </a:solidFill>
              <a:latin typeface="Comic Sans MS" pitchFamily="66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000000"/>
                </a:solidFill>
              </a:rPr>
              <a:t>15th January, HI Overview,  K.Safarik</a:t>
            </a:r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1716231"/>
      </p:ext>
    </p:extLst>
  </p:cSld>
  <p:clrMapOvr>
    <a:masterClrMapping/>
  </p:clrMapOvr>
  <p:transition spd="med">
    <p:cover dir="r"/>
  </p:transition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338" y="44624"/>
            <a:ext cx="7772400" cy="899673"/>
          </a:xfrm>
          <a:solidFill>
            <a:schemeClr val="accent1">
              <a:lumMod val="40000"/>
              <a:lumOff val="60000"/>
              <a:alpha val="54000"/>
            </a:schemeClr>
          </a:solidFill>
          <a:ln w="31750">
            <a:solidFill>
              <a:srgbClr val="0000FF"/>
            </a:solidFill>
          </a:ln>
        </p:spPr>
        <p:txBody>
          <a:bodyPr anchor="ctr"/>
          <a:lstStyle/>
          <a:p>
            <a:pPr algn="ctr">
              <a:lnSpc>
                <a:spcPct val="150000"/>
              </a:lnSpc>
            </a:pPr>
            <a:r>
              <a:rPr lang="en-US" cap="none" dirty="0" smtClean="0"/>
              <a:t>J/</a:t>
            </a:r>
            <a:r>
              <a:rPr lang="en-US" cap="none" dirty="0" smtClean="0">
                <a:latin typeface="Symbol" pitchFamily="18" charset="2"/>
              </a:rPr>
              <a:t>y</a:t>
            </a:r>
            <a:r>
              <a:rPr lang="en-US" cap="none" dirty="0" smtClean="0"/>
              <a:t> elliptic flow</a:t>
            </a:r>
            <a:endParaRPr lang="en-US" cap="none" dirty="0"/>
          </a:p>
        </p:txBody>
      </p:sp>
      <p:sp>
        <p:nvSpPr>
          <p:cNvPr id="6" name="Date Placeholder 1"/>
          <p:cNvSpPr>
            <a:spLocks noGrp="1"/>
          </p:cNvSpPr>
          <p:nvPr>
            <p:ph type="dt" sz="half" idx="10"/>
          </p:nvPr>
        </p:nvSpPr>
        <p:spPr>
          <a:xfrm>
            <a:off x="4932363" y="6643688"/>
            <a:ext cx="4095750" cy="21431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15th January, HI Overview,  K.Safarik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23528" y="1484784"/>
            <a:ext cx="84969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endParaRPr lang="en-US" sz="2000" dirty="0" smtClean="0">
              <a:solidFill>
                <a:srgbClr val="000000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9992" y="1142214"/>
            <a:ext cx="4644008" cy="3366906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8520" y="1142214"/>
            <a:ext cx="4644009" cy="3366906"/>
          </a:xfrm>
          <a:prstGeom prst="rect">
            <a:avLst/>
          </a:prstGeom>
        </p:spPr>
      </p:pic>
      <p:sp>
        <p:nvSpPr>
          <p:cNvPr id="12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9A04459-2F9A-4BAF-B9C7-3EF9FB6AB517}" type="slidenum">
              <a:rPr lang="en-US" smtClean="0">
                <a:solidFill>
                  <a:srgbClr val="000000"/>
                </a:solidFill>
              </a:rPr>
              <a:pPr/>
              <a:t>60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76072" y="4759984"/>
            <a:ext cx="7268336" cy="1477328"/>
          </a:xfrm>
          <a:prstGeom prst="rect">
            <a:avLst/>
          </a:prstGeom>
          <a:solidFill>
            <a:schemeClr val="accent5">
              <a:alpha val="49000"/>
            </a:schemeClr>
          </a:solidFill>
          <a:ln w="25400">
            <a:solidFill>
              <a:srgbClr val="0000FF"/>
            </a:solidFill>
          </a:ln>
        </p:spPr>
        <p:txBody>
          <a:bodyPr wrap="none" rtlCol="0">
            <a:spAutoFit/>
          </a:bodyPr>
          <a:lstStyle/>
          <a:p>
            <a:pPr algn="l"/>
            <a:r>
              <a:rPr lang="en-US" dirty="0" smtClean="0">
                <a:solidFill>
                  <a:srgbClr val="000000"/>
                </a:solidFill>
              </a:rPr>
              <a:t>J/</a:t>
            </a:r>
            <a:r>
              <a:rPr lang="en-US" dirty="0" smtClean="0">
                <a:solidFill>
                  <a:srgbClr val="000000"/>
                </a:solidFill>
                <a:latin typeface="Symbol" pitchFamily="18" charset="2"/>
              </a:rPr>
              <a:t>y</a:t>
            </a:r>
            <a:r>
              <a:rPr lang="en-US" dirty="0" smtClean="0">
                <a:solidFill>
                  <a:srgbClr val="000000"/>
                </a:solidFill>
              </a:rPr>
              <a:t> produced by recombination of  thermalized c-quarks should have </a:t>
            </a:r>
          </a:p>
          <a:p>
            <a:pPr algn="l"/>
            <a:r>
              <a:rPr lang="en-US" dirty="0" smtClean="0">
                <a:solidFill>
                  <a:srgbClr val="000000"/>
                </a:solidFill>
              </a:rPr>
              <a:t>non-zero elliptic flow</a:t>
            </a:r>
          </a:p>
          <a:p>
            <a:pPr algn="l"/>
            <a:r>
              <a:rPr lang="en-US" dirty="0" smtClean="0">
                <a:solidFill>
                  <a:srgbClr val="000000"/>
                </a:solidFill>
              </a:rPr>
              <a:t>– measurements give a hint </a:t>
            </a:r>
            <a:r>
              <a:rPr lang="en-US" dirty="0">
                <a:solidFill>
                  <a:srgbClr val="000000"/>
                </a:solidFill>
              </a:rPr>
              <a:t>for non-zero </a:t>
            </a:r>
            <a:r>
              <a:rPr lang="en-US" i="1" dirty="0">
                <a:solidFill>
                  <a:srgbClr val="000000"/>
                </a:solidFill>
              </a:rPr>
              <a:t>v</a:t>
            </a:r>
            <a:r>
              <a:rPr lang="en-US" baseline="-25000" dirty="0">
                <a:solidFill>
                  <a:srgbClr val="000000"/>
                </a:solidFill>
              </a:rPr>
              <a:t>2</a:t>
            </a:r>
            <a:r>
              <a:rPr lang="en-US" dirty="0">
                <a:solidFill>
                  <a:srgbClr val="000000"/>
                </a:solidFill>
              </a:rPr>
              <a:t> </a:t>
            </a:r>
          </a:p>
          <a:p>
            <a:pPr algn="l"/>
            <a:r>
              <a:rPr lang="en-US" dirty="0" smtClean="0">
                <a:solidFill>
                  <a:srgbClr val="000000"/>
                </a:solidFill>
              </a:rPr>
              <a:t>– qualitative </a:t>
            </a:r>
            <a:r>
              <a:rPr lang="en-US" dirty="0">
                <a:solidFill>
                  <a:srgbClr val="000000"/>
                </a:solidFill>
              </a:rPr>
              <a:t>agreement with transport </a:t>
            </a:r>
            <a:r>
              <a:rPr lang="en-US" dirty="0" smtClean="0">
                <a:solidFill>
                  <a:srgbClr val="000000"/>
                </a:solidFill>
              </a:rPr>
              <a:t>models, </a:t>
            </a:r>
            <a:r>
              <a:rPr lang="en-US" dirty="0">
                <a:solidFill>
                  <a:srgbClr val="000000"/>
                </a:solidFill>
              </a:rPr>
              <a:t>including </a:t>
            </a:r>
            <a:r>
              <a:rPr lang="en-US" dirty="0" smtClean="0">
                <a:solidFill>
                  <a:srgbClr val="000000"/>
                </a:solidFill>
              </a:rPr>
              <a:t>regeneration</a:t>
            </a:r>
          </a:p>
          <a:p>
            <a:pPr algn="l"/>
            <a:r>
              <a:rPr lang="en-US" dirty="0" smtClean="0">
                <a:solidFill>
                  <a:srgbClr val="000000"/>
                </a:solidFill>
              </a:rPr>
              <a:t>– complementary to </a:t>
            </a:r>
            <a:r>
              <a:rPr lang="en-US" dirty="0">
                <a:solidFill>
                  <a:srgbClr val="000000"/>
                </a:solidFill>
              </a:rPr>
              <a:t>indications obtained from </a:t>
            </a:r>
            <a:r>
              <a:rPr lang="en-US" dirty="0" smtClean="0">
                <a:solidFill>
                  <a:srgbClr val="000000"/>
                </a:solidFill>
              </a:rPr>
              <a:t>J/</a:t>
            </a:r>
            <a:r>
              <a:rPr lang="en-US" dirty="0" smtClean="0">
                <a:solidFill>
                  <a:srgbClr val="000000"/>
                </a:solidFill>
                <a:latin typeface="Symbol" pitchFamily="18" charset="2"/>
              </a:rPr>
              <a:t>y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i="1" dirty="0" smtClean="0">
                <a:solidFill>
                  <a:srgbClr val="000000"/>
                </a:solidFill>
              </a:rPr>
              <a:t>R</a:t>
            </a:r>
            <a:r>
              <a:rPr lang="en-US" baseline="-25000" dirty="0" smtClean="0">
                <a:solidFill>
                  <a:srgbClr val="000000"/>
                </a:solidFill>
              </a:rPr>
              <a:t>AA</a:t>
            </a:r>
            <a:r>
              <a:rPr lang="en-US" dirty="0" smtClean="0">
                <a:solidFill>
                  <a:srgbClr val="000000"/>
                </a:solidFill>
              </a:rPr>
              <a:t> studies</a:t>
            </a:r>
            <a:endParaRPr lang="en-GB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50972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6512" y="1371557"/>
            <a:ext cx="4996740" cy="479374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88115"/>
            <a:ext cx="7772400" cy="1016305"/>
          </a:xfrm>
          <a:solidFill>
            <a:schemeClr val="accent1">
              <a:lumMod val="40000"/>
              <a:lumOff val="60000"/>
              <a:alpha val="54000"/>
            </a:schemeClr>
          </a:solidFill>
          <a:ln w="31750">
            <a:solidFill>
              <a:srgbClr val="0000FF"/>
            </a:solidFill>
          </a:ln>
        </p:spPr>
        <p:txBody>
          <a:bodyPr anchor="ctr"/>
          <a:lstStyle/>
          <a:p>
            <a:pPr algn="ctr">
              <a:lnSpc>
                <a:spcPct val="150000"/>
              </a:lnSpc>
            </a:pPr>
            <a:r>
              <a:rPr lang="en-US" cap="none" dirty="0" smtClean="0">
                <a:latin typeface="Symbol" pitchFamily="18" charset="2"/>
              </a:rPr>
              <a:t>y</a:t>
            </a:r>
            <a:r>
              <a:rPr lang="en-US" cap="none" dirty="0" smtClean="0"/>
              <a:t>(2S) to J/</a:t>
            </a:r>
            <a:r>
              <a:rPr lang="en-US" cap="none" dirty="0" smtClean="0">
                <a:latin typeface="Symbol" pitchFamily="18" charset="2"/>
              </a:rPr>
              <a:t>y</a:t>
            </a:r>
            <a:r>
              <a:rPr lang="en-US" cap="none" dirty="0" smtClean="0"/>
              <a:t> double ratio</a:t>
            </a:r>
            <a:endParaRPr lang="en-US" cap="none" dirty="0"/>
          </a:p>
        </p:txBody>
      </p:sp>
      <p:sp>
        <p:nvSpPr>
          <p:cNvPr id="6" name="Date Placeholder 1"/>
          <p:cNvSpPr>
            <a:spLocks noGrp="1"/>
          </p:cNvSpPr>
          <p:nvPr>
            <p:ph type="dt" sz="half" idx="10"/>
          </p:nvPr>
        </p:nvSpPr>
        <p:spPr>
          <a:xfrm>
            <a:off x="4932363" y="6643688"/>
            <a:ext cx="4095750" cy="21431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15th January, HI Overview,  K.Safarik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23528" y="1484784"/>
            <a:ext cx="84969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endParaRPr lang="en-US" sz="2000" dirty="0" smtClean="0">
              <a:solidFill>
                <a:srgbClr val="00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932040" y="2405787"/>
            <a:ext cx="4190571" cy="2585323"/>
          </a:xfrm>
          <a:prstGeom prst="rect">
            <a:avLst/>
          </a:prstGeom>
          <a:solidFill>
            <a:schemeClr val="accent5">
              <a:alpha val="50000"/>
            </a:schemeClr>
          </a:solidFill>
          <a:ln w="25400">
            <a:solidFill>
              <a:srgbClr val="0000FF"/>
            </a:solidFill>
          </a:ln>
        </p:spPr>
        <p:txBody>
          <a:bodyPr wrap="none" rtlCol="0">
            <a:spAutoFit/>
          </a:bodyPr>
          <a:lstStyle/>
          <a:p>
            <a:pPr algn="l"/>
            <a:r>
              <a:rPr lang="en-US" dirty="0" smtClean="0">
                <a:solidFill>
                  <a:srgbClr val="000000"/>
                </a:solidFill>
              </a:rPr>
              <a:t>No firm conclusion on </a:t>
            </a:r>
            <a:r>
              <a:rPr lang="en-US" dirty="0" smtClean="0">
                <a:solidFill>
                  <a:srgbClr val="000000"/>
                </a:solidFill>
                <a:latin typeface="Symbol" pitchFamily="18" charset="2"/>
              </a:rPr>
              <a:t>y</a:t>
            </a:r>
            <a:r>
              <a:rPr lang="en-US" dirty="0" smtClean="0">
                <a:solidFill>
                  <a:srgbClr val="000000"/>
                </a:solidFill>
              </a:rPr>
              <a:t>’ enhancement</a:t>
            </a:r>
          </a:p>
          <a:p>
            <a:pPr algn="l"/>
            <a:r>
              <a:rPr lang="en-US" dirty="0">
                <a:solidFill>
                  <a:srgbClr val="000000"/>
                </a:solidFill>
              </a:rPr>
              <a:t>o</a:t>
            </a:r>
            <a:r>
              <a:rPr lang="en-US" dirty="0" smtClean="0">
                <a:solidFill>
                  <a:srgbClr val="000000"/>
                </a:solidFill>
              </a:rPr>
              <a:t>r suppression with centrality within </a:t>
            </a:r>
          </a:p>
          <a:p>
            <a:pPr algn="l"/>
            <a:r>
              <a:rPr lang="en-US" dirty="0">
                <a:solidFill>
                  <a:srgbClr val="000000"/>
                </a:solidFill>
              </a:rPr>
              <a:t>c</a:t>
            </a:r>
            <a:r>
              <a:rPr lang="en-US" dirty="0" smtClean="0">
                <a:solidFill>
                  <a:srgbClr val="000000"/>
                </a:solidFill>
              </a:rPr>
              <a:t>urrent </a:t>
            </a:r>
            <a:r>
              <a:rPr lang="en-US" i="1" dirty="0" smtClean="0">
                <a:solidFill>
                  <a:srgbClr val="000000"/>
                </a:solidFill>
              </a:rPr>
              <a:t>stat.</a:t>
            </a:r>
            <a:r>
              <a:rPr lang="en-US" dirty="0" smtClean="0">
                <a:solidFill>
                  <a:srgbClr val="000000"/>
                </a:solidFill>
              </a:rPr>
              <a:t> and </a:t>
            </a:r>
            <a:r>
              <a:rPr lang="en-US" i="1" dirty="0" smtClean="0">
                <a:solidFill>
                  <a:srgbClr val="000000"/>
                </a:solidFill>
              </a:rPr>
              <a:t>syst.</a:t>
            </a:r>
            <a:r>
              <a:rPr lang="en-US" dirty="0" smtClean="0">
                <a:solidFill>
                  <a:srgbClr val="000000"/>
                </a:solidFill>
              </a:rPr>
              <a:t> uncertainties</a:t>
            </a:r>
          </a:p>
          <a:p>
            <a:pPr algn="l"/>
            <a:endParaRPr lang="en-US" dirty="0">
              <a:solidFill>
                <a:srgbClr val="000000"/>
              </a:solidFill>
            </a:endParaRPr>
          </a:p>
          <a:p>
            <a:pPr algn="l"/>
            <a:r>
              <a:rPr lang="en-US" dirty="0" smtClean="0">
                <a:solidFill>
                  <a:srgbClr val="000000"/>
                </a:solidFill>
              </a:rPr>
              <a:t>Large </a:t>
            </a:r>
            <a:r>
              <a:rPr lang="en-US" dirty="0" smtClean="0">
                <a:solidFill>
                  <a:srgbClr val="000000"/>
                </a:solidFill>
                <a:latin typeface="Symbol" pitchFamily="18" charset="2"/>
              </a:rPr>
              <a:t>y</a:t>
            </a:r>
            <a:r>
              <a:rPr lang="en-US" dirty="0" smtClean="0">
                <a:solidFill>
                  <a:srgbClr val="000000"/>
                </a:solidFill>
              </a:rPr>
              <a:t>(2S) enhancement with respect</a:t>
            </a:r>
          </a:p>
          <a:p>
            <a:pPr algn="l"/>
            <a:r>
              <a:rPr lang="en-US" dirty="0">
                <a:solidFill>
                  <a:srgbClr val="000000"/>
                </a:solidFill>
              </a:rPr>
              <a:t>t</a:t>
            </a:r>
            <a:r>
              <a:rPr lang="en-US" dirty="0" smtClean="0">
                <a:solidFill>
                  <a:srgbClr val="000000"/>
                </a:solidFill>
              </a:rPr>
              <a:t>o J/</a:t>
            </a:r>
            <a:r>
              <a:rPr lang="en-US" dirty="0" smtClean="0">
                <a:solidFill>
                  <a:srgbClr val="000000"/>
                </a:solidFill>
                <a:latin typeface="Symbol" pitchFamily="18" charset="2"/>
              </a:rPr>
              <a:t>y</a:t>
            </a:r>
            <a:r>
              <a:rPr lang="en-US" dirty="0" smtClean="0">
                <a:solidFill>
                  <a:srgbClr val="000000"/>
                </a:solidFill>
              </a:rPr>
              <a:t> reported by CMS at </a:t>
            </a:r>
            <a:r>
              <a:rPr lang="en-US" i="1" dirty="0" err="1" smtClean="0">
                <a:solidFill>
                  <a:srgbClr val="000000"/>
                </a:solidFill>
              </a:rPr>
              <a:t>p</a:t>
            </a:r>
            <a:r>
              <a:rPr lang="en-US" baseline="-25000" dirty="0" err="1" smtClean="0">
                <a:solidFill>
                  <a:srgbClr val="000000"/>
                </a:solidFill>
              </a:rPr>
              <a:t>T</a:t>
            </a:r>
            <a:r>
              <a:rPr lang="en-US" dirty="0" smtClean="0">
                <a:solidFill>
                  <a:srgbClr val="000000"/>
                </a:solidFill>
              </a:rPr>
              <a:t> above</a:t>
            </a:r>
          </a:p>
          <a:p>
            <a:pPr algn="l"/>
            <a:r>
              <a:rPr lang="en-US" dirty="0" smtClean="0">
                <a:solidFill>
                  <a:srgbClr val="000000"/>
                </a:solidFill>
              </a:rPr>
              <a:t>3 </a:t>
            </a:r>
            <a:r>
              <a:rPr lang="en-US" dirty="0" err="1" smtClean="0">
                <a:solidFill>
                  <a:srgbClr val="000000"/>
                </a:solidFill>
              </a:rPr>
              <a:t>GeV</a:t>
            </a:r>
            <a:r>
              <a:rPr lang="en-US" dirty="0" smtClean="0">
                <a:solidFill>
                  <a:srgbClr val="000000"/>
                </a:solidFill>
              </a:rPr>
              <a:t>/</a:t>
            </a:r>
            <a:r>
              <a:rPr lang="en-US" i="1" dirty="0" smtClean="0">
                <a:solidFill>
                  <a:srgbClr val="000000"/>
                </a:solidFill>
              </a:rPr>
              <a:t>c</a:t>
            </a:r>
            <a:r>
              <a:rPr lang="en-US" dirty="0" smtClean="0">
                <a:solidFill>
                  <a:srgbClr val="000000"/>
                </a:solidFill>
              </a:rPr>
              <a:t> not confirmed</a:t>
            </a:r>
          </a:p>
          <a:p>
            <a:pPr algn="l"/>
            <a:endParaRPr lang="en-US" dirty="0">
              <a:solidFill>
                <a:srgbClr val="000000"/>
              </a:solidFill>
            </a:endParaRPr>
          </a:p>
          <a:p>
            <a:pPr algn="l"/>
            <a:r>
              <a:rPr lang="en-US" b="1" dirty="0" smtClean="0">
                <a:solidFill>
                  <a:srgbClr val="FF0000"/>
                </a:solidFill>
              </a:rPr>
              <a:t>Is this a tension ?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9A04459-2F9A-4BAF-B9C7-3EF9FB6AB517}" type="slidenum">
              <a:rPr lang="en-US" smtClean="0">
                <a:solidFill>
                  <a:srgbClr val="000000"/>
                </a:solidFill>
              </a:rPr>
              <a:pPr/>
              <a:t>61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7411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Symbol" panose="05050102010706020507" pitchFamily="18" charset="2"/>
              </a:rPr>
              <a:t>U</a:t>
            </a:r>
            <a:r>
              <a:rPr lang="en-US" dirty="0">
                <a:latin typeface="+mn-lt"/>
              </a:rPr>
              <a:t>-</a:t>
            </a:r>
            <a:r>
              <a:rPr lang="en-US" dirty="0" smtClean="0">
                <a:latin typeface="+mn-lt"/>
              </a:rPr>
              <a:t>family suppression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908720"/>
            <a:ext cx="8784976" cy="5760640"/>
          </a:xfrm>
        </p:spPr>
        <p:txBody>
          <a:bodyPr/>
          <a:lstStyle/>
          <a:p>
            <a:pPr marL="0" indent="0">
              <a:buNone/>
            </a:pPr>
            <a:r>
              <a:rPr lang="en-US" b="0" dirty="0" smtClean="0"/>
              <a:t>           pp </a:t>
            </a:r>
            <a:r>
              <a:rPr lang="en-US" b="0" dirty="0" err="1" smtClean="0"/>
              <a:t>dimuon</a:t>
            </a:r>
            <a:r>
              <a:rPr lang="en-US" b="0" dirty="0" smtClean="0"/>
              <a:t> mass                           </a:t>
            </a:r>
            <a:r>
              <a:rPr lang="en-US" b="0" dirty="0" err="1" smtClean="0"/>
              <a:t>Pb</a:t>
            </a:r>
            <a:r>
              <a:rPr lang="en-US" b="0" dirty="0" smtClean="0"/>
              <a:t>–</a:t>
            </a:r>
            <a:r>
              <a:rPr lang="en-US" b="0" dirty="0" err="1" smtClean="0"/>
              <a:t>Pb</a:t>
            </a:r>
            <a:r>
              <a:rPr lang="en-US" b="0" dirty="0" smtClean="0"/>
              <a:t> </a:t>
            </a:r>
            <a:r>
              <a:rPr lang="en-US" b="0" dirty="0" err="1" smtClean="0"/>
              <a:t>dimuon</a:t>
            </a:r>
            <a:r>
              <a:rPr lang="en-US" b="0" dirty="0" smtClean="0"/>
              <a:t> mass</a:t>
            </a:r>
          </a:p>
          <a:p>
            <a:pPr marL="0" indent="0">
              <a:buNone/>
            </a:pPr>
            <a:endParaRPr lang="en-US" b="0" dirty="0"/>
          </a:p>
          <a:p>
            <a:pPr marL="0" indent="0">
              <a:buNone/>
            </a:pPr>
            <a:endParaRPr lang="en-US" b="0" dirty="0" smtClean="0"/>
          </a:p>
          <a:p>
            <a:pPr marL="0" indent="0">
              <a:buNone/>
            </a:pPr>
            <a:endParaRPr lang="en-US" b="0" dirty="0"/>
          </a:p>
          <a:p>
            <a:pPr marL="0" indent="0">
              <a:buNone/>
            </a:pPr>
            <a:endParaRPr lang="en-US" b="0" dirty="0" smtClean="0"/>
          </a:p>
          <a:p>
            <a:pPr marL="0" indent="0">
              <a:buNone/>
            </a:pPr>
            <a:endParaRPr lang="en-US" b="0" dirty="0"/>
          </a:p>
          <a:p>
            <a:pPr marL="0" indent="0">
              <a:buNone/>
            </a:pPr>
            <a:endParaRPr lang="en-US" b="0" dirty="0" smtClean="0"/>
          </a:p>
          <a:p>
            <a:pPr marL="0" indent="0">
              <a:buNone/>
            </a:pPr>
            <a:endParaRPr lang="en-US" b="0" dirty="0"/>
          </a:p>
          <a:p>
            <a:pPr marL="0" indent="0">
              <a:buNone/>
            </a:pPr>
            <a:endParaRPr lang="en-US" b="0" dirty="0" smtClean="0"/>
          </a:p>
          <a:p>
            <a:pPr marL="0" indent="0">
              <a:buNone/>
            </a:pPr>
            <a:endParaRPr lang="en-US" b="0" dirty="0"/>
          </a:p>
          <a:p>
            <a:pPr marL="0" indent="0">
              <a:buNone/>
            </a:pPr>
            <a:endParaRPr lang="en-US" b="0" dirty="0"/>
          </a:p>
          <a:p>
            <a:pPr marL="0" indent="0">
              <a:buNone/>
            </a:pPr>
            <a:endParaRPr lang="en-US" sz="1600" b="0" dirty="0" smtClean="0"/>
          </a:p>
          <a:p>
            <a:pPr marL="0" indent="0">
              <a:buNone/>
            </a:pPr>
            <a:r>
              <a:rPr lang="en-GB" sz="1600" b="0" i="1" dirty="0" smtClean="0"/>
              <a:t>R</a:t>
            </a:r>
            <a:r>
              <a:rPr lang="en-GB" sz="1600" b="0" baseline="-25000" dirty="0" smtClean="0"/>
              <a:t>AA</a:t>
            </a:r>
            <a:r>
              <a:rPr lang="en-GB" sz="1600" b="0" dirty="0" smtClean="0"/>
              <a:t>(1S) </a:t>
            </a:r>
            <a:r>
              <a:rPr lang="en-GB" sz="1600" b="0" dirty="0"/>
              <a:t>= </a:t>
            </a:r>
            <a:r>
              <a:rPr lang="en-GB" sz="1600" b="0" dirty="0" smtClean="0"/>
              <a:t>0.56±0.08(stat.)±0.07(syst.)</a:t>
            </a:r>
            <a:r>
              <a:rPr lang="en-GB" sz="1600" b="0" dirty="0"/>
              <a:t> </a:t>
            </a:r>
            <a:r>
              <a:rPr lang="en-GB" sz="1600" b="0" i="1" dirty="0" smtClean="0"/>
              <a:t>R</a:t>
            </a:r>
            <a:r>
              <a:rPr lang="en-GB" sz="1600" b="0" baseline="-25000" dirty="0" smtClean="0"/>
              <a:t>AA</a:t>
            </a:r>
            <a:r>
              <a:rPr lang="en-GB" sz="1600" b="0" dirty="0" smtClean="0"/>
              <a:t>(2S) </a:t>
            </a:r>
            <a:r>
              <a:rPr lang="en-GB" sz="1600" b="0" dirty="0"/>
              <a:t>= </a:t>
            </a:r>
            <a:r>
              <a:rPr lang="en-GB" sz="1600" b="0" dirty="0" smtClean="0"/>
              <a:t>0.12±0.04(stat.)±0.02(syst.)</a:t>
            </a:r>
            <a:endParaRPr lang="en-GB" sz="1600" b="0" dirty="0"/>
          </a:p>
          <a:p>
            <a:pPr marL="0" indent="0">
              <a:buNone/>
            </a:pPr>
            <a:r>
              <a:rPr lang="en-GB" sz="1600" b="0" i="1" dirty="0" smtClean="0"/>
              <a:t>R</a:t>
            </a:r>
            <a:r>
              <a:rPr lang="en-GB" sz="1600" b="0" baseline="-25000" dirty="0" smtClean="0"/>
              <a:t>AA</a:t>
            </a:r>
            <a:r>
              <a:rPr lang="en-GB" sz="1600" b="0" dirty="0" smtClean="0"/>
              <a:t>(3S) </a:t>
            </a:r>
            <a:r>
              <a:rPr lang="en-GB" sz="1600" b="0" dirty="0"/>
              <a:t>= </a:t>
            </a:r>
            <a:r>
              <a:rPr lang="en-GB" sz="1600" b="0" dirty="0" smtClean="0"/>
              <a:t>0.03±0.04(stat.)±0.01(syst.) (centrality averaged) </a:t>
            </a:r>
            <a:endParaRPr lang="en-US" sz="1600" b="0" dirty="0" smtClean="0"/>
          </a:p>
          <a:p>
            <a:pPr marL="0" indent="0">
              <a:buNone/>
            </a:pPr>
            <a:endParaRPr lang="en-US" b="0" dirty="0"/>
          </a:p>
          <a:p>
            <a:pPr marL="0" indent="0">
              <a:buNone/>
            </a:pPr>
            <a:endParaRPr lang="en-US" b="0" dirty="0" smtClean="0"/>
          </a:p>
          <a:p>
            <a:pPr marL="0" indent="0">
              <a:buNone/>
            </a:pPr>
            <a:endParaRPr lang="en-US" b="0" dirty="0"/>
          </a:p>
          <a:p>
            <a:pPr marL="0" indent="0">
              <a:buNone/>
            </a:pPr>
            <a:endParaRPr lang="en-US" b="0" dirty="0" smtClean="0"/>
          </a:p>
          <a:p>
            <a:pPr marL="0" indent="0">
              <a:buNone/>
            </a:pPr>
            <a:endParaRPr lang="en-US" b="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000000"/>
                </a:solidFill>
              </a:rPr>
              <a:t>15th January, HI Overview,  K.Safarik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E87A10-2C8A-4766-87AF-F1AC79DD9C7C}" type="slidenum">
              <a:rPr lang="en-US" smtClean="0">
                <a:solidFill>
                  <a:srgbClr val="000000"/>
                </a:solidFill>
              </a:rPr>
              <a:pPr/>
              <a:t>62</a:t>
            </a:fld>
            <a:endParaRPr lang="en-US">
              <a:solidFill>
                <a:srgbClr val="000000"/>
              </a:solidFill>
            </a:endParaRPr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40768"/>
            <a:ext cx="4622891" cy="45613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54690" y="1340768"/>
            <a:ext cx="4625822" cy="45518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41423195"/>
      </p:ext>
    </p:extLst>
  </p:cSld>
  <p:clrMapOvr>
    <a:masterClrMapping/>
  </p:clrMapOvr>
  <p:transition spd="med">
    <p:cover dir="r"/>
  </p:transition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86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TW" altLang="en-US" smtClean="0">
                <a:ea typeface="ＭＳ Ｐゴシック" pitchFamily="34" charset="-128"/>
              </a:rPr>
              <a:t>Υ</a:t>
            </a:r>
            <a:r>
              <a:rPr kumimoji="1" lang="en-US" altLang="zh-TW" smtClean="0">
                <a:ea typeface="ＭＳ Ｐゴシック" pitchFamily="34" charset="-128"/>
              </a:rPr>
              <a:t>(1S)</a:t>
            </a:r>
            <a:endParaRPr kumimoji="1" lang="zh-TW" altLang="en-US" smtClean="0">
              <a:ea typeface="ＭＳ Ｐゴシック" pitchFamily="34" charset="-128"/>
            </a:endParaRPr>
          </a:p>
        </p:txBody>
      </p:sp>
      <p:sp>
        <p:nvSpPr>
          <p:cNvPr id="164866" name="Content Placeholder 2"/>
          <p:cNvSpPr>
            <a:spLocks noGrp="1"/>
          </p:cNvSpPr>
          <p:nvPr>
            <p:ph idx="1"/>
          </p:nvPr>
        </p:nvSpPr>
        <p:spPr>
          <a:xfrm>
            <a:off x="250825" y="1052736"/>
            <a:ext cx="8713788" cy="5500464"/>
          </a:xfrm>
        </p:spPr>
        <p:txBody>
          <a:bodyPr/>
          <a:lstStyle/>
          <a:p>
            <a:pPr marL="0" indent="0">
              <a:buNone/>
            </a:pPr>
            <a:r>
              <a:rPr kumimoji="1" lang="en-US" altLang="zh-TW" sz="2000" dirty="0" smtClean="0">
                <a:solidFill>
                  <a:srgbClr val="FF0000"/>
                </a:solidFill>
                <a:ea typeface="ＭＳ Ｐゴシック" pitchFamily="34" charset="-128"/>
              </a:rPr>
              <a:t>        </a:t>
            </a:r>
            <a:r>
              <a:rPr kumimoji="1" lang="en-US" altLang="zh-TW" b="0" dirty="0" smtClean="0">
                <a:solidFill>
                  <a:srgbClr val="FF0000"/>
                </a:solidFill>
                <a:ea typeface="ＭＳ Ｐゴシック" pitchFamily="34" charset="-128"/>
              </a:rPr>
              <a:t>Y(1S</a:t>
            </a:r>
            <a:r>
              <a:rPr kumimoji="1" lang="en-US" altLang="zh-TW" b="0" dirty="0" smtClean="0">
                <a:solidFill>
                  <a:srgbClr val="FF0000"/>
                </a:solidFill>
                <a:ea typeface="ＭＳ Ｐゴシック" pitchFamily="34" charset="-128"/>
              </a:rPr>
              <a:t>) </a:t>
            </a:r>
            <a:r>
              <a:rPr kumimoji="1" lang="en-US" altLang="zh-TW" b="0" i="1" dirty="0" smtClean="0">
                <a:ea typeface="ＭＳ Ｐゴシック" pitchFamily="34" charset="-128"/>
              </a:rPr>
              <a:t>R</a:t>
            </a:r>
            <a:r>
              <a:rPr kumimoji="1" lang="en-US" altLang="zh-TW" b="0" baseline="-25000" dirty="0" smtClean="0">
                <a:ea typeface="ＭＳ Ｐゴシック" pitchFamily="34" charset="-128"/>
              </a:rPr>
              <a:t>AA</a:t>
            </a:r>
            <a:r>
              <a:rPr kumimoji="1" lang="en-US" altLang="zh-TW" b="0" dirty="0" smtClean="0">
                <a:ea typeface="ＭＳ Ｐゴシック" pitchFamily="34" charset="-128"/>
              </a:rPr>
              <a:t> (compared with </a:t>
            </a:r>
            <a:r>
              <a:rPr kumimoji="1" lang="en-US" altLang="zh-TW" b="0" dirty="0" smtClean="0">
                <a:solidFill>
                  <a:srgbClr val="0000FF"/>
                </a:solidFill>
                <a:ea typeface="ＭＳ Ｐゴシック" pitchFamily="34" charset="-128"/>
              </a:rPr>
              <a:t>J/ψ</a:t>
            </a:r>
            <a:r>
              <a:rPr kumimoji="1" lang="en-US" altLang="zh-TW" b="0" dirty="0" smtClean="0">
                <a:ea typeface="ＭＳ Ｐゴシック" pitchFamily="34" charset="-128"/>
              </a:rPr>
              <a:t> </a:t>
            </a:r>
            <a:r>
              <a:rPr kumimoji="1" lang="en-US" altLang="zh-TW" b="0" i="1" dirty="0" smtClean="0">
                <a:ea typeface="ＭＳ Ｐゴシック" pitchFamily="34" charset="-128"/>
              </a:rPr>
              <a:t>R</a:t>
            </a:r>
            <a:r>
              <a:rPr kumimoji="1" lang="en-US" altLang="zh-TW" b="0" baseline="-25000" dirty="0" smtClean="0">
                <a:ea typeface="ＭＳ Ｐゴシック" pitchFamily="34" charset="-128"/>
              </a:rPr>
              <a:t>AA</a:t>
            </a:r>
            <a:r>
              <a:rPr kumimoji="1" lang="en-US" altLang="zh-TW" b="0" dirty="0" smtClean="0">
                <a:ea typeface="ＭＳ Ｐゴシック" pitchFamily="34" charset="-128"/>
              </a:rPr>
              <a:t>)</a:t>
            </a:r>
            <a:endParaRPr kumimoji="1" lang="zh-TW" altLang="en-US" b="0" dirty="0" smtClean="0">
              <a:ea typeface="ＭＳ Ｐゴシック" pitchFamily="34" charset="-128"/>
            </a:endParaRPr>
          </a:p>
        </p:txBody>
      </p:sp>
      <p:sp>
        <p:nvSpPr>
          <p:cNvPr id="164868" name="Slide Number Placeholder 7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42A16A73-1886-4963-BCB6-7CD97F8C0119}" type="slidenum">
              <a:rPr lang="en-US" altLang="zh-TW" sz="1400">
                <a:solidFill>
                  <a:srgbClr val="FFFFFF"/>
                </a:solidFill>
              </a:rPr>
              <a:pPr eaLnBrk="1" hangingPunct="1"/>
              <a:t>63</a:t>
            </a:fld>
            <a:endParaRPr lang="en-US" altLang="zh-TW" sz="1400">
              <a:solidFill>
                <a:srgbClr val="FFFFFF"/>
              </a:solidFill>
            </a:endParaRPr>
          </a:p>
        </p:txBody>
      </p:sp>
      <p:pic>
        <p:nvPicPr>
          <p:cNvPr id="164869" name="Content Placeholder 8" descr="2013-Jul-08-Raa_Jpsi_centr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527" b="4527"/>
          <a:stretch>
            <a:fillRect/>
          </a:stretch>
        </p:blipFill>
        <p:spPr bwMode="auto">
          <a:xfrm>
            <a:off x="1331913" y="1857375"/>
            <a:ext cx="6211887" cy="3803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000000"/>
                </a:solidFill>
              </a:rPr>
              <a:t>15th January, HI Overview,  K.Safarik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93349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Symbol" panose="05050102010706020507" pitchFamily="18" charset="2"/>
              </a:rPr>
              <a:t>U</a:t>
            </a:r>
            <a:r>
              <a:rPr lang="en-US" dirty="0">
                <a:latin typeface="+mn-lt"/>
              </a:rPr>
              <a:t> </a:t>
            </a:r>
            <a:r>
              <a:rPr lang="en-US" i="1" dirty="0" smtClean="0">
                <a:latin typeface="+mn-lt"/>
              </a:rPr>
              <a:t>R</a:t>
            </a:r>
            <a:r>
              <a:rPr lang="en-US" baseline="-25000" dirty="0" smtClean="0">
                <a:latin typeface="+mn-lt"/>
              </a:rPr>
              <a:t>AA</a:t>
            </a:r>
            <a:endParaRPr lang="en-GB" baseline="-25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908720"/>
            <a:ext cx="8784976" cy="5760640"/>
          </a:xfrm>
        </p:spPr>
        <p:txBody>
          <a:bodyPr/>
          <a:lstStyle/>
          <a:p>
            <a:pPr marL="0" indent="0">
              <a:buNone/>
            </a:pPr>
            <a:endParaRPr lang="en-US" b="0" dirty="0"/>
          </a:p>
          <a:p>
            <a:pPr marL="0" indent="0">
              <a:buNone/>
            </a:pPr>
            <a:endParaRPr lang="en-US" b="0" dirty="0" smtClean="0"/>
          </a:p>
          <a:p>
            <a:pPr marL="0" indent="0">
              <a:buNone/>
            </a:pPr>
            <a:endParaRPr lang="en-US" b="0" dirty="0"/>
          </a:p>
          <a:p>
            <a:pPr marL="0" indent="0">
              <a:buNone/>
            </a:pPr>
            <a:endParaRPr lang="en-US" b="0" dirty="0" smtClean="0"/>
          </a:p>
          <a:p>
            <a:pPr marL="0" indent="0">
              <a:buNone/>
            </a:pPr>
            <a:endParaRPr lang="en-US" b="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000000"/>
                </a:solidFill>
              </a:rPr>
              <a:t>15th January, HI Overview,  K.Safarik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E87A10-2C8A-4766-87AF-F1AC79DD9C7C}" type="slidenum">
              <a:rPr lang="en-US" smtClean="0">
                <a:solidFill>
                  <a:srgbClr val="000000"/>
                </a:solidFill>
              </a:rPr>
              <a:pPr/>
              <a:t>64</a:t>
            </a:fld>
            <a:endParaRPr lang="en-US">
              <a:solidFill>
                <a:srgbClr val="000000"/>
              </a:solidFill>
            </a:endParaRPr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034" y="1988840"/>
            <a:ext cx="4556484" cy="44644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44772" y="1988840"/>
            <a:ext cx="4599227" cy="44644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204299" y="1196752"/>
            <a:ext cx="652794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</a:rPr>
              <a:t>Centrality dependence of </a:t>
            </a:r>
            <a:r>
              <a:rPr lang="en-US" sz="2000" i="1" dirty="0" smtClean="0">
                <a:solidFill>
                  <a:schemeClr val="bg1"/>
                </a:solidFill>
              </a:rPr>
              <a:t>R</a:t>
            </a:r>
            <a:r>
              <a:rPr lang="en-US" sz="2000" baseline="-25000" dirty="0" smtClean="0">
                <a:solidFill>
                  <a:schemeClr val="bg1"/>
                </a:solidFill>
              </a:rPr>
              <a:t>AA</a:t>
            </a:r>
            <a:r>
              <a:rPr lang="en-US" sz="2000" dirty="0" smtClean="0">
                <a:solidFill>
                  <a:schemeClr val="bg1"/>
                </a:solidFill>
              </a:rPr>
              <a:t> and (2S)/(1S) double ratio</a:t>
            </a:r>
            <a:endParaRPr lang="en-GB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9364139"/>
      </p:ext>
    </p:extLst>
  </p:cSld>
  <p:clrMapOvr>
    <a:masterClrMapping/>
  </p:clrMapOvr>
  <p:transition spd="med">
    <p:cover dir="r"/>
  </p:transition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99300"/>
            <a:ext cx="7772400" cy="1016305"/>
          </a:xfrm>
          <a:solidFill>
            <a:schemeClr val="accent1">
              <a:lumMod val="40000"/>
              <a:lumOff val="60000"/>
              <a:alpha val="54000"/>
            </a:schemeClr>
          </a:solidFill>
          <a:ln w="31750">
            <a:solidFill>
              <a:srgbClr val="0000FF"/>
            </a:solidFill>
          </a:ln>
        </p:spPr>
        <p:txBody>
          <a:bodyPr anchor="ctr"/>
          <a:lstStyle/>
          <a:p>
            <a:pPr algn="ctr">
              <a:lnSpc>
                <a:spcPct val="150000"/>
              </a:lnSpc>
            </a:pPr>
            <a:r>
              <a:rPr lang="en-US" cap="none" dirty="0" smtClean="0"/>
              <a:t>… a</a:t>
            </a:r>
            <a:r>
              <a:rPr lang="en-US" cap="none" dirty="0" smtClean="0"/>
              <a:t>nd it </a:t>
            </a:r>
            <a:r>
              <a:rPr lang="en-US" cap="none" dirty="0" smtClean="0"/>
              <a:t>shines!               </a:t>
            </a:r>
            <a:endParaRPr lang="en-US" cap="none" dirty="0"/>
          </a:p>
        </p:txBody>
      </p:sp>
      <p:sp>
        <p:nvSpPr>
          <p:cNvPr id="6" name="Date Placeholder 1"/>
          <p:cNvSpPr>
            <a:spLocks noGrp="1"/>
          </p:cNvSpPr>
          <p:nvPr>
            <p:ph type="dt" sz="half" idx="10"/>
          </p:nvPr>
        </p:nvSpPr>
        <p:spPr>
          <a:xfrm>
            <a:off x="4932363" y="6643688"/>
            <a:ext cx="4095750" cy="21431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15th January, HI Overview,  K.Safarik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323528" y="1484784"/>
            <a:ext cx="84969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endParaRPr lang="en-US" sz="2000" dirty="0" smtClean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96" y="1268760"/>
            <a:ext cx="5508104" cy="383846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0400" y="2830899"/>
            <a:ext cx="5508104" cy="3838461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99224" y="5253007"/>
            <a:ext cx="3501176" cy="1200329"/>
          </a:xfrm>
          <a:prstGeom prst="rect">
            <a:avLst/>
          </a:prstGeom>
          <a:solidFill>
            <a:schemeClr val="accent5">
              <a:alpha val="50000"/>
            </a:schemeClr>
          </a:solidFill>
          <a:ln w="25400"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pPr algn="l"/>
            <a:r>
              <a:rPr lang="en-US" i="1" dirty="0" err="1" smtClean="0"/>
              <a:t>p</a:t>
            </a:r>
            <a:r>
              <a:rPr lang="en-US" baseline="-25000" dirty="0" err="1" smtClean="0"/>
              <a:t>T</a:t>
            </a:r>
            <a:r>
              <a:rPr lang="en-US" dirty="0" smtClean="0"/>
              <a:t> &lt; 2 </a:t>
            </a:r>
            <a:r>
              <a:rPr lang="en-US" dirty="0" err="1" smtClean="0"/>
              <a:t>GeV</a:t>
            </a:r>
            <a:r>
              <a:rPr lang="en-US" dirty="0" smtClean="0"/>
              <a:t>/</a:t>
            </a:r>
            <a:r>
              <a:rPr lang="en-US" i="1" dirty="0" smtClean="0"/>
              <a:t>c</a:t>
            </a:r>
            <a:r>
              <a:rPr lang="en-US" dirty="0" smtClean="0"/>
              <a:t> </a:t>
            </a:r>
          </a:p>
          <a:p>
            <a:pPr algn="l"/>
            <a:r>
              <a:rPr lang="en-US" dirty="0" smtClean="0"/>
              <a:t>~20% excess of direct photons</a:t>
            </a:r>
          </a:p>
          <a:p>
            <a:pPr algn="l"/>
            <a:r>
              <a:rPr lang="en-US" i="1" dirty="0" err="1" smtClean="0"/>
              <a:t>p</a:t>
            </a:r>
            <a:r>
              <a:rPr lang="en-US" baseline="-25000" dirty="0" err="1" smtClean="0"/>
              <a:t>T</a:t>
            </a:r>
            <a:r>
              <a:rPr lang="en-US" dirty="0" smtClean="0"/>
              <a:t> &gt; 4 </a:t>
            </a:r>
            <a:r>
              <a:rPr lang="en-US" dirty="0" err="1" smtClean="0"/>
              <a:t>GeV</a:t>
            </a:r>
            <a:r>
              <a:rPr lang="en-US" dirty="0" smtClean="0"/>
              <a:t>/</a:t>
            </a:r>
            <a:r>
              <a:rPr lang="en-US" i="1" dirty="0" smtClean="0"/>
              <a:t>c</a:t>
            </a:r>
            <a:r>
              <a:rPr lang="en-US" dirty="0" smtClean="0"/>
              <a:t> </a:t>
            </a:r>
          </a:p>
          <a:p>
            <a:pPr algn="l"/>
            <a:r>
              <a:rPr lang="en-US" dirty="0" smtClean="0"/>
              <a:t>agreement with </a:t>
            </a:r>
            <a:r>
              <a:rPr lang="en-GB" i="1" dirty="0" err="1" smtClean="0"/>
              <a:t>N</a:t>
            </a:r>
            <a:r>
              <a:rPr lang="en-GB" baseline="-25000" dirty="0" err="1" smtClean="0"/>
              <a:t>coll</a:t>
            </a:r>
            <a:r>
              <a:rPr lang="en-GB" dirty="0" smtClean="0"/>
              <a:t>-scaled NLO</a:t>
            </a:r>
            <a:endParaRPr lang="en-US" dirty="0" smtClean="0"/>
          </a:p>
        </p:txBody>
      </p:sp>
      <p:sp>
        <p:nvSpPr>
          <p:cNvPr id="13" name="TextBox 12"/>
          <p:cNvSpPr txBox="1"/>
          <p:nvPr/>
        </p:nvSpPr>
        <p:spPr>
          <a:xfrm>
            <a:off x="5543600" y="1268760"/>
            <a:ext cx="3564904" cy="1477328"/>
          </a:xfrm>
          <a:prstGeom prst="rect">
            <a:avLst/>
          </a:prstGeom>
          <a:solidFill>
            <a:schemeClr val="accent5">
              <a:alpha val="50000"/>
            </a:schemeClr>
          </a:solidFill>
          <a:ln w="25400"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pPr algn="l"/>
            <a:r>
              <a:rPr lang="en-US" dirty="0" smtClean="0"/>
              <a:t>Exponential fit for </a:t>
            </a:r>
            <a:r>
              <a:rPr lang="en-US" i="1" dirty="0" err="1" smtClean="0"/>
              <a:t>p</a:t>
            </a:r>
            <a:r>
              <a:rPr lang="en-US" baseline="-25000" dirty="0" err="1" smtClean="0"/>
              <a:t>T</a:t>
            </a:r>
            <a:r>
              <a:rPr lang="en-US" dirty="0" smtClean="0"/>
              <a:t> &lt; 2.2 </a:t>
            </a:r>
            <a:r>
              <a:rPr lang="en-US" dirty="0" err="1" smtClean="0"/>
              <a:t>GeV</a:t>
            </a:r>
            <a:r>
              <a:rPr lang="en-US" dirty="0" smtClean="0"/>
              <a:t>/</a:t>
            </a:r>
            <a:r>
              <a:rPr lang="en-US" i="1" dirty="0" smtClean="0"/>
              <a:t>c</a:t>
            </a:r>
            <a:r>
              <a:rPr lang="en-US" dirty="0" smtClean="0"/>
              <a:t> </a:t>
            </a:r>
          </a:p>
          <a:p>
            <a:pPr algn="l"/>
            <a:r>
              <a:rPr lang="en-US" dirty="0"/>
              <a:t>i</a:t>
            </a:r>
            <a:r>
              <a:rPr lang="en-US" dirty="0" smtClean="0"/>
              <a:t>nv. slope </a:t>
            </a:r>
            <a:r>
              <a:rPr lang="en-US" i="1" dirty="0" smtClean="0">
                <a:solidFill>
                  <a:srgbClr val="FF0000"/>
                </a:solidFill>
              </a:rPr>
              <a:t>T</a:t>
            </a:r>
            <a:r>
              <a:rPr lang="en-US" dirty="0" smtClean="0">
                <a:solidFill>
                  <a:srgbClr val="FF0000"/>
                </a:solidFill>
              </a:rPr>
              <a:t> = 304±51 MeV</a:t>
            </a:r>
          </a:p>
          <a:p>
            <a:pPr algn="l"/>
            <a:r>
              <a:rPr lang="en-US" dirty="0"/>
              <a:t>f</a:t>
            </a:r>
            <a:r>
              <a:rPr lang="en-US" dirty="0" smtClean="0"/>
              <a:t>or 0–40% </a:t>
            </a:r>
            <a:r>
              <a:rPr lang="en-US" dirty="0" err="1" smtClean="0"/>
              <a:t>Pb</a:t>
            </a:r>
            <a:r>
              <a:rPr lang="en-US" dirty="0" smtClean="0"/>
              <a:t>–</a:t>
            </a:r>
            <a:r>
              <a:rPr lang="en-US" dirty="0" err="1" smtClean="0"/>
              <a:t>Pb</a:t>
            </a:r>
            <a:r>
              <a:rPr lang="en-US" dirty="0" smtClean="0"/>
              <a:t> at √</a:t>
            </a:r>
            <a:r>
              <a:rPr lang="en-US" i="1" dirty="0" smtClean="0"/>
              <a:t>s</a:t>
            </a:r>
            <a:r>
              <a:rPr lang="en-US" dirty="0" smtClean="0"/>
              <a:t> 2.76 </a:t>
            </a:r>
            <a:r>
              <a:rPr lang="en-US" dirty="0" err="1" smtClean="0"/>
              <a:t>TeV</a:t>
            </a:r>
            <a:endParaRPr lang="en-US" dirty="0" smtClean="0"/>
          </a:p>
          <a:p>
            <a:pPr algn="l"/>
            <a:r>
              <a:rPr lang="en-US" dirty="0" smtClean="0"/>
              <a:t>PHENIX: </a:t>
            </a:r>
            <a:r>
              <a:rPr lang="en-US" i="1" dirty="0">
                <a:solidFill>
                  <a:srgbClr val="0000FF"/>
                </a:solidFill>
              </a:rPr>
              <a:t>T</a:t>
            </a:r>
            <a:r>
              <a:rPr lang="en-US" dirty="0">
                <a:solidFill>
                  <a:srgbClr val="0000FF"/>
                </a:solidFill>
              </a:rPr>
              <a:t> = </a:t>
            </a:r>
            <a:r>
              <a:rPr lang="en-US" dirty="0" smtClean="0">
                <a:solidFill>
                  <a:srgbClr val="0000FF"/>
                </a:solidFill>
              </a:rPr>
              <a:t>221±19±19 MeV</a:t>
            </a:r>
          </a:p>
          <a:p>
            <a:pPr algn="l"/>
            <a:r>
              <a:rPr lang="en-US" dirty="0"/>
              <a:t>f</a:t>
            </a:r>
            <a:r>
              <a:rPr lang="en-US" dirty="0" smtClean="0"/>
              <a:t>or 0–20% Au–Au at √</a:t>
            </a:r>
            <a:r>
              <a:rPr lang="en-US" i="1" dirty="0" smtClean="0"/>
              <a:t>s</a:t>
            </a:r>
            <a:r>
              <a:rPr lang="en-US" dirty="0" smtClean="0"/>
              <a:t> 200 </a:t>
            </a:r>
            <a:r>
              <a:rPr lang="en-US" dirty="0" err="1" smtClean="0"/>
              <a:t>GeV</a:t>
            </a:r>
            <a:endParaRPr lang="en-US" dirty="0" smtClean="0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9A04459-2F9A-4BAF-B9C7-3EF9FB6AB517}" type="slidenum">
              <a:rPr lang="en-US" smtClean="0"/>
              <a:pPr/>
              <a:t>65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59379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626" name="Content Placeholder 2"/>
          <p:cNvSpPr>
            <a:spLocks noGrp="1"/>
          </p:cNvSpPr>
          <p:nvPr>
            <p:ph idx="1"/>
          </p:nvPr>
        </p:nvSpPr>
        <p:spPr>
          <a:xfrm>
            <a:off x="250825" y="1196752"/>
            <a:ext cx="8713788" cy="5645150"/>
          </a:xfrm>
        </p:spPr>
        <p:txBody>
          <a:bodyPr/>
          <a:lstStyle/>
          <a:p>
            <a:pPr marL="0" indent="0">
              <a:buNone/>
            </a:pPr>
            <a:r>
              <a:rPr kumimoji="1" lang="en-US" altLang="zh-TW" b="0" dirty="0" smtClean="0">
                <a:ea typeface="ＭＳ Ｐゴシック" pitchFamily="34" charset="-128"/>
              </a:rPr>
              <a:t>direct photon </a:t>
            </a:r>
            <a:r>
              <a:rPr kumimoji="1" lang="en-US" altLang="zh-TW" b="0" i="1" dirty="0" smtClean="0">
                <a:ea typeface="ＭＳ Ｐゴシック" pitchFamily="34" charset="-128"/>
              </a:rPr>
              <a:t>v</a:t>
            </a:r>
            <a:r>
              <a:rPr kumimoji="1" lang="en-US" altLang="zh-TW" b="0" baseline="-25000" dirty="0" smtClean="0">
                <a:ea typeface="ＭＳ Ｐゴシック" pitchFamily="34" charset="-128"/>
              </a:rPr>
              <a:t>2</a:t>
            </a:r>
            <a:r>
              <a:rPr kumimoji="1" lang="en-US" altLang="zh-TW" b="0" dirty="0" smtClean="0">
                <a:ea typeface="ＭＳ Ｐゴシック" pitchFamily="34" charset="-128"/>
              </a:rPr>
              <a:t> in 0-40% </a:t>
            </a:r>
            <a:r>
              <a:rPr kumimoji="1" lang="en-US" altLang="zh-TW" b="0" dirty="0" err="1" smtClean="0">
                <a:ea typeface="ＭＳ Ｐゴシック" pitchFamily="34" charset="-128"/>
              </a:rPr>
              <a:t>Pb</a:t>
            </a:r>
            <a:r>
              <a:rPr kumimoji="1" lang="en-US" altLang="zh-TW" b="0" dirty="0" smtClean="0">
                <a:ea typeface="ＭＳ Ｐゴシック" pitchFamily="34" charset="-128"/>
              </a:rPr>
              <a:t>–</a:t>
            </a:r>
            <a:r>
              <a:rPr kumimoji="1" lang="en-US" altLang="zh-TW" b="0" dirty="0" err="1" smtClean="0">
                <a:ea typeface="ＭＳ Ｐゴシック" pitchFamily="34" charset="-128"/>
              </a:rPr>
              <a:t>Pb</a:t>
            </a:r>
            <a:endParaRPr kumimoji="1" lang="en-US" altLang="zh-TW" b="0" dirty="0" smtClean="0">
              <a:ea typeface="ＭＳ Ｐゴシック" pitchFamily="34" charset="-128"/>
            </a:endParaRPr>
          </a:p>
          <a:p>
            <a:endParaRPr kumimoji="1" lang="zh-TW" altLang="en-US" dirty="0" smtClean="0">
              <a:ea typeface="ＭＳ Ｐゴシック" pitchFamily="34" charset="-128"/>
            </a:endParaRPr>
          </a:p>
        </p:txBody>
      </p:sp>
      <p:sp>
        <p:nvSpPr>
          <p:cNvPr id="154628" name="Slide Number Placeholder 7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9D6030B0-8D43-408F-8C2F-9E3A404CA3EA}" type="slidenum">
              <a:rPr lang="en-US" altLang="zh-TW" sz="1400">
                <a:solidFill>
                  <a:srgbClr val="FFFFFF"/>
                </a:solidFill>
              </a:rPr>
              <a:pPr eaLnBrk="1" hangingPunct="1"/>
              <a:t>66</a:t>
            </a:fld>
            <a:endParaRPr lang="en-US" altLang="zh-TW" sz="1400">
              <a:solidFill>
                <a:srgbClr val="FFFFFF"/>
              </a:solidFill>
            </a:endParaRPr>
          </a:p>
        </p:txBody>
      </p:sp>
      <p:pic>
        <p:nvPicPr>
          <p:cNvPr id="154629" name="Picture 5" descr="2012-Dec-04-DirectPhotonv2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2461" y="1943001"/>
            <a:ext cx="4195763" cy="4078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itle 1"/>
          <p:cNvSpPr txBox="1">
            <a:spLocks/>
          </p:cNvSpPr>
          <p:nvPr/>
        </p:nvSpPr>
        <p:spPr bwMode="auto">
          <a:xfrm>
            <a:off x="467544" y="30287"/>
            <a:ext cx="7772400" cy="923972"/>
          </a:xfrm>
          <a:prstGeom prst="rect">
            <a:avLst/>
          </a:prstGeom>
          <a:solidFill>
            <a:schemeClr val="accent1">
              <a:lumMod val="40000"/>
              <a:lumOff val="60000"/>
              <a:alpha val="54000"/>
            </a:schemeClr>
          </a:solidFill>
          <a:ln w="31750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b" anchorCtr="0" compatLnSpc="1">
            <a:prstTxWarp prst="textNoShape">
              <a:avLst/>
            </a:prstTxWarp>
            <a:spAutoFit/>
          </a:bodyPr>
          <a:lstStyle>
            <a:lvl1pPr algn="ctr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0000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0000"/>
                </a:solidFill>
                <a:latin typeface="Arial" charset="0"/>
              </a:defRPr>
            </a:lvl2pPr>
            <a:lvl3pPr algn="ctr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0000"/>
                </a:solidFill>
                <a:latin typeface="Arial" charset="0"/>
              </a:defRPr>
            </a:lvl3pPr>
            <a:lvl4pPr algn="ctr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0000"/>
                </a:solidFill>
                <a:latin typeface="Arial" charset="0"/>
              </a:defRPr>
            </a:lvl4pPr>
            <a:lvl5pPr algn="ctr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0000"/>
                </a:solidFill>
                <a:latin typeface="Arial" charset="0"/>
              </a:defRPr>
            </a:lvl5pPr>
            <a:lvl6pPr marL="457200" algn="ctr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0000"/>
                </a:solidFill>
                <a:latin typeface="Arial" charset="0"/>
              </a:defRPr>
            </a:lvl6pPr>
            <a:lvl7pPr marL="914400" algn="ctr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0000"/>
                </a:solidFill>
                <a:latin typeface="Arial" charset="0"/>
              </a:defRPr>
            </a:lvl7pPr>
            <a:lvl8pPr marL="1371600" algn="ctr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0000"/>
                </a:solidFill>
                <a:latin typeface="Arial" charset="0"/>
              </a:defRPr>
            </a:lvl8pPr>
            <a:lvl9pPr marL="1828800" algn="ctr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0000"/>
                </a:solidFill>
                <a:latin typeface="Arial" charset="0"/>
              </a:defRPr>
            </a:lvl9pPr>
          </a:lstStyle>
          <a:p>
            <a:pPr>
              <a:lnSpc>
                <a:spcPct val="150000"/>
              </a:lnSpc>
            </a:pPr>
            <a:r>
              <a:rPr kumimoji="1" lang="en-US" altLang="zh-TW" dirty="0">
                <a:ea typeface="ＭＳ Ｐゴシック" pitchFamily="34" charset="-128"/>
              </a:rPr>
              <a:t>a</a:t>
            </a:r>
            <a:r>
              <a:rPr kumimoji="1" lang="en-US" altLang="zh-TW" dirty="0" smtClean="0">
                <a:ea typeface="ＭＳ Ｐゴシック" pitchFamily="34" charset="-128"/>
              </a:rPr>
              <a:t>symmetrically</a:t>
            </a:r>
            <a:r>
              <a:rPr kumimoji="1" lang="en-US" altLang="zh-TW" dirty="0">
                <a:ea typeface="ＭＳ Ｐゴシック" pitchFamily="34" charset="-128"/>
              </a:rPr>
              <a:t>…?</a:t>
            </a:r>
            <a:endParaRPr lang="en-US" kern="0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15th January, HI Overview,  K.Safarik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95511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15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zh-TW" smtClean="0">
                <a:ea typeface="ＭＳ Ｐゴシック" pitchFamily="34" charset="-128"/>
              </a:rPr>
              <a:t>Control experiment: R</a:t>
            </a:r>
            <a:r>
              <a:rPr lang="en-GB" altLang="zh-TW" baseline="-25000" smtClean="0">
                <a:ea typeface="ＭＳ Ｐゴシック" pitchFamily="34" charset="-128"/>
              </a:rPr>
              <a:t>pPb</a:t>
            </a:r>
            <a:endParaRPr lang="en-GB" altLang="zh-TW" smtClean="0">
              <a:ea typeface="ＭＳ Ｐゴシック" pitchFamily="34" charset="-128"/>
            </a:endParaRPr>
          </a:p>
        </p:txBody>
      </p:sp>
      <p:sp>
        <p:nvSpPr>
          <p:cNvPr id="177154" name="Content Placeholder 2"/>
          <p:cNvSpPr>
            <a:spLocks noGrp="1"/>
          </p:cNvSpPr>
          <p:nvPr>
            <p:ph idx="1"/>
          </p:nvPr>
        </p:nvSpPr>
        <p:spPr>
          <a:xfrm>
            <a:off x="457200" y="1125538"/>
            <a:ext cx="8229600" cy="4606925"/>
          </a:xfrm>
        </p:spPr>
        <p:txBody>
          <a:bodyPr/>
          <a:lstStyle/>
          <a:p>
            <a:pPr marL="0" indent="0">
              <a:buNone/>
            </a:pPr>
            <a:r>
              <a:rPr lang="en-GB" altLang="zh-TW" sz="2000" b="0" dirty="0" smtClean="0">
                <a:ea typeface="ＭＳ Ｐゴシック" pitchFamily="34" charset="-128"/>
              </a:rPr>
              <a:t>measurement of nuclear modifications in initial state</a:t>
            </a:r>
          </a:p>
        </p:txBody>
      </p:sp>
      <p:sp>
        <p:nvSpPr>
          <p:cNvPr id="177156" name="Slide Number Placeholder 2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C449D7F6-3896-451D-AC44-3FA547E5DAD5}" type="slidenum">
              <a:rPr lang="en-US" altLang="zh-TW" sz="1400">
                <a:solidFill>
                  <a:srgbClr val="FFFFFF"/>
                </a:solidFill>
              </a:rPr>
              <a:pPr eaLnBrk="1" hangingPunct="1"/>
              <a:t>67</a:t>
            </a:fld>
            <a:endParaRPr lang="en-US" altLang="zh-TW" sz="1400">
              <a:solidFill>
                <a:srgbClr val="FFFFFF"/>
              </a:solidFill>
            </a:endParaRPr>
          </a:p>
        </p:txBody>
      </p:sp>
      <p:pic>
        <p:nvPicPr>
          <p:cNvPr id="195588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92750" y="1485900"/>
            <a:ext cx="3182938" cy="4564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00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pic>
        <p:nvPicPr>
          <p:cNvPr id="195589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" y="1622425"/>
            <a:ext cx="4679950" cy="4183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00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177159" name="TextBox 1"/>
          <p:cNvSpPr txBox="1">
            <a:spLocks noChangeArrowheads="1"/>
          </p:cNvSpPr>
          <p:nvPr/>
        </p:nvSpPr>
        <p:spPr bwMode="auto">
          <a:xfrm>
            <a:off x="576212" y="6157044"/>
            <a:ext cx="7596188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2857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buFont typeface="Arial" pitchFamily="34" charset="0"/>
              <a:buChar char="•"/>
            </a:pPr>
            <a:r>
              <a:rPr kumimoji="1" lang="en-US" altLang="zh-TW" sz="1800" i="1" dirty="0" err="1">
                <a:solidFill>
                  <a:schemeClr val="bg1"/>
                </a:solidFill>
                <a:ea typeface="PMingLiU" pitchFamily="18" charset="-120"/>
              </a:rPr>
              <a:t>R</a:t>
            </a:r>
            <a:r>
              <a:rPr kumimoji="1" lang="en-US" altLang="zh-TW" sz="1800" baseline="-25000" dirty="0" err="1">
                <a:solidFill>
                  <a:schemeClr val="bg1"/>
                </a:solidFill>
                <a:ea typeface="PMingLiU" pitchFamily="18" charset="-120"/>
              </a:rPr>
              <a:t>pA</a:t>
            </a:r>
            <a:r>
              <a:rPr kumimoji="1" lang="en-US" altLang="zh-TW" sz="1800" dirty="0">
                <a:solidFill>
                  <a:schemeClr val="bg1"/>
                </a:solidFill>
                <a:ea typeface="PMingLiU" pitchFamily="18" charset="-120"/>
              </a:rPr>
              <a:t> ~ 1 for </a:t>
            </a:r>
            <a:r>
              <a:rPr kumimoji="1" lang="en-US" altLang="zh-TW" sz="1800" i="1" dirty="0" err="1">
                <a:solidFill>
                  <a:schemeClr val="bg1"/>
                </a:solidFill>
                <a:ea typeface="PMingLiU" pitchFamily="18" charset="-120"/>
              </a:rPr>
              <a:t>p</a:t>
            </a:r>
            <a:r>
              <a:rPr kumimoji="1" lang="en-US" altLang="zh-TW" sz="1800" baseline="-25000" dirty="0" err="1">
                <a:solidFill>
                  <a:schemeClr val="bg1"/>
                </a:solidFill>
                <a:ea typeface="PMingLiU" pitchFamily="18" charset="-120"/>
              </a:rPr>
              <a:t>T</a:t>
            </a:r>
            <a:r>
              <a:rPr kumimoji="1" lang="en-US" altLang="zh-TW" sz="1800" dirty="0">
                <a:solidFill>
                  <a:schemeClr val="bg1"/>
                </a:solidFill>
                <a:ea typeface="PMingLiU" pitchFamily="18" charset="-120"/>
              </a:rPr>
              <a:t>&gt; 3 </a:t>
            </a:r>
            <a:r>
              <a:rPr kumimoji="1" lang="en-US" altLang="zh-TW" sz="1800" dirty="0" err="1">
                <a:solidFill>
                  <a:schemeClr val="bg1"/>
                </a:solidFill>
                <a:ea typeface="PMingLiU" pitchFamily="18" charset="-120"/>
              </a:rPr>
              <a:t>GeV</a:t>
            </a:r>
            <a:r>
              <a:rPr kumimoji="1" lang="en-US" altLang="zh-TW" sz="1800" dirty="0">
                <a:solidFill>
                  <a:schemeClr val="bg1"/>
                </a:solidFill>
                <a:ea typeface="PMingLiU" pitchFamily="18" charset="-120"/>
              </a:rPr>
              <a:t>/c </a:t>
            </a:r>
            <a:r>
              <a:rPr kumimoji="1" lang="en-US" altLang="zh-TW" sz="1800" dirty="0">
                <a:solidFill>
                  <a:schemeClr val="bg1"/>
                </a:solidFill>
                <a:ea typeface="PMingLiU" pitchFamily="18" charset="-120"/>
                <a:sym typeface="Wingdings" pitchFamily="2" charset="2"/>
              </a:rPr>
              <a:t> </a:t>
            </a:r>
            <a:r>
              <a:rPr kumimoji="1" lang="en-US" altLang="zh-TW" sz="1800" u="sng" dirty="0">
                <a:solidFill>
                  <a:schemeClr val="bg1"/>
                </a:solidFill>
                <a:ea typeface="PMingLiU" pitchFamily="18" charset="-120"/>
                <a:sym typeface="Wingdings" pitchFamily="2" charset="2"/>
              </a:rPr>
              <a:t>confirms quenching is due to QCD medium</a:t>
            </a:r>
            <a:endParaRPr kumimoji="1" lang="zh-TW" altLang="en-US" sz="1800" u="sng" dirty="0">
              <a:solidFill>
                <a:schemeClr val="bg1"/>
              </a:solidFill>
              <a:ea typeface="PMingLiU" pitchFamily="18" charset="-120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000000"/>
                </a:solidFill>
              </a:rPr>
              <a:t>15th January, HI Overview,  K.Safarik</a:t>
            </a:r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8108775"/>
      </p:ext>
    </p:extLst>
  </p:cSld>
  <p:clrMapOvr>
    <a:masterClrMapping/>
  </p:clrMapOvr>
  <p:transition spd="med">
    <p:cover dir="r"/>
  </p:transition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15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zh-TW" smtClean="0">
                <a:ea typeface="ＭＳ Ｐゴシック" pitchFamily="34" charset="-128"/>
              </a:rPr>
              <a:t>Control experiment: R</a:t>
            </a:r>
            <a:r>
              <a:rPr lang="en-GB" altLang="zh-TW" baseline="-25000" smtClean="0">
                <a:ea typeface="ＭＳ Ｐゴシック" pitchFamily="34" charset="-128"/>
              </a:rPr>
              <a:t>pPb</a:t>
            </a:r>
            <a:endParaRPr lang="en-GB" altLang="zh-TW" smtClean="0">
              <a:ea typeface="ＭＳ Ｐゴシック" pitchFamily="34" charset="-128"/>
            </a:endParaRPr>
          </a:p>
        </p:txBody>
      </p:sp>
      <p:sp>
        <p:nvSpPr>
          <p:cNvPr id="177154" name="Content Placeholder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4606925"/>
          </a:xfrm>
        </p:spPr>
        <p:txBody>
          <a:bodyPr/>
          <a:lstStyle/>
          <a:p>
            <a:pPr marL="0" indent="0">
              <a:buNone/>
            </a:pPr>
            <a:r>
              <a:rPr lang="en-US" altLang="zh-TW" b="0" dirty="0" smtClean="0">
                <a:ea typeface="ＭＳ Ｐゴシック" pitchFamily="34" charset="-128"/>
              </a:rPr>
              <a:t>                 But maybe surprise? (CMS at Hard Probes 2013)</a:t>
            </a:r>
            <a:endParaRPr lang="en-GB" altLang="zh-TW" b="0" dirty="0" smtClean="0">
              <a:ea typeface="ＭＳ Ｐゴシック" pitchFamily="34" charset="-128"/>
            </a:endParaRPr>
          </a:p>
        </p:txBody>
      </p:sp>
      <p:sp>
        <p:nvSpPr>
          <p:cNvPr id="177156" name="Slide Number Placeholder 2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C449D7F6-3896-451D-AC44-3FA547E5DAD5}" type="slidenum">
              <a:rPr lang="en-US" altLang="zh-TW" sz="1400">
                <a:solidFill>
                  <a:srgbClr val="FFFFFF"/>
                </a:solidFill>
              </a:rPr>
              <a:pPr eaLnBrk="1" hangingPunct="1"/>
              <a:t>68</a:t>
            </a:fld>
            <a:endParaRPr lang="en-US" altLang="zh-TW" sz="1400">
              <a:solidFill>
                <a:srgbClr val="FFFFFF"/>
              </a:solidFill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000000"/>
                </a:solidFill>
              </a:rPr>
              <a:t>15th January, HI Overview,  K.Safarik</a:t>
            </a:r>
            <a:endParaRPr lang="en-US">
              <a:solidFill>
                <a:srgbClr val="000000"/>
              </a:solidFill>
            </a:endParaRPr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880" y="1428413"/>
            <a:ext cx="5544616" cy="53244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1412776"/>
            <a:ext cx="3969550" cy="5112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57623069"/>
      </p:ext>
    </p:extLst>
  </p:cSld>
  <p:clrMapOvr>
    <a:masterClrMapping/>
  </p:clrMapOvr>
  <p:transition spd="med">
    <p:cover dir="r"/>
  </p:transition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5" name="Text Box 5"/>
          <p:cNvSpPr txBox="1">
            <a:spLocks noChangeArrowheads="1"/>
          </p:cNvSpPr>
          <p:nvPr/>
        </p:nvSpPr>
        <p:spPr bwMode="auto">
          <a:xfrm>
            <a:off x="225425" y="1412875"/>
            <a:ext cx="4129088" cy="5173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17601" rIns="0" bIns="0"/>
          <a:lstStyle>
            <a:lvl1pPr marL="431800" indent="-323850" eaLnBrk="0" hangingPunct="0"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</a:tabLs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863600" indent="-323850" eaLnBrk="0" hangingPunct="0"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</a:tabLs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</a:tabLs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</a:tabLs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</a:tabLs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</a:tabLs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</a:tabLs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</a:tabLs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</a:tabLs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Aft>
                <a:spcPts val="663"/>
              </a:spcAft>
              <a:buSzPct val="45000"/>
              <a:buFont typeface="StarSymbol" charset="0"/>
              <a:buChar char="●"/>
            </a:pPr>
            <a:r>
              <a:rPr lang="en-US" altLang="zh-TW" sz="2000" dirty="0">
                <a:solidFill>
                  <a:srgbClr val="0000FF"/>
                </a:solidFill>
                <a:ea typeface="PMingLiU" pitchFamily="18" charset="-120"/>
              </a:rPr>
              <a:t>Charged jet spectrum in minimum bias p-</a:t>
            </a:r>
            <a:r>
              <a:rPr lang="en-US" altLang="zh-TW" sz="2000" dirty="0" err="1">
                <a:solidFill>
                  <a:srgbClr val="0000FF"/>
                </a:solidFill>
                <a:ea typeface="PMingLiU" pitchFamily="18" charset="-120"/>
              </a:rPr>
              <a:t>Pb</a:t>
            </a:r>
            <a:r>
              <a:rPr lang="en-US" altLang="zh-TW" sz="2000" dirty="0">
                <a:solidFill>
                  <a:srgbClr val="0000FF"/>
                </a:solidFill>
                <a:ea typeface="PMingLiU" pitchFamily="18" charset="-120"/>
              </a:rPr>
              <a:t> with anti-</a:t>
            </a:r>
            <a:r>
              <a:rPr lang="en-US" altLang="zh-TW" sz="2000" dirty="0" err="1">
                <a:solidFill>
                  <a:srgbClr val="0000FF"/>
                </a:solidFill>
                <a:ea typeface="PMingLiU" pitchFamily="18" charset="-120"/>
              </a:rPr>
              <a:t>k</a:t>
            </a:r>
            <a:r>
              <a:rPr lang="en-US" altLang="zh-TW" sz="2000" baseline="-20000" dirty="0" err="1">
                <a:solidFill>
                  <a:srgbClr val="0000FF"/>
                </a:solidFill>
                <a:ea typeface="PMingLiU" pitchFamily="18" charset="-120"/>
              </a:rPr>
              <a:t>T</a:t>
            </a:r>
            <a:r>
              <a:rPr lang="en-US" altLang="zh-TW" sz="2000" dirty="0">
                <a:solidFill>
                  <a:srgbClr val="0000FF"/>
                </a:solidFill>
                <a:ea typeface="PMingLiU" pitchFamily="18" charset="-120"/>
              </a:rPr>
              <a:t> for R=0.2 and 0.4 in |</a:t>
            </a:r>
            <a:r>
              <a:rPr lang="en-US" altLang="zh-TW" sz="2000" dirty="0" err="1">
                <a:solidFill>
                  <a:srgbClr val="0000FF"/>
                </a:solidFill>
                <a:ea typeface="PMingLiU" pitchFamily="18" charset="-120"/>
              </a:rPr>
              <a:t>η</a:t>
            </a:r>
            <a:r>
              <a:rPr lang="en-US" altLang="zh-TW" sz="2000" baseline="-20000" dirty="0" err="1">
                <a:solidFill>
                  <a:srgbClr val="0000FF"/>
                </a:solidFill>
                <a:ea typeface="PMingLiU" pitchFamily="18" charset="-120"/>
              </a:rPr>
              <a:t>lab</a:t>
            </a:r>
            <a:r>
              <a:rPr lang="en-US" altLang="zh-TW" sz="2000" dirty="0">
                <a:solidFill>
                  <a:srgbClr val="0000FF"/>
                </a:solidFill>
                <a:ea typeface="PMingLiU" pitchFamily="18" charset="-120"/>
              </a:rPr>
              <a:t>|&lt;0.5 </a:t>
            </a:r>
          </a:p>
          <a:p>
            <a:pPr eaLnBrk="1" hangingPunct="1">
              <a:spcAft>
                <a:spcPts val="663"/>
              </a:spcAft>
              <a:buSzPct val="45000"/>
              <a:buFont typeface="StarSymbol" charset="0"/>
              <a:buChar char="●"/>
            </a:pPr>
            <a:r>
              <a:rPr lang="en-US" altLang="zh-TW" sz="2000" dirty="0">
                <a:solidFill>
                  <a:srgbClr val="0000FF"/>
                </a:solidFill>
                <a:ea typeface="PMingLiU" pitchFamily="18" charset="-120"/>
              </a:rPr>
              <a:t>Reference spectrum for pp </a:t>
            </a:r>
            <a:br>
              <a:rPr lang="en-US" altLang="zh-TW" sz="2000" dirty="0">
                <a:solidFill>
                  <a:srgbClr val="0000FF"/>
                </a:solidFill>
                <a:ea typeface="PMingLiU" pitchFamily="18" charset="-120"/>
              </a:rPr>
            </a:br>
            <a:r>
              <a:rPr lang="en-US" altLang="zh-TW" sz="2000" dirty="0">
                <a:solidFill>
                  <a:srgbClr val="0000FF"/>
                </a:solidFill>
                <a:ea typeface="PMingLiU" pitchFamily="18" charset="-120"/>
              </a:rPr>
              <a:t>using 7 </a:t>
            </a:r>
            <a:r>
              <a:rPr lang="en-US" altLang="zh-TW" sz="2000" dirty="0" err="1">
                <a:solidFill>
                  <a:srgbClr val="0000FF"/>
                </a:solidFill>
                <a:ea typeface="PMingLiU" pitchFamily="18" charset="-120"/>
              </a:rPr>
              <a:t>TeV</a:t>
            </a:r>
            <a:r>
              <a:rPr lang="en-US" altLang="zh-TW" sz="2000" dirty="0">
                <a:solidFill>
                  <a:srgbClr val="0000FF"/>
                </a:solidFill>
                <a:ea typeface="PMingLiU" pitchFamily="18" charset="-120"/>
              </a:rPr>
              <a:t> data and scaled </a:t>
            </a:r>
            <a:br>
              <a:rPr lang="en-US" altLang="zh-TW" sz="2000" dirty="0">
                <a:solidFill>
                  <a:srgbClr val="0000FF"/>
                </a:solidFill>
                <a:ea typeface="PMingLiU" pitchFamily="18" charset="-120"/>
              </a:rPr>
            </a:br>
            <a:r>
              <a:rPr lang="en-US" altLang="zh-TW" sz="2000" dirty="0">
                <a:solidFill>
                  <a:srgbClr val="0000FF"/>
                </a:solidFill>
                <a:ea typeface="PMingLiU" pitchFamily="18" charset="-120"/>
              </a:rPr>
              <a:t>with PYTHIA6 (Perugia 2011)</a:t>
            </a:r>
          </a:p>
          <a:p>
            <a:pPr eaLnBrk="1" hangingPunct="1">
              <a:spcAft>
                <a:spcPts val="663"/>
              </a:spcAft>
              <a:buSzPct val="45000"/>
              <a:buFont typeface="StarSymbol" charset="0"/>
              <a:buChar char="●"/>
            </a:pPr>
            <a:r>
              <a:rPr lang="en-US" altLang="zh-TW" sz="2000" dirty="0">
                <a:solidFill>
                  <a:srgbClr val="0000FF"/>
                </a:solidFill>
                <a:ea typeface="PMingLiU" pitchFamily="18" charset="-120"/>
              </a:rPr>
              <a:t>No sign of nuclear modification </a:t>
            </a:r>
          </a:p>
          <a:p>
            <a:pPr lvl="1" eaLnBrk="1" hangingPunct="1">
              <a:spcAft>
                <a:spcPts val="1038"/>
              </a:spcAft>
              <a:buSzPct val="45000"/>
              <a:buFont typeface="StarSymbol" charset="0"/>
              <a:buChar char="●"/>
            </a:pPr>
            <a:r>
              <a:rPr lang="en-US" altLang="zh-TW" sz="1800" dirty="0">
                <a:solidFill>
                  <a:srgbClr val="000080"/>
                </a:solidFill>
                <a:ea typeface="PMingLiU" pitchFamily="18" charset="-120"/>
              </a:rPr>
              <a:t>Nuclear modification factor consistent with unity within </a:t>
            </a:r>
            <a:br>
              <a:rPr lang="en-US" altLang="zh-TW" sz="1800" dirty="0">
                <a:solidFill>
                  <a:srgbClr val="000080"/>
                </a:solidFill>
                <a:ea typeface="PMingLiU" pitchFamily="18" charset="-120"/>
              </a:rPr>
            </a:br>
            <a:r>
              <a:rPr lang="en-US" altLang="zh-TW" sz="1800" dirty="0">
                <a:solidFill>
                  <a:srgbClr val="000080"/>
                </a:solidFill>
                <a:ea typeface="PMingLiU" pitchFamily="18" charset="-120"/>
              </a:rPr>
              <a:t>large uncertainties</a:t>
            </a:r>
          </a:p>
          <a:p>
            <a:pPr lvl="1" eaLnBrk="1" hangingPunct="1">
              <a:spcAft>
                <a:spcPts val="1038"/>
              </a:spcAft>
              <a:buSzPct val="45000"/>
              <a:buFont typeface="StarSymbol" charset="0"/>
              <a:buChar char="●"/>
            </a:pPr>
            <a:r>
              <a:rPr lang="en-US" altLang="zh-TW" sz="1800" dirty="0">
                <a:solidFill>
                  <a:srgbClr val="000080"/>
                </a:solidFill>
                <a:ea typeface="PMingLiU" pitchFamily="18" charset="-120"/>
              </a:rPr>
              <a:t>Jet structure ratio consistent with that in pp</a:t>
            </a:r>
          </a:p>
        </p:txBody>
      </p:sp>
      <p:sp>
        <p:nvSpPr>
          <p:cNvPr id="178178" name="Rectangle 1"/>
          <p:cNvSpPr>
            <a:spLocks noGrp="1" noChangeArrowheads="1"/>
          </p:cNvSpPr>
          <p:nvPr>
            <p:ph type="title"/>
          </p:nvPr>
        </p:nvSpPr>
        <p:spPr>
          <a:xfrm>
            <a:off x="358775" y="239713"/>
            <a:ext cx="7727950" cy="590550"/>
          </a:xfrm>
        </p:spPr>
        <p:txBody>
          <a:bodyPr tIns="28802"/>
          <a:lstStyle/>
          <a:p>
            <a:pPr>
              <a:tabLst>
                <a:tab pos="414338" algn="l"/>
                <a:tab pos="828675" algn="l"/>
                <a:tab pos="1243013" algn="l"/>
                <a:tab pos="1657350" algn="l"/>
                <a:tab pos="2073275" algn="l"/>
                <a:tab pos="2487613" algn="l"/>
                <a:tab pos="2901950" algn="l"/>
                <a:tab pos="3316288" algn="l"/>
                <a:tab pos="3732213" algn="l"/>
                <a:tab pos="4146550" algn="l"/>
                <a:tab pos="4560888" algn="l"/>
                <a:tab pos="4975225" algn="l"/>
                <a:tab pos="5391150" algn="l"/>
                <a:tab pos="5805488" algn="l"/>
                <a:tab pos="6219825" algn="l"/>
                <a:tab pos="6634163" algn="l"/>
                <a:tab pos="7050088" algn="l"/>
                <a:tab pos="7464425" algn="l"/>
              </a:tabLst>
            </a:pPr>
            <a:r>
              <a:rPr lang="en-US" altLang="zh-TW" smtClean="0">
                <a:ea typeface="ＭＳ Ｐゴシック" pitchFamily="34" charset="-128"/>
              </a:rPr>
              <a:t>R</a:t>
            </a:r>
            <a:r>
              <a:rPr lang="en-US" altLang="zh-TW" baseline="-25000" smtClean="0">
                <a:ea typeface="ＭＳ Ｐゴシック" pitchFamily="34" charset="-128"/>
              </a:rPr>
              <a:t>pPb</a:t>
            </a:r>
            <a:r>
              <a:rPr lang="en-US" altLang="zh-TW" smtClean="0">
                <a:ea typeface="ＭＳ Ｐゴシック" pitchFamily="34" charset="-128"/>
              </a:rPr>
              <a:t> for charged jets</a:t>
            </a:r>
          </a:p>
        </p:txBody>
      </p:sp>
      <p:sp>
        <p:nvSpPr>
          <p:cNvPr id="178180" name="Slide Number Placeholder 2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83AB387E-DAE1-44D3-BDFF-8722CE5DA0B5}" type="slidenum">
              <a:rPr lang="en-US" altLang="zh-TW" sz="1400">
                <a:solidFill>
                  <a:srgbClr val="FFFFFF"/>
                </a:solidFill>
              </a:rPr>
              <a:pPr eaLnBrk="1" hangingPunct="1"/>
              <a:t>69</a:t>
            </a:fld>
            <a:endParaRPr lang="en-US" altLang="zh-TW" sz="1400">
              <a:solidFill>
                <a:srgbClr val="FFFFFF"/>
              </a:solidFill>
            </a:endParaRP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38663" y="1046163"/>
            <a:ext cx="4562475" cy="2894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10244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48188" y="3924300"/>
            <a:ext cx="4560887" cy="292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10247" name="Text Box 7"/>
          <p:cNvSpPr txBox="1">
            <a:spLocks noChangeArrowheads="1"/>
          </p:cNvSpPr>
          <p:nvPr/>
        </p:nvSpPr>
        <p:spPr bwMode="auto">
          <a:xfrm>
            <a:off x="6342063" y="1801813"/>
            <a:ext cx="1317625" cy="236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81639" tIns="50420" rIns="81639" bIns="40820"/>
          <a:lstStyle>
            <a:lvl1pPr>
              <a:tabLst>
                <a:tab pos="457200" algn="l"/>
                <a:tab pos="914400" algn="l"/>
                <a:tab pos="13716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1pPr>
            <a:lvl2pPr>
              <a:tabLst>
                <a:tab pos="457200" algn="l"/>
                <a:tab pos="914400" algn="l"/>
                <a:tab pos="13716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2pPr>
            <a:lvl3pPr>
              <a:tabLst>
                <a:tab pos="457200" algn="l"/>
                <a:tab pos="914400" algn="l"/>
                <a:tab pos="13716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3pPr>
            <a:lvl4pPr>
              <a:tabLst>
                <a:tab pos="457200" algn="l"/>
                <a:tab pos="914400" algn="l"/>
                <a:tab pos="13716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4pPr>
            <a:lvl5pPr>
              <a:tabLst>
                <a:tab pos="457200" algn="l"/>
                <a:tab pos="914400" algn="l"/>
                <a:tab pos="13716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5pPr>
            <a:lvl6pPr marL="25146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6pPr>
            <a:lvl7pPr marL="29718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7pPr>
            <a:lvl8pPr marL="34290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8pPr>
            <a:lvl9pPr marL="38862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9pPr>
          </a:lstStyle>
          <a:p>
            <a:pPr>
              <a:defRPr/>
            </a:pPr>
            <a:r>
              <a:rPr lang="en-US" sz="1100" smtClean="0"/>
              <a:t>(largely correlated)</a:t>
            </a:r>
          </a:p>
        </p:txBody>
      </p:sp>
    </p:spTree>
    <p:extLst>
      <p:ext uri="{BB962C8B-B14F-4D97-AF65-F5344CB8AC3E}">
        <p14:creationId xmlns:p14="http://schemas.microsoft.com/office/powerpoint/2010/main" val="899551866"/>
      </p:ext>
    </p:extLst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552" y="44624"/>
            <a:ext cx="7772400" cy="708528"/>
          </a:xfrm>
          <a:solidFill>
            <a:schemeClr val="accent1">
              <a:lumMod val="40000"/>
              <a:lumOff val="60000"/>
              <a:alpha val="54000"/>
            </a:schemeClr>
          </a:solidFill>
          <a:ln w="31750">
            <a:solidFill>
              <a:srgbClr val="0000FF"/>
            </a:solidFill>
          </a:ln>
        </p:spPr>
        <p:txBody>
          <a:bodyPr/>
          <a:lstStyle/>
          <a:p>
            <a:pPr algn="ctr">
              <a:lnSpc>
                <a:spcPct val="100000"/>
              </a:lnSpc>
            </a:pPr>
            <a:r>
              <a:rPr lang="en-US" i="1" cap="none" dirty="0" smtClean="0"/>
              <a:t>R</a:t>
            </a:r>
            <a:r>
              <a:rPr lang="en-US" cap="none" baseline="-25000" dirty="0" smtClean="0"/>
              <a:t>AA</a:t>
            </a:r>
            <a:r>
              <a:rPr lang="en-US" cap="none" dirty="0" smtClean="0"/>
              <a:t> – </a:t>
            </a:r>
            <a:r>
              <a:rPr lang="en-US" cap="none" dirty="0" smtClean="0"/>
              <a:t>charged particles</a:t>
            </a:r>
            <a:r>
              <a:rPr lang="en-US" cap="none" dirty="0" smtClean="0"/>
              <a:t>  </a:t>
            </a:r>
            <a:endParaRPr lang="en-US" dirty="0"/>
          </a:p>
        </p:txBody>
      </p:sp>
      <p:sp>
        <p:nvSpPr>
          <p:cNvPr id="6" name="Date Placeholder 1"/>
          <p:cNvSpPr>
            <a:spLocks noGrp="1"/>
          </p:cNvSpPr>
          <p:nvPr>
            <p:ph type="dt" sz="half" idx="10"/>
          </p:nvPr>
        </p:nvSpPr>
        <p:spPr>
          <a:xfrm>
            <a:off x="-531862" y="6597352"/>
            <a:ext cx="4095750" cy="21431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15th January, HI Overview,  K.Safarik</a:t>
            </a:r>
            <a:endParaRPr lang="en-US" dirty="0">
              <a:solidFill>
                <a:srgbClr val="00000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TextBox 2"/>
              <p:cNvSpPr txBox="1"/>
              <p:nvPr/>
            </p:nvSpPr>
            <p:spPr>
              <a:xfrm>
                <a:off x="35496" y="834306"/>
                <a:ext cx="6552728" cy="2018630"/>
              </a:xfrm>
              <a:prstGeom prst="rect">
                <a:avLst/>
              </a:prstGeom>
              <a:solidFill>
                <a:schemeClr val="accent5">
                  <a:alpha val="49000"/>
                </a:schemeClr>
              </a:solidFill>
              <a:ln w="25400">
                <a:solidFill>
                  <a:srgbClr val="0000FF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l"/>
                <a:r>
                  <a:rPr lang="en-US" sz="2000" i="1" dirty="0" smtClean="0">
                    <a:solidFill>
                      <a:srgbClr val="FF0000"/>
                    </a:solidFill>
                  </a:rPr>
                  <a:t>R</a:t>
                </a:r>
                <a:r>
                  <a:rPr lang="en-US" sz="2000" baseline="-25000" dirty="0" smtClean="0">
                    <a:solidFill>
                      <a:srgbClr val="FF0000"/>
                    </a:solidFill>
                  </a:rPr>
                  <a:t>AA</a:t>
                </a:r>
                <a:r>
                  <a:rPr lang="en-US" sz="2000" dirty="0" smtClean="0">
                    <a:solidFill>
                      <a:srgbClr val="0000FF"/>
                    </a:solidFill>
                  </a:rPr>
                  <a:t> – ratio of </a:t>
                </a:r>
                <a:r>
                  <a:rPr lang="en-US" sz="2000" i="1" dirty="0" err="1" smtClean="0">
                    <a:solidFill>
                      <a:srgbClr val="0000FF"/>
                    </a:solidFill>
                  </a:rPr>
                  <a:t>p</a:t>
                </a:r>
                <a:r>
                  <a:rPr lang="en-US" sz="2000" baseline="-25000" dirty="0" err="1" smtClean="0">
                    <a:solidFill>
                      <a:srgbClr val="0000FF"/>
                    </a:solidFill>
                  </a:rPr>
                  <a:t>T</a:t>
                </a:r>
                <a:r>
                  <a:rPr lang="en-US" sz="2000" dirty="0" smtClean="0">
                    <a:solidFill>
                      <a:srgbClr val="0000FF"/>
                    </a:solidFill>
                  </a:rPr>
                  <a:t> spectrum in AA collisions to that in </a:t>
                </a:r>
                <a:r>
                  <a:rPr lang="en-US" sz="2000" dirty="0" smtClean="0">
                    <a:solidFill>
                      <a:srgbClr val="0000FF"/>
                    </a:solidFill>
                  </a:rPr>
                  <a:t>pp,              properly </a:t>
                </a:r>
                <a:r>
                  <a:rPr lang="en-US" sz="2000" dirty="0" smtClean="0">
                    <a:solidFill>
                      <a:srgbClr val="0000FF"/>
                    </a:solidFill>
                  </a:rPr>
                  <a:t>normalized by number of binary </a:t>
                </a:r>
                <a:r>
                  <a:rPr lang="en-US" sz="2000" dirty="0" smtClean="0">
                    <a:solidFill>
                      <a:srgbClr val="0000FF"/>
                    </a:solidFill>
                  </a:rPr>
                  <a:t>collisions</a:t>
                </a:r>
                <a:endParaRPr lang="en-US" sz="2000" dirty="0" smtClean="0">
                  <a:solidFill>
                    <a:srgbClr val="0000FF"/>
                  </a:solidFill>
                </a:endParaRPr>
              </a:p>
              <a:p>
                <a:pPr lvl="1"/>
                <a:r>
                  <a:rPr lang="en-US" sz="2000" i="1" dirty="0">
                    <a:solidFill>
                      <a:srgbClr val="FF0000"/>
                    </a:solidFill>
                  </a:rPr>
                  <a:t>R</a:t>
                </a:r>
                <a:r>
                  <a:rPr lang="en-US" sz="2000" baseline="-25000" dirty="0" smtClean="0">
                    <a:solidFill>
                      <a:srgbClr val="FF0000"/>
                    </a:solidFill>
                  </a:rPr>
                  <a:t>AA</a:t>
                </a:r>
                <a:r>
                  <a:rPr lang="en-US" sz="2000" baseline="-25000" dirty="0" smtClean="0">
                    <a:solidFill>
                      <a:srgbClr val="000000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US" sz="2800" i="1" smtClean="0">
                        <a:solidFill>
                          <a:srgbClr val="000000"/>
                        </a:solidFill>
                        <a:latin typeface="Cambria Math"/>
                      </a:rPr>
                      <m:t>= </m:t>
                    </m:r>
                    <m:f>
                      <m:fPr>
                        <m:ctrlPr>
                          <a:rPr lang="en-US" sz="2800" i="1" smtClean="0">
                            <a:solidFill>
                              <a:srgbClr val="000000"/>
                            </a:solidFill>
                            <a:latin typeface="Cambria Math"/>
                          </a:rPr>
                        </m:ctrlPr>
                      </m:fPr>
                      <m:num>
                        <m:f>
                          <m:fPr>
                            <m:type m:val="lin"/>
                            <m:ctrlPr>
                              <a:rPr lang="en-US" sz="2800" i="1" smtClean="0">
                                <a:solidFill>
                                  <a:srgbClr val="000000"/>
                                </a:solidFill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US" sz="2800" smtClean="0">
                                <a:solidFill>
                                  <a:srgbClr val="000000"/>
                                </a:solidFill>
                                <a:latin typeface="Cambria Math"/>
                              </a:rPr>
                              <m:t>(</m:t>
                            </m:r>
                            <m:r>
                              <m:rPr>
                                <m:sty m:val="p"/>
                              </m:rPr>
                              <a:rPr lang="en-US" sz="2800" smtClean="0">
                                <a:solidFill>
                                  <a:srgbClr val="000000"/>
                                </a:solidFill>
                                <a:latin typeface="Cambria Math"/>
                              </a:rPr>
                              <m:t>d</m:t>
                            </m:r>
                            <m:r>
                              <a:rPr lang="en-US" sz="2800" i="1" smtClean="0">
                                <a:solidFill>
                                  <a:srgbClr val="000000"/>
                                </a:solidFill>
                                <a:latin typeface="Cambria Math"/>
                                <a:ea typeface="Cambria Math"/>
                              </a:rPr>
                              <m:t>𝜎</m:t>
                            </m:r>
                          </m:num>
                          <m:den>
                            <m:r>
                              <m:rPr>
                                <m:sty m:val="p"/>
                              </m:rPr>
                              <a:rPr lang="en-US" sz="2800" smtClean="0">
                                <a:solidFill>
                                  <a:srgbClr val="000000"/>
                                </a:solidFill>
                                <a:latin typeface="Cambria Math"/>
                              </a:rPr>
                              <m:t>d</m:t>
                            </m:r>
                            <m:r>
                              <a:rPr lang="en-US" sz="2800" i="1" smtClean="0">
                                <a:solidFill>
                                  <a:srgbClr val="000000"/>
                                </a:solidFill>
                                <a:latin typeface="Cambria Math"/>
                              </a:rPr>
                              <m:t>𝑝</m:t>
                            </m:r>
                            <m:r>
                              <m:rPr>
                                <m:sty m:val="p"/>
                              </m:rPr>
                              <a:rPr lang="en-US" sz="2800" baseline="-25000" smtClean="0">
                                <a:solidFill>
                                  <a:srgbClr val="000000"/>
                                </a:solidFill>
                                <a:latin typeface="Cambria Math"/>
                              </a:rPr>
                              <m:t>T</m:t>
                            </m:r>
                            <m:r>
                              <a:rPr lang="en-US" sz="2800" smtClean="0">
                                <a:solidFill>
                                  <a:srgbClr val="000000"/>
                                </a:solidFill>
                                <a:latin typeface="Cambria Math"/>
                              </a:rPr>
                              <m:t>)</m:t>
                            </m:r>
                            <m:r>
                              <m:rPr>
                                <m:sty m:val="p"/>
                              </m:rPr>
                              <a:rPr lang="en-US" sz="2800" baseline="-25000" smtClean="0">
                                <a:solidFill>
                                  <a:srgbClr val="000000"/>
                                </a:solidFill>
                                <a:latin typeface="Cambria Math"/>
                              </a:rPr>
                              <m:t>AA</m:t>
                            </m:r>
                          </m:den>
                        </m:f>
                      </m:num>
                      <m:den>
                        <m:f>
                          <m:fPr>
                            <m:type m:val="lin"/>
                            <m:ctrlPr>
                              <a:rPr lang="en-US" sz="2800" i="1">
                                <a:solidFill>
                                  <a:srgbClr val="000000"/>
                                </a:solidFill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US" sz="2800" i="1" smtClean="0">
                                <a:solidFill>
                                  <a:srgbClr val="000000"/>
                                </a:solidFill>
                                <a:latin typeface="Cambria Math"/>
                              </a:rPr>
                              <m:t>𝑁</m:t>
                            </m:r>
                            <m:r>
                              <m:rPr>
                                <m:sty m:val="p"/>
                              </m:rPr>
                              <a:rPr lang="en-US" sz="2800" baseline="-25000" smtClean="0">
                                <a:solidFill>
                                  <a:srgbClr val="000000"/>
                                </a:solidFill>
                                <a:latin typeface="Cambria Math"/>
                              </a:rPr>
                              <m:t>coll</m:t>
                            </m:r>
                            <m:r>
                              <a:rPr lang="en-US" sz="2800">
                                <a:solidFill>
                                  <a:srgbClr val="000000"/>
                                </a:solidFill>
                                <a:latin typeface="Cambria Math"/>
                              </a:rPr>
                              <m:t>(</m:t>
                            </m:r>
                            <m:r>
                              <m:rPr>
                                <m:sty m:val="p"/>
                              </m:rPr>
                              <a:rPr lang="en-US" sz="2800">
                                <a:solidFill>
                                  <a:srgbClr val="000000"/>
                                </a:solidFill>
                                <a:latin typeface="Cambria Math"/>
                              </a:rPr>
                              <m:t>d</m:t>
                            </m:r>
                            <m:r>
                              <a:rPr lang="en-US" sz="2800" i="1">
                                <a:solidFill>
                                  <a:srgbClr val="000000"/>
                                </a:solidFill>
                                <a:latin typeface="Cambria Math"/>
                                <a:ea typeface="Cambria Math"/>
                              </a:rPr>
                              <m:t>𝜎</m:t>
                            </m:r>
                          </m:num>
                          <m:den>
                            <m:r>
                              <m:rPr>
                                <m:sty m:val="p"/>
                              </m:rPr>
                              <a:rPr lang="en-US" sz="2800">
                                <a:solidFill>
                                  <a:srgbClr val="000000"/>
                                </a:solidFill>
                                <a:latin typeface="Cambria Math"/>
                              </a:rPr>
                              <m:t>d</m:t>
                            </m:r>
                            <m:r>
                              <a:rPr lang="en-US" sz="2800" i="1">
                                <a:solidFill>
                                  <a:srgbClr val="000000"/>
                                </a:solidFill>
                                <a:latin typeface="Cambria Math"/>
                              </a:rPr>
                              <m:t>𝑝</m:t>
                            </m:r>
                            <m:r>
                              <m:rPr>
                                <m:sty m:val="p"/>
                              </m:rPr>
                              <a:rPr lang="en-US" sz="2800" baseline="-25000">
                                <a:solidFill>
                                  <a:srgbClr val="000000"/>
                                </a:solidFill>
                                <a:latin typeface="Cambria Math"/>
                              </a:rPr>
                              <m:t>T</m:t>
                            </m:r>
                            <m:r>
                              <a:rPr lang="en-US" sz="2800">
                                <a:solidFill>
                                  <a:srgbClr val="000000"/>
                                </a:solidFill>
                                <a:latin typeface="Cambria Math"/>
                              </a:rPr>
                              <m:t>)</m:t>
                            </m:r>
                            <m:r>
                              <m:rPr>
                                <m:sty m:val="p"/>
                              </m:rPr>
                              <a:rPr lang="en-US" sz="2800" baseline="-25000" smtClean="0">
                                <a:solidFill>
                                  <a:srgbClr val="000000"/>
                                </a:solidFill>
                                <a:latin typeface="Cambria Math"/>
                              </a:rPr>
                              <m:t>pp</m:t>
                            </m:r>
                          </m:den>
                        </m:f>
                      </m:den>
                    </m:f>
                    <m:r>
                      <a:rPr lang="en-US" sz="2800" i="1" smtClean="0">
                        <a:solidFill>
                          <a:srgbClr val="000000"/>
                        </a:solidFill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sz="2800" i="1">
                            <a:solidFill>
                              <a:srgbClr val="000000"/>
                            </a:solidFill>
                            <a:latin typeface="Cambria Math"/>
                          </a:rPr>
                        </m:ctrlPr>
                      </m:fPr>
                      <m:num>
                        <m:f>
                          <m:fPr>
                            <m:type m:val="lin"/>
                            <m:ctrlPr>
                              <a:rPr lang="en-US" sz="2800" i="1">
                                <a:solidFill>
                                  <a:srgbClr val="000000"/>
                                </a:solidFill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US" sz="2800">
                                <a:solidFill>
                                  <a:srgbClr val="000000"/>
                                </a:solidFill>
                                <a:latin typeface="Cambria Math"/>
                              </a:rPr>
                              <m:t>(</m:t>
                            </m:r>
                            <m:r>
                              <m:rPr>
                                <m:sty m:val="p"/>
                              </m:rPr>
                              <a:rPr lang="en-US" sz="2800">
                                <a:solidFill>
                                  <a:srgbClr val="000000"/>
                                </a:solidFill>
                                <a:latin typeface="Cambria Math"/>
                              </a:rPr>
                              <m:t>d</m:t>
                            </m:r>
                            <m:r>
                              <a:rPr lang="en-US" sz="2800" i="1" smtClean="0">
                                <a:solidFill>
                                  <a:srgbClr val="000000"/>
                                </a:solidFill>
                                <a:latin typeface="Cambria Math"/>
                              </a:rPr>
                              <m:t>𝑁</m:t>
                            </m:r>
                          </m:num>
                          <m:den>
                            <m:r>
                              <m:rPr>
                                <m:sty m:val="p"/>
                              </m:rPr>
                              <a:rPr lang="en-US" sz="2800">
                                <a:solidFill>
                                  <a:srgbClr val="000000"/>
                                </a:solidFill>
                                <a:latin typeface="Cambria Math"/>
                              </a:rPr>
                              <m:t>d</m:t>
                            </m:r>
                            <m:r>
                              <a:rPr lang="en-US" sz="2800" i="1">
                                <a:solidFill>
                                  <a:srgbClr val="000000"/>
                                </a:solidFill>
                                <a:latin typeface="Cambria Math"/>
                              </a:rPr>
                              <m:t>𝑝</m:t>
                            </m:r>
                            <m:r>
                              <m:rPr>
                                <m:sty m:val="p"/>
                              </m:rPr>
                              <a:rPr lang="en-US" sz="2800" baseline="-25000">
                                <a:solidFill>
                                  <a:srgbClr val="000000"/>
                                </a:solidFill>
                                <a:latin typeface="Cambria Math"/>
                              </a:rPr>
                              <m:t>T</m:t>
                            </m:r>
                            <m:r>
                              <a:rPr lang="en-US" sz="2800">
                                <a:solidFill>
                                  <a:srgbClr val="000000"/>
                                </a:solidFill>
                                <a:latin typeface="Cambria Math"/>
                              </a:rPr>
                              <m:t>)</m:t>
                            </m:r>
                            <m:r>
                              <m:rPr>
                                <m:sty m:val="p"/>
                              </m:rPr>
                              <a:rPr lang="en-US" sz="2800" baseline="-25000">
                                <a:solidFill>
                                  <a:srgbClr val="000000"/>
                                </a:solidFill>
                                <a:latin typeface="Cambria Math"/>
                              </a:rPr>
                              <m:t>AA</m:t>
                            </m:r>
                          </m:den>
                        </m:f>
                      </m:num>
                      <m:den>
                        <m:f>
                          <m:fPr>
                            <m:type m:val="lin"/>
                            <m:ctrlPr>
                              <a:rPr lang="en-US" sz="2800" i="1">
                                <a:solidFill>
                                  <a:srgbClr val="000000"/>
                                </a:solidFill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US" sz="2800" i="1" smtClean="0">
                                <a:solidFill>
                                  <a:srgbClr val="000000"/>
                                </a:solidFill>
                                <a:latin typeface="Cambria Math"/>
                              </a:rPr>
                              <m:t>𝑇</m:t>
                            </m:r>
                            <m:r>
                              <m:rPr>
                                <m:sty m:val="p"/>
                              </m:rPr>
                              <a:rPr lang="en-US" sz="2800" baseline="-25000" smtClean="0">
                                <a:solidFill>
                                  <a:srgbClr val="000000"/>
                                </a:solidFill>
                                <a:latin typeface="Cambria Math"/>
                              </a:rPr>
                              <m:t>AA</m:t>
                            </m:r>
                            <m:r>
                              <a:rPr lang="en-US" sz="2800">
                                <a:solidFill>
                                  <a:srgbClr val="000000"/>
                                </a:solidFill>
                                <a:latin typeface="Cambria Math"/>
                              </a:rPr>
                              <m:t>(</m:t>
                            </m:r>
                            <m:r>
                              <m:rPr>
                                <m:sty m:val="p"/>
                              </m:rPr>
                              <a:rPr lang="en-US" sz="2800">
                                <a:solidFill>
                                  <a:srgbClr val="000000"/>
                                </a:solidFill>
                                <a:latin typeface="Cambria Math"/>
                              </a:rPr>
                              <m:t>d</m:t>
                            </m:r>
                            <m:r>
                              <a:rPr lang="en-US" sz="2800" i="1">
                                <a:solidFill>
                                  <a:srgbClr val="000000"/>
                                </a:solidFill>
                                <a:latin typeface="Cambria Math"/>
                                <a:ea typeface="Cambria Math"/>
                              </a:rPr>
                              <m:t>𝜎</m:t>
                            </m:r>
                          </m:num>
                          <m:den>
                            <m:r>
                              <m:rPr>
                                <m:sty m:val="p"/>
                              </m:rPr>
                              <a:rPr lang="en-US" sz="2800">
                                <a:solidFill>
                                  <a:srgbClr val="000000"/>
                                </a:solidFill>
                                <a:latin typeface="Cambria Math"/>
                              </a:rPr>
                              <m:t>d</m:t>
                            </m:r>
                            <m:r>
                              <a:rPr lang="en-US" sz="2800" i="1">
                                <a:solidFill>
                                  <a:srgbClr val="000000"/>
                                </a:solidFill>
                                <a:latin typeface="Cambria Math"/>
                              </a:rPr>
                              <m:t>𝑝</m:t>
                            </m:r>
                            <m:r>
                              <m:rPr>
                                <m:sty m:val="p"/>
                              </m:rPr>
                              <a:rPr lang="en-US" sz="2800" baseline="-25000">
                                <a:solidFill>
                                  <a:srgbClr val="000000"/>
                                </a:solidFill>
                                <a:latin typeface="Cambria Math"/>
                              </a:rPr>
                              <m:t>T</m:t>
                            </m:r>
                            <m:r>
                              <a:rPr lang="en-US" sz="2800">
                                <a:solidFill>
                                  <a:srgbClr val="000000"/>
                                </a:solidFill>
                                <a:latin typeface="Cambria Math"/>
                              </a:rPr>
                              <m:t>)</m:t>
                            </m:r>
                            <m:r>
                              <m:rPr>
                                <m:sty m:val="p"/>
                              </m:rPr>
                              <a:rPr lang="en-US" sz="2800" baseline="-25000">
                                <a:solidFill>
                                  <a:srgbClr val="000000"/>
                                </a:solidFill>
                                <a:latin typeface="Cambria Math"/>
                              </a:rPr>
                              <m:t>pp</m:t>
                            </m:r>
                          </m:den>
                        </m:f>
                      </m:den>
                    </m:f>
                    <m:r>
                      <a:rPr lang="en-US" sz="2800" i="1" smtClean="0">
                        <a:solidFill>
                          <a:srgbClr val="000000"/>
                        </a:solidFill>
                        <a:latin typeface="Cambria Math"/>
                      </a:rPr>
                      <m:t>= …</m:t>
                    </m:r>
                  </m:oMath>
                </a14:m>
                <a:endParaRPr lang="en-US" sz="2000" dirty="0" smtClean="0">
                  <a:solidFill>
                    <a:srgbClr val="000000"/>
                  </a:solidFill>
                </a:endParaRPr>
              </a:p>
              <a:p>
                <a:pPr algn="l"/>
                <a:r>
                  <a:rPr lang="en-US" sz="2000" dirty="0">
                    <a:solidFill>
                      <a:srgbClr val="0000FF"/>
                    </a:solidFill>
                  </a:rPr>
                  <a:t>i</a:t>
                </a:r>
                <a:r>
                  <a:rPr lang="en-US" sz="2000" dirty="0" smtClean="0">
                    <a:solidFill>
                      <a:srgbClr val="0000FF"/>
                    </a:solidFill>
                  </a:rPr>
                  <a:t>f AA would be just a superposition of pp collisions</a:t>
                </a:r>
                <a:r>
                  <a:rPr lang="en-US" sz="2000" i="1" dirty="0">
                    <a:solidFill>
                      <a:srgbClr val="0000FF"/>
                    </a:solidFill>
                  </a:rPr>
                  <a:t> </a:t>
                </a:r>
                <a:endParaRPr lang="en-US" sz="2000" i="1" dirty="0" smtClean="0">
                  <a:solidFill>
                    <a:srgbClr val="0000FF"/>
                  </a:solidFill>
                </a:endParaRPr>
              </a:p>
              <a:p>
                <a:pPr algn="l"/>
                <a:r>
                  <a:rPr lang="en-US" sz="2000" i="1" dirty="0" smtClean="0">
                    <a:solidFill>
                      <a:srgbClr val="FF0000"/>
                    </a:solidFill>
                  </a:rPr>
                  <a:t>R</a:t>
                </a:r>
                <a:r>
                  <a:rPr lang="en-US" sz="2000" baseline="-25000" dirty="0" smtClean="0">
                    <a:solidFill>
                      <a:srgbClr val="FF0000"/>
                    </a:solidFill>
                  </a:rPr>
                  <a:t>AA</a:t>
                </a:r>
                <a:r>
                  <a:rPr lang="en-US" sz="2000" dirty="0" smtClean="0">
                    <a:solidFill>
                      <a:srgbClr val="0000FF"/>
                    </a:solidFill>
                  </a:rPr>
                  <a:t> </a:t>
                </a:r>
                <a:r>
                  <a:rPr lang="en-US" sz="2000" dirty="0" smtClean="0">
                    <a:solidFill>
                      <a:srgbClr val="0000FF"/>
                    </a:solidFill>
                  </a:rPr>
                  <a:t>= </a:t>
                </a:r>
                <a:r>
                  <a:rPr lang="en-US" sz="2000" dirty="0" smtClean="0">
                    <a:solidFill>
                      <a:srgbClr val="0000FF"/>
                    </a:solidFill>
                  </a:rPr>
                  <a:t>1 – for </a:t>
                </a:r>
                <a:r>
                  <a:rPr lang="en-US" sz="2000" dirty="0" smtClean="0">
                    <a:solidFill>
                      <a:srgbClr val="0000FF"/>
                    </a:solidFill>
                  </a:rPr>
                  <a:t>“hard probes</a:t>
                </a:r>
                <a:r>
                  <a:rPr lang="en-US" sz="2000" dirty="0" smtClean="0">
                    <a:solidFill>
                      <a:srgbClr val="0000FF"/>
                    </a:solidFill>
                  </a:rPr>
                  <a:t>”</a:t>
                </a:r>
                <a:endParaRPr lang="en-US" sz="2000" dirty="0">
                  <a:solidFill>
                    <a:srgbClr val="0000FF"/>
                  </a:solidFill>
                </a:endParaRPr>
              </a:p>
            </p:txBody>
          </p:sp>
        </mc:Choice>
        <mc:Fallback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496" y="834306"/>
                <a:ext cx="6552728" cy="2018630"/>
              </a:xfrm>
              <a:prstGeom prst="rect">
                <a:avLst/>
              </a:prstGeom>
              <a:blipFill rotWithShape="1">
                <a:blip r:embed="rId3"/>
                <a:stretch>
                  <a:fillRect l="-834" t="-597" r="-11492" b="-3881"/>
                </a:stretch>
              </a:blipFill>
              <a:ln w="25400">
                <a:solidFill>
                  <a:srgbClr val="0000FF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9A04459-2F9A-4BAF-B9C7-3EF9FB6AB517}" type="slidenum">
              <a:rPr lang="en-US" smtClean="0">
                <a:solidFill>
                  <a:srgbClr val="000000"/>
                </a:solidFill>
              </a:rPr>
              <a:pPr/>
              <a:t>7</a:t>
            </a:fld>
            <a:endParaRPr lang="en-US">
              <a:solidFill>
                <a:srgbClr val="000000"/>
              </a:solidFill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9952" y="2485220"/>
            <a:ext cx="4633642" cy="44001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169610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225" name="Rectangle 1"/>
          <p:cNvSpPr>
            <a:spLocks noGrp="1" noChangeArrowheads="1"/>
          </p:cNvSpPr>
          <p:nvPr>
            <p:ph type="title"/>
          </p:nvPr>
        </p:nvSpPr>
        <p:spPr>
          <a:xfrm>
            <a:off x="358775" y="239713"/>
            <a:ext cx="7727950" cy="590550"/>
          </a:xfrm>
        </p:spPr>
        <p:txBody>
          <a:bodyPr tIns="28802"/>
          <a:lstStyle/>
          <a:p>
            <a:pPr>
              <a:tabLst>
                <a:tab pos="414338" algn="l"/>
                <a:tab pos="828675" algn="l"/>
                <a:tab pos="1243013" algn="l"/>
                <a:tab pos="1657350" algn="l"/>
                <a:tab pos="2073275" algn="l"/>
                <a:tab pos="2487613" algn="l"/>
                <a:tab pos="2901950" algn="l"/>
                <a:tab pos="3316288" algn="l"/>
                <a:tab pos="3732213" algn="l"/>
                <a:tab pos="4146550" algn="l"/>
                <a:tab pos="4560888" algn="l"/>
                <a:tab pos="4975225" algn="l"/>
                <a:tab pos="5391150" algn="l"/>
                <a:tab pos="5805488" algn="l"/>
                <a:tab pos="6219825" algn="l"/>
                <a:tab pos="6634163" algn="l"/>
                <a:tab pos="7050088" algn="l"/>
                <a:tab pos="7464425" algn="l"/>
              </a:tabLst>
            </a:pPr>
            <a:r>
              <a:rPr lang="en-US" altLang="zh-TW" smtClean="0">
                <a:ea typeface="ＭＳ Ｐゴシック" pitchFamily="34" charset="-128"/>
              </a:rPr>
              <a:t>R</a:t>
            </a:r>
            <a:r>
              <a:rPr lang="en-US" altLang="zh-TW" baseline="-25000" smtClean="0">
                <a:ea typeface="ＭＳ Ｐゴシック" pitchFamily="34" charset="-128"/>
              </a:rPr>
              <a:t>pPb</a:t>
            </a:r>
            <a:r>
              <a:rPr lang="en-US" altLang="zh-TW" smtClean="0">
                <a:ea typeface="ＭＳ Ｐゴシック" pitchFamily="34" charset="-128"/>
              </a:rPr>
              <a:t> for D</a:t>
            </a:r>
          </a:p>
        </p:txBody>
      </p:sp>
      <p:sp>
        <p:nvSpPr>
          <p:cNvPr id="180227" name="Slide Number Placeholder 2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D199CF05-8E31-402B-84C4-DA980CE7044C}" type="slidenum">
              <a:rPr lang="en-US" altLang="zh-TW" sz="1400">
                <a:solidFill>
                  <a:srgbClr val="FFFFFF"/>
                </a:solidFill>
              </a:rPr>
              <a:pPr eaLnBrk="1" hangingPunct="1"/>
              <a:t>70</a:t>
            </a:fld>
            <a:endParaRPr lang="en-US" altLang="zh-TW" sz="1400">
              <a:solidFill>
                <a:srgbClr val="FFFFFF"/>
              </a:solidFill>
            </a:endParaRPr>
          </a:p>
        </p:txBody>
      </p:sp>
      <p:pic>
        <p:nvPicPr>
          <p:cNvPr id="1741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65700" y="1171575"/>
            <a:ext cx="4146550" cy="3940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17412" name="Text Box 4"/>
          <p:cNvSpPr txBox="1">
            <a:spLocks noChangeArrowheads="1"/>
          </p:cNvSpPr>
          <p:nvPr/>
        </p:nvSpPr>
        <p:spPr bwMode="auto">
          <a:xfrm>
            <a:off x="414338" y="4797425"/>
            <a:ext cx="4129087" cy="1974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17601" rIns="0" bIns="0"/>
          <a:lstStyle>
            <a:lvl1pPr marL="431800" indent="-323850"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1pPr>
            <a:lvl2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2pPr>
            <a:lvl3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3pPr>
            <a:lvl4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4pPr>
            <a:lvl5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5pPr>
            <a:lvl6pPr marL="25146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6pPr>
            <a:lvl7pPr marL="29718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7pPr>
            <a:lvl8pPr marL="34290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8pPr>
            <a:lvl9pPr marL="38862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9pPr>
          </a:lstStyle>
          <a:p>
            <a:pPr>
              <a:spcAft>
                <a:spcPts val="658"/>
              </a:spcAft>
              <a:buSzPct val="45000"/>
              <a:buFont typeface="StarSymbol" charset="0"/>
              <a:buChar char="●"/>
              <a:defRPr/>
            </a:pPr>
            <a:r>
              <a:rPr lang="en-US" sz="2000" dirty="0" smtClean="0">
                <a:solidFill>
                  <a:srgbClr val="0000FF"/>
                </a:solidFill>
              </a:rPr>
              <a:t>Reference constructed using data at 7 </a:t>
            </a:r>
            <a:r>
              <a:rPr lang="en-US" sz="2000" dirty="0" err="1" smtClean="0">
                <a:solidFill>
                  <a:srgbClr val="0000FF"/>
                </a:solidFill>
              </a:rPr>
              <a:t>TeV</a:t>
            </a:r>
            <a:r>
              <a:rPr lang="en-US" sz="2000" dirty="0" smtClean="0">
                <a:solidFill>
                  <a:srgbClr val="0000FF"/>
                </a:solidFill>
              </a:rPr>
              <a:t> scaled by FONLL</a:t>
            </a:r>
          </a:p>
        </p:txBody>
      </p:sp>
      <p:sp>
        <p:nvSpPr>
          <p:cNvPr id="17413" name="Text Box 5"/>
          <p:cNvSpPr txBox="1">
            <a:spLocks noChangeArrowheads="1"/>
          </p:cNvSpPr>
          <p:nvPr/>
        </p:nvSpPr>
        <p:spPr bwMode="auto">
          <a:xfrm>
            <a:off x="4791075" y="5126038"/>
            <a:ext cx="4286250" cy="3148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17601" rIns="0" bIns="0"/>
          <a:lstStyle>
            <a:lvl1pPr marL="431800" indent="-323850"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1pPr>
            <a:lvl2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2pPr>
            <a:lvl3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3pPr>
            <a:lvl4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4pPr>
            <a:lvl5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5pPr>
            <a:lvl6pPr marL="25146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6pPr>
            <a:lvl7pPr marL="29718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7pPr>
            <a:lvl8pPr marL="34290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8pPr>
            <a:lvl9pPr marL="38862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9pPr>
          </a:lstStyle>
          <a:p>
            <a:pPr>
              <a:spcAft>
                <a:spcPts val="658"/>
              </a:spcAft>
              <a:buSzPct val="45000"/>
              <a:buFont typeface="StarSymbol" charset="0"/>
              <a:buChar char="●"/>
              <a:defRPr/>
            </a:pPr>
            <a:r>
              <a:rPr lang="en-US" sz="2000" dirty="0" err="1" smtClean="0">
                <a:solidFill>
                  <a:srgbClr val="0000FF"/>
                </a:solidFill>
              </a:rPr>
              <a:t>R</a:t>
            </a:r>
            <a:r>
              <a:rPr lang="en-US" sz="2000" baseline="-20000" dirty="0" err="1" smtClean="0">
                <a:solidFill>
                  <a:srgbClr val="0000FF"/>
                </a:solidFill>
              </a:rPr>
              <a:t>pPb</a:t>
            </a:r>
            <a:r>
              <a:rPr lang="en-US" sz="2000" dirty="0" smtClean="0">
                <a:solidFill>
                  <a:srgbClr val="0000FF"/>
                </a:solidFill>
              </a:rPr>
              <a:t> for D-mesons consistent and unity (within large) uncertainty</a:t>
            </a:r>
          </a:p>
          <a:p>
            <a:pPr>
              <a:spcAft>
                <a:spcPts val="658"/>
              </a:spcAft>
              <a:buSzPct val="45000"/>
              <a:buFont typeface="StarSymbol" charset="0"/>
              <a:buChar char="●"/>
              <a:defRPr/>
            </a:pPr>
            <a:r>
              <a:rPr lang="en-US" sz="2000" dirty="0" smtClean="0">
                <a:solidFill>
                  <a:srgbClr val="0000FF"/>
                </a:solidFill>
              </a:rPr>
              <a:t>both CGC and shadowing calculations describe the data</a:t>
            </a:r>
          </a:p>
        </p:txBody>
      </p:sp>
      <p:pic>
        <p:nvPicPr>
          <p:cNvPr id="17414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550" y="1698625"/>
            <a:ext cx="4395788" cy="2738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37476569"/>
      </p:ext>
    </p:extLst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791760" y="5085184"/>
            <a:ext cx="1620000" cy="1187505"/>
            <a:chOff x="3763148" y="5229200"/>
            <a:chExt cx="1620000" cy="1187505"/>
          </a:xfrm>
        </p:grpSpPr>
        <p:pic>
          <p:nvPicPr>
            <p:cNvPr id="24" name="Picture 23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763148" y="5229200"/>
              <a:ext cx="1620000" cy="1187505"/>
            </a:xfrm>
            <a:prstGeom prst="rect">
              <a:avLst/>
            </a:prstGeom>
          </p:spPr>
        </p:pic>
        <p:sp>
          <p:nvSpPr>
            <p:cNvPr id="25" name="Rectangle 24"/>
            <p:cNvSpPr/>
            <p:nvPr/>
          </p:nvSpPr>
          <p:spPr>
            <a:xfrm>
              <a:off x="4896536" y="5234009"/>
              <a:ext cx="467552" cy="37148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3763148" y="5085184"/>
            <a:ext cx="1620000" cy="1187505"/>
            <a:chOff x="3763148" y="5229200"/>
            <a:chExt cx="1620000" cy="1187505"/>
          </a:xfrm>
        </p:grpSpPr>
        <p:pic>
          <p:nvPicPr>
            <p:cNvPr id="16" name="Picture 15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763148" y="5229200"/>
              <a:ext cx="1620000" cy="1187505"/>
            </a:xfrm>
            <a:prstGeom prst="rect">
              <a:avLst/>
            </a:prstGeom>
          </p:spPr>
        </p:pic>
        <p:sp>
          <p:nvSpPr>
            <p:cNvPr id="17" name="Rectangle 16"/>
            <p:cNvSpPr/>
            <p:nvPr/>
          </p:nvSpPr>
          <p:spPr>
            <a:xfrm>
              <a:off x="4896536" y="5234009"/>
              <a:ext cx="467552" cy="37148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28066" name="Rectangle 2"/>
          <p:cNvSpPr>
            <a:spLocks noGrp="1" noChangeArrowheads="1"/>
          </p:cNvSpPr>
          <p:nvPr>
            <p:ph type="title"/>
          </p:nvPr>
        </p:nvSpPr>
        <p:spPr>
          <a:xfrm>
            <a:off x="107950" y="44450"/>
            <a:ext cx="8640311" cy="1152302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J/</a:t>
            </a:r>
            <a:r>
              <a:rPr lang="en-US" dirty="0" smtClean="0">
                <a:latin typeface="Symbol" panose="05050102010706020507" pitchFamily="18" charset="2"/>
              </a:rPr>
              <a:t>y</a:t>
            </a:r>
            <a:r>
              <a:rPr lang="en-US" dirty="0" smtClean="0"/>
              <a:t> production in p-</a:t>
            </a:r>
            <a:r>
              <a:rPr lang="en-US" dirty="0" err="1" smtClean="0"/>
              <a:t>Pb</a:t>
            </a:r>
            <a:r>
              <a:rPr lang="en-US" dirty="0"/>
              <a:t> </a:t>
            </a:r>
            <a:r>
              <a:rPr lang="en-US" dirty="0" smtClean="0"/>
              <a:t>vs. y</a:t>
            </a:r>
            <a:endParaRPr lang="en-US" baseline="-25000" dirty="0" smtClean="0"/>
          </a:p>
        </p:txBody>
      </p:sp>
      <p:sp>
        <p:nvSpPr>
          <p:cNvPr id="32773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B0E16EA3-A3E7-44CF-9BED-93647AFFEF41}" type="slidenum">
              <a:rPr lang="en-US" smtClean="0">
                <a:solidFill>
                  <a:srgbClr val="C00000"/>
                </a:solidFill>
              </a:rPr>
              <a:pPr eaLnBrk="1" hangingPunct="1">
                <a:defRPr/>
              </a:pPr>
              <a:t>71</a:t>
            </a:fld>
            <a:endParaRPr lang="en-US" smtClean="0">
              <a:solidFill>
                <a:srgbClr val="C00000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78261" y="106697"/>
            <a:ext cx="540000" cy="729916"/>
          </a:xfrm>
          <a:prstGeom prst="rect">
            <a:avLst/>
          </a:prstGeom>
        </p:spPr>
      </p:pic>
      <p:cxnSp>
        <p:nvCxnSpPr>
          <p:cNvPr id="18" name="Straight Arrow Connector 17"/>
          <p:cNvCxnSpPr/>
          <p:nvPr/>
        </p:nvCxnSpPr>
        <p:spPr>
          <a:xfrm rot="21300000">
            <a:off x="3413287" y="5453955"/>
            <a:ext cx="648072" cy="179392"/>
          </a:xfrm>
          <a:prstGeom prst="straightConnector1">
            <a:avLst/>
          </a:prstGeom>
          <a:ln w="57150">
            <a:solidFill>
              <a:srgbClr val="0000FF"/>
            </a:solidFill>
            <a:headEnd type="none" w="med" len="med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flipH="1" flipV="1">
            <a:off x="5089226" y="5854083"/>
            <a:ext cx="634902" cy="115984"/>
          </a:xfrm>
          <a:prstGeom prst="straightConnector1">
            <a:avLst/>
          </a:prstGeom>
          <a:ln w="57150">
            <a:solidFill>
              <a:srgbClr val="FF0000"/>
            </a:solidFill>
            <a:headEnd type="none" w="med" len="med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3100893" y="5208741"/>
            <a:ext cx="34176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0000FF"/>
                </a:solidFill>
              </a:rPr>
              <a:t>p</a:t>
            </a:r>
            <a:endParaRPr lang="en-US" sz="2000" b="1" dirty="0">
              <a:solidFill>
                <a:srgbClr val="0000FF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596365" y="5744407"/>
            <a:ext cx="513282" cy="4001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000" b="1" dirty="0" err="1" smtClean="0">
                <a:solidFill>
                  <a:srgbClr val="FF0000"/>
                </a:solidFill>
              </a:rPr>
              <a:t>Pb</a:t>
            </a:r>
            <a:endParaRPr lang="en-US" sz="2000" b="1" dirty="0">
              <a:solidFill>
                <a:srgbClr val="FF0000"/>
              </a:solidFill>
            </a:endParaRPr>
          </a:p>
        </p:txBody>
      </p:sp>
      <p:cxnSp>
        <p:nvCxnSpPr>
          <p:cNvPr id="26" name="Straight Arrow Connector 25"/>
          <p:cNvCxnSpPr/>
          <p:nvPr/>
        </p:nvCxnSpPr>
        <p:spPr>
          <a:xfrm rot="21300000">
            <a:off x="460959" y="5466621"/>
            <a:ext cx="648072" cy="179392"/>
          </a:xfrm>
          <a:prstGeom prst="straightConnector1">
            <a:avLst/>
          </a:prstGeom>
          <a:ln w="57150">
            <a:solidFill>
              <a:srgbClr val="FF0000"/>
            </a:solidFill>
            <a:headEnd type="none" w="med" len="med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 flipH="1" flipV="1">
            <a:off x="2136898" y="5866749"/>
            <a:ext cx="634902" cy="115984"/>
          </a:xfrm>
          <a:prstGeom prst="straightConnector1">
            <a:avLst/>
          </a:prstGeom>
          <a:ln w="57150">
            <a:solidFill>
              <a:srgbClr val="0000FF"/>
            </a:solidFill>
            <a:headEnd type="none" w="med" len="med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2712970" y="5738358"/>
            <a:ext cx="34176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0000FF"/>
                </a:solidFill>
              </a:rPr>
              <a:t>p</a:t>
            </a:r>
            <a:endParaRPr lang="en-US" sz="2000" b="1" dirty="0">
              <a:solidFill>
                <a:srgbClr val="0000FF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26270" y="5222583"/>
            <a:ext cx="513282" cy="4001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000" b="1" dirty="0" err="1" smtClean="0">
                <a:solidFill>
                  <a:srgbClr val="FF0000"/>
                </a:solidFill>
              </a:rPr>
              <a:t>Pb</a:t>
            </a:r>
            <a:endParaRPr lang="en-US" sz="2000" b="1" dirty="0">
              <a:solidFill>
                <a:srgbClr val="FF0000"/>
              </a:solidFill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>
          <a:xfrm>
            <a:off x="5364089" y="1019283"/>
            <a:ext cx="3654172" cy="4929996"/>
          </a:xfrm>
        </p:spPr>
        <p:txBody>
          <a:bodyPr>
            <a:normAutofit fontScale="85000" lnSpcReduction="20000"/>
          </a:bodyPr>
          <a:lstStyle/>
          <a:p>
            <a:pPr eaLnBrk="1" hangingPunct="1">
              <a:defRPr/>
            </a:pPr>
            <a:r>
              <a:rPr lang="en-US" b="0" dirty="0" err="1" smtClean="0"/>
              <a:t>R</a:t>
            </a:r>
            <a:r>
              <a:rPr lang="en-US" b="0" baseline="-25000" dirty="0" err="1" smtClean="0"/>
              <a:t>pPb</a:t>
            </a:r>
            <a:r>
              <a:rPr lang="en-US" b="0" dirty="0" smtClean="0"/>
              <a:t> close to unity at backward rapidity</a:t>
            </a:r>
          </a:p>
          <a:p>
            <a:pPr eaLnBrk="1" hangingPunct="1">
              <a:defRPr/>
            </a:pPr>
            <a:r>
              <a:rPr lang="en-US" b="0" dirty="0" smtClean="0"/>
              <a:t>Suppression at mid-and forward rapidity</a:t>
            </a:r>
          </a:p>
          <a:p>
            <a:pPr eaLnBrk="1" hangingPunct="1">
              <a:defRPr/>
            </a:pPr>
            <a:r>
              <a:rPr lang="en-US" b="0" dirty="0" smtClean="0"/>
              <a:t>Models of CNM effects</a:t>
            </a:r>
          </a:p>
          <a:p>
            <a:pPr lvl="1" eaLnBrk="1" hangingPunct="1">
              <a:defRPr/>
            </a:pPr>
            <a:r>
              <a:rPr lang="en-US" b="0" dirty="0" smtClean="0"/>
              <a:t>CEM(NLO)+EPS09: describes well the backward rapidity, strong shadowing </a:t>
            </a:r>
            <a:r>
              <a:rPr lang="en-US" b="0" dirty="0" err="1" smtClean="0"/>
              <a:t>favoured</a:t>
            </a:r>
            <a:r>
              <a:rPr lang="en-US" b="0" dirty="0" smtClean="0"/>
              <a:t> by data at forward rapidity</a:t>
            </a:r>
          </a:p>
          <a:p>
            <a:pPr lvl="1" eaLnBrk="1" hangingPunct="1">
              <a:defRPr/>
            </a:pPr>
            <a:r>
              <a:rPr lang="en-US" b="0" dirty="0" smtClean="0"/>
              <a:t>Coherent energy loss: reproduces well the y dependence</a:t>
            </a:r>
          </a:p>
          <a:p>
            <a:pPr lvl="1" eaLnBrk="1" hangingPunct="1">
              <a:defRPr/>
            </a:pPr>
            <a:r>
              <a:rPr lang="en-US" b="0" dirty="0" smtClean="0"/>
              <a:t>CGC-based calculations </a:t>
            </a:r>
            <a:r>
              <a:rPr lang="en-US" b="0" dirty="0" err="1" smtClean="0"/>
              <a:t>disfavoured</a:t>
            </a:r>
            <a:r>
              <a:rPr lang="en-US" b="0" dirty="0" smtClean="0"/>
              <a:t> by the data</a:t>
            </a:r>
          </a:p>
          <a:p>
            <a:pPr lvl="1" eaLnBrk="1" hangingPunct="1">
              <a:defRPr/>
            </a:pPr>
            <a:endParaRPr lang="en-US" dirty="0"/>
          </a:p>
        </p:txBody>
      </p:sp>
      <p:sp>
        <p:nvSpPr>
          <p:cNvPr id="30" name="TextBox 29"/>
          <p:cNvSpPr txBox="1"/>
          <p:nvPr/>
        </p:nvSpPr>
        <p:spPr>
          <a:xfrm>
            <a:off x="6084168" y="5733256"/>
            <a:ext cx="290861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/>
              <a:buChar char="&amp;"/>
            </a:pPr>
            <a:r>
              <a:rPr lang="en-US" sz="1400" b="1" dirty="0" smtClean="0">
                <a:solidFill>
                  <a:srgbClr val="006600"/>
                </a:solidFill>
                <a:sym typeface="Wingdings"/>
              </a:rPr>
              <a:t>Vogt</a:t>
            </a:r>
            <a:r>
              <a:rPr lang="en-US" sz="1400" b="1" dirty="0">
                <a:solidFill>
                  <a:srgbClr val="006600"/>
                </a:solidFill>
                <a:sym typeface="Wingdings"/>
              </a:rPr>
              <a:t>, arXiv:1301.3395</a:t>
            </a:r>
            <a:endParaRPr lang="en-US" sz="1400" b="1" dirty="0" smtClean="0">
              <a:solidFill>
                <a:srgbClr val="006600"/>
              </a:solidFill>
              <a:sym typeface="Wingdings"/>
            </a:endParaRPr>
          </a:p>
          <a:p>
            <a:pPr marL="285750" indent="-285750">
              <a:buFont typeface="Wingdings"/>
              <a:buChar char="&amp;"/>
            </a:pPr>
            <a:r>
              <a:rPr lang="en-US" sz="1400" b="1" dirty="0" err="1" smtClean="0">
                <a:solidFill>
                  <a:srgbClr val="006600"/>
                </a:solidFill>
                <a:sym typeface="Wingdings"/>
              </a:rPr>
              <a:t>Arleo</a:t>
            </a:r>
            <a:r>
              <a:rPr lang="en-US" sz="1400" b="1" dirty="0" smtClean="0">
                <a:solidFill>
                  <a:srgbClr val="006600"/>
                </a:solidFill>
                <a:sym typeface="Wingdings"/>
              </a:rPr>
              <a:t> et al., arXiv:1212.0434</a:t>
            </a:r>
          </a:p>
          <a:p>
            <a:pPr marL="285750" indent="-285750">
              <a:buFont typeface="Wingdings"/>
              <a:buChar char="&amp;"/>
            </a:pPr>
            <a:r>
              <a:rPr lang="en-US" sz="1400" b="1" dirty="0" smtClean="0">
                <a:solidFill>
                  <a:srgbClr val="006600"/>
                </a:solidFill>
                <a:sym typeface="Wingdings"/>
              </a:rPr>
              <a:t>Fuji et </a:t>
            </a:r>
            <a:r>
              <a:rPr lang="en-US" sz="1400" b="1" dirty="0">
                <a:solidFill>
                  <a:srgbClr val="006600"/>
                </a:solidFill>
                <a:sym typeface="Wingdings"/>
              </a:rPr>
              <a:t>al., arXiv:1304.2221</a:t>
            </a:r>
            <a:endParaRPr lang="en-US" sz="1400" b="1" dirty="0" smtClean="0">
              <a:solidFill>
                <a:srgbClr val="006600"/>
              </a:solidFill>
              <a:sym typeface="Wingdings"/>
            </a:endParaRPr>
          </a:p>
        </p:txBody>
      </p:sp>
      <p:pic>
        <p:nvPicPr>
          <p:cNvPr id="6246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268760"/>
            <a:ext cx="5251813" cy="385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" name="TextBox 30"/>
          <p:cNvSpPr txBox="1"/>
          <p:nvPr/>
        </p:nvSpPr>
        <p:spPr>
          <a:xfrm>
            <a:off x="822432" y="908720"/>
            <a:ext cx="274145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/>
              <a:buChar char="&amp;"/>
            </a:pPr>
            <a:r>
              <a:rPr lang="en-US" sz="1600" b="1" dirty="0" smtClean="0">
                <a:solidFill>
                  <a:srgbClr val="006600"/>
                </a:solidFill>
                <a:sym typeface="Wingdings"/>
              </a:rPr>
              <a:t>ALICE, arXiv:1308.6726</a:t>
            </a:r>
            <a:endParaRPr lang="en-US" sz="1600" b="1" dirty="0">
              <a:solidFill>
                <a:srgbClr val="006600"/>
              </a:solidFill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15th January, HI Overview,  K.Safarik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3511844"/>
      </p:ext>
    </p:extLst>
  </p:cSld>
  <p:clrMapOvr>
    <a:masterClrMapping/>
  </p:clrMapOvr>
  <p:transition spd="slow" advTm="47538"/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8066" name="Rectangle 2"/>
          <p:cNvSpPr>
            <a:spLocks noGrp="1" noChangeArrowheads="1"/>
          </p:cNvSpPr>
          <p:nvPr>
            <p:ph type="title"/>
          </p:nvPr>
        </p:nvSpPr>
        <p:spPr>
          <a:xfrm>
            <a:off x="107950" y="44450"/>
            <a:ext cx="8928100" cy="1080294"/>
          </a:xfrm>
        </p:spPr>
        <p:txBody>
          <a:bodyPr/>
          <a:lstStyle/>
          <a:p>
            <a:pPr eaLnBrk="1" hangingPunct="1">
              <a:defRPr/>
            </a:pPr>
            <a:r>
              <a:rPr lang="en-US" i="0" dirty="0" smtClean="0"/>
              <a:t>p-</a:t>
            </a:r>
            <a:r>
              <a:rPr lang="en-US" i="0" dirty="0" err="1" smtClean="0"/>
              <a:t>Pb</a:t>
            </a:r>
            <a:r>
              <a:rPr lang="en-US" i="0" dirty="0"/>
              <a:t> </a:t>
            </a:r>
            <a:r>
              <a:rPr lang="en-US" i="0" dirty="0" smtClean="0"/>
              <a:t>and </a:t>
            </a:r>
            <a:r>
              <a:rPr lang="en-US" i="0" dirty="0" err="1" smtClean="0"/>
              <a:t>Pb-Pb</a:t>
            </a:r>
            <a:endParaRPr lang="en-US" i="0" baseline="-25000" dirty="0" smtClean="0"/>
          </a:p>
        </p:txBody>
      </p:sp>
      <p:sp>
        <p:nvSpPr>
          <p:cNvPr id="32773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B0E16EA3-A3E7-44CF-9BED-93647AFFEF41}" type="slidenum">
              <a:rPr lang="en-US" smtClean="0">
                <a:solidFill>
                  <a:srgbClr val="C00000"/>
                </a:solidFill>
              </a:rPr>
              <a:pPr eaLnBrk="1" hangingPunct="1">
                <a:defRPr/>
              </a:pPr>
              <a:t>72</a:t>
            </a:fld>
            <a:endParaRPr lang="en-US" smtClean="0">
              <a:solidFill>
                <a:srgbClr val="C00000"/>
              </a:solidFill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>
          <a:xfrm>
            <a:off x="107949" y="4581128"/>
            <a:ext cx="8910311" cy="2088232"/>
          </a:xfrm>
        </p:spPr>
        <p:txBody>
          <a:bodyPr>
            <a:noAutofit/>
          </a:bodyPr>
          <a:lstStyle/>
          <a:p>
            <a:pPr eaLnBrk="1" hangingPunct="1">
              <a:defRPr/>
            </a:pPr>
            <a:r>
              <a:rPr lang="en-US" sz="2400" dirty="0" smtClean="0"/>
              <a:t>In </a:t>
            </a:r>
            <a:r>
              <a:rPr lang="en-US" sz="2400" dirty="0"/>
              <a:t>a 2</a:t>
            </a:r>
            <a:r>
              <a:rPr lang="en-US" sz="2400" dirty="0">
                <a:sym typeface="Symbol"/>
              </a:rPr>
              <a:t>1 </a:t>
            </a:r>
            <a:r>
              <a:rPr lang="en-US" sz="2400" dirty="0" smtClean="0">
                <a:sym typeface="Symbol"/>
              </a:rPr>
              <a:t>kinematics, a</a:t>
            </a:r>
            <a:r>
              <a:rPr lang="en-US" sz="2400" dirty="0" smtClean="0"/>
              <a:t>ssuming that </a:t>
            </a:r>
            <a:r>
              <a:rPr lang="en-US" sz="2400" dirty="0"/>
              <a:t>shadowing </a:t>
            </a:r>
            <a:r>
              <a:rPr lang="en-US" sz="2400" dirty="0" smtClean="0"/>
              <a:t>factorizes: </a:t>
            </a:r>
          </a:p>
          <a:p>
            <a:pPr lvl="1" eaLnBrk="1" hangingPunct="1">
              <a:defRPr/>
            </a:pPr>
            <a:r>
              <a:rPr lang="en-US" sz="2000" dirty="0">
                <a:sym typeface="Symbol"/>
              </a:rPr>
              <a:t>C</a:t>
            </a:r>
            <a:r>
              <a:rPr lang="en-US" sz="2000" dirty="0" smtClean="0"/>
              <a:t>ompare R</a:t>
            </a:r>
            <a:r>
              <a:rPr lang="en-US" sz="2000" baseline="-25000" dirty="0" smtClean="0"/>
              <a:t>AA</a:t>
            </a:r>
            <a:r>
              <a:rPr lang="en-US" sz="2000" dirty="0" smtClean="0"/>
              <a:t> in </a:t>
            </a:r>
            <a:r>
              <a:rPr lang="en-US" sz="2000" dirty="0" err="1" smtClean="0"/>
              <a:t>Pb-Pb</a:t>
            </a:r>
            <a:r>
              <a:rPr lang="en-US" sz="2000" dirty="0" smtClean="0"/>
              <a:t> with </a:t>
            </a:r>
            <a:r>
              <a:rPr lang="en-US" sz="2000" dirty="0" err="1"/>
              <a:t>R</a:t>
            </a:r>
            <a:r>
              <a:rPr lang="en-US" sz="2000" baseline="-25000" dirty="0" err="1"/>
              <a:t>pPb</a:t>
            </a:r>
            <a:r>
              <a:rPr lang="en-US" sz="2000" dirty="0"/>
              <a:t>(y&gt;0)</a:t>
            </a:r>
            <a:r>
              <a:rPr lang="en-US" sz="2000" dirty="0" err="1">
                <a:cs typeface="Arial"/>
                <a:sym typeface="Symbol"/>
              </a:rPr>
              <a:t>x</a:t>
            </a:r>
            <a:r>
              <a:rPr lang="en-US" sz="2000" dirty="0" err="1"/>
              <a:t>R</a:t>
            </a:r>
            <a:r>
              <a:rPr lang="en-US" sz="2000" baseline="-25000" dirty="0" err="1"/>
              <a:t>pPb</a:t>
            </a:r>
            <a:r>
              <a:rPr lang="en-US" sz="2000" dirty="0"/>
              <a:t>(y&lt;0</a:t>
            </a:r>
            <a:r>
              <a:rPr lang="en-US" sz="2000" dirty="0" smtClean="0"/>
              <a:t>)</a:t>
            </a:r>
          </a:p>
          <a:p>
            <a:pPr eaLnBrk="1" hangingPunct="1">
              <a:defRPr/>
            </a:pPr>
            <a:r>
              <a:rPr lang="en-US" sz="2400" dirty="0" smtClean="0"/>
              <a:t>Small CNM effects at </a:t>
            </a:r>
            <a:r>
              <a:rPr lang="en-US" sz="2400" dirty="0"/>
              <a:t>high </a:t>
            </a:r>
            <a:r>
              <a:rPr lang="en-US" sz="2400" i="1" dirty="0" err="1"/>
              <a:t>p</a:t>
            </a:r>
            <a:r>
              <a:rPr lang="en-US" sz="2400" baseline="-25000" dirty="0" err="1"/>
              <a:t>T</a:t>
            </a:r>
            <a:r>
              <a:rPr lang="en-US" sz="2400" baseline="-25000" dirty="0"/>
              <a:t> </a:t>
            </a:r>
            <a:r>
              <a:rPr lang="en-US" sz="2400" dirty="0" smtClean="0"/>
              <a:t>(&gt; 4-6 </a:t>
            </a:r>
            <a:r>
              <a:rPr lang="en-US" sz="2400" dirty="0" err="1" smtClean="0"/>
              <a:t>GeV</a:t>
            </a:r>
            <a:r>
              <a:rPr lang="en-US" sz="2400" dirty="0" smtClean="0"/>
              <a:t>/c)</a:t>
            </a:r>
          </a:p>
          <a:p>
            <a:pPr eaLnBrk="1" hangingPunct="1">
              <a:defRPr/>
            </a:pPr>
            <a:r>
              <a:rPr lang="en-US" sz="2400" dirty="0" smtClean="0"/>
              <a:t>At low </a:t>
            </a:r>
            <a:r>
              <a:rPr lang="en-US" sz="2400" i="1" dirty="0" err="1" smtClean="0"/>
              <a:t>p</a:t>
            </a:r>
            <a:r>
              <a:rPr lang="en-US" sz="2400" baseline="-25000" dirty="0" err="1" smtClean="0"/>
              <a:t>T</a:t>
            </a:r>
            <a:r>
              <a:rPr lang="en-US" sz="2400" dirty="0" smtClean="0"/>
              <a:t>: similar (or lower) suppression in </a:t>
            </a:r>
            <a:r>
              <a:rPr lang="en-US" sz="2400" dirty="0" err="1" smtClean="0"/>
              <a:t>Pb-Pb</a:t>
            </a:r>
            <a:r>
              <a:rPr lang="en-US" sz="2400" dirty="0" smtClean="0"/>
              <a:t> relative to shadowing expectation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78261" y="106697"/>
            <a:ext cx="540000" cy="729916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00" y="1311597"/>
            <a:ext cx="4500000" cy="3269531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1246620"/>
            <a:ext cx="4500000" cy="32625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580112" y="981889"/>
            <a:ext cx="3233578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2200" b="1" dirty="0" smtClean="0">
                <a:solidFill>
                  <a:srgbClr val="000000"/>
                </a:solidFill>
                <a:cs typeface="Arial" charset="0"/>
              </a:rPr>
              <a:t>J/</a:t>
            </a:r>
            <a:r>
              <a:rPr lang="en-US" sz="2200" b="1" dirty="0" err="1" smtClean="0">
                <a:solidFill>
                  <a:srgbClr val="000000"/>
                </a:solidFill>
                <a:latin typeface="Symbol" panose="05050102010706020507" pitchFamily="18" charset="2"/>
                <a:cs typeface="Arial" charset="0"/>
              </a:rPr>
              <a:t>y</a:t>
            </a:r>
            <a:r>
              <a:rPr lang="en-US" sz="2200" b="1" dirty="0" err="1" smtClean="0">
                <a:solidFill>
                  <a:srgbClr val="000000"/>
                </a:solidFill>
                <a:cs typeface="Arial" charset="0"/>
                <a:sym typeface="Symbol"/>
              </a:rPr>
              <a:t>e</a:t>
            </a:r>
            <a:r>
              <a:rPr lang="en-US" sz="2200" b="1" baseline="30000" dirty="0" err="1" smtClean="0">
                <a:solidFill>
                  <a:srgbClr val="000000"/>
                </a:solidFill>
                <a:cs typeface="Arial" charset="0"/>
                <a:sym typeface="Symbol"/>
              </a:rPr>
              <a:t>+</a:t>
            </a:r>
            <a:r>
              <a:rPr lang="en-US" sz="2200" b="1" dirty="0" err="1" smtClean="0">
                <a:solidFill>
                  <a:srgbClr val="000000"/>
                </a:solidFill>
                <a:cs typeface="Arial" charset="0"/>
                <a:sym typeface="Symbol"/>
              </a:rPr>
              <a:t>e</a:t>
            </a:r>
            <a:r>
              <a:rPr lang="en-US" sz="2200" b="1" baseline="30000" dirty="0" smtClean="0">
                <a:solidFill>
                  <a:srgbClr val="000000"/>
                </a:solidFill>
                <a:cs typeface="Arial" charset="0"/>
                <a:sym typeface="Symbol"/>
              </a:rPr>
              <a:t>-</a:t>
            </a:r>
            <a:r>
              <a:rPr lang="en-US" sz="2200" b="1" dirty="0" smtClean="0">
                <a:solidFill>
                  <a:srgbClr val="000000"/>
                </a:solidFill>
                <a:cs typeface="Arial" charset="0"/>
                <a:sym typeface="Symbol"/>
              </a:rPr>
              <a:t>   mid-rapidity</a:t>
            </a:r>
            <a:endParaRPr lang="en-US" sz="2200" b="1" dirty="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95536" y="981889"/>
            <a:ext cx="4278735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2200" b="1" dirty="0" smtClean="0">
                <a:solidFill>
                  <a:srgbClr val="000000"/>
                </a:solidFill>
                <a:cs typeface="Arial" charset="0"/>
              </a:rPr>
              <a:t>J/</a:t>
            </a:r>
            <a:r>
              <a:rPr lang="en-US" sz="2200" b="1" dirty="0" err="1" smtClean="0">
                <a:solidFill>
                  <a:srgbClr val="000000"/>
                </a:solidFill>
                <a:latin typeface="Symbol" panose="05050102010706020507" pitchFamily="18" charset="2"/>
                <a:cs typeface="Arial" charset="0"/>
              </a:rPr>
              <a:t>y</a:t>
            </a:r>
            <a:r>
              <a:rPr lang="en-US" sz="2200" b="1" dirty="0" err="1" smtClean="0">
                <a:solidFill>
                  <a:srgbClr val="000000"/>
                </a:solidFill>
                <a:cs typeface="Arial" charset="0"/>
                <a:sym typeface="Symbol"/>
              </a:rPr>
              <a:t></a:t>
            </a:r>
            <a:r>
              <a:rPr lang="en-US" sz="2200" b="1" dirty="0" err="1" smtClean="0">
                <a:solidFill>
                  <a:srgbClr val="000000"/>
                </a:solidFill>
                <a:latin typeface="Symbol" panose="05050102010706020507" pitchFamily="18" charset="2"/>
                <a:cs typeface="Arial" charset="0"/>
                <a:sym typeface="Symbol"/>
              </a:rPr>
              <a:t>m</a:t>
            </a:r>
            <a:r>
              <a:rPr lang="en-US" sz="2200" b="1" baseline="30000" dirty="0" err="1" smtClean="0">
                <a:solidFill>
                  <a:srgbClr val="000000"/>
                </a:solidFill>
                <a:cs typeface="Arial" charset="0"/>
                <a:sym typeface="Symbol"/>
              </a:rPr>
              <a:t>+</a:t>
            </a:r>
            <a:r>
              <a:rPr lang="en-US" sz="2200" b="1" dirty="0" err="1" smtClean="0">
                <a:solidFill>
                  <a:srgbClr val="000000"/>
                </a:solidFill>
                <a:latin typeface="Symbol" panose="05050102010706020507" pitchFamily="18" charset="2"/>
                <a:cs typeface="Arial" charset="0"/>
                <a:sym typeface="Symbol"/>
              </a:rPr>
              <a:t>m</a:t>
            </a:r>
            <a:r>
              <a:rPr lang="en-US" sz="2200" b="1" baseline="30000" dirty="0" smtClean="0">
                <a:solidFill>
                  <a:srgbClr val="000000"/>
                </a:solidFill>
                <a:cs typeface="Arial" charset="0"/>
                <a:sym typeface="Symbol"/>
              </a:rPr>
              <a:t>-</a:t>
            </a:r>
            <a:r>
              <a:rPr lang="en-US" sz="2200" b="1" dirty="0" smtClean="0">
                <a:solidFill>
                  <a:srgbClr val="000000"/>
                </a:solidFill>
                <a:cs typeface="Arial" charset="0"/>
                <a:sym typeface="Symbol"/>
              </a:rPr>
              <a:t>   forward/backward y</a:t>
            </a:r>
            <a:endParaRPr lang="en-US" sz="2200" b="1" dirty="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611531" y="2627620"/>
            <a:ext cx="18646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b="1" dirty="0" smtClean="0">
                <a:solidFill>
                  <a:srgbClr val="FF0000"/>
                </a:solidFill>
                <a:cs typeface="Arial" charset="0"/>
              </a:rPr>
              <a:t>p-</a:t>
            </a:r>
            <a:r>
              <a:rPr lang="en-US" b="1" dirty="0" err="1" smtClean="0">
                <a:solidFill>
                  <a:srgbClr val="FF0000"/>
                </a:solidFill>
                <a:cs typeface="Arial" charset="0"/>
              </a:rPr>
              <a:t>Pb</a:t>
            </a:r>
            <a:r>
              <a:rPr lang="en-US" b="1" dirty="0" smtClean="0">
                <a:solidFill>
                  <a:srgbClr val="FF0000"/>
                </a:solidFill>
                <a:cs typeface="Arial" charset="0"/>
              </a:rPr>
              <a:t>, forward y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3576469" y="3563724"/>
            <a:ext cx="8515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b="1" dirty="0" err="1" smtClean="0">
                <a:solidFill>
                  <a:srgbClr val="008000"/>
                </a:solidFill>
                <a:cs typeface="Arial" charset="0"/>
              </a:rPr>
              <a:t>Pb-Pb</a:t>
            </a:r>
            <a:endParaRPr lang="en-US" b="1" dirty="0">
              <a:solidFill>
                <a:srgbClr val="008000"/>
              </a:solidFill>
              <a:cs typeface="Arial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375552" y="1329617"/>
            <a:ext cx="21467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b="1" dirty="0" smtClean="0">
                <a:solidFill>
                  <a:srgbClr val="0000FF"/>
                </a:solidFill>
                <a:cs typeface="Arial" charset="0"/>
              </a:rPr>
              <a:t>p-</a:t>
            </a:r>
            <a:r>
              <a:rPr lang="en-US" b="1" dirty="0" err="1" smtClean="0">
                <a:solidFill>
                  <a:srgbClr val="0000FF"/>
                </a:solidFill>
                <a:cs typeface="Arial" charset="0"/>
              </a:rPr>
              <a:t>Pb</a:t>
            </a:r>
            <a:r>
              <a:rPr lang="en-US" b="1" dirty="0" smtClean="0">
                <a:solidFill>
                  <a:srgbClr val="0000FF"/>
                </a:solidFill>
                <a:cs typeface="Arial" charset="0"/>
              </a:rPr>
              <a:t>, backward y 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876256" y="3059668"/>
            <a:ext cx="8515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b="1" dirty="0" err="1" smtClean="0">
                <a:solidFill>
                  <a:srgbClr val="008000"/>
                </a:solidFill>
                <a:cs typeface="Arial" charset="0"/>
              </a:rPr>
              <a:t>Pb-Pb</a:t>
            </a:r>
            <a:endParaRPr lang="en-US" b="1" dirty="0">
              <a:solidFill>
                <a:srgbClr val="008000"/>
              </a:solidFill>
              <a:cs typeface="Arial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8184981" y="1844824"/>
            <a:ext cx="7617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b="1" dirty="0" smtClean="0">
                <a:solidFill>
                  <a:srgbClr val="0000FF"/>
                </a:solidFill>
                <a:cs typeface="Arial" charset="0"/>
              </a:rPr>
              <a:t>p-</a:t>
            </a:r>
            <a:r>
              <a:rPr lang="en-US" b="1" dirty="0" err="1" smtClean="0">
                <a:solidFill>
                  <a:srgbClr val="0000FF"/>
                </a:solidFill>
                <a:cs typeface="Arial" charset="0"/>
              </a:rPr>
              <a:t>Pb</a:t>
            </a:r>
            <a:r>
              <a:rPr lang="en-US" b="1" dirty="0" smtClean="0">
                <a:solidFill>
                  <a:srgbClr val="0000FF"/>
                </a:solidFill>
                <a:cs typeface="Arial" charset="0"/>
              </a:rPr>
              <a:t> 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-396552" y="6553150"/>
            <a:ext cx="4330824" cy="476250"/>
          </a:xfrm>
        </p:spPr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15th January, HI Overview,  K.Safarik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6384770"/>
      </p:ext>
    </p:extLst>
  </p:cSld>
  <p:clrMapOvr>
    <a:masterClrMapping/>
  </p:clrMapOvr>
  <p:transition spd="slow" advTm="47538"/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468" name="Picture 24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2480" y="1024123"/>
            <a:ext cx="5400000" cy="39170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28066" name="Rectangle 2"/>
          <p:cNvSpPr>
            <a:spLocks noGrp="1" noChangeArrowheads="1"/>
          </p:cNvSpPr>
          <p:nvPr>
            <p:ph type="title"/>
          </p:nvPr>
        </p:nvSpPr>
        <p:spPr>
          <a:xfrm>
            <a:off x="107950" y="44450"/>
            <a:ext cx="8928100" cy="1152302"/>
          </a:xfrm>
        </p:spPr>
        <p:txBody>
          <a:bodyPr/>
          <a:lstStyle/>
          <a:p>
            <a:pPr eaLnBrk="1" hangingPunct="1">
              <a:defRPr/>
            </a:pPr>
            <a:r>
              <a:rPr lang="en-US" i="0" dirty="0" smtClean="0">
                <a:latin typeface="Symbol" panose="05050102010706020507" pitchFamily="18" charset="2"/>
              </a:rPr>
              <a:t>y</a:t>
            </a:r>
            <a:r>
              <a:rPr lang="en-US" i="0" dirty="0" smtClean="0"/>
              <a:t>(2S) production in </a:t>
            </a:r>
            <a:r>
              <a:rPr lang="en-US" i="0" dirty="0"/>
              <a:t>p</a:t>
            </a:r>
            <a:r>
              <a:rPr lang="en-US" i="0" dirty="0" smtClean="0"/>
              <a:t>-</a:t>
            </a:r>
            <a:r>
              <a:rPr lang="en-US" i="0" dirty="0" err="1" smtClean="0"/>
              <a:t>Pb</a:t>
            </a:r>
            <a:endParaRPr lang="en-US" i="0" baseline="-25000" dirty="0" smtClean="0"/>
          </a:p>
        </p:txBody>
      </p:sp>
      <p:sp>
        <p:nvSpPr>
          <p:cNvPr id="32773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B0E16EA3-A3E7-44CF-9BED-93647AFFEF41}" type="slidenum">
              <a:rPr lang="en-US" smtClean="0">
                <a:solidFill>
                  <a:srgbClr val="C00000"/>
                </a:solidFill>
              </a:rPr>
              <a:pPr eaLnBrk="1" hangingPunct="1">
                <a:defRPr/>
              </a:pPr>
              <a:t>73</a:t>
            </a:fld>
            <a:endParaRPr lang="en-US" smtClean="0">
              <a:solidFill>
                <a:srgbClr val="C00000"/>
              </a:solidFill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>
          <a:xfrm>
            <a:off x="107949" y="4907715"/>
            <a:ext cx="8910311" cy="1584176"/>
          </a:xfrm>
        </p:spPr>
        <p:txBody>
          <a:bodyPr>
            <a:normAutofit fontScale="85000" lnSpcReduction="10000"/>
          </a:bodyPr>
          <a:lstStyle/>
          <a:p>
            <a:pPr eaLnBrk="1" hangingPunct="1">
              <a:defRPr/>
            </a:pPr>
            <a:r>
              <a:rPr lang="en-US" dirty="0" smtClean="0"/>
              <a:t>Stronger suppression of </a:t>
            </a:r>
            <a:r>
              <a:rPr lang="en-US" dirty="0" smtClean="0">
                <a:latin typeface="Symbol" panose="05050102010706020507" pitchFamily="18" charset="2"/>
              </a:rPr>
              <a:t>y</a:t>
            </a:r>
            <a:r>
              <a:rPr lang="en-US" dirty="0" smtClean="0"/>
              <a:t>(2S</a:t>
            </a:r>
            <a:r>
              <a:rPr lang="en-US" dirty="0"/>
              <a:t>) in p-</a:t>
            </a:r>
            <a:r>
              <a:rPr lang="en-US" dirty="0" err="1"/>
              <a:t>Pb</a:t>
            </a:r>
            <a:r>
              <a:rPr lang="en-US" dirty="0"/>
              <a:t> relative to J/</a:t>
            </a:r>
            <a:r>
              <a:rPr lang="en-US" dirty="0" smtClean="0">
                <a:latin typeface="Symbol" panose="05050102010706020507" pitchFamily="18" charset="2"/>
              </a:rPr>
              <a:t>y</a:t>
            </a:r>
            <a:endParaRPr lang="en-US" dirty="0" smtClean="0"/>
          </a:p>
          <a:p>
            <a:pPr lvl="1" eaLnBrk="1" hangingPunct="1">
              <a:defRPr/>
            </a:pPr>
            <a:r>
              <a:rPr lang="en-US" dirty="0" smtClean="0"/>
              <a:t>Not described by initial state CNM effect and coherent energy loss</a:t>
            </a:r>
          </a:p>
          <a:p>
            <a:pPr lvl="1" eaLnBrk="1" hangingPunct="1">
              <a:defRPr/>
            </a:pPr>
            <a:r>
              <a:rPr lang="en-US" dirty="0" smtClean="0"/>
              <a:t>Similar observation by PHENIX in d-Au at √</a:t>
            </a:r>
            <a:r>
              <a:rPr lang="en-US" dirty="0" err="1" smtClean="0"/>
              <a:t>s</a:t>
            </a:r>
            <a:r>
              <a:rPr lang="en-US" baseline="-25000" dirty="0" err="1" smtClean="0"/>
              <a:t>NN</a:t>
            </a:r>
            <a:r>
              <a:rPr lang="en-US" dirty="0" smtClean="0"/>
              <a:t> = 200 </a:t>
            </a:r>
            <a:r>
              <a:rPr lang="en-US" dirty="0" err="1" smtClean="0"/>
              <a:t>GeV</a:t>
            </a:r>
            <a:endParaRPr lang="en-US" dirty="0" smtClean="0"/>
          </a:p>
          <a:p>
            <a:pPr lvl="1" eaLnBrk="1" hangingPunct="1">
              <a:defRPr/>
            </a:pPr>
            <a:r>
              <a:rPr lang="en-US" dirty="0" smtClean="0"/>
              <a:t>Final state effects?</a:t>
            </a:r>
            <a:endParaRPr lang="en-US" dirty="0"/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81426040"/>
              </p:ext>
            </p:extLst>
          </p:nvPr>
        </p:nvGraphicFramePr>
        <p:xfrm>
          <a:off x="323528" y="1210519"/>
          <a:ext cx="3003551" cy="9223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6" name="Equation" r:id="rId4" imgW="1574640" imgH="482400" progId="Equation.3">
                  <p:embed/>
                </p:oleObj>
              </mc:Choice>
              <mc:Fallback>
                <p:oleObj name="Equation" r:id="rId4" imgW="1574640" imgH="4824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3528" y="1210519"/>
                        <a:ext cx="3003551" cy="922337"/>
                      </a:xfrm>
                      <a:prstGeom prst="rect">
                        <a:avLst/>
                      </a:prstGeom>
                      <a:solidFill>
                        <a:srgbClr val="EAEAEA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7" name="Picture 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78261" y="106697"/>
            <a:ext cx="540000" cy="729916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5768192" y="5960431"/>
            <a:ext cx="28200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 algn="l">
              <a:buFont typeface="Wingdings"/>
              <a:buChar char="&amp;"/>
            </a:pPr>
            <a:r>
              <a:rPr lang="en-US" sz="1600" b="1" dirty="0" smtClean="0">
                <a:solidFill>
                  <a:srgbClr val="006600"/>
                </a:solidFill>
                <a:cs typeface="Arial" charset="0"/>
                <a:sym typeface="Wingdings"/>
              </a:rPr>
              <a:t>PHENIX</a:t>
            </a:r>
            <a:r>
              <a:rPr lang="en-US" sz="1600" b="1" dirty="0" smtClean="0">
                <a:solidFill>
                  <a:srgbClr val="006600"/>
                </a:solidFill>
                <a:cs typeface="Arial" charset="0"/>
              </a:rPr>
              <a:t>, arXiv1305.5516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5796136" y="2924944"/>
            <a:ext cx="845103" cy="8925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2000" b="1" dirty="0" smtClean="0">
                <a:solidFill>
                  <a:srgbClr val="FF0000"/>
                </a:solidFill>
                <a:cs typeface="Arial" charset="0"/>
              </a:rPr>
              <a:t>J/</a:t>
            </a:r>
            <a:r>
              <a:rPr lang="en-US" sz="2000" b="1" dirty="0" smtClean="0">
                <a:solidFill>
                  <a:srgbClr val="FF0000"/>
                </a:solidFill>
                <a:latin typeface="Symbol" panose="05050102010706020507" pitchFamily="18" charset="2"/>
                <a:cs typeface="Arial" charset="0"/>
              </a:rPr>
              <a:t>y</a:t>
            </a:r>
          </a:p>
          <a:p>
            <a:pPr algn="l"/>
            <a:endParaRPr lang="en-US" sz="1000" b="1" dirty="0" smtClean="0">
              <a:solidFill>
                <a:srgbClr val="FF0000"/>
              </a:solidFill>
              <a:latin typeface="Symbol" panose="05050102010706020507" pitchFamily="18" charset="2"/>
              <a:cs typeface="Arial" charset="0"/>
            </a:endParaRPr>
          </a:p>
          <a:p>
            <a:pPr algn="l"/>
            <a:r>
              <a:rPr lang="en-US" sz="2000" b="1" dirty="0" smtClean="0">
                <a:solidFill>
                  <a:srgbClr val="000000"/>
                </a:solidFill>
                <a:latin typeface="Symbol" panose="05050102010706020507" pitchFamily="18" charset="2"/>
                <a:cs typeface="Arial" charset="0"/>
              </a:rPr>
              <a:t>y</a:t>
            </a:r>
            <a:r>
              <a:rPr lang="en-US" sz="2000" b="1" dirty="0" smtClean="0">
                <a:solidFill>
                  <a:srgbClr val="000000"/>
                </a:solidFill>
                <a:latin typeface="Arial"/>
                <a:cs typeface="Arial" charset="0"/>
              </a:rPr>
              <a:t>(2S)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880" y="2246761"/>
            <a:ext cx="3312000" cy="2406375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6804360" y="1723110"/>
            <a:ext cx="1008000" cy="461665"/>
          </a:xfrm>
          <a:prstGeom prst="rect">
            <a:avLst/>
          </a:prstGeom>
          <a:solidFill>
            <a:srgbClr val="F8F8F8"/>
          </a:solidFill>
          <a:ln w="381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000000"/>
                </a:solidFill>
                <a:cs typeface="Arial" charset="0"/>
              </a:rPr>
              <a:t>NEW!</a:t>
            </a:r>
            <a:endParaRPr lang="en-US" sz="2400" b="1" dirty="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15th January, HI Overview,  K.Safarik</a:t>
            </a:r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4149080"/>
      </p:ext>
    </p:extLst>
  </p:cSld>
  <p:clrMapOvr>
    <a:masterClrMapping/>
  </p:clrMapOvr>
  <p:transition spd="slow" advTm="47538"/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8066" name="Rectangle 2"/>
          <p:cNvSpPr>
            <a:spLocks noGrp="1" noChangeArrowheads="1"/>
          </p:cNvSpPr>
          <p:nvPr>
            <p:ph type="title"/>
          </p:nvPr>
        </p:nvSpPr>
        <p:spPr>
          <a:xfrm>
            <a:off x="107950" y="44450"/>
            <a:ext cx="8928100" cy="1152302"/>
          </a:xfrm>
        </p:spPr>
        <p:txBody>
          <a:bodyPr/>
          <a:lstStyle/>
          <a:p>
            <a:pPr eaLnBrk="1" hangingPunct="1">
              <a:defRPr/>
            </a:pPr>
            <a:r>
              <a:rPr lang="en-US" i="0" dirty="0" smtClean="0">
                <a:latin typeface="Symbol" panose="05050102010706020507" pitchFamily="18" charset="2"/>
                <a:sym typeface="Symbol"/>
              </a:rPr>
              <a:t> </a:t>
            </a:r>
            <a:r>
              <a:rPr lang="en-US" i="0" dirty="0" smtClean="0">
                <a:sym typeface="Symbol"/>
              </a:rPr>
              <a:t>(1S) production</a:t>
            </a:r>
            <a:endParaRPr lang="en-US" i="0" baseline="-25000" dirty="0" smtClean="0"/>
          </a:p>
        </p:txBody>
      </p:sp>
      <p:sp>
        <p:nvSpPr>
          <p:cNvPr id="32773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B0E16EA3-A3E7-44CF-9BED-93647AFFEF41}" type="slidenum">
              <a:rPr lang="en-US" smtClean="0">
                <a:solidFill>
                  <a:srgbClr val="C00000"/>
                </a:solidFill>
              </a:rPr>
              <a:pPr eaLnBrk="1" hangingPunct="1">
                <a:defRPr/>
              </a:pPr>
              <a:t>74</a:t>
            </a:fld>
            <a:endParaRPr lang="en-US" smtClean="0">
              <a:solidFill>
                <a:srgbClr val="C00000"/>
              </a:solidFill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>
          <a:xfrm>
            <a:off x="107950" y="4725144"/>
            <a:ext cx="4320034" cy="2016224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p-</a:t>
            </a:r>
            <a:r>
              <a:rPr lang="en-US" dirty="0" err="1" smtClean="0"/>
              <a:t>Pb</a:t>
            </a:r>
            <a:r>
              <a:rPr lang="en-US" dirty="0" smtClean="0"/>
              <a:t>: </a:t>
            </a:r>
          </a:p>
          <a:p>
            <a:pPr lvl="1"/>
            <a:r>
              <a:rPr lang="en-US" dirty="0" smtClean="0"/>
              <a:t>Similar </a:t>
            </a:r>
            <a:r>
              <a:rPr lang="en-US" dirty="0" err="1"/>
              <a:t>R</a:t>
            </a:r>
            <a:r>
              <a:rPr lang="en-US" baseline="-25000" dirty="0" err="1"/>
              <a:t>pPb</a:t>
            </a:r>
            <a:r>
              <a:rPr lang="en-US" dirty="0"/>
              <a:t> </a:t>
            </a:r>
            <a:r>
              <a:rPr lang="en-US" dirty="0" smtClean="0"/>
              <a:t>of J/</a:t>
            </a:r>
            <a:r>
              <a:rPr lang="en-US" dirty="0" smtClean="0">
                <a:latin typeface="Symbol" panose="05050102010706020507" pitchFamily="18" charset="2"/>
              </a:rPr>
              <a:t>y</a:t>
            </a:r>
            <a:r>
              <a:rPr lang="en-US" dirty="0" smtClean="0"/>
              <a:t> and </a:t>
            </a:r>
            <a:r>
              <a:rPr lang="en-US" dirty="0" smtClean="0">
                <a:sym typeface="Symbol"/>
              </a:rPr>
              <a:t></a:t>
            </a:r>
            <a:endParaRPr lang="en-US" dirty="0"/>
          </a:p>
          <a:p>
            <a:pPr lvl="1"/>
            <a:r>
              <a:rPr lang="en-US" dirty="0" smtClean="0"/>
              <a:t>EPS09 </a:t>
            </a:r>
            <a:r>
              <a:rPr lang="en-US" dirty="0"/>
              <a:t>shadowing </a:t>
            </a:r>
            <a:r>
              <a:rPr lang="en-US" dirty="0" smtClean="0"/>
              <a:t>in </a:t>
            </a:r>
            <a:r>
              <a:rPr lang="en-US" dirty="0"/>
              <a:t>fair agreement with both </a:t>
            </a:r>
            <a:r>
              <a:rPr lang="en-US" dirty="0" smtClean="0"/>
              <a:t>J/</a:t>
            </a:r>
            <a:r>
              <a:rPr lang="en-US" dirty="0" smtClean="0">
                <a:latin typeface="Symbol" panose="05050102010706020507" pitchFamily="18" charset="2"/>
              </a:rPr>
              <a:t>y</a:t>
            </a:r>
            <a:r>
              <a:rPr lang="en-US" dirty="0" smtClean="0"/>
              <a:t> and </a:t>
            </a:r>
            <a:r>
              <a:rPr lang="en-US" dirty="0" smtClean="0">
                <a:sym typeface="Symbol"/>
              </a:rPr>
              <a:t> </a:t>
            </a:r>
            <a:r>
              <a:rPr lang="en-US" dirty="0" smtClean="0"/>
              <a:t>within uncertainties</a:t>
            </a:r>
            <a:endParaRPr lang="en-US" dirty="0"/>
          </a:p>
        </p:txBody>
      </p:sp>
      <p:sp>
        <p:nvSpPr>
          <p:cNvPr id="5" name="Content Placeholder 1"/>
          <p:cNvSpPr>
            <a:spLocks noGrp="1"/>
          </p:cNvSpPr>
          <p:nvPr>
            <p:ph sz="half" idx="1"/>
          </p:nvPr>
        </p:nvSpPr>
        <p:spPr>
          <a:xfrm>
            <a:off x="4499992" y="4653136"/>
            <a:ext cx="4392042" cy="1728192"/>
          </a:xfrm>
        </p:spPr>
        <p:txBody>
          <a:bodyPr>
            <a:normAutofit fontScale="92500" lnSpcReduction="20000"/>
          </a:bodyPr>
          <a:lstStyle/>
          <a:p>
            <a:pPr eaLnBrk="1" hangingPunct="1">
              <a:defRPr/>
            </a:pPr>
            <a:r>
              <a:rPr lang="en-US" dirty="0" err="1" smtClean="0"/>
              <a:t>Pb-Pb</a:t>
            </a:r>
            <a:r>
              <a:rPr lang="en-US" dirty="0" smtClean="0"/>
              <a:t>:</a:t>
            </a:r>
          </a:p>
          <a:p>
            <a:pPr lvl="1" eaLnBrk="1" hangingPunct="1">
              <a:defRPr/>
            </a:pPr>
            <a:r>
              <a:rPr lang="en-US" dirty="0">
                <a:sym typeface="Symbol"/>
              </a:rPr>
              <a:t> </a:t>
            </a:r>
            <a:r>
              <a:rPr lang="en-US" dirty="0" smtClean="0">
                <a:sym typeface="Symbol"/>
              </a:rPr>
              <a:t>(1S) yield suppressed relative to binary-scaled </a:t>
            </a:r>
            <a:r>
              <a:rPr lang="en-US" dirty="0" err="1" smtClean="0">
                <a:sym typeface="Symbol"/>
              </a:rPr>
              <a:t>pp</a:t>
            </a:r>
            <a:endParaRPr lang="en-US" dirty="0" smtClean="0">
              <a:sym typeface="Symbol"/>
            </a:endParaRPr>
          </a:p>
          <a:p>
            <a:pPr lvl="1" eaLnBrk="1" hangingPunct="1">
              <a:defRPr/>
            </a:pPr>
            <a:r>
              <a:rPr lang="en-US" dirty="0" smtClean="0"/>
              <a:t>Similar </a:t>
            </a:r>
            <a:r>
              <a:rPr lang="en-US" dirty="0"/>
              <a:t>suppression at </a:t>
            </a:r>
            <a:r>
              <a:rPr lang="en-US" dirty="0" smtClean="0"/>
              <a:t>mid (CMS)  </a:t>
            </a:r>
            <a:r>
              <a:rPr lang="en-US" dirty="0"/>
              <a:t>and forward </a:t>
            </a:r>
            <a:r>
              <a:rPr lang="en-US" dirty="0" smtClean="0"/>
              <a:t>rapidity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78261" y="106697"/>
            <a:ext cx="540000" cy="729916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120"/>
          <a:stretch/>
        </p:blipFill>
        <p:spPr>
          <a:xfrm>
            <a:off x="4499992" y="1197120"/>
            <a:ext cx="4567915" cy="3312000"/>
          </a:xfrm>
          <a:prstGeom prst="rect">
            <a:avLst/>
          </a:prstGeom>
        </p:spPr>
      </p:pic>
      <p:pic>
        <p:nvPicPr>
          <p:cNvPr id="6451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1401250"/>
            <a:ext cx="4500000" cy="3251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107504" y="6553150"/>
            <a:ext cx="3898776" cy="476250"/>
          </a:xfrm>
        </p:spPr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15th January, HI Overview,  K.Safarik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706293"/>
      </p:ext>
    </p:extLst>
  </p:cSld>
  <p:clrMapOvr>
    <a:masterClrMapping/>
  </p:clrMapOvr>
  <p:transition spd="slow" advTm="47538"/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128183"/>
            <a:ext cx="7772400" cy="708528"/>
          </a:xfrm>
          <a:solidFill>
            <a:schemeClr val="accent1">
              <a:lumMod val="40000"/>
              <a:lumOff val="60000"/>
              <a:alpha val="54000"/>
            </a:schemeClr>
          </a:solidFill>
          <a:ln w="31750">
            <a:solidFill>
              <a:srgbClr val="0000FF"/>
            </a:solidFill>
          </a:ln>
        </p:spPr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en-US" cap="none" dirty="0"/>
              <a:t>F</a:t>
            </a:r>
            <a:r>
              <a:rPr lang="en-US" cap="none" dirty="0" smtClean="0"/>
              <a:t>uture </a:t>
            </a:r>
            <a:r>
              <a:rPr lang="en-US" cap="none" dirty="0" smtClean="0"/>
              <a:t>plans </a:t>
            </a:r>
            <a:endParaRPr lang="en-US" dirty="0"/>
          </a:p>
        </p:txBody>
      </p:sp>
      <p:sp>
        <p:nvSpPr>
          <p:cNvPr id="6" name="Date Placeholder 1"/>
          <p:cNvSpPr>
            <a:spLocks noGrp="1"/>
          </p:cNvSpPr>
          <p:nvPr>
            <p:ph type="dt" sz="half" idx="10"/>
          </p:nvPr>
        </p:nvSpPr>
        <p:spPr>
          <a:xfrm>
            <a:off x="4932363" y="6643688"/>
            <a:ext cx="4095750" cy="21431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15th January, HI Overview,  K.Safarik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95536" y="1052736"/>
            <a:ext cx="7919989" cy="1446550"/>
          </a:xfrm>
          <a:prstGeom prst="rect">
            <a:avLst/>
          </a:prstGeom>
          <a:solidFill>
            <a:schemeClr val="accent5">
              <a:alpha val="25000"/>
            </a:schemeClr>
          </a:solidFill>
          <a:ln w="31750">
            <a:solidFill>
              <a:srgbClr val="0000FF"/>
            </a:solidFill>
          </a:ln>
        </p:spPr>
        <p:txBody>
          <a:bodyPr wrap="none" rtlCol="0">
            <a:spAutoFit/>
          </a:bodyPr>
          <a:lstStyle/>
          <a:p>
            <a:pPr algn="l"/>
            <a:r>
              <a:rPr lang="en-US" sz="2400" dirty="0">
                <a:solidFill>
                  <a:srgbClr val="FF0000"/>
                </a:solidFill>
              </a:rPr>
              <a:t>P</a:t>
            </a:r>
            <a:r>
              <a:rPr lang="en-US" sz="2400" dirty="0" smtClean="0">
                <a:solidFill>
                  <a:srgbClr val="FF0000"/>
                </a:solidFill>
              </a:rPr>
              <a:t>recision measurement of the QGP parameters at </a:t>
            </a:r>
            <a:r>
              <a:rPr lang="en-US" sz="2400" dirty="0" err="1" smtClean="0">
                <a:solidFill>
                  <a:srgbClr val="FF0000"/>
                </a:solidFill>
                <a:latin typeface="Symbol" pitchFamily="18" charset="2"/>
              </a:rPr>
              <a:t>m</a:t>
            </a:r>
            <a:r>
              <a:rPr lang="en-US" sz="2400" baseline="-25000" dirty="0" err="1" smtClean="0">
                <a:solidFill>
                  <a:srgbClr val="FF0000"/>
                </a:solidFill>
              </a:rPr>
              <a:t>b</a:t>
            </a:r>
            <a:r>
              <a:rPr lang="en-US" sz="2400" dirty="0" smtClean="0">
                <a:solidFill>
                  <a:srgbClr val="FF0000"/>
                </a:solidFill>
              </a:rPr>
              <a:t> = 0</a:t>
            </a:r>
          </a:p>
          <a:p>
            <a:pPr algn="l"/>
            <a:r>
              <a:rPr lang="en-US" sz="2400" dirty="0" smtClean="0">
                <a:solidFill>
                  <a:srgbClr val="FF0000"/>
                </a:solidFill>
              </a:rPr>
              <a:t>to </a:t>
            </a:r>
            <a:r>
              <a:rPr lang="en-US" sz="2400" dirty="0">
                <a:solidFill>
                  <a:srgbClr val="FF0000"/>
                </a:solidFill>
              </a:rPr>
              <a:t>fully exploit scientific potential of the </a:t>
            </a:r>
            <a:r>
              <a:rPr lang="en-US" sz="2400" dirty="0" smtClean="0">
                <a:solidFill>
                  <a:srgbClr val="FF0000"/>
                </a:solidFill>
              </a:rPr>
              <a:t>LHC</a:t>
            </a:r>
            <a:r>
              <a:rPr lang="en-US" sz="2400" dirty="0">
                <a:solidFill>
                  <a:srgbClr val="FF0000"/>
                </a:solidFill>
              </a:rPr>
              <a:t> </a:t>
            </a:r>
            <a:r>
              <a:rPr lang="en-US" sz="2400" dirty="0" smtClean="0">
                <a:solidFill>
                  <a:srgbClr val="FF0000"/>
                </a:solidFill>
              </a:rPr>
              <a:t>– unique in:</a:t>
            </a:r>
          </a:p>
          <a:p>
            <a:pPr marL="800100" lvl="1" indent="-342900" algn="l">
              <a:buFont typeface="Arial" pitchFamily="34" charset="0"/>
              <a:buChar char="•"/>
            </a:pPr>
            <a:r>
              <a:rPr lang="en-US" sz="2000" dirty="0">
                <a:solidFill>
                  <a:srgbClr val="FF0000"/>
                </a:solidFill>
              </a:rPr>
              <a:t>l</a:t>
            </a:r>
            <a:r>
              <a:rPr lang="en-US" sz="2000" dirty="0" smtClean="0">
                <a:solidFill>
                  <a:srgbClr val="FF0000"/>
                </a:solidFill>
              </a:rPr>
              <a:t>arge cross sections for hard probes</a:t>
            </a:r>
          </a:p>
          <a:p>
            <a:pPr marL="800100" lvl="1" indent="-342900" algn="l">
              <a:buFont typeface="Arial" pitchFamily="34" charset="0"/>
              <a:buChar char="•"/>
            </a:pPr>
            <a:r>
              <a:rPr lang="en-US" sz="2000" dirty="0">
                <a:solidFill>
                  <a:srgbClr val="FF0000"/>
                </a:solidFill>
              </a:rPr>
              <a:t>h</a:t>
            </a:r>
            <a:r>
              <a:rPr lang="en-US" sz="2000" dirty="0" smtClean="0">
                <a:solidFill>
                  <a:srgbClr val="FF0000"/>
                </a:solidFill>
              </a:rPr>
              <a:t>igh initial temperature </a:t>
            </a:r>
            <a:endParaRPr lang="en-US" sz="2000" dirty="0">
              <a:solidFill>
                <a:srgbClr val="FF0000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9A04459-2F9A-4BAF-B9C7-3EF9FB6AB517}" type="slidenum">
              <a:rPr lang="en-US" smtClean="0">
                <a:solidFill>
                  <a:srgbClr val="000000"/>
                </a:solidFill>
              </a:rPr>
              <a:pPr/>
              <a:t>75</a:t>
            </a:fld>
            <a:endParaRPr lang="en-US">
              <a:solidFill>
                <a:srgbClr val="000000"/>
              </a:solidFill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395536" y="2641550"/>
            <a:ext cx="7992888" cy="3539430"/>
            <a:chOff x="395536" y="2641550"/>
            <a:chExt cx="7992888" cy="3539430"/>
          </a:xfrm>
        </p:grpSpPr>
        <p:sp>
          <p:nvSpPr>
            <p:cNvPr id="9" name="TextBox 8"/>
            <p:cNvSpPr txBox="1"/>
            <p:nvPr/>
          </p:nvSpPr>
          <p:spPr>
            <a:xfrm>
              <a:off x="395536" y="2641550"/>
              <a:ext cx="7992888" cy="3539430"/>
            </a:xfrm>
            <a:prstGeom prst="rect">
              <a:avLst/>
            </a:prstGeom>
            <a:solidFill>
              <a:schemeClr val="accent5">
                <a:alpha val="49000"/>
              </a:schemeClr>
            </a:solidFill>
            <a:ln w="25400">
              <a:solidFill>
                <a:srgbClr val="0000FF"/>
              </a:solidFill>
            </a:ln>
          </p:spPr>
          <p:txBody>
            <a:bodyPr wrap="square" rtlCol="0">
              <a:spAutoFit/>
            </a:bodyPr>
            <a:lstStyle/>
            <a:p>
              <a:pPr marL="457200" indent="-457200" algn="l">
                <a:buFont typeface="Arial" pitchFamily="34" charset="0"/>
                <a:buChar char="•"/>
              </a:pPr>
              <a:r>
                <a:rPr lang="en-US" sz="2000" dirty="0">
                  <a:solidFill>
                    <a:srgbClr val="0000FF"/>
                  </a:solidFill>
                </a:rPr>
                <a:t>M</a:t>
              </a:r>
              <a:r>
                <a:rPr lang="en-US" sz="2000" dirty="0" smtClean="0">
                  <a:solidFill>
                    <a:srgbClr val="0000FF"/>
                  </a:solidFill>
                </a:rPr>
                <a:t>ain </a:t>
              </a:r>
              <a:r>
                <a:rPr lang="en-US" sz="2000" dirty="0">
                  <a:solidFill>
                    <a:srgbClr val="0000FF"/>
                  </a:solidFill>
                </a:rPr>
                <a:t>physics </a:t>
              </a:r>
              <a:r>
                <a:rPr lang="en-US" sz="2000" dirty="0" smtClean="0">
                  <a:solidFill>
                    <a:srgbClr val="0000FF"/>
                  </a:solidFill>
                </a:rPr>
                <a:t>topics, uniquely accessible with </a:t>
              </a:r>
              <a:r>
                <a:rPr lang="en-US" sz="2000" dirty="0">
                  <a:solidFill>
                    <a:srgbClr val="0000FF"/>
                  </a:solidFill>
                </a:rPr>
                <a:t>the </a:t>
              </a:r>
              <a:r>
                <a:rPr lang="en-US" sz="2000" dirty="0" smtClean="0">
                  <a:solidFill>
                    <a:srgbClr val="0000FF"/>
                  </a:solidFill>
                </a:rPr>
                <a:t>ALICE </a:t>
              </a:r>
              <a:r>
                <a:rPr lang="en-US" sz="2000" dirty="0">
                  <a:solidFill>
                    <a:srgbClr val="0000FF"/>
                  </a:solidFill>
                </a:rPr>
                <a:t>detector</a:t>
              </a:r>
              <a:r>
                <a:rPr lang="en-US" sz="2000" dirty="0" smtClean="0">
                  <a:solidFill>
                    <a:srgbClr val="0000FF"/>
                  </a:solidFill>
                </a:rPr>
                <a:t>:</a:t>
              </a:r>
            </a:p>
            <a:p>
              <a:pPr marL="457200" indent="-457200" algn="l">
                <a:buFont typeface="Arial" pitchFamily="34" charset="0"/>
                <a:buChar char="•"/>
              </a:pPr>
              <a:endParaRPr lang="en-US" sz="2000" dirty="0">
                <a:solidFill>
                  <a:srgbClr val="0000FF"/>
                </a:solidFill>
              </a:endParaRPr>
            </a:p>
            <a:p>
              <a:pPr marL="914400" lvl="1" indent="-457200" algn="l">
                <a:buFont typeface="Arial" pitchFamily="34" charset="0"/>
                <a:buChar char="•"/>
              </a:pPr>
              <a:r>
                <a:rPr lang="en-US" sz="2000" dirty="0">
                  <a:solidFill>
                    <a:srgbClr val="000000"/>
                  </a:solidFill>
                </a:rPr>
                <a:t>m</a:t>
              </a:r>
              <a:r>
                <a:rPr lang="en-US" sz="2000" dirty="0" smtClean="0">
                  <a:solidFill>
                    <a:srgbClr val="000000"/>
                  </a:solidFill>
                </a:rPr>
                <a:t>easurement </a:t>
              </a:r>
              <a:r>
                <a:rPr lang="en-US" sz="2000" dirty="0">
                  <a:solidFill>
                    <a:srgbClr val="000000"/>
                  </a:solidFill>
                </a:rPr>
                <a:t>of heavy-</a:t>
              </a:r>
              <a:r>
                <a:rPr lang="en-US" sz="2000" dirty="0" err="1">
                  <a:solidFill>
                    <a:srgbClr val="000000"/>
                  </a:solidFill>
                </a:rPr>
                <a:t>flavour</a:t>
              </a:r>
              <a:r>
                <a:rPr lang="en-US" sz="2000" dirty="0">
                  <a:solidFill>
                    <a:srgbClr val="000000"/>
                  </a:solidFill>
                </a:rPr>
                <a:t> transport </a:t>
              </a:r>
              <a:r>
                <a:rPr lang="en-US" sz="2000" dirty="0" smtClean="0">
                  <a:solidFill>
                    <a:srgbClr val="000000"/>
                  </a:solidFill>
                </a:rPr>
                <a:t>parameters:</a:t>
              </a:r>
              <a:endParaRPr lang="en-US" sz="2400" dirty="0" smtClean="0">
                <a:solidFill>
                  <a:srgbClr val="000000"/>
                </a:solidFill>
              </a:endParaRPr>
            </a:p>
            <a:p>
              <a:pPr marL="1371600" lvl="2" indent="-457200" algn="l">
                <a:buFont typeface="Arial" pitchFamily="34" charset="0"/>
                <a:buChar char="•"/>
              </a:pPr>
              <a:r>
                <a:rPr lang="en-US" dirty="0" smtClean="0">
                  <a:solidFill>
                    <a:srgbClr val="0000FF"/>
                  </a:solidFill>
                </a:rPr>
                <a:t>study of QGP properties via transport coefficients (</a:t>
              </a:r>
              <a:r>
                <a:rPr lang="en-US" dirty="0" smtClean="0">
                  <a:solidFill>
                    <a:srgbClr val="0000FF"/>
                  </a:solidFill>
                  <a:latin typeface="Symbol" pitchFamily="18" charset="2"/>
                </a:rPr>
                <a:t>h</a:t>
              </a:r>
              <a:r>
                <a:rPr lang="en-US" dirty="0" smtClean="0">
                  <a:solidFill>
                    <a:srgbClr val="0000FF"/>
                  </a:solidFill>
                </a:rPr>
                <a:t>/</a:t>
              </a:r>
              <a:r>
                <a:rPr lang="en-US" i="1" dirty="0" smtClean="0">
                  <a:solidFill>
                    <a:srgbClr val="0000FF"/>
                  </a:solidFill>
                </a:rPr>
                <a:t>s</a:t>
              </a:r>
              <a:r>
                <a:rPr lang="en-US" dirty="0" smtClean="0">
                  <a:solidFill>
                    <a:srgbClr val="0000FF"/>
                  </a:solidFill>
                </a:rPr>
                <a:t>, </a:t>
              </a:r>
              <a:r>
                <a:rPr lang="en-US" i="1" dirty="0" smtClean="0">
                  <a:solidFill>
                    <a:srgbClr val="0000FF"/>
                  </a:solidFill>
                </a:rPr>
                <a:t>q</a:t>
              </a:r>
              <a:r>
                <a:rPr lang="en-US" dirty="0" smtClean="0">
                  <a:solidFill>
                    <a:srgbClr val="0000FF"/>
                  </a:solidFill>
                </a:rPr>
                <a:t>)</a:t>
              </a:r>
            </a:p>
            <a:p>
              <a:pPr marL="1371600" lvl="2" indent="-457200" algn="l">
                <a:buFont typeface="Arial" pitchFamily="34" charset="0"/>
                <a:buChar char="•"/>
              </a:pPr>
              <a:endParaRPr lang="en-US" dirty="0" smtClean="0">
                <a:solidFill>
                  <a:srgbClr val="000000"/>
                </a:solidFill>
              </a:endParaRPr>
            </a:p>
            <a:p>
              <a:pPr marL="914400" lvl="1" indent="-457200" algn="l">
                <a:buFont typeface="Arial" pitchFamily="34" charset="0"/>
                <a:buChar char="•"/>
              </a:pPr>
              <a:r>
                <a:rPr lang="en-US" sz="2000" dirty="0" smtClean="0">
                  <a:solidFill>
                    <a:srgbClr val="000000"/>
                  </a:solidFill>
                </a:rPr>
                <a:t>measurement </a:t>
              </a:r>
              <a:r>
                <a:rPr lang="en-US" sz="2000" dirty="0">
                  <a:solidFill>
                    <a:srgbClr val="000000"/>
                  </a:solidFill>
                </a:rPr>
                <a:t>of low-mass and </a:t>
              </a:r>
              <a:r>
                <a:rPr lang="en-US" sz="2000" dirty="0" smtClean="0">
                  <a:solidFill>
                    <a:srgbClr val="000000"/>
                  </a:solidFill>
                </a:rPr>
                <a:t>low-</a:t>
              </a:r>
              <a:r>
                <a:rPr lang="en-US" sz="2000" i="1" dirty="0" err="1" smtClean="0">
                  <a:solidFill>
                    <a:srgbClr val="000000"/>
                  </a:solidFill>
                </a:rPr>
                <a:t>p</a:t>
              </a:r>
              <a:r>
                <a:rPr lang="en-US" sz="2000" baseline="-25000" dirty="0" err="1">
                  <a:solidFill>
                    <a:srgbClr val="000000"/>
                  </a:solidFill>
                </a:rPr>
                <a:t>T</a:t>
              </a:r>
              <a:r>
                <a:rPr lang="en-US" sz="2000" dirty="0" smtClean="0">
                  <a:solidFill>
                    <a:srgbClr val="000000"/>
                  </a:solidFill>
                </a:rPr>
                <a:t> di-leptons </a:t>
              </a:r>
              <a:endParaRPr lang="en-US" sz="2000" baseline="30000" dirty="0" smtClean="0">
                <a:solidFill>
                  <a:srgbClr val="000000"/>
                </a:solidFill>
              </a:endParaRPr>
            </a:p>
            <a:p>
              <a:pPr marL="1371600" lvl="2" indent="-457200" algn="l">
                <a:buFont typeface="Arial" pitchFamily="34" charset="0"/>
                <a:buChar char="•"/>
              </a:pPr>
              <a:r>
                <a:rPr lang="en-US" dirty="0">
                  <a:solidFill>
                    <a:srgbClr val="0000FF"/>
                  </a:solidFill>
                </a:rPr>
                <a:t>s</a:t>
              </a:r>
              <a:r>
                <a:rPr lang="en-US" dirty="0" smtClean="0">
                  <a:solidFill>
                    <a:srgbClr val="0000FF"/>
                  </a:solidFill>
                </a:rPr>
                <a:t>tudy of chiral </a:t>
              </a:r>
              <a:r>
                <a:rPr lang="en-US" dirty="0">
                  <a:solidFill>
                    <a:srgbClr val="0000FF"/>
                  </a:solidFill>
                </a:rPr>
                <a:t>symmetry </a:t>
              </a:r>
              <a:r>
                <a:rPr lang="en-US" dirty="0" smtClean="0">
                  <a:solidFill>
                    <a:srgbClr val="0000FF"/>
                  </a:solidFill>
                </a:rPr>
                <a:t>restoration</a:t>
              </a:r>
            </a:p>
            <a:p>
              <a:pPr marL="1371600" lvl="2" indent="-457200" algn="l">
                <a:buFont typeface="Arial" pitchFamily="34" charset="0"/>
                <a:buChar char="•"/>
              </a:pPr>
              <a:r>
                <a:rPr lang="en-US" dirty="0" smtClean="0">
                  <a:solidFill>
                    <a:srgbClr val="0000FF"/>
                  </a:solidFill>
                </a:rPr>
                <a:t>space-time evolution and equation of state </a:t>
              </a:r>
              <a:r>
                <a:rPr lang="en-US" dirty="0">
                  <a:solidFill>
                    <a:srgbClr val="0000FF"/>
                  </a:solidFill>
                </a:rPr>
                <a:t>of the </a:t>
              </a:r>
              <a:r>
                <a:rPr lang="en-US" dirty="0" smtClean="0">
                  <a:solidFill>
                    <a:srgbClr val="0000FF"/>
                  </a:solidFill>
                </a:rPr>
                <a:t>QGP</a:t>
              </a:r>
            </a:p>
            <a:p>
              <a:pPr marL="1371600" lvl="2" indent="-457200" algn="l">
                <a:buFont typeface="Arial" pitchFamily="34" charset="0"/>
                <a:buChar char="•"/>
              </a:pPr>
              <a:endParaRPr lang="en-US" dirty="0" smtClean="0">
                <a:solidFill>
                  <a:srgbClr val="0000FF"/>
                </a:solidFill>
              </a:endParaRPr>
            </a:p>
            <a:p>
              <a:pPr marL="800100" lvl="1" indent="-342900" algn="l">
                <a:buFont typeface="Arial" pitchFamily="34" charset="0"/>
                <a:buChar char="•"/>
              </a:pPr>
              <a:r>
                <a:rPr lang="en-US" sz="2000" dirty="0" smtClean="0">
                  <a:solidFill>
                    <a:srgbClr val="000000"/>
                  </a:solidFill>
                </a:rPr>
                <a:t>J/</a:t>
              </a:r>
              <a:r>
                <a:rPr lang="en-US" sz="2000" dirty="0" smtClean="0">
                  <a:solidFill>
                    <a:srgbClr val="000000"/>
                  </a:solidFill>
                  <a:latin typeface="Symbol" pitchFamily="18" charset="2"/>
                </a:rPr>
                <a:t>y</a:t>
              </a:r>
              <a:r>
                <a:rPr lang="en-US" sz="2000" dirty="0" smtClean="0">
                  <a:solidFill>
                    <a:srgbClr val="000000"/>
                  </a:solidFill>
                </a:rPr>
                <a:t> </a:t>
              </a:r>
              <a:r>
                <a:rPr lang="en-US" sz="2000" dirty="0">
                  <a:solidFill>
                    <a:srgbClr val="000000"/>
                  </a:solidFill>
                </a:rPr>
                <a:t>, </a:t>
              </a:r>
              <a:r>
                <a:rPr lang="en-US" sz="2000" dirty="0">
                  <a:solidFill>
                    <a:srgbClr val="000000"/>
                  </a:solidFill>
                  <a:latin typeface="Symbol" pitchFamily="18" charset="2"/>
                </a:rPr>
                <a:t>y</a:t>
              </a:r>
              <a:r>
                <a:rPr lang="en-US" sz="2000" dirty="0">
                  <a:solidFill>
                    <a:srgbClr val="000000"/>
                  </a:solidFill>
                </a:rPr>
                <a:t>’, and </a:t>
              </a:r>
              <a:r>
                <a:rPr lang="en-US" sz="2000" dirty="0">
                  <a:solidFill>
                    <a:srgbClr val="000000"/>
                  </a:solidFill>
                  <a:latin typeface="Symbol" pitchFamily="18" charset="2"/>
                </a:rPr>
                <a:t>c</a:t>
              </a:r>
              <a:r>
                <a:rPr lang="en-US" sz="2000" baseline="-25000" dirty="0">
                  <a:solidFill>
                    <a:srgbClr val="000000"/>
                  </a:solidFill>
                </a:rPr>
                <a:t>c</a:t>
              </a:r>
              <a:r>
                <a:rPr lang="en-US" sz="2000" dirty="0">
                  <a:solidFill>
                    <a:srgbClr val="000000"/>
                  </a:solidFill>
                </a:rPr>
                <a:t> states down to </a:t>
              </a:r>
              <a:r>
                <a:rPr lang="en-US" sz="2000" dirty="0" smtClean="0">
                  <a:solidFill>
                    <a:srgbClr val="000000"/>
                  </a:solidFill>
                </a:rPr>
                <a:t>zero </a:t>
              </a:r>
              <a:r>
                <a:rPr lang="en-US" sz="2000" i="1" dirty="0" err="1" smtClean="0">
                  <a:solidFill>
                    <a:srgbClr val="000000"/>
                  </a:solidFill>
                </a:rPr>
                <a:t>p</a:t>
              </a:r>
              <a:r>
                <a:rPr lang="en-US" sz="2000" baseline="-25000" dirty="0" err="1" smtClean="0">
                  <a:solidFill>
                    <a:srgbClr val="000000"/>
                  </a:solidFill>
                </a:rPr>
                <a:t>T</a:t>
              </a:r>
              <a:r>
                <a:rPr lang="en-US" sz="2000" dirty="0" smtClean="0">
                  <a:solidFill>
                    <a:srgbClr val="000000"/>
                  </a:solidFill>
                </a:rPr>
                <a:t> in wide rapidity range</a:t>
              </a:r>
              <a:endParaRPr lang="en-US" sz="2000" dirty="0">
                <a:solidFill>
                  <a:srgbClr val="000000"/>
                </a:solidFill>
              </a:endParaRPr>
            </a:p>
            <a:p>
              <a:pPr marL="1257300" lvl="2" indent="-342900" algn="l">
                <a:buFont typeface="Arial" pitchFamily="34" charset="0"/>
                <a:buChar char="•"/>
              </a:pPr>
              <a:r>
                <a:rPr lang="en-US" dirty="0" smtClean="0">
                  <a:solidFill>
                    <a:srgbClr val="0000FF"/>
                  </a:solidFill>
                </a:rPr>
                <a:t>  statistical </a:t>
              </a:r>
              <a:r>
                <a:rPr lang="en-US" dirty="0">
                  <a:solidFill>
                    <a:srgbClr val="0000FF"/>
                  </a:solidFill>
                </a:rPr>
                <a:t>hadronization </a:t>
              </a:r>
              <a:r>
                <a:rPr lang="en-US" dirty="0" smtClean="0">
                  <a:solidFill>
                    <a:srgbClr val="0000FF"/>
                  </a:solidFill>
                </a:rPr>
                <a:t>versus </a:t>
              </a:r>
              <a:r>
                <a:rPr lang="en-US" dirty="0">
                  <a:solidFill>
                    <a:srgbClr val="0000FF"/>
                  </a:solidFill>
                </a:rPr>
                <a:t>dissociation/recombination</a:t>
              </a:r>
            </a:p>
            <a:p>
              <a:pPr marL="914400" lvl="1" indent="-457200" algn="l">
                <a:buFont typeface="Arial" pitchFamily="34" charset="0"/>
                <a:buChar char="•"/>
              </a:pPr>
              <a:endParaRPr lang="en-US" sz="1600" dirty="0">
                <a:solidFill>
                  <a:srgbClr val="000000"/>
                </a:solidFill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7340157" y="3527902"/>
              <a:ext cx="26962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>
                  <a:solidFill>
                    <a:srgbClr val="0000FF"/>
                  </a:solidFill>
                </a:rPr>
                <a:t>ˆ</a:t>
              </a:r>
              <a:endParaRPr lang="en-GB" dirty="0">
                <a:solidFill>
                  <a:srgbClr val="0000FF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588564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44624"/>
            <a:ext cx="7772400" cy="959271"/>
          </a:xfrm>
          <a:solidFill>
            <a:schemeClr val="accent1">
              <a:lumMod val="40000"/>
              <a:lumOff val="60000"/>
              <a:alpha val="54000"/>
            </a:schemeClr>
          </a:solidFill>
          <a:ln w="31750">
            <a:solidFill>
              <a:srgbClr val="0000FF"/>
            </a:solidFill>
          </a:ln>
        </p:spPr>
        <p:txBody>
          <a:bodyPr anchor="ctr"/>
          <a:lstStyle/>
          <a:p>
            <a:pPr algn="ctr">
              <a:lnSpc>
                <a:spcPct val="150000"/>
              </a:lnSpc>
            </a:pPr>
            <a:r>
              <a:rPr lang="en-US" cap="none" dirty="0" smtClean="0"/>
              <a:t>ALICE upgrade</a:t>
            </a:r>
            <a:endParaRPr lang="en-US" dirty="0"/>
          </a:p>
        </p:txBody>
      </p:sp>
      <p:sp>
        <p:nvSpPr>
          <p:cNvPr id="6" name="Date Placeholder 1"/>
          <p:cNvSpPr>
            <a:spLocks noGrp="1"/>
          </p:cNvSpPr>
          <p:nvPr>
            <p:ph type="dt" sz="half" idx="10"/>
          </p:nvPr>
        </p:nvSpPr>
        <p:spPr>
          <a:xfrm>
            <a:off x="4932363" y="6643688"/>
            <a:ext cx="4095750" cy="21431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15th January, HI Overview,  K.Safarik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9A04459-2F9A-4BAF-B9C7-3EF9FB6AB517}" type="slidenum">
              <a:rPr lang="en-US" smtClean="0">
                <a:solidFill>
                  <a:srgbClr val="000000"/>
                </a:solidFill>
              </a:rPr>
              <a:pPr/>
              <a:t>76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23528" y="1098411"/>
            <a:ext cx="8496944" cy="5498941"/>
          </a:xfrm>
          <a:prstGeom prst="rect">
            <a:avLst/>
          </a:prstGeom>
          <a:solidFill>
            <a:schemeClr val="accent5">
              <a:alpha val="49000"/>
            </a:schemeClr>
          </a:solidFill>
          <a:ln w="25400"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pPr marL="800100" lvl="1" indent="-342900" algn="l">
              <a:buFont typeface="Arial" pitchFamily="34" charset="0"/>
              <a:buChar char="•"/>
            </a:pPr>
            <a:r>
              <a:rPr lang="en-US" sz="2000" dirty="0" smtClean="0">
                <a:solidFill>
                  <a:srgbClr val="000000"/>
                </a:solidFill>
              </a:rPr>
              <a:t>luminosity upgrade – 50 kHz </a:t>
            </a:r>
            <a:r>
              <a:rPr lang="en-US" sz="2000" dirty="0">
                <a:solidFill>
                  <a:srgbClr val="000000"/>
                </a:solidFill>
              </a:rPr>
              <a:t>target minimum-bias </a:t>
            </a:r>
            <a:r>
              <a:rPr lang="en-US" sz="2000" dirty="0" smtClean="0">
                <a:solidFill>
                  <a:srgbClr val="000000"/>
                </a:solidFill>
              </a:rPr>
              <a:t>rate for </a:t>
            </a:r>
            <a:r>
              <a:rPr lang="en-US" sz="2000" dirty="0" err="1" smtClean="0">
                <a:solidFill>
                  <a:srgbClr val="000000"/>
                </a:solidFill>
              </a:rPr>
              <a:t>Pb</a:t>
            </a:r>
            <a:r>
              <a:rPr lang="en-US" sz="2000" dirty="0" smtClean="0">
                <a:solidFill>
                  <a:srgbClr val="000000"/>
                </a:solidFill>
              </a:rPr>
              <a:t>–</a:t>
            </a:r>
            <a:r>
              <a:rPr lang="en-US" sz="2000" dirty="0" err="1" smtClean="0">
                <a:solidFill>
                  <a:srgbClr val="000000"/>
                </a:solidFill>
              </a:rPr>
              <a:t>Pb</a:t>
            </a:r>
            <a:endParaRPr lang="en-US" sz="2000" dirty="0" smtClean="0">
              <a:solidFill>
                <a:srgbClr val="000000"/>
              </a:solidFill>
            </a:endParaRPr>
          </a:p>
          <a:p>
            <a:pPr marL="800100" lvl="1" indent="-342900" algn="l">
              <a:buFont typeface="Arial" pitchFamily="34" charset="0"/>
              <a:buChar char="•"/>
            </a:pPr>
            <a:r>
              <a:rPr lang="en-US" sz="2000" dirty="0">
                <a:solidFill>
                  <a:srgbClr val="000000"/>
                </a:solidFill>
              </a:rPr>
              <a:t>r</a:t>
            </a:r>
            <a:r>
              <a:rPr lang="en-US" sz="2000" dirty="0" smtClean="0">
                <a:solidFill>
                  <a:srgbClr val="000000"/>
                </a:solidFill>
              </a:rPr>
              <a:t>un ALICE at this high rate, inspecting all events</a:t>
            </a:r>
          </a:p>
          <a:p>
            <a:pPr marL="800100" lvl="1" indent="-342900" algn="l">
              <a:buFont typeface="Arial" pitchFamily="34" charset="0"/>
              <a:buChar char="•"/>
            </a:pPr>
            <a:endParaRPr lang="en-US" sz="2000" dirty="0">
              <a:solidFill>
                <a:srgbClr val="000000"/>
              </a:solidFill>
            </a:endParaRPr>
          </a:p>
          <a:p>
            <a:pPr marL="800100" lvl="1" indent="-342900" algn="l">
              <a:buFont typeface="Arial" pitchFamily="34" charset="0"/>
              <a:buChar char="•"/>
            </a:pPr>
            <a:r>
              <a:rPr lang="en-US" sz="2000" dirty="0">
                <a:solidFill>
                  <a:srgbClr val="000000"/>
                </a:solidFill>
              </a:rPr>
              <a:t>improved vertexing and tracking at low </a:t>
            </a:r>
            <a:r>
              <a:rPr lang="en-US" sz="2000" i="1" dirty="0" err="1" smtClean="0">
                <a:solidFill>
                  <a:srgbClr val="000000"/>
                </a:solidFill>
              </a:rPr>
              <a:t>p</a:t>
            </a:r>
            <a:r>
              <a:rPr lang="en-US" sz="2000" baseline="-25000" dirty="0" err="1" smtClean="0">
                <a:solidFill>
                  <a:srgbClr val="000000"/>
                </a:solidFill>
              </a:rPr>
              <a:t>T</a:t>
            </a:r>
            <a:endParaRPr lang="en-US" sz="2000" baseline="-25000" dirty="0">
              <a:solidFill>
                <a:srgbClr val="000000"/>
              </a:solidFill>
            </a:endParaRPr>
          </a:p>
          <a:p>
            <a:pPr marL="800100" lvl="1" indent="-342900" algn="l">
              <a:buFont typeface="Arial" pitchFamily="34" charset="0"/>
              <a:buChar char="•"/>
            </a:pPr>
            <a:r>
              <a:rPr lang="en-US" sz="2000" dirty="0">
                <a:solidFill>
                  <a:srgbClr val="000000"/>
                </a:solidFill>
              </a:rPr>
              <a:t>preserve particle-identification capability</a:t>
            </a:r>
          </a:p>
          <a:p>
            <a:pPr marL="800100" lvl="1" indent="-342900" algn="l">
              <a:buFont typeface="Arial" pitchFamily="34" charset="0"/>
              <a:buChar char="•"/>
            </a:pPr>
            <a:r>
              <a:rPr lang="en-US" sz="2000" dirty="0">
                <a:solidFill>
                  <a:srgbClr val="000000"/>
                </a:solidFill>
              </a:rPr>
              <a:t>high-luminosity operation </a:t>
            </a:r>
            <a:r>
              <a:rPr lang="en-US" sz="2000" dirty="0" smtClean="0">
                <a:solidFill>
                  <a:srgbClr val="000000"/>
                </a:solidFill>
              </a:rPr>
              <a:t>without dead-time</a:t>
            </a:r>
          </a:p>
          <a:p>
            <a:pPr marL="800100" lvl="1" indent="-342900" algn="l">
              <a:buFont typeface="Arial" pitchFamily="34" charset="0"/>
              <a:buChar char="•"/>
            </a:pPr>
            <a:endParaRPr lang="en-US" sz="2000" dirty="0">
              <a:solidFill>
                <a:srgbClr val="000000"/>
              </a:solidFill>
            </a:endParaRPr>
          </a:p>
          <a:p>
            <a:pPr marL="800100" lvl="1" indent="-342900" algn="l">
              <a:buFont typeface="Arial" pitchFamily="34" charset="0"/>
              <a:buChar char="•"/>
            </a:pPr>
            <a:r>
              <a:rPr lang="en-US" sz="2000" dirty="0">
                <a:solidFill>
                  <a:srgbClr val="000000"/>
                </a:solidFill>
              </a:rPr>
              <a:t>new, smaller </a:t>
            </a:r>
            <a:r>
              <a:rPr lang="en-US" sz="2000" dirty="0" smtClean="0">
                <a:solidFill>
                  <a:srgbClr val="000000"/>
                </a:solidFill>
              </a:rPr>
              <a:t>radius </a:t>
            </a:r>
            <a:r>
              <a:rPr lang="en-US" sz="2000" dirty="0">
                <a:solidFill>
                  <a:srgbClr val="000000"/>
                </a:solidFill>
              </a:rPr>
              <a:t>beam pipe</a:t>
            </a:r>
          </a:p>
          <a:p>
            <a:pPr marL="800100" lvl="1" indent="-342900" algn="l">
              <a:buFont typeface="Arial" pitchFamily="34" charset="0"/>
              <a:buChar char="•"/>
            </a:pPr>
            <a:r>
              <a:rPr lang="en-US" sz="2000" dirty="0">
                <a:solidFill>
                  <a:srgbClr val="000000"/>
                </a:solidFill>
              </a:rPr>
              <a:t>new inner tracker (ITS) (performance and rate upgrade)</a:t>
            </a:r>
          </a:p>
          <a:p>
            <a:pPr marL="800100" lvl="1" indent="-342900" algn="l">
              <a:buFont typeface="Arial" pitchFamily="34" charset="0"/>
              <a:buChar char="•"/>
            </a:pPr>
            <a:r>
              <a:rPr lang="en-US" sz="2000" dirty="0">
                <a:solidFill>
                  <a:srgbClr val="000000"/>
                </a:solidFill>
              </a:rPr>
              <a:t>high-rate upgrade for the readout of the TPC, TRD, TOF, CALs, DAQ-HLT, Muon-Arm and Trigger </a:t>
            </a:r>
            <a:r>
              <a:rPr lang="en-US" sz="2000" dirty="0" smtClean="0">
                <a:solidFill>
                  <a:srgbClr val="000000"/>
                </a:solidFill>
              </a:rPr>
              <a:t>detectors</a:t>
            </a:r>
          </a:p>
          <a:p>
            <a:pPr marL="800100" lvl="1" indent="-342900" algn="l">
              <a:buFont typeface="Arial" pitchFamily="34" charset="0"/>
              <a:buChar char="•"/>
            </a:pPr>
            <a:endParaRPr lang="en-US" sz="2000" baseline="30000" dirty="0" smtClean="0">
              <a:solidFill>
                <a:srgbClr val="000000"/>
              </a:solidFill>
            </a:endParaRPr>
          </a:p>
          <a:p>
            <a:pPr marL="800100" lvl="1" indent="-342900" algn="l">
              <a:buFont typeface="Arial" pitchFamily="34" charset="0"/>
              <a:buChar char="•"/>
            </a:pPr>
            <a:r>
              <a:rPr lang="en-US" sz="2000" dirty="0">
                <a:solidFill>
                  <a:srgbClr val="000000"/>
                </a:solidFill>
              </a:rPr>
              <a:t>target for installation and commissioning LS2 (2018</a:t>
            </a:r>
            <a:r>
              <a:rPr lang="en-US" sz="2000" dirty="0" smtClean="0">
                <a:solidFill>
                  <a:srgbClr val="000000"/>
                </a:solidFill>
              </a:rPr>
              <a:t>) </a:t>
            </a:r>
          </a:p>
          <a:p>
            <a:pPr marL="800100" lvl="1" indent="-342900" algn="l">
              <a:buFont typeface="Arial" pitchFamily="34" charset="0"/>
              <a:buChar char="•"/>
            </a:pPr>
            <a:r>
              <a:rPr lang="en-US" sz="2000" dirty="0" smtClean="0">
                <a:solidFill>
                  <a:srgbClr val="000000"/>
                </a:solidFill>
              </a:rPr>
              <a:t>collect more than </a:t>
            </a:r>
            <a:r>
              <a:rPr lang="en-US" sz="2000" dirty="0">
                <a:solidFill>
                  <a:srgbClr val="000000"/>
                </a:solidFill>
              </a:rPr>
              <a:t>10 nb</a:t>
            </a:r>
            <a:r>
              <a:rPr lang="en-US" sz="2000" baseline="30000" dirty="0">
                <a:solidFill>
                  <a:srgbClr val="000000"/>
                </a:solidFill>
              </a:rPr>
              <a:t>-1</a:t>
            </a:r>
            <a:r>
              <a:rPr lang="en-US" sz="2000" dirty="0">
                <a:solidFill>
                  <a:srgbClr val="000000"/>
                </a:solidFill>
              </a:rPr>
              <a:t> of integrated </a:t>
            </a:r>
            <a:r>
              <a:rPr lang="en-US" sz="2000" dirty="0" smtClean="0">
                <a:solidFill>
                  <a:srgbClr val="000000"/>
                </a:solidFill>
              </a:rPr>
              <a:t>luminosity</a:t>
            </a:r>
            <a:endParaRPr lang="en-US" sz="2000" dirty="0">
              <a:solidFill>
                <a:srgbClr val="000000"/>
              </a:solidFill>
            </a:endParaRPr>
          </a:p>
          <a:p>
            <a:pPr marL="1200150" lvl="2" indent="-285750" algn="l">
              <a:buFont typeface="Arial" pitchFamily="34" charset="0"/>
              <a:buChar char="•"/>
            </a:pPr>
            <a:r>
              <a:rPr lang="en-US" dirty="0" smtClean="0">
                <a:solidFill>
                  <a:srgbClr val="000000"/>
                </a:solidFill>
              </a:rPr>
              <a:t>implies running with heavy ions for a few years after LS3</a:t>
            </a:r>
          </a:p>
          <a:p>
            <a:pPr marL="800100" lvl="1" indent="-342900" algn="l">
              <a:buFont typeface="Arial" pitchFamily="34" charset="0"/>
              <a:buChar char="•"/>
            </a:pPr>
            <a:r>
              <a:rPr lang="en-US" sz="2000" dirty="0">
                <a:solidFill>
                  <a:srgbClr val="000000"/>
                </a:solidFill>
              </a:rPr>
              <a:t>f</a:t>
            </a:r>
            <a:r>
              <a:rPr lang="en-US" sz="2000" dirty="0" smtClean="0">
                <a:solidFill>
                  <a:srgbClr val="000000"/>
                </a:solidFill>
              </a:rPr>
              <a:t>or core physics </a:t>
            </a:r>
            <a:r>
              <a:rPr lang="en-US" sz="2000" dirty="0" err="1" smtClean="0">
                <a:solidFill>
                  <a:srgbClr val="000000"/>
                </a:solidFill>
              </a:rPr>
              <a:t>programme</a:t>
            </a:r>
            <a:r>
              <a:rPr lang="en-US" sz="2000" dirty="0" smtClean="0">
                <a:solidFill>
                  <a:srgbClr val="000000"/>
                </a:solidFill>
              </a:rPr>
              <a:t> – factor &gt; 100 increase in statistics</a:t>
            </a:r>
            <a:endParaRPr lang="en-US" sz="2000" dirty="0">
              <a:solidFill>
                <a:srgbClr val="000000"/>
              </a:solidFill>
            </a:endParaRPr>
          </a:p>
          <a:p>
            <a:pPr marL="1200150" lvl="2" indent="-285750" algn="l">
              <a:buFont typeface="Arial" pitchFamily="34" charset="0"/>
              <a:buChar char="•"/>
            </a:pPr>
            <a:r>
              <a:rPr lang="en-US" dirty="0">
                <a:solidFill>
                  <a:srgbClr val="000000"/>
                </a:solidFill>
              </a:rPr>
              <a:t>(maximum readout with present ALICE ~ 500 Hz</a:t>
            </a:r>
            <a:r>
              <a:rPr lang="en-US" dirty="0" smtClean="0">
                <a:solidFill>
                  <a:srgbClr val="000000"/>
                </a:solidFill>
              </a:rPr>
              <a:t>)</a:t>
            </a:r>
            <a:endParaRPr lang="en-US" sz="2000" dirty="0" smtClean="0">
              <a:solidFill>
                <a:srgbClr val="000000"/>
              </a:solidFill>
            </a:endParaRPr>
          </a:p>
          <a:p>
            <a:pPr marL="800100" lvl="1" indent="-342900" algn="l">
              <a:buFont typeface="Arial" pitchFamily="34" charset="0"/>
              <a:buChar char="•"/>
            </a:pPr>
            <a:r>
              <a:rPr lang="en-US" sz="2000" dirty="0">
                <a:solidFill>
                  <a:srgbClr val="000000"/>
                </a:solidFill>
              </a:rPr>
              <a:t>f</a:t>
            </a:r>
            <a:r>
              <a:rPr lang="en-US" sz="2000" dirty="0" smtClean="0">
                <a:solidFill>
                  <a:srgbClr val="000000"/>
                </a:solidFill>
              </a:rPr>
              <a:t>or triggered probes increase in statistics by factor &gt; 10</a:t>
            </a:r>
          </a:p>
        </p:txBody>
      </p:sp>
    </p:spTree>
    <p:extLst>
      <p:ext uri="{BB962C8B-B14F-4D97-AF65-F5344CB8AC3E}">
        <p14:creationId xmlns:p14="http://schemas.microsoft.com/office/powerpoint/2010/main" val="5854977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7772400" cy="811158"/>
          </a:xfrm>
          <a:solidFill>
            <a:schemeClr val="accent1">
              <a:lumMod val="40000"/>
              <a:lumOff val="60000"/>
              <a:alpha val="54000"/>
            </a:schemeClr>
          </a:solidFill>
          <a:ln w="31750">
            <a:solidFill>
              <a:srgbClr val="0000FF"/>
            </a:solidFill>
          </a:ln>
        </p:spPr>
        <p:txBody>
          <a:bodyPr anchor="ctr"/>
          <a:lstStyle/>
          <a:p>
            <a:pPr algn="ctr">
              <a:lnSpc>
                <a:spcPct val="150000"/>
              </a:lnSpc>
            </a:pPr>
            <a:r>
              <a:rPr lang="en-US" cap="none" dirty="0" smtClean="0"/>
              <a:t>Summary</a:t>
            </a:r>
            <a:endParaRPr lang="en-US" dirty="0"/>
          </a:p>
        </p:txBody>
      </p:sp>
      <p:sp>
        <p:nvSpPr>
          <p:cNvPr id="6" name="Date Placeholder 1"/>
          <p:cNvSpPr>
            <a:spLocks noGrp="1"/>
          </p:cNvSpPr>
          <p:nvPr>
            <p:ph type="dt" sz="half" idx="10"/>
          </p:nvPr>
        </p:nvSpPr>
        <p:spPr>
          <a:xfrm>
            <a:off x="4932363" y="6643688"/>
            <a:ext cx="4095750" cy="21431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15th January, HI Overview,  K.Safarik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467544" y="1124744"/>
            <a:ext cx="8208912" cy="5324535"/>
          </a:xfrm>
          <a:prstGeom prst="rect">
            <a:avLst/>
          </a:prstGeom>
          <a:solidFill>
            <a:schemeClr val="accent5">
              <a:alpha val="50000"/>
            </a:schemeClr>
          </a:solidFill>
          <a:ln w="25400"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pPr marL="457200" indent="-457200" algn="l">
              <a:buFont typeface="Arial" pitchFamily="34" charset="0"/>
              <a:buChar char="•"/>
            </a:pPr>
            <a:r>
              <a:rPr lang="en-US" sz="2400" dirty="0" smtClean="0">
                <a:solidFill>
                  <a:srgbClr val="FF0000"/>
                </a:solidFill>
              </a:rPr>
              <a:t>LHC heavy-ion programme is obtaining a wealth of physics results from the </a:t>
            </a:r>
            <a:r>
              <a:rPr lang="en-US" sz="2400" dirty="0">
                <a:solidFill>
                  <a:srgbClr val="FF0000"/>
                </a:solidFill>
              </a:rPr>
              <a:t>first two LHC </a:t>
            </a:r>
            <a:r>
              <a:rPr lang="en-US" sz="2400" dirty="0" smtClean="0">
                <a:solidFill>
                  <a:srgbClr val="FF0000"/>
                </a:solidFill>
              </a:rPr>
              <a:t>heavy-ion runs:</a:t>
            </a:r>
          </a:p>
          <a:p>
            <a:pPr marL="800100" lvl="1" indent="-342900" algn="l">
              <a:buFont typeface="Arial" pitchFamily="34" charset="0"/>
              <a:buChar char="•"/>
            </a:pPr>
            <a:r>
              <a:rPr lang="en-US" sz="2000" dirty="0"/>
              <a:t>b</a:t>
            </a:r>
            <a:r>
              <a:rPr lang="en-US" sz="2000" dirty="0" smtClean="0"/>
              <a:t>ulk, soft probes:</a:t>
            </a:r>
          </a:p>
          <a:p>
            <a:pPr marL="1257300" lvl="2" indent="-342900" algn="l">
              <a:buFont typeface="Arial" pitchFamily="34" charset="0"/>
              <a:buChar char="•"/>
            </a:pPr>
            <a:r>
              <a:rPr lang="en-US" sz="2000" dirty="0">
                <a:solidFill>
                  <a:srgbClr val="0000FF"/>
                </a:solidFill>
              </a:rPr>
              <a:t>s</a:t>
            </a:r>
            <a:r>
              <a:rPr lang="en-US" sz="2000" dirty="0" smtClean="0">
                <a:solidFill>
                  <a:srgbClr val="0000FF"/>
                </a:solidFill>
              </a:rPr>
              <a:t>pectra and flow of identified particles, thermal photons</a:t>
            </a:r>
          </a:p>
          <a:p>
            <a:pPr marL="800100" lvl="1" indent="-342900" algn="l">
              <a:buFont typeface="Arial" pitchFamily="34" charset="0"/>
              <a:buChar char="•"/>
            </a:pPr>
            <a:r>
              <a:rPr lang="en-US" sz="2000" dirty="0"/>
              <a:t>h</a:t>
            </a:r>
            <a:r>
              <a:rPr lang="en-US" sz="2000" dirty="0" smtClean="0"/>
              <a:t>igh-</a:t>
            </a:r>
            <a:r>
              <a:rPr lang="en-US" sz="2000" i="1" dirty="0" err="1" smtClean="0"/>
              <a:t>p</a:t>
            </a:r>
            <a:r>
              <a:rPr lang="en-US" sz="2000" baseline="-25000" dirty="0" err="1" smtClean="0"/>
              <a:t>T</a:t>
            </a:r>
            <a:r>
              <a:rPr lang="en-US" sz="2000" dirty="0" smtClean="0"/>
              <a:t> probes:</a:t>
            </a:r>
          </a:p>
          <a:p>
            <a:pPr marL="1257300" lvl="2" indent="-342900" algn="l">
              <a:buFont typeface="Arial" pitchFamily="34" charset="0"/>
              <a:buChar char="•"/>
            </a:pPr>
            <a:r>
              <a:rPr lang="en-US" sz="2000" dirty="0">
                <a:solidFill>
                  <a:srgbClr val="0000FF"/>
                </a:solidFill>
              </a:rPr>
              <a:t>j</a:t>
            </a:r>
            <a:r>
              <a:rPr lang="en-US" sz="2000" dirty="0" smtClean="0">
                <a:solidFill>
                  <a:srgbClr val="0000FF"/>
                </a:solidFill>
              </a:rPr>
              <a:t>et quenching and fragmentation, particle-type dependent</a:t>
            </a:r>
          </a:p>
          <a:p>
            <a:pPr marL="800100" lvl="1" indent="-342900" algn="l">
              <a:buFont typeface="Arial" pitchFamily="34" charset="0"/>
              <a:buChar char="•"/>
            </a:pPr>
            <a:r>
              <a:rPr lang="en-US" sz="2000" dirty="0"/>
              <a:t>h</a:t>
            </a:r>
            <a:r>
              <a:rPr lang="en-US" sz="2000" dirty="0" smtClean="0"/>
              <a:t>eavy-flavour physics:</a:t>
            </a:r>
          </a:p>
          <a:p>
            <a:pPr marL="1257300" lvl="2" indent="-342900" algn="l">
              <a:buFont typeface="Arial" pitchFamily="34" charset="0"/>
              <a:buChar char="•"/>
            </a:pPr>
            <a:r>
              <a:rPr lang="en-US" sz="2000" dirty="0">
                <a:solidFill>
                  <a:srgbClr val="0000FF"/>
                </a:solidFill>
              </a:rPr>
              <a:t>s</a:t>
            </a:r>
            <a:r>
              <a:rPr lang="en-US" sz="2000" dirty="0" smtClean="0">
                <a:solidFill>
                  <a:srgbClr val="0000FF"/>
                </a:solidFill>
              </a:rPr>
              <a:t>uppression and flow of D mesons, leptons, J/</a:t>
            </a:r>
            <a:r>
              <a:rPr lang="en-US" sz="2000" dirty="0" smtClean="0">
                <a:solidFill>
                  <a:srgbClr val="0000FF"/>
                </a:solidFill>
                <a:latin typeface="Symbol" pitchFamily="18" charset="2"/>
              </a:rPr>
              <a:t>y</a:t>
            </a:r>
          </a:p>
          <a:p>
            <a:pPr marL="342900" indent="-342900" algn="l">
              <a:buFont typeface="Arial" pitchFamily="34" charset="0"/>
              <a:buChar char="•"/>
            </a:pPr>
            <a:r>
              <a:rPr lang="en-US" sz="2400" dirty="0" smtClean="0">
                <a:solidFill>
                  <a:srgbClr val="FF0000"/>
                </a:solidFill>
                <a:latin typeface="+mn-lt"/>
              </a:rPr>
              <a:t>Entering the precision measurement era – charmed era of the QGP</a:t>
            </a:r>
          </a:p>
          <a:p>
            <a:pPr marL="800100" lvl="1" indent="-342900" algn="l">
              <a:buFont typeface="Arial" pitchFamily="34" charset="0"/>
              <a:buChar char="•"/>
            </a:pPr>
            <a:r>
              <a:rPr lang="en-US" sz="2000" dirty="0" smtClean="0"/>
              <a:t>before LS2 (2018): p–</a:t>
            </a:r>
            <a:r>
              <a:rPr lang="en-US" sz="2000" dirty="0" err="1" smtClean="0"/>
              <a:t>Pb</a:t>
            </a:r>
            <a:r>
              <a:rPr lang="en-US" sz="2000" dirty="0" smtClean="0"/>
              <a:t> and </a:t>
            </a:r>
            <a:r>
              <a:rPr lang="en-US" sz="2000" dirty="0" err="1" smtClean="0"/>
              <a:t>Pb</a:t>
            </a:r>
            <a:r>
              <a:rPr lang="en-US" sz="2000" dirty="0" smtClean="0"/>
              <a:t>–</a:t>
            </a:r>
            <a:r>
              <a:rPr lang="en-US" sz="2000" dirty="0" err="1" smtClean="0"/>
              <a:t>Pb</a:t>
            </a:r>
            <a:r>
              <a:rPr lang="en-US" sz="2000" dirty="0" smtClean="0"/>
              <a:t>, higher energy and </a:t>
            </a:r>
            <a:r>
              <a:rPr lang="en-US" sz="2000" dirty="0" smtClean="0"/>
              <a:t>increased statistics</a:t>
            </a:r>
            <a:endParaRPr lang="en-US" sz="2400" dirty="0" smtClean="0"/>
          </a:p>
          <a:p>
            <a:pPr marL="342900" indent="-342900" algn="l">
              <a:buFont typeface="Arial" pitchFamily="34" charset="0"/>
              <a:buChar char="•"/>
            </a:pPr>
            <a:r>
              <a:rPr lang="en-US" sz="2400" dirty="0" smtClean="0">
                <a:solidFill>
                  <a:srgbClr val="FF0000"/>
                </a:solidFill>
              </a:rPr>
              <a:t>Long-term upgrade for high-luminosity LHC based on:</a:t>
            </a:r>
          </a:p>
          <a:p>
            <a:pPr marL="800100" lvl="1" indent="-342900" algn="l">
              <a:buFont typeface="Arial" pitchFamily="34" charset="0"/>
              <a:buChar char="•"/>
            </a:pPr>
            <a:r>
              <a:rPr lang="en-US" sz="2000" dirty="0"/>
              <a:t>a</a:t>
            </a:r>
            <a:r>
              <a:rPr lang="en-US" sz="2000" dirty="0" smtClean="0"/>
              <a:t>mbitious physics programme</a:t>
            </a:r>
          </a:p>
          <a:p>
            <a:pPr marL="800100" lvl="1" indent="-342900" algn="l">
              <a:buFont typeface="Arial" pitchFamily="34" charset="0"/>
              <a:buChar char="•"/>
            </a:pPr>
            <a:r>
              <a:rPr lang="en-US" sz="2000" dirty="0" smtClean="0"/>
              <a:t>clear detector upgrade plan for improved vertexing and tracking</a:t>
            </a:r>
          </a:p>
          <a:p>
            <a:pPr marL="800100" lvl="1" indent="-342900" algn="l">
              <a:buFont typeface="Arial" pitchFamily="34" charset="0"/>
              <a:buChar char="•"/>
            </a:pPr>
            <a:r>
              <a:rPr lang="en-US" sz="2000" dirty="0" smtClean="0"/>
              <a:t>high-rate capability of all </a:t>
            </a:r>
            <a:r>
              <a:rPr lang="en-US" sz="2000" dirty="0" err="1" smtClean="0"/>
              <a:t>subdetectors</a:t>
            </a:r>
            <a:endParaRPr lang="en-US" sz="200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9A04459-2F9A-4BAF-B9C7-3EF9FB6AB517}" type="slidenum">
              <a:rPr lang="en-US" smtClean="0"/>
              <a:pPr/>
              <a:t>77</a:t>
            </a:fld>
            <a:endParaRPr lang="en-US"/>
          </a:p>
        </p:txBody>
      </p:sp>
      <p:pic>
        <p:nvPicPr>
          <p:cNvPr id="18434" name="Picture 2" descr="957e09ed-45b3-4ba0-bff4-4c1129191754@cern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0256" y="1052736"/>
            <a:ext cx="7880176" cy="57583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972563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What about p-A ?</a:t>
            </a:r>
            <a:endParaRPr lang="en-GB" dirty="0" smtClean="0"/>
          </a:p>
        </p:txBody>
      </p:sp>
      <p:sp>
        <p:nvSpPr>
          <p:cNvPr id="100355" name="Content Placeholder 2"/>
          <p:cNvSpPr>
            <a:spLocks noGrp="1"/>
          </p:cNvSpPr>
          <p:nvPr>
            <p:ph idx="1"/>
          </p:nvPr>
        </p:nvSpPr>
        <p:spPr>
          <a:xfrm>
            <a:off x="250825" y="1268413"/>
            <a:ext cx="8713663" cy="3600450"/>
          </a:xfrm>
        </p:spPr>
        <p:txBody>
          <a:bodyPr/>
          <a:lstStyle/>
          <a:p>
            <a:pPr>
              <a:buFontTx/>
              <a:buNone/>
            </a:pPr>
            <a:endParaRPr lang="en-GB" sz="2000" dirty="0" smtClean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z="1200" b="1" u="sng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 sz="1200" b="1" u="sng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 sz="1200" b="1" u="sng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 sz="1200" b="1" u="sng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 sz="1200" b="1" u="sng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 u="sng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 u="sng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 u="sng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 u="sng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fld id="{B1DFF974-7549-4567-8171-28B756D69C12}" type="slidenum">
              <a:rPr lang="en-GB" b="0" u="none">
                <a:solidFill>
                  <a:srgbClr val="FFFFFF"/>
                </a:solidFill>
                <a:latin typeface="Comic Sans MS" pitchFamily="66" charset="0"/>
              </a:rPr>
              <a:pPr/>
              <a:t>78</a:t>
            </a:fld>
            <a:endParaRPr lang="en-GB" b="0" u="none">
              <a:solidFill>
                <a:srgbClr val="FFFFFF"/>
              </a:solidFill>
              <a:latin typeface="Comic Sans MS" pitchFamily="66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000000"/>
                </a:solidFill>
              </a:rPr>
              <a:t>15th January, HI Overview,  K.Safarik</a:t>
            </a:r>
            <a:endParaRPr lang="en-US">
              <a:solidFill>
                <a:srgbClr val="000000"/>
              </a:solidFill>
            </a:endParaRPr>
          </a:p>
        </p:txBody>
      </p:sp>
      <p:pic>
        <p:nvPicPr>
          <p:cNvPr id="4301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78" y="1124744"/>
            <a:ext cx="9108882" cy="52565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5925032"/>
      </p:ext>
    </p:extLst>
  </p:cSld>
  <p:clrMapOvr>
    <a:masterClrMapping/>
  </p:clrMapOvr>
  <p:transition spd="med">
    <p:cover dir="r"/>
  </p:transition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729"/>
          <a:stretch/>
        </p:blipFill>
        <p:spPr>
          <a:xfrm>
            <a:off x="4568761" y="3492748"/>
            <a:ext cx="4323719" cy="30600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3625118"/>
            <a:ext cx="4320000" cy="3116250"/>
          </a:xfrm>
          <a:prstGeom prst="rect">
            <a:avLst/>
          </a:prstGeom>
        </p:spPr>
      </p:pic>
      <p:sp>
        <p:nvSpPr>
          <p:cNvPr id="728066" name="Rectangle 2"/>
          <p:cNvSpPr>
            <a:spLocks noGrp="1" noChangeArrowheads="1"/>
          </p:cNvSpPr>
          <p:nvPr>
            <p:ph type="title"/>
          </p:nvPr>
        </p:nvSpPr>
        <p:spPr>
          <a:xfrm>
            <a:off x="107950" y="44450"/>
            <a:ext cx="8928100" cy="1152302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Centrality in p-</a:t>
            </a:r>
            <a:r>
              <a:rPr lang="en-US" dirty="0" err="1" smtClean="0"/>
              <a:t>Pb</a:t>
            </a:r>
            <a:r>
              <a:rPr lang="en-US" dirty="0" smtClean="0"/>
              <a:t> ?</a:t>
            </a:r>
            <a:endParaRPr lang="en-US" baseline="-25000" dirty="0" smtClean="0"/>
          </a:p>
        </p:txBody>
      </p:sp>
      <p:sp>
        <p:nvSpPr>
          <p:cNvPr id="32773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B0E16EA3-A3E7-44CF-9BED-93647AFFEF41}" type="slidenum">
              <a:rPr lang="en-US" smtClean="0">
                <a:solidFill>
                  <a:srgbClr val="C00000"/>
                </a:solidFill>
              </a:rPr>
              <a:pPr eaLnBrk="1" hangingPunct="1">
                <a:defRPr/>
              </a:pPr>
              <a:t>79</a:t>
            </a:fld>
            <a:endParaRPr lang="en-US" smtClean="0">
              <a:solidFill>
                <a:srgbClr val="C00000"/>
              </a:solidFill>
            </a:endParaRPr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78261" y="106697"/>
            <a:ext cx="540000" cy="729916"/>
          </a:xfrm>
          <a:prstGeom prst="rect">
            <a:avLst/>
          </a:prstGeom>
        </p:spPr>
      </p:pic>
      <p:grpSp>
        <p:nvGrpSpPr>
          <p:cNvPr id="7" name="Group 6"/>
          <p:cNvGrpSpPr>
            <a:grpSpLocks noChangeAspect="1"/>
          </p:cNvGrpSpPr>
          <p:nvPr/>
        </p:nvGrpSpPr>
        <p:grpSpPr>
          <a:xfrm>
            <a:off x="179512" y="1189154"/>
            <a:ext cx="3996000" cy="1868655"/>
            <a:chOff x="224253" y="1011918"/>
            <a:chExt cx="4320000" cy="2020167"/>
          </a:xfrm>
        </p:grpSpPr>
        <p:pic>
          <p:nvPicPr>
            <p:cNvPr id="59394" name="Picture 2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0535186">
              <a:off x="224253" y="1011918"/>
              <a:ext cx="4320000" cy="1329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" name="Rectangle 5"/>
            <p:cNvSpPr/>
            <p:nvPr/>
          </p:nvSpPr>
          <p:spPr>
            <a:xfrm>
              <a:off x="1475656" y="2060848"/>
              <a:ext cx="792088" cy="44455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3131840" y="2385754"/>
              <a:ext cx="1234633" cy="646331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rgbClr val="000000"/>
                  </a:solidFill>
                  <a:cs typeface="Arial" charset="0"/>
                </a:rPr>
                <a:t>V0A</a:t>
              </a:r>
              <a:endParaRPr lang="en-US" dirty="0" smtClean="0">
                <a:solidFill>
                  <a:srgbClr val="000000"/>
                </a:solidFill>
                <a:cs typeface="Arial" charset="0"/>
              </a:endParaRPr>
            </a:p>
            <a:p>
              <a:r>
                <a:rPr lang="en-US" dirty="0" smtClean="0">
                  <a:solidFill>
                    <a:srgbClr val="000000"/>
                  </a:solidFill>
                  <a:cs typeface="Arial" charset="0"/>
                </a:rPr>
                <a:t>2.0&lt;</a:t>
              </a:r>
              <a:r>
                <a:rPr lang="en-US" dirty="0" smtClean="0">
                  <a:solidFill>
                    <a:srgbClr val="000000"/>
                  </a:solidFill>
                  <a:latin typeface="Symbol" panose="05050102010706020507" pitchFamily="18" charset="2"/>
                  <a:cs typeface="Arial" charset="0"/>
                </a:rPr>
                <a:t>h</a:t>
              </a:r>
              <a:r>
                <a:rPr lang="en-US" dirty="0" smtClean="0">
                  <a:solidFill>
                    <a:srgbClr val="000000"/>
                  </a:solidFill>
                  <a:cs typeface="Arial" charset="0"/>
                </a:rPr>
                <a:t>&lt;5.1</a:t>
              </a:r>
              <a:endParaRPr lang="en-US" dirty="0">
                <a:solidFill>
                  <a:srgbClr val="000000"/>
                </a:solidFill>
                <a:cs typeface="Arial" charset="0"/>
              </a:endParaRPr>
            </a:p>
          </p:txBody>
        </p:sp>
        <p:sp>
          <p:nvSpPr>
            <p:cNvPr id="3" name="TextBox 2"/>
            <p:cNvSpPr txBox="1"/>
            <p:nvPr/>
          </p:nvSpPr>
          <p:spPr>
            <a:xfrm>
              <a:off x="251520" y="2062589"/>
              <a:ext cx="1388522" cy="646331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rgbClr val="000000"/>
                  </a:solidFill>
                  <a:cs typeface="Arial" charset="0"/>
                </a:rPr>
                <a:t>V0C</a:t>
              </a:r>
              <a:endParaRPr lang="en-US" dirty="0" smtClean="0">
                <a:solidFill>
                  <a:srgbClr val="000000"/>
                </a:solidFill>
                <a:cs typeface="Arial" charset="0"/>
              </a:endParaRPr>
            </a:p>
            <a:p>
              <a:r>
                <a:rPr lang="en-US" dirty="0" smtClean="0">
                  <a:solidFill>
                    <a:srgbClr val="000000"/>
                  </a:solidFill>
                  <a:cs typeface="Arial" charset="0"/>
                </a:rPr>
                <a:t>-3.7&lt;</a:t>
              </a:r>
              <a:r>
                <a:rPr lang="en-US" dirty="0" smtClean="0">
                  <a:solidFill>
                    <a:srgbClr val="000000"/>
                  </a:solidFill>
                  <a:latin typeface="Symbol" panose="05050102010706020507" pitchFamily="18" charset="2"/>
                  <a:cs typeface="Arial" charset="0"/>
                </a:rPr>
                <a:t>h</a:t>
              </a:r>
              <a:r>
                <a:rPr lang="en-US" dirty="0" smtClean="0">
                  <a:solidFill>
                    <a:srgbClr val="000000"/>
                  </a:solidFill>
                  <a:cs typeface="Arial" charset="0"/>
                </a:rPr>
                <a:t>&lt;-1.7</a:t>
              </a:r>
              <a:endParaRPr lang="en-US" dirty="0">
                <a:solidFill>
                  <a:srgbClr val="000000"/>
                </a:solidFill>
                <a:cs typeface="Arial" charset="0"/>
              </a:endParaRPr>
            </a:p>
          </p:txBody>
        </p:sp>
        <p:sp>
          <p:nvSpPr>
            <p:cNvPr id="14" name="Rectangle 13"/>
            <p:cNvSpPr/>
            <p:nvPr/>
          </p:nvSpPr>
          <p:spPr>
            <a:xfrm>
              <a:off x="2814059" y="1958143"/>
              <a:ext cx="792088" cy="22227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</p:grpSp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>
          <a:xfrm>
            <a:off x="4045642" y="1120379"/>
            <a:ext cx="4947175" cy="2884685"/>
          </a:xfrm>
        </p:spPr>
        <p:txBody>
          <a:bodyPr>
            <a:normAutofit fontScale="77500" lnSpcReduction="20000"/>
          </a:bodyPr>
          <a:lstStyle/>
          <a:p>
            <a:pPr eaLnBrk="1" hangingPunct="1">
              <a:defRPr/>
            </a:pPr>
            <a:r>
              <a:rPr lang="en-US" dirty="0" smtClean="0"/>
              <a:t>Estimator: V0A</a:t>
            </a:r>
          </a:p>
          <a:p>
            <a:pPr lvl="1" eaLnBrk="1" hangingPunct="1">
              <a:defRPr/>
            </a:pPr>
            <a:r>
              <a:rPr lang="en-US" dirty="0" smtClean="0"/>
              <a:t>in p-</a:t>
            </a:r>
            <a:r>
              <a:rPr lang="en-US" dirty="0" err="1" smtClean="0"/>
              <a:t>Pb</a:t>
            </a:r>
            <a:r>
              <a:rPr lang="en-US" dirty="0" smtClean="0"/>
              <a:t>: multiplicity in </a:t>
            </a:r>
            <a:r>
              <a:rPr lang="en-US" dirty="0" err="1" smtClean="0"/>
              <a:t>Pb</a:t>
            </a:r>
            <a:r>
              <a:rPr lang="en-US" dirty="0" smtClean="0"/>
              <a:t> hemisphere</a:t>
            </a:r>
          </a:p>
          <a:p>
            <a:pPr lvl="1" eaLnBrk="1" hangingPunct="1">
              <a:defRPr/>
            </a:pPr>
            <a:r>
              <a:rPr lang="en-US" dirty="0" smtClean="0"/>
              <a:t>in </a:t>
            </a:r>
            <a:r>
              <a:rPr lang="en-US" dirty="0" err="1" smtClean="0"/>
              <a:t>Pb</a:t>
            </a:r>
            <a:r>
              <a:rPr lang="en-US" dirty="0" smtClean="0"/>
              <a:t>-p: multiplicity </a:t>
            </a:r>
            <a:r>
              <a:rPr lang="en-US" dirty="0"/>
              <a:t>in </a:t>
            </a:r>
            <a:r>
              <a:rPr lang="en-US" dirty="0" smtClean="0"/>
              <a:t> </a:t>
            </a:r>
            <a:r>
              <a:rPr lang="en-US" dirty="0"/>
              <a:t>p</a:t>
            </a:r>
            <a:r>
              <a:rPr lang="en-US" dirty="0" smtClean="0"/>
              <a:t> hemisphere</a:t>
            </a:r>
          </a:p>
          <a:p>
            <a:pPr eaLnBrk="1" hangingPunct="1">
              <a:defRPr/>
            </a:pPr>
            <a:r>
              <a:rPr lang="en-US" dirty="0" smtClean="0"/>
              <a:t>Multiplicity -&gt; geometry (</a:t>
            </a:r>
            <a:r>
              <a:rPr lang="en-US" dirty="0" err="1" smtClean="0"/>
              <a:t>Glauber</a:t>
            </a:r>
            <a:r>
              <a:rPr lang="en-US" dirty="0" smtClean="0"/>
              <a:t>) </a:t>
            </a:r>
          </a:p>
          <a:p>
            <a:pPr lvl="1" eaLnBrk="1" hangingPunct="1">
              <a:defRPr/>
            </a:pPr>
            <a:r>
              <a:rPr lang="en-US" dirty="0" smtClean="0"/>
              <a:t>number of binary collisions</a:t>
            </a:r>
          </a:p>
          <a:p>
            <a:pPr lvl="1" eaLnBrk="1" hangingPunct="1">
              <a:defRPr/>
            </a:pPr>
            <a:r>
              <a:rPr lang="en-US" dirty="0"/>
              <a:t>l</a:t>
            </a:r>
            <a:r>
              <a:rPr lang="en-US" dirty="0" smtClean="0"/>
              <a:t>arge </a:t>
            </a:r>
            <a:r>
              <a:rPr lang="en-US" dirty="0" err="1" smtClean="0"/>
              <a:t>r.m.s</a:t>
            </a:r>
            <a:r>
              <a:rPr lang="en-US" dirty="0" smtClean="0"/>
              <a:t>. -&gt; events with same </a:t>
            </a:r>
            <a:r>
              <a:rPr lang="en-US" dirty="0" err="1" smtClean="0"/>
              <a:t>N</a:t>
            </a:r>
            <a:r>
              <a:rPr lang="en-US" baseline="-25000" dirty="0" err="1" smtClean="0"/>
              <a:t>coll</a:t>
            </a:r>
            <a:r>
              <a:rPr lang="en-US" dirty="0" smtClean="0"/>
              <a:t> fall in different multiplicity classes</a:t>
            </a:r>
          </a:p>
          <a:p>
            <a:pPr eaLnBrk="1" hangingPunct="1">
              <a:defRPr/>
            </a:pPr>
            <a:r>
              <a:rPr lang="en-US" dirty="0" smtClean="0"/>
              <a:t>Bias in binary scaling for multiplicity classes</a:t>
            </a:r>
            <a:endParaRPr lang="en-US" baseline="-25000" dirty="0"/>
          </a:p>
          <a:p>
            <a:pPr eaLnBrk="1" hangingPunct="1">
              <a:defRPr/>
            </a:pPr>
            <a:endParaRPr lang="en-US" dirty="0"/>
          </a:p>
        </p:txBody>
      </p:sp>
      <p:sp>
        <p:nvSpPr>
          <p:cNvPr id="11" name="Right Arrow 10"/>
          <p:cNvSpPr/>
          <p:nvPr/>
        </p:nvSpPr>
        <p:spPr>
          <a:xfrm>
            <a:off x="4355496" y="4869160"/>
            <a:ext cx="432528" cy="432048"/>
          </a:xfrm>
          <a:prstGeom prst="rightArrow">
            <a:avLst/>
          </a:prstGeom>
          <a:solidFill>
            <a:schemeClr val="tx2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028019" y="692696"/>
            <a:ext cx="885179" cy="64633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0000"/>
                </a:solidFill>
                <a:cs typeface="Arial" charset="0"/>
              </a:rPr>
              <a:t>SPD</a:t>
            </a:r>
            <a:endParaRPr lang="en-US" dirty="0" smtClean="0">
              <a:solidFill>
                <a:srgbClr val="000000"/>
              </a:solidFill>
              <a:cs typeface="Arial" charset="0"/>
            </a:endParaRPr>
          </a:p>
          <a:p>
            <a:r>
              <a:rPr lang="en-US" dirty="0">
                <a:solidFill>
                  <a:srgbClr val="000000"/>
                </a:solidFill>
                <a:cs typeface="Arial" charset="0"/>
              </a:rPr>
              <a:t>|</a:t>
            </a:r>
            <a:r>
              <a:rPr lang="en-US" dirty="0" smtClean="0">
                <a:solidFill>
                  <a:srgbClr val="000000"/>
                </a:solidFill>
                <a:latin typeface="Symbol" panose="05050102010706020507" pitchFamily="18" charset="2"/>
                <a:cs typeface="Arial" charset="0"/>
              </a:rPr>
              <a:t>h|</a:t>
            </a:r>
            <a:r>
              <a:rPr lang="en-US" dirty="0" smtClean="0">
                <a:solidFill>
                  <a:srgbClr val="000000"/>
                </a:solidFill>
                <a:cs typeface="Arial" charset="0"/>
              </a:rPr>
              <a:t>&lt;2.0</a:t>
            </a:r>
            <a:endParaRPr lang="en-US" dirty="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460432" y="2526023"/>
            <a:ext cx="68640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100" dirty="0" err="1" smtClean="0">
                <a:solidFill>
                  <a:srgbClr val="4C4C4C"/>
                </a:solidFill>
                <a:cs typeface="Arial" charset="0"/>
              </a:rPr>
              <a:t>Glauber</a:t>
            </a:r>
            <a:endParaRPr lang="en-US" sz="1100" dirty="0">
              <a:solidFill>
                <a:srgbClr val="4C4C4C"/>
              </a:solidFill>
              <a:cs typeface="Arial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5496" y="6553150"/>
            <a:ext cx="3394720" cy="476250"/>
          </a:xfrm>
        </p:spPr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15th January, HI Overview,  K.Safarik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6304988"/>
      </p:ext>
    </p:extLst>
  </p:cSld>
  <p:clrMapOvr>
    <a:masterClrMapping/>
  </p:clrMapOvr>
  <p:transition spd="slow" advTm="47538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Transverse momentum spectra</a:t>
            </a:r>
            <a:endParaRPr lang="en-GB" dirty="0" smtClean="0"/>
          </a:p>
        </p:txBody>
      </p:sp>
      <p:sp>
        <p:nvSpPr>
          <p:cNvPr id="100355" name="Content Placeholder 2"/>
          <p:cNvSpPr>
            <a:spLocks noGrp="1"/>
          </p:cNvSpPr>
          <p:nvPr>
            <p:ph idx="1"/>
          </p:nvPr>
        </p:nvSpPr>
        <p:spPr>
          <a:xfrm>
            <a:off x="250825" y="1268413"/>
            <a:ext cx="8713663" cy="3600450"/>
          </a:xfrm>
        </p:spPr>
        <p:txBody>
          <a:bodyPr/>
          <a:lstStyle/>
          <a:p>
            <a:pPr>
              <a:buFontTx/>
              <a:buNone/>
            </a:pPr>
            <a:endParaRPr lang="en-GB" sz="2000" dirty="0" smtClean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z="1200" b="1" u="sng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 sz="1200" b="1" u="sng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 sz="1200" b="1" u="sng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 sz="1200" b="1" u="sng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 sz="1200" b="1" u="sng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 u="sng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 u="sng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 u="sng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 u="sng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fld id="{B1DFF974-7549-4567-8171-28B756D69C12}" type="slidenum">
              <a:rPr lang="en-GB" b="0" u="none">
                <a:solidFill>
                  <a:srgbClr val="FFFFFF"/>
                </a:solidFill>
                <a:latin typeface="Comic Sans MS" pitchFamily="66" charset="0"/>
              </a:rPr>
              <a:pPr/>
              <a:t>8</a:t>
            </a:fld>
            <a:endParaRPr lang="en-GB" b="0" u="none">
              <a:solidFill>
                <a:srgbClr val="FFFFFF"/>
              </a:solidFill>
              <a:latin typeface="Comic Sans MS" pitchFamily="66" charset="0"/>
            </a:endParaRPr>
          </a:p>
        </p:txBody>
      </p:sp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963" y="1136104"/>
            <a:ext cx="8982075" cy="502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000000"/>
                </a:solidFill>
              </a:rPr>
              <a:t>15th January, HI Overview,  K.Safarik</a:t>
            </a:r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2966150"/>
      </p:ext>
    </p:extLst>
  </p:cSld>
  <p:clrMapOvr>
    <a:masterClrMapping/>
  </p:clrMapOvr>
  <p:transition spd="med">
    <p:cover dir="r"/>
  </p:transition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304" y="3356992"/>
            <a:ext cx="7200000" cy="3465000"/>
          </a:xfrm>
          <a:prstGeom prst="rect">
            <a:avLst/>
          </a:prstGeom>
        </p:spPr>
      </p:pic>
      <p:sp>
        <p:nvSpPr>
          <p:cNvPr id="728066" name="Rectangle 2"/>
          <p:cNvSpPr>
            <a:spLocks noGrp="1" noChangeArrowheads="1"/>
          </p:cNvSpPr>
          <p:nvPr>
            <p:ph type="title"/>
          </p:nvPr>
        </p:nvSpPr>
        <p:spPr>
          <a:xfrm>
            <a:off x="107950" y="44450"/>
            <a:ext cx="8928100" cy="1152302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Centrality in p-</a:t>
            </a:r>
            <a:r>
              <a:rPr lang="en-US" dirty="0" err="1" smtClean="0"/>
              <a:t>Pb</a:t>
            </a:r>
            <a:r>
              <a:rPr lang="en-US" dirty="0" smtClean="0"/>
              <a:t> ?</a:t>
            </a:r>
            <a:endParaRPr lang="en-US" baseline="-25000" dirty="0" smtClean="0"/>
          </a:p>
        </p:txBody>
      </p:sp>
      <p:sp>
        <p:nvSpPr>
          <p:cNvPr id="32773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B0E16EA3-A3E7-44CF-9BED-93647AFFEF41}" type="slidenum">
              <a:rPr lang="en-US" smtClean="0">
                <a:solidFill>
                  <a:srgbClr val="C00000"/>
                </a:solidFill>
              </a:rPr>
              <a:pPr eaLnBrk="1" hangingPunct="1">
                <a:defRPr/>
              </a:pPr>
              <a:t>80</a:t>
            </a:fld>
            <a:endParaRPr lang="en-US" smtClean="0">
              <a:solidFill>
                <a:srgbClr val="C00000"/>
              </a:solidFill>
            </a:endParaRPr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78261" y="106697"/>
            <a:ext cx="540000" cy="729916"/>
          </a:xfrm>
          <a:prstGeom prst="rect">
            <a:avLst/>
          </a:prstGeom>
        </p:spPr>
      </p:pic>
      <p:grpSp>
        <p:nvGrpSpPr>
          <p:cNvPr id="7" name="Group 6"/>
          <p:cNvGrpSpPr>
            <a:grpSpLocks noChangeAspect="1"/>
          </p:cNvGrpSpPr>
          <p:nvPr/>
        </p:nvGrpSpPr>
        <p:grpSpPr>
          <a:xfrm>
            <a:off x="287968" y="1200305"/>
            <a:ext cx="3996000" cy="1868655"/>
            <a:chOff x="224253" y="1011918"/>
            <a:chExt cx="4320000" cy="2020167"/>
          </a:xfrm>
        </p:grpSpPr>
        <p:pic>
          <p:nvPicPr>
            <p:cNvPr id="59394" name="Picture 2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0535186">
              <a:off x="224253" y="1011918"/>
              <a:ext cx="4320000" cy="1329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" name="Rectangle 5"/>
            <p:cNvSpPr/>
            <p:nvPr/>
          </p:nvSpPr>
          <p:spPr>
            <a:xfrm>
              <a:off x="1475656" y="2060848"/>
              <a:ext cx="792088" cy="44455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3131840" y="2385754"/>
              <a:ext cx="1234633" cy="646331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rgbClr val="000000"/>
                  </a:solidFill>
                  <a:cs typeface="Arial" charset="0"/>
                </a:rPr>
                <a:t>V0A</a:t>
              </a:r>
              <a:endParaRPr lang="en-US" dirty="0" smtClean="0">
                <a:solidFill>
                  <a:srgbClr val="000000"/>
                </a:solidFill>
                <a:cs typeface="Arial" charset="0"/>
              </a:endParaRPr>
            </a:p>
            <a:p>
              <a:r>
                <a:rPr lang="en-US" dirty="0" smtClean="0">
                  <a:solidFill>
                    <a:srgbClr val="000000"/>
                  </a:solidFill>
                  <a:cs typeface="Arial" charset="0"/>
                </a:rPr>
                <a:t>2.0&lt;</a:t>
              </a:r>
              <a:r>
                <a:rPr lang="en-US" dirty="0" smtClean="0">
                  <a:solidFill>
                    <a:srgbClr val="000000"/>
                  </a:solidFill>
                  <a:latin typeface="Symbol" panose="05050102010706020507" pitchFamily="18" charset="2"/>
                  <a:cs typeface="Arial" charset="0"/>
                </a:rPr>
                <a:t>h</a:t>
              </a:r>
              <a:r>
                <a:rPr lang="en-US" dirty="0" smtClean="0">
                  <a:solidFill>
                    <a:srgbClr val="000000"/>
                  </a:solidFill>
                  <a:cs typeface="Arial" charset="0"/>
                </a:rPr>
                <a:t>&lt;5.1</a:t>
              </a:r>
              <a:endParaRPr lang="en-US" dirty="0">
                <a:solidFill>
                  <a:srgbClr val="000000"/>
                </a:solidFill>
                <a:cs typeface="Arial" charset="0"/>
              </a:endParaRPr>
            </a:p>
          </p:txBody>
        </p:sp>
        <p:sp>
          <p:nvSpPr>
            <p:cNvPr id="3" name="TextBox 2"/>
            <p:cNvSpPr txBox="1"/>
            <p:nvPr/>
          </p:nvSpPr>
          <p:spPr>
            <a:xfrm>
              <a:off x="251520" y="2062589"/>
              <a:ext cx="1388522" cy="646331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rgbClr val="000000"/>
                  </a:solidFill>
                  <a:cs typeface="Arial" charset="0"/>
                </a:rPr>
                <a:t>V0C</a:t>
              </a:r>
              <a:endParaRPr lang="en-US" dirty="0" smtClean="0">
                <a:solidFill>
                  <a:srgbClr val="000000"/>
                </a:solidFill>
                <a:cs typeface="Arial" charset="0"/>
              </a:endParaRPr>
            </a:p>
            <a:p>
              <a:r>
                <a:rPr lang="en-US" dirty="0" smtClean="0">
                  <a:solidFill>
                    <a:srgbClr val="000000"/>
                  </a:solidFill>
                  <a:cs typeface="Arial" charset="0"/>
                </a:rPr>
                <a:t>-3.7&lt;</a:t>
              </a:r>
              <a:r>
                <a:rPr lang="en-US" dirty="0" smtClean="0">
                  <a:solidFill>
                    <a:srgbClr val="000000"/>
                  </a:solidFill>
                  <a:latin typeface="Symbol" panose="05050102010706020507" pitchFamily="18" charset="2"/>
                  <a:cs typeface="Arial" charset="0"/>
                </a:rPr>
                <a:t>h</a:t>
              </a:r>
              <a:r>
                <a:rPr lang="en-US" dirty="0" smtClean="0">
                  <a:solidFill>
                    <a:srgbClr val="000000"/>
                  </a:solidFill>
                  <a:cs typeface="Arial" charset="0"/>
                </a:rPr>
                <a:t>&lt;-1.7</a:t>
              </a:r>
              <a:endParaRPr lang="en-US" dirty="0">
                <a:solidFill>
                  <a:srgbClr val="000000"/>
                </a:solidFill>
                <a:cs typeface="Arial" charset="0"/>
              </a:endParaRPr>
            </a:p>
          </p:txBody>
        </p:sp>
        <p:sp>
          <p:nvSpPr>
            <p:cNvPr id="14" name="Rectangle 13"/>
            <p:cNvSpPr/>
            <p:nvPr/>
          </p:nvSpPr>
          <p:spPr>
            <a:xfrm>
              <a:off x="2808544" y="1946087"/>
              <a:ext cx="792088" cy="22227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</p:grpSp>
      <p:sp>
        <p:nvSpPr>
          <p:cNvPr id="17" name="TextBox 16"/>
          <p:cNvSpPr txBox="1"/>
          <p:nvPr/>
        </p:nvSpPr>
        <p:spPr>
          <a:xfrm>
            <a:off x="1028019" y="692696"/>
            <a:ext cx="885179" cy="64633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0000"/>
                </a:solidFill>
                <a:cs typeface="Arial" charset="0"/>
              </a:rPr>
              <a:t>SPD</a:t>
            </a:r>
            <a:endParaRPr lang="en-US" dirty="0" smtClean="0">
              <a:solidFill>
                <a:srgbClr val="000000"/>
              </a:solidFill>
              <a:cs typeface="Arial" charset="0"/>
            </a:endParaRPr>
          </a:p>
          <a:p>
            <a:r>
              <a:rPr lang="en-US" dirty="0">
                <a:solidFill>
                  <a:srgbClr val="000000"/>
                </a:solidFill>
                <a:cs typeface="Arial" charset="0"/>
              </a:rPr>
              <a:t>|</a:t>
            </a:r>
            <a:r>
              <a:rPr lang="en-US" dirty="0" smtClean="0">
                <a:solidFill>
                  <a:srgbClr val="000000"/>
                </a:solidFill>
                <a:latin typeface="Symbol" panose="05050102010706020507" pitchFamily="18" charset="2"/>
                <a:cs typeface="Arial" charset="0"/>
              </a:rPr>
              <a:t>h|</a:t>
            </a:r>
            <a:r>
              <a:rPr lang="en-US" dirty="0" smtClean="0">
                <a:solidFill>
                  <a:srgbClr val="000000"/>
                </a:solidFill>
                <a:cs typeface="Arial" charset="0"/>
              </a:rPr>
              <a:t>&lt;2.0</a:t>
            </a:r>
            <a:endParaRPr lang="en-US" dirty="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906982" y="3789040"/>
            <a:ext cx="86754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2400" b="1" dirty="0" smtClean="0">
                <a:solidFill>
                  <a:srgbClr val="FF0000"/>
                </a:solidFill>
                <a:cs typeface="Arial" charset="0"/>
              </a:rPr>
              <a:t>p-</a:t>
            </a:r>
            <a:r>
              <a:rPr lang="en-US" sz="2400" b="1" dirty="0" err="1" smtClean="0">
                <a:solidFill>
                  <a:srgbClr val="FF0000"/>
                </a:solidFill>
                <a:cs typeface="Arial" charset="0"/>
              </a:rPr>
              <a:t>Pb</a:t>
            </a:r>
            <a:endParaRPr lang="en-US" sz="2400" b="1" dirty="0">
              <a:solidFill>
                <a:srgbClr val="FF0000"/>
              </a:solidFill>
              <a:cs typeface="Arial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795414" y="3789040"/>
            <a:ext cx="107273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2400" b="1" dirty="0" err="1" smtClean="0">
                <a:solidFill>
                  <a:srgbClr val="FF0000"/>
                </a:solidFill>
                <a:cs typeface="Arial" charset="0"/>
              </a:rPr>
              <a:t>Pb-Pb</a:t>
            </a:r>
            <a:endParaRPr lang="en-US" sz="2400" b="1" dirty="0">
              <a:solidFill>
                <a:srgbClr val="FF0000"/>
              </a:solidFill>
              <a:cs typeface="Arial" charset="0"/>
            </a:endParaRPr>
          </a:p>
        </p:txBody>
      </p:sp>
      <p:sp>
        <p:nvSpPr>
          <p:cNvPr id="21" name="Content Placeholder 1"/>
          <p:cNvSpPr>
            <a:spLocks noGrp="1"/>
          </p:cNvSpPr>
          <p:nvPr>
            <p:ph sz="half" idx="1"/>
          </p:nvPr>
        </p:nvSpPr>
        <p:spPr>
          <a:xfrm>
            <a:off x="3995936" y="1120379"/>
            <a:ext cx="5070761" cy="2380629"/>
          </a:xfrm>
        </p:spPr>
        <p:txBody>
          <a:bodyPr>
            <a:normAutofit fontScale="85000" lnSpcReduction="10000"/>
          </a:bodyPr>
          <a:lstStyle/>
          <a:p>
            <a:pPr eaLnBrk="1" hangingPunct="1">
              <a:defRPr/>
            </a:pPr>
            <a:r>
              <a:rPr lang="en-US" dirty="0" smtClean="0"/>
              <a:t>Different bias on binary scaling for different multiplicity estimators</a:t>
            </a:r>
          </a:p>
          <a:p>
            <a:pPr lvl="1" eaLnBrk="1" hangingPunct="1">
              <a:defRPr/>
            </a:pPr>
            <a:r>
              <a:rPr lang="en-US" dirty="0" smtClean="0"/>
              <a:t>correlations between high </a:t>
            </a:r>
            <a:r>
              <a:rPr lang="en-US" dirty="0" err="1" smtClean="0"/>
              <a:t>p</a:t>
            </a:r>
            <a:r>
              <a:rPr lang="en-US" baseline="-25000" dirty="0" err="1" smtClean="0"/>
              <a:t>T</a:t>
            </a:r>
            <a:r>
              <a:rPr lang="en-US" dirty="0" smtClean="0"/>
              <a:t> particles in the tracker and measured multiplicity</a:t>
            </a:r>
          </a:p>
          <a:p>
            <a:pPr lvl="2" eaLnBrk="1" hangingPunct="1">
              <a:defRPr/>
            </a:pPr>
            <a:r>
              <a:rPr lang="en-US" dirty="0" smtClean="0"/>
              <a:t>jet-veto effect at low multiplicity</a:t>
            </a:r>
          </a:p>
          <a:p>
            <a:pPr lvl="1" eaLnBrk="1" hangingPunct="1">
              <a:defRPr/>
            </a:pPr>
            <a:r>
              <a:rPr lang="en-US" dirty="0" smtClean="0"/>
              <a:t>bias reduced by </a:t>
            </a:r>
            <a:r>
              <a:rPr lang="en-US" dirty="0" smtClean="0">
                <a:latin typeface="Symbol" panose="05050102010706020507" pitchFamily="18" charset="2"/>
              </a:rPr>
              <a:t>h</a:t>
            </a:r>
            <a:r>
              <a:rPr lang="en-US" dirty="0" smtClean="0"/>
              <a:t> gap 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2401416" y="6597352"/>
            <a:ext cx="4042792" cy="476250"/>
          </a:xfrm>
        </p:spPr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15th January, HI Overview,  K.Safarik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1495963"/>
      </p:ext>
    </p:extLst>
  </p:cSld>
  <p:clrMapOvr>
    <a:masterClrMapping/>
  </p:clrMapOvr>
  <p:transition spd="slow" advTm="47538"/>
  <p:timing>
    <p:tnLst>
      <p:par>
        <p:cTn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>
                <a:latin typeface="Symbol" pitchFamily="18" charset="2"/>
              </a:rPr>
              <a:t>p</a:t>
            </a:r>
            <a:r>
              <a:rPr lang="en-US" dirty="0" smtClean="0"/>
              <a:t> K p spectra</a:t>
            </a:r>
            <a:endParaRPr lang="en-GB" dirty="0" smtClean="0"/>
          </a:p>
        </p:txBody>
      </p:sp>
      <p:sp>
        <p:nvSpPr>
          <p:cNvPr id="100355" name="Content Placeholder 2"/>
          <p:cNvSpPr>
            <a:spLocks noGrp="1"/>
          </p:cNvSpPr>
          <p:nvPr>
            <p:ph idx="1"/>
          </p:nvPr>
        </p:nvSpPr>
        <p:spPr>
          <a:xfrm>
            <a:off x="250825" y="1268413"/>
            <a:ext cx="8713663" cy="3600450"/>
          </a:xfrm>
        </p:spPr>
        <p:txBody>
          <a:bodyPr/>
          <a:lstStyle/>
          <a:p>
            <a:pPr>
              <a:buFontTx/>
              <a:buNone/>
            </a:pPr>
            <a:endParaRPr lang="en-GB" sz="2000" dirty="0" smtClean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z="1200" b="1" u="sng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 sz="1200" b="1" u="sng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 sz="1200" b="1" u="sng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 sz="1200" b="1" u="sng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 sz="1200" b="1" u="sng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 u="sng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 u="sng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 u="sng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 u="sng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fld id="{B1DFF974-7549-4567-8171-28B756D69C12}" type="slidenum">
              <a:rPr lang="en-GB" b="0" u="none">
                <a:solidFill>
                  <a:srgbClr val="FFFFFF"/>
                </a:solidFill>
                <a:latin typeface="Comic Sans MS" pitchFamily="66" charset="0"/>
              </a:rPr>
              <a:pPr/>
              <a:t>81</a:t>
            </a:fld>
            <a:endParaRPr lang="en-GB" b="0" u="none">
              <a:solidFill>
                <a:srgbClr val="FFFFFF"/>
              </a:solidFill>
              <a:latin typeface="Comic Sans MS" pitchFamily="66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000000"/>
                </a:solidFill>
              </a:rPr>
              <a:t>15th January, HI Overview,  K.Safarik</a:t>
            </a:r>
            <a:endParaRPr lang="en-US">
              <a:solidFill>
                <a:srgbClr val="000000"/>
              </a:solidFill>
            </a:endParaRPr>
          </a:p>
        </p:txBody>
      </p:sp>
      <p:pic>
        <p:nvPicPr>
          <p:cNvPr id="4608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898283"/>
            <a:ext cx="8280920" cy="56990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25215909"/>
      </p:ext>
    </p:extLst>
  </p:cSld>
  <p:clrMapOvr>
    <a:masterClrMapping/>
  </p:clrMapOvr>
  <p:transition spd="med">
    <p:cover dir="r"/>
  </p:transition>
  <p:timing>
    <p:tnLst>
      <p:par>
        <p:cTn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and K</a:t>
            </a:r>
            <a:r>
              <a:rPr lang="en-US" baseline="30000" dirty="0" smtClean="0"/>
              <a:t>0</a:t>
            </a:r>
            <a:r>
              <a:rPr lang="en-US" baseline="-25000" dirty="0" smtClean="0"/>
              <a:t>s</a:t>
            </a:r>
            <a:r>
              <a:rPr lang="en-US" dirty="0" smtClean="0"/>
              <a:t> </a:t>
            </a:r>
            <a:r>
              <a:rPr lang="en-US" dirty="0" smtClean="0">
                <a:latin typeface="Symbol" pitchFamily="18" charset="2"/>
              </a:rPr>
              <a:t>L</a:t>
            </a:r>
            <a:r>
              <a:rPr lang="en-US" dirty="0" smtClean="0"/>
              <a:t> spectra</a:t>
            </a:r>
            <a:endParaRPr lang="en-GB" dirty="0" smtClean="0"/>
          </a:p>
        </p:txBody>
      </p:sp>
      <p:sp>
        <p:nvSpPr>
          <p:cNvPr id="100355" name="Content Placeholder 2"/>
          <p:cNvSpPr>
            <a:spLocks noGrp="1"/>
          </p:cNvSpPr>
          <p:nvPr>
            <p:ph idx="1"/>
          </p:nvPr>
        </p:nvSpPr>
        <p:spPr>
          <a:xfrm>
            <a:off x="250825" y="1268413"/>
            <a:ext cx="8713663" cy="3600450"/>
          </a:xfrm>
        </p:spPr>
        <p:txBody>
          <a:bodyPr/>
          <a:lstStyle/>
          <a:p>
            <a:pPr>
              <a:buFontTx/>
              <a:buNone/>
            </a:pPr>
            <a:endParaRPr lang="en-GB" sz="2000" dirty="0" smtClean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z="1200" b="1" u="sng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 sz="1200" b="1" u="sng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 sz="1200" b="1" u="sng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 sz="1200" b="1" u="sng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 sz="1200" b="1" u="sng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 u="sng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 u="sng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 u="sng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 u="sng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fld id="{B1DFF974-7549-4567-8171-28B756D69C12}" type="slidenum">
              <a:rPr lang="en-GB" b="0" u="none">
                <a:solidFill>
                  <a:srgbClr val="FFFFFF"/>
                </a:solidFill>
                <a:latin typeface="Comic Sans MS" pitchFamily="66" charset="0"/>
              </a:rPr>
              <a:pPr/>
              <a:t>82</a:t>
            </a:fld>
            <a:endParaRPr lang="en-GB" b="0" u="none">
              <a:solidFill>
                <a:srgbClr val="FFFFFF"/>
              </a:solidFill>
              <a:latin typeface="Comic Sans MS" pitchFamily="66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000000"/>
                </a:solidFill>
              </a:rPr>
              <a:t>15th January, HI Overview,  K.Safarik</a:t>
            </a:r>
            <a:endParaRPr lang="en-US">
              <a:solidFill>
                <a:srgbClr val="000000"/>
              </a:solidFill>
            </a:endParaRPr>
          </a:p>
        </p:txBody>
      </p:sp>
      <p:pic>
        <p:nvPicPr>
          <p:cNvPr id="4710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3986" y="1015357"/>
            <a:ext cx="8118494" cy="5581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40387470"/>
      </p:ext>
    </p:extLst>
  </p:cSld>
  <p:clrMapOvr>
    <a:masterClrMapping/>
  </p:clrMapOvr>
  <p:transition spd="med">
    <p:cover dir="r"/>
  </p:transition>
  <p:timing>
    <p:tnLst>
      <p:par>
        <p:cTn id="1" dur="indefinite" restart="never" nodeType="tmRoot"/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p</a:t>
            </a:r>
            <a:r>
              <a:rPr lang="en-US" dirty="0" smtClean="0"/>
              <a:t>-</a:t>
            </a:r>
            <a:r>
              <a:rPr lang="en-US" dirty="0" err="1" smtClean="0"/>
              <a:t>Pb</a:t>
            </a:r>
            <a:r>
              <a:rPr lang="en-US" dirty="0" smtClean="0"/>
              <a:t> Blast-wave analysis</a:t>
            </a:r>
            <a:endParaRPr lang="en-GB" dirty="0" smtClean="0"/>
          </a:p>
        </p:txBody>
      </p:sp>
      <p:sp>
        <p:nvSpPr>
          <p:cNvPr id="100355" name="Content Placeholder 2"/>
          <p:cNvSpPr>
            <a:spLocks noGrp="1"/>
          </p:cNvSpPr>
          <p:nvPr>
            <p:ph idx="1"/>
          </p:nvPr>
        </p:nvSpPr>
        <p:spPr>
          <a:xfrm>
            <a:off x="250825" y="1268413"/>
            <a:ext cx="8713663" cy="3600450"/>
          </a:xfrm>
        </p:spPr>
        <p:txBody>
          <a:bodyPr/>
          <a:lstStyle/>
          <a:p>
            <a:pPr>
              <a:buFontTx/>
              <a:buNone/>
            </a:pPr>
            <a:endParaRPr lang="en-GB" sz="2000" dirty="0" smtClean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z="1200" b="1" u="sng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 sz="1200" b="1" u="sng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 sz="1200" b="1" u="sng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 sz="1200" b="1" u="sng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 sz="1200" b="1" u="sng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 u="sng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 u="sng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 u="sng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 u="sng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fld id="{B1DFF974-7549-4567-8171-28B756D69C12}" type="slidenum">
              <a:rPr lang="en-GB" b="0" u="none">
                <a:solidFill>
                  <a:srgbClr val="FFFFFF"/>
                </a:solidFill>
                <a:latin typeface="Comic Sans MS" pitchFamily="66" charset="0"/>
              </a:rPr>
              <a:pPr/>
              <a:t>83</a:t>
            </a:fld>
            <a:endParaRPr lang="en-GB" b="0" u="none">
              <a:solidFill>
                <a:srgbClr val="FFFFFF"/>
              </a:solidFill>
              <a:latin typeface="Comic Sans MS" pitchFamily="66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000000"/>
                </a:solidFill>
              </a:rPr>
              <a:t>15th January, HI Overview,  K.Safarik</a:t>
            </a:r>
            <a:endParaRPr lang="en-US">
              <a:solidFill>
                <a:srgbClr val="000000"/>
              </a:solidFill>
            </a:endParaRPr>
          </a:p>
        </p:txBody>
      </p:sp>
      <p:pic>
        <p:nvPicPr>
          <p:cNvPr id="4915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6688" y="908720"/>
            <a:ext cx="8810625" cy="5838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97912131"/>
      </p:ext>
    </p:extLst>
  </p:cSld>
  <p:clrMapOvr>
    <a:masterClrMapping/>
  </p:clrMapOvr>
  <p:transition spd="med">
    <p:cover dir="r"/>
  </p:transition>
  <p:timing>
    <p:tnLst>
      <p:par>
        <p:cTn id="1" dur="indefinite" restart="never" nodeType="tmRoot"/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Blast-wave in </a:t>
            </a:r>
            <a:r>
              <a:rPr lang="en-US" dirty="0" err="1" smtClean="0"/>
              <a:t>pp</a:t>
            </a:r>
            <a:r>
              <a:rPr lang="en-US" dirty="0" smtClean="0"/>
              <a:t>, </a:t>
            </a:r>
            <a:r>
              <a:rPr lang="en-US" dirty="0" err="1" smtClean="0"/>
              <a:t>pPb</a:t>
            </a:r>
            <a:r>
              <a:rPr lang="en-US" dirty="0"/>
              <a:t> </a:t>
            </a:r>
            <a:r>
              <a:rPr lang="en-US" dirty="0" smtClean="0"/>
              <a:t>and </a:t>
            </a:r>
            <a:r>
              <a:rPr lang="en-US" dirty="0" err="1" smtClean="0"/>
              <a:t>Pb-Pb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2305" y="1318072"/>
            <a:ext cx="5346700" cy="34163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75212" y="4978453"/>
            <a:ext cx="851726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 smtClean="0">
                <a:solidFill>
                  <a:schemeClr val="bg2"/>
                </a:solidFill>
              </a:rPr>
              <a:t>Blast-wave fits: similar T </a:t>
            </a:r>
            <a:r>
              <a:rPr lang="en-US" dirty="0" err="1" smtClean="0">
                <a:solidFill>
                  <a:schemeClr val="bg2"/>
                </a:solidFill>
              </a:rPr>
              <a:t>vs</a:t>
            </a:r>
            <a:r>
              <a:rPr lang="en-US" dirty="0" smtClean="0">
                <a:solidFill>
                  <a:schemeClr val="bg2"/>
                </a:solidFill>
              </a:rPr>
              <a:t> Beta trend in p-</a:t>
            </a:r>
            <a:r>
              <a:rPr lang="en-US" dirty="0" err="1" smtClean="0">
                <a:solidFill>
                  <a:schemeClr val="bg2"/>
                </a:solidFill>
              </a:rPr>
              <a:t>Pb</a:t>
            </a:r>
            <a:r>
              <a:rPr lang="en-US" dirty="0" smtClean="0">
                <a:solidFill>
                  <a:schemeClr val="bg2"/>
                </a:solidFill>
              </a:rPr>
              <a:t> and </a:t>
            </a:r>
            <a:r>
              <a:rPr lang="en-US" dirty="0" err="1" smtClean="0">
                <a:solidFill>
                  <a:schemeClr val="bg2"/>
                </a:solidFill>
              </a:rPr>
              <a:t>Pb-Pb</a:t>
            </a:r>
            <a:r>
              <a:rPr lang="en-US" dirty="0" smtClean="0">
                <a:solidFill>
                  <a:schemeClr val="bg2"/>
                </a:solidFill>
              </a:rPr>
              <a:t>; </a:t>
            </a:r>
          </a:p>
          <a:p>
            <a:pPr marL="742950" lvl="1" indent="-285750">
              <a:buFont typeface="Arial"/>
              <a:buChar char="•"/>
            </a:pPr>
            <a:r>
              <a:rPr lang="en-US" dirty="0" smtClean="0">
                <a:solidFill>
                  <a:srgbClr val="FF0000"/>
                </a:solidFill>
              </a:rPr>
              <a:t>however, also in </a:t>
            </a:r>
            <a:r>
              <a:rPr lang="en-US" dirty="0" err="1" smtClean="0">
                <a:solidFill>
                  <a:srgbClr val="FF0000"/>
                </a:solidFill>
              </a:rPr>
              <a:t>pp</a:t>
            </a:r>
            <a:r>
              <a:rPr lang="en-US" dirty="0" smtClean="0">
                <a:solidFill>
                  <a:srgbClr val="FF0000"/>
                </a:solidFill>
              </a:rPr>
              <a:t> collisions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solidFill>
                  <a:srgbClr val="0000FF"/>
                </a:solidFill>
              </a:rPr>
              <a:t>Fits (spectra) sensitive not only to a collective behaviour (radial flow) but also to other sources of correlations?</a:t>
            </a:r>
            <a:r>
              <a:rPr lang="en-US" dirty="0" smtClean="0"/>
              <a:t> </a:t>
            </a:r>
            <a:r>
              <a:rPr lang="en-US" dirty="0" smtClean="0">
                <a:solidFill>
                  <a:schemeClr val="bg2"/>
                </a:solidFill>
              </a:rPr>
              <a:t>-&gt; </a:t>
            </a:r>
            <a:r>
              <a:rPr lang="en-US" dirty="0" err="1" smtClean="0">
                <a:solidFill>
                  <a:schemeClr val="bg2"/>
                </a:solidFill>
              </a:rPr>
              <a:t>pp</a:t>
            </a:r>
            <a:r>
              <a:rPr lang="en-US" dirty="0" smtClean="0">
                <a:solidFill>
                  <a:schemeClr val="bg2"/>
                </a:solidFill>
              </a:rPr>
              <a:t>, </a:t>
            </a:r>
            <a:r>
              <a:rPr lang="en-US" dirty="0" err="1" smtClean="0">
                <a:solidFill>
                  <a:schemeClr val="bg2"/>
                </a:solidFill>
              </a:rPr>
              <a:t>pPb</a:t>
            </a:r>
            <a:r>
              <a:rPr lang="en-US" dirty="0" smtClean="0">
                <a:solidFill>
                  <a:schemeClr val="bg2"/>
                </a:solidFill>
              </a:rPr>
              <a:t> cases</a:t>
            </a:r>
            <a:r>
              <a:rPr lang="en-US" dirty="0" smtClean="0"/>
              <a:t> </a:t>
            </a:r>
            <a:r>
              <a:rPr lang="en-US" b="1" dirty="0" smtClean="0">
                <a:solidFill>
                  <a:srgbClr val="FF0000"/>
                </a:solidFill>
              </a:rPr>
              <a:t>(Colour Reconnections ?)</a:t>
            </a:r>
            <a:endParaRPr lang="en-US" b="1" dirty="0">
              <a:solidFill>
                <a:srgbClr val="FF0000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95622" y="2964486"/>
            <a:ext cx="1323554" cy="1865008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639005" y="1133587"/>
            <a:ext cx="1150153" cy="1626078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127580" y="2059375"/>
            <a:ext cx="1601726" cy="1400579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5586661" y="1669910"/>
            <a:ext cx="1540919" cy="369332"/>
          </a:xfrm>
          <a:prstGeom prst="rect">
            <a:avLst/>
          </a:prstGeom>
          <a:ln>
            <a:solidFill>
              <a:srgbClr val="00800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8000"/>
                </a:solidFill>
              </a:rPr>
              <a:t>Proton-proton</a:t>
            </a:r>
            <a:endParaRPr lang="en-US" dirty="0">
              <a:solidFill>
                <a:srgbClr val="008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596051" y="2512226"/>
            <a:ext cx="617139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/>
              <a:t>p</a:t>
            </a:r>
            <a:r>
              <a:rPr lang="en-US" dirty="0" smtClean="0"/>
              <a:t>-</a:t>
            </a:r>
            <a:r>
              <a:rPr lang="en-US" dirty="0" err="1" smtClean="0"/>
              <a:t>Pb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6588179" y="3715180"/>
            <a:ext cx="736387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 err="1" smtClean="0">
                <a:solidFill>
                  <a:srgbClr val="FF0000"/>
                </a:solidFill>
              </a:rPr>
              <a:t>Pb-Pb</a:t>
            </a:r>
            <a:endParaRPr lang="en-US" dirty="0">
              <a:solidFill>
                <a:srgbClr val="FF0000"/>
              </a:solidFill>
            </a:endParaRPr>
          </a:p>
        </p:txBody>
      </p:sp>
      <p:cxnSp>
        <p:nvCxnSpPr>
          <p:cNvPr id="14" name="Straight Arrow Connector 13"/>
          <p:cNvCxnSpPr>
            <a:stCxn id="10" idx="1"/>
          </p:cNvCxnSpPr>
          <p:nvPr/>
        </p:nvCxnSpPr>
        <p:spPr>
          <a:xfrm flipH="1">
            <a:off x="3449457" y="1854576"/>
            <a:ext cx="2137204" cy="332771"/>
          </a:xfrm>
          <a:prstGeom prst="straightConnector1">
            <a:avLst/>
          </a:prstGeom>
          <a:ln>
            <a:solidFill>
              <a:srgbClr val="008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>
            <a:stCxn id="11" idx="1"/>
          </p:cNvCxnSpPr>
          <p:nvPr/>
        </p:nvCxnSpPr>
        <p:spPr>
          <a:xfrm flipH="1">
            <a:off x="4374538" y="2696892"/>
            <a:ext cx="3221513" cy="26759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>
            <a:stCxn id="12" idx="1"/>
          </p:cNvCxnSpPr>
          <p:nvPr/>
        </p:nvCxnSpPr>
        <p:spPr>
          <a:xfrm flipH="1" flipV="1">
            <a:off x="4915476" y="3459954"/>
            <a:ext cx="1672703" cy="439892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D71FEF-89F8-AB40-9AFE-15B535B6C097}" type="slidenum">
              <a:rPr lang="en-US" smtClean="0"/>
              <a:t>84</a:t>
            </a:fld>
            <a:endParaRPr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000000"/>
                </a:solidFill>
              </a:rPr>
              <a:t>15th January, HI Overview,  K.Safarik</a:t>
            </a:r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7750959"/>
      </p:ext>
    </p:extLst>
  </p:cSld>
  <p:clrMapOvr>
    <a:masterClrMapping/>
  </p:clrMapOvr>
  <p:transition spd="med">
    <p:cover dir="r"/>
  </p:transition>
  <p:timing>
    <p:tnLst>
      <p:par>
        <p:cTn id="1" dur="indefinite" restart="never" nodeType="tmRoot"/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Comparison with models</a:t>
            </a:r>
            <a:endParaRPr lang="en-GB" dirty="0" smtClean="0"/>
          </a:p>
        </p:txBody>
      </p:sp>
      <p:sp>
        <p:nvSpPr>
          <p:cNvPr id="100355" name="Content Placeholder 2"/>
          <p:cNvSpPr>
            <a:spLocks noGrp="1"/>
          </p:cNvSpPr>
          <p:nvPr>
            <p:ph idx="1"/>
          </p:nvPr>
        </p:nvSpPr>
        <p:spPr>
          <a:xfrm>
            <a:off x="250825" y="1268413"/>
            <a:ext cx="8713663" cy="3600450"/>
          </a:xfrm>
        </p:spPr>
        <p:txBody>
          <a:bodyPr/>
          <a:lstStyle/>
          <a:p>
            <a:pPr>
              <a:buFontTx/>
              <a:buNone/>
            </a:pPr>
            <a:endParaRPr lang="en-GB" sz="2000" dirty="0" smtClean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z="1200" b="1" u="sng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 sz="1200" b="1" u="sng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 sz="1200" b="1" u="sng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 sz="1200" b="1" u="sng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 sz="1200" b="1" u="sng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 u="sng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 u="sng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 u="sng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 u="sng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fld id="{B1DFF974-7549-4567-8171-28B756D69C12}" type="slidenum">
              <a:rPr lang="en-GB" b="0" u="none">
                <a:solidFill>
                  <a:srgbClr val="FFFFFF"/>
                </a:solidFill>
                <a:latin typeface="Comic Sans MS" pitchFamily="66" charset="0"/>
              </a:rPr>
              <a:pPr/>
              <a:t>85</a:t>
            </a:fld>
            <a:endParaRPr lang="en-GB" b="0" u="none">
              <a:solidFill>
                <a:srgbClr val="FFFFFF"/>
              </a:solidFill>
              <a:latin typeface="Comic Sans MS" pitchFamily="66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000000"/>
                </a:solidFill>
              </a:rPr>
              <a:t>15th January, HI Overview,  K.Safarik</a:t>
            </a:r>
            <a:endParaRPr lang="en-US">
              <a:solidFill>
                <a:srgbClr val="000000"/>
              </a:solidFill>
            </a:endParaRPr>
          </a:p>
        </p:txBody>
      </p:sp>
      <p:pic>
        <p:nvPicPr>
          <p:cNvPr id="4915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980728"/>
            <a:ext cx="8965233" cy="55059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79066767"/>
      </p:ext>
    </p:extLst>
  </p:cSld>
  <p:clrMapOvr>
    <a:masterClrMapping/>
  </p:clrMapOvr>
  <p:transition spd="med">
    <p:cover dir="r"/>
  </p:transition>
  <p:timing>
    <p:tnLst>
      <p:par>
        <p:cTn id="1" dur="indefinite" restart="never" nodeType="tmRoot"/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Global event properties: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mean </a:t>
            </a:r>
            <a:r>
              <a:rPr lang="en-US" dirty="0" err="1"/>
              <a:t>pT</a:t>
            </a:r>
            <a:r>
              <a:rPr lang="en-US" dirty="0"/>
              <a:t> </a:t>
            </a:r>
            <a:r>
              <a:rPr lang="en-US" dirty="0" err="1"/>
              <a:t>vs</a:t>
            </a:r>
            <a:r>
              <a:rPr lang="en-US" dirty="0"/>
              <a:t> </a:t>
            </a:r>
            <a:r>
              <a:rPr lang="en-US" dirty="0" smtClean="0"/>
              <a:t>multiplicity</a:t>
            </a:r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1529712" y="1688345"/>
            <a:ext cx="0" cy="401162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D71FEF-89F8-AB40-9AFE-15B535B6C097}" type="slidenum">
              <a:rPr lang="en-US" smtClean="0"/>
              <a:t>86</a:t>
            </a:fld>
            <a:endParaRPr lang="en-US"/>
          </a:p>
        </p:txBody>
      </p:sp>
      <p:pic>
        <p:nvPicPr>
          <p:cNvPr id="5017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1065762"/>
            <a:ext cx="8985007" cy="52435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000000"/>
                </a:solidFill>
              </a:rPr>
              <a:t>15th January, HI Overview,  K.Safarik</a:t>
            </a:r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5763549"/>
      </p:ext>
    </p:extLst>
  </p:cSld>
  <p:clrMapOvr>
    <a:masterClrMapping/>
  </p:clrMapOvr>
  <p:transition spd="med">
    <p:cover dir="r"/>
  </p:transition>
  <p:timing>
    <p:tnLst>
      <p:par>
        <p:cTn id="1" dur="indefinite" restart="never" nodeType="tmRoot"/>
      </p:par>
    </p:tn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Global event properties: </a:t>
            </a:r>
            <a:br>
              <a:rPr lang="en-US" dirty="0" smtClean="0"/>
            </a:br>
            <a:r>
              <a:rPr lang="en-US" dirty="0" smtClean="0"/>
              <a:t>mean </a:t>
            </a:r>
            <a:r>
              <a:rPr lang="en-US" dirty="0" err="1" smtClean="0"/>
              <a:t>pT</a:t>
            </a:r>
            <a:r>
              <a:rPr lang="en-US" dirty="0" smtClean="0"/>
              <a:t> </a:t>
            </a:r>
            <a:r>
              <a:rPr lang="en-US" dirty="0" err="1" smtClean="0"/>
              <a:t>vs</a:t>
            </a:r>
            <a:r>
              <a:rPr lang="en-US" dirty="0" smtClean="0"/>
              <a:t> multiplicity</a:t>
            </a:r>
            <a:endParaRPr lang="en-US" dirty="0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D71FEF-89F8-AB40-9AFE-15B535B6C097}" type="slidenum">
              <a:rPr lang="en-US" smtClean="0"/>
              <a:t>87</a:t>
            </a:fld>
            <a:endParaRPr lang="en-US"/>
          </a:p>
        </p:txBody>
      </p:sp>
      <p:pic>
        <p:nvPicPr>
          <p:cNvPr id="5120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936352"/>
            <a:ext cx="8928992" cy="55680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000000"/>
                </a:solidFill>
              </a:rPr>
              <a:t>15th January, HI Overview,  K.Safarik</a:t>
            </a:r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4105245"/>
      </p:ext>
    </p:extLst>
  </p:cSld>
  <p:clrMapOvr>
    <a:masterClrMapping/>
  </p:clrMapOvr>
  <p:transition spd="med">
    <p:cover dir="r"/>
  </p:transition>
  <p:timing>
    <p:tnLst>
      <p:par>
        <p:cTn id="1" dur="indefinite" restart="never" nodeType="tmRoot"/>
      </p:par>
    </p:tn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sz="3200" dirty="0"/>
              <a:t>&lt;</a:t>
            </a:r>
            <a:r>
              <a:rPr lang="en-US" sz="3200" dirty="0" err="1" smtClean="0"/>
              <a:t>pT</a:t>
            </a:r>
            <a:r>
              <a:rPr lang="en-US" sz="3200" dirty="0" smtClean="0"/>
              <a:t>&gt; of identified particles</a:t>
            </a:r>
            <a:br>
              <a:rPr lang="en-US" sz="3200" dirty="0" smtClean="0"/>
            </a:br>
            <a:r>
              <a:rPr lang="en-US" sz="3200" dirty="0" err="1" smtClean="0"/>
              <a:t>vs</a:t>
            </a:r>
            <a:r>
              <a:rPr lang="en-US" sz="3200" dirty="0" smtClean="0"/>
              <a:t> multiplicity</a:t>
            </a:r>
            <a:endParaRPr lang="en-GB" sz="3200" dirty="0" smtClean="0"/>
          </a:p>
        </p:txBody>
      </p:sp>
      <p:sp>
        <p:nvSpPr>
          <p:cNvPr id="100355" name="Content Placeholder 2"/>
          <p:cNvSpPr>
            <a:spLocks noGrp="1"/>
          </p:cNvSpPr>
          <p:nvPr>
            <p:ph idx="1"/>
          </p:nvPr>
        </p:nvSpPr>
        <p:spPr>
          <a:xfrm>
            <a:off x="250825" y="1268413"/>
            <a:ext cx="8713663" cy="3600450"/>
          </a:xfrm>
        </p:spPr>
        <p:txBody>
          <a:bodyPr/>
          <a:lstStyle/>
          <a:p>
            <a:pPr>
              <a:buFontTx/>
              <a:buNone/>
            </a:pPr>
            <a:endParaRPr lang="en-GB" sz="2000" dirty="0" smtClean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z="1200" b="1" u="sng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 sz="1200" b="1" u="sng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 sz="1200" b="1" u="sng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 sz="1200" b="1" u="sng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 sz="1200" b="1" u="sng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 u="sng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 u="sng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 u="sng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 u="sng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fld id="{B1DFF974-7549-4567-8171-28B756D69C12}" type="slidenum">
              <a:rPr lang="en-GB" b="0" u="none">
                <a:solidFill>
                  <a:srgbClr val="FFFFFF"/>
                </a:solidFill>
                <a:latin typeface="Comic Sans MS" pitchFamily="66" charset="0"/>
              </a:rPr>
              <a:pPr/>
              <a:t>88</a:t>
            </a:fld>
            <a:endParaRPr lang="en-GB" b="0" u="none">
              <a:solidFill>
                <a:srgbClr val="FFFFFF"/>
              </a:solidFill>
              <a:latin typeface="Comic Sans MS" pitchFamily="66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000000"/>
                </a:solidFill>
              </a:rPr>
              <a:t>15th January, HI Overview,  K.Safarik</a:t>
            </a:r>
            <a:endParaRPr lang="en-US">
              <a:solidFill>
                <a:srgbClr val="000000"/>
              </a:solidFill>
            </a:endParaRPr>
          </a:p>
        </p:txBody>
      </p:sp>
      <p:pic>
        <p:nvPicPr>
          <p:cNvPr id="4813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5" y="980728"/>
            <a:ext cx="8881608" cy="55019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44484829"/>
      </p:ext>
    </p:extLst>
  </p:cSld>
  <p:clrMapOvr>
    <a:masterClrMapping/>
  </p:clrMapOvr>
  <p:transition spd="med">
    <p:cover dir="r"/>
  </p:transition>
  <p:timing>
    <p:tnLst>
      <p:par>
        <p:cTn id="1" dur="indefinite" restart="never" nodeType="tmRoot"/>
      </p:par>
    </p:tn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Baryon-to-meson ratio in p-</a:t>
            </a:r>
            <a:r>
              <a:rPr lang="en-US" dirty="0" err="1" smtClean="0"/>
              <a:t>Pb</a:t>
            </a:r>
            <a:endParaRPr lang="en-GB" dirty="0" smtClean="0"/>
          </a:p>
        </p:txBody>
      </p:sp>
      <p:sp>
        <p:nvSpPr>
          <p:cNvPr id="100355" name="Content Placeholder 2"/>
          <p:cNvSpPr>
            <a:spLocks noGrp="1"/>
          </p:cNvSpPr>
          <p:nvPr>
            <p:ph idx="1"/>
          </p:nvPr>
        </p:nvSpPr>
        <p:spPr>
          <a:xfrm>
            <a:off x="250825" y="1268413"/>
            <a:ext cx="8713663" cy="3600450"/>
          </a:xfrm>
        </p:spPr>
        <p:txBody>
          <a:bodyPr/>
          <a:lstStyle/>
          <a:p>
            <a:pPr>
              <a:buFontTx/>
              <a:buNone/>
            </a:pPr>
            <a:endParaRPr lang="en-GB" sz="2000" dirty="0" smtClean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z="1200" b="1" u="sng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 sz="1200" b="1" u="sng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 sz="1200" b="1" u="sng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 sz="1200" b="1" u="sng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 sz="1200" b="1" u="sng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 u="sng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 u="sng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 u="sng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 u="sng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fld id="{B1DFF974-7549-4567-8171-28B756D69C12}" type="slidenum">
              <a:rPr lang="en-GB" b="0" u="none">
                <a:solidFill>
                  <a:srgbClr val="FFFFFF"/>
                </a:solidFill>
                <a:latin typeface="Comic Sans MS" pitchFamily="66" charset="0"/>
              </a:rPr>
              <a:pPr/>
              <a:t>89</a:t>
            </a:fld>
            <a:endParaRPr lang="en-GB" b="0" u="none">
              <a:solidFill>
                <a:srgbClr val="FFFFFF"/>
              </a:solidFill>
              <a:latin typeface="Comic Sans MS" pitchFamily="66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000000"/>
                </a:solidFill>
              </a:rPr>
              <a:t>15th January, HI Overview,  K.Safarik</a:t>
            </a:r>
            <a:endParaRPr lang="en-US">
              <a:solidFill>
                <a:srgbClr val="000000"/>
              </a:solidFill>
            </a:endParaRPr>
          </a:p>
        </p:txBody>
      </p:sp>
      <p:pic>
        <p:nvPicPr>
          <p:cNvPr id="430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25" y="1885156"/>
            <a:ext cx="9048750" cy="3848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57536740"/>
      </p:ext>
    </p:extLst>
  </p:cSld>
  <p:clrMapOvr>
    <a:masterClrMapping/>
  </p:clrMapOvr>
  <p:transition spd="med">
    <p:cover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Blast wave fits</a:t>
            </a:r>
            <a:endParaRPr lang="en-GB" dirty="0" smtClean="0"/>
          </a:p>
        </p:txBody>
      </p:sp>
      <p:sp>
        <p:nvSpPr>
          <p:cNvPr id="100355" name="Content Placeholder 2"/>
          <p:cNvSpPr>
            <a:spLocks noGrp="1"/>
          </p:cNvSpPr>
          <p:nvPr>
            <p:ph idx="1"/>
          </p:nvPr>
        </p:nvSpPr>
        <p:spPr>
          <a:xfrm>
            <a:off x="250825" y="1268413"/>
            <a:ext cx="8713663" cy="3600450"/>
          </a:xfrm>
        </p:spPr>
        <p:txBody>
          <a:bodyPr/>
          <a:lstStyle/>
          <a:p>
            <a:pPr>
              <a:buFontTx/>
              <a:buNone/>
            </a:pPr>
            <a:endParaRPr lang="en-GB" sz="2000" dirty="0" smtClean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z="1200" b="1" u="sng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 sz="1200" b="1" u="sng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 sz="1200" b="1" u="sng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 sz="1200" b="1" u="sng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 sz="1200" b="1" u="sng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 u="sng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 u="sng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 u="sng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 u="sng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fld id="{B1DFF974-7549-4567-8171-28B756D69C12}" type="slidenum">
              <a:rPr lang="en-GB" b="0" u="none">
                <a:solidFill>
                  <a:srgbClr val="FFFFFF"/>
                </a:solidFill>
                <a:latin typeface="Comic Sans MS" pitchFamily="66" charset="0"/>
              </a:rPr>
              <a:pPr/>
              <a:t>9</a:t>
            </a:fld>
            <a:endParaRPr lang="en-GB" b="0" u="none">
              <a:solidFill>
                <a:srgbClr val="FFFFFF"/>
              </a:solidFill>
              <a:latin typeface="Comic Sans MS" pitchFamily="66" charset="0"/>
            </a:endParaRPr>
          </a:p>
        </p:txBody>
      </p:sp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980728"/>
            <a:ext cx="8928991" cy="56881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000000"/>
                </a:solidFill>
              </a:rPr>
              <a:t>15th January, HI Overview,  K.Safarik</a:t>
            </a:r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9522462"/>
      </p:ext>
    </p:extLst>
  </p:cSld>
  <p:clrMapOvr>
    <a:masterClrMapping/>
  </p:clrMapOvr>
  <p:transition spd="med">
    <p:cover dir="r"/>
  </p:transition>
  <p:timing>
    <p:tnLst>
      <p:par>
        <p:cTn id="1" dur="indefinite" restart="never" nodeType="tmRoot"/>
      </p:par>
    </p:tn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Double ridge in p-</a:t>
            </a:r>
            <a:r>
              <a:rPr lang="en-US" dirty="0" err="1" smtClean="0"/>
              <a:t>Pb</a:t>
            </a:r>
            <a:endParaRPr lang="en-GB" baseline="-25000" dirty="0" smtClean="0"/>
          </a:p>
        </p:txBody>
      </p:sp>
      <p:sp>
        <p:nvSpPr>
          <p:cNvPr id="100355" name="Content Placeholder 2"/>
          <p:cNvSpPr>
            <a:spLocks noGrp="1"/>
          </p:cNvSpPr>
          <p:nvPr>
            <p:ph idx="1"/>
          </p:nvPr>
        </p:nvSpPr>
        <p:spPr>
          <a:xfrm>
            <a:off x="467544" y="1052736"/>
            <a:ext cx="8208912" cy="5472608"/>
          </a:xfrm>
        </p:spPr>
        <p:txBody>
          <a:bodyPr/>
          <a:lstStyle/>
          <a:p>
            <a:endParaRPr lang="en-GB" sz="2200" dirty="0" smtClean="0">
              <a:effectLst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z="1200" b="1" u="sng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 sz="1200" b="1" u="sng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 sz="1200" b="1" u="sng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 sz="1200" b="1" u="sng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 sz="1200" b="1" u="sng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 u="sng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 u="sng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 u="sng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 u="sng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fld id="{B1DFF974-7549-4567-8171-28B756D69C12}" type="slidenum">
              <a:rPr lang="en-GB" b="0" u="none">
                <a:solidFill>
                  <a:srgbClr val="FFFFFF"/>
                </a:solidFill>
                <a:latin typeface="Comic Sans MS" pitchFamily="66" charset="0"/>
              </a:rPr>
              <a:pPr/>
              <a:t>90</a:t>
            </a:fld>
            <a:endParaRPr lang="en-GB" b="0" u="none" dirty="0">
              <a:solidFill>
                <a:srgbClr val="FFFFFF"/>
              </a:solidFill>
              <a:latin typeface="Comic Sans MS" pitchFamily="66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000000"/>
                </a:solidFill>
              </a:rPr>
              <a:t>15th January, HI Overview,  K.Safarik</a:t>
            </a:r>
            <a:endParaRPr lang="en-US">
              <a:solidFill>
                <a:srgbClr val="000000"/>
              </a:solidFill>
            </a:endParaRPr>
          </a:p>
        </p:txBody>
      </p:sp>
      <p:pic>
        <p:nvPicPr>
          <p:cNvPr id="542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283" y="1052736"/>
            <a:ext cx="8960705" cy="52565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05923183"/>
      </p:ext>
    </p:extLst>
  </p:cSld>
  <p:clrMapOvr>
    <a:masterClrMapping/>
  </p:clrMapOvr>
  <p:transition spd="med">
    <p:cover dir="r"/>
  </p:transition>
  <p:timing>
    <p:tnLst>
      <p:par>
        <p:cTn id="1" dur="indefinite" restart="never" nodeType="tmRoot"/>
      </p:par>
    </p:tn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Double ridge in p-</a:t>
            </a:r>
            <a:r>
              <a:rPr lang="en-US" dirty="0" err="1" smtClean="0"/>
              <a:t>Pb</a:t>
            </a:r>
            <a:r>
              <a:rPr lang="en-US" dirty="0" smtClean="0"/>
              <a:t>: </a:t>
            </a:r>
            <a:r>
              <a:rPr lang="en-US" i="1" dirty="0" smtClean="0"/>
              <a:t>v</a:t>
            </a:r>
            <a:r>
              <a:rPr lang="en-US" baseline="-25000" dirty="0" smtClean="0"/>
              <a:t>2</a:t>
            </a:r>
            <a:r>
              <a:rPr lang="en-US" dirty="0" smtClean="0"/>
              <a:t> </a:t>
            </a:r>
            <a:r>
              <a:rPr lang="en-US" i="1" dirty="0" smtClean="0"/>
              <a:t>v</a:t>
            </a:r>
            <a:r>
              <a:rPr lang="en-US" baseline="-25000" dirty="0" smtClean="0"/>
              <a:t>3</a:t>
            </a:r>
            <a:endParaRPr lang="en-GB" baseline="-25000" dirty="0" smtClean="0"/>
          </a:p>
        </p:txBody>
      </p:sp>
      <p:sp>
        <p:nvSpPr>
          <p:cNvPr id="100355" name="Content Placeholder 2"/>
          <p:cNvSpPr>
            <a:spLocks noGrp="1"/>
          </p:cNvSpPr>
          <p:nvPr>
            <p:ph idx="1"/>
          </p:nvPr>
        </p:nvSpPr>
        <p:spPr>
          <a:xfrm>
            <a:off x="467544" y="1052736"/>
            <a:ext cx="8208912" cy="5472608"/>
          </a:xfrm>
        </p:spPr>
        <p:txBody>
          <a:bodyPr/>
          <a:lstStyle/>
          <a:p>
            <a:endParaRPr lang="en-GB" sz="2200" dirty="0" smtClean="0">
              <a:effectLst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z="1200" b="1" u="sng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 sz="1200" b="1" u="sng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 sz="1200" b="1" u="sng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 sz="1200" b="1" u="sng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 sz="1200" b="1" u="sng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 u="sng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 u="sng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 u="sng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 u="sng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fld id="{B1DFF974-7549-4567-8171-28B756D69C12}" type="slidenum">
              <a:rPr lang="en-GB" b="0" u="none">
                <a:solidFill>
                  <a:srgbClr val="FFFFFF"/>
                </a:solidFill>
                <a:latin typeface="Comic Sans MS" pitchFamily="66" charset="0"/>
              </a:rPr>
              <a:pPr/>
              <a:t>91</a:t>
            </a:fld>
            <a:endParaRPr lang="en-GB" b="0" u="none" dirty="0">
              <a:solidFill>
                <a:srgbClr val="FFFFFF"/>
              </a:solidFill>
              <a:latin typeface="Comic Sans MS" pitchFamily="66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000000"/>
                </a:solidFill>
              </a:rPr>
              <a:t>15th January, HI Overview,  K.Safarik</a:t>
            </a:r>
            <a:endParaRPr lang="en-US">
              <a:solidFill>
                <a:srgbClr val="000000"/>
              </a:solidFill>
            </a:endParaRPr>
          </a:p>
        </p:txBody>
      </p:sp>
      <p:pic>
        <p:nvPicPr>
          <p:cNvPr id="552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313" y="908720"/>
            <a:ext cx="9077372" cy="57606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13644778"/>
      </p:ext>
    </p:extLst>
  </p:cSld>
  <p:clrMapOvr>
    <a:masterClrMapping/>
  </p:clrMapOvr>
  <p:transition spd="med">
    <p:cover dir="r"/>
  </p:transition>
  <p:timing>
    <p:tnLst>
      <p:par>
        <p:cTn id="1" dur="indefinite" restart="never" nodeType="tmRoot"/>
      </p:par>
    </p:tnLst>
  </p:timing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p-</a:t>
            </a:r>
            <a:r>
              <a:rPr lang="en-US" dirty="0" err="1" smtClean="0"/>
              <a:t>Pb</a:t>
            </a:r>
            <a:r>
              <a:rPr lang="en-US" dirty="0"/>
              <a:t> </a:t>
            </a:r>
            <a:r>
              <a:rPr lang="en-US" dirty="0" smtClean="0"/>
              <a:t>correlations with PID</a:t>
            </a:r>
            <a:endParaRPr lang="en-GB" baseline="-25000" dirty="0" smtClean="0"/>
          </a:p>
        </p:txBody>
      </p:sp>
      <p:sp>
        <p:nvSpPr>
          <p:cNvPr id="100355" name="Content Placeholder 2"/>
          <p:cNvSpPr>
            <a:spLocks noGrp="1"/>
          </p:cNvSpPr>
          <p:nvPr>
            <p:ph idx="1"/>
          </p:nvPr>
        </p:nvSpPr>
        <p:spPr>
          <a:xfrm>
            <a:off x="467544" y="1052736"/>
            <a:ext cx="8208912" cy="5472608"/>
          </a:xfrm>
        </p:spPr>
        <p:txBody>
          <a:bodyPr/>
          <a:lstStyle/>
          <a:p>
            <a:endParaRPr lang="en-GB" sz="2200" dirty="0" smtClean="0">
              <a:effectLst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z="1200" b="1" u="sng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 sz="1200" b="1" u="sng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 sz="1200" b="1" u="sng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 sz="1200" b="1" u="sng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 sz="1200" b="1" u="sng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 u="sng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 u="sng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 u="sng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 u="sng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fld id="{B1DFF974-7549-4567-8171-28B756D69C12}" type="slidenum">
              <a:rPr lang="en-GB" b="0" u="none">
                <a:solidFill>
                  <a:srgbClr val="FFFFFF"/>
                </a:solidFill>
                <a:latin typeface="Comic Sans MS" pitchFamily="66" charset="0"/>
              </a:rPr>
              <a:pPr/>
              <a:t>92</a:t>
            </a:fld>
            <a:endParaRPr lang="en-GB" b="0" u="none" dirty="0">
              <a:solidFill>
                <a:srgbClr val="FFFFFF"/>
              </a:solidFill>
              <a:latin typeface="Comic Sans MS" pitchFamily="66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000000"/>
                </a:solidFill>
              </a:rPr>
              <a:t>15th January, HI Overview,  K.Safarik</a:t>
            </a:r>
            <a:endParaRPr lang="en-US">
              <a:solidFill>
                <a:srgbClr val="000000"/>
              </a:solidFill>
            </a:endParaRPr>
          </a:p>
        </p:txBody>
      </p:sp>
      <p:pic>
        <p:nvPicPr>
          <p:cNvPr id="563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908720"/>
            <a:ext cx="9036496" cy="58055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87139889"/>
      </p:ext>
    </p:extLst>
  </p:cSld>
  <p:clrMapOvr>
    <a:masterClrMapping/>
  </p:clrMapOvr>
  <p:transition spd="med">
    <p:cover dir="r"/>
  </p:transition>
  <p:timing>
    <p:tnLst>
      <p:par>
        <p:cTn id="1" dur="indefinite" restart="never" nodeType="tmRoot"/>
      </p:par>
    </p:tnLst>
  </p:timing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p-</a:t>
            </a:r>
            <a:r>
              <a:rPr lang="en-US" dirty="0" err="1" smtClean="0"/>
              <a:t>Pb</a:t>
            </a:r>
            <a:r>
              <a:rPr lang="en-US" dirty="0"/>
              <a:t> </a:t>
            </a:r>
            <a:r>
              <a:rPr lang="en-US" i="1" dirty="0" smtClean="0"/>
              <a:t>v</a:t>
            </a:r>
            <a:r>
              <a:rPr lang="en-US" baseline="-25000" dirty="0" smtClean="0"/>
              <a:t>2</a:t>
            </a:r>
            <a:r>
              <a:rPr lang="en-US" dirty="0" smtClean="0"/>
              <a:t> </a:t>
            </a:r>
            <a:r>
              <a:rPr lang="en-US" i="1" dirty="0" smtClean="0"/>
              <a:t>v</a:t>
            </a:r>
            <a:r>
              <a:rPr lang="en-US" baseline="-25000" dirty="0" smtClean="0"/>
              <a:t>3</a:t>
            </a:r>
            <a:r>
              <a:rPr lang="en-US" dirty="0" smtClean="0"/>
              <a:t> with PID</a:t>
            </a:r>
            <a:endParaRPr lang="en-GB" baseline="-25000" dirty="0" smtClean="0"/>
          </a:p>
        </p:txBody>
      </p:sp>
      <p:sp>
        <p:nvSpPr>
          <p:cNvPr id="100355" name="Content Placeholder 2"/>
          <p:cNvSpPr>
            <a:spLocks noGrp="1"/>
          </p:cNvSpPr>
          <p:nvPr>
            <p:ph idx="1"/>
          </p:nvPr>
        </p:nvSpPr>
        <p:spPr>
          <a:xfrm>
            <a:off x="467544" y="1052736"/>
            <a:ext cx="8208912" cy="5472608"/>
          </a:xfrm>
        </p:spPr>
        <p:txBody>
          <a:bodyPr/>
          <a:lstStyle/>
          <a:p>
            <a:endParaRPr lang="en-GB" sz="2200" dirty="0" smtClean="0">
              <a:effectLst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z="1200" b="1" u="sng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 sz="1200" b="1" u="sng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 sz="1200" b="1" u="sng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 sz="1200" b="1" u="sng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 sz="1200" b="1" u="sng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 u="sng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 u="sng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 u="sng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 u="sng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fld id="{B1DFF974-7549-4567-8171-28B756D69C12}" type="slidenum">
              <a:rPr lang="en-GB" b="0" u="none">
                <a:solidFill>
                  <a:srgbClr val="FFFFFF"/>
                </a:solidFill>
                <a:latin typeface="Comic Sans MS" pitchFamily="66" charset="0"/>
              </a:rPr>
              <a:pPr/>
              <a:t>93</a:t>
            </a:fld>
            <a:endParaRPr lang="en-GB" b="0" u="none" dirty="0">
              <a:solidFill>
                <a:srgbClr val="FFFFFF"/>
              </a:solidFill>
              <a:latin typeface="Comic Sans MS" pitchFamily="66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000000"/>
                </a:solidFill>
              </a:rPr>
              <a:t>15th January, HI Overview,  K.Safarik</a:t>
            </a:r>
            <a:endParaRPr lang="en-US">
              <a:solidFill>
                <a:srgbClr val="000000"/>
              </a:solidFill>
            </a:endParaRPr>
          </a:p>
        </p:txBody>
      </p:sp>
      <p:pic>
        <p:nvPicPr>
          <p:cNvPr id="573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946745"/>
            <a:ext cx="8928992" cy="55060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9600071"/>
      </p:ext>
    </p:extLst>
  </p:cSld>
  <p:clrMapOvr>
    <a:masterClrMapping/>
  </p:clrMapOvr>
  <p:transition spd="med">
    <p:cover dir="r"/>
  </p:transition>
  <p:timing>
    <p:tnLst>
      <p:par>
        <p:cTn id="1" dur="indefinite" restart="never" nodeType="tmRoot"/>
      </p:par>
    </p:tnLst>
  </p:timing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/>
              <a:t>v</a:t>
            </a:r>
            <a:r>
              <a:rPr lang="en-US" baseline="-25000" dirty="0" smtClean="0"/>
              <a:t>2</a:t>
            </a:r>
            <a:r>
              <a:rPr lang="en-US" dirty="0" smtClean="0"/>
              <a:t> mass splitting in p-</a:t>
            </a:r>
            <a:r>
              <a:rPr lang="en-US" dirty="0" err="1" smtClean="0"/>
              <a:t>Pb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000000"/>
                </a:solidFill>
              </a:rPr>
              <a:t>15th January, HI Overview,  K.Safarik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E87A10-2C8A-4766-87AF-F1AC79DD9C7C}" type="slidenum">
              <a:rPr lang="en-US" smtClean="0">
                <a:solidFill>
                  <a:srgbClr val="000000"/>
                </a:solidFill>
              </a:rPr>
              <a:pPr/>
              <a:t>94</a:t>
            </a:fld>
            <a:endParaRPr lang="en-US">
              <a:solidFill>
                <a:srgbClr val="000000"/>
              </a:solidFill>
            </a:endParaRPr>
          </a:p>
        </p:txBody>
      </p:sp>
      <p:pic>
        <p:nvPicPr>
          <p:cNvPr id="583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985986"/>
            <a:ext cx="8964499" cy="56113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97951421"/>
      </p:ext>
    </p:extLst>
  </p:cSld>
  <p:clrMapOvr>
    <a:masterClrMapping/>
  </p:clrMapOvr>
  <p:transition spd="med">
    <p:cover dir="r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aper Presentation 1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Paper Presentation 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Paper Presentation 1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1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aper Presentation 1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1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1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1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1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7_Accelerators">
  <a:themeElements>
    <a:clrScheme name="Accelerators 2">
      <a:dk1>
        <a:srgbClr val="000000"/>
      </a:dk1>
      <a:lt1>
        <a:srgbClr val="FFFFFF"/>
      </a:lt1>
      <a:dk2>
        <a:srgbClr val="0000FF"/>
      </a:dk2>
      <a:lt2>
        <a:srgbClr val="FFFF00"/>
      </a:lt2>
      <a:accent1>
        <a:srgbClr val="FF9900"/>
      </a:accent1>
      <a:accent2>
        <a:srgbClr val="00FFFF"/>
      </a:accent2>
      <a:accent3>
        <a:srgbClr val="AAAAFF"/>
      </a:accent3>
      <a:accent4>
        <a:srgbClr val="DADADA"/>
      </a:accent4>
      <a:accent5>
        <a:srgbClr val="FFCAAA"/>
      </a:accent5>
      <a:accent6>
        <a:srgbClr val="00E7E7"/>
      </a:accent6>
      <a:hlink>
        <a:srgbClr val="FF0033"/>
      </a:hlink>
      <a:folHlink>
        <a:srgbClr val="969696"/>
      </a:folHlink>
    </a:clrScheme>
    <a:fontScheme name="Accelerators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00CC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b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0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00CC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b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0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Accelerators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ccelerators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ccelerators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ccelerators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ccelerators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ccelerators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ccelerators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2_Paper Presentation 1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Paper Presentation 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Paper Presentation 1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1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aper Presentation 1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1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1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1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1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2.xml><?xml version="1.0" encoding="utf-8"?>
<a:theme xmlns:a="http://schemas.openxmlformats.org/drawingml/2006/main" name="8_Accelerators">
  <a:themeElements>
    <a:clrScheme name="Accelerators 2">
      <a:dk1>
        <a:srgbClr val="000000"/>
      </a:dk1>
      <a:lt1>
        <a:srgbClr val="FFFFFF"/>
      </a:lt1>
      <a:dk2>
        <a:srgbClr val="0000FF"/>
      </a:dk2>
      <a:lt2>
        <a:srgbClr val="FFFF00"/>
      </a:lt2>
      <a:accent1>
        <a:srgbClr val="FF9900"/>
      </a:accent1>
      <a:accent2>
        <a:srgbClr val="00FFFF"/>
      </a:accent2>
      <a:accent3>
        <a:srgbClr val="AAAAFF"/>
      </a:accent3>
      <a:accent4>
        <a:srgbClr val="DADADA"/>
      </a:accent4>
      <a:accent5>
        <a:srgbClr val="FFCAAA"/>
      </a:accent5>
      <a:accent6>
        <a:srgbClr val="00E7E7"/>
      </a:accent6>
      <a:hlink>
        <a:srgbClr val="FF0033"/>
      </a:hlink>
      <a:folHlink>
        <a:srgbClr val="969696"/>
      </a:folHlink>
    </a:clrScheme>
    <a:fontScheme name="Accelerators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00CC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b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0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00CC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b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0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Accelerators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ccelerators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ccelerators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ccelerators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ccelerators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ccelerators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ccelerators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3.xml><?xml version="1.0" encoding="utf-8"?>
<a:theme xmlns:a="http://schemas.openxmlformats.org/drawingml/2006/main" name="9_Accelerators">
  <a:themeElements>
    <a:clrScheme name="Accelerators 2">
      <a:dk1>
        <a:srgbClr val="000000"/>
      </a:dk1>
      <a:lt1>
        <a:srgbClr val="FFFFFF"/>
      </a:lt1>
      <a:dk2>
        <a:srgbClr val="0000FF"/>
      </a:dk2>
      <a:lt2>
        <a:srgbClr val="FFFF00"/>
      </a:lt2>
      <a:accent1>
        <a:srgbClr val="FF9900"/>
      </a:accent1>
      <a:accent2>
        <a:srgbClr val="00FFFF"/>
      </a:accent2>
      <a:accent3>
        <a:srgbClr val="AAAAFF"/>
      </a:accent3>
      <a:accent4>
        <a:srgbClr val="DADADA"/>
      </a:accent4>
      <a:accent5>
        <a:srgbClr val="FFCAAA"/>
      </a:accent5>
      <a:accent6>
        <a:srgbClr val="00E7E7"/>
      </a:accent6>
      <a:hlink>
        <a:srgbClr val="FF0033"/>
      </a:hlink>
      <a:folHlink>
        <a:srgbClr val="969696"/>
      </a:folHlink>
    </a:clrScheme>
    <a:fontScheme name="Accelerators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00CC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b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0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00CC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b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0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Accelerators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ccelerators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ccelerators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ccelerators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ccelerators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ccelerators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ccelerators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4.xml><?xml version="1.0" encoding="utf-8"?>
<a:theme xmlns:a="http://schemas.openxmlformats.org/drawingml/2006/main" name="10_Accelerators">
  <a:themeElements>
    <a:clrScheme name="Accelerators 2">
      <a:dk1>
        <a:srgbClr val="000000"/>
      </a:dk1>
      <a:lt1>
        <a:srgbClr val="FFFFFF"/>
      </a:lt1>
      <a:dk2>
        <a:srgbClr val="0000FF"/>
      </a:dk2>
      <a:lt2>
        <a:srgbClr val="FFFF00"/>
      </a:lt2>
      <a:accent1>
        <a:srgbClr val="FF9900"/>
      </a:accent1>
      <a:accent2>
        <a:srgbClr val="00FFFF"/>
      </a:accent2>
      <a:accent3>
        <a:srgbClr val="AAAAFF"/>
      </a:accent3>
      <a:accent4>
        <a:srgbClr val="DADADA"/>
      </a:accent4>
      <a:accent5>
        <a:srgbClr val="FFCAAA"/>
      </a:accent5>
      <a:accent6>
        <a:srgbClr val="00E7E7"/>
      </a:accent6>
      <a:hlink>
        <a:srgbClr val="FF0033"/>
      </a:hlink>
      <a:folHlink>
        <a:srgbClr val="969696"/>
      </a:folHlink>
    </a:clrScheme>
    <a:fontScheme name="Accelerators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00CC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b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0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00CC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b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0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Accelerators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ccelerators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ccelerators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ccelerators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ccelerators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ccelerators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ccelerators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5.xml><?xml version="1.0" encoding="utf-8"?>
<a:theme xmlns:a="http://schemas.openxmlformats.org/drawingml/2006/main" name="3_Paper Presentation 1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Paper Presentation 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Paper Presentation 1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1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aper Presentation 1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1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1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1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1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6.xml><?xml version="1.0" encoding="utf-8"?>
<a:theme xmlns:a="http://schemas.openxmlformats.org/drawingml/2006/main" name="4_Paper Presentation 1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Paper Presentation 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Paper Presentation 1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1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aper Presentation 1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1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1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1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1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7.xml><?xml version="1.0" encoding="utf-8"?>
<a:theme xmlns:a="http://schemas.openxmlformats.org/drawingml/2006/main" name="5_Paper Presentation 1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Paper Presentation 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Paper Presentation 1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1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aper Presentation 1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1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1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1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1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8.xml><?xml version="1.0" encoding="utf-8"?>
<a:theme xmlns:a="http://schemas.openxmlformats.org/drawingml/2006/main" name="6_Paper Presentation 1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Paper Presentation 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Paper Presentation 1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1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aper Presentation 1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1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1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1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1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9.xml><?xml version="1.0" encoding="utf-8"?>
<a:theme xmlns:a="http://schemas.openxmlformats.org/drawingml/2006/main" name="7_Paper Presentation 1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Paper Presentation 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Paper Presentation 1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1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aper Presentation 1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1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1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1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1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Paper Presentation 1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Paper Presentation 1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bg2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 smtClean="0">
            <a:ln>
              <a:noFill/>
            </a:ln>
            <a:solidFill>
              <a:schemeClr val="bg2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bg2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 smtClean="0">
            <a:ln>
              <a:noFill/>
            </a:ln>
            <a:solidFill>
              <a:schemeClr val="bg2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Paper Presentation 1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1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aper Presentation 1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1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1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1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1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0.xml><?xml version="1.0" encoding="utf-8"?>
<a:theme xmlns:a="http://schemas.openxmlformats.org/drawingml/2006/main" name="8_Paper Presentation 1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Paper Presentation 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Paper Presentation 1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1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aper Presentation 1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1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1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1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1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1.xml><?xml version="1.0" encoding="utf-8"?>
<a:theme xmlns:a="http://schemas.openxmlformats.org/drawingml/2006/main" name="9_Paper Presentation 1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Paper Presentation 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Paper Presentation 1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1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aper Presentation 1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1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1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1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1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2.xml><?xml version="1.0" encoding="utf-8"?>
<a:theme xmlns:a="http://schemas.openxmlformats.org/drawingml/2006/main" name="10_Paper Presentation 1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Paper Presentation 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Paper Presentation 1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1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aper Presentation 1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1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1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1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1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3.xml><?xml version="1.0" encoding="utf-8"?>
<a:theme xmlns:a="http://schemas.openxmlformats.org/drawingml/2006/main" name="11_Paper Presentation 1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Paper Presentation 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Paper Presentation 1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1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aper Presentation 1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1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1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1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1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4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Comic Sans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5.xml><?xml version="1.0" encoding="utf-8"?>
<a:theme xmlns:a="http://schemas.openxmlformats.org/drawingml/2006/main" name="12_Paper Presentation 1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Paper Presentation 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Paper Presentation 1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1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aper Presentation 1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1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1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1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1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6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Accelerators">
  <a:themeElements>
    <a:clrScheme name="Accelerators 2">
      <a:dk1>
        <a:srgbClr val="000000"/>
      </a:dk1>
      <a:lt1>
        <a:srgbClr val="FFFFFF"/>
      </a:lt1>
      <a:dk2>
        <a:srgbClr val="0000FF"/>
      </a:dk2>
      <a:lt2>
        <a:srgbClr val="FFFF00"/>
      </a:lt2>
      <a:accent1>
        <a:srgbClr val="FF9900"/>
      </a:accent1>
      <a:accent2>
        <a:srgbClr val="00FFFF"/>
      </a:accent2>
      <a:accent3>
        <a:srgbClr val="AAAAFF"/>
      </a:accent3>
      <a:accent4>
        <a:srgbClr val="DADADA"/>
      </a:accent4>
      <a:accent5>
        <a:srgbClr val="FFCAAA"/>
      </a:accent5>
      <a:accent6>
        <a:srgbClr val="00E7E7"/>
      </a:accent6>
      <a:hlink>
        <a:srgbClr val="FF0033"/>
      </a:hlink>
      <a:folHlink>
        <a:srgbClr val="969696"/>
      </a:folHlink>
    </a:clrScheme>
    <a:fontScheme name="Accelerators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00CC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b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0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00CC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b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0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Accelerators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ccelerators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ccelerators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ccelerators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ccelerators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ccelerators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ccelerators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1_Accelerators">
  <a:themeElements>
    <a:clrScheme name="Accelerators 2">
      <a:dk1>
        <a:srgbClr val="000000"/>
      </a:dk1>
      <a:lt1>
        <a:srgbClr val="FFFFFF"/>
      </a:lt1>
      <a:dk2>
        <a:srgbClr val="0000FF"/>
      </a:dk2>
      <a:lt2>
        <a:srgbClr val="FFFF00"/>
      </a:lt2>
      <a:accent1>
        <a:srgbClr val="FF9900"/>
      </a:accent1>
      <a:accent2>
        <a:srgbClr val="00FFFF"/>
      </a:accent2>
      <a:accent3>
        <a:srgbClr val="AAAAFF"/>
      </a:accent3>
      <a:accent4>
        <a:srgbClr val="DADADA"/>
      </a:accent4>
      <a:accent5>
        <a:srgbClr val="FFCAAA"/>
      </a:accent5>
      <a:accent6>
        <a:srgbClr val="00E7E7"/>
      </a:accent6>
      <a:hlink>
        <a:srgbClr val="FF0033"/>
      </a:hlink>
      <a:folHlink>
        <a:srgbClr val="969696"/>
      </a:folHlink>
    </a:clrScheme>
    <a:fontScheme name="Accelerators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00CC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b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0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00CC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b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0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Accelerators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ccelerators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ccelerators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ccelerators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ccelerators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ccelerators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ccelerators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2_Accelerators">
  <a:themeElements>
    <a:clrScheme name="Accelerators 2">
      <a:dk1>
        <a:srgbClr val="000000"/>
      </a:dk1>
      <a:lt1>
        <a:srgbClr val="FFFFFF"/>
      </a:lt1>
      <a:dk2>
        <a:srgbClr val="0000FF"/>
      </a:dk2>
      <a:lt2>
        <a:srgbClr val="FFFF00"/>
      </a:lt2>
      <a:accent1>
        <a:srgbClr val="FF9900"/>
      </a:accent1>
      <a:accent2>
        <a:srgbClr val="00FFFF"/>
      </a:accent2>
      <a:accent3>
        <a:srgbClr val="AAAAFF"/>
      </a:accent3>
      <a:accent4>
        <a:srgbClr val="DADADA"/>
      </a:accent4>
      <a:accent5>
        <a:srgbClr val="FFCAAA"/>
      </a:accent5>
      <a:accent6>
        <a:srgbClr val="00E7E7"/>
      </a:accent6>
      <a:hlink>
        <a:srgbClr val="FF0033"/>
      </a:hlink>
      <a:folHlink>
        <a:srgbClr val="969696"/>
      </a:folHlink>
    </a:clrScheme>
    <a:fontScheme name="Accelerators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00CC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b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0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00CC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b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0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Accelerators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ccelerators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ccelerators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ccelerators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ccelerators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ccelerators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ccelerators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3_Accelerators">
  <a:themeElements>
    <a:clrScheme name="Accelerators 2">
      <a:dk1>
        <a:srgbClr val="000000"/>
      </a:dk1>
      <a:lt1>
        <a:srgbClr val="FFFFFF"/>
      </a:lt1>
      <a:dk2>
        <a:srgbClr val="0000FF"/>
      </a:dk2>
      <a:lt2>
        <a:srgbClr val="FFFF00"/>
      </a:lt2>
      <a:accent1>
        <a:srgbClr val="FF9900"/>
      </a:accent1>
      <a:accent2>
        <a:srgbClr val="00FFFF"/>
      </a:accent2>
      <a:accent3>
        <a:srgbClr val="AAAAFF"/>
      </a:accent3>
      <a:accent4>
        <a:srgbClr val="DADADA"/>
      </a:accent4>
      <a:accent5>
        <a:srgbClr val="FFCAAA"/>
      </a:accent5>
      <a:accent6>
        <a:srgbClr val="00E7E7"/>
      </a:accent6>
      <a:hlink>
        <a:srgbClr val="FF0033"/>
      </a:hlink>
      <a:folHlink>
        <a:srgbClr val="969696"/>
      </a:folHlink>
    </a:clrScheme>
    <a:fontScheme name="Accelerators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00CC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b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0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00CC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b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0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Accelerators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ccelerators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ccelerators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ccelerators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ccelerators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ccelerators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ccelerators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4_Accelerators">
  <a:themeElements>
    <a:clrScheme name="Accelerators 2">
      <a:dk1>
        <a:srgbClr val="000000"/>
      </a:dk1>
      <a:lt1>
        <a:srgbClr val="FFFFFF"/>
      </a:lt1>
      <a:dk2>
        <a:srgbClr val="0000FF"/>
      </a:dk2>
      <a:lt2>
        <a:srgbClr val="FFFF00"/>
      </a:lt2>
      <a:accent1>
        <a:srgbClr val="FF9900"/>
      </a:accent1>
      <a:accent2>
        <a:srgbClr val="00FFFF"/>
      </a:accent2>
      <a:accent3>
        <a:srgbClr val="AAAAFF"/>
      </a:accent3>
      <a:accent4>
        <a:srgbClr val="DADADA"/>
      </a:accent4>
      <a:accent5>
        <a:srgbClr val="FFCAAA"/>
      </a:accent5>
      <a:accent6>
        <a:srgbClr val="00E7E7"/>
      </a:accent6>
      <a:hlink>
        <a:srgbClr val="FF0033"/>
      </a:hlink>
      <a:folHlink>
        <a:srgbClr val="969696"/>
      </a:folHlink>
    </a:clrScheme>
    <a:fontScheme name="Accelerators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00CC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b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0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00CC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b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0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Accelerators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ccelerators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ccelerators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ccelerators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ccelerators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ccelerators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ccelerators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5_Accelerators">
  <a:themeElements>
    <a:clrScheme name="Accelerators 2">
      <a:dk1>
        <a:srgbClr val="000000"/>
      </a:dk1>
      <a:lt1>
        <a:srgbClr val="FFFFFF"/>
      </a:lt1>
      <a:dk2>
        <a:srgbClr val="0000FF"/>
      </a:dk2>
      <a:lt2>
        <a:srgbClr val="FFFF00"/>
      </a:lt2>
      <a:accent1>
        <a:srgbClr val="FF9900"/>
      </a:accent1>
      <a:accent2>
        <a:srgbClr val="00FFFF"/>
      </a:accent2>
      <a:accent3>
        <a:srgbClr val="AAAAFF"/>
      </a:accent3>
      <a:accent4>
        <a:srgbClr val="DADADA"/>
      </a:accent4>
      <a:accent5>
        <a:srgbClr val="FFCAAA"/>
      </a:accent5>
      <a:accent6>
        <a:srgbClr val="00E7E7"/>
      </a:accent6>
      <a:hlink>
        <a:srgbClr val="FF0033"/>
      </a:hlink>
      <a:folHlink>
        <a:srgbClr val="969696"/>
      </a:folHlink>
    </a:clrScheme>
    <a:fontScheme name="Accelerators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00CC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b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0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00CC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b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0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Accelerators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ccelerators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ccelerators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ccelerators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ccelerators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ccelerators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ccelerators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6_Accelerators">
  <a:themeElements>
    <a:clrScheme name="Accelerators 2">
      <a:dk1>
        <a:srgbClr val="000000"/>
      </a:dk1>
      <a:lt1>
        <a:srgbClr val="FFFFFF"/>
      </a:lt1>
      <a:dk2>
        <a:srgbClr val="0000FF"/>
      </a:dk2>
      <a:lt2>
        <a:srgbClr val="FFFF00"/>
      </a:lt2>
      <a:accent1>
        <a:srgbClr val="FF9900"/>
      </a:accent1>
      <a:accent2>
        <a:srgbClr val="00FFFF"/>
      </a:accent2>
      <a:accent3>
        <a:srgbClr val="AAAAFF"/>
      </a:accent3>
      <a:accent4>
        <a:srgbClr val="DADADA"/>
      </a:accent4>
      <a:accent5>
        <a:srgbClr val="FFCAAA"/>
      </a:accent5>
      <a:accent6>
        <a:srgbClr val="00E7E7"/>
      </a:accent6>
      <a:hlink>
        <a:srgbClr val="FF0033"/>
      </a:hlink>
      <a:folHlink>
        <a:srgbClr val="969696"/>
      </a:folHlink>
    </a:clrScheme>
    <a:fontScheme name="Accelerators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00CC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b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0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00CC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b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0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Accelerators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ccelerators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ccelerators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ccelerators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ccelerators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ccelerators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ccelerators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91271</TotalTime>
  <Words>3920</Words>
  <Application>Microsoft Office PowerPoint</Application>
  <PresentationFormat>On-screen Show (4:3)</PresentationFormat>
  <Paragraphs>831</Paragraphs>
  <Slides>94</Slides>
  <Notes>8</Notes>
  <HiddenSlides>8</HiddenSlides>
  <MMClips>0</MMClips>
  <ScaleCrop>false</ScaleCrop>
  <HeadingPairs>
    <vt:vector size="6" baseType="variant">
      <vt:variant>
        <vt:lpstr>Theme</vt:lpstr>
      </vt:variant>
      <vt:variant>
        <vt:i4>25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94</vt:i4>
      </vt:variant>
    </vt:vector>
  </HeadingPairs>
  <TitlesOfParts>
    <vt:vector size="120" baseType="lpstr">
      <vt:lpstr>Paper Presentation 1</vt:lpstr>
      <vt:lpstr>1_Paper Presentation 1</vt:lpstr>
      <vt:lpstr>Accelerators</vt:lpstr>
      <vt:lpstr>1_Accelerators</vt:lpstr>
      <vt:lpstr>2_Accelerators</vt:lpstr>
      <vt:lpstr>3_Accelerators</vt:lpstr>
      <vt:lpstr>4_Accelerators</vt:lpstr>
      <vt:lpstr>5_Accelerators</vt:lpstr>
      <vt:lpstr>6_Accelerators</vt:lpstr>
      <vt:lpstr>7_Accelerators</vt:lpstr>
      <vt:lpstr>2_Paper Presentation 1</vt:lpstr>
      <vt:lpstr>8_Accelerators</vt:lpstr>
      <vt:lpstr>9_Accelerators</vt:lpstr>
      <vt:lpstr>10_Accelerators</vt:lpstr>
      <vt:lpstr>3_Paper Presentation 1</vt:lpstr>
      <vt:lpstr>4_Paper Presentation 1</vt:lpstr>
      <vt:lpstr>5_Paper Presentation 1</vt:lpstr>
      <vt:lpstr>6_Paper Presentation 1</vt:lpstr>
      <vt:lpstr>7_Paper Presentation 1</vt:lpstr>
      <vt:lpstr>8_Paper Presentation 1</vt:lpstr>
      <vt:lpstr>9_Paper Presentation 1</vt:lpstr>
      <vt:lpstr>10_Paper Presentation 1</vt:lpstr>
      <vt:lpstr>11_Paper Presentation 1</vt:lpstr>
      <vt:lpstr>Default Design</vt:lpstr>
      <vt:lpstr>12_Paper Presentation 1</vt:lpstr>
      <vt:lpstr>Equation</vt:lpstr>
      <vt:lpstr> Heavy-Ion Physics Experimental Overview</vt:lpstr>
      <vt:lpstr>Nuclear collisions at the LHC!</vt:lpstr>
      <vt:lpstr>Particle multiplicity</vt:lpstr>
      <vt:lpstr>Particle density in h</vt:lpstr>
      <vt:lpstr>Transverse energy</vt:lpstr>
      <vt:lpstr>HBT interferometry</vt:lpstr>
      <vt:lpstr>RAA – charged particles  </vt:lpstr>
      <vt:lpstr>Transverse momentum spectra</vt:lpstr>
      <vt:lpstr>Blast wave fits</vt:lpstr>
      <vt:lpstr>Radial flow</vt:lpstr>
      <vt:lpstr>Hydrodynamical models</vt:lpstr>
      <vt:lpstr>Hydrodynamical models</vt:lpstr>
      <vt:lpstr>Identified particles at intermediate pT</vt:lpstr>
      <vt:lpstr>Strangeness enhancement</vt:lpstr>
      <vt:lpstr>Strangeness to pion</vt:lpstr>
      <vt:lpstr>Strangeness spectra K0s L</vt:lpstr>
      <vt:lpstr>Strangeness spectra X</vt:lpstr>
      <vt:lpstr>Strangeness spectra X W</vt:lpstr>
      <vt:lpstr>Hadronic resonances in Pb-Pb</vt:lpstr>
      <vt:lpstr>Hadronic resonances in Pb-Pb</vt:lpstr>
      <vt:lpstr>Strangeness RAA</vt:lpstr>
      <vt:lpstr>Baryon-to-meson ratio: p/p</vt:lpstr>
      <vt:lpstr>Baryon-to-meson ratio: L/K</vt:lpstr>
      <vt:lpstr>Baryon-to-meson ratio: L/K</vt:lpstr>
      <vt:lpstr>PID in jet structures</vt:lpstr>
      <vt:lpstr>Pion/Kaon/Proton in Pb-Pb</vt:lpstr>
      <vt:lpstr>Thermal fit to all ALICE data</vt:lpstr>
      <vt:lpstr>Thermal fit excluding protons</vt:lpstr>
      <vt:lpstr>Possible explanations</vt:lpstr>
      <vt:lpstr>vn – definition  </vt:lpstr>
      <vt:lpstr>v2 at the LHC</vt:lpstr>
      <vt:lpstr>Fluctuations  v3</vt:lpstr>
      <vt:lpstr>Flow fluctuations</vt:lpstr>
      <vt:lpstr>Long-η-range correlations</vt:lpstr>
      <vt:lpstr>Angular power spectra</vt:lpstr>
      <vt:lpstr>Directed flow v1</vt:lpstr>
      <vt:lpstr>Directed flow pT dependence</vt:lpstr>
      <vt:lpstr>Identified-particle v2</vt:lpstr>
      <vt:lpstr>v2 and v3 versus h</vt:lpstr>
      <vt:lpstr>v2 , v3, v4 versus pT</vt:lpstr>
      <vt:lpstr>Symmetry plane correlations</vt:lpstr>
      <vt:lpstr>Chiral Magnetic Effects (CME)</vt:lpstr>
      <vt:lpstr>Search for CME</vt:lpstr>
      <vt:lpstr>Dijet asymmetry</vt:lpstr>
      <vt:lpstr>Jet RAA </vt:lpstr>
      <vt:lpstr>Path-length dependence: v2</vt:lpstr>
      <vt:lpstr>Modification of fragmentation</vt:lpstr>
      <vt:lpstr>Jet structure in Pb-Pb</vt:lpstr>
      <vt:lpstr>Modification of fragmentation</vt:lpstr>
      <vt:lpstr>Jet-energy flow</vt:lpstr>
      <vt:lpstr>g – jet correlations</vt:lpstr>
      <vt:lpstr>Electro-weak probes</vt:lpstr>
      <vt:lpstr>D meson RAA</vt:lpstr>
      <vt:lpstr>RAA: Flavour Dependence!</vt:lpstr>
      <vt:lpstr>The Ds</vt:lpstr>
      <vt:lpstr>PowerPoint Presentation</vt:lpstr>
      <vt:lpstr>J/y RAA centrality dependence </vt:lpstr>
      <vt:lpstr>J/y RAA vs. centrality and pT </vt:lpstr>
      <vt:lpstr>J/y RAA pT dependence</vt:lpstr>
      <vt:lpstr>J/y elliptic flow</vt:lpstr>
      <vt:lpstr>y(2S) to J/y double ratio</vt:lpstr>
      <vt:lpstr>U-family suppression</vt:lpstr>
      <vt:lpstr>Υ(1S)</vt:lpstr>
      <vt:lpstr>U RAA</vt:lpstr>
      <vt:lpstr>… and it shines!               </vt:lpstr>
      <vt:lpstr>PowerPoint Presentation</vt:lpstr>
      <vt:lpstr>Control experiment: RpPb</vt:lpstr>
      <vt:lpstr>Control experiment: RpPb</vt:lpstr>
      <vt:lpstr>RpPb for charged jets</vt:lpstr>
      <vt:lpstr>RpPb for D</vt:lpstr>
      <vt:lpstr>J/y production in p-Pb vs. y</vt:lpstr>
      <vt:lpstr>p-Pb and Pb-Pb</vt:lpstr>
      <vt:lpstr>y(2S) production in p-Pb</vt:lpstr>
      <vt:lpstr> (1S) production</vt:lpstr>
      <vt:lpstr>Future plans </vt:lpstr>
      <vt:lpstr>ALICE upgrade</vt:lpstr>
      <vt:lpstr>Summary</vt:lpstr>
      <vt:lpstr>What about p-A ?</vt:lpstr>
      <vt:lpstr>Centrality in p-Pb ?</vt:lpstr>
      <vt:lpstr>Centrality in p-Pb ?</vt:lpstr>
      <vt:lpstr>p K p spectra</vt:lpstr>
      <vt:lpstr>and K0s L spectra</vt:lpstr>
      <vt:lpstr>p-Pb Blast-wave analysis</vt:lpstr>
      <vt:lpstr>Blast-wave in pp, pPb and Pb-Pb</vt:lpstr>
      <vt:lpstr>Comparison with models</vt:lpstr>
      <vt:lpstr>Global event properties:  mean pT vs multiplicity</vt:lpstr>
      <vt:lpstr>Global event properties:  mean pT vs multiplicity</vt:lpstr>
      <vt:lpstr>&lt;pT&gt; of identified particles vs multiplicity</vt:lpstr>
      <vt:lpstr>Baryon-to-meson ratio in p-Pb</vt:lpstr>
      <vt:lpstr>Double ridge in p-Pb</vt:lpstr>
      <vt:lpstr>Double ridge in p-Pb: v2 v3</vt:lpstr>
      <vt:lpstr>p-Pb correlations with PID</vt:lpstr>
      <vt:lpstr>p-Pb v2 v3 with PID</vt:lpstr>
      <vt:lpstr>v2 mass splitting in p-Pb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ALICE Experiment</dc:title>
  <dc:creator>Karel Safarik</dc:creator>
  <cp:lastModifiedBy>karel</cp:lastModifiedBy>
  <cp:revision>431</cp:revision>
  <dcterms:created xsi:type="dcterms:W3CDTF">2003-02-25T13:39:16Z</dcterms:created>
  <dcterms:modified xsi:type="dcterms:W3CDTF">2014-01-15T03:22:31Z</dcterms:modified>
</cp:coreProperties>
</file>