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sldIdLst>
    <p:sldId id="256" r:id="rId2"/>
    <p:sldId id="364" r:id="rId3"/>
    <p:sldId id="363" r:id="rId4"/>
    <p:sldId id="358" r:id="rId5"/>
    <p:sldId id="346" r:id="rId6"/>
    <p:sldId id="347" r:id="rId7"/>
    <p:sldId id="355" r:id="rId8"/>
    <p:sldId id="365" r:id="rId9"/>
    <p:sldId id="348" r:id="rId10"/>
    <p:sldId id="360" r:id="rId11"/>
    <p:sldId id="359" r:id="rId12"/>
    <p:sldId id="349" r:id="rId13"/>
    <p:sldId id="340" r:id="rId14"/>
    <p:sldId id="341" r:id="rId15"/>
    <p:sldId id="361" r:id="rId16"/>
    <p:sldId id="362" r:id="rId17"/>
    <p:sldId id="342" r:id="rId18"/>
    <p:sldId id="343" r:id="rId19"/>
    <p:sldId id="294" r:id="rId20"/>
    <p:sldId id="367" r:id="rId21"/>
    <p:sldId id="366" r:id="rId22"/>
  </p:sldIdLst>
  <p:sldSz cx="9144000" cy="6858000" type="screen4x3"/>
  <p:notesSz cx="7099300" cy="10234613"/>
  <p:embeddedFontLst>
    <p:embeddedFont>
      <p:font typeface="Verdana" pitchFamily="34" charset="0"/>
      <p:regular r:id="rId24"/>
      <p:bold r:id="rId25"/>
      <p:italic r:id="rId26"/>
      <p:boldItalic r:id="rId27"/>
    </p:embeddedFont>
    <p:embeddedFont>
      <p:font typeface="맑은 고딕" pitchFamily="50" charset="-127"/>
      <p:regular r:id="rId28"/>
      <p:bold r:id="rId29"/>
    </p:embeddedFont>
    <p:embeddedFont>
      <p:font typeface="HY헤드라인M" pitchFamily="18" charset="-127"/>
      <p:regular r:id="rId30"/>
    </p:embeddedFont>
    <p:embeddedFont>
      <p:font typeface="Arial Unicode MS" pitchFamily="50" charset="-127"/>
      <p:regular r:id="rId3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B5CEE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34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png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2" Type="http://schemas.openxmlformats.org/officeDocument/2006/relationships/image" Target="../media/image57.wmf"/><Relationship Id="rId1" Type="http://schemas.openxmlformats.org/officeDocument/2006/relationships/image" Target="../media/image2.png"/><Relationship Id="rId6" Type="http://schemas.openxmlformats.org/officeDocument/2006/relationships/image" Target="../media/image61.wmf"/><Relationship Id="rId11" Type="http://schemas.openxmlformats.org/officeDocument/2006/relationships/image" Target="../media/image66.wmf"/><Relationship Id="rId5" Type="http://schemas.openxmlformats.org/officeDocument/2006/relationships/image" Target="../media/image60.wmf"/><Relationship Id="rId10" Type="http://schemas.openxmlformats.org/officeDocument/2006/relationships/image" Target="../media/image65.wmf"/><Relationship Id="rId4" Type="http://schemas.openxmlformats.org/officeDocument/2006/relationships/image" Target="../media/image59.wmf"/><Relationship Id="rId9" Type="http://schemas.openxmlformats.org/officeDocument/2006/relationships/image" Target="../media/image6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2.png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2.png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62.wmf"/><Relationship Id="rId6" Type="http://schemas.openxmlformats.org/officeDocument/2006/relationships/image" Target="../media/image81.wmf"/><Relationship Id="rId5" Type="http://schemas.openxmlformats.org/officeDocument/2006/relationships/image" Target="../media/image80.wmf"/><Relationship Id="rId4" Type="http://schemas.openxmlformats.org/officeDocument/2006/relationships/image" Target="../media/image7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5" Type="http://schemas.openxmlformats.org/officeDocument/2006/relationships/image" Target="../media/image86.wmf"/><Relationship Id="rId4" Type="http://schemas.openxmlformats.org/officeDocument/2006/relationships/image" Target="../media/image85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7" Type="http://schemas.openxmlformats.org/officeDocument/2006/relationships/image" Target="../media/image94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6" Type="http://schemas.openxmlformats.org/officeDocument/2006/relationships/image" Target="../media/image93.wmf"/><Relationship Id="rId5" Type="http://schemas.openxmlformats.org/officeDocument/2006/relationships/image" Target="../media/image92.wmf"/><Relationship Id="rId4" Type="http://schemas.openxmlformats.org/officeDocument/2006/relationships/image" Target="../media/image9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67.wmf"/><Relationship Id="rId1" Type="http://schemas.openxmlformats.org/officeDocument/2006/relationships/image" Target="../media/image95.wmf"/><Relationship Id="rId4" Type="http://schemas.openxmlformats.org/officeDocument/2006/relationships/image" Target="../media/image97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wmf"/><Relationship Id="rId3" Type="http://schemas.openxmlformats.org/officeDocument/2006/relationships/image" Target="../media/image100.wmf"/><Relationship Id="rId7" Type="http://schemas.openxmlformats.org/officeDocument/2006/relationships/image" Target="../media/image104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6" Type="http://schemas.openxmlformats.org/officeDocument/2006/relationships/image" Target="../media/image103.wmf"/><Relationship Id="rId11" Type="http://schemas.openxmlformats.org/officeDocument/2006/relationships/image" Target="../media/image107.wmf"/><Relationship Id="rId5" Type="http://schemas.openxmlformats.org/officeDocument/2006/relationships/image" Target="../media/image102.wmf"/><Relationship Id="rId10" Type="http://schemas.openxmlformats.org/officeDocument/2006/relationships/image" Target="../media/image106.wmf"/><Relationship Id="rId4" Type="http://schemas.openxmlformats.org/officeDocument/2006/relationships/image" Target="../media/image101.wmf"/><Relationship Id="rId9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2.png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.png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.png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10" Type="http://schemas.openxmlformats.org/officeDocument/2006/relationships/image" Target="../media/image27.wmf"/><Relationship Id="rId4" Type="http://schemas.openxmlformats.org/officeDocument/2006/relationships/image" Target="../media/image31.wmf"/><Relationship Id="rId9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12" Type="http://schemas.openxmlformats.org/officeDocument/2006/relationships/image" Target="../media/image47.wmf"/><Relationship Id="rId2" Type="http://schemas.openxmlformats.org/officeDocument/2006/relationships/image" Target="../media/image37.wmf"/><Relationship Id="rId1" Type="http://schemas.openxmlformats.org/officeDocument/2006/relationships/image" Target="../media/image2.png"/><Relationship Id="rId6" Type="http://schemas.openxmlformats.org/officeDocument/2006/relationships/image" Target="../media/image41.wmf"/><Relationship Id="rId11" Type="http://schemas.openxmlformats.org/officeDocument/2006/relationships/image" Target="../media/image46.wmf"/><Relationship Id="rId5" Type="http://schemas.openxmlformats.org/officeDocument/2006/relationships/image" Target="../media/image40.wmf"/><Relationship Id="rId10" Type="http://schemas.openxmlformats.org/officeDocument/2006/relationships/image" Target="../media/image45.wmf"/><Relationship Id="rId4" Type="http://schemas.openxmlformats.org/officeDocument/2006/relationships/image" Target="../media/image39.wmf"/><Relationship Id="rId9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3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10" Type="http://schemas.openxmlformats.org/officeDocument/2006/relationships/image" Target="../media/image56.wmf"/><Relationship Id="rId4" Type="http://schemas.openxmlformats.org/officeDocument/2006/relationships/image" Target="../media/image50.wmf"/><Relationship Id="rId9" Type="http://schemas.openxmlformats.org/officeDocument/2006/relationships/image" Target="../media/image5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139AE88-6047-4512-B5CD-C15E45C41877}" type="datetimeFigureOut">
              <a:rPr lang="ko-KR" altLang="en-US" smtClean="0"/>
              <a:pPr/>
              <a:t>2014-01-16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6FCF354-AC2B-490C-8C73-420731BBDDE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CF354-AC2B-490C-8C73-420731BBDDE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E3C-3146-4674-8AAD-867E48845855}" type="datetime1">
              <a:rPr lang="ko-KR" altLang="en-US" smtClean="0"/>
              <a:pPr/>
              <a:t>2014-01-16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796118" y="6356350"/>
            <a:ext cx="2133600" cy="36512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B8203-58E7-41E8-8B0B-0A860B0DA16C}" type="datetime1">
              <a:rPr lang="ko-KR" altLang="en-US" smtClean="0"/>
              <a:pPr/>
              <a:t>2014-01-16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9.bin"/><Relationship Id="rId12" Type="http://schemas.openxmlformats.org/officeDocument/2006/relationships/oleObject" Target="../embeddings/oleObject6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8.bin"/><Relationship Id="rId11" Type="http://schemas.openxmlformats.org/officeDocument/2006/relationships/oleObject" Target="../embeddings/oleObject63.bin"/><Relationship Id="rId5" Type="http://schemas.openxmlformats.org/officeDocument/2006/relationships/oleObject" Target="../embeddings/oleObject57.bin"/><Relationship Id="rId10" Type="http://schemas.openxmlformats.org/officeDocument/2006/relationships/oleObject" Target="../embeddings/oleObject62.bin"/><Relationship Id="rId4" Type="http://schemas.openxmlformats.org/officeDocument/2006/relationships/oleObject" Target="../embeddings/oleObject56.bin"/><Relationship Id="rId9" Type="http://schemas.openxmlformats.org/officeDocument/2006/relationships/oleObject" Target="../embeddings/oleObject6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13" Type="http://schemas.openxmlformats.org/officeDocument/2006/relationships/oleObject" Target="../embeddings/oleObject75.bin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9.bin"/><Relationship Id="rId12" Type="http://schemas.openxmlformats.org/officeDocument/2006/relationships/oleObject" Target="../embeddings/oleObject7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8.bin"/><Relationship Id="rId11" Type="http://schemas.openxmlformats.org/officeDocument/2006/relationships/oleObject" Target="../embeddings/oleObject73.bin"/><Relationship Id="rId5" Type="http://schemas.openxmlformats.org/officeDocument/2006/relationships/oleObject" Target="../embeddings/oleObject67.bin"/><Relationship Id="rId15" Type="http://schemas.openxmlformats.org/officeDocument/2006/relationships/oleObject" Target="../embeddings/oleObject77.bin"/><Relationship Id="rId10" Type="http://schemas.openxmlformats.org/officeDocument/2006/relationships/oleObject" Target="../embeddings/oleObject72.bin"/><Relationship Id="rId4" Type="http://schemas.openxmlformats.org/officeDocument/2006/relationships/oleObject" Target="../embeddings/oleObject66.bin"/><Relationship Id="rId9" Type="http://schemas.openxmlformats.org/officeDocument/2006/relationships/oleObject" Target="../embeddings/oleObject71.bin"/><Relationship Id="rId14" Type="http://schemas.openxmlformats.org/officeDocument/2006/relationships/oleObject" Target="../embeddings/oleObject7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81.bin"/><Relationship Id="rId5" Type="http://schemas.openxmlformats.org/officeDocument/2006/relationships/oleObject" Target="../embeddings/oleObject80.bin"/><Relationship Id="rId4" Type="http://schemas.openxmlformats.org/officeDocument/2006/relationships/oleObject" Target="../embeddings/oleObject7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6.png"/><Relationship Id="rId5" Type="http://schemas.openxmlformats.org/officeDocument/2006/relationships/oleObject" Target="../embeddings/oleObject85.bin"/><Relationship Id="rId10" Type="http://schemas.openxmlformats.org/officeDocument/2006/relationships/oleObject" Target="../embeddings/oleObject89.bin"/><Relationship Id="rId4" Type="http://schemas.openxmlformats.org/officeDocument/2006/relationships/oleObject" Target="../embeddings/oleObject84.bin"/><Relationship Id="rId9" Type="http://schemas.openxmlformats.org/officeDocument/2006/relationships/oleObject" Target="../embeddings/oleObject8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5.bin"/><Relationship Id="rId3" Type="http://schemas.openxmlformats.org/officeDocument/2006/relationships/oleObject" Target="../embeddings/oleObject90.bin"/><Relationship Id="rId7" Type="http://schemas.openxmlformats.org/officeDocument/2006/relationships/oleObject" Target="../embeddings/oleObject9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93.bin"/><Relationship Id="rId5" Type="http://schemas.openxmlformats.org/officeDocument/2006/relationships/oleObject" Target="../embeddings/oleObject92.bin"/><Relationship Id="rId10" Type="http://schemas.openxmlformats.org/officeDocument/2006/relationships/oleObject" Target="../embeddings/oleObject97.bin"/><Relationship Id="rId4" Type="http://schemas.openxmlformats.org/officeDocument/2006/relationships/oleObject" Target="../embeddings/oleObject91.bin"/><Relationship Id="rId9" Type="http://schemas.openxmlformats.org/officeDocument/2006/relationships/oleObject" Target="../embeddings/oleObject96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2.bin"/><Relationship Id="rId3" Type="http://schemas.openxmlformats.org/officeDocument/2006/relationships/image" Target="../media/image87.png"/><Relationship Id="rId7" Type="http://schemas.openxmlformats.org/officeDocument/2006/relationships/oleObject" Target="../embeddings/oleObject10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00.bin"/><Relationship Id="rId5" Type="http://schemas.openxmlformats.org/officeDocument/2006/relationships/oleObject" Target="../embeddings/oleObject99.bin"/><Relationship Id="rId4" Type="http://schemas.openxmlformats.org/officeDocument/2006/relationships/oleObject" Target="../embeddings/oleObject9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8.bin"/><Relationship Id="rId3" Type="http://schemas.openxmlformats.org/officeDocument/2006/relationships/oleObject" Target="../embeddings/oleObject103.bin"/><Relationship Id="rId7" Type="http://schemas.openxmlformats.org/officeDocument/2006/relationships/oleObject" Target="../embeddings/oleObject10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06.bin"/><Relationship Id="rId5" Type="http://schemas.openxmlformats.org/officeDocument/2006/relationships/oleObject" Target="../embeddings/oleObject105.bin"/><Relationship Id="rId4" Type="http://schemas.openxmlformats.org/officeDocument/2006/relationships/oleObject" Target="../embeddings/oleObject104.bin"/><Relationship Id="rId9" Type="http://schemas.openxmlformats.org/officeDocument/2006/relationships/oleObject" Target="../embeddings/oleObject10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13.bin"/><Relationship Id="rId5" Type="http://schemas.openxmlformats.org/officeDocument/2006/relationships/oleObject" Target="../embeddings/oleObject112.bin"/><Relationship Id="rId4" Type="http://schemas.openxmlformats.org/officeDocument/2006/relationships/oleObject" Target="../embeddings/oleObject111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11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1.bin"/><Relationship Id="rId13" Type="http://schemas.openxmlformats.org/officeDocument/2006/relationships/oleObject" Target="../embeddings/oleObject126.bin"/><Relationship Id="rId3" Type="http://schemas.openxmlformats.org/officeDocument/2006/relationships/oleObject" Target="../embeddings/oleObject116.bin"/><Relationship Id="rId7" Type="http://schemas.openxmlformats.org/officeDocument/2006/relationships/oleObject" Target="../embeddings/oleObject120.bin"/><Relationship Id="rId12" Type="http://schemas.openxmlformats.org/officeDocument/2006/relationships/oleObject" Target="../embeddings/oleObject1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19.bin"/><Relationship Id="rId11" Type="http://schemas.openxmlformats.org/officeDocument/2006/relationships/oleObject" Target="../embeddings/oleObject124.bin"/><Relationship Id="rId5" Type="http://schemas.openxmlformats.org/officeDocument/2006/relationships/oleObject" Target="../embeddings/oleObject118.bin"/><Relationship Id="rId10" Type="http://schemas.openxmlformats.org/officeDocument/2006/relationships/oleObject" Target="../embeddings/oleObject123.bin"/><Relationship Id="rId4" Type="http://schemas.openxmlformats.org/officeDocument/2006/relationships/oleObject" Target="../embeddings/oleObject117.bin"/><Relationship Id="rId9" Type="http://schemas.openxmlformats.org/officeDocument/2006/relationships/oleObject" Target="../embeddings/oleObject122.bin"/><Relationship Id="rId14" Type="http://schemas.openxmlformats.org/officeDocument/2006/relationships/oleObject" Target="../embeddings/oleObject12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2.png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21.pn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10" Type="http://schemas.openxmlformats.org/officeDocument/2006/relationships/oleObject" Target="../embeddings/oleObject20.bin"/><Relationship Id="rId4" Type="http://schemas.openxmlformats.org/officeDocument/2006/relationships/image" Target="../media/image22.png"/><Relationship Id="rId9" Type="http://schemas.openxmlformats.org/officeDocument/2006/relationships/oleObject" Target="../embeddings/oleObject1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oleObject" Target="../embeddings/oleObject37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31.bin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0.bin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29.bin"/><Relationship Id="rId15" Type="http://schemas.openxmlformats.org/officeDocument/2006/relationships/oleObject" Target="../embeddings/oleObject39.bin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3.bin"/><Relationship Id="rId14" Type="http://schemas.openxmlformats.org/officeDocument/2006/relationships/oleObject" Target="../embeddings/oleObject3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oleObject" Target="../embeddings/oleObject53.bin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7.bin"/><Relationship Id="rId12" Type="http://schemas.openxmlformats.org/officeDocument/2006/relationships/oleObject" Target="../embeddings/oleObject5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6.bin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5.bin"/><Relationship Id="rId10" Type="http://schemas.openxmlformats.org/officeDocument/2006/relationships/oleObject" Target="../embeddings/oleObject50.bin"/><Relationship Id="rId4" Type="http://schemas.openxmlformats.org/officeDocument/2006/relationships/oleObject" Target="../embeddings/oleObject44.bin"/><Relationship Id="rId9" Type="http://schemas.openxmlformats.org/officeDocument/2006/relationships/oleObject" Target="../embeddings/oleObject49.bin"/><Relationship Id="rId14" Type="http://schemas.openxmlformats.org/officeDocument/2006/relationships/oleObject" Target="../embeddings/oleObject5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285852" y="2214554"/>
            <a:ext cx="635798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2000" b="1" dirty="0">
                <a:latin typeface="Verdana" pitchFamily="34" charset="0"/>
              </a:rPr>
              <a:t>Su Houng </a:t>
            </a:r>
            <a:r>
              <a:rPr lang="en-US" altLang="ko-KR" sz="2000" b="1" dirty="0" smtClean="0">
                <a:latin typeface="Verdana" pitchFamily="34" charset="0"/>
              </a:rPr>
              <a:t>Lee</a:t>
            </a:r>
            <a:endParaRPr lang="en-US" altLang="ko-KR" sz="2000" b="1" dirty="0"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dirty="0">
                <a:solidFill>
                  <a:schemeClr val="bg1"/>
                </a:solidFill>
                <a:latin typeface="Verdana" pitchFamily="34" charset="0"/>
              </a:rPr>
              <a:t>           </a:t>
            </a:r>
            <a:endParaRPr lang="en-US" altLang="ko-KR" dirty="0" smtClean="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dirty="0" smtClean="0">
                <a:solidFill>
                  <a:schemeClr val="bg1"/>
                </a:solidFill>
                <a:latin typeface="Verdana" pitchFamily="34" charset="0"/>
              </a:rPr>
              <a:t>   </a:t>
            </a:r>
            <a:endParaRPr lang="en-US" altLang="ko-KR" dirty="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 smtClean="0">
                <a:latin typeface="Verdana" pitchFamily="34" charset="0"/>
              </a:rPr>
              <a:t>Theme:  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ko-KR" sz="1600" dirty="0" smtClean="0">
                <a:latin typeface="Verdana" pitchFamily="34" charset="0"/>
              </a:rPr>
              <a:t>Will U</a:t>
            </a:r>
            <a:r>
              <a:rPr lang="en-US" altLang="ko-KR" sz="1600" baseline="-25000" dirty="0" smtClean="0">
                <a:latin typeface="Verdana" pitchFamily="34" charset="0"/>
              </a:rPr>
              <a:t>A</a:t>
            </a:r>
            <a:r>
              <a:rPr lang="en-US" altLang="ko-KR" sz="1600" dirty="0" smtClean="0">
                <a:latin typeface="Verdana" pitchFamily="34" charset="0"/>
              </a:rPr>
              <a:t>(1) symmetry breaking effects remain at high T 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ko-KR" sz="1600" dirty="0" smtClean="0">
                <a:latin typeface="Verdana" pitchFamily="34" charset="0"/>
              </a:rPr>
              <a:t>Relation between Quark condensate and the  </a:t>
            </a:r>
            <a:r>
              <a:rPr lang="en-US" altLang="ko-KR" sz="1600" dirty="0" smtClean="0">
                <a:latin typeface="Symbol" pitchFamily="18" charset="2"/>
              </a:rPr>
              <a:t>h</a:t>
            </a:r>
            <a:r>
              <a:rPr lang="en-US" altLang="ko-KR" sz="1600" dirty="0" smtClean="0">
                <a:latin typeface="Verdana" pitchFamily="34" charset="0"/>
              </a:rPr>
              <a:t>’ mass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endParaRPr lang="en-US" altLang="ko-KR" sz="1600" dirty="0" smtClean="0"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 smtClean="0">
                <a:latin typeface="Verdana" pitchFamily="34" charset="0"/>
              </a:rPr>
              <a:t> </a:t>
            </a:r>
            <a:r>
              <a:rPr lang="en-US" altLang="ko-KR" sz="1400" dirty="0" smtClean="0">
                <a:latin typeface="Verdana" pitchFamily="34" charset="0"/>
              </a:rPr>
              <a:t>Ref: 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400" dirty="0" smtClean="0">
                <a:latin typeface="Verdana" pitchFamily="34" charset="0"/>
              </a:rPr>
              <a:t>  SHL, T. </a:t>
            </a:r>
            <a:r>
              <a:rPr lang="en-US" altLang="ko-KR" sz="1400" dirty="0" err="1" smtClean="0">
                <a:latin typeface="Verdana" pitchFamily="34" charset="0"/>
              </a:rPr>
              <a:t>Hatsuda</a:t>
            </a:r>
            <a:r>
              <a:rPr lang="en-US" altLang="ko-KR" sz="1400" dirty="0" smtClean="0">
                <a:latin typeface="Verdana" pitchFamily="34" charset="0"/>
              </a:rPr>
              <a:t>, PRD 54, R1871 (1996)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400" dirty="0" smtClean="0">
                <a:latin typeface="Verdana" pitchFamily="34" charset="0"/>
              </a:rPr>
              <a:t>  Y. Kwon, SHL, K. Morita, G. Wolf, PRD86,034014 (2012) 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400" dirty="0" smtClean="0">
                <a:latin typeface="Verdana" pitchFamily="34" charset="0"/>
              </a:rPr>
              <a:t>  SHL, S. Cho,  IJMP E 22 (2013) 1330008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ko-KR" sz="16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4213" y="417502"/>
            <a:ext cx="7634287" cy="15113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tIns="118800" bIns="118800" anchor="ctr" anchorCtr="1"/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latin typeface="Times New Roman" pitchFamily="18" charset="0"/>
              </a:rPr>
              <a:t>U</a:t>
            </a:r>
            <a:r>
              <a:rPr lang="en-US" altLang="ko-KR" sz="3600" b="1" baseline="-25000" dirty="0" smtClean="0">
                <a:solidFill>
                  <a:schemeClr val="bg1"/>
                </a:solidFill>
                <a:latin typeface="Times New Roman" pitchFamily="18" charset="0"/>
              </a:rPr>
              <a:t>A</a:t>
            </a:r>
            <a:r>
              <a:rPr lang="en-US" altLang="ko-KR" sz="3600" b="1" dirty="0" smtClean="0">
                <a:solidFill>
                  <a:schemeClr val="bg1"/>
                </a:solidFill>
                <a:latin typeface="Times New Roman" pitchFamily="18" charset="0"/>
              </a:rPr>
              <a:t>(1) breaking effects and  </a:t>
            </a:r>
            <a:r>
              <a:rPr lang="en-US" altLang="ko-KR" sz="3600" b="1" dirty="0" smtClean="0">
                <a:solidFill>
                  <a:schemeClr val="bg1"/>
                </a:solidFill>
                <a:latin typeface="Symbol" pitchFamily="18" charset="2"/>
              </a:rPr>
              <a:t>h</a:t>
            </a:r>
            <a:r>
              <a:rPr lang="en-US" altLang="ko-KR" sz="3600" b="1" dirty="0" smtClean="0">
                <a:solidFill>
                  <a:schemeClr val="bg1"/>
                </a:solidFill>
                <a:latin typeface="Times New Roman" pitchFamily="18" charset="0"/>
              </a:rPr>
              <a:t>‘ at finite temperature</a:t>
            </a:r>
            <a:endParaRPr lang="en-US" altLang="ko-KR" sz="3600" b="1" baseline="-25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6" name="Picture 20" descr="영문_좌우_백색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928934"/>
            <a:ext cx="1714512" cy="47942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타원 34"/>
          <p:cNvSpPr/>
          <p:nvPr/>
        </p:nvSpPr>
        <p:spPr>
          <a:xfrm>
            <a:off x="7752034" y="2754042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1406" y="319809"/>
            <a:ext cx="4932642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i="1" dirty="0" smtClean="0">
                <a:solidFill>
                  <a:schemeClr val="tx1"/>
                </a:solidFill>
                <a:latin typeface="Symbol" pitchFamily="18" charset="2"/>
              </a:rPr>
              <a:t>h </a:t>
            </a:r>
            <a:r>
              <a:rPr kumimoji="1" lang="en-US" altLang="ko-KR" i="1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‘</a:t>
            </a:r>
            <a:r>
              <a:rPr kumimoji="1" lang="en-US" altLang="ko-KR" i="1" dirty="0" smtClean="0">
                <a:solidFill>
                  <a:schemeClr val="tx1"/>
                </a:solidFill>
                <a:latin typeface="Symbol" pitchFamily="18" charset="2"/>
              </a:rPr>
              <a:t>- p</a:t>
            </a:r>
            <a:r>
              <a:rPr kumimoji="1" lang="en-US" altLang="ko-KR" i="1" dirty="0" smtClean="0">
                <a:solidFill>
                  <a:schemeClr val="tx1"/>
                </a:solidFill>
                <a:latin typeface="Arial" charset="0"/>
              </a:rPr>
              <a:t>  </a:t>
            </a:r>
            <a:r>
              <a:rPr kumimoji="1" lang="en-US" altLang="ko-KR" i="1" dirty="0" err="1" smtClean="0">
                <a:solidFill>
                  <a:schemeClr val="tx1"/>
                </a:solidFill>
                <a:latin typeface="Arial" charset="0"/>
              </a:rPr>
              <a:t>correlator</a:t>
            </a:r>
            <a:r>
              <a:rPr kumimoji="1" lang="en-US" altLang="ko-KR" i="1" dirty="0" smtClean="0">
                <a:solidFill>
                  <a:schemeClr val="tx1"/>
                </a:solidFill>
                <a:latin typeface="Arial" charset="0"/>
              </a:rPr>
              <a:t> (mass difference)</a:t>
            </a:r>
            <a:endParaRPr kumimoji="1" lang="en-US" altLang="ko-KR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28009" name="Object 9"/>
          <p:cNvGraphicFramePr>
            <a:graphicFrameLocks noChangeAspect="1"/>
          </p:cNvGraphicFramePr>
          <p:nvPr/>
        </p:nvGraphicFramePr>
        <p:xfrm>
          <a:off x="398463" y="1079175"/>
          <a:ext cx="6345237" cy="581025"/>
        </p:xfrm>
        <a:graphic>
          <a:graphicData uri="http://schemas.openxmlformats.org/presentationml/2006/ole">
            <p:oleObj spid="_x0000_s167939" name="수식" r:id="rId3" imgW="4279680" imgH="393480" progId="Equation.3">
              <p:embed/>
            </p:oleObj>
          </a:graphicData>
        </a:graphic>
      </p:graphicFrame>
      <p:sp>
        <p:nvSpPr>
          <p:cNvPr id="10" name="타원 9"/>
          <p:cNvSpPr/>
          <p:nvPr/>
        </p:nvSpPr>
        <p:spPr>
          <a:xfrm>
            <a:off x="7343929" y="2321994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8148650" y="2321994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순서도: 가산 접합 13"/>
          <p:cNvSpPr/>
          <p:nvPr/>
        </p:nvSpPr>
        <p:spPr>
          <a:xfrm>
            <a:off x="7284554" y="246601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순서도: 가산 접합 14"/>
          <p:cNvSpPr/>
          <p:nvPr/>
        </p:nvSpPr>
        <p:spPr>
          <a:xfrm>
            <a:off x="8532440" y="246601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30054" name="Object 4"/>
          <p:cNvGraphicFramePr>
            <a:graphicFrameLocks noChangeAspect="1"/>
          </p:cNvGraphicFramePr>
          <p:nvPr/>
        </p:nvGraphicFramePr>
        <p:xfrm>
          <a:off x="592131" y="3143248"/>
          <a:ext cx="3051175" cy="541337"/>
        </p:xfrm>
        <a:graphic>
          <a:graphicData uri="http://schemas.openxmlformats.org/presentationml/2006/ole">
            <p:oleObj spid="_x0000_s167941" name="Equation" r:id="rId4" imgW="2057400" imgH="368280" progId="Equation.3">
              <p:embed/>
            </p:oleObj>
          </a:graphicData>
        </a:graphic>
      </p:graphicFrame>
      <p:graphicFrame>
        <p:nvGraphicFramePr>
          <p:cNvPr id="34" name="Object 4"/>
          <p:cNvGraphicFramePr>
            <a:graphicFrameLocks noChangeAspect="1"/>
          </p:cNvGraphicFramePr>
          <p:nvPr/>
        </p:nvGraphicFramePr>
        <p:xfrm>
          <a:off x="611560" y="2214554"/>
          <a:ext cx="6380162" cy="579438"/>
        </p:xfrm>
        <a:graphic>
          <a:graphicData uri="http://schemas.openxmlformats.org/presentationml/2006/ole">
            <p:oleObj spid="_x0000_s167942" name="Equation" r:id="rId5" imgW="4305240" imgH="393480" progId="Equation.3">
              <p:embed/>
            </p:oleObj>
          </a:graphicData>
        </a:graphic>
      </p:graphicFrame>
      <p:sp>
        <p:nvSpPr>
          <p:cNvPr id="36" name="타원 35"/>
          <p:cNvSpPr/>
          <p:nvPr/>
        </p:nvSpPr>
        <p:spPr>
          <a:xfrm>
            <a:off x="7644594" y="2214554"/>
            <a:ext cx="648072" cy="648072"/>
          </a:xfrm>
          <a:prstGeom prst="ellipse">
            <a:avLst/>
          </a:prstGeom>
          <a:solidFill>
            <a:srgbClr val="FF0000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Symbol" pitchFamily="18" charset="2"/>
              </a:rPr>
              <a:t>n</a:t>
            </a:r>
            <a:r>
              <a:rPr lang="en-US" altLang="ko-KR" sz="1200" dirty="0" smtClean="0"/>
              <a:t>=1</a:t>
            </a:r>
            <a:endParaRPr lang="ko-KR" altLang="en-US" sz="1200" dirty="0"/>
          </a:p>
        </p:txBody>
      </p:sp>
      <p:sp>
        <p:nvSpPr>
          <p:cNvPr id="44" name="직사각형 43"/>
          <p:cNvSpPr/>
          <p:nvPr/>
        </p:nvSpPr>
        <p:spPr>
          <a:xfrm>
            <a:off x="85344" y="285728"/>
            <a:ext cx="4198624" cy="4320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367036" y="4500570"/>
            <a:ext cx="7776864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 </a:t>
            </a:r>
            <a:r>
              <a:rPr kumimoji="1" lang="en-US" altLang="ko-KR" sz="1600" dirty="0" smtClean="0">
                <a:latin typeface="Arial" charset="0"/>
              </a:rPr>
              <a:t> 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</a:rPr>
              <a:t>For 2 point function, U(1) </a:t>
            </a:r>
            <a:r>
              <a:rPr kumimoji="1" lang="en-US" altLang="ko-KR" sz="1600" baseline="-25000" dirty="0" smtClean="0">
                <a:solidFill>
                  <a:srgbClr val="FF0000"/>
                </a:solidFill>
                <a:latin typeface="Arial" charset="0"/>
              </a:rPr>
              <a:t>A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</a:rPr>
              <a:t>  symmetry will effectively be broken for N</a:t>
            </a:r>
            <a:r>
              <a:rPr kumimoji="1" lang="en-US" altLang="ko-KR" sz="1600" baseline="-25000" dirty="0" smtClean="0">
                <a:solidFill>
                  <a:srgbClr val="FF0000"/>
                </a:solidFill>
                <a:latin typeface="Arial" charset="0"/>
              </a:rPr>
              <a:t>F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</a:rPr>
              <a:t> &lt;2 but restored for N</a:t>
            </a:r>
            <a:r>
              <a:rPr kumimoji="1" lang="en-US" altLang="ko-KR" sz="1600" baseline="-25000" dirty="0" smtClean="0">
                <a:solidFill>
                  <a:srgbClr val="FF0000"/>
                </a:solidFill>
                <a:latin typeface="Arial" charset="0"/>
              </a:rPr>
              <a:t>F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</a:rPr>
              <a:t> &gt;3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    </a:t>
            </a:r>
            <a:endParaRPr kumimoji="1" lang="en-US" altLang="ko-KR" sz="16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47" name="직선 연결선 46"/>
          <p:cNvCxnSpPr/>
          <p:nvPr/>
        </p:nvCxnSpPr>
        <p:spPr>
          <a:xfrm>
            <a:off x="763868" y="3726722"/>
            <a:ext cx="28080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7"/>
          <p:cNvSpPr txBox="1">
            <a:spLocks noChangeArrowheads="1"/>
          </p:cNvSpPr>
          <p:nvPr/>
        </p:nvSpPr>
        <p:spPr bwMode="auto">
          <a:xfrm>
            <a:off x="1285852" y="3857628"/>
            <a:ext cx="2088232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Lee, Hatsuda (96)</a:t>
            </a:r>
            <a:endParaRPr kumimoji="1" lang="en-US" altLang="ko-KR" sz="1600" dirty="0">
              <a:solidFill>
                <a:srgbClr val="002060"/>
              </a:solidFill>
              <a:latin typeface="Arial" charset="0"/>
            </a:endParaRPr>
          </a:p>
        </p:txBody>
      </p:sp>
      <p:graphicFrame>
        <p:nvGraphicFramePr>
          <p:cNvPr id="167949" name="Object 13"/>
          <p:cNvGraphicFramePr>
            <a:graphicFrameLocks noChangeAspect="1"/>
          </p:cNvGraphicFramePr>
          <p:nvPr/>
        </p:nvGraphicFramePr>
        <p:xfrm>
          <a:off x="319088" y="1928813"/>
          <a:ext cx="660400" cy="261937"/>
        </p:xfrm>
        <a:graphic>
          <a:graphicData uri="http://schemas.openxmlformats.org/presentationml/2006/ole">
            <p:oleObj spid="_x0000_s167949" name="Equation" r:id="rId6" imgW="444240" imgH="177480" progId="Equation.3">
              <p:embed/>
            </p:oleObj>
          </a:graphicData>
        </a:graphic>
      </p:graphicFrame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724226" y="5143512"/>
            <a:ext cx="7776864" cy="332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</a:rPr>
              <a:t>For N-point  U(1)</a:t>
            </a:r>
            <a:r>
              <a:rPr kumimoji="1" lang="en-US" altLang="ko-KR" sz="1600" baseline="-25000" dirty="0" smtClean="0">
                <a:latin typeface="Arial" charset="0"/>
              </a:rPr>
              <a:t>A</a:t>
            </a:r>
            <a:r>
              <a:rPr kumimoji="1" lang="en-US" altLang="ko-KR" sz="1600" dirty="0" smtClean="0">
                <a:latin typeface="Arial" charset="0"/>
              </a:rPr>
              <a:t> will be broken for N</a:t>
            </a:r>
            <a:r>
              <a:rPr kumimoji="1" lang="en-US" altLang="ko-KR" sz="1600" baseline="-25000" dirty="0" smtClean="0">
                <a:latin typeface="Arial" charset="0"/>
              </a:rPr>
              <a:t>F</a:t>
            </a:r>
            <a:r>
              <a:rPr kumimoji="1" lang="en-US" altLang="ko-KR" sz="1600" dirty="0" smtClean="0">
                <a:latin typeface="Arial" charset="0"/>
              </a:rPr>
              <a:t> &lt; N </a:t>
            </a:r>
            <a:endParaRPr kumimoji="1" lang="en-US" altLang="ko-KR" sz="1600" dirty="0">
              <a:latin typeface="Arial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948328" y="5792779"/>
            <a:ext cx="3838250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</a:t>
            </a: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   </a:t>
            </a:r>
            <a:r>
              <a:rPr kumimoji="1" lang="en-US" altLang="ko-KR" sz="1600" dirty="0" smtClean="0">
                <a:latin typeface="Arial" charset="0"/>
              </a:rPr>
              <a:t>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</a:rPr>
              <a:t>so what happens to the 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</a:rPr>
              <a:t>‘ mass? </a:t>
            </a:r>
            <a:endParaRPr kumimoji="1" lang="en-US" altLang="ko-KR" sz="1600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167950" name="Object 14"/>
          <p:cNvGraphicFramePr>
            <a:graphicFrameLocks noChangeAspect="1"/>
          </p:cNvGraphicFramePr>
          <p:nvPr/>
        </p:nvGraphicFramePr>
        <p:xfrm>
          <a:off x="7188862" y="2039930"/>
          <a:ext cx="263525" cy="317500"/>
        </p:xfrm>
        <a:graphic>
          <a:graphicData uri="http://schemas.openxmlformats.org/presentationml/2006/ole">
            <p:oleObj spid="_x0000_s167950" name="Equation" r:id="rId7" imgW="177480" imgH="215640" progId="Equation.3">
              <p:embed/>
            </p:oleObj>
          </a:graphicData>
        </a:graphic>
      </p:graphicFrame>
      <p:graphicFrame>
        <p:nvGraphicFramePr>
          <p:cNvPr id="167951" name="Object 15"/>
          <p:cNvGraphicFramePr>
            <a:graphicFrameLocks noChangeAspect="1"/>
          </p:cNvGraphicFramePr>
          <p:nvPr/>
        </p:nvGraphicFramePr>
        <p:xfrm>
          <a:off x="7197725" y="2597150"/>
          <a:ext cx="282575" cy="317500"/>
        </p:xfrm>
        <a:graphic>
          <a:graphicData uri="http://schemas.openxmlformats.org/presentationml/2006/ole">
            <p:oleObj spid="_x0000_s167951" name="Equation" r:id="rId8" imgW="190440" imgH="215640" progId="Equation.3">
              <p:embed/>
            </p:oleObj>
          </a:graphicData>
        </a:graphic>
      </p:graphicFrame>
      <p:graphicFrame>
        <p:nvGraphicFramePr>
          <p:cNvPr id="167952" name="Object 16"/>
          <p:cNvGraphicFramePr>
            <a:graphicFrameLocks noChangeAspect="1"/>
          </p:cNvGraphicFramePr>
          <p:nvPr/>
        </p:nvGraphicFramePr>
        <p:xfrm>
          <a:off x="8485188" y="2054225"/>
          <a:ext cx="282575" cy="317500"/>
        </p:xfrm>
        <a:graphic>
          <a:graphicData uri="http://schemas.openxmlformats.org/presentationml/2006/ole">
            <p:oleObj spid="_x0000_s167952" name="Equation" r:id="rId9" imgW="190440" imgH="215640" progId="Equation.3">
              <p:embed/>
            </p:oleObj>
          </a:graphicData>
        </a:graphic>
      </p:graphicFrame>
      <p:graphicFrame>
        <p:nvGraphicFramePr>
          <p:cNvPr id="167953" name="Object 17"/>
          <p:cNvGraphicFramePr>
            <a:graphicFrameLocks noChangeAspect="1"/>
          </p:cNvGraphicFramePr>
          <p:nvPr/>
        </p:nvGraphicFramePr>
        <p:xfrm>
          <a:off x="8504267" y="2611434"/>
          <a:ext cx="282575" cy="317500"/>
        </p:xfrm>
        <a:graphic>
          <a:graphicData uri="http://schemas.openxmlformats.org/presentationml/2006/ole">
            <p:oleObj spid="_x0000_s167953" name="Equation" r:id="rId10" imgW="190440" imgH="215640" progId="Equation.3">
              <p:embed/>
            </p:oleObj>
          </a:graphicData>
        </a:graphic>
      </p:graphicFrame>
      <p:graphicFrame>
        <p:nvGraphicFramePr>
          <p:cNvPr id="167954" name="Object 18"/>
          <p:cNvGraphicFramePr>
            <a:graphicFrameLocks noChangeAspect="1"/>
          </p:cNvGraphicFramePr>
          <p:nvPr/>
        </p:nvGraphicFramePr>
        <p:xfrm>
          <a:off x="7604125" y="2982913"/>
          <a:ext cx="244475" cy="317500"/>
        </p:xfrm>
        <a:graphic>
          <a:graphicData uri="http://schemas.openxmlformats.org/presentationml/2006/ole">
            <p:oleObj spid="_x0000_s167954" name="Equation" r:id="rId11" imgW="164880" imgH="215640" progId="Equation.3">
              <p:embed/>
            </p:oleObj>
          </a:graphicData>
        </a:graphic>
      </p:graphicFrame>
      <p:graphicFrame>
        <p:nvGraphicFramePr>
          <p:cNvPr id="167955" name="Object 19"/>
          <p:cNvGraphicFramePr>
            <a:graphicFrameLocks noChangeAspect="1"/>
          </p:cNvGraphicFramePr>
          <p:nvPr/>
        </p:nvGraphicFramePr>
        <p:xfrm>
          <a:off x="8153400" y="3000375"/>
          <a:ext cx="263525" cy="317500"/>
        </p:xfrm>
        <a:graphic>
          <a:graphicData uri="http://schemas.openxmlformats.org/presentationml/2006/ole">
            <p:oleObj spid="_x0000_s167955" name="Equation" r:id="rId12" imgW="177480" imgH="215640" progId="Equation.3">
              <p:embed/>
            </p:oleObj>
          </a:graphicData>
        </a:graphic>
      </p:graphicFrame>
      <p:cxnSp>
        <p:nvCxnSpPr>
          <p:cNvPr id="29" name="직선 연결선 28"/>
          <p:cNvCxnSpPr/>
          <p:nvPr/>
        </p:nvCxnSpPr>
        <p:spPr>
          <a:xfrm>
            <a:off x="7085978" y="4759026"/>
            <a:ext cx="144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2255490" y="4999048"/>
            <a:ext cx="144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4340840" y="5389930"/>
            <a:ext cx="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85786" y="928670"/>
            <a:ext cx="7678761" cy="898521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dirty="0" err="1" smtClean="0">
                <a:solidFill>
                  <a:schemeClr val="bg1"/>
                </a:solidFill>
                <a:latin typeface="Arial" pitchFamily="34" charset="0"/>
                <a:ea typeface="HY헤드라인M" pitchFamily="18" charset="-127"/>
                <a:cs typeface="+mj-cs"/>
              </a:rPr>
              <a:t>Correlators</a:t>
            </a:r>
            <a:r>
              <a:rPr lang="en-US" altLang="ko-KR" sz="3200" dirty="0" smtClean="0">
                <a:solidFill>
                  <a:schemeClr val="bg1"/>
                </a:solidFill>
                <a:latin typeface="Arial" pitchFamily="34" charset="0"/>
                <a:ea typeface="HY헤드라인M" pitchFamily="18" charset="-127"/>
                <a:cs typeface="+mj-cs"/>
              </a:rPr>
              <a:t> and  </a:t>
            </a:r>
            <a:r>
              <a:rPr lang="en-US" altLang="ko-KR" sz="3200" dirty="0" smtClean="0">
                <a:solidFill>
                  <a:schemeClr val="bg1"/>
                </a:solidFill>
                <a:latin typeface="Symbol" pitchFamily="18" charset="2"/>
                <a:ea typeface="HY헤드라인M" pitchFamily="18" charset="-127"/>
                <a:cs typeface="+mj-cs"/>
              </a:rPr>
              <a:t>h</a:t>
            </a:r>
            <a:r>
              <a:rPr lang="en-US" altLang="ko-KR" sz="3200" dirty="0" smtClean="0">
                <a:solidFill>
                  <a:schemeClr val="bg1"/>
                </a:solidFill>
                <a:latin typeface="Arial" pitchFamily="34" charset="0"/>
                <a:ea typeface="HY헤드라인M" pitchFamily="18" charset="-127"/>
                <a:cs typeface="+mj-cs"/>
              </a:rPr>
              <a:t>’ meson mass</a:t>
            </a:r>
            <a:endParaRPr kumimoji="0" lang="ko-KR" altLang="en-US" sz="3200" b="0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325884" y="2276872"/>
            <a:ext cx="4118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Witten – </a:t>
            </a:r>
            <a:r>
              <a:rPr lang="en-US" altLang="ko-KR" dirty="0" err="1" smtClean="0"/>
              <a:t>Veneziano</a:t>
            </a:r>
            <a:r>
              <a:rPr lang="en-US" altLang="ko-KR" dirty="0" smtClean="0"/>
              <a:t> formula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At finite temperature and density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1406" y="1750302"/>
            <a:ext cx="7175522" cy="9864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Contributions from  glue only                                             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from low energy theorem                                    </a:t>
            </a:r>
          </a:p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endParaRPr kumimoji="1" lang="en-US" altLang="ko-KR" sz="1400" i="1" dirty="0" smtClean="0">
              <a:solidFill>
                <a:srgbClr val="FF0000"/>
              </a:solidFill>
              <a:latin typeface="Arial" charset="0"/>
            </a:endParaRPr>
          </a:p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When </a:t>
            </a:r>
            <a:r>
              <a:rPr kumimoji="1" lang="en-US" altLang="ko-KR" sz="1400" i="1" dirty="0" err="1" smtClean="0">
                <a:solidFill>
                  <a:srgbClr val="FF0000"/>
                </a:solidFill>
                <a:latin typeface="Arial" charset="0"/>
              </a:rPr>
              <a:t>massless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 quarks are added</a:t>
            </a:r>
            <a:endParaRPr kumimoji="1" lang="en-US" altLang="ko-KR" sz="1400" i="1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1406" y="967442"/>
            <a:ext cx="2889242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Correlation function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53602" name="Image" r:id="rId3" imgW="8857143" imgH="2409524" progId="">
              <p:embed/>
            </p:oleObj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altLang="ko-KR" sz="2000" b="1" i="1" dirty="0" smtClean="0">
                <a:solidFill>
                  <a:schemeClr val="bg1"/>
                </a:solidFill>
                <a:latin typeface="Symbol" pitchFamily="18" charset="2"/>
              </a:rPr>
              <a:t>h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’ mass?     Witten-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Veneziano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formula  - I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85001" name="Object 9"/>
          <p:cNvGraphicFramePr>
            <a:graphicFrameLocks noChangeAspect="1"/>
          </p:cNvGraphicFramePr>
          <p:nvPr/>
        </p:nvGraphicFramePr>
        <p:xfrm>
          <a:off x="2749550" y="908720"/>
          <a:ext cx="2955925" cy="450850"/>
        </p:xfrm>
        <a:graphic>
          <a:graphicData uri="http://schemas.openxmlformats.org/presentationml/2006/ole">
            <p:oleObj spid="_x0000_s153603" name="수식" r:id="rId4" imgW="1993680" imgH="304560" progId="Equation.3">
              <p:embed/>
            </p:oleObj>
          </a:graphicData>
        </a:graphic>
      </p:graphicFrame>
      <p:graphicFrame>
        <p:nvGraphicFramePr>
          <p:cNvPr id="114697" name="Object 9"/>
          <p:cNvGraphicFramePr>
            <a:graphicFrameLocks noChangeAspect="1"/>
          </p:cNvGraphicFramePr>
          <p:nvPr/>
        </p:nvGraphicFramePr>
        <p:xfrm>
          <a:off x="3511104" y="1748731"/>
          <a:ext cx="1204912" cy="338137"/>
        </p:xfrm>
        <a:graphic>
          <a:graphicData uri="http://schemas.openxmlformats.org/presentationml/2006/ole">
            <p:oleObj spid="_x0000_s153604" name="수식" r:id="rId5" imgW="812520" imgH="228600" progId="Equation.3">
              <p:embed/>
            </p:oleObj>
          </a:graphicData>
        </a:graphic>
      </p:graphicFrame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1406" y="3279790"/>
            <a:ext cx="2889242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Large </a:t>
            </a:r>
            <a:r>
              <a:rPr kumimoji="1" lang="en-US" altLang="ko-KR" sz="1400" i="1" dirty="0" err="1" smtClean="0">
                <a:solidFill>
                  <a:schemeClr val="tx1"/>
                </a:solidFill>
                <a:latin typeface="Arial" charset="0"/>
              </a:rPr>
              <a:t>Nc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 argument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2" name="Object 9"/>
          <p:cNvGraphicFramePr>
            <a:graphicFrameLocks noChangeAspect="1"/>
          </p:cNvGraphicFramePr>
          <p:nvPr/>
        </p:nvGraphicFramePr>
        <p:xfrm>
          <a:off x="2606675" y="2997200"/>
          <a:ext cx="5594350" cy="808038"/>
        </p:xfrm>
        <a:graphic>
          <a:graphicData uri="http://schemas.openxmlformats.org/presentationml/2006/ole">
            <p:oleObj spid="_x0000_s153605" name="수식" r:id="rId6" imgW="3771720" imgH="545760" progId="Equation.3">
              <p:embed/>
            </p:oleObj>
          </a:graphicData>
        </a:graphic>
      </p:graphicFrame>
      <p:graphicFrame>
        <p:nvGraphicFramePr>
          <p:cNvPr id="114702" name="Object 14"/>
          <p:cNvGraphicFramePr>
            <a:graphicFrameLocks noChangeAspect="1"/>
          </p:cNvGraphicFramePr>
          <p:nvPr/>
        </p:nvGraphicFramePr>
        <p:xfrm>
          <a:off x="3595885" y="2368550"/>
          <a:ext cx="5008563" cy="412750"/>
        </p:xfrm>
        <a:graphic>
          <a:graphicData uri="http://schemas.openxmlformats.org/presentationml/2006/ole">
            <p:oleObj spid="_x0000_s153606" name="수식" r:id="rId7" imgW="3377880" imgH="279360" progId="Equation.3">
              <p:embed/>
            </p:oleObj>
          </a:graphicData>
        </a:graphic>
      </p:graphicFrame>
      <p:sp>
        <p:nvSpPr>
          <p:cNvPr id="16" name="타원 15"/>
          <p:cNvSpPr/>
          <p:nvPr/>
        </p:nvSpPr>
        <p:spPr>
          <a:xfrm>
            <a:off x="4053464" y="4149080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순서도: 가산 접합 16"/>
          <p:cNvSpPr/>
          <p:nvPr/>
        </p:nvSpPr>
        <p:spPr>
          <a:xfrm>
            <a:off x="3981456" y="4293096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순서도: 가산 접합 17"/>
          <p:cNvSpPr/>
          <p:nvPr/>
        </p:nvSpPr>
        <p:spPr>
          <a:xfrm>
            <a:off x="5205592" y="4293096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9" name="Object 12"/>
          <p:cNvGraphicFramePr>
            <a:graphicFrameLocks noChangeAspect="1"/>
          </p:cNvGraphicFramePr>
          <p:nvPr/>
        </p:nvGraphicFramePr>
        <p:xfrm>
          <a:off x="3491880" y="4163517"/>
          <a:ext cx="395287" cy="319087"/>
        </p:xfrm>
        <a:graphic>
          <a:graphicData uri="http://schemas.openxmlformats.org/presentationml/2006/ole">
            <p:oleObj spid="_x0000_s153607" name="수식" r:id="rId8" imgW="266400" imgH="215640" progId="Equation.3">
              <p:embed/>
            </p:oleObj>
          </a:graphicData>
        </a:graphic>
      </p:graphicFrame>
      <p:graphicFrame>
        <p:nvGraphicFramePr>
          <p:cNvPr id="114705" name="Object 17"/>
          <p:cNvGraphicFramePr>
            <a:graphicFrameLocks noChangeAspect="1"/>
          </p:cNvGraphicFramePr>
          <p:nvPr/>
        </p:nvGraphicFramePr>
        <p:xfrm>
          <a:off x="5422760" y="4177841"/>
          <a:ext cx="395288" cy="319087"/>
        </p:xfrm>
        <a:graphic>
          <a:graphicData uri="http://schemas.openxmlformats.org/presentationml/2006/ole">
            <p:oleObj spid="_x0000_s153608" name="수식" r:id="rId9" imgW="266400" imgH="215640" progId="Equation.3">
              <p:embed/>
            </p:oleObj>
          </a:graphicData>
        </a:graphic>
      </p:graphicFrame>
      <p:sp>
        <p:nvSpPr>
          <p:cNvPr id="23" name="타원 22"/>
          <p:cNvSpPr/>
          <p:nvPr/>
        </p:nvSpPr>
        <p:spPr>
          <a:xfrm>
            <a:off x="4157096" y="4221128"/>
            <a:ext cx="1008000" cy="28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6695848" y="4149080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순서도: 가산 접합 25"/>
          <p:cNvSpPr/>
          <p:nvPr/>
        </p:nvSpPr>
        <p:spPr>
          <a:xfrm>
            <a:off x="6623840" y="4293096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순서도: 가산 접합 26"/>
          <p:cNvSpPr/>
          <p:nvPr/>
        </p:nvSpPr>
        <p:spPr>
          <a:xfrm>
            <a:off x="7847976" y="4293096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8" name="Object 12"/>
          <p:cNvGraphicFramePr>
            <a:graphicFrameLocks noChangeAspect="1"/>
          </p:cNvGraphicFramePr>
          <p:nvPr/>
        </p:nvGraphicFramePr>
        <p:xfrm>
          <a:off x="6134264" y="4163517"/>
          <a:ext cx="395287" cy="319087"/>
        </p:xfrm>
        <a:graphic>
          <a:graphicData uri="http://schemas.openxmlformats.org/presentationml/2006/ole">
            <p:oleObj spid="_x0000_s153609" name="수식" r:id="rId10" imgW="266400" imgH="215640" progId="Equation.3">
              <p:embed/>
            </p:oleObj>
          </a:graphicData>
        </a:graphic>
      </p:graphicFrame>
      <p:graphicFrame>
        <p:nvGraphicFramePr>
          <p:cNvPr id="31" name="Object 17"/>
          <p:cNvGraphicFramePr>
            <a:graphicFrameLocks noChangeAspect="1"/>
          </p:cNvGraphicFramePr>
          <p:nvPr/>
        </p:nvGraphicFramePr>
        <p:xfrm>
          <a:off x="8065144" y="4177841"/>
          <a:ext cx="395288" cy="319087"/>
        </p:xfrm>
        <a:graphic>
          <a:graphicData uri="http://schemas.openxmlformats.org/presentationml/2006/ole">
            <p:oleObj spid="_x0000_s153610" name="수식" r:id="rId11" imgW="266400" imgH="215640" progId="Equation.3">
              <p:embed/>
            </p:oleObj>
          </a:graphicData>
        </a:graphic>
      </p:graphicFrame>
      <p:graphicFrame>
        <p:nvGraphicFramePr>
          <p:cNvPr id="33" name="Object 4"/>
          <p:cNvGraphicFramePr>
            <a:graphicFrameLocks noChangeAspect="1"/>
          </p:cNvGraphicFramePr>
          <p:nvPr/>
        </p:nvGraphicFramePr>
        <p:xfrm>
          <a:off x="2462634" y="5085184"/>
          <a:ext cx="3765550" cy="825500"/>
        </p:xfrm>
        <a:graphic>
          <a:graphicData uri="http://schemas.openxmlformats.org/presentationml/2006/ole">
            <p:oleObj spid="_x0000_s153611" name="수식" r:id="rId12" imgW="2539800" imgH="558720" progId="Equation.3">
              <p:embed/>
            </p:oleObj>
          </a:graphicData>
        </a:graphic>
      </p:graphicFrame>
      <p:graphicFrame>
        <p:nvGraphicFramePr>
          <p:cNvPr id="114709" name="Object 21"/>
          <p:cNvGraphicFramePr>
            <a:graphicFrameLocks noChangeAspect="1"/>
          </p:cNvGraphicFramePr>
          <p:nvPr/>
        </p:nvGraphicFramePr>
        <p:xfrm>
          <a:off x="4565650" y="4675064"/>
          <a:ext cx="338138" cy="357187"/>
        </p:xfrm>
        <a:graphic>
          <a:graphicData uri="http://schemas.openxmlformats.org/presentationml/2006/ole">
            <p:oleObj spid="_x0000_s153612" name="수식" r:id="rId13" imgW="228600" imgH="241200" progId="Equation.3">
              <p:embed/>
            </p:oleObj>
          </a:graphicData>
        </a:graphic>
      </p:graphicFrame>
      <p:graphicFrame>
        <p:nvGraphicFramePr>
          <p:cNvPr id="114710" name="Object 22"/>
          <p:cNvGraphicFramePr>
            <a:graphicFrameLocks noChangeAspect="1"/>
          </p:cNvGraphicFramePr>
          <p:nvPr/>
        </p:nvGraphicFramePr>
        <p:xfrm>
          <a:off x="7205663" y="4662364"/>
          <a:ext cx="300037" cy="338137"/>
        </p:xfrm>
        <a:graphic>
          <a:graphicData uri="http://schemas.openxmlformats.org/presentationml/2006/ole">
            <p:oleObj spid="_x0000_s153613" name="수식" r:id="rId14" imgW="203040" imgH="228600" progId="Equation.3">
              <p:embed/>
            </p:oleObj>
          </a:graphicData>
        </a:graphic>
      </p:graphicFrame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62006" y="5376111"/>
            <a:ext cx="2889242" cy="3023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Need  </a:t>
            </a:r>
            <a:r>
              <a:rPr kumimoji="1" lang="en-US" altLang="ko-KR" sz="1400" i="1" dirty="0" smtClean="0">
                <a:latin typeface="Arial" charset="0"/>
              </a:rPr>
              <a:t> </a:t>
            </a:r>
            <a:r>
              <a:rPr kumimoji="1" lang="en-US" altLang="ko-KR" sz="1400" i="1" dirty="0" smtClean="0">
                <a:latin typeface="Symbol" pitchFamily="18" charset="2"/>
              </a:rPr>
              <a:t>h</a:t>
            </a:r>
            <a:r>
              <a:rPr kumimoji="1" lang="en-US" altLang="ko-KR" sz="1400" i="1" dirty="0" smtClean="0">
                <a:latin typeface="Arial" charset="0"/>
              </a:rPr>
              <a:t>‘ meson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14711" name="Object 23"/>
          <p:cNvGraphicFramePr>
            <a:graphicFrameLocks noChangeAspect="1"/>
          </p:cNvGraphicFramePr>
          <p:nvPr/>
        </p:nvGraphicFramePr>
        <p:xfrm>
          <a:off x="1220788" y="5873750"/>
          <a:ext cx="3408362" cy="842963"/>
        </p:xfrm>
        <a:graphic>
          <a:graphicData uri="http://schemas.openxmlformats.org/presentationml/2006/ole">
            <p:oleObj spid="_x0000_s153614" name="수식" r:id="rId15" imgW="2298600" imgH="571320" progId="Equation.3">
              <p:embed/>
            </p:oleObj>
          </a:graphicData>
        </a:graphic>
      </p:graphicFrame>
      <p:grpSp>
        <p:nvGrpSpPr>
          <p:cNvPr id="3" name="그룹 37"/>
          <p:cNvGrpSpPr/>
          <p:nvPr/>
        </p:nvGrpSpPr>
        <p:grpSpPr>
          <a:xfrm>
            <a:off x="467544" y="3212976"/>
            <a:ext cx="4176464" cy="3312368"/>
            <a:chOff x="467544" y="3212976"/>
            <a:chExt cx="4176464" cy="3312368"/>
          </a:xfrm>
        </p:grpSpPr>
        <p:sp>
          <p:nvSpPr>
            <p:cNvPr id="35" name="직사각형 34"/>
            <p:cNvSpPr/>
            <p:nvPr/>
          </p:nvSpPr>
          <p:spPr>
            <a:xfrm>
              <a:off x="467544" y="3212976"/>
              <a:ext cx="1800200" cy="43204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2708176" y="6173688"/>
              <a:ext cx="567680" cy="35165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3419872" y="5912704"/>
              <a:ext cx="1224136" cy="43204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45410" name="Image" r:id="rId3" imgW="8857143" imgH="2409524" progId="">
              <p:embed/>
            </p:oleObj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Witten-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Veneziano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formula – II 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62006" y="1052736"/>
            <a:ext cx="2889242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latin typeface="Symbol" pitchFamily="18" charset="2"/>
              </a:rPr>
              <a:t>h</a:t>
            </a:r>
            <a:r>
              <a:rPr kumimoji="1" lang="en-US" altLang="ko-KR" sz="1400" i="1" dirty="0" smtClean="0">
                <a:latin typeface="Arial" charset="0"/>
              </a:rPr>
              <a:t>‘ meson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8" name="Object 12"/>
          <p:cNvGraphicFramePr>
            <a:graphicFrameLocks noChangeAspect="1"/>
          </p:cNvGraphicFramePr>
          <p:nvPr/>
        </p:nvGraphicFramePr>
        <p:xfrm>
          <a:off x="2699792" y="980728"/>
          <a:ext cx="1901825" cy="823912"/>
        </p:xfrm>
        <a:graphic>
          <a:graphicData uri="http://schemas.openxmlformats.org/presentationml/2006/ole">
            <p:oleObj spid="_x0000_s145411" name="수식" r:id="rId4" imgW="1282680" imgH="558720" progId="Equation.3">
              <p:embed/>
            </p:oleObj>
          </a:graphicData>
        </a:graphic>
      </p:graphicFrame>
      <p:graphicFrame>
        <p:nvGraphicFramePr>
          <p:cNvPr id="39" name="Object 12"/>
          <p:cNvGraphicFramePr>
            <a:graphicFrameLocks noChangeAspect="1"/>
          </p:cNvGraphicFramePr>
          <p:nvPr/>
        </p:nvGraphicFramePr>
        <p:xfrm>
          <a:off x="1547664" y="2060848"/>
          <a:ext cx="4311650" cy="1084262"/>
        </p:xfrm>
        <a:graphic>
          <a:graphicData uri="http://schemas.openxmlformats.org/presentationml/2006/ole">
            <p:oleObj spid="_x0000_s145412" name="수식" r:id="rId5" imgW="2908080" imgH="736560" progId="Equation.3">
              <p:embed/>
            </p:oleObj>
          </a:graphicData>
        </a:graphic>
      </p:graphicFrame>
      <p:graphicFrame>
        <p:nvGraphicFramePr>
          <p:cNvPr id="40" name="Object 12"/>
          <p:cNvGraphicFramePr>
            <a:graphicFrameLocks noChangeAspect="1"/>
          </p:cNvGraphicFramePr>
          <p:nvPr/>
        </p:nvGraphicFramePr>
        <p:xfrm>
          <a:off x="1691680" y="4177010"/>
          <a:ext cx="4819650" cy="692150"/>
        </p:xfrm>
        <a:graphic>
          <a:graphicData uri="http://schemas.openxmlformats.org/presentationml/2006/ole">
            <p:oleObj spid="_x0000_s145413" name="수식" r:id="rId6" imgW="3251160" imgH="469800" progId="Equation.3">
              <p:embed/>
            </p:oleObj>
          </a:graphicData>
        </a:graphic>
      </p:graphicFrame>
      <p:graphicFrame>
        <p:nvGraphicFramePr>
          <p:cNvPr id="145414" name="Object 6"/>
          <p:cNvGraphicFramePr>
            <a:graphicFrameLocks noChangeAspect="1"/>
          </p:cNvGraphicFramePr>
          <p:nvPr/>
        </p:nvGraphicFramePr>
        <p:xfrm>
          <a:off x="2843808" y="5214590"/>
          <a:ext cx="2860675" cy="374650"/>
        </p:xfrm>
        <a:graphic>
          <a:graphicData uri="http://schemas.openxmlformats.org/presentationml/2006/ole">
            <p:oleObj spid="_x0000_s145414" name="수식" r:id="rId7" imgW="1930320" imgH="253800" progId="Equation.3">
              <p:embed/>
            </p:oleObj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275046" y="3182459"/>
            <a:ext cx="1737114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i="1" dirty="0" smtClean="0">
                <a:latin typeface="Arial" charset="0"/>
              </a:rPr>
              <a:t>Lee, </a:t>
            </a:r>
            <a:r>
              <a:rPr kumimoji="1" lang="en-US" altLang="ko-KR" sz="1400" i="1" dirty="0" err="1" smtClean="0">
                <a:latin typeface="Arial" charset="0"/>
              </a:rPr>
              <a:t>Zahed</a:t>
            </a:r>
            <a:r>
              <a:rPr kumimoji="1" lang="en-US" altLang="ko-KR" sz="1400" i="1" dirty="0" smtClean="0">
                <a:latin typeface="Arial" charset="0"/>
              </a:rPr>
              <a:t> (01)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521495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Should be related to 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643702" y="434555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at m </a:t>
            </a:r>
            <a:r>
              <a:rPr lang="en-US" altLang="ko-KR" dirty="0" smtClean="0">
                <a:sym typeface="Wingdings" pitchFamily="2" charset="2"/>
              </a:rPr>
              <a:t> 0</a:t>
            </a:r>
            <a:r>
              <a:rPr lang="en-US" altLang="ko-KR" dirty="0" smtClean="0"/>
              <a:t> limit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1406" y="925479"/>
            <a:ext cx="2889242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Large </a:t>
            </a:r>
            <a:r>
              <a:rPr kumimoji="1" lang="en-US" altLang="ko-KR" sz="1400" i="1" dirty="0" err="1" smtClean="0">
                <a:solidFill>
                  <a:schemeClr val="tx1"/>
                </a:solidFill>
                <a:latin typeface="Arial" charset="0"/>
              </a:rPr>
              <a:t>N</a:t>
            </a:r>
            <a:r>
              <a:rPr kumimoji="1" lang="en-US" altLang="ko-KR" sz="1400" i="1" baseline="-25000" dirty="0" err="1" smtClean="0">
                <a:solidFill>
                  <a:schemeClr val="tx1"/>
                </a:solidFill>
                <a:latin typeface="Arial" charset="0"/>
              </a:rPr>
              <a:t>c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 counting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46434" name="Image" r:id="rId3" imgW="8857143" imgH="2409524" progId="">
              <p:embed/>
            </p:oleObj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0824" y="115888"/>
            <a:ext cx="8893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Witten-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Veneziano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formula at finite T </a:t>
            </a:r>
            <a:r>
              <a:rPr lang="en-US" altLang="ko-KR" sz="1400" dirty="0" smtClean="0">
                <a:solidFill>
                  <a:schemeClr val="bg1"/>
                </a:solidFill>
                <a:latin typeface="Verdana" pitchFamily="34" charset="0"/>
              </a:rPr>
              <a:t>(Kwon, Morita, Wolf, Lee: PRD 12 )</a:t>
            </a:r>
            <a:endParaRPr lang="en-US" altLang="ko-KR" sz="1400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85001" name="Object 9"/>
          <p:cNvGraphicFramePr>
            <a:graphicFrameLocks noChangeAspect="1"/>
          </p:cNvGraphicFramePr>
          <p:nvPr/>
        </p:nvGraphicFramePr>
        <p:xfrm>
          <a:off x="2795596" y="857250"/>
          <a:ext cx="2919412" cy="469900"/>
        </p:xfrm>
        <a:graphic>
          <a:graphicData uri="http://schemas.openxmlformats.org/presentationml/2006/ole">
            <p:oleObj spid="_x0000_s146435" name="수식" r:id="rId4" imgW="1968480" imgH="317160" progId="Equation.3">
              <p:embed/>
            </p:oleObj>
          </a:graphicData>
        </a:graphic>
      </p:graphicFrame>
      <p:graphicFrame>
        <p:nvGraphicFramePr>
          <p:cNvPr id="114701" name="Object 13"/>
          <p:cNvGraphicFramePr>
            <a:graphicFrameLocks noChangeAspect="1"/>
          </p:cNvGraphicFramePr>
          <p:nvPr/>
        </p:nvGraphicFramePr>
        <p:xfrm>
          <a:off x="2519351" y="2724129"/>
          <a:ext cx="338137" cy="357188"/>
        </p:xfrm>
        <a:graphic>
          <a:graphicData uri="http://schemas.openxmlformats.org/presentationml/2006/ole">
            <p:oleObj spid="_x0000_s146436" name="수식" r:id="rId5" imgW="228600" imgH="241200" progId="Equation.3">
              <p:embed/>
            </p:oleObj>
          </a:graphicData>
        </a:graphic>
      </p:graphicFrame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71406" y="3286124"/>
            <a:ext cx="8821074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At finite temperature, only </a:t>
            </a:r>
            <a:r>
              <a:rPr kumimoji="1" lang="en-US" altLang="ko-KR" sz="1400" i="1" dirty="0" err="1" smtClean="0">
                <a:solidFill>
                  <a:schemeClr val="tx1"/>
                </a:solidFill>
                <a:latin typeface="Arial" charset="0"/>
              </a:rPr>
              <a:t>gluonic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 effect is important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1572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1581121"/>
            <a:ext cx="41814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6" name="Object 13"/>
          <p:cNvGraphicFramePr>
            <a:graphicFrameLocks noChangeAspect="1"/>
          </p:cNvGraphicFramePr>
          <p:nvPr/>
        </p:nvGraphicFramePr>
        <p:xfrm>
          <a:off x="4071934" y="2724131"/>
          <a:ext cx="338137" cy="357188"/>
        </p:xfrm>
        <a:graphic>
          <a:graphicData uri="http://schemas.openxmlformats.org/presentationml/2006/ole">
            <p:oleObj spid="_x0000_s146437" name="수식" r:id="rId7" imgW="228600" imgH="241200" progId="Equation.3">
              <p:embed/>
            </p:oleObj>
          </a:graphicData>
        </a:graphic>
      </p:graphicFrame>
      <p:graphicFrame>
        <p:nvGraphicFramePr>
          <p:cNvPr id="115724" name="Object 8"/>
          <p:cNvGraphicFramePr>
            <a:graphicFrameLocks noChangeAspect="1"/>
          </p:cNvGraphicFramePr>
          <p:nvPr/>
        </p:nvGraphicFramePr>
        <p:xfrm>
          <a:off x="5643570" y="2733657"/>
          <a:ext cx="300037" cy="338138"/>
        </p:xfrm>
        <a:graphic>
          <a:graphicData uri="http://schemas.openxmlformats.org/presentationml/2006/ole">
            <p:oleObj spid="_x0000_s146438" name="수식" r:id="rId8" imgW="203040" imgH="228600" progId="Equation.3">
              <p:embed/>
            </p:oleObj>
          </a:graphicData>
        </a:graphic>
      </p:graphicFrame>
      <p:graphicFrame>
        <p:nvGraphicFramePr>
          <p:cNvPr id="17" name="Object 9"/>
          <p:cNvGraphicFramePr>
            <a:graphicFrameLocks noChangeAspect="1"/>
          </p:cNvGraphicFramePr>
          <p:nvPr/>
        </p:nvGraphicFramePr>
        <p:xfrm>
          <a:off x="1285852" y="3786190"/>
          <a:ext cx="7251700" cy="808037"/>
        </p:xfrm>
        <a:graphic>
          <a:graphicData uri="http://schemas.openxmlformats.org/presentationml/2006/ole">
            <p:oleObj spid="_x0000_s146442" name="Equation" r:id="rId9" imgW="4889160" imgH="545760" progId="Equation.3">
              <p:embed/>
            </p:oleObj>
          </a:graphicData>
        </a:graphic>
      </p:graphicFrame>
      <p:graphicFrame>
        <p:nvGraphicFramePr>
          <p:cNvPr id="146449" name="Object 17"/>
          <p:cNvGraphicFramePr>
            <a:graphicFrameLocks noChangeAspect="1"/>
          </p:cNvGraphicFramePr>
          <p:nvPr/>
        </p:nvGraphicFramePr>
        <p:xfrm>
          <a:off x="1154121" y="5429250"/>
          <a:ext cx="4632325" cy="842963"/>
        </p:xfrm>
        <a:graphic>
          <a:graphicData uri="http://schemas.openxmlformats.org/presentationml/2006/ole">
            <p:oleObj spid="_x0000_s146449" name="Equation" r:id="rId10" imgW="3124080" imgH="571320" progId="Equation.3">
              <p:embed/>
            </p:oleObj>
          </a:graphicData>
        </a:graphic>
      </p:graphicFrame>
      <p:cxnSp>
        <p:nvCxnSpPr>
          <p:cNvPr id="34" name="직선 연결선 33"/>
          <p:cNvCxnSpPr/>
          <p:nvPr/>
        </p:nvCxnSpPr>
        <p:spPr>
          <a:xfrm>
            <a:off x="2000232" y="4661741"/>
            <a:ext cx="2376000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2357422" y="4792647"/>
            <a:ext cx="2088232" cy="332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Glue N</a:t>
            </a:r>
            <a:r>
              <a:rPr kumimoji="1" lang="en-US" altLang="ko-KR" sz="1600" baseline="-250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c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2</a:t>
            </a:r>
            <a:endParaRPr kumimoji="1" lang="en-US" altLang="ko-KR" sz="1600" baseline="30000" dirty="0">
              <a:solidFill>
                <a:srgbClr val="002060"/>
              </a:solidFill>
              <a:latin typeface="Arial" charset="0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5000628" y="4670742"/>
            <a:ext cx="1728000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5214942" y="4857760"/>
            <a:ext cx="1071570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Quark </a:t>
            </a:r>
            <a:r>
              <a:rPr kumimoji="1" lang="en-US" altLang="ko-KR" sz="1600" dirty="0" err="1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N</a:t>
            </a:r>
            <a:r>
              <a:rPr kumimoji="1" lang="en-US" altLang="ko-KR" sz="1600" baseline="-25000" dirty="0" err="1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c</a:t>
            </a:r>
            <a:endParaRPr kumimoji="1" lang="en-US" altLang="ko-KR" sz="1600" baseline="30000" dirty="0">
              <a:solidFill>
                <a:srgbClr val="002060"/>
              </a:solidFill>
              <a:latin typeface="Arial" charset="0"/>
            </a:endParaRPr>
          </a:p>
        </p:txBody>
      </p:sp>
      <p:cxnSp>
        <p:nvCxnSpPr>
          <p:cNvPr id="38" name="직선 연결선 37"/>
          <p:cNvCxnSpPr/>
          <p:nvPr/>
        </p:nvCxnSpPr>
        <p:spPr>
          <a:xfrm>
            <a:off x="7000892" y="4663419"/>
            <a:ext cx="1728000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7215206" y="4857760"/>
            <a:ext cx="1302414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Quark N</a:t>
            </a:r>
            <a:r>
              <a:rPr kumimoji="1" lang="en-US" altLang="ko-KR" sz="1600" baseline="-250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c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2  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 ?</a:t>
            </a:r>
            <a:endParaRPr kumimoji="1" lang="en-US" altLang="ko-KR" sz="1600" baseline="30000" dirty="0">
              <a:solidFill>
                <a:srgbClr val="00206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직선 연결선 51"/>
          <p:cNvCxnSpPr/>
          <p:nvPr/>
        </p:nvCxnSpPr>
        <p:spPr>
          <a:xfrm>
            <a:off x="840364" y="3772363"/>
            <a:ext cx="2160000" cy="1588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 flipV="1">
            <a:off x="3286116" y="1357298"/>
            <a:ext cx="719732" cy="56991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rot="10800000">
            <a:off x="5247590" y="1370946"/>
            <a:ext cx="681732" cy="557856"/>
          </a:xfrm>
          <a:prstGeom prst="line">
            <a:avLst/>
          </a:prstGeom>
          <a:ln w="38100">
            <a:solidFill>
              <a:schemeClr val="tx2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1406" y="285728"/>
            <a:ext cx="5929354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Large </a:t>
            </a:r>
            <a:r>
              <a:rPr kumimoji="1" lang="en-US" altLang="ko-KR" sz="1400" i="1" dirty="0" err="1" smtClean="0">
                <a:solidFill>
                  <a:schemeClr val="tx1"/>
                </a:solidFill>
                <a:latin typeface="Arial" charset="0"/>
              </a:rPr>
              <a:t>Nc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 argument for Meson Scattering Term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3" name="순서도: 가산 접합 22"/>
          <p:cNvSpPr/>
          <p:nvPr/>
        </p:nvSpPr>
        <p:spPr>
          <a:xfrm>
            <a:off x="3936206" y="128639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순서도: 가산 접합 23"/>
          <p:cNvSpPr/>
          <p:nvPr/>
        </p:nvSpPr>
        <p:spPr>
          <a:xfrm>
            <a:off x="5160342" y="128639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6" name="Object 12"/>
          <p:cNvGraphicFramePr>
            <a:graphicFrameLocks noChangeAspect="1"/>
          </p:cNvGraphicFramePr>
          <p:nvPr/>
        </p:nvGraphicFramePr>
        <p:xfrm>
          <a:off x="3446630" y="1156811"/>
          <a:ext cx="395287" cy="319087"/>
        </p:xfrm>
        <a:graphic>
          <a:graphicData uri="http://schemas.openxmlformats.org/presentationml/2006/ole">
            <p:oleObj spid="_x0000_s168972" name="수식" r:id="rId3" imgW="266400" imgH="215640" progId="Equation.3">
              <p:embed/>
            </p:oleObj>
          </a:graphicData>
        </a:graphic>
      </p:graphicFrame>
      <p:graphicFrame>
        <p:nvGraphicFramePr>
          <p:cNvPr id="27" name="Object 17"/>
          <p:cNvGraphicFramePr>
            <a:graphicFrameLocks noChangeAspect="1"/>
          </p:cNvGraphicFramePr>
          <p:nvPr/>
        </p:nvGraphicFramePr>
        <p:xfrm>
          <a:off x="5377510" y="1171135"/>
          <a:ext cx="395288" cy="319087"/>
        </p:xfrm>
        <a:graphic>
          <a:graphicData uri="http://schemas.openxmlformats.org/presentationml/2006/ole">
            <p:oleObj spid="_x0000_s168973" name="수식" r:id="rId4" imgW="266400" imgH="215640" progId="Equation.3">
              <p:embed/>
            </p:oleObj>
          </a:graphicData>
        </a:graphic>
      </p:graphicFrame>
      <p:graphicFrame>
        <p:nvGraphicFramePr>
          <p:cNvPr id="168976" name="Object 16"/>
          <p:cNvGraphicFramePr>
            <a:graphicFrameLocks noChangeAspect="1"/>
          </p:cNvGraphicFramePr>
          <p:nvPr/>
        </p:nvGraphicFramePr>
        <p:xfrm>
          <a:off x="2571736" y="2071678"/>
          <a:ext cx="695325" cy="263525"/>
        </p:xfrm>
        <a:graphic>
          <a:graphicData uri="http://schemas.openxmlformats.org/presentationml/2006/ole">
            <p:oleObj spid="_x0000_s168976" name="Equation" r:id="rId5" imgW="469800" imgH="177480" progId="Equation.3">
              <p:embed/>
            </p:oleObj>
          </a:graphicData>
        </a:graphic>
      </p:graphicFrame>
      <p:cxnSp>
        <p:nvCxnSpPr>
          <p:cNvPr id="34" name="직선 연결선 33"/>
          <p:cNvCxnSpPr/>
          <p:nvPr/>
        </p:nvCxnSpPr>
        <p:spPr>
          <a:xfrm>
            <a:off x="4085582" y="1357298"/>
            <a:ext cx="1080120" cy="1588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8977" name="Object 8"/>
          <p:cNvGraphicFramePr>
            <a:graphicFrameLocks noChangeAspect="1"/>
          </p:cNvGraphicFramePr>
          <p:nvPr/>
        </p:nvGraphicFramePr>
        <p:xfrm>
          <a:off x="3714744" y="785794"/>
          <a:ext cx="431800" cy="320675"/>
        </p:xfrm>
        <a:graphic>
          <a:graphicData uri="http://schemas.openxmlformats.org/presentationml/2006/ole">
            <p:oleObj spid="_x0000_s168977" name="Equation" r:id="rId6" imgW="291960" imgH="215640" progId="Equation.3">
              <p:embed/>
            </p:oleObj>
          </a:graphicData>
        </a:graphic>
      </p:graphicFrame>
      <p:graphicFrame>
        <p:nvGraphicFramePr>
          <p:cNvPr id="168978" name="Object 8"/>
          <p:cNvGraphicFramePr>
            <a:graphicFrameLocks noChangeAspect="1"/>
          </p:cNvGraphicFramePr>
          <p:nvPr/>
        </p:nvGraphicFramePr>
        <p:xfrm>
          <a:off x="4997456" y="785794"/>
          <a:ext cx="431800" cy="320675"/>
        </p:xfrm>
        <a:graphic>
          <a:graphicData uri="http://schemas.openxmlformats.org/presentationml/2006/ole">
            <p:oleObj spid="_x0000_s168978" name="Equation" r:id="rId7" imgW="291960" imgH="215640" progId="Equation.3">
              <p:embed/>
            </p:oleObj>
          </a:graphicData>
        </a:graphic>
      </p:graphicFrame>
      <p:sp>
        <p:nvSpPr>
          <p:cNvPr id="42" name="모서리가 둥근 직사각형 41"/>
          <p:cNvSpPr/>
          <p:nvPr/>
        </p:nvSpPr>
        <p:spPr>
          <a:xfrm>
            <a:off x="3786182" y="3676655"/>
            <a:ext cx="1857388" cy="21431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4568802" y="3629315"/>
            <a:ext cx="309600" cy="1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왼쪽 대괄호 45"/>
          <p:cNvSpPr/>
          <p:nvPr/>
        </p:nvSpPr>
        <p:spPr>
          <a:xfrm>
            <a:off x="4511012" y="3288971"/>
            <a:ext cx="468000" cy="316800"/>
          </a:xfrm>
          <a:prstGeom prst="leftBracket">
            <a:avLst/>
          </a:prstGeom>
          <a:noFill/>
          <a:ln w="25400">
            <a:solidFill>
              <a:schemeClr val="tx1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모서리가 둥근 직사각형 47"/>
          <p:cNvSpPr/>
          <p:nvPr/>
        </p:nvSpPr>
        <p:spPr>
          <a:xfrm>
            <a:off x="4657086" y="3319465"/>
            <a:ext cx="142876" cy="35719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68979" name="Object 8"/>
          <p:cNvGraphicFramePr>
            <a:graphicFrameLocks noChangeAspect="1"/>
          </p:cNvGraphicFramePr>
          <p:nvPr/>
        </p:nvGraphicFramePr>
        <p:xfrm>
          <a:off x="6056338" y="3244845"/>
          <a:ext cx="2159000" cy="755650"/>
        </p:xfrm>
        <a:graphic>
          <a:graphicData uri="http://schemas.openxmlformats.org/presentationml/2006/ole">
            <p:oleObj spid="_x0000_s168979" name="Equation" r:id="rId8" imgW="1460160" imgH="507960" progId="Equation.3">
              <p:embed/>
            </p:oleObj>
          </a:graphicData>
        </a:graphic>
      </p:graphicFrame>
      <p:sp>
        <p:nvSpPr>
          <p:cNvPr id="50" name="순서도: 가산 접합 49"/>
          <p:cNvSpPr/>
          <p:nvPr/>
        </p:nvSpPr>
        <p:spPr>
          <a:xfrm>
            <a:off x="1775428" y="3701455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51" name="Object 12"/>
          <p:cNvGraphicFramePr>
            <a:graphicFrameLocks noChangeAspect="1"/>
          </p:cNvGraphicFramePr>
          <p:nvPr/>
        </p:nvGraphicFramePr>
        <p:xfrm>
          <a:off x="1643042" y="3286124"/>
          <a:ext cx="395287" cy="319087"/>
        </p:xfrm>
        <a:graphic>
          <a:graphicData uri="http://schemas.openxmlformats.org/presentationml/2006/ole">
            <p:oleObj spid="_x0000_s168980" name="수식" r:id="rId9" imgW="266400" imgH="215640" progId="Equation.3">
              <p:embed/>
            </p:oleObj>
          </a:graphicData>
        </a:graphic>
      </p:graphicFrame>
      <p:graphicFrame>
        <p:nvGraphicFramePr>
          <p:cNvPr id="168981" name="Object 21"/>
          <p:cNvGraphicFramePr>
            <a:graphicFrameLocks noChangeAspect="1"/>
          </p:cNvGraphicFramePr>
          <p:nvPr/>
        </p:nvGraphicFramePr>
        <p:xfrm>
          <a:off x="1571604" y="5214950"/>
          <a:ext cx="2447925" cy="842963"/>
        </p:xfrm>
        <a:graphic>
          <a:graphicData uri="http://schemas.openxmlformats.org/presentationml/2006/ole">
            <p:oleObj spid="_x0000_s168981" name="Equation" r:id="rId10" imgW="1650960" imgH="571320" progId="Equation.3">
              <p:embed/>
            </p:oleObj>
          </a:graphicData>
        </a:graphic>
      </p:graphicFrame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643702" y="2714620"/>
            <a:ext cx="1071570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i="1" dirty="0" smtClean="0">
                <a:latin typeface="Arial" charset="0"/>
              </a:rPr>
              <a:t>Witten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2910" y="4500570"/>
            <a:ext cx="75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That is, scattering terms are of order 1 and can be safely neglected </a:t>
            </a:r>
            <a:endParaRPr lang="ko-KR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714876" y="5429264"/>
            <a:ext cx="4205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WV relation remains the same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9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681436"/>
            <a:ext cx="484822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71406" y="214290"/>
            <a:ext cx="8821074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LET  (</a:t>
            </a:r>
            <a:r>
              <a:rPr kumimoji="1" lang="en-US" altLang="ko-KR" sz="1400" i="1" dirty="0" err="1" smtClean="0">
                <a:solidFill>
                  <a:schemeClr val="tx1"/>
                </a:solidFill>
                <a:latin typeface="Arial" charset="0"/>
              </a:rPr>
              <a:t>Novikov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, </a:t>
            </a:r>
            <a:r>
              <a:rPr kumimoji="1" lang="en-US" altLang="ko-KR" sz="1400" i="1" dirty="0" err="1" smtClean="0">
                <a:solidFill>
                  <a:schemeClr val="tx1"/>
                </a:solidFill>
                <a:latin typeface="Arial" charset="0"/>
              </a:rPr>
              <a:t>Shifman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, </a:t>
            </a:r>
            <a:r>
              <a:rPr kumimoji="1" lang="en-US" altLang="ko-KR" sz="1400" i="1" dirty="0" err="1" smtClean="0">
                <a:latin typeface="Arial" charset="0"/>
              </a:rPr>
              <a:t>Vainshtein</a:t>
            </a:r>
            <a:r>
              <a:rPr kumimoji="1" lang="en-US" altLang="ko-KR" sz="1400" i="1" dirty="0" smtClean="0">
                <a:latin typeface="Arial" charset="0"/>
              </a:rPr>
              <a:t>, </a:t>
            </a:r>
            <a:r>
              <a:rPr kumimoji="1" lang="en-US" altLang="ko-KR" sz="1400" i="1" dirty="0" err="1" smtClean="0">
                <a:latin typeface="Arial" charset="0"/>
              </a:rPr>
              <a:t>Zhakarov</a:t>
            </a:r>
            <a:r>
              <a:rPr kumimoji="1" lang="en-US" altLang="ko-KR" sz="1400" i="1" dirty="0" smtClean="0">
                <a:latin typeface="Arial" charset="0"/>
              </a:rPr>
              <a:t>)  at finite temperature : Ellis, </a:t>
            </a:r>
            <a:r>
              <a:rPr kumimoji="1" lang="en-US" altLang="ko-KR" sz="1400" i="1" dirty="0" err="1" smtClean="0">
                <a:latin typeface="Arial" charset="0"/>
              </a:rPr>
              <a:t>Kapusta</a:t>
            </a:r>
            <a:r>
              <a:rPr kumimoji="1" lang="en-US" altLang="ko-KR" sz="1400" i="1" dirty="0" smtClean="0">
                <a:latin typeface="Arial" charset="0"/>
              </a:rPr>
              <a:t>, Tang (98)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15725" name="Object 13"/>
          <p:cNvGraphicFramePr>
            <a:graphicFrameLocks noChangeAspect="1"/>
          </p:cNvGraphicFramePr>
          <p:nvPr/>
        </p:nvGraphicFramePr>
        <p:xfrm>
          <a:off x="1143000" y="646097"/>
          <a:ext cx="4179888" cy="639763"/>
        </p:xfrm>
        <a:graphic>
          <a:graphicData uri="http://schemas.openxmlformats.org/presentationml/2006/ole">
            <p:oleObj spid="_x0000_s169991" name="Equation" r:id="rId4" imgW="2819160" imgH="431640" progId="Equation.3">
              <p:embed/>
            </p:oleObj>
          </a:graphicData>
        </a:graphic>
      </p:graphicFrame>
      <p:graphicFrame>
        <p:nvGraphicFramePr>
          <p:cNvPr id="115726" name="Object 14"/>
          <p:cNvGraphicFramePr>
            <a:graphicFrameLocks noChangeAspect="1"/>
          </p:cNvGraphicFramePr>
          <p:nvPr/>
        </p:nvGraphicFramePr>
        <p:xfrm>
          <a:off x="2143108" y="1285860"/>
          <a:ext cx="5138738" cy="788987"/>
        </p:xfrm>
        <a:graphic>
          <a:graphicData uri="http://schemas.openxmlformats.org/presentationml/2006/ole">
            <p:oleObj spid="_x0000_s169992" name="수식" r:id="rId5" imgW="3466800" imgH="533160" progId="Equation.3">
              <p:embed/>
            </p:oleObj>
          </a:graphicData>
        </a:graphic>
      </p:graphicFrame>
      <p:graphicFrame>
        <p:nvGraphicFramePr>
          <p:cNvPr id="115728" name="Object 16"/>
          <p:cNvGraphicFramePr>
            <a:graphicFrameLocks noChangeAspect="1"/>
          </p:cNvGraphicFramePr>
          <p:nvPr/>
        </p:nvGraphicFramePr>
        <p:xfrm>
          <a:off x="1142976" y="2179634"/>
          <a:ext cx="6364287" cy="677862"/>
        </p:xfrm>
        <a:graphic>
          <a:graphicData uri="http://schemas.openxmlformats.org/presentationml/2006/ole">
            <p:oleObj spid="_x0000_s169993" name="수식" r:id="rId6" imgW="4292280" imgH="457200" progId="Equation.3">
              <p:embed/>
            </p:oleObj>
          </a:graphicData>
        </a:graphic>
      </p:graphicFrame>
      <p:graphicFrame>
        <p:nvGraphicFramePr>
          <p:cNvPr id="169997" name="Object 13"/>
          <p:cNvGraphicFramePr>
            <a:graphicFrameLocks noChangeAspect="1"/>
          </p:cNvGraphicFramePr>
          <p:nvPr/>
        </p:nvGraphicFramePr>
        <p:xfrm>
          <a:off x="4857752" y="4079884"/>
          <a:ext cx="3368675" cy="635000"/>
        </p:xfrm>
        <a:graphic>
          <a:graphicData uri="http://schemas.openxmlformats.org/presentationml/2006/ole">
            <p:oleObj spid="_x0000_s169997" name="Equation" r:id="rId7" imgW="2273040" imgH="431640" progId="Equation.3">
              <p:embed/>
            </p:oleObj>
          </a:graphicData>
        </a:graphic>
      </p:graphicFrame>
      <p:graphicFrame>
        <p:nvGraphicFramePr>
          <p:cNvPr id="169999" name="Object 15"/>
          <p:cNvGraphicFramePr>
            <a:graphicFrameLocks noChangeAspect="1"/>
          </p:cNvGraphicFramePr>
          <p:nvPr/>
        </p:nvGraphicFramePr>
        <p:xfrm>
          <a:off x="2143108" y="2983526"/>
          <a:ext cx="2786062" cy="639763"/>
        </p:xfrm>
        <a:graphic>
          <a:graphicData uri="http://schemas.openxmlformats.org/presentationml/2006/ole">
            <p:oleObj spid="_x0000_s169999" name="Equation" r:id="rId8" imgW="1879560" imgH="431640" progId="Equation.3">
              <p:embed/>
            </p:oleObj>
          </a:graphicData>
        </a:graphic>
      </p:graphicFrame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1406" y="3110451"/>
            <a:ext cx="8821074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Lee, </a:t>
            </a:r>
            <a:r>
              <a:rPr kumimoji="1" lang="en-US" altLang="ko-KR" sz="1400" i="1" dirty="0" err="1" smtClean="0">
                <a:solidFill>
                  <a:schemeClr val="tx1"/>
                </a:solidFill>
                <a:latin typeface="Arial" charset="0"/>
              </a:rPr>
              <a:t>Zahed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kumimoji="1" lang="en-US" altLang="ko-KR" sz="1400" i="1" dirty="0" smtClean="0">
                <a:latin typeface="Arial" charset="0"/>
              </a:rPr>
              <a:t>(2001)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1406" y="631781"/>
            <a:ext cx="7500990" cy="3028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dirty="0" smtClean="0">
                <a:latin typeface="Arial" charset="0"/>
              </a:rPr>
              <a:t>                         at   finite temperature </a:t>
            </a:r>
            <a:endParaRPr kumimoji="1" lang="en-US" altLang="ko-KR" sz="1400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16748" name="Object 12"/>
          <p:cNvGraphicFramePr>
            <a:graphicFrameLocks noChangeAspect="1"/>
          </p:cNvGraphicFramePr>
          <p:nvPr/>
        </p:nvGraphicFramePr>
        <p:xfrm>
          <a:off x="599480" y="571480"/>
          <a:ext cx="1092200" cy="449262"/>
        </p:xfrm>
        <a:graphic>
          <a:graphicData uri="http://schemas.openxmlformats.org/presentationml/2006/ole">
            <p:oleObj spid="_x0000_s147459" name="수식" r:id="rId3" imgW="736560" imgH="304560" progId="Equation.3">
              <p:embed/>
            </p:oleObj>
          </a:graphicData>
        </a:graphic>
      </p:graphicFrame>
      <p:graphicFrame>
        <p:nvGraphicFramePr>
          <p:cNvPr id="116753" name="Object 17"/>
          <p:cNvGraphicFramePr>
            <a:graphicFrameLocks noChangeAspect="1"/>
          </p:cNvGraphicFramePr>
          <p:nvPr/>
        </p:nvGraphicFramePr>
        <p:xfrm>
          <a:off x="1002927" y="1651154"/>
          <a:ext cx="7529513" cy="750887"/>
        </p:xfrm>
        <a:graphic>
          <a:graphicData uri="http://schemas.openxmlformats.org/presentationml/2006/ole">
            <p:oleObj spid="_x0000_s147460" name="Equation" r:id="rId4" imgW="5079960" imgH="507960" progId="Equation.3">
              <p:embed/>
            </p:oleObj>
          </a:graphicData>
        </a:graphic>
      </p:graphicFrame>
      <p:graphicFrame>
        <p:nvGraphicFramePr>
          <p:cNvPr id="116755" name="Object 19"/>
          <p:cNvGraphicFramePr>
            <a:graphicFrameLocks noChangeAspect="1"/>
          </p:cNvGraphicFramePr>
          <p:nvPr/>
        </p:nvGraphicFramePr>
        <p:xfrm>
          <a:off x="344472" y="2486021"/>
          <a:ext cx="2012950" cy="300037"/>
        </p:xfrm>
        <a:graphic>
          <a:graphicData uri="http://schemas.openxmlformats.org/presentationml/2006/ole">
            <p:oleObj spid="_x0000_s147461" name="Equation" r:id="rId5" imgW="1358640" imgH="203040" progId="Equation.3">
              <p:embed/>
            </p:oleObj>
          </a:graphicData>
        </a:graphic>
      </p:graphicFrame>
      <p:graphicFrame>
        <p:nvGraphicFramePr>
          <p:cNvPr id="16" name="Object 17"/>
          <p:cNvGraphicFramePr>
            <a:graphicFrameLocks noChangeAspect="1"/>
          </p:cNvGraphicFramePr>
          <p:nvPr/>
        </p:nvGraphicFramePr>
        <p:xfrm>
          <a:off x="549281" y="1014413"/>
          <a:ext cx="4951413" cy="823912"/>
        </p:xfrm>
        <a:graphic>
          <a:graphicData uri="http://schemas.openxmlformats.org/presentationml/2006/ole">
            <p:oleObj spid="_x0000_s147462" name="Equation" r:id="rId6" imgW="3340080" imgH="558720" progId="Equation.3">
              <p:embed/>
            </p:oleObj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959442" y="5197862"/>
            <a:ext cx="7255896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i="1" dirty="0" smtClean="0">
                <a:latin typeface="Arial" charset="0"/>
              </a:rPr>
              <a:t>Therefore,                                    when </a:t>
            </a:r>
            <a:r>
              <a:rPr kumimoji="1" lang="en-US" altLang="ko-KR" sz="1400" i="1" dirty="0" err="1" smtClean="0">
                <a:latin typeface="Arial" charset="0"/>
              </a:rPr>
              <a:t>chiral</a:t>
            </a:r>
            <a:r>
              <a:rPr kumimoji="1" lang="en-US" altLang="ko-KR" sz="1400" i="1" dirty="0" smtClean="0">
                <a:latin typeface="Arial" charset="0"/>
              </a:rPr>
              <a:t> symmetry gets restored   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47463" name="Object 7"/>
          <p:cNvGraphicFramePr>
            <a:graphicFrameLocks noChangeAspect="1"/>
          </p:cNvGraphicFramePr>
          <p:nvPr/>
        </p:nvGraphicFramePr>
        <p:xfrm>
          <a:off x="1911350" y="5122863"/>
          <a:ext cx="1638300" cy="449262"/>
        </p:xfrm>
        <a:graphic>
          <a:graphicData uri="http://schemas.openxmlformats.org/presentationml/2006/ole">
            <p:oleObj spid="_x0000_s147463" name="Equation" r:id="rId7" imgW="1104840" imgH="304560" progId="Equation.3">
              <p:embed/>
            </p:oleObj>
          </a:graphicData>
        </a:graphic>
      </p:graphicFrame>
      <p:graphicFrame>
        <p:nvGraphicFramePr>
          <p:cNvPr id="147464" name="Object 8"/>
          <p:cNvGraphicFramePr>
            <a:graphicFrameLocks noChangeAspect="1"/>
          </p:cNvGraphicFramePr>
          <p:nvPr/>
        </p:nvGraphicFramePr>
        <p:xfrm>
          <a:off x="571472" y="2892425"/>
          <a:ext cx="8339137" cy="750888"/>
        </p:xfrm>
        <a:graphic>
          <a:graphicData uri="http://schemas.openxmlformats.org/presentationml/2006/ole">
            <p:oleObj spid="_x0000_s147464" name="Equation" r:id="rId8" imgW="5626080" imgH="507960" progId="Equation.3">
              <p:embed/>
            </p:oleObj>
          </a:graphicData>
        </a:graphic>
      </p:graphicFrame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000760" y="2714620"/>
            <a:ext cx="2531464" cy="3028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i="1" dirty="0" smtClean="0">
                <a:latin typeface="Arial" charset="0"/>
              </a:rPr>
              <a:t>Cohen  96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47465" name="Object 9"/>
          <p:cNvGraphicFramePr>
            <a:graphicFrameLocks noChangeAspect="1"/>
          </p:cNvGraphicFramePr>
          <p:nvPr/>
        </p:nvGraphicFramePr>
        <p:xfrm>
          <a:off x="560395" y="3910013"/>
          <a:ext cx="5083175" cy="338137"/>
        </p:xfrm>
        <a:graphic>
          <a:graphicData uri="http://schemas.openxmlformats.org/presentationml/2006/ole">
            <p:oleObj spid="_x0000_s147465" name="Equation" r:id="rId9" imgW="34290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1406" y="404664"/>
            <a:ext cx="7500990" cy="3028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W-V formula at finite temperature: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16745" name="Object 9"/>
          <p:cNvGraphicFramePr>
            <a:graphicFrameLocks noChangeAspect="1"/>
          </p:cNvGraphicFramePr>
          <p:nvPr/>
        </p:nvGraphicFramePr>
        <p:xfrm>
          <a:off x="4538370" y="2586564"/>
          <a:ext cx="2673350" cy="692150"/>
        </p:xfrm>
        <a:graphic>
          <a:graphicData uri="http://schemas.openxmlformats.org/presentationml/2006/ole">
            <p:oleObj spid="_x0000_s148482" name="수식" r:id="rId3" imgW="1803240" imgH="469800" progId="Equation.3">
              <p:embed/>
            </p:oleObj>
          </a:graphicData>
        </a:graphic>
      </p:graphicFrame>
      <p:graphicFrame>
        <p:nvGraphicFramePr>
          <p:cNvPr id="116748" name="Object 12"/>
          <p:cNvGraphicFramePr>
            <a:graphicFrameLocks noChangeAspect="1"/>
          </p:cNvGraphicFramePr>
          <p:nvPr/>
        </p:nvGraphicFramePr>
        <p:xfrm>
          <a:off x="1802066" y="2526810"/>
          <a:ext cx="1901825" cy="823912"/>
        </p:xfrm>
        <a:graphic>
          <a:graphicData uri="http://schemas.openxmlformats.org/presentationml/2006/ole">
            <p:oleObj spid="_x0000_s148484" name="수식" r:id="rId4" imgW="1282680" imgH="558720" progId="Equation.3">
              <p:embed/>
            </p:oleObj>
          </a:graphicData>
        </a:graphic>
      </p:graphicFrame>
      <p:graphicFrame>
        <p:nvGraphicFramePr>
          <p:cNvPr id="135176" name="Object 8"/>
          <p:cNvGraphicFramePr>
            <a:graphicFrameLocks noChangeAspect="1"/>
          </p:cNvGraphicFramePr>
          <p:nvPr/>
        </p:nvGraphicFramePr>
        <p:xfrm>
          <a:off x="2000232" y="1214422"/>
          <a:ext cx="549275" cy="411162"/>
        </p:xfrm>
        <a:graphic>
          <a:graphicData uri="http://schemas.openxmlformats.org/presentationml/2006/ole">
            <p:oleObj spid="_x0000_s148485" name="Equation" r:id="rId5" imgW="368280" imgH="279360" progId="Equation.3">
              <p:embed/>
            </p:oleObj>
          </a:graphicData>
        </a:graphic>
      </p:graphicFrame>
      <p:cxnSp>
        <p:nvCxnSpPr>
          <p:cNvPr id="13" name="직선 화살표 연결선 12"/>
          <p:cNvCxnSpPr/>
          <p:nvPr/>
        </p:nvCxnSpPr>
        <p:spPr>
          <a:xfrm>
            <a:off x="3818290" y="2990682"/>
            <a:ext cx="504056" cy="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466362" y="3479930"/>
            <a:ext cx="4320480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i="1" dirty="0" smtClean="0">
                <a:solidFill>
                  <a:srgbClr val="002060"/>
                </a:solidFill>
                <a:latin typeface="Arial" charset="0"/>
              </a:rPr>
              <a:t>Smooth   temperature dependence even near </a:t>
            </a:r>
            <a:r>
              <a:rPr kumimoji="1" lang="en-US" altLang="ko-KR" sz="1400" i="1" dirty="0" err="1" smtClean="0">
                <a:solidFill>
                  <a:srgbClr val="002060"/>
                </a:solidFill>
                <a:latin typeface="Arial" charset="0"/>
              </a:rPr>
              <a:t>Tc</a:t>
            </a:r>
            <a:endParaRPr kumimoji="1" lang="en-US" altLang="ko-KR" sz="1400" i="1" dirty="0">
              <a:solidFill>
                <a:srgbClr val="002060"/>
              </a:solidFill>
              <a:latin typeface="Arial" charset="0"/>
            </a:endParaRPr>
          </a:p>
        </p:txBody>
      </p:sp>
      <p:cxnSp>
        <p:nvCxnSpPr>
          <p:cNvPr id="17" name="직선 연결선 16"/>
          <p:cNvCxnSpPr/>
          <p:nvPr/>
        </p:nvCxnSpPr>
        <p:spPr>
          <a:xfrm>
            <a:off x="5834514" y="3350722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>
            <a:off x="2337186" y="1765242"/>
            <a:ext cx="0" cy="64807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1103458" y="5166768"/>
            <a:ext cx="7500990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i="1" dirty="0" smtClean="0">
                <a:latin typeface="Arial" charset="0"/>
              </a:rPr>
              <a:t>Therefore ,  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:                               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 eta’ mass should decrease at finite temperature</a:t>
            </a:r>
            <a:endParaRPr kumimoji="1" lang="en-US" altLang="ko-KR" sz="1400" i="1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148487" name="Object 7"/>
          <p:cNvGraphicFramePr>
            <a:graphicFrameLocks noChangeAspect="1"/>
          </p:cNvGraphicFramePr>
          <p:nvPr/>
        </p:nvGraphicFramePr>
        <p:xfrm>
          <a:off x="2117725" y="5143500"/>
          <a:ext cx="1473200" cy="373063"/>
        </p:xfrm>
        <a:graphic>
          <a:graphicData uri="http://schemas.openxmlformats.org/presentationml/2006/ole">
            <p:oleObj spid="_x0000_s148487" name="Equation" r:id="rId6" imgW="99036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23850" y="1071546"/>
            <a:ext cx="8351838" cy="300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altLang="ko-KR" sz="2000" dirty="0" smtClean="0">
                <a:latin typeface="Symbol" pitchFamily="18" charset="2"/>
              </a:rPr>
              <a:t> h</a:t>
            </a:r>
            <a:r>
              <a:rPr lang="en-US" altLang="ko-KR" sz="2000" dirty="0" smtClean="0">
                <a:latin typeface="Times New Roman" pitchFamily="18" charset="0"/>
              </a:rPr>
              <a:t>’ correlation functions should exhibit symmetry breaking from N-point function in SU(N) flavor even when </a:t>
            </a:r>
            <a:r>
              <a:rPr lang="en-US" altLang="ko-KR" sz="2000" dirty="0" err="1" smtClean="0">
                <a:latin typeface="Times New Roman" pitchFamily="18" charset="0"/>
              </a:rPr>
              <a:t>chiral</a:t>
            </a:r>
            <a:r>
              <a:rPr lang="en-US" altLang="ko-KR" sz="2000" dirty="0" smtClean="0">
                <a:latin typeface="Times New Roman" pitchFamily="18" charset="0"/>
              </a:rPr>
              <a:t> symmetry is restored.</a:t>
            </a:r>
          </a:p>
          <a:p>
            <a:pPr marL="533400" indent="-533400">
              <a:spcBef>
                <a:spcPct val="20000"/>
              </a:spcBef>
            </a:pP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      For SU(3), the two point function will become symmetric.</a:t>
            </a:r>
            <a:endParaRPr lang="en-US" altLang="ko-KR" sz="2000" dirty="0" smtClean="0">
              <a:latin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268694" y="142852"/>
            <a:ext cx="2232000" cy="64912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Summary</a:t>
            </a:r>
            <a:endParaRPr kumimoji="0" lang="ko-KR" altLang="en-US" sz="3200" b="0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63566" y="2928934"/>
            <a:ext cx="8351838" cy="300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spcBef>
                <a:spcPct val="20000"/>
              </a:spcBef>
            </a:pP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2.     In W-V formula</a:t>
            </a:r>
            <a:r>
              <a:rPr lang="en-US" altLang="ko-KR" sz="2000" dirty="0" smtClean="0">
                <a:latin typeface="Symbol" pitchFamily="18" charset="2"/>
              </a:rPr>
              <a:t>  h</a:t>
            </a:r>
            <a:r>
              <a:rPr lang="en-US" altLang="ko-KR" sz="2000" dirty="0" smtClean="0">
                <a:latin typeface="Times New Roman" pitchFamily="18" charset="0"/>
              </a:rPr>
              <a:t>’ mass is related to quark condensate  and thus should reduce at finite </a:t>
            </a:r>
            <a:r>
              <a:rPr lang="en-US" altLang="ko-KR" sz="2000" dirty="0" smtClean="0">
                <a:latin typeface="Times New Roman" pitchFamily="18" charset="0"/>
              </a:rPr>
              <a:t>temperature independent of flavor  </a:t>
            </a:r>
            <a:r>
              <a:rPr lang="en-US" altLang="ko-KR" sz="2000" dirty="0" smtClean="0">
                <a:solidFill>
                  <a:srgbClr val="FF0000"/>
                </a:solidFill>
                <a:latin typeface="Times New Roman" pitchFamily="18" charset="0"/>
              </a:rPr>
              <a:t>due to </a:t>
            </a:r>
            <a:r>
              <a:rPr lang="en-US" altLang="ko-KR" sz="2000" dirty="0" err="1" smtClean="0">
                <a:solidFill>
                  <a:srgbClr val="FF0000"/>
                </a:solidFill>
                <a:latin typeface="Times New Roman" pitchFamily="18" charset="0"/>
              </a:rPr>
              <a:t>chiral</a:t>
            </a:r>
            <a:r>
              <a:rPr lang="en-US" altLang="ko-KR" sz="2000" dirty="0" smtClean="0">
                <a:solidFill>
                  <a:srgbClr val="FF0000"/>
                </a:solidFill>
                <a:latin typeface="Times New Roman" pitchFamily="18" charset="0"/>
              </a:rPr>
              <a:t> symmetry restoration</a:t>
            </a:r>
          </a:p>
          <a:p>
            <a:pPr marL="533400" indent="-533400">
              <a:spcBef>
                <a:spcPct val="20000"/>
              </a:spcBef>
            </a:pPr>
            <a:r>
              <a:rPr lang="en-US" altLang="ko-KR" sz="2000" dirty="0" smtClean="0">
                <a:latin typeface="Times New Roman" pitchFamily="18" charset="0"/>
              </a:rPr>
              <a:t>         </a:t>
            </a: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 </a:t>
            </a:r>
          </a:p>
          <a:p>
            <a:pPr marL="533400" indent="-533400">
              <a:spcBef>
                <a:spcPct val="20000"/>
              </a:spcBef>
            </a:pP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         a) Could serve as signature of </a:t>
            </a:r>
            <a:r>
              <a:rPr lang="en-US" altLang="ko-KR" sz="2000" dirty="0" err="1" smtClean="0">
                <a:latin typeface="Times New Roman" pitchFamily="18" charset="0"/>
                <a:sym typeface="Wingdings" pitchFamily="2" charset="2"/>
              </a:rPr>
              <a:t>chiral</a:t>
            </a: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 symmetry restoration </a:t>
            </a:r>
          </a:p>
          <a:p>
            <a:pPr marL="533400" indent="-533400">
              <a:spcBef>
                <a:spcPct val="20000"/>
              </a:spcBef>
            </a:pP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         b) </a:t>
            </a:r>
            <a:r>
              <a:rPr lang="en-US" altLang="ko-KR" sz="2000" dirty="0" err="1" smtClean="0">
                <a:latin typeface="Times New Roman" pitchFamily="18" charset="0"/>
                <a:sym typeface="Wingdings" pitchFamily="2" charset="2"/>
              </a:rPr>
              <a:t>Dilepton</a:t>
            </a: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 in Heavy Ion collision</a:t>
            </a:r>
          </a:p>
          <a:p>
            <a:pPr marL="533400" indent="-533400">
              <a:spcBef>
                <a:spcPct val="20000"/>
              </a:spcBef>
            </a:pP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         c) Measurements from nuclear targets  ?   Generalization to Nuclear medium possible </a:t>
            </a:r>
            <a:endParaRPr lang="en-US" altLang="ko-KR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113" name="Rectangle 2"/>
          <p:cNvSpPr txBox="1">
            <a:spLocks noChangeArrowheads="1"/>
          </p:cNvSpPr>
          <p:nvPr/>
        </p:nvSpPr>
        <p:spPr>
          <a:xfrm>
            <a:off x="0" y="1000108"/>
            <a:ext cx="2928958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QCD </a:t>
            </a:r>
            <a:r>
              <a:rPr lang="en-US" altLang="ko-KR" sz="2400" dirty="0" err="1" smtClean="0">
                <a:latin typeface="Arial" pitchFamily="34" charset="0"/>
                <a:ea typeface="HY헤드라인M" pitchFamily="18" charset="-127"/>
                <a:cs typeface="+mj-cs"/>
              </a:rPr>
              <a:t>Lagrangian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graphicFrame>
        <p:nvGraphicFramePr>
          <p:cNvPr id="25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74082" name="Image" r:id="rId3" imgW="8857143" imgH="2409524" progId="">
              <p:embed/>
            </p:oleObj>
          </a:graphicData>
        </a:graphic>
      </p:graphicFrame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Symbol" pitchFamily="18" charset="2"/>
              </a:rPr>
              <a:t> h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‘ mass , 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Chiral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symmetry restoration and UA(1) effect ?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173067" name="Object 11"/>
          <p:cNvGraphicFramePr>
            <a:graphicFrameLocks noChangeAspect="1"/>
          </p:cNvGraphicFramePr>
          <p:nvPr/>
        </p:nvGraphicFramePr>
        <p:xfrm>
          <a:off x="500034" y="1714488"/>
          <a:ext cx="1969071" cy="428628"/>
        </p:xfrm>
        <a:graphic>
          <a:graphicData uri="http://schemas.openxmlformats.org/presentationml/2006/ole">
            <p:oleObj spid="_x0000_s174085" name="Equation" r:id="rId4" imgW="990360" imgH="215640" progId="Equation.3">
              <p:embed/>
            </p:oleObj>
          </a:graphicData>
        </a:graphic>
      </p:graphicFrame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201394" y="1000108"/>
            <a:ext cx="2928958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 smtClean="0">
                <a:latin typeface="Arial" pitchFamily="34" charset="0"/>
                <a:ea typeface="HY헤드라인M" pitchFamily="18" charset="-127"/>
                <a:cs typeface="+mj-cs"/>
              </a:rPr>
              <a:t>Usual vacuum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graphicFrame>
        <p:nvGraphicFramePr>
          <p:cNvPr id="47" name="Object 8"/>
          <p:cNvGraphicFramePr>
            <a:graphicFrameLocks noChangeAspect="1"/>
          </p:cNvGraphicFramePr>
          <p:nvPr/>
        </p:nvGraphicFramePr>
        <p:xfrm>
          <a:off x="476250" y="2257423"/>
          <a:ext cx="1947863" cy="814387"/>
        </p:xfrm>
        <a:graphic>
          <a:graphicData uri="http://schemas.openxmlformats.org/presentationml/2006/ole">
            <p:oleObj spid="_x0000_s174086" name="Equation" r:id="rId5" imgW="1155600" imgH="482400" progId="Equation.3">
              <p:embed/>
            </p:oleObj>
          </a:graphicData>
        </a:graphic>
      </p:graphicFrame>
      <p:graphicFrame>
        <p:nvGraphicFramePr>
          <p:cNvPr id="174089" name="Object 9"/>
          <p:cNvGraphicFramePr>
            <a:graphicFrameLocks noChangeAspect="1"/>
          </p:cNvGraphicFramePr>
          <p:nvPr/>
        </p:nvGraphicFramePr>
        <p:xfrm>
          <a:off x="6786578" y="1714488"/>
          <a:ext cx="1841500" cy="428625"/>
        </p:xfrm>
        <a:graphic>
          <a:graphicData uri="http://schemas.openxmlformats.org/presentationml/2006/ole">
            <p:oleObj spid="_x0000_s174089" name="Equation" r:id="rId6" imgW="927000" imgH="215640" progId="Equation.3">
              <p:embed/>
            </p:oleObj>
          </a:graphicData>
        </a:graphic>
      </p:graphicFrame>
      <p:graphicFrame>
        <p:nvGraphicFramePr>
          <p:cNvPr id="24" name="Object 11"/>
          <p:cNvGraphicFramePr>
            <a:graphicFrameLocks noChangeAspect="1"/>
          </p:cNvGraphicFramePr>
          <p:nvPr/>
        </p:nvGraphicFramePr>
        <p:xfrm>
          <a:off x="3071802" y="1714488"/>
          <a:ext cx="3078163" cy="428625"/>
        </p:xfrm>
        <a:graphic>
          <a:graphicData uri="http://schemas.openxmlformats.org/presentationml/2006/ole">
            <p:oleObj spid="_x0000_s174090" name="Equation" r:id="rId7" imgW="1549080" imgH="215640" progId="Equation.3">
              <p:embed/>
            </p:oleObj>
          </a:graphicData>
        </a:graphic>
      </p:graphicFrame>
      <p:graphicFrame>
        <p:nvGraphicFramePr>
          <p:cNvPr id="174091" name="Object 11"/>
          <p:cNvGraphicFramePr>
            <a:graphicFrameLocks noChangeAspect="1"/>
          </p:cNvGraphicFramePr>
          <p:nvPr/>
        </p:nvGraphicFramePr>
        <p:xfrm>
          <a:off x="3214678" y="2400298"/>
          <a:ext cx="2847975" cy="663575"/>
        </p:xfrm>
        <a:graphic>
          <a:graphicData uri="http://schemas.openxmlformats.org/presentationml/2006/ole">
            <p:oleObj spid="_x0000_s174091" name="Equation" r:id="rId8" imgW="1688760" imgH="393480" progId="Equation.3">
              <p:embed/>
            </p:oleObj>
          </a:graphicData>
        </a:graphic>
      </p:graphicFrame>
      <p:graphicFrame>
        <p:nvGraphicFramePr>
          <p:cNvPr id="174092" name="Object 12"/>
          <p:cNvGraphicFramePr>
            <a:graphicFrameLocks noChangeAspect="1"/>
          </p:cNvGraphicFramePr>
          <p:nvPr/>
        </p:nvGraphicFramePr>
        <p:xfrm>
          <a:off x="7000892" y="2543177"/>
          <a:ext cx="920750" cy="428625"/>
        </p:xfrm>
        <a:graphic>
          <a:graphicData uri="http://schemas.openxmlformats.org/presentationml/2006/ole">
            <p:oleObj spid="_x0000_s174092" name="Equation" r:id="rId9" imgW="545760" imgH="253800" progId="Equation.3">
              <p:embed/>
            </p:oleObj>
          </a:graphicData>
        </a:graphic>
      </p:graphicFrame>
      <p:sp>
        <p:nvSpPr>
          <p:cNvPr id="27" name="Rectangle 2"/>
          <p:cNvSpPr txBox="1">
            <a:spLocks noChangeArrowheads="1"/>
          </p:cNvSpPr>
          <p:nvPr/>
        </p:nvSpPr>
        <p:spPr>
          <a:xfrm>
            <a:off x="3129592" y="1000108"/>
            <a:ext cx="2928958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 smtClean="0">
                <a:latin typeface="Arial" pitchFamily="34" charset="0"/>
                <a:ea typeface="HY헤드라인M" pitchFamily="18" charset="-127"/>
                <a:cs typeface="+mj-cs"/>
              </a:rPr>
              <a:t>Finite T </a:t>
            </a:r>
            <a:r>
              <a:rPr lang="en-US" altLang="ko-KR" sz="2400" dirty="0" smtClean="0">
                <a:latin typeface="Symbol" pitchFamily="18" charset="2"/>
                <a:ea typeface="HY헤드라인M" pitchFamily="18" charset="-127"/>
                <a:cs typeface="+mj-cs"/>
              </a:rPr>
              <a:t> 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  <a:ea typeface="HY헤드라인M" pitchFamily="18" charset="-127"/>
              <a:cs typeface="+mj-cs"/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71406" y="4000504"/>
            <a:ext cx="8786874" cy="1858182"/>
            <a:chOff x="71406" y="857232"/>
            <a:chExt cx="8786874" cy="1858182"/>
          </a:xfrm>
        </p:grpSpPr>
        <p:cxnSp>
          <p:nvCxnSpPr>
            <p:cNvPr id="29" name="직선 연결선 28"/>
            <p:cNvCxnSpPr/>
            <p:nvPr/>
          </p:nvCxnSpPr>
          <p:spPr>
            <a:xfrm>
              <a:off x="7072330" y="1214422"/>
              <a:ext cx="107157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>
              <a:off x="7085978" y="1785926"/>
              <a:ext cx="107157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/>
            <p:cNvCxnSpPr/>
            <p:nvPr/>
          </p:nvCxnSpPr>
          <p:spPr>
            <a:xfrm>
              <a:off x="7072330" y="1571612"/>
              <a:ext cx="1071570" cy="158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>
              <a:off x="7085978" y="2570156"/>
              <a:ext cx="1071570" cy="158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연결선 35"/>
            <p:cNvCxnSpPr/>
            <p:nvPr/>
          </p:nvCxnSpPr>
          <p:spPr>
            <a:xfrm>
              <a:off x="4170668" y="1571612"/>
              <a:ext cx="1071570" cy="158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/>
            <p:cNvCxnSpPr/>
            <p:nvPr/>
          </p:nvCxnSpPr>
          <p:spPr>
            <a:xfrm>
              <a:off x="4201162" y="2571744"/>
              <a:ext cx="1071570" cy="158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8143900" y="857232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 a</a:t>
              </a:r>
              <a:r>
                <a:rPr lang="en-US" altLang="ko-KR" baseline="-25000" dirty="0" smtClean="0"/>
                <a:t>1</a:t>
              </a:r>
              <a:endParaRPr lang="ko-KR" altLang="en-US" baseline="-250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143900" y="1559470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 </a:t>
              </a:r>
              <a:r>
                <a:rPr lang="en-US" altLang="ko-KR" dirty="0" smtClean="0">
                  <a:latin typeface="Symbol" pitchFamily="18" charset="2"/>
                </a:rPr>
                <a:t> r</a:t>
              </a:r>
              <a:endParaRPr lang="ko-KR" altLang="en-US" baseline="-25000" dirty="0">
                <a:latin typeface="Symbol" pitchFamily="18" charset="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143900" y="2345288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 </a:t>
              </a:r>
              <a:r>
                <a:rPr lang="en-US" altLang="ko-KR" dirty="0" smtClean="0">
                  <a:solidFill>
                    <a:srgbClr val="FF0000"/>
                  </a:solidFill>
                  <a:latin typeface="Symbol" pitchFamily="18" charset="2"/>
                </a:rPr>
                <a:t> p</a:t>
              </a:r>
              <a:endParaRPr lang="ko-KR" altLang="en-US" baseline="-25000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143900" y="1357298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 </a:t>
              </a:r>
              <a:r>
                <a:rPr lang="en-US" altLang="ko-KR" dirty="0" smtClean="0">
                  <a:solidFill>
                    <a:srgbClr val="FF0000"/>
                  </a:solidFill>
                  <a:latin typeface="Symbol" pitchFamily="18" charset="2"/>
                </a:rPr>
                <a:t> h</a:t>
              </a:r>
              <a:r>
                <a:rPr lang="en-US" altLang="ko-KR" dirty="0" smtClean="0">
                  <a:solidFill>
                    <a:srgbClr val="FF0000"/>
                  </a:solidFill>
                  <a:latin typeface="+mj-lt"/>
                </a:rPr>
                <a:t>‘</a:t>
              </a:r>
              <a:endParaRPr lang="ko-KR" altLang="en-US" baseline="-25000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cxnSp>
          <p:nvCxnSpPr>
            <p:cNvPr id="54" name="직선 화살표 연결선 53"/>
            <p:cNvCxnSpPr/>
            <p:nvPr/>
          </p:nvCxnSpPr>
          <p:spPr>
            <a:xfrm rot="10800000" flipV="1">
              <a:off x="5572132" y="1214422"/>
              <a:ext cx="1285884" cy="785818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직선 화살표 연결선 54"/>
            <p:cNvCxnSpPr/>
            <p:nvPr/>
          </p:nvCxnSpPr>
          <p:spPr>
            <a:xfrm rot="10800000" flipV="1">
              <a:off x="5599428" y="1785926"/>
              <a:ext cx="1214446" cy="285752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직선 화살표 연결선 58"/>
            <p:cNvCxnSpPr/>
            <p:nvPr/>
          </p:nvCxnSpPr>
          <p:spPr>
            <a:xfrm rot="10800000" flipV="1">
              <a:off x="5643570" y="1643050"/>
              <a:ext cx="1214446" cy="857256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화살표 연결선 67"/>
            <p:cNvCxnSpPr/>
            <p:nvPr/>
          </p:nvCxnSpPr>
          <p:spPr>
            <a:xfrm rot="10800000">
              <a:off x="5585780" y="1570023"/>
              <a:ext cx="1214446" cy="1588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5429256" y="1158138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  </a:t>
              </a:r>
              <a:r>
                <a:rPr lang="en-US" altLang="ko-KR" dirty="0" smtClean="0">
                  <a:solidFill>
                    <a:srgbClr val="FF0000"/>
                  </a:solidFill>
                </a:rPr>
                <a:t>?</a:t>
              </a:r>
              <a:endParaRPr lang="ko-KR" altLang="en-US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715008" y="2285992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  </a:t>
              </a:r>
              <a:r>
                <a:rPr lang="en-US" altLang="ko-KR" dirty="0" smtClean="0">
                  <a:solidFill>
                    <a:srgbClr val="FF0000"/>
                  </a:solidFill>
                </a:rPr>
                <a:t>?</a:t>
              </a:r>
              <a:endParaRPr lang="ko-KR" altLang="en-US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72" name="직선 연결선 71"/>
            <p:cNvCxnSpPr/>
            <p:nvPr/>
          </p:nvCxnSpPr>
          <p:spPr>
            <a:xfrm>
              <a:off x="813082" y="2539592"/>
              <a:ext cx="107157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72"/>
            <p:cNvCxnSpPr/>
            <p:nvPr/>
          </p:nvCxnSpPr>
          <p:spPr>
            <a:xfrm>
              <a:off x="816280" y="2574016"/>
              <a:ext cx="1071570" cy="158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화살표 연결선 74"/>
            <p:cNvCxnSpPr/>
            <p:nvPr/>
          </p:nvCxnSpPr>
          <p:spPr>
            <a:xfrm rot="5400000" flipH="1" flipV="1">
              <a:off x="-357222" y="2000240"/>
              <a:ext cx="1428760" cy="1588"/>
            </a:xfrm>
            <a:prstGeom prst="straightConnector1">
              <a:avLst/>
            </a:prstGeom>
            <a:ln w="349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/>
            <p:nvPr/>
          </p:nvCxnSpPr>
          <p:spPr>
            <a:xfrm>
              <a:off x="4214810" y="2571744"/>
              <a:ext cx="1071570" cy="158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71406" y="916528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 mass</a:t>
              </a:r>
              <a:endParaRPr lang="ko-KR" altLang="en-US" baseline="-25000" dirty="0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4214810" y="1860562"/>
              <a:ext cx="1071570" cy="5000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143109" y="173025"/>
            <a:ext cx="4929221" cy="898521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Summary</a:t>
            </a:r>
            <a:endParaRPr kumimoji="0" lang="ko-KR" altLang="en-US" sz="3200" b="0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20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71472" y="1214422"/>
            <a:ext cx="685804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err="1" smtClean="0"/>
              <a:t>Chiral</a:t>
            </a:r>
            <a:r>
              <a:rPr lang="en-US" altLang="ko-KR" dirty="0" smtClean="0"/>
              <a:t> symmetry breaking in </a:t>
            </a:r>
            <a:r>
              <a:rPr lang="en-US" altLang="ko-KR" dirty="0" err="1" smtClean="0"/>
              <a:t>Correlator</a:t>
            </a:r>
            <a:endParaRPr lang="en-US" altLang="ko-KR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 U</a:t>
            </a:r>
            <a:r>
              <a:rPr lang="en-US" altLang="ko-KR" baseline="-25000" dirty="0" smtClean="0"/>
              <a:t>A</a:t>
            </a:r>
            <a:r>
              <a:rPr lang="en-US" altLang="ko-KR" dirty="0" smtClean="0"/>
              <a:t>(1) breaking effects in </a:t>
            </a:r>
            <a:r>
              <a:rPr lang="en-US" altLang="ko-KR" dirty="0" err="1" smtClean="0"/>
              <a:t>Correlators</a:t>
            </a:r>
            <a:r>
              <a:rPr lang="en-US" altLang="ko-KR" dirty="0" smtClean="0"/>
              <a:t>      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</a:pPr>
            <a:r>
              <a:rPr lang="en-US" altLang="ko-KR" dirty="0" smtClean="0"/>
              <a:t>       </a:t>
            </a:r>
            <a:r>
              <a:rPr lang="en-US" altLang="ko-KR" dirty="0" smtClean="0">
                <a:sym typeface="Wingdings" pitchFamily="2" charset="2"/>
              </a:rPr>
              <a:t> Restored in SU(3) and real world</a:t>
            </a:r>
            <a:endParaRPr lang="en-US" altLang="ko-KR" dirty="0" smtClean="0"/>
          </a:p>
          <a:p>
            <a:pPr marL="342900" indent="-342900">
              <a:lnSpc>
                <a:spcPct val="200000"/>
              </a:lnSpc>
              <a:buAutoNum type="arabicPeriod" startAt="3"/>
            </a:pPr>
            <a:r>
              <a:rPr lang="en-US" altLang="ko-KR" dirty="0" smtClean="0"/>
              <a:t>WV formula suggest mass of </a:t>
            </a:r>
            <a:r>
              <a:rPr lang="en-US" altLang="ko-KR" dirty="0" smtClean="0">
                <a:latin typeface="Symbol" pitchFamily="18" charset="2"/>
              </a:rPr>
              <a:t>h</a:t>
            </a:r>
            <a:r>
              <a:rPr lang="en-US" altLang="ko-KR" dirty="0" smtClean="0"/>
              <a:t> ‘ reduces in medium and at finite temperature:  due to </a:t>
            </a:r>
            <a:r>
              <a:rPr lang="en-US" altLang="ko-KR" dirty="0" err="1" smtClean="0">
                <a:solidFill>
                  <a:srgbClr val="FF0000"/>
                </a:solidFill>
              </a:rPr>
              <a:t>chiral</a:t>
            </a:r>
            <a:r>
              <a:rPr lang="en-US" altLang="ko-KR" dirty="0" smtClean="0">
                <a:solidFill>
                  <a:srgbClr val="FF0000"/>
                </a:solidFill>
              </a:rPr>
              <a:t> symmetry restoration</a:t>
            </a:r>
          </a:p>
          <a:p>
            <a:pPr marL="342900" indent="-342900">
              <a:lnSpc>
                <a:spcPct val="200000"/>
              </a:lnSpc>
              <a:buAutoNum type="arabicPeriod" startAt="3"/>
            </a:pPr>
            <a:r>
              <a:rPr lang="en-US" altLang="ko-KR" dirty="0" smtClean="0"/>
              <a:t>Renewed interest in Theory and Experiments both for nuclear matter and at may be at finite T</a:t>
            </a:r>
          </a:p>
          <a:p>
            <a:pPr marL="342900" indent="-342900">
              <a:lnSpc>
                <a:spcPct val="200000"/>
              </a:lnSpc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</a:pPr>
            <a:endParaRPr lang="en-US" altLang="ko-KR" dirty="0" smtClean="0"/>
          </a:p>
        </p:txBody>
      </p:sp>
      <p:graphicFrame>
        <p:nvGraphicFramePr>
          <p:cNvPr id="158721" name="Object 1"/>
          <p:cNvGraphicFramePr>
            <a:graphicFrameLocks noChangeAspect="1"/>
          </p:cNvGraphicFramePr>
          <p:nvPr/>
        </p:nvGraphicFramePr>
        <p:xfrm>
          <a:off x="1071538" y="1857364"/>
          <a:ext cx="5459412" cy="412750"/>
        </p:xfrm>
        <a:graphic>
          <a:graphicData uri="http://schemas.openxmlformats.org/presentationml/2006/ole">
            <p:oleObj spid="_x0000_s184322" name="Equation" r:id="rId3" imgW="3682800" imgH="279360" progId="Equation.3">
              <p:embed/>
            </p:oleObj>
          </a:graphicData>
        </a:graphic>
      </p:graphicFrame>
      <p:graphicFrame>
        <p:nvGraphicFramePr>
          <p:cNvPr id="158722" name="Object 2"/>
          <p:cNvGraphicFramePr>
            <a:graphicFrameLocks noChangeAspect="1"/>
          </p:cNvGraphicFramePr>
          <p:nvPr/>
        </p:nvGraphicFramePr>
        <p:xfrm>
          <a:off x="1192231" y="3071810"/>
          <a:ext cx="6022975" cy="412750"/>
        </p:xfrm>
        <a:graphic>
          <a:graphicData uri="http://schemas.openxmlformats.org/presentationml/2006/ole">
            <p:oleObj spid="_x0000_s184323" name="Equation" r:id="rId4" imgW="406368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1406" y="404664"/>
            <a:ext cx="7236898" cy="3630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Other order parameters:  V - A </a:t>
            </a:r>
            <a:r>
              <a:rPr kumimoji="1" lang="en-US" altLang="ko-KR" i="1" dirty="0" err="1" smtClean="0">
                <a:solidFill>
                  <a:schemeClr val="tx2"/>
                </a:solidFill>
                <a:latin typeface="Arial" charset="0"/>
              </a:rPr>
              <a:t>correlator</a:t>
            </a: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 (mass difference)</a:t>
            </a:r>
            <a:endParaRPr kumimoji="1" lang="en-US" altLang="ko-KR" i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128009" name="Object 9"/>
          <p:cNvGraphicFramePr>
            <a:graphicFrameLocks noChangeAspect="1"/>
          </p:cNvGraphicFramePr>
          <p:nvPr/>
        </p:nvGraphicFramePr>
        <p:xfrm>
          <a:off x="955673" y="1957388"/>
          <a:ext cx="3259137" cy="338137"/>
        </p:xfrm>
        <a:graphic>
          <a:graphicData uri="http://schemas.openxmlformats.org/presentationml/2006/ole">
            <p:oleObj spid="_x0000_s183298" name="Equation" r:id="rId3" imgW="2197080" imgH="228600" progId="Equation.3">
              <p:embed/>
            </p:oleObj>
          </a:graphicData>
        </a:graphic>
      </p:graphicFrame>
      <p:sp>
        <p:nvSpPr>
          <p:cNvPr id="16" name="타원 15"/>
          <p:cNvSpPr/>
          <p:nvPr/>
        </p:nvSpPr>
        <p:spPr>
          <a:xfrm>
            <a:off x="2172619" y="2564904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순서도: 가산 접합 19"/>
          <p:cNvSpPr/>
          <p:nvPr/>
        </p:nvSpPr>
        <p:spPr>
          <a:xfrm>
            <a:off x="2100611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순서도: 가산 접합 22"/>
          <p:cNvSpPr/>
          <p:nvPr/>
        </p:nvSpPr>
        <p:spPr>
          <a:xfrm>
            <a:off x="3324747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28010" name="Object 10"/>
          <p:cNvGraphicFramePr>
            <a:graphicFrameLocks noChangeAspect="1"/>
          </p:cNvGraphicFramePr>
          <p:nvPr/>
        </p:nvGraphicFramePr>
        <p:xfrm>
          <a:off x="674711" y="1052513"/>
          <a:ext cx="7397751" cy="581025"/>
        </p:xfrm>
        <a:graphic>
          <a:graphicData uri="http://schemas.openxmlformats.org/presentationml/2006/ole">
            <p:oleObj spid="_x0000_s183299" name="Equation" r:id="rId4" imgW="4991040" imgH="393480" progId="Equation.3">
              <p:embed/>
            </p:oleObj>
          </a:graphicData>
        </a:graphic>
      </p:graphicFrame>
      <p:graphicFrame>
        <p:nvGraphicFramePr>
          <p:cNvPr id="128012" name="Object 12"/>
          <p:cNvGraphicFramePr>
            <a:graphicFrameLocks noChangeAspect="1"/>
          </p:cNvGraphicFramePr>
          <p:nvPr/>
        </p:nvGraphicFramePr>
        <p:xfrm>
          <a:off x="1571604" y="2566988"/>
          <a:ext cx="490537" cy="339725"/>
        </p:xfrm>
        <a:graphic>
          <a:graphicData uri="http://schemas.openxmlformats.org/presentationml/2006/ole">
            <p:oleObj spid="_x0000_s183300" name="Equation" r:id="rId5" imgW="330120" imgH="228600" progId="Equation.3">
              <p:embed/>
            </p:oleObj>
          </a:graphicData>
        </a:graphic>
      </p:graphicFrame>
      <p:sp>
        <p:nvSpPr>
          <p:cNvPr id="36" name="타원 35"/>
          <p:cNvSpPr/>
          <p:nvPr/>
        </p:nvSpPr>
        <p:spPr>
          <a:xfrm>
            <a:off x="2181256" y="4300711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순서도: 가산 접합 36"/>
          <p:cNvSpPr/>
          <p:nvPr/>
        </p:nvSpPr>
        <p:spPr>
          <a:xfrm>
            <a:off x="2109248" y="4444727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순서도: 가산 접합 37"/>
          <p:cNvSpPr/>
          <p:nvPr/>
        </p:nvSpPr>
        <p:spPr>
          <a:xfrm>
            <a:off x="3333384" y="4444727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9" name="Object 12"/>
          <p:cNvGraphicFramePr>
            <a:graphicFrameLocks noChangeAspect="1"/>
          </p:cNvGraphicFramePr>
          <p:nvPr/>
        </p:nvGraphicFramePr>
        <p:xfrm>
          <a:off x="1374758" y="4305300"/>
          <a:ext cx="696912" cy="338138"/>
        </p:xfrm>
        <a:graphic>
          <a:graphicData uri="http://schemas.openxmlformats.org/presentationml/2006/ole">
            <p:oleObj spid="_x0000_s183301" name="Equation" r:id="rId6" imgW="469800" imgH="228600" progId="Equation.3">
              <p:embed/>
            </p:oleObj>
          </a:graphicData>
        </a:graphic>
      </p:graphicFrame>
      <p:graphicFrame>
        <p:nvGraphicFramePr>
          <p:cNvPr id="40" name="Object 13"/>
          <p:cNvGraphicFramePr>
            <a:graphicFrameLocks noChangeAspect="1"/>
          </p:cNvGraphicFramePr>
          <p:nvPr/>
        </p:nvGraphicFramePr>
        <p:xfrm>
          <a:off x="3660774" y="4292600"/>
          <a:ext cx="696912" cy="338138"/>
        </p:xfrm>
        <a:graphic>
          <a:graphicData uri="http://schemas.openxmlformats.org/presentationml/2006/ole">
            <p:oleObj spid="_x0000_s183302" name="Equation" r:id="rId7" imgW="469800" imgH="228600" progId="Equation.3">
              <p:embed/>
            </p:oleObj>
          </a:graphicData>
        </a:graphic>
      </p:graphicFrame>
      <p:graphicFrame>
        <p:nvGraphicFramePr>
          <p:cNvPr id="151563" name="Object 11"/>
          <p:cNvGraphicFramePr>
            <a:graphicFrameLocks noChangeAspect="1"/>
          </p:cNvGraphicFramePr>
          <p:nvPr/>
        </p:nvGraphicFramePr>
        <p:xfrm>
          <a:off x="4429124" y="1944688"/>
          <a:ext cx="3387725" cy="412750"/>
        </p:xfrm>
        <a:graphic>
          <a:graphicData uri="http://schemas.openxmlformats.org/presentationml/2006/ole">
            <p:oleObj spid="_x0000_s183303" name="Equation" r:id="rId8" imgW="2286000" imgH="279360" progId="Equation.3">
              <p:embed/>
            </p:oleObj>
          </a:graphicData>
        </a:graphic>
      </p:graphicFrame>
      <p:sp>
        <p:nvSpPr>
          <p:cNvPr id="24" name="타원 23"/>
          <p:cNvSpPr/>
          <p:nvPr/>
        </p:nvSpPr>
        <p:spPr>
          <a:xfrm>
            <a:off x="5507663" y="2564904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순서도: 가산 접합 24"/>
          <p:cNvSpPr/>
          <p:nvPr/>
        </p:nvSpPr>
        <p:spPr>
          <a:xfrm>
            <a:off x="5448288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6456400" y="2564904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순서도: 가산 접합 26"/>
          <p:cNvSpPr/>
          <p:nvPr/>
        </p:nvSpPr>
        <p:spPr>
          <a:xfrm>
            <a:off x="6793200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1" name="직선 연결선 30"/>
          <p:cNvCxnSpPr>
            <a:stCxn id="24" idx="7"/>
            <a:endCxn id="26" idx="1"/>
          </p:cNvCxnSpPr>
          <p:nvPr/>
        </p:nvCxnSpPr>
        <p:spPr>
          <a:xfrm>
            <a:off x="5876439" y="2628176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5880336" y="2924944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708" name="Object 12"/>
          <p:cNvGraphicFramePr>
            <a:graphicFrameLocks noChangeAspect="1"/>
          </p:cNvGraphicFramePr>
          <p:nvPr/>
        </p:nvGraphicFramePr>
        <p:xfrm>
          <a:off x="1250950" y="3573463"/>
          <a:ext cx="3517900" cy="338137"/>
        </p:xfrm>
        <a:graphic>
          <a:graphicData uri="http://schemas.openxmlformats.org/presentationml/2006/ole">
            <p:oleObj spid="_x0000_s183304" name="Equation" r:id="rId9" imgW="2374560" imgH="228600" progId="Equation.3">
              <p:embed/>
            </p:oleObj>
          </a:graphicData>
        </a:graphic>
      </p:graphicFrame>
      <p:sp>
        <p:nvSpPr>
          <p:cNvPr id="42" name="직사각형 41"/>
          <p:cNvSpPr/>
          <p:nvPr/>
        </p:nvSpPr>
        <p:spPr>
          <a:xfrm>
            <a:off x="85344" y="368088"/>
            <a:ext cx="6646896" cy="4320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57712" name="Object 16"/>
          <p:cNvGraphicFramePr>
            <a:graphicFrameLocks noChangeAspect="1"/>
          </p:cNvGraphicFramePr>
          <p:nvPr/>
        </p:nvGraphicFramePr>
        <p:xfrm>
          <a:off x="1041400" y="4929188"/>
          <a:ext cx="4221163" cy="338137"/>
        </p:xfrm>
        <a:graphic>
          <a:graphicData uri="http://schemas.openxmlformats.org/presentationml/2006/ole">
            <p:oleObj spid="_x0000_s183305" name="Equation" r:id="rId10" imgW="2844720" imgH="228600" progId="Equation.3">
              <p:embed/>
            </p:oleObj>
          </a:graphicData>
        </a:graphic>
      </p:graphicFrame>
      <p:graphicFrame>
        <p:nvGraphicFramePr>
          <p:cNvPr id="157715" name="Object 19"/>
          <p:cNvGraphicFramePr>
            <a:graphicFrameLocks noChangeAspect="1"/>
          </p:cNvGraphicFramePr>
          <p:nvPr/>
        </p:nvGraphicFramePr>
        <p:xfrm>
          <a:off x="1695450" y="5872182"/>
          <a:ext cx="5799138" cy="414338"/>
        </p:xfrm>
        <a:graphic>
          <a:graphicData uri="http://schemas.openxmlformats.org/presentationml/2006/ole">
            <p:oleObj spid="_x0000_s183306" name="Equation" r:id="rId11" imgW="3911400" imgH="279360" progId="Equation.3">
              <p:embed/>
            </p:oleObj>
          </a:graphicData>
        </a:graphic>
      </p:graphicFrame>
      <p:graphicFrame>
        <p:nvGraphicFramePr>
          <p:cNvPr id="163855" name="Object 15"/>
          <p:cNvGraphicFramePr>
            <a:graphicFrameLocks noChangeAspect="1"/>
          </p:cNvGraphicFramePr>
          <p:nvPr/>
        </p:nvGraphicFramePr>
        <p:xfrm>
          <a:off x="3513877" y="2562500"/>
          <a:ext cx="490538" cy="339725"/>
        </p:xfrm>
        <a:graphic>
          <a:graphicData uri="http://schemas.openxmlformats.org/presentationml/2006/ole">
            <p:oleObj spid="_x0000_s183307" name="Equation" r:id="rId12" imgW="330120" imgH="228600" progId="Equation.3">
              <p:embed/>
            </p:oleObj>
          </a:graphicData>
        </a:graphic>
      </p:graphicFrame>
      <p:graphicFrame>
        <p:nvGraphicFramePr>
          <p:cNvPr id="163856" name="Object 16"/>
          <p:cNvGraphicFramePr>
            <a:graphicFrameLocks noChangeAspect="1"/>
          </p:cNvGraphicFramePr>
          <p:nvPr/>
        </p:nvGraphicFramePr>
        <p:xfrm>
          <a:off x="4867280" y="2576507"/>
          <a:ext cx="490538" cy="339725"/>
        </p:xfrm>
        <a:graphic>
          <a:graphicData uri="http://schemas.openxmlformats.org/presentationml/2006/ole">
            <p:oleObj spid="_x0000_s183308" name="Equation" r:id="rId13" imgW="330120" imgH="228600" progId="Equation.3">
              <p:embed/>
            </p:oleObj>
          </a:graphicData>
        </a:graphic>
      </p:graphicFrame>
      <p:graphicFrame>
        <p:nvGraphicFramePr>
          <p:cNvPr id="163857" name="Object 17"/>
          <p:cNvGraphicFramePr>
            <a:graphicFrameLocks noChangeAspect="1"/>
          </p:cNvGraphicFramePr>
          <p:nvPr/>
        </p:nvGraphicFramePr>
        <p:xfrm>
          <a:off x="7000892" y="2571744"/>
          <a:ext cx="490537" cy="339725"/>
        </p:xfrm>
        <a:graphic>
          <a:graphicData uri="http://schemas.openxmlformats.org/presentationml/2006/ole">
            <p:oleObj spid="_x0000_s183309" name="Equation" r:id="rId14" imgW="330120" imgH="228600" progId="Equation.3">
              <p:embed/>
            </p:oleObj>
          </a:graphicData>
        </a:graphic>
      </p:graphicFrame>
      <p:sp>
        <p:nvSpPr>
          <p:cNvPr id="33" name="십자형 32"/>
          <p:cNvSpPr>
            <a:spLocks noChangeAspect="1"/>
          </p:cNvSpPr>
          <p:nvPr/>
        </p:nvSpPr>
        <p:spPr>
          <a:xfrm rot="2712981">
            <a:off x="5213802" y="1527653"/>
            <a:ext cx="1857388" cy="1857388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연결선 29"/>
          <p:cNvCxnSpPr/>
          <p:nvPr/>
        </p:nvCxnSpPr>
        <p:spPr>
          <a:xfrm>
            <a:off x="3205084" y="5300036"/>
            <a:ext cx="1908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타원 36"/>
          <p:cNvSpPr/>
          <p:nvPr/>
        </p:nvSpPr>
        <p:spPr>
          <a:xfrm>
            <a:off x="642910" y="1357298"/>
            <a:ext cx="1357322" cy="14287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113" name="Rectangle 2"/>
          <p:cNvSpPr txBox="1">
            <a:spLocks noChangeArrowheads="1"/>
          </p:cNvSpPr>
          <p:nvPr/>
        </p:nvSpPr>
        <p:spPr>
          <a:xfrm>
            <a:off x="71406" y="642918"/>
            <a:ext cx="2928958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CBELSA/TAPS </a:t>
            </a:r>
            <a:r>
              <a:rPr kumimoji="0" lang="en-US" altLang="ko-K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coll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graphicFrame>
        <p:nvGraphicFramePr>
          <p:cNvPr id="25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73063" name="Image" r:id="rId3" imgW="8857143" imgH="2409524" progId="">
              <p:embed/>
            </p:oleObj>
          </a:graphicData>
        </a:graphic>
      </p:graphicFrame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Experimental evidence of  property change of </a:t>
            </a:r>
            <a:r>
              <a:rPr lang="ko-KR" altLang="en-US" sz="2000" b="1" i="1" dirty="0" smtClean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altLang="ko-KR" sz="2000" b="1" i="1" dirty="0" smtClean="0">
                <a:solidFill>
                  <a:schemeClr val="bg1"/>
                </a:solidFill>
                <a:latin typeface="Symbol" pitchFamily="18" charset="2"/>
              </a:rPr>
              <a:t>h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‘ in matter ?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cxnSp>
        <p:nvCxnSpPr>
          <p:cNvPr id="31" name="직선 화살표 연결선 30"/>
          <p:cNvCxnSpPr/>
          <p:nvPr/>
        </p:nvCxnSpPr>
        <p:spPr>
          <a:xfrm>
            <a:off x="214282" y="1813222"/>
            <a:ext cx="720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/>
          <p:nvPr/>
        </p:nvCxnSpPr>
        <p:spPr>
          <a:xfrm>
            <a:off x="1000100" y="1857364"/>
            <a:ext cx="357190" cy="142876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3064" name="Object 8"/>
          <p:cNvGraphicFramePr>
            <a:graphicFrameLocks noChangeAspect="1"/>
          </p:cNvGraphicFramePr>
          <p:nvPr/>
        </p:nvGraphicFramePr>
        <p:xfrm>
          <a:off x="1071538" y="1500174"/>
          <a:ext cx="1905000" cy="385762"/>
        </p:xfrm>
        <a:graphic>
          <a:graphicData uri="http://schemas.openxmlformats.org/presentationml/2006/ole">
            <p:oleObj spid="_x0000_s173064" name="Equation" r:id="rId4" imgW="1130040" imgH="228600" progId="Equation.3">
              <p:embed/>
            </p:oleObj>
          </a:graphicData>
        </a:graphic>
      </p:graphicFrame>
      <p:pic>
        <p:nvPicPr>
          <p:cNvPr id="17306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1142984"/>
            <a:ext cx="576123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73066" name="Object 10"/>
          <p:cNvGraphicFramePr>
            <a:graphicFrameLocks noChangeAspect="1"/>
          </p:cNvGraphicFramePr>
          <p:nvPr/>
        </p:nvGraphicFramePr>
        <p:xfrm>
          <a:off x="357160" y="1508114"/>
          <a:ext cx="214312" cy="277812"/>
        </p:xfrm>
        <a:graphic>
          <a:graphicData uri="http://schemas.openxmlformats.org/presentationml/2006/ole">
            <p:oleObj spid="_x0000_s173066" name="Equation" r:id="rId6" imgW="126720" imgH="164880" progId="Equation.3">
              <p:embed/>
            </p:oleObj>
          </a:graphicData>
        </a:graphic>
      </p:graphicFrame>
      <p:graphicFrame>
        <p:nvGraphicFramePr>
          <p:cNvPr id="173067" name="Object 11"/>
          <p:cNvGraphicFramePr>
            <a:graphicFrameLocks noChangeAspect="1"/>
          </p:cNvGraphicFramePr>
          <p:nvPr/>
        </p:nvGraphicFramePr>
        <p:xfrm>
          <a:off x="1071538" y="3643314"/>
          <a:ext cx="4645025" cy="363538"/>
        </p:xfrm>
        <a:graphic>
          <a:graphicData uri="http://schemas.openxmlformats.org/presentationml/2006/ole">
            <p:oleObj spid="_x0000_s173067" name="Equation" r:id="rId7" imgW="2755800" imgH="215640" progId="Equation.3">
              <p:embed/>
            </p:oleObj>
          </a:graphicData>
        </a:graphic>
      </p:graphicFrame>
      <p:sp>
        <p:nvSpPr>
          <p:cNvPr id="42" name="직사각형 41"/>
          <p:cNvSpPr/>
          <p:nvPr/>
        </p:nvSpPr>
        <p:spPr>
          <a:xfrm>
            <a:off x="870872" y="3643314"/>
            <a:ext cx="4857784" cy="35719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00034" y="4459976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Only a small increase in width in nuclear matter; </a:t>
            </a:r>
            <a:r>
              <a:rPr lang="en-US" altLang="ko-KR" dirty="0" err="1" smtClean="0"/>
              <a:t>cf</a:t>
            </a:r>
            <a:r>
              <a:rPr lang="en-US" altLang="ko-KR" dirty="0" smtClean="0"/>
              <a:t> vector mesons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May be some indirect evidence from RHIC; T. </a:t>
            </a:r>
            <a:r>
              <a:rPr lang="en-US" altLang="ko-KR" dirty="0" err="1" smtClean="0"/>
              <a:t>Csorgo</a:t>
            </a:r>
            <a:r>
              <a:rPr lang="en-US" altLang="ko-KR" dirty="0" smtClean="0"/>
              <a:t> et al.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Lattice result ?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85786" y="928670"/>
            <a:ext cx="7678761" cy="898521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Correlators</a:t>
            </a:r>
            <a:r>
              <a:rPr kumimoji="0" lang="en-US" altLang="ko-KR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 and symmetry</a:t>
            </a:r>
            <a:endParaRPr kumimoji="0" lang="ko-KR" altLang="en-US" sz="3200" b="0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428728" y="2000240"/>
            <a:ext cx="68580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err="1" smtClean="0"/>
              <a:t>Correlators</a:t>
            </a:r>
            <a:r>
              <a:rPr lang="en-US" altLang="ko-KR" dirty="0" smtClean="0"/>
              <a:t> can be related to experimental observables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err="1" smtClean="0"/>
              <a:t>Chiral</a:t>
            </a:r>
            <a:r>
              <a:rPr lang="en-US" altLang="ko-KR" dirty="0" smtClean="0"/>
              <a:t> symmetry breaking in </a:t>
            </a:r>
            <a:r>
              <a:rPr lang="en-US" altLang="ko-KR" dirty="0" err="1" smtClean="0"/>
              <a:t>Correlator</a:t>
            </a:r>
            <a:endParaRPr lang="en-US" altLang="ko-KR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 U</a:t>
            </a:r>
            <a:r>
              <a:rPr lang="en-US" altLang="ko-KR" baseline="-25000" dirty="0" smtClean="0"/>
              <a:t>A</a:t>
            </a:r>
            <a:r>
              <a:rPr lang="en-US" altLang="ko-KR" dirty="0" smtClean="0"/>
              <a:t>(1) breaking effects in </a:t>
            </a:r>
            <a:r>
              <a:rPr lang="en-US" altLang="ko-KR" dirty="0" err="1" smtClean="0"/>
              <a:t>Correlators</a:t>
            </a:r>
            <a:endParaRPr lang="en-US" altLang="ko-KR" dirty="0" smtClean="0"/>
          </a:p>
          <a:p>
            <a:pPr marL="342900" indent="-342900">
              <a:lnSpc>
                <a:spcPct val="200000"/>
              </a:lnSpc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</a:pPr>
            <a:endParaRPr lang="en-US" altLang="ko-KR" dirty="0" smtClean="0"/>
          </a:p>
        </p:txBody>
      </p:sp>
      <p:graphicFrame>
        <p:nvGraphicFramePr>
          <p:cNvPr id="158721" name="Object 1"/>
          <p:cNvGraphicFramePr>
            <a:graphicFrameLocks noChangeAspect="1"/>
          </p:cNvGraphicFramePr>
          <p:nvPr/>
        </p:nvGraphicFramePr>
        <p:xfrm>
          <a:off x="2062163" y="3771900"/>
          <a:ext cx="5459412" cy="412750"/>
        </p:xfrm>
        <a:graphic>
          <a:graphicData uri="http://schemas.openxmlformats.org/presentationml/2006/ole">
            <p:oleObj spid="_x0000_s158721" name="Equation" r:id="rId3" imgW="3682800" imgH="279360" progId="Equation.3">
              <p:embed/>
            </p:oleObj>
          </a:graphicData>
        </a:graphic>
      </p:graphicFrame>
      <p:graphicFrame>
        <p:nvGraphicFramePr>
          <p:cNvPr id="158722" name="Object 2"/>
          <p:cNvGraphicFramePr>
            <a:graphicFrameLocks noChangeAspect="1"/>
          </p:cNvGraphicFramePr>
          <p:nvPr/>
        </p:nvGraphicFramePr>
        <p:xfrm>
          <a:off x="2049487" y="4929188"/>
          <a:ext cx="6022975" cy="412750"/>
        </p:xfrm>
        <a:graphic>
          <a:graphicData uri="http://schemas.openxmlformats.org/presentationml/2006/ole">
            <p:oleObj spid="_x0000_s158722" name="Equation" r:id="rId4" imgW="4063680" imgH="279360" progId="Equation.3">
              <p:embed/>
            </p:oleObj>
          </a:graphicData>
        </a:graphic>
      </p:graphicFrame>
      <p:graphicFrame>
        <p:nvGraphicFramePr>
          <p:cNvPr id="158723" name="Object 3"/>
          <p:cNvGraphicFramePr>
            <a:graphicFrameLocks noChangeAspect="1"/>
          </p:cNvGraphicFramePr>
          <p:nvPr/>
        </p:nvGraphicFramePr>
        <p:xfrm>
          <a:off x="2285984" y="2705100"/>
          <a:ext cx="2128837" cy="431800"/>
        </p:xfrm>
        <a:graphic>
          <a:graphicData uri="http://schemas.openxmlformats.org/presentationml/2006/ole">
            <p:oleObj spid="_x0000_s158723" name="Equation" r:id="rId5" imgW="1434960" imgH="29196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429124" y="5447900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bg2">
                    <a:lumMod val="10000"/>
                  </a:schemeClr>
                </a:solidFill>
              </a:rPr>
              <a:t>Cohen 96</a:t>
            </a:r>
            <a:endParaRPr lang="ko-KR" alt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0826" y="5447900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>
                <a:solidFill>
                  <a:schemeClr val="bg2">
                    <a:lumMod val="10000"/>
                  </a:schemeClr>
                </a:solidFill>
              </a:rPr>
              <a:t>Hatsuda</a:t>
            </a:r>
            <a:r>
              <a:rPr lang="en-US" altLang="ko-KR" sz="1600" dirty="0" smtClean="0">
                <a:solidFill>
                  <a:schemeClr val="bg2">
                    <a:lumMod val="10000"/>
                  </a:schemeClr>
                </a:solidFill>
              </a:rPr>
              <a:t>, Lee 96</a:t>
            </a:r>
            <a:endParaRPr lang="ko-KR" alt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071538" y="3286124"/>
            <a:ext cx="7358114" cy="10715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113" name="Rectangle 2"/>
          <p:cNvSpPr txBox="1">
            <a:spLocks noChangeArrowheads="1"/>
          </p:cNvSpPr>
          <p:nvPr/>
        </p:nvSpPr>
        <p:spPr>
          <a:xfrm>
            <a:off x="71406" y="642918"/>
            <a:ext cx="2714644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Finite temperature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pic>
        <p:nvPicPr>
          <p:cNvPr id="104" name="Picture 27"/>
          <p:cNvPicPr>
            <a:picLocks noChangeAspect="1" noChangeArrowheads="1"/>
          </p:cNvPicPr>
          <p:nvPr/>
        </p:nvPicPr>
        <p:blipFill>
          <a:blip r:embed="rId3" cstate="print">
            <a:lum bright="-40000" contrast="60000"/>
          </a:blip>
          <a:srcRect/>
          <a:stretch>
            <a:fillRect/>
          </a:stretch>
        </p:blipFill>
        <p:spPr bwMode="auto">
          <a:xfrm>
            <a:off x="3443148" y="1000108"/>
            <a:ext cx="2514600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3000364" y="4229121"/>
            <a:ext cx="3276600" cy="2200275"/>
            <a:chOff x="3129" y="729"/>
            <a:chExt cx="2064" cy="1386"/>
          </a:xfrm>
        </p:grpSpPr>
        <p:pic>
          <p:nvPicPr>
            <p:cNvPr id="108" name="Picture 5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3129" y="729"/>
              <a:ext cx="2064" cy="1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109" name="Object 6"/>
            <p:cNvGraphicFramePr>
              <a:graphicFrameLocks noChangeAspect="1"/>
            </p:cNvGraphicFramePr>
            <p:nvPr/>
          </p:nvGraphicFramePr>
          <p:xfrm>
            <a:off x="4344" y="747"/>
            <a:ext cx="668" cy="318"/>
          </p:xfrm>
          <a:graphic>
            <a:graphicData uri="http://schemas.openxmlformats.org/presentationml/2006/ole">
              <p:oleObj spid="_x0000_s150530" name="Equation" r:id="rId5" imgW="507960" imgH="241200" progId="">
                <p:embed/>
              </p:oleObj>
            </a:graphicData>
          </a:graphic>
        </p:graphicFrame>
      </p:grpSp>
      <p:cxnSp>
        <p:nvCxnSpPr>
          <p:cNvPr id="110" name="직선 화살표 연결선 109"/>
          <p:cNvCxnSpPr/>
          <p:nvPr/>
        </p:nvCxnSpPr>
        <p:spPr>
          <a:xfrm rot="5400000" flipH="1" flipV="1">
            <a:off x="4218953" y="5477974"/>
            <a:ext cx="104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자유형 110"/>
          <p:cNvSpPr/>
          <p:nvPr/>
        </p:nvSpPr>
        <p:spPr>
          <a:xfrm>
            <a:off x="3715730" y="1798187"/>
            <a:ext cx="1330037" cy="1235033"/>
          </a:xfrm>
          <a:custGeom>
            <a:avLst/>
            <a:gdLst>
              <a:gd name="connsiteX0" fmla="*/ 0 w 1330037"/>
              <a:gd name="connsiteY0" fmla="*/ 11875 h 1235033"/>
              <a:gd name="connsiteX1" fmla="*/ 653143 w 1330037"/>
              <a:gd name="connsiteY1" fmla="*/ 23750 h 1235033"/>
              <a:gd name="connsiteX2" fmla="*/ 890650 w 1330037"/>
              <a:gd name="connsiteY2" fmla="*/ 11875 h 1235033"/>
              <a:gd name="connsiteX3" fmla="*/ 950026 w 1330037"/>
              <a:gd name="connsiteY3" fmla="*/ 95002 h 1235033"/>
              <a:gd name="connsiteX4" fmla="*/ 985652 w 1330037"/>
              <a:gd name="connsiteY4" fmla="*/ 344384 h 1235033"/>
              <a:gd name="connsiteX5" fmla="*/ 985652 w 1330037"/>
              <a:gd name="connsiteY5" fmla="*/ 760020 h 1235033"/>
              <a:gd name="connsiteX6" fmla="*/ 1021278 w 1330037"/>
              <a:gd name="connsiteY6" fmla="*/ 1151906 h 1235033"/>
              <a:gd name="connsiteX7" fmla="*/ 1330037 w 1330037"/>
              <a:gd name="connsiteY7" fmla="*/ 1235033 h 1235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30037" h="1235033">
                <a:moveTo>
                  <a:pt x="0" y="11875"/>
                </a:moveTo>
                <a:lnTo>
                  <a:pt x="653143" y="23750"/>
                </a:lnTo>
                <a:cubicBezTo>
                  <a:pt x="801585" y="23750"/>
                  <a:pt x="841170" y="0"/>
                  <a:pt x="890650" y="11875"/>
                </a:cubicBezTo>
                <a:cubicBezTo>
                  <a:pt x="940130" y="23750"/>
                  <a:pt x="934192" y="39584"/>
                  <a:pt x="950026" y="95002"/>
                </a:cubicBezTo>
                <a:cubicBezTo>
                  <a:pt x="965860" y="150420"/>
                  <a:pt x="979714" y="233548"/>
                  <a:pt x="985652" y="344384"/>
                </a:cubicBezTo>
                <a:cubicBezTo>
                  <a:pt x="991590" y="455220"/>
                  <a:pt x="979714" y="625433"/>
                  <a:pt x="985652" y="760020"/>
                </a:cubicBezTo>
                <a:cubicBezTo>
                  <a:pt x="991590" y="894607"/>
                  <a:pt x="963881" y="1072737"/>
                  <a:pt x="1021278" y="1151906"/>
                </a:cubicBezTo>
                <a:cubicBezTo>
                  <a:pt x="1078675" y="1231075"/>
                  <a:pt x="1330037" y="1235033"/>
                  <a:pt x="1330037" y="1235033"/>
                </a:cubicBezTo>
              </a:path>
            </a:pathLst>
          </a:cu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TextBox 111"/>
          <p:cNvSpPr txBox="1"/>
          <p:nvPr/>
        </p:nvSpPr>
        <p:spPr>
          <a:xfrm>
            <a:off x="5314806" y="3059668"/>
            <a:ext cx="6429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T/</a:t>
            </a:r>
            <a:r>
              <a:rPr lang="en-US" altLang="ko-KR" dirty="0" err="1" smtClean="0"/>
              <a:t>Tc</a:t>
            </a:r>
            <a:endParaRPr lang="ko-KR" alt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6062650" y="5872195"/>
            <a:ext cx="6429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Symbol" pitchFamily="18" charset="2"/>
              </a:rPr>
              <a:t>r/</a:t>
            </a:r>
            <a:r>
              <a:rPr lang="en-US" altLang="ko-KR" dirty="0" err="1" smtClean="0">
                <a:latin typeface="Symbol" pitchFamily="18" charset="2"/>
              </a:rPr>
              <a:t>r</a:t>
            </a:r>
            <a:r>
              <a:rPr lang="en-US" altLang="ko-KR" baseline="-25000" dirty="0" err="1" smtClean="0"/>
              <a:t>n</a:t>
            </a:r>
            <a:endParaRPr lang="ko-KR" altLang="en-US" baseline="-25000" dirty="0"/>
          </a:p>
        </p:txBody>
      </p:sp>
      <p:graphicFrame>
        <p:nvGraphicFramePr>
          <p:cNvPr id="115" name="개체 114"/>
          <p:cNvGraphicFramePr>
            <a:graphicFrameLocks noChangeAspect="1"/>
          </p:cNvGraphicFramePr>
          <p:nvPr/>
        </p:nvGraphicFramePr>
        <p:xfrm>
          <a:off x="3755884" y="1225838"/>
          <a:ext cx="1987550" cy="427037"/>
        </p:xfrm>
        <a:graphic>
          <a:graphicData uri="http://schemas.openxmlformats.org/presentationml/2006/ole">
            <p:oleObj spid="_x0000_s150531" name="수식" r:id="rId6" imgW="1180800" imgH="253800" progId="Equation.3">
              <p:embed/>
            </p:oleObj>
          </a:graphicData>
        </a:graphic>
      </p:graphicFrame>
      <p:sp>
        <p:nvSpPr>
          <p:cNvPr id="116" name="TextBox 115"/>
          <p:cNvSpPr txBox="1"/>
          <p:nvPr/>
        </p:nvSpPr>
        <p:spPr>
          <a:xfrm>
            <a:off x="3445543" y="1629125"/>
            <a:ext cx="2143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571472" y="1857367"/>
          <a:ext cx="2479675" cy="428625"/>
        </p:xfrm>
        <a:graphic>
          <a:graphicData uri="http://schemas.openxmlformats.org/presentationml/2006/ole">
            <p:oleObj spid="_x0000_s150532" name="수식" r:id="rId7" imgW="1473120" imgH="253800" progId="Equation.3">
              <p:embed/>
            </p:oleObj>
          </a:graphicData>
        </a:graphic>
      </p:graphicFrame>
      <p:cxnSp>
        <p:nvCxnSpPr>
          <p:cNvPr id="16" name="직선 화살표 연결선 15"/>
          <p:cNvCxnSpPr/>
          <p:nvPr/>
        </p:nvCxnSpPr>
        <p:spPr>
          <a:xfrm>
            <a:off x="3100228" y="2095428"/>
            <a:ext cx="571504" cy="1588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꺾인 연결선 19"/>
          <p:cNvCxnSpPr/>
          <p:nvPr/>
        </p:nvCxnSpPr>
        <p:spPr>
          <a:xfrm>
            <a:off x="3715559" y="2107491"/>
            <a:ext cx="2016000" cy="500066"/>
          </a:xfrm>
          <a:prstGeom prst="bentConnector3">
            <a:avLst>
              <a:gd name="adj1" fmla="val 50000"/>
            </a:avLst>
          </a:prstGeom>
          <a:ln w="254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오른쪽 중괄호 20"/>
          <p:cNvSpPr/>
          <p:nvPr/>
        </p:nvSpPr>
        <p:spPr>
          <a:xfrm>
            <a:off x="5862560" y="2619432"/>
            <a:ext cx="214314" cy="357190"/>
          </a:xfrm>
          <a:prstGeom prst="rightBrac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6097435" y="2571750"/>
          <a:ext cx="2671762" cy="428625"/>
        </p:xfrm>
        <a:graphic>
          <a:graphicData uri="http://schemas.openxmlformats.org/presentationml/2006/ole">
            <p:oleObj spid="_x0000_s150534" name="수식" r:id="rId8" imgW="1587240" imgH="253800" progId="Equation.3">
              <p:embed/>
            </p:oleObj>
          </a:graphicData>
        </a:graphic>
      </p:graphicFrame>
      <p:cxnSp>
        <p:nvCxnSpPr>
          <p:cNvPr id="24" name="직선 연결선 23"/>
          <p:cNvCxnSpPr/>
          <p:nvPr/>
        </p:nvCxnSpPr>
        <p:spPr>
          <a:xfrm>
            <a:off x="3607493" y="4762572"/>
            <a:ext cx="2286016" cy="214314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50535" name="Image" r:id="rId9" imgW="8857143" imgH="2409524" progId="">
              <p:embed/>
            </p:oleObj>
          </a:graphicData>
        </a:graphic>
      </p:graphicFrame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Quark condensate – 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Chiral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order parameter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>
          <a:xfrm>
            <a:off x="71406" y="3929066"/>
            <a:ext cx="2714644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Finite density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3440867" y="678543"/>
            <a:ext cx="2520000" cy="428628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Lattice gauge theory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3000364" y="3857628"/>
            <a:ext cx="3286148" cy="428628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Linear density</a:t>
            </a:r>
            <a:r>
              <a:rPr kumimoji="0" lang="en-US" altLang="ko-KR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 approximation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grpSp>
        <p:nvGrpSpPr>
          <p:cNvPr id="5" name="그룹 32"/>
          <p:cNvGrpSpPr/>
          <p:nvPr/>
        </p:nvGrpSpPr>
        <p:grpSpPr>
          <a:xfrm>
            <a:off x="571488" y="2535237"/>
            <a:ext cx="3125126" cy="750887"/>
            <a:chOff x="571488" y="2535237"/>
            <a:chExt cx="3125126" cy="750887"/>
          </a:xfrm>
        </p:grpSpPr>
        <p:graphicFrame>
          <p:nvGraphicFramePr>
            <p:cNvPr id="15365" name="Object 5"/>
            <p:cNvGraphicFramePr>
              <a:graphicFrameLocks noChangeAspect="1"/>
            </p:cNvGraphicFramePr>
            <p:nvPr/>
          </p:nvGraphicFramePr>
          <p:xfrm>
            <a:off x="571488" y="2535237"/>
            <a:ext cx="2286000" cy="750887"/>
          </p:xfrm>
          <a:graphic>
            <a:graphicData uri="http://schemas.openxmlformats.org/presentationml/2006/ole">
              <p:oleObj spid="_x0000_s150533" name="수식" r:id="rId10" imgW="1358640" imgH="444240" progId="Equation.3">
                <p:embed/>
              </p:oleObj>
            </a:graphicData>
          </a:graphic>
        </p:graphicFrame>
        <p:cxnSp>
          <p:nvCxnSpPr>
            <p:cNvPr id="32" name="직선 화살표 연결선 31"/>
            <p:cNvCxnSpPr/>
            <p:nvPr/>
          </p:nvCxnSpPr>
          <p:spPr>
            <a:xfrm>
              <a:off x="2976614" y="2928934"/>
              <a:ext cx="720000" cy="1588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1406" y="892664"/>
            <a:ext cx="2889242" cy="3630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Quark condensate</a:t>
            </a:r>
            <a:endParaRPr kumimoji="1" lang="en-US" altLang="ko-KR" i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51554" name="Image" r:id="rId3" imgW="8857143" imgH="2409524" progId="">
              <p:embed/>
            </p:oleObj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000" b="1" i="1" dirty="0" smtClean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Chiral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symmetry breaking (m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  <a:sym typeface="Wingdings" pitchFamily="2" charset="2"/>
              </a:rPr>
              <a:t>0) : order parameter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85001" name="Object 9"/>
          <p:cNvGraphicFramePr>
            <a:graphicFrameLocks noChangeAspect="1"/>
          </p:cNvGraphicFramePr>
          <p:nvPr/>
        </p:nvGraphicFramePr>
        <p:xfrm>
          <a:off x="844550" y="1395403"/>
          <a:ext cx="5495925" cy="676275"/>
        </p:xfrm>
        <a:graphic>
          <a:graphicData uri="http://schemas.openxmlformats.org/presentationml/2006/ole">
            <p:oleObj spid="_x0000_s151555" name="Equation" r:id="rId4" imgW="3708360" imgH="457200" progId="Equation.3">
              <p:embed/>
            </p:oleObj>
          </a:graphicData>
        </a:graphic>
      </p:graphicFrame>
      <p:sp>
        <p:nvSpPr>
          <p:cNvPr id="34" name="타원 33"/>
          <p:cNvSpPr/>
          <p:nvPr/>
        </p:nvSpPr>
        <p:spPr>
          <a:xfrm>
            <a:off x="1059475" y="2198725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순서도: 가산 접합 34"/>
          <p:cNvSpPr/>
          <p:nvPr/>
        </p:nvSpPr>
        <p:spPr>
          <a:xfrm>
            <a:off x="1000100" y="2342741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51564" name="Object 12"/>
          <p:cNvGraphicFramePr>
            <a:graphicFrameLocks noChangeAspect="1"/>
          </p:cNvGraphicFramePr>
          <p:nvPr/>
        </p:nvGraphicFramePr>
        <p:xfrm>
          <a:off x="1335088" y="4019552"/>
          <a:ext cx="6664325" cy="676275"/>
        </p:xfrm>
        <a:graphic>
          <a:graphicData uri="http://schemas.openxmlformats.org/presentationml/2006/ole">
            <p:oleObj spid="_x0000_s151564" name="수식" r:id="rId5" imgW="4495680" imgH="457200" progId="Equation.3">
              <p:embed/>
            </p:oleObj>
          </a:graphicData>
        </a:graphic>
      </p:graphicFrame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500034" y="3590924"/>
            <a:ext cx="5841570" cy="333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 </a:t>
            </a:r>
            <a:r>
              <a:rPr kumimoji="1" lang="en-US" altLang="ko-KR" sz="1600" dirty="0" smtClean="0">
                <a:latin typeface="Arial" charset="0"/>
              </a:rPr>
              <a:t> Casher Banks formula:  </a:t>
            </a:r>
            <a:endParaRPr kumimoji="1" lang="en-US" altLang="ko-KR" sz="1600" dirty="0">
              <a:latin typeface="Arial" charset="0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85344" y="857232"/>
            <a:ext cx="2627784" cy="4320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3424259" y="3571876"/>
          <a:ext cx="4219575" cy="376238"/>
        </p:xfrm>
        <a:graphic>
          <a:graphicData uri="http://schemas.openxmlformats.org/presentationml/2006/ole">
            <p:oleObj spid="_x0000_s151566" name="수식" r:id="rId6" imgW="2844720" imgH="253800" progId="Equation.3">
              <p:embed/>
            </p:oleObj>
          </a:graphicData>
        </a:graphic>
      </p:graphicFrame>
      <p:graphicFrame>
        <p:nvGraphicFramePr>
          <p:cNvPr id="151567" name="Object 3"/>
          <p:cNvGraphicFramePr>
            <a:graphicFrameLocks noChangeAspect="1"/>
          </p:cNvGraphicFramePr>
          <p:nvPr/>
        </p:nvGraphicFramePr>
        <p:xfrm>
          <a:off x="3537062" y="2428868"/>
          <a:ext cx="3651250" cy="582612"/>
        </p:xfrm>
        <a:graphic>
          <a:graphicData uri="http://schemas.openxmlformats.org/presentationml/2006/ole">
            <p:oleObj spid="_x0000_s151567" name="수식" r:id="rId7" imgW="2463480" imgH="393480" progId="Equation.3">
              <p:embed/>
            </p:oleObj>
          </a:graphicData>
        </a:graphic>
      </p:graphicFrame>
      <p:graphicFrame>
        <p:nvGraphicFramePr>
          <p:cNvPr id="151568" name="Object 3"/>
          <p:cNvGraphicFramePr>
            <a:graphicFrameLocks noChangeAspect="1"/>
          </p:cNvGraphicFramePr>
          <p:nvPr/>
        </p:nvGraphicFramePr>
        <p:xfrm>
          <a:off x="1695450" y="5568950"/>
          <a:ext cx="5799138" cy="414338"/>
        </p:xfrm>
        <a:graphic>
          <a:graphicData uri="http://schemas.openxmlformats.org/presentationml/2006/ole">
            <p:oleObj spid="_x0000_s151568" name="Equation" r:id="rId8" imgW="3911400" imgH="279360" progId="Equation.3">
              <p:embed/>
            </p:oleObj>
          </a:graphicData>
        </a:graphic>
      </p:graphicFrame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00034" y="5054308"/>
            <a:ext cx="5841570" cy="333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 </a:t>
            </a:r>
            <a:r>
              <a:rPr kumimoji="1" lang="en-US" altLang="ko-KR" sz="1600" dirty="0" smtClean="0">
                <a:latin typeface="Arial" charset="0"/>
              </a:rPr>
              <a:t> </a:t>
            </a:r>
            <a:r>
              <a:rPr kumimoji="1" lang="en-US" altLang="ko-KR" sz="1600" dirty="0" err="1" smtClean="0">
                <a:latin typeface="Arial" charset="0"/>
              </a:rPr>
              <a:t>Chiral</a:t>
            </a:r>
            <a:r>
              <a:rPr kumimoji="1" lang="en-US" altLang="ko-KR" sz="1600" dirty="0" smtClean="0">
                <a:latin typeface="Arial" charset="0"/>
              </a:rPr>
              <a:t> symmetry breaking order parameter</a:t>
            </a:r>
            <a:endParaRPr kumimoji="1" lang="en-US" altLang="ko-KR" sz="16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1406" y="404664"/>
            <a:ext cx="7236898" cy="3625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Other order parameters: </a:t>
            </a:r>
            <a:r>
              <a:rPr kumimoji="1" lang="en-US" altLang="ko-KR" i="1" dirty="0" smtClean="0">
                <a:solidFill>
                  <a:schemeClr val="tx2"/>
                </a:solidFill>
                <a:latin typeface="Symbol" pitchFamily="18" charset="2"/>
              </a:rPr>
              <a:t>s - p</a:t>
            </a: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   </a:t>
            </a:r>
            <a:r>
              <a:rPr kumimoji="1" lang="en-US" altLang="ko-KR" i="1" dirty="0" err="1" smtClean="0">
                <a:solidFill>
                  <a:schemeClr val="tx2"/>
                </a:solidFill>
                <a:latin typeface="Arial" charset="0"/>
              </a:rPr>
              <a:t>correlator</a:t>
            </a: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 (mass difference)</a:t>
            </a:r>
            <a:endParaRPr kumimoji="1" lang="en-US" altLang="ko-KR" i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128009" name="Object 9"/>
          <p:cNvGraphicFramePr>
            <a:graphicFrameLocks noChangeAspect="1"/>
          </p:cNvGraphicFramePr>
          <p:nvPr/>
        </p:nvGraphicFramePr>
        <p:xfrm>
          <a:off x="1266825" y="1966913"/>
          <a:ext cx="2411413" cy="319087"/>
        </p:xfrm>
        <a:graphic>
          <a:graphicData uri="http://schemas.openxmlformats.org/presentationml/2006/ole">
            <p:oleObj spid="_x0000_s157700" name="수식" r:id="rId3" imgW="1625400" imgH="215640" progId="Equation.3">
              <p:embed/>
            </p:oleObj>
          </a:graphicData>
        </a:graphic>
      </p:graphicFrame>
      <p:sp>
        <p:nvSpPr>
          <p:cNvPr id="16" name="타원 15"/>
          <p:cNvSpPr/>
          <p:nvPr/>
        </p:nvSpPr>
        <p:spPr>
          <a:xfrm>
            <a:off x="2172619" y="2564904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순서도: 가산 접합 19"/>
          <p:cNvSpPr/>
          <p:nvPr/>
        </p:nvSpPr>
        <p:spPr>
          <a:xfrm>
            <a:off x="2100611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순서도: 가산 접합 22"/>
          <p:cNvSpPr/>
          <p:nvPr/>
        </p:nvSpPr>
        <p:spPr>
          <a:xfrm>
            <a:off x="3324747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28010" name="Object 10"/>
          <p:cNvGraphicFramePr>
            <a:graphicFrameLocks noChangeAspect="1"/>
          </p:cNvGraphicFramePr>
          <p:nvPr/>
        </p:nvGraphicFramePr>
        <p:xfrm>
          <a:off x="539552" y="1052513"/>
          <a:ext cx="6061075" cy="581025"/>
        </p:xfrm>
        <a:graphic>
          <a:graphicData uri="http://schemas.openxmlformats.org/presentationml/2006/ole">
            <p:oleObj spid="_x0000_s157701" name="수식" r:id="rId4" imgW="4089240" imgH="393480" progId="Equation.3">
              <p:embed/>
            </p:oleObj>
          </a:graphicData>
        </a:graphic>
      </p:graphicFrame>
      <p:graphicFrame>
        <p:nvGraphicFramePr>
          <p:cNvPr id="128012" name="Object 12"/>
          <p:cNvGraphicFramePr>
            <a:graphicFrameLocks noChangeAspect="1"/>
          </p:cNvGraphicFramePr>
          <p:nvPr/>
        </p:nvGraphicFramePr>
        <p:xfrm>
          <a:off x="1892300" y="2614811"/>
          <a:ext cx="131763" cy="244475"/>
        </p:xfrm>
        <a:graphic>
          <a:graphicData uri="http://schemas.openxmlformats.org/presentationml/2006/ole">
            <p:oleObj spid="_x0000_s157703" name="수식" r:id="rId5" imgW="88560" imgH="164880" progId="Equation.3">
              <p:embed/>
            </p:oleObj>
          </a:graphicData>
        </a:graphic>
      </p:graphicFrame>
      <p:graphicFrame>
        <p:nvGraphicFramePr>
          <p:cNvPr id="128013" name="Object 13"/>
          <p:cNvGraphicFramePr>
            <a:graphicFrameLocks noChangeAspect="1"/>
          </p:cNvGraphicFramePr>
          <p:nvPr/>
        </p:nvGraphicFramePr>
        <p:xfrm>
          <a:off x="3581400" y="2617478"/>
          <a:ext cx="131763" cy="242888"/>
        </p:xfrm>
        <a:graphic>
          <a:graphicData uri="http://schemas.openxmlformats.org/presentationml/2006/ole">
            <p:oleObj spid="_x0000_s157704" name="수식" r:id="rId6" imgW="88560" imgH="164880" progId="Equation.3">
              <p:embed/>
            </p:oleObj>
          </a:graphicData>
        </a:graphic>
      </p:graphicFrame>
      <p:sp>
        <p:nvSpPr>
          <p:cNvPr id="36" name="타원 35"/>
          <p:cNvSpPr/>
          <p:nvPr/>
        </p:nvSpPr>
        <p:spPr>
          <a:xfrm>
            <a:off x="2181256" y="4300711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순서도: 가산 접합 36"/>
          <p:cNvSpPr/>
          <p:nvPr/>
        </p:nvSpPr>
        <p:spPr>
          <a:xfrm>
            <a:off x="2109248" y="4444727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순서도: 가산 접합 37"/>
          <p:cNvSpPr/>
          <p:nvPr/>
        </p:nvSpPr>
        <p:spPr>
          <a:xfrm>
            <a:off x="3333384" y="4444727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9" name="Object 12"/>
          <p:cNvGraphicFramePr>
            <a:graphicFrameLocks noChangeAspect="1"/>
          </p:cNvGraphicFramePr>
          <p:nvPr/>
        </p:nvGraphicFramePr>
        <p:xfrm>
          <a:off x="1619672" y="4305796"/>
          <a:ext cx="471487" cy="338138"/>
        </p:xfrm>
        <a:graphic>
          <a:graphicData uri="http://schemas.openxmlformats.org/presentationml/2006/ole">
            <p:oleObj spid="_x0000_s157705" name="수식" r:id="rId7" imgW="317160" imgH="228600" progId="Equation.3">
              <p:embed/>
            </p:oleObj>
          </a:graphicData>
        </a:graphic>
      </p:graphicFrame>
      <p:graphicFrame>
        <p:nvGraphicFramePr>
          <p:cNvPr id="40" name="Object 13"/>
          <p:cNvGraphicFramePr>
            <a:graphicFrameLocks noChangeAspect="1"/>
          </p:cNvGraphicFramePr>
          <p:nvPr/>
        </p:nvGraphicFramePr>
        <p:xfrm>
          <a:off x="3524449" y="4293096"/>
          <a:ext cx="471487" cy="338138"/>
        </p:xfrm>
        <a:graphic>
          <a:graphicData uri="http://schemas.openxmlformats.org/presentationml/2006/ole">
            <p:oleObj spid="_x0000_s157706" name="수식" r:id="rId8" imgW="317160" imgH="228600" progId="Equation.3">
              <p:embed/>
            </p:oleObj>
          </a:graphicData>
        </a:graphic>
      </p:graphicFrame>
      <p:graphicFrame>
        <p:nvGraphicFramePr>
          <p:cNvPr id="151563" name="Object 11"/>
          <p:cNvGraphicFramePr>
            <a:graphicFrameLocks noChangeAspect="1"/>
          </p:cNvGraphicFramePr>
          <p:nvPr/>
        </p:nvGraphicFramePr>
        <p:xfrm>
          <a:off x="4355976" y="1916113"/>
          <a:ext cx="2822575" cy="376237"/>
        </p:xfrm>
        <a:graphic>
          <a:graphicData uri="http://schemas.openxmlformats.org/presentationml/2006/ole">
            <p:oleObj spid="_x0000_s157707" name="수식" r:id="rId9" imgW="1904760" imgH="253800" progId="Equation.3">
              <p:embed/>
            </p:oleObj>
          </a:graphicData>
        </a:graphic>
      </p:graphicFrame>
      <p:sp>
        <p:nvSpPr>
          <p:cNvPr id="24" name="타원 23"/>
          <p:cNvSpPr/>
          <p:nvPr/>
        </p:nvSpPr>
        <p:spPr>
          <a:xfrm>
            <a:off x="5507663" y="2564904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순서도: 가산 접합 24"/>
          <p:cNvSpPr/>
          <p:nvPr/>
        </p:nvSpPr>
        <p:spPr>
          <a:xfrm>
            <a:off x="5448288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6456400" y="2564904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순서도: 가산 접합 26"/>
          <p:cNvSpPr/>
          <p:nvPr/>
        </p:nvSpPr>
        <p:spPr>
          <a:xfrm>
            <a:off x="6793200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1" name="직선 연결선 30"/>
          <p:cNvCxnSpPr>
            <a:stCxn id="24" idx="7"/>
            <a:endCxn id="26" idx="1"/>
          </p:cNvCxnSpPr>
          <p:nvPr/>
        </p:nvCxnSpPr>
        <p:spPr>
          <a:xfrm>
            <a:off x="5876439" y="2628176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5880336" y="2924944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708" name="Object 12"/>
          <p:cNvGraphicFramePr>
            <a:graphicFrameLocks noChangeAspect="1"/>
          </p:cNvGraphicFramePr>
          <p:nvPr/>
        </p:nvGraphicFramePr>
        <p:xfrm>
          <a:off x="1475656" y="3573016"/>
          <a:ext cx="3067050" cy="338137"/>
        </p:xfrm>
        <a:graphic>
          <a:graphicData uri="http://schemas.openxmlformats.org/presentationml/2006/ole">
            <p:oleObj spid="_x0000_s157708" name="수식" r:id="rId10" imgW="2070000" imgH="228600" progId="Equation.3">
              <p:embed/>
            </p:oleObj>
          </a:graphicData>
        </a:graphic>
      </p:graphicFrame>
      <p:sp>
        <p:nvSpPr>
          <p:cNvPr id="42" name="직사각형 41"/>
          <p:cNvSpPr/>
          <p:nvPr/>
        </p:nvSpPr>
        <p:spPr>
          <a:xfrm>
            <a:off x="85344" y="368088"/>
            <a:ext cx="6646896" cy="4320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57709" name="Object 13"/>
          <p:cNvGraphicFramePr>
            <a:graphicFrameLocks noChangeAspect="1"/>
          </p:cNvGraphicFramePr>
          <p:nvPr/>
        </p:nvGraphicFramePr>
        <p:xfrm>
          <a:off x="5267696" y="2636912"/>
          <a:ext cx="131763" cy="244475"/>
        </p:xfrm>
        <a:graphic>
          <a:graphicData uri="http://schemas.openxmlformats.org/presentationml/2006/ole">
            <p:oleObj spid="_x0000_s157709" name="수식" r:id="rId11" imgW="88560" imgH="164880" progId="Equation.3">
              <p:embed/>
            </p:oleObj>
          </a:graphicData>
        </a:graphic>
      </p:graphicFrame>
      <p:graphicFrame>
        <p:nvGraphicFramePr>
          <p:cNvPr id="157710" name="Object 14"/>
          <p:cNvGraphicFramePr>
            <a:graphicFrameLocks noChangeAspect="1"/>
          </p:cNvGraphicFramePr>
          <p:nvPr/>
        </p:nvGraphicFramePr>
        <p:xfrm>
          <a:off x="7032525" y="2656085"/>
          <a:ext cx="131763" cy="244475"/>
        </p:xfrm>
        <a:graphic>
          <a:graphicData uri="http://schemas.openxmlformats.org/presentationml/2006/ole">
            <p:oleObj spid="_x0000_s157710" name="수식" r:id="rId12" imgW="88560" imgH="164880" progId="Equation.3">
              <p:embed/>
            </p:oleObj>
          </a:graphicData>
        </a:graphic>
      </p:graphicFrame>
      <p:graphicFrame>
        <p:nvGraphicFramePr>
          <p:cNvPr id="157712" name="Object 16"/>
          <p:cNvGraphicFramePr>
            <a:graphicFrameLocks noChangeAspect="1"/>
          </p:cNvGraphicFramePr>
          <p:nvPr/>
        </p:nvGraphicFramePr>
        <p:xfrm>
          <a:off x="1285852" y="4929188"/>
          <a:ext cx="3730625" cy="338137"/>
        </p:xfrm>
        <a:graphic>
          <a:graphicData uri="http://schemas.openxmlformats.org/presentationml/2006/ole">
            <p:oleObj spid="_x0000_s157712" name="수식" r:id="rId13" imgW="2514600" imgH="228600" progId="Equation.3">
              <p:embed/>
            </p:oleObj>
          </a:graphicData>
        </a:graphic>
      </p:graphicFrame>
      <p:graphicFrame>
        <p:nvGraphicFramePr>
          <p:cNvPr id="157714" name="Object 18"/>
          <p:cNvGraphicFramePr>
            <a:graphicFrameLocks noChangeAspect="1"/>
          </p:cNvGraphicFramePr>
          <p:nvPr/>
        </p:nvGraphicFramePr>
        <p:xfrm>
          <a:off x="5535639" y="4910151"/>
          <a:ext cx="2822575" cy="376237"/>
        </p:xfrm>
        <a:graphic>
          <a:graphicData uri="http://schemas.openxmlformats.org/presentationml/2006/ole">
            <p:oleObj spid="_x0000_s157714" name="수식" r:id="rId14" imgW="1904760" imgH="253800" progId="Equation.3">
              <p:embed/>
            </p:oleObj>
          </a:graphicData>
        </a:graphic>
      </p:graphicFrame>
      <p:graphicFrame>
        <p:nvGraphicFramePr>
          <p:cNvPr id="157715" name="Object 19"/>
          <p:cNvGraphicFramePr>
            <a:graphicFrameLocks noChangeAspect="1"/>
          </p:cNvGraphicFramePr>
          <p:nvPr/>
        </p:nvGraphicFramePr>
        <p:xfrm>
          <a:off x="1695450" y="5872182"/>
          <a:ext cx="5799138" cy="414338"/>
        </p:xfrm>
        <a:graphic>
          <a:graphicData uri="http://schemas.openxmlformats.org/presentationml/2006/ole">
            <p:oleObj spid="_x0000_s157715" name="Equation" r:id="rId15" imgW="3911400" imgH="279360" progId="Equation.3">
              <p:embed/>
            </p:oleObj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214282" y="590203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Remember:</a:t>
            </a:r>
            <a:endParaRPr lang="ko-KR" altLang="en-US" dirty="0"/>
          </a:p>
        </p:txBody>
      </p:sp>
      <p:cxnSp>
        <p:nvCxnSpPr>
          <p:cNvPr id="34" name="직선 연결선 33"/>
          <p:cNvCxnSpPr/>
          <p:nvPr/>
        </p:nvCxnSpPr>
        <p:spPr>
          <a:xfrm>
            <a:off x="7572396" y="5300036"/>
            <a:ext cx="720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3000364" y="5300036"/>
            <a:ext cx="1908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85786" y="928670"/>
            <a:ext cx="7678761" cy="898521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Correlators</a:t>
            </a:r>
            <a:r>
              <a:rPr kumimoji="0" lang="en-US" altLang="ko-KR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 and symmetry</a:t>
            </a:r>
            <a:endParaRPr kumimoji="0" lang="ko-KR" altLang="en-US" sz="3200" b="0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428728" y="2000240"/>
            <a:ext cx="68580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err="1" smtClean="0"/>
              <a:t>Correlators</a:t>
            </a:r>
            <a:r>
              <a:rPr lang="en-US" altLang="ko-KR" dirty="0" smtClean="0"/>
              <a:t> can be related to experimental observables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err="1" smtClean="0"/>
              <a:t>Chiral</a:t>
            </a:r>
            <a:r>
              <a:rPr lang="en-US" altLang="ko-KR" dirty="0" smtClean="0"/>
              <a:t> symmetry breaking in </a:t>
            </a:r>
            <a:r>
              <a:rPr lang="en-US" altLang="ko-KR" dirty="0" err="1" smtClean="0"/>
              <a:t>Correlator</a:t>
            </a:r>
            <a:endParaRPr lang="en-US" altLang="ko-KR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 U</a:t>
            </a:r>
            <a:r>
              <a:rPr lang="en-US" altLang="ko-KR" baseline="-25000" dirty="0" smtClean="0"/>
              <a:t>A</a:t>
            </a:r>
            <a:r>
              <a:rPr lang="en-US" altLang="ko-KR" dirty="0" smtClean="0"/>
              <a:t>(1) breaking effects in </a:t>
            </a:r>
            <a:r>
              <a:rPr lang="en-US" altLang="ko-KR" dirty="0" err="1" smtClean="0"/>
              <a:t>Correlators</a:t>
            </a:r>
            <a:endParaRPr lang="en-US" altLang="ko-KR" dirty="0" smtClean="0"/>
          </a:p>
          <a:p>
            <a:pPr marL="342900" indent="-342900">
              <a:lnSpc>
                <a:spcPct val="200000"/>
              </a:lnSpc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</a:pPr>
            <a:endParaRPr lang="en-US" altLang="ko-KR" dirty="0" smtClean="0"/>
          </a:p>
          <a:p>
            <a:pPr marL="342900" indent="-342900">
              <a:lnSpc>
                <a:spcPct val="200000"/>
              </a:lnSpc>
            </a:pPr>
            <a:endParaRPr lang="en-US" altLang="ko-KR" dirty="0" smtClean="0"/>
          </a:p>
        </p:txBody>
      </p:sp>
      <p:graphicFrame>
        <p:nvGraphicFramePr>
          <p:cNvPr id="158721" name="Object 1"/>
          <p:cNvGraphicFramePr>
            <a:graphicFrameLocks noChangeAspect="1"/>
          </p:cNvGraphicFramePr>
          <p:nvPr/>
        </p:nvGraphicFramePr>
        <p:xfrm>
          <a:off x="2062163" y="3771900"/>
          <a:ext cx="5459412" cy="412750"/>
        </p:xfrm>
        <a:graphic>
          <a:graphicData uri="http://schemas.openxmlformats.org/presentationml/2006/ole">
            <p:oleObj spid="_x0000_s182274" name="Equation" r:id="rId3" imgW="3682800" imgH="279360" progId="Equation.3">
              <p:embed/>
            </p:oleObj>
          </a:graphicData>
        </a:graphic>
      </p:graphicFrame>
      <p:graphicFrame>
        <p:nvGraphicFramePr>
          <p:cNvPr id="158722" name="Object 2"/>
          <p:cNvGraphicFramePr>
            <a:graphicFrameLocks noChangeAspect="1"/>
          </p:cNvGraphicFramePr>
          <p:nvPr/>
        </p:nvGraphicFramePr>
        <p:xfrm>
          <a:off x="2049487" y="4929188"/>
          <a:ext cx="6022975" cy="412750"/>
        </p:xfrm>
        <a:graphic>
          <a:graphicData uri="http://schemas.openxmlformats.org/presentationml/2006/ole">
            <p:oleObj spid="_x0000_s182275" name="Equation" r:id="rId4" imgW="4063680" imgH="279360" progId="Equation.3">
              <p:embed/>
            </p:oleObj>
          </a:graphicData>
        </a:graphic>
      </p:graphicFrame>
      <p:graphicFrame>
        <p:nvGraphicFramePr>
          <p:cNvPr id="158723" name="Object 3"/>
          <p:cNvGraphicFramePr>
            <a:graphicFrameLocks noChangeAspect="1"/>
          </p:cNvGraphicFramePr>
          <p:nvPr/>
        </p:nvGraphicFramePr>
        <p:xfrm>
          <a:off x="2285984" y="2705100"/>
          <a:ext cx="2128837" cy="431800"/>
        </p:xfrm>
        <a:graphic>
          <a:graphicData uri="http://schemas.openxmlformats.org/presentationml/2006/ole">
            <p:oleObj spid="_x0000_s182276" name="Equation" r:id="rId5" imgW="1434960" imgH="29196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429124" y="5447900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bg2">
                    <a:lumMod val="10000"/>
                  </a:schemeClr>
                </a:solidFill>
              </a:rPr>
              <a:t>Cohen 96</a:t>
            </a:r>
            <a:endParaRPr lang="ko-KR" alt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0826" y="5447900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>
                <a:solidFill>
                  <a:schemeClr val="bg2">
                    <a:lumMod val="10000"/>
                  </a:schemeClr>
                </a:solidFill>
              </a:rPr>
              <a:t>Hatsuda</a:t>
            </a:r>
            <a:r>
              <a:rPr lang="en-US" altLang="ko-KR" sz="1600" dirty="0" smtClean="0">
                <a:solidFill>
                  <a:schemeClr val="bg2">
                    <a:lumMod val="10000"/>
                  </a:schemeClr>
                </a:solidFill>
              </a:rPr>
              <a:t>, Lee 96</a:t>
            </a:r>
            <a:endParaRPr lang="ko-KR" alt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071538" y="4327200"/>
            <a:ext cx="7358114" cy="10715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52578" name="Image" r:id="rId3" imgW="8857143" imgH="2409524" progId="">
              <p:embed/>
            </p:oleObj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U</a:t>
            </a:r>
            <a:r>
              <a:rPr lang="en-US" altLang="ko-KR" sz="2000" b="1" i="1" baseline="-25000" dirty="0" smtClean="0">
                <a:solidFill>
                  <a:schemeClr val="bg1"/>
                </a:solidFill>
                <a:latin typeface="Verdana" pitchFamily="34" charset="0"/>
              </a:rPr>
              <a:t>A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(1) effect :  effective order parameter (Lee, 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Hatsuda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96)</a:t>
            </a:r>
            <a:endParaRPr lang="en-US" altLang="ko-KR" sz="16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1406" y="2696855"/>
            <a:ext cx="4932642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i="1" dirty="0" smtClean="0">
                <a:solidFill>
                  <a:schemeClr val="tx1"/>
                </a:solidFill>
                <a:latin typeface="Symbol" pitchFamily="18" charset="2"/>
              </a:rPr>
              <a:t>h </a:t>
            </a:r>
            <a:r>
              <a:rPr kumimoji="1" lang="en-US" altLang="ko-KR" i="1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‘</a:t>
            </a:r>
            <a:r>
              <a:rPr kumimoji="1" lang="en-US" altLang="ko-KR" i="1" dirty="0" smtClean="0">
                <a:solidFill>
                  <a:schemeClr val="tx1"/>
                </a:solidFill>
                <a:latin typeface="Symbol" pitchFamily="18" charset="2"/>
              </a:rPr>
              <a:t>- p</a:t>
            </a:r>
            <a:r>
              <a:rPr kumimoji="1" lang="en-US" altLang="ko-KR" i="1" dirty="0" smtClean="0">
                <a:solidFill>
                  <a:schemeClr val="tx1"/>
                </a:solidFill>
                <a:latin typeface="Arial" charset="0"/>
              </a:rPr>
              <a:t>  </a:t>
            </a:r>
            <a:r>
              <a:rPr kumimoji="1" lang="en-US" altLang="ko-KR" i="1" dirty="0" err="1" smtClean="0">
                <a:solidFill>
                  <a:schemeClr val="tx1"/>
                </a:solidFill>
                <a:latin typeface="Arial" charset="0"/>
              </a:rPr>
              <a:t>correlator</a:t>
            </a:r>
            <a:r>
              <a:rPr kumimoji="1" lang="en-US" altLang="ko-KR" i="1" dirty="0" smtClean="0">
                <a:solidFill>
                  <a:schemeClr val="tx1"/>
                </a:solidFill>
                <a:latin typeface="Arial" charset="0"/>
              </a:rPr>
              <a:t> (mass difference)</a:t>
            </a:r>
            <a:endParaRPr kumimoji="1" lang="en-US" altLang="ko-KR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28009" name="Object 9"/>
          <p:cNvGraphicFramePr>
            <a:graphicFrameLocks noChangeAspect="1"/>
          </p:cNvGraphicFramePr>
          <p:nvPr/>
        </p:nvGraphicFramePr>
        <p:xfrm>
          <a:off x="398463" y="3203505"/>
          <a:ext cx="6345237" cy="581025"/>
        </p:xfrm>
        <a:graphic>
          <a:graphicData uri="http://schemas.openxmlformats.org/presentationml/2006/ole">
            <p:oleObj spid="_x0000_s152579" name="수식" r:id="rId4" imgW="4279680" imgH="393480" progId="Equation.3">
              <p:embed/>
            </p:oleObj>
          </a:graphicData>
        </a:graphic>
      </p:graphicFrame>
      <p:graphicFrame>
        <p:nvGraphicFramePr>
          <p:cNvPr id="18" name="Object 9"/>
          <p:cNvGraphicFramePr>
            <a:graphicFrameLocks noChangeAspect="1"/>
          </p:cNvGraphicFramePr>
          <p:nvPr/>
        </p:nvGraphicFramePr>
        <p:xfrm>
          <a:off x="1165225" y="4019480"/>
          <a:ext cx="2617788" cy="336550"/>
        </p:xfrm>
        <a:graphic>
          <a:graphicData uri="http://schemas.openxmlformats.org/presentationml/2006/ole">
            <p:oleObj spid="_x0000_s152580" name="수식" r:id="rId5" imgW="1765080" imgH="228600" progId="Equation.3">
              <p:embed/>
            </p:oleObj>
          </a:graphicData>
        </a:graphic>
      </p:graphicFrame>
      <p:graphicFrame>
        <p:nvGraphicFramePr>
          <p:cNvPr id="152589" name="Object 13"/>
          <p:cNvGraphicFramePr>
            <a:graphicFrameLocks noChangeAspect="1"/>
          </p:cNvGraphicFramePr>
          <p:nvPr/>
        </p:nvGraphicFramePr>
        <p:xfrm>
          <a:off x="4723333" y="3997255"/>
          <a:ext cx="3521075" cy="412750"/>
        </p:xfrm>
        <a:graphic>
          <a:graphicData uri="http://schemas.openxmlformats.org/presentationml/2006/ole">
            <p:oleObj spid="_x0000_s152589" name="수식" r:id="rId6" imgW="2374560" imgH="279360" progId="Equation.3">
              <p:embed/>
            </p:oleObj>
          </a:graphicData>
        </a:graphic>
      </p:graphicFrame>
      <p:sp>
        <p:nvSpPr>
          <p:cNvPr id="37" name="타원 36"/>
          <p:cNvSpPr/>
          <p:nvPr/>
        </p:nvSpPr>
        <p:spPr>
          <a:xfrm>
            <a:off x="6166783" y="4571558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순서도: 가산 접합 38"/>
          <p:cNvSpPr/>
          <p:nvPr/>
        </p:nvSpPr>
        <p:spPr>
          <a:xfrm>
            <a:off x="6107408" y="4715574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7115520" y="4571558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순서도: 가산 접합 40"/>
          <p:cNvSpPr/>
          <p:nvPr/>
        </p:nvSpPr>
        <p:spPr>
          <a:xfrm>
            <a:off x="7452320" y="4715574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2" name="직선 연결선 41"/>
          <p:cNvCxnSpPr>
            <a:stCxn id="37" idx="7"/>
            <a:endCxn id="40" idx="1"/>
          </p:cNvCxnSpPr>
          <p:nvPr/>
        </p:nvCxnSpPr>
        <p:spPr>
          <a:xfrm>
            <a:off x="6535559" y="4634830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6539456" y="4931598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2590" name="Object 14"/>
          <p:cNvGraphicFramePr>
            <a:graphicFrameLocks noChangeAspect="1"/>
          </p:cNvGraphicFramePr>
          <p:nvPr/>
        </p:nvGraphicFramePr>
        <p:xfrm>
          <a:off x="6682655" y="4618514"/>
          <a:ext cx="395287" cy="317500"/>
        </p:xfrm>
        <a:graphic>
          <a:graphicData uri="http://schemas.openxmlformats.org/presentationml/2006/ole">
            <p:oleObj spid="_x0000_s152590" name="수식" r:id="rId7" imgW="266400" imgH="215640" progId="Equation.3">
              <p:embed/>
            </p:oleObj>
          </a:graphicData>
        </a:graphic>
      </p:graphicFrame>
      <p:sp>
        <p:nvSpPr>
          <p:cNvPr id="44" name="직사각형 43"/>
          <p:cNvSpPr/>
          <p:nvPr/>
        </p:nvSpPr>
        <p:spPr>
          <a:xfrm>
            <a:off x="85344" y="2662774"/>
            <a:ext cx="4198624" cy="4320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52591" name="Object 4"/>
          <p:cNvGraphicFramePr>
            <a:graphicFrameLocks noChangeAspect="1"/>
          </p:cNvGraphicFramePr>
          <p:nvPr/>
        </p:nvGraphicFramePr>
        <p:xfrm>
          <a:off x="1484310" y="4735524"/>
          <a:ext cx="2730500" cy="336550"/>
        </p:xfrm>
        <a:graphic>
          <a:graphicData uri="http://schemas.openxmlformats.org/presentationml/2006/ole">
            <p:oleObj spid="_x0000_s152591" name="수식" r:id="rId8" imgW="1841400" imgH="228600" progId="Equation.3">
              <p:embed/>
            </p:oleObj>
          </a:graphicData>
        </a:graphic>
      </p:graphicFrame>
      <p:graphicFrame>
        <p:nvGraphicFramePr>
          <p:cNvPr id="152592" name="Object 16"/>
          <p:cNvGraphicFramePr>
            <a:graphicFrameLocks noChangeAspect="1"/>
          </p:cNvGraphicFramePr>
          <p:nvPr/>
        </p:nvGraphicFramePr>
        <p:xfrm>
          <a:off x="5744443" y="4594155"/>
          <a:ext cx="339725" cy="338138"/>
        </p:xfrm>
        <a:graphic>
          <a:graphicData uri="http://schemas.openxmlformats.org/presentationml/2006/ole">
            <p:oleObj spid="_x0000_s152592" name="수식" r:id="rId9" imgW="228600" imgH="228600" progId="Equation.3">
              <p:embed/>
            </p:oleObj>
          </a:graphicData>
        </a:graphic>
      </p:graphicFrame>
      <p:graphicFrame>
        <p:nvGraphicFramePr>
          <p:cNvPr id="152593" name="Object 17"/>
          <p:cNvGraphicFramePr>
            <a:graphicFrameLocks noChangeAspect="1"/>
          </p:cNvGraphicFramePr>
          <p:nvPr/>
        </p:nvGraphicFramePr>
        <p:xfrm>
          <a:off x="7643960" y="4606990"/>
          <a:ext cx="339725" cy="338138"/>
        </p:xfrm>
        <a:graphic>
          <a:graphicData uri="http://schemas.openxmlformats.org/presentationml/2006/ole">
            <p:oleObj spid="_x0000_s152593" name="수식" r:id="rId10" imgW="228600" imgH="228600" progId="Equation.3">
              <p:embed/>
            </p:oleObj>
          </a:graphicData>
        </a:graphic>
      </p:graphicFrame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6215074" y="5643578"/>
          <a:ext cx="1411287" cy="355600"/>
        </p:xfrm>
        <a:graphic>
          <a:graphicData uri="http://schemas.openxmlformats.org/presentationml/2006/ole">
            <p:oleObj spid="_x0000_s152594" name="수식" r:id="rId11" imgW="952200" imgH="241200" progId="Equation.3">
              <p:embed/>
            </p:oleObj>
          </a:graphicData>
        </a:graphic>
      </p:graphicFrame>
      <p:cxnSp>
        <p:nvCxnSpPr>
          <p:cNvPr id="33" name="직선 연결선 32"/>
          <p:cNvCxnSpPr/>
          <p:nvPr/>
        </p:nvCxnSpPr>
        <p:spPr>
          <a:xfrm>
            <a:off x="6287082" y="6147634"/>
            <a:ext cx="1224136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6287082" y="6228817"/>
            <a:ext cx="1368152" cy="332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T. Cohen (96)</a:t>
            </a:r>
            <a:endParaRPr kumimoji="1" lang="en-US" altLang="ko-KR" sz="16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99083" y="962751"/>
            <a:ext cx="4932642" cy="3630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i="1" dirty="0" smtClean="0">
                <a:solidFill>
                  <a:schemeClr val="tx1"/>
                </a:solidFill>
                <a:latin typeface="Arial" charset="0"/>
              </a:rPr>
              <a:t>Topologically nontrivial contributions</a:t>
            </a:r>
            <a:endParaRPr kumimoji="1" lang="en-US" altLang="ko-KR" i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113020" y="928670"/>
            <a:ext cx="4387541" cy="4320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52595" name="Object 19"/>
          <p:cNvGraphicFramePr>
            <a:graphicFrameLocks noChangeAspect="1"/>
          </p:cNvGraphicFramePr>
          <p:nvPr/>
        </p:nvGraphicFramePr>
        <p:xfrm>
          <a:off x="1142976" y="1571612"/>
          <a:ext cx="2685487" cy="463541"/>
        </p:xfrm>
        <a:graphic>
          <a:graphicData uri="http://schemas.openxmlformats.org/presentationml/2006/ole">
            <p:oleObj spid="_x0000_s152595" name="Equation" r:id="rId12" imgW="1320480" imgH="228600" progId="Equation.3">
              <p:embed/>
            </p:oleObj>
          </a:graphicData>
        </a:graphic>
      </p:graphicFrame>
      <p:graphicFrame>
        <p:nvGraphicFramePr>
          <p:cNvPr id="152596" name="Object 20"/>
          <p:cNvGraphicFramePr>
            <a:graphicFrameLocks noChangeAspect="1"/>
          </p:cNvGraphicFramePr>
          <p:nvPr/>
        </p:nvGraphicFramePr>
        <p:xfrm>
          <a:off x="411138" y="4071938"/>
          <a:ext cx="660400" cy="261937"/>
        </p:xfrm>
        <a:graphic>
          <a:graphicData uri="http://schemas.openxmlformats.org/presentationml/2006/ole">
            <p:oleObj spid="_x0000_s152596" name="Equation" r:id="rId13" imgW="444240" imgH="177480" progId="Equation.3">
              <p:embed/>
            </p:oleObj>
          </a:graphicData>
        </a:graphic>
      </p:graphicFrame>
      <p:graphicFrame>
        <p:nvGraphicFramePr>
          <p:cNvPr id="152598" name="Object 22"/>
          <p:cNvGraphicFramePr>
            <a:graphicFrameLocks noChangeAspect="1"/>
          </p:cNvGraphicFramePr>
          <p:nvPr/>
        </p:nvGraphicFramePr>
        <p:xfrm>
          <a:off x="1254126" y="5572125"/>
          <a:ext cx="3389312" cy="412750"/>
        </p:xfrm>
        <a:graphic>
          <a:graphicData uri="http://schemas.openxmlformats.org/presentationml/2006/ole">
            <p:oleObj spid="_x0000_s152598" name="Equation" r:id="rId14" imgW="2286000" imgH="279360" progId="Equation.3">
              <p:embed/>
            </p:oleObj>
          </a:graphicData>
        </a:graphic>
      </p:graphicFrame>
      <p:cxnSp>
        <p:nvCxnSpPr>
          <p:cNvPr id="28" name="직선 연결선 27"/>
          <p:cNvCxnSpPr/>
          <p:nvPr/>
        </p:nvCxnSpPr>
        <p:spPr>
          <a:xfrm>
            <a:off x="3711546" y="5999180"/>
            <a:ext cx="720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16138</TotalTime>
  <Words>755</Words>
  <Application>Microsoft Office PowerPoint</Application>
  <PresentationFormat>화면 슬라이드 쇼(4:3)</PresentationFormat>
  <Paragraphs>143</Paragraphs>
  <Slides>21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4</vt:i4>
      </vt:variant>
      <vt:variant>
        <vt:lpstr>슬라이드 제목</vt:lpstr>
      </vt:variant>
      <vt:variant>
        <vt:i4>21</vt:i4>
      </vt:variant>
    </vt:vector>
  </HeadingPairs>
  <TitlesOfParts>
    <vt:vector size="35" baseType="lpstr">
      <vt:lpstr>굴림</vt:lpstr>
      <vt:lpstr>Arial</vt:lpstr>
      <vt:lpstr>Verdana</vt:lpstr>
      <vt:lpstr>맑은 고딕</vt:lpstr>
      <vt:lpstr>Symbol</vt:lpstr>
      <vt:lpstr>Wingdings</vt:lpstr>
      <vt:lpstr>Times New Roman</vt:lpstr>
      <vt:lpstr>HY헤드라인M</vt:lpstr>
      <vt:lpstr>Arial Unicode MS</vt:lpstr>
      <vt:lpstr>Office 테마</vt:lpstr>
      <vt:lpstr>Image</vt:lpstr>
      <vt:lpstr>Equation</vt:lpstr>
      <vt:lpstr>수식</vt:lpstr>
      <vt:lpstr>Microsoft Equation 3.0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Su Houng</cp:lastModifiedBy>
  <cp:revision>913</cp:revision>
  <dcterms:created xsi:type="dcterms:W3CDTF">2006-10-05T04:04:58Z</dcterms:created>
  <dcterms:modified xsi:type="dcterms:W3CDTF">2014-01-16T05:56:56Z</dcterms:modified>
</cp:coreProperties>
</file>