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3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4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5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6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theme/theme7.xml" ContentType="application/vnd.openxmlformats-officedocument.theme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theme/theme8.xml" ContentType="application/vnd.openxmlformats-officedocument.theme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theme/theme9.xml" ContentType="application/vnd.openxmlformats-officedocument.theme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theme/theme10.xml" ContentType="application/vnd.openxmlformats-officedocument.theme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theme/theme11.xml" ContentType="application/vnd.openxmlformats-officedocument.theme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theme/theme12.xml" ContentType="application/vnd.openxmlformats-officedocument.theme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theme/theme13.xml" ContentType="application/vnd.openxmlformats-officedocument.theme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theme/theme14.xml" ContentType="application/vnd.openxmlformats-officedocument.theme+xml"/>
  <Override PartName="/ppt/theme/theme15.xml" ContentType="application/vnd.openxmlformats-officedocument.theme+xml"/>
  <Override PartName="/ppt/theme/theme1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7" r:id="rId2"/>
    <p:sldMasterId id="2147483694" r:id="rId3"/>
    <p:sldMasterId id="2147483708" r:id="rId4"/>
    <p:sldMasterId id="2147483720" r:id="rId5"/>
    <p:sldMasterId id="2147483733" r:id="rId6"/>
    <p:sldMasterId id="2147483750" r:id="rId7"/>
    <p:sldMasterId id="2147483767" r:id="rId8"/>
    <p:sldMasterId id="2147483781" r:id="rId9"/>
    <p:sldMasterId id="2147483795" r:id="rId10"/>
    <p:sldMasterId id="2147483809" r:id="rId11"/>
    <p:sldMasterId id="2147483823" r:id="rId12"/>
    <p:sldMasterId id="2147483837" r:id="rId13"/>
    <p:sldMasterId id="2147483851" r:id="rId14"/>
  </p:sldMasterIdLst>
  <p:notesMasterIdLst>
    <p:notesMasterId r:id="rId92"/>
  </p:notesMasterIdLst>
  <p:handoutMasterIdLst>
    <p:handoutMasterId r:id="rId93"/>
  </p:handoutMasterIdLst>
  <p:sldIdLst>
    <p:sldId id="379" r:id="rId15"/>
    <p:sldId id="470" r:id="rId16"/>
    <p:sldId id="471" r:id="rId17"/>
    <p:sldId id="266" r:id="rId18"/>
    <p:sldId id="501" r:id="rId19"/>
    <p:sldId id="502" r:id="rId20"/>
    <p:sldId id="469" r:id="rId21"/>
    <p:sldId id="337" r:id="rId22"/>
    <p:sldId id="297" r:id="rId23"/>
    <p:sldId id="298" r:id="rId24"/>
    <p:sldId id="299" r:id="rId25"/>
    <p:sldId id="300" r:id="rId26"/>
    <p:sldId id="308" r:id="rId27"/>
    <p:sldId id="334" r:id="rId28"/>
    <p:sldId id="311" r:id="rId29"/>
    <p:sldId id="312" r:id="rId30"/>
    <p:sldId id="325" r:id="rId31"/>
    <p:sldId id="345" r:id="rId32"/>
    <p:sldId id="319" r:id="rId33"/>
    <p:sldId id="424" r:id="rId34"/>
    <p:sldId id="348" r:id="rId35"/>
    <p:sldId id="475" r:id="rId36"/>
    <p:sldId id="447" r:id="rId37"/>
    <p:sldId id="399" r:id="rId38"/>
    <p:sldId id="467" r:id="rId39"/>
    <p:sldId id="400" r:id="rId40"/>
    <p:sldId id="474" r:id="rId41"/>
    <p:sldId id="512" r:id="rId42"/>
    <p:sldId id="513" r:id="rId43"/>
    <p:sldId id="514" r:id="rId44"/>
    <p:sldId id="518" r:id="rId45"/>
    <p:sldId id="519" r:id="rId46"/>
    <p:sldId id="520" r:id="rId47"/>
    <p:sldId id="517" r:id="rId48"/>
    <p:sldId id="521" r:id="rId49"/>
    <p:sldId id="526" r:id="rId50"/>
    <p:sldId id="525" r:id="rId51"/>
    <p:sldId id="523" r:id="rId52"/>
    <p:sldId id="522" r:id="rId53"/>
    <p:sldId id="508" r:id="rId54"/>
    <p:sldId id="509" r:id="rId55"/>
    <p:sldId id="510" r:id="rId56"/>
    <p:sldId id="511" r:id="rId57"/>
    <p:sldId id="476" r:id="rId58"/>
    <p:sldId id="477" r:id="rId59"/>
    <p:sldId id="478" r:id="rId60"/>
    <p:sldId id="482" r:id="rId61"/>
    <p:sldId id="480" r:id="rId62"/>
    <p:sldId id="481" r:id="rId63"/>
    <p:sldId id="498" r:id="rId64"/>
    <p:sldId id="499" r:id="rId65"/>
    <p:sldId id="500" r:id="rId66"/>
    <p:sldId id="483" r:id="rId67"/>
    <p:sldId id="484" r:id="rId68"/>
    <p:sldId id="485" r:id="rId69"/>
    <p:sldId id="486" r:id="rId70"/>
    <p:sldId id="487" r:id="rId71"/>
    <p:sldId id="488" r:id="rId72"/>
    <p:sldId id="489" r:id="rId73"/>
    <p:sldId id="490" r:id="rId74"/>
    <p:sldId id="491" r:id="rId75"/>
    <p:sldId id="496" r:id="rId76"/>
    <p:sldId id="527" r:id="rId77"/>
    <p:sldId id="492" r:id="rId78"/>
    <p:sldId id="497" r:id="rId79"/>
    <p:sldId id="404" r:id="rId80"/>
    <p:sldId id="381" r:id="rId81"/>
    <p:sldId id="463" r:id="rId82"/>
    <p:sldId id="505" r:id="rId83"/>
    <p:sldId id="504" r:id="rId84"/>
    <p:sldId id="438" r:id="rId85"/>
    <p:sldId id="428" r:id="rId86"/>
    <p:sldId id="429" r:id="rId87"/>
    <p:sldId id="391" r:id="rId88"/>
    <p:sldId id="442" r:id="rId89"/>
    <p:sldId id="503" r:id="rId90"/>
    <p:sldId id="506" r:id="rId9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3333FF"/>
    <a:srgbClr val="BDFDA1"/>
    <a:srgbClr val="660033"/>
    <a:srgbClr val="FFFF00"/>
    <a:srgbClr val="0000CC"/>
    <a:srgbClr val="FF00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1250" autoAdjust="0"/>
    <p:restoredTop sz="94216" autoAdjust="0"/>
  </p:normalViewPr>
  <p:slideViewPr>
    <p:cSldViewPr>
      <p:cViewPr varScale="1">
        <p:scale>
          <a:sx n="113" d="100"/>
          <a:sy n="113" d="100"/>
        </p:scale>
        <p:origin x="1176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12.xml"/><Relationship Id="rId21" Type="http://schemas.openxmlformats.org/officeDocument/2006/relationships/slide" Target="slides/slide7.xml"/><Relationship Id="rId34" Type="http://schemas.openxmlformats.org/officeDocument/2006/relationships/slide" Target="slides/slide20.xml"/><Relationship Id="rId42" Type="http://schemas.openxmlformats.org/officeDocument/2006/relationships/slide" Target="slides/slide28.xml"/><Relationship Id="rId47" Type="http://schemas.openxmlformats.org/officeDocument/2006/relationships/slide" Target="slides/slide33.xml"/><Relationship Id="rId50" Type="http://schemas.openxmlformats.org/officeDocument/2006/relationships/slide" Target="slides/slide36.xml"/><Relationship Id="rId55" Type="http://schemas.openxmlformats.org/officeDocument/2006/relationships/slide" Target="slides/slide41.xml"/><Relationship Id="rId63" Type="http://schemas.openxmlformats.org/officeDocument/2006/relationships/slide" Target="slides/slide49.xml"/><Relationship Id="rId68" Type="http://schemas.openxmlformats.org/officeDocument/2006/relationships/slide" Target="slides/slide54.xml"/><Relationship Id="rId76" Type="http://schemas.openxmlformats.org/officeDocument/2006/relationships/slide" Target="slides/slide62.xml"/><Relationship Id="rId84" Type="http://schemas.openxmlformats.org/officeDocument/2006/relationships/slide" Target="slides/slide70.xml"/><Relationship Id="rId89" Type="http://schemas.openxmlformats.org/officeDocument/2006/relationships/slide" Target="slides/slide75.xml"/><Relationship Id="rId97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57.xml"/><Relationship Id="rId9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2.xml"/><Relationship Id="rId29" Type="http://schemas.openxmlformats.org/officeDocument/2006/relationships/slide" Target="slides/slide15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0.xml"/><Relationship Id="rId32" Type="http://schemas.openxmlformats.org/officeDocument/2006/relationships/slide" Target="slides/slide18.xml"/><Relationship Id="rId37" Type="http://schemas.openxmlformats.org/officeDocument/2006/relationships/slide" Target="slides/slide23.xml"/><Relationship Id="rId40" Type="http://schemas.openxmlformats.org/officeDocument/2006/relationships/slide" Target="slides/slide26.xml"/><Relationship Id="rId45" Type="http://schemas.openxmlformats.org/officeDocument/2006/relationships/slide" Target="slides/slide31.xml"/><Relationship Id="rId53" Type="http://schemas.openxmlformats.org/officeDocument/2006/relationships/slide" Target="slides/slide39.xml"/><Relationship Id="rId58" Type="http://schemas.openxmlformats.org/officeDocument/2006/relationships/slide" Target="slides/slide44.xml"/><Relationship Id="rId66" Type="http://schemas.openxmlformats.org/officeDocument/2006/relationships/slide" Target="slides/slide52.xml"/><Relationship Id="rId74" Type="http://schemas.openxmlformats.org/officeDocument/2006/relationships/slide" Target="slides/slide60.xml"/><Relationship Id="rId79" Type="http://schemas.openxmlformats.org/officeDocument/2006/relationships/slide" Target="slides/slide65.xml"/><Relationship Id="rId87" Type="http://schemas.openxmlformats.org/officeDocument/2006/relationships/slide" Target="slides/slide73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47.xml"/><Relationship Id="rId82" Type="http://schemas.openxmlformats.org/officeDocument/2006/relationships/slide" Target="slides/slide68.xml"/><Relationship Id="rId90" Type="http://schemas.openxmlformats.org/officeDocument/2006/relationships/slide" Target="slides/slide76.xml"/><Relationship Id="rId95" Type="http://schemas.openxmlformats.org/officeDocument/2006/relationships/viewProps" Target="viewProps.xml"/><Relationship Id="rId19" Type="http://schemas.openxmlformats.org/officeDocument/2006/relationships/slide" Target="slides/slide5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8.xml"/><Relationship Id="rId27" Type="http://schemas.openxmlformats.org/officeDocument/2006/relationships/slide" Target="slides/slide13.xml"/><Relationship Id="rId30" Type="http://schemas.openxmlformats.org/officeDocument/2006/relationships/slide" Target="slides/slide16.xml"/><Relationship Id="rId35" Type="http://schemas.openxmlformats.org/officeDocument/2006/relationships/slide" Target="slides/slide21.xml"/><Relationship Id="rId43" Type="http://schemas.openxmlformats.org/officeDocument/2006/relationships/slide" Target="slides/slide29.xml"/><Relationship Id="rId48" Type="http://schemas.openxmlformats.org/officeDocument/2006/relationships/slide" Target="slides/slide34.xml"/><Relationship Id="rId56" Type="http://schemas.openxmlformats.org/officeDocument/2006/relationships/slide" Target="slides/slide42.xml"/><Relationship Id="rId64" Type="http://schemas.openxmlformats.org/officeDocument/2006/relationships/slide" Target="slides/slide50.xml"/><Relationship Id="rId69" Type="http://schemas.openxmlformats.org/officeDocument/2006/relationships/slide" Target="slides/slide55.xml"/><Relationship Id="rId77" Type="http://schemas.openxmlformats.org/officeDocument/2006/relationships/slide" Target="slides/slide63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37.xml"/><Relationship Id="rId72" Type="http://schemas.openxmlformats.org/officeDocument/2006/relationships/slide" Target="slides/slide58.xml"/><Relationship Id="rId80" Type="http://schemas.openxmlformats.org/officeDocument/2006/relationships/slide" Target="slides/slide66.xml"/><Relationship Id="rId85" Type="http://schemas.openxmlformats.org/officeDocument/2006/relationships/slide" Target="slides/slide71.xml"/><Relationship Id="rId93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3.xml"/><Relationship Id="rId25" Type="http://schemas.openxmlformats.org/officeDocument/2006/relationships/slide" Target="slides/slide11.xml"/><Relationship Id="rId33" Type="http://schemas.openxmlformats.org/officeDocument/2006/relationships/slide" Target="slides/slide19.xml"/><Relationship Id="rId38" Type="http://schemas.openxmlformats.org/officeDocument/2006/relationships/slide" Target="slides/slide24.xml"/><Relationship Id="rId46" Type="http://schemas.openxmlformats.org/officeDocument/2006/relationships/slide" Target="slides/slide32.xml"/><Relationship Id="rId59" Type="http://schemas.openxmlformats.org/officeDocument/2006/relationships/slide" Target="slides/slide45.xml"/><Relationship Id="rId67" Type="http://schemas.openxmlformats.org/officeDocument/2006/relationships/slide" Target="slides/slide53.xml"/><Relationship Id="rId20" Type="http://schemas.openxmlformats.org/officeDocument/2006/relationships/slide" Target="slides/slide6.xml"/><Relationship Id="rId41" Type="http://schemas.openxmlformats.org/officeDocument/2006/relationships/slide" Target="slides/slide27.xml"/><Relationship Id="rId54" Type="http://schemas.openxmlformats.org/officeDocument/2006/relationships/slide" Target="slides/slide40.xml"/><Relationship Id="rId62" Type="http://schemas.openxmlformats.org/officeDocument/2006/relationships/slide" Target="slides/slide48.xml"/><Relationship Id="rId70" Type="http://schemas.openxmlformats.org/officeDocument/2006/relationships/slide" Target="slides/slide56.xml"/><Relationship Id="rId75" Type="http://schemas.openxmlformats.org/officeDocument/2006/relationships/slide" Target="slides/slide61.xml"/><Relationship Id="rId83" Type="http://schemas.openxmlformats.org/officeDocument/2006/relationships/slide" Target="slides/slide69.xml"/><Relationship Id="rId88" Type="http://schemas.openxmlformats.org/officeDocument/2006/relationships/slide" Target="slides/slide74.xml"/><Relationship Id="rId91" Type="http://schemas.openxmlformats.org/officeDocument/2006/relationships/slide" Target="slides/slide77.xml"/><Relationship Id="rId9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1.xml"/><Relationship Id="rId23" Type="http://schemas.openxmlformats.org/officeDocument/2006/relationships/slide" Target="slides/slide9.xml"/><Relationship Id="rId28" Type="http://schemas.openxmlformats.org/officeDocument/2006/relationships/slide" Target="slides/slide14.xml"/><Relationship Id="rId36" Type="http://schemas.openxmlformats.org/officeDocument/2006/relationships/slide" Target="slides/slide22.xml"/><Relationship Id="rId49" Type="http://schemas.openxmlformats.org/officeDocument/2006/relationships/slide" Target="slides/slide35.xml"/><Relationship Id="rId57" Type="http://schemas.openxmlformats.org/officeDocument/2006/relationships/slide" Target="slides/slide43.xml"/><Relationship Id="rId10" Type="http://schemas.openxmlformats.org/officeDocument/2006/relationships/slideMaster" Target="slideMasters/slideMaster10.xml"/><Relationship Id="rId31" Type="http://schemas.openxmlformats.org/officeDocument/2006/relationships/slide" Target="slides/slide17.xml"/><Relationship Id="rId44" Type="http://schemas.openxmlformats.org/officeDocument/2006/relationships/slide" Target="slides/slide30.xml"/><Relationship Id="rId52" Type="http://schemas.openxmlformats.org/officeDocument/2006/relationships/slide" Target="slides/slide38.xml"/><Relationship Id="rId60" Type="http://schemas.openxmlformats.org/officeDocument/2006/relationships/slide" Target="slides/slide46.xml"/><Relationship Id="rId65" Type="http://schemas.openxmlformats.org/officeDocument/2006/relationships/slide" Target="slides/slide51.xml"/><Relationship Id="rId73" Type="http://schemas.openxmlformats.org/officeDocument/2006/relationships/slide" Target="slides/slide59.xml"/><Relationship Id="rId78" Type="http://schemas.openxmlformats.org/officeDocument/2006/relationships/slide" Target="slides/slide64.xml"/><Relationship Id="rId81" Type="http://schemas.openxmlformats.org/officeDocument/2006/relationships/slide" Target="slides/slide67.xml"/><Relationship Id="rId86" Type="http://schemas.openxmlformats.org/officeDocument/2006/relationships/slide" Target="slides/slide72.xml"/><Relationship Id="rId94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4.xml"/><Relationship Id="rId39" Type="http://schemas.openxmlformats.org/officeDocument/2006/relationships/slide" Target="slides/slide2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1.wmf"/></Relationships>
</file>

<file path=ppt/drawings/_rels/vmlDrawing1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09.wmf"/><Relationship Id="rId3" Type="http://schemas.openxmlformats.org/officeDocument/2006/relationships/image" Target="../media/image104.wmf"/><Relationship Id="rId7" Type="http://schemas.openxmlformats.org/officeDocument/2006/relationships/image" Target="../media/image108.wmf"/><Relationship Id="rId2" Type="http://schemas.openxmlformats.org/officeDocument/2006/relationships/image" Target="../media/image103.wmf"/><Relationship Id="rId1" Type="http://schemas.openxmlformats.org/officeDocument/2006/relationships/image" Target="../media/image102.wmf"/><Relationship Id="rId6" Type="http://schemas.openxmlformats.org/officeDocument/2006/relationships/image" Target="../media/image107.wmf"/><Relationship Id="rId5" Type="http://schemas.openxmlformats.org/officeDocument/2006/relationships/image" Target="../media/image106.wmf"/><Relationship Id="rId4" Type="http://schemas.openxmlformats.org/officeDocument/2006/relationships/image" Target="../media/image105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wmf"/><Relationship Id="rId2" Type="http://schemas.openxmlformats.org/officeDocument/2006/relationships/image" Target="../media/image111.wmf"/><Relationship Id="rId1" Type="http://schemas.openxmlformats.org/officeDocument/2006/relationships/image" Target="../media/image110.wmf"/><Relationship Id="rId5" Type="http://schemas.openxmlformats.org/officeDocument/2006/relationships/image" Target="../media/image114.wmf"/><Relationship Id="rId4" Type="http://schemas.openxmlformats.org/officeDocument/2006/relationships/image" Target="../media/image113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wmf"/><Relationship Id="rId2" Type="http://schemas.openxmlformats.org/officeDocument/2006/relationships/image" Target="../media/image130.wmf"/><Relationship Id="rId1" Type="http://schemas.openxmlformats.org/officeDocument/2006/relationships/image" Target="../media/image129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wmf"/><Relationship Id="rId2" Type="http://schemas.openxmlformats.org/officeDocument/2006/relationships/image" Target="../media/image138.emf"/><Relationship Id="rId1" Type="http://schemas.openxmlformats.org/officeDocument/2006/relationships/image" Target="../media/image137.emf"/><Relationship Id="rId6" Type="http://schemas.openxmlformats.org/officeDocument/2006/relationships/image" Target="../media/image142.wmf"/><Relationship Id="rId5" Type="http://schemas.openxmlformats.org/officeDocument/2006/relationships/image" Target="../media/image141.wmf"/><Relationship Id="rId4" Type="http://schemas.openxmlformats.org/officeDocument/2006/relationships/image" Target="../media/image140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image" Target="../media/image32.wmf"/><Relationship Id="rId1" Type="http://schemas.openxmlformats.org/officeDocument/2006/relationships/image" Target="../media/image31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1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71.wmf"/><Relationship Id="rId1" Type="http://schemas.openxmlformats.org/officeDocument/2006/relationships/image" Target="../media/image70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87.wmf"/><Relationship Id="rId7" Type="http://schemas.openxmlformats.org/officeDocument/2006/relationships/image" Target="../media/image91.emf"/><Relationship Id="rId2" Type="http://schemas.openxmlformats.org/officeDocument/2006/relationships/image" Target="../media/image86.wmf"/><Relationship Id="rId1" Type="http://schemas.openxmlformats.org/officeDocument/2006/relationships/image" Target="../media/image85.wmf"/><Relationship Id="rId6" Type="http://schemas.openxmlformats.org/officeDocument/2006/relationships/image" Target="../media/image90.emf"/><Relationship Id="rId5" Type="http://schemas.openxmlformats.org/officeDocument/2006/relationships/image" Target="../media/image89.emf"/><Relationship Id="rId4" Type="http://schemas.openxmlformats.org/officeDocument/2006/relationships/image" Target="../media/image88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92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9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4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24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25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25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6A625D8-43B2-4C46-8F6F-8E1CC9EFF62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4918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34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42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42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945DBC9-333E-4CEB-84BE-98E357ABB0D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5146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E1DCC477-D0E6-4909-9400-6EE90B2DECD7}" type="slidenum">
              <a:rPr lang="en-US"/>
              <a:pPr eaLnBrk="1" hangingPunct="1"/>
              <a:t>1</a:t>
            </a:fld>
            <a:endParaRPr lang="en-US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06225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5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EE3A4575-A7FC-4426-AD7B-BC94BEBCE021}" type="slidenum">
              <a:rPr lang="en-US"/>
              <a:pPr eaLnBrk="1" hangingPunct="1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2622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A4967409-0316-483A-80F6-96E6D8FE9605}" type="slidenum">
              <a:rPr lang="en-US">
                <a:solidFill>
                  <a:srgbClr val="000000"/>
                </a:solidFill>
              </a:rPr>
              <a:pPr eaLnBrk="1" hangingPunct="1"/>
              <a:t>50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11801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B669F0E-6EE5-4BDC-81A5-BCA50F8BECF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9435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296C94-AEEA-4861-81A9-FA93FAA03F3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368207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FBED4A-EE88-4D8D-B050-63530567F20D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7895501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0E9DC-85FE-431D-9341-4E194677F0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47FF0-33CF-484B-9911-881EB97D644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9290239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0E9DC-85FE-431D-9341-4E194677F0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47FF0-33CF-484B-9911-881EB97D644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747251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0E9DC-85FE-431D-9341-4E194677F0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47FF0-33CF-484B-9911-881EB97D644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0305268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0E9DC-85FE-431D-9341-4E194677F0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47FF0-33CF-484B-9911-881EB97D644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2580879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0E9DC-85FE-431D-9341-4E194677F0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47FF0-33CF-484B-9911-881EB97D644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4137455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0E9DC-85FE-431D-9341-4E194677F0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47FF0-33CF-484B-9911-881EB97D644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4164986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0E9DC-85FE-431D-9341-4E194677F0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47FF0-33CF-484B-9911-881EB97D644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6030040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0E9DC-85FE-431D-9341-4E194677F0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47FF0-33CF-484B-9911-881EB97D644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6479557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0E9DC-85FE-431D-9341-4E194677F0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47FF0-33CF-484B-9911-881EB97D644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17939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DEFCF3-C57C-430F-A2FB-DF90AD2AF5A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437890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0E9DC-85FE-431D-9341-4E194677F0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47FF0-33CF-484B-9911-881EB97D644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6368360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0E9DC-85FE-431D-9341-4E194677F0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47FF0-33CF-484B-9911-881EB97D644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4334998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4BE4E57-F859-48C4-BD01-919E297F483F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6046111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446C75-DBFF-4BCD-88EA-E7D67F316AD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860346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0E9DC-85FE-431D-9341-4E194677F0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47FF0-33CF-484B-9911-881EB97D644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6767578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0E9DC-85FE-431D-9341-4E194677F0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47FF0-33CF-484B-9911-881EB97D644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7441004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0E9DC-85FE-431D-9341-4E194677F0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47FF0-33CF-484B-9911-881EB97D644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8944743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0E9DC-85FE-431D-9341-4E194677F0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47FF0-33CF-484B-9911-881EB97D644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1137455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0E9DC-85FE-431D-9341-4E194677F0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47FF0-33CF-484B-9911-881EB97D644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6870758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0E9DC-85FE-431D-9341-4E194677F0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47FF0-33CF-484B-9911-881EB97D644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02099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697F85-619E-48EA-966C-6540B758746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96436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0E9DC-85FE-431D-9341-4E194677F0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47FF0-33CF-484B-9911-881EB97D644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3348953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0E9DC-85FE-431D-9341-4E194677F0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47FF0-33CF-484B-9911-881EB97D644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4121919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0E9DC-85FE-431D-9341-4E194677F0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47FF0-33CF-484B-9911-881EB97D644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9145849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0E9DC-85FE-431D-9341-4E194677F0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47FF0-33CF-484B-9911-881EB97D644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174686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0E9DC-85FE-431D-9341-4E194677F0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47FF0-33CF-484B-9911-881EB97D644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7831550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4BE4E57-F859-48C4-BD01-919E297F483F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0224616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446C75-DBFF-4BCD-88EA-E7D67F316AD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3231378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0E9DC-85FE-431D-9341-4E194677F0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47FF0-33CF-484B-9911-881EB97D644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6236840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0E9DC-85FE-431D-9341-4E194677F0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47FF0-33CF-484B-9911-881EB97D644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6103880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0E9DC-85FE-431D-9341-4E194677F0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47FF0-33CF-484B-9911-881EB97D644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8440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B10D01-2C4C-4501-9315-3DF719B4A8B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356826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0E9DC-85FE-431D-9341-4E194677F0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47FF0-33CF-484B-9911-881EB97D644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6889816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0E9DC-85FE-431D-9341-4E194677F0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47FF0-33CF-484B-9911-881EB97D644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7325971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0E9DC-85FE-431D-9341-4E194677F0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47FF0-33CF-484B-9911-881EB97D644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3127816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0E9DC-85FE-431D-9341-4E194677F0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47FF0-33CF-484B-9911-881EB97D644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8396116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0E9DC-85FE-431D-9341-4E194677F0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47FF0-33CF-484B-9911-881EB97D644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3910928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0E9DC-85FE-431D-9341-4E194677F0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47FF0-33CF-484B-9911-881EB97D644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5053184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0E9DC-85FE-431D-9341-4E194677F0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47FF0-33CF-484B-9911-881EB97D644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339046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0E9DC-85FE-431D-9341-4E194677F0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47FF0-33CF-484B-9911-881EB97D644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053556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4BE4E57-F859-48C4-BD01-919E297F483F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566422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446C75-DBFF-4BCD-88EA-E7D67F316AD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07166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BBCBD15-9FEC-4D47-AEC2-2A3306CD5E7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1357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0E9DC-85FE-431D-9341-4E194677F0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47FF0-33CF-484B-9911-881EB97D644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683272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0E9DC-85FE-431D-9341-4E194677F0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47FF0-33CF-484B-9911-881EB97D644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1484049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0E9DC-85FE-431D-9341-4E194677F0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47FF0-33CF-484B-9911-881EB97D644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4536929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0E9DC-85FE-431D-9341-4E194677F0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47FF0-33CF-484B-9911-881EB97D644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5270575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0E9DC-85FE-431D-9341-4E194677F0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47FF0-33CF-484B-9911-881EB97D644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7636877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0E9DC-85FE-431D-9341-4E194677F0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47FF0-33CF-484B-9911-881EB97D644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2111138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0E9DC-85FE-431D-9341-4E194677F0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47FF0-33CF-484B-9911-881EB97D644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1052129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0E9DC-85FE-431D-9341-4E194677F0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47FF0-33CF-484B-9911-881EB97D644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396761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0E9DC-85FE-431D-9341-4E194677F0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47FF0-33CF-484B-9911-881EB97D644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771747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0E9DC-85FE-431D-9341-4E194677F0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47FF0-33CF-484B-9911-881EB97D644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1054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4D122C-3D6B-4D83-9939-46D51D1E9BF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565419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0E9DC-85FE-431D-9341-4E194677F0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47FF0-33CF-484B-9911-881EB97D644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7396692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4BE4E57-F859-48C4-BD01-919E297F483F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0046048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446C75-DBFF-4BCD-88EA-E7D67F316AD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5410203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0E9DC-85FE-431D-9341-4E194677F0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47FF0-33CF-484B-9911-881EB97D644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2877599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0E9DC-85FE-431D-9341-4E194677F0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47FF0-33CF-484B-9911-881EB97D644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1462547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0E9DC-85FE-431D-9341-4E194677F0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47FF0-33CF-484B-9911-881EB97D644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29090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0E9DC-85FE-431D-9341-4E194677F0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47FF0-33CF-484B-9911-881EB97D644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7487464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0E9DC-85FE-431D-9341-4E194677F0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47FF0-33CF-484B-9911-881EB97D644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62216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0E9DC-85FE-431D-9341-4E194677F0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47FF0-33CF-484B-9911-881EB97D644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4624730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0E9DC-85FE-431D-9341-4E194677F0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47FF0-33CF-484B-9911-881EB97D644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80566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0FF4CD-1CEC-46ED-9C89-ACACFF4016F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940858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0E9DC-85FE-431D-9341-4E194677F0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47FF0-33CF-484B-9911-881EB97D644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4351829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0E9DC-85FE-431D-9341-4E194677F0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47FF0-33CF-484B-9911-881EB97D644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7170549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0E9DC-85FE-431D-9341-4E194677F0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47FF0-33CF-484B-9911-881EB97D644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4621920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0E9DC-85FE-431D-9341-4E194677F0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47FF0-33CF-484B-9911-881EB97D644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8604870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4BE4E57-F859-48C4-BD01-919E297F483F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1103381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446C75-DBFF-4BCD-88EA-E7D67F316AD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6607206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0E9DC-85FE-431D-9341-4E194677F0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47FF0-33CF-484B-9911-881EB97D644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9970547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0E9DC-85FE-431D-9341-4E194677F0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47FF0-33CF-484B-9911-881EB97D644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9640694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0E9DC-85FE-431D-9341-4E194677F0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47FF0-33CF-484B-9911-881EB97D644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3647216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0E9DC-85FE-431D-9341-4E194677F0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47FF0-33CF-484B-9911-881EB97D644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27934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C859B2-637B-4A09-A620-952ACF5569AD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465536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0E9DC-85FE-431D-9341-4E194677F0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47FF0-33CF-484B-9911-881EB97D644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6098723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0E9DC-85FE-431D-9341-4E194677F0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47FF0-33CF-484B-9911-881EB97D644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1379470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0E9DC-85FE-431D-9341-4E194677F0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47FF0-33CF-484B-9911-881EB97D644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6217251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0E9DC-85FE-431D-9341-4E194677F0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47FF0-33CF-484B-9911-881EB97D644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475202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0E9DC-85FE-431D-9341-4E194677F0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47FF0-33CF-484B-9911-881EB97D644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9856928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0E9DC-85FE-431D-9341-4E194677F0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47FF0-33CF-484B-9911-881EB97D644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9817945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0E9DC-85FE-431D-9341-4E194677F0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47FF0-33CF-484B-9911-881EB97D644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7653519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4BE4E57-F859-48C4-BD01-919E297F483F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2262715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446C75-DBFF-4BCD-88EA-E7D67F316AD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7964893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0E9DC-85FE-431D-9341-4E194677F0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47FF0-33CF-484B-9911-881EB97D644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39164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4E8184-5C86-4357-83B1-51134BC09D97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2635370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0E9DC-85FE-431D-9341-4E194677F0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47FF0-33CF-484B-9911-881EB97D644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3659452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0E9DC-85FE-431D-9341-4E194677F0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47FF0-33CF-484B-9911-881EB97D644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7912488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0E9DC-85FE-431D-9341-4E194677F0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47FF0-33CF-484B-9911-881EB97D644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3382569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0E9DC-85FE-431D-9341-4E194677F0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47FF0-33CF-484B-9911-881EB97D644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243759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0E9DC-85FE-431D-9341-4E194677F0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47FF0-33CF-484B-9911-881EB97D644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3323404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0E9DC-85FE-431D-9341-4E194677F0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47FF0-33CF-484B-9911-881EB97D644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2441981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0E9DC-85FE-431D-9341-4E194677F0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47FF0-33CF-484B-9911-881EB97D644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0633614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0E9DC-85FE-431D-9341-4E194677F0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47FF0-33CF-484B-9911-881EB97D644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8877875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0E9DC-85FE-431D-9341-4E194677F0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47FF0-33CF-484B-9911-881EB97D644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6354158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0E9DC-85FE-431D-9341-4E194677F0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47FF0-33CF-484B-9911-881EB97D644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69695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30FB72-8D04-4C0D-A332-EE77096704A3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3709168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4BE4E57-F859-48C4-BD01-919E297F483F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3363881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446C75-DBFF-4BCD-88EA-E7D67F316AD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340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6C57B4C-359C-413E-AE10-316557D014E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54627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D50677-E67A-4FDB-8F50-C0F851322304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57518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202AB7-3807-46E4-B0FD-A21125E060CE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0904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29F12F-0A70-4F83-B3F7-45F4FED65B86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515673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66E3D9-49F5-486C-A5BA-76CC252F805E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97242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7E51DA-27AB-4221-9F83-C85237CA06D8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464853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IN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D28CB6-4E4E-496E-A46A-DD87C1508AA2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99902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6E93A6-F6D2-454A-B68D-AFB88F988FE0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187537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820F54-84EC-4BA6-AF56-3E58FE95BDD9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40119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29CB4A-0D90-48E4-83E4-16A8AC526206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389180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D5E2D7-BDA7-46D9-83E2-EAC0F1EED022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8954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E7DD35-E724-4E28-9F99-1D525C1F6F7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32043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7C8FA5-CEF6-4EBD-9B66-FBC5909AF59C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843781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18EE71-9704-40AF-AE71-F25531BDADDC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642974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33E23B-DA13-4E1F-9098-725C92C40DD8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868065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C85B1-6411-40CD-90F9-67AFE8B4AB5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854921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C85B1-6411-40CD-90F9-67AFE8B4AB5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416800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C85B1-6411-40CD-90F9-67AFE8B4AB5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172327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C85B1-6411-40CD-90F9-67AFE8B4AB5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992826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C85B1-6411-40CD-90F9-67AFE8B4AB5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062393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C85B1-6411-40CD-90F9-67AFE8B4AB5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265440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C85B1-6411-40CD-90F9-67AFE8B4AB5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8226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765087-DF6A-4984-B2E3-E9D7AD94998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82424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C85B1-6411-40CD-90F9-67AFE8B4AB5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529836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C85B1-6411-40CD-90F9-67AFE8B4AB5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958863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C85B1-6411-40CD-90F9-67AFE8B4AB5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742663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C85B1-6411-40CD-90F9-67AFE8B4AB5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170704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18EE71-9704-40AF-AE71-F25531BDADD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264917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7C8FA5-CEF6-4EBD-9B66-FBC5909AF5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05745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569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22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44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661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881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102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322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542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763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59863A-D980-42D2-85A3-5FF5F298797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82119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6ECB16-803E-4BF1-9453-DE20670CE8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233015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7044"/>
            <a:ext cx="7772400" cy="1362075"/>
          </a:xfrm>
        </p:spPr>
        <p:txBody>
          <a:bodyPr anchor="t"/>
          <a:lstStyle>
            <a:lvl1pPr algn="l">
              <a:defRPr sz="3692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846">
                <a:solidFill>
                  <a:schemeClr val="tx1">
                    <a:tint val="75000"/>
                  </a:schemeClr>
                </a:solidFill>
              </a:defRPr>
            </a:lvl1pPr>
            <a:lvl2pPr marL="422041" indent="0">
              <a:buNone/>
              <a:defRPr sz="1662">
                <a:solidFill>
                  <a:schemeClr val="tx1">
                    <a:tint val="75000"/>
                  </a:schemeClr>
                </a:solidFill>
              </a:defRPr>
            </a:lvl2pPr>
            <a:lvl3pPr marL="844083" indent="0">
              <a:buNone/>
              <a:defRPr sz="1477">
                <a:solidFill>
                  <a:schemeClr val="tx1">
                    <a:tint val="75000"/>
                  </a:schemeClr>
                </a:solidFill>
              </a:defRPr>
            </a:lvl3pPr>
            <a:lvl4pPr marL="1266124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4pPr>
            <a:lvl5pPr marL="1688165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5pPr>
            <a:lvl6pPr marL="2110207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6pPr>
            <a:lvl7pPr marL="2532248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7pPr>
            <a:lvl8pPr marL="2954289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8pPr>
            <a:lvl9pPr marL="3376331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80826-96EC-4F6E-845C-BB65C547E02D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177735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585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585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37AEC2-0173-447A-A261-70E3B64EB92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0240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C0F263-32CF-4A29-8DD9-CE7314DD379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86295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62C6E2-D285-49AA-8FF7-8362E913B0B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077261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F95D47-866B-4EDB-9D1F-335B759850D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807301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E3DC46-8648-454A-8953-9E162A1C5FC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427616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1846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128"/>
            <a:ext cx="5111750" cy="5853113"/>
          </a:xfrm>
        </p:spPr>
        <p:txBody>
          <a:bodyPr/>
          <a:lstStyle>
            <a:lvl1pPr>
              <a:defRPr sz="2954"/>
            </a:lvl1pPr>
            <a:lvl2pPr>
              <a:defRPr sz="2585"/>
            </a:lvl2pPr>
            <a:lvl3pPr>
              <a:defRPr sz="2215"/>
            </a:lvl3pPr>
            <a:lvl4pPr>
              <a:defRPr sz="1846"/>
            </a:lvl4pPr>
            <a:lvl5pPr>
              <a:defRPr sz="1846"/>
            </a:lvl5pPr>
            <a:lvl6pPr>
              <a:defRPr sz="1846"/>
            </a:lvl6pPr>
            <a:lvl7pPr>
              <a:defRPr sz="1846"/>
            </a:lvl7pPr>
            <a:lvl8pPr>
              <a:defRPr sz="1846"/>
            </a:lvl8pPr>
            <a:lvl9pPr>
              <a:defRPr sz="1846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292"/>
            </a:lvl1pPr>
            <a:lvl2pPr marL="422041" indent="0">
              <a:buNone/>
              <a:defRPr sz="1108"/>
            </a:lvl2pPr>
            <a:lvl3pPr marL="844083" indent="0">
              <a:buNone/>
              <a:defRPr sz="923"/>
            </a:lvl3pPr>
            <a:lvl4pPr marL="1266124" indent="0">
              <a:buNone/>
              <a:defRPr sz="831"/>
            </a:lvl4pPr>
            <a:lvl5pPr marL="1688165" indent="0">
              <a:buNone/>
              <a:defRPr sz="831"/>
            </a:lvl5pPr>
            <a:lvl6pPr marL="2110207" indent="0">
              <a:buNone/>
              <a:defRPr sz="831"/>
            </a:lvl6pPr>
            <a:lvl7pPr marL="2532248" indent="0">
              <a:buNone/>
              <a:defRPr sz="831"/>
            </a:lvl7pPr>
            <a:lvl8pPr marL="2954289" indent="0">
              <a:buNone/>
              <a:defRPr sz="831"/>
            </a:lvl8pPr>
            <a:lvl9pPr marL="3376331" indent="0">
              <a:buNone/>
              <a:defRPr sz="83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F9507A-C403-4129-8615-CC1A4219D0C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459341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846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2954"/>
            </a:lvl1pPr>
            <a:lvl2pPr marL="422041" indent="0">
              <a:buNone/>
              <a:defRPr sz="2585"/>
            </a:lvl2pPr>
            <a:lvl3pPr marL="844083" indent="0">
              <a:buNone/>
              <a:defRPr sz="2215"/>
            </a:lvl3pPr>
            <a:lvl4pPr marL="1266124" indent="0">
              <a:buNone/>
              <a:defRPr sz="1846"/>
            </a:lvl4pPr>
            <a:lvl5pPr marL="1688165" indent="0">
              <a:buNone/>
              <a:defRPr sz="1846"/>
            </a:lvl5pPr>
            <a:lvl6pPr marL="2110207" indent="0">
              <a:buNone/>
              <a:defRPr sz="1846"/>
            </a:lvl6pPr>
            <a:lvl7pPr marL="2532248" indent="0">
              <a:buNone/>
              <a:defRPr sz="1846"/>
            </a:lvl7pPr>
            <a:lvl8pPr marL="2954289" indent="0">
              <a:buNone/>
              <a:defRPr sz="1846"/>
            </a:lvl8pPr>
            <a:lvl9pPr marL="3376331" indent="0">
              <a:buNone/>
              <a:defRPr sz="1846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292"/>
            </a:lvl1pPr>
            <a:lvl2pPr marL="422041" indent="0">
              <a:buNone/>
              <a:defRPr sz="1108"/>
            </a:lvl2pPr>
            <a:lvl3pPr marL="844083" indent="0">
              <a:buNone/>
              <a:defRPr sz="923"/>
            </a:lvl3pPr>
            <a:lvl4pPr marL="1266124" indent="0">
              <a:buNone/>
              <a:defRPr sz="831"/>
            </a:lvl4pPr>
            <a:lvl5pPr marL="1688165" indent="0">
              <a:buNone/>
              <a:defRPr sz="831"/>
            </a:lvl5pPr>
            <a:lvl6pPr marL="2110207" indent="0">
              <a:buNone/>
              <a:defRPr sz="831"/>
            </a:lvl6pPr>
            <a:lvl7pPr marL="2532248" indent="0">
              <a:buNone/>
              <a:defRPr sz="831"/>
            </a:lvl7pPr>
            <a:lvl8pPr marL="2954289" indent="0">
              <a:buNone/>
              <a:defRPr sz="831"/>
            </a:lvl8pPr>
            <a:lvl9pPr marL="3376331" indent="0">
              <a:buNone/>
              <a:defRPr sz="83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FEB069-EF9F-4B77-B5D0-4F57BB419D5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881517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83DF68-78D8-453F-86E5-0BC4A3EB049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422669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71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71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A2D7DD-8301-4FC7-AB11-3B8CDD29ADF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0332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569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22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44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661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881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102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322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542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763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59863A-D980-42D2-85A3-5FF5F298797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48142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6ECB16-803E-4BF1-9453-DE20670CE8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639773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7044"/>
            <a:ext cx="7772400" cy="1362075"/>
          </a:xfrm>
        </p:spPr>
        <p:txBody>
          <a:bodyPr anchor="t"/>
          <a:lstStyle>
            <a:lvl1pPr algn="l">
              <a:defRPr sz="3692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846">
                <a:solidFill>
                  <a:schemeClr val="tx1">
                    <a:tint val="75000"/>
                  </a:schemeClr>
                </a:solidFill>
              </a:defRPr>
            </a:lvl1pPr>
            <a:lvl2pPr marL="422041" indent="0">
              <a:buNone/>
              <a:defRPr sz="1662">
                <a:solidFill>
                  <a:schemeClr val="tx1">
                    <a:tint val="75000"/>
                  </a:schemeClr>
                </a:solidFill>
              </a:defRPr>
            </a:lvl2pPr>
            <a:lvl3pPr marL="844083" indent="0">
              <a:buNone/>
              <a:defRPr sz="1477">
                <a:solidFill>
                  <a:schemeClr val="tx1">
                    <a:tint val="75000"/>
                  </a:schemeClr>
                </a:solidFill>
              </a:defRPr>
            </a:lvl3pPr>
            <a:lvl4pPr marL="1266124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4pPr>
            <a:lvl5pPr marL="1688165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5pPr>
            <a:lvl6pPr marL="2110207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6pPr>
            <a:lvl7pPr marL="2532248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7pPr>
            <a:lvl8pPr marL="2954289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8pPr>
            <a:lvl9pPr marL="3376331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80826-96EC-4F6E-845C-BB65C547E02D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7976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07FEB3-347D-4AB0-8A94-FE19B2982D6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80054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585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585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37AEC2-0173-447A-A261-70E3B64EB92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159454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62C6E2-D285-49AA-8FF7-8362E913B0B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637238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F95D47-866B-4EDB-9D1F-335B759850D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23124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E3DC46-8648-454A-8953-9E162A1C5FC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726381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1846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128"/>
            <a:ext cx="5111750" cy="5853113"/>
          </a:xfrm>
        </p:spPr>
        <p:txBody>
          <a:bodyPr/>
          <a:lstStyle>
            <a:lvl1pPr>
              <a:defRPr sz="2954"/>
            </a:lvl1pPr>
            <a:lvl2pPr>
              <a:defRPr sz="2585"/>
            </a:lvl2pPr>
            <a:lvl3pPr>
              <a:defRPr sz="2215"/>
            </a:lvl3pPr>
            <a:lvl4pPr>
              <a:defRPr sz="1846"/>
            </a:lvl4pPr>
            <a:lvl5pPr>
              <a:defRPr sz="1846"/>
            </a:lvl5pPr>
            <a:lvl6pPr>
              <a:defRPr sz="1846"/>
            </a:lvl6pPr>
            <a:lvl7pPr>
              <a:defRPr sz="1846"/>
            </a:lvl7pPr>
            <a:lvl8pPr>
              <a:defRPr sz="1846"/>
            </a:lvl8pPr>
            <a:lvl9pPr>
              <a:defRPr sz="1846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292"/>
            </a:lvl1pPr>
            <a:lvl2pPr marL="422041" indent="0">
              <a:buNone/>
              <a:defRPr sz="1108"/>
            </a:lvl2pPr>
            <a:lvl3pPr marL="844083" indent="0">
              <a:buNone/>
              <a:defRPr sz="923"/>
            </a:lvl3pPr>
            <a:lvl4pPr marL="1266124" indent="0">
              <a:buNone/>
              <a:defRPr sz="831"/>
            </a:lvl4pPr>
            <a:lvl5pPr marL="1688165" indent="0">
              <a:buNone/>
              <a:defRPr sz="831"/>
            </a:lvl5pPr>
            <a:lvl6pPr marL="2110207" indent="0">
              <a:buNone/>
              <a:defRPr sz="831"/>
            </a:lvl6pPr>
            <a:lvl7pPr marL="2532248" indent="0">
              <a:buNone/>
              <a:defRPr sz="831"/>
            </a:lvl7pPr>
            <a:lvl8pPr marL="2954289" indent="0">
              <a:buNone/>
              <a:defRPr sz="831"/>
            </a:lvl8pPr>
            <a:lvl9pPr marL="3376331" indent="0">
              <a:buNone/>
              <a:defRPr sz="83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F9507A-C403-4129-8615-CC1A4219D0C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654364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846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2954"/>
            </a:lvl1pPr>
            <a:lvl2pPr marL="422041" indent="0">
              <a:buNone/>
              <a:defRPr sz="2585"/>
            </a:lvl2pPr>
            <a:lvl3pPr marL="844083" indent="0">
              <a:buNone/>
              <a:defRPr sz="2215"/>
            </a:lvl3pPr>
            <a:lvl4pPr marL="1266124" indent="0">
              <a:buNone/>
              <a:defRPr sz="1846"/>
            </a:lvl4pPr>
            <a:lvl5pPr marL="1688165" indent="0">
              <a:buNone/>
              <a:defRPr sz="1846"/>
            </a:lvl5pPr>
            <a:lvl6pPr marL="2110207" indent="0">
              <a:buNone/>
              <a:defRPr sz="1846"/>
            </a:lvl6pPr>
            <a:lvl7pPr marL="2532248" indent="0">
              <a:buNone/>
              <a:defRPr sz="1846"/>
            </a:lvl7pPr>
            <a:lvl8pPr marL="2954289" indent="0">
              <a:buNone/>
              <a:defRPr sz="1846"/>
            </a:lvl8pPr>
            <a:lvl9pPr marL="3376331" indent="0">
              <a:buNone/>
              <a:defRPr sz="1846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292"/>
            </a:lvl1pPr>
            <a:lvl2pPr marL="422041" indent="0">
              <a:buNone/>
              <a:defRPr sz="1108"/>
            </a:lvl2pPr>
            <a:lvl3pPr marL="844083" indent="0">
              <a:buNone/>
              <a:defRPr sz="923"/>
            </a:lvl3pPr>
            <a:lvl4pPr marL="1266124" indent="0">
              <a:buNone/>
              <a:defRPr sz="831"/>
            </a:lvl4pPr>
            <a:lvl5pPr marL="1688165" indent="0">
              <a:buNone/>
              <a:defRPr sz="831"/>
            </a:lvl5pPr>
            <a:lvl6pPr marL="2110207" indent="0">
              <a:buNone/>
              <a:defRPr sz="831"/>
            </a:lvl6pPr>
            <a:lvl7pPr marL="2532248" indent="0">
              <a:buNone/>
              <a:defRPr sz="831"/>
            </a:lvl7pPr>
            <a:lvl8pPr marL="2954289" indent="0">
              <a:buNone/>
              <a:defRPr sz="831"/>
            </a:lvl8pPr>
            <a:lvl9pPr marL="3376331" indent="0">
              <a:buNone/>
              <a:defRPr sz="83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FEB069-EF9F-4B77-B5D0-4F57BB419D5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2650020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83DF68-78D8-453F-86E5-0BC4A3EB049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261567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71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71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A2D7DD-8301-4FC7-AB11-3B8CDD29ADF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3009416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29CB4A-0D90-48E4-83E4-16A8AC5262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703842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3B589D-C142-425A-8423-73CF5748A945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71339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FEE87D5-239A-46E7-96DE-E8EDE10C8CC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912486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AFDE7A-7EE7-4F79-BAB0-08AA9C1E1627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7167435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2016F4-D2B6-4E6B-8A2D-7A5AD52E57A7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301629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709C2E-5797-4FA0-B9DD-71A0F0057860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6833479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FBEA58-D076-4419-B96D-86A23BC64685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7154267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2EA3B8-13F8-4F19-822B-6B8BF5691953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8762558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45F220-DA98-4BB8-9644-85520C09BA94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466915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41EB16-B7C6-43E5-9CC3-D4015281146E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4341376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6CD1F7-B349-4CC3-BD94-AC691F1E9397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26481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861F55-DD86-412B-A059-338AE872EC40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416328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FD8B3B-757E-4A69-99BF-F132F44D9D45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70214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2148440-8A52-45D5-B21F-998E93525AC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013877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9D0FD0-49AA-4B55-8131-16B0CBA1EABF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1757599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8A1444-1804-49E4-834D-39FF6667A64C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2563035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478005-4D60-4DFB-A9E2-C267A5EDE779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5573413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B62BE0-C495-4221-ACBA-DFAA5726C2BA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784575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FBED4A-EE88-4D8D-B050-63530567F20D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732580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3B589D-C142-425A-8423-73CF5748A945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5468055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AFDE7A-7EE7-4F79-BAB0-08AA9C1E1627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3433196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2016F4-D2B6-4E6B-8A2D-7A5AD52E57A7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7862958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709C2E-5797-4FA0-B9DD-71A0F0057860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7861544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FBEA58-D076-4419-B96D-86A23BC64685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2084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9DBD3C-8BB3-41C1-9016-E54E0DFD999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566322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2EA3B8-13F8-4F19-822B-6B8BF5691953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5000024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45F220-DA98-4BB8-9644-85520C09BA94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0937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41EB16-B7C6-43E5-9CC3-D4015281146E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4863666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6CD1F7-B349-4CC3-BD94-AC691F1E9397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456743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861F55-DD86-412B-A059-338AE872EC40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8822984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FD8B3B-757E-4A69-99BF-F132F44D9D45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8594864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9D0FD0-49AA-4B55-8131-16B0CBA1EABF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3480589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8A1444-1804-49E4-834D-39FF6667A64C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6729908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478005-4D60-4DFB-A9E2-C267A5EDE779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7123700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B62BE0-C495-4221-ACBA-DFAA5726C2BA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20292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4.xml"/><Relationship Id="rId13" Type="http://schemas.openxmlformats.org/officeDocument/2006/relationships/slideLayout" Target="../slideLayouts/slideLayout139.xml"/><Relationship Id="rId3" Type="http://schemas.openxmlformats.org/officeDocument/2006/relationships/slideLayout" Target="../slideLayouts/slideLayout129.xml"/><Relationship Id="rId7" Type="http://schemas.openxmlformats.org/officeDocument/2006/relationships/slideLayout" Target="../slideLayouts/slideLayout133.xml"/><Relationship Id="rId12" Type="http://schemas.openxmlformats.org/officeDocument/2006/relationships/slideLayout" Target="../slideLayouts/slideLayout138.xml"/><Relationship Id="rId2" Type="http://schemas.openxmlformats.org/officeDocument/2006/relationships/slideLayout" Target="../slideLayouts/slideLayout128.xml"/><Relationship Id="rId1" Type="http://schemas.openxmlformats.org/officeDocument/2006/relationships/slideLayout" Target="../slideLayouts/slideLayout127.xml"/><Relationship Id="rId6" Type="http://schemas.openxmlformats.org/officeDocument/2006/relationships/slideLayout" Target="../slideLayouts/slideLayout132.xml"/><Relationship Id="rId11" Type="http://schemas.openxmlformats.org/officeDocument/2006/relationships/slideLayout" Target="../slideLayouts/slideLayout137.xml"/><Relationship Id="rId5" Type="http://schemas.openxmlformats.org/officeDocument/2006/relationships/slideLayout" Target="../slideLayouts/slideLayout131.xml"/><Relationship Id="rId10" Type="http://schemas.openxmlformats.org/officeDocument/2006/relationships/slideLayout" Target="../slideLayouts/slideLayout136.xml"/><Relationship Id="rId4" Type="http://schemas.openxmlformats.org/officeDocument/2006/relationships/slideLayout" Target="../slideLayouts/slideLayout130.xml"/><Relationship Id="rId9" Type="http://schemas.openxmlformats.org/officeDocument/2006/relationships/slideLayout" Target="../slideLayouts/slideLayout135.xml"/><Relationship Id="rId14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7.xml"/><Relationship Id="rId13" Type="http://schemas.openxmlformats.org/officeDocument/2006/relationships/slideLayout" Target="../slideLayouts/slideLayout152.xml"/><Relationship Id="rId3" Type="http://schemas.openxmlformats.org/officeDocument/2006/relationships/slideLayout" Target="../slideLayouts/slideLayout142.xml"/><Relationship Id="rId7" Type="http://schemas.openxmlformats.org/officeDocument/2006/relationships/slideLayout" Target="../slideLayouts/slideLayout146.xml"/><Relationship Id="rId12" Type="http://schemas.openxmlformats.org/officeDocument/2006/relationships/slideLayout" Target="../slideLayouts/slideLayout151.xml"/><Relationship Id="rId2" Type="http://schemas.openxmlformats.org/officeDocument/2006/relationships/slideLayout" Target="../slideLayouts/slideLayout141.xml"/><Relationship Id="rId1" Type="http://schemas.openxmlformats.org/officeDocument/2006/relationships/slideLayout" Target="../slideLayouts/slideLayout140.xml"/><Relationship Id="rId6" Type="http://schemas.openxmlformats.org/officeDocument/2006/relationships/slideLayout" Target="../slideLayouts/slideLayout145.xml"/><Relationship Id="rId11" Type="http://schemas.openxmlformats.org/officeDocument/2006/relationships/slideLayout" Target="../slideLayouts/slideLayout150.xml"/><Relationship Id="rId5" Type="http://schemas.openxmlformats.org/officeDocument/2006/relationships/slideLayout" Target="../slideLayouts/slideLayout144.xml"/><Relationship Id="rId10" Type="http://schemas.openxmlformats.org/officeDocument/2006/relationships/slideLayout" Target="../slideLayouts/slideLayout149.xml"/><Relationship Id="rId4" Type="http://schemas.openxmlformats.org/officeDocument/2006/relationships/slideLayout" Target="../slideLayouts/slideLayout143.xml"/><Relationship Id="rId9" Type="http://schemas.openxmlformats.org/officeDocument/2006/relationships/slideLayout" Target="../slideLayouts/slideLayout148.xml"/><Relationship Id="rId14" Type="http://schemas.openxmlformats.org/officeDocument/2006/relationships/theme" Target="../theme/theme11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0.xml"/><Relationship Id="rId13" Type="http://schemas.openxmlformats.org/officeDocument/2006/relationships/slideLayout" Target="../slideLayouts/slideLayout165.xml"/><Relationship Id="rId3" Type="http://schemas.openxmlformats.org/officeDocument/2006/relationships/slideLayout" Target="../slideLayouts/slideLayout155.xml"/><Relationship Id="rId7" Type="http://schemas.openxmlformats.org/officeDocument/2006/relationships/slideLayout" Target="../slideLayouts/slideLayout159.xml"/><Relationship Id="rId12" Type="http://schemas.openxmlformats.org/officeDocument/2006/relationships/slideLayout" Target="../slideLayouts/slideLayout164.xml"/><Relationship Id="rId2" Type="http://schemas.openxmlformats.org/officeDocument/2006/relationships/slideLayout" Target="../slideLayouts/slideLayout154.xml"/><Relationship Id="rId1" Type="http://schemas.openxmlformats.org/officeDocument/2006/relationships/slideLayout" Target="../slideLayouts/slideLayout153.xml"/><Relationship Id="rId6" Type="http://schemas.openxmlformats.org/officeDocument/2006/relationships/slideLayout" Target="../slideLayouts/slideLayout158.xml"/><Relationship Id="rId11" Type="http://schemas.openxmlformats.org/officeDocument/2006/relationships/slideLayout" Target="../slideLayouts/slideLayout163.xml"/><Relationship Id="rId5" Type="http://schemas.openxmlformats.org/officeDocument/2006/relationships/slideLayout" Target="../slideLayouts/slideLayout157.xml"/><Relationship Id="rId10" Type="http://schemas.openxmlformats.org/officeDocument/2006/relationships/slideLayout" Target="../slideLayouts/slideLayout162.xml"/><Relationship Id="rId4" Type="http://schemas.openxmlformats.org/officeDocument/2006/relationships/slideLayout" Target="../slideLayouts/slideLayout156.xml"/><Relationship Id="rId9" Type="http://schemas.openxmlformats.org/officeDocument/2006/relationships/slideLayout" Target="../slideLayouts/slideLayout161.xml"/><Relationship Id="rId14" Type="http://schemas.openxmlformats.org/officeDocument/2006/relationships/theme" Target="../theme/theme12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3.xml"/><Relationship Id="rId13" Type="http://schemas.openxmlformats.org/officeDocument/2006/relationships/slideLayout" Target="../slideLayouts/slideLayout178.xml"/><Relationship Id="rId3" Type="http://schemas.openxmlformats.org/officeDocument/2006/relationships/slideLayout" Target="../slideLayouts/slideLayout168.xml"/><Relationship Id="rId7" Type="http://schemas.openxmlformats.org/officeDocument/2006/relationships/slideLayout" Target="../slideLayouts/slideLayout172.xml"/><Relationship Id="rId12" Type="http://schemas.openxmlformats.org/officeDocument/2006/relationships/slideLayout" Target="../slideLayouts/slideLayout177.xml"/><Relationship Id="rId2" Type="http://schemas.openxmlformats.org/officeDocument/2006/relationships/slideLayout" Target="../slideLayouts/slideLayout167.xml"/><Relationship Id="rId1" Type="http://schemas.openxmlformats.org/officeDocument/2006/relationships/slideLayout" Target="../slideLayouts/slideLayout166.xml"/><Relationship Id="rId6" Type="http://schemas.openxmlformats.org/officeDocument/2006/relationships/slideLayout" Target="../slideLayouts/slideLayout171.xml"/><Relationship Id="rId11" Type="http://schemas.openxmlformats.org/officeDocument/2006/relationships/slideLayout" Target="../slideLayouts/slideLayout176.xml"/><Relationship Id="rId5" Type="http://schemas.openxmlformats.org/officeDocument/2006/relationships/slideLayout" Target="../slideLayouts/slideLayout170.xml"/><Relationship Id="rId10" Type="http://schemas.openxmlformats.org/officeDocument/2006/relationships/slideLayout" Target="../slideLayouts/slideLayout175.xml"/><Relationship Id="rId4" Type="http://schemas.openxmlformats.org/officeDocument/2006/relationships/slideLayout" Target="../slideLayouts/slideLayout169.xml"/><Relationship Id="rId9" Type="http://schemas.openxmlformats.org/officeDocument/2006/relationships/slideLayout" Target="../slideLayouts/slideLayout174.xml"/><Relationship Id="rId14" Type="http://schemas.openxmlformats.org/officeDocument/2006/relationships/theme" Target="../theme/theme1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6.xml"/><Relationship Id="rId13" Type="http://schemas.openxmlformats.org/officeDocument/2006/relationships/slideLayout" Target="../slideLayouts/slideLayout191.xml"/><Relationship Id="rId3" Type="http://schemas.openxmlformats.org/officeDocument/2006/relationships/slideLayout" Target="../slideLayouts/slideLayout181.xml"/><Relationship Id="rId7" Type="http://schemas.openxmlformats.org/officeDocument/2006/relationships/slideLayout" Target="../slideLayouts/slideLayout185.xml"/><Relationship Id="rId12" Type="http://schemas.openxmlformats.org/officeDocument/2006/relationships/slideLayout" Target="../slideLayouts/slideLayout190.xml"/><Relationship Id="rId2" Type="http://schemas.openxmlformats.org/officeDocument/2006/relationships/slideLayout" Target="../slideLayouts/slideLayout180.xml"/><Relationship Id="rId1" Type="http://schemas.openxmlformats.org/officeDocument/2006/relationships/slideLayout" Target="../slideLayouts/slideLayout179.xml"/><Relationship Id="rId6" Type="http://schemas.openxmlformats.org/officeDocument/2006/relationships/slideLayout" Target="../slideLayouts/slideLayout184.xml"/><Relationship Id="rId11" Type="http://schemas.openxmlformats.org/officeDocument/2006/relationships/slideLayout" Target="../slideLayouts/slideLayout189.xml"/><Relationship Id="rId5" Type="http://schemas.openxmlformats.org/officeDocument/2006/relationships/slideLayout" Target="../slideLayouts/slideLayout183.xml"/><Relationship Id="rId10" Type="http://schemas.openxmlformats.org/officeDocument/2006/relationships/slideLayout" Target="../slideLayouts/slideLayout188.xml"/><Relationship Id="rId4" Type="http://schemas.openxmlformats.org/officeDocument/2006/relationships/slideLayout" Target="../slideLayouts/slideLayout182.xml"/><Relationship Id="rId9" Type="http://schemas.openxmlformats.org/officeDocument/2006/relationships/slideLayout" Target="../slideLayouts/slideLayout187.xml"/><Relationship Id="rId14" Type="http://schemas.openxmlformats.org/officeDocument/2006/relationships/theme" Target="../theme/theme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13" Type="http://schemas.openxmlformats.org/officeDocument/2006/relationships/slideLayout" Target="../slideLayouts/slideLayout45.xml"/><Relationship Id="rId3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9.xml"/><Relationship Id="rId12" Type="http://schemas.openxmlformats.org/officeDocument/2006/relationships/slideLayout" Target="../slideLayouts/slideLayout44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slideLayout" Target="../slideLayouts/slideLayout43.xml"/><Relationship Id="rId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42.xml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slideLayout" Target="../slideLayouts/slideLayout68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13" Type="http://schemas.openxmlformats.org/officeDocument/2006/relationships/slideLayout" Target="../slideLayouts/slideLayout81.xml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slideLayout" Target="../slideLayouts/slideLayout80.xml"/><Relationship Id="rId17" Type="http://schemas.openxmlformats.org/officeDocument/2006/relationships/theme" Target="../theme/theme6.xml"/><Relationship Id="rId2" Type="http://schemas.openxmlformats.org/officeDocument/2006/relationships/slideLayout" Target="../slideLayouts/slideLayout70.xml"/><Relationship Id="rId16" Type="http://schemas.openxmlformats.org/officeDocument/2006/relationships/slideLayout" Target="../slideLayouts/slideLayout84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5" Type="http://schemas.openxmlformats.org/officeDocument/2006/relationships/slideLayout" Target="../slideLayouts/slideLayout83.xml"/><Relationship Id="rId10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Relationship Id="rId14" Type="http://schemas.openxmlformats.org/officeDocument/2006/relationships/slideLayout" Target="../slideLayouts/slideLayout82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slideLayout" Target="../slideLayouts/slideLayout97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17" Type="http://schemas.openxmlformats.org/officeDocument/2006/relationships/theme" Target="../theme/theme7.xml"/><Relationship Id="rId2" Type="http://schemas.openxmlformats.org/officeDocument/2006/relationships/slideLayout" Target="../slideLayouts/slideLayout86.xml"/><Relationship Id="rId16" Type="http://schemas.openxmlformats.org/officeDocument/2006/relationships/slideLayout" Target="../slideLayouts/slideLayout100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5" Type="http://schemas.openxmlformats.org/officeDocument/2006/relationships/slideLayout" Target="../slideLayouts/slideLayout9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Relationship Id="rId14" Type="http://schemas.openxmlformats.org/officeDocument/2006/relationships/slideLayout" Target="../slideLayouts/slideLayout98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8.xml"/><Relationship Id="rId13" Type="http://schemas.openxmlformats.org/officeDocument/2006/relationships/slideLayout" Target="../slideLayouts/slideLayout113.xml"/><Relationship Id="rId3" Type="http://schemas.openxmlformats.org/officeDocument/2006/relationships/slideLayout" Target="../slideLayouts/slideLayout103.xml"/><Relationship Id="rId7" Type="http://schemas.openxmlformats.org/officeDocument/2006/relationships/slideLayout" Target="../slideLayouts/slideLayout107.xml"/><Relationship Id="rId12" Type="http://schemas.openxmlformats.org/officeDocument/2006/relationships/slideLayout" Target="../slideLayouts/slideLayout112.xml"/><Relationship Id="rId2" Type="http://schemas.openxmlformats.org/officeDocument/2006/relationships/slideLayout" Target="../slideLayouts/slideLayout102.xml"/><Relationship Id="rId1" Type="http://schemas.openxmlformats.org/officeDocument/2006/relationships/slideLayout" Target="../slideLayouts/slideLayout101.xml"/><Relationship Id="rId6" Type="http://schemas.openxmlformats.org/officeDocument/2006/relationships/slideLayout" Target="../slideLayouts/slideLayout106.xml"/><Relationship Id="rId11" Type="http://schemas.openxmlformats.org/officeDocument/2006/relationships/slideLayout" Target="../slideLayouts/slideLayout111.xml"/><Relationship Id="rId5" Type="http://schemas.openxmlformats.org/officeDocument/2006/relationships/slideLayout" Target="../slideLayouts/slideLayout105.xml"/><Relationship Id="rId10" Type="http://schemas.openxmlformats.org/officeDocument/2006/relationships/slideLayout" Target="../slideLayouts/slideLayout110.xml"/><Relationship Id="rId4" Type="http://schemas.openxmlformats.org/officeDocument/2006/relationships/slideLayout" Target="../slideLayouts/slideLayout104.xml"/><Relationship Id="rId9" Type="http://schemas.openxmlformats.org/officeDocument/2006/relationships/slideLayout" Target="../slideLayouts/slideLayout109.xml"/><Relationship Id="rId1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1.xml"/><Relationship Id="rId13" Type="http://schemas.openxmlformats.org/officeDocument/2006/relationships/slideLayout" Target="../slideLayouts/slideLayout126.xml"/><Relationship Id="rId3" Type="http://schemas.openxmlformats.org/officeDocument/2006/relationships/slideLayout" Target="../slideLayouts/slideLayout116.xml"/><Relationship Id="rId7" Type="http://schemas.openxmlformats.org/officeDocument/2006/relationships/slideLayout" Target="../slideLayouts/slideLayout120.xml"/><Relationship Id="rId12" Type="http://schemas.openxmlformats.org/officeDocument/2006/relationships/slideLayout" Target="../slideLayouts/slideLayout125.xml"/><Relationship Id="rId2" Type="http://schemas.openxmlformats.org/officeDocument/2006/relationships/slideLayout" Target="../slideLayouts/slideLayout115.xml"/><Relationship Id="rId1" Type="http://schemas.openxmlformats.org/officeDocument/2006/relationships/slideLayout" Target="../slideLayouts/slideLayout114.xml"/><Relationship Id="rId6" Type="http://schemas.openxmlformats.org/officeDocument/2006/relationships/slideLayout" Target="../slideLayouts/slideLayout119.xml"/><Relationship Id="rId11" Type="http://schemas.openxmlformats.org/officeDocument/2006/relationships/slideLayout" Target="../slideLayouts/slideLayout124.xml"/><Relationship Id="rId5" Type="http://schemas.openxmlformats.org/officeDocument/2006/relationships/slideLayout" Target="../slideLayouts/slideLayout118.xml"/><Relationship Id="rId10" Type="http://schemas.openxmlformats.org/officeDocument/2006/relationships/slideLayout" Target="../slideLayouts/slideLayout123.xml"/><Relationship Id="rId4" Type="http://schemas.openxmlformats.org/officeDocument/2006/relationships/slideLayout" Target="../slideLayouts/slideLayout117.xml"/><Relationship Id="rId9" Type="http://schemas.openxmlformats.org/officeDocument/2006/relationships/slideLayout" Target="../slideLayouts/slideLayout122.xml"/><Relationship Id="rId1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6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B9CBD0C-A460-4B5A-A23F-16909A890FB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40000"/>
                <a:lumOff val="60000"/>
                <a:alpha val="83000"/>
              </a:schemeClr>
            </a:gs>
            <a:gs pos="50000">
              <a:srgbClr val="99FFCC">
                <a:alpha val="52000"/>
              </a:srgbClr>
            </a:gs>
            <a:gs pos="100000">
              <a:srgbClr val="CCCCFF">
                <a:alpha val="56000"/>
              </a:srgb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260E9DC-85FE-431D-9341-4E194677F03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8/19/2013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7547FF0-33CF-484B-9911-881EB97D644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76970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8" r:id="rId3"/>
    <p:sldLayoutId id="2147483799" r:id="rId4"/>
    <p:sldLayoutId id="2147483800" r:id="rId5"/>
    <p:sldLayoutId id="2147483801" r:id="rId6"/>
    <p:sldLayoutId id="2147483802" r:id="rId7"/>
    <p:sldLayoutId id="2147483803" r:id="rId8"/>
    <p:sldLayoutId id="2147483804" r:id="rId9"/>
    <p:sldLayoutId id="2147483805" r:id="rId10"/>
    <p:sldLayoutId id="2147483806" r:id="rId11"/>
    <p:sldLayoutId id="2147483807" r:id="rId12"/>
    <p:sldLayoutId id="2147483808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40000"/>
                <a:lumOff val="60000"/>
                <a:alpha val="83000"/>
              </a:schemeClr>
            </a:gs>
            <a:gs pos="50000">
              <a:srgbClr val="99FFCC">
                <a:alpha val="52000"/>
              </a:srgbClr>
            </a:gs>
            <a:gs pos="100000">
              <a:srgbClr val="CCCCFF">
                <a:alpha val="56000"/>
              </a:srgb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260E9DC-85FE-431D-9341-4E194677F03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8/19/2013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7547FF0-33CF-484B-9911-881EB97D644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32553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11" r:id="rId2"/>
    <p:sldLayoutId id="2147483812" r:id="rId3"/>
    <p:sldLayoutId id="2147483813" r:id="rId4"/>
    <p:sldLayoutId id="2147483814" r:id="rId5"/>
    <p:sldLayoutId id="2147483815" r:id="rId6"/>
    <p:sldLayoutId id="2147483816" r:id="rId7"/>
    <p:sldLayoutId id="2147483817" r:id="rId8"/>
    <p:sldLayoutId id="2147483818" r:id="rId9"/>
    <p:sldLayoutId id="2147483819" r:id="rId10"/>
    <p:sldLayoutId id="2147483820" r:id="rId11"/>
    <p:sldLayoutId id="2147483821" r:id="rId12"/>
    <p:sldLayoutId id="2147483822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40000"/>
                <a:lumOff val="60000"/>
                <a:alpha val="83000"/>
              </a:schemeClr>
            </a:gs>
            <a:gs pos="50000">
              <a:srgbClr val="99FFCC">
                <a:alpha val="52000"/>
              </a:srgbClr>
            </a:gs>
            <a:gs pos="100000">
              <a:srgbClr val="CCCCFF">
                <a:alpha val="56000"/>
              </a:srgb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260E9DC-85FE-431D-9341-4E194677F03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8/19/2013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7547FF0-33CF-484B-9911-881EB97D644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43940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4" r:id="rId1"/>
    <p:sldLayoutId id="2147483825" r:id="rId2"/>
    <p:sldLayoutId id="2147483826" r:id="rId3"/>
    <p:sldLayoutId id="2147483827" r:id="rId4"/>
    <p:sldLayoutId id="2147483828" r:id="rId5"/>
    <p:sldLayoutId id="2147483829" r:id="rId6"/>
    <p:sldLayoutId id="2147483830" r:id="rId7"/>
    <p:sldLayoutId id="2147483831" r:id="rId8"/>
    <p:sldLayoutId id="2147483832" r:id="rId9"/>
    <p:sldLayoutId id="2147483833" r:id="rId10"/>
    <p:sldLayoutId id="2147483834" r:id="rId11"/>
    <p:sldLayoutId id="2147483835" r:id="rId12"/>
    <p:sldLayoutId id="2147483836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40000"/>
                <a:lumOff val="60000"/>
                <a:alpha val="83000"/>
              </a:schemeClr>
            </a:gs>
            <a:gs pos="50000">
              <a:srgbClr val="99FFCC">
                <a:alpha val="52000"/>
              </a:srgbClr>
            </a:gs>
            <a:gs pos="100000">
              <a:srgbClr val="CCCCFF">
                <a:alpha val="56000"/>
              </a:srgb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260E9DC-85FE-431D-9341-4E194677F03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8/19/2013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7547FF0-33CF-484B-9911-881EB97D644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31560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8" r:id="rId1"/>
    <p:sldLayoutId id="2147483839" r:id="rId2"/>
    <p:sldLayoutId id="2147483840" r:id="rId3"/>
    <p:sldLayoutId id="2147483841" r:id="rId4"/>
    <p:sldLayoutId id="2147483842" r:id="rId5"/>
    <p:sldLayoutId id="2147483843" r:id="rId6"/>
    <p:sldLayoutId id="2147483844" r:id="rId7"/>
    <p:sldLayoutId id="2147483845" r:id="rId8"/>
    <p:sldLayoutId id="2147483846" r:id="rId9"/>
    <p:sldLayoutId id="2147483847" r:id="rId10"/>
    <p:sldLayoutId id="2147483848" r:id="rId11"/>
    <p:sldLayoutId id="2147483849" r:id="rId12"/>
    <p:sldLayoutId id="2147483850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40000"/>
                <a:lumOff val="60000"/>
                <a:alpha val="83000"/>
              </a:schemeClr>
            </a:gs>
            <a:gs pos="50000">
              <a:srgbClr val="99FFCC">
                <a:alpha val="52000"/>
              </a:srgbClr>
            </a:gs>
            <a:gs pos="100000">
              <a:srgbClr val="CCCCFF">
                <a:alpha val="56000"/>
              </a:srgb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260E9DC-85FE-431D-9341-4E194677F03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8/19/2013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7547FF0-33CF-484B-9911-881EB97D644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33381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2" r:id="rId1"/>
    <p:sldLayoutId id="2147483853" r:id="rId2"/>
    <p:sldLayoutId id="2147483854" r:id="rId3"/>
    <p:sldLayoutId id="2147483855" r:id="rId4"/>
    <p:sldLayoutId id="2147483856" r:id="rId5"/>
    <p:sldLayoutId id="2147483857" r:id="rId6"/>
    <p:sldLayoutId id="2147483858" r:id="rId7"/>
    <p:sldLayoutId id="2147483859" r:id="rId8"/>
    <p:sldLayoutId id="2147483860" r:id="rId9"/>
    <p:sldLayoutId id="2147483861" r:id="rId10"/>
    <p:sldLayoutId id="2147483862" r:id="rId11"/>
    <p:sldLayoutId id="2147483863" r:id="rId12"/>
    <p:sldLayoutId id="2147483864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6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DA2FCF18-0339-40CC-A90E-C5BBCA938060}" type="slidenum">
              <a:rPr lang="en-US">
                <a:solidFill>
                  <a:prstClr val="black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4983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6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5DC85B1-6411-40CD-90F9-67AFE8B4AB5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66493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6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229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47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8">
                <a:solidFill>
                  <a:schemeClr val="tx1">
                    <a:tint val="75000"/>
                  </a:schemeClr>
                </a:solidFill>
                <a:latin typeface="+mn-lt"/>
                <a:cs typeface="Arial" charset="0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47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108">
                <a:solidFill>
                  <a:schemeClr val="tx1">
                    <a:tint val="75000"/>
                  </a:schemeClr>
                </a:solidFill>
                <a:latin typeface="+mn-lt"/>
                <a:cs typeface="Arial" charset="0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47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8">
                <a:solidFill>
                  <a:schemeClr val="tx1">
                    <a:tint val="75000"/>
                  </a:schemeClr>
                </a:solidFill>
                <a:latin typeface="+mn-lt"/>
                <a:cs typeface="Arial" charset="0"/>
              </a:defRPr>
            </a:lvl1pPr>
          </a:lstStyle>
          <a:p>
            <a:pPr>
              <a:defRPr/>
            </a:pPr>
            <a:fld id="{DDE9C7B4-CA31-4B39-BA91-1D2078F5915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6223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62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62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62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62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62">
          <a:solidFill>
            <a:schemeClr val="tx1"/>
          </a:solidFill>
          <a:latin typeface="Calibri" pitchFamily="34" charset="0"/>
        </a:defRPr>
      </a:lvl5pPr>
      <a:lvl6pPr marL="422041" algn="ctr" rtl="0" fontAlgn="base">
        <a:spcBef>
          <a:spcPct val="0"/>
        </a:spcBef>
        <a:spcAft>
          <a:spcPct val="0"/>
        </a:spcAft>
        <a:defRPr sz="4062">
          <a:solidFill>
            <a:schemeClr val="tx1"/>
          </a:solidFill>
          <a:latin typeface="Calibri" pitchFamily="34" charset="0"/>
        </a:defRPr>
      </a:lvl6pPr>
      <a:lvl7pPr marL="844083" algn="ctr" rtl="0" fontAlgn="base">
        <a:spcBef>
          <a:spcPct val="0"/>
        </a:spcBef>
        <a:spcAft>
          <a:spcPct val="0"/>
        </a:spcAft>
        <a:defRPr sz="4062">
          <a:solidFill>
            <a:schemeClr val="tx1"/>
          </a:solidFill>
          <a:latin typeface="Calibri" pitchFamily="34" charset="0"/>
        </a:defRPr>
      </a:lvl7pPr>
      <a:lvl8pPr marL="1266124" algn="ctr" rtl="0" fontAlgn="base">
        <a:spcBef>
          <a:spcPct val="0"/>
        </a:spcBef>
        <a:spcAft>
          <a:spcPct val="0"/>
        </a:spcAft>
        <a:defRPr sz="4062">
          <a:solidFill>
            <a:schemeClr val="tx1"/>
          </a:solidFill>
          <a:latin typeface="Calibri" pitchFamily="34" charset="0"/>
        </a:defRPr>
      </a:lvl8pPr>
      <a:lvl9pPr marL="1688165" algn="ctr" rtl="0" fontAlgn="base">
        <a:spcBef>
          <a:spcPct val="0"/>
        </a:spcBef>
        <a:spcAft>
          <a:spcPct val="0"/>
        </a:spcAft>
        <a:defRPr sz="4062">
          <a:solidFill>
            <a:schemeClr val="tx1"/>
          </a:solidFill>
          <a:latin typeface="Calibri" pitchFamily="34" charset="0"/>
        </a:defRPr>
      </a:lvl9pPr>
    </p:titleStyle>
    <p:bodyStyle>
      <a:lvl1pPr marL="316531" indent="-316531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954" kern="1200">
          <a:solidFill>
            <a:schemeClr val="tx1"/>
          </a:solidFill>
          <a:latin typeface="+mn-lt"/>
          <a:ea typeface="+mn-ea"/>
          <a:cs typeface="+mn-cs"/>
        </a:defRPr>
      </a:lvl1pPr>
      <a:lvl2pPr marL="685817" indent="-263776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585" kern="1200">
          <a:solidFill>
            <a:schemeClr val="tx1"/>
          </a:solidFill>
          <a:latin typeface="+mn-lt"/>
          <a:ea typeface="+mn-ea"/>
          <a:cs typeface="+mn-cs"/>
        </a:defRPr>
      </a:lvl2pPr>
      <a:lvl3pPr marL="1055103" indent="-211021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477145" indent="-211021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846" kern="1200">
          <a:solidFill>
            <a:schemeClr val="tx1"/>
          </a:solidFill>
          <a:latin typeface="+mn-lt"/>
          <a:ea typeface="+mn-ea"/>
          <a:cs typeface="+mn-cs"/>
        </a:defRPr>
      </a:lvl4pPr>
      <a:lvl5pPr marL="1899186" indent="-211021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846" kern="1200">
          <a:solidFill>
            <a:schemeClr val="tx1"/>
          </a:solidFill>
          <a:latin typeface="+mn-lt"/>
          <a:ea typeface="+mn-ea"/>
          <a:cs typeface="+mn-cs"/>
        </a:defRPr>
      </a:lvl5pPr>
      <a:lvl6pPr marL="2321227" indent="-211021" algn="l" defTabSz="844083" rtl="0" eaLnBrk="1" latinLnBrk="0" hangingPunct="1">
        <a:spcBef>
          <a:spcPct val="20000"/>
        </a:spcBef>
        <a:buFont typeface="Arial" pitchFamily="34" charset="0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9" indent="-211021" algn="l" defTabSz="844083" rtl="0" eaLnBrk="1" latinLnBrk="0" hangingPunct="1">
        <a:spcBef>
          <a:spcPct val="20000"/>
        </a:spcBef>
        <a:buFont typeface="Arial" pitchFamily="34" charset="0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7pPr>
      <a:lvl8pPr marL="3165310" indent="-211021" algn="l" defTabSz="844083" rtl="0" eaLnBrk="1" latinLnBrk="0" hangingPunct="1">
        <a:spcBef>
          <a:spcPct val="20000"/>
        </a:spcBef>
        <a:buFont typeface="Arial" pitchFamily="34" charset="0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8pPr>
      <a:lvl9pPr marL="3587351" indent="-211021" algn="l" defTabSz="844083" rtl="0" eaLnBrk="1" latinLnBrk="0" hangingPunct="1">
        <a:spcBef>
          <a:spcPct val="20000"/>
        </a:spcBef>
        <a:buFont typeface="Arial" pitchFamily="34" charset="0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2041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4083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6124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8165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10207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2248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4289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6331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6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229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47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8">
                <a:solidFill>
                  <a:schemeClr val="tx1">
                    <a:tint val="75000"/>
                  </a:schemeClr>
                </a:solidFill>
                <a:latin typeface="+mn-lt"/>
                <a:cs typeface="Arial" charset="0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47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108">
                <a:solidFill>
                  <a:schemeClr val="tx1">
                    <a:tint val="75000"/>
                  </a:schemeClr>
                </a:solidFill>
                <a:latin typeface="+mn-lt"/>
                <a:cs typeface="Arial" charset="0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47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8">
                <a:solidFill>
                  <a:schemeClr val="tx1">
                    <a:tint val="75000"/>
                  </a:schemeClr>
                </a:solidFill>
                <a:latin typeface="+mn-lt"/>
                <a:cs typeface="Arial" charset="0"/>
              </a:defRPr>
            </a:lvl1pPr>
          </a:lstStyle>
          <a:p>
            <a:pPr>
              <a:defRPr/>
            </a:pPr>
            <a:fld id="{DDE9C7B4-CA31-4B39-BA91-1D2078F5915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4319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62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62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62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62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62">
          <a:solidFill>
            <a:schemeClr val="tx1"/>
          </a:solidFill>
          <a:latin typeface="Calibri" pitchFamily="34" charset="0"/>
        </a:defRPr>
      </a:lvl5pPr>
      <a:lvl6pPr marL="422041" algn="ctr" rtl="0" fontAlgn="base">
        <a:spcBef>
          <a:spcPct val="0"/>
        </a:spcBef>
        <a:spcAft>
          <a:spcPct val="0"/>
        </a:spcAft>
        <a:defRPr sz="4062">
          <a:solidFill>
            <a:schemeClr val="tx1"/>
          </a:solidFill>
          <a:latin typeface="Calibri" pitchFamily="34" charset="0"/>
        </a:defRPr>
      </a:lvl6pPr>
      <a:lvl7pPr marL="844083" algn="ctr" rtl="0" fontAlgn="base">
        <a:spcBef>
          <a:spcPct val="0"/>
        </a:spcBef>
        <a:spcAft>
          <a:spcPct val="0"/>
        </a:spcAft>
        <a:defRPr sz="4062">
          <a:solidFill>
            <a:schemeClr val="tx1"/>
          </a:solidFill>
          <a:latin typeface="Calibri" pitchFamily="34" charset="0"/>
        </a:defRPr>
      </a:lvl7pPr>
      <a:lvl8pPr marL="1266124" algn="ctr" rtl="0" fontAlgn="base">
        <a:spcBef>
          <a:spcPct val="0"/>
        </a:spcBef>
        <a:spcAft>
          <a:spcPct val="0"/>
        </a:spcAft>
        <a:defRPr sz="4062">
          <a:solidFill>
            <a:schemeClr val="tx1"/>
          </a:solidFill>
          <a:latin typeface="Calibri" pitchFamily="34" charset="0"/>
        </a:defRPr>
      </a:lvl8pPr>
      <a:lvl9pPr marL="1688165" algn="ctr" rtl="0" fontAlgn="base">
        <a:spcBef>
          <a:spcPct val="0"/>
        </a:spcBef>
        <a:spcAft>
          <a:spcPct val="0"/>
        </a:spcAft>
        <a:defRPr sz="4062">
          <a:solidFill>
            <a:schemeClr val="tx1"/>
          </a:solidFill>
          <a:latin typeface="Calibri" pitchFamily="34" charset="0"/>
        </a:defRPr>
      </a:lvl9pPr>
    </p:titleStyle>
    <p:bodyStyle>
      <a:lvl1pPr marL="316531" indent="-316531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954" kern="1200">
          <a:solidFill>
            <a:schemeClr val="tx1"/>
          </a:solidFill>
          <a:latin typeface="+mn-lt"/>
          <a:ea typeface="+mn-ea"/>
          <a:cs typeface="+mn-cs"/>
        </a:defRPr>
      </a:lvl1pPr>
      <a:lvl2pPr marL="685817" indent="-263776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585" kern="1200">
          <a:solidFill>
            <a:schemeClr val="tx1"/>
          </a:solidFill>
          <a:latin typeface="+mn-lt"/>
          <a:ea typeface="+mn-ea"/>
          <a:cs typeface="+mn-cs"/>
        </a:defRPr>
      </a:lvl2pPr>
      <a:lvl3pPr marL="1055103" indent="-211021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477145" indent="-211021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846" kern="1200">
          <a:solidFill>
            <a:schemeClr val="tx1"/>
          </a:solidFill>
          <a:latin typeface="+mn-lt"/>
          <a:ea typeface="+mn-ea"/>
          <a:cs typeface="+mn-cs"/>
        </a:defRPr>
      </a:lvl4pPr>
      <a:lvl5pPr marL="1899186" indent="-211021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846" kern="1200">
          <a:solidFill>
            <a:schemeClr val="tx1"/>
          </a:solidFill>
          <a:latin typeface="+mn-lt"/>
          <a:ea typeface="+mn-ea"/>
          <a:cs typeface="+mn-cs"/>
        </a:defRPr>
      </a:lvl5pPr>
      <a:lvl6pPr marL="2321227" indent="-211021" algn="l" defTabSz="844083" rtl="0" eaLnBrk="1" latinLnBrk="0" hangingPunct="1">
        <a:spcBef>
          <a:spcPct val="20000"/>
        </a:spcBef>
        <a:buFont typeface="Arial" pitchFamily="34" charset="0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9" indent="-211021" algn="l" defTabSz="844083" rtl="0" eaLnBrk="1" latinLnBrk="0" hangingPunct="1">
        <a:spcBef>
          <a:spcPct val="20000"/>
        </a:spcBef>
        <a:buFont typeface="Arial" pitchFamily="34" charset="0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7pPr>
      <a:lvl8pPr marL="3165310" indent="-211021" algn="l" defTabSz="844083" rtl="0" eaLnBrk="1" latinLnBrk="0" hangingPunct="1">
        <a:spcBef>
          <a:spcPct val="20000"/>
        </a:spcBef>
        <a:buFont typeface="Arial" pitchFamily="34" charset="0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8pPr>
      <a:lvl9pPr marL="3587351" indent="-211021" algn="l" defTabSz="844083" rtl="0" eaLnBrk="1" latinLnBrk="0" hangingPunct="1">
        <a:spcBef>
          <a:spcPct val="20000"/>
        </a:spcBef>
        <a:buFont typeface="Arial" pitchFamily="34" charset="0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2041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4083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6124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8165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10207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2248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4289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6331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alpha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E23F542E-99C6-443B-8265-ED811CDA99A4}" type="slidenum">
              <a:rPr lang="en-US">
                <a:solidFill>
                  <a:prstClr val="black"/>
                </a:solidFill>
                <a:latin typeface="Arial" charset="0"/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5530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  <p:sldLayoutId id="2147483745" r:id="rId12"/>
    <p:sldLayoutId id="2147483746" r:id="rId13"/>
    <p:sldLayoutId id="2147483747" r:id="rId14"/>
    <p:sldLayoutId id="2147483748" r:id="rId15"/>
    <p:sldLayoutId id="2147483749" r:id="rId1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alpha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E23F542E-99C6-443B-8265-ED811CDA99A4}" type="slidenum">
              <a:rPr lang="en-US">
                <a:solidFill>
                  <a:prstClr val="black"/>
                </a:solidFill>
                <a:latin typeface="Arial" charset="0"/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0197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40000"/>
                <a:lumOff val="60000"/>
                <a:alpha val="83000"/>
              </a:schemeClr>
            </a:gs>
            <a:gs pos="50000">
              <a:srgbClr val="99FFCC">
                <a:alpha val="52000"/>
              </a:srgbClr>
            </a:gs>
            <a:gs pos="100000">
              <a:srgbClr val="CCCCFF">
                <a:alpha val="56000"/>
              </a:srgb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260E9DC-85FE-431D-9341-4E194677F03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8/19/2013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7547FF0-33CF-484B-9911-881EB97D644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56111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  <p:sldLayoutId id="2147483779" r:id="rId12"/>
    <p:sldLayoutId id="2147483780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40000"/>
                <a:lumOff val="60000"/>
                <a:alpha val="83000"/>
              </a:schemeClr>
            </a:gs>
            <a:gs pos="50000">
              <a:srgbClr val="99FFCC">
                <a:alpha val="52000"/>
              </a:srgbClr>
            </a:gs>
            <a:gs pos="100000">
              <a:srgbClr val="CCCCFF">
                <a:alpha val="56000"/>
              </a:srgb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260E9DC-85FE-431D-9341-4E194677F03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8/19/2013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7547FF0-33CF-484B-9911-881EB97D644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55853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  <p:sldLayoutId id="2147483793" r:id="rId12"/>
    <p:sldLayoutId id="2147483794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veccal.ernet.in/~pmd/qm2008/webpage/qm2008Abstract.htm" TargetMode="External"/><Relationship Id="rId13" Type="http://schemas.openxmlformats.org/officeDocument/2006/relationships/hyperlink" Target="http://www.veccal.ernet.in/~pmd/qm2008/webpage/Quark%20Matter%202008%20Logo%20Black.jpg" TargetMode="External"/><Relationship Id="rId3" Type="http://schemas.openxmlformats.org/officeDocument/2006/relationships/hyperlink" Target="http://www.veccal.ernet.in/~pmd/qm2008/webpage/QuarkMatter2008Poster.pdf" TargetMode="External"/><Relationship Id="rId7" Type="http://schemas.openxmlformats.org/officeDocument/2006/relationships/hyperlink" Target="http://www.veccal.ernet.in/~pmd/qm2008/webpage/qgpws08.htm" TargetMode="External"/><Relationship Id="rId12" Type="http://schemas.openxmlformats.org/officeDocument/2006/relationships/hyperlink" Target="http://www.veccal.ernet.in/~pmd/qm2008/webpage/qm2008Participants.ht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veccal.ernet.in/~pmd/qm2008/webpage/qm2008Program.htm" TargetMode="External"/><Relationship Id="rId11" Type="http://schemas.openxmlformats.org/officeDocument/2006/relationships/hyperlink" Target="http://www.veccal.ernet.in/~pmd/qm2008/webpage/qm2008Visa.htm" TargetMode="External"/><Relationship Id="rId5" Type="http://schemas.openxmlformats.org/officeDocument/2006/relationships/hyperlink" Target="http://www.veccal.ernet.in/~pmd/qm2008/webpage/qm2008Committee.htm" TargetMode="External"/><Relationship Id="rId10" Type="http://schemas.openxmlformats.org/officeDocument/2006/relationships/hyperlink" Target="http://www.veccal.ernet.in/~pmd/qm2008/webpage/qm2008Accommodation.htm" TargetMode="External"/><Relationship Id="rId4" Type="http://schemas.openxmlformats.org/officeDocument/2006/relationships/hyperlink" Target="http://www.veccal.ernet.in/qm2008.html" TargetMode="External"/><Relationship Id="rId9" Type="http://schemas.openxmlformats.org/officeDocument/2006/relationships/hyperlink" Target="http://www.veccal.ernet.in/~pmd/qm2008/webpage/qm2008Registration.htm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3" Type="http://schemas.openxmlformats.org/officeDocument/2006/relationships/image" Target="../media/image29.jpeg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6.wmf"/><Relationship Id="rId5" Type="http://schemas.openxmlformats.org/officeDocument/2006/relationships/oleObject" Target="../embeddings/oleObject4.bin"/><Relationship Id="rId10" Type="http://schemas.openxmlformats.org/officeDocument/2006/relationships/image" Target="../media/image28.wmf"/><Relationship Id="rId4" Type="http://schemas.openxmlformats.org/officeDocument/2006/relationships/image" Target="../media/image30.jpeg"/><Relationship Id="rId9" Type="http://schemas.openxmlformats.org/officeDocument/2006/relationships/oleObject" Target="../embeddings/oleObject6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wmf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32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31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image" Target="../media/image34.wmf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4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gif"/><Relationship Id="rId5" Type="http://schemas.openxmlformats.org/officeDocument/2006/relationships/image" Target="../media/image2.wmf"/><Relationship Id="rId4" Type="http://schemas.openxmlformats.org/officeDocument/2006/relationships/oleObject" Target="../embeddings/oleObject1.bin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7" Type="http://schemas.openxmlformats.org/officeDocument/2006/relationships/image" Target="../media/image45.jpeg"/><Relationship Id="rId2" Type="http://schemas.openxmlformats.org/officeDocument/2006/relationships/image" Target="../media/image40.wmf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w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wmf"/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w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w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5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9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5.xml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0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20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3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slideLayout" Target="../slideLayouts/slideLayout91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61.wmf"/><Relationship Id="rId4" Type="http://schemas.openxmlformats.org/officeDocument/2006/relationships/oleObject" Target="../embeddings/oleObject10.bin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46.xml"/><Relationship Id="rId5" Type="http://schemas.openxmlformats.org/officeDocument/2006/relationships/image" Target="../media/image66.gif"/><Relationship Id="rId4" Type="http://schemas.openxmlformats.org/officeDocument/2006/relationships/image" Target="../media/image65.gi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14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85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7" Type="http://schemas.openxmlformats.org/officeDocument/2006/relationships/image" Target="../media/image71.wmf"/><Relationship Id="rId2" Type="http://schemas.openxmlformats.org/officeDocument/2006/relationships/slideLayout" Target="../slideLayouts/slideLayout17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2.bin"/><Relationship Id="rId5" Type="http://schemas.openxmlformats.org/officeDocument/2006/relationships/image" Target="../media/image70.wmf"/><Relationship Id="rId4" Type="http://schemas.openxmlformats.org/officeDocument/2006/relationships/oleObject" Target="../embeddings/oleObject11.bin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15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6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6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6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63.xml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68.xml"/><Relationship Id="rId5" Type="http://schemas.openxmlformats.org/officeDocument/2006/relationships/image" Target="../media/image84.png"/><Relationship Id="rId4" Type="http://schemas.openxmlformats.org/officeDocument/2006/relationships/image" Target="../media/image83.wmf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wmf"/><Relationship Id="rId13" Type="http://schemas.openxmlformats.org/officeDocument/2006/relationships/oleObject" Target="../embeddings/oleObject18.bin"/><Relationship Id="rId3" Type="http://schemas.openxmlformats.org/officeDocument/2006/relationships/oleObject" Target="../embeddings/oleObject13.bin"/><Relationship Id="rId7" Type="http://schemas.openxmlformats.org/officeDocument/2006/relationships/oleObject" Target="../embeddings/oleObject15.bin"/><Relationship Id="rId12" Type="http://schemas.openxmlformats.org/officeDocument/2006/relationships/image" Target="../media/image89.emf"/><Relationship Id="rId2" Type="http://schemas.openxmlformats.org/officeDocument/2006/relationships/slideLayout" Target="../slideLayouts/slideLayout60.xml"/><Relationship Id="rId16" Type="http://schemas.openxmlformats.org/officeDocument/2006/relationships/image" Target="../media/image91.emf"/><Relationship Id="rId1" Type="http://schemas.openxmlformats.org/officeDocument/2006/relationships/vmlDrawing" Target="../drawings/vmlDrawing7.vml"/><Relationship Id="rId6" Type="http://schemas.openxmlformats.org/officeDocument/2006/relationships/image" Target="../media/image86.wmf"/><Relationship Id="rId11" Type="http://schemas.openxmlformats.org/officeDocument/2006/relationships/oleObject" Target="../embeddings/oleObject17.bin"/><Relationship Id="rId5" Type="http://schemas.openxmlformats.org/officeDocument/2006/relationships/oleObject" Target="../embeddings/oleObject14.bin"/><Relationship Id="rId15" Type="http://schemas.openxmlformats.org/officeDocument/2006/relationships/oleObject" Target="../embeddings/oleObject19.bin"/><Relationship Id="rId10" Type="http://schemas.openxmlformats.org/officeDocument/2006/relationships/image" Target="../media/image88.emf"/><Relationship Id="rId4" Type="http://schemas.openxmlformats.org/officeDocument/2006/relationships/image" Target="../media/image85.wmf"/><Relationship Id="rId9" Type="http://schemas.openxmlformats.org/officeDocument/2006/relationships/oleObject" Target="../embeddings/oleObject16.bin"/><Relationship Id="rId14" Type="http://schemas.openxmlformats.org/officeDocument/2006/relationships/image" Target="../media/image90.emf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slideLayout" Target="../slideLayouts/slideLayout63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92.wmf"/><Relationship Id="rId5" Type="http://schemas.openxmlformats.org/officeDocument/2006/relationships/oleObject" Target="../embeddings/oleObject20.bin"/><Relationship Id="rId4" Type="http://schemas.openxmlformats.org/officeDocument/2006/relationships/image" Target="../media/image5.gif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wmf"/><Relationship Id="rId2" Type="http://schemas.openxmlformats.org/officeDocument/2006/relationships/image" Target="../media/image94.wmf"/><Relationship Id="rId1" Type="http://schemas.openxmlformats.org/officeDocument/2006/relationships/slideLayout" Target="../slideLayouts/slideLayout68.xml"/><Relationship Id="rId4" Type="http://schemas.openxmlformats.org/officeDocument/2006/relationships/image" Target="../media/image96.wmf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6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9.wmf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63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100.png"/><Relationship Id="rId4" Type="http://schemas.openxmlformats.org/officeDocument/2006/relationships/image" Target="../media/image99.wmf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63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101.wmf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4.wmf"/><Relationship Id="rId13" Type="http://schemas.openxmlformats.org/officeDocument/2006/relationships/oleObject" Target="../embeddings/oleObject28.bin"/><Relationship Id="rId18" Type="http://schemas.openxmlformats.org/officeDocument/2006/relationships/image" Target="../media/image109.wmf"/><Relationship Id="rId3" Type="http://schemas.openxmlformats.org/officeDocument/2006/relationships/oleObject" Target="../embeddings/oleObject23.bin"/><Relationship Id="rId7" Type="http://schemas.openxmlformats.org/officeDocument/2006/relationships/oleObject" Target="../embeddings/oleObject25.bin"/><Relationship Id="rId12" Type="http://schemas.openxmlformats.org/officeDocument/2006/relationships/image" Target="../media/image106.wmf"/><Relationship Id="rId17" Type="http://schemas.openxmlformats.org/officeDocument/2006/relationships/oleObject" Target="../embeddings/oleObject30.bin"/><Relationship Id="rId2" Type="http://schemas.openxmlformats.org/officeDocument/2006/relationships/slideLayout" Target="../slideLayouts/slideLayout63.xml"/><Relationship Id="rId16" Type="http://schemas.openxmlformats.org/officeDocument/2006/relationships/image" Target="../media/image108.wmf"/><Relationship Id="rId1" Type="http://schemas.openxmlformats.org/officeDocument/2006/relationships/vmlDrawing" Target="../drawings/vmlDrawing11.vml"/><Relationship Id="rId6" Type="http://schemas.openxmlformats.org/officeDocument/2006/relationships/image" Target="../media/image103.wmf"/><Relationship Id="rId11" Type="http://schemas.openxmlformats.org/officeDocument/2006/relationships/oleObject" Target="../embeddings/oleObject27.bin"/><Relationship Id="rId5" Type="http://schemas.openxmlformats.org/officeDocument/2006/relationships/oleObject" Target="../embeddings/oleObject24.bin"/><Relationship Id="rId15" Type="http://schemas.openxmlformats.org/officeDocument/2006/relationships/oleObject" Target="../embeddings/oleObject29.bin"/><Relationship Id="rId10" Type="http://schemas.openxmlformats.org/officeDocument/2006/relationships/image" Target="../media/image105.wmf"/><Relationship Id="rId4" Type="http://schemas.openxmlformats.org/officeDocument/2006/relationships/image" Target="../media/image102.wmf"/><Relationship Id="rId9" Type="http://schemas.openxmlformats.org/officeDocument/2006/relationships/oleObject" Target="../embeddings/oleObject26.bin"/><Relationship Id="rId14" Type="http://schemas.openxmlformats.org/officeDocument/2006/relationships/image" Target="../media/image107.wmf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2.wmf"/><Relationship Id="rId3" Type="http://schemas.openxmlformats.org/officeDocument/2006/relationships/oleObject" Target="../embeddings/oleObject31.bin"/><Relationship Id="rId7" Type="http://schemas.openxmlformats.org/officeDocument/2006/relationships/oleObject" Target="../embeddings/oleObject33.bin"/><Relationship Id="rId12" Type="http://schemas.openxmlformats.org/officeDocument/2006/relationships/image" Target="../media/image114.wmf"/><Relationship Id="rId2" Type="http://schemas.openxmlformats.org/officeDocument/2006/relationships/slideLayout" Target="../slideLayouts/slideLayout63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111.wmf"/><Relationship Id="rId11" Type="http://schemas.openxmlformats.org/officeDocument/2006/relationships/oleObject" Target="../embeddings/oleObject35.bin"/><Relationship Id="rId5" Type="http://schemas.openxmlformats.org/officeDocument/2006/relationships/oleObject" Target="../embeddings/oleObject32.bin"/><Relationship Id="rId10" Type="http://schemas.openxmlformats.org/officeDocument/2006/relationships/image" Target="../media/image113.wmf"/><Relationship Id="rId4" Type="http://schemas.openxmlformats.org/officeDocument/2006/relationships/image" Target="../media/image110.wmf"/><Relationship Id="rId9" Type="http://schemas.openxmlformats.org/officeDocument/2006/relationships/oleObject" Target="../embeddings/oleObject34.bin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63.xml"/><Relationship Id="rId5" Type="http://schemas.openxmlformats.org/officeDocument/2006/relationships/image" Target="../media/image118.png"/><Relationship Id="rId4" Type="http://schemas.openxmlformats.org/officeDocument/2006/relationships/image" Target="../media/image117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63.xml"/><Relationship Id="rId5" Type="http://schemas.openxmlformats.org/officeDocument/2006/relationships/image" Target="../media/image122.png"/><Relationship Id="rId4" Type="http://schemas.openxmlformats.org/officeDocument/2006/relationships/image" Target="../media/image121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63.xml"/><Relationship Id="rId5" Type="http://schemas.openxmlformats.org/officeDocument/2006/relationships/image" Target="../media/image126.png"/><Relationship Id="rId4" Type="http://schemas.openxmlformats.org/officeDocument/2006/relationships/image" Target="../media/image12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png"/><Relationship Id="rId2" Type="http://schemas.openxmlformats.org/officeDocument/2006/relationships/image" Target="../media/image127.png"/><Relationship Id="rId1" Type="http://schemas.openxmlformats.org/officeDocument/2006/relationships/slideLayout" Target="../slideLayouts/slideLayout63.xml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1.wmf"/><Relationship Id="rId3" Type="http://schemas.openxmlformats.org/officeDocument/2006/relationships/oleObject" Target="../embeddings/oleObject36.bin"/><Relationship Id="rId7" Type="http://schemas.openxmlformats.org/officeDocument/2006/relationships/oleObject" Target="../embeddings/oleObject38.bin"/><Relationship Id="rId2" Type="http://schemas.openxmlformats.org/officeDocument/2006/relationships/slideLayout" Target="../slideLayouts/slideLayout63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130.wmf"/><Relationship Id="rId5" Type="http://schemas.openxmlformats.org/officeDocument/2006/relationships/oleObject" Target="../embeddings/oleObject37.bin"/><Relationship Id="rId4" Type="http://schemas.openxmlformats.org/officeDocument/2006/relationships/image" Target="../media/image129.wmf"/><Relationship Id="rId9" Type="http://schemas.openxmlformats.org/officeDocument/2006/relationships/image" Target="../media/image132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png"/><Relationship Id="rId2" Type="http://schemas.openxmlformats.org/officeDocument/2006/relationships/image" Target="../media/image133.jpeg"/><Relationship Id="rId1" Type="http://schemas.openxmlformats.org/officeDocument/2006/relationships/slideLayout" Target="../slideLayouts/slideLayout60.xml"/><Relationship Id="rId4" Type="http://schemas.openxmlformats.org/officeDocument/2006/relationships/image" Target="../media/image135.png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6.png"/><Relationship Id="rId1" Type="http://schemas.openxmlformats.org/officeDocument/2006/relationships/slideLayout" Target="../slideLayouts/slideLayout63.xml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9.wmf"/><Relationship Id="rId13" Type="http://schemas.openxmlformats.org/officeDocument/2006/relationships/oleObject" Target="../embeddings/oleObject44.bin"/><Relationship Id="rId3" Type="http://schemas.openxmlformats.org/officeDocument/2006/relationships/oleObject" Target="../embeddings/oleObject39.bin"/><Relationship Id="rId7" Type="http://schemas.openxmlformats.org/officeDocument/2006/relationships/oleObject" Target="../embeddings/oleObject41.bin"/><Relationship Id="rId12" Type="http://schemas.openxmlformats.org/officeDocument/2006/relationships/image" Target="../media/image141.wmf"/><Relationship Id="rId2" Type="http://schemas.openxmlformats.org/officeDocument/2006/relationships/slideLayout" Target="../slideLayouts/slideLayout63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138.emf"/><Relationship Id="rId11" Type="http://schemas.openxmlformats.org/officeDocument/2006/relationships/oleObject" Target="../embeddings/oleObject43.bin"/><Relationship Id="rId5" Type="http://schemas.openxmlformats.org/officeDocument/2006/relationships/oleObject" Target="../embeddings/oleObject40.bin"/><Relationship Id="rId10" Type="http://schemas.openxmlformats.org/officeDocument/2006/relationships/image" Target="../media/image140.wmf"/><Relationship Id="rId4" Type="http://schemas.openxmlformats.org/officeDocument/2006/relationships/image" Target="../media/image137.emf"/><Relationship Id="rId9" Type="http://schemas.openxmlformats.org/officeDocument/2006/relationships/oleObject" Target="../embeddings/oleObject42.bin"/><Relationship Id="rId14" Type="http://schemas.openxmlformats.org/officeDocument/2006/relationships/image" Target="../media/image142.wmf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3.gif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5.jpeg"/><Relationship Id="rId2" Type="http://schemas.openxmlformats.org/officeDocument/2006/relationships/image" Target="../media/image144.jpeg"/><Relationship Id="rId1" Type="http://schemas.openxmlformats.org/officeDocument/2006/relationships/slideLayout" Target="../slideLayouts/slideLayout4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5.jpeg"/><Relationship Id="rId2" Type="http://schemas.openxmlformats.org/officeDocument/2006/relationships/image" Target="../media/image144.jpeg"/><Relationship Id="rId1" Type="http://schemas.openxmlformats.org/officeDocument/2006/relationships/slideLayout" Target="../slideLayouts/slideLayout49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7.wmf"/><Relationship Id="rId2" Type="http://schemas.openxmlformats.org/officeDocument/2006/relationships/image" Target="../media/image146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48.wmf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jpeg"/><Relationship Id="rId2" Type="http://schemas.openxmlformats.org/officeDocument/2006/relationships/image" Target="../media/image149.jpeg"/><Relationship Id="rId1" Type="http://schemas.openxmlformats.org/officeDocument/2006/relationships/slideLayout" Target="../slideLayouts/slideLayout6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4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2.wmf"/><Relationship Id="rId2" Type="http://schemas.openxmlformats.org/officeDocument/2006/relationships/image" Target="../media/image151.wmf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54.wmf"/><Relationship Id="rId4" Type="http://schemas.openxmlformats.org/officeDocument/2006/relationships/image" Target="../media/image153.wmf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6.png"/><Relationship Id="rId2" Type="http://schemas.openxmlformats.org/officeDocument/2006/relationships/image" Target="../media/image155.wmf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57.wmf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9.wmf"/><Relationship Id="rId2" Type="http://schemas.openxmlformats.org/officeDocument/2006/relationships/image" Target="../media/image158.png"/><Relationship Id="rId1" Type="http://schemas.openxmlformats.org/officeDocument/2006/relationships/slideLayout" Target="../slideLayouts/slideLayout47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1.wmf"/><Relationship Id="rId2" Type="http://schemas.openxmlformats.org/officeDocument/2006/relationships/image" Target="../media/image160.wmf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62.w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81000" y="304800"/>
            <a:ext cx="8229600" cy="1905000"/>
          </a:xfrm>
          <a:solidFill>
            <a:schemeClr val="folHlink"/>
          </a:solidFill>
          <a:ln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/>
          <a:lstStyle/>
          <a:p>
            <a:pPr eaLnBrk="1" hangingPunct="1">
              <a:defRPr/>
            </a:pPr>
            <a:r>
              <a:rPr lang="en-US" sz="36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Exploring Quark Gluon Plasma</a:t>
            </a:r>
            <a:br>
              <a:rPr lang="en-US" sz="32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2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using</a:t>
            </a:r>
            <a:br>
              <a:rPr lang="en-US" sz="32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2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Photons, Jets, &amp; Heavy Quarks</a:t>
            </a:r>
            <a:r>
              <a:rPr lang="en-US" sz="40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36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3600" b="1" dirty="0" smtClean="0">
              <a:solidFill>
                <a:srgbClr val="660033"/>
              </a:solidFill>
              <a:latin typeface="Lucida Calligraphy" pitchFamily="66" charset="0"/>
            </a:endParaRPr>
          </a:p>
        </p:txBody>
      </p:sp>
      <p:sp>
        <p:nvSpPr>
          <p:cNvPr id="25088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4038600"/>
            <a:ext cx="5334000" cy="1066800"/>
          </a:xfrm>
          <a:solidFill>
            <a:srgbClr val="92D050"/>
          </a:solidFill>
          <a:ln>
            <a:solidFill>
              <a:schemeClr val="tx2"/>
            </a:solidFill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2400" b="1" dirty="0" err="1" smtClean="0">
                <a:solidFill>
                  <a:schemeClr val="accent2">
                    <a:lumMod val="50000"/>
                  </a:schemeClr>
                </a:solidFill>
              </a:rPr>
              <a:t>Dinesh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</a:rPr>
              <a:t> K. </a:t>
            </a:r>
            <a:r>
              <a:rPr lang="en-US" sz="2400" b="1" dirty="0" err="1" smtClean="0">
                <a:solidFill>
                  <a:schemeClr val="accent2">
                    <a:lumMod val="50000"/>
                  </a:schemeClr>
                </a:solidFill>
              </a:rPr>
              <a:t>Srivastava</a:t>
            </a:r>
            <a:endParaRPr lang="en-US" sz="24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</a:rPr>
              <a:t>Variable Energy Cyclotron Centre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</a:rPr>
              <a:t>Kolkata 700 064, India</a:t>
            </a:r>
          </a:p>
        </p:txBody>
      </p:sp>
      <p:sp>
        <p:nvSpPr>
          <p:cNvPr id="5126" name="AutoShape 12" descr="http://www.veccal.ernet.in/%7Epmd/qm2008/webpage/Quark%20Matter%202008%20Poster_small.jpg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0" y="0"/>
            <a:ext cx="323850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5127" name="AutoShape 13" descr="HOME">
            <a:hlinkClick r:id="rId4" tooltip="QM2008 HOME"/>
          </p:cNvPr>
          <p:cNvSpPr>
            <a:spLocks noChangeAspect="1" noChangeArrowheads="1"/>
          </p:cNvSpPr>
          <p:nvPr/>
        </p:nvSpPr>
        <p:spPr bwMode="auto">
          <a:xfrm>
            <a:off x="0" y="0"/>
            <a:ext cx="95250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5128" name="AutoShape 14" descr="COMMITTEES">
            <a:hlinkClick r:id="rId5" tooltip="QM2008 Committee"/>
          </p:cNvPr>
          <p:cNvSpPr>
            <a:spLocks noChangeAspect="1" noChangeArrowheads="1"/>
          </p:cNvSpPr>
          <p:nvPr/>
        </p:nvSpPr>
        <p:spPr bwMode="auto">
          <a:xfrm>
            <a:off x="0" y="0"/>
            <a:ext cx="1047750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5129" name="AutoShape 15" descr="PROGRAM">
            <a:hlinkClick r:id="rId6" tooltip="QM2008 Program"/>
          </p:cNvPr>
          <p:cNvSpPr>
            <a:spLocks noChangeAspect="1" noChangeArrowheads="1"/>
          </p:cNvSpPr>
          <p:nvPr/>
        </p:nvSpPr>
        <p:spPr bwMode="auto">
          <a:xfrm>
            <a:off x="0" y="0"/>
            <a:ext cx="1143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5130" name="AutoShape 16" descr="QGP SCHOOL">
            <a:hlinkClick r:id="rId7" tooltip="QGP School"/>
          </p:cNvPr>
          <p:cNvSpPr>
            <a:spLocks noChangeAspect="1" noChangeArrowheads="1"/>
          </p:cNvSpPr>
          <p:nvPr/>
        </p:nvSpPr>
        <p:spPr bwMode="auto">
          <a:xfrm>
            <a:off x="0" y="0"/>
            <a:ext cx="115252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5131" name="AutoShape 17" descr="ABSTRACTS">
            <a:hlinkClick r:id="rId8" tooltip="QM2008 Abstract Submission"/>
          </p:cNvPr>
          <p:cNvSpPr>
            <a:spLocks noChangeAspect="1" noChangeArrowheads="1"/>
          </p:cNvSpPr>
          <p:nvPr/>
        </p:nvSpPr>
        <p:spPr bwMode="auto">
          <a:xfrm>
            <a:off x="0" y="0"/>
            <a:ext cx="1047750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5132" name="AutoShape 18" descr="REGISTRATION">
            <a:hlinkClick r:id="rId9" tooltip="QM2008 Registration information"/>
          </p:cNvPr>
          <p:cNvSpPr>
            <a:spLocks noChangeAspect="1" noChangeArrowheads="1"/>
          </p:cNvSpPr>
          <p:nvPr/>
        </p:nvSpPr>
        <p:spPr bwMode="auto">
          <a:xfrm>
            <a:off x="0" y="0"/>
            <a:ext cx="1143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5133" name="AutoShape 19" descr="ACCOMMODATION">
            <a:hlinkClick r:id="rId10" tooltip="QM2008 Accommodation"/>
          </p:cNvPr>
          <p:cNvSpPr>
            <a:spLocks noChangeAspect="1" noChangeArrowheads="1"/>
          </p:cNvSpPr>
          <p:nvPr/>
        </p:nvSpPr>
        <p:spPr bwMode="auto">
          <a:xfrm>
            <a:off x="0" y="0"/>
            <a:ext cx="123825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5134" name="AutoShape 20" descr="VISA">
            <a:hlinkClick r:id="rId11" tooltip="QM2008 Visa information"/>
          </p:cNvPr>
          <p:cNvSpPr>
            <a:spLocks noChangeAspect="1" noChangeArrowheads="1"/>
          </p:cNvSpPr>
          <p:nvPr/>
        </p:nvSpPr>
        <p:spPr bwMode="auto">
          <a:xfrm>
            <a:off x="0" y="0"/>
            <a:ext cx="838200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5135" name="AutoShape 21" descr="PARTICIPANTS">
            <a:hlinkClick r:id="rId12" tooltip="QM2008 Participants"/>
          </p:cNvPr>
          <p:cNvSpPr>
            <a:spLocks noChangeAspect="1" noChangeArrowheads="1"/>
          </p:cNvSpPr>
          <p:nvPr/>
        </p:nvSpPr>
        <p:spPr bwMode="auto">
          <a:xfrm>
            <a:off x="0" y="0"/>
            <a:ext cx="1143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5136" name="AutoShape 11" descr="http://www.veccal.ernet.in/%7Epmd/qm2008/webpage/Quark%20Matter%202008%20Logo%20Black_small.jpg">
            <a:hlinkClick r:id="rId13"/>
          </p:cNvPr>
          <p:cNvSpPr>
            <a:spLocks noChangeAspect="1" noChangeArrowheads="1"/>
          </p:cNvSpPr>
          <p:nvPr/>
        </p:nvSpPr>
        <p:spPr bwMode="auto">
          <a:xfrm>
            <a:off x="-9009063" y="-296863"/>
            <a:ext cx="619125" cy="400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7" name="Rectangle 3"/>
          <p:cNvSpPr>
            <a:spLocks noGrp="1" noChangeArrowheads="1"/>
          </p:cNvSpPr>
          <p:nvPr>
            <p:ph type="title"/>
          </p:nvPr>
        </p:nvSpPr>
        <p:spPr>
          <a:xfrm>
            <a:off x="914400" y="228600"/>
            <a:ext cx="7315200" cy="1036638"/>
          </a:xfrm>
          <a:solidFill>
            <a:schemeClr val="folHlink"/>
          </a:solidFill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 eaLnBrk="1" hangingPunct="1">
              <a:defRPr/>
            </a:pPr>
            <a:r>
              <a:rPr lang="en-US" b="1" smtClean="0"/>
              <a:t>In the QGP we also have:</a:t>
            </a:r>
          </a:p>
        </p:txBody>
      </p:sp>
      <p:pic>
        <p:nvPicPr>
          <p:cNvPr id="11267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1000" y="1371600"/>
            <a:ext cx="4038600" cy="3500438"/>
          </a:xfrm>
          <a:noFill/>
        </p:spPr>
      </p:pic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152400" y="4799012"/>
            <a:ext cx="3962400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b="1" dirty="0">
                <a:solidFill>
                  <a:srgbClr val="3333FF"/>
                </a:solidFill>
              </a:rPr>
              <a:t>Annihilation with </a:t>
            </a:r>
            <a:r>
              <a:rPr lang="en-US" b="1" dirty="0" err="1">
                <a:solidFill>
                  <a:srgbClr val="3333FF"/>
                </a:solidFill>
              </a:rPr>
              <a:t>scatterring</a:t>
            </a:r>
            <a:r>
              <a:rPr lang="en-US" b="1" dirty="0">
                <a:solidFill>
                  <a:srgbClr val="3333FF"/>
                </a:solidFill>
              </a:rPr>
              <a:t>;</a:t>
            </a:r>
            <a:r>
              <a:rPr lang="en-US" b="1" dirty="0">
                <a:solidFill>
                  <a:srgbClr val="0000CC"/>
                </a:solidFill>
              </a:rPr>
              <a:t> </a:t>
            </a:r>
            <a:r>
              <a:rPr lang="en-US" b="1" i="1" dirty="0">
                <a:solidFill>
                  <a:srgbClr val="FF0000"/>
                </a:solidFill>
              </a:rPr>
              <a:t>First </a:t>
            </a:r>
            <a:r>
              <a:rPr lang="en-US" b="1" i="1" dirty="0">
                <a:solidFill>
                  <a:srgbClr val="3333FF"/>
                </a:solidFill>
              </a:rPr>
              <a:t>calculated by </a:t>
            </a:r>
            <a:r>
              <a:rPr lang="en-US" b="1" i="1" dirty="0" err="1">
                <a:solidFill>
                  <a:srgbClr val="FF0000"/>
                </a:solidFill>
              </a:rPr>
              <a:t>Aurenche</a:t>
            </a:r>
            <a:r>
              <a:rPr lang="en-US" b="1" i="1" dirty="0">
                <a:solidFill>
                  <a:srgbClr val="FF0000"/>
                </a:solidFill>
              </a:rPr>
              <a:t> et al,</a:t>
            </a:r>
          </a:p>
          <a:p>
            <a:pPr eaLnBrk="1" hangingPunct="1"/>
            <a:r>
              <a:rPr lang="en-US" b="1" i="1" dirty="0">
                <a:solidFill>
                  <a:srgbClr val="3333FF"/>
                </a:solidFill>
              </a:rPr>
              <a:t>PRD 58 (1998) 085003.</a:t>
            </a:r>
          </a:p>
        </p:txBody>
      </p:sp>
      <p:pic>
        <p:nvPicPr>
          <p:cNvPr id="11269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1676400"/>
            <a:ext cx="4038600" cy="2719388"/>
          </a:xfrm>
          <a:noFill/>
        </p:spPr>
      </p:pic>
      <p:sp>
        <p:nvSpPr>
          <p:cNvPr id="11270" name="Text Box 7"/>
          <p:cNvSpPr txBox="1">
            <a:spLocks noChangeArrowheads="1"/>
          </p:cNvSpPr>
          <p:nvPr/>
        </p:nvSpPr>
        <p:spPr bwMode="auto">
          <a:xfrm>
            <a:off x="4495800" y="4267200"/>
            <a:ext cx="4484688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3333FF"/>
                </a:solidFill>
              </a:rPr>
              <a:t>Medium induced bremsstrahlung;</a:t>
            </a:r>
          </a:p>
          <a:p>
            <a:pPr eaLnBrk="1" hangingPunct="1"/>
            <a:r>
              <a:rPr lang="en-US" b="1" i="1">
                <a:solidFill>
                  <a:srgbClr val="FF0000"/>
                </a:solidFill>
              </a:rPr>
              <a:t>First </a:t>
            </a:r>
            <a:r>
              <a:rPr lang="en-US" b="1">
                <a:solidFill>
                  <a:srgbClr val="3333FF"/>
                </a:solidFill>
              </a:rPr>
              <a:t>calculated by</a:t>
            </a:r>
            <a:r>
              <a:rPr lang="en-US" b="1">
                <a:solidFill>
                  <a:srgbClr val="FF0000"/>
                </a:solidFill>
              </a:rPr>
              <a:t> </a:t>
            </a:r>
            <a:r>
              <a:rPr lang="en-US" b="1" i="1">
                <a:solidFill>
                  <a:srgbClr val="FF0000"/>
                </a:solidFill>
              </a:rPr>
              <a:t>Zakharov</a:t>
            </a:r>
            <a:r>
              <a:rPr lang="en-US" b="1">
                <a:solidFill>
                  <a:srgbClr val="FF0000"/>
                </a:solidFill>
              </a:rPr>
              <a:t>,</a:t>
            </a:r>
          </a:p>
          <a:p>
            <a:pPr eaLnBrk="1" hangingPunct="1"/>
            <a:r>
              <a:rPr lang="en-US" b="1">
                <a:solidFill>
                  <a:srgbClr val="3333FF"/>
                </a:solidFill>
              </a:rPr>
              <a:t>JETP Lett. 80 (2004) 1;</a:t>
            </a:r>
            <a:endParaRPr lang="en-US" b="1">
              <a:solidFill>
                <a:srgbClr val="FF0000"/>
              </a:solidFill>
            </a:endParaRPr>
          </a:p>
          <a:p>
            <a:pPr eaLnBrk="1" hangingPunct="1"/>
            <a:r>
              <a:rPr lang="en-US" b="1" i="1">
                <a:solidFill>
                  <a:srgbClr val="FF0000"/>
                </a:solidFill>
              </a:rPr>
              <a:t>Turbide et al,</a:t>
            </a:r>
            <a:r>
              <a:rPr lang="en-US" b="1">
                <a:solidFill>
                  <a:srgbClr val="3333FF"/>
                </a:solidFill>
              </a:rPr>
              <a:t> PRC 72 (2005) 014905.</a:t>
            </a:r>
          </a:p>
          <a:p>
            <a:pPr eaLnBrk="1" hangingPunct="1"/>
            <a:r>
              <a:rPr lang="en-US" b="1">
                <a:solidFill>
                  <a:srgbClr val="FF0000"/>
                </a:solidFill>
              </a:rPr>
              <a:t>Zhang, Kang, &amp; Wang,</a:t>
            </a:r>
            <a:r>
              <a:rPr lang="en-US" b="1">
                <a:solidFill>
                  <a:srgbClr val="3333FF"/>
                </a:solidFill>
              </a:rPr>
              <a:t> hep-ph/0609159.</a:t>
            </a:r>
          </a:p>
        </p:txBody>
      </p:sp>
      <p:sp>
        <p:nvSpPr>
          <p:cNvPr id="11271" name="Text Box 8"/>
          <p:cNvSpPr txBox="1">
            <a:spLocks noChangeArrowheads="1"/>
          </p:cNvSpPr>
          <p:nvPr/>
        </p:nvSpPr>
        <p:spPr bwMode="auto">
          <a:xfrm>
            <a:off x="7527925" y="1524000"/>
            <a:ext cx="3746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sz="3600" b="1">
                <a:solidFill>
                  <a:schemeClr val="tx2"/>
                </a:solidFill>
                <a:latin typeface="Symbol" panose="05050102010706020507" pitchFamily="18" charset="2"/>
              </a:rPr>
              <a:t>g</a:t>
            </a:r>
          </a:p>
        </p:txBody>
      </p:sp>
      <p:sp>
        <p:nvSpPr>
          <p:cNvPr id="11272" name="TextBox 7"/>
          <p:cNvSpPr txBox="1">
            <a:spLocks noChangeArrowheads="1"/>
          </p:cNvSpPr>
          <p:nvPr/>
        </p:nvSpPr>
        <p:spPr bwMode="auto">
          <a:xfrm>
            <a:off x="0" y="5833514"/>
            <a:ext cx="9144000" cy="707886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sz="2000" b="1" dirty="0"/>
              <a:t>Complete leading order results: Arnold, Moore, </a:t>
            </a:r>
            <a:r>
              <a:rPr lang="en-US" sz="2000" b="1" dirty="0" err="1"/>
              <a:t>Yaffe</a:t>
            </a:r>
            <a:r>
              <a:rPr lang="en-US" sz="2000" b="1" dirty="0"/>
              <a:t>, </a:t>
            </a:r>
            <a:r>
              <a:rPr lang="en-US" sz="2000" b="1" dirty="0" smtClean="0"/>
              <a:t>JHEP </a:t>
            </a:r>
            <a:r>
              <a:rPr lang="en-US" sz="2000" b="1" dirty="0"/>
              <a:t>0112 (2001) 009</a:t>
            </a:r>
            <a:r>
              <a:rPr lang="en-US" sz="2000" b="1" dirty="0" smtClean="0"/>
              <a:t>. NLO is at most 20% and similar in shape (see </a:t>
            </a:r>
            <a:r>
              <a:rPr lang="en-IN" sz="2000" b="1" dirty="0" smtClean="0"/>
              <a:t>JHEP </a:t>
            </a:r>
            <a:r>
              <a:rPr lang="en-IN" sz="2000" b="1" dirty="0"/>
              <a:t>1305 (2013) </a:t>
            </a:r>
            <a:r>
              <a:rPr lang="en-IN" sz="2000" b="1" dirty="0" smtClean="0"/>
              <a:t>010).</a:t>
            </a:r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6"/>
          <p:cNvSpPr>
            <a:spLocks noChangeArrowheads="1"/>
          </p:cNvSpPr>
          <p:nvPr/>
        </p:nvSpPr>
        <p:spPr bwMode="auto">
          <a:xfrm>
            <a:off x="5105400" y="1371600"/>
            <a:ext cx="3810000" cy="510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534400" cy="990600"/>
          </a:xfrm>
          <a:solidFill>
            <a:schemeClr val="folHlink"/>
          </a:solidFill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 eaLnBrk="1" hangingPunct="1">
              <a:defRPr/>
            </a:pPr>
            <a:r>
              <a:rPr lang="en-US" sz="3200" b="1" dirty="0" smtClean="0">
                <a:solidFill>
                  <a:schemeClr val="tx1"/>
                </a:solidFill>
              </a:rPr>
              <a:t>Examples of </a:t>
            </a:r>
            <a:r>
              <a:rPr lang="en-US" sz="3200" b="1" dirty="0" err="1" smtClean="0">
                <a:solidFill>
                  <a:schemeClr val="tx1"/>
                </a:solidFill>
              </a:rPr>
              <a:t>Hadronic</a:t>
            </a:r>
            <a:r>
              <a:rPr lang="en-US" sz="3200" b="1" dirty="0" smtClean="0">
                <a:solidFill>
                  <a:schemeClr val="tx1"/>
                </a:solidFill>
              </a:rPr>
              <a:t> Processes Involving</a:t>
            </a:r>
            <a:r>
              <a:rPr lang="en-US" sz="3200" b="1" dirty="0" smtClean="0">
                <a:solidFill>
                  <a:schemeClr val="tx1"/>
                </a:solidFill>
                <a:latin typeface="Symbol" pitchFamily="18" charset="2"/>
              </a:rPr>
              <a:t/>
            </a:r>
            <a:br>
              <a:rPr lang="en-US" sz="3200" b="1" dirty="0" smtClean="0">
                <a:solidFill>
                  <a:schemeClr val="tx1"/>
                </a:solidFill>
                <a:latin typeface="Symbol" pitchFamily="18" charset="2"/>
              </a:rPr>
            </a:br>
            <a:r>
              <a:rPr lang="en-US" sz="3200" b="1" dirty="0" smtClean="0">
                <a:solidFill>
                  <a:schemeClr val="tx1"/>
                </a:solidFill>
                <a:latin typeface="Symbol" pitchFamily="18" charset="2"/>
              </a:rPr>
              <a:t> p</a:t>
            </a:r>
            <a:r>
              <a:rPr lang="en-US" sz="3200" b="1" dirty="0" smtClean="0">
                <a:solidFill>
                  <a:schemeClr val="tx1"/>
                </a:solidFill>
              </a:rPr>
              <a:t> &amp; </a:t>
            </a:r>
            <a:r>
              <a:rPr lang="en-US" sz="3200" b="1" dirty="0" smtClean="0">
                <a:solidFill>
                  <a:schemeClr val="tx1"/>
                </a:solidFill>
                <a:latin typeface="Symbol" pitchFamily="18" charset="2"/>
              </a:rPr>
              <a:t>r</a:t>
            </a:r>
            <a:r>
              <a:rPr lang="en-US" sz="3200" b="1" dirty="0" smtClean="0">
                <a:solidFill>
                  <a:schemeClr val="tx1"/>
                </a:solidFill>
              </a:rPr>
              <a:t> for Production of Photons</a:t>
            </a:r>
          </a:p>
        </p:txBody>
      </p:sp>
      <p:pic>
        <p:nvPicPr>
          <p:cNvPr id="12292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00" y="1755775"/>
            <a:ext cx="4800600" cy="3121025"/>
          </a:xfrm>
          <a:noFill/>
        </p:spPr>
      </p:pic>
      <p:sp>
        <p:nvSpPr>
          <p:cNvPr id="12293" name="Text Box 4"/>
          <p:cNvSpPr txBox="1">
            <a:spLocks noChangeArrowheads="1"/>
          </p:cNvSpPr>
          <p:nvPr/>
        </p:nvSpPr>
        <p:spPr bwMode="auto">
          <a:xfrm>
            <a:off x="228600" y="5257800"/>
            <a:ext cx="468153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sz="2000" b="1">
                <a:solidFill>
                  <a:srgbClr val="FF0000"/>
                </a:solidFill>
              </a:rPr>
              <a:t>First </a:t>
            </a:r>
            <a:r>
              <a:rPr lang="en-US" sz="2000" b="1">
                <a:solidFill>
                  <a:srgbClr val="3333FF"/>
                </a:solidFill>
              </a:rPr>
              <a:t>calculated by</a:t>
            </a:r>
            <a:r>
              <a:rPr lang="en-US" sz="2000" b="1">
                <a:solidFill>
                  <a:srgbClr val="FF0000"/>
                </a:solidFill>
              </a:rPr>
              <a:t> Kapusta, Lichard, </a:t>
            </a:r>
          </a:p>
          <a:p>
            <a:pPr eaLnBrk="1" hangingPunct="1"/>
            <a:r>
              <a:rPr lang="en-US" sz="2000" b="1">
                <a:solidFill>
                  <a:srgbClr val="FF0000"/>
                </a:solidFill>
              </a:rPr>
              <a:t>&amp; Seibert, </a:t>
            </a:r>
            <a:r>
              <a:rPr lang="en-US" sz="2000" b="1">
                <a:solidFill>
                  <a:srgbClr val="3333FF"/>
                </a:solidFill>
              </a:rPr>
              <a:t>PRD 44 (1991) 2774. </a:t>
            </a:r>
          </a:p>
        </p:txBody>
      </p:sp>
      <p:sp>
        <p:nvSpPr>
          <p:cNvPr id="12294" name="Text Box 11"/>
          <p:cNvSpPr txBox="1">
            <a:spLocks noChangeArrowheads="1"/>
          </p:cNvSpPr>
          <p:nvPr/>
        </p:nvSpPr>
        <p:spPr bwMode="auto">
          <a:xfrm>
            <a:off x="5029200" y="1349375"/>
            <a:ext cx="3962400" cy="558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US"/>
              <a:t> </a:t>
            </a:r>
            <a:r>
              <a:rPr lang="en-US" b="1"/>
              <a:t>Include </a:t>
            </a:r>
            <a:r>
              <a:rPr lang="en-US" b="1">
                <a:latin typeface="Symbol" panose="05050102010706020507" pitchFamily="18" charset="2"/>
              </a:rPr>
              <a:t>pr</a:t>
            </a:r>
            <a:r>
              <a:rPr lang="en-US" b="1">
                <a:sym typeface="Wingdings" panose="05000000000000000000" pitchFamily="2" charset="2"/>
              </a:rPr>
              <a:t></a:t>
            </a:r>
            <a:r>
              <a:rPr lang="en-US" b="1"/>
              <a:t>a</a:t>
            </a:r>
            <a:r>
              <a:rPr lang="en-US" b="1" baseline="-25000"/>
              <a:t>1</a:t>
            </a:r>
            <a:r>
              <a:rPr lang="en-US" b="1">
                <a:sym typeface="Wingdings" panose="05000000000000000000" pitchFamily="2" charset="2"/>
              </a:rPr>
              <a:t> </a:t>
            </a:r>
            <a:r>
              <a:rPr lang="en-US" b="1">
                <a:latin typeface="Symbol" panose="05050102010706020507" pitchFamily="18" charset="2"/>
              </a:rPr>
              <a:t>pg</a:t>
            </a:r>
          </a:p>
          <a:p>
            <a:pPr eaLnBrk="1" hangingPunct="1"/>
            <a:r>
              <a:rPr lang="en-US" b="1"/>
              <a:t>   Xiong et al, PRD 46 (1992) 3798;</a:t>
            </a:r>
          </a:p>
          <a:p>
            <a:pPr eaLnBrk="1" hangingPunct="1"/>
            <a:r>
              <a:rPr lang="en-US" b="1"/>
              <a:t>   Song, PRC 47 (1993) 2861. </a:t>
            </a:r>
          </a:p>
          <a:p>
            <a:pPr eaLnBrk="1" hangingPunct="1"/>
            <a:endParaRPr lang="en-US" b="1"/>
          </a:p>
          <a:p>
            <a:pPr eaLnBrk="1" hangingPunct="1">
              <a:buFontTx/>
              <a:buChar char="•"/>
            </a:pPr>
            <a:r>
              <a:rPr lang="en-US" b="1"/>
              <a:t> Include baryonic processes.</a:t>
            </a:r>
          </a:p>
          <a:p>
            <a:pPr eaLnBrk="1" hangingPunct="1"/>
            <a:r>
              <a:rPr lang="en-US" b="1"/>
              <a:t>  Alam et al, PRC 68 (2003) 031901.</a:t>
            </a:r>
          </a:p>
          <a:p>
            <a:pPr eaLnBrk="1" hangingPunct="1"/>
            <a:endParaRPr lang="en-US" b="1"/>
          </a:p>
          <a:p>
            <a:pPr eaLnBrk="1" hangingPunct="1">
              <a:buFontTx/>
              <a:buChar char="•"/>
            </a:pPr>
            <a:r>
              <a:rPr lang="en-US" b="1"/>
              <a:t> Medium modifications; (Series of</a:t>
            </a:r>
          </a:p>
          <a:p>
            <a:pPr eaLnBrk="1" hangingPunct="1"/>
            <a:r>
              <a:rPr lang="en-US" b="1"/>
              <a:t>  valuable papers, T and </a:t>
            </a:r>
            <a:r>
              <a:rPr lang="en-US" b="1">
                <a:latin typeface="Symbol" panose="05050102010706020507" pitchFamily="18" charset="2"/>
              </a:rPr>
              <a:t>m</a:t>
            </a:r>
            <a:r>
              <a:rPr lang="en-US" b="1" baseline="-25000"/>
              <a:t>b</a:t>
            </a:r>
            <a:r>
              <a:rPr lang="en-US" b="1"/>
              <a:t>) </a:t>
            </a:r>
          </a:p>
          <a:p>
            <a:pPr eaLnBrk="1" hangingPunct="1"/>
            <a:r>
              <a:rPr lang="en-US" b="1"/>
              <a:t>  Alam et al, Ann. Phys. 286 (2001)</a:t>
            </a:r>
          </a:p>
          <a:p>
            <a:pPr eaLnBrk="1" hangingPunct="1"/>
            <a:r>
              <a:rPr lang="en-US" b="1"/>
              <a:t> 159.</a:t>
            </a:r>
          </a:p>
          <a:p>
            <a:pPr eaLnBrk="1" hangingPunct="1"/>
            <a:endParaRPr lang="en-US" b="1"/>
          </a:p>
          <a:p>
            <a:pPr eaLnBrk="1" hangingPunct="1">
              <a:buFontTx/>
              <a:buChar char="•"/>
            </a:pPr>
            <a:r>
              <a:rPr lang="en-US" b="1"/>
              <a:t> Include strange sector, massive</a:t>
            </a:r>
          </a:p>
          <a:p>
            <a:pPr eaLnBrk="1" hangingPunct="1"/>
            <a:r>
              <a:rPr lang="en-US" b="1"/>
              <a:t>  Yang- Mills theory, form-factors,</a:t>
            </a:r>
          </a:p>
          <a:p>
            <a:pPr eaLnBrk="1" hangingPunct="1"/>
            <a:r>
              <a:rPr lang="en-US" b="1"/>
              <a:t>   baryons,  t-channel exchange of</a:t>
            </a:r>
          </a:p>
          <a:p>
            <a:pPr eaLnBrk="1" hangingPunct="1"/>
            <a:r>
              <a:rPr lang="en-US" b="1"/>
              <a:t>   </a:t>
            </a:r>
            <a:r>
              <a:rPr lang="en-US" b="1">
                <a:latin typeface="Symbol" panose="05050102010706020507" pitchFamily="18" charset="2"/>
              </a:rPr>
              <a:t>w</a:t>
            </a:r>
            <a:r>
              <a:rPr lang="en-US" b="1"/>
              <a:t> mesons etc.</a:t>
            </a:r>
          </a:p>
          <a:p>
            <a:pPr eaLnBrk="1" hangingPunct="1"/>
            <a:r>
              <a:rPr lang="en-US" b="1"/>
              <a:t>   </a:t>
            </a:r>
            <a:r>
              <a:rPr lang="en-US" b="1">
                <a:solidFill>
                  <a:schemeClr val="tx2"/>
                </a:solidFill>
              </a:rPr>
              <a:t>Turbide, Rapp, Gale, PRC 69 </a:t>
            </a:r>
          </a:p>
          <a:p>
            <a:pPr eaLnBrk="1" hangingPunct="1"/>
            <a:r>
              <a:rPr lang="en-US" b="1">
                <a:solidFill>
                  <a:schemeClr val="tx2"/>
                </a:solidFill>
              </a:rPr>
              <a:t>   (2004) 014903.</a:t>
            </a:r>
          </a:p>
          <a:p>
            <a:pPr eaLnBrk="1" hangingPunct="1"/>
            <a:endParaRPr lang="en-US">
              <a:solidFill>
                <a:schemeClr val="tx2"/>
              </a:solidFill>
            </a:endParaRPr>
          </a:p>
          <a:p>
            <a:pPr eaLnBrk="1" hangingPunct="1"/>
            <a:endParaRPr lang="en-US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  <a:solidFill>
            <a:schemeClr val="folHlink"/>
          </a:solidFill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 eaLnBrk="1" hangingPunct="1"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Times New Roman" pitchFamily="18" charset="0"/>
              </a:rPr>
              <a:t>Complete Leading Order Rates from QGP &amp;</a:t>
            </a:r>
            <a:br>
              <a:rPr lang="en-US" sz="3200" b="1" dirty="0" smtClean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en-US" sz="3200" b="1" dirty="0" smtClean="0">
                <a:solidFill>
                  <a:schemeClr val="tx1"/>
                </a:solidFill>
                <a:latin typeface="Times New Roman" pitchFamily="18" charset="0"/>
              </a:rPr>
              <a:t>Exhaustive Reactions in </a:t>
            </a:r>
            <a:r>
              <a:rPr lang="en-US" sz="3200" b="1" dirty="0" err="1" smtClean="0">
                <a:solidFill>
                  <a:schemeClr val="tx1"/>
                </a:solidFill>
                <a:latin typeface="Times New Roman" pitchFamily="18" charset="0"/>
              </a:rPr>
              <a:t>Hadronic</a:t>
            </a:r>
            <a:r>
              <a:rPr lang="en-US" sz="3200" b="1" dirty="0" smtClean="0">
                <a:solidFill>
                  <a:schemeClr val="tx1"/>
                </a:solidFill>
                <a:latin typeface="Times New Roman" pitchFamily="18" charset="0"/>
              </a:rPr>
              <a:t> Matter</a:t>
            </a:r>
          </a:p>
        </p:txBody>
      </p:sp>
      <p:sp>
        <p:nvSpPr>
          <p:cNvPr id="84996" name="Text Box 4"/>
          <p:cNvSpPr txBox="1">
            <a:spLocks noChangeArrowheads="1"/>
          </p:cNvSpPr>
          <p:nvPr/>
        </p:nvSpPr>
        <p:spPr bwMode="auto">
          <a:xfrm>
            <a:off x="7467600" y="1828800"/>
            <a:ext cx="1538288" cy="1187450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b="1">
                <a:solidFill>
                  <a:srgbClr val="0000CC"/>
                </a:solidFill>
                <a:latin typeface="Arial" charset="0"/>
              </a:rPr>
              <a:t>Rates </a:t>
            </a:r>
          </a:p>
          <a:p>
            <a:pPr>
              <a:defRPr/>
            </a:pPr>
            <a:r>
              <a:rPr lang="en-US" sz="2400" b="1">
                <a:solidFill>
                  <a:srgbClr val="0000CC"/>
                </a:solidFill>
                <a:latin typeface="Arial" charset="0"/>
              </a:rPr>
              <a:t>are</a:t>
            </a:r>
          </a:p>
          <a:p>
            <a:pPr>
              <a:defRPr/>
            </a:pPr>
            <a:r>
              <a:rPr lang="en-US" sz="2400" b="1">
                <a:solidFill>
                  <a:srgbClr val="0000CC"/>
                </a:solidFill>
                <a:latin typeface="Arial" charset="0"/>
              </a:rPr>
              <a:t>similar !! </a:t>
            </a:r>
          </a:p>
        </p:txBody>
      </p:sp>
      <p:sp>
        <p:nvSpPr>
          <p:cNvPr id="13316" name="Text Box 10"/>
          <p:cNvSpPr txBox="1">
            <a:spLocks noChangeArrowheads="1"/>
          </p:cNvSpPr>
          <p:nvPr/>
        </p:nvSpPr>
        <p:spPr bwMode="auto">
          <a:xfrm>
            <a:off x="3886200" y="6094413"/>
            <a:ext cx="5257800" cy="641350"/>
          </a:xfrm>
          <a:prstGeom prst="rect">
            <a:avLst/>
          </a:prstGeom>
          <a:solidFill>
            <a:srgbClr val="FFFF00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b="1">
                <a:solidFill>
                  <a:schemeClr val="tx2"/>
                </a:solidFill>
              </a:rPr>
              <a:t>Arnold, Moore, &amp; Yaffe, JHEP 0112 (2001) 009.</a:t>
            </a:r>
          </a:p>
          <a:p>
            <a:pPr eaLnBrk="1" hangingPunct="1"/>
            <a:r>
              <a:rPr lang="en-US" b="1">
                <a:solidFill>
                  <a:srgbClr val="3333FF"/>
                </a:solidFill>
              </a:rPr>
              <a:t>Turbide, Rapp, &amp; Gale, PRC 69 (2004) 014903.</a:t>
            </a:r>
          </a:p>
        </p:txBody>
      </p:sp>
      <p:sp>
        <p:nvSpPr>
          <p:cNvPr id="13317" name="AutoShape 12"/>
          <p:cNvSpPr>
            <a:spLocks noChangeArrowheads="1"/>
          </p:cNvSpPr>
          <p:nvPr/>
        </p:nvSpPr>
        <p:spPr bwMode="auto">
          <a:xfrm>
            <a:off x="8001000" y="3048000"/>
            <a:ext cx="304800" cy="533400"/>
          </a:xfrm>
          <a:prstGeom prst="downArrow">
            <a:avLst>
              <a:gd name="adj1" fmla="val 50000"/>
              <a:gd name="adj2" fmla="val 4375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85005" name="Text Box 13"/>
          <p:cNvSpPr txBox="1">
            <a:spLocks noChangeArrowheads="1"/>
          </p:cNvSpPr>
          <p:nvPr/>
        </p:nvSpPr>
        <p:spPr bwMode="auto">
          <a:xfrm>
            <a:off x="7070725" y="3657600"/>
            <a:ext cx="2073275" cy="146526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b="1">
                <a:solidFill>
                  <a:srgbClr val="3333FF"/>
                </a:solidFill>
                <a:latin typeface="Arial" charset="0"/>
              </a:rPr>
              <a:t>We need QGP</a:t>
            </a:r>
          </a:p>
          <a:p>
            <a:pPr>
              <a:defRPr/>
            </a:pPr>
            <a:r>
              <a:rPr lang="en-US" b="1">
                <a:solidFill>
                  <a:srgbClr val="3333FF"/>
                </a:solidFill>
                <a:latin typeface="Arial" charset="0"/>
              </a:rPr>
              <a:t>at higher T</a:t>
            </a:r>
            <a:r>
              <a:rPr lang="en-US" b="1" baseline="-25000">
                <a:solidFill>
                  <a:srgbClr val="3333FF"/>
                </a:solidFill>
                <a:latin typeface="Arial" charset="0"/>
              </a:rPr>
              <a:t>0</a:t>
            </a:r>
            <a:r>
              <a:rPr lang="en-US" b="1">
                <a:solidFill>
                  <a:srgbClr val="3333FF"/>
                </a:solidFill>
                <a:latin typeface="Arial" charset="0"/>
              </a:rPr>
              <a:t> for</a:t>
            </a:r>
          </a:p>
          <a:p>
            <a:pPr>
              <a:defRPr/>
            </a:pPr>
            <a:r>
              <a:rPr lang="en-US" b="1">
                <a:solidFill>
                  <a:srgbClr val="FF0000"/>
                </a:solidFill>
                <a:latin typeface="Arial" charset="0"/>
              </a:rPr>
              <a:t>golden photons</a:t>
            </a:r>
          </a:p>
          <a:p>
            <a:pPr>
              <a:defRPr/>
            </a:pPr>
            <a:r>
              <a:rPr lang="en-US" b="1">
                <a:solidFill>
                  <a:srgbClr val="3333FF"/>
                </a:solidFill>
                <a:latin typeface="Arial" charset="0"/>
              </a:rPr>
              <a:t>to clearly</a:t>
            </a:r>
          </a:p>
          <a:p>
            <a:pPr>
              <a:defRPr/>
            </a:pPr>
            <a:r>
              <a:rPr lang="en-US" b="1">
                <a:solidFill>
                  <a:srgbClr val="3333FF"/>
                </a:solidFill>
                <a:latin typeface="Arial" charset="0"/>
              </a:rPr>
              <a:t>outshine others.</a:t>
            </a:r>
          </a:p>
        </p:txBody>
      </p:sp>
      <p:pic>
        <p:nvPicPr>
          <p:cNvPr id="13319" name="Picture 18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1000" y="1385888"/>
            <a:ext cx="6748463" cy="47402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76200"/>
            <a:ext cx="8610600" cy="884238"/>
          </a:xfrm>
          <a:solidFill>
            <a:schemeClr val="folHlink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 eaLnBrk="1" hangingPunct="1">
              <a:defRPr/>
            </a:pPr>
            <a:r>
              <a:rPr lang="en-US" sz="3600" b="1" smtClean="0">
                <a:solidFill>
                  <a:schemeClr val="tx1"/>
                </a:solidFill>
              </a:rPr>
              <a:t>Upper Limit of Single Photons, WA80</a:t>
            </a:r>
          </a:p>
        </p:txBody>
      </p:sp>
      <p:pic>
        <p:nvPicPr>
          <p:cNvPr id="1433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200" y="990600"/>
            <a:ext cx="4368800" cy="4572000"/>
          </a:xfrm>
          <a:noFill/>
        </p:spPr>
      </p:pic>
      <p:sp>
        <p:nvSpPr>
          <p:cNvPr id="105476" name="Text Box 4"/>
          <p:cNvSpPr txBox="1">
            <a:spLocks noChangeArrowheads="1"/>
          </p:cNvSpPr>
          <p:nvPr/>
        </p:nvSpPr>
        <p:spPr bwMode="auto">
          <a:xfrm>
            <a:off x="4724400" y="1066800"/>
            <a:ext cx="3657600" cy="70167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sz="2000" b="1">
                <a:solidFill>
                  <a:srgbClr val="3333FF"/>
                </a:solidFill>
                <a:latin typeface="Arial" charset="0"/>
              </a:rPr>
              <a:t>Ruled out hadronic gas with limited hadrons: </a:t>
            </a:r>
            <a:r>
              <a:rPr lang="en-US" sz="2000" b="1">
                <a:solidFill>
                  <a:srgbClr val="3333FF"/>
                </a:solidFill>
                <a:latin typeface="Symbol" pitchFamily="18" charset="2"/>
              </a:rPr>
              <a:t>p, r, w, &amp; h.</a:t>
            </a:r>
            <a:endParaRPr lang="en-US" sz="2000" b="1">
              <a:solidFill>
                <a:srgbClr val="3333FF"/>
              </a:solidFill>
              <a:latin typeface="Arial" charset="0"/>
            </a:endParaRP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76200" y="5562600"/>
            <a:ext cx="48768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b="1" dirty="0">
                <a:solidFill>
                  <a:srgbClr val="3333FF"/>
                </a:solidFill>
              </a:rPr>
              <a:t>S. and Sinha, PRL 73 (1994) 2421;</a:t>
            </a:r>
          </a:p>
          <a:p>
            <a:pPr eaLnBrk="1" hangingPunct="1"/>
            <a:r>
              <a:rPr lang="en-US" b="1" dirty="0" err="1">
                <a:solidFill>
                  <a:srgbClr val="3333FF"/>
                </a:solidFill>
              </a:rPr>
              <a:t>Dumitru</a:t>
            </a:r>
            <a:r>
              <a:rPr lang="en-US" b="1" dirty="0">
                <a:solidFill>
                  <a:srgbClr val="3333FF"/>
                </a:solidFill>
              </a:rPr>
              <a:t> et al., PRC 51 (1995) 2166.</a:t>
            </a:r>
          </a:p>
          <a:p>
            <a:pPr eaLnBrk="1" hangingPunct="1"/>
            <a:endParaRPr lang="en-US" b="1" dirty="0">
              <a:solidFill>
                <a:srgbClr val="3333FF"/>
              </a:solidFill>
            </a:endParaRPr>
          </a:p>
          <a:p>
            <a:pPr eaLnBrk="1" hangingPunct="1"/>
            <a:r>
              <a:rPr lang="en-US" b="1" i="1" dirty="0" err="1">
                <a:solidFill>
                  <a:srgbClr val="3333FF"/>
                </a:solidFill>
              </a:rPr>
              <a:t>Sollfrank</a:t>
            </a:r>
            <a:r>
              <a:rPr lang="en-US" b="1" i="1" dirty="0">
                <a:solidFill>
                  <a:srgbClr val="3333FF"/>
                </a:solidFill>
              </a:rPr>
              <a:t> et al., Lee &amp; Brown, </a:t>
            </a:r>
            <a:r>
              <a:rPr lang="en-US" b="1" i="1" dirty="0" err="1">
                <a:solidFill>
                  <a:srgbClr val="3333FF"/>
                </a:solidFill>
              </a:rPr>
              <a:t>Arbex</a:t>
            </a:r>
            <a:r>
              <a:rPr lang="en-US" b="1" i="1" dirty="0">
                <a:solidFill>
                  <a:srgbClr val="3333FF"/>
                </a:solidFill>
              </a:rPr>
              <a:t> et al., .</a:t>
            </a:r>
          </a:p>
        </p:txBody>
      </p:sp>
      <p:sp>
        <p:nvSpPr>
          <p:cNvPr id="14342" name="AutoShape 6"/>
          <p:cNvSpPr>
            <a:spLocks noChangeArrowheads="1"/>
          </p:cNvSpPr>
          <p:nvPr/>
        </p:nvSpPr>
        <p:spPr bwMode="auto">
          <a:xfrm>
            <a:off x="4343400" y="914400"/>
            <a:ext cx="381000" cy="762000"/>
          </a:xfrm>
          <a:prstGeom prst="curvedRightArrow">
            <a:avLst>
              <a:gd name="adj1" fmla="val 40000"/>
              <a:gd name="adj2" fmla="val 80000"/>
              <a:gd name="adj3" fmla="val 33333"/>
            </a:avLst>
          </a:prstGeom>
          <a:solidFill>
            <a:srgbClr val="BDFDA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pic>
        <p:nvPicPr>
          <p:cNvPr id="1434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6938" y="1773238"/>
            <a:ext cx="4437062" cy="385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4" name="Text Box 15"/>
          <p:cNvSpPr txBox="1">
            <a:spLocks noChangeArrowheads="1"/>
          </p:cNvSpPr>
          <p:nvPr/>
        </p:nvSpPr>
        <p:spPr bwMode="auto">
          <a:xfrm>
            <a:off x="5105400" y="5638800"/>
            <a:ext cx="38100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3333FF"/>
                </a:solidFill>
              </a:rPr>
              <a:t>Cleymans, Redlich, &amp; S.,</a:t>
            </a:r>
          </a:p>
          <a:p>
            <a:pPr eaLnBrk="1" hangingPunct="1"/>
            <a:r>
              <a:rPr lang="en-US" b="1">
                <a:solidFill>
                  <a:srgbClr val="3333FF"/>
                </a:solidFill>
              </a:rPr>
              <a:t>PRC 55 (1997) 1431.</a:t>
            </a:r>
          </a:p>
          <a:p>
            <a:pPr eaLnBrk="1" hangingPunct="1"/>
            <a:r>
              <a:rPr lang="en-US" b="1">
                <a:solidFill>
                  <a:srgbClr val="3333FF"/>
                </a:solidFill>
              </a:rPr>
              <a:t>However,  </a:t>
            </a:r>
            <a:r>
              <a:rPr lang="en-US" b="1">
                <a:solidFill>
                  <a:srgbClr val="FF0000"/>
                </a:solidFill>
              </a:rPr>
              <a:t>n</a:t>
            </a:r>
            <a:r>
              <a:rPr lang="en-US" b="1" baseline="-25000">
                <a:solidFill>
                  <a:srgbClr val="FF0000"/>
                </a:solidFill>
              </a:rPr>
              <a:t>had</a:t>
            </a:r>
            <a:r>
              <a:rPr lang="en-US" b="1">
                <a:solidFill>
                  <a:srgbClr val="FF0000"/>
                </a:solidFill>
              </a:rPr>
              <a:t> &gt;&gt; 2-3 /fm</a:t>
            </a:r>
            <a:r>
              <a:rPr lang="en-US" b="1" baseline="30000">
                <a:solidFill>
                  <a:srgbClr val="FF0000"/>
                </a:solidFill>
              </a:rPr>
              <a:t>3</a:t>
            </a:r>
            <a:r>
              <a:rPr lang="en-US" b="1">
                <a:solidFill>
                  <a:srgbClr val="FF0000"/>
                </a:solidFill>
              </a:rPr>
              <a:t> ! For  No Phase  Transition. </a:t>
            </a:r>
          </a:p>
        </p:txBody>
      </p:sp>
      <p:sp>
        <p:nvSpPr>
          <p:cNvPr id="14345" name="Text Box 17"/>
          <p:cNvSpPr txBox="1">
            <a:spLocks noChangeArrowheads="1"/>
          </p:cNvSpPr>
          <p:nvPr/>
        </p:nvSpPr>
        <p:spPr bwMode="auto">
          <a:xfrm>
            <a:off x="7299325" y="3008313"/>
            <a:ext cx="1581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660033"/>
                </a:solidFill>
              </a:rPr>
              <a:t>Pb+Pb@SPS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6" name="Rectangle 4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8001000" cy="1066800"/>
          </a:xfrm>
          <a:solidFill>
            <a:schemeClr val="folHlink"/>
          </a:solidFill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 eaLnBrk="1" hangingPunct="1">
              <a:defRPr/>
            </a:pPr>
            <a:r>
              <a:rPr lang="en-US" sz="2400" b="1" dirty="0" smtClean="0">
                <a:solidFill>
                  <a:schemeClr val="tx1"/>
                </a:solidFill>
              </a:rPr>
              <a:t>WA98: 2-loop </a:t>
            </a:r>
            <a:r>
              <a:rPr lang="en-US" sz="2400" b="1" dirty="0" smtClean="0">
                <a:solidFill>
                  <a:schemeClr val="tx1"/>
                </a:solidFill>
                <a:sym typeface="Wingdings" pitchFamily="2" charset="2"/>
              </a:rPr>
              <a:t> Complete O(</a:t>
            </a:r>
            <a:r>
              <a:rPr lang="en-US" sz="2400" b="1" dirty="0" err="1" smtClean="0">
                <a:solidFill>
                  <a:schemeClr val="tx1"/>
                </a:solidFill>
                <a:latin typeface="Symbol" pitchFamily="18" charset="2"/>
                <a:sym typeface="Wingdings" pitchFamily="2" charset="2"/>
              </a:rPr>
              <a:t>a</a:t>
            </a:r>
            <a:r>
              <a:rPr lang="en-US" sz="2400" b="1" baseline="-25000" dirty="0" err="1" smtClean="0">
                <a:solidFill>
                  <a:schemeClr val="tx1"/>
                </a:solidFill>
                <a:sym typeface="Wingdings" pitchFamily="2" charset="2"/>
              </a:rPr>
              <a:t>S</a:t>
            </a:r>
            <a:r>
              <a:rPr lang="en-US" sz="2400" b="1" dirty="0" smtClean="0">
                <a:solidFill>
                  <a:schemeClr val="tx1"/>
                </a:solidFill>
                <a:sym typeface="Wingdings" pitchFamily="2" charset="2"/>
              </a:rPr>
              <a:t>) for QGP </a:t>
            </a:r>
            <a:br>
              <a:rPr lang="en-US" sz="2400" b="1" dirty="0" smtClean="0">
                <a:solidFill>
                  <a:schemeClr val="tx1"/>
                </a:solidFill>
                <a:sym typeface="Wingdings" pitchFamily="2" charset="2"/>
              </a:rPr>
            </a:br>
            <a:r>
              <a:rPr lang="en-US" sz="2400" b="1" dirty="0" smtClean="0">
                <a:solidFill>
                  <a:schemeClr val="tx1"/>
                </a:solidFill>
                <a:sym typeface="Wingdings" pitchFamily="2" charset="2"/>
              </a:rPr>
              <a:t>&amp; </a:t>
            </a:r>
            <a:br>
              <a:rPr lang="en-US" sz="2400" b="1" dirty="0" smtClean="0">
                <a:solidFill>
                  <a:schemeClr val="tx1"/>
                </a:solidFill>
                <a:sym typeface="Wingdings" pitchFamily="2" charset="2"/>
              </a:rPr>
            </a:br>
            <a:r>
              <a:rPr lang="en-US" sz="2400" b="1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sz="2400" b="1" dirty="0" smtClean="0">
                <a:solidFill>
                  <a:schemeClr val="tx1"/>
                </a:solidFill>
                <a:latin typeface="Symbol" pitchFamily="18" charset="2"/>
                <a:sym typeface="Wingdings" pitchFamily="2" charset="2"/>
              </a:rPr>
              <a:t>pr</a:t>
            </a:r>
            <a:r>
              <a:rPr lang="en-US" sz="2400" b="1" dirty="0" smtClean="0">
                <a:solidFill>
                  <a:schemeClr val="tx1"/>
                </a:solidFill>
                <a:sym typeface="Wingdings" pitchFamily="2" charset="2"/>
              </a:rPr>
              <a:t>a</a:t>
            </a:r>
            <a:r>
              <a:rPr lang="en-US" sz="2400" b="1" baseline="-25000" dirty="0" smtClean="0">
                <a:solidFill>
                  <a:schemeClr val="tx1"/>
                </a:solidFill>
                <a:sym typeface="Wingdings" pitchFamily="2" charset="2"/>
              </a:rPr>
              <a:t>1</a:t>
            </a:r>
            <a:r>
              <a:rPr lang="en-US" sz="2400" b="1" dirty="0" smtClean="0">
                <a:solidFill>
                  <a:schemeClr val="tx1"/>
                </a:solidFill>
                <a:sym typeface="Wingdings" pitchFamily="2" charset="2"/>
              </a:rPr>
              <a:t> Exhaustive </a:t>
            </a:r>
            <a:r>
              <a:rPr lang="en-US" sz="2400" b="1" dirty="0" err="1" smtClean="0">
                <a:solidFill>
                  <a:schemeClr val="tx1"/>
                </a:solidFill>
                <a:sym typeface="Wingdings" pitchFamily="2" charset="2"/>
              </a:rPr>
              <a:t>Hadronic</a:t>
            </a:r>
            <a:r>
              <a:rPr lang="en-US" sz="2400" b="1" dirty="0" smtClean="0">
                <a:solidFill>
                  <a:schemeClr val="tx1"/>
                </a:solidFill>
                <a:sym typeface="Wingdings" pitchFamily="2" charset="2"/>
              </a:rPr>
              <a:t> Reactions for hadrons</a:t>
            </a:r>
            <a:endParaRPr lang="en-US" sz="2400" b="1" dirty="0" smtClean="0">
              <a:solidFill>
                <a:schemeClr val="tx1"/>
              </a:solidFill>
            </a:endParaRPr>
          </a:p>
        </p:txBody>
      </p:sp>
      <p:pic>
        <p:nvPicPr>
          <p:cNvPr id="16387" name="Picture 7"/>
          <p:cNvPicPr>
            <a:picLocks noGrp="1" noChangeAspect="1" noChangeArrowheads="1"/>
          </p:cNvPicPr>
          <p:nvPr>
            <p:ph type="body"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752600"/>
            <a:ext cx="4495800" cy="3030538"/>
          </a:xfrm>
          <a:noFill/>
        </p:spPr>
      </p:pic>
      <p:pic>
        <p:nvPicPr>
          <p:cNvPr id="16388" name="Picture 8"/>
          <p:cNvPicPr>
            <a:picLocks noGrp="1" noChangeAspect="1" noChangeArrowheads="1"/>
          </p:cNvPicPr>
          <p:nvPr>
            <p:ph type="body"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0" y="1752600"/>
            <a:ext cx="4495800" cy="3187700"/>
          </a:xfrm>
          <a:noFill/>
        </p:spPr>
      </p:pic>
      <p:sp>
        <p:nvSpPr>
          <p:cNvPr id="16389" name="Text Box 10"/>
          <p:cNvSpPr txBox="1">
            <a:spLocks noChangeArrowheads="1"/>
          </p:cNvSpPr>
          <p:nvPr/>
        </p:nvSpPr>
        <p:spPr bwMode="auto">
          <a:xfrm>
            <a:off x="5715000" y="5029200"/>
            <a:ext cx="32686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sz="2000" b="1">
                <a:solidFill>
                  <a:srgbClr val="0000CC"/>
                </a:solidFill>
              </a:rPr>
              <a:t>S., PRC 71 (2005) 034905</a:t>
            </a:r>
            <a:r>
              <a:rPr lang="en-US" b="1">
                <a:solidFill>
                  <a:srgbClr val="0000CC"/>
                </a:solidFill>
              </a:rPr>
              <a:t>.</a:t>
            </a:r>
          </a:p>
        </p:txBody>
      </p:sp>
      <p:sp>
        <p:nvSpPr>
          <p:cNvPr id="16390" name="Text Box 11"/>
          <p:cNvSpPr txBox="1">
            <a:spLocks noChangeArrowheads="1"/>
          </p:cNvSpPr>
          <p:nvPr/>
        </p:nvSpPr>
        <p:spPr bwMode="auto">
          <a:xfrm>
            <a:off x="76200" y="5073650"/>
            <a:ext cx="4800600" cy="67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sz="2000" b="1">
                <a:solidFill>
                  <a:srgbClr val="660033"/>
                </a:solidFill>
              </a:rPr>
              <a:t>S. &amp; Sinha, PRC 64 (2001)034902 (R ).</a:t>
            </a:r>
            <a:endParaRPr lang="en-US" sz="2000" b="1">
              <a:solidFill>
                <a:srgbClr val="0000CC"/>
              </a:solidFill>
            </a:endParaRPr>
          </a:p>
          <a:p>
            <a:pPr eaLnBrk="1" hangingPunct="1"/>
            <a:endParaRPr lang="en-US" b="1">
              <a:solidFill>
                <a:srgbClr val="FF0000"/>
              </a:solidFill>
            </a:endParaRPr>
          </a:p>
        </p:txBody>
      </p:sp>
      <p:sp>
        <p:nvSpPr>
          <p:cNvPr id="16391" name="Rectangle 12"/>
          <p:cNvSpPr>
            <a:spLocks noChangeArrowheads="1"/>
          </p:cNvSpPr>
          <p:nvPr/>
        </p:nvSpPr>
        <p:spPr bwMode="auto">
          <a:xfrm>
            <a:off x="533400" y="5715000"/>
            <a:ext cx="78232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sz="2800" b="1">
                <a:solidFill>
                  <a:srgbClr val="FF0000"/>
                </a:solidFill>
              </a:rPr>
              <a:t>Hydrodynamics, QGP + rich EOS for hadrons</a:t>
            </a:r>
          </a:p>
        </p:txBody>
      </p:sp>
      <p:sp>
        <p:nvSpPr>
          <p:cNvPr id="16392" name="Text Box 13"/>
          <p:cNvSpPr txBox="1">
            <a:spLocks noChangeArrowheads="1"/>
          </p:cNvSpPr>
          <p:nvPr/>
        </p:nvSpPr>
        <p:spPr bwMode="auto">
          <a:xfrm>
            <a:off x="533400" y="6135688"/>
            <a:ext cx="5562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sz="2400" b="1">
                <a:solidFill>
                  <a:srgbClr val="3333FF"/>
                </a:solidFill>
              </a:rPr>
              <a:t>&amp; accounting for the prompt photons</a:t>
            </a:r>
          </a:p>
        </p:txBody>
      </p:sp>
      <p:sp>
        <p:nvSpPr>
          <p:cNvPr id="16393" name="AutoShape 14"/>
          <p:cNvSpPr>
            <a:spLocks noChangeArrowheads="1"/>
          </p:cNvSpPr>
          <p:nvPr/>
        </p:nvSpPr>
        <p:spPr bwMode="auto">
          <a:xfrm>
            <a:off x="4267200" y="1981200"/>
            <a:ext cx="762000" cy="3810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8" name="Rectangle 8"/>
          <p:cNvSpPr>
            <a:spLocks noChangeArrowheads="1"/>
          </p:cNvSpPr>
          <p:nvPr/>
        </p:nvSpPr>
        <p:spPr bwMode="auto">
          <a:xfrm>
            <a:off x="4114800" y="1752600"/>
            <a:ext cx="4724400" cy="1066800"/>
          </a:xfrm>
          <a:prstGeom prst="rect">
            <a:avLst/>
          </a:prstGeom>
          <a:solidFill>
            <a:schemeClr val="accent1"/>
          </a:solidFill>
          <a:ln w="38100">
            <a:solidFill>
              <a:srgbClr val="FFCC00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folHlink"/>
          </a:solidFill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en-US" altLang="ja-JP" sz="4000" b="1" smtClean="0">
                <a:solidFill>
                  <a:schemeClr val="tx1"/>
                </a:solidFill>
              </a:rPr>
              <a:t>Interaction of hard-scattered parton with dense matter</a:t>
            </a:r>
            <a:endParaRPr lang="en-US" sz="4000" b="1" smtClean="0">
              <a:solidFill>
                <a:schemeClr val="tx1"/>
              </a:solidFill>
            </a:endParaRPr>
          </a:p>
        </p:txBody>
      </p:sp>
      <p:pic>
        <p:nvPicPr>
          <p:cNvPr id="18436" name="Picture 3" descr="jetconv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38200" y="1600200"/>
            <a:ext cx="3254375" cy="4525963"/>
          </a:xfrm>
          <a:noFill/>
        </p:spPr>
      </p:pic>
      <p:sp>
        <p:nvSpPr>
          <p:cNvPr id="18437" name="Line 4"/>
          <p:cNvSpPr>
            <a:spLocks noChangeShapeType="1"/>
          </p:cNvSpPr>
          <p:nvPr/>
        </p:nvSpPr>
        <p:spPr bwMode="auto">
          <a:xfrm flipH="1" flipV="1">
            <a:off x="1905000" y="5257800"/>
            <a:ext cx="2590800" cy="152400"/>
          </a:xfrm>
          <a:prstGeom prst="line">
            <a:avLst/>
          </a:prstGeom>
          <a:ln w="38100">
            <a:headEnd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7765" name="Text Box 5"/>
          <p:cNvSpPr txBox="1">
            <a:spLocks noChangeArrowheads="1"/>
          </p:cNvSpPr>
          <p:nvPr/>
        </p:nvSpPr>
        <p:spPr bwMode="auto">
          <a:xfrm>
            <a:off x="4572000" y="5181600"/>
            <a:ext cx="4038600" cy="523875"/>
          </a:xfrm>
          <a:prstGeom prst="rect">
            <a:avLst/>
          </a:prstGeom>
          <a:solidFill>
            <a:schemeClr val="folHlink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kumimoji="1" lang="en-US" altLang="ja-JP" sz="2800" b="1" dirty="0">
                <a:solidFill>
                  <a:srgbClr val="0000CC"/>
                </a:solidFill>
                <a:latin typeface="Arial" charset="0"/>
                <a:ea typeface="ＭＳ Ｐゴシック" pitchFamily="50" charset="-128"/>
              </a:rPr>
              <a:t>Hard scattered </a:t>
            </a:r>
            <a:r>
              <a:rPr kumimoji="1" lang="en-US" altLang="ja-JP" sz="2800" b="1" dirty="0" err="1">
                <a:solidFill>
                  <a:srgbClr val="0000CC"/>
                </a:solidFill>
                <a:latin typeface="Arial" charset="0"/>
                <a:ea typeface="ＭＳ Ｐゴシック" pitchFamily="50" charset="-128"/>
              </a:rPr>
              <a:t>parton</a:t>
            </a:r>
            <a:endParaRPr kumimoji="1" lang="en-US" altLang="ja-JP" sz="2800" b="1" dirty="0">
              <a:solidFill>
                <a:srgbClr val="0000CC"/>
              </a:solidFill>
              <a:latin typeface="Arial" charset="0"/>
              <a:ea typeface="ＭＳ Ｐゴシック" pitchFamily="50" charset="-128"/>
            </a:endParaRPr>
          </a:p>
        </p:txBody>
      </p:sp>
      <p:sp>
        <p:nvSpPr>
          <p:cNvPr id="18439" name="Rectangle 6"/>
          <p:cNvSpPr>
            <a:spLocks noChangeArrowheads="1"/>
          </p:cNvSpPr>
          <p:nvPr/>
        </p:nvSpPr>
        <p:spPr bwMode="auto">
          <a:xfrm>
            <a:off x="1447800" y="6324600"/>
            <a:ext cx="63595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sz="2400">
                <a:solidFill>
                  <a:srgbClr val="008000"/>
                </a:solidFill>
              </a:rPr>
              <a:t>Fries, Mueller, &amp;  S. , PRL  90 (2003) 132301.</a:t>
            </a:r>
          </a:p>
        </p:txBody>
      </p:sp>
      <p:sp>
        <p:nvSpPr>
          <p:cNvPr id="18440" name="WordArt 7"/>
          <p:cNvSpPr>
            <a:spLocks noChangeArrowheads="1" noChangeShapeType="1" noTextEdit="1"/>
          </p:cNvSpPr>
          <p:nvPr/>
        </p:nvSpPr>
        <p:spPr bwMode="auto">
          <a:xfrm>
            <a:off x="4191000" y="1905000"/>
            <a:ext cx="44958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IN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Garamond" panose="02020404030301010803" pitchFamily="18" charset="0"/>
              </a:rPr>
              <a:t>Jet Photon Conversion</a:t>
            </a:r>
          </a:p>
        </p:txBody>
      </p:sp>
      <p:sp>
        <p:nvSpPr>
          <p:cNvPr id="18441" name="Text Box 12"/>
          <p:cNvSpPr txBox="1">
            <a:spLocks noChangeArrowheads="1"/>
          </p:cNvSpPr>
          <p:nvPr/>
        </p:nvSpPr>
        <p:spPr bwMode="auto">
          <a:xfrm>
            <a:off x="4784725" y="3216275"/>
            <a:ext cx="372586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sz="3200" b="1">
                <a:solidFill>
                  <a:srgbClr val="660033"/>
                </a:solidFill>
              </a:rPr>
              <a:t>“External Probe!!”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152400"/>
            <a:ext cx="7467600" cy="838200"/>
          </a:xfrm>
          <a:solidFill>
            <a:schemeClr val="folHlink"/>
          </a:solidFill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 eaLnBrk="1" hangingPunct="1">
              <a:defRPr/>
            </a:pPr>
            <a:r>
              <a:rPr lang="en-US" sz="3200" b="1" dirty="0" smtClean="0">
                <a:solidFill>
                  <a:schemeClr val="tx1"/>
                </a:solidFill>
              </a:rPr>
              <a:t>Jet-Initiated EM Radiations from QGP</a:t>
            </a:r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143000"/>
            <a:ext cx="8229600" cy="4987925"/>
          </a:xfrm>
          <a:noFill/>
        </p:spPr>
        <p:txBody>
          <a:bodyPr/>
          <a:lstStyle/>
          <a:p>
            <a:pPr eaLnBrk="1" hangingPunct="1"/>
            <a:r>
              <a:rPr lang="en-US" sz="2400" dirty="0" smtClean="0"/>
              <a:t>Annihilation and Compton processes peak in forward and backward directions:</a:t>
            </a:r>
          </a:p>
          <a:p>
            <a:pPr eaLnBrk="1" hangingPunct="1"/>
            <a:endParaRPr lang="en-US" sz="2400" dirty="0" smtClean="0"/>
          </a:p>
          <a:p>
            <a:pPr eaLnBrk="1" hangingPunct="1"/>
            <a:endParaRPr lang="en-US" sz="2400" dirty="0" smtClean="0"/>
          </a:p>
          <a:p>
            <a:pPr eaLnBrk="1" hangingPunct="1"/>
            <a:endParaRPr lang="en-US" sz="2400" dirty="0" smtClean="0"/>
          </a:p>
          <a:p>
            <a:pPr eaLnBrk="1" hangingPunct="1"/>
            <a:endParaRPr lang="en-US" sz="2400" dirty="0" smtClean="0"/>
          </a:p>
          <a:p>
            <a:pPr eaLnBrk="1" hangingPunct="1"/>
            <a:r>
              <a:rPr lang="en-US" sz="2400" dirty="0" smtClean="0">
                <a:solidFill>
                  <a:srgbClr val="0000FF"/>
                </a:solidFill>
              </a:rPr>
              <a:t>one </a:t>
            </a:r>
            <a:r>
              <a:rPr lang="en-US" sz="2400" dirty="0" err="1" smtClean="0">
                <a:solidFill>
                  <a:srgbClr val="0000FF"/>
                </a:solidFill>
              </a:rPr>
              <a:t>parton</a:t>
            </a:r>
            <a:r>
              <a:rPr lang="en-US" sz="2400" dirty="0" smtClean="0">
                <a:solidFill>
                  <a:srgbClr val="0000FF"/>
                </a:solidFill>
              </a:rPr>
              <a:t> from hard scattering, one </a:t>
            </a:r>
            <a:r>
              <a:rPr lang="en-US" sz="2400" dirty="0" err="1" smtClean="0">
                <a:solidFill>
                  <a:srgbClr val="0000FF"/>
                </a:solidFill>
              </a:rPr>
              <a:t>parton</a:t>
            </a:r>
            <a:r>
              <a:rPr lang="en-US" sz="2400" dirty="0" smtClean="0">
                <a:solidFill>
                  <a:srgbClr val="0000FF"/>
                </a:solidFill>
              </a:rPr>
              <a:t> from the thermal medium; cutoff </a:t>
            </a:r>
            <a:r>
              <a:rPr lang="en-US" sz="2400" dirty="0" err="1" smtClean="0">
                <a:solidFill>
                  <a:srgbClr val="0000FF"/>
                </a:solidFill>
              </a:rPr>
              <a:t>p</a:t>
            </a:r>
            <a:r>
              <a:rPr lang="en-US" sz="2400" baseline="-25000" dirty="0" err="1" smtClean="0">
                <a:solidFill>
                  <a:srgbClr val="0000FF"/>
                </a:solidFill>
                <a:sym typeface="Symbol" panose="05050102010706020507" pitchFamily="18" charset="2"/>
              </a:rPr>
              <a:t>,min</a:t>
            </a:r>
            <a:r>
              <a:rPr lang="en-US" sz="2400" dirty="0" smtClean="0">
                <a:solidFill>
                  <a:srgbClr val="0000FF"/>
                </a:solidFill>
                <a:sym typeface="Symbol" panose="05050102010706020507" pitchFamily="18" charset="2"/>
              </a:rPr>
              <a:t> &gt; 1 </a:t>
            </a:r>
            <a:r>
              <a:rPr lang="en-US" sz="2400" dirty="0" err="1" smtClean="0">
                <a:solidFill>
                  <a:srgbClr val="0000FF"/>
                </a:solidFill>
                <a:sym typeface="Symbol" panose="05050102010706020507" pitchFamily="18" charset="2"/>
              </a:rPr>
              <a:t>GeV</a:t>
            </a:r>
            <a:r>
              <a:rPr lang="en-US" sz="2400" dirty="0" smtClean="0">
                <a:solidFill>
                  <a:srgbClr val="0000FF"/>
                </a:solidFill>
                <a:sym typeface="Symbol" panose="05050102010706020507" pitchFamily="18" charset="2"/>
              </a:rPr>
              <a:t>/c.  </a:t>
            </a:r>
          </a:p>
          <a:p>
            <a:pPr eaLnBrk="1" hangingPunct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photon carries momentum of the hard </a:t>
            </a:r>
            <a:r>
              <a:rPr lang="en-US" sz="24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parton</a:t>
            </a:r>
            <a:endParaRPr lang="en-US" sz="2400" dirty="0" smtClean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eaLnBrk="1" hangingPunct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Jet-Photon Conversion</a:t>
            </a:r>
          </a:p>
          <a:p>
            <a:pPr eaLnBrk="1" hangingPunct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This puts photon production and jet-quenching on the same page!!</a:t>
            </a:r>
          </a:p>
        </p:txBody>
      </p:sp>
      <p:pic>
        <p:nvPicPr>
          <p:cNvPr id="1031" name="Picture 4" descr="annihil_nl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020888"/>
            <a:ext cx="3163888" cy="178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5" descr="compton_nl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947863"/>
            <a:ext cx="3011488" cy="1709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026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2802742"/>
              </p:ext>
            </p:extLst>
          </p:nvPr>
        </p:nvGraphicFramePr>
        <p:xfrm>
          <a:off x="2132013" y="2590800"/>
          <a:ext cx="1373187" cy="709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9" name="Equation" r:id="rId5" imgW="761760" imgH="393480" progId="Equation.3">
                  <p:embed/>
                </p:oleObj>
              </mc:Choice>
              <mc:Fallback>
                <p:oleObj name="Equation" r:id="rId5" imgW="761760" imgH="39348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2013" y="2590800"/>
                        <a:ext cx="1373187" cy="709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7"/>
          <p:cNvGraphicFramePr>
            <a:graphicFrameLocks noChangeAspect="1"/>
          </p:cNvGraphicFramePr>
          <p:nvPr/>
        </p:nvGraphicFramePr>
        <p:xfrm>
          <a:off x="7162800" y="2514600"/>
          <a:ext cx="1335088" cy="703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0" name="Equation" r:id="rId7" imgW="749160" imgH="393480" progId="Equation.3">
                  <p:embed/>
                </p:oleObj>
              </mc:Choice>
              <mc:Fallback>
                <p:oleObj name="Equation" r:id="rId7" imgW="749160" imgH="39348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62800" y="2514600"/>
                        <a:ext cx="1335088" cy="703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8" name="Object 8"/>
          <p:cNvGraphicFramePr>
            <a:graphicFrameLocks noChangeAspect="1"/>
          </p:cNvGraphicFramePr>
          <p:nvPr/>
        </p:nvGraphicFramePr>
        <p:xfrm>
          <a:off x="3733800" y="2011363"/>
          <a:ext cx="1462088" cy="1570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1" name="Equation" r:id="rId9" imgW="520560" imgH="558720" progId="Equation.3">
                  <p:embed/>
                </p:oleObj>
              </mc:Choice>
              <mc:Fallback>
                <p:oleObj name="Equation" r:id="rId9" imgW="520560" imgH="55872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3800" y="2011363"/>
                        <a:ext cx="1462088" cy="1570037"/>
                      </a:xfrm>
                      <a:prstGeom prst="rect">
                        <a:avLst/>
                      </a:prstGeom>
                      <a:solidFill>
                        <a:srgbClr val="99CCF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228600"/>
            <a:ext cx="7772400" cy="650875"/>
          </a:xfrm>
          <a:solidFill>
            <a:schemeClr val="folHlink"/>
          </a:solidFill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en-US" sz="3600" b="1" smtClean="0">
                <a:solidFill>
                  <a:schemeClr val="tx1"/>
                </a:solidFill>
              </a:rPr>
              <a:t>Jet-Photon Conversion: Rates</a:t>
            </a:r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143000"/>
            <a:ext cx="7772400" cy="4114800"/>
          </a:xfrm>
        </p:spPr>
        <p:txBody>
          <a:bodyPr/>
          <a:lstStyle/>
          <a:p>
            <a:pPr eaLnBrk="1" hangingPunct="1"/>
            <a:r>
              <a:rPr lang="en-US" sz="2400" smtClean="0">
                <a:solidFill>
                  <a:srgbClr val="0000FF"/>
                </a:solidFill>
              </a:rPr>
              <a:t>Annihilation and Compton rates:</a:t>
            </a:r>
          </a:p>
          <a:p>
            <a:pPr eaLnBrk="1" hangingPunct="1"/>
            <a:endParaRPr lang="en-US" sz="2400" smtClean="0">
              <a:solidFill>
                <a:srgbClr val="0000FF"/>
              </a:solidFill>
            </a:endParaRPr>
          </a:p>
          <a:p>
            <a:pPr eaLnBrk="1" hangingPunct="1"/>
            <a:endParaRPr lang="en-US" sz="2400" smtClean="0"/>
          </a:p>
          <a:p>
            <a:pPr eaLnBrk="1" hangingPunct="1"/>
            <a:endParaRPr lang="en-US" sz="2400" smtClean="0"/>
          </a:p>
          <a:p>
            <a:pPr eaLnBrk="1" hangingPunct="1"/>
            <a:endParaRPr lang="en-US" sz="2400" smtClean="0"/>
          </a:p>
          <a:p>
            <a:pPr eaLnBrk="1" hangingPunct="1"/>
            <a:endParaRPr lang="en-US" sz="2400" smtClean="0"/>
          </a:p>
          <a:p>
            <a:pPr eaLnBrk="1" hangingPunct="1"/>
            <a:endParaRPr lang="en-US" sz="2400" smtClean="0"/>
          </a:p>
          <a:p>
            <a:pPr eaLnBrk="1" hangingPunct="1"/>
            <a:endParaRPr lang="en-US" sz="2400" smtClean="0"/>
          </a:p>
          <a:p>
            <a:pPr eaLnBrk="1" hangingPunct="1"/>
            <a:endParaRPr lang="en-US" sz="2400" smtClean="0"/>
          </a:p>
          <a:p>
            <a:pPr eaLnBrk="1" hangingPunct="1"/>
            <a:r>
              <a:rPr lang="en-US" sz="2400" smtClean="0">
                <a:solidFill>
                  <a:srgbClr val="CC0000"/>
                </a:solidFill>
              </a:rPr>
              <a:t>thermal medium:</a:t>
            </a:r>
          </a:p>
        </p:txBody>
      </p:sp>
      <p:graphicFrame>
        <p:nvGraphicFramePr>
          <p:cNvPr id="2050" name="Object 4"/>
          <p:cNvGraphicFramePr>
            <a:graphicFrameLocks noChangeAspect="1"/>
          </p:cNvGraphicFramePr>
          <p:nvPr/>
        </p:nvGraphicFramePr>
        <p:xfrm>
          <a:off x="739775" y="5410200"/>
          <a:ext cx="7185025" cy="954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4" name="Equation" r:id="rId3" imgW="3632040" imgH="482400" progId="Equation.DSMT4">
                  <p:embed/>
                </p:oleObj>
              </mc:Choice>
              <mc:Fallback>
                <p:oleObj name="Equation" r:id="rId3" imgW="3632040" imgH="4824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9775" y="5410200"/>
                        <a:ext cx="7185025" cy="954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0000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1" name="Object 5"/>
          <p:cNvGraphicFramePr>
            <a:graphicFrameLocks noChangeAspect="1"/>
          </p:cNvGraphicFramePr>
          <p:nvPr/>
        </p:nvGraphicFramePr>
        <p:xfrm>
          <a:off x="685800" y="1600200"/>
          <a:ext cx="7467600" cy="1766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5" name="Equation" r:id="rId5" imgW="4292280" imgH="1015920" progId="Equation.DSMT4">
                  <p:embed/>
                </p:oleObj>
              </mc:Choice>
              <mc:Fallback>
                <p:oleObj name="Equation" r:id="rId5" imgW="4292280" imgH="101592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1600200"/>
                        <a:ext cx="7467600" cy="1766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tx1">
                                <a:alpha val="50000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2" name="Object 6"/>
          <p:cNvGraphicFramePr>
            <a:graphicFrameLocks noChangeAspect="1"/>
          </p:cNvGraphicFramePr>
          <p:nvPr/>
        </p:nvGraphicFramePr>
        <p:xfrm>
          <a:off x="677863" y="3398838"/>
          <a:ext cx="6942137" cy="1706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6" name="Equation" r:id="rId7" imgW="3924000" imgH="965160" progId="Equation.DSMT4">
                  <p:embed/>
                </p:oleObj>
              </mc:Choice>
              <mc:Fallback>
                <p:oleObj name="Equation" r:id="rId7" imgW="3924000" imgH="96516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7863" y="3398838"/>
                        <a:ext cx="6942137" cy="17065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tx1">
                                <a:alpha val="50000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5" name="Line 7"/>
          <p:cNvSpPr>
            <a:spLocks noChangeShapeType="1"/>
          </p:cNvSpPr>
          <p:nvPr/>
        </p:nvSpPr>
        <p:spPr bwMode="auto">
          <a:xfrm flipH="1">
            <a:off x="4191000" y="1676400"/>
            <a:ext cx="1752600" cy="381000"/>
          </a:xfrm>
          <a:prstGeom prst="line">
            <a:avLst/>
          </a:prstGeom>
          <a:noFill/>
          <a:ln w="38100">
            <a:solidFill>
              <a:srgbClr val="660033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5927725" y="1331913"/>
            <a:ext cx="26860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660033"/>
                </a:solidFill>
              </a:rPr>
              <a:t>quark (-jet) distribution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20" name="Rectangle 8"/>
          <p:cNvSpPr>
            <a:spLocks noGrp="1" noChangeArrowheads="1"/>
          </p:cNvSpPr>
          <p:nvPr>
            <p:ph type="title"/>
          </p:nvPr>
        </p:nvSpPr>
        <p:spPr>
          <a:xfrm>
            <a:off x="228600" y="304800"/>
            <a:ext cx="8763000" cy="990600"/>
          </a:xfrm>
          <a:solidFill>
            <a:schemeClr val="folHlink"/>
          </a:solidFill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 eaLnBrk="1" hangingPunct="1">
              <a:defRPr/>
            </a:pPr>
            <a:r>
              <a:rPr lang="en-US" sz="3200" b="1" dirty="0" smtClean="0">
                <a:solidFill>
                  <a:schemeClr val="tx1"/>
                </a:solidFill>
              </a:rPr>
              <a:t>Photons from Passage of Jets through QGP</a:t>
            </a:r>
          </a:p>
        </p:txBody>
      </p:sp>
      <p:sp>
        <p:nvSpPr>
          <p:cNvPr id="166925" name="Text Box 13"/>
          <p:cNvSpPr txBox="1">
            <a:spLocks noChangeArrowheads="1"/>
          </p:cNvSpPr>
          <p:nvPr/>
        </p:nvSpPr>
        <p:spPr bwMode="auto">
          <a:xfrm>
            <a:off x="1660525" y="4953000"/>
            <a:ext cx="5345113" cy="40005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rgbClr val="3333FF"/>
                </a:solidFill>
                <a:latin typeface="Arial" charset="0"/>
              </a:rPr>
              <a:t>Fries, Mueller, &amp; S., PRL 90 (2003) 132301.</a:t>
            </a:r>
          </a:p>
        </p:txBody>
      </p:sp>
      <p:sp>
        <p:nvSpPr>
          <p:cNvPr id="19460" name="Text Box 14"/>
          <p:cNvSpPr txBox="1">
            <a:spLocks noChangeArrowheads="1"/>
          </p:cNvSpPr>
          <p:nvPr/>
        </p:nvSpPr>
        <p:spPr bwMode="auto">
          <a:xfrm>
            <a:off x="533400" y="5486400"/>
            <a:ext cx="8320088" cy="1323975"/>
          </a:xfrm>
          <a:prstGeom prst="rect">
            <a:avLst/>
          </a:prstGeom>
          <a:solidFill>
            <a:srgbClr val="BDFDA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sz="2000" dirty="0">
                <a:solidFill>
                  <a:srgbClr val="FF0000"/>
                </a:solidFill>
              </a:rPr>
              <a:t>This “bremsstrahlung” contribution will be suppressed due to E-loss and</a:t>
            </a:r>
          </a:p>
          <a:p>
            <a:pPr eaLnBrk="1" hangingPunct="1"/>
            <a:r>
              <a:rPr lang="en-US" sz="2000" dirty="0">
                <a:solidFill>
                  <a:srgbClr val="FF0000"/>
                </a:solidFill>
              </a:rPr>
              <a:t>there will be an additional  jet-induced bremsstrahlung, which is also </a:t>
            </a:r>
          </a:p>
          <a:p>
            <a:pPr eaLnBrk="1" hangingPunct="1"/>
            <a:r>
              <a:rPr lang="en-US" sz="2000" dirty="0">
                <a:solidFill>
                  <a:srgbClr val="FF0000"/>
                </a:solidFill>
              </a:rPr>
              <a:t>similarly suppressed, leaving the jet-conversion photons as the largest</a:t>
            </a:r>
          </a:p>
          <a:p>
            <a:pPr eaLnBrk="1" hangingPunct="1"/>
            <a:r>
              <a:rPr lang="en-US" sz="2000" dirty="0">
                <a:solidFill>
                  <a:srgbClr val="FF0000"/>
                </a:solidFill>
              </a:rPr>
              <a:t>source for  </a:t>
            </a:r>
            <a:r>
              <a:rPr lang="en-US" sz="2000" dirty="0" err="1">
                <a:solidFill>
                  <a:srgbClr val="FF0000"/>
                </a:solidFill>
              </a:rPr>
              <a:t>p</a:t>
            </a:r>
            <a:r>
              <a:rPr lang="en-US" sz="2000" baseline="-25000" dirty="0" err="1">
                <a:solidFill>
                  <a:srgbClr val="FF0000"/>
                </a:solidFill>
              </a:rPr>
              <a:t>T</a:t>
            </a:r>
            <a:r>
              <a:rPr lang="en-US" sz="2000" dirty="0">
                <a:solidFill>
                  <a:srgbClr val="FF0000"/>
                </a:solidFill>
              </a:rPr>
              <a:t> = 4-10 </a:t>
            </a:r>
            <a:r>
              <a:rPr lang="en-US" sz="2000" dirty="0" err="1">
                <a:solidFill>
                  <a:srgbClr val="FF0000"/>
                </a:solidFill>
              </a:rPr>
              <a:t>GeV</a:t>
            </a:r>
            <a:r>
              <a:rPr lang="en-US" sz="2000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19461" name="Text Box 16"/>
          <p:cNvSpPr txBox="1">
            <a:spLocks noChangeArrowheads="1"/>
          </p:cNvSpPr>
          <p:nvPr/>
        </p:nvSpPr>
        <p:spPr bwMode="auto">
          <a:xfrm>
            <a:off x="1508125" y="3160713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pic>
        <p:nvPicPr>
          <p:cNvPr id="19462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76400"/>
            <a:ext cx="4724400" cy="320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3" name="Text Box 18"/>
          <p:cNvSpPr txBox="1">
            <a:spLocks noChangeArrowheads="1"/>
          </p:cNvSpPr>
          <p:nvPr/>
        </p:nvSpPr>
        <p:spPr bwMode="auto">
          <a:xfrm>
            <a:off x="6384925" y="2779713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pic>
        <p:nvPicPr>
          <p:cNvPr id="19464" name="Picture 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676400"/>
            <a:ext cx="4495800" cy="320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87325"/>
            <a:ext cx="7772400" cy="650875"/>
          </a:xfrm>
          <a:solidFill>
            <a:schemeClr val="folHlink"/>
          </a:solidFill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 eaLnBrk="1" hangingPunct="1">
              <a:defRPr/>
            </a:pPr>
            <a:r>
              <a:rPr lang="en-US" sz="3600" b="1" dirty="0" smtClean="0"/>
              <a:t>FMS Results: Comparison to Data</a:t>
            </a:r>
          </a:p>
        </p:txBody>
      </p:sp>
      <p:pic>
        <p:nvPicPr>
          <p:cNvPr id="20483" name="Picture 3" descr="p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819400"/>
            <a:ext cx="4343400" cy="320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Picture 4" descr="b10_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055688"/>
            <a:ext cx="4662488" cy="3440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76200" y="1371600"/>
            <a:ext cx="4038600" cy="113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1" eaLnBrk="1" hangingPunct="1">
              <a:spcBef>
                <a:spcPct val="20000"/>
              </a:spcBef>
            </a:pPr>
            <a:r>
              <a:rPr lang="en-US" sz="2000">
                <a:solidFill>
                  <a:srgbClr val="0000FF"/>
                </a:solidFill>
                <a:latin typeface="Tahoma" panose="020B0604030504040204" pitchFamily="34" charset="0"/>
              </a:rPr>
              <a:t>calibrate pQCD calculation of </a:t>
            </a:r>
          </a:p>
          <a:p>
            <a:pPr lvl="1" eaLnBrk="1" hangingPunct="1">
              <a:spcBef>
                <a:spcPct val="20000"/>
              </a:spcBef>
            </a:pPr>
            <a:r>
              <a:rPr lang="en-US" sz="2000">
                <a:solidFill>
                  <a:srgbClr val="0000FF"/>
                </a:solidFill>
                <a:latin typeface="Tahoma" panose="020B0604030504040204" pitchFamily="34" charset="0"/>
              </a:rPr>
              <a:t>direct and Bremsstrahlung </a:t>
            </a:r>
          </a:p>
          <a:p>
            <a:pPr lvl="1" eaLnBrk="1" hangingPunct="1">
              <a:spcBef>
                <a:spcPct val="20000"/>
              </a:spcBef>
            </a:pPr>
            <a:r>
              <a:rPr lang="en-US" sz="2000">
                <a:solidFill>
                  <a:srgbClr val="0000FF"/>
                </a:solidFill>
                <a:latin typeface="Tahoma" panose="020B0604030504040204" pitchFamily="34" charset="0"/>
              </a:rPr>
              <a:t>photons via p+p data:</a:t>
            </a:r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4724400" y="4578350"/>
            <a:ext cx="41910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2000">
                <a:solidFill>
                  <a:srgbClr val="CC0000"/>
                </a:solidFill>
                <a:latin typeface="Tahoma" panose="020B0604030504040204" pitchFamily="34" charset="0"/>
              </a:rPr>
              <a:t>for p</a:t>
            </a:r>
            <a:r>
              <a:rPr lang="en-US" sz="2000" baseline="-25000">
                <a:solidFill>
                  <a:srgbClr val="CC0000"/>
                </a:solidFill>
                <a:latin typeface="Tahoma" panose="020B0604030504040204" pitchFamily="34" charset="0"/>
              </a:rPr>
              <a:t>t</a:t>
            </a:r>
            <a:r>
              <a:rPr lang="en-US" sz="2000">
                <a:solidFill>
                  <a:srgbClr val="CC0000"/>
                </a:solidFill>
                <a:latin typeface="Tahoma" panose="020B0604030504040204" pitchFamily="34" charset="0"/>
              </a:rPr>
              <a:t>&lt;6 GeV, FMS photons give significant contribution to photon spectrum: 50% @ 4GeV.</a:t>
            </a:r>
          </a:p>
        </p:txBody>
      </p:sp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3048000" y="6381750"/>
            <a:ext cx="55054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sz="2000">
                <a:solidFill>
                  <a:srgbClr val="008000"/>
                </a:solidFill>
                <a:latin typeface="Tahoma" panose="020B0604030504040204" pitchFamily="34" charset="0"/>
              </a:rPr>
              <a:t>Fries, Mueller, &amp; S., PRC 72 (2005) 041902( R).</a:t>
            </a:r>
          </a:p>
        </p:txBody>
      </p:sp>
      <p:sp>
        <p:nvSpPr>
          <p:cNvPr id="20488" name="TextBox 7"/>
          <p:cNvSpPr txBox="1">
            <a:spLocks noChangeArrowheads="1"/>
          </p:cNvSpPr>
          <p:nvPr/>
        </p:nvSpPr>
        <p:spPr bwMode="auto">
          <a:xfrm>
            <a:off x="3592513" y="5876925"/>
            <a:ext cx="5399087" cy="52387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sz="2800">
                <a:solidFill>
                  <a:srgbClr val="FF0000"/>
                </a:solidFill>
              </a:rPr>
              <a:t>Proper Isospins &amp; Shadowing !!!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06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76200"/>
            <a:ext cx="7467600" cy="639762"/>
          </a:xfrm>
          <a:solidFill>
            <a:srgbClr val="00B0F0"/>
          </a:solidFill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b="1" u="sng" dirty="0" smtClean="0">
                <a:solidFill>
                  <a:srgbClr val="00B050"/>
                </a:solidFill>
              </a:rPr>
              <a:t>Q</a:t>
            </a:r>
            <a:r>
              <a:rPr lang="en-US" b="1" dirty="0" smtClean="0"/>
              <a:t>uantum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u="sng" dirty="0" smtClean="0">
                <a:solidFill>
                  <a:srgbClr val="FF0000"/>
                </a:solidFill>
              </a:rPr>
              <a:t>C</a:t>
            </a:r>
            <a:r>
              <a:rPr lang="en-US" b="1" dirty="0" smtClean="0"/>
              <a:t>hromo </a:t>
            </a:r>
            <a:r>
              <a:rPr lang="en-US" b="1" u="sng" dirty="0" smtClean="0">
                <a:solidFill>
                  <a:srgbClr val="3333FF"/>
                </a:solidFill>
              </a:rPr>
              <a:t>D</a:t>
            </a:r>
            <a:r>
              <a:rPr lang="en-US" b="1" dirty="0" smtClean="0"/>
              <a:t>ynamics</a:t>
            </a:r>
          </a:p>
        </p:txBody>
      </p:sp>
      <p:sp>
        <p:nvSpPr>
          <p:cNvPr id="303107" name="Text Box 3"/>
          <p:cNvSpPr txBox="1">
            <a:spLocks noChangeArrowheads="1"/>
          </p:cNvSpPr>
          <p:nvPr/>
        </p:nvSpPr>
        <p:spPr bwMode="auto">
          <a:xfrm>
            <a:off x="517525" y="5943600"/>
            <a:ext cx="7635875" cy="83099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i="1" dirty="0">
                <a:solidFill>
                  <a:srgbClr val="8064A2">
                    <a:lumMod val="50000"/>
                  </a:srgbClr>
                </a:solidFill>
                <a:latin typeface="Andalus" pitchFamily="2" charset="-78"/>
                <a:cs typeface="Andalus" pitchFamily="2" charset="-78"/>
              </a:rPr>
              <a:t>Achieved via quarks in 3  </a:t>
            </a:r>
            <a:r>
              <a:rPr lang="en-US" sz="2400" b="1" i="1" dirty="0" err="1">
                <a:solidFill>
                  <a:srgbClr val="8064A2">
                    <a:lumMod val="50000"/>
                  </a:srgbClr>
                </a:solidFill>
                <a:latin typeface="Andalus" pitchFamily="2" charset="-78"/>
                <a:cs typeface="Andalus" pitchFamily="2" charset="-78"/>
              </a:rPr>
              <a:t>colours</a:t>
            </a:r>
            <a:r>
              <a:rPr lang="en-US" sz="2400" b="1" i="1" dirty="0">
                <a:solidFill>
                  <a:srgbClr val="8064A2">
                    <a:lumMod val="50000"/>
                  </a:srgbClr>
                </a:solidFill>
                <a:latin typeface="Andalus" pitchFamily="2" charset="-78"/>
                <a:cs typeface="Andalus" pitchFamily="2" charset="-78"/>
              </a:rPr>
              <a:t> and 8 type of gluons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i="1" dirty="0">
                <a:solidFill>
                  <a:srgbClr val="FF33CC"/>
                </a:solidFill>
                <a:latin typeface="Andalus" pitchFamily="2" charset="-78"/>
                <a:cs typeface="Andalus" pitchFamily="2" charset="-78"/>
              </a:rPr>
              <a:t>all of which carry </a:t>
            </a:r>
            <a:r>
              <a:rPr lang="en-US" sz="2400" b="1" i="1" dirty="0" err="1">
                <a:solidFill>
                  <a:srgbClr val="FF33CC"/>
                </a:solidFill>
                <a:latin typeface="Andalus" pitchFamily="2" charset="-78"/>
                <a:cs typeface="Andalus" pitchFamily="2" charset="-78"/>
              </a:rPr>
              <a:t>colour</a:t>
            </a:r>
            <a:r>
              <a:rPr lang="en-US" sz="2400" b="1" i="1" dirty="0">
                <a:solidFill>
                  <a:srgbClr val="FF33CC"/>
                </a:solidFill>
                <a:latin typeface="Andalus" pitchFamily="2" charset="-78"/>
                <a:cs typeface="Andalus" pitchFamily="2" charset="-78"/>
              </a:rPr>
              <a:t> charge.</a:t>
            </a:r>
          </a:p>
        </p:txBody>
      </p:sp>
      <p:pic>
        <p:nvPicPr>
          <p:cNvPr id="8198" name="Picture 5" descr="wilczek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8200" y="793057"/>
            <a:ext cx="4288120" cy="4236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194" name="Object 6"/>
          <p:cNvGraphicFramePr>
            <a:graphicFrameLocks noGrp="1" noChangeAspect="1"/>
          </p:cNvGraphicFramePr>
          <p:nvPr>
            <p:ph sz="half" idx="2"/>
          </p:nvPr>
        </p:nvGraphicFramePr>
        <p:xfrm>
          <a:off x="5257800" y="5181600"/>
          <a:ext cx="3214688" cy="6253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095" name="Equation" r:id="rId4" imgW="2806560" imgH="545760" progId="Equation.3">
                  <p:embed/>
                </p:oleObj>
              </mc:Choice>
              <mc:Fallback>
                <p:oleObj name="Equation" r:id="rId4" imgW="2806560" imgH="5457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57800" y="5181600"/>
                        <a:ext cx="3214688" cy="625336"/>
                      </a:xfrm>
                      <a:prstGeom prst="rect">
                        <a:avLst/>
                      </a:prstGeom>
                      <a:solidFill>
                        <a:srgbClr val="CCFFFF"/>
                      </a:solidFill>
                      <a:effectLst>
                        <a:outerShdw dist="107763" dir="18900000" algn="ctr" rotWithShape="0">
                          <a:srgbClr val="808080">
                            <a:alpha val="50000"/>
                          </a:srgbClr>
                        </a:outerShdw>
                      </a:effec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ounded Rectangle 6"/>
          <p:cNvSpPr/>
          <p:nvPr/>
        </p:nvSpPr>
        <p:spPr>
          <a:xfrm>
            <a:off x="76200" y="1066800"/>
            <a:ext cx="4343400" cy="4038600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Blip>
                <a:blip r:embed="rId6"/>
              </a:buBlip>
            </a:pPr>
            <a:r>
              <a:rPr lang="en-US" b="1" dirty="0">
                <a:solidFill>
                  <a:srgbClr val="1F497D"/>
                </a:solidFill>
              </a:rPr>
              <a:t>  </a:t>
            </a:r>
            <a:r>
              <a:rPr lang="en-US" b="1" dirty="0">
                <a:solidFill>
                  <a:srgbClr val="C00000"/>
                </a:solidFill>
              </a:rPr>
              <a:t>V ( r ) </a:t>
            </a:r>
            <a:r>
              <a:rPr lang="en-US" b="1" dirty="0">
                <a:solidFill>
                  <a:srgbClr val="C00000"/>
                </a:solidFill>
                <a:sym typeface="Symbol"/>
              </a:rPr>
              <a:t>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en-US" b="1" dirty="0">
                <a:solidFill>
                  <a:srgbClr val="C00000"/>
                </a:solidFill>
                <a:latin typeface="Symbol" pitchFamily="18" charset="2"/>
              </a:rPr>
              <a:t>a</a:t>
            </a:r>
            <a:r>
              <a:rPr lang="en-US" b="1" baseline="-25000" dirty="0">
                <a:solidFill>
                  <a:srgbClr val="C00000"/>
                </a:solidFill>
              </a:rPr>
              <a:t>s</a:t>
            </a:r>
            <a:r>
              <a:rPr lang="en-US" b="1" dirty="0">
                <a:solidFill>
                  <a:srgbClr val="C00000"/>
                </a:solidFill>
                <a:latin typeface="Symbol" pitchFamily="18" charset="2"/>
              </a:rPr>
              <a:t>(</a:t>
            </a:r>
            <a:r>
              <a:rPr lang="en-US" b="1" dirty="0">
                <a:solidFill>
                  <a:srgbClr val="C00000"/>
                </a:solidFill>
              </a:rPr>
              <a:t>Q)/r +</a:t>
            </a:r>
            <a:r>
              <a:rPr lang="en-US" b="1" dirty="0">
                <a:solidFill>
                  <a:srgbClr val="C00000"/>
                </a:solidFill>
                <a:latin typeface="Symbol" pitchFamily="18" charset="2"/>
              </a:rPr>
              <a:t>s </a:t>
            </a:r>
            <a:r>
              <a:rPr lang="en-US" b="1" dirty="0">
                <a:solidFill>
                  <a:srgbClr val="C00000"/>
                </a:solidFill>
              </a:rPr>
              <a:t>r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Blip>
                <a:blip r:embed="rId6"/>
              </a:buBlip>
            </a:pPr>
            <a:r>
              <a:rPr lang="en-US" b="1" dirty="0">
                <a:solidFill>
                  <a:srgbClr val="0000FF"/>
                </a:solidFill>
              </a:rPr>
              <a:t>  Small r (large Q): </a:t>
            </a:r>
            <a:r>
              <a:rPr lang="en-US" b="1" dirty="0">
                <a:solidFill>
                  <a:srgbClr val="1F497D">
                    <a:lumMod val="75000"/>
                  </a:srgbClr>
                </a:solidFill>
                <a:latin typeface="Symbol" pitchFamily="18" charset="2"/>
              </a:rPr>
              <a:t>a</a:t>
            </a:r>
            <a:r>
              <a:rPr lang="en-US" b="1" baseline="-25000" dirty="0">
                <a:solidFill>
                  <a:srgbClr val="1F497D">
                    <a:lumMod val="75000"/>
                  </a:srgbClr>
                </a:solidFill>
                <a:latin typeface="Times"/>
              </a:rPr>
              <a:t>s</a:t>
            </a:r>
            <a:r>
              <a:rPr lang="en-US" b="1" dirty="0">
                <a:solidFill>
                  <a:srgbClr val="1F497D"/>
                </a:solidFill>
              </a:rPr>
              <a:t>(Q</a:t>
            </a:r>
            <a:r>
              <a:rPr lang="en-US" b="1" baseline="30000" dirty="0">
                <a:solidFill>
                  <a:srgbClr val="1F497D"/>
                </a:solidFill>
              </a:rPr>
              <a:t>2</a:t>
            </a:r>
            <a:r>
              <a:rPr lang="en-US" b="1" dirty="0">
                <a:solidFill>
                  <a:srgbClr val="1F497D"/>
                </a:solidFill>
              </a:rPr>
              <a:t>) </a:t>
            </a:r>
            <a:r>
              <a:rPr lang="en-US" b="1" dirty="0">
                <a:solidFill>
                  <a:srgbClr val="1F497D"/>
                </a:solidFill>
                <a:sym typeface="Wingdings" pitchFamily="2" charset="2"/>
              </a:rPr>
              <a:t></a:t>
            </a:r>
            <a:r>
              <a:rPr lang="en-US" b="1" dirty="0">
                <a:solidFill>
                  <a:srgbClr val="1F497D"/>
                </a:solidFill>
              </a:rPr>
              <a:t> 0</a:t>
            </a:r>
            <a:r>
              <a:rPr lang="en-US" b="1" dirty="0">
                <a:solidFill>
                  <a:srgbClr val="0000FF"/>
                </a:solidFill>
              </a:rPr>
              <a:t>, 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b="1" dirty="0">
                <a:solidFill>
                  <a:srgbClr val="0000FF"/>
                </a:solidFill>
              </a:rPr>
              <a:t>    quarks behave as free particles: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b="1" dirty="0">
                <a:solidFill>
                  <a:srgbClr val="0000FF"/>
                </a:solidFill>
              </a:rPr>
              <a:t>     </a:t>
            </a:r>
            <a:r>
              <a:rPr lang="en-US" b="1" dirty="0">
                <a:solidFill>
                  <a:srgbClr val="002060"/>
                </a:solidFill>
              </a:rPr>
              <a:t>Asymptotic Freedom.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Blip>
                <a:blip r:embed="rId6"/>
              </a:buBlip>
            </a:pPr>
            <a:r>
              <a:rPr lang="en-US" b="1" dirty="0">
                <a:solidFill>
                  <a:srgbClr val="0000FF"/>
                </a:solidFill>
              </a:rPr>
              <a:t>  Large r (small Q):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b="1" dirty="0">
                <a:solidFill>
                  <a:srgbClr val="0000FF"/>
                </a:solidFill>
              </a:rPr>
              <a:t>     the second term goes to infinity;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b="1" dirty="0">
                <a:solidFill>
                  <a:srgbClr val="002060"/>
                </a:solidFill>
              </a:rPr>
              <a:t>     Infrared Slavery, 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b="1" dirty="0">
                <a:solidFill>
                  <a:srgbClr val="0000FF"/>
                </a:solidFill>
              </a:rPr>
              <a:t>     </a:t>
            </a:r>
            <a:r>
              <a:rPr lang="en-US" b="1" dirty="0">
                <a:solidFill>
                  <a:srgbClr val="993300"/>
                </a:solidFill>
              </a:rPr>
              <a:t>No Free Quarks or Gluons.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Blip>
                <a:blip r:embed="rId6"/>
              </a:buBlip>
            </a:pPr>
            <a:r>
              <a:rPr lang="en-US" b="1" dirty="0">
                <a:solidFill>
                  <a:srgbClr val="0000FF"/>
                </a:solidFill>
              </a:rPr>
              <a:t>  Different from any other interaction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b="1" dirty="0">
                <a:solidFill>
                  <a:srgbClr val="0000FF"/>
                </a:solidFill>
              </a:rPr>
              <a:t>     we have come across.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1892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879" name="Text Box 7"/>
          <p:cNvSpPr txBox="1">
            <a:spLocks noGrp="1" noChangeArrowheads="1"/>
          </p:cNvSpPr>
          <p:nvPr>
            <p:ph type="title"/>
          </p:nvPr>
        </p:nvSpPr>
        <p:spPr>
          <a:solidFill>
            <a:schemeClr val="folHlink"/>
          </a:solidFill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en-US" sz="3200" b="1" dirty="0" smtClean="0"/>
              <a:t>AMY and One-Stop Treatment of </a:t>
            </a:r>
            <a:br>
              <a:rPr lang="en-US" sz="3200" b="1" dirty="0" smtClean="0"/>
            </a:br>
            <a:r>
              <a:rPr lang="en-US" sz="3200" b="1" dirty="0" smtClean="0"/>
              <a:t>Jet-Quenching and Jet-Initiated Photons</a:t>
            </a:r>
          </a:p>
        </p:txBody>
      </p:sp>
      <p:grpSp>
        <p:nvGrpSpPr>
          <p:cNvPr id="2" name="Group 12"/>
          <p:cNvGrpSpPr/>
          <p:nvPr/>
        </p:nvGrpSpPr>
        <p:grpSpPr>
          <a:xfrm>
            <a:off x="152400" y="5562600"/>
            <a:ext cx="8915400" cy="1138773"/>
            <a:chOff x="155897" y="5562600"/>
            <a:chExt cx="9119998" cy="1138773"/>
          </a:xfrm>
          <a:solidFill>
            <a:srgbClr val="BDFDA1"/>
          </a:solidFill>
        </p:grpSpPr>
        <p:sp>
          <p:nvSpPr>
            <p:cNvPr id="23555" name="Text Box 10"/>
            <p:cNvSpPr txBox="1">
              <a:spLocks noChangeArrowheads="1"/>
            </p:cNvSpPr>
            <p:nvPr/>
          </p:nvSpPr>
          <p:spPr bwMode="auto">
            <a:xfrm>
              <a:off x="1584325" y="5980113"/>
              <a:ext cx="184150" cy="36671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23556" name="Text Box 11"/>
            <p:cNvSpPr txBox="1">
              <a:spLocks noChangeArrowheads="1"/>
            </p:cNvSpPr>
            <p:nvPr/>
          </p:nvSpPr>
          <p:spPr bwMode="auto">
            <a:xfrm>
              <a:off x="155897" y="5562600"/>
              <a:ext cx="9119998" cy="113877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2000">
                  <a:solidFill>
                    <a:srgbClr val="0000CC"/>
                  </a:solidFill>
                  <a:latin typeface="Arial" charset="0"/>
                </a:rPr>
                <a:t>This</a:t>
              </a:r>
              <a:r>
                <a:rPr lang="en-US" sz="2000">
                  <a:solidFill>
                    <a:srgbClr val="FF0000"/>
                  </a:solidFill>
                  <a:latin typeface="Arial" charset="0"/>
                </a:rPr>
                <a:t> supersedes</a:t>
              </a:r>
              <a:r>
                <a:rPr lang="en-US" sz="2000">
                  <a:solidFill>
                    <a:srgbClr val="0000CC"/>
                  </a:solidFill>
                  <a:latin typeface="Arial" charset="0"/>
                </a:rPr>
                <a:t> </a:t>
              </a:r>
              <a:r>
                <a:rPr lang="en-US" sz="2000" dirty="0" err="1">
                  <a:solidFill>
                    <a:srgbClr val="0000CC"/>
                  </a:solidFill>
                  <a:latin typeface="Arial" charset="0"/>
                </a:rPr>
                <a:t>Turbide</a:t>
              </a:r>
              <a:r>
                <a:rPr lang="en-US" sz="2000" dirty="0">
                  <a:solidFill>
                    <a:srgbClr val="0000CC"/>
                  </a:solidFill>
                  <a:latin typeface="Arial" charset="0"/>
                </a:rPr>
                <a:t>, Gale, </a:t>
              </a:r>
              <a:r>
                <a:rPr lang="en-US" sz="2000" dirty="0" err="1">
                  <a:solidFill>
                    <a:srgbClr val="0000CC"/>
                  </a:solidFill>
                  <a:latin typeface="Arial" charset="0"/>
                </a:rPr>
                <a:t>Jeon</a:t>
              </a:r>
              <a:r>
                <a:rPr lang="en-US" sz="2000" dirty="0">
                  <a:solidFill>
                    <a:srgbClr val="0000CC"/>
                  </a:solidFill>
                  <a:latin typeface="Arial" charset="0"/>
                </a:rPr>
                <a:t>, &amp; Moore, PRC 72 (2005) 014906;</a:t>
              </a:r>
            </a:p>
            <a:p>
              <a:pPr>
                <a:defRPr/>
              </a:pPr>
              <a:r>
                <a:rPr lang="en-US" sz="2400" dirty="0">
                  <a:solidFill>
                    <a:srgbClr val="0000CC"/>
                  </a:solidFill>
                  <a:latin typeface="Arial" charset="0"/>
                </a:rPr>
                <a:t>which used AMY but all the processes were calculated using </a:t>
              </a:r>
              <a:r>
                <a:rPr lang="en-US" sz="2400" dirty="0">
                  <a:solidFill>
                    <a:srgbClr val="FF0000"/>
                  </a:solidFill>
                  <a:latin typeface="Arial" charset="0"/>
                </a:rPr>
                <a:t>hard spheres </a:t>
              </a:r>
              <a:r>
                <a:rPr lang="en-US" sz="2400" dirty="0">
                  <a:solidFill>
                    <a:srgbClr val="0000CC"/>
                  </a:solidFill>
                  <a:latin typeface="Arial" charset="0"/>
                </a:rPr>
                <a:t>and </a:t>
              </a:r>
              <a:r>
                <a:rPr lang="en-US" sz="2400" dirty="0">
                  <a:solidFill>
                    <a:srgbClr val="FF0000"/>
                  </a:solidFill>
                  <a:latin typeface="Arial" charset="0"/>
                </a:rPr>
                <a:t>ignoring transverse expansion</a:t>
              </a:r>
              <a:r>
                <a:rPr lang="en-US" sz="2400" dirty="0">
                  <a:solidFill>
                    <a:srgbClr val="0000CC"/>
                  </a:solidFill>
                  <a:latin typeface="Arial" charset="0"/>
                </a:rPr>
                <a:t>.          </a:t>
              </a:r>
            </a:p>
          </p:txBody>
        </p:sp>
      </p:grpSp>
      <p:pic>
        <p:nvPicPr>
          <p:cNvPr id="22532" name="Picture 8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3175" y="1676400"/>
            <a:ext cx="4356100" cy="3306763"/>
          </a:xfrm>
          <a:noFill/>
        </p:spPr>
      </p:pic>
      <p:pic>
        <p:nvPicPr>
          <p:cNvPr id="22533" name="Picture 9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76788" y="1752600"/>
            <a:ext cx="4329112" cy="3205163"/>
          </a:xfrm>
          <a:noFill/>
        </p:spPr>
      </p:pic>
      <p:sp>
        <p:nvSpPr>
          <p:cNvPr id="22534" name="TextBox 11"/>
          <p:cNvSpPr txBox="1">
            <a:spLocks noChangeArrowheads="1"/>
          </p:cNvSpPr>
          <p:nvPr/>
        </p:nvSpPr>
        <p:spPr bwMode="auto">
          <a:xfrm>
            <a:off x="1066800" y="5029200"/>
            <a:ext cx="654070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sz="2000" dirty="0" err="1">
                <a:solidFill>
                  <a:srgbClr val="FF0000"/>
                </a:solidFill>
              </a:rPr>
              <a:t>Turbide</a:t>
            </a:r>
            <a:r>
              <a:rPr lang="en-US" sz="2000" dirty="0">
                <a:solidFill>
                  <a:srgbClr val="FF0000"/>
                </a:solidFill>
              </a:rPr>
              <a:t>, Gale, </a:t>
            </a:r>
            <a:r>
              <a:rPr lang="en-US" sz="2000" dirty="0" err="1">
                <a:solidFill>
                  <a:srgbClr val="FF0000"/>
                </a:solidFill>
              </a:rPr>
              <a:t>Frodermann</a:t>
            </a:r>
            <a:r>
              <a:rPr lang="en-US" sz="2000" dirty="0">
                <a:solidFill>
                  <a:srgbClr val="FF0000"/>
                </a:solidFill>
              </a:rPr>
              <a:t>, &amp; Heinz, </a:t>
            </a:r>
            <a:r>
              <a:rPr lang="en-US" sz="2000" dirty="0" err="1" smtClean="0">
                <a:solidFill>
                  <a:srgbClr val="FF0000"/>
                </a:solidFill>
              </a:rPr>
              <a:t>hep-ph</a:t>
            </a:r>
            <a:r>
              <a:rPr lang="en-US" sz="2000" dirty="0" smtClean="0">
                <a:solidFill>
                  <a:srgbClr val="FF0000"/>
                </a:solidFill>
              </a:rPr>
              <a:t>/0712.732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303" name="Rectangle 7"/>
          <p:cNvSpPr>
            <a:spLocks noGrp="1" noChangeArrowheads="1"/>
          </p:cNvSpPr>
          <p:nvPr>
            <p:ph type="title"/>
          </p:nvPr>
        </p:nvSpPr>
        <p:spPr>
          <a:xfrm>
            <a:off x="152400" y="106363"/>
            <a:ext cx="7239000" cy="808037"/>
          </a:xfrm>
          <a:solidFill>
            <a:schemeClr val="folHlink"/>
          </a:solidFill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chemeClr val="tx1"/>
                </a:solidFill>
              </a:rPr>
              <a:t>Parton Cascade Model</a:t>
            </a:r>
          </a:p>
        </p:txBody>
      </p:sp>
      <p:pic>
        <p:nvPicPr>
          <p:cNvPr id="24579" name="Picture 10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2538413"/>
            <a:ext cx="4038600" cy="2647950"/>
          </a:xfrm>
          <a:noFill/>
        </p:spPr>
      </p:pic>
      <p:pic>
        <p:nvPicPr>
          <p:cNvPr id="24580" name="Picture 1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24400" y="2514600"/>
            <a:ext cx="4267200" cy="3124200"/>
          </a:xfrm>
          <a:noFill/>
        </p:spPr>
      </p:pic>
      <p:sp>
        <p:nvSpPr>
          <p:cNvPr id="24581" name="Oval 11"/>
          <p:cNvSpPr>
            <a:spLocks noChangeArrowheads="1"/>
          </p:cNvSpPr>
          <p:nvPr/>
        </p:nvSpPr>
        <p:spPr bwMode="auto">
          <a:xfrm rot="-9321737">
            <a:off x="1057275" y="3813175"/>
            <a:ext cx="3340100" cy="984250"/>
          </a:xfrm>
          <a:prstGeom prst="ellipse">
            <a:avLst/>
          </a:prstGeom>
          <a:noFill/>
          <a:ln w="28575">
            <a:solidFill>
              <a:srgbClr val="FF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24582" name="Oval 13"/>
          <p:cNvSpPr>
            <a:spLocks noChangeArrowheads="1"/>
          </p:cNvSpPr>
          <p:nvPr/>
        </p:nvSpPr>
        <p:spPr bwMode="auto">
          <a:xfrm rot="1820983">
            <a:off x="6096000" y="4038600"/>
            <a:ext cx="2722563" cy="735013"/>
          </a:xfrm>
          <a:prstGeom prst="ellipse">
            <a:avLst/>
          </a:prstGeom>
          <a:noFill/>
          <a:ln w="38100">
            <a:solidFill>
              <a:srgbClr val="FF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24583" name="Text Box 14"/>
          <p:cNvSpPr txBox="1">
            <a:spLocks noChangeArrowheads="1"/>
          </p:cNvSpPr>
          <p:nvPr/>
        </p:nvSpPr>
        <p:spPr bwMode="auto">
          <a:xfrm>
            <a:off x="1279525" y="5675313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24584" name="Text Box 15"/>
          <p:cNvSpPr txBox="1">
            <a:spLocks noChangeArrowheads="1"/>
          </p:cNvSpPr>
          <p:nvPr/>
        </p:nvSpPr>
        <p:spPr bwMode="auto">
          <a:xfrm>
            <a:off x="0" y="5410200"/>
            <a:ext cx="5181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3333FF"/>
                </a:solidFill>
              </a:rPr>
              <a:t>Renk, Bass, &amp; S., PLB 632 (2006) 632.</a:t>
            </a:r>
          </a:p>
        </p:txBody>
      </p:sp>
      <p:sp>
        <p:nvSpPr>
          <p:cNvPr id="24585" name="Text Box 16"/>
          <p:cNvSpPr txBox="1">
            <a:spLocks noChangeArrowheads="1"/>
          </p:cNvSpPr>
          <p:nvPr/>
        </p:nvSpPr>
        <p:spPr bwMode="auto">
          <a:xfrm>
            <a:off x="5394325" y="5599113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24586" name="Text Box 17"/>
          <p:cNvSpPr txBox="1">
            <a:spLocks noChangeArrowheads="1"/>
          </p:cNvSpPr>
          <p:nvPr/>
        </p:nvSpPr>
        <p:spPr bwMode="auto">
          <a:xfrm>
            <a:off x="5486400" y="5830888"/>
            <a:ext cx="33528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3333FF"/>
                </a:solidFill>
              </a:rPr>
              <a:t>Bass, Mueller, &amp; S.,</a:t>
            </a:r>
          </a:p>
          <a:p>
            <a:pPr eaLnBrk="1" hangingPunct="1"/>
            <a:r>
              <a:rPr lang="en-US" b="1">
                <a:solidFill>
                  <a:srgbClr val="3333FF"/>
                </a:solidFill>
              </a:rPr>
              <a:t> PRC 66 (2002) 061902  (R).</a:t>
            </a:r>
          </a:p>
        </p:txBody>
      </p:sp>
      <p:sp>
        <p:nvSpPr>
          <p:cNvPr id="24587" name="Text Box 18"/>
          <p:cNvSpPr txBox="1">
            <a:spLocks noChangeArrowheads="1"/>
          </p:cNvSpPr>
          <p:nvPr/>
        </p:nvSpPr>
        <p:spPr bwMode="auto">
          <a:xfrm>
            <a:off x="76200" y="5957888"/>
            <a:ext cx="4970463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sz="2800" b="1">
                <a:solidFill>
                  <a:srgbClr val="3333FF"/>
                </a:solidFill>
              </a:rPr>
              <a:t>LPM plays a significant role.</a:t>
            </a:r>
          </a:p>
        </p:txBody>
      </p:sp>
      <p:sp>
        <p:nvSpPr>
          <p:cNvPr id="24588" name="Text Box 22"/>
          <p:cNvSpPr txBox="1">
            <a:spLocks noChangeArrowheads="1"/>
          </p:cNvSpPr>
          <p:nvPr/>
        </p:nvSpPr>
        <p:spPr bwMode="auto">
          <a:xfrm>
            <a:off x="441325" y="1408113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pic>
        <p:nvPicPr>
          <p:cNvPr id="24589" name="Picture 23" descr="compton_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143000"/>
            <a:ext cx="14478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90" name="Text Box 24"/>
          <p:cNvSpPr txBox="1">
            <a:spLocks noChangeArrowheads="1"/>
          </p:cNvSpPr>
          <p:nvPr/>
        </p:nvSpPr>
        <p:spPr bwMode="auto">
          <a:xfrm>
            <a:off x="2270125" y="1408113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pic>
        <p:nvPicPr>
          <p:cNvPr id="24591" name="Picture 25" descr="annihilatio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295400"/>
            <a:ext cx="1409700" cy="757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92" name="Picture 26" descr="brem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1219200"/>
            <a:ext cx="1524000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93" name="Line 29"/>
          <p:cNvSpPr>
            <a:spLocks noChangeShapeType="1"/>
          </p:cNvSpPr>
          <p:nvPr/>
        </p:nvSpPr>
        <p:spPr bwMode="auto">
          <a:xfrm flipV="1">
            <a:off x="990600" y="15240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24594" name="Text Box 30"/>
          <p:cNvSpPr txBox="1">
            <a:spLocks noChangeArrowheads="1"/>
          </p:cNvSpPr>
          <p:nvPr/>
        </p:nvSpPr>
        <p:spPr bwMode="auto">
          <a:xfrm>
            <a:off x="3765550" y="2071688"/>
            <a:ext cx="4083050" cy="366712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FF0000"/>
                </a:solidFill>
              </a:rPr>
              <a:t>Embedded in the partonic cascades</a:t>
            </a:r>
          </a:p>
        </p:txBody>
      </p:sp>
      <p:sp>
        <p:nvSpPr>
          <p:cNvPr id="24595" name="Text Box 31"/>
          <p:cNvSpPr txBox="1">
            <a:spLocks noChangeArrowheads="1"/>
          </p:cNvSpPr>
          <p:nvPr/>
        </p:nvSpPr>
        <p:spPr bwMode="auto">
          <a:xfrm>
            <a:off x="7299325" y="493713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pic>
        <p:nvPicPr>
          <p:cNvPr id="24596" name="Picture 32" descr="kkg2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724775" y="0"/>
            <a:ext cx="1419225" cy="20351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686" y="152400"/>
            <a:ext cx="8896114" cy="655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609600" y="5257800"/>
            <a:ext cx="3657600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IN" b="1" dirty="0" smtClean="0"/>
              <a:t>Phys.Rev.Lett.104:132301,2010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14067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31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610600" cy="1143000"/>
          </a:xfrm>
          <a:solidFill>
            <a:schemeClr val="folHlink"/>
          </a:solidFill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 eaLnBrk="1" hangingPunct="1">
              <a:defRPr/>
            </a:pPr>
            <a:r>
              <a:rPr lang="en-US" sz="3600" b="1" dirty="0" smtClean="0">
                <a:solidFill>
                  <a:schemeClr val="tx1"/>
                </a:solidFill>
              </a:rPr>
              <a:t>Thermal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b="1" dirty="0" smtClean="0">
                <a:solidFill>
                  <a:schemeClr val="tx1"/>
                </a:solidFill>
              </a:rPr>
              <a:t>photons from </a:t>
            </a:r>
            <a:r>
              <a:rPr lang="en-US" sz="3600" b="1" dirty="0" err="1" smtClean="0">
                <a:solidFill>
                  <a:schemeClr val="tx1"/>
                </a:solidFill>
              </a:rPr>
              <a:t>Au+Au@RHIC</a:t>
            </a:r>
            <a:endParaRPr lang="en-US" sz="3600" b="1" dirty="0" smtClean="0">
              <a:solidFill>
                <a:schemeClr val="tx1"/>
              </a:solidFill>
            </a:endParaRPr>
          </a:p>
        </p:txBody>
      </p:sp>
      <p:pic>
        <p:nvPicPr>
          <p:cNvPr id="2560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00" y="1371600"/>
            <a:ext cx="5638800" cy="5389563"/>
          </a:xfrm>
          <a:noFill/>
        </p:spPr>
      </p:pic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5791200" y="5927725"/>
            <a:ext cx="313372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sz="2000">
                <a:solidFill>
                  <a:srgbClr val="0000CC"/>
                </a:solidFill>
              </a:rPr>
              <a:t>d’Enterria &amp; Peressounko,</a:t>
            </a:r>
          </a:p>
          <a:p>
            <a:pPr eaLnBrk="1" hangingPunct="1"/>
            <a:r>
              <a:rPr lang="en-US" sz="2000">
                <a:solidFill>
                  <a:srgbClr val="0000CC"/>
                </a:solidFill>
              </a:rPr>
              <a:t>EPJC 46 (2006) 451.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4800" y="1447800"/>
            <a:ext cx="6629400" cy="4705350"/>
          </a:xfrm>
          <a:noFill/>
        </p:spPr>
      </p:pic>
      <p:sp>
        <p:nvSpPr>
          <p:cNvPr id="279555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52400"/>
            <a:ext cx="8229600" cy="1143000"/>
          </a:xfrm>
          <a:solidFill>
            <a:schemeClr val="folHlink"/>
          </a:solidFill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 eaLnBrk="1" hangingPunct="1">
              <a:defRPr/>
            </a:pPr>
            <a:r>
              <a:rPr lang="en-US" sz="4000" b="1" dirty="0" smtClean="0">
                <a:solidFill>
                  <a:schemeClr val="tx1"/>
                </a:solidFill>
              </a:rPr>
              <a:t>Elliptic Flow of Thermal Photons:</a:t>
            </a:r>
            <a:r>
              <a:rPr lang="en-US" sz="4000" b="1" dirty="0" smtClean="0">
                <a:solidFill>
                  <a:srgbClr val="3333FF"/>
                </a:solidFill>
              </a:rPr>
              <a:t/>
            </a:r>
            <a:br>
              <a:rPr lang="en-US" sz="4000" b="1" dirty="0" smtClean="0">
                <a:solidFill>
                  <a:srgbClr val="3333FF"/>
                </a:solidFill>
              </a:rPr>
            </a:br>
            <a:r>
              <a:rPr lang="en-US" sz="4000" b="1" i="1" dirty="0" smtClean="0">
                <a:solidFill>
                  <a:srgbClr val="660033"/>
                </a:solidFill>
              </a:rPr>
              <a:t>Measure Evolution of Flow !</a:t>
            </a:r>
          </a:p>
        </p:txBody>
      </p:sp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669925" y="6324600"/>
            <a:ext cx="73310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3333FF"/>
                </a:solidFill>
              </a:rPr>
              <a:t>Chatterjee, Frodermann,  Heinz, and S., PRL 96 (2006) 202302.</a:t>
            </a:r>
          </a:p>
        </p:txBody>
      </p:sp>
      <p:sp>
        <p:nvSpPr>
          <p:cNvPr id="28677" name="Oval 5"/>
          <p:cNvSpPr>
            <a:spLocks noChangeArrowheads="1"/>
          </p:cNvSpPr>
          <p:nvPr/>
        </p:nvSpPr>
        <p:spPr bwMode="auto">
          <a:xfrm>
            <a:off x="990600" y="4495800"/>
            <a:ext cx="1219200" cy="1676400"/>
          </a:xfrm>
          <a:prstGeom prst="ellipse">
            <a:avLst/>
          </a:prstGeom>
          <a:noFill/>
          <a:ln w="57150">
            <a:solidFill>
              <a:srgbClr val="FF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28678" name="Oval 6"/>
          <p:cNvSpPr>
            <a:spLocks noChangeArrowheads="1"/>
          </p:cNvSpPr>
          <p:nvPr/>
        </p:nvSpPr>
        <p:spPr bwMode="auto">
          <a:xfrm>
            <a:off x="6934200" y="1524000"/>
            <a:ext cx="1676400" cy="4343400"/>
          </a:xfrm>
          <a:prstGeom prst="ellipse">
            <a:avLst/>
          </a:prstGeom>
          <a:gradFill rotWithShape="1">
            <a:gsLst>
              <a:gs pos="0">
                <a:srgbClr val="767600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CC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28679" name="AutoShape 7"/>
          <p:cNvSpPr>
            <a:spLocks noChangeArrowheads="1"/>
          </p:cNvSpPr>
          <p:nvPr/>
        </p:nvSpPr>
        <p:spPr bwMode="auto">
          <a:xfrm>
            <a:off x="6934200" y="3352800"/>
            <a:ext cx="1676400" cy="790575"/>
          </a:xfrm>
          <a:prstGeom prst="leftRightArrow">
            <a:avLst>
              <a:gd name="adj1" fmla="val 50000"/>
              <a:gd name="adj2" fmla="val 4241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n-US">
              <a:solidFill>
                <a:srgbClr val="FF0000"/>
              </a:solidFill>
            </a:endParaRPr>
          </a:p>
        </p:txBody>
      </p:sp>
      <p:sp>
        <p:nvSpPr>
          <p:cNvPr id="28680" name="AutoShape 8"/>
          <p:cNvSpPr>
            <a:spLocks noChangeArrowheads="1"/>
          </p:cNvSpPr>
          <p:nvPr/>
        </p:nvSpPr>
        <p:spPr bwMode="auto">
          <a:xfrm>
            <a:off x="7620000" y="1524000"/>
            <a:ext cx="228600" cy="4343400"/>
          </a:xfrm>
          <a:prstGeom prst="upDownArrow">
            <a:avLst>
              <a:gd name="adj1" fmla="val 50000"/>
              <a:gd name="adj2" fmla="val 380000"/>
            </a:avLst>
          </a:prstGeom>
          <a:solidFill>
            <a:srgbClr val="BDFDA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28681" name="Text Box 9"/>
          <p:cNvSpPr txBox="1">
            <a:spLocks noChangeArrowheads="1"/>
          </p:cNvSpPr>
          <p:nvPr/>
        </p:nvSpPr>
        <p:spPr bwMode="auto">
          <a:xfrm rot="-2176815">
            <a:off x="4953000" y="4532313"/>
            <a:ext cx="1403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660033"/>
                </a:solidFill>
              </a:rPr>
              <a:t>Early times</a:t>
            </a:r>
          </a:p>
        </p:txBody>
      </p:sp>
      <p:sp>
        <p:nvSpPr>
          <p:cNvPr id="28682" name="Text Box 10"/>
          <p:cNvSpPr txBox="1">
            <a:spLocks noChangeArrowheads="1"/>
          </p:cNvSpPr>
          <p:nvPr/>
        </p:nvSpPr>
        <p:spPr bwMode="auto">
          <a:xfrm rot="-4836511">
            <a:off x="1361282" y="3750468"/>
            <a:ext cx="1314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660033"/>
                </a:solidFill>
              </a:rPr>
              <a:t>Late times</a:t>
            </a:r>
          </a:p>
        </p:txBody>
      </p:sp>
      <p:sp>
        <p:nvSpPr>
          <p:cNvPr id="28683" name="Text Box 11"/>
          <p:cNvSpPr txBox="1">
            <a:spLocks noChangeArrowheads="1"/>
          </p:cNvSpPr>
          <p:nvPr/>
        </p:nvSpPr>
        <p:spPr bwMode="auto">
          <a:xfrm rot="-4303352">
            <a:off x="2878932" y="2759868"/>
            <a:ext cx="11620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660033"/>
                </a:solidFill>
              </a:rPr>
              <a:t>Adult life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848600" y="6153150"/>
            <a:ext cx="1140056" cy="490134"/>
          </a:xfrm>
          <a:prstGeom prst="rect">
            <a:avLst/>
          </a:prstGeom>
          <a:solidFill>
            <a:srgbClr val="C000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IN" sz="2585" b="1" dirty="0">
                <a:solidFill>
                  <a:srgbClr val="FFFF00"/>
                </a:solidFill>
                <a:latin typeface="Arial" charset="0"/>
                <a:cs typeface="Arial" charset="0"/>
              </a:rPr>
              <a:t>FIRST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4" name="Rectangle 4"/>
          <p:cNvSpPr>
            <a:spLocks noGrp="1" noChangeArrowheads="1"/>
          </p:cNvSpPr>
          <p:nvPr>
            <p:ph type="title"/>
          </p:nvPr>
        </p:nvSpPr>
        <p:spPr>
          <a:solidFill>
            <a:schemeClr val="folHlink"/>
          </a:solidFill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>
              <a:defRPr/>
            </a:pPr>
            <a:r>
              <a:rPr lang="en-US" sz="4000" b="1" dirty="0">
                <a:latin typeface="Times New Roman" pitchFamily="18" charset="0"/>
              </a:rPr>
              <a:t>Impact Parameter Dependence of v</a:t>
            </a:r>
            <a:r>
              <a:rPr lang="en-US" sz="4000" b="1" baseline="-25000" dirty="0">
                <a:latin typeface="Times New Roman" pitchFamily="18" charset="0"/>
              </a:rPr>
              <a:t>2</a:t>
            </a:r>
          </a:p>
        </p:txBody>
      </p:sp>
      <p:pic>
        <p:nvPicPr>
          <p:cNvPr id="29699" name="Picture 8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15988" y="1600200"/>
            <a:ext cx="7389812" cy="510381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57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772400" cy="1036638"/>
          </a:xfrm>
          <a:solidFill>
            <a:schemeClr val="folHlink"/>
          </a:solidFill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 eaLnBrk="1" hangingPunct="1">
              <a:defRPr/>
            </a:pPr>
            <a:r>
              <a:rPr lang="en-US" sz="3600" b="1" dirty="0" smtClean="0">
                <a:solidFill>
                  <a:srgbClr val="3333FF"/>
                </a:solidFill>
              </a:rPr>
              <a:t>Elliptic Flow of Thermal </a:t>
            </a:r>
            <a:r>
              <a:rPr lang="en-US" sz="3600" b="1" dirty="0" err="1" smtClean="0">
                <a:solidFill>
                  <a:srgbClr val="3333FF"/>
                </a:solidFill>
              </a:rPr>
              <a:t>Dileptons</a:t>
            </a:r>
            <a:r>
              <a:rPr lang="en-US" sz="3600" b="1" dirty="0" smtClean="0">
                <a:solidFill>
                  <a:srgbClr val="3333FF"/>
                </a:solidFill>
              </a:rPr>
              <a:t>: </a:t>
            </a:r>
            <a:r>
              <a:rPr lang="en-US" sz="4000" b="1" i="1" dirty="0" smtClean="0">
                <a:solidFill>
                  <a:srgbClr val="660033"/>
                </a:solidFill>
              </a:rPr>
              <a:t>Measure Evolution of Flow !</a:t>
            </a:r>
          </a:p>
        </p:txBody>
      </p:sp>
      <p:sp>
        <p:nvSpPr>
          <p:cNvPr id="30723" name="Text Box 4"/>
          <p:cNvSpPr txBox="1">
            <a:spLocks noChangeArrowheads="1"/>
          </p:cNvSpPr>
          <p:nvPr/>
        </p:nvSpPr>
        <p:spPr bwMode="auto">
          <a:xfrm>
            <a:off x="76200" y="6384925"/>
            <a:ext cx="67056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sz="2000" b="1" dirty="0">
                <a:solidFill>
                  <a:srgbClr val="3333FF"/>
                </a:solidFill>
              </a:rPr>
              <a:t>Chatterjee, Heinz, Gale, &amp;  S.,  PRC 75, 054909 (2007</a:t>
            </a:r>
            <a:r>
              <a:rPr lang="en-US" sz="2000" b="1" dirty="0" smtClean="0">
                <a:solidFill>
                  <a:srgbClr val="3333FF"/>
                </a:solidFill>
              </a:rPr>
              <a:t>).</a:t>
            </a:r>
            <a:endParaRPr lang="en-US" sz="2000" b="1" dirty="0">
              <a:solidFill>
                <a:srgbClr val="3333FF"/>
              </a:solidFill>
            </a:endParaRPr>
          </a:p>
        </p:txBody>
      </p:sp>
      <p:pic>
        <p:nvPicPr>
          <p:cNvPr id="30724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" y="1146175"/>
            <a:ext cx="7543800" cy="5178425"/>
          </a:xfrm>
          <a:noFill/>
        </p:spPr>
      </p:pic>
      <p:sp>
        <p:nvSpPr>
          <p:cNvPr id="5" name="TextBox 4"/>
          <p:cNvSpPr txBox="1"/>
          <p:nvPr/>
        </p:nvSpPr>
        <p:spPr>
          <a:xfrm>
            <a:off x="7848600" y="6324600"/>
            <a:ext cx="1140056" cy="490134"/>
          </a:xfrm>
          <a:prstGeom prst="rect">
            <a:avLst/>
          </a:prstGeom>
          <a:solidFill>
            <a:srgbClr val="C000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IN" sz="2585" b="1" dirty="0">
                <a:solidFill>
                  <a:srgbClr val="FFFF00"/>
                </a:solidFill>
                <a:latin typeface="Arial" charset="0"/>
                <a:cs typeface="Arial" charset="0"/>
              </a:rPr>
              <a:t>FIRST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760514"/>
            <a:ext cx="7953586" cy="558066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72749" y="76200"/>
            <a:ext cx="6227474" cy="660502"/>
          </a:xfrm>
          <a:prstGeom prst="rect">
            <a:avLst/>
          </a:prstGeom>
          <a:solidFill>
            <a:srgbClr val="008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3692" dirty="0" smtClean="0">
                <a:solidFill>
                  <a:prstClr val="white"/>
                </a:solidFill>
              </a:rPr>
              <a:t>Elliptic </a:t>
            </a:r>
            <a:r>
              <a:rPr lang="en-US" sz="3692" dirty="0">
                <a:solidFill>
                  <a:prstClr val="white"/>
                </a:solidFill>
              </a:rPr>
              <a:t>flow of thermal photons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400800" y="6409995"/>
            <a:ext cx="1903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dirty="0" smtClean="0"/>
              <a:t>Chatterjee et al.</a:t>
            </a:r>
            <a:endParaRPr lang="en-IN" b="1" dirty="0"/>
          </a:p>
        </p:txBody>
      </p:sp>
    </p:spTree>
    <p:extLst>
      <p:ext uri="{BB962C8B-B14F-4D97-AF65-F5344CB8AC3E}">
        <p14:creationId xmlns:p14="http://schemas.microsoft.com/office/powerpoint/2010/main" val="2244763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6200" y="238780"/>
            <a:ext cx="8915400" cy="523220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700" b="1" dirty="0" smtClean="0">
                <a:solidFill>
                  <a:prstClr val="white"/>
                </a:solidFill>
              </a:rPr>
              <a:t>Event-by-event fluctuating initial density distribution</a:t>
            </a:r>
            <a:endParaRPr lang="en-US" sz="2700" b="1" dirty="0">
              <a:solidFill>
                <a:prstClr val="white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 l="7430"/>
          <a:stretch>
            <a:fillRect/>
          </a:stretch>
        </p:blipFill>
        <p:spPr bwMode="auto">
          <a:xfrm>
            <a:off x="228600" y="1066800"/>
            <a:ext cx="3090671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3505200" y="1676400"/>
            <a:ext cx="51816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7030A0"/>
                </a:solidFill>
                <a:latin typeface="Arial" charset="0"/>
              </a:rPr>
              <a:t>The </a:t>
            </a:r>
            <a:r>
              <a:rPr lang="en-US" sz="2000" b="1" dirty="0" smtClean="0">
                <a:solidFill>
                  <a:srgbClr val="C00000"/>
                </a:solidFill>
                <a:latin typeface="Arial" charset="0"/>
              </a:rPr>
              <a:t>‘hotspots’</a:t>
            </a:r>
            <a:r>
              <a:rPr lang="en-US" sz="2000" b="1" dirty="0" smtClean="0">
                <a:solidFill>
                  <a:srgbClr val="7030A0"/>
                </a:solidFill>
                <a:latin typeface="Arial" charset="0"/>
              </a:rPr>
              <a:t> in the fluctuating events produce more high </a:t>
            </a:r>
            <a:r>
              <a:rPr lang="en-US" sz="2000" b="1" dirty="0" err="1" smtClean="0">
                <a:solidFill>
                  <a:srgbClr val="7030A0"/>
                </a:solidFill>
                <a:latin typeface="Arial" charset="0"/>
              </a:rPr>
              <a:t>p</a:t>
            </a:r>
            <a:r>
              <a:rPr lang="en-US" sz="2000" b="1" baseline="-25000" dirty="0" err="1" smtClean="0">
                <a:solidFill>
                  <a:srgbClr val="7030A0"/>
                </a:solidFill>
                <a:latin typeface="Arial" charset="0"/>
              </a:rPr>
              <a:t>T</a:t>
            </a:r>
            <a:r>
              <a:rPr lang="en-US" sz="2000" b="1" dirty="0" smtClean="0">
                <a:solidFill>
                  <a:srgbClr val="7030A0"/>
                </a:solidFill>
                <a:latin typeface="Arial" charset="0"/>
              </a:rPr>
              <a:t> photons compared to a smooth initial state averaged profile.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1000" y="5029200"/>
            <a:ext cx="2819400" cy="1283910"/>
          </a:xfrm>
          <a:prstGeom prst="rightArrow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DEF5FA">
                    <a:lumMod val="10000"/>
                  </a:srgbClr>
                </a:solidFill>
                <a:latin typeface="Arial" charset="0"/>
              </a:rPr>
              <a:t>Fluctuation size </a:t>
            </a:r>
          </a:p>
          <a:p>
            <a:r>
              <a:rPr lang="en-US" b="1" dirty="0" smtClean="0">
                <a:solidFill>
                  <a:srgbClr val="DEF5FA">
                    <a:lumMod val="10000"/>
                  </a:srgbClr>
                </a:solidFill>
                <a:latin typeface="Arial" charset="0"/>
              </a:rPr>
              <a:t>parameter </a:t>
            </a:r>
            <a:r>
              <a:rPr lang="en-US" b="1" dirty="0" smtClean="0">
                <a:solidFill>
                  <a:srgbClr val="DEF5FA">
                    <a:lumMod val="10000"/>
                  </a:srgbClr>
                </a:solidFill>
                <a:latin typeface="Symbol" pitchFamily="18" charset="2"/>
              </a:rPr>
              <a:t>s</a:t>
            </a:r>
            <a:r>
              <a:rPr lang="en-US" b="1" dirty="0" smtClean="0">
                <a:solidFill>
                  <a:srgbClr val="DEF5FA">
                    <a:lumMod val="10000"/>
                  </a:srgbClr>
                </a:solidFill>
                <a:latin typeface="Arial" charset="0"/>
              </a:rPr>
              <a:t>=0.4 fm </a:t>
            </a:r>
            <a:endParaRPr lang="en-US" b="1" dirty="0">
              <a:solidFill>
                <a:srgbClr val="DEF5FA">
                  <a:lumMod val="10000"/>
                </a:srgbClr>
              </a:solidFill>
              <a:latin typeface="Arial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3048000"/>
            <a:ext cx="5028975" cy="3550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6734651" y="3440668"/>
            <a:ext cx="172354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rgbClr val="DEF5FA">
                    <a:lumMod val="25000"/>
                  </a:srgbClr>
                </a:solidFill>
                <a:latin typeface="Arial" charset="0"/>
              </a:rPr>
              <a:t>arXiv:1305.6443</a:t>
            </a:r>
            <a:endParaRPr lang="en-US" sz="1600" b="1" dirty="0">
              <a:solidFill>
                <a:srgbClr val="DEF5FA">
                  <a:lumMod val="25000"/>
                </a:srgb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1198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752600"/>
            <a:ext cx="4121422" cy="301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581400" y="6019800"/>
            <a:ext cx="5258171" cy="40011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solidFill>
                  <a:srgbClr val="DEF5FA">
                    <a:lumMod val="10000"/>
                  </a:srgbClr>
                </a:solidFill>
                <a:latin typeface="Arial" charset="0"/>
              </a:rPr>
              <a:t>Chatterjee</a:t>
            </a:r>
            <a:r>
              <a:rPr lang="en-US" sz="2000" dirty="0" smtClean="0">
                <a:solidFill>
                  <a:srgbClr val="DEF5FA">
                    <a:lumMod val="10000"/>
                  </a:srgbClr>
                </a:solidFill>
                <a:latin typeface="Arial" charset="0"/>
              </a:rPr>
              <a:t>, </a:t>
            </a:r>
            <a:r>
              <a:rPr lang="en-US" sz="2000" dirty="0" err="1" smtClean="0">
                <a:solidFill>
                  <a:srgbClr val="DEF5FA">
                    <a:lumMod val="10000"/>
                  </a:srgbClr>
                </a:solidFill>
                <a:latin typeface="Arial" charset="0"/>
              </a:rPr>
              <a:t>Holopainen</a:t>
            </a:r>
            <a:r>
              <a:rPr lang="en-US" sz="2000" dirty="0" smtClean="0">
                <a:solidFill>
                  <a:srgbClr val="DEF5FA">
                    <a:lumMod val="10000"/>
                  </a:srgbClr>
                </a:solidFill>
                <a:latin typeface="Arial" charset="0"/>
              </a:rPr>
              <a:t>, DKS [in preparation]</a:t>
            </a:r>
            <a:endParaRPr lang="en-US" sz="2000" dirty="0">
              <a:solidFill>
                <a:srgbClr val="DEF5FA">
                  <a:lumMod val="10000"/>
                </a:srgbClr>
              </a:solidFill>
              <a:latin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1000" y="533400"/>
            <a:ext cx="7924157" cy="707886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accent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prstClr val="white"/>
                </a:solidFill>
              </a:rPr>
              <a:t>Triangular flow of thermal photons</a:t>
            </a:r>
            <a:endParaRPr lang="en-US" sz="4000" dirty="0">
              <a:solidFill>
                <a:prstClr val="white"/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1752600"/>
            <a:ext cx="4338065" cy="301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59836" y="5117068"/>
            <a:ext cx="3959764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prstClr val="white"/>
                </a:solidFill>
              </a:rPr>
              <a:t>v</a:t>
            </a:r>
            <a:r>
              <a:rPr lang="en-US" b="1" baseline="-25000" dirty="0" smtClean="0">
                <a:solidFill>
                  <a:prstClr val="white"/>
                </a:solidFill>
              </a:rPr>
              <a:t>3</a:t>
            </a:r>
            <a:r>
              <a:rPr lang="en-US" b="1" dirty="0" smtClean="0">
                <a:solidFill>
                  <a:prstClr val="white"/>
                </a:solidFill>
              </a:rPr>
              <a:t> (</a:t>
            </a:r>
            <a:r>
              <a:rPr lang="en-US" b="1" dirty="0" err="1" smtClean="0">
                <a:solidFill>
                  <a:prstClr val="white"/>
                </a:solidFill>
              </a:rPr>
              <a:t>p</a:t>
            </a:r>
            <a:r>
              <a:rPr lang="en-US" b="1" baseline="-25000" dirty="0" err="1" smtClean="0">
                <a:solidFill>
                  <a:prstClr val="white"/>
                </a:solidFill>
              </a:rPr>
              <a:t>T</a:t>
            </a:r>
            <a:r>
              <a:rPr lang="en-US" b="1" dirty="0" smtClean="0">
                <a:solidFill>
                  <a:prstClr val="white"/>
                </a:solidFill>
              </a:rPr>
              <a:t>) for 2.76A </a:t>
            </a:r>
            <a:r>
              <a:rPr lang="en-US" b="1" dirty="0" err="1" smtClean="0">
                <a:solidFill>
                  <a:prstClr val="white"/>
                </a:solidFill>
              </a:rPr>
              <a:t>TeV</a:t>
            </a:r>
            <a:r>
              <a:rPr lang="en-US" b="1" dirty="0" smtClean="0">
                <a:solidFill>
                  <a:prstClr val="white"/>
                </a:solidFill>
              </a:rPr>
              <a:t> </a:t>
            </a:r>
            <a:r>
              <a:rPr lang="en-US" b="1" dirty="0" err="1" smtClean="0">
                <a:solidFill>
                  <a:prstClr val="white"/>
                </a:solidFill>
              </a:rPr>
              <a:t>Pb+Pb</a:t>
            </a:r>
            <a:r>
              <a:rPr lang="en-US" b="1" dirty="0" smtClean="0">
                <a:solidFill>
                  <a:prstClr val="white"/>
                </a:solidFill>
              </a:rPr>
              <a:t>@ LHC</a:t>
            </a:r>
            <a:endParaRPr lang="en-US" b="1" dirty="0">
              <a:solidFill>
                <a:prstClr val="white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48200" y="5105400"/>
            <a:ext cx="3959764" cy="40011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prstClr val="white"/>
                </a:solidFill>
                <a:latin typeface="Symbol" pitchFamily="18" charset="2"/>
              </a:rPr>
              <a:t>s</a:t>
            </a:r>
            <a:r>
              <a:rPr lang="en-US" sz="2000" b="1" dirty="0" smtClean="0">
                <a:solidFill>
                  <a:prstClr val="white"/>
                </a:solidFill>
              </a:rPr>
              <a:t> dependence of v</a:t>
            </a:r>
            <a:r>
              <a:rPr lang="en-US" sz="2000" b="1" baseline="-25000" dirty="0" smtClean="0">
                <a:solidFill>
                  <a:prstClr val="white"/>
                </a:solidFill>
              </a:rPr>
              <a:t>3</a:t>
            </a:r>
            <a:endParaRPr lang="en-US" sz="2000" b="1" baseline="-250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503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1143000" y="4648200"/>
            <a:ext cx="6400800" cy="2133600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eaLnBrk="1" hangingPunct="1">
              <a:buClr>
                <a:schemeClr val="accent1">
                  <a:lumMod val="50000"/>
                </a:schemeClr>
              </a:buClr>
              <a:buSzPct val="110000"/>
              <a:buBlip>
                <a:blip r:embed="rId2"/>
              </a:buBlip>
            </a:pPr>
            <a:r>
              <a:rPr lang="en-US" sz="2400" b="1" dirty="0" smtClean="0">
                <a:latin typeface="Andalus" pitchFamily="2" charset="-78"/>
                <a:cs typeface="Andalus" pitchFamily="2" charset="-78"/>
              </a:rPr>
              <a:t>Lattice QCD predicts transition to </a:t>
            </a:r>
            <a:r>
              <a:rPr lang="en-US" sz="2400" b="1" dirty="0" err="1" smtClean="0">
                <a:latin typeface="Andalus" pitchFamily="2" charset="-78"/>
                <a:cs typeface="Andalus" pitchFamily="2" charset="-78"/>
              </a:rPr>
              <a:t>deconfined</a:t>
            </a:r>
            <a:r>
              <a:rPr lang="en-US" sz="2400" b="1" dirty="0" smtClean="0">
                <a:latin typeface="Andalus" pitchFamily="2" charset="-78"/>
                <a:cs typeface="Andalus" pitchFamily="2" charset="-78"/>
              </a:rPr>
              <a:t> Quark Gluon Plasma phase at ~175MeV.</a:t>
            </a:r>
          </a:p>
          <a:p>
            <a:pPr eaLnBrk="1" hangingPunct="1">
              <a:buClr>
                <a:schemeClr val="accent1">
                  <a:lumMod val="50000"/>
                </a:schemeClr>
              </a:buClr>
              <a:buSzPct val="110000"/>
              <a:buBlip>
                <a:blip r:embed="rId2"/>
              </a:buBlip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Clr>
                <a:schemeClr val="accent1">
                  <a:lumMod val="50000"/>
                </a:schemeClr>
              </a:buClr>
              <a:buSzPct val="110000"/>
              <a:buBlip>
                <a:blip r:embed="rId2"/>
              </a:buBlip>
            </a:pPr>
            <a:r>
              <a:rPr lang="en-US" sz="2400" b="1" dirty="0" smtClean="0">
                <a:latin typeface="Andalus" pitchFamily="2" charset="-78"/>
                <a:cs typeface="Andalus" pitchFamily="2" charset="-78"/>
              </a:rPr>
              <a:t>Goal of Relativistic Heavy Ion Collisions - to produce and characterize QGP.</a:t>
            </a:r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1143000"/>
            <a:ext cx="4648200" cy="331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05400" y="1371600"/>
            <a:ext cx="3881438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5105400" y="1066800"/>
            <a:ext cx="4191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200" b="1" dirty="0">
                <a:solidFill>
                  <a:srgbClr val="0033CC"/>
                </a:solidFill>
                <a:latin typeface="+mj-lt"/>
              </a:rPr>
              <a:t>F. </a:t>
            </a:r>
            <a:r>
              <a:rPr lang="en-US" sz="1200" b="1" dirty="0" err="1">
                <a:solidFill>
                  <a:srgbClr val="0033CC"/>
                </a:solidFill>
                <a:latin typeface="+mj-lt"/>
              </a:rPr>
              <a:t>Karsch</a:t>
            </a:r>
            <a:r>
              <a:rPr lang="en-US" sz="1200" b="1" dirty="0">
                <a:solidFill>
                  <a:srgbClr val="0033CC"/>
                </a:solidFill>
                <a:latin typeface="+mj-lt"/>
              </a:rPr>
              <a:t>, </a:t>
            </a:r>
            <a:r>
              <a:rPr lang="en-US" sz="1200" b="1" dirty="0" err="1">
                <a:solidFill>
                  <a:srgbClr val="0033CC"/>
                </a:solidFill>
                <a:latin typeface="+mj-lt"/>
              </a:rPr>
              <a:t>Prog</a:t>
            </a:r>
            <a:r>
              <a:rPr lang="en-US" sz="1200" b="1" dirty="0">
                <a:solidFill>
                  <a:srgbClr val="0033CC"/>
                </a:solidFill>
                <a:latin typeface="+mj-lt"/>
              </a:rPr>
              <a:t>. </a:t>
            </a:r>
            <a:r>
              <a:rPr lang="en-US" sz="1200" b="1" dirty="0" err="1">
                <a:solidFill>
                  <a:srgbClr val="0033CC"/>
                </a:solidFill>
                <a:latin typeface="+mj-lt"/>
              </a:rPr>
              <a:t>Theor</a:t>
            </a:r>
            <a:r>
              <a:rPr lang="en-US" sz="1200" b="1" dirty="0">
                <a:solidFill>
                  <a:srgbClr val="0033CC"/>
                </a:solidFill>
                <a:latin typeface="+mj-lt"/>
              </a:rPr>
              <a:t>. Phys. Suppl. 153, 106 (2004)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2057400" y="228600"/>
            <a:ext cx="5410200" cy="609600"/>
          </a:xfrm>
          <a:prstGeom prst="roundRect">
            <a:avLst/>
          </a:prstGeom>
          <a:solidFill>
            <a:schemeClr val="tx2">
              <a:lumMod val="50000"/>
            </a:schemeClr>
          </a:solidFill>
          <a:ln>
            <a:solidFill>
              <a:srgbClr val="FFCC66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4000" b="1" kern="0" dirty="0" smtClean="0">
                <a:solidFill>
                  <a:srgbClr val="FFFF00"/>
                </a:solidFill>
                <a:latin typeface="Times New Roman" pitchFamily="18" charset="0"/>
              </a:rPr>
              <a:t>Quark Gluon Plasma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6389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667000"/>
            <a:ext cx="8382000" cy="1295400"/>
          </a:xfrm>
          <a:solidFill>
            <a:srgbClr val="BDFDA1"/>
          </a:solidFill>
        </p:spPr>
        <p:txBody>
          <a:bodyPr/>
          <a:lstStyle/>
          <a:p>
            <a:r>
              <a:rPr lang="en-US" b="1" dirty="0" smtClean="0"/>
              <a:t>Intensity Interferometry of Thermal Photons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186614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  <a:alpha val="5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21920"/>
            <a:ext cx="2754311" cy="658368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573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0" y="152400"/>
            <a:ext cx="2824421" cy="658368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3048000" y="152400"/>
            <a:ext cx="3001143" cy="769441"/>
          </a:xfrm>
          <a:prstGeom prst="rec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2200" b="1" dirty="0" smtClean="0">
                <a:ln w="1905">
                  <a:solidFill>
                    <a:srgbClr val="4F81BD">
                      <a:lumMod val="50000"/>
                    </a:srgbClr>
                  </a:solidFill>
                </a:ln>
                <a:solidFill>
                  <a:srgbClr val="8064A2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200A </a:t>
            </a:r>
            <a:r>
              <a:rPr lang="en-US" sz="2200" b="1" dirty="0" err="1" smtClean="0">
                <a:ln w="1905">
                  <a:solidFill>
                    <a:srgbClr val="4F81BD">
                      <a:lumMod val="50000"/>
                    </a:srgbClr>
                  </a:solidFill>
                </a:ln>
                <a:solidFill>
                  <a:srgbClr val="8064A2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GeV</a:t>
            </a:r>
            <a:r>
              <a:rPr lang="en-US" sz="2200" b="1" dirty="0" smtClean="0">
                <a:ln w="1905">
                  <a:solidFill>
                    <a:srgbClr val="4F81BD">
                      <a:lumMod val="50000"/>
                    </a:srgbClr>
                  </a:solidFill>
                </a:ln>
                <a:solidFill>
                  <a:srgbClr val="8064A2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en-US" sz="2200" b="1" dirty="0" err="1" smtClean="0">
                <a:ln w="1905">
                  <a:solidFill>
                    <a:srgbClr val="4F81BD">
                      <a:lumMod val="50000"/>
                    </a:srgbClr>
                  </a:solidFill>
                </a:ln>
                <a:solidFill>
                  <a:srgbClr val="8064A2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Au+Au@RHIC</a:t>
            </a:r>
            <a:endParaRPr lang="en-US" sz="2200" b="1" dirty="0" smtClean="0">
              <a:ln w="1905">
                <a:solidFill>
                  <a:srgbClr val="4F81BD">
                    <a:lumMod val="50000"/>
                  </a:srgbClr>
                </a:solidFill>
              </a:ln>
              <a:solidFill>
                <a:srgbClr val="8064A2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2200" b="1" dirty="0" err="1" smtClean="0">
                <a:ln w="1905">
                  <a:solidFill>
                    <a:srgbClr val="4F81BD">
                      <a:lumMod val="50000"/>
                    </a:srgbClr>
                  </a:solidFill>
                </a:ln>
                <a:solidFill>
                  <a:srgbClr val="8064A2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Symbol" pitchFamily="18" charset="2"/>
              </a:rPr>
              <a:t>gg</a:t>
            </a:r>
            <a:r>
              <a:rPr lang="en-US" sz="2200" b="1" dirty="0" smtClean="0">
                <a:ln w="1905">
                  <a:solidFill>
                    <a:srgbClr val="4F81BD">
                      <a:lumMod val="50000"/>
                    </a:srgbClr>
                  </a:solidFill>
                </a:ln>
                <a:solidFill>
                  <a:srgbClr val="8064A2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intensity correlation</a:t>
            </a:r>
            <a:endParaRPr lang="en-US" sz="2200" b="1" dirty="0">
              <a:ln w="1905">
                <a:solidFill>
                  <a:srgbClr val="4F81BD">
                    <a:lumMod val="50000"/>
                  </a:srgbClr>
                </a:solidFill>
              </a:ln>
              <a:solidFill>
                <a:srgbClr val="8064A2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71800" y="1066800"/>
            <a:ext cx="2138432" cy="733663"/>
          </a:xfrm>
          <a:prstGeom prst="leftArrow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prstClr val="black"/>
                </a:solidFill>
                <a:latin typeface="Calibri"/>
              </a:rPr>
              <a:t>C(</a:t>
            </a:r>
            <a:r>
              <a:rPr lang="en-US" b="1" dirty="0" err="1" smtClean="0">
                <a:solidFill>
                  <a:prstClr val="black"/>
                </a:solidFill>
                <a:latin typeface="Calibri"/>
              </a:rPr>
              <a:t>q</a:t>
            </a:r>
            <a:r>
              <a:rPr lang="en-US" b="1" baseline="-25000" dirty="0" err="1" smtClean="0">
                <a:solidFill>
                  <a:prstClr val="black"/>
                </a:solidFill>
                <a:latin typeface="Calibri"/>
              </a:rPr>
              <a:t>out,</a:t>
            </a:r>
            <a:r>
              <a:rPr lang="en-US" b="1" dirty="0" err="1" smtClean="0">
                <a:solidFill>
                  <a:prstClr val="black"/>
                </a:solidFill>
                <a:latin typeface="Calibri"/>
              </a:rPr>
              <a:t>q</a:t>
            </a:r>
            <a:r>
              <a:rPr lang="en-US" b="1" baseline="-25000" dirty="0" err="1" smtClean="0">
                <a:solidFill>
                  <a:prstClr val="black"/>
                </a:solidFill>
                <a:latin typeface="Calibri"/>
              </a:rPr>
              <a:t>side</a:t>
            </a:r>
            <a:r>
              <a:rPr lang="en-US" b="1" dirty="0" smtClean="0">
                <a:solidFill>
                  <a:prstClr val="black"/>
                </a:solidFill>
                <a:latin typeface="Calibri"/>
              </a:rPr>
              <a:t>=</a:t>
            </a:r>
            <a:r>
              <a:rPr lang="en-US" b="1" dirty="0" err="1" smtClean="0">
                <a:solidFill>
                  <a:prstClr val="black"/>
                </a:solidFill>
                <a:latin typeface="Calibri"/>
              </a:rPr>
              <a:t>q</a:t>
            </a:r>
            <a:r>
              <a:rPr lang="en-US" b="1" baseline="-25000" dirty="0" err="1" smtClean="0">
                <a:solidFill>
                  <a:prstClr val="black"/>
                </a:solidFill>
                <a:latin typeface="Calibri"/>
              </a:rPr>
              <a:t>long</a:t>
            </a:r>
            <a:r>
              <a:rPr lang="en-US" b="1" dirty="0" smtClean="0">
                <a:solidFill>
                  <a:prstClr val="black"/>
                </a:solidFill>
                <a:latin typeface="Calibri"/>
              </a:rPr>
              <a:t>=0)</a:t>
            </a:r>
            <a:endParaRPr lang="en-US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71800" y="4876800"/>
            <a:ext cx="2140872" cy="733663"/>
          </a:xfrm>
          <a:prstGeom prst="leftArrow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prstClr val="black"/>
                </a:solidFill>
                <a:latin typeface="Calibri"/>
              </a:rPr>
              <a:t>C(</a:t>
            </a:r>
            <a:r>
              <a:rPr lang="en-US" b="1" dirty="0" err="1" smtClean="0">
                <a:solidFill>
                  <a:prstClr val="black"/>
                </a:solidFill>
                <a:latin typeface="Calibri"/>
              </a:rPr>
              <a:t>q</a:t>
            </a:r>
            <a:r>
              <a:rPr lang="en-US" b="1" baseline="-25000" dirty="0" err="1" smtClean="0">
                <a:solidFill>
                  <a:prstClr val="black"/>
                </a:solidFill>
                <a:latin typeface="Calibri"/>
              </a:rPr>
              <a:t>long,</a:t>
            </a:r>
            <a:r>
              <a:rPr lang="en-US" b="1" dirty="0" err="1" smtClean="0">
                <a:solidFill>
                  <a:prstClr val="black"/>
                </a:solidFill>
                <a:latin typeface="Calibri"/>
              </a:rPr>
              <a:t>q</a:t>
            </a:r>
            <a:r>
              <a:rPr lang="en-US" b="1" baseline="-25000" dirty="0" err="1" smtClean="0">
                <a:solidFill>
                  <a:prstClr val="black"/>
                </a:solidFill>
                <a:latin typeface="Calibri"/>
              </a:rPr>
              <a:t>out</a:t>
            </a:r>
            <a:r>
              <a:rPr lang="en-US" b="1" dirty="0" smtClean="0">
                <a:solidFill>
                  <a:prstClr val="black"/>
                </a:solidFill>
                <a:latin typeface="Calibri"/>
              </a:rPr>
              <a:t>=</a:t>
            </a:r>
            <a:r>
              <a:rPr lang="en-US" b="1" dirty="0" err="1" smtClean="0">
                <a:solidFill>
                  <a:prstClr val="black"/>
                </a:solidFill>
                <a:latin typeface="Calibri"/>
              </a:rPr>
              <a:t>q</a:t>
            </a:r>
            <a:r>
              <a:rPr lang="en-US" b="1" baseline="-25000" dirty="0" err="1" smtClean="0">
                <a:solidFill>
                  <a:prstClr val="black"/>
                </a:solidFill>
                <a:latin typeface="Calibri"/>
              </a:rPr>
              <a:t>side</a:t>
            </a:r>
            <a:r>
              <a:rPr lang="en-US" b="1" dirty="0" smtClean="0">
                <a:solidFill>
                  <a:prstClr val="black"/>
                </a:solidFill>
                <a:latin typeface="Calibri"/>
              </a:rPr>
              <a:t>=0)</a:t>
            </a:r>
            <a:endParaRPr lang="en-US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48000" y="2667000"/>
            <a:ext cx="2138432" cy="733663"/>
          </a:xfrm>
          <a:prstGeom prst="leftArrow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prstClr val="black"/>
                </a:solidFill>
                <a:latin typeface="Calibri"/>
              </a:rPr>
              <a:t>C(</a:t>
            </a:r>
            <a:r>
              <a:rPr lang="en-US" b="1" dirty="0" err="1" smtClean="0">
                <a:solidFill>
                  <a:prstClr val="black"/>
                </a:solidFill>
                <a:latin typeface="Calibri"/>
              </a:rPr>
              <a:t>q</a:t>
            </a:r>
            <a:r>
              <a:rPr lang="en-US" b="1" baseline="-25000" dirty="0" err="1" smtClean="0">
                <a:solidFill>
                  <a:prstClr val="black"/>
                </a:solidFill>
                <a:latin typeface="Calibri"/>
              </a:rPr>
              <a:t>side,</a:t>
            </a:r>
            <a:r>
              <a:rPr lang="en-US" b="1" dirty="0" err="1" smtClean="0">
                <a:solidFill>
                  <a:prstClr val="black"/>
                </a:solidFill>
                <a:latin typeface="Calibri"/>
              </a:rPr>
              <a:t>q</a:t>
            </a:r>
            <a:r>
              <a:rPr lang="en-US" b="1" baseline="-25000" dirty="0" err="1" smtClean="0">
                <a:solidFill>
                  <a:prstClr val="black"/>
                </a:solidFill>
                <a:latin typeface="Calibri"/>
              </a:rPr>
              <a:t>out</a:t>
            </a:r>
            <a:r>
              <a:rPr lang="en-US" b="1" dirty="0" smtClean="0">
                <a:solidFill>
                  <a:prstClr val="black"/>
                </a:solidFill>
                <a:latin typeface="Calibri"/>
              </a:rPr>
              <a:t>=</a:t>
            </a:r>
            <a:r>
              <a:rPr lang="en-US" b="1" dirty="0" err="1" smtClean="0">
                <a:solidFill>
                  <a:prstClr val="black"/>
                </a:solidFill>
                <a:latin typeface="Calibri"/>
              </a:rPr>
              <a:t>q</a:t>
            </a:r>
            <a:r>
              <a:rPr lang="en-US" b="1" baseline="-25000" dirty="0" err="1" smtClean="0">
                <a:solidFill>
                  <a:prstClr val="black"/>
                </a:solidFill>
                <a:latin typeface="Calibri"/>
              </a:rPr>
              <a:t>long</a:t>
            </a:r>
            <a:r>
              <a:rPr lang="en-US" b="1" dirty="0" smtClean="0">
                <a:solidFill>
                  <a:prstClr val="black"/>
                </a:solidFill>
                <a:latin typeface="Calibri"/>
              </a:rPr>
              <a:t>=0)</a:t>
            </a:r>
            <a:endParaRPr lang="en-US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38600" y="2895600"/>
            <a:ext cx="2044087" cy="1283910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b="1" dirty="0" err="1" smtClean="0">
                <a:solidFill>
                  <a:prstClr val="black"/>
                </a:solidFill>
                <a:latin typeface="Calibri"/>
              </a:rPr>
              <a:t>R</a:t>
            </a:r>
            <a:r>
              <a:rPr lang="en-US" b="1" baseline="-25000" dirty="0" err="1" smtClean="0">
                <a:solidFill>
                  <a:prstClr val="black"/>
                </a:solidFill>
                <a:latin typeface="Calibri"/>
              </a:rPr>
              <a:t>side</a:t>
            </a:r>
            <a:r>
              <a:rPr lang="en-US" b="1" baseline="-250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en-US" b="1" dirty="0" smtClean="0">
                <a:solidFill>
                  <a:prstClr val="black"/>
                </a:solidFill>
                <a:latin typeface="Calibri"/>
              </a:rPr>
              <a:t>(K</a:t>
            </a:r>
            <a:r>
              <a:rPr lang="en-US" b="1" baseline="-25000" dirty="0" smtClean="0">
                <a:solidFill>
                  <a:prstClr val="black"/>
                </a:solidFill>
                <a:latin typeface="Calibri"/>
              </a:rPr>
              <a:t>1T</a:t>
            </a:r>
            <a:r>
              <a:rPr lang="en-US" b="1" dirty="0" smtClean="0">
                <a:solidFill>
                  <a:prstClr val="black"/>
                </a:solidFill>
                <a:latin typeface="Calibri"/>
              </a:rPr>
              <a:t>)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b="1" dirty="0" err="1" smtClean="0">
                <a:solidFill>
                  <a:prstClr val="black"/>
                </a:solidFill>
                <a:latin typeface="Calibri"/>
              </a:rPr>
              <a:t>q</a:t>
            </a:r>
            <a:r>
              <a:rPr lang="en-US" b="1" baseline="-25000" dirty="0" err="1" smtClean="0">
                <a:solidFill>
                  <a:prstClr val="black"/>
                </a:solidFill>
                <a:latin typeface="Calibri"/>
              </a:rPr>
              <a:t>out</a:t>
            </a:r>
            <a:r>
              <a:rPr lang="en-US" b="1" dirty="0" smtClean="0">
                <a:solidFill>
                  <a:prstClr val="black"/>
                </a:solidFill>
                <a:latin typeface="Calibri"/>
              </a:rPr>
              <a:t>=</a:t>
            </a:r>
            <a:r>
              <a:rPr lang="en-US" b="1" dirty="0" err="1" smtClean="0">
                <a:solidFill>
                  <a:prstClr val="black"/>
                </a:solidFill>
                <a:latin typeface="Calibri"/>
              </a:rPr>
              <a:t>q</a:t>
            </a:r>
            <a:r>
              <a:rPr lang="en-US" b="1" baseline="-25000" dirty="0" err="1" smtClean="0">
                <a:solidFill>
                  <a:prstClr val="black"/>
                </a:solidFill>
                <a:latin typeface="Calibri"/>
              </a:rPr>
              <a:t>long</a:t>
            </a:r>
            <a:r>
              <a:rPr lang="en-US" b="1" dirty="0" smtClean="0">
                <a:solidFill>
                  <a:prstClr val="black"/>
                </a:solidFill>
                <a:latin typeface="Calibri"/>
              </a:rPr>
              <a:t>=0</a:t>
            </a:r>
            <a:endParaRPr lang="en-US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63627" y="5105400"/>
            <a:ext cx="1956173" cy="1283910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b="1" dirty="0" err="1" smtClean="0">
                <a:solidFill>
                  <a:prstClr val="black"/>
                </a:solidFill>
                <a:latin typeface="Calibri"/>
              </a:rPr>
              <a:t>R</a:t>
            </a:r>
            <a:r>
              <a:rPr lang="en-US" b="1" baseline="-25000" dirty="0" err="1" smtClean="0">
                <a:solidFill>
                  <a:prstClr val="black"/>
                </a:solidFill>
                <a:latin typeface="Calibri"/>
              </a:rPr>
              <a:t>long</a:t>
            </a:r>
            <a:r>
              <a:rPr lang="en-US" b="1" baseline="-250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en-US" b="1" dirty="0" smtClean="0">
                <a:solidFill>
                  <a:prstClr val="black"/>
                </a:solidFill>
                <a:latin typeface="Calibri"/>
              </a:rPr>
              <a:t>(K</a:t>
            </a:r>
            <a:r>
              <a:rPr lang="en-US" b="1" baseline="-25000" dirty="0" smtClean="0">
                <a:solidFill>
                  <a:prstClr val="black"/>
                </a:solidFill>
                <a:latin typeface="Calibri"/>
              </a:rPr>
              <a:t>1T</a:t>
            </a:r>
            <a:r>
              <a:rPr lang="en-US" b="1" dirty="0" smtClean="0">
                <a:solidFill>
                  <a:prstClr val="black"/>
                </a:solidFill>
                <a:latin typeface="Calibri"/>
              </a:rPr>
              <a:t>)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b="1" dirty="0" err="1" smtClean="0">
                <a:solidFill>
                  <a:prstClr val="black"/>
                </a:solidFill>
                <a:latin typeface="Calibri"/>
              </a:rPr>
              <a:t>q</a:t>
            </a:r>
            <a:r>
              <a:rPr lang="en-US" b="1" baseline="-25000" dirty="0" err="1" smtClean="0">
                <a:solidFill>
                  <a:prstClr val="black"/>
                </a:solidFill>
                <a:latin typeface="Calibri"/>
              </a:rPr>
              <a:t>out</a:t>
            </a:r>
            <a:r>
              <a:rPr lang="en-US" b="1" dirty="0" smtClean="0">
                <a:solidFill>
                  <a:prstClr val="black"/>
                </a:solidFill>
                <a:latin typeface="Calibri"/>
              </a:rPr>
              <a:t>=</a:t>
            </a:r>
            <a:r>
              <a:rPr lang="en-US" b="1" dirty="0" err="1" smtClean="0">
                <a:solidFill>
                  <a:prstClr val="black"/>
                </a:solidFill>
                <a:latin typeface="Calibri"/>
              </a:rPr>
              <a:t>q</a:t>
            </a:r>
            <a:r>
              <a:rPr lang="en-US" b="1" baseline="-25000" dirty="0" err="1" smtClean="0">
                <a:solidFill>
                  <a:prstClr val="black"/>
                </a:solidFill>
                <a:latin typeface="Calibri"/>
              </a:rPr>
              <a:t>side</a:t>
            </a:r>
            <a:r>
              <a:rPr lang="en-US" b="1" dirty="0" smtClean="0">
                <a:solidFill>
                  <a:prstClr val="black"/>
                </a:solidFill>
                <a:latin typeface="Calibri"/>
              </a:rPr>
              <a:t>=0</a:t>
            </a:r>
            <a:endParaRPr lang="en-US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62400" y="1295400"/>
            <a:ext cx="2093852" cy="1283910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prstClr val="black"/>
                </a:solidFill>
                <a:latin typeface="Calibri"/>
              </a:rPr>
              <a:t>R</a:t>
            </a:r>
            <a:r>
              <a:rPr lang="en-US" b="1" baseline="-25000" dirty="0" smtClean="0">
                <a:solidFill>
                  <a:prstClr val="black"/>
                </a:solidFill>
                <a:latin typeface="Calibri"/>
              </a:rPr>
              <a:t>out </a:t>
            </a:r>
            <a:r>
              <a:rPr lang="en-US" b="1" dirty="0" smtClean="0">
                <a:solidFill>
                  <a:prstClr val="black"/>
                </a:solidFill>
                <a:latin typeface="Calibri"/>
              </a:rPr>
              <a:t>(K</a:t>
            </a:r>
            <a:r>
              <a:rPr lang="en-US" b="1" baseline="-25000" dirty="0" smtClean="0">
                <a:solidFill>
                  <a:prstClr val="black"/>
                </a:solidFill>
                <a:latin typeface="Calibri"/>
              </a:rPr>
              <a:t>1T</a:t>
            </a:r>
            <a:r>
              <a:rPr lang="en-US" b="1" dirty="0" smtClean="0">
                <a:solidFill>
                  <a:prstClr val="black"/>
                </a:solidFill>
                <a:latin typeface="Calibri"/>
              </a:rPr>
              <a:t>)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b="1" dirty="0" err="1" smtClean="0">
                <a:solidFill>
                  <a:prstClr val="black"/>
                </a:solidFill>
                <a:latin typeface="Calibri"/>
              </a:rPr>
              <a:t>q</a:t>
            </a:r>
            <a:r>
              <a:rPr lang="en-US" b="1" baseline="-25000" dirty="0" err="1" smtClean="0">
                <a:solidFill>
                  <a:prstClr val="black"/>
                </a:solidFill>
                <a:latin typeface="Calibri"/>
              </a:rPr>
              <a:t>side</a:t>
            </a:r>
            <a:r>
              <a:rPr lang="en-US" b="1" dirty="0" smtClean="0">
                <a:solidFill>
                  <a:prstClr val="black"/>
                </a:solidFill>
                <a:latin typeface="Calibri"/>
              </a:rPr>
              <a:t>=</a:t>
            </a:r>
            <a:r>
              <a:rPr lang="en-US" b="1" dirty="0" err="1" smtClean="0">
                <a:solidFill>
                  <a:prstClr val="black"/>
                </a:solidFill>
                <a:latin typeface="Calibri"/>
              </a:rPr>
              <a:t>q</a:t>
            </a:r>
            <a:r>
              <a:rPr lang="en-US" b="1" baseline="-25000" dirty="0" err="1" smtClean="0">
                <a:solidFill>
                  <a:prstClr val="black"/>
                </a:solidFill>
                <a:latin typeface="Calibri"/>
              </a:rPr>
              <a:t>long</a:t>
            </a:r>
            <a:r>
              <a:rPr lang="en-US" b="1" dirty="0" smtClean="0">
                <a:solidFill>
                  <a:prstClr val="black"/>
                </a:solidFill>
                <a:latin typeface="Calibri"/>
              </a:rPr>
              <a:t>=0</a:t>
            </a:r>
            <a:endParaRPr lang="en-US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024005" y="6400800"/>
            <a:ext cx="3071995" cy="40011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i-FI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DKS, PRC 71 (2005) 034905.</a:t>
            </a:r>
            <a:endParaRPr lang="en-US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25500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  <a:alpha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223" y="121920"/>
            <a:ext cx="2821577" cy="658368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583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51848" y="152400"/>
            <a:ext cx="2863552" cy="658368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3096730" y="152400"/>
            <a:ext cx="2846870" cy="76944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2200" b="1" dirty="0" smtClean="0">
                <a:ln w="1905">
                  <a:solidFill>
                    <a:srgbClr val="800000"/>
                  </a:solidFill>
                </a:ln>
                <a:gradFill>
                  <a:gsLst>
                    <a:gs pos="0">
                      <a:srgbClr val="F79646">
                        <a:shade val="20000"/>
                        <a:satMod val="200000"/>
                      </a:srgbClr>
                    </a:gs>
                    <a:gs pos="7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79646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5.5A </a:t>
            </a:r>
            <a:r>
              <a:rPr lang="en-US" sz="2200" b="1" dirty="0" err="1" smtClean="0">
                <a:ln w="1905">
                  <a:solidFill>
                    <a:srgbClr val="800000"/>
                  </a:solidFill>
                </a:ln>
                <a:gradFill>
                  <a:gsLst>
                    <a:gs pos="0">
                      <a:srgbClr val="F79646">
                        <a:shade val="20000"/>
                        <a:satMod val="200000"/>
                      </a:srgbClr>
                    </a:gs>
                    <a:gs pos="7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79646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TeV</a:t>
            </a:r>
            <a:r>
              <a:rPr lang="en-US" sz="2200" b="1" dirty="0" smtClean="0">
                <a:ln w="1905">
                  <a:solidFill>
                    <a:srgbClr val="800000"/>
                  </a:solidFill>
                </a:ln>
                <a:gradFill>
                  <a:gsLst>
                    <a:gs pos="0">
                      <a:srgbClr val="F79646">
                        <a:shade val="20000"/>
                        <a:satMod val="200000"/>
                      </a:srgbClr>
                    </a:gs>
                    <a:gs pos="7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79646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en-US" sz="2200" b="1" dirty="0" err="1" smtClean="0">
                <a:ln w="1905">
                  <a:solidFill>
                    <a:srgbClr val="800000"/>
                  </a:solidFill>
                </a:ln>
                <a:gradFill>
                  <a:gsLst>
                    <a:gs pos="0">
                      <a:srgbClr val="F79646">
                        <a:shade val="20000"/>
                        <a:satMod val="200000"/>
                      </a:srgbClr>
                    </a:gs>
                    <a:gs pos="7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79646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Pb+Pb@LHC</a:t>
            </a:r>
            <a:endParaRPr lang="en-US" sz="2200" b="1" dirty="0" smtClean="0">
              <a:ln w="1905">
                <a:solidFill>
                  <a:srgbClr val="800000"/>
                </a:solidFill>
              </a:ln>
              <a:gradFill>
                <a:gsLst>
                  <a:gs pos="0">
                    <a:srgbClr val="F79646">
                      <a:shade val="20000"/>
                      <a:satMod val="200000"/>
                    </a:srgbClr>
                  </a:gs>
                  <a:gs pos="78000">
                    <a:srgbClr val="F79646">
                      <a:tint val="90000"/>
                      <a:shade val="89000"/>
                      <a:satMod val="220000"/>
                    </a:srgbClr>
                  </a:gs>
                  <a:gs pos="100000">
                    <a:srgbClr val="F79646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2200" b="1" dirty="0" err="1" smtClean="0">
                <a:ln w="1905">
                  <a:solidFill>
                    <a:srgbClr val="800000"/>
                  </a:solidFill>
                </a:ln>
                <a:gradFill>
                  <a:gsLst>
                    <a:gs pos="0">
                      <a:srgbClr val="F79646">
                        <a:shade val="20000"/>
                        <a:satMod val="200000"/>
                      </a:srgbClr>
                    </a:gs>
                    <a:gs pos="7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79646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Symbol" pitchFamily="18" charset="2"/>
              </a:rPr>
              <a:t>gg</a:t>
            </a:r>
            <a:r>
              <a:rPr lang="en-US" sz="2200" b="1" dirty="0" smtClean="0">
                <a:ln w="1905">
                  <a:solidFill>
                    <a:srgbClr val="800000"/>
                  </a:solidFill>
                </a:ln>
                <a:gradFill>
                  <a:gsLst>
                    <a:gs pos="0">
                      <a:srgbClr val="F79646">
                        <a:shade val="20000"/>
                        <a:satMod val="200000"/>
                      </a:srgbClr>
                    </a:gs>
                    <a:gs pos="7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79646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intensity correlation</a:t>
            </a:r>
            <a:endParaRPr lang="en-US" sz="2200" b="1" dirty="0">
              <a:ln w="1905">
                <a:solidFill>
                  <a:srgbClr val="800000"/>
                </a:solidFill>
              </a:ln>
              <a:gradFill>
                <a:gsLst>
                  <a:gs pos="0">
                    <a:srgbClr val="F79646">
                      <a:shade val="20000"/>
                      <a:satMod val="200000"/>
                    </a:srgbClr>
                  </a:gs>
                  <a:gs pos="78000">
                    <a:srgbClr val="F79646">
                      <a:tint val="90000"/>
                      <a:shade val="89000"/>
                      <a:satMod val="220000"/>
                    </a:srgbClr>
                  </a:gs>
                  <a:gs pos="100000">
                    <a:srgbClr val="F79646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71800" y="1066800"/>
            <a:ext cx="2138432" cy="733663"/>
          </a:xfrm>
          <a:prstGeom prst="leftArrow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prstClr val="black"/>
                </a:solidFill>
                <a:latin typeface="Calibri"/>
              </a:rPr>
              <a:t>C(</a:t>
            </a:r>
            <a:r>
              <a:rPr lang="en-US" b="1" dirty="0" err="1" smtClean="0">
                <a:solidFill>
                  <a:prstClr val="black"/>
                </a:solidFill>
                <a:latin typeface="Calibri"/>
              </a:rPr>
              <a:t>q</a:t>
            </a:r>
            <a:r>
              <a:rPr lang="en-US" b="1" baseline="-25000" dirty="0" err="1" smtClean="0">
                <a:solidFill>
                  <a:prstClr val="black"/>
                </a:solidFill>
                <a:latin typeface="Calibri"/>
              </a:rPr>
              <a:t>out,</a:t>
            </a:r>
            <a:r>
              <a:rPr lang="en-US" b="1" dirty="0" err="1" smtClean="0">
                <a:solidFill>
                  <a:prstClr val="black"/>
                </a:solidFill>
                <a:latin typeface="Calibri"/>
              </a:rPr>
              <a:t>q</a:t>
            </a:r>
            <a:r>
              <a:rPr lang="en-US" b="1" baseline="-25000" dirty="0" err="1" smtClean="0">
                <a:solidFill>
                  <a:prstClr val="black"/>
                </a:solidFill>
                <a:latin typeface="Calibri"/>
              </a:rPr>
              <a:t>side</a:t>
            </a:r>
            <a:r>
              <a:rPr lang="en-US" b="1" dirty="0" smtClean="0">
                <a:solidFill>
                  <a:prstClr val="black"/>
                </a:solidFill>
                <a:latin typeface="Calibri"/>
              </a:rPr>
              <a:t>=</a:t>
            </a:r>
            <a:r>
              <a:rPr lang="en-US" b="1" dirty="0" err="1" smtClean="0">
                <a:solidFill>
                  <a:prstClr val="black"/>
                </a:solidFill>
                <a:latin typeface="Calibri"/>
              </a:rPr>
              <a:t>q</a:t>
            </a:r>
            <a:r>
              <a:rPr lang="en-US" b="1" baseline="-25000" dirty="0" err="1" smtClean="0">
                <a:solidFill>
                  <a:prstClr val="black"/>
                </a:solidFill>
                <a:latin typeface="Calibri"/>
              </a:rPr>
              <a:t>long</a:t>
            </a:r>
            <a:r>
              <a:rPr lang="en-US" b="1" dirty="0" smtClean="0">
                <a:solidFill>
                  <a:prstClr val="black"/>
                </a:solidFill>
                <a:latin typeface="Calibri"/>
              </a:rPr>
              <a:t>=0)</a:t>
            </a:r>
            <a:endParaRPr lang="en-US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71800" y="4876800"/>
            <a:ext cx="2140872" cy="733663"/>
          </a:xfrm>
          <a:prstGeom prst="leftArrow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prstClr val="black"/>
                </a:solidFill>
                <a:latin typeface="Calibri"/>
              </a:rPr>
              <a:t>C(</a:t>
            </a:r>
            <a:r>
              <a:rPr lang="en-US" b="1" dirty="0" err="1" smtClean="0">
                <a:solidFill>
                  <a:prstClr val="black"/>
                </a:solidFill>
                <a:latin typeface="Calibri"/>
              </a:rPr>
              <a:t>q</a:t>
            </a:r>
            <a:r>
              <a:rPr lang="en-US" b="1" baseline="-25000" dirty="0" err="1" smtClean="0">
                <a:solidFill>
                  <a:prstClr val="black"/>
                </a:solidFill>
                <a:latin typeface="Calibri"/>
              </a:rPr>
              <a:t>long,</a:t>
            </a:r>
            <a:r>
              <a:rPr lang="en-US" b="1" dirty="0" err="1" smtClean="0">
                <a:solidFill>
                  <a:prstClr val="black"/>
                </a:solidFill>
                <a:latin typeface="Calibri"/>
              </a:rPr>
              <a:t>q</a:t>
            </a:r>
            <a:r>
              <a:rPr lang="en-US" b="1" baseline="-25000" dirty="0" err="1" smtClean="0">
                <a:solidFill>
                  <a:prstClr val="black"/>
                </a:solidFill>
                <a:latin typeface="Calibri"/>
              </a:rPr>
              <a:t>out</a:t>
            </a:r>
            <a:r>
              <a:rPr lang="en-US" b="1" dirty="0" smtClean="0">
                <a:solidFill>
                  <a:prstClr val="black"/>
                </a:solidFill>
                <a:latin typeface="Calibri"/>
              </a:rPr>
              <a:t>=</a:t>
            </a:r>
            <a:r>
              <a:rPr lang="en-US" b="1" dirty="0" err="1" smtClean="0">
                <a:solidFill>
                  <a:prstClr val="black"/>
                </a:solidFill>
                <a:latin typeface="Calibri"/>
              </a:rPr>
              <a:t>q</a:t>
            </a:r>
            <a:r>
              <a:rPr lang="en-US" b="1" baseline="-25000" dirty="0" err="1" smtClean="0">
                <a:solidFill>
                  <a:prstClr val="black"/>
                </a:solidFill>
                <a:latin typeface="Calibri"/>
              </a:rPr>
              <a:t>side</a:t>
            </a:r>
            <a:r>
              <a:rPr lang="en-US" b="1" dirty="0" smtClean="0">
                <a:solidFill>
                  <a:prstClr val="black"/>
                </a:solidFill>
                <a:latin typeface="Calibri"/>
              </a:rPr>
              <a:t>=0)</a:t>
            </a:r>
            <a:endParaRPr lang="en-US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48000" y="2667000"/>
            <a:ext cx="2138432" cy="733663"/>
          </a:xfrm>
          <a:prstGeom prst="leftArrow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prstClr val="black"/>
                </a:solidFill>
                <a:latin typeface="Calibri"/>
              </a:rPr>
              <a:t>C(</a:t>
            </a:r>
            <a:r>
              <a:rPr lang="en-US" b="1" dirty="0" err="1" smtClean="0">
                <a:solidFill>
                  <a:prstClr val="black"/>
                </a:solidFill>
                <a:latin typeface="Calibri"/>
              </a:rPr>
              <a:t>q</a:t>
            </a:r>
            <a:r>
              <a:rPr lang="en-US" b="1" baseline="-25000" dirty="0" err="1" smtClean="0">
                <a:solidFill>
                  <a:prstClr val="black"/>
                </a:solidFill>
                <a:latin typeface="Calibri"/>
              </a:rPr>
              <a:t>side,</a:t>
            </a:r>
            <a:r>
              <a:rPr lang="en-US" b="1" dirty="0" err="1" smtClean="0">
                <a:solidFill>
                  <a:prstClr val="black"/>
                </a:solidFill>
                <a:latin typeface="Calibri"/>
              </a:rPr>
              <a:t>q</a:t>
            </a:r>
            <a:r>
              <a:rPr lang="en-US" b="1" baseline="-25000" dirty="0" err="1" smtClean="0">
                <a:solidFill>
                  <a:prstClr val="black"/>
                </a:solidFill>
                <a:latin typeface="Calibri"/>
              </a:rPr>
              <a:t>out</a:t>
            </a:r>
            <a:r>
              <a:rPr lang="en-US" b="1" dirty="0" smtClean="0">
                <a:solidFill>
                  <a:prstClr val="black"/>
                </a:solidFill>
                <a:latin typeface="Calibri"/>
              </a:rPr>
              <a:t>=</a:t>
            </a:r>
            <a:r>
              <a:rPr lang="en-US" b="1" dirty="0" err="1" smtClean="0">
                <a:solidFill>
                  <a:prstClr val="black"/>
                </a:solidFill>
                <a:latin typeface="Calibri"/>
              </a:rPr>
              <a:t>q</a:t>
            </a:r>
            <a:r>
              <a:rPr lang="en-US" b="1" baseline="-25000" dirty="0" err="1" smtClean="0">
                <a:solidFill>
                  <a:prstClr val="black"/>
                </a:solidFill>
                <a:latin typeface="Calibri"/>
              </a:rPr>
              <a:t>long</a:t>
            </a:r>
            <a:r>
              <a:rPr lang="en-US" b="1" dirty="0" smtClean="0">
                <a:solidFill>
                  <a:prstClr val="black"/>
                </a:solidFill>
                <a:latin typeface="Calibri"/>
              </a:rPr>
              <a:t>=0)</a:t>
            </a:r>
            <a:endParaRPr lang="en-US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38600" y="2895600"/>
            <a:ext cx="2044087" cy="1283910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b="1" dirty="0" err="1" smtClean="0">
                <a:solidFill>
                  <a:prstClr val="black"/>
                </a:solidFill>
                <a:latin typeface="Calibri"/>
              </a:rPr>
              <a:t>R</a:t>
            </a:r>
            <a:r>
              <a:rPr lang="en-US" b="1" baseline="-25000" dirty="0" err="1" smtClean="0">
                <a:solidFill>
                  <a:prstClr val="black"/>
                </a:solidFill>
                <a:latin typeface="Calibri"/>
              </a:rPr>
              <a:t>side</a:t>
            </a:r>
            <a:r>
              <a:rPr lang="en-US" b="1" baseline="-250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en-US" b="1" dirty="0" smtClean="0">
                <a:solidFill>
                  <a:prstClr val="black"/>
                </a:solidFill>
                <a:latin typeface="Calibri"/>
              </a:rPr>
              <a:t>(K</a:t>
            </a:r>
            <a:r>
              <a:rPr lang="en-US" b="1" baseline="-25000" dirty="0" smtClean="0">
                <a:solidFill>
                  <a:prstClr val="black"/>
                </a:solidFill>
                <a:latin typeface="Calibri"/>
              </a:rPr>
              <a:t>1T</a:t>
            </a:r>
            <a:r>
              <a:rPr lang="en-US" b="1" dirty="0" smtClean="0">
                <a:solidFill>
                  <a:prstClr val="black"/>
                </a:solidFill>
                <a:latin typeface="Calibri"/>
              </a:rPr>
              <a:t>)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b="1" dirty="0" err="1" smtClean="0">
                <a:solidFill>
                  <a:prstClr val="black"/>
                </a:solidFill>
                <a:latin typeface="Calibri"/>
              </a:rPr>
              <a:t>q</a:t>
            </a:r>
            <a:r>
              <a:rPr lang="en-US" b="1" baseline="-25000" dirty="0" err="1" smtClean="0">
                <a:solidFill>
                  <a:prstClr val="black"/>
                </a:solidFill>
                <a:latin typeface="Calibri"/>
              </a:rPr>
              <a:t>out</a:t>
            </a:r>
            <a:r>
              <a:rPr lang="en-US" b="1" dirty="0" smtClean="0">
                <a:solidFill>
                  <a:prstClr val="black"/>
                </a:solidFill>
                <a:latin typeface="Calibri"/>
              </a:rPr>
              <a:t>=</a:t>
            </a:r>
            <a:r>
              <a:rPr lang="en-US" b="1" dirty="0" err="1" smtClean="0">
                <a:solidFill>
                  <a:prstClr val="black"/>
                </a:solidFill>
                <a:latin typeface="Calibri"/>
              </a:rPr>
              <a:t>q</a:t>
            </a:r>
            <a:r>
              <a:rPr lang="en-US" b="1" baseline="-25000" dirty="0" err="1" smtClean="0">
                <a:solidFill>
                  <a:prstClr val="black"/>
                </a:solidFill>
                <a:latin typeface="Calibri"/>
              </a:rPr>
              <a:t>long</a:t>
            </a:r>
            <a:r>
              <a:rPr lang="en-US" b="1" dirty="0" smtClean="0">
                <a:solidFill>
                  <a:prstClr val="black"/>
                </a:solidFill>
                <a:latin typeface="Calibri"/>
              </a:rPr>
              <a:t>=0</a:t>
            </a:r>
            <a:endParaRPr lang="en-US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63627" y="5105400"/>
            <a:ext cx="1956173" cy="1283910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b="1" dirty="0" err="1" smtClean="0">
                <a:solidFill>
                  <a:prstClr val="black"/>
                </a:solidFill>
                <a:latin typeface="Calibri"/>
              </a:rPr>
              <a:t>R</a:t>
            </a:r>
            <a:r>
              <a:rPr lang="en-US" b="1" baseline="-25000" dirty="0" err="1" smtClean="0">
                <a:solidFill>
                  <a:prstClr val="black"/>
                </a:solidFill>
                <a:latin typeface="Calibri"/>
              </a:rPr>
              <a:t>long</a:t>
            </a:r>
            <a:r>
              <a:rPr lang="en-US" b="1" baseline="-250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en-US" b="1" dirty="0" smtClean="0">
                <a:solidFill>
                  <a:prstClr val="black"/>
                </a:solidFill>
                <a:latin typeface="Calibri"/>
              </a:rPr>
              <a:t>(K</a:t>
            </a:r>
            <a:r>
              <a:rPr lang="en-US" b="1" baseline="-25000" dirty="0" smtClean="0">
                <a:solidFill>
                  <a:prstClr val="black"/>
                </a:solidFill>
                <a:latin typeface="Calibri"/>
              </a:rPr>
              <a:t>1T</a:t>
            </a:r>
            <a:r>
              <a:rPr lang="en-US" b="1" dirty="0" smtClean="0">
                <a:solidFill>
                  <a:prstClr val="black"/>
                </a:solidFill>
                <a:latin typeface="Calibri"/>
              </a:rPr>
              <a:t>)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b="1" dirty="0" err="1" smtClean="0">
                <a:solidFill>
                  <a:prstClr val="black"/>
                </a:solidFill>
                <a:latin typeface="Calibri"/>
              </a:rPr>
              <a:t>q</a:t>
            </a:r>
            <a:r>
              <a:rPr lang="en-US" b="1" baseline="-25000" dirty="0" err="1" smtClean="0">
                <a:solidFill>
                  <a:prstClr val="black"/>
                </a:solidFill>
                <a:latin typeface="Calibri"/>
              </a:rPr>
              <a:t>out</a:t>
            </a:r>
            <a:r>
              <a:rPr lang="en-US" b="1" dirty="0" smtClean="0">
                <a:solidFill>
                  <a:prstClr val="black"/>
                </a:solidFill>
                <a:latin typeface="Calibri"/>
              </a:rPr>
              <a:t>=</a:t>
            </a:r>
            <a:r>
              <a:rPr lang="en-US" b="1" dirty="0" err="1" smtClean="0">
                <a:solidFill>
                  <a:prstClr val="black"/>
                </a:solidFill>
                <a:latin typeface="Calibri"/>
              </a:rPr>
              <a:t>q</a:t>
            </a:r>
            <a:r>
              <a:rPr lang="en-US" b="1" baseline="-25000" dirty="0" err="1" smtClean="0">
                <a:solidFill>
                  <a:prstClr val="black"/>
                </a:solidFill>
                <a:latin typeface="Calibri"/>
              </a:rPr>
              <a:t>side</a:t>
            </a:r>
            <a:r>
              <a:rPr lang="en-US" b="1" dirty="0" smtClean="0">
                <a:solidFill>
                  <a:prstClr val="black"/>
                </a:solidFill>
                <a:latin typeface="Calibri"/>
              </a:rPr>
              <a:t>=0</a:t>
            </a:r>
            <a:endParaRPr lang="en-US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62400" y="1295400"/>
            <a:ext cx="2093852" cy="1283910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prstClr val="black"/>
                </a:solidFill>
                <a:latin typeface="Calibri"/>
              </a:rPr>
              <a:t>R</a:t>
            </a:r>
            <a:r>
              <a:rPr lang="en-US" b="1" baseline="-25000" dirty="0" smtClean="0">
                <a:solidFill>
                  <a:prstClr val="black"/>
                </a:solidFill>
                <a:latin typeface="Calibri"/>
              </a:rPr>
              <a:t>out </a:t>
            </a:r>
            <a:r>
              <a:rPr lang="en-US" b="1" dirty="0" smtClean="0">
                <a:solidFill>
                  <a:prstClr val="black"/>
                </a:solidFill>
                <a:latin typeface="Calibri"/>
              </a:rPr>
              <a:t>(K</a:t>
            </a:r>
            <a:r>
              <a:rPr lang="en-US" b="1" baseline="-25000" dirty="0" smtClean="0">
                <a:solidFill>
                  <a:prstClr val="black"/>
                </a:solidFill>
                <a:latin typeface="Calibri"/>
              </a:rPr>
              <a:t>1T</a:t>
            </a:r>
            <a:r>
              <a:rPr lang="en-US" b="1" dirty="0" smtClean="0">
                <a:solidFill>
                  <a:prstClr val="black"/>
                </a:solidFill>
                <a:latin typeface="Calibri"/>
              </a:rPr>
              <a:t>)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b="1" dirty="0" err="1" smtClean="0">
                <a:solidFill>
                  <a:prstClr val="black"/>
                </a:solidFill>
                <a:latin typeface="Calibri"/>
              </a:rPr>
              <a:t>q</a:t>
            </a:r>
            <a:r>
              <a:rPr lang="en-US" b="1" baseline="-25000" dirty="0" err="1" smtClean="0">
                <a:solidFill>
                  <a:prstClr val="black"/>
                </a:solidFill>
                <a:latin typeface="Calibri"/>
              </a:rPr>
              <a:t>side</a:t>
            </a:r>
            <a:r>
              <a:rPr lang="en-US" b="1" dirty="0" smtClean="0">
                <a:solidFill>
                  <a:prstClr val="black"/>
                </a:solidFill>
                <a:latin typeface="Calibri"/>
              </a:rPr>
              <a:t>=</a:t>
            </a:r>
            <a:r>
              <a:rPr lang="en-US" b="1" dirty="0" err="1" smtClean="0">
                <a:solidFill>
                  <a:prstClr val="black"/>
                </a:solidFill>
                <a:latin typeface="Calibri"/>
              </a:rPr>
              <a:t>q</a:t>
            </a:r>
            <a:r>
              <a:rPr lang="en-US" b="1" baseline="-25000" dirty="0" err="1" smtClean="0">
                <a:solidFill>
                  <a:prstClr val="black"/>
                </a:solidFill>
                <a:latin typeface="Calibri"/>
              </a:rPr>
              <a:t>long</a:t>
            </a:r>
            <a:r>
              <a:rPr lang="en-US" b="1" dirty="0" smtClean="0">
                <a:solidFill>
                  <a:prstClr val="black"/>
                </a:solidFill>
                <a:latin typeface="Calibri"/>
              </a:rPr>
              <a:t>=0</a:t>
            </a:r>
            <a:endParaRPr lang="en-US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947805" y="6400800"/>
            <a:ext cx="3071995" cy="40011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i-FI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DKS, PRC 71 (2005) 034905.</a:t>
            </a:r>
            <a:endParaRPr lang="en-US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5588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  <a:alpha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2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3454" y="228600"/>
            <a:ext cx="5252946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5638800" y="762000"/>
            <a:ext cx="3200400" cy="415498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IN" sz="1600" b="1" dirty="0" smtClean="0">
                <a:solidFill>
                  <a:srgbClr val="4BACC6">
                    <a:lumMod val="75000"/>
                  </a:srgbClr>
                </a:solidFill>
                <a:cs typeface="Arial" pitchFamily="34" charset="0"/>
              </a:rPr>
              <a:t>The two-photon correlation function for </a:t>
            </a:r>
            <a:r>
              <a:rPr lang="en-IN" sz="1600" b="1" i="1" dirty="0" smtClean="0">
                <a:solidFill>
                  <a:srgbClr val="4BACC6">
                    <a:lumMod val="75000"/>
                  </a:srgbClr>
                </a:solidFill>
                <a:cs typeface="Arial" pitchFamily="34" charset="0"/>
              </a:rPr>
              <a:t>average photon </a:t>
            </a:r>
            <a:r>
              <a:rPr lang="en-IN" sz="1600" b="1" dirty="0" err="1" smtClean="0">
                <a:solidFill>
                  <a:srgbClr val="4BACC6">
                    <a:lumMod val="75000"/>
                  </a:srgbClr>
                </a:solidFill>
                <a:cs typeface="Arial" pitchFamily="34" charset="0"/>
              </a:rPr>
              <a:t>momenta</a:t>
            </a:r>
            <a:r>
              <a:rPr lang="en-IN" sz="1600" b="1" dirty="0" smtClean="0">
                <a:solidFill>
                  <a:srgbClr val="4BACC6">
                    <a:lumMod val="75000"/>
                  </a:srgbClr>
                </a:solidFill>
                <a:cs typeface="Arial" pitchFamily="34" charset="0"/>
              </a:rPr>
              <a:t> 100 </a:t>
            </a:r>
            <a:r>
              <a:rPr lang="en-IN" sz="1600" b="1" i="1" dirty="0" smtClean="0">
                <a:solidFill>
                  <a:srgbClr val="4BACC6">
                    <a:lumMod val="75000"/>
                  </a:srgbClr>
                </a:solidFill>
                <a:cs typeface="Arial" pitchFamily="34" charset="0"/>
              </a:rPr>
              <a:t>&lt; K</a:t>
            </a:r>
            <a:r>
              <a:rPr lang="en-IN" sz="1600" b="1" i="1" baseline="-25000" dirty="0" smtClean="0">
                <a:solidFill>
                  <a:srgbClr val="4BACC6">
                    <a:lumMod val="75000"/>
                  </a:srgbClr>
                </a:solidFill>
                <a:cs typeface="Arial" pitchFamily="34" charset="0"/>
              </a:rPr>
              <a:t>T</a:t>
            </a:r>
            <a:r>
              <a:rPr lang="en-IN" sz="1600" b="1" i="1" dirty="0" smtClean="0">
                <a:solidFill>
                  <a:srgbClr val="4BACC6">
                    <a:lumMod val="75000"/>
                  </a:srgbClr>
                </a:solidFill>
                <a:cs typeface="Arial" pitchFamily="34" charset="0"/>
              </a:rPr>
              <a:t> &lt; 200 </a:t>
            </a:r>
            <a:r>
              <a:rPr lang="en-IN" sz="1600" b="1" i="1" dirty="0" err="1" smtClean="0">
                <a:solidFill>
                  <a:srgbClr val="4BACC6">
                    <a:lumMod val="75000"/>
                  </a:srgbClr>
                </a:solidFill>
                <a:cs typeface="Arial" pitchFamily="34" charset="0"/>
              </a:rPr>
              <a:t>MeV</a:t>
            </a:r>
            <a:r>
              <a:rPr lang="en-IN" sz="1600" b="1" i="1" dirty="0" smtClean="0">
                <a:solidFill>
                  <a:srgbClr val="4BACC6">
                    <a:lumMod val="75000"/>
                  </a:srgbClr>
                </a:solidFill>
                <a:cs typeface="Arial" pitchFamily="34" charset="0"/>
              </a:rPr>
              <a:t>/c (top) and 200 &lt; K</a:t>
            </a:r>
            <a:r>
              <a:rPr lang="en-IN" sz="1600" b="1" i="1" baseline="-25000" dirty="0" smtClean="0">
                <a:solidFill>
                  <a:srgbClr val="4BACC6">
                    <a:lumMod val="75000"/>
                  </a:srgbClr>
                </a:solidFill>
                <a:cs typeface="Arial" pitchFamily="34" charset="0"/>
              </a:rPr>
              <a:t>T</a:t>
            </a:r>
            <a:r>
              <a:rPr lang="en-IN" sz="1600" b="1" i="1" dirty="0" smtClean="0">
                <a:solidFill>
                  <a:srgbClr val="4BACC6">
                    <a:lumMod val="75000"/>
                  </a:srgbClr>
                </a:solidFill>
                <a:cs typeface="Arial" pitchFamily="34" charset="0"/>
              </a:rPr>
              <a:t> &lt; </a:t>
            </a:r>
            <a:r>
              <a:rPr lang="en-IN" sz="1600" b="1" dirty="0" smtClean="0">
                <a:solidFill>
                  <a:srgbClr val="4BACC6">
                    <a:lumMod val="75000"/>
                  </a:srgbClr>
                </a:solidFill>
                <a:cs typeface="Arial" pitchFamily="34" charset="0"/>
              </a:rPr>
              <a:t>300 </a:t>
            </a:r>
            <a:r>
              <a:rPr lang="en-IN" sz="1600" b="1" dirty="0" err="1" smtClean="0">
                <a:solidFill>
                  <a:srgbClr val="4BACC6">
                    <a:lumMod val="75000"/>
                  </a:srgbClr>
                </a:solidFill>
                <a:cs typeface="Arial" pitchFamily="34" charset="0"/>
              </a:rPr>
              <a:t>MeV</a:t>
            </a:r>
            <a:r>
              <a:rPr lang="en-IN" sz="1600" b="1" i="1" dirty="0" smtClean="0">
                <a:solidFill>
                  <a:srgbClr val="4BACC6">
                    <a:lumMod val="75000"/>
                  </a:srgbClr>
                </a:solidFill>
                <a:cs typeface="Arial" pitchFamily="34" charset="0"/>
              </a:rPr>
              <a:t>/c (bottom). The solid line shows </a:t>
            </a:r>
            <a:r>
              <a:rPr lang="en-IN" sz="1600" b="1" dirty="0" smtClean="0">
                <a:solidFill>
                  <a:srgbClr val="4BACC6">
                    <a:lumMod val="75000"/>
                  </a:srgbClr>
                </a:solidFill>
                <a:cs typeface="Arial" pitchFamily="34" charset="0"/>
              </a:rPr>
              <a:t>the fit result in the fit region used (excluding the </a:t>
            </a:r>
            <a:r>
              <a:rPr lang="en-IN" sz="1600" b="1" dirty="0" smtClean="0">
                <a:solidFill>
                  <a:srgbClr val="4BACC6">
                    <a:lumMod val="75000"/>
                  </a:srgbClr>
                </a:solidFill>
                <a:latin typeface="Symbol" pitchFamily="18" charset="2"/>
                <a:cs typeface="Arial" pitchFamily="34" charset="0"/>
              </a:rPr>
              <a:t>p</a:t>
            </a:r>
            <a:r>
              <a:rPr lang="en-IN" sz="1600" b="1" baseline="30000" dirty="0" smtClean="0">
                <a:solidFill>
                  <a:srgbClr val="4BACC6">
                    <a:lumMod val="75000"/>
                  </a:srgbClr>
                </a:solidFill>
                <a:cs typeface="Arial" pitchFamily="34" charset="0"/>
              </a:rPr>
              <a:t>0</a:t>
            </a:r>
            <a:r>
              <a:rPr lang="en-IN" sz="1600" b="1" dirty="0" smtClean="0">
                <a:solidFill>
                  <a:srgbClr val="4BACC6">
                    <a:lumMod val="75000"/>
                  </a:srgbClr>
                </a:solidFill>
                <a:cs typeface="Arial" pitchFamily="34" charset="0"/>
              </a:rPr>
              <a:t> peak at </a:t>
            </a:r>
            <a:r>
              <a:rPr lang="en-IN" sz="1600" b="1" i="1" dirty="0" err="1" smtClean="0">
                <a:solidFill>
                  <a:srgbClr val="4BACC6">
                    <a:lumMod val="75000"/>
                  </a:srgbClr>
                </a:solidFill>
                <a:cs typeface="Arial" pitchFamily="34" charset="0"/>
              </a:rPr>
              <a:t>Q</a:t>
            </a:r>
            <a:r>
              <a:rPr lang="en-IN" sz="1600" b="1" i="1" baseline="-25000" dirty="0" err="1" smtClean="0">
                <a:solidFill>
                  <a:srgbClr val="4BACC6">
                    <a:lumMod val="75000"/>
                  </a:srgbClr>
                </a:solidFill>
                <a:cs typeface="Arial" pitchFamily="34" charset="0"/>
              </a:rPr>
              <a:t>inv</a:t>
            </a:r>
            <a:r>
              <a:rPr lang="en-IN" sz="1600" b="1" i="1" dirty="0" smtClean="0">
                <a:solidFill>
                  <a:srgbClr val="4BACC6">
                    <a:lumMod val="75000"/>
                  </a:srgbClr>
                </a:solidFill>
                <a:cs typeface="Arial" pitchFamily="34" charset="0"/>
              </a:rPr>
              <a:t> </a:t>
            </a:r>
            <a:r>
              <a:rPr lang="en-IN" sz="1600" b="1" i="1" dirty="0" smtClean="0">
                <a:solidFill>
                  <a:srgbClr val="4BACC6">
                    <a:lumMod val="75000"/>
                  </a:srgbClr>
                </a:solidFill>
                <a:cs typeface="Arial" pitchFamily="34" charset="0"/>
                <a:sym typeface="Symbol"/>
              </a:rPr>
              <a:t></a:t>
            </a:r>
            <a:r>
              <a:rPr lang="en-IN" sz="1600" b="1" i="1" dirty="0" smtClean="0">
                <a:solidFill>
                  <a:srgbClr val="4BACC6">
                    <a:lumMod val="75000"/>
                  </a:srgbClr>
                </a:solidFill>
                <a:cs typeface="Arial" pitchFamily="34" charset="0"/>
              </a:rPr>
              <a:t> m</a:t>
            </a:r>
            <a:r>
              <a:rPr lang="en-IN" sz="1600" b="1" i="1" baseline="-25000" dirty="0" smtClean="0">
                <a:solidFill>
                  <a:srgbClr val="4BACC6">
                    <a:lumMod val="75000"/>
                  </a:srgbClr>
                </a:solidFill>
                <a:latin typeface="Symbol" pitchFamily="18" charset="2"/>
                <a:cs typeface="Arial" pitchFamily="34" charset="0"/>
              </a:rPr>
              <a:t>p</a:t>
            </a:r>
            <a:r>
              <a:rPr lang="en-IN" sz="1600" b="1" i="1" baseline="-25000" dirty="0" smtClean="0">
                <a:solidFill>
                  <a:srgbClr val="4BACC6">
                    <a:lumMod val="75000"/>
                  </a:srgbClr>
                </a:solidFill>
                <a:cs typeface="Arial" pitchFamily="34" charset="0"/>
              </a:rPr>
              <a:t>0</a:t>
            </a:r>
            <a:r>
              <a:rPr lang="en-IN" sz="1600" b="1" i="1" dirty="0" smtClean="0">
                <a:solidFill>
                  <a:srgbClr val="4BACC6">
                    <a:lumMod val="75000"/>
                  </a:srgbClr>
                </a:solidFill>
                <a:cs typeface="Arial" pitchFamily="34" charset="0"/>
              </a:rPr>
              <a:t> ) and the dotted line shows the extrapolation into </a:t>
            </a:r>
            <a:r>
              <a:rPr lang="en-IN" sz="1600" b="1" dirty="0" smtClean="0">
                <a:solidFill>
                  <a:srgbClr val="4BACC6">
                    <a:lumMod val="75000"/>
                  </a:srgbClr>
                </a:solidFill>
                <a:cs typeface="Arial" pitchFamily="34" charset="0"/>
              </a:rPr>
              <a:t>the low </a:t>
            </a:r>
            <a:r>
              <a:rPr lang="en-IN" sz="1600" b="1" i="1" dirty="0" err="1" smtClean="0">
                <a:solidFill>
                  <a:srgbClr val="4BACC6">
                    <a:lumMod val="75000"/>
                  </a:srgbClr>
                </a:solidFill>
                <a:cs typeface="Arial" pitchFamily="34" charset="0"/>
              </a:rPr>
              <a:t>Q</a:t>
            </a:r>
            <a:r>
              <a:rPr lang="en-IN" sz="1600" b="1" i="1" baseline="-25000" dirty="0" err="1" smtClean="0">
                <a:solidFill>
                  <a:srgbClr val="4BACC6">
                    <a:lumMod val="75000"/>
                  </a:srgbClr>
                </a:solidFill>
                <a:cs typeface="Arial" pitchFamily="34" charset="0"/>
              </a:rPr>
              <a:t>inv</a:t>
            </a:r>
            <a:r>
              <a:rPr lang="en-IN" sz="1600" b="1" i="1" dirty="0" smtClean="0">
                <a:solidFill>
                  <a:srgbClr val="4BACC6">
                    <a:lumMod val="75000"/>
                  </a:srgbClr>
                </a:solidFill>
                <a:cs typeface="Arial" pitchFamily="34" charset="0"/>
              </a:rPr>
              <a:t> region where backgrounds are large.</a:t>
            </a:r>
            <a:endParaRPr lang="en-IN" sz="1600" b="1" dirty="0">
              <a:solidFill>
                <a:srgbClr val="4BACC6">
                  <a:lumMod val="75000"/>
                </a:srgbClr>
              </a:solidFill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38200" y="6019800"/>
            <a:ext cx="7467600" cy="4001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2000" b="1" dirty="0" smtClean="0">
                <a:solidFill>
                  <a:srgbClr val="4BACC6">
                    <a:lumMod val="50000"/>
                  </a:srgbClr>
                </a:solidFill>
              </a:rPr>
              <a:t>M. M. </a:t>
            </a:r>
            <a:r>
              <a:rPr lang="en-US" sz="2000" b="1" dirty="0" err="1" smtClean="0">
                <a:solidFill>
                  <a:srgbClr val="4BACC6">
                    <a:lumMod val="50000"/>
                  </a:srgbClr>
                </a:solidFill>
              </a:rPr>
              <a:t>Aggarwal</a:t>
            </a:r>
            <a:r>
              <a:rPr lang="en-US" sz="2000" b="1" dirty="0" smtClean="0">
                <a:solidFill>
                  <a:srgbClr val="4BACC6">
                    <a:lumMod val="50000"/>
                  </a:srgbClr>
                </a:solidFill>
              </a:rPr>
              <a:t> </a:t>
            </a:r>
            <a:r>
              <a:rPr lang="en-US" sz="2000" b="1" i="1" dirty="0" smtClean="0">
                <a:solidFill>
                  <a:srgbClr val="4BACC6">
                    <a:lumMod val="50000"/>
                  </a:srgbClr>
                </a:solidFill>
              </a:rPr>
              <a:t>et al</a:t>
            </a:r>
            <a:r>
              <a:rPr lang="en-US" sz="2000" b="1" dirty="0" smtClean="0">
                <a:solidFill>
                  <a:srgbClr val="4BACC6">
                    <a:lumMod val="50000"/>
                  </a:srgbClr>
                </a:solidFill>
              </a:rPr>
              <a:t>., [WA98 collaboration] PRL 93, 022301 (2004)</a:t>
            </a:r>
            <a:endParaRPr lang="en-US" sz="2000" b="1" dirty="0">
              <a:solidFill>
                <a:srgbClr val="4BACC6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5742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1567" y="1678169"/>
            <a:ext cx="4558299" cy="3579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457200" y="152400"/>
            <a:ext cx="7924800" cy="1200329"/>
          </a:xfrm>
          <a:prstGeom prst="rect">
            <a:avLst/>
          </a:prstGeom>
          <a:solidFill>
            <a:schemeClr val="bg2">
              <a:lumMod val="9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ln w="1905">
                  <a:solidFill>
                    <a:schemeClr val="tx2">
                      <a:lumMod val="50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Intensity Interferometry of Thermal Photons @SPS</a:t>
            </a:r>
          </a:p>
        </p:txBody>
      </p:sp>
      <p:sp>
        <p:nvSpPr>
          <p:cNvPr id="4" name="Rectangle 3"/>
          <p:cNvSpPr/>
          <p:nvPr/>
        </p:nvSpPr>
        <p:spPr>
          <a:xfrm>
            <a:off x="5037931" y="1478241"/>
            <a:ext cx="38100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 one-dimensional analysis of the correlation function </a:t>
            </a:r>
          </a:p>
          <a:p>
            <a:r>
              <a:rPr lang="en-US" sz="22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 </a:t>
            </a:r>
            <a:r>
              <a:rPr lang="en-US" sz="2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is performed in terms of the invariant momentum difference as follows: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31567" y="6248400"/>
            <a:ext cx="3754633" cy="400110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fi-FI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DKS, PRC 71 (2005) 034905.</a:t>
            </a:r>
            <a:endParaRPr lang="en-US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28600" y="5334000"/>
            <a:ext cx="4343400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IN" b="1" dirty="0" smtClean="0"/>
              <a:t>WA98 measures </a:t>
            </a:r>
            <a:r>
              <a:rPr lang="en-IN" b="1" dirty="0" err="1" smtClean="0"/>
              <a:t>R</a:t>
            </a:r>
            <a:r>
              <a:rPr lang="en-IN" b="1" baseline="-25000" dirty="0" err="1" smtClean="0"/>
              <a:t>inv</a:t>
            </a:r>
            <a:r>
              <a:rPr lang="en-IN" b="1" dirty="0" smtClean="0"/>
              <a:t> as 8.34 ± 1.7 fm and 8.63 ± 2.0 fm, respectively</a:t>
            </a:r>
            <a:endParaRPr lang="en-IN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114800" y="5921514"/>
            <a:ext cx="480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For y</a:t>
            </a:r>
            <a:r>
              <a:rPr lang="en-US" sz="2000" b="1" baseline="-25000" dirty="0" smtClean="0"/>
              <a:t>1</a:t>
            </a:r>
            <a:r>
              <a:rPr lang="en-US" sz="2000" b="1" dirty="0" smtClean="0"/>
              <a:t>=y</a:t>
            </a:r>
            <a:r>
              <a:rPr lang="en-US" sz="2000" b="1" baseline="-25000" dirty="0" smtClean="0"/>
              <a:t>2</a:t>
            </a:r>
            <a:r>
              <a:rPr lang="en-US" sz="2000" b="1" dirty="0" smtClean="0"/>
              <a:t>=0 and </a:t>
            </a:r>
            <a:r>
              <a:rPr lang="en-US" sz="2000" b="1" dirty="0" smtClean="0">
                <a:latin typeface="Symbol" pitchFamily="18" charset="2"/>
              </a:rPr>
              <a:t>y</a:t>
            </a:r>
            <a:r>
              <a:rPr lang="en-US" sz="2000" b="1" baseline="-25000" dirty="0" smtClean="0"/>
              <a:t>1</a:t>
            </a:r>
            <a:r>
              <a:rPr lang="en-US" sz="2000" b="1" dirty="0" smtClean="0"/>
              <a:t>=</a:t>
            </a:r>
            <a:r>
              <a:rPr lang="en-US" sz="2000" b="1" dirty="0" smtClean="0">
                <a:latin typeface="Symbol" pitchFamily="18" charset="2"/>
              </a:rPr>
              <a:t>y</a:t>
            </a:r>
            <a:r>
              <a:rPr lang="en-US" sz="2000" b="1" baseline="-25000" dirty="0" smtClean="0"/>
              <a:t>2</a:t>
            </a:r>
            <a:r>
              <a:rPr lang="en-US" sz="2000" b="1" dirty="0" smtClean="0"/>
              <a:t>=0, </a:t>
            </a:r>
            <a:r>
              <a:rPr lang="en-US" sz="2000" b="1" dirty="0" err="1" smtClean="0"/>
              <a:t>q</a:t>
            </a:r>
            <a:r>
              <a:rPr lang="en-US" sz="2000" b="1" baseline="-25000" dirty="0" err="1" smtClean="0"/>
              <a:t>side</a:t>
            </a:r>
            <a:r>
              <a:rPr lang="en-US" sz="2000" b="1" dirty="0" smtClean="0"/>
              <a:t>=q</a:t>
            </a:r>
            <a:r>
              <a:rPr lang="en-US" sz="2000" b="1" baseline="-25000" dirty="0" smtClean="0">
                <a:latin typeface="+mj-lt"/>
              </a:rPr>
              <a:t>long</a:t>
            </a:r>
            <a:r>
              <a:rPr lang="en-US" sz="2000" b="1" dirty="0" smtClean="0"/>
              <a:t>=q</a:t>
            </a:r>
            <a:r>
              <a:rPr lang="en-US" sz="2000" b="1" baseline="-25000" dirty="0" smtClean="0"/>
              <a:t>inv</a:t>
            </a:r>
            <a:r>
              <a:rPr lang="en-US" sz="2000" b="1" dirty="0" smtClean="0"/>
              <a:t>=0,</a:t>
            </a:r>
          </a:p>
          <a:p>
            <a:r>
              <a:rPr lang="en-US" sz="2000" b="1" dirty="0" smtClean="0"/>
              <a:t>but q</a:t>
            </a:r>
            <a:r>
              <a:rPr lang="en-US" sz="2000" b="1" baseline="-25000" dirty="0" smtClean="0"/>
              <a:t>out</a:t>
            </a:r>
            <a:r>
              <a:rPr lang="en-US" sz="2000" b="1" dirty="0" smtClean="0"/>
              <a:t>=k</a:t>
            </a:r>
            <a:r>
              <a:rPr lang="en-US" sz="2000" b="1" baseline="-25000" dirty="0" smtClean="0"/>
              <a:t>1T</a:t>
            </a:r>
            <a:r>
              <a:rPr lang="en-US" sz="2000" b="1" dirty="0" smtClean="0"/>
              <a:t>-k</a:t>
            </a:r>
            <a:r>
              <a:rPr lang="en-US" sz="2000" b="1" baseline="-25000" dirty="0" smtClean="0"/>
              <a:t>2T</a:t>
            </a:r>
            <a:r>
              <a:rPr lang="en-US" sz="2000" b="1" dirty="0" smtClean="0"/>
              <a:t> .ne.0</a:t>
            </a:r>
            <a:endParaRPr lang="en-IN" sz="2000" b="1" dirty="0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/>
        </p:nvGraphicFramePr>
        <p:xfrm>
          <a:off x="4818063" y="3800475"/>
          <a:ext cx="4249737" cy="1922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310" name="Equation" r:id="rId4" imgW="2806560" imgH="1269720" progId="Equation.3">
                  <p:embed/>
                </p:oleObj>
              </mc:Choice>
              <mc:Fallback>
                <p:oleObj name="Equation" r:id="rId4" imgW="2806560" imgH="12697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18063" y="3800475"/>
                        <a:ext cx="4249737" cy="1922463"/>
                      </a:xfrm>
                      <a:prstGeom prst="rect">
                        <a:avLst/>
                      </a:prstGeom>
                      <a:solidFill>
                        <a:srgbClr val="FFFF99">
                          <a:alpha val="77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26035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6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81000"/>
            <a:ext cx="4572000" cy="3309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017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3676578"/>
            <a:ext cx="4107732" cy="2952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3"/>
          <p:cNvSpPr/>
          <p:nvPr/>
        </p:nvSpPr>
        <p:spPr>
          <a:xfrm>
            <a:off x="5029200" y="914400"/>
            <a:ext cx="3429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Blip>
                <a:blip r:embed="rId4"/>
              </a:buBlip>
            </a:pPr>
            <a:r>
              <a:rPr lang="en-US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/>
              </a:rPr>
              <a:t> </a:t>
            </a:r>
            <a:r>
              <a:rPr lang="en-US" b="1" dirty="0" smtClean="0">
                <a:ln w="12700">
                  <a:solidFill>
                    <a:srgbClr val="4F81BD">
                      <a:lumMod val="50000"/>
                    </a:srgbClr>
                  </a:solidFill>
                  <a:prstDash val="solid"/>
                </a:ln>
                <a:solidFill>
                  <a:srgbClr val="1F497D">
                    <a:lumMod val="50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/>
              </a:rPr>
              <a:t>pre-equilibrium contributions are easier identified at large </a:t>
            </a:r>
            <a:r>
              <a:rPr lang="en-US" b="1" dirty="0" err="1" smtClean="0">
                <a:ln w="12700">
                  <a:solidFill>
                    <a:srgbClr val="4F81BD">
                      <a:lumMod val="50000"/>
                    </a:srgbClr>
                  </a:solidFill>
                  <a:prstDash val="solid"/>
                </a:ln>
                <a:solidFill>
                  <a:srgbClr val="1F497D">
                    <a:lumMod val="50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/>
              </a:rPr>
              <a:t>p</a:t>
            </a:r>
            <a:r>
              <a:rPr lang="en-US" b="1" baseline="-25000" dirty="0" err="1" smtClean="0">
                <a:ln w="12700">
                  <a:solidFill>
                    <a:srgbClr val="4F81BD">
                      <a:lumMod val="50000"/>
                    </a:srgbClr>
                  </a:solidFill>
                  <a:prstDash val="solid"/>
                </a:ln>
                <a:solidFill>
                  <a:srgbClr val="1F497D">
                    <a:lumMod val="50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/>
              </a:rPr>
              <a:t>T</a:t>
            </a:r>
            <a:r>
              <a:rPr lang="en-US" b="1" dirty="0" err="1" smtClean="0">
                <a:ln w="12700">
                  <a:solidFill>
                    <a:srgbClr val="4F81BD">
                      <a:lumMod val="50000"/>
                    </a:srgbClr>
                  </a:solidFill>
                  <a:prstDash val="solid"/>
                </a:ln>
                <a:solidFill>
                  <a:srgbClr val="1F497D">
                    <a:lumMod val="50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/>
              </a:rPr>
              <a:t>.</a:t>
            </a:r>
            <a:endParaRPr lang="en-US" b="1" dirty="0" smtClean="0">
              <a:ln w="12700">
                <a:solidFill>
                  <a:srgbClr val="4F81BD">
                    <a:lumMod val="50000"/>
                  </a:srgbClr>
                </a:solidFill>
                <a:prstDash val="solid"/>
              </a:ln>
              <a:solidFill>
                <a:srgbClr val="1F497D">
                  <a:lumMod val="50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alibri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Blip>
                <a:blip r:embed="rId4"/>
              </a:buBlip>
            </a:pPr>
            <a:endParaRPr lang="en-US" b="1" dirty="0" smtClean="0">
              <a:ln w="12700">
                <a:solidFill>
                  <a:srgbClr val="1F497D">
                    <a:satMod val="155000"/>
                  </a:srgbClr>
                </a:solidFill>
                <a:prstDash val="solid"/>
              </a:ln>
              <a:solidFill>
                <a:srgbClr val="EEECE1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alibri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Blip>
                <a:blip r:embed="rId4"/>
              </a:buBlip>
            </a:pPr>
            <a:r>
              <a:rPr lang="en-US" b="1" dirty="0" smtClean="0">
                <a:ln w="12700">
                  <a:solidFill>
                    <a:srgbClr val="9BBB59">
                      <a:lumMod val="50000"/>
                    </a:srgb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/>
              </a:rPr>
              <a:t> window of opportunity above </a:t>
            </a:r>
            <a:r>
              <a:rPr lang="en-US" b="1" dirty="0" err="1" smtClean="0">
                <a:ln w="12700">
                  <a:solidFill>
                    <a:srgbClr val="9BBB59">
                      <a:lumMod val="50000"/>
                    </a:srgb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/>
              </a:rPr>
              <a:t>p</a:t>
            </a:r>
            <a:r>
              <a:rPr lang="en-US" b="1" baseline="-25000" dirty="0" err="1" smtClean="0">
                <a:ln w="12700">
                  <a:solidFill>
                    <a:srgbClr val="9BBB59">
                      <a:lumMod val="50000"/>
                    </a:srgb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/>
              </a:rPr>
              <a:t>T</a:t>
            </a:r>
            <a:r>
              <a:rPr lang="en-US" b="1" baseline="-25000" dirty="0" smtClean="0">
                <a:ln w="12700">
                  <a:solidFill>
                    <a:srgbClr val="9BBB59">
                      <a:lumMod val="50000"/>
                    </a:srgb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/>
              </a:rPr>
              <a:t>  </a:t>
            </a:r>
            <a:r>
              <a:rPr lang="en-US" b="1" dirty="0" smtClean="0">
                <a:ln w="12700">
                  <a:solidFill>
                    <a:srgbClr val="9BBB59">
                      <a:lumMod val="50000"/>
                    </a:srgb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/>
              </a:rPr>
              <a:t>= 2 </a:t>
            </a:r>
            <a:r>
              <a:rPr lang="en-US" b="1" dirty="0" err="1" smtClean="0">
                <a:ln w="12700">
                  <a:solidFill>
                    <a:srgbClr val="9BBB59">
                      <a:lumMod val="50000"/>
                    </a:srgb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/>
              </a:rPr>
              <a:t>GeV</a:t>
            </a:r>
            <a:r>
              <a:rPr lang="en-US" b="1" dirty="0" smtClean="0">
                <a:ln w="12700">
                  <a:solidFill>
                    <a:srgbClr val="9BBB59">
                      <a:lumMod val="50000"/>
                    </a:srgb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Blip>
                <a:blip r:embed="rId4"/>
              </a:buBlip>
            </a:pPr>
            <a:endParaRPr lang="en-US" b="1" dirty="0" smtClean="0">
              <a:ln w="12700">
                <a:solidFill>
                  <a:srgbClr val="1F497D">
                    <a:satMod val="155000"/>
                  </a:srgbClr>
                </a:solidFill>
                <a:prstDash val="solid"/>
              </a:ln>
              <a:solidFill>
                <a:srgbClr val="EEECE1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alibri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Blip>
                <a:blip r:embed="rId4"/>
              </a:buBlip>
            </a:pPr>
            <a:r>
              <a:rPr lang="en-US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/>
              </a:rPr>
              <a:t> </a:t>
            </a:r>
            <a:r>
              <a:rPr lang="en-US" b="1" dirty="0" smtClean="0">
                <a:ln w="12700">
                  <a:solidFill>
                    <a:srgbClr val="C0504D">
                      <a:lumMod val="50000"/>
                    </a:srgbClr>
                  </a:solidFill>
                  <a:prstDash val="solid"/>
                </a:ln>
                <a:solidFill>
                  <a:srgbClr val="C0504D">
                    <a:lumMod val="7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/>
              </a:rPr>
              <a:t>at 1 </a:t>
            </a:r>
            <a:r>
              <a:rPr lang="en-US" b="1" dirty="0" err="1" smtClean="0">
                <a:ln w="12700">
                  <a:solidFill>
                    <a:srgbClr val="C0504D">
                      <a:lumMod val="50000"/>
                    </a:srgbClr>
                  </a:solidFill>
                  <a:prstDash val="solid"/>
                </a:ln>
                <a:solidFill>
                  <a:srgbClr val="C0504D">
                    <a:lumMod val="7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/>
              </a:rPr>
              <a:t>GeV</a:t>
            </a:r>
            <a:r>
              <a:rPr lang="en-US" b="1" dirty="0" smtClean="0">
                <a:ln w="12700">
                  <a:solidFill>
                    <a:srgbClr val="C0504D">
                      <a:lumMod val="50000"/>
                    </a:srgbClr>
                  </a:solidFill>
                  <a:prstDash val="solid"/>
                </a:ln>
                <a:solidFill>
                  <a:srgbClr val="C0504D">
                    <a:lumMod val="7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/>
              </a:rPr>
              <a:t>, need to take thermal contributions into account.</a:t>
            </a:r>
          </a:p>
        </p:txBody>
      </p:sp>
      <p:sp>
        <p:nvSpPr>
          <p:cNvPr id="5" name="Rectangle 4"/>
          <p:cNvSpPr/>
          <p:nvPr/>
        </p:nvSpPr>
        <p:spPr>
          <a:xfrm>
            <a:off x="609600" y="3962400"/>
            <a:ext cx="3657600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Blip>
                <a:blip r:embed="rId5"/>
              </a:buBlip>
            </a:pPr>
            <a:r>
              <a:rPr lang="en-US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lumMod val="10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/>
              </a:rPr>
              <a:t> </a:t>
            </a:r>
            <a:r>
              <a:rPr lang="en-US" sz="20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lumMod val="10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/>
              </a:rPr>
              <a:t>short emission time in the PCM, 90% of photons before 0.3 fm/c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Blip>
                <a:blip r:embed="rId5"/>
              </a:buBlip>
            </a:pPr>
            <a:endParaRPr lang="en-US" sz="2000" b="1" dirty="0" smtClean="0">
              <a:ln w="12700">
                <a:solidFill>
                  <a:srgbClr val="1F497D">
                    <a:satMod val="155000"/>
                  </a:srgbClr>
                </a:solidFill>
                <a:prstDash val="solid"/>
              </a:ln>
              <a:solidFill>
                <a:srgbClr val="EEECE1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alibri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Blip>
                <a:blip r:embed="rId5"/>
              </a:buBlip>
            </a:pPr>
            <a:r>
              <a:rPr lang="en-US" sz="2000" b="1" dirty="0" smtClean="0">
                <a:ln w="12700">
                  <a:solidFill>
                    <a:srgbClr val="9BBB59">
                      <a:lumMod val="50000"/>
                    </a:srgb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/>
              </a:rPr>
              <a:t> hydrodynamic calculation with τ</a:t>
            </a:r>
            <a:r>
              <a:rPr lang="en-US" sz="2000" b="1" baseline="-25000" dirty="0" smtClean="0">
                <a:ln w="12700">
                  <a:solidFill>
                    <a:srgbClr val="9BBB59">
                      <a:lumMod val="50000"/>
                    </a:srgb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/>
              </a:rPr>
              <a:t>0</a:t>
            </a:r>
            <a:r>
              <a:rPr lang="en-US" sz="2000" b="1" dirty="0" smtClean="0">
                <a:ln w="12700">
                  <a:solidFill>
                    <a:srgbClr val="9BBB59">
                      <a:lumMod val="50000"/>
                    </a:srgb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/>
              </a:rPr>
              <a:t>=0.3 fm/c allows for a smooth continuation of emission rate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b="1" dirty="0" smtClean="0">
              <a:ln w="12700">
                <a:solidFill>
                  <a:srgbClr val="1F497D">
                    <a:satMod val="155000"/>
                  </a:srgbClr>
                </a:solidFill>
                <a:prstDash val="solid"/>
              </a:ln>
              <a:solidFill>
                <a:srgbClr val="EEECE1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alibri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752600" y="6477000"/>
            <a:ext cx="4419600" cy="338554"/>
          </a:xfrm>
          <a:prstGeom prst="rect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Bass, Mueller, &amp; DKS, PRL 93 (2004) 16230</a:t>
            </a:r>
            <a:endParaRPr lang="en-US" sz="1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37681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6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187325"/>
            <a:ext cx="6629400" cy="650875"/>
          </a:xfrm>
        </p:spPr>
        <p:txBody>
          <a:bodyPr/>
          <a:lstStyle/>
          <a:p>
            <a:r>
              <a:rPr lang="en-US" sz="3600" u="sng">
                <a:solidFill>
                  <a:srgbClr val="0000FF"/>
                </a:solidFill>
              </a:rPr>
              <a:t>Photons: HBT Interferometry</a:t>
            </a:r>
          </a:p>
        </p:txBody>
      </p:sp>
      <p:pic>
        <p:nvPicPr>
          <p:cNvPr id="16387" name="Picture 3" descr="1_osl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3988" y="1066800"/>
            <a:ext cx="3351212" cy="5181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6858000" y="1447800"/>
            <a:ext cx="2133600" cy="3260725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8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  <a:buFontTx/>
              <a:buChar char="•"/>
            </a:pPr>
            <a:r>
              <a:rPr lang="en-US" sz="2000">
                <a:solidFill>
                  <a:srgbClr val="FF3300"/>
                </a:solidFill>
                <a:latin typeface="Tahoma" panose="020B0604030504040204" pitchFamily="34" charset="0"/>
              </a:rPr>
              <a:t>p</a:t>
            </a:r>
            <a:r>
              <a:rPr lang="en-US" sz="2000" baseline="-25000">
                <a:solidFill>
                  <a:srgbClr val="FF3300"/>
                </a:solidFill>
                <a:latin typeface="Tahoma" panose="020B0604030504040204" pitchFamily="34" charset="0"/>
              </a:rPr>
              <a:t>t</a:t>
            </a:r>
            <a:r>
              <a:rPr lang="en-US" sz="2000">
                <a:solidFill>
                  <a:srgbClr val="FF3300"/>
                </a:solidFill>
                <a:latin typeface="Tahoma" panose="020B0604030504040204" pitchFamily="34" charset="0"/>
              </a:rPr>
              <a:t>=2 GeV: pre-thermal photons dominate, small radii</a:t>
            </a:r>
          </a:p>
          <a:p>
            <a:pPr>
              <a:spcBef>
                <a:spcPct val="20000"/>
              </a:spcBef>
              <a:buFontTx/>
              <a:buChar char="•"/>
            </a:pPr>
            <a:endParaRPr lang="en-US" sz="2000">
              <a:solidFill>
                <a:srgbClr val="FF3300"/>
              </a:solidFill>
              <a:latin typeface="Tahoma" panose="020B0604030504040204" pitchFamily="34" charset="0"/>
            </a:endParaRPr>
          </a:p>
          <a:p>
            <a:pPr>
              <a:spcBef>
                <a:spcPct val="20000"/>
              </a:spcBef>
              <a:buFontTx/>
              <a:buChar char="•"/>
            </a:pPr>
            <a:r>
              <a:rPr lang="en-US" sz="2000">
                <a:solidFill>
                  <a:srgbClr val="008000"/>
                </a:solidFill>
                <a:latin typeface="Tahoma" panose="020B0604030504040204" pitchFamily="34" charset="0"/>
              </a:rPr>
              <a:t>p</a:t>
            </a:r>
            <a:r>
              <a:rPr lang="en-US" sz="2000" baseline="-25000">
                <a:solidFill>
                  <a:srgbClr val="008000"/>
                </a:solidFill>
                <a:latin typeface="Tahoma" panose="020B0604030504040204" pitchFamily="34" charset="0"/>
              </a:rPr>
              <a:t>t</a:t>
            </a:r>
            <a:r>
              <a:rPr lang="en-US" sz="2000">
                <a:solidFill>
                  <a:srgbClr val="008000"/>
                </a:solidFill>
                <a:latin typeface="Tahoma" panose="020B0604030504040204" pitchFamily="34" charset="0"/>
              </a:rPr>
              <a:t>=1 GeV: superposition of pre- &amp; thermal photons: increase in radii</a:t>
            </a:r>
          </a:p>
        </p:txBody>
      </p:sp>
      <p:pic>
        <p:nvPicPr>
          <p:cNvPr id="16389" name="Picture 5" descr="2_osl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505200" y="1066800"/>
            <a:ext cx="3351213" cy="5181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15629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685800" y="152400"/>
            <a:ext cx="7772400" cy="954107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Outward correlation function of thermal photons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for 200A </a:t>
            </a:r>
            <a:r>
              <a:rPr 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GeV</a:t>
            </a: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Au+Au</a:t>
            </a: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collision at RHIC</a:t>
            </a:r>
            <a:endParaRPr 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22" name="Picture 6"/>
          <p:cNvPicPr>
            <a:picLocks noChangeAspect="1" noChangeArrowheads="1"/>
          </p:cNvPicPr>
          <p:nvPr/>
        </p:nvPicPr>
        <p:blipFill>
          <a:blip r:embed="rId2"/>
          <a:srcRect l="2849" t="10088" r="14514" b="5170"/>
          <a:stretch>
            <a:fillRect/>
          </a:stretch>
        </p:blipFill>
        <p:spPr bwMode="auto">
          <a:xfrm>
            <a:off x="798287" y="1219200"/>
            <a:ext cx="7659913" cy="5546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000581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>
          <a:xfrm>
            <a:off x="4876800" y="2743200"/>
            <a:ext cx="4191000" cy="3124200"/>
          </a:xfrm>
          <a:prstGeom prst="roundRect">
            <a:avLst/>
          </a:prstGeom>
          <a:gradFill flip="none" rotWithShape="1">
            <a:gsLst>
              <a:gs pos="0">
                <a:srgbClr val="89CFFF">
                  <a:tint val="66000"/>
                  <a:satMod val="160000"/>
                </a:srgbClr>
              </a:gs>
              <a:gs pos="50000">
                <a:srgbClr val="89CFFF">
                  <a:tint val="44500"/>
                  <a:satMod val="160000"/>
                </a:srgbClr>
              </a:gs>
              <a:gs pos="100000">
                <a:srgbClr val="89CFFF">
                  <a:tint val="23500"/>
                  <a:satMod val="160000"/>
                </a:srgbClr>
              </a:gs>
            </a:gsLst>
            <a:lin ang="5400000" scaled="1"/>
            <a:tileRect/>
          </a:gra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181600" y="381000"/>
            <a:ext cx="3733800" cy="20313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srgbClr val="4BACC6">
                    <a:lumMod val="50000"/>
                  </a:srgbClr>
                </a:solidFill>
                <a:latin typeface="Calibri"/>
              </a:rPr>
              <a:t>The outward, sideward, and longitudinal correlation functions for thermal photons produced in central collision of gold nuclei at RHIC taking </a:t>
            </a:r>
            <a:r>
              <a:rPr lang="en-US" b="1" dirty="0" smtClean="0">
                <a:solidFill>
                  <a:srgbClr val="4BACC6">
                    <a:lumMod val="50000"/>
                  </a:srgbClr>
                </a:solidFill>
                <a:latin typeface="Symbol" pitchFamily="18" charset="2"/>
              </a:rPr>
              <a:t>t</a:t>
            </a:r>
            <a:r>
              <a:rPr lang="en-US" b="1" baseline="-25000" dirty="0" smtClean="0">
                <a:solidFill>
                  <a:srgbClr val="4BACC6">
                    <a:lumMod val="50000"/>
                  </a:srgbClr>
                </a:solidFill>
                <a:latin typeface="Calibri"/>
              </a:rPr>
              <a:t>0</a:t>
            </a:r>
            <a:r>
              <a:rPr lang="en-US" b="1" dirty="0" smtClean="0">
                <a:solidFill>
                  <a:srgbClr val="4BACC6">
                    <a:lumMod val="50000"/>
                  </a:srgbClr>
                </a:solidFill>
                <a:latin typeface="Calibri"/>
              </a:rPr>
              <a:t> = 0.2 fm/c. Symbols denote the results of the calculation, while the curves denote the fits.</a:t>
            </a:r>
            <a:endParaRPr lang="en-US" b="1" dirty="0">
              <a:solidFill>
                <a:srgbClr val="4BACC6">
                  <a:lumMod val="50000"/>
                </a:srgbClr>
              </a:solidFill>
              <a:latin typeface="Calibri"/>
            </a:endParaRPr>
          </a:p>
        </p:txBody>
      </p:sp>
      <p:pic>
        <p:nvPicPr>
          <p:cNvPr id="45057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" y="76200"/>
            <a:ext cx="4557231" cy="6400800"/>
          </a:xfrm>
          <a:prstGeom prst="rect">
            <a:avLst/>
          </a:prstGeom>
          <a:noFill/>
          <a:ln w="9525">
            <a:solidFill>
              <a:schemeClr val="tx2">
                <a:lumMod val="50000"/>
              </a:schemeClr>
            </a:solidFill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5334000" y="2819400"/>
            <a:ext cx="35323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000" b="1" dirty="0" smtClean="0">
                <a:solidFill>
                  <a:srgbClr val="F79646">
                    <a:lumMod val="50000"/>
                  </a:srgbClr>
                </a:solidFill>
                <a:latin typeface="Calibri"/>
              </a:rPr>
              <a:t>Correlation function in the two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000" b="1" dirty="0" smtClean="0">
                <a:solidFill>
                  <a:srgbClr val="F79646">
                    <a:lumMod val="50000"/>
                  </a:srgbClr>
                </a:solidFill>
                <a:latin typeface="Calibri"/>
              </a:rPr>
              <a:t>phases can be approximated as</a:t>
            </a:r>
            <a:endParaRPr lang="en-US" sz="2000" b="1" dirty="0">
              <a:solidFill>
                <a:srgbClr val="F79646">
                  <a:lumMod val="50000"/>
                </a:srgbClr>
              </a:solidFill>
              <a:latin typeface="Calibri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5257800" y="3733800"/>
          <a:ext cx="3352803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338" name="Equation" r:id="rId4" imgW="1396800" imgH="253800" progId="Equation.3">
                  <p:embed/>
                </p:oleObj>
              </mc:Choice>
              <mc:Fallback>
                <p:oleObj name="Equation" r:id="rId4" imgW="139680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57800" y="3733800"/>
                        <a:ext cx="3352803" cy="609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4938713" y="4953000"/>
          <a:ext cx="3976687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339" name="Equation" r:id="rId6" imgW="1739880" imgH="266400" progId="Equation.3">
                  <p:embed/>
                </p:oleObj>
              </mc:Choice>
              <mc:Fallback>
                <p:oleObj name="Equation" r:id="rId6" imgW="1739880" imgH="266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8713" y="4953000"/>
                        <a:ext cx="3976687" cy="609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410200" y="4572000"/>
            <a:ext cx="8489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srgbClr val="F79646">
                    <a:lumMod val="50000"/>
                  </a:srgbClr>
                </a:solidFill>
                <a:latin typeface="Calibri"/>
              </a:rPr>
              <a:t>where,</a:t>
            </a:r>
            <a:endParaRPr lang="en-US" b="1" dirty="0">
              <a:solidFill>
                <a:srgbClr val="F79646">
                  <a:lumMod val="50000"/>
                </a:srgbClr>
              </a:solidFill>
              <a:latin typeface="Calibri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00600" y="5867400"/>
            <a:ext cx="43121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b="1" dirty="0" err="1" smtClean="0">
                <a:solidFill>
                  <a:srgbClr val="C0504D">
                    <a:lumMod val="50000"/>
                  </a:srgbClr>
                </a:solidFill>
                <a:latin typeface="Calibri"/>
              </a:rPr>
              <a:t>i</a:t>
            </a:r>
            <a:r>
              <a:rPr lang="en-US" b="1" dirty="0" smtClean="0">
                <a:solidFill>
                  <a:srgbClr val="C0504D">
                    <a:lumMod val="50000"/>
                  </a:srgbClr>
                </a:solidFill>
                <a:latin typeface="Calibri"/>
              </a:rPr>
              <a:t>=out, side, and long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srgbClr val="C0504D">
                    <a:lumMod val="50000"/>
                  </a:srgbClr>
                </a:solidFill>
                <a:latin typeface="Symbol" pitchFamily="18" charset="2"/>
              </a:rPr>
              <a:t>a</a:t>
            </a:r>
            <a:r>
              <a:rPr lang="en-US" b="1" dirty="0" smtClean="0">
                <a:solidFill>
                  <a:srgbClr val="C0504D">
                    <a:lumMod val="50000"/>
                  </a:srgbClr>
                </a:solidFill>
                <a:latin typeface="Calibri"/>
              </a:rPr>
              <a:t>= quark matter (Q) or </a:t>
            </a:r>
            <a:r>
              <a:rPr lang="en-US" b="1" dirty="0" err="1" smtClean="0">
                <a:solidFill>
                  <a:srgbClr val="C0504D">
                    <a:lumMod val="50000"/>
                  </a:srgbClr>
                </a:solidFill>
                <a:latin typeface="Calibri"/>
              </a:rPr>
              <a:t>hadronic</a:t>
            </a:r>
            <a:r>
              <a:rPr lang="en-US" b="1" dirty="0" smtClean="0">
                <a:solidFill>
                  <a:srgbClr val="C0504D">
                    <a:lumMod val="50000"/>
                  </a:srgbClr>
                </a:solidFill>
                <a:latin typeface="Calibri"/>
              </a:rPr>
              <a:t> matter (H)</a:t>
            </a:r>
            <a:endParaRPr lang="en-US" b="1" dirty="0">
              <a:solidFill>
                <a:srgbClr val="C0504D">
                  <a:lumMod val="50000"/>
                </a:srgbClr>
              </a:solidFill>
              <a:latin typeface="Calibri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6200" y="6519446"/>
            <a:ext cx="4495800" cy="33855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DKS and R. </a:t>
            </a:r>
            <a:r>
              <a:rPr lang="en-US" sz="1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Chatterjee</a:t>
            </a:r>
            <a:r>
              <a:rPr lang="en-US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; </a:t>
            </a:r>
            <a:r>
              <a:rPr lang="en-US" sz="1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arXiv</a:t>
            </a:r>
            <a:r>
              <a:rPr lang="en-US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: 0907.1360</a:t>
            </a:r>
            <a:endParaRPr lang="en-US" sz="1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10912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28600"/>
            <a:ext cx="4645080" cy="6309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5715000" y="6019800"/>
            <a:ext cx="2590800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srgbClr val="8064A2">
                    <a:lumMod val="50000"/>
                  </a:srgbClr>
                </a:solidFill>
                <a:latin typeface="Calibri"/>
              </a:rPr>
              <a:t>DKS and R. </a:t>
            </a:r>
            <a:r>
              <a:rPr lang="en-US" b="1" dirty="0" err="1" smtClean="0">
                <a:solidFill>
                  <a:srgbClr val="8064A2">
                    <a:lumMod val="50000"/>
                  </a:srgbClr>
                </a:solidFill>
                <a:latin typeface="Calibri"/>
              </a:rPr>
              <a:t>Chatterjee</a:t>
            </a:r>
            <a:endParaRPr lang="en-US" b="1" dirty="0" smtClean="0">
              <a:solidFill>
                <a:srgbClr val="8064A2">
                  <a:lumMod val="50000"/>
                </a:srgbClr>
              </a:solidFill>
              <a:latin typeface="Calibri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b="1" dirty="0" err="1" smtClean="0">
                <a:solidFill>
                  <a:srgbClr val="8064A2">
                    <a:lumMod val="50000"/>
                  </a:srgbClr>
                </a:solidFill>
                <a:latin typeface="Calibri"/>
              </a:rPr>
              <a:t>arXiv</a:t>
            </a:r>
            <a:r>
              <a:rPr lang="en-US" b="1" dirty="0" smtClean="0">
                <a:solidFill>
                  <a:srgbClr val="8064A2">
                    <a:lumMod val="50000"/>
                  </a:srgbClr>
                </a:solidFill>
                <a:latin typeface="Calibri"/>
              </a:rPr>
              <a:t>: 0907.1360</a:t>
            </a:r>
            <a:endParaRPr lang="en-US" b="1" dirty="0">
              <a:solidFill>
                <a:srgbClr val="8064A2">
                  <a:lumMod val="50000"/>
                </a:srgbClr>
              </a:solidFill>
              <a:latin typeface="Calibri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181600" y="381000"/>
            <a:ext cx="3733800" cy="20313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srgbClr val="4BACC6">
                    <a:lumMod val="50000"/>
                  </a:srgbClr>
                </a:solidFill>
                <a:latin typeface="Calibri"/>
              </a:rPr>
              <a:t>The outward, sideward, and longitudinal correlation functions for thermal photons produced in central collision of lead nuclei at LHC taking </a:t>
            </a:r>
            <a:r>
              <a:rPr lang="en-US" b="1" dirty="0" smtClean="0">
                <a:solidFill>
                  <a:srgbClr val="4BACC6">
                    <a:lumMod val="50000"/>
                  </a:srgbClr>
                </a:solidFill>
                <a:latin typeface="Symbol" pitchFamily="18" charset="2"/>
              </a:rPr>
              <a:t>t</a:t>
            </a:r>
            <a:r>
              <a:rPr lang="en-US" b="1" baseline="-25000" dirty="0" smtClean="0">
                <a:solidFill>
                  <a:srgbClr val="4BACC6">
                    <a:lumMod val="50000"/>
                  </a:srgbClr>
                </a:solidFill>
                <a:latin typeface="Calibri"/>
              </a:rPr>
              <a:t>0</a:t>
            </a:r>
            <a:r>
              <a:rPr lang="en-US" b="1" dirty="0" smtClean="0">
                <a:solidFill>
                  <a:srgbClr val="4BACC6">
                    <a:lumMod val="50000"/>
                  </a:srgbClr>
                </a:solidFill>
                <a:latin typeface="Calibri"/>
              </a:rPr>
              <a:t> = 0.2 fm/c. Symbols denote the results of the calculation, while the curves denote the fits.</a:t>
            </a:r>
            <a:endParaRPr lang="en-US" b="1" dirty="0">
              <a:solidFill>
                <a:srgbClr val="4BACC6">
                  <a:lumMod val="50000"/>
                </a:srgbClr>
              </a:solidFill>
              <a:latin typeface="Calibri"/>
            </a:endParaRPr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2"/>
          <a:srcRect l="56132" t="36967" r="7921" b="47595"/>
          <a:stretch>
            <a:fillRect/>
          </a:stretch>
        </p:blipFill>
        <p:spPr bwMode="auto">
          <a:xfrm>
            <a:off x="5453743" y="3124200"/>
            <a:ext cx="3004457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019955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10"/>
          <p:cNvSpPr>
            <a:spLocks noChangeArrowheads="1"/>
          </p:cNvSpPr>
          <p:nvPr/>
        </p:nvSpPr>
        <p:spPr bwMode="auto">
          <a:xfrm>
            <a:off x="609600" y="4800600"/>
            <a:ext cx="8001000" cy="2057400"/>
          </a:xfrm>
          <a:prstGeom prst="horizontalScroll">
            <a:avLst>
              <a:gd name="adj" fmla="val 12500"/>
            </a:avLst>
          </a:prstGeom>
          <a:solidFill>
            <a:srgbClr val="00B05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5363" name="Rectangle 3" descr="Parchment"/>
          <p:cNvSpPr>
            <a:spLocks noGrp="1" noChangeArrowheads="1"/>
          </p:cNvSpPr>
          <p:nvPr>
            <p:ph type="body" sz="half" idx="1"/>
          </p:nvPr>
        </p:nvSpPr>
        <p:spPr>
          <a:xfrm>
            <a:off x="76200" y="533400"/>
            <a:ext cx="4876800" cy="4267200"/>
          </a:xfrm>
          <a:solidFill>
            <a:srgbClr val="00B050"/>
          </a:solidFill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 marL="0" indent="0" eaLnBrk="1" hangingPunct="1">
              <a:buNone/>
              <a:defRPr/>
            </a:pPr>
            <a:r>
              <a:rPr lang="en-US" altLang="ja-JP" sz="2400" b="1" dirty="0" smtClean="0">
                <a:solidFill>
                  <a:srgbClr val="003300"/>
                </a:solidFill>
                <a:ea typeface="ＭＳ Ｐゴシック" pitchFamily="50" charset="-128"/>
              </a:rPr>
              <a:t>    Thirty seven years ago:</a:t>
            </a:r>
          </a:p>
          <a:p>
            <a:pPr eaLnBrk="1" hangingPunct="1">
              <a:buFontTx/>
              <a:buNone/>
              <a:defRPr/>
            </a:pPr>
            <a:r>
              <a:rPr lang="en-US" altLang="ja-JP" sz="2400" b="1" dirty="0" smtClean="0">
                <a:solidFill>
                  <a:srgbClr val="003300"/>
                </a:solidFill>
                <a:ea typeface="ＭＳ Ｐゴシック" pitchFamily="50" charset="-128"/>
              </a:rPr>
              <a:t>    E. L. Feinberg, </a:t>
            </a:r>
            <a:r>
              <a:rPr lang="en-US" altLang="ja-JP" sz="2400" b="1" dirty="0" err="1" smtClean="0">
                <a:solidFill>
                  <a:srgbClr val="003300"/>
                </a:solidFill>
                <a:ea typeface="ＭＳ Ｐゴシック" pitchFamily="50" charset="-128"/>
              </a:rPr>
              <a:t>Nuv</a:t>
            </a:r>
            <a:r>
              <a:rPr lang="en-US" altLang="ja-JP" sz="2400" b="1" dirty="0" smtClean="0">
                <a:solidFill>
                  <a:srgbClr val="003300"/>
                </a:solidFill>
                <a:ea typeface="ＭＳ Ｐゴシック" pitchFamily="50" charset="-128"/>
              </a:rPr>
              <a:t>. </a:t>
            </a:r>
            <a:r>
              <a:rPr lang="en-US" altLang="ja-JP" sz="2400" b="1" dirty="0" err="1" smtClean="0">
                <a:solidFill>
                  <a:srgbClr val="003300"/>
                </a:solidFill>
                <a:ea typeface="ＭＳ Ｐゴシック" pitchFamily="50" charset="-128"/>
              </a:rPr>
              <a:t>Cim</a:t>
            </a:r>
            <a:r>
              <a:rPr lang="en-US" altLang="ja-JP" sz="2400" b="1" dirty="0" smtClean="0">
                <a:solidFill>
                  <a:srgbClr val="003300"/>
                </a:solidFill>
                <a:ea typeface="ＭＳ Ｐゴシック" pitchFamily="50" charset="-128"/>
              </a:rPr>
              <a:t>. A 34 (1976) 391, pointed out that:</a:t>
            </a:r>
          </a:p>
          <a:p>
            <a:pPr eaLnBrk="1" hangingPunct="1">
              <a:buFontTx/>
              <a:buNone/>
              <a:defRPr/>
            </a:pPr>
            <a:r>
              <a:rPr lang="en-US" altLang="ja-JP" sz="2400" dirty="0" smtClean="0">
                <a:solidFill>
                  <a:srgbClr val="003300"/>
                </a:solidFill>
                <a:ea typeface="ＭＳ Ｐゴシック" pitchFamily="50" charset="-128"/>
              </a:rPr>
              <a:t>    Direct photons; real or virtual are penetrating probes for the bulk matter produced in </a:t>
            </a:r>
            <a:r>
              <a:rPr lang="en-US" altLang="ja-JP" sz="2400" dirty="0" err="1" smtClean="0">
                <a:solidFill>
                  <a:srgbClr val="003300"/>
                </a:solidFill>
                <a:ea typeface="ＭＳ Ｐゴシック" pitchFamily="50" charset="-128"/>
              </a:rPr>
              <a:t>hadronic</a:t>
            </a:r>
            <a:r>
              <a:rPr lang="en-US" altLang="ja-JP" sz="2400" dirty="0" smtClean="0">
                <a:solidFill>
                  <a:srgbClr val="003300"/>
                </a:solidFill>
                <a:ea typeface="ＭＳ Ｐゴシック" pitchFamily="50" charset="-128"/>
              </a:rPr>
              <a:t> collisions, as</a:t>
            </a:r>
          </a:p>
          <a:p>
            <a:pPr eaLnBrk="1" hangingPunct="1">
              <a:buFontTx/>
              <a:buNone/>
              <a:defRPr/>
            </a:pPr>
            <a:r>
              <a:rPr lang="en-US" altLang="ja-JP" sz="2400" dirty="0" smtClean="0">
                <a:solidFill>
                  <a:srgbClr val="003300"/>
                </a:solidFill>
                <a:ea typeface="ＭＳ Ｐゴシック" pitchFamily="50" charset="-128"/>
              </a:rPr>
              <a:t>     - They do not interact strongly.</a:t>
            </a:r>
          </a:p>
          <a:p>
            <a:pPr lvl="1" eaLnBrk="1" hangingPunct="1">
              <a:buFontTx/>
              <a:buNone/>
              <a:defRPr/>
            </a:pPr>
            <a:r>
              <a:rPr lang="en-US" altLang="ja-JP" sz="2400" dirty="0" smtClean="0">
                <a:solidFill>
                  <a:srgbClr val="003300"/>
                </a:solidFill>
                <a:ea typeface="ＭＳ Ｐゴシック" pitchFamily="50" charset="-128"/>
              </a:rPr>
              <a:t>- They have a large mean free path.</a:t>
            </a:r>
          </a:p>
          <a:p>
            <a:pPr lvl="1" eaLnBrk="1" hangingPunct="1">
              <a:buFontTx/>
              <a:buNone/>
              <a:defRPr/>
            </a:pPr>
            <a:endParaRPr lang="en-US" altLang="ja-JP" sz="2400" dirty="0" smtClean="0">
              <a:solidFill>
                <a:srgbClr val="003300"/>
              </a:solidFill>
              <a:ea typeface="ＭＳ Ｐゴシック" pitchFamily="50" charset="-128"/>
            </a:endParaRPr>
          </a:p>
        </p:txBody>
      </p:sp>
      <p:pic>
        <p:nvPicPr>
          <p:cNvPr id="6148" name="Picture 4" descr="dirgamma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05400" y="838200"/>
            <a:ext cx="3886200" cy="3382963"/>
          </a:xfrm>
          <a:noFill/>
        </p:spPr>
      </p:pic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990600" y="5180013"/>
            <a:ext cx="7402513" cy="13843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sz="2800" dirty="0" smtClean="0">
                <a:solidFill>
                  <a:srgbClr val="3333FF"/>
                </a:solidFill>
              </a:rPr>
              <a:t> Since </a:t>
            </a:r>
            <a:r>
              <a:rPr lang="en-US" sz="2800" dirty="0">
                <a:solidFill>
                  <a:srgbClr val="3333FF"/>
                </a:solidFill>
              </a:rPr>
              <a:t>then </a:t>
            </a:r>
            <a:r>
              <a:rPr lang="en-US" sz="2800" dirty="0">
                <a:solidFill>
                  <a:srgbClr val="660033"/>
                </a:solidFill>
              </a:rPr>
              <a:t>relentless</a:t>
            </a:r>
            <a:r>
              <a:rPr lang="en-US" sz="2800" dirty="0">
                <a:solidFill>
                  <a:srgbClr val="FF0000"/>
                </a:solidFill>
              </a:rPr>
              <a:t> </a:t>
            </a:r>
            <a:r>
              <a:rPr lang="en-US" sz="2800" dirty="0">
                <a:solidFill>
                  <a:srgbClr val="3333FF"/>
                </a:solidFill>
              </a:rPr>
              <a:t>efforts by researchers </a:t>
            </a:r>
          </a:p>
          <a:p>
            <a:pPr eaLnBrk="1" hangingPunct="1"/>
            <a:r>
              <a:rPr lang="en-US" sz="2800" dirty="0">
                <a:solidFill>
                  <a:srgbClr val="3333FF"/>
                </a:solidFill>
              </a:rPr>
              <a:t>from </a:t>
            </a:r>
            <a:r>
              <a:rPr lang="en-US" sz="2800" dirty="0">
                <a:solidFill>
                  <a:srgbClr val="660033"/>
                </a:solidFill>
              </a:rPr>
              <a:t>across the world</a:t>
            </a:r>
            <a:r>
              <a:rPr lang="en-US" sz="2800" dirty="0">
                <a:solidFill>
                  <a:srgbClr val="3333FF"/>
                </a:solidFill>
              </a:rPr>
              <a:t> have established these</a:t>
            </a:r>
          </a:p>
          <a:p>
            <a:pPr eaLnBrk="1" hangingPunct="1"/>
            <a:r>
              <a:rPr lang="en-US" sz="2800" dirty="0">
                <a:solidFill>
                  <a:srgbClr val="3333FF"/>
                </a:solidFill>
              </a:rPr>
              <a:t>as </a:t>
            </a:r>
            <a:r>
              <a:rPr lang="en-US" sz="2800" i="1" dirty="0">
                <a:solidFill>
                  <a:srgbClr val="660033"/>
                </a:solidFill>
              </a:rPr>
              <a:t>reliable probes of hot and dense matter</a:t>
            </a:r>
            <a:r>
              <a:rPr lang="en-US" sz="2800" dirty="0">
                <a:solidFill>
                  <a:srgbClr val="660033"/>
                </a:solidFill>
              </a:rPr>
              <a:t>.</a:t>
            </a:r>
          </a:p>
        </p:txBody>
      </p:sp>
      <p:pic>
        <p:nvPicPr>
          <p:cNvPr id="7" name="Picture 2" descr="C:\Program Files\Microsoft Office\MEDIA\OFFICE12\Bullets\BD10263_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4775" y="666750"/>
            <a:ext cx="228600" cy="228600"/>
          </a:xfrm>
          <a:prstGeom prst="rect">
            <a:avLst/>
          </a:prstGeom>
          <a:noFill/>
        </p:spPr>
      </p:pic>
      <p:pic>
        <p:nvPicPr>
          <p:cNvPr id="8" name="Picture 2" descr="C:\Program Files\Microsoft Office\MEDIA\OFFICE12\Bullets\BD10263_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76300" y="5265737"/>
            <a:ext cx="228600" cy="228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6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31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057400"/>
            <a:ext cx="4633912" cy="3240087"/>
          </a:xfrm>
          <a:prstGeom prst="rect">
            <a:avLst/>
          </a:prstGeom>
          <a:ln>
            <a:noFill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</p:pic>
      <p:sp>
        <p:nvSpPr>
          <p:cNvPr id="4" name="Rectangle 3"/>
          <p:cNvSpPr/>
          <p:nvPr/>
        </p:nvSpPr>
        <p:spPr>
          <a:xfrm>
            <a:off x="5105400" y="2146280"/>
            <a:ext cx="3657600" cy="3416320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>
              <a:defRPr/>
            </a:pPr>
            <a:endParaRPr lang="en-US" b="1" u="sng" dirty="0">
              <a:solidFill>
                <a:schemeClr val="accent6">
                  <a:lumMod val="50000"/>
                </a:schemeClr>
              </a:solidFill>
              <a:latin typeface="Georgia" pitchFamily="18" charset="0"/>
              <a:cs typeface="+mn-cs"/>
            </a:endParaRPr>
          </a:p>
          <a:p>
            <a:pPr>
              <a:defRPr/>
            </a:pPr>
            <a:r>
              <a:rPr lang="en-US" b="1" dirty="0">
                <a:latin typeface="Georgia" pitchFamily="18" charset="0"/>
                <a:cs typeface="+mn-cs"/>
              </a:rPr>
              <a:t>(</a:t>
            </a:r>
            <a:r>
              <a:rPr lang="en-US" b="1" dirty="0" err="1">
                <a:latin typeface="Georgia" pitchFamily="18" charset="0"/>
                <a:cs typeface="+mn-cs"/>
              </a:rPr>
              <a:t>i</a:t>
            </a:r>
            <a:r>
              <a:rPr lang="en-US" b="1" dirty="0">
                <a:latin typeface="Georgia" pitchFamily="18" charset="0"/>
                <a:cs typeface="+mn-cs"/>
              </a:rPr>
              <a:t>) </a:t>
            </a:r>
            <a:r>
              <a:rPr lang="en-US" b="1" dirty="0" smtClean="0">
                <a:latin typeface="Georgia" pitchFamily="18" charset="0"/>
                <a:cs typeface="+mn-cs"/>
              </a:rPr>
              <a:t> </a:t>
            </a:r>
            <a:r>
              <a:rPr lang="en-US" b="1" dirty="0">
                <a:latin typeface="Georgia" pitchFamily="18" charset="0"/>
                <a:cs typeface="+mn-cs"/>
              </a:rPr>
              <a:t>Volume corrected hadron </a:t>
            </a:r>
          </a:p>
          <a:p>
            <a:pPr>
              <a:defRPr/>
            </a:pPr>
            <a:r>
              <a:rPr lang="en-US" b="1" dirty="0">
                <a:latin typeface="Georgia" pitchFamily="18" charset="0"/>
                <a:cs typeface="+mn-cs"/>
              </a:rPr>
              <a:t>and </a:t>
            </a:r>
            <a:r>
              <a:rPr lang="en-US" b="1" dirty="0" err="1" smtClean="0">
                <a:latin typeface="Georgia" pitchFamily="18" charset="0"/>
                <a:cs typeface="+mn-cs"/>
              </a:rPr>
              <a:t>Hagedorn</a:t>
            </a:r>
            <a:r>
              <a:rPr lang="en-US" b="1" dirty="0" smtClean="0">
                <a:latin typeface="Georgia" pitchFamily="18" charset="0"/>
                <a:cs typeface="+mn-cs"/>
              </a:rPr>
              <a:t> </a:t>
            </a:r>
            <a:r>
              <a:rPr lang="en-US" b="1" dirty="0">
                <a:latin typeface="Georgia" pitchFamily="18" charset="0"/>
                <a:cs typeface="+mn-cs"/>
              </a:rPr>
              <a:t>resonance </a:t>
            </a:r>
            <a:r>
              <a:rPr lang="en-US" b="1" dirty="0" smtClean="0">
                <a:latin typeface="Georgia" pitchFamily="18" charset="0"/>
                <a:cs typeface="+mn-cs"/>
              </a:rPr>
              <a:t>gas matched with a Bag Model ((HHB).</a:t>
            </a:r>
          </a:p>
          <a:p>
            <a:pPr>
              <a:defRPr/>
            </a:pPr>
            <a:endParaRPr lang="en-US" b="1" dirty="0" smtClean="0">
              <a:latin typeface="Georgia" pitchFamily="18" charset="0"/>
              <a:cs typeface="+mn-cs"/>
            </a:endParaRPr>
          </a:p>
          <a:p>
            <a:pPr>
              <a:defRPr/>
            </a:pPr>
            <a:endParaRPr lang="en-US" b="1" dirty="0">
              <a:latin typeface="Georgia" pitchFamily="18" charset="0"/>
            </a:endParaRPr>
          </a:p>
          <a:p>
            <a:pPr>
              <a:defRPr/>
            </a:pPr>
            <a:endParaRPr lang="en-US" b="1" dirty="0">
              <a:latin typeface="Georgia" pitchFamily="18" charset="0"/>
              <a:cs typeface="+mn-cs"/>
            </a:endParaRPr>
          </a:p>
          <a:p>
            <a:pPr>
              <a:defRPr/>
            </a:pPr>
            <a:r>
              <a:rPr lang="en-US" b="1" dirty="0">
                <a:latin typeface="Georgia" pitchFamily="18" charset="0"/>
                <a:cs typeface="+mn-cs"/>
              </a:rPr>
              <a:t>(v)  </a:t>
            </a:r>
            <a:r>
              <a:rPr lang="en-US" b="1" dirty="0" smtClean="0">
                <a:latin typeface="Georgia" pitchFamily="18" charset="0"/>
                <a:cs typeface="+mn-cs"/>
              </a:rPr>
              <a:t>Volume corrected hadron and </a:t>
            </a:r>
            <a:r>
              <a:rPr lang="en-US" b="1" dirty="0" err="1" smtClean="0">
                <a:latin typeface="Georgia" pitchFamily="18" charset="0"/>
                <a:cs typeface="+mn-cs"/>
              </a:rPr>
              <a:t>Hagedorn</a:t>
            </a:r>
            <a:r>
              <a:rPr lang="en-US" b="1" dirty="0" smtClean="0">
                <a:latin typeface="Georgia" pitchFamily="18" charset="0"/>
                <a:cs typeface="+mn-cs"/>
              </a:rPr>
              <a:t> resonance gas matched with Lattice calculations (HHL).</a:t>
            </a:r>
            <a:endParaRPr lang="en-US" b="1" dirty="0">
              <a:latin typeface="Georgia" pitchFamily="18" charset="0"/>
              <a:cs typeface="+mn-cs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457200" y="5562600"/>
            <a:ext cx="2667000" cy="762000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400" b="1" dirty="0">
                <a:solidFill>
                  <a:schemeClr val="bg1"/>
                </a:solidFill>
                <a:latin typeface="Georgia" pitchFamily="18" charset="0"/>
              </a:rPr>
              <a:t>Speed of </a:t>
            </a:r>
            <a:r>
              <a:rPr lang="en-US" sz="2400" b="1" dirty="0" smtClean="0">
                <a:solidFill>
                  <a:schemeClr val="bg1"/>
                </a:solidFill>
                <a:latin typeface="Georgia" pitchFamily="18" charset="0"/>
              </a:rPr>
              <a:t>sound</a:t>
            </a:r>
            <a:endParaRPr lang="en-US" sz="2400" b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946896" y="170518"/>
            <a:ext cx="5269584" cy="1754326"/>
          </a:xfrm>
          <a:prstGeom prst="rect">
            <a:avLst/>
          </a:prstGeom>
          <a:solidFill>
            <a:schemeClr val="accent1">
              <a:lumMod val="5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How </a:t>
            </a:r>
            <a:r>
              <a:rPr lang="en-US" sz="3600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Sensitive Are We </a:t>
            </a:r>
          </a:p>
          <a:p>
            <a:pPr algn="ctr"/>
            <a:r>
              <a:rPr lang="en-US" sz="3600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to </a:t>
            </a:r>
          </a:p>
          <a:p>
            <a:pPr algn="ctr"/>
            <a:r>
              <a:rPr lang="en-US" sz="3600" b="1" cap="none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Equation of State?</a:t>
            </a:r>
            <a:endParaRPr lang="en-US" sz="3600" b="1" cap="none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08927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8963" y="12700"/>
            <a:ext cx="8097837" cy="56864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Rounded Rectangle 3"/>
          <p:cNvSpPr/>
          <p:nvPr/>
        </p:nvSpPr>
        <p:spPr>
          <a:xfrm>
            <a:off x="914400" y="5791200"/>
            <a:ext cx="7391400" cy="91440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 err="1">
                <a:solidFill>
                  <a:schemeClr val="bg1"/>
                </a:solidFill>
                <a:latin typeface="Georgia" pitchFamily="18" charset="0"/>
              </a:rPr>
              <a:t>Pion</a:t>
            </a:r>
            <a:r>
              <a:rPr lang="en-US" b="1" dirty="0">
                <a:solidFill>
                  <a:schemeClr val="bg1"/>
                </a:solidFill>
                <a:latin typeface="Georgia" pitchFamily="18" charset="0"/>
              </a:rPr>
              <a:t>, </a:t>
            </a:r>
            <a:r>
              <a:rPr lang="en-US" b="1" dirty="0" err="1">
                <a:solidFill>
                  <a:schemeClr val="bg1"/>
                </a:solidFill>
                <a:latin typeface="Georgia" pitchFamily="18" charset="0"/>
              </a:rPr>
              <a:t>kaon</a:t>
            </a:r>
            <a:r>
              <a:rPr lang="en-US" b="1" dirty="0">
                <a:solidFill>
                  <a:schemeClr val="bg1"/>
                </a:solidFill>
                <a:latin typeface="Georgia" pitchFamily="18" charset="0"/>
              </a:rPr>
              <a:t>, proton and thermal photon </a:t>
            </a:r>
            <a:r>
              <a:rPr lang="en-US" b="1" dirty="0" err="1">
                <a:solidFill>
                  <a:schemeClr val="bg1"/>
                </a:solidFill>
                <a:latin typeface="Georgia" pitchFamily="18" charset="0"/>
              </a:rPr>
              <a:t>p</a:t>
            </a:r>
            <a:r>
              <a:rPr lang="en-US" b="1" baseline="-25000" dirty="0" err="1">
                <a:solidFill>
                  <a:schemeClr val="bg1"/>
                </a:solidFill>
                <a:latin typeface="Georgia" pitchFamily="18" charset="0"/>
              </a:rPr>
              <a:t>T</a:t>
            </a:r>
            <a:r>
              <a:rPr lang="en-US" b="1" dirty="0">
                <a:solidFill>
                  <a:schemeClr val="bg1"/>
                </a:solidFill>
                <a:latin typeface="Georgia" pitchFamily="18" charset="0"/>
              </a:rPr>
              <a:t> spectra at RHIC for the equations of state, HHB and HHL.  All the calculations are for impact parameter b=0 fm. </a:t>
            </a:r>
          </a:p>
        </p:txBody>
      </p:sp>
    </p:spTree>
    <p:extLst>
      <p:ext uri="{BB962C8B-B14F-4D97-AF65-F5344CB8AC3E}">
        <p14:creationId xmlns:p14="http://schemas.microsoft.com/office/powerpoint/2010/main" val="1546384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0"/>
            <a:ext cx="8610600" cy="59293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Rounded Rectangle 3"/>
          <p:cNvSpPr/>
          <p:nvPr/>
        </p:nvSpPr>
        <p:spPr>
          <a:xfrm>
            <a:off x="1066800" y="5943600"/>
            <a:ext cx="7086600" cy="838200"/>
          </a:xfrm>
          <a:prstGeom prst="roundRect">
            <a:avLst/>
          </a:prstGeom>
          <a:solidFill>
            <a:srgbClr val="B85808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 err="1">
                <a:solidFill>
                  <a:schemeClr val="bg1"/>
                </a:solidFill>
                <a:latin typeface="Georgia" pitchFamily="18" charset="0"/>
              </a:rPr>
              <a:t>Pion</a:t>
            </a:r>
            <a:r>
              <a:rPr lang="en-US" b="1" dirty="0">
                <a:solidFill>
                  <a:schemeClr val="bg1"/>
                </a:solidFill>
                <a:latin typeface="Georgia" pitchFamily="18" charset="0"/>
              </a:rPr>
              <a:t>, </a:t>
            </a:r>
            <a:r>
              <a:rPr lang="en-US" b="1" dirty="0" err="1">
                <a:solidFill>
                  <a:schemeClr val="bg1"/>
                </a:solidFill>
                <a:latin typeface="Georgia" pitchFamily="18" charset="0"/>
              </a:rPr>
              <a:t>kaon</a:t>
            </a:r>
            <a:r>
              <a:rPr lang="en-US" b="1" dirty="0">
                <a:solidFill>
                  <a:schemeClr val="bg1"/>
                </a:solidFill>
                <a:latin typeface="Georgia" pitchFamily="18" charset="0"/>
              </a:rPr>
              <a:t>, proton and thermal photon </a:t>
            </a:r>
            <a:r>
              <a:rPr lang="en-US" b="1" dirty="0" err="1">
                <a:solidFill>
                  <a:schemeClr val="bg1"/>
                </a:solidFill>
                <a:latin typeface="Georgia" pitchFamily="18" charset="0"/>
              </a:rPr>
              <a:t>p</a:t>
            </a:r>
            <a:r>
              <a:rPr lang="en-US" b="1" baseline="-25000" dirty="0" err="1">
                <a:solidFill>
                  <a:schemeClr val="bg1"/>
                </a:solidFill>
                <a:latin typeface="Georgia" pitchFamily="18" charset="0"/>
              </a:rPr>
              <a:t>T</a:t>
            </a:r>
            <a:r>
              <a:rPr lang="en-US" b="1" dirty="0">
                <a:solidFill>
                  <a:schemeClr val="bg1"/>
                </a:solidFill>
                <a:latin typeface="Georgia" pitchFamily="18" charset="0"/>
              </a:rPr>
              <a:t> spectra at LHC for the equations of state, HHB and HHL.  All the calculations are for impact parameter b=0 fm. </a:t>
            </a:r>
          </a:p>
        </p:txBody>
      </p:sp>
    </p:spTree>
    <p:extLst>
      <p:ext uri="{BB962C8B-B14F-4D97-AF65-F5344CB8AC3E}">
        <p14:creationId xmlns:p14="http://schemas.microsoft.com/office/powerpoint/2010/main" val="2569043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5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95250"/>
            <a:ext cx="4343400" cy="31051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3549650"/>
            <a:ext cx="4419600" cy="30035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950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24400" y="3352800"/>
            <a:ext cx="4191000" cy="3200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4132166" y="3034538"/>
            <a:ext cx="944930" cy="649188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rgbClr val="800000"/>
                </a:solidFill>
                <a:cs typeface="+mn-cs"/>
              </a:rPr>
              <a:t>LHC</a:t>
            </a:r>
          </a:p>
        </p:txBody>
      </p:sp>
      <p:sp>
        <p:nvSpPr>
          <p:cNvPr id="19464" name="Rectangle 6"/>
          <p:cNvSpPr>
            <a:spLocks noChangeArrowheads="1"/>
          </p:cNvSpPr>
          <p:nvPr/>
        </p:nvSpPr>
        <p:spPr bwMode="auto">
          <a:xfrm>
            <a:off x="5029200" y="381000"/>
            <a:ext cx="3886200" cy="2431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FontTx/>
              <a:buBlip>
                <a:blip r:embed="rId5"/>
              </a:buBlip>
            </a:pPr>
            <a:r>
              <a:rPr lang="en-US" sz="2000" b="1" dirty="0">
                <a:latin typeface="Georgia" panose="02040502050405020303" pitchFamily="18" charset="0"/>
              </a:rPr>
              <a:t> </a:t>
            </a:r>
            <a:r>
              <a:rPr lang="en-US" sz="2000" b="1" dirty="0">
                <a:solidFill>
                  <a:srgbClr val="800000"/>
                </a:solidFill>
                <a:latin typeface="Georgia" panose="02040502050405020303" pitchFamily="18" charset="0"/>
              </a:rPr>
              <a:t>Determine </a:t>
            </a:r>
            <a:r>
              <a:rPr lang="en-US" sz="2400" b="1" dirty="0">
                <a:solidFill>
                  <a:srgbClr val="FFFF00"/>
                </a:solidFill>
                <a:latin typeface="Georgia" panose="02040502050405020303" pitchFamily="18" charset="0"/>
              </a:rPr>
              <a:t>E</a:t>
            </a:r>
            <a:r>
              <a:rPr lang="en-US" sz="2000" b="1" dirty="0">
                <a:solidFill>
                  <a:srgbClr val="FFFF00"/>
                </a:solidFill>
                <a:latin typeface="Georgia" panose="02040502050405020303" pitchFamily="18" charset="0"/>
              </a:rPr>
              <a:t>quation of  State</a:t>
            </a:r>
            <a:r>
              <a:rPr lang="en-US" sz="2000" b="1" dirty="0">
                <a:solidFill>
                  <a:srgbClr val="800000"/>
                </a:solidFill>
                <a:latin typeface="Georgia" panose="02040502050405020303" pitchFamily="18" charset="0"/>
              </a:rPr>
              <a:t> of strongly interacting matter. </a:t>
            </a:r>
            <a:endParaRPr lang="en-US" b="1" dirty="0">
              <a:solidFill>
                <a:srgbClr val="800000"/>
              </a:solidFill>
              <a:latin typeface="Georgia" panose="02040502050405020303" pitchFamily="18" charset="0"/>
            </a:endParaRPr>
          </a:p>
          <a:p>
            <a:pPr algn="just" eaLnBrk="1" hangingPunct="1">
              <a:buFontTx/>
              <a:buBlip>
                <a:blip r:embed="rId5"/>
              </a:buBlip>
            </a:pPr>
            <a:endParaRPr lang="en-US" sz="1600" b="1" dirty="0">
              <a:latin typeface="Georgia" panose="02040502050405020303" pitchFamily="18" charset="0"/>
            </a:endParaRPr>
          </a:p>
          <a:p>
            <a:pPr algn="ctr" eaLnBrk="1" hangingPunct="1">
              <a:buFontTx/>
              <a:buBlip>
                <a:blip r:embed="rId5"/>
              </a:buBlip>
            </a:pPr>
            <a:r>
              <a:rPr lang="en-US" b="1" dirty="0">
                <a:latin typeface="Georgia" panose="02040502050405020303" pitchFamily="18" charset="0"/>
              </a:rPr>
              <a:t> </a:t>
            </a:r>
            <a:r>
              <a:rPr lang="en-US" b="1" dirty="0">
                <a:solidFill>
                  <a:srgbClr val="002060"/>
                </a:solidFill>
                <a:latin typeface="Georgia" panose="02040502050405020303" pitchFamily="18" charset="0"/>
              </a:rPr>
              <a:t>Discover </a:t>
            </a:r>
            <a:r>
              <a:rPr lang="en-US" b="1" dirty="0">
                <a:solidFill>
                  <a:srgbClr val="FFFF00"/>
                </a:solidFill>
                <a:latin typeface="Georgia" panose="02040502050405020303" pitchFamily="18" charset="0"/>
              </a:rPr>
              <a:t>interference of photons from quark matter and hadrons</a:t>
            </a:r>
            <a:r>
              <a:rPr lang="en-US" b="1" dirty="0">
                <a:solidFill>
                  <a:srgbClr val="002060"/>
                </a:solidFill>
                <a:latin typeface="Georgia" panose="02040502050405020303" pitchFamily="18" charset="0"/>
              </a:rPr>
              <a:t>, predicted by </a:t>
            </a:r>
          </a:p>
          <a:p>
            <a:pPr algn="ctr" eaLnBrk="1" hangingPunct="1"/>
            <a:r>
              <a:rPr lang="en-US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DKS and R</a:t>
            </a:r>
            <a:r>
              <a:rPr lang="en-US" b="1" dirty="0">
                <a:solidFill>
                  <a:srgbClr val="002060"/>
                </a:solidFill>
                <a:latin typeface="Georgia" panose="02040502050405020303" pitchFamily="18" charset="0"/>
              </a:rPr>
              <a:t>. </a:t>
            </a:r>
            <a:r>
              <a:rPr lang="en-US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Chatterjee.</a:t>
            </a:r>
            <a:endParaRPr lang="en-US" sz="1600" b="1" dirty="0">
              <a:solidFill>
                <a:srgbClr val="002060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0432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" descr="pb96-all-models-nopQCD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114800" y="944563"/>
            <a:ext cx="3509963" cy="2713037"/>
          </a:xfrm>
          <a:noFill/>
        </p:spPr>
      </p:pic>
      <p:pic>
        <p:nvPicPr>
          <p:cNvPr id="67587" name="Picture 3" descr="test_rotated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57200" y="533400"/>
            <a:ext cx="3505200" cy="2916238"/>
          </a:xfrm>
          <a:noFill/>
        </p:spPr>
      </p:pic>
      <p:sp>
        <p:nvSpPr>
          <p:cNvPr id="245764" name="Rectangle 4"/>
          <p:cNvSpPr>
            <a:spLocks noGrp="1" noChangeArrowheads="1"/>
          </p:cNvSpPr>
          <p:nvPr>
            <p:ph type="title" sz="quarter"/>
          </p:nvPr>
        </p:nvSpPr>
        <p:spPr>
          <a:xfrm>
            <a:off x="1143000" y="76200"/>
            <a:ext cx="7010400" cy="609600"/>
          </a:xfrm>
          <a:solidFill>
            <a:srgbClr val="00B05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/>
          <a:p>
            <a:pPr eaLnBrk="1" hangingPunct="1">
              <a:defRPr/>
            </a:pPr>
            <a:r>
              <a:rPr lang="en-US" sz="3600" b="1" dirty="0" smtClean="0"/>
              <a:t>Dropping </a:t>
            </a:r>
            <a:r>
              <a:rPr lang="en-US" sz="3600" b="1" dirty="0" err="1" smtClean="0"/>
              <a:t>m</a:t>
            </a:r>
            <a:r>
              <a:rPr lang="en-US" sz="3600" b="1" baseline="-25000" dirty="0" err="1" smtClean="0">
                <a:latin typeface="Symbol" pitchFamily="18" charset="2"/>
              </a:rPr>
              <a:t>r</a:t>
            </a:r>
            <a:r>
              <a:rPr lang="en-US" sz="3600" b="1" dirty="0" smtClean="0"/>
              <a:t> vs. increasing </a:t>
            </a:r>
            <a:r>
              <a:rPr lang="en-US" sz="3600" b="1" dirty="0" err="1" smtClean="0">
                <a:latin typeface="Symbol" pitchFamily="18" charset="2"/>
              </a:rPr>
              <a:t>G</a:t>
            </a:r>
            <a:r>
              <a:rPr lang="en-US" sz="3600" b="1" baseline="-25000" dirty="0" err="1" smtClean="0">
                <a:latin typeface="Symbol" pitchFamily="18" charset="2"/>
              </a:rPr>
              <a:t>r</a:t>
            </a:r>
            <a:endParaRPr lang="en-US" sz="3600" b="1" baseline="-25000" dirty="0" smtClean="0">
              <a:latin typeface="Symbol" pitchFamily="18" charset="2"/>
            </a:endParaRPr>
          </a:p>
        </p:txBody>
      </p:sp>
      <p:pic>
        <p:nvPicPr>
          <p:cNvPr id="67589" name="Picture 5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/>
          <a:srcRect/>
          <a:stretch>
            <a:fillRect/>
          </a:stretch>
        </p:blipFill>
        <p:spPr>
          <a:xfrm>
            <a:off x="3657600" y="3471863"/>
            <a:ext cx="4114800" cy="2852737"/>
          </a:xfrm>
          <a:noFill/>
        </p:spPr>
      </p:pic>
      <p:sp>
        <p:nvSpPr>
          <p:cNvPr id="245766" name="Text Box 6"/>
          <p:cNvSpPr txBox="1">
            <a:spLocks noChangeArrowheads="1"/>
          </p:cNvSpPr>
          <p:nvPr/>
        </p:nvSpPr>
        <p:spPr bwMode="auto">
          <a:xfrm>
            <a:off x="381000" y="6384925"/>
            <a:ext cx="8335167" cy="461665"/>
          </a:xfrm>
          <a:prstGeom prst="rect">
            <a:avLst/>
          </a:prstGeom>
          <a:solidFill>
            <a:srgbClr val="00B050"/>
          </a:soli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400" b="1" dirty="0"/>
              <a:t>Only </a:t>
            </a:r>
            <a:r>
              <a:rPr lang="en-US" sz="2400" b="1" dirty="0" err="1"/>
              <a:t>brodening</a:t>
            </a:r>
            <a:r>
              <a:rPr lang="en-US" sz="2400" b="1" dirty="0"/>
              <a:t> of </a:t>
            </a:r>
            <a:r>
              <a:rPr lang="en-US" sz="2400" b="1" dirty="0">
                <a:latin typeface="Symbol" pitchFamily="18" charset="2"/>
              </a:rPr>
              <a:t>r </a:t>
            </a:r>
            <a:r>
              <a:rPr lang="en-US" sz="2400" b="1" dirty="0"/>
              <a:t>(RW) </a:t>
            </a:r>
            <a:r>
              <a:rPr lang="en-US" sz="2400" b="1" dirty="0" err="1"/>
              <a:t>observerd</a:t>
            </a:r>
            <a:r>
              <a:rPr lang="en-US" sz="2400" b="1" dirty="0"/>
              <a:t>, no mass shift (BR)</a:t>
            </a:r>
          </a:p>
        </p:txBody>
      </p:sp>
      <p:sp>
        <p:nvSpPr>
          <p:cNvPr id="245767" name="Text Box 7"/>
          <p:cNvSpPr txBox="1">
            <a:spLocks noChangeArrowheads="1"/>
          </p:cNvSpPr>
          <p:nvPr/>
        </p:nvSpPr>
        <p:spPr bwMode="auto">
          <a:xfrm>
            <a:off x="136525" y="1524000"/>
            <a:ext cx="608013" cy="3968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rgbClr val="3333FF"/>
                </a:solidFill>
              </a:rPr>
              <a:t>RW</a:t>
            </a:r>
          </a:p>
        </p:txBody>
      </p:sp>
      <p:sp>
        <p:nvSpPr>
          <p:cNvPr id="245768" name="Text Box 8"/>
          <p:cNvSpPr txBox="1">
            <a:spLocks noChangeArrowheads="1"/>
          </p:cNvSpPr>
          <p:nvPr/>
        </p:nvSpPr>
        <p:spPr bwMode="auto">
          <a:xfrm>
            <a:off x="7842250" y="4343400"/>
            <a:ext cx="1225550" cy="156966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>
            <a:outerShdw dist="107763" dir="81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sz="1600" b="1">
                <a:solidFill>
                  <a:srgbClr val="3333FF"/>
                </a:solidFill>
              </a:rPr>
              <a:t>van Hees and</a:t>
            </a:r>
          </a:p>
          <a:p>
            <a:pPr>
              <a:defRPr/>
            </a:pPr>
            <a:r>
              <a:rPr lang="en-US" sz="1600" b="1">
                <a:solidFill>
                  <a:srgbClr val="3333FF"/>
                </a:solidFill>
              </a:rPr>
              <a:t>Rapp, </a:t>
            </a:r>
          </a:p>
          <a:p>
            <a:pPr>
              <a:defRPr/>
            </a:pPr>
            <a:r>
              <a:rPr lang="en-US" sz="1600" b="1">
                <a:solidFill>
                  <a:srgbClr val="3333FF"/>
                </a:solidFill>
              </a:rPr>
              <a:t>PRL 97 </a:t>
            </a:r>
          </a:p>
          <a:p>
            <a:pPr>
              <a:defRPr/>
            </a:pPr>
            <a:r>
              <a:rPr lang="en-US" sz="1600" b="1">
                <a:solidFill>
                  <a:srgbClr val="3333FF"/>
                </a:solidFill>
              </a:rPr>
              <a:t>(2006) 102301.</a:t>
            </a:r>
          </a:p>
        </p:txBody>
      </p:sp>
      <p:sp>
        <p:nvSpPr>
          <p:cNvPr id="67593" name="Text Box 9"/>
          <p:cNvSpPr txBox="1">
            <a:spLocks noChangeArrowheads="1"/>
          </p:cNvSpPr>
          <p:nvPr/>
        </p:nvSpPr>
        <p:spPr bwMode="auto">
          <a:xfrm>
            <a:off x="5791200" y="3810000"/>
            <a:ext cx="393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3333FF"/>
                </a:solidFill>
                <a:latin typeface="Symbol" pitchFamily="18" charset="2"/>
              </a:rPr>
              <a:t>w</a:t>
            </a:r>
          </a:p>
        </p:txBody>
      </p:sp>
      <p:sp>
        <p:nvSpPr>
          <p:cNvPr id="67594" name="Text Box 10"/>
          <p:cNvSpPr txBox="1">
            <a:spLocks noChangeArrowheads="1"/>
          </p:cNvSpPr>
          <p:nvPr/>
        </p:nvSpPr>
        <p:spPr bwMode="auto">
          <a:xfrm>
            <a:off x="6400800" y="4530725"/>
            <a:ext cx="342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3333FF"/>
                </a:solidFill>
                <a:latin typeface="Symbol" pitchFamily="18" charset="2"/>
              </a:rPr>
              <a:t>f</a:t>
            </a:r>
          </a:p>
        </p:txBody>
      </p:sp>
      <p:pic>
        <p:nvPicPr>
          <p:cNvPr id="67595" name="Picture 11" descr="semicentral_allpt_model_multproc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>
            <a:lum bright="-42000" contrast="60000"/>
          </a:blip>
          <a:srcRect l="3873" t="7822" r="4436" b="8934"/>
          <a:stretch>
            <a:fillRect/>
          </a:stretch>
        </p:blipFill>
        <p:spPr>
          <a:xfrm>
            <a:off x="1103313" y="3505200"/>
            <a:ext cx="2243137" cy="2819400"/>
          </a:xfrm>
          <a:noFill/>
        </p:spPr>
      </p:pic>
      <p:sp>
        <p:nvSpPr>
          <p:cNvPr id="15" name="Rectangle 14"/>
          <p:cNvSpPr/>
          <p:nvPr/>
        </p:nvSpPr>
        <p:spPr>
          <a:xfrm>
            <a:off x="7086600" y="1371600"/>
            <a:ext cx="2093183" cy="137160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Vastly</a:t>
            </a:r>
          </a:p>
          <a:p>
            <a:pPr algn="ctr"/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Improved</a:t>
            </a:r>
          </a:p>
          <a:p>
            <a:pPr algn="ctr"/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Data</a:t>
            </a:r>
          </a:p>
        </p:txBody>
      </p:sp>
    </p:spTree>
    <p:extLst>
      <p:ext uri="{BB962C8B-B14F-4D97-AF65-F5344CB8AC3E}">
        <p14:creationId xmlns:p14="http://schemas.microsoft.com/office/powerpoint/2010/main" val="2277747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895600"/>
            <a:ext cx="8229600" cy="1143000"/>
          </a:xfr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IN" b="1" dirty="0" smtClean="0"/>
              <a:t>Passage of Jets Through QGP</a:t>
            </a:r>
            <a:endParaRPr lang="en-IN" b="1" dirty="0"/>
          </a:p>
        </p:txBody>
      </p:sp>
    </p:spTree>
    <p:extLst>
      <p:ext uri="{BB962C8B-B14F-4D97-AF65-F5344CB8AC3E}">
        <p14:creationId xmlns:p14="http://schemas.microsoft.com/office/powerpoint/2010/main" val="3458715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1250156" y="2694533"/>
            <a:ext cx="3000375" cy="870645"/>
            <a:chOff x="1120" y="2414"/>
            <a:chExt cx="2688" cy="780"/>
          </a:xfrm>
        </p:grpSpPr>
        <p:grpSp>
          <p:nvGrpSpPr>
            <p:cNvPr id="3" name="Group 7"/>
            <p:cNvGrpSpPr>
              <a:grpSpLocks/>
            </p:cNvGrpSpPr>
            <p:nvPr/>
          </p:nvGrpSpPr>
          <p:grpSpPr bwMode="auto">
            <a:xfrm>
              <a:off x="1120" y="2762"/>
              <a:ext cx="2688" cy="78"/>
              <a:chOff x="3360" y="1750"/>
              <a:chExt cx="1824" cy="48"/>
            </a:xfrm>
          </p:grpSpPr>
          <p:sp>
            <p:nvSpPr>
              <p:cNvPr id="133128" name="Line 8"/>
              <p:cNvSpPr>
                <a:spLocks noChangeShapeType="1"/>
              </p:cNvSpPr>
              <p:nvPr/>
            </p:nvSpPr>
            <p:spPr bwMode="auto">
              <a:xfrm>
                <a:off x="3360" y="1776"/>
                <a:ext cx="91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lg"/>
              </a:ln>
              <a:effectLst/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33129" name="Line 9"/>
              <p:cNvSpPr>
                <a:spLocks noChangeShapeType="1"/>
              </p:cNvSpPr>
              <p:nvPr/>
            </p:nvSpPr>
            <p:spPr bwMode="auto">
              <a:xfrm>
                <a:off x="4272" y="1776"/>
                <a:ext cx="91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 type="triangle" w="med" len="lg"/>
                <a:tailEnd/>
              </a:ln>
              <a:effectLst/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33130" name="Rectangle 10"/>
              <p:cNvSpPr>
                <a:spLocks noChangeArrowheads="1"/>
              </p:cNvSpPr>
              <p:nvPr/>
            </p:nvSpPr>
            <p:spPr bwMode="auto">
              <a:xfrm>
                <a:off x="4249" y="1750"/>
                <a:ext cx="48" cy="48"/>
              </a:xfrm>
              <a:prstGeom prst="rect">
                <a:avLst/>
              </a:prstGeom>
              <a:solidFill>
                <a:srgbClr val="CC0000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IN"/>
              </a:p>
            </p:txBody>
          </p:sp>
        </p:grpSp>
        <p:grpSp>
          <p:nvGrpSpPr>
            <p:cNvPr id="4" name="Group 11"/>
            <p:cNvGrpSpPr>
              <a:grpSpLocks/>
            </p:cNvGrpSpPr>
            <p:nvPr/>
          </p:nvGrpSpPr>
          <p:grpSpPr bwMode="auto">
            <a:xfrm>
              <a:off x="1332" y="2414"/>
              <a:ext cx="2264" cy="780"/>
              <a:chOff x="3504" y="1536"/>
              <a:chExt cx="1536" cy="480"/>
            </a:xfrm>
          </p:grpSpPr>
          <p:sp>
            <p:nvSpPr>
              <p:cNvPr id="133132" name="Oval 12"/>
              <p:cNvSpPr>
                <a:spLocks noChangeArrowheads="1"/>
              </p:cNvSpPr>
              <p:nvPr/>
            </p:nvSpPr>
            <p:spPr bwMode="auto">
              <a:xfrm>
                <a:off x="3504" y="1536"/>
                <a:ext cx="96" cy="480"/>
              </a:xfrm>
              <a:prstGeom prst="ellipse">
                <a:avLst/>
              </a:prstGeom>
              <a:solidFill>
                <a:srgbClr val="99CC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IN"/>
              </a:p>
            </p:txBody>
          </p:sp>
          <p:sp>
            <p:nvSpPr>
              <p:cNvPr id="133133" name="Oval 13"/>
              <p:cNvSpPr>
                <a:spLocks noChangeArrowheads="1"/>
              </p:cNvSpPr>
              <p:nvPr/>
            </p:nvSpPr>
            <p:spPr bwMode="auto">
              <a:xfrm>
                <a:off x="4944" y="1536"/>
                <a:ext cx="96" cy="480"/>
              </a:xfrm>
              <a:prstGeom prst="ellipse">
                <a:avLst/>
              </a:prstGeom>
              <a:solidFill>
                <a:srgbClr val="99CC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IN"/>
              </a:p>
            </p:txBody>
          </p:sp>
        </p:grpSp>
      </p:grpSp>
      <p:sp>
        <p:nvSpPr>
          <p:cNvPr id="133138" name="AutoShape 18"/>
          <p:cNvSpPr>
            <a:spLocks noChangeArrowheads="1"/>
          </p:cNvSpPr>
          <p:nvPr/>
        </p:nvSpPr>
        <p:spPr bwMode="auto">
          <a:xfrm>
            <a:off x="2214563" y="2411016"/>
            <a:ext cx="1017984" cy="1446609"/>
          </a:xfrm>
          <a:prstGeom prst="roundRect">
            <a:avLst>
              <a:gd name="adj" fmla="val 16667"/>
            </a:avLst>
          </a:prstGeom>
          <a:solidFill>
            <a:srgbClr val="FF0066">
              <a:alpha val="60001"/>
            </a:srgbClr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64291" tIns="32146" rIns="64291" bIns="32146" anchor="ctr"/>
          <a:lstStyle/>
          <a:p>
            <a:endParaRPr lang="en-IN"/>
          </a:p>
        </p:txBody>
      </p:sp>
      <p:sp>
        <p:nvSpPr>
          <p:cNvPr id="133143" name="Text Box 23"/>
          <p:cNvSpPr txBox="1">
            <a:spLocks/>
          </p:cNvSpPr>
          <p:nvPr/>
        </p:nvSpPr>
        <p:spPr bwMode="auto">
          <a:xfrm>
            <a:off x="1196578" y="3750469"/>
            <a:ext cx="750094" cy="54197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lIns="64291" tIns="32146" rIns="64291" bIns="32146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100" dirty="0"/>
              <a:t>F</a:t>
            </a:r>
            <a:r>
              <a:rPr lang="en-US" sz="3100" baseline="30000" dirty="0"/>
              <a:t>(1)</a:t>
            </a:r>
          </a:p>
        </p:txBody>
      </p:sp>
      <p:sp>
        <p:nvSpPr>
          <p:cNvPr id="133144" name="Text Box 24"/>
          <p:cNvSpPr txBox="1">
            <a:spLocks/>
          </p:cNvSpPr>
          <p:nvPr/>
        </p:nvSpPr>
        <p:spPr bwMode="auto">
          <a:xfrm>
            <a:off x="3554016" y="3750469"/>
            <a:ext cx="750094" cy="54197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lIns="64291" tIns="32146" rIns="64291" bIns="32146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100" dirty="0"/>
              <a:t>F</a:t>
            </a:r>
            <a:r>
              <a:rPr lang="en-US" sz="3100" baseline="30000" dirty="0"/>
              <a:t>(2)</a:t>
            </a:r>
          </a:p>
        </p:txBody>
      </p:sp>
      <p:grpSp>
        <p:nvGrpSpPr>
          <p:cNvPr id="5" name="Group 39"/>
          <p:cNvGrpSpPr>
            <a:grpSpLocks/>
          </p:cNvGrpSpPr>
          <p:nvPr/>
        </p:nvGrpSpPr>
        <p:grpSpPr bwMode="auto">
          <a:xfrm>
            <a:off x="1946671" y="1446609"/>
            <a:ext cx="1711151" cy="3408909"/>
            <a:chOff x="1744" y="1296"/>
            <a:chExt cx="1533" cy="3054"/>
          </a:xfrm>
        </p:grpSpPr>
        <p:sp>
          <p:nvSpPr>
            <p:cNvPr id="133135" name="Oval 15"/>
            <p:cNvSpPr>
              <a:spLocks noChangeArrowheads="1"/>
            </p:cNvSpPr>
            <p:nvPr/>
          </p:nvSpPr>
          <p:spPr bwMode="auto">
            <a:xfrm rot="1200000">
              <a:off x="2176" y="3024"/>
              <a:ext cx="142" cy="78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33136" name="Oval 16"/>
            <p:cNvSpPr>
              <a:spLocks noChangeArrowheads="1"/>
            </p:cNvSpPr>
            <p:nvPr/>
          </p:nvSpPr>
          <p:spPr bwMode="auto">
            <a:xfrm rot="1200000">
              <a:off x="2608" y="1776"/>
              <a:ext cx="141" cy="78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33145" name="Text Box 25"/>
            <p:cNvSpPr txBox="1">
              <a:spLocks/>
            </p:cNvSpPr>
            <p:nvPr/>
          </p:nvSpPr>
          <p:spPr bwMode="auto">
            <a:xfrm>
              <a:off x="2560" y="1296"/>
              <a:ext cx="717" cy="51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3100" dirty="0"/>
                <a:t>D</a:t>
              </a:r>
              <a:r>
                <a:rPr lang="en-US" sz="3100" baseline="30000" dirty="0"/>
                <a:t>(1)</a:t>
              </a:r>
            </a:p>
          </p:txBody>
        </p:sp>
        <p:sp>
          <p:nvSpPr>
            <p:cNvPr id="133146" name="Text Box 26"/>
            <p:cNvSpPr txBox="1">
              <a:spLocks/>
            </p:cNvSpPr>
            <p:nvPr/>
          </p:nvSpPr>
          <p:spPr bwMode="auto">
            <a:xfrm>
              <a:off x="1744" y="3840"/>
              <a:ext cx="782" cy="51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3100" dirty="0"/>
                <a:t>D</a:t>
              </a:r>
              <a:r>
                <a:rPr lang="en-US" sz="3100" baseline="30000" dirty="0"/>
                <a:t>(2)</a:t>
              </a:r>
            </a:p>
          </p:txBody>
        </p:sp>
      </p:grpSp>
      <p:grpSp>
        <p:nvGrpSpPr>
          <p:cNvPr id="6" name="Group 38"/>
          <p:cNvGrpSpPr>
            <a:grpSpLocks/>
          </p:cNvGrpSpPr>
          <p:nvPr/>
        </p:nvGrpSpPr>
        <p:grpSpPr bwMode="auto">
          <a:xfrm>
            <a:off x="1250156" y="1553766"/>
            <a:ext cx="1589484" cy="2239119"/>
            <a:chOff x="1120" y="1392"/>
            <a:chExt cx="1424" cy="2006"/>
          </a:xfrm>
        </p:grpSpPr>
        <p:grpSp>
          <p:nvGrpSpPr>
            <p:cNvPr id="7" name="Group 37"/>
            <p:cNvGrpSpPr>
              <a:grpSpLocks/>
            </p:cNvGrpSpPr>
            <p:nvPr/>
          </p:nvGrpSpPr>
          <p:grpSpPr bwMode="auto">
            <a:xfrm>
              <a:off x="2361" y="2196"/>
              <a:ext cx="183" cy="1202"/>
              <a:chOff x="2361" y="2196"/>
              <a:chExt cx="183" cy="1202"/>
            </a:xfrm>
          </p:grpSpPr>
          <p:sp>
            <p:nvSpPr>
              <p:cNvPr id="133125" name="Line 5"/>
              <p:cNvSpPr>
                <a:spLocks noChangeShapeType="1"/>
              </p:cNvSpPr>
              <p:nvPr/>
            </p:nvSpPr>
            <p:spPr bwMode="auto">
              <a:xfrm rot="6600000">
                <a:off x="2056" y="3092"/>
                <a:ext cx="611" cy="1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 type="triangle" w="med" len="lg"/>
              </a:ln>
              <a:effectLst/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33126" name="Line 6"/>
              <p:cNvSpPr>
                <a:spLocks noChangeShapeType="1"/>
              </p:cNvSpPr>
              <p:nvPr/>
            </p:nvSpPr>
            <p:spPr bwMode="auto">
              <a:xfrm rot="6600000" flipH="1">
                <a:off x="2228" y="2510"/>
                <a:ext cx="630" cy="2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 type="none" w="med" len="lg"/>
                <a:tailEnd type="triangle" w="med" len="med"/>
              </a:ln>
              <a:effectLst/>
            </p:spPr>
            <p:txBody>
              <a:bodyPr/>
              <a:lstStyle/>
              <a:p>
                <a:endParaRPr lang="en-IN"/>
              </a:p>
            </p:txBody>
          </p:sp>
        </p:grpSp>
        <p:grpSp>
          <p:nvGrpSpPr>
            <p:cNvPr id="8" name="Group 35"/>
            <p:cNvGrpSpPr>
              <a:grpSpLocks/>
            </p:cNvGrpSpPr>
            <p:nvPr/>
          </p:nvGrpSpPr>
          <p:grpSpPr bwMode="auto">
            <a:xfrm>
              <a:off x="1120" y="1392"/>
              <a:ext cx="1246" cy="1297"/>
              <a:chOff x="1120" y="1392"/>
              <a:chExt cx="1246" cy="1297"/>
            </a:xfrm>
          </p:grpSpPr>
          <p:sp>
            <p:nvSpPr>
              <p:cNvPr id="133147" name="Text Box 27"/>
              <p:cNvSpPr txBox="1">
                <a:spLocks/>
              </p:cNvSpPr>
              <p:nvPr/>
            </p:nvSpPr>
            <p:spPr bwMode="auto">
              <a:xfrm>
                <a:off x="1120" y="1392"/>
                <a:ext cx="576" cy="510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3100" i="1" dirty="0"/>
                  <a:t>Q</a:t>
                </a:r>
                <a:r>
                  <a:rPr lang="en-US" sz="3100" baseline="30000" dirty="0"/>
                  <a:t>2</a:t>
                </a:r>
              </a:p>
            </p:txBody>
          </p:sp>
          <p:sp>
            <p:nvSpPr>
              <p:cNvPr id="133148" name="Line 28"/>
              <p:cNvSpPr>
                <a:spLocks noChangeShapeType="1"/>
              </p:cNvSpPr>
              <p:nvPr/>
            </p:nvSpPr>
            <p:spPr bwMode="auto">
              <a:xfrm>
                <a:off x="1696" y="1872"/>
                <a:ext cx="670" cy="817"/>
              </a:xfrm>
              <a:prstGeom prst="line">
                <a:avLst/>
              </a:prstGeom>
              <a:noFill/>
              <a:ln w="38100" cmpd="dbl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>
                <a:spAutoFit/>
              </a:bodyPr>
              <a:lstStyle/>
              <a:p>
                <a:endParaRPr lang="en-IN"/>
              </a:p>
            </p:txBody>
          </p:sp>
        </p:grpSp>
      </p:grpSp>
      <p:grpSp>
        <p:nvGrpSpPr>
          <p:cNvPr id="9" name="Group 72"/>
          <p:cNvGrpSpPr>
            <a:grpSpLocks/>
          </p:cNvGrpSpPr>
          <p:nvPr/>
        </p:nvGrpSpPr>
        <p:grpSpPr bwMode="auto">
          <a:xfrm>
            <a:off x="4572000" y="1066545"/>
            <a:ext cx="4343400" cy="4027081"/>
            <a:chOff x="4096" y="1065"/>
            <a:chExt cx="3696" cy="3454"/>
          </a:xfrm>
        </p:grpSpPr>
        <p:sp>
          <p:nvSpPr>
            <p:cNvPr id="133162" name="Text Box 42"/>
            <p:cNvSpPr txBox="1">
              <a:spLocks/>
            </p:cNvSpPr>
            <p:nvPr/>
          </p:nvSpPr>
          <p:spPr bwMode="auto">
            <a:xfrm>
              <a:off x="4096" y="1065"/>
              <a:ext cx="3696" cy="713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2400" b="1" dirty="0">
                  <a:solidFill>
                    <a:srgbClr val="C00000"/>
                  </a:solidFill>
                  <a:latin typeface="Andalus" pitchFamily="2" charset="-78"/>
                  <a:cs typeface="Andalus" pitchFamily="2" charset="-78"/>
                </a:rPr>
                <a:t>Medium modified fragmentation functions:</a:t>
              </a:r>
            </a:p>
          </p:txBody>
        </p:sp>
        <p:graphicFrame>
          <p:nvGraphicFramePr>
            <p:cNvPr id="133163" name="Object 43"/>
            <p:cNvGraphicFramePr>
              <a:graphicFrameLocks noChangeAspect="1"/>
            </p:cNvGraphicFramePr>
            <p:nvPr/>
          </p:nvGraphicFramePr>
          <p:xfrm>
            <a:off x="4672" y="1728"/>
            <a:ext cx="2304" cy="55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9237" name="Equation" r:id="rId3" imgW="1790640" imgH="431640" progId="">
                    <p:embed/>
                  </p:oleObj>
                </mc:Choice>
                <mc:Fallback>
                  <p:oleObj name="Equation" r:id="rId3" imgW="1790640" imgH="431640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72" y="1728"/>
                          <a:ext cx="2304" cy="55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10" name="Group 44"/>
            <p:cNvGrpSpPr>
              <a:grpSpLocks/>
            </p:cNvGrpSpPr>
            <p:nvPr/>
          </p:nvGrpSpPr>
          <p:grpSpPr bwMode="auto">
            <a:xfrm>
              <a:off x="4960" y="2496"/>
              <a:ext cx="2352" cy="1200"/>
              <a:chOff x="384" y="2160"/>
              <a:chExt cx="1909" cy="1008"/>
            </a:xfrm>
          </p:grpSpPr>
          <p:sp>
            <p:nvSpPr>
              <p:cNvPr id="133165" name="Line 45"/>
              <p:cNvSpPr>
                <a:spLocks noChangeShapeType="1"/>
              </p:cNvSpPr>
              <p:nvPr/>
            </p:nvSpPr>
            <p:spPr bwMode="auto">
              <a:xfrm>
                <a:off x="576" y="2699"/>
                <a:ext cx="1533" cy="0"/>
              </a:xfrm>
              <a:prstGeom prst="line">
                <a:avLst/>
              </a:prstGeom>
              <a:noFill/>
              <a:ln w="25400">
                <a:solidFill>
                  <a:srgbClr val="990099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IN"/>
              </a:p>
            </p:txBody>
          </p:sp>
          <p:grpSp>
            <p:nvGrpSpPr>
              <p:cNvPr id="11" name="Group 46"/>
              <p:cNvGrpSpPr>
                <a:grpSpLocks/>
              </p:cNvGrpSpPr>
              <p:nvPr/>
            </p:nvGrpSpPr>
            <p:grpSpPr bwMode="auto">
              <a:xfrm>
                <a:off x="836" y="2439"/>
                <a:ext cx="103" cy="260"/>
                <a:chOff x="960" y="1968"/>
                <a:chExt cx="190" cy="480"/>
              </a:xfrm>
            </p:grpSpPr>
            <p:sp>
              <p:nvSpPr>
                <p:cNvPr id="133167" name="Oval 47"/>
                <p:cNvSpPr>
                  <a:spLocks noChangeArrowheads="1"/>
                </p:cNvSpPr>
                <p:nvPr/>
              </p:nvSpPr>
              <p:spPr bwMode="auto">
                <a:xfrm>
                  <a:off x="960" y="1968"/>
                  <a:ext cx="190" cy="192"/>
                </a:xfrm>
                <a:prstGeom prst="ellipse">
                  <a:avLst/>
                </a:prstGeom>
                <a:solidFill>
                  <a:schemeClr val="folHlink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IN"/>
                </a:p>
              </p:txBody>
            </p:sp>
            <p:sp>
              <p:nvSpPr>
                <p:cNvPr id="133168" name="Line 48"/>
                <p:cNvSpPr>
                  <a:spLocks noChangeShapeType="1"/>
                </p:cNvSpPr>
                <p:nvPr/>
              </p:nvSpPr>
              <p:spPr bwMode="auto">
                <a:xfrm>
                  <a:off x="1056" y="2160"/>
                  <a:ext cx="0" cy="288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IN"/>
                </a:p>
              </p:txBody>
            </p:sp>
          </p:grpSp>
          <p:grpSp>
            <p:nvGrpSpPr>
              <p:cNvPr id="12" name="Group 49"/>
              <p:cNvGrpSpPr>
                <a:grpSpLocks/>
              </p:cNvGrpSpPr>
              <p:nvPr/>
            </p:nvGrpSpPr>
            <p:grpSpPr bwMode="auto">
              <a:xfrm>
                <a:off x="1173" y="2439"/>
                <a:ext cx="103" cy="260"/>
                <a:chOff x="960" y="1968"/>
                <a:chExt cx="190" cy="480"/>
              </a:xfrm>
            </p:grpSpPr>
            <p:sp>
              <p:nvSpPr>
                <p:cNvPr id="133170" name="Oval 50"/>
                <p:cNvSpPr>
                  <a:spLocks noChangeArrowheads="1"/>
                </p:cNvSpPr>
                <p:nvPr/>
              </p:nvSpPr>
              <p:spPr bwMode="auto">
                <a:xfrm>
                  <a:off x="960" y="1968"/>
                  <a:ext cx="190" cy="192"/>
                </a:xfrm>
                <a:prstGeom prst="ellipse">
                  <a:avLst/>
                </a:prstGeom>
                <a:solidFill>
                  <a:schemeClr val="folHlink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IN"/>
                </a:p>
              </p:txBody>
            </p:sp>
            <p:sp>
              <p:nvSpPr>
                <p:cNvPr id="133171" name="Line 51"/>
                <p:cNvSpPr>
                  <a:spLocks noChangeShapeType="1"/>
                </p:cNvSpPr>
                <p:nvPr/>
              </p:nvSpPr>
              <p:spPr bwMode="auto">
                <a:xfrm>
                  <a:off x="1056" y="2160"/>
                  <a:ext cx="0" cy="288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IN"/>
                </a:p>
              </p:txBody>
            </p:sp>
          </p:grpSp>
          <p:grpSp>
            <p:nvGrpSpPr>
              <p:cNvPr id="13" name="Group 52"/>
              <p:cNvGrpSpPr>
                <a:grpSpLocks/>
              </p:cNvGrpSpPr>
              <p:nvPr/>
            </p:nvGrpSpPr>
            <p:grpSpPr bwMode="auto">
              <a:xfrm rot="10800000">
                <a:off x="1251" y="2908"/>
                <a:ext cx="103" cy="260"/>
                <a:chOff x="960" y="1968"/>
                <a:chExt cx="190" cy="480"/>
              </a:xfrm>
            </p:grpSpPr>
            <p:sp>
              <p:nvSpPr>
                <p:cNvPr id="133173" name="Oval 53"/>
                <p:cNvSpPr>
                  <a:spLocks noChangeArrowheads="1"/>
                </p:cNvSpPr>
                <p:nvPr/>
              </p:nvSpPr>
              <p:spPr bwMode="auto">
                <a:xfrm>
                  <a:off x="960" y="1968"/>
                  <a:ext cx="190" cy="192"/>
                </a:xfrm>
                <a:prstGeom prst="ellipse">
                  <a:avLst/>
                </a:prstGeom>
                <a:solidFill>
                  <a:schemeClr val="folHlink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IN"/>
                </a:p>
              </p:txBody>
            </p:sp>
            <p:sp>
              <p:nvSpPr>
                <p:cNvPr id="133174" name="Line 54"/>
                <p:cNvSpPr>
                  <a:spLocks noChangeShapeType="1"/>
                </p:cNvSpPr>
                <p:nvPr/>
              </p:nvSpPr>
              <p:spPr bwMode="auto">
                <a:xfrm>
                  <a:off x="1056" y="2160"/>
                  <a:ext cx="0" cy="288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IN"/>
                </a:p>
              </p:txBody>
            </p:sp>
          </p:grpSp>
          <p:grpSp>
            <p:nvGrpSpPr>
              <p:cNvPr id="14" name="Group 55"/>
              <p:cNvGrpSpPr>
                <a:grpSpLocks/>
              </p:cNvGrpSpPr>
              <p:nvPr/>
            </p:nvGrpSpPr>
            <p:grpSpPr bwMode="auto">
              <a:xfrm>
                <a:off x="1485" y="2439"/>
                <a:ext cx="103" cy="260"/>
                <a:chOff x="960" y="1968"/>
                <a:chExt cx="190" cy="480"/>
              </a:xfrm>
            </p:grpSpPr>
            <p:sp>
              <p:nvSpPr>
                <p:cNvPr id="133176" name="Oval 56"/>
                <p:cNvSpPr>
                  <a:spLocks noChangeArrowheads="1"/>
                </p:cNvSpPr>
                <p:nvPr/>
              </p:nvSpPr>
              <p:spPr bwMode="auto">
                <a:xfrm>
                  <a:off x="960" y="1968"/>
                  <a:ext cx="190" cy="192"/>
                </a:xfrm>
                <a:prstGeom prst="ellipse">
                  <a:avLst/>
                </a:prstGeom>
                <a:solidFill>
                  <a:schemeClr val="folHlink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IN"/>
                </a:p>
              </p:txBody>
            </p:sp>
            <p:sp>
              <p:nvSpPr>
                <p:cNvPr id="133177" name="Line 57"/>
                <p:cNvSpPr>
                  <a:spLocks noChangeShapeType="1"/>
                </p:cNvSpPr>
                <p:nvPr/>
              </p:nvSpPr>
              <p:spPr bwMode="auto">
                <a:xfrm>
                  <a:off x="1056" y="2160"/>
                  <a:ext cx="0" cy="288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IN"/>
                </a:p>
              </p:txBody>
            </p:sp>
          </p:grpSp>
          <p:grpSp>
            <p:nvGrpSpPr>
              <p:cNvPr id="15" name="Group 58"/>
              <p:cNvGrpSpPr>
                <a:grpSpLocks/>
              </p:cNvGrpSpPr>
              <p:nvPr/>
            </p:nvGrpSpPr>
            <p:grpSpPr bwMode="auto">
              <a:xfrm rot="10800000">
                <a:off x="1563" y="2908"/>
                <a:ext cx="103" cy="260"/>
                <a:chOff x="960" y="1968"/>
                <a:chExt cx="190" cy="480"/>
              </a:xfrm>
            </p:grpSpPr>
            <p:sp>
              <p:nvSpPr>
                <p:cNvPr id="133179" name="Oval 59"/>
                <p:cNvSpPr>
                  <a:spLocks noChangeArrowheads="1"/>
                </p:cNvSpPr>
                <p:nvPr/>
              </p:nvSpPr>
              <p:spPr bwMode="auto">
                <a:xfrm>
                  <a:off x="960" y="1968"/>
                  <a:ext cx="190" cy="192"/>
                </a:xfrm>
                <a:prstGeom prst="ellipse">
                  <a:avLst/>
                </a:prstGeom>
                <a:solidFill>
                  <a:schemeClr val="folHlink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IN"/>
                </a:p>
              </p:txBody>
            </p:sp>
            <p:sp>
              <p:nvSpPr>
                <p:cNvPr id="133180" name="Line 60"/>
                <p:cNvSpPr>
                  <a:spLocks noChangeShapeType="1"/>
                </p:cNvSpPr>
                <p:nvPr/>
              </p:nvSpPr>
              <p:spPr bwMode="auto">
                <a:xfrm>
                  <a:off x="1056" y="2160"/>
                  <a:ext cx="0" cy="288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IN"/>
                </a:p>
              </p:txBody>
            </p:sp>
          </p:grpSp>
          <p:sp>
            <p:nvSpPr>
              <p:cNvPr id="133181" name="Line 61"/>
              <p:cNvSpPr>
                <a:spLocks noChangeShapeType="1"/>
              </p:cNvSpPr>
              <p:nvPr/>
            </p:nvSpPr>
            <p:spPr bwMode="auto">
              <a:xfrm>
                <a:off x="966" y="2699"/>
                <a:ext cx="207" cy="209"/>
              </a:xfrm>
              <a:prstGeom prst="line">
                <a:avLst/>
              </a:prstGeom>
              <a:noFill/>
              <a:ln w="25400">
                <a:solidFill>
                  <a:srgbClr val="0099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IN"/>
              </a:p>
            </p:txBody>
          </p:sp>
          <p:sp>
            <p:nvSpPr>
              <p:cNvPr id="133182" name="Line 62"/>
              <p:cNvSpPr>
                <a:spLocks noChangeShapeType="1"/>
              </p:cNvSpPr>
              <p:nvPr/>
            </p:nvSpPr>
            <p:spPr bwMode="auto">
              <a:xfrm>
                <a:off x="1173" y="2908"/>
                <a:ext cx="754" cy="0"/>
              </a:xfrm>
              <a:prstGeom prst="line">
                <a:avLst/>
              </a:prstGeom>
              <a:noFill/>
              <a:ln w="25400">
                <a:solidFill>
                  <a:srgbClr val="009900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IN"/>
              </a:p>
            </p:txBody>
          </p:sp>
          <p:sp>
            <p:nvSpPr>
              <p:cNvPr id="133183" name="Text Box 63"/>
              <p:cNvSpPr txBox="1">
                <a:spLocks noChangeArrowheads="1"/>
              </p:cNvSpPr>
              <p:nvPr/>
            </p:nvSpPr>
            <p:spPr bwMode="auto">
              <a:xfrm>
                <a:off x="384" y="2544"/>
                <a:ext cx="180" cy="330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  <a:effectLst/>
            </p:spPr>
            <p:txBody>
              <a:bodyPr lIns="130046" tIns="65023" rIns="130046" bIns="65023">
                <a:spAutoFit/>
              </a:bodyPr>
              <a:lstStyle/>
              <a:p>
                <a:pPr defTabSz="914145" eaLnBrk="0" hangingPunct="0">
                  <a:spcBef>
                    <a:spcPct val="50000"/>
                  </a:spcBef>
                </a:pPr>
                <a:r>
                  <a:rPr lang="en-US" sz="2000" dirty="0">
                    <a:latin typeface="Tahoma" pitchFamily="34" charset="0"/>
                  </a:rPr>
                  <a:t>q</a:t>
                </a:r>
              </a:p>
            </p:txBody>
          </p:sp>
          <p:sp>
            <p:nvSpPr>
              <p:cNvPr id="133184" name="Text Box 64"/>
              <p:cNvSpPr txBox="1">
                <a:spLocks noChangeArrowheads="1"/>
              </p:cNvSpPr>
              <p:nvPr/>
            </p:nvSpPr>
            <p:spPr bwMode="auto">
              <a:xfrm>
                <a:off x="2112" y="2544"/>
                <a:ext cx="181" cy="330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  <a:effectLst/>
            </p:spPr>
            <p:txBody>
              <a:bodyPr lIns="130046" tIns="65023" rIns="130046" bIns="65023">
                <a:spAutoFit/>
              </a:bodyPr>
              <a:lstStyle/>
              <a:p>
                <a:pPr defTabSz="914145" eaLnBrk="0" hangingPunct="0">
                  <a:spcBef>
                    <a:spcPct val="50000"/>
                  </a:spcBef>
                </a:pPr>
                <a:r>
                  <a:rPr lang="en-US" sz="2000" dirty="0">
                    <a:latin typeface="Tahoma" pitchFamily="34" charset="0"/>
                  </a:rPr>
                  <a:t>q</a:t>
                </a:r>
              </a:p>
            </p:txBody>
          </p:sp>
          <p:sp>
            <p:nvSpPr>
              <p:cNvPr id="133185" name="Text Box 65"/>
              <p:cNvSpPr txBox="1">
                <a:spLocks noChangeArrowheads="1"/>
              </p:cNvSpPr>
              <p:nvPr/>
            </p:nvSpPr>
            <p:spPr bwMode="auto">
              <a:xfrm>
                <a:off x="1968" y="2784"/>
                <a:ext cx="182" cy="330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  <a:effectLst/>
            </p:spPr>
            <p:txBody>
              <a:bodyPr lIns="130046" tIns="65023" rIns="130046" bIns="65023">
                <a:spAutoFit/>
              </a:bodyPr>
              <a:lstStyle/>
              <a:p>
                <a:pPr defTabSz="914145" eaLnBrk="0" hangingPunct="0">
                  <a:spcBef>
                    <a:spcPct val="50000"/>
                  </a:spcBef>
                </a:pPr>
                <a:r>
                  <a:rPr lang="en-US" sz="2000" dirty="0">
                    <a:latin typeface="Tahoma" pitchFamily="34" charset="0"/>
                  </a:rPr>
                  <a:t>g</a:t>
                </a:r>
              </a:p>
            </p:txBody>
          </p:sp>
          <p:sp>
            <p:nvSpPr>
              <p:cNvPr id="133186" name="Line 66"/>
              <p:cNvSpPr>
                <a:spLocks noChangeShapeType="1"/>
              </p:cNvSpPr>
              <p:nvPr/>
            </p:nvSpPr>
            <p:spPr bwMode="auto">
              <a:xfrm flipH="1">
                <a:off x="785" y="2280"/>
                <a:ext cx="417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anchor="ctr" anchorCtr="1">
                <a:spAutoFit/>
              </a:bodyPr>
              <a:lstStyle/>
              <a:p>
                <a:endParaRPr lang="en-IN"/>
              </a:p>
            </p:txBody>
          </p:sp>
          <p:sp>
            <p:nvSpPr>
              <p:cNvPr id="133187" name="Line 67"/>
              <p:cNvSpPr>
                <a:spLocks noChangeShapeType="1"/>
              </p:cNvSpPr>
              <p:nvPr/>
            </p:nvSpPr>
            <p:spPr bwMode="auto">
              <a:xfrm>
                <a:off x="1536" y="2280"/>
                <a:ext cx="417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anchor="ctr" anchorCtr="1">
                <a:spAutoFit/>
              </a:bodyPr>
              <a:lstStyle/>
              <a:p>
                <a:endParaRPr lang="en-IN"/>
              </a:p>
            </p:txBody>
          </p:sp>
          <p:sp>
            <p:nvSpPr>
              <p:cNvPr id="133188" name="Text Box 68"/>
              <p:cNvSpPr txBox="1">
                <a:spLocks noChangeArrowheads="1"/>
              </p:cNvSpPr>
              <p:nvPr/>
            </p:nvSpPr>
            <p:spPr bwMode="auto">
              <a:xfrm>
                <a:off x="1244" y="2160"/>
                <a:ext cx="250" cy="330"/>
              </a:xfrm>
              <a:prstGeom prst="rect">
                <a:avLst/>
              </a:prstGeom>
              <a:noFill/>
              <a:ln w="28575">
                <a:noFill/>
                <a:prstDash val="sysDot"/>
                <a:miter lim="800000"/>
                <a:headEnd/>
                <a:tailEnd/>
              </a:ln>
              <a:effectLst/>
            </p:spPr>
            <p:txBody>
              <a:bodyPr lIns="130046" tIns="65023" rIns="130046" bIns="65023" anchorCtr="1">
                <a:spAutoFit/>
              </a:bodyPr>
              <a:lstStyle/>
              <a:p>
                <a:pPr defTabSz="914145" eaLnBrk="0" hangingPunct="0">
                  <a:spcBef>
                    <a:spcPct val="50000"/>
                  </a:spcBef>
                </a:pPr>
                <a:r>
                  <a:rPr lang="en-US" sz="2000" b="1" i="1" dirty="0">
                    <a:latin typeface="Times New Roman" pitchFamily="18" charset="0"/>
                  </a:rPr>
                  <a:t>L</a:t>
                </a:r>
              </a:p>
            </p:txBody>
          </p:sp>
        </p:grpSp>
        <p:sp>
          <p:nvSpPr>
            <p:cNvPr id="133190" name="Text Box 70"/>
            <p:cNvSpPr txBox="1">
              <a:spLocks/>
            </p:cNvSpPr>
            <p:nvPr/>
          </p:nvSpPr>
          <p:spPr bwMode="auto">
            <a:xfrm>
              <a:off x="4480" y="3648"/>
              <a:ext cx="1104" cy="87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2000" b="1" dirty="0">
                  <a:solidFill>
                    <a:srgbClr val="C00000"/>
                  </a:solidFill>
                  <a:latin typeface="Andalus" pitchFamily="2" charset="-78"/>
                  <a:cs typeface="Andalus" pitchFamily="2" charset="-78"/>
                </a:rPr>
                <a:t>Measured medium property</a:t>
              </a:r>
              <a:r>
                <a:rPr lang="en-US" sz="1700" b="1" dirty="0">
                  <a:solidFill>
                    <a:srgbClr val="C00000"/>
                  </a:solidFill>
                </a:rPr>
                <a:t>: </a:t>
              </a:r>
            </a:p>
          </p:txBody>
        </p:sp>
        <p:graphicFrame>
          <p:nvGraphicFramePr>
            <p:cNvPr id="133191" name="Object 71"/>
            <p:cNvGraphicFramePr>
              <a:graphicFrameLocks noChangeAspect="1"/>
            </p:cNvGraphicFramePr>
            <p:nvPr/>
          </p:nvGraphicFramePr>
          <p:xfrm>
            <a:off x="5632" y="4080"/>
            <a:ext cx="1920" cy="37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9238" name="Equation" r:id="rId5" imgW="1422360" imgH="279360" progId="">
                    <p:embed/>
                  </p:oleObj>
                </mc:Choice>
                <mc:Fallback>
                  <p:oleObj name="Equation" r:id="rId5" imgW="1422360" imgH="279360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632" y="4080"/>
                          <a:ext cx="1920" cy="37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61" name="Rounded Rectangle 60"/>
          <p:cNvSpPr/>
          <p:nvPr/>
        </p:nvSpPr>
        <p:spPr>
          <a:xfrm>
            <a:off x="1143000" y="210761"/>
            <a:ext cx="7001277" cy="703639"/>
          </a:xfrm>
          <a:prstGeom prst="roundRect">
            <a:avLst/>
          </a:prstGeom>
          <a:solidFill>
            <a:srgbClr val="660033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48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ndalus" pitchFamily="2" charset="-78"/>
                <a:cs typeface="Andalus" pitchFamily="2" charset="-78"/>
              </a:rPr>
              <a:t>PQCD framework: Jets</a:t>
            </a:r>
            <a:endParaRPr lang="en-IN" sz="4800" b="1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ndalus" pitchFamily="2" charset="-78"/>
              <a:cs typeface="Andalus" pitchFamily="2" charset="-78"/>
            </a:endParaRPr>
          </a:p>
        </p:txBody>
      </p:sp>
      <p:sp>
        <p:nvSpPr>
          <p:cNvPr id="63" name="Oval 62"/>
          <p:cNvSpPr/>
          <p:nvPr/>
        </p:nvSpPr>
        <p:spPr>
          <a:xfrm>
            <a:off x="457200" y="5029200"/>
            <a:ext cx="3200400" cy="5334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spcBef>
                <a:spcPct val="50000"/>
              </a:spcBef>
            </a:pPr>
            <a:r>
              <a:rPr lang="en-US" sz="2800" b="1" i="1" dirty="0" smtClean="0">
                <a:solidFill>
                  <a:schemeClr val="bg1"/>
                </a:solidFill>
                <a:latin typeface="Andalus" pitchFamily="2" charset="-78"/>
                <a:cs typeface="Andalus" pitchFamily="2" charset="-78"/>
              </a:rPr>
              <a:t>Factorization:</a:t>
            </a:r>
            <a:endParaRPr lang="en-US" sz="2800" b="1" i="1" dirty="0">
              <a:solidFill>
                <a:schemeClr val="bg1"/>
              </a:solidFill>
              <a:latin typeface="Andalus" pitchFamily="2" charset="-78"/>
              <a:cs typeface="Andalus" pitchFamily="2" charset="-78"/>
            </a:endParaRPr>
          </a:p>
        </p:txBody>
      </p:sp>
      <p:grpSp>
        <p:nvGrpSpPr>
          <p:cNvPr id="16" name="Group 66"/>
          <p:cNvGrpSpPr/>
          <p:nvPr/>
        </p:nvGrpSpPr>
        <p:grpSpPr>
          <a:xfrm>
            <a:off x="792163" y="5715000"/>
            <a:ext cx="3932237" cy="838200"/>
            <a:chOff x="792163" y="5715000"/>
            <a:chExt cx="3932237" cy="838200"/>
          </a:xfrm>
        </p:grpSpPr>
        <p:graphicFrame>
          <p:nvGraphicFramePr>
            <p:cNvPr id="458761" name="Object 9"/>
            <p:cNvGraphicFramePr>
              <a:graphicFrameLocks noChangeAspect="1"/>
            </p:cNvGraphicFramePr>
            <p:nvPr/>
          </p:nvGraphicFramePr>
          <p:xfrm>
            <a:off x="792163" y="5715000"/>
            <a:ext cx="2014537" cy="7715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9239" name="Equation" r:id="rId7" imgW="1523880" imgH="558720" progId="Equation.3">
                    <p:embed/>
                  </p:oleObj>
                </mc:Choice>
                <mc:Fallback>
                  <p:oleObj name="Equation" r:id="rId7" imgW="1523880" imgH="55872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92163" y="5715000"/>
                          <a:ext cx="2014537" cy="7715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58762" name="Object 10"/>
            <p:cNvGraphicFramePr>
              <a:graphicFrameLocks noChangeAspect="1"/>
            </p:cNvGraphicFramePr>
            <p:nvPr/>
          </p:nvGraphicFramePr>
          <p:xfrm>
            <a:off x="2773363" y="5715000"/>
            <a:ext cx="1951037" cy="838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9240" name="Equation" r:id="rId9" imgW="1269720" imgH="545760" progId="Equation.3">
                    <p:embed/>
                  </p:oleObj>
                </mc:Choice>
                <mc:Fallback>
                  <p:oleObj name="Equation" r:id="rId9" imgW="1269720" imgH="54576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73363" y="5715000"/>
                          <a:ext cx="1951037" cy="8382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7" name="Group 72"/>
          <p:cNvGrpSpPr/>
          <p:nvPr/>
        </p:nvGrpSpPr>
        <p:grpSpPr>
          <a:xfrm>
            <a:off x="4694236" y="5513294"/>
            <a:ext cx="1885858" cy="876300"/>
            <a:chOff x="4598894" y="5540188"/>
            <a:chExt cx="1885858" cy="876300"/>
          </a:xfrm>
        </p:grpSpPr>
        <p:graphicFrame>
          <p:nvGraphicFramePr>
            <p:cNvPr id="458764" name="Object 12"/>
            <p:cNvGraphicFramePr>
              <a:graphicFrameLocks noChangeAspect="1"/>
            </p:cNvGraphicFramePr>
            <p:nvPr/>
          </p:nvGraphicFramePr>
          <p:xfrm>
            <a:off x="4854389" y="5540188"/>
            <a:ext cx="1630363" cy="8763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9241" name="Equation" r:id="rId11" imgW="1231560" imgH="634680" progId="Equation.3">
                    <p:embed/>
                  </p:oleObj>
                </mc:Choice>
                <mc:Fallback>
                  <p:oleObj name="Equation" r:id="rId11" imgW="1231560" imgH="6346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54389" y="5540188"/>
                          <a:ext cx="1630363" cy="8763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2" name="TextBox 71"/>
            <p:cNvSpPr txBox="1"/>
            <p:nvPr/>
          </p:nvSpPr>
          <p:spPr>
            <a:xfrm>
              <a:off x="4598894" y="5768788"/>
              <a:ext cx="457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ym typeface="Symbol"/>
                </a:rPr>
                <a:t></a:t>
              </a:r>
              <a:endParaRPr lang="en-US" b="1" dirty="0"/>
            </a:p>
          </p:txBody>
        </p:sp>
      </p:grpSp>
      <p:grpSp>
        <p:nvGrpSpPr>
          <p:cNvPr id="18" name="Group 76"/>
          <p:cNvGrpSpPr/>
          <p:nvPr/>
        </p:nvGrpSpPr>
        <p:grpSpPr>
          <a:xfrm>
            <a:off x="6445623" y="5638800"/>
            <a:ext cx="2076263" cy="546100"/>
            <a:chOff x="6445623" y="5638800"/>
            <a:chExt cx="2076263" cy="546100"/>
          </a:xfrm>
        </p:grpSpPr>
        <p:graphicFrame>
          <p:nvGraphicFramePr>
            <p:cNvPr id="458765" name="Object 13"/>
            <p:cNvGraphicFramePr>
              <a:graphicFrameLocks noChangeAspect="1"/>
            </p:cNvGraphicFramePr>
            <p:nvPr/>
          </p:nvGraphicFramePr>
          <p:xfrm>
            <a:off x="6728011" y="5638800"/>
            <a:ext cx="1793875" cy="546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9242" name="Equation" r:id="rId13" imgW="1041120" imgH="317160" progId="Equation.3">
                    <p:embed/>
                  </p:oleObj>
                </mc:Choice>
                <mc:Fallback>
                  <p:oleObj name="Equation" r:id="rId13" imgW="1041120" imgH="31716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728011" y="5638800"/>
                          <a:ext cx="1793875" cy="5461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6" name="TextBox 75"/>
            <p:cNvSpPr txBox="1"/>
            <p:nvPr/>
          </p:nvSpPr>
          <p:spPr>
            <a:xfrm>
              <a:off x="6445623" y="5701553"/>
              <a:ext cx="457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ym typeface="Symbol"/>
                </a:rPr>
                <a:t></a:t>
              </a:r>
              <a:endParaRPr lang="en-US" b="1" dirty="0"/>
            </a:p>
          </p:txBody>
        </p:sp>
      </p:grpSp>
      <p:grpSp>
        <p:nvGrpSpPr>
          <p:cNvPr id="19" name="Group 79"/>
          <p:cNvGrpSpPr/>
          <p:nvPr/>
        </p:nvGrpSpPr>
        <p:grpSpPr>
          <a:xfrm>
            <a:off x="6450106" y="5625353"/>
            <a:ext cx="2071781" cy="568325"/>
            <a:chOff x="6450106" y="5625353"/>
            <a:chExt cx="2071781" cy="568325"/>
          </a:xfrm>
        </p:grpSpPr>
        <p:graphicFrame>
          <p:nvGraphicFramePr>
            <p:cNvPr id="458766" name="Object 14"/>
            <p:cNvGraphicFramePr>
              <a:graphicFrameLocks noChangeAspect="1"/>
            </p:cNvGraphicFramePr>
            <p:nvPr/>
          </p:nvGraphicFramePr>
          <p:xfrm>
            <a:off x="6728012" y="5625353"/>
            <a:ext cx="1793875" cy="5683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9243" name="Equation" r:id="rId15" imgW="1041120" imgH="330120" progId="Equation.3">
                    <p:embed/>
                  </p:oleObj>
                </mc:Choice>
                <mc:Fallback>
                  <p:oleObj name="Equation" r:id="rId15" imgW="1041120" imgH="33012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728012" y="5625353"/>
                          <a:ext cx="1793875" cy="56832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9" name="TextBox 78"/>
            <p:cNvSpPr txBox="1"/>
            <p:nvPr/>
          </p:nvSpPr>
          <p:spPr>
            <a:xfrm>
              <a:off x="6450106" y="5692589"/>
              <a:ext cx="457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ym typeface="Symbol"/>
                </a:rPr>
                <a:t></a:t>
              </a:r>
              <a:endParaRPr lang="en-US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25569756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800" decel="100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33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38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65A5B3-CA33-418C-8A7B-BBD8DB2EE60D}" type="slidenum">
              <a:rPr lang="en-US" smtClean="0"/>
              <a:pPr>
                <a:defRPr/>
              </a:pPr>
              <a:t>47</a:t>
            </a:fld>
            <a:endParaRPr lang="en-US" dirty="0"/>
          </a:p>
        </p:txBody>
      </p:sp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" y="152400"/>
            <a:ext cx="4419600" cy="3545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4724400" y="468710"/>
            <a:ext cx="427007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  Jet quenching is considered as one of the most promising signatures of formation of QGP</a:t>
            </a:r>
          </a:p>
          <a:p>
            <a:endParaRPr lang="en-US" sz="2200" dirty="0" smtClean="0"/>
          </a:p>
          <a:p>
            <a:r>
              <a:rPr lang="en-US" sz="2200" dirty="0" smtClean="0"/>
              <a:t>  It is defined as the suppression of high momentum particle</a:t>
            </a:r>
          </a:p>
          <a:p>
            <a:r>
              <a:rPr lang="en-US" sz="2200" dirty="0" smtClean="0"/>
              <a:t>spectra, arising due to energy loss of partons prior to fragmentation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315200" y="39624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5362" name="Picture 2" descr="C:\Program Files\Microsoft Office\MEDIA\OFFICE12\Bullets\BD10263_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00600" y="609600"/>
            <a:ext cx="228600" cy="152401"/>
          </a:xfrm>
          <a:prstGeom prst="rect">
            <a:avLst/>
          </a:prstGeom>
          <a:noFill/>
        </p:spPr>
      </p:pic>
      <p:pic>
        <p:nvPicPr>
          <p:cNvPr id="15363" name="Picture 3" descr="C:\Program Files\Microsoft Office\MEDIA\OFFICE12\Bullets\BD10263_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0800000" flipV="1">
            <a:off x="4648200" y="1902767"/>
            <a:ext cx="304800" cy="23921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228600" y="3958682"/>
            <a:ext cx="7848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en-US" sz="2200" dirty="0" smtClean="0"/>
              <a:t>It is quantatively measured through the nuclear modification factor  R</a:t>
            </a:r>
            <a:r>
              <a:rPr lang="en-US" sz="2200" baseline="-25000" dirty="0" smtClean="0"/>
              <a:t>AA</a:t>
            </a:r>
            <a:r>
              <a:rPr lang="en-US" sz="2200" dirty="0" smtClean="0"/>
              <a:t>, which is defined as:</a:t>
            </a: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1376927"/>
              </p:ext>
            </p:extLst>
          </p:nvPr>
        </p:nvGraphicFramePr>
        <p:xfrm>
          <a:off x="1232229" y="4958891"/>
          <a:ext cx="5348288" cy="1166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134" name="Equation" r:id="rId5" imgW="2095200" imgH="457200" progId="Equation.3">
                  <p:embed/>
                </p:oleObj>
              </mc:Choice>
              <mc:Fallback>
                <p:oleObj name="Equation" r:id="rId5" imgW="20952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32229" y="4958891"/>
                        <a:ext cx="5348288" cy="1166813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rgbClr val="B2AF31"/>
                          </a:gs>
                          <a:gs pos="100000">
                            <a:srgbClr val="FFFFFF"/>
                          </a:gs>
                        </a:gsLst>
                        <a:lin ang="2700000" scaled="1"/>
                      </a:gra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07427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609600" y="274638"/>
            <a:ext cx="7848600" cy="715962"/>
          </a:xfrm>
          <a:solidFill>
            <a:srgbClr val="00B05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/>
          <a:p>
            <a:pPr eaLnBrk="1" hangingPunct="1"/>
            <a:r>
              <a:rPr lang="en-US" sz="3600" b="1" dirty="0" smtClean="0">
                <a:latin typeface="Times New Roman" pitchFamily="18" charset="0"/>
              </a:rPr>
              <a:t>Confirmation of High Density Matter</a:t>
            </a:r>
          </a:p>
        </p:txBody>
      </p:sp>
      <p:pic>
        <p:nvPicPr>
          <p:cNvPr id="56323" name="Picture 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257800" y="1055860"/>
            <a:ext cx="3379787" cy="2571750"/>
          </a:xfrm>
        </p:spPr>
      </p:pic>
      <p:pic>
        <p:nvPicPr>
          <p:cNvPr id="56324" name="Picture 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219200" y="1096790"/>
            <a:ext cx="2841309" cy="2530820"/>
          </a:xfrm>
        </p:spPr>
      </p:pic>
      <p:pic>
        <p:nvPicPr>
          <p:cNvPr id="56325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" y="3733800"/>
            <a:ext cx="82296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62741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416" y="228600"/>
            <a:ext cx="9035384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ounded Rectangle 3"/>
          <p:cNvSpPr/>
          <p:nvPr/>
        </p:nvSpPr>
        <p:spPr>
          <a:xfrm>
            <a:off x="1066800" y="6248400"/>
            <a:ext cx="4876800" cy="45720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</a:rPr>
              <a:t>A final state effect !</a:t>
            </a:r>
            <a:endParaRPr lang="en-US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2084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12"/>
          <p:cNvSpPr>
            <a:spLocks noChangeArrowheads="1"/>
          </p:cNvSpPr>
          <p:nvPr/>
        </p:nvSpPr>
        <p:spPr bwMode="auto">
          <a:xfrm>
            <a:off x="1752600" y="3200400"/>
            <a:ext cx="5791200" cy="1143000"/>
          </a:xfrm>
          <a:prstGeom prst="rect">
            <a:avLst/>
          </a:prstGeom>
          <a:solidFill>
            <a:srgbClr val="BDFDA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graphicFrame>
        <p:nvGraphicFramePr>
          <p:cNvPr id="3074" name="Object 10"/>
          <p:cNvGraphicFramePr>
            <a:graphicFrameLocks noGrp="1" noChangeAspect="1"/>
          </p:cNvGraphicFramePr>
          <p:nvPr>
            <p:ph idx="1"/>
          </p:nvPr>
        </p:nvGraphicFramePr>
        <p:xfrm>
          <a:off x="1752600" y="3200400"/>
          <a:ext cx="5638800" cy="1041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308" name="Equation" r:id="rId3" imgW="2476440" imgH="457200" progId="Equation.DSMT4">
                  <p:embed/>
                </p:oleObj>
              </mc:Choice>
              <mc:Fallback>
                <p:oleObj name="Equation" r:id="rId3" imgW="2476440" imgH="457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3200400"/>
                        <a:ext cx="5638800" cy="1041400"/>
                      </a:xfrm>
                      <a:prstGeom prst="rect">
                        <a:avLst/>
                      </a:prstGeom>
                      <a:solidFill>
                        <a:srgbClr val="BDFDA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7" name="Rectangle 13"/>
          <p:cNvSpPr>
            <a:spLocks noChangeArrowheads="1"/>
          </p:cNvSpPr>
          <p:nvPr/>
        </p:nvSpPr>
        <p:spPr bwMode="auto">
          <a:xfrm>
            <a:off x="1752600" y="1828800"/>
            <a:ext cx="4953000" cy="1066800"/>
          </a:xfrm>
          <a:prstGeom prst="rect">
            <a:avLst/>
          </a:prstGeom>
          <a:solidFill>
            <a:srgbClr val="BDFDA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3153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838200"/>
          </a:xfrm>
          <a:solidFill>
            <a:schemeClr val="folHlink"/>
          </a:solidFill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 eaLnBrk="1" hangingPunct="1">
              <a:defRPr/>
            </a:pPr>
            <a:r>
              <a:rPr lang="en-US" sz="3200" b="1" dirty="0" smtClean="0">
                <a:solidFill>
                  <a:schemeClr val="tx1"/>
                </a:solidFill>
              </a:rPr>
              <a:t>The Information Content of EM Probes</a:t>
            </a:r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1752600" y="1870075"/>
          <a:ext cx="4922838" cy="1025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309" name="Equation" r:id="rId5" imgW="2133360" imgH="444240" progId="Equation.DSMT4">
                  <p:embed/>
                </p:oleObj>
              </mc:Choice>
              <mc:Fallback>
                <p:oleObj name="Equation" r:id="rId5" imgW="2133360" imgH="4442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1870075"/>
                        <a:ext cx="4922838" cy="1025525"/>
                      </a:xfrm>
                      <a:prstGeom prst="rect">
                        <a:avLst/>
                      </a:prstGeom>
                      <a:solidFill>
                        <a:srgbClr val="BDFDA1">
                          <a:alpha val="50000"/>
                        </a:srgb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9" name="Text Box 4"/>
          <p:cNvSpPr txBox="1">
            <a:spLocks noChangeArrowheads="1"/>
          </p:cNvSpPr>
          <p:nvPr/>
        </p:nvSpPr>
        <p:spPr bwMode="auto">
          <a:xfrm>
            <a:off x="152400" y="1295400"/>
            <a:ext cx="2190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sz="2400" b="1">
                <a:solidFill>
                  <a:srgbClr val="990000"/>
                </a:solidFill>
                <a:latin typeface="Times New Roman" panose="02020603050405020304" pitchFamily="18" charset="0"/>
              </a:rPr>
              <a:t>Emission rates:</a:t>
            </a:r>
          </a:p>
        </p:txBody>
      </p:sp>
      <p:sp>
        <p:nvSpPr>
          <p:cNvPr id="3080" name="Text Box 5"/>
          <p:cNvSpPr txBox="1">
            <a:spLocks noChangeArrowheads="1"/>
          </p:cNvSpPr>
          <p:nvPr/>
        </p:nvSpPr>
        <p:spPr bwMode="auto">
          <a:xfrm>
            <a:off x="0" y="2198688"/>
            <a:ext cx="13366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sz="2400" b="1">
                <a:solidFill>
                  <a:srgbClr val="000000"/>
                </a:solidFill>
                <a:latin typeface="Times New Roman" panose="02020603050405020304" pitchFamily="18" charset="0"/>
              </a:rPr>
              <a:t>Photons:</a:t>
            </a:r>
          </a:p>
        </p:txBody>
      </p:sp>
      <p:sp>
        <p:nvSpPr>
          <p:cNvPr id="315400" name="Text Box 8"/>
          <p:cNvSpPr txBox="1">
            <a:spLocks noChangeArrowheads="1"/>
          </p:cNvSpPr>
          <p:nvPr/>
        </p:nvSpPr>
        <p:spPr bwMode="auto">
          <a:xfrm>
            <a:off x="5410200" y="4784725"/>
            <a:ext cx="3581400" cy="161607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>
              <a:buFontTx/>
              <a:buChar char="•"/>
              <a:defRPr/>
            </a:pPr>
            <a:r>
              <a:rPr lang="en-US" sz="2000">
                <a:solidFill>
                  <a:srgbClr val="333399"/>
                </a:solidFill>
                <a:latin typeface="Times New Roman" pitchFamily="18" charset="0"/>
              </a:rPr>
              <a:t> </a:t>
            </a:r>
            <a:r>
              <a:rPr lang="en-US" sz="2000" b="1">
                <a:solidFill>
                  <a:srgbClr val="660033"/>
                </a:solidFill>
                <a:latin typeface="Times New Roman" pitchFamily="18" charset="0"/>
              </a:rPr>
              <a:t>McLerran &amp; Toimela, </a:t>
            </a:r>
          </a:p>
          <a:p>
            <a:pPr>
              <a:defRPr/>
            </a:pPr>
            <a:r>
              <a:rPr lang="en-US" sz="2000" b="1">
                <a:solidFill>
                  <a:srgbClr val="660033"/>
                </a:solidFill>
                <a:latin typeface="Times New Roman" pitchFamily="18" charset="0"/>
              </a:rPr>
              <a:t>  PRD 31 (1985) 545;</a:t>
            </a:r>
          </a:p>
          <a:p>
            <a:pPr>
              <a:buFontTx/>
              <a:buChar char="•"/>
              <a:defRPr/>
            </a:pPr>
            <a:r>
              <a:rPr lang="en-US" sz="2000" b="1">
                <a:solidFill>
                  <a:srgbClr val="660033"/>
                </a:solidFill>
                <a:latin typeface="Times New Roman" pitchFamily="18" charset="0"/>
              </a:rPr>
              <a:t> Weldon, PRD 42 (1990) 2384;</a:t>
            </a:r>
          </a:p>
          <a:p>
            <a:pPr>
              <a:buFontTx/>
              <a:buChar char="•"/>
              <a:defRPr/>
            </a:pPr>
            <a:r>
              <a:rPr lang="en-US" sz="2000" b="1">
                <a:solidFill>
                  <a:srgbClr val="660033"/>
                </a:solidFill>
                <a:latin typeface="Times New Roman" pitchFamily="18" charset="0"/>
              </a:rPr>
              <a:t> Gale &amp; Kapusta, </a:t>
            </a:r>
          </a:p>
          <a:p>
            <a:pPr>
              <a:defRPr/>
            </a:pPr>
            <a:r>
              <a:rPr lang="en-US" sz="2000" b="1">
                <a:solidFill>
                  <a:srgbClr val="660033"/>
                </a:solidFill>
                <a:latin typeface="Times New Roman" pitchFamily="18" charset="0"/>
              </a:rPr>
              <a:t>  NPB 357 (1991) 65.</a:t>
            </a:r>
          </a:p>
        </p:txBody>
      </p:sp>
      <p:sp>
        <p:nvSpPr>
          <p:cNvPr id="3082" name="Text Box 14"/>
          <p:cNvSpPr txBox="1">
            <a:spLocks noChangeArrowheads="1"/>
          </p:cNvSpPr>
          <p:nvPr/>
        </p:nvSpPr>
        <p:spPr bwMode="auto">
          <a:xfrm>
            <a:off x="0" y="3276600"/>
            <a:ext cx="1752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sz="2400" b="1">
                <a:solidFill>
                  <a:srgbClr val="000000"/>
                </a:solidFill>
              </a:rPr>
              <a:t>Dileptons:</a:t>
            </a:r>
          </a:p>
        </p:txBody>
      </p:sp>
      <p:sp>
        <p:nvSpPr>
          <p:cNvPr id="3083" name="Text Box 15"/>
          <p:cNvSpPr txBox="1">
            <a:spLocks noChangeArrowheads="1"/>
          </p:cNvSpPr>
          <p:nvPr/>
        </p:nvSpPr>
        <p:spPr bwMode="auto">
          <a:xfrm>
            <a:off x="0" y="4953000"/>
            <a:ext cx="4953000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sz="2400" b="1">
                <a:solidFill>
                  <a:srgbClr val="660033"/>
                </a:solidFill>
              </a:rPr>
              <a:t>In- medium photon self energy:</a:t>
            </a:r>
          </a:p>
          <a:p>
            <a:pPr eaLnBrk="1" hangingPunct="1"/>
            <a:r>
              <a:rPr lang="en-US" sz="2400" b="1">
                <a:solidFill>
                  <a:srgbClr val="660033"/>
                </a:solidFill>
              </a:rPr>
              <a:t>Directly related to the in-medium vector spectral</a:t>
            </a:r>
          </a:p>
          <a:p>
            <a:pPr eaLnBrk="1" hangingPunct="1"/>
            <a:r>
              <a:rPr lang="en-US" sz="2400" b="1">
                <a:solidFill>
                  <a:srgbClr val="660033"/>
                </a:solidFill>
              </a:rPr>
              <a:t>densities!</a:t>
            </a:r>
          </a:p>
        </p:txBody>
      </p:sp>
      <p:sp>
        <p:nvSpPr>
          <p:cNvPr id="3084" name="Line 16"/>
          <p:cNvSpPr>
            <a:spLocks noChangeShapeType="1"/>
          </p:cNvSpPr>
          <p:nvPr/>
        </p:nvSpPr>
        <p:spPr bwMode="auto">
          <a:xfrm flipV="1">
            <a:off x="3352800" y="3886200"/>
            <a:ext cx="2362200" cy="9906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IN">
              <a:solidFill>
                <a:srgbClr val="000000"/>
              </a:solidFill>
            </a:endParaRPr>
          </a:p>
        </p:txBody>
      </p:sp>
      <p:sp>
        <p:nvSpPr>
          <p:cNvPr id="3085" name="Freeform 17"/>
          <p:cNvSpPr>
            <a:spLocks/>
          </p:cNvSpPr>
          <p:nvPr/>
        </p:nvSpPr>
        <p:spPr bwMode="auto">
          <a:xfrm>
            <a:off x="7696200" y="2406650"/>
            <a:ext cx="1219200" cy="1631950"/>
          </a:xfrm>
          <a:custGeom>
            <a:avLst/>
            <a:gdLst>
              <a:gd name="T0" fmla="*/ 2147483647 w 1144"/>
              <a:gd name="T1" fmla="*/ 2147483647 h 980"/>
              <a:gd name="T2" fmla="*/ 2147483647 w 1144"/>
              <a:gd name="T3" fmla="*/ 2147483647 h 980"/>
              <a:gd name="T4" fmla="*/ 2147483647 w 1144"/>
              <a:gd name="T5" fmla="*/ 2147483647 h 980"/>
              <a:gd name="T6" fmla="*/ 2147483647 w 1144"/>
              <a:gd name="T7" fmla="*/ 2147483647 h 980"/>
              <a:gd name="T8" fmla="*/ 2147483647 w 1144"/>
              <a:gd name="T9" fmla="*/ 2147483647 h 980"/>
              <a:gd name="T10" fmla="*/ 2147483647 w 1144"/>
              <a:gd name="T11" fmla="*/ 2147483647 h 980"/>
              <a:gd name="T12" fmla="*/ 2147483647 w 1144"/>
              <a:gd name="T13" fmla="*/ 2147483647 h 980"/>
              <a:gd name="T14" fmla="*/ 2147483647 w 1144"/>
              <a:gd name="T15" fmla="*/ 2147483647 h 980"/>
              <a:gd name="T16" fmla="*/ 2147483647 w 1144"/>
              <a:gd name="T17" fmla="*/ 2147483647 h 980"/>
              <a:gd name="T18" fmla="*/ 2147483647 w 1144"/>
              <a:gd name="T19" fmla="*/ 2147483647 h 980"/>
              <a:gd name="T20" fmla="*/ 2147483647 w 1144"/>
              <a:gd name="T21" fmla="*/ 2147483647 h 980"/>
              <a:gd name="T22" fmla="*/ 2147483647 w 1144"/>
              <a:gd name="T23" fmla="*/ 2147483647 h 980"/>
              <a:gd name="T24" fmla="*/ 2147483647 w 1144"/>
              <a:gd name="T25" fmla="*/ 2147483647 h 980"/>
              <a:gd name="T26" fmla="*/ 2147483647 w 1144"/>
              <a:gd name="T27" fmla="*/ 2147483647 h 980"/>
              <a:gd name="T28" fmla="*/ 2147483647 w 1144"/>
              <a:gd name="T29" fmla="*/ 2147483647 h 980"/>
              <a:gd name="T30" fmla="*/ 2147483647 w 1144"/>
              <a:gd name="T31" fmla="*/ 2147483647 h 980"/>
              <a:gd name="T32" fmla="*/ 2147483647 w 1144"/>
              <a:gd name="T33" fmla="*/ 2147483647 h 980"/>
              <a:gd name="T34" fmla="*/ 2147483647 w 1144"/>
              <a:gd name="T35" fmla="*/ 2147483647 h 980"/>
              <a:gd name="T36" fmla="*/ 2147483647 w 1144"/>
              <a:gd name="T37" fmla="*/ 2147483647 h 980"/>
              <a:gd name="T38" fmla="*/ 2147483647 w 1144"/>
              <a:gd name="T39" fmla="*/ 2147483647 h 980"/>
              <a:gd name="T40" fmla="*/ 2147483647 w 1144"/>
              <a:gd name="T41" fmla="*/ 2147483647 h 980"/>
              <a:gd name="T42" fmla="*/ 2147483647 w 1144"/>
              <a:gd name="T43" fmla="*/ 2147483647 h 980"/>
              <a:gd name="T44" fmla="*/ 2147483647 w 1144"/>
              <a:gd name="T45" fmla="*/ 2147483647 h 980"/>
              <a:gd name="T46" fmla="*/ 2147483647 w 1144"/>
              <a:gd name="T47" fmla="*/ 2147483647 h 980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1144"/>
              <a:gd name="T73" fmla="*/ 0 h 980"/>
              <a:gd name="T74" fmla="*/ 1144 w 1144"/>
              <a:gd name="T75" fmla="*/ 980 h 980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1144" h="980">
                <a:moveTo>
                  <a:pt x="412" y="44"/>
                </a:moveTo>
                <a:cubicBezTo>
                  <a:pt x="380" y="84"/>
                  <a:pt x="0" y="452"/>
                  <a:pt x="261" y="539"/>
                </a:cubicBezTo>
                <a:cubicBezTo>
                  <a:pt x="268" y="549"/>
                  <a:pt x="273" y="561"/>
                  <a:pt x="281" y="569"/>
                </a:cubicBezTo>
                <a:cubicBezTo>
                  <a:pt x="289" y="577"/>
                  <a:pt x="304" y="579"/>
                  <a:pt x="311" y="589"/>
                </a:cubicBezTo>
                <a:cubicBezTo>
                  <a:pt x="353" y="649"/>
                  <a:pt x="369" y="709"/>
                  <a:pt x="423" y="761"/>
                </a:cubicBezTo>
                <a:cubicBezTo>
                  <a:pt x="446" y="833"/>
                  <a:pt x="482" y="874"/>
                  <a:pt x="554" y="893"/>
                </a:cubicBezTo>
                <a:cubicBezTo>
                  <a:pt x="567" y="903"/>
                  <a:pt x="583" y="910"/>
                  <a:pt x="594" y="923"/>
                </a:cubicBezTo>
                <a:cubicBezTo>
                  <a:pt x="644" y="980"/>
                  <a:pt x="584" y="953"/>
                  <a:pt x="645" y="973"/>
                </a:cubicBezTo>
                <a:cubicBezTo>
                  <a:pt x="781" y="961"/>
                  <a:pt x="742" y="974"/>
                  <a:pt x="827" y="903"/>
                </a:cubicBezTo>
                <a:cubicBezTo>
                  <a:pt x="855" y="880"/>
                  <a:pt x="908" y="832"/>
                  <a:pt x="908" y="832"/>
                </a:cubicBezTo>
                <a:cubicBezTo>
                  <a:pt x="934" y="754"/>
                  <a:pt x="957" y="775"/>
                  <a:pt x="1009" y="721"/>
                </a:cubicBezTo>
                <a:cubicBezTo>
                  <a:pt x="1038" y="691"/>
                  <a:pt x="1049" y="663"/>
                  <a:pt x="1089" y="650"/>
                </a:cubicBezTo>
                <a:cubicBezTo>
                  <a:pt x="1116" y="625"/>
                  <a:pt x="1129" y="604"/>
                  <a:pt x="1140" y="569"/>
                </a:cubicBezTo>
                <a:cubicBezTo>
                  <a:pt x="1137" y="529"/>
                  <a:pt x="1144" y="486"/>
                  <a:pt x="1130" y="448"/>
                </a:cubicBezTo>
                <a:cubicBezTo>
                  <a:pt x="1121" y="422"/>
                  <a:pt x="1074" y="394"/>
                  <a:pt x="1049" y="377"/>
                </a:cubicBezTo>
                <a:cubicBezTo>
                  <a:pt x="1020" y="333"/>
                  <a:pt x="1005" y="343"/>
                  <a:pt x="958" y="327"/>
                </a:cubicBezTo>
                <a:cubicBezTo>
                  <a:pt x="835" y="201"/>
                  <a:pt x="952" y="320"/>
                  <a:pt x="887" y="256"/>
                </a:cubicBezTo>
                <a:cubicBezTo>
                  <a:pt x="877" y="246"/>
                  <a:pt x="867" y="236"/>
                  <a:pt x="857" y="226"/>
                </a:cubicBezTo>
                <a:cubicBezTo>
                  <a:pt x="850" y="219"/>
                  <a:pt x="837" y="205"/>
                  <a:pt x="837" y="205"/>
                </a:cubicBezTo>
                <a:cubicBezTo>
                  <a:pt x="817" y="145"/>
                  <a:pt x="825" y="37"/>
                  <a:pt x="756" y="13"/>
                </a:cubicBezTo>
                <a:cubicBezTo>
                  <a:pt x="736" y="6"/>
                  <a:pt x="715" y="6"/>
                  <a:pt x="695" y="3"/>
                </a:cubicBezTo>
                <a:cubicBezTo>
                  <a:pt x="624" y="6"/>
                  <a:pt x="553" y="0"/>
                  <a:pt x="483" y="13"/>
                </a:cubicBezTo>
                <a:cubicBezTo>
                  <a:pt x="472" y="15"/>
                  <a:pt x="480" y="35"/>
                  <a:pt x="473" y="44"/>
                </a:cubicBezTo>
                <a:cubicBezTo>
                  <a:pt x="446" y="79"/>
                  <a:pt x="440" y="62"/>
                  <a:pt x="412" y="44"/>
                </a:cubicBezTo>
                <a:close/>
              </a:path>
            </a:pathLst>
          </a:custGeom>
          <a:solidFill>
            <a:srgbClr val="FF6600">
              <a:alpha val="50195"/>
            </a:srgbClr>
          </a:solidFill>
          <a:ln w="9525">
            <a:solidFill>
              <a:srgbClr val="FF33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3086" name="Freeform 18"/>
          <p:cNvSpPr>
            <a:spLocks/>
          </p:cNvSpPr>
          <p:nvPr/>
        </p:nvSpPr>
        <p:spPr bwMode="auto">
          <a:xfrm rot="4719159">
            <a:off x="7604919" y="2118519"/>
            <a:ext cx="677862" cy="571500"/>
          </a:xfrm>
          <a:custGeom>
            <a:avLst/>
            <a:gdLst>
              <a:gd name="T0" fmla="*/ 2147483647 w 480"/>
              <a:gd name="T1" fmla="*/ 2147483647 h 360"/>
              <a:gd name="T2" fmla="*/ 2147483647 w 480"/>
              <a:gd name="T3" fmla="*/ 2147483647 h 360"/>
              <a:gd name="T4" fmla="*/ 2147483647 w 480"/>
              <a:gd name="T5" fmla="*/ 2147483647 h 360"/>
              <a:gd name="T6" fmla="*/ 2147483647 w 480"/>
              <a:gd name="T7" fmla="*/ 2147483647 h 360"/>
              <a:gd name="T8" fmla="*/ 2147483647 w 480"/>
              <a:gd name="T9" fmla="*/ 2147483647 h 360"/>
              <a:gd name="T10" fmla="*/ 2147483647 w 480"/>
              <a:gd name="T11" fmla="*/ 2147483647 h 360"/>
              <a:gd name="T12" fmla="*/ 2147483647 w 480"/>
              <a:gd name="T13" fmla="*/ 2147483647 h 360"/>
              <a:gd name="T14" fmla="*/ 2147483647 w 480"/>
              <a:gd name="T15" fmla="*/ 2147483647 h 360"/>
              <a:gd name="T16" fmla="*/ 2147483647 w 480"/>
              <a:gd name="T17" fmla="*/ 2147483647 h 360"/>
              <a:gd name="T18" fmla="*/ 2147483647 w 480"/>
              <a:gd name="T19" fmla="*/ 2147483647 h 36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480"/>
              <a:gd name="T31" fmla="*/ 0 h 360"/>
              <a:gd name="T32" fmla="*/ 480 w 480"/>
              <a:gd name="T33" fmla="*/ 360 h 36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480" h="360">
                <a:moveTo>
                  <a:pt x="24" y="344"/>
                </a:moveTo>
                <a:cubicBezTo>
                  <a:pt x="12" y="272"/>
                  <a:pt x="0" y="200"/>
                  <a:pt x="24" y="200"/>
                </a:cubicBezTo>
                <a:cubicBezTo>
                  <a:pt x="48" y="200"/>
                  <a:pt x="152" y="360"/>
                  <a:pt x="168" y="344"/>
                </a:cubicBezTo>
                <a:cubicBezTo>
                  <a:pt x="184" y="328"/>
                  <a:pt x="104" y="120"/>
                  <a:pt x="120" y="104"/>
                </a:cubicBezTo>
                <a:cubicBezTo>
                  <a:pt x="136" y="88"/>
                  <a:pt x="248" y="256"/>
                  <a:pt x="264" y="248"/>
                </a:cubicBezTo>
                <a:cubicBezTo>
                  <a:pt x="280" y="240"/>
                  <a:pt x="200" y="64"/>
                  <a:pt x="216" y="56"/>
                </a:cubicBezTo>
                <a:cubicBezTo>
                  <a:pt x="232" y="48"/>
                  <a:pt x="344" y="208"/>
                  <a:pt x="360" y="200"/>
                </a:cubicBezTo>
                <a:cubicBezTo>
                  <a:pt x="376" y="192"/>
                  <a:pt x="296" y="16"/>
                  <a:pt x="312" y="8"/>
                </a:cubicBezTo>
                <a:cubicBezTo>
                  <a:pt x="328" y="0"/>
                  <a:pt x="432" y="152"/>
                  <a:pt x="456" y="152"/>
                </a:cubicBezTo>
                <a:cubicBezTo>
                  <a:pt x="480" y="152"/>
                  <a:pt x="456" y="32"/>
                  <a:pt x="456" y="8"/>
                </a:cubicBezTo>
              </a:path>
            </a:pathLst>
          </a:custGeom>
          <a:noFill/>
          <a:ln w="285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3087" name="Line 21"/>
          <p:cNvSpPr>
            <a:spLocks noChangeShapeType="1"/>
          </p:cNvSpPr>
          <p:nvPr/>
        </p:nvSpPr>
        <p:spPr bwMode="auto">
          <a:xfrm flipH="1" flipV="1">
            <a:off x="7086600" y="1828800"/>
            <a:ext cx="53340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IN">
              <a:solidFill>
                <a:srgbClr val="000000"/>
              </a:solidFill>
            </a:endParaRPr>
          </a:p>
        </p:txBody>
      </p:sp>
      <p:sp>
        <p:nvSpPr>
          <p:cNvPr id="3088" name="Line 22"/>
          <p:cNvSpPr>
            <a:spLocks noChangeShapeType="1"/>
          </p:cNvSpPr>
          <p:nvPr/>
        </p:nvSpPr>
        <p:spPr bwMode="auto">
          <a:xfrm flipH="1" flipV="1">
            <a:off x="7543800" y="1524000"/>
            <a:ext cx="76200" cy="609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IN">
              <a:solidFill>
                <a:srgbClr val="000000"/>
              </a:solidFill>
            </a:endParaRPr>
          </a:p>
        </p:txBody>
      </p:sp>
      <p:sp>
        <p:nvSpPr>
          <p:cNvPr id="3089" name="Text Box 23"/>
          <p:cNvSpPr txBox="1">
            <a:spLocks noChangeArrowheads="1"/>
          </p:cNvSpPr>
          <p:nvPr/>
        </p:nvSpPr>
        <p:spPr bwMode="auto">
          <a:xfrm>
            <a:off x="7543800" y="1169988"/>
            <a:ext cx="4286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sz="2400" b="1">
                <a:solidFill>
                  <a:srgbClr val="000000"/>
                </a:solidFill>
                <a:latin typeface="Symbol" panose="05050102010706020507" pitchFamily="18" charset="2"/>
              </a:rPr>
              <a:t>m</a:t>
            </a:r>
            <a:r>
              <a:rPr lang="en-US" sz="2400" b="1" baseline="30000">
                <a:solidFill>
                  <a:srgbClr val="000000"/>
                </a:solidFill>
              </a:rPr>
              <a:t>-</a:t>
            </a:r>
          </a:p>
        </p:txBody>
      </p:sp>
      <p:sp>
        <p:nvSpPr>
          <p:cNvPr id="3090" name="Text Box 24"/>
          <p:cNvSpPr txBox="1">
            <a:spLocks noChangeArrowheads="1"/>
          </p:cNvSpPr>
          <p:nvPr/>
        </p:nvSpPr>
        <p:spPr bwMode="auto">
          <a:xfrm>
            <a:off x="6896100" y="1306513"/>
            <a:ext cx="4794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sz="2400" b="1">
                <a:solidFill>
                  <a:srgbClr val="000000"/>
                </a:solidFill>
                <a:latin typeface="Symbol" panose="05050102010706020507" pitchFamily="18" charset="2"/>
              </a:rPr>
              <a:t>m</a:t>
            </a:r>
            <a:r>
              <a:rPr lang="en-US" sz="2400" b="1" baseline="30000">
                <a:solidFill>
                  <a:srgbClr val="00000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244148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6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28600"/>
            <a:ext cx="5029200" cy="609600"/>
          </a:xfrm>
          <a:solidFill>
            <a:schemeClr val="folHlink"/>
          </a:solidFill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 eaLnBrk="1" hangingPunct="1">
              <a:defRPr/>
            </a:pPr>
            <a:r>
              <a:rPr lang="en-US" sz="3600" b="1" dirty="0" smtClean="0">
                <a:solidFill>
                  <a:schemeClr val="tx1"/>
                </a:solidFill>
              </a:rPr>
              <a:t>Photon tagged jets</a:t>
            </a:r>
            <a:r>
              <a:rPr lang="en-US" sz="4000" dirty="0" smtClean="0"/>
              <a:t> </a:t>
            </a:r>
          </a:p>
        </p:txBody>
      </p:sp>
      <p:grpSp>
        <p:nvGrpSpPr>
          <p:cNvPr id="33795" name="Group 3"/>
          <p:cNvGrpSpPr>
            <a:grpSpLocks/>
          </p:cNvGrpSpPr>
          <p:nvPr/>
        </p:nvGrpSpPr>
        <p:grpSpPr bwMode="auto">
          <a:xfrm>
            <a:off x="5791200" y="4724400"/>
            <a:ext cx="3276600" cy="2073275"/>
            <a:chOff x="288" y="864"/>
            <a:chExt cx="2112" cy="1263"/>
          </a:xfrm>
        </p:grpSpPr>
        <p:sp>
          <p:nvSpPr>
            <p:cNvPr id="241668" name="Text Box 4"/>
            <p:cNvSpPr txBox="1">
              <a:spLocks noChangeArrowheads="1"/>
            </p:cNvSpPr>
            <p:nvPr/>
          </p:nvSpPr>
          <p:spPr bwMode="auto">
            <a:xfrm>
              <a:off x="288" y="864"/>
              <a:ext cx="2112" cy="1263"/>
            </a:xfrm>
            <a:prstGeom prst="rect">
              <a:avLst/>
            </a:prstGeom>
            <a:solidFill>
              <a:srgbClr val="FBFDA1"/>
            </a:solidFill>
            <a:ln w="9525">
              <a:noFill/>
              <a:miter lim="800000"/>
              <a:headEnd/>
              <a:tailEnd/>
            </a:ln>
            <a:effectLst>
              <a:outerShdw dist="107763" dir="18900000" algn="ctr" rotWithShape="0">
                <a:schemeClr val="bg2">
                  <a:alpha val="50000"/>
                </a:schemeClr>
              </a:outerShdw>
            </a:effectLst>
          </p:spPr>
          <p:txBody>
            <a:bodyPr>
              <a:spAutoFit/>
            </a:bodyPr>
            <a:lstStyle/>
            <a:p>
              <a:pPr marL="342900" indent="-342900">
                <a:spcBef>
                  <a:spcPct val="50000"/>
                </a:spcBef>
                <a:buFontTx/>
                <a:buChar char="•"/>
                <a:defRPr/>
              </a:pPr>
              <a:r>
                <a:rPr lang="en-US" sz="2000">
                  <a:solidFill>
                    <a:srgbClr val="000000"/>
                  </a:solidFill>
                  <a:latin typeface="Comic Sans MS" pitchFamily="66" charset="0"/>
                </a:rPr>
                <a:t>Golden Channels :</a:t>
              </a:r>
            </a:p>
            <a:p>
              <a:pPr marL="342900" indent="-342900">
                <a:spcBef>
                  <a:spcPct val="50000"/>
                </a:spcBef>
                <a:defRPr/>
              </a:pPr>
              <a:r>
                <a:rPr lang="en-US" sz="2000">
                  <a:solidFill>
                    <a:srgbClr val="000000"/>
                  </a:solidFill>
                  <a:latin typeface="Times New Roman" pitchFamily="18" charset="0"/>
                </a:rPr>
                <a:t>   g + q </a:t>
              </a:r>
              <a:r>
                <a:rPr lang="en-US" sz="2000">
                  <a:solidFill>
                    <a:srgbClr val="000000"/>
                  </a:solidFill>
                  <a:latin typeface="Times New Roman" pitchFamily="18" charset="0"/>
                  <a:cs typeface="Arial" charset="0"/>
                </a:rPr>
                <a:t>→ </a:t>
              </a:r>
              <a:r>
                <a:rPr lang="el-GR" sz="2000">
                  <a:solidFill>
                    <a:srgbClr val="000000"/>
                  </a:solidFill>
                  <a:latin typeface="Times New Roman" pitchFamily="18" charset="0"/>
                </a:rPr>
                <a:t>γ</a:t>
              </a:r>
              <a:r>
                <a:rPr lang="en-US" sz="20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r>
                <a:rPr lang="en-US" sz="2000">
                  <a:solidFill>
                    <a:srgbClr val="000000"/>
                  </a:solidFill>
                  <a:latin typeface="Times New Roman" pitchFamily="18" charset="0"/>
                  <a:cs typeface="Arial" charset="0"/>
                </a:rPr>
                <a:t>+ q (Compton)</a:t>
              </a:r>
            </a:p>
            <a:p>
              <a:pPr marL="342900" indent="-342900">
                <a:spcBef>
                  <a:spcPct val="50000"/>
                </a:spcBef>
                <a:defRPr/>
              </a:pPr>
              <a:r>
                <a:rPr lang="en-US" sz="2000">
                  <a:solidFill>
                    <a:srgbClr val="000000"/>
                  </a:solidFill>
                  <a:latin typeface="Times New Roman" pitchFamily="18" charset="0"/>
                  <a:cs typeface="Arial" charset="0"/>
                </a:rPr>
                <a:t>   q + q → </a:t>
              </a:r>
              <a:r>
                <a:rPr lang="el-GR" sz="20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γ</a:t>
              </a:r>
              <a:r>
                <a:rPr lang="en-US" sz="20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 + g (Annihilation)</a:t>
              </a:r>
            </a:p>
            <a:p>
              <a:pPr marL="342900" indent="-342900">
                <a:spcBef>
                  <a:spcPct val="50000"/>
                </a:spcBef>
                <a:buFontTx/>
                <a:buChar char="•"/>
                <a:defRPr/>
              </a:pPr>
              <a:r>
                <a:rPr lang="en-US" sz="20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p</a:t>
              </a:r>
              <a:r>
                <a:rPr lang="en-US" sz="2000" baseline="-250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T</a:t>
              </a:r>
              <a:r>
                <a:rPr lang="en-US" sz="20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 &gt; 10 GeV/c</a:t>
              </a:r>
              <a:endParaRPr lang="el-GR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3820" name="Line 5"/>
            <p:cNvSpPr>
              <a:spLocks noChangeShapeType="1"/>
            </p:cNvSpPr>
            <p:nvPr/>
          </p:nvSpPr>
          <p:spPr bwMode="auto">
            <a:xfrm>
              <a:off x="710" y="1488"/>
              <a:ext cx="10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IN">
                <a:solidFill>
                  <a:srgbClr val="000000"/>
                </a:solidFill>
              </a:endParaRPr>
            </a:p>
          </p:txBody>
        </p:sp>
      </p:grpSp>
      <p:grpSp>
        <p:nvGrpSpPr>
          <p:cNvPr id="33796" name="Group 6"/>
          <p:cNvGrpSpPr>
            <a:grpSpLocks/>
          </p:cNvGrpSpPr>
          <p:nvPr/>
        </p:nvGrpSpPr>
        <p:grpSpPr bwMode="auto">
          <a:xfrm>
            <a:off x="5943600" y="1438275"/>
            <a:ext cx="2667000" cy="2098675"/>
            <a:chOff x="576" y="2028"/>
            <a:chExt cx="1248" cy="1137"/>
          </a:xfrm>
        </p:grpSpPr>
        <p:grpSp>
          <p:nvGrpSpPr>
            <p:cNvPr id="33799" name="Group 7"/>
            <p:cNvGrpSpPr>
              <a:grpSpLocks/>
            </p:cNvGrpSpPr>
            <p:nvPr/>
          </p:nvGrpSpPr>
          <p:grpSpPr bwMode="auto">
            <a:xfrm>
              <a:off x="946" y="2028"/>
              <a:ext cx="878" cy="1011"/>
              <a:chOff x="246" y="2904"/>
              <a:chExt cx="878" cy="1011"/>
            </a:xfrm>
          </p:grpSpPr>
          <p:sp>
            <p:nvSpPr>
              <p:cNvPr id="33802" name="Oval 8"/>
              <p:cNvSpPr>
                <a:spLocks noChangeArrowheads="1"/>
              </p:cNvSpPr>
              <p:nvPr/>
            </p:nvSpPr>
            <p:spPr bwMode="auto">
              <a:xfrm>
                <a:off x="246" y="2955"/>
                <a:ext cx="687" cy="960"/>
              </a:xfrm>
              <a:prstGeom prst="ellipse">
                <a:avLst/>
              </a:prstGeom>
              <a:gradFill rotWithShape="0">
                <a:gsLst>
                  <a:gs pos="0">
                    <a:srgbClr val="4D0808"/>
                  </a:gs>
                  <a:gs pos="30000">
                    <a:srgbClr val="FF0300"/>
                  </a:gs>
                  <a:gs pos="55000">
                    <a:srgbClr val="FF7A00"/>
                  </a:gs>
                  <a:gs pos="100000">
                    <a:srgbClr val="FFF20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33803" name="Group 9"/>
              <p:cNvGrpSpPr>
                <a:grpSpLocks/>
              </p:cNvGrpSpPr>
              <p:nvPr/>
            </p:nvGrpSpPr>
            <p:grpSpPr bwMode="auto">
              <a:xfrm rot="2723132">
                <a:off x="661" y="2895"/>
                <a:ext cx="454" cy="472"/>
                <a:chOff x="1610" y="2387"/>
                <a:chExt cx="454" cy="816"/>
              </a:xfrm>
            </p:grpSpPr>
            <p:sp>
              <p:nvSpPr>
                <p:cNvPr id="33816" name="Oval 10"/>
                <p:cNvSpPr>
                  <a:spLocks noChangeArrowheads="1"/>
                </p:cNvSpPr>
                <p:nvPr/>
              </p:nvSpPr>
              <p:spPr bwMode="auto">
                <a:xfrm>
                  <a:off x="1610" y="2387"/>
                  <a:ext cx="454" cy="227"/>
                </a:xfrm>
                <a:prstGeom prst="ellipse">
                  <a:avLst/>
                </a:prstGeom>
                <a:solidFill>
                  <a:srgbClr val="EAEAEA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817" name="Line 11"/>
                <p:cNvSpPr>
                  <a:spLocks noChangeShapeType="1"/>
                </p:cNvSpPr>
                <p:nvPr/>
              </p:nvSpPr>
              <p:spPr bwMode="auto">
                <a:xfrm flipV="1">
                  <a:off x="1837" y="2523"/>
                  <a:ext cx="227" cy="68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IN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818" name="Line 12"/>
                <p:cNvSpPr>
                  <a:spLocks noChangeShapeType="1"/>
                </p:cNvSpPr>
                <p:nvPr/>
              </p:nvSpPr>
              <p:spPr bwMode="auto">
                <a:xfrm flipH="1" flipV="1">
                  <a:off x="1610" y="2523"/>
                  <a:ext cx="227" cy="68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IN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33804" name="Group 13"/>
              <p:cNvGrpSpPr>
                <a:grpSpLocks/>
              </p:cNvGrpSpPr>
              <p:nvPr/>
            </p:nvGrpSpPr>
            <p:grpSpPr bwMode="auto">
              <a:xfrm>
                <a:off x="692" y="3055"/>
                <a:ext cx="300" cy="283"/>
                <a:chOff x="1086" y="2069"/>
                <a:chExt cx="300" cy="283"/>
              </a:xfrm>
            </p:grpSpPr>
            <p:sp>
              <p:nvSpPr>
                <p:cNvPr id="33805" name="Line 14"/>
                <p:cNvSpPr>
                  <a:spLocks noChangeShapeType="1"/>
                </p:cNvSpPr>
                <p:nvPr/>
              </p:nvSpPr>
              <p:spPr bwMode="auto">
                <a:xfrm flipV="1">
                  <a:off x="1111" y="2069"/>
                  <a:ext cx="227" cy="251"/>
                </a:xfrm>
                <a:prstGeom prst="line">
                  <a:avLst/>
                </a:prstGeom>
                <a:noFill/>
                <a:ln w="12700">
                  <a:solidFill>
                    <a:srgbClr val="FF0000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IN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806" name="Line 15"/>
                <p:cNvSpPr>
                  <a:spLocks noChangeShapeType="1"/>
                </p:cNvSpPr>
                <p:nvPr/>
              </p:nvSpPr>
              <p:spPr bwMode="auto">
                <a:xfrm flipV="1">
                  <a:off x="1111" y="2128"/>
                  <a:ext cx="275" cy="192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IN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807" name="Line 16"/>
                <p:cNvSpPr>
                  <a:spLocks noChangeShapeType="1"/>
                </p:cNvSpPr>
                <p:nvPr/>
              </p:nvSpPr>
              <p:spPr bwMode="auto">
                <a:xfrm flipV="1">
                  <a:off x="1111" y="2128"/>
                  <a:ext cx="137" cy="192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IN">
                    <a:solidFill>
                      <a:srgbClr val="000000"/>
                    </a:solidFill>
                  </a:endParaRPr>
                </a:p>
              </p:txBody>
            </p:sp>
            <p:grpSp>
              <p:nvGrpSpPr>
                <p:cNvPr id="33808" name="Group 17"/>
                <p:cNvGrpSpPr>
                  <a:grpSpLocks/>
                </p:cNvGrpSpPr>
                <p:nvPr/>
              </p:nvGrpSpPr>
              <p:grpSpPr bwMode="auto">
                <a:xfrm>
                  <a:off x="1111" y="2080"/>
                  <a:ext cx="229" cy="240"/>
                  <a:chOff x="1111" y="2080"/>
                  <a:chExt cx="229" cy="240"/>
                </a:xfrm>
              </p:grpSpPr>
              <p:sp>
                <p:nvSpPr>
                  <p:cNvPr id="33813" name="Line 1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111" y="2080"/>
                    <a:ext cx="91" cy="24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 type="triangl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IN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33814" name="Line 1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111" y="2272"/>
                    <a:ext cx="229" cy="48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 type="triangl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IN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33815" name="Line 2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111" y="2224"/>
                    <a:ext cx="229" cy="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 type="triangl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IN">
                      <a:solidFill>
                        <a:srgbClr val="000000"/>
                      </a:solidFill>
                    </a:endParaRPr>
                  </a:p>
                </p:txBody>
              </p:sp>
            </p:grpSp>
            <p:sp>
              <p:nvSpPr>
                <p:cNvPr id="33809" name="Line 21"/>
                <p:cNvSpPr>
                  <a:spLocks noChangeShapeType="1"/>
                </p:cNvSpPr>
                <p:nvPr/>
              </p:nvSpPr>
              <p:spPr bwMode="auto">
                <a:xfrm rot="20481028" flipV="1">
                  <a:off x="1086" y="2144"/>
                  <a:ext cx="54" cy="16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IN">
                    <a:solidFill>
                      <a:srgbClr val="000000"/>
                    </a:solidFill>
                  </a:endParaRPr>
                </a:p>
              </p:txBody>
            </p:sp>
            <p:grpSp>
              <p:nvGrpSpPr>
                <p:cNvPr id="33810" name="Group 22"/>
                <p:cNvGrpSpPr>
                  <a:grpSpLocks/>
                </p:cNvGrpSpPr>
                <p:nvPr/>
              </p:nvGrpSpPr>
              <p:grpSpPr bwMode="auto">
                <a:xfrm rot="1420416">
                  <a:off x="1112" y="2288"/>
                  <a:ext cx="136" cy="64"/>
                  <a:chOff x="1156" y="2710"/>
                  <a:chExt cx="136" cy="64"/>
                </a:xfrm>
              </p:grpSpPr>
              <p:sp>
                <p:nvSpPr>
                  <p:cNvPr id="33811" name="Line 2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156" y="2742"/>
                    <a:ext cx="136" cy="32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 type="triangl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IN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33812" name="Line 2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156" y="2710"/>
                    <a:ext cx="136" cy="64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 type="triangl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IN">
                      <a:solidFill>
                        <a:srgbClr val="000000"/>
                      </a:solidFill>
                    </a:endParaRPr>
                  </a:p>
                </p:txBody>
              </p:sp>
            </p:grpSp>
          </p:grpSp>
        </p:grpSp>
        <p:sp>
          <p:nvSpPr>
            <p:cNvPr id="33800" name="Line 25"/>
            <p:cNvSpPr>
              <a:spLocks noChangeShapeType="1"/>
            </p:cNvSpPr>
            <p:nvPr/>
          </p:nvSpPr>
          <p:spPr bwMode="auto">
            <a:xfrm flipH="1">
              <a:off x="855" y="2430"/>
              <a:ext cx="563" cy="690"/>
            </a:xfrm>
            <a:prstGeom prst="line">
              <a:avLst/>
            </a:prstGeom>
            <a:noFill/>
            <a:ln w="38100">
              <a:solidFill>
                <a:srgbClr val="0033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IN">
                <a:solidFill>
                  <a:srgbClr val="000000"/>
                </a:solidFill>
              </a:endParaRPr>
            </a:p>
          </p:txBody>
        </p:sp>
        <p:sp>
          <p:nvSpPr>
            <p:cNvPr id="33801" name="Text Box 26"/>
            <p:cNvSpPr txBox="1">
              <a:spLocks noChangeArrowheads="1"/>
            </p:cNvSpPr>
            <p:nvPr/>
          </p:nvSpPr>
          <p:spPr bwMode="auto">
            <a:xfrm>
              <a:off x="576" y="2851"/>
              <a:ext cx="164" cy="3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3200" b="1">
                  <a:solidFill>
                    <a:srgbClr val="003300"/>
                  </a:solidFill>
                  <a:latin typeface="Symbol" panose="05050102010706020507" pitchFamily="18" charset="2"/>
                </a:rPr>
                <a:t>g</a:t>
              </a:r>
            </a:p>
          </p:txBody>
        </p:sp>
      </p:grpSp>
      <p:sp>
        <p:nvSpPr>
          <p:cNvPr id="33797" name="Rectangle 27"/>
          <p:cNvSpPr>
            <a:spLocks noGrp="1" noChangeArrowheads="1"/>
          </p:cNvSpPr>
          <p:nvPr>
            <p:ph type="body" idx="1"/>
          </p:nvPr>
        </p:nvSpPr>
        <p:spPr>
          <a:xfrm>
            <a:off x="247650" y="1066800"/>
            <a:ext cx="5457825" cy="3508375"/>
          </a:xfrm>
          <a:solidFill>
            <a:schemeClr val="bg1"/>
          </a:solidFill>
        </p:spPr>
        <p:txBody>
          <a:bodyPr>
            <a:spAutoFit/>
          </a:bodyPr>
          <a:lstStyle/>
          <a:p>
            <a:pPr marL="0" indent="0" defTabSz="406400" eaLnBrk="1" hangingPunct="1">
              <a:buFontTx/>
              <a:buNone/>
            </a:pPr>
            <a:r>
              <a:rPr lang="en-US" sz="2000" b="1" smtClean="0">
                <a:solidFill>
                  <a:srgbClr val="3333FF"/>
                </a:solidFill>
                <a:latin typeface="Symbol" panose="05050102010706020507" pitchFamily="18" charset="2"/>
              </a:rPr>
              <a:t>g</a:t>
            </a:r>
            <a:r>
              <a:rPr lang="en-US" sz="2000" b="1" smtClean="0">
                <a:solidFill>
                  <a:srgbClr val="3333FF"/>
                </a:solidFill>
              </a:rPr>
              <a:t>-jet correlation</a:t>
            </a:r>
          </a:p>
          <a:p>
            <a:pPr marL="342900" lvl="1" indent="0" defTabSz="406400" eaLnBrk="1" hangingPunct="1"/>
            <a:r>
              <a:rPr lang="en-US" sz="2000" b="1" smtClean="0">
                <a:solidFill>
                  <a:srgbClr val="3333FF"/>
                </a:solidFill>
              </a:rPr>
              <a:t> </a:t>
            </a:r>
            <a:r>
              <a:rPr lang="en-US" sz="2000" b="1" i="1" smtClean="0">
                <a:solidFill>
                  <a:srgbClr val="3333FF"/>
                </a:solidFill>
              </a:rPr>
              <a:t>E</a:t>
            </a:r>
            <a:r>
              <a:rPr lang="en-US" sz="2000" b="1" baseline="-25000" smtClean="0">
                <a:solidFill>
                  <a:srgbClr val="3333FF"/>
                </a:solidFill>
                <a:latin typeface="Symbol" panose="05050102010706020507" pitchFamily="18" charset="2"/>
              </a:rPr>
              <a:t>g</a:t>
            </a:r>
            <a:r>
              <a:rPr lang="en-US" sz="2000" b="1" smtClean="0">
                <a:solidFill>
                  <a:srgbClr val="3333FF"/>
                </a:solidFill>
              </a:rPr>
              <a:t> = </a:t>
            </a:r>
            <a:r>
              <a:rPr lang="en-US" sz="2000" b="1" i="1" smtClean="0">
                <a:solidFill>
                  <a:srgbClr val="3333FF"/>
                </a:solidFill>
              </a:rPr>
              <a:t>E</a:t>
            </a:r>
            <a:r>
              <a:rPr lang="en-US" sz="2000" b="1" baseline="-25000" smtClean="0">
                <a:solidFill>
                  <a:srgbClr val="3333FF"/>
                </a:solidFill>
              </a:rPr>
              <a:t>jet</a:t>
            </a:r>
            <a:endParaRPr lang="en-US" sz="2000" b="1" smtClean="0">
              <a:solidFill>
                <a:srgbClr val="3333FF"/>
              </a:solidFill>
            </a:endParaRPr>
          </a:p>
          <a:p>
            <a:pPr marL="342900" lvl="1" indent="0" defTabSz="406400" eaLnBrk="1" hangingPunct="1"/>
            <a:r>
              <a:rPr lang="en-US" sz="2000" b="1" smtClean="0">
                <a:solidFill>
                  <a:srgbClr val="3333FF"/>
                </a:solidFill>
              </a:rPr>
              <a:t> Opposite direction</a:t>
            </a:r>
            <a:endParaRPr lang="en-GB" sz="2000" b="1" smtClean="0">
              <a:solidFill>
                <a:srgbClr val="3333FF"/>
              </a:solidFill>
            </a:endParaRPr>
          </a:p>
          <a:p>
            <a:pPr marL="0" indent="0" defTabSz="406400" eaLnBrk="1" hangingPunct="1">
              <a:lnSpc>
                <a:spcPct val="110000"/>
              </a:lnSpc>
            </a:pPr>
            <a:r>
              <a:rPr lang="en-GB" sz="2000" smtClean="0"/>
              <a:t> </a:t>
            </a:r>
            <a:r>
              <a:rPr lang="en-GB" sz="2400" b="1" smtClean="0">
                <a:solidFill>
                  <a:srgbClr val="660033"/>
                </a:solidFill>
              </a:rPr>
              <a:t>Direct photons are not affected</a:t>
            </a:r>
          </a:p>
          <a:p>
            <a:pPr marL="0" indent="0" defTabSz="406400" eaLnBrk="1" hangingPunct="1">
              <a:lnSpc>
                <a:spcPct val="110000"/>
              </a:lnSpc>
              <a:buFontTx/>
              <a:buNone/>
            </a:pPr>
            <a:r>
              <a:rPr lang="en-GB" sz="2400" b="1" smtClean="0">
                <a:solidFill>
                  <a:srgbClr val="660033"/>
                </a:solidFill>
              </a:rPr>
              <a:t>   by the medium</a:t>
            </a:r>
            <a:endParaRPr lang="en-GB" sz="2000" b="1" smtClean="0">
              <a:solidFill>
                <a:srgbClr val="660033"/>
              </a:solidFill>
            </a:endParaRPr>
          </a:p>
          <a:p>
            <a:pPr marL="0" indent="0" defTabSz="406400" eaLnBrk="1" hangingPunct="1">
              <a:lnSpc>
                <a:spcPct val="110000"/>
              </a:lnSpc>
            </a:pPr>
            <a:r>
              <a:rPr lang="en-GB" sz="2400" smtClean="0"/>
              <a:t> </a:t>
            </a:r>
            <a:r>
              <a:rPr lang="en-GB" sz="2400" b="1" smtClean="0">
                <a:solidFill>
                  <a:srgbClr val="3333FF"/>
                </a:solidFill>
              </a:rPr>
              <a:t>Parton in-medium-modification  </a:t>
            </a:r>
          </a:p>
          <a:p>
            <a:pPr marL="0" indent="0" defTabSz="406400" eaLnBrk="1" hangingPunct="1">
              <a:lnSpc>
                <a:spcPct val="110000"/>
              </a:lnSpc>
              <a:buFontTx/>
              <a:buNone/>
            </a:pPr>
            <a:r>
              <a:rPr lang="en-GB" sz="2400" b="1" smtClean="0">
                <a:solidFill>
                  <a:srgbClr val="3333FF"/>
                </a:solidFill>
              </a:rPr>
              <a:t>  through the fragmentation function   </a:t>
            </a:r>
          </a:p>
          <a:p>
            <a:pPr marL="0" indent="0" defTabSz="406400" eaLnBrk="1" hangingPunct="1">
              <a:lnSpc>
                <a:spcPct val="110000"/>
              </a:lnSpc>
              <a:buFontTx/>
              <a:buNone/>
            </a:pPr>
            <a:r>
              <a:rPr lang="en-GB" sz="2400" b="1" smtClean="0">
                <a:solidFill>
                  <a:srgbClr val="3333FF"/>
                </a:solidFill>
              </a:rPr>
              <a:t> </a:t>
            </a:r>
            <a:r>
              <a:rPr lang="en-GB" sz="2400" b="1" i="1" smtClean="0">
                <a:solidFill>
                  <a:srgbClr val="3333FF"/>
                </a:solidFill>
              </a:rPr>
              <a:t>D</a:t>
            </a:r>
            <a:r>
              <a:rPr lang="en-GB" sz="2400" b="1" smtClean="0">
                <a:solidFill>
                  <a:srgbClr val="3333FF"/>
                </a:solidFill>
              </a:rPr>
              <a:t>(</a:t>
            </a:r>
            <a:r>
              <a:rPr lang="en-GB" sz="2400" b="1" i="1" smtClean="0">
                <a:solidFill>
                  <a:srgbClr val="3333FF"/>
                </a:solidFill>
              </a:rPr>
              <a:t>z</a:t>
            </a:r>
            <a:r>
              <a:rPr lang="en-GB" sz="2400" b="1" smtClean="0">
                <a:solidFill>
                  <a:srgbClr val="3333FF"/>
                </a:solidFill>
              </a:rPr>
              <a:t>), </a:t>
            </a:r>
            <a:r>
              <a:rPr lang="en-GB" sz="2400" b="1" i="1" smtClean="0">
                <a:solidFill>
                  <a:srgbClr val="3333FF"/>
                </a:solidFill>
              </a:rPr>
              <a:t>z</a:t>
            </a:r>
            <a:r>
              <a:rPr lang="en-GB" sz="2400" b="1" smtClean="0">
                <a:solidFill>
                  <a:srgbClr val="3333FF"/>
                </a:solidFill>
              </a:rPr>
              <a:t> = </a:t>
            </a:r>
            <a:r>
              <a:rPr lang="en-GB" sz="2400" b="1" i="1" smtClean="0">
                <a:solidFill>
                  <a:srgbClr val="3333FF"/>
                </a:solidFill>
              </a:rPr>
              <a:t>p</a:t>
            </a:r>
            <a:r>
              <a:rPr lang="en-GB" sz="2400" b="1" baseline="30000" smtClean="0">
                <a:solidFill>
                  <a:srgbClr val="3333FF"/>
                </a:solidFill>
              </a:rPr>
              <a:t>hadron</a:t>
            </a:r>
            <a:r>
              <a:rPr lang="en-GB" sz="2400" b="1" smtClean="0">
                <a:solidFill>
                  <a:srgbClr val="3333FF"/>
                </a:solidFill>
              </a:rPr>
              <a:t>/</a:t>
            </a:r>
            <a:r>
              <a:rPr lang="en-GB" sz="2400" b="1" i="1" smtClean="0">
                <a:solidFill>
                  <a:srgbClr val="3333FF"/>
                </a:solidFill>
              </a:rPr>
              <a:t>E</a:t>
            </a:r>
            <a:r>
              <a:rPr lang="en-GB" sz="2400" b="1" baseline="-25000" smtClean="0">
                <a:solidFill>
                  <a:srgbClr val="3333FF"/>
                </a:solidFill>
                <a:latin typeface="Symbol" panose="05050102010706020507" pitchFamily="18" charset="2"/>
              </a:rPr>
              <a:t>g</a:t>
            </a:r>
            <a:endParaRPr lang="en-US" sz="2400" b="1" baseline="-25000" smtClean="0">
              <a:solidFill>
                <a:srgbClr val="3333FF"/>
              </a:solidFill>
              <a:latin typeface="Symbol" panose="05050102010706020507" pitchFamily="18" charset="2"/>
            </a:endParaRPr>
          </a:p>
        </p:txBody>
      </p:sp>
      <p:sp>
        <p:nvSpPr>
          <p:cNvPr id="33798" name="Text Box 49"/>
          <p:cNvSpPr txBox="1">
            <a:spLocks noChangeArrowheads="1"/>
          </p:cNvSpPr>
          <p:nvPr/>
        </p:nvSpPr>
        <p:spPr bwMode="auto">
          <a:xfrm>
            <a:off x="152400" y="5257800"/>
            <a:ext cx="51085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3333FF"/>
                </a:solidFill>
              </a:rPr>
              <a:t>Wang, Huang, &amp; Sarcevic, PRL 77 (1996) 231.</a:t>
            </a:r>
          </a:p>
          <a:p>
            <a:pPr eaLnBrk="1" hangingPunct="1"/>
            <a:r>
              <a:rPr lang="en-US" b="1">
                <a:solidFill>
                  <a:srgbClr val="660033"/>
                </a:solidFill>
              </a:rPr>
              <a:t>See also, Renk, PRC 74 (2006) 034906,  for </a:t>
            </a:r>
          </a:p>
          <a:p>
            <a:pPr eaLnBrk="1" hangingPunct="1"/>
            <a:r>
              <a:rPr lang="en-US" b="1">
                <a:solidFill>
                  <a:srgbClr val="660033"/>
                </a:solidFill>
              </a:rPr>
              <a:t>differentiation of mechanisms of E-loss,</a:t>
            </a:r>
          </a:p>
          <a:p>
            <a:pPr eaLnBrk="1" hangingPunct="1"/>
            <a:r>
              <a:rPr lang="en-US" b="1">
                <a:solidFill>
                  <a:srgbClr val="660033"/>
                </a:solidFill>
              </a:rPr>
              <a:t>and  several results at this meeting.</a:t>
            </a:r>
          </a:p>
        </p:txBody>
      </p:sp>
    </p:spTree>
    <p:extLst>
      <p:ext uri="{BB962C8B-B14F-4D97-AF65-F5344CB8AC3E}">
        <p14:creationId xmlns:p14="http://schemas.microsoft.com/office/powerpoint/2010/main" val="2374408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Rectangle 2"/>
          <p:cNvSpPr>
            <a:spLocks noGrp="1" noChangeArrowheads="1"/>
          </p:cNvSpPr>
          <p:nvPr>
            <p:ph type="title"/>
          </p:nvPr>
        </p:nvSpPr>
        <p:spPr>
          <a:xfrm>
            <a:off x="661988" y="228600"/>
            <a:ext cx="7772400" cy="1143000"/>
          </a:xfrm>
          <a:solidFill>
            <a:schemeClr val="folHlink"/>
          </a:solidFill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 eaLnBrk="1" hangingPunct="1">
              <a:defRPr/>
            </a:pPr>
            <a:r>
              <a:rPr lang="en-US" sz="4000" b="1" dirty="0" err="1" smtClean="0">
                <a:solidFill>
                  <a:schemeClr val="tx1"/>
                </a:solidFill>
              </a:rPr>
              <a:t>Dilepton</a:t>
            </a:r>
            <a:r>
              <a:rPr lang="en-US" sz="4000" b="1" dirty="0" smtClean="0">
                <a:solidFill>
                  <a:schemeClr val="tx1"/>
                </a:solidFill>
              </a:rPr>
              <a:t> vs. photon tagged jets</a:t>
            </a:r>
          </a:p>
        </p:txBody>
      </p:sp>
      <p:pic>
        <p:nvPicPr>
          <p:cNvPr id="3686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1474788"/>
            <a:ext cx="2286000" cy="1801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6790" name="Text Box 6"/>
          <p:cNvSpPr txBox="1">
            <a:spLocks noChangeArrowheads="1"/>
          </p:cNvSpPr>
          <p:nvPr/>
        </p:nvSpPr>
        <p:spPr bwMode="auto">
          <a:xfrm>
            <a:off x="158750" y="1622425"/>
            <a:ext cx="5226050" cy="1797050"/>
          </a:xfrm>
          <a:prstGeom prst="rect">
            <a:avLst/>
          </a:prstGeom>
          <a:solidFill>
            <a:srgbClr val="FFFF99"/>
          </a:solidFill>
          <a:ln w="19050">
            <a:noFill/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en-US" sz="2000" b="1">
                <a:solidFill>
                  <a:srgbClr val="3333FF"/>
                </a:solidFill>
                <a:latin typeface="Times New Roman" pitchFamily="18" charset="0"/>
              </a:rPr>
              <a:t> </a:t>
            </a:r>
            <a:r>
              <a:rPr lang="en-US" sz="2400" b="1">
                <a:solidFill>
                  <a:srgbClr val="FF0000"/>
                </a:solidFill>
                <a:latin typeface="Times New Roman" pitchFamily="18" charset="0"/>
              </a:rPr>
              <a:t>Photon tagged jets:</a:t>
            </a:r>
          </a:p>
          <a:p>
            <a:pPr>
              <a:spcBef>
                <a:spcPct val="20000"/>
              </a:spcBef>
              <a:buFontTx/>
              <a:buChar char="•"/>
              <a:defRPr/>
            </a:pPr>
            <a:r>
              <a:rPr lang="en-US" sz="2000" b="1">
                <a:solidFill>
                  <a:srgbClr val="3333FF"/>
                </a:solidFill>
                <a:latin typeface="Times New Roman" pitchFamily="18" charset="0"/>
              </a:rPr>
              <a:t> Difficult measurement</a:t>
            </a:r>
            <a:r>
              <a:rPr lang="en-US" sz="2000">
                <a:solidFill>
                  <a:srgbClr val="3333FF"/>
                </a:solidFill>
                <a:latin typeface="Times New Roman" pitchFamily="18" charset="0"/>
              </a:rPr>
              <a:t>:</a:t>
            </a:r>
          </a:p>
          <a:p>
            <a:pPr>
              <a:spcBef>
                <a:spcPct val="20000"/>
              </a:spcBef>
              <a:buFontTx/>
              <a:buChar char="•"/>
              <a:defRPr/>
            </a:pPr>
            <a:r>
              <a:rPr lang="en-US" sz="2000" b="1">
                <a:solidFill>
                  <a:srgbClr val="3333FF"/>
                </a:solidFill>
                <a:latin typeface="Arial" charset="0"/>
              </a:rPr>
              <a:t> At low p</a:t>
            </a:r>
            <a:r>
              <a:rPr lang="en-US" sz="2000" b="1" baseline="-25000">
                <a:solidFill>
                  <a:srgbClr val="3333FF"/>
                </a:solidFill>
                <a:latin typeface="Arial" charset="0"/>
              </a:rPr>
              <a:t>T</a:t>
            </a:r>
            <a:r>
              <a:rPr lang="en-US" sz="2000" b="1">
                <a:solidFill>
                  <a:srgbClr val="3333FF"/>
                </a:solidFill>
                <a:latin typeface="Arial" charset="0"/>
              </a:rPr>
              <a:t>, </a:t>
            </a:r>
            <a:r>
              <a:rPr lang="en-US" sz="2000" b="1">
                <a:solidFill>
                  <a:srgbClr val="3333FF"/>
                </a:solidFill>
                <a:latin typeface="Symbol" pitchFamily="18" charset="2"/>
              </a:rPr>
              <a:t>p</a:t>
            </a:r>
            <a:r>
              <a:rPr lang="en-US" sz="2000" b="1" baseline="30000">
                <a:solidFill>
                  <a:srgbClr val="3333FF"/>
                </a:solidFill>
                <a:latin typeface="Arial" charset="0"/>
              </a:rPr>
              <a:t>0 </a:t>
            </a:r>
            <a:r>
              <a:rPr lang="en-US" sz="2000" b="1">
                <a:solidFill>
                  <a:srgbClr val="3333FF"/>
                </a:solidFill>
                <a:latin typeface="Arial" charset="0"/>
                <a:sym typeface="Wingdings" pitchFamily="2" charset="2"/>
              </a:rPr>
              <a:t></a:t>
            </a:r>
            <a:r>
              <a:rPr lang="en-US" sz="2000" b="1">
                <a:solidFill>
                  <a:srgbClr val="3333FF"/>
                </a:solidFill>
                <a:latin typeface="Arial" charset="0"/>
              </a:rPr>
              <a:t>   </a:t>
            </a:r>
            <a:r>
              <a:rPr lang="en-US" sz="2000" b="1">
                <a:solidFill>
                  <a:srgbClr val="3333FF"/>
                </a:solidFill>
                <a:latin typeface="Symbol" pitchFamily="18" charset="2"/>
              </a:rPr>
              <a:t>gg</a:t>
            </a:r>
            <a:r>
              <a:rPr lang="en-US" sz="2000" b="1">
                <a:solidFill>
                  <a:srgbClr val="3333FF"/>
                </a:solidFill>
                <a:latin typeface="Arial" charset="0"/>
              </a:rPr>
              <a:t>  large background.</a:t>
            </a:r>
            <a:r>
              <a:rPr lang="en-US">
                <a:solidFill>
                  <a:srgbClr val="3333FF"/>
                </a:solidFill>
                <a:latin typeface="Arial" charset="0"/>
              </a:rPr>
              <a:t> </a:t>
            </a:r>
          </a:p>
          <a:p>
            <a:pPr>
              <a:buFontTx/>
              <a:buChar char="•"/>
              <a:defRPr/>
            </a:pPr>
            <a:r>
              <a:rPr lang="en-US" sz="2000" b="1">
                <a:solidFill>
                  <a:srgbClr val="3333FF"/>
                </a:solidFill>
                <a:latin typeface="Arial" charset="0"/>
              </a:rPr>
              <a:t> At higher p</a:t>
            </a:r>
            <a:r>
              <a:rPr lang="en-US" sz="2000" b="1" baseline="-25000">
                <a:solidFill>
                  <a:srgbClr val="3333FF"/>
                </a:solidFill>
                <a:latin typeface="Arial" charset="0"/>
              </a:rPr>
              <a:t>T</a:t>
            </a:r>
            <a:r>
              <a:rPr lang="en-US" sz="2000" b="1">
                <a:solidFill>
                  <a:srgbClr val="3333FF"/>
                </a:solidFill>
                <a:latin typeface="Arial" charset="0"/>
              </a:rPr>
              <a:t>, background problem better</a:t>
            </a:r>
          </a:p>
          <a:p>
            <a:pPr>
              <a:defRPr/>
            </a:pPr>
            <a:r>
              <a:rPr lang="en-US" sz="2000" b="1">
                <a:solidFill>
                  <a:srgbClr val="3333FF"/>
                </a:solidFill>
                <a:latin typeface="Arial" charset="0"/>
              </a:rPr>
              <a:t>   but opening angle becomes smaller.</a:t>
            </a:r>
            <a:r>
              <a:rPr lang="en-US">
                <a:solidFill>
                  <a:srgbClr val="3333FF"/>
                </a:solidFill>
                <a:latin typeface="Arial" charset="0"/>
              </a:rPr>
              <a:t> </a:t>
            </a:r>
          </a:p>
        </p:txBody>
      </p:sp>
      <p:sp>
        <p:nvSpPr>
          <p:cNvPr id="36869" name="Text Box 9"/>
          <p:cNvSpPr txBox="1">
            <a:spLocks noChangeArrowheads="1"/>
          </p:cNvSpPr>
          <p:nvPr/>
        </p:nvSpPr>
        <p:spPr bwMode="auto">
          <a:xfrm>
            <a:off x="8135938" y="1295400"/>
            <a:ext cx="3984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sz="2400" b="1">
                <a:solidFill>
                  <a:srgbClr val="000066"/>
                </a:solidFill>
                <a:latin typeface="Symbol" panose="05050102010706020507" pitchFamily="18" charset="2"/>
              </a:rPr>
              <a:t>g</a:t>
            </a:r>
            <a:r>
              <a:rPr lang="en-US">
                <a:solidFill>
                  <a:srgbClr val="000000"/>
                </a:solidFill>
              </a:rPr>
              <a:t>*</a:t>
            </a:r>
          </a:p>
        </p:txBody>
      </p:sp>
      <p:sp>
        <p:nvSpPr>
          <p:cNvPr id="36870" name="Text Box 10"/>
          <p:cNvSpPr txBox="1">
            <a:spLocks noChangeArrowheads="1"/>
          </p:cNvSpPr>
          <p:nvPr/>
        </p:nvSpPr>
        <p:spPr bwMode="auto">
          <a:xfrm>
            <a:off x="7318375" y="3276600"/>
            <a:ext cx="1520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sz="2400" b="1">
                <a:solidFill>
                  <a:srgbClr val="3333FF"/>
                </a:solidFill>
              </a:rPr>
              <a:t>Compton</a:t>
            </a:r>
          </a:p>
        </p:txBody>
      </p:sp>
      <p:sp>
        <p:nvSpPr>
          <p:cNvPr id="36871" name="Text Box 13"/>
          <p:cNvSpPr txBox="1">
            <a:spLocks noChangeArrowheads="1"/>
          </p:cNvSpPr>
          <p:nvPr/>
        </p:nvSpPr>
        <p:spPr bwMode="auto">
          <a:xfrm>
            <a:off x="593725" y="5726113"/>
            <a:ext cx="5110163" cy="708025"/>
          </a:xfrm>
          <a:prstGeom prst="rect">
            <a:avLst/>
          </a:prstGeom>
          <a:solidFill>
            <a:srgbClr val="BDFDA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sz="2000" b="1">
                <a:solidFill>
                  <a:srgbClr val="3333FF"/>
                </a:solidFill>
              </a:rPr>
              <a:t> S., Gale, &amp; Awes, PRC 67 (2003) 054904;</a:t>
            </a:r>
          </a:p>
          <a:p>
            <a:pPr eaLnBrk="1" hangingPunct="1"/>
            <a:r>
              <a:rPr lang="en-US" sz="2000" b="1">
                <a:solidFill>
                  <a:srgbClr val="3333FF"/>
                </a:solidFill>
              </a:rPr>
              <a:t>Lokhtin et al, PLB 599 (2004) 260.</a:t>
            </a:r>
          </a:p>
        </p:txBody>
      </p:sp>
      <p:sp>
        <p:nvSpPr>
          <p:cNvPr id="246798" name="Text Box 14"/>
          <p:cNvSpPr txBox="1">
            <a:spLocks noChangeArrowheads="1"/>
          </p:cNvSpPr>
          <p:nvPr/>
        </p:nvSpPr>
        <p:spPr bwMode="auto">
          <a:xfrm>
            <a:off x="228600" y="3581400"/>
            <a:ext cx="6838950" cy="1917700"/>
          </a:xfrm>
          <a:prstGeom prst="rect">
            <a:avLst/>
          </a:prstGeom>
          <a:solidFill>
            <a:srgbClr val="FBFDA1"/>
          </a:soli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b="1">
                <a:solidFill>
                  <a:srgbClr val="FF0000"/>
                </a:solidFill>
                <a:latin typeface="Arial" charset="0"/>
              </a:rPr>
              <a:t>Dilepton tagged jets:</a:t>
            </a:r>
          </a:p>
          <a:p>
            <a:pPr>
              <a:buFontTx/>
              <a:buChar char="•"/>
              <a:defRPr/>
            </a:pPr>
            <a:r>
              <a:rPr lang="en-US" sz="2400" b="1">
                <a:solidFill>
                  <a:srgbClr val="660033"/>
                </a:solidFill>
                <a:latin typeface="Arial" charset="0"/>
              </a:rPr>
              <a:t> Lower yield but lower back-ground.</a:t>
            </a:r>
          </a:p>
          <a:p>
            <a:pPr>
              <a:buFontTx/>
              <a:buChar char="•"/>
              <a:defRPr/>
            </a:pPr>
            <a:r>
              <a:rPr lang="en-US" sz="2400" b="1">
                <a:solidFill>
                  <a:srgbClr val="660033"/>
                </a:solidFill>
                <a:latin typeface="Arial" charset="0"/>
              </a:rPr>
              <a:t> Charm and beauty decay could be identified.</a:t>
            </a:r>
          </a:p>
          <a:p>
            <a:pPr>
              <a:buFontTx/>
              <a:buChar char="•"/>
              <a:defRPr/>
            </a:pPr>
            <a:r>
              <a:rPr lang="en-US" sz="2400" b="1">
                <a:solidFill>
                  <a:srgbClr val="660033"/>
                </a:solidFill>
                <a:latin typeface="Arial" charset="0"/>
              </a:rPr>
              <a:t> M and p</a:t>
            </a:r>
            <a:r>
              <a:rPr lang="en-US" sz="2400" b="1" baseline="-25000">
                <a:solidFill>
                  <a:srgbClr val="660033"/>
                </a:solidFill>
                <a:latin typeface="Arial" charset="0"/>
              </a:rPr>
              <a:t>T</a:t>
            </a:r>
            <a:r>
              <a:rPr lang="en-US" sz="2400" b="1">
                <a:solidFill>
                  <a:srgbClr val="660033"/>
                </a:solidFill>
                <a:latin typeface="Arial" charset="0"/>
              </a:rPr>
              <a:t>: two handles!</a:t>
            </a:r>
          </a:p>
          <a:p>
            <a:pPr>
              <a:buFontTx/>
              <a:buChar char="•"/>
              <a:defRPr/>
            </a:pPr>
            <a:r>
              <a:rPr lang="en-US" sz="2400" b="1">
                <a:solidFill>
                  <a:srgbClr val="660033"/>
                </a:solidFill>
                <a:latin typeface="Arial" charset="0"/>
              </a:rPr>
              <a:t> Gold plated standard via Z</a:t>
            </a:r>
            <a:r>
              <a:rPr lang="en-US" sz="2400" b="1" baseline="30000">
                <a:solidFill>
                  <a:srgbClr val="660033"/>
                </a:solidFill>
                <a:latin typeface="Arial" charset="0"/>
              </a:rPr>
              <a:t>0</a:t>
            </a:r>
            <a:r>
              <a:rPr lang="en-US" sz="2400" b="1">
                <a:solidFill>
                  <a:srgbClr val="660033"/>
                </a:solidFill>
                <a:latin typeface="Arial" charset="0"/>
              </a:rPr>
              <a:t> tagging at LHC.</a:t>
            </a:r>
          </a:p>
        </p:txBody>
      </p:sp>
    </p:spTree>
    <p:extLst>
      <p:ext uri="{BB962C8B-B14F-4D97-AF65-F5344CB8AC3E}">
        <p14:creationId xmlns:p14="http://schemas.microsoft.com/office/powerpoint/2010/main" val="4120361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11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763000" cy="609600"/>
          </a:xfrm>
          <a:solidFill>
            <a:schemeClr val="folHlink"/>
          </a:solidFill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 eaLnBrk="1" hangingPunct="1">
              <a:defRPr/>
            </a:pPr>
            <a:r>
              <a:rPr lang="en-US" sz="2800" b="1" dirty="0" smtClean="0"/>
              <a:t>Azimuthal tagging of jets with photons/</a:t>
            </a:r>
            <a:r>
              <a:rPr lang="en-US" sz="2800" b="1" dirty="0" err="1" smtClean="0"/>
              <a:t>dileptons</a:t>
            </a:r>
            <a:endParaRPr lang="en-US" sz="2800" b="1" dirty="0" smtClean="0"/>
          </a:p>
        </p:txBody>
      </p:sp>
      <p:sp>
        <p:nvSpPr>
          <p:cNvPr id="37891" name="Oval 3"/>
          <p:cNvSpPr>
            <a:spLocks noChangeArrowheads="1"/>
          </p:cNvSpPr>
          <p:nvPr/>
        </p:nvSpPr>
        <p:spPr bwMode="auto">
          <a:xfrm>
            <a:off x="304800" y="1828800"/>
            <a:ext cx="2209800" cy="434340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100000">
                <a:srgbClr val="765E00"/>
              </a:gs>
            </a:gsLst>
            <a:path path="rect">
              <a:fillToRect r="100000" b="10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37892" name="Oval 4"/>
          <p:cNvSpPr>
            <a:spLocks noChangeArrowheads="1"/>
          </p:cNvSpPr>
          <p:nvPr/>
        </p:nvSpPr>
        <p:spPr bwMode="auto">
          <a:xfrm rot="-5400000">
            <a:off x="5410200" y="2057400"/>
            <a:ext cx="2209800" cy="434340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100000">
                <a:srgbClr val="765E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37893" name="Line 5"/>
          <p:cNvSpPr>
            <a:spLocks noChangeShapeType="1"/>
          </p:cNvSpPr>
          <p:nvPr/>
        </p:nvSpPr>
        <p:spPr bwMode="auto">
          <a:xfrm flipV="1">
            <a:off x="1371600" y="1219200"/>
            <a:ext cx="0" cy="43434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IN">
              <a:solidFill>
                <a:srgbClr val="000000"/>
              </a:solidFill>
            </a:endParaRPr>
          </a:p>
        </p:txBody>
      </p:sp>
      <p:sp>
        <p:nvSpPr>
          <p:cNvPr id="37894" name="Line 6"/>
          <p:cNvSpPr>
            <a:spLocks noChangeShapeType="1"/>
          </p:cNvSpPr>
          <p:nvPr/>
        </p:nvSpPr>
        <p:spPr bwMode="auto">
          <a:xfrm flipV="1">
            <a:off x="6477000" y="2362200"/>
            <a:ext cx="0" cy="24384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IN">
              <a:solidFill>
                <a:srgbClr val="000000"/>
              </a:solidFill>
            </a:endParaRPr>
          </a:p>
        </p:txBody>
      </p:sp>
      <p:sp>
        <p:nvSpPr>
          <p:cNvPr id="37895" name="Line 7"/>
          <p:cNvSpPr>
            <a:spLocks noChangeShapeType="1"/>
          </p:cNvSpPr>
          <p:nvPr/>
        </p:nvSpPr>
        <p:spPr bwMode="auto">
          <a:xfrm>
            <a:off x="1371600" y="5562600"/>
            <a:ext cx="0" cy="1295400"/>
          </a:xfrm>
          <a:prstGeom prst="line">
            <a:avLst/>
          </a:prstGeom>
          <a:noFill/>
          <a:ln w="57150">
            <a:solidFill>
              <a:srgbClr val="3333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IN">
              <a:solidFill>
                <a:srgbClr val="000000"/>
              </a:solidFill>
            </a:endParaRPr>
          </a:p>
        </p:txBody>
      </p:sp>
      <p:sp>
        <p:nvSpPr>
          <p:cNvPr id="37896" name="Line 8"/>
          <p:cNvSpPr>
            <a:spLocks noChangeShapeType="1"/>
          </p:cNvSpPr>
          <p:nvPr/>
        </p:nvSpPr>
        <p:spPr bwMode="auto">
          <a:xfrm>
            <a:off x="6477000" y="4800600"/>
            <a:ext cx="0" cy="1447800"/>
          </a:xfrm>
          <a:prstGeom prst="line">
            <a:avLst/>
          </a:prstGeom>
          <a:noFill/>
          <a:ln w="57150">
            <a:solidFill>
              <a:srgbClr val="3333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IN">
              <a:solidFill>
                <a:srgbClr val="000000"/>
              </a:solidFill>
            </a:endParaRPr>
          </a:p>
        </p:txBody>
      </p:sp>
      <p:sp>
        <p:nvSpPr>
          <p:cNvPr id="37897" name="Text Box 9"/>
          <p:cNvSpPr txBox="1">
            <a:spLocks noChangeArrowheads="1"/>
          </p:cNvSpPr>
          <p:nvPr/>
        </p:nvSpPr>
        <p:spPr bwMode="auto">
          <a:xfrm>
            <a:off x="1752600" y="6126163"/>
            <a:ext cx="1385888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sz="3200" b="1">
                <a:solidFill>
                  <a:srgbClr val="000000"/>
                </a:solidFill>
              </a:rPr>
              <a:t>E</a:t>
            </a:r>
            <a:r>
              <a:rPr lang="en-US" sz="3200" b="1" baseline="-25000">
                <a:solidFill>
                  <a:srgbClr val="000000"/>
                </a:solidFill>
                <a:latin typeface="Symbol" panose="05050102010706020507" pitchFamily="18" charset="2"/>
              </a:rPr>
              <a:t>g</a:t>
            </a:r>
            <a:r>
              <a:rPr lang="en-US" sz="3200" b="1">
                <a:solidFill>
                  <a:srgbClr val="000000"/>
                </a:solidFill>
              </a:rPr>
              <a:t>=E</a:t>
            </a:r>
            <a:r>
              <a:rPr lang="en-US" sz="3200" b="1" baseline="-25000">
                <a:solidFill>
                  <a:srgbClr val="000000"/>
                </a:solidFill>
              </a:rPr>
              <a:t>jet</a:t>
            </a:r>
          </a:p>
        </p:txBody>
      </p:sp>
      <p:sp>
        <p:nvSpPr>
          <p:cNvPr id="37898" name="Text Box 10"/>
          <p:cNvSpPr txBox="1">
            <a:spLocks noChangeArrowheads="1"/>
          </p:cNvSpPr>
          <p:nvPr/>
        </p:nvSpPr>
        <p:spPr bwMode="auto">
          <a:xfrm>
            <a:off x="6613525" y="5480050"/>
            <a:ext cx="169862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sz="4000" b="1">
                <a:solidFill>
                  <a:srgbClr val="000000"/>
                </a:solidFill>
              </a:rPr>
              <a:t>E</a:t>
            </a:r>
            <a:r>
              <a:rPr lang="en-US" sz="4000" b="1" baseline="-25000">
                <a:solidFill>
                  <a:srgbClr val="000000"/>
                </a:solidFill>
                <a:latin typeface="Symbol" panose="05050102010706020507" pitchFamily="18" charset="2"/>
              </a:rPr>
              <a:t>g</a:t>
            </a:r>
            <a:r>
              <a:rPr lang="en-US" sz="4000" b="1">
                <a:solidFill>
                  <a:srgbClr val="000000"/>
                </a:solidFill>
              </a:rPr>
              <a:t>=E</a:t>
            </a:r>
            <a:r>
              <a:rPr lang="en-US" sz="4000" b="1" baseline="-25000">
                <a:solidFill>
                  <a:srgbClr val="000000"/>
                </a:solidFill>
              </a:rPr>
              <a:t>jet</a:t>
            </a:r>
          </a:p>
        </p:txBody>
      </p:sp>
      <p:sp>
        <p:nvSpPr>
          <p:cNvPr id="37899" name="Text Box 11"/>
          <p:cNvSpPr txBox="1">
            <a:spLocks noChangeArrowheads="1"/>
          </p:cNvSpPr>
          <p:nvPr/>
        </p:nvSpPr>
        <p:spPr bwMode="auto">
          <a:xfrm>
            <a:off x="3155950" y="1244600"/>
            <a:ext cx="5608638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sz="2800" b="1">
                <a:solidFill>
                  <a:srgbClr val="336600"/>
                </a:solidFill>
              </a:rPr>
              <a:t>Jets of a given enegy traversing</a:t>
            </a:r>
          </a:p>
          <a:p>
            <a:pPr eaLnBrk="1" hangingPunct="1"/>
            <a:r>
              <a:rPr lang="en-US" sz="2800" b="1">
                <a:solidFill>
                  <a:srgbClr val="336600"/>
                </a:solidFill>
              </a:rPr>
              <a:t> different path-lengths!</a:t>
            </a:r>
          </a:p>
        </p:txBody>
      </p:sp>
      <p:sp>
        <p:nvSpPr>
          <p:cNvPr id="37900" name="WordArt 12"/>
          <p:cNvSpPr>
            <a:spLocks noChangeArrowheads="1" noChangeShapeType="1" noTextEdit="1"/>
          </p:cNvSpPr>
          <p:nvPr/>
        </p:nvSpPr>
        <p:spPr bwMode="auto">
          <a:xfrm>
            <a:off x="2438400" y="2209800"/>
            <a:ext cx="3505200" cy="9144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en-IN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 panose="020B0A04020102020204" pitchFamily="34" charset="0"/>
              </a:rPr>
              <a:t>Very Valuable.</a:t>
            </a:r>
          </a:p>
        </p:txBody>
      </p:sp>
      <p:sp>
        <p:nvSpPr>
          <p:cNvPr id="37901" name="Text Box 13"/>
          <p:cNvSpPr txBox="1">
            <a:spLocks noChangeArrowheads="1"/>
          </p:cNvSpPr>
          <p:nvPr/>
        </p:nvSpPr>
        <p:spPr bwMode="auto">
          <a:xfrm>
            <a:off x="441325" y="1027113"/>
            <a:ext cx="625475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>
              <a:solidFill>
                <a:srgbClr val="000000"/>
              </a:solidFill>
            </a:endParaRPr>
          </a:p>
          <a:p>
            <a:pPr eaLnBrk="1" hangingPunct="1"/>
            <a:r>
              <a:rPr lang="en-US" sz="2400" b="1">
                <a:solidFill>
                  <a:srgbClr val="000000"/>
                </a:solidFill>
              </a:rPr>
              <a:t>Jet</a:t>
            </a:r>
          </a:p>
        </p:txBody>
      </p:sp>
      <p:sp>
        <p:nvSpPr>
          <p:cNvPr id="37902" name="Text Box 14"/>
          <p:cNvSpPr txBox="1">
            <a:spLocks noChangeArrowheads="1"/>
          </p:cNvSpPr>
          <p:nvPr/>
        </p:nvSpPr>
        <p:spPr bwMode="auto">
          <a:xfrm>
            <a:off x="833438" y="6248400"/>
            <a:ext cx="3095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sz="2400" b="1">
                <a:solidFill>
                  <a:srgbClr val="000000"/>
                </a:solidFill>
                <a:latin typeface="Symbol" panose="05050102010706020507" pitchFamily="18" charset="2"/>
              </a:rPr>
              <a:t>g</a:t>
            </a:r>
          </a:p>
        </p:txBody>
      </p:sp>
    </p:spTree>
    <p:extLst>
      <p:ext uri="{BB962C8B-B14F-4D97-AF65-F5344CB8AC3E}">
        <p14:creationId xmlns:p14="http://schemas.microsoft.com/office/powerpoint/2010/main" val="2419498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705600" y="1542871"/>
            <a:ext cx="2133600" cy="923330"/>
          </a:xfrm>
          <a:prstGeom prst="rect">
            <a:avLst/>
          </a:prstGeom>
          <a:solidFill>
            <a:srgbClr val="FEC33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B72B2B"/>
                </a:solidFill>
              </a:rPr>
              <a:t>S. De and DKS,</a:t>
            </a:r>
          </a:p>
          <a:p>
            <a:r>
              <a:rPr lang="en-US" dirty="0" smtClean="0">
                <a:solidFill>
                  <a:srgbClr val="B72B2B"/>
                </a:solidFill>
              </a:rPr>
              <a:t>arXiv:1107.5659</a:t>
            </a:r>
          </a:p>
          <a:p>
            <a:endParaRPr lang="en-US" dirty="0">
              <a:solidFill>
                <a:srgbClr val="B72B2B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8200" y="228600"/>
            <a:ext cx="64508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669900"/>
              </a:buClr>
              <a:buFont typeface="Wingdings" pitchFamily="2" charset="2"/>
              <a:buChar char="v"/>
            </a:pPr>
            <a:r>
              <a:rPr lang="en-US" sz="2000" b="1" dirty="0" smtClean="0">
                <a:solidFill>
                  <a:srgbClr val="660033"/>
                </a:solidFill>
              </a:rPr>
              <a:t>Neutral pion production for p-p collisions at RHIC</a:t>
            </a:r>
            <a:endParaRPr lang="en-US" sz="2000" b="1" dirty="0">
              <a:solidFill>
                <a:srgbClr val="660033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5800" y="5562600"/>
            <a:ext cx="5257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D50D76"/>
                </a:solidFill>
              </a:rPr>
              <a:t>CTEQ4M parton distribution function.</a:t>
            </a:r>
          </a:p>
          <a:p>
            <a:pPr>
              <a:buFont typeface="Wingdings" pitchFamily="2" charset="2"/>
              <a:buChar char="§"/>
            </a:pPr>
            <a:endParaRPr lang="en-US" sz="2000" dirty="0" smtClean="0">
              <a:solidFill>
                <a:srgbClr val="D50D76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D50D76"/>
                </a:solidFill>
              </a:rPr>
              <a:t> BKK fragmentation function.</a:t>
            </a:r>
          </a:p>
          <a:p>
            <a:pPr>
              <a:buFont typeface="Wingdings" pitchFamily="2" charset="2"/>
              <a:buChar char="§"/>
            </a:pPr>
            <a:endParaRPr lang="en-US" sz="2000" dirty="0">
              <a:solidFill>
                <a:srgbClr val="D50D76"/>
              </a:solidFill>
            </a:endParaRP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6689725" y="3189288"/>
          <a:ext cx="2324100" cy="1266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158" name="Equation" r:id="rId3" imgW="838080" imgH="457200" progId="Equation.3">
                  <p:embed/>
                </p:oleObj>
              </mc:Choice>
              <mc:Fallback>
                <p:oleObj name="Equation" r:id="rId3" imgW="83808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89725" y="3189288"/>
                        <a:ext cx="2324100" cy="1266825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rgbClr val="33CCFF">
                              <a:alpha val="55000"/>
                            </a:srgbClr>
                          </a:gs>
                          <a:gs pos="100000">
                            <a:schemeClr val="bg1"/>
                          </a:gs>
                        </a:gsLst>
                        <a:lin ang="5400000" scaled="1"/>
                      </a:gra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85800" y="5105400"/>
            <a:ext cx="685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D50D76"/>
                </a:solidFill>
              </a:rPr>
              <a:t>Next-to- leading order </a:t>
            </a:r>
            <a:r>
              <a:rPr lang="en-US" sz="2000" dirty="0" smtClean="0">
                <a:solidFill>
                  <a:srgbClr val="D50D76"/>
                </a:solidFill>
                <a:sym typeface="Symbol"/>
              </a:rPr>
              <a:t>(</a:t>
            </a:r>
            <a:r>
              <a:rPr lang="en-US" sz="2000" baseline="-25000" dirty="0" smtClean="0">
                <a:solidFill>
                  <a:srgbClr val="D50D76"/>
                </a:solidFill>
                <a:sym typeface="Symbol"/>
              </a:rPr>
              <a:t>s</a:t>
            </a:r>
            <a:r>
              <a:rPr lang="en-US" sz="2000" baseline="30000" dirty="0" smtClean="0">
                <a:solidFill>
                  <a:srgbClr val="D50D76"/>
                </a:solidFill>
                <a:sym typeface="Symbol"/>
              </a:rPr>
              <a:t>3</a:t>
            </a:r>
            <a:r>
              <a:rPr lang="en-US" sz="2000" dirty="0" smtClean="0">
                <a:solidFill>
                  <a:srgbClr val="D50D76"/>
                </a:solidFill>
                <a:sym typeface="Symbol"/>
              </a:rPr>
              <a:t>) calculations are used.</a:t>
            </a:r>
            <a:endParaRPr lang="en-US" sz="2000" dirty="0">
              <a:solidFill>
                <a:srgbClr val="D50D76"/>
              </a:solidFill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5800" y="838200"/>
            <a:ext cx="5638800" cy="4190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863065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3400" y="457200"/>
            <a:ext cx="8202182" cy="24622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C00000"/>
              </a:buClr>
            </a:pPr>
            <a:r>
              <a:rPr lang="en-US" sz="2200" dirty="0" smtClean="0"/>
              <a:t>While calculating particle production in AA collisions, we include:</a:t>
            </a:r>
          </a:p>
          <a:p>
            <a:pPr>
              <a:buClr>
                <a:srgbClr val="C00000"/>
              </a:buClr>
            </a:pPr>
            <a:endParaRPr lang="en-US" sz="2200" dirty="0" smtClean="0"/>
          </a:p>
          <a:p>
            <a:pPr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2200" dirty="0" smtClean="0"/>
              <a:t> </a:t>
            </a:r>
            <a:r>
              <a:rPr lang="en-US" sz="2200" dirty="0" smtClean="0">
                <a:solidFill>
                  <a:srgbClr val="EA1B16"/>
                </a:solidFill>
              </a:rPr>
              <a:t>Nuclear shadowing.          </a:t>
            </a:r>
            <a:r>
              <a:rPr lang="en-US" sz="2200" dirty="0" smtClean="0"/>
              <a:t>(EKS98 parameterization)</a:t>
            </a:r>
          </a:p>
          <a:p>
            <a:pPr>
              <a:buClr>
                <a:srgbClr val="C00000"/>
              </a:buClr>
            </a:pPr>
            <a:endParaRPr lang="en-US" sz="2200" dirty="0" smtClean="0">
              <a:solidFill>
                <a:srgbClr val="EA1B16"/>
              </a:solidFill>
            </a:endParaRPr>
          </a:p>
          <a:p>
            <a:pPr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2200" dirty="0" smtClean="0">
                <a:solidFill>
                  <a:srgbClr val="EA1B16"/>
                </a:solidFill>
              </a:rPr>
              <a:t> Energy loss of partons in the medium</a:t>
            </a:r>
            <a:r>
              <a:rPr lang="en-US" sz="2200" dirty="0" smtClean="0">
                <a:solidFill>
                  <a:srgbClr val="FF0000"/>
                </a:solidFill>
              </a:rPr>
              <a:t>.</a:t>
            </a:r>
          </a:p>
          <a:p>
            <a:pPr>
              <a:buClr>
                <a:srgbClr val="C00000"/>
              </a:buClr>
            </a:pPr>
            <a:endParaRPr lang="en-US" sz="2200" dirty="0" smtClean="0">
              <a:solidFill>
                <a:srgbClr val="FF0000"/>
              </a:solidFill>
            </a:endParaRPr>
          </a:p>
          <a:p>
            <a:pPr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2200" dirty="0" smtClean="0">
                <a:solidFill>
                  <a:srgbClr val="FF0000"/>
                </a:solidFill>
              </a:rPr>
              <a:t> Average path length  traversed by the parton. </a:t>
            </a:r>
            <a:endParaRPr lang="en-IN" sz="22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9600" y="5262027"/>
            <a:ext cx="80772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rgbClr val="800000"/>
                </a:solidFill>
              </a:rPr>
              <a:t>We follow a simple phenomenological model based on the formalism of </a:t>
            </a:r>
            <a:r>
              <a:rPr lang="en-US" sz="2400" dirty="0" smtClean="0">
                <a:solidFill>
                  <a:srgbClr val="3333FF"/>
                </a:solidFill>
              </a:rPr>
              <a:t>Baier et.al</a:t>
            </a:r>
            <a:r>
              <a:rPr lang="en-US" sz="2200" dirty="0" smtClean="0">
                <a:solidFill>
                  <a:srgbClr val="3333FF"/>
                </a:solidFill>
              </a:rPr>
              <a:t>. </a:t>
            </a:r>
            <a:r>
              <a:rPr lang="en-US" sz="2200" dirty="0" smtClean="0">
                <a:solidFill>
                  <a:srgbClr val="800000"/>
                </a:solidFill>
              </a:rPr>
              <a:t>and first used by S. Jeon et al at RHIC energies, to estimate parton energy loss.</a:t>
            </a:r>
            <a:endParaRPr lang="en-IN" sz="2200" dirty="0">
              <a:solidFill>
                <a:srgbClr val="800000"/>
              </a:solidFill>
            </a:endParaRPr>
          </a:p>
        </p:txBody>
      </p:sp>
      <p:sp>
        <p:nvSpPr>
          <p:cNvPr id="9" name="Right Arrow 8"/>
          <p:cNvSpPr/>
          <p:nvPr/>
        </p:nvSpPr>
        <p:spPr>
          <a:xfrm>
            <a:off x="3505200" y="1219200"/>
            <a:ext cx="609600" cy="228600"/>
          </a:xfrm>
          <a:prstGeom prst="rightArrow">
            <a:avLst>
              <a:gd name="adj1" fmla="val 50000"/>
              <a:gd name="adj2" fmla="val 89722"/>
            </a:avLst>
          </a:prstGeom>
          <a:solidFill>
            <a:schemeClr val="accent3">
              <a:lumMod val="75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9874" name="Object 2"/>
          <p:cNvGraphicFramePr>
            <a:graphicFrameLocks noChangeAspect="1"/>
          </p:cNvGraphicFramePr>
          <p:nvPr/>
        </p:nvGraphicFramePr>
        <p:xfrm>
          <a:off x="1676400" y="3886200"/>
          <a:ext cx="4724400" cy="1100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82" name="Equation" r:id="rId3" imgW="2400120" imgH="558720" progId="Equation.3">
                  <p:embed/>
                </p:oleObj>
              </mc:Choice>
              <mc:Fallback>
                <p:oleObj name="Equation" r:id="rId3" imgW="2400120" imgH="5587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3886200"/>
                        <a:ext cx="4724400" cy="1100137"/>
                      </a:xfrm>
                      <a:prstGeom prst="rect">
                        <a:avLst/>
                      </a:prstGeom>
                      <a:solidFill>
                        <a:srgbClr val="CC99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609600" y="2949714"/>
            <a:ext cx="80409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143ADC"/>
                </a:solidFill>
              </a:rPr>
              <a:t>The average path</a:t>
            </a:r>
            <a:r>
              <a:rPr lang="en-US" sz="2000" dirty="0" smtClean="0">
                <a:solidFill>
                  <a:srgbClr val="143ADC"/>
                </a:solidFill>
                <a:sym typeface="Symbol"/>
              </a:rPr>
              <a:t> </a:t>
            </a:r>
            <a:r>
              <a:rPr lang="en-US" sz="2000" dirty="0" smtClean="0">
                <a:solidFill>
                  <a:srgbClr val="143ADC"/>
                </a:solidFill>
              </a:rPr>
              <a:t>length L(</a:t>
            </a:r>
            <a:r>
              <a:rPr lang="en-US" sz="2000" dirty="0" smtClean="0">
                <a:solidFill>
                  <a:srgbClr val="143ADC"/>
                </a:solidFill>
                <a:sym typeface="Symbol"/>
              </a:rPr>
              <a:t>,b)</a:t>
            </a:r>
            <a:r>
              <a:rPr lang="en-US" sz="2000" dirty="0" smtClean="0">
                <a:solidFill>
                  <a:srgbClr val="143ADC"/>
                </a:solidFill>
              </a:rPr>
              <a:t> traversed by a parton for non-central</a:t>
            </a:r>
          </a:p>
          <a:p>
            <a:r>
              <a:rPr lang="en-US" sz="2000" dirty="0" smtClean="0">
                <a:solidFill>
                  <a:srgbClr val="143ADC"/>
                </a:solidFill>
              </a:rPr>
              <a:t>collisions of impact parameter b. </a:t>
            </a:r>
            <a:endParaRPr lang="en-US" sz="2000" dirty="0">
              <a:solidFill>
                <a:srgbClr val="143AD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382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00A6F79-BD68-4DBE-A296-98DB187F5499}" type="datetime5">
              <a:rPr lang="en-US" smtClean="0"/>
              <a:pPr>
                <a:defRPr/>
              </a:pPr>
              <a:t>19-Aug-13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533400"/>
            <a:ext cx="551144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200" dirty="0" smtClean="0">
                <a:solidFill>
                  <a:srgbClr val="000099"/>
                </a:solidFill>
              </a:rPr>
              <a:t>The formation time of the radiated gluon</a:t>
            </a:r>
            <a:r>
              <a:rPr lang="en-US" dirty="0" smtClean="0">
                <a:solidFill>
                  <a:srgbClr val="0000FF"/>
                </a:solidFill>
              </a:rPr>
              <a:t>:</a:t>
            </a:r>
            <a:endParaRPr lang="en-IN" dirty="0">
              <a:solidFill>
                <a:srgbClr val="0000FF"/>
              </a:solidFill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6013450" y="228600"/>
          <a:ext cx="1530350" cy="10618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346" name="Equation" r:id="rId3" imgW="622080" imgH="431640" progId="Equation.3">
                  <p:embed/>
                </p:oleObj>
              </mc:Choice>
              <mc:Fallback>
                <p:oleObj name="Equation" r:id="rId3" imgW="62208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3450" y="228600"/>
                        <a:ext cx="1530350" cy="1061876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rgbClr val="FF0000"/>
                          </a:gs>
                          <a:gs pos="100000">
                            <a:srgbClr val="FFFFFF"/>
                          </a:gs>
                        </a:gsLst>
                        <a:lin ang="2700000" scaled="1"/>
                      </a:gra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859546" y="2362200"/>
            <a:ext cx="12458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 smtClean="0">
                <a:solidFill>
                  <a:srgbClr val="008000"/>
                </a:solidFill>
              </a:rPr>
              <a:t>BH limit</a:t>
            </a:r>
            <a:endParaRPr lang="en-IN" u="sng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457200" y="2444750"/>
          <a:ext cx="1428750" cy="60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347" name="Equation" r:id="rId5" imgW="571320" imgH="241200" progId="Equation.3">
                  <p:embed/>
                </p:oleObj>
              </mc:Choice>
              <mc:Fallback>
                <p:oleObj name="Equation" r:id="rId5" imgW="57132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2444750"/>
                        <a:ext cx="1428750" cy="603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Striped Right Arrow 7"/>
          <p:cNvSpPr/>
          <p:nvPr/>
        </p:nvSpPr>
        <p:spPr>
          <a:xfrm>
            <a:off x="2438400" y="2410968"/>
            <a:ext cx="990600" cy="484632"/>
          </a:xfrm>
          <a:prstGeom prst="stripedRightArrow">
            <a:avLst>
              <a:gd name="adj1" fmla="val 50000"/>
              <a:gd name="adj2" fmla="val 92242"/>
            </a:avLst>
          </a:prstGeom>
          <a:solidFill>
            <a:schemeClr val="accent3">
              <a:lumMod val="75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5784850" y="2115383"/>
          <a:ext cx="1835150" cy="9326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348" name="Equation" r:id="rId7" imgW="774360" imgH="393480" progId="Equation.3">
                  <p:embed/>
                </p:oleObj>
              </mc:Choice>
              <mc:Fallback>
                <p:oleObj name="Equation" r:id="rId7" imgW="7743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84850" y="2115383"/>
                        <a:ext cx="1835150" cy="93261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457200" y="1474113"/>
            <a:ext cx="6670416" cy="461665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>
            <a:outerShdw blurRad="50800" dist="50800" dir="5400000" algn="ctr" rotWithShape="0">
              <a:schemeClr val="accent4">
                <a:lumMod val="75000"/>
              </a:schemeClr>
            </a:outerShdw>
          </a:effectLst>
        </p:spPr>
        <p:txBody>
          <a:bodyPr wrap="none" rtlCol="0">
            <a:spAutoFit/>
          </a:bodyPr>
          <a:lstStyle/>
          <a:p>
            <a:r>
              <a:rPr lang="en-IN" sz="2400" dirty="0" smtClean="0">
                <a:solidFill>
                  <a:srgbClr val="C00000"/>
                </a:solidFill>
                <a:sym typeface="Symbol"/>
              </a:rPr>
              <a:t> - energy loss per collision, </a:t>
            </a:r>
            <a:r>
              <a:rPr lang="en-IN" sz="2400" baseline="-25000" dirty="0" smtClean="0">
                <a:solidFill>
                  <a:srgbClr val="C00000"/>
                </a:solidFill>
                <a:sym typeface="Symbol"/>
              </a:rPr>
              <a:t>a</a:t>
            </a:r>
            <a:r>
              <a:rPr lang="en-IN" sz="2400" dirty="0" smtClean="0">
                <a:solidFill>
                  <a:srgbClr val="C00000"/>
                </a:solidFill>
                <a:sym typeface="Symbol"/>
              </a:rPr>
              <a:t>- mean free path</a:t>
            </a:r>
            <a:r>
              <a:rPr lang="en-IN" sz="2200" dirty="0" smtClean="0">
                <a:solidFill>
                  <a:srgbClr val="C00000"/>
                </a:solidFill>
                <a:sym typeface="Symbol"/>
              </a:rPr>
              <a:t>:</a:t>
            </a:r>
            <a:endParaRPr lang="en-IN" sz="2200" dirty="0">
              <a:solidFill>
                <a:srgbClr val="C00000"/>
              </a:solidFill>
            </a:endParaRPr>
          </a:p>
        </p:txBody>
      </p:sp>
      <p:graphicFrame>
        <p:nvGraphicFramePr>
          <p:cNvPr id="21510" name="Object 6"/>
          <p:cNvGraphicFramePr>
            <a:graphicFrameLocks noChangeAspect="1"/>
          </p:cNvGraphicFramePr>
          <p:nvPr/>
        </p:nvGraphicFramePr>
        <p:xfrm>
          <a:off x="152400" y="3511550"/>
          <a:ext cx="2063750" cy="60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349" name="Equation" r:id="rId9" imgW="825480" imgH="241200" progId="Equation.3">
                  <p:embed/>
                </p:oleObj>
              </mc:Choice>
              <mc:Fallback>
                <p:oleObj name="Equation" r:id="rId9" imgW="82548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3511550"/>
                        <a:ext cx="2063750" cy="603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Striped Right Arrow 12"/>
          <p:cNvSpPr/>
          <p:nvPr/>
        </p:nvSpPr>
        <p:spPr>
          <a:xfrm>
            <a:off x="2438400" y="3553968"/>
            <a:ext cx="1066800" cy="484632"/>
          </a:xfrm>
          <a:prstGeom prst="stripedRightArrow">
            <a:avLst>
              <a:gd name="adj1" fmla="val 50000"/>
              <a:gd name="adj2" fmla="val 92242"/>
            </a:avLst>
          </a:prstGeom>
          <a:solidFill>
            <a:schemeClr val="accent3">
              <a:lumMod val="75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14" name="TextBox 13"/>
          <p:cNvSpPr txBox="1"/>
          <p:nvPr/>
        </p:nvSpPr>
        <p:spPr>
          <a:xfrm>
            <a:off x="3962400" y="3576935"/>
            <a:ext cx="14510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 smtClean="0">
                <a:solidFill>
                  <a:srgbClr val="7030A0"/>
                </a:solidFill>
              </a:rPr>
              <a:t>LPM limit</a:t>
            </a:r>
            <a:endParaRPr lang="en-IN" u="sng" dirty="0">
              <a:solidFill>
                <a:srgbClr val="7030A0"/>
              </a:solidFill>
            </a:endParaRPr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/>
        </p:nvGraphicFramePr>
        <p:xfrm>
          <a:off x="5761703" y="3276600"/>
          <a:ext cx="2772697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350" name="Equation" r:id="rId11" imgW="1193760" imgH="393480" progId="Equation.3">
                  <p:embed/>
                </p:oleObj>
              </mc:Choice>
              <mc:Fallback>
                <p:oleObj name="Equation" r:id="rId11" imgW="11937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61703" y="3276600"/>
                        <a:ext cx="2772697" cy="914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12" name="Object 8"/>
          <p:cNvGraphicFramePr>
            <a:graphicFrameLocks noChangeAspect="1"/>
          </p:cNvGraphicFramePr>
          <p:nvPr/>
        </p:nvGraphicFramePr>
        <p:xfrm>
          <a:off x="414338" y="4622800"/>
          <a:ext cx="1438275" cy="63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351" name="Equation" r:id="rId13" imgW="545760" imgH="241200" progId="Equation.3">
                  <p:embed/>
                </p:oleObj>
              </mc:Choice>
              <mc:Fallback>
                <p:oleObj name="Equation" r:id="rId13" imgW="54576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4338" y="4622800"/>
                        <a:ext cx="1438275" cy="635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Striped Right Arrow 16"/>
          <p:cNvSpPr/>
          <p:nvPr/>
        </p:nvSpPr>
        <p:spPr>
          <a:xfrm>
            <a:off x="2286000" y="4648200"/>
            <a:ext cx="1066800" cy="533400"/>
          </a:xfrm>
          <a:prstGeom prst="stripedRightArrow">
            <a:avLst>
              <a:gd name="adj1" fmla="val 50000"/>
              <a:gd name="adj2" fmla="val 77956"/>
            </a:avLst>
          </a:prstGeom>
          <a:solidFill>
            <a:schemeClr val="accent3">
              <a:lumMod val="75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18" name="TextBox 17"/>
          <p:cNvSpPr txBox="1"/>
          <p:nvPr/>
        </p:nvSpPr>
        <p:spPr>
          <a:xfrm>
            <a:off x="3464922" y="4643735"/>
            <a:ext cx="23262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 smtClean="0">
                <a:solidFill>
                  <a:srgbClr val="3E37C9"/>
                </a:solidFill>
              </a:rPr>
              <a:t>Coherence limit</a:t>
            </a:r>
            <a:endParaRPr lang="en-IN" u="sng" dirty="0">
              <a:solidFill>
                <a:srgbClr val="3E37C9"/>
              </a:solidFill>
            </a:endParaRPr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/>
        </p:nvGraphicFramePr>
        <p:xfrm>
          <a:off x="5883275" y="4422775"/>
          <a:ext cx="2635250" cy="984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352" name="Equation" r:id="rId15" imgW="1054080" imgH="393480" progId="Equation.3">
                  <p:embed/>
                </p:oleObj>
              </mc:Choice>
              <mc:Fallback>
                <p:oleObj name="Equation" r:id="rId15" imgW="10540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83275" y="4422775"/>
                        <a:ext cx="2635250" cy="984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/>
          <p:cNvGraphicFramePr>
            <a:graphicFrameLocks noChangeAspect="1"/>
          </p:cNvGraphicFramePr>
          <p:nvPr/>
        </p:nvGraphicFramePr>
        <p:xfrm>
          <a:off x="2094163" y="5720624"/>
          <a:ext cx="1944437" cy="5277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353" name="Equation" r:id="rId17" imgW="888840" imgH="241200" progId="Equation.3">
                  <p:embed/>
                </p:oleObj>
              </mc:Choice>
              <mc:Fallback>
                <p:oleObj name="Equation" r:id="rId17" imgW="88884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94163" y="5720624"/>
                        <a:ext cx="1944437" cy="52777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990600" y="5791200"/>
            <a:ext cx="95410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/>
              <a:t>where</a:t>
            </a:r>
            <a:endParaRPr lang="en-IN" sz="2200" dirty="0"/>
          </a:p>
        </p:txBody>
      </p:sp>
    </p:spTree>
    <p:extLst>
      <p:ext uri="{BB962C8B-B14F-4D97-AF65-F5344CB8AC3E}">
        <p14:creationId xmlns:p14="http://schemas.microsoft.com/office/powerpoint/2010/main" val="614470972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3400" y="381000"/>
            <a:ext cx="702147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200" dirty="0" smtClean="0">
                <a:solidFill>
                  <a:srgbClr val="CA3030"/>
                </a:solidFill>
              </a:rPr>
              <a:t>The probability for a </a:t>
            </a:r>
            <a:r>
              <a:rPr lang="en-US" sz="2200" dirty="0" err="1" smtClean="0">
                <a:solidFill>
                  <a:srgbClr val="CA3030"/>
                </a:solidFill>
              </a:rPr>
              <a:t>parton</a:t>
            </a:r>
            <a:r>
              <a:rPr lang="en-US" sz="2200" dirty="0" smtClean="0">
                <a:solidFill>
                  <a:srgbClr val="CA3030"/>
                </a:solidFill>
              </a:rPr>
              <a:t> to scatter n times before</a:t>
            </a:r>
          </a:p>
          <a:p>
            <a:r>
              <a:rPr lang="en-US" sz="2200" dirty="0" smtClean="0">
                <a:solidFill>
                  <a:srgbClr val="CA3030"/>
                </a:solidFill>
              </a:rPr>
              <a:t> it leaves  the medium </a:t>
            </a:r>
            <a:endParaRPr lang="en-IN" sz="2200" dirty="0">
              <a:solidFill>
                <a:srgbClr val="CA3030"/>
              </a:solidFill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2486891" y="1524000"/>
          <a:ext cx="3532909" cy="971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310" name="Equation" r:id="rId3" imgW="1523880" imgH="419040" progId="Equation.3">
                  <p:embed/>
                </p:oleObj>
              </mc:Choice>
              <mc:Fallback>
                <p:oleObj name="Equation" r:id="rId3" imgW="152388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6891" y="1524000"/>
                        <a:ext cx="3532909" cy="971550"/>
                      </a:xfrm>
                      <a:prstGeom prst="rect">
                        <a:avLst/>
                      </a:prstGeom>
                      <a:solidFill>
                        <a:srgbClr val="FF6600">
                          <a:alpha val="67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69969" y="2971800"/>
            <a:ext cx="874149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The effect of energy loss of partons and multiple scatterings </a:t>
            </a:r>
          </a:p>
          <a:p>
            <a:r>
              <a:rPr lang="en-US" sz="2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are implemented through the modification of D</a:t>
            </a:r>
            <a:r>
              <a:rPr lang="en-US" sz="2200" baseline="-25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c/h</a:t>
            </a:r>
            <a:r>
              <a:rPr lang="en-US" sz="2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(z,Q</a:t>
            </a:r>
            <a:r>
              <a:rPr lang="en-US" sz="2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</a:t>
            </a:r>
            <a:r>
              <a:rPr lang="en-US" sz="2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) following the</a:t>
            </a:r>
          </a:p>
          <a:p>
            <a:r>
              <a:rPr lang="en-US" sz="2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model of </a:t>
            </a:r>
            <a:r>
              <a:rPr lang="en-US" sz="2200" dirty="0" smtClean="0">
                <a:solidFill>
                  <a:srgbClr val="0070C0"/>
                </a:solidFill>
              </a:rPr>
              <a:t>Wang-Huang-Sarcevic</a:t>
            </a:r>
            <a:r>
              <a:rPr lang="en-US" sz="2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76200" y="4361395"/>
          <a:ext cx="8991600" cy="9265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311" name="Equation" r:id="rId5" imgW="4431960" imgH="457200" progId="Equation.3">
                  <p:embed/>
                </p:oleObj>
              </mc:Choice>
              <mc:Fallback>
                <p:oleObj name="Equation" r:id="rId5" imgW="443196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" y="4361395"/>
                        <a:ext cx="8991600" cy="926568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rgbClr val="6666FF">
                              <a:alpha val="88000"/>
                            </a:srgbClr>
                          </a:gs>
                          <a:gs pos="100000">
                            <a:srgbClr val="FFFFFF"/>
                          </a:gs>
                        </a:gsLst>
                        <a:lin ang="2700000" scaled="1"/>
                      </a:gra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1168400" y="5714999"/>
          <a:ext cx="1955800" cy="8109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312" name="Equation" r:id="rId7" imgW="1041120" imgH="431640" progId="Equation.3">
                  <p:embed/>
                </p:oleObj>
              </mc:Choice>
              <mc:Fallback>
                <p:oleObj name="Equation" r:id="rId7" imgW="104112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68400" y="5714999"/>
                        <a:ext cx="1955800" cy="81094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28600" y="59436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where,</a:t>
            </a:r>
            <a:endParaRPr lang="en-IN" dirty="0"/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/>
        </p:nvGraphicFramePr>
        <p:xfrm>
          <a:off x="3276600" y="5617786"/>
          <a:ext cx="2971800" cy="9354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313" name="Equation" r:id="rId9" imgW="1371600" imgH="431640" progId="Equation.3">
                  <p:embed/>
                </p:oleObj>
              </mc:Choice>
              <mc:Fallback>
                <p:oleObj name="Equation" r:id="rId9" imgW="137160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5617786"/>
                        <a:ext cx="2971800" cy="93541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3048000" y="5867400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,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248400" y="5943600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and</a:t>
            </a:r>
            <a:endParaRPr lang="en-US" dirty="0"/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/>
        </p:nvGraphicFramePr>
        <p:xfrm>
          <a:off x="6962775" y="5791200"/>
          <a:ext cx="1870698" cy="601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314" name="Equation" r:id="rId11" imgW="749160" imgH="241200" progId="Equation.3">
                  <p:embed/>
                </p:oleObj>
              </mc:Choice>
              <mc:Fallback>
                <p:oleObj name="Equation" r:id="rId11" imgW="74916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62775" y="5791200"/>
                        <a:ext cx="1870698" cy="6016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14194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00A6F79-BD68-4DBE-A296-98DB187F5499}" type="datetime5">
              <a:rPr lang="en-US" smtClean="0"/>
              <a:pPr>
                <a:defRPr/>
              </a:pPr>
              <a:t>19-Aug-13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65A5B3-CA33-418C-8A7B-BBD8DB2EE60D}" type="slidenum">
              <a:rPr lang="en-US" smtClean="0"/>
              <a:pPr>
                <a:defRPr/>
              </a:pPr>
              <a:t>57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182625"/>
            <a:ext cx="6096734" cy="40011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lang="en-US" sz="2000" b="1" baseline="-25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AA</a:t>
            </a:r>
            <a:r>
              <a:rPr lang="en-US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/>
              </a:rPr>
              <a:t> of neutral pions for Au-Au collisions at RHIC</a:t>
            </a:r>
            <a:endParaRPr lang="en-US" sz="2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589407" y="228600"/>
            <a:ext cx="1725152" cy="461665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en-US" sz="2400" b="1" u="sng" dirty="0" smtClean="0"/>
              <a:t>BH regime</a:t>
            </a:r>
            <a:endParaRPr lang="en-IN" b="1" u="sng" dirty="0"/>
          </a:p>
        </p:txBody>
      </p:sp>
      <p:pic>
        <p:nvPicPr>
          <p:cNvPr id="7065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9575" y="914400"/>
            <a:ext cx="3926770" cy="2765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066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914400"/>
            <a:ext cx="4110021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0661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9575" y="3943350"/>
            <a:ext cx="3933825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0662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72025" y="3909004"/>
            <a:ext cx="3990975" cy="2796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195423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00A6F79-BD68-4DBE-A296-98DB187F5499}" type="datetime5">
              <a:rPr lang="en-US" smtClean="0"/>
              <a:pPr>
                <a:defRPr/>
              </a:pPr>
              <a:t>19-Aug-13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65A5B3-CA33-418C-8A7B-BBD8DB2EE60D}" type="slidenum">
              <a:rPr lang="en-US" smtClean="0"/>
              <a:pPr>
                <a:defRPr/>
              </a:pPr>
              <a:t>58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224135"/>
            <a:ext cx="1928733" cy="461665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en-US" sz="2400" b="1" u="sng" dirty="0" smtClean="0"/>
              <a:t>LPM regime</a:t>
            </a:r>
            <a:endParaRPr lang="en-IN" b="1" u="sng" dirty="0"/>
          </a:p>
        </p:txBody>
      </p:sp>
      <p:sp>
        <p:nvSpPr>
          <p:cNvPr id="9" name="TextBox 8"/>
          <p:cNvSpPr txBox="1"/>
          <p:nvPr/>
        </p:nvSpPr>
        <p:spPr>
          <a:xfrm>
            <a:off x="3810000" y="228600"/>
            <a:ext cx="3924985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7A37FF"/>
                </a:solidFill>
              </a:rPr>
              <a:t>S. De and D. K. S. , arXiv:1107.5659</a:t>
            </a:r>
            <a:endParaRPr lang="en-US" dirty="0">
              <a:solidFill>
                <a:srgbClr val="7A37FF"/>
              </a:solidFill>
            </a:endParaRPr>
          </a:p>
        </p:txBody>
      </p:sp>
      <p:pic>
        <p:nvPicPr>
          <p:cNvPr id="6963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914400"/>
            <a:ext cx="3933825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963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6299" y="914400"/>
            <a:ext cx="4042611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963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3895303"/>
            <a:ext cx="3962400" cy="2791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9636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8201" y="3855980"/>
            <a:ext cx="4038600" cy="2849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984332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00A6F79-BD68-4DBE-A296-98DB187F5499}" type="datetime5">
              <a:rPr lang="en-US" smtClean="0"/>
              <a:pPr>
                <a:defRPr/>
              </a:pPr>
              <a:t>19-Aug-13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65A5B3-CA33-418C-8A7B-BBD8DB2EE60D}" type="slidenum">
              <a:rPr lang="en-US" smtClean="0"/>
              <a:pPr>
                <a:defRPr/>
              </a:pPr>
              <a:t>59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76200"/>
            <a:ext cx="4461478" cy="461665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en-US" sz="2400" b="1" u="sng" dirty="0" smtClean="0"/>
              <a:t>Complete Coherence Regime</a:t>
            </a:r>
            <a:endParaRPr lang="en-IN" b="1" u="sng" dirty="0"/>
          </a:p>
        </p:txBody>
      </p:sp>
      <p:pic>
        <p:nvPicPr>
          <p:cNvPr id="6860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" y="828675"/>
            <a:ext cx="3933825" cy="275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861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4825" y="3886200"/>
            <a:ext cx="391477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861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62525" y="3810000"/>
            <a:ext cx="3952875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861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53000" y="838200"/>
            <a:ext cx="39624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153427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541463"/>
            <a:ext cx="6553200" cy="5324475"/>
          </a:xfrm>
          <a:noFill/>
        </p:spPr>
      </p:pic>
      <p:sp>
        <p:nvSpPr>
          <p:cNvPr id="317443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6324600" y="1752600"/>
            <a:ext cx="2743200" cy="3505200"/>
          </a:xfrm>
          <a:solidFill>
            <a:srgbClr val="FFFF99"/>
          </a:solidFill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Low-mass: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sz="2000" dirty="0" smtClean="0">
                <a:solidFill>
                  <a:srgbClr val="3333FF"/>
                </a:solidFill>
              </a:rPr>
              <a:t>    Medium modified spectral density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Intermediate mass: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sz="2000" dirty="0" smtClean="0">
                <a:solidFill>
                  <a:srgbClr val="3333FF"/>
                </a:solidFill>
              </a:rPr>
              <a:t>    Radiation from QGP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High mass: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sz="2000" b="1" dirty="0" smtClean="0">
                <a:solidFill>
                  <a:srgbClr val="3333FF"/>
                </a:solidFill>
              </a:rPr>
              <a:t>    J/</a:t>
            </a:r>
            <a:r>
              <a:rPr lang="en-US" sz="2000" b="1" dirty="0" smtClean="0">
                <a:solidFill>
                  <a:srgbClr val="3333FF"/>
                </a:solidFill>
                <a:latin typeface="Symbol" pitchFamily="18" charset="2"/>
              </a:rPr>
              <a:t>y </a:t>
            </a:r>
            <a:r>
              <a:rPr lang="en-US" sz="2000" dirty="0" smtClean="0">
                <a:solidFill>
                  <a:srgbClr val="3333FF"/>
                </a:solidFill>
              </a:rPr>
              <a:t> etc., suppression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b="1" dirty="0" smtClean="0"/>
              <a:t>All masses:</a:t>
            </a: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r>
              <a:rPr lang="en-US" sz="2000" b="1" dirty="0"/>
              <a:t> </a:t>
            </a:r>
            <a:r>
              <a:rPr lang="en-US" sz="2000" b="1" dirty="0" smtClean="0"/>
              <a:t>    </a:t>
            </a:r>
            <a:r>
              <a:rPr lang="en-US" sz="1600" b="1" dirty="0" smtClean="0">
                <a:solidFill>
                  <a:srgbClr val="3333FF"/>
                </a:solidFill>
              </a:rPr>
              <a:t>Correlated Charm/        </a:t>
            </a: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r>
              <a:rPr lang="en-US" sz="1600" b="1" dirty="0">
                <a:solidFill>
                  <a:srgbClr val="3333FF"/>
                </a:solidFill>
              </a:rPr>
              <a:t> </a:t>
            </a:r>
            <a:r>
              <a:rPr lang="en-US" sz="1600" b="1" dirty="0" smtClean="0">
                <a:solidFill>
                  <a:srgbClr val="3333FF"/>
                </a:solidFill>
              </a:rPr>
              <a:t>      Bottom Decay</a:t>
            </a:r>
            <a:r>
              <a:rPr lang="en-US" sz="1600" dirty="0" smtClean="0">
                <a:solidFill>
                  <a:srgbClr val="3333FF"/>
                </a:solidFill>
              </a:rPr>
              <a:t>.</a:t>
            </a:r>
          </a:p>
        </p:txBody>
      </p:sp>
      <p:sp>
        <p:nvSpPr>
          <p:cNvPr id="31744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305800" cy="762000"/>
          </a:xfrm>
          <a:solidFill>
            <a:schemeClr val="folHlink"/>
          </a:solidFill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 eaLnBrk="1" hangingPunct="1">
              <a:defRPr/>
            </a:pPr>
            <a:r>
              <a:rPr lang="en-US" sz="3200" b="1" dirty="0" smtClean="0">
                <a:solidFill>
                  <a:schemeClr val="tx1"/>
                </a:solidFill>
              </a:rPr>
              <a:t>Low, Intermediate, &amp; High Mass </a:t>
            </a:r>
            <a:r>
              <a:rPr lang="en-US" sz="3200" b="1" dirty="0" err="1" smtClean="0">
                <a:solidFill>
                  <a:schemeClr val="tx1"/>
                </a:solidFill>
              </a:rPr>
              <a:t>Dileptons</a:t>
            </a:r>
            <a:endParaRPr lang="en-US" sz="3200" b="1" dirty="0" smtClean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00800" y="5429250"/>
            <a:ext cx="2590800" cy="1323975"/>
          </a:xfrm>
          <a:prstGeom prst="rect">
            <a:avLst/>
          </a:prstGeom>
          <a:solidFill>
            <a:srgbClr val="BDFDA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rgbClr val="000000"/>
                </a:solidFill>
                <a:latin typeface="Arial" charset="0"/>
              </a:rPr>
              <a:t>The same model</a:t>
            </a:r>
          </a:p>
          <a:p>
            <a:pPr>
              <a:defRPr/>
            </a:pPr>
            <a:r>
              <a:rPr lang="en-US" sz="2000" dirty="0">
                <a:solidFill>
                  <a:srgbClr val="000000"/>
                </a:solidFill>
                <a:latin typeface="Arial" charset="0"/>
              </a:rPr>
              <a:t>should explain both:</a:t>
            </a:r>
          </a:p>
          <a:p>
            <a:pPr>
              <a:defRPr/>
            </a:pPr>
            <a:r>
              <a:rPr lang="en-US" sz="2000" dirty="0">
                <a:solidFill>
                  <a:srgbClr val="000000"/>
                </a:solidFill>
                <a:latin typeface="Arial" charset="0"/>
              </a:rPr>
              <a:t>Single Photons and</a:t>
            </a:r>
          </a:p>
          <a:p>
            <a:pPr>
              <a:defRPr/>
            </a:pPr>
            <a:r>
              <a:rPr lang="en-US" sz="2000" dirty="0" err="1">
                <a:solidFill>
                  <a:srgbClr val="000000"/>
                </a:solidFill>
                <a:latin typeface="Arial" charset="0"/>
              </a:rPr>
              <a:t>Dileptons</a:t>
            </a:r>
            <a:r>
              <a:rPr lang="en-US" sz="2000" dirty="0">
                <a:solidFill>
                  <a:srgbClr val="000000"/>
                </a:solidFill>
                <a:latin typeface="Arial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96791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304800"/>
            <a:ext cx="8323689" cy="400110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R</a:t>
            </a:r>
            <a:r>
              <a:rPr lang="en-US" sz="2000" b="1" baseline="-25000" dirty="0" smtClean="0"/>
              <a:t>AA</a:t>
            </a:r>
            <a:r>
              <a:rPr lang="en-US" sz="2000" b="1" dirty="0" smtClean="0"/>
              <a:t>  of charged hadrons for Pb+Pb @ 2.76 ATeV : CMS preliminary </a:t>
            </a:r>
            <a:endParaRPr lang="en-US" sz="2000" b="1" dirty="0"/>
          </a:p>
        </p:txBody>
      </p:sp>
      <p:pic>
        <p:nvPicPr>
          <p:cNvPr id="8089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9064" y="914400"/>
            <a:ext cx="4300536" cy="3107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08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3120" y="3227109"/>
            <a:ext cx="4418480" cy="3097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639848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78083" y="125220"/>
            <a:ext cx="6793142" cy="43088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>
              <a:buClr>
                <a:schemeClr val="tx1"/>
              </a:buClr>
              <a:buSzPct val="120000"/>
            </a:pPr>
            <a:r>
              <a:rPr lang="en-US" sz="2200" dirty="0" smtClean="0">
                <a:solidFill>
                  <a:schemeClr val="bg1"/>
                </a:solidFill>
                <a:latin typeface="Arial Rounded MT Bold" pitchFamily="34" charset="0"/>
              </a:rPr>
              <a:t>Centrality dependence of dE /dx at RHIC &amp; LHC</a:t>
            </a:r>
            <a:endParaRPr lang="en-US" sz="2200" dirty="0">
              <a:solidFill>
                <a:schemeClr val="bg1"/>
              </a:solidFill>
              <a:latin typeface="Arial Rounded MT Bold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685800"/>
            <a:ext cx="6705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Taking the case of parton energy loss in the complete coherence regime,  - dE/dx = </a:t>
            </a:r>
            <a:r>
              <a:rPr lang="en-US" sz="2000" dirty="0" smtClean="0">
                <a:sym typeface="Symbol"/>
              </a:rPr>
              <a:t> / </a:t>
            </a:r>
            <a:r>
              <a:rPr lang="en-US" sz="2000" dirty="0" smtClean="0"/>
              <a:t> </a:t>
            </a:r>
          </a:p>
          <a:p>
            <a:r>
              <a:rPr lang="en-US" sz="2000" dirty="0" smtClean="0"/>
              <a:t> 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304800" y="1676400"/>
            <a:ext cx="37176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The concerned partons having </a:t>
            </a:r>
            <a:endParaRPr lang="en-US" sz="2000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3962400" y="1600200"/>
          <a:ext cx="1997075" cy="452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294" name="Equation" r:id="rId3" imgW="952200" imgH="215640" progId="Equation.3">
                  <p:embed/>
                </p:oleObj>
              </mc:Choice>
              <mc:Fallback>
                <p:oleObj name="Equation" r:id="rId3" imgW="95220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2400" y="1600200"/>
                        <a:ext cx="1997075" cy="4524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685800" y="6229290"/>
            <a:ext cx="52006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We see that the energy lost by the partons,  </a:t>
            </a:r>
            <a:endParaRPr lang="en-US" sz="2000" dirty="0">
              <a:solidFill>
                <a:srgbClr val="FF0000"/>
              </a:solidFill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/>
        </p:nvGraphicFramePr>
        <p:xfrm>
          <a:off x="6248400" y="6170341"/>
          <a:ext cx="1219200" cy="5352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295" name="Equation" r:id="rId5" imgW="520560" imgH="228600" progId="Equation.3">
                  <p:embed/>
                </p:oleObj>
              </mc:Choice>
              <mc:Fallback>
                <p:oleObj name="Equation" r:id="rId5" imgW="5205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48400" y="6170341"/>
                        <a:ext cx="1219200" cy="53525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6705600" y="3593068"/>
            <a:ext cx="22804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Pb+Pb @ 2.76 ATeV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0-5%,  ALICE coll.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781800" y="4343400"/>
            <a:ext cx="22172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413BF"/>
                </a:solidFill>
              </a:rPr>
              <a:t>&lt;L&gt;</a:t>
            </a:r>
            <a:r>
              <a:rPr lang="en-US" dirty="0" smtClean="0">
                <a:solidFill>
                  <a:srgbClr val="3413BF"/>
                </a:solidFill>
                <a:sym typeface="Symbol"/>
              </a:rPr>
              <a:t> 6.90 fm</a:t>
            </a:r>
          </a:p>
          <a:p>
            <a:r>
              <a:rPr lang="en-US" dirty="0" smtClean="0">
                <a:solidFill>
                  <a:srgbClr val="3413BF"/>
                </a:solidFill>
                <a:sym typeface="Symbol"/>
              </a:rPr>
              <a:t>-dE/dx =2.4 GeV/fm</a:t>
            </a:r>
            <a:endParaRPr lang="en-US" dirty="0">
              <a:solidFill>
                <a:srgbClr val="3413B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19800" y="1611868"/>
            <a:ext cx="16658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cs typeface="Arial" pitchFamily="34" charset="0"/>
              </a:rPr>
              <a:t>at RHIC and </a:t>
            </a:r>
            <a:endParaRPr lang="en-US" sz="2000" dirty="0">
              <a:cs typeface="Arial" pitchFamily="34" charset="0"/>
            </a:endParaRPr>
          </a:p>
        </p:txBody>
      </p:sp>
      <p:graphicFrame>
        <p:nvGraphicFramePr>
          <p:cNvPr id="8" name="Object 5"/>
          <p:cNvGraphicFramePr>
            <a:graphicFrameLocks noChangeAspect="1"/>
          </p:cNvGraphicFramePr>
          <p:nvPr/>
        </p:nvGraphicFramePr>
        <p:xfrm>
          <a:off x="546100" y="2133600"/>
          <a:ext cx="2103438" cy="452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296" name="Equation" r:id="rId7" imgW="1002960" imgH="215640" progId="Equation.3">
                  <p:embed/>
                </p:oleObj>
              </mc:Choice>
              <mc:Fallback>
                <p:oleObj name="Equation" r:id="rId7" imgW="100296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6100" y="2133600"/>
                        <a:ext cx="2103438" cy="4524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2743200" y="2133600"/>
            <a:ext cx="9829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cs typeface="Arial" pitchFamily="34" charset="0"/>
              </a:rPr>
              <a:t>at LHC</a:t>
            </a:r>
            <a:endParaRPr lang="en-US" sz="2000" dirty="0">
              <a:cs typeface="Arial" pitchFamily="34" charset="0"/>
            </a:endParaRPr>
          </a:p>
        </p:txBody>
      </p:sp>
      <p:pic>
        <p:nvPicPr>
          <p:cNvPr id="32774" name="Picture 6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509713" y="2590800"/>
            <a:ext cx="4967287" cy="3559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096979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Content Placeholder 6" descr="gulliver1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76800" y="1447800"/>
            <a:ext cx="3273425" cy="5330825"/>
          </a:xfr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58349" y="274638"/>
            <a:ext cx="7541423" cy="923330"/>
          </a:xfr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sz="5400" b="1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Heavy Quark Propagation</a:t>
            </a:r>
            <a:endParaRPr lang="en-IN" sz="5400" b="1" dirty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800600"/>
          </a:xfrm>
          <a:solidFill>
            <a:schemeClr val="bg1"/>
          </a:solidFill>
        </p:spPr>
        <p:txBody>
          <a:bodyPr/>
          <a:lstStyle/>
          <a:p>
            <a:pPr algn="ctr">
              <a:buFontTx/>
              <a:buBlip>
                <a:blip r:embed="rId3"/>
              </a:buBlip>
            </a:pPr>
            <a:r>
              <a:rPr lang="en-US" sz="3600" b="1" dirty="0" smtClean="0">
                <a:solidFill>
                  <a:srgbClr val="CC00CC"/>
                </a:solidFill>
                <a:latin typeface="Comic Sans MS" panose="030F0702030302020204" pitchFamily="66" charset="0"/>
              </a:rPr>
              <a:t>  Initial Fusion</a:t>
            </a:r>
          </a:p>
          <a:p>
            <a:pPr>
              <a:buSzPct val="80000"/>
              <a:buFontTx/>
              <a:buBlip>
                <a:blip r:embed="rId4"/>
              </a:buBlip>
            </a:pPr>
            <a:r>
              <a:rPr lang="en-US" sz="2400" b="1" dirty="0" smtClean="0">
                <a:latin typeface="Comic Sans MS" panose="030F0702030302020204" pitchFamily="66" charset="0"/>
              </a:rPr>
              <a:t>Jet-jet interaction</a:t>
            </a:r>
          </a:p>
          <a:p>
            <a:pPr>
              <a:buSzPct val="80000"/>
              <a:buFontTx/>
              <a:buBlip>
                <a:blip r:embed="rId4"/>
              </a:buBlip>
            </a:pPr>
            <a:r>
              <a:rPr lang="en-US" sz="2400" b="1" dirty="0" smtClean="0">
                <a:latin typeface="Comic Sans MS" panose="030F0702030302020204" pitchFamily="66" charset="0"/>
              </a:rPr>
              <a:t>Thermal production</a:t>
            </a:r>
          </a:p>
          <a:p>
            <a:pPr>
              <a:buSzPct val="80000"/>
              <a:buFontTx/>
              <a:buBlip>
                <a:blip r:embed="rId4"/>
              </a:buBlip>
            </a:pPr>
            <a:r>
              <a:rPr lang="en-US" sz="24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Passage of jets through Quark Gluon Plasma.</a:t>
            </a:r>
          </a:p>
          <a:p>
            <a:pPr>
              <a:buSzPct val="80000"/>
              <a:buFontTx/>
              <a:buBlip>
                <a:blip r:embed="rId4"/>
              </a:buBlip>
            </a:pPr>
            <a:r>
              <a:rPr lang="en-US" sz="2400" b="1" dirty="0" smtClean="0">
                <a:latin typeface="Comic Sans MS" panose="030F0702030302020204" pitchFamily="66" charset="0"/>
              </a:rPr>
              <a:t>NLO effects.</a:t>
            </a:r>
          </a:p>
          <a:p>
            <a:pPr>
              <a:buSzPct val="80000"/>
              <a:buFontTx/>
              <a:buBlip>
                <a:blip r:embed="rId4"/>
              </a:buBlip>
            </a:pPr>
            <a:r>
              <a:rPr lang="en-US" sz="24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Back to back correlations</a:t>
            </a:r>
          </a:p>
          <a:p>
            <a:pPr>
              <a:buSzPct val="80000"/>
              <a:buFontTx/>
              <a:buBlip>
                <a:blip r:embed="rId4"/>
              </a:buBlip>
            </a:pPr>
            <a:r>
              <a:rPr lang="en-US" sz="2400" b="1" dirty="0" err="1" smtClean="0">
                <a:latin typeface="Comic Sans MS" panose="030F0702030302020204" pitchFamily="66" charset="0"/>
              </a:rPr>
              <a:t>dE</a:t>
            </a:r>
            <a:r>
              <a:rPr lang="en-US" sz="2400" b="1" dirty="0" smtClean="0">
                <a:latin typeface="Comic Sans MS" panose="030F0702030302020204" pitchFamily="66" charset="0"/>
              </a:rPr>
              <a:t>/dx</a:t>
            </a:r>
          </a:p>
        </p:txBody>
      </p:sp>
    </p:spTree>
    <p:extLst>
      <p:ext uri="{BB962C8B-B14F-4D97-AF65-F5344CB8AC3E}">
        <p14:creationId xmlns:p14="http://schemas.microsoft.com/office/powerpoint/2010/main" val="1431241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 tmFilter="0,0; .5, 1; 1, 1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1" dur="8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2" dur="8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8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04800" y="152400"/>
            <a:ext cx="822960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Heavy Quark Production</a:t>
            </a:r>
            <a:endParaRPr lang="en-IN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1245346"/>
            <a:ext cx="5953943" cy="4322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4419599" y="864783"/>
            <a:ext cx="4191000" cy="304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33CC"/>
                </a:solidFill>
              </a:rPr>
              <a:t>M. </a:t>
            </a:r>
            <a:r>
              <a:rPr lang="en-US" sz="1400" b="1" dirty="0" err="1" smtClean="0">
                <a:solidFill>
                  <a:srgbClr val="0033CC"/>
                </a:solidFill>
              </a:rPr>
              <a:t>Younus</a:t>
            </a:r>
            <a:r>
              <a:rPr lang="en-US" sz="1400" b="1" dirty="0" smtClean="0">
                <a:solidFill>
                  <a:srgbClr val="0033CC"/>
                </a:solidFill>
              </a:rPr>
              <a:t> &amp; DKS, J. Phys. G 37, 115006 (2010)</a:t>
            </a:r>
            <a:endParaRPr lang="en-IN" sz="1100" b="1" dirty="0">
              <a:solidFill>
                <a:srgbClr val="0033CC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731" y="5688449"/>
            <a:ext cx="8791737" cy="116955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ts val="2800"/>
              </a:lnSpc>
            </a:pPr>
            <a:r>
              <a:rPr lang="en-US" sz="2000" b="1" dirty="0" smtClean="0">
                <a:solidFill>
                  <a:srgbClr val="C00000"/>
                </a:solidFill>
                <a:latin typeface="Andalus" pitchFamily="2" charset="-78"/>
                <a:cs typeface="Andalus" pitchFamily="2" charset="-78"/>
              </a:rPr>
              <a:t>Taking pp collisions as the base-line may not be appropriate as mechanisms other than initial fusion may contribute. There is also a </a:t>
            </a:r>
            <a:r>
              <a:rPr lang="en-US" sz="2000" b="1" dirty="0" smtClean="0">
                <a:solidFill>
                  <a:srgbClr val="0033CC"/>
                </a:solidFill>
                <a:latin typeface="Andalus" pitchFamily="2" charset="-78"/>
                <a:cs typeface="Andalus" pitchFamily="2" charset="-78"/>
              </a:rPr>
              <a:t>growing evidence for multiple scatterings </a:t>
            </a:r>
            <a:r>
              <a:rPr lang="en-US" sz="2000" b="1" dirty="0" smtClean="0">
                <a:solidFill>
                  <a:srgbClr val="C00000"/>
                </a:solidFill>
                <a:latin typeface="Andalus" pitchFamily="2" charset="-78"/>
                <a:cs typeface="Andalus" pitchFamily="2" charset="-78"/>
              </a:rPr>
              <a:t>of </a:t>
            </a:r>
            <a:r>
              <a:rPr lang="en-US" sz="2000" b="1" dirty="0" err="1" smtClean="0">
                <a:solidFill>
                  <a:srgbClr val="C00000"/>
                </a:solidFill>
                <a:latin typeface="Andalus" pitchFamily="2" charset="-78"/>
                <a:cs typeface="Andalus" pitchFamily="2" charset="-78"/>
              </a:rPr>
              <a:t>partons</a:t>
            </a:r>
            <a:r>
              <a:rPr lang="en-US" sz="2000" b="1" dirty="0" smtClean="0">
                <a:solidFill>
                  <a:srgbClr val="C00000"/>
                </a:solidFill>
                <a:latin typeface="Andalus" pitchFamily="2" charset="-78"/>
                <a:cs typeface="Andalus" pitchFamily="2" charset="-78"/>
              </a:rPr>
              <a:t> in </a:t>
            </a:r>
            <a:r>
              <a:rPr lang="en-US" sz="2000" b="1" dirty="0" err="1" smtClean="0">
                <a:solidFill>
                  <a:srgbClr val="C00000"/>
                </a:solidFill>
                <a:latin typeface="Andalus" pitchFamily="2" charset="-78"/>
                <a:cs typeface="Andalus" pitchFamily="2" charset="-78"/>
              </a:rPr>
              <a:t>pp</a:t>
            </a:r>
            <a:r>
              <a:rPr lang="en-US" sz="2000" b="1" dirty="0" smtClean="0">
                <a:solidFill>
                  <a:srgbClr val="C00000"/>
                </a:solidFill>
                <a:latin typeface="Andalus" pitchFamily="2" charset="-78"/>
                <a:cs typeface="Andalus" pitchFamily="2" charset="-78"/>
              </a:rPr>
              <a:t> </a:t>
            </a:r>
            <a:r>
              <a:rPr lang="en-US" sz="2000" b="1" dirty="0" smtClean="0">
                <a:solidFill>
                  <a:srgbClr val="C00000"/>
                </a:solidFill>
                <a:latin typeface="Andalus" pitchFamily="2" charset="-78"/>
                <a:cs typeface="Andalus" pitchFamily="2" charset="-78"/>
              </a:rPr>
              <a:t>collisions.</a:t>
            </a:r>
            <a:endParaRPr lang="en-US" sz="2000" b="1" dirty="0">
              <a:solidFill>
                <a:srgbClr val="C00000"/>
              </a:solidFill>
              <a:latin typeface="Andalus" pitchFamily="2" charset="-78"/>
              <a:cs typeface="Andalus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502645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8975" y="615462"/>
            <a:ext cx="7894212" cy="447495"/>
          </a:xfrm>
          <a:prstGeom prst="rect">
            <a:avLst/>
          </a:prstGeom>
          <a:solidFill>
            <a:srgbClr val="800000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en-US" sz="2308" dirty="0">
                <a:solidFill>
                  <a:srgbClr val="FFFF00"/>
                </a:solidFill>
                <a:latin typeface="Arial Rounded MT Bold" pitchFamily="34" charset="0"/>
              </a:rPr>
              <a:t>Energy and </a:t>
            </a:r>
            <a:r>
              <a:rPr lang="en-US" sz="2308" dirty="0" err="1">
                <a:solidFill>
                  <a:srgbClr val="FFFF00"/>
                </a:solidFill>
                <a:latin typeface="Arial Rounded MT Bold" pitchFamily="34" charset="0"/>
              </a:rPr>
              <a:t>flavour</a:t>
            </a:r>
            <a:r>
              <a:rPr lang="en-US" sz="2308" dirty="0">
                <a:solidFill>
                  <a:srgbClr val="FFFF00"/>
                </a:solidFill>
                <a:latin typeface="Arial Rounded MT Bold" pitchFamily="34" charset="0"/>
              </a:rPr>
              <a:t> dependence of parton energy loss</a:t>
            </a:r>
          </a:p>
        </p:txBody>
      </p:sp>
      <p:graphicFrame>
        <p:nvGraphicFramePr>
          <p:cNvPr id="96258" name="Object 2"/>
          <p:cNvGraphicFramePr>
            <a:graphicFrameLocks noChangeAspect="1"/>
          </p:cNvGraphicFramePr>
          <p:nvPr/>
        </p:nvGraphicFramePr>
        <p:xfrm>
          <a:off x="228600" y="1318847"/>
          <a:ext cx="4114800" cy="268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378" name="Acrobat Document" r:id="rId3" imgW="7100640" imgH="4992120" progId="AcroExch.Document.7">
                  <p:embed/>
                </p:oleObj>
              </mc:Choice>
              <mc:Fallback>
                <p:oleObj name="Acrobat Document" r:id="rId3" imgW="7100640" imgH="4992120" progId="AcroExch.Document.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1318847"/>
                        <a:ext cx="4114800" cy="268405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6259" name="Object 3"/>
          <p:cNvGraphicFramePr>
            <a:graphicFrameLocks noChangeAspect="1"/>
          </p:cNvGraphicFramePr>
          <p:nvPr/>
        </p:nvGraphicFramePr>
        <p:xfrm>
          <a:off x="4724400" y="1318846"/>
          <a:ext cx="4114802" cy="26840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379" name="Acrobat Document" r:id="rId5" imgW="7100640" imgH="4992120" progId="AcroExch.Document.7">
                  <p:embed/>
                </p:oleObj>
              </mc:Choice>
              <mc:Fallback>
                <p:oleObj name="Acrobat Document" r:id="rId5" imgW="7100640" imgH="4992120" progId="AcroExch.Document.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4400" y="1318846"/>
                        <a:ext cx="4114802" cy="268405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28601" y="4484078"/>
            <a:ext cx="5105180" cy="4048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031" dirty="0">
                <a:latin typeface="+mn-lt"/>
              </a:rPr>
              <a:t> Bethe- </a:t>
            </a:r>
            <a:r>
              <a:rPr lang="en-US" sz="2031" dirty="0" err="1">
                <a:latin typeface="+mn-lt"/>
              </a:rPr>
              <a:t>Heitler</a:t>
            </a:r>
            <a:r>
              <a:rPr lang="en-US" sz="2031" dirty="0">
                <a:latin typeface="+mn-lt"/>
              </a:rPr>
              <a:t> Limit of  Incoherent Radiation:</a:t>
            </a: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/>
        </p:nvGraphicFramePr>
        <p:xfrm>
          <a:off x="5976472" y="4484079"/>
          <a:ext cx="1414929" cy="4269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380" name="Equation" r:id="rId7" imgW="660113" imgH="215806" progId="Equation.3">
                  <p:embed/>
                </p:oleObj>
              </mc:Choice>
              <mc:Fallback>
                <p:oleObj name="Equation" r:id="rId7" imgW="660113" imgH="21580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76472" y="4484079"/>
                        <a:ext cx="1414929" cy="426990"/>
                      </a:xfrm>
                      <a:prstGeom prst="rect">
                        <a:avLst/>
                      </a:prstGeom>
                      <a:solidFill>
                        <a:srgbClr val="00FFFF">
                          <a:alpha val="33000"/>
                        </a:srgb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FF99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228600" y="5000736"/>
            <a:ext cx="3920945" cy="4048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031" dirty="0">
                <a:latin typeface="+mn-lt"/>
              </a:rPr>
              <a:t> LPM Limit of Coherent Radiation: </a:t>
            </a: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/>
        </p:nvGraphicFramePr>
        <p:xfrm>
          <a:off x="5943600" y="5046786"/>
          <a:ext cx="1600200" cy="4764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381" name="Equation" r:id="rId9" imgW="787058" imgH="253890" progId="Equation.3">
                  <p:embed/>
                </p:oleObj>
              </mc:Choice>
              <mc:Fallback>
                <p:oleObj name="Equation" r:id="rId9" imgW="787058" imgH="25389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3600" y="5046786"/>
                        <a:ext cx="1600200" cy="476486"/>
                      </a:xfrm>
                      <a:prstGeom prst="rect">
                        <a:avLst/>
                      </a:prstGeom>
                      <a:solidFill>
                        <a:srgbClr val="00FFFF">
                          <a:alpha val="30000"/>
                        </a:srgb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12700">
                            <a:solidFill>
                              <a:srgbClr val="FF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/>
          <p:cNvGraphicFramePr>
            <a:graphicFrameLocks noChangeAspect="1"/>
          </p:cNvGraphicFramePr>
          <p:nvPr/>
        </p:nvGraphicFramePr>
        <p:xfrm>
          <a:off x="1447800" y="5578721"/>
          <a:ext cx="2286000" cy="4528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382" name="Equation" r:id="rId11" imgW="1066800" imgH="228600" progId="Equation.3">
                  <p:embed/>
                </p:oleObj>
              </mc:Choice>
              <mc:Fallback>
                <p:oleObj name="Equation" r:id="rId11" imgW="10668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5578721"/>
                        <a:ext cx="2286000" cy="45280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6263" name="Object 7"/>
          <p:cNvGraphicFramePr>
            <a:graphicFrameLocks noChangeAspect="1"/>
          </p:cNvGraphicFramePr>
          <p:nvPr/>
        </p:nvGraphicFramePr>
        <p:xfrm>
          <a:off x="5437187" y="5578721"/>
          <a:ext cx="2259013" cy="4528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383" name="Equation" r:id="rId13" imgW="1054100" imgH="228600" progId="Equation.3">
                  <p:embed/>
                </p:oleObj>
              </mc:Choice>
              <mc:Fallback>
                <p:oleObj name="Equation" r:id="rId13" imgW="10541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7187" y="5578721"/>
                        <a:ext cx="2259013" cy="45280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457202" y="5609493"/>
            <a:ext cx="926857" cy="4190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23" dirty="0">
                <a:solidFill>
                  <a:srgbClr val="143ADC"/>
                </a:solidFill>
                <a:cs typeface="Arial" pitchFamily="34" charset="0"/>
              </a:rPr>
              <a:t>RHIC: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430330" y="5609493"/>
            <a:ext cx="805029" cy="4190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23" dirty="0">
                <a:solidFill>
                  <a:srgbClr val="143ADC"/>
                </a:solidFill>
                <a:cs typeface="Arial" pitchFamily="34" charset="0"/>
              </a:rPr>
              <a:t>LHC: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52400" y="4132386"/>
            <a:ext cx="4800600" cy="4900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92" dirty="0">
                <a:solidFill>
                  <a:srgbClr val="CC0000"/>
                </a:solidFill>
              </a:rPr>
              <a:t>Refs: JPG 39,  095003 (2012); 015001 (2012);  </a:t>
            </a:r>
            <a:r>
              <a:rPr lang="en-US" sz="1292" dirty="0" err="1">
                <a:solidFill>
                  <a:srgbClr val="CC0000"/>
                </a:solidFill>
              </a:rPr>
              <a:t>arXiv</a:t>
            </a:r>
            <a:r>
              <a:rPr lang="en-US" sz="1292" dirty="0">
                <a:solidFill>
                  <a:srgbClr val="CC0000"/>
                </a:solidFill>
              </a:rPr>
              <a:t>: 1112.2492 </a:t>
            </a:r>
            <a:endParaRPr lang="en-IN" sz="1292" dirty="0">
              <a:solidFill>
                <a:srgbClr val="CC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8168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C0000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IN" sz="5400" b="1" dirty="0" smtClean="0">
                <a:solidFill>
                  <a:srgbClr val="FFFF00"/>
                </a:solidFill>
              </a:rPr>
              <a:t>Conclusions</a:t>
            </a:r>
            <a:endParaRPr lang="en-IN" sz="5400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1524000"/>
            <a:ext cx="8496300" cy="5105400"/>
          </a:xfrm>
          <a:solidFill>
            <a:srgbClr val="00B050"/>
          </a:solidFill>
        </p:spPr>
        <p:txBody>
          <a:bodyPr/>
          <a:lstStyle/>
          <a:p>
            <a:r>
              <a:rPr lang="en-IN" sz="3200" dirty="0">
                <a:solidFill>
                  <a:srgbClr val="3333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IN" sz="3200" dirty="0" smtClean="0">
                <a:solidFill>
                  <a:srgbClr val="3333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 discovery of quark gluon plasma has provided confirmation of one of the most spectacular predictions of QCD- the theory of strong interactions.</a:t>
            </a:r>
          </a:p>
          <a:p>
            <a:r>
              <a:rPr lang="en-IN" sz="3200" dirty="0" smtClean="0">
                <a:solidFill>
                  <a:srgbClr val="3333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Single photons, </a:t>
            </a:r>
            <a:r>
              <a:rPr lang="en-IN" sz="3200" dirty="0" err="1" smtClean="0">
                <a:solidFill>
                  <a:srgbClr val="3333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dileptons</a:t>
            </a:r>
            <a:r>
              <a:rPr lang="en-IN" sz="3200" dirty="0" smtClean="0">
                <a:solidFill>
                  <a:srgbClr val="3333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jets, and heavy quarks provide interesting details of initial stage of the plasma and its dynamics</a:t>
            </a:r>
            <a:r>
              <a:rPr lang="en-I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IN" sz="3200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initial state in these collisions is hot ~300-500 MeV and dense, 20-100 </a:t>
            </a:r>
            <a:r>
              <a:rPr lang="en-IN" sz="3200" dirty="0" err="1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GeV</a:t>
            </a:r>
            <a:r>
              <a:rPr lang="en-IN" sz="3200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/fm^3, similar to the matter in early universe.</a:t>
            </a:r>
          </a:p>
        </p:txBody>
      </p:sp>
    </p:spTree>
    <p:extLst>
      <p:ext uri="{BB962C8B-B14F-4D97-AF65-F5344CB8AC3E}">
        <p14:creationId xmlns:p14="http://schemas.microsoft.com/office/powerpoint/2010/main" val="1437754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4" name="Picture 5" descr="glittering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44692"/>
            <a:ext cx="6096000" cy="65847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Back up slides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>
          <a:xfrm>
            <a:off x="1066800" y="152400"/>
            <a:ext cx="6477000" cy="914400"/>
          </a:xfrm>
          <a:solidFill>
            <a:srgbClr val="92D050"/>
          </a:solidFill>
        </p:spPr>
        <p:txBody>
          <a:bodyPr/>
          <a:lstStyle/>
          <a:p>
            <a:r>
              <a:rPr lang="en-US" b="1" smtClean="0">
                <a:solidFill>
                  <a:srgbClr val="663300"/>
                </a:solidFill>
              </a:rPr>
              <a:t>If I had more time</a:t>
            </a:r>
            <a:r>
              <a:rPr lang="en-US" smtClean="0"/>
              <a:t>:</a:t>
            </a:r>
          </a:p>
        </p:txBody>
      </p:sp>
      <p:sp>
        <p:nvSpPr>
          <p:cNvPr id="43011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562600"/>
          </a:xfrm>
          <a:solidFill>
            <a:srgbClr val="BDFDA1"/>
          </a:solidFill>
        </p:spPr>
        <p:txBody>
          <a:bodyPr/>
          <a:lstStyle/>
          <a:p>
            <a:r>
              <a:rPr lang="en-US" sz="2000" b="1" u="sng" dirty="0" smtClean="0">
                <a:solidFill>
                  <a:srgbClr val="FF0000"/>
                </a:solidFill>
                <a:sym typeface="Wingdings" panose="05000000000000000000" pitchFamily="2" charset="2"/>
              </a:rPr>
              <a:t>Intensity Interferometry of direct photons</a:t>
            </a:r>
          </a:p>
          <a:p>
            <a:pPr marL="0" indent="0">
              <a:buNone/>
            </a:pPr>
            <a:endParaRPr lang="en-US" sz="2000" b="1" u="sng" dirty="0" smtClean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r>
              <a:rPr lang="en-US" sz="2000" b="1" dirty="0" smtClean="0">
                <a:sym typeface="Wingdings" panose="05000000000000000000" pitchFamily="2" charset="2"/>
              </a:rPr>
              <a:t>D. K. Srivastava, </a:t>
            </a:r>
            <a:r>
              <a:rPr lang="en-US" sz="2000" dirty="0" smtClean="0">
                <a:sym typeface="Wingdings" panose="05000000000000000000" pitchFamily="2" charset="2"/>
              </a:rPr>
              <a:t>PLB 307(1993)1.</a:t>
            </a:r>
          </a:p>
          <a:p>
            <a:r>
              <a:rPr lang="en-US" sz="2000" b="1" dirty="0" smtClean="0">
                <a:sym typeface="Wingdings" panose="05000000000000000000" pitchFamily="2" charset="2"/>
              </a:rPr>
              <a:t>D. K. Srivastava and J. I. </a:t>
            </a:r>
            <a:r>
              <a:rPr lang="en-US" sz="2000" b="1" dirty="0" err="1" smtClean="0">
                <a:sym typeface="Wingdings" panose="05000000000000000000" pitchFamily="2" charset="2"/>
              </a:rPr>
              <a:t>Kapusta</a:t>
            </a:r>
            <a:r>
              <a:rPr lang="en-US" sz="2000" dirty="0" smtClean="0">
                <a:sym typeface="Wingdings" panose="05000000000000000000" pitchFamily="2" charset="2"/>
              </a:rPr>
              <a:t>, PRC 48 (1993) 1335.</a:t>
            </a:r>
          </a:p>
          <a:p>
            <a:r>
              <a:rPr lang="en-US" sz="2000" b="1" dirty="0" smtClean="0">
                <a:sym typeface="Wingdings" panose="05000000000000000000" pitchFamily="2" charset="2"/>
              </a:rPr>
              <a:t>D. K. Srivastava</a:t>
            </a:r>
            <a:r>
              <a:rPr lang="en-US" sz="2000" dirty="0" smtClean="0">
                <a:sym typeface="Wingdings" panose="05000000000000000000" pitchFamily="2" charset="2"/>
              </a:rPr>
              <a:t>, PRD 49 (1994) 4523.</a:t>
            </a:r>
            <a:endParaRPr lang="en-US" sz="2000" b="1" dirty="0" smtClean="0">
              <a:sym typeface="Wingdings" panose="05000000000000000000" pitchFamily="2" charset="2"/>
            </a:endParaRPr>
          </a:p>
          <a:p>
            <a:r>
              <a:rPr lang="en-US" sz="2000" b="1" dirty="0" smtClean="0">
                <a:sym typeface="Wingdings" panose="05000000000000000000" pitchFamily="2" charset="2"/>
              </a:rPr>
              <a:t>S. A. Bass, B. Muller, D. K. Srivastava</a:t>
            </a:r>
            <a:r>
              <a:rPr lang="en-US" sz="2000" dirty="0" smtClean="0">
                <a:sym typeface="Wingdings" panose="05000000000000000000" pitchFamily="2" charset="2"/>
              </a:rPr>
              <a:t>, PRL 16 (2004) 162301;</a:t>
            </a:r>
          </a:p>
          <a:p>
            <a:r>
              <a:rPr lang="en-US" sz="2000" b="1" dirty="0" smtClean="0">
                <a:solidFill>
                  <a:srgbClr val="663300"/>
                </a:solidFill>
                <a:sym typeface="Wingdings" panose="05000000000000000000" pitchFamily="2" charset="2"/>
              </a:rPr>
              <a:t>D. K. Srivastava, </a:t>
            </a:r>
            <a:r>
              <a:rPr lang="en-US" sz="2000" dirty="0" smtClean="0">
                <a:sym typeface="Wingdings" panose="05000000000000000000" pitchFamily="2" charset="2"/>
              </a:rPr>
              <a:t>PRC 71 (2005) 034905.</a:t>
            </a:r>
          </a:p>
          <a:p>
            <a:r>
              <a:rPr lang="en-US" sz="2000" b="1" dirty="0" smtClean="0">
                <a:sym typeface="Wingdings" panose="05000000000000000000" pitchFamily="2" charset="2"/>
              </a:rPr>
              <a:t>D. K. Srivastava &amp; R. Chatterjee</a:t>
            </a:r>
            <a:r>
              <a:rPr lang="en-US" sz="2000" dirty="0" smtClean="0">
                <a:sym typeface="Wingdings" panose="05000000000000000000" pitchFamily="2" charset="2"/>
              </a:rPr>
              <a:t>, PRC 80(2009) 054914.</a:t>
            </a:r>
          </a:p>
          <a:p>
            <a:r>
              <a:rPr lang="en-US" sz="2000" b="1" dirty="0" smtClean="0">
                <a:sym typeface="Wingdings" panose="05000000000000000000" pitchFamily="2" charset="2"/>
              </a:rPr>
              <a:t>S. De, R. Chatterjee, D. K. Srivastava</a:t>
            </a:r>
            <a:r>
              <a:rPr lang="en-US" sz="2000" dirty="0" smtClean="0">
                <a:sym typeface="Wingdings" panose="05000000000000000000" pitchFamily="2" charset="2"/>
              </a:rPr>
              <a:t>, J. Phys. G37 (2010) 115004.</a:t>
            </a:r>
          </a:p>
          <a:p>
            <a:endParaRPr lang="en-US" sz="2000" dirty="0" smtClean="0">
              <a:sym typeface="Wingdings" panose="05000000000000000000" pitchFamily="2" charset="2"/>
            </a:endParaRPr>
          </a:p>
          <a:p>
            <a:endParaRPr lang="en-US" sz="2000" b="1" dirty="0" smtClean="0">
              <a:sym typeface="Wingdings" panose="05000000000000000000" pitchFamily="2" charset="2"/>
            </a:endParaRPr>
          </a:p>
          <a:p>
            <a:pPr>
              <a:buFontTx/>
              <a:buNone/>
            </a:pPr>
            <a:endParaRPr lang="en-US" sz="2000" b="1" dirty="0" smtClean="0">
              <a:solidFill>
                <a:srgbClr val="C00000"/>
              </a:solidFill>
              <a:sym typeface="Wingdings" panose="05000000000000000000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2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686800" cy="762000"/>
          </a:xfrm>
          <a:solidFill>
            <a:srgbClr val="00B050"/>
          </a:solidFill>
          <a:effectLst>
            <a:outerShdw dist="107763" dir="18900000" algn="ctr" rotWithShape="0">
              <a:schemeClr val="bg2">
                <a:alpha val="50000"/>
              </a:scheme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 eaLnBrk="1" hangingPunct="1">
              <a:defRPr/>
            </a:pPr>
            <a:r>
              <a:rPr lang="en-US" sz="3600" b="1" dirty="0" smtClean="0">
                <a:solidFill>
                  <a:schemeClr val="tx1"/>
                </a:solidFill>
              </a:rPr>
              <a:t>Most Reliable Historians of Ancient India</a:t>
            </a:r>
          </a:p>
        </p:txBody>
      </p:sp>
      <p:pic>
        <p:nvPicPr>
          <p:cNvPr id="62467" name="Picture 3" descr="fa_hian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12800" y="1066800"/>
            <a:ext cx="2743200" cy="4191000"/>
          </a:xfrm>
          <a:noFill/>
        </p:spPr>
      </p:pic>
      <p:pic>
        <p:nvPicPr>
          <p:cNvPr id="62468" name="Picture 4" descr="Huen_Tsang_Nalanda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0" y="1066800"/>
            <a:ext cx="4267200" cy="3997325"/>
          </a:xfrm>
          <a:noFill/>
        </p:spPr>
      </p:pic>
      <p:sp>
        <p:nvSpPr>
          <p:cNvPr id="62469" name="Text Box 5"/>
          <p:cNvSpPr txBox="1">
            <a:spLocks noChangeArrowheads="1"/>
          </p:cNvSpPr>
          <p:nvPr/>
        </p:nvSpPr>
        <p:spPr bwMode="auto">
          <a:xfrm>
            <a:off x="4267200" y="5257800"/>
            <a:ext cx="4794250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0000CC"/>
                </a:solidFill>
              </a:rPr>
              <a:t>“Journey to the Western World”:</a:t>
            </a:r>
          </a:p>
          <a:p>
            <a:pPr eaLnBrk="1" hangingPunct="1"/>
            <a:r>
              <a:rPr lang="en-US" b="1">
                <a:solidFill>
                  <a:srgbClr val="0000CC"/>
                </a:solidFill>
              </a:rPr>
              <a:t>Huen Tsang (Yuoan Chwang) 603-664 AD: </a:t>
            </a:r>
          </a:p>
          <a:p>
            <a:pPr eaLnBrk="1" hangingPunct="1"/>
            <a:r>
              <a:rPr lang="en-US" b="1">
                <a:solidFill>
                  <a:srgbClr val="0000CC"/>
                </a:solidFill>
              </a:rPr>
              <a:t>visited India during 630-645 AD.</a:t>
            </a:r>
          </a:p>
        </p:txBody>
      </p:sp>
      <p:sp>
        <p:nvSpPr>
          <p:cNvPr id="62470" name="Text Box 6"/>
          <p:cNvSpPr txBox="1">
            <a:spLocks noChangeArrowheads="1"/>
          </p:cNvSpPr>
          <p:nvPr/>
        </p:nvSpPr>
        <p:spPr bwMode="auto">
          <a:xfrm>
            <a:off x="228600" y="5257800"/>
            <a:ext cx="3886200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0000CC"/>
                </a:solidFill>
              </a:rPr>
              <a:t>“A Record of Budhist Kingdoms”:</a:t>
            </a:r>
          </a:p>
          <a:p>
            <a:pPr eaLnBrk="1" hangingPunct="1"/>
            <a:r>
              <a:rPr lang="en-US" b="1">
                <a:solidFill>
                  <a:srgbClr val="0000CC"/>
                </a:solidFill>
              </a:rPr>
              <a:t> Fa Hien (337-422 AD):</a:t>
            </a:r>
          </a:p>
          <a:p>
            <a:pPr eaLnBrk="1" hangingPunct="1"/>
            <a:r>
              <a:rPr lang="en-US" b="1">
                <a:solidFill>
                  <a:srgbClr val="0000CC"/>
                </a:solidFill>
              </a:rPr>
              <a:t>visited India during 399-414 AD.</a:t>
            </a:r>
            <a:endParaRPr lang="en-US" b="1">
              <a:solidFill>
                <a:prstClr val="black"/>
              </a:solidFill>
            </a:endParaRPr>
          </a:p>
        </p:txBody>
      </p:sp>
      <p:sp>
        <p:nvSpPr>
          <p:cNvPr id="62471" name="Text Box 7"/>
          <p:cNvSpPr txBox="1">
            <a:spLocks noChangeArrowheads="1"/>
          </p:cNvSpPr>
          <p:nvPr/>
        </p:nvSpPr>
        <p:spPr bwMode="auto">
          <a:xfrm>
            <a:off x="0" y="6400800"/>
            <a:ext cx="9144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b="1" i="1">
                <a:solidFill>
                  <a:srgbClr val="008000"/>
                </a:solidFill>
              </a:rPr>
              <a:t>They traversed India like photons and  dileptons and left most valuable  records!!</a:t>
            </a:r>
          </a:p>
        </p:txBody>
      </p:sp>
      <p:sp>
        <p:nvSpPr>
          <p:cNvPr id="62472" name="Text Box 11"/>
          <p:cNvSpPr txBox="1">
            <a:spLocks noChangeArrowheads="1"/>
          </p:cNvSpPr>
          <p:nvPr/>
        </p:nvSpPr>
        <p:spPr bwMode="auto">
          <a:xfrm rot="-1229045">
            <a:off x="3182938" y="3155950"/>
            <a:ext cx="1538287" cy="70167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sz="2000" b="1">
                <a:solidFill>
                  <a:srgbClr val="3333FF"/>
                </a:solidFill>
              </a:rPr>
              <a:t>A  slight </a:t>
            </a:r>
          </a:p>
          <a:p>
            <a:pPr eaLnBrk="1" hangingPunct="1"/>
            <a:r>
              <a:rPr lang="en-US" sz="2000" b="1">
                <a:solidFill>
                  <a:srgbClr val="3333FF"/>
                </a:solidFill>
              </a:rPr>
              <a:t>digression.</a:t>
            </a:r>
          </a:p>
        </p:txBody>
      </p:sp>
    </p:spTree>
    <p:extLst>
      <p:ext uri="{BB962C8B-B14F-4D97-AF65-F5344CB8AC3E}">
        <p14:creationId xmlns:p14="http://schemas.microsoft.com/office/powerpoint/2010/main" val="1393382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/>
          <a:srcRect t="12991" b="57637"/>
          <a:stretch>
            <a:fillRect/>
          </a:stretch>
        </p:blipFill>
        <p:spPr bwMode="auto">
          <a:xfrm>
            <a:off x="7704" y="0"/>
            <a:ext cx="9144000" cy="2054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grpSp>
        <p:nvGrpSpPr>
          <p:cNvPr id="3" name="Group 47"/>
          <p:cNvGrpSpPr/>
          <p:nvPr/>
        </p:nvGrpSpPr>
        <p:grpSpPr>
          <a:xfrm>
            <a:off x="0" y="2852204"/>
            <a:ext cx="9067800" cy="3585606"/>
            <a:chOff x="0" y="2852204"/>
            <a:chExt cx="9067800" cy="3585606"/>
          </a:xfrm>
        </p:grpSpPr>
        <p:grpSp>
          <p:nvGrpSpPr>
            <p:cNvPr id="4" name="Group 46"/>
            <p:cNvGrpSpPr/>
            <p:nvPr/>
          </p:nvGrpSpPr>
          <p:grpSpPr>
            <a:xfrm>
              <a:off x="0" y="3185562"/>
              <a:ext cx="9067800" cy="3252248"/>
              <a:chOff x="0" y="3185562"/>
              <a:chExt cx="9067800" cy="3252248"/>
            </a:xfrm>
          </p:grpSpPr>
          <p:grpSp>
            <p:nvGrpSpPr>
              <p:cNvPr id="9" name="Group 3"/>
              <p:cNvGrpSpPr/>
              <p:nvPr/>
            </p:nvGrpSpPr>
            <p:grpSpPr>
              <a:xfrm>
                <a:off x="0" y="3185562"/>
                <a:ext cx="9067800" cy="3252248"/>
                <a:chOff x="-76200" y="3300951"/>
                <a:chExt cx="9067800" cy="3252248"/>
              </a:xfrm>
            </p:grpSpPr>
            <p:grpSp>
              <p:nvGrpSpPr>
                <p:cNvPr id="20" name="Group 101"/>
                <p:cNvGrpSpPr/>
                <p:nvPr/>
              </p:nvGrpSpPr>
              <p:grpSpPr>
                <a:xfrm>
                  <a:off x="6172200" y="3582194"/>
                  <a:ext cx="1066800" cy="1600994"/>
                  <a:chOff x="6705600" y="3582194"/>
                  <a:chExt cx="1066800" cy="1600994"/>
                </a:xfrm>
              </p:grpSpPr>
              <p:cxnSp>
                <p:nvCxnSpPr>
                  <p:cNvPr id="31" name="Straight Connector 30"/>
                  <p:cNvCxnSpPr/>
                  <p:nvPr/>
                </p:nvCxnSpPr>
                <p:spPr>
                  <a:xfrm>
                    <a:off x="6705600" y="3594279"/>
                    <a:ext cx="762000" cy="1588"/>
                  </a:xfrm>
                  <a:prstGeom prst="line">
                    <a:avLst/>
                  </a:prstGeom>
                  <a:ln w="317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" name="Straight Connector 31"/>
                  <p:cNvCxnSpPr/>
                  <p:nvPr/>
                </p:nvCxnSpPr>
                <p:spPr>
                  <a:xfrm>
                    <a:off x="6730284" y="5181600"/>
                    <a:ext cx="762000" cy="1588"/>
                  </a:xfrm>
                  <a:prstGeom prst="line">
                    <a:avLst/>
                  </a:prstGeom>
                  <a:ln w="317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" name="Straight Connector 32"/>
                  <p:cNvCxnSpPr/>
                  <p:nvPr/>
                </p:nvCxnSpPr>
                <p:spPr>
                  <a:xfrm rot="5400000">
                    <a:off x="6678231" y="4381500"/>
                    <a:ext cx="1600200" cy="1588"/>
                  </a:xfrm>
                  <a:prstGeom prst="line">
                    <a:avLst/>
                  </a:prstGeom>
                  <a:ln w="317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" name="Straight Arrow Connector 33"/>
                  <p:cNvCxnSpPr/>
                  <p:nvPr/>
                </p:nvCxnSpPr>
                <p:spPr>
                  <a:xfrm>
                    <a:off x="7467600" y="4343400"/>
                    <a:ext cx="304800" cy="1588"/>
                  </a:xfrm>
                  <a:prstGeom prst="straightConnector1">
                    <a:avLst/>
                  </a:prstGeom>
                  <a:ln w="31750">
                    <a:solidFill>
                      <a:schemeClr val="tx1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1" name="Group 103"/>
                <p:cNvGrpSpPr/>
                <p:nvPr/>
              </p:nvGrpSpPr>
              <p:grpSpPr>
                <a:xfrm>
                  <a:off x="-76200" y="3300951"/>
                  <a:ext cx="9067800" cy="3252248"/>
                  <a:chOff x="-76200" y="3300951"/>
                  <a:chExt cx="9067800" cy="3252248"/>
                </a:xfrm>
              </p:grpSpPr>
              <p:grpSp>
                <p:nvGrpSpPr>
                  <p:cNvPr id="37" name="Group 100"/>
                  <p:cNvGrpSpPr/>
                  <p:nvPr/>
                </p:nvGrpSpPr>
                <p:grpSpPr>
                  <a:xfrm>
                    <a:off x="-76200" y="3300951"/>
                    <a:ext cx="7530921" cy="3252248"/>
                    <a:chOff x="152400" y="3300951"/>
                    <a:chExt cx="7530921" cy="3252248"/>
                  </a:xfrm>
                </p:grpSpPr>
                <p:grpSp>
                  <p:nvGrpSpPr>
                    <p:cNvPr id="38" name="Group 70"/>
                    <p:cNvGrpSpPr/>
                    <p:nvPr/>
                  </p:nvGrpSpPr>
                  <p:grpSpPr>
                    <a:xfrm>
                      <a:off x="152400" y="3300951"/>
                      <a:ext cx="5003502" cy="3252248"/>
                      <a:chOff x="2997498" y="2875654"/>
                      <a:chExt cx="5994102" cy="3765992"/>
                    </a:xfrm>
                  </p:grpSpPr>
                  <p:grpSp>
                    <p:nvGrpSpPr>
                      <p:cNvPr id="40" name="Group 3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402655" y="3048000"/>
                        <a:ext cx="5588945" cy="3593646"/>
                        <a:chOff x="1787829" y="2362890"/>
                        <a:chExt cx="5138133" cy="2942871"/>
                      </a:xfrm>
                    </p:grpSpPr>
                    <p:sp>
                      <p:nvSpPr>
                        <p:cNvPr id="26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3994604" y="2362890"/>
                          <a:ext cx="2931358" cy="2942871"/>
                        </a:xfrm>
                        <a:custGeom>
                          <a:avLst/>
                          <a:gdLst>
                            <a:gd name="T0" fmla="*/ 0 w 2148"/>
                            <a:gd name="T1" fmla="*/ 2147483647 h 2160"/>
                            <a:gd name="T2" fmla="*/ 2147483647 w 2148"/>
                            <a:gd name="T3" fmla="*/ 0 h 2160"/>
                            <a:gd name="T4" fmla="*/ 0 60000 65536"/>
                            <a:gd name="T5" fmla="*/ 0 60000 65536"/>
                            <a:gd name="T6" fmla="*/ 0 w 2148"/>
                            <a:gd name="T7" fmla="*/ 0 h 2160"/>
                            <a:gd name="T8" fmla="*/ 2148 w 2148"/>
                            <a:gd name="T9" fmla="*/ 2160 h 2160"/>
                          </a:gdLst>
                          <a:ahLst/>
                          <a:cxnLst>
                            <a:cxn ang="T4">
                              <a:pos x="T0" y="T1"/>
                            </a:cxn>
                            <a:cxn ang="T5">
                              <a:pos x="T2" y="T3"/>
                            </a:cxn>
                          </a:cxnLst>
                          <a:rect l="T6" t="T7" r="T8" b="T9"/>
                          <a:pathLst>
                            <a:path w="2148" h="2160">
                              <a:moveTo>
                                <a:pt x="0" y="2160"/>
                              </a:moveTo>
                              <a:lnTo>
                                <a:pt x="2148" y="0"/>
                              </a:lnTo>
                            </a:path>
                          </a:pathLst>
                        </a:custGeom>
                        <a:noFill/>
                        <a:ln w="34925">
                          <a:solidFill>
                            <a:schemeClr val="tx1"/>
                          </a:solidFill>
                          <a:round/>
                          <a:headEnd/>
                          <a:tailEnd type="arrow"/>
                        </a:ln>
                      </p:spPr>
                      <p:txBody>
                        <a:bodyPr wrap="none" anchor="ctr"/>
                        <a:lstStyle/>
                        <a:p>
                          <a:pPr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>
                            <a:solidFill>
                              <a:prstClr val="black"/>
                            </a:solidFill>
                            <a:latin typeface="Calibri" pitchFamily="34" charset="0"/>
                          </a:endParaRPr>
                        </a:p>
                      </p:txBody>
                    </p:sp>
                    <p:sp>
                      <p:nvSpPr>
                        <p:cNvPr id="27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787829" y="2540065"/>
                          <a:ext cx="4966312" cy="2045190"/>
                        </a:xfrm>
                        <a:custGeom>
                          <a:avLst/>
                          <a:gdLst>
                            <a:gd name="T0" fmla="*/ 0 w 3941"/>
                            <a:gd name="T1" fmla="*/ 0 h 1661"/>
                            <a:gd name="T2" fmla="*/ 2147483647 w 3941"/>
                            <a:gd name="T3" fmla="*/ 2147483647 h 1661"/>
                            <a:gd name="T4" fmla="*/ 2147483647 w 3941"/>
                            <a:gd name="T5" fmla="*/ 2147483647 h 1661"/>
                            <a:gd name="T6" fmla="*/ 2147483647 w 3941"/>
                            <a:gd name="T7" fmla="*/ 2147483647 h 1661"/>
                            <a:gd name="T8" fmla="*/ 2147483647 w 3941"/>
                            <a:gd name="T9" fmla="*/ 2147483647 h 1661"/>
                            <a:gd name="T10" fmla="*/ 2147483647 w 3941"/>
                            <a:gd name="T11" fmla="*/ 2147483647 h 1661"/>
                            <a:gd name="T12" fmla="*/ 2147483647 w 3941"/>
                            <a:gd name="T13" fmla="*/ 2147483647 h 1661"/>
                            <a:gd name="T14" fmla="*/ 2147483647 w 3941"/>
                            <a:gd name="T15" fmla="*/ 2147483647 h 1661"/>
                            <a:gd name="T16" fmla="*/ 2147483647 w 3941"/>
                            <a:gd name="T17" fmla="*/ 0 h 1661"/>
                            <a:gd name="T18" fmla="*/ 2147483647 w 3941"/>
                            <a:gd name="T19" fmla="*/ 0 h 1661"/>
                            <a:gd name="T20" fmla="*/ 2147483647 w 3941"/>
                            <a:gd name="T21" fmla="*/ 0 h 1661"/>
                            <a:gd name="T22" fmla="*/ 0 w 3941"/>
                            <a:gd name="T23" fmla="*/ 0 h 1661"/>
                            <a:gd name="T24" fmla="*/ 0 60000 65536"/>
                            <a:gd name="T25" fmla="*/ 0 60000 65536"/>
                            <a:gd name="T26" fmla="*/ 0 60000 65536"/>
                            <a:gd name="T27" fmla="*/ 0 60000 65536"/>
                            <a:gd name="T28" fmla="*/ 0 60000 65536"/>
                            <a:gd name="T29" fmla="*/ 0 60000 65536"/>
                            <a:gd name="T30" fmla="*/ 0 60000 65536"/>
                            <a:gd name="T31" fmla="*/ 0 60000 65536"/>
                            <a:gd name="T32" fmla="*/ 0 60000 65536"/>
                            <a:gd name="T33" fmla="*/ 0 60000 65536"/>
                            <a:gd name="T34" fmla="*/ 0 60000 65536"/>
                            <a:gd name="T35" fmla="*/ 0 60000 65536"/>
                            <a:gd name="T36" fmla="*/ 0 w 3941"/>
                            <a:gd name="T37" fmla="*/ 0 h 1661"/>
                            <a:gd name="T38" fmla="*/ 3941 w 3941"/>
                            <a:gd name="T39" fmla="*/ 1661 h 1661"/>
                          </a:gdLst>
                          <a:ahLst/>
                          <a:cxnLst>
                            <a:cxn ang="T24">
                              <a:pos x="T0" y="T1"/>
                            </a:cxn>
                            <a:cxn ang="T25">
                              <a:pos x="T2" y="T3"/>
                            </a:cxn>
                            <a:cxn ang="T26">
                              <a:pos x="T4" y="T5"/>
                            </a:cxn>
                            <a:cxn ang="T27">
                              <a:pos x="T6" y="T7"/>
                            </a:cxn>
                            <a:cxn ang="T28">
                              <a:pos x="T8" y="T9"/>
                            </a:cxn>
                            <a:cxn ang="T29">
                              <a:pos x="T10" y="T11"/>
                            </a:cxn>
                            <a:cxn ang="T30">
                              <a:pos x="T12" y="T13"/>
                            </a:cxn>
                            <a:cxn ang="T31">
                              <a:pos x="T14" y="T15"/>
                            </a:cxn>
                            <a:cxn ang="T32">
                              <a:pos x="T16" y="T17"/>
                            </a:cxn>
                            <a:cxn ang="T33">
                              <a:pos x="T18" y="T19"/>
                            </a:cxn>
                            <a:cxn ang="T34">
                              <a:pos x="T20" y="T21"/>
                            </a:cxn>
                            <a:cxn ang="T35">
                              <a:pos x="T22" y="T23"/>
                            </a:cxn>
                          </a:cxnLst>
                          <a:rect l="T36" t="T37" r="T38" b="T39"/>
                          <a:pathLst>
                            <a:path w="3941" h="1661">
                              <a:moveTo>
                                <a:pt x="0" y="0"/>
                              </a:moveTo>
                              <a:lnTo>
                                <a:pt x="1036" y="994"/>
                              </a:lnTo>
                              <a:lnTo>
                                <a:pt x="1607" y="1497"/>
                              </a:lnTo>
                              <a:lnTo>
                                <a:pt x="1787" y="1620"/>
                              </a:lnTo>
                              <a:cubicBezTo>
                                <a:pt x="1850" y="1647"/>
                                <a:pt x="1922" y="1661"/>
                                <a:pt x="1987" y="1661"/>
                              </a:cubicBezTo>
                              <a:lnTo>
                                <a:pt x="2179" y="1620"/>
                              </a:lnTo>
                              <a:lnTo>
                                <a:pt x="2371" y="1494"/>
                              </a:lnTo>
                              <a:lnTo>
                                <a:pt x="2914" y="1019"/>
                              </a:lnTo>
                              <a:lnTo>
                                <a:pt x="3941" y="0"/>
                              </a:lnTo>
                              <a:lnTo>
                                <a:pt x="3765" y="0"/>
                              </a:lnTo>
                              <a:lnTo>
                                <a:pt x="226" y="0"/>
                              </a:lnTo>
                              <a:lnTo>
                                <a:pt x="0" y="0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60000"/>
                            </a:gs>
                            <a:gs pos="100000">
                              <a:srgbClr val="FF0000"/>
                            </a:gs>
                          </a:gsLst>
                          <a:lin ang="5400000" scaled="1"/>
                        </a:gradFill>
                        <a:ln w="12700">
                          <a:noFill/>
                          <a:round/>
                          <a:headEnd/>
                          <a:tailEnd/>
                        </a:ln>
                        <a:effectLst>
                          <a:outerShdw blurRad="190500" dist="228600" dir="2700000" algn="ctr">
                            <a:srgbClr val="000000">
                              <a:alpha val="30000"/>
                            </a:srgbClr>
                          </a:outerShdw>
                        </a:effectLst>
                        <a:scene3d>
                          <a:camera prst="orthographicFront">
                            <a:rot lat="0" lon="0" rev="0"/>
                          </a:camera>
                          <a:lightRig rig="glow" dir="t">
                            <a:rot lat="0" lon="0" rev="4800000"/>
                          </a:lightRig>
                        </a:scene3d>
                        <a:sp3d prstMaterial="matte">
                          <a:bevelT w="127000" h="63500"/>
                        </a:sp3d>
                      </p:spPr>
                      <p:txBody>
                        <a:bodyPr wrap="none" anchor="ctr"/>
                        <a:lstStyle/>
                        <a:p>
                          <a:pPr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>
                            <a:solidFill>
                              <a:prstClr val="black"/>
                            </a:solidFill>
                            <a:latin typeface="Calibri" pitchFamily="34" charset="0"/>
                          </a:endParaRPr>
                        </a:p>
                      </p:txBody>
                    </p:sp>
                    <p:sp>
                      <p:nvSpPr>
                        <p:cNvPr id="28" name="Freeform 11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185942" y="2535830"/>
                          <a:ext cx="4273270" cy="1557832"/>
                        </a:xfrm>
                        <a:custGeom>
                          <a:avLst/>
                          <a:gdLst>
                            <a:gd name="T0" fmla="*/ 2147483647 w 3640"/>
                            <a:gd name="T1" fmla="*/ 2147483647 h 1393"/>
                            <a:gd name="T2" fmla="*/ 2147483647 w 3640"/>
                            <a:gd name="T3" fmla="*/ 2147483647 h 1393"/>
                            <a:gd name="T4" fmla="*/ 2147483647 w 3640"/>
                            <a:gd name="T5" fmla="*/ 2147483647 h 1393"/>
                            <a:gd name="T6" fmla="*/ 2147483647 w 3640"/>
                            <a:gd name="T7" fmla="*/ 2147483647 h 1393"/>
                            <a:gd name="T8" fmla="*/ 2147483647 w 3640"/>
                            <a:gd name="T9" fmla="*/ 2147483647 h 1393"/>
                            <a:gd name="T10" fmla="*/ 2147483647 w 3640"/>
                            <a:gd name="T11" fmla="*/ 2147483647 h 1393"/>
                            <a:gd name="T12" fmla="*/ 2147483647 w 3640"/>
                            <a:gd name="T13" fmla="*/ 2147483647 h 1393"/>
                            <a:gd name="T14" fmla="*/ 2147483647 w 3640"/>
                            <a:gd name="T15" fmla="*/ 2147483647 h 1393"/>
                            <a:gd name="T16" fmla="*/ 2147483647 w 3640"/>
                            <a:gd name="T17" fmla="*/ 2147483647 h 1393"/>
                            <a:gd name="T18" fmla="*/ 2147483647 w 3640"/>
                            <a:gd name="T19" fmla="*/ 2147483647 h 1393"/>
                            <a:gd name="T20" fmla="*/ 2147483647 w 3640"/>
                            <a:gd name="T21" fmla="*/ 0 h 1393"/>
                            <a:gd name="T22" fmla="*/ 2147483647 w 3640"/>
                            <a:gd name="T23" fmla="*/ 2147483647 h 1393"/>
                            <a:gd name="T24" fmla="*/ 0 w 3640"/>
                            <a:gd name="T25" fmla="*/ 2147483647 h 1393"/>
                            <a:gd name="T26" fmla="*/ 2147483647 w 3640"/>
                            <a:gd name="T27" fmla="*/ 2147483647 h 1393"/>
                            <a:gd name="T28" fmla="*/ 0 60000 65536"/>
                            <a:gd name="T29" fmla="*/ 0 60000 65536"/>
                            <a:gd name="T30" fmla="*/ 0 60000 65536"/>
                            <a:gd name="T31" fmla="*/ 0 60000 65536"/>
                            <a:gd name="T32" fmla="*/ 0 60000 65536"/>
                            <a:gd name="T33" fmla="*/ 0 60000 65536"/>
                            <a:gd name="T34" fmla="*/ 0 60000 65536"/>
                            <a:gd name="T35" fmla="*/ 0 60000 65536"/>
                            <a:gd name="T36" fmla="*/ 0 60000 65536"/>
                            <a:gd name="T37" fmla="*/ 0 60000 65536"/>
                            <a:gd name="T38" fmla="*/ 0 60000 65536"/>
                            <a:gd name="T39" fmla="*/ 0 60000 65536"/>
                            <a:gd name="T40" fmla="*/ 0 60000 65536"/>
                            <a:gd name="T41" fmla="*/ 0 60000 65536"/>
                            <a:gd name="T42" fmla="*/ 0 w 3640"/>
                            <a:gd name="T43" fmla="*/ 0 h 1393"/>
                            <a:gd name="T44" fmla="*/ 3640 w 3640"/>
                            <a:gd name="T45" fmla="*/ 1393 h 1393"/>
                          </a:gdLst>
                          <a:ahLst/>
                          <a:cxnLst>
                            <a:cxn ang="T28">
                              <a:pos x="T0" y="T1"/>
                            </a:cxn>
                            <a:cxn ang="T29">
                              <a:pos x="T2" y="T3"/>
                            </a:cxn>
                            <a:cxn ang="T30">
                              <a:pos x="T4" y="T5"/>
                            </a:cxn>
                            <a:cxn ang="T31">
                              <a:pos x="T6" y="T7"/>
                            </a:cxn>
                            <a:cxn ang="T32">
                              <a:pos x="T8" y="T9"/>
                            </a:cxn>
                            <a:cxn ang="T33">
                              <a:pos x="T10" y="T11"/>
                            </a:cxn>
                            <a:cxn ang="T34">
                              <a:pos x="T12" y="T13"/>
                            </a:cxn>
                            <a:cxn ang="T35">
                              <a:pos x="T14" y="T15"/>
                            </a:cxn>
                            <a:cxn ang="T36">
                              <a:pos x="T16" y="T17"/>
                            </a:cxn>
                            <a:cxn ang="T37">
                              <a:pos x="T18" y="T19"/>
                            </a:cxn>
                            <a:cxn ang="T38">
                              <a:pos x="T20" y="T21"/>
                            </a:cxn>
                            <a:cxn ang="T39">
                              <a:pos x="T22" y="T23"/>
                            </a:cxn>
                            <a:cxn ang="T40">
                              <a:pos x="T24" y="T25"/>
                            </a:cxn>
                            <a:cxn ang="T41">
                              <a:pos x="T26" y="T27"/>
                            </a:cxn>
                          </a:cxnLst>
                          <a:rect l="T42" t="T43" r="T44" b="T45"/>
                          <a:pathLst>
                            <a:path w="3640" h="1393">
                              <a:moveTo>
                                <a:pt x="267" y="245"/>
                              </a:moveTo>
                              <a:lnTo>
                                <a:pt x="885" y="821"/>
                              </a:lnTo>
                              <a:lnTo>
                                <a:pt x="1361" y="1180"/>
                              </a:lnTo>
                              <a:cubicBezTo>
                                <a:pt x="1484" y="1268"/>
                                <a:pt x="1543" y="1312"/>
                                <a:pt x="1620" y="1347"/>
                              </a:cubicBezTo>
                              <a:cubicBezTo>
                                <a:pt x="1697" y="1382"/>
                                <a:pt x="1756" y="1393"/>
                                <a:pt x="1824" y="1392"/>
                              </a:cubicBezTo>
                              <a:lnTo>
                                <a:pt x="2029" y="1339"/>
                              </a:lnTo>
                              <a:lnTo>
                                <a:pt x="2279" y="1205"/>
                              </a:lnTo>
                              <a:lnTo>
                                <a:pt x="2652" y="900"/>
                              </a:lnTo>
                              <a:lnTo>
                                <a:pt x="3372" y="252"/>
                              </a:lnTo>
                              <a:lnTo>
                                <a:pt x="3640" y="3"/>
                              </a:lnTo>
                              <a:lnTo>
                                <a:pt x="3228" y="0"/>
                              </a:lnTo>
                              <a:lnTo>
                                <a:pt x="393" y="3"/>
                              </a:lnTo>
                              <a:lnTo>
                                <a:pt x="0" y="3"/>
                              </a:lnTo>
                              <a:lnTo>
                                <a:pt x="267" y="245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67600"/>
                            </a:gs>
                            <a:gs pos="100000">
                              <a:srgbClr val="FFFF00"/>
                            </a:gs>
                          </a:gsLst>
                          <a:lin ang="5400000" scaled="1"/>
                        </a:gradFill>
                        <a:ln w="12700">
                          <a:noFill/>
                          <a:round/>
                          <a:headEnd/>
                          <a:tailEnd/>
                        </a:ln>
                        <a:effectLst>
                          <a:outerShdw blurRad="190500" dist="228600" dir="2700000" algn="ctr">
                            <a:srgbClr val="000000">
                              <a:alpha val="30000"/>
                            </a:srgbClr>
                          </a:outerShdw>
                        </a:effectLst>
                        <a:scene3d>
                          <a:camera prst="orthographicFront">
                            <a:rot lat="0" lon="0" rev="0"/>
                          </a:camera>
                          <a:lightRig rig="glow" dir="t">
                            <a:rot lat="0" lon="0" rev="4800000"/>
                          </a:lightRig>
                        </a:scene3d>
                        <a:sp3d prstMaterial="matte">
                          <a:bevelT w="127000" h="63500"/>
                        </a:sp3d>
                      </p:spPr>
                      <p:txBody>
                        <a:bodyPr wrap="none" anchor="ctr"/>
                        <a:lstStyle/>
                        <a:p>
                          <a:pPr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>
                            <a:solidFill>
                              <a:prstClr val="black"/>
                            </a:solidFill>
                            <a:latin typeface="Calibri" pitchFamily="34" charset="0"/>
                          </a:endParaRPr>
                        </a:p>
                      </p:txBody>
                    </p:sp>
                    <p:sp>
                      <p:nvSpPr>
                        <p:cNvPr id="29" name="Freeform 12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544685" y="2535830"/>
                          <a:ext cx="3521606" cy="1139039"/>
                        </a:xfrm>
                        <a:custGeom>
                          <a:avLst/>
                          <a:gdLst>
                            <a:gd name="T0" fmla="*/ 2147483647 w 2794"/>
                            <a:gd name="T1" fmla="*/ 2147483647 h 925"/>
                            <a:gd name="T2" fmla="*/ 2147483647 w 2794"/>
                            <a:gd name="T3" fmla="*/ 2147483647 h 925"/>
                            <a:gd name="T4" fmla="*/ 2147483647 w 2794"/>
                            <a:gd name="T5" fmla="*/ 2147483647 h 925"/>
                            <a:gd name="T6" fmla="*/ 2147483647 w 2794"/>
                            <a:gd name="T7" fmla="*/ 2147483647 h 925"/>
                            <a:gd name="T8" fmla="*/ 2147483647 w 2794"/>
                            <a:gd name="T9" fmla="*/ 2147483647 h 925"/>
                            <a:gd name="T10" fmla="*/ 2147483647 w 2794"/>
                            <a:gd name="T11" fmla="*/ 2147483647 h 925"/>
                            <a:gd name="T12" fmla="*/ 2147483647 w 2794"/>
                            <a:gd name="T13" fmla="*/ 2147483647 h 925"/>
                            <a:gd name="T14" fmla="*/ 2147483647 w 2794"/>
                            <a:gd name="T15" fmla="*/ 2147483647 h 925"/>
                            <a:gd name="T16" fmla="*/ 2147483647 w 2794"/>
                            <a:gd name="T17" fmla="*/ 2147483647 h 925"/>
                            <a:gd name="T18" fmla="*/ 2147483647 w 2794"/>
                            <a:gd name="T19" fmla="*/ 0 h 925"/>
                            <a:gd name="T20" fmla="*/ 0 w 2794"/>
                            <a:gd name="T21" fmla="*/ 2147483647 h 925"/>
                            <a:gd name="T22" fmla="*/ 2147483647 w 2794"/>
                            <a:gd name="T23" fmla="*/ 2147483647 h 925"/>
                            <a:gd name="T24" fmla="*/ 0 60000 65536"/>
                            <a:gd name="T25" fmla="*/ 0 60000 65536"/>
                            <a:gd name="T26" fmla="*/ 0 60000 65536"/>
                            <a:gd name="T27" fmla="*/ 0 60000 65536"/>
                            <a:gd name="T28" fmla="*/ 0 60000 65536"/>
                            <a:gd name="T29" fmla="*/ 0 60000 65536"/>
                            <a:gd name="T30" fmla="*/ 0 60000 65536"/>
                            <a:gd name="T31" fmla="*/ 0 60000 65536"/>
                            <a:gd name="T32" fmla="*/ 0 60000 65536"/>
                            <a:gd name="T33" fmla="*/ 0 60000 65536"/>
                            <a:gd name="T34" fmla="*/ 0 60000 65536"/>
                            <a:gd name="T35" fmla="*/ 0 60000 65536"/>
                            <a:gd name="T36" fmla="*/ 0 w 2794"/>
                            <a:gd name="T37" fmla="*/ 0 h 925"/>
                            <a:gd name="T38" fmla="*/ 2794 w 2794"/>
                            <a:gd name="T39" fmla="*/ 925 h 925"/>
                          </a:gdLst>
                          <a:ahLst/>
                          <a:cxnLst>
                            <a:cxn ang="T24">
                              <a:pos x="T0" y="T1"/>
                            </a:cxn>
                            <a:cxn ang="T25">
                              <a:pos x="T2" y="T3"/>
                            </a:cxn>
                            <a:cxn ang="T26">
                              <a:pos x="T4" y="T5"/>
                            </a:cxn>
                            <a:cxn ang="T27">
                              <a:pos x="T6" y="T7"/>
                            </a:cxn>
                            <a:cxn ang="T28">
                              <a:pos x="T8" y="T9"/>
                            </a:cxn>
                            <a:cxn ang="T29">
                              <a:pos x="T10" y="T11"/>
                            </a:cxn>
                            <a:cxn ang="T30">
                              <a:pos x="T12" y="T13"/>
                            </a:cxn>
                            <a:cxn ang="T31">
                              <a:pos x="T14" y="T15"/>
                            </a:cxn>
                            <a:cxn ang="T32">
                              <a:pos x="T16" y="T17"/>
                            </a:cxn>
                            <a:cxn ang="T33">
                              <a:pos x="T18" y="T19"/>
                            </a:cxn>
                            <a:cxn ang="T34">
                              <a:pos x="T20" y="T21"/>
                            </a:cxn>
                            <a:cxn ang="T35">
                              <a:pos x="T22" y="T23"/>
                            </a:cxn>
                          </a:cxnLst>
                          <a:rect l="T36" t="T37" r="T38" b="T39"/>
                          <a:pathLst>
                            <a:path w="2794" h="925">
                              <a:moveTo>
                                <a:pt x="209" y="204"/>
                              </a:moveTo>
                              <a:lnTo>
                                <a:pt x="551" y="504"/>
                              </a:lnTo>
                              <a:lnTo>
                                <a:pt x="927" y="738"/>
                              </a:lnTo>
                              <a:cubicBezTo>
                                <a:pt x="1031" y="799"/>
                                <a:pt x="1100" y="840"/>
                                <a:pt x="1177" y="871"/>
                              </a:cubicBezTo>
                              <a:cubicBezTo>
                                <a:pt x="1254" y="902"/>
                                <a:pt x="1318" y="923"/>
                                <a:pt x="1390" y="924"/>
                              </a:cubicBezTo>
                              <a:cubicBezTo>
                                <a:pt x="1462" y="925"/>
                                <a:pt x="1539" y="905"/>
                                <a:pt x="1612" y="880"/>
                              </a:cubicBezTo>
                              <a:cubicBezTo>
                                <a:pt x="1685" y="855"/>
                                <a:pt x="1733" y="828"/>
                                <a:pt x="1829" y="771"/>
                              </a:cubicBezTo>
                              <a:lnTo>
                                <a:pt x="2188" y="537"/>
                              </a:lnTo>
                              <a:lnTo>
                                <a:pt x="2530" y="252"/>
                              </a:lnTo>
                              <a:lnTo>
                                <a:pt x="2794" y="0"/>
                              </a:lnTo>
                              <a:lnTo>
                                <a:pt x="0" y="3"/>
                              </a:lnTo>
                              <a:lnTo>
                                <a:pt x="209" y="204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007600"/>
                            </a:gs>
                            <a:gs pos="100000">
                              <a:srgbClr val="00FF00"/>
                            </a:gs>
                          </a:gsLst>
                          <a:lin ang="5400000" scaled="1"/>
                        </a:gradFill>
                        <a:ln w="12700">
                          <a:noFill/>
                          <a:round/>
                          <a:headEnd/>
                          <a:tailEnd/>
                        </a:ln>
                        <a:effectLst>
                          <a:outerShdw blurRad="190500" dist="228600" dir="2700000" algn="ctr">
                            <a:srgbClr val="000000">
                              <a:alpha val="30000"/>
                            </a:srgbClr>
                          </a:outerShdw>
                        </a:effectLst>
                        <a:scene3d>
                          <a:camera prst="orthographicFront">
                            <a:rot lat="0" lon="0" rev="0"/>
                          </a:camera>
                          <a:lightRig rig="glow" dir="t">
                            <a:rot lat="0" lon="0" rev="4800000"/>
                          </a:lightRig>
                        </a:scene3d>
                        <a:sp3d prstMaterial="matte">
                          <a:bevelT w="127000" h="63500"/>
                        </a:sp3d>
                      </p:spPr>
                      <p:txBody>
                        <a:bodyPr wrap="none" anchor="ctr"/>
                        <a:lstStyle/>
                        <a:p>
                          <a:pPr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>
                            <a:solidFill>
                              <a:prstClr val="black"/>
                            </a:solidFill>
                            <a:latin typeface="Calibri" pitchFamily="34" charset="0"/>
                          </a:endParaRPr>
                        </a:p>
                      </p:txBody>
                    </p:sp>
                  </p:grpSp>
                  <p:sp>
                    <p:nvSpPr>
                      <p:cNvPr id="22" name="Freeform 8"/>
                      <p:cNvSpPr>
                        <a:spLocks/>
                      </p:cNvSpPr>
                      <p:nvPr/>
                    </p:nvSpPr>
                    <p:spPr bwMode="auto">
                      <a:xfrm rot="16612944">
                        <a:off x="3200045" y="3049282"/>
                        <a:ext cx="3188551" cy="3593646"/>
                      </a:xfrm>
                      <a:custGeom>
                        <a:avLst/>
                        <a:gdLst>
                          <a:gd name="T0" fmla="*/ 0 w 2148"/>
                          <a:gd name="T1" fmla="*/ 2147483647 h 2160"/>
                          <a:gd name="T2" fmla="*/ 2147483647 w 2148"/>
                          <a:gd name="T3" fmla="*/ 0 h 2160"/>
                          <a:gd name="T4" fmla="*/ 0 60000 65536"/>
                          <a:gd name="T5" fmla="*/ 0 60000 65536"/>
                          <a:gd name="T6" fmla="*/ 0 w 2148"/>
                          <a:gd name="T7" fmla="*/ 0 h 2160"/>
                          <a:gd name="T8" fmla="*/ 2148 w 2148"/>
                          <a:gd name="T9" fmla="*/ 2160 h 2160"/>
                        </a:gdLst>
                        <a:ahLst/>
                        <a:cxnLst>
                          <a:cxn ang="T4">
                            <a:pos x="T0" y="T1"/>
                          </a:cxn>
                          <a:cxn ang="T5">
                            <a:pos x="T2" y="T3"/>
                          </a:cxn>
                        </a:cxnLst>
                        <a:rect l="T6" t="T7" r="T8" b="T9"/>
                        <a:pathLst>
                          <a:path w="2148" h="2160">
                            <a:moveTo>
                              <a:pt x="0" y="2160"/>
                            </a:moveTo>
                            <a:lnTo>
                              <a:pt x="2148" y="0"/>
                            </a:lnTo>
                          </a:path>
                        </a:pathLst>
                      </a:custGeom>
                      <a:noFill/>
                      <a:ln w="34925">
                        <a:solidFill>
                          <a:schemeClr val="tx1"/>
                        </a:solidFill>
                        <a:round/>
                        <a:headEnd/>
                        <a:tailEnd type="arrow"/>
                      </a:ln>
                    </p:spPr>
                    <p:txBody>
                      <a:bodyPr wrap="none" anchor="ctr"/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en-US">
                          <a:solidFill>
                            <a:prstClr val="black"/>
                          </a:solidFill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23" name="Flowchart: Connector 22"/>
                      <p:cNvSpPr/>
                      <p:nvPr/>
                    </p:nvSpPr>
                    <p:spPr>
                      <a:xfrm>
                        <a:off x="6007995" y="6274158"/>
                        <a:ext cx="152400" cy="152400"/>
                      </a:xfrm>
                      <a:prstGeom prst="flowChartConnector">
                        <a:avLst/>
                      </a:prstGeom>
                      <a:solidFill>
                        <a:srgbClr val="C00000"/>
                      </a:solidFill>
                      <a:ln>
                        <a:noFill/>
                      </a:ln>
                      <a:effectLst>
                        <a:outerShdw blurRad="190500" dist="228600" dir="2700000" algn="ctr">
                          <a:srgbClr val="000000">
                            <a:alpha val="30000"/>
                          </a:srgbClr>
                        </a:outerShdw>
                      </a:effectLst>
                      <a:scene3d>
                        <a:camera prst="orthographicFront">
                          <a:rot lat="0" lon="0" rev="0"/>
                        </a:camera>
                        <a:lightRig rig="glow" dir="t">
                          <a:rot lat="0" lon="0" rev="4800000"/>
                        </a:lightRig>
                      </a:scene3d>
                      <a:sp3d prstMaterial="matte">
                        <a:bevelT w="127000" h="63500"/>
                      </a:sp3d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en-US">
                          <a:solidFill>
                            <a:prstClr val="white"/>
                          </a:solidFill>
                        </a:endParaRPr>
                      </a:p>
                    </p:txBody>
                  </p:sp>
                  <p:pic>
                    <p:nvPicPr>
                      <p:cNvPr id="24" name="Picture 33" descr="C:\Users\a\Desktop\12.png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 rot="819680">
                        <a:off x="5619873" y="3167822"/>
                        <a:ext cx="590550" cy="1846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>
                        <a:outerShdw blurRad="190500" dist="228600" dir="2700000" algn="ctr">
                          <a:srgbClr val="000000">
                            <a:alpha val="30000"/>
                          </a:srgbClr>
                        </a:outerShdw>
                      </a:effectLst>
                      <a:scene3d>
                        <a:camera prst="orthographicFront">
                          <a:rot lat="0" lon="0" rev="0"/>
                        </a:camera>
                        <a:lightRig rig="glow" dir="t">
                          <a:rot lat="0" lon="0" rev="4800000"/>
                        </a:lightRig>
                      </a:scene3d>
                      <a:sp3d prstMaterial="matte">
                        <a:bevelT w="127000" h="63500"/>
                      </a:sp3d>
                    </p:spPr>
                  </p:pic>
                  <p:pic>
                    <p:nvPicPr>
                      <p:cNvPr id="25" name="Picture 34" descr="C:\Users\a\Desktop\13.png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 rot="1889771">
                        <a:off x="6686362" y="2875654"/>
                        <a:ext cx="341313" cy="14811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>
                        <a:outerShdw blurRad="190500" dist="228600" dir="2700000" algn="ctr">
                          <a:srgbClr val="000000">
                            <a:alpha val="30000"/>
                          </a:srgbClr>
                        </a:outerShdw>
                      </a:effectLst>
                      <a:scene3d>
                        <a:camera prst="orthographicFront">
                          <a:rot lat="0" lon="0" rev="0"/>
                        </a:camera>
                        <a:lightRig rig="glow" dir="t">
                          <a:rot lat="0" lon="0" rev="4800000"/>
                        </a:lightRig>
                      </a:scene3d>
                      <a:sp3d prstMaterial="matte">
                        <a:bevelT w="127000" h="63500"/>
                      </a:sp3d>
                    </p:spPr>
                  </p:pic>
                </p:grpSp>
                <p:cxnSp>
                  <p:nvCxnSpPr>
                    <p:cNvPr id="10" name="Straight Arrow Connector 9"/>
                    <p:cNvCxnSpPr/>
                    <p:nvPr/>
                  </p:nvCxnSpPr>
                  <p:spPr>
                    <a:xfrm flipV="1">
                      <a:off x="3657600" y="3962400"/>
                      <a:ext cx="1600200" cy="76200"/>
                    </a:xfrm>
                    <a:prstGeom prst="straightConnector1">
                      <a:avLst/>
                    </a:prstGeom>
                    <a:ln w="22225">
                      <a:solidFill>
                        <a:schemeClr val="accent1">
                          <a:lumMod val="50000"/>
                        </a:schemeClr>
                      </a:solidFill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" name="Straight Arrow Connector 10"/>
                    <p:cNvCxnSpPr/>
                    <p:nvPr/>
                  </p:nvCxnSpPr>
                  <p:spPr>
                    <a:xfrm flipV="1">
                      <a:off x="2895600" y="5791200"/>
                      <a:ext cx="2209800" cy="76200"/>
                    </a:xfrm>
                    <a:prstGeom prst="straightConnector1">
                      <a:avLst/>
                    </a:prstGeom>
                    <a:ln w="22225">
                      <a:solidFill>
                        <a:schemeClr val="accent1">
                          <a:lumMod val="50000"/>
                        </a:schemeClr>
                      </a:solidFill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2" name="Rounded Rectangle 11"/>
                    <p:cNvSpPr/>
                    <p:nvPr/>
                  </p:nvSpPr>
                  <p:spPr>
                    <a:xfrm>
                      <a:off x="5293215" y="3811074"/>
                      <a:ext cx="1778358" cy="304800"/>
                    </a:xfrm>
                    <a:prstGeom prst="roundRect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>
                      <a:noFill/>
                    </a:ln>
                    <a:effectLst>
                      <a:outerShdw blurRad="190500" dist="228600" dir="2700000" algn="ctr">
                        <a:srgbClr val="000000">
                          <a:alpha val="30000"/>
                        </a:srgbClr>
                      </a:outerShdw>
                    </a:effectLst>
                    <a:scene3d>
                      <a:camera prst="orthographicFront">
                        <a:rot lat="0" lon="0" rev="0"/>
                      </a:camera>
                      <a:lightRig rig="glow" dir="t">
                        <a:rot lat="0" lon="0" rev="4800000"/>
                      </a:lightRig>
                    </a:scene3d>
                    <a:sp3d prstMaterial="matte">
                      <a:bevelT w="127000" h="63500"/>
                    </a:sp3d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err="1">
                          <a:solidFill>
                            <a:prstClr val="white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Hadronic</a:t>
                      </a:r>
                      <a:r>
                        <a:rPr lang="en-US" sz="1600" b="1" dirty="0">
                          <a:solidFill>
                            <a:prstClr val="white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gas</a:t>
                      </a:r>
                    </a:p>
                  </p:txBody>
                </p:sp>
                <p:sp>
                  <p:nvSpPr>
                    <p:cNvPr id="13" name="Rounded Rectangle 12"/>
                    <p:cNvSpPr/>
                    <p:nvPr/>
                  </p:nvSpPr>
                  <p:spPr>
                    <a:xfrm>
                      <a:off x="5270679" y="4229637"/>
                      <a:ext cx="1752600" cy="342363"/>
                    </a:xfrm>
                    <a:prstGeom prst="roundRect">
                      <a:avLst/>
                    </a:prstGeom>
                    <a:solidFill>
                      <a:srgbClr val="FFFF00"/>
                    </a:solidFill>
                    <a:ln>
                      <a:noFill/>
                    </a:ln>
                    <a:effectLst>
                      <a:outerShdw blurRad="190500" dist="228600" dir="2700000" algn="ctr">
                        <a:srgbClr val="000000">
                          <a:alpha val="30000"/>
                        </a:srgbClr>
                      </a:outerShdw>
                    </a:effectLst>
                    <a:scene3d>
                      <a:camera prst="orthographicFront">
                        <a:rot lat="0" lon="0" rev="0"/>
                      </a:camera>
                      <a:lightRig rig="glow" dir="t">
                        <a:rot lat="0" lon="0" rev="4800000"/>
                      </a:lightRig>
                    </a:scene3d>
                    <a:sp3d prstMaterial="matte">
                      <a:bevelT w="127000" h="63500"/>
                    </a:sp3d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D16349">
                              <a:lumMod val="50000"/>
                            </a:srgb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Mixed </a:t>
                      </a:r>
                      <a:r>
                        <a:rPr lang="en-US" sz="1600" b="1" dirty="0" smtClean="0">
                          <a:solidFill>
                            <a:srgbClr val="D16349">
                              <a:lumMod val="50000"/>
                            </a:srgb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phase ?</a:t>
                      </a:r>
                      <a:endParaRPr lang="en-US" sz="1600" b="1" dirty="0">
                        <a:solidFill>
                          <a:srgbClr val="D16349">
                            <a:lumMod val="50000"/>
                          </a:srgb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p:txBody>
                </p:sp>
                <p:sp>
                  <p:nvSpPr>
                    <p:cNvPr id="14" name="Rounded Rectangle 13"/>
                    <p:cNvSpPr/>
                    <p:nvPr/>
                  </p:nvSpPr>
                  <p:spPr>
                    <a:xfrm>
                      <a:off x="5181600" y="4800600"/>
                      <a:ext cx="1815921" cy="304800"/>
                    </a:xfrm>
                    <a:prstGeom prst="roundRect">
                      <a:avLst/>
                    </a:prstGeom>
                    <a:solidFill>
                      <a:schemeClr val="accent3">
                        <a:lumMod val="50000"/>
                      </a:schemeClr>
                    </a:solidFill>
                    <a:ln>
                      <a:noFill/>
                    </a:ln>
                    <a:effectLst>
                      <a:outerShdw blurRad="190500" dist="228600" dir="2700000" algn="ctr">
                        <a:srgbClr val="000000">
                          <a:alpha val="30000"/>
                        </a:srgbClr>
                      </a:outerShdw>
                    </a:effectLst>
                    <a:scene3d>
                      <a:camera prst="orthographicFront">
                        <a:rot lat="0" lon="0" rev="0"/>
                      </a:camera>
                      <a:lightRig rig="glow" dir="t">
                        <a:rot lat="0" lon="0" rev="4800000"/>
                      </a:lightRig>
                    </a:scene3d>
                    <a:sp3d prstMaterial="matte">
                      <a:bevelT w="127000" h="63500"/>
                    </a:sp3d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prstClr val="white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QGP</a:t>
                      </a:r>
                    </a:p>
                  </p:txBody>
                </p:sp>
                <p:sp>
                  <p:nvSpPr>
                    <p:cNvPr id="15" name="Rounded Rectangle 14"/>
                    <p:cNvSpPr/>
                    <p:nvPr/>
                  </p:nvSpPr>
                  <p:spPr>
                    <a:xfrm>
                      <a:off x="5181600" y="5562600"/>
                      <a:ext cx="2438400" cy="381000"/>
                    </a:xfrm>
                    <a:prstGeom prst="roundRect">
                      <a:avLst/>
                    </a:prstGeom>
                    <a:solidFill>
                      <a:schemeClr val="accent6">
                        <a:lumMod val="75000"/>
                      </a:schemeClr>
                    </a:solidFill>
                    <a:ln>
                      <a:noFill/>
                    </a:ln>
                    <a:effectLst>
                      <a:outerShdw blurRad="190500" dist="228600" dir="2700000" algn="ctr">
                        <a:srgbClr val="000000">
                          <a:alpha val="30000"/>
                        </a:srgbClr>
                      </a:outerShdw>
                    </a:effectLst>
                    <a:scene3d>
                      <a:camera prst="orthographicFront">
                        <a:rot lat="0" lon="0" rev="0"/>
                      </a:camera>
                      <a:lightRig rig="glow" dir="t">
                        <a:rot lat="0" lon="0" rev="4800000"/>
                      </a:lightRig>
                    </a:scene3d>
                    <a:sp3d prstMaterial="matte">
                      <a:bevelT w="127000" h="63500"/>
                    </a:sp3d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Pre-equilibrium stage</a:t>
                      </a:r>
                    </a:p>
                  </p:txBody>
                </p:sp>
                <p:sp>
                  <p:nvSpPr>
                    <p:cNvPr id="16" name="Rounded Rectangle 15"/>
                    <p:cNvSpPr/>
                    <p:nvPr/>
                  </p:nvSpPr>
                  <p:spPr>
                    <a:xfrm>
                      <a:off x="5244921" y="6019800"/>
                      <a:ext cx="2438400" cy="368121"/>
                    </a:xfrm>
                    <a:prstGeom prst="roundRect">
                      <a:avLst/>
                    </a:prstGeom>
                    <a:solidFill>
                      <a:schemeClr val="accent1">
                        <a:lumMod val="75000"/>
                      </a:schemeClr>
                    </a:solidFill>
                    <a:ln>
                      <a:noFill/>
                    </a:ln>
                    <a:effectLst>
                      <a:outerShdw blurRad="44450" dist="27940" dir="5400000" algn="ctr">
                        <a:srgbClr val="000000">
                          <a:alpha val="32000"/>
                        </a:srgbClr>
                      </a:outerShdw>
                    </a:effectLst>
                    <a:scene3d>
                      <a:camera prst="orthographicFront">
                        <a:rot lat="0" lon="0" rev="0"/>
                      </a:camera>
                      <a:lightRig rig="balanced" dir="t">
                        <a:rot lat="0" lon="0" rev="8700000"/>
                      </a:lightRig>
                    </a:scene3d>
                    <a:sp3d>
                      <a:bevelT w="190500" h="38100"/>
                    </a:sp3d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prstClr val="white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Initial prompt photons</a:t>
                      </a:r>
                    </a:p>
                  </p:txBody>
                </p:sp>
                <p:cxnSp>
                  <p:nvCxnSpPr>
                    <p:cNvPr id="17" name="Straight Arrow Connector 16"/>
                    <p:cNvCxnSpPr/>
                    <p:nvPr/>
                  </p:nvCxnSpPr>
                  <p:spPr>
                    <a:xfrm flipV="1">
                      <a:off x="3632916" y="4419600"/>
                      <a:ext cx="1600200" cy="76200"/>
                    </a:xfrm>
                    <a:prstGeom prst="straightConnector1">
                      <a:avLst/>
                    </a:prstGeom>
                    <a:ln w="22225">
                      <a:solidFill>
                        <a:schemeClr val="accent1">
                          <a:lumMod val="50000"/>
                        </a:schemeClr>
                      </a:solidFill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" name="Straight Arrow Connector 17"/>
                    <p:cNvCxnSpPr/>
                    <p:nvPr/>
                  </p:nvCxnSpPr>
                  <p:spPr>
                    <a:xfrm flipV="1">
                      <a:off x="3581400" y="4953000"/>
                      <a:ext cx="1600200" cy="76200"/>
                    </a:xfrm>
                    <a:prstGeom prst="straightConnector1">
                      <a:avLst/>
                    </a:prstGeom>
                    <a:ln w="22225">
                      <a:solidFill>
                        <a:schemeClr val="accent1">
                          <a:lumMod val="50000"/>
                        </a:schemeClr>
                      </a:solidFill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" name="Straight Arrow Connector 18"/>
                    <p:cNvCxnSpPr/>
                    <p:nvPr/>
                  </p:nvCxnSpPr>
                  <p:spPr>
                    <a:xfrm flipV="1">
                      <a:off x="2769142" y="6197958"/>
                      <a:ext cx="2425521" cy="89079"/>
                    </a:xfrm>
                    <a:prstGeom prst="straightConnector1">
                      <a:avLst/>
                    </a:prstGeom>
                    <a:ln w="22225">
                      <a:solidFill>
                        <a:schemeClr val="accent1">
                          <a:lumMod val="50000"/>
                        </a:schemeClr>
                      </a:solidFill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8" name="TextBox 7"/>
                  <p:cNvSpPr txBox="1"/>
                  <p:nvPr/>
                </p:nvSpPr>
                <p:spPr>
                  <a:xfrm>
                    <a:off x="7086600" y="4078069"/>
                    <a:ext cx="1905000" cy="646331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>
                    <a:outerShdw blurRad="190500" dist="228600" dir="2700000" algn="ctr">
                      <a:srgbClr val="000000">
                        <a:alpha val="30000"/>
                      </a:srgbClr>
                    </a:outerShdw>
                  </a:effectLst>
                  <a:scene3d>
                    <a:camera prst="orthographicFront">
                      <a:rot lat="0" lon="0" rev="0"/>
                    </a:camera>
                    <a:lightRig rig="glow" dir="t">
                      <a:rot lat="0" lon="0" rev="4800000"/>
                    </a:lightRig>
                  </a:scene3d>
                  <a:sp3d prstMaterial="matte">
                    <a:bevelT w="127000" h="63500"/>
                  </a:sp3d>
                </p:spPr>
                <p:txBody>
                  <a:bodyPr wrap="square" rtlCol="0">
                    <a:sp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r>
                      <a:rPr lang="en-US" b="1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nstantia"/>
                      </a:rPr>
                      <a:t>Described by hydrodynamics</a:t>
                    </a:r>
                  </a:p>
                </p:txBody>
              </p:sp>
            </p:grpSp>
          </p:grpSp>
          <p:sp>
            <p:nvSpPr>
              <p:cNvPr id="44" name="Flowchart: Connector 43"/>
              <p:cNvSpPr/>
              <p:nvPr/>
            </p:nvSpPr>
            <p:spPr>
              <a:xfrm>
                <a:off x="1486989" y="3468189"/>
                <a:ext cx="304800" cy="76200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pic>
          <p:nvPicPr>
            <p:cNvPr id="45" name="Picture 31" descr="C:\Users\a\Desktop\111.png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 rot="20544680">
              <a:off x="1764666" y="2852204"/>
              <a:ext cx="401520" cy="3427346"/>
            </a:xfrm>
            <a:prstGeom prst="rect">
              <a:avLst/>
            </a:prstGeom>
            <a:noFill/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</p:pic>
      </p:grpSp>
      <p:cxnSp>
        <p:nvCxnSpPr>
          <p:cNvPr id="43" name="Straight Arrow Connector 42"/>
          <p:cNvCxnSpPr/>
          <p:nvPr/>
        </p:nvCxnSpPr>
        <p:spPr>
          <a:xfrm flipH="1" flipV="1">
            <a:off x="2007683" y="2743200"/>
            <a:ext cx="568899" cy="338390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/>
          <p:cNvSpPr txBox="1"/>
          <p:nvPr/>
        </p:nvSpPr>
        <p:spPr>
          <a:xfrm>
            <a:off x="1965426" y="2526268"/>
            <a:ext cx="3035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dirty="0" smtClean="0">
                <a:solidFill>
                  <a:srgbClr val="FF0000"/>
                </a:solidFill>
              </a:rPr>
              <a:t>A jet passing though QGP</a:t>
            </a:r>
            <a:endParaRPr lang="en-IN" b="1" dirty="0">
              <a:solidFill>
                <a:srgbClr val="FF0000"/>
              </a:solidFill>
            </a:endParaRPr>
          </a:p>
        </p:txBody>
      </p:sp>
      <p:sp>
        <p:nvSpPr>
          <p:cNvPr id="89" name="Text Box 12"/>
          <p:cNvSpPr txBox="1">
            <a:spLocks noChangeArrowheads="1"/>
          </p:cNvSpPr>
          <p:nvPr/>
        </p:nvSpPr>
        <p:spPr bwMode="auto">
          <a:xfrm>
            <a:off x="338200" y="1828147"/>
            <a:ext cx="8221896" cy="646331"/>
          </a:xfrm>
          <a:prstGeom prst="rect">
            <a:avLst/>
          </a:prstGeom>
          <a:solidFill>
            <a:srgbClr val="BDFDA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dirty="0" smtClean="0"/>
              <a:t>Single photons are penetrating probes. They  </a:t>
            </a:r>
            <a:r>
              <a:rPr lang="en-US" dirty="0"/>
              <a:t>are </a:t>
            </a:r>
            <a:r>
              <a:rPr lang="en-US" dirty="0">
                <a:solidFill>
                  <a:srgbClr val="FF0000"/>
                </a:solidFill>
              </a:rPr>
              <a:t>emitted at all stages</a:t>
            </a:r>
            <a:r>
              <a:rPr lang="en-US" dirty="0"/>
              <a:t> </a:t>
            </a:r>
            <a:r>
              <a:rPr lang="en-US" dirty="0" smtClean="0"/>
              <a:t>and </a:t>
            </a:r>
            <a:r>
              <a:rPr lang="en-US" dirty="0">
                <a:solidFill>
                  <a:srgbClr val="FF0000"/>
                </a:solidFill>
              </a:rPr>
              <a:t>survive</a:t>
            </a:r>
            <a:r>
              <a:rPr lang="en-US" dirty="0"/>
              <a:t> unscathed (</a:t>
            </a:r>
            <a:r>
              <a:rPr lang="en-US" b="1" dirty="0" err="1">
                <a:latin typeface="Symbol" panose="05050102010706020507" pitchFamily="18" charset="2"/>
              </a:rPr>
              <a:t>a</a:t>
            </a:r>
            <a:r>
              <a:rPr lang="en-US" b="1" baseline="-25000" dirty="0" err="1"/>
              <a:t>e</a:t>
            </a:r>
            <a:r>
              <a:rPr lang="en-US" dirty="0"/>
              <a:t> &lt;&lt;</a:t>
            </a:r>
            <a:r>
              <a:rPr lang="en-US" b="1" dirty="0">
                <a:latin typeface="Symbol" panose="05050102010706020507" pitchFamily="18" charset="2"/>
              </a:rPr>
              <a:t>a</a:t>
            </a:r>
            <a:r>
              <a:rPr lang="en-US" b="1" baseline="-25000" dirty="0"/>
              <a:t>s</a:t>
            </a:r>
            <a:r>
              <a:rPr lang="en-US" dirty="0"/>
              <a:t>). </a:t>
            </a:r>
            <a:r>
              <a:rPr lang="en-US" dirty="0" smtClean="0"/>
              <a:t>They are “historians</a:t>
            </a:r>
            <a:r>
              <a:rPr lang="en-US" dirty="0"/>
              <a:t>” of the heavy ion </a:t>
            </a:r>
            <a:r>
              <a:rPr lang="en-US" dirty="0" smtClean="0"/>
              <a:t>collision</a:t>
            </a:r>
            <a:r>
              <a:rPr lang="en-US" dirty="0"/>
              <a:t>!</a:t>
            </a:r>
          </a:p>
        </p:txBody>
      </p:sp>
      <p:sp>
        <p:nvSpPr>
          <p:cNvPr id="90" name="Text Box 5"/>
          <p:cNvSpPr txBox="1">
            <a:spLocks noChangeArrowheads="1"/>
          </p:cNvSpPr>
          <p:nvPr/>
        </p:nvSpPr>
        <p:spPr bwMode="auto">
          <a:xfrm>
            <a:off x="338200" y="6347535"/>
            <a:ext cx="800411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sz="2400" b="1" dirty="0">
                <a:solidFill>
                  <a:srgbClr val="9900CC"/>
                </a:solidFill>
              </a:rPr>
              <a:t>Different processes: different characteristic </a:t>
            </a:r>
            <a:r>
              <a:rPr lang="en-US" sz="2400" b="1" dirty="0" smtClean="0">
                <a:solidFill>
                  <a:srgbClr val="9900CC"/>
                </a:solidFill>
              </a:rPr>
              <a:t>spectra!  </a:t>
            </a:r>
            <a:endParaRPr lang="en-US" sz="2400" b="1" baseline="-25000" dirty="0">
              <a:solidFill>
                <a:srgbClr val="99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876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2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686800" cy="762000"/>
          </a:xfrm>
          <a:solidFill>
            <a:srgbClr val="00B050"/>
          </a:solidFill>
          <a:effectLst>
            <a:outerShdw dist="107763" dir="18900000" algn="ctr" rotWithShape="0">
              <a:schemeClr val="bg2">
                <a:alpha val="50000"/>
              </a:scheme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 eaLnBrk="1" hangingPunct="1">
              <a:defRPr/>
            </a:pPr>
            <a:r>
              <a:rPr lang="en-US" sz="3600" b="1" dirty="0" smtClean="0">
                <a:solidFill>
                  <a:schemeClr val="tx1"/>
                </a:solidFill>
              </a:rPr>
              <a:t>Most Reliable Historians of Ancient India</a:t>
            </a:r>
          </a:p>
        </p:txBody>
      </p:sp>
      <p:pic>
        <p:nvPicPr>
          <p:cNvPr id="62467" name="Picture 3" descr="fa_hian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12800" y="1066800"/>
            <a:ext cx="2743200" cy="4191000"/>
          </a:xfrm>
          <a:noFill/>
        </p:spPr>
      </p:pic>
      <p:pic>
        <p:nvPicPr>
          <p:cNvPr id="62468" name="Picture 4" descr="Huen_Tsang_Nalanda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0" y="1066800"/>
            <a:ext cx="4267200" cy="3997325"/>
          </a:xfrm>
          <a:noFill/>
        </p:spPr>
      </p:pic>
      <p:sp>
        <p:nvSpPr>
          <p:cNvPr id="62469" name="Text Box 5"/>
          <p:cNvSpPr txBox="1">
            <a:spLocks noChangeArrowheads="1"/>
          </p:cNvSpPr>
          <p:nvPr/>
        </p:nvSpPr>
        <p:spPr bwMode="auto">
          <a:xfrm>
            <a:off x="4267200" y="5257800"/>
            <a:ext cx="4794250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0000CC"/>
                </a:solidFill>
              </a:rPr>
              <a:t>“Journey to the Western World”:</a:t>
            </a:r>
          </a:p>
          <a:p>
            <a:pPr eaLnBrk="1" hangingPunct="1"/>
            <a:r>
              <a:rPr lang="en-US" b="1">
                <a:solidFill>
                  <a:srgbClr val="0000CC"/>
                </a:solidFill>
              </a:rPr>
              <a:t>Huen Tsang (Yuoan Chwang) 603-664 AD: </a:t>
            </a:r>
          </a:p>
          <a:p>
            <a:pPr eaLnBrk="1" hangingPunct="1"/>
            <a:r>
              <a:rPr lang="en-US" b="1">
                <a:solidFill>
                  <a:srgbClr val="0000CC"/>
                </a:solidFill>
              </a:rPr>
              <a:t>visited India during 630-645 AD.</a:t>
            </a:r>
          </a:p>
        </p:txBody>
      </p:sp>
      <p:sp>
        <p:nvSpPr>
          <p:cNvPr id="62470" name="Text Box 6"/>
          <p:cNvSpPr txBox="1">
            <a:spLocks noChangeArrowheads="1"/>
          </p:cNvSpPr>
          <p:nvPr/>
        </p:nvSpPr>
        <p:spPr bwMode="auto">
          <a:xfrm>
            <a:off x="228600" y="5257800"/>
            <a:ext cx="3886200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0000CC"/>
                </a:solidFill>
              </a:rPr>
              <a:t>“A Record of Budhist Kingdoms”:</a:t>
            </a:r>
          </a:p>
          <a:p>
            <a:pPr eaLnBrk="1" hangingPunct="1"/>
            <a:r>
              <a:rPr lang="en-US" b="1">
                <a:solidFill>
                  <a:srgbClr val="0000CC"/>
                </a:solidFill>
              </a:rPr>
              <a:t> Fa Hien (337-422 AD):</a:t>
            </a:r>
          </a:p>
          <a:p>
            <a:pPr eaLnBrk="1" hangingPunct="1"/>
            <a:r>
              <a:rPr lang="en-US" b="1">
                <a:solidFill>
                  <a:srgbClr val="0000CC"/>
                </a:solidFill>
              </a:rPr>
              <a:t>visited India during 399-414 AD.</a:t>
            </a:r>
            <a:endParaRPr lang="en-US" b="1">
              <a:solidFill>
                <a:prstClr val="black"/>
              </a:solidFill>
            </a:endParaRPr>
          </a:p>
        </p:txBody>
      </p:sp>
      <p:sp>
        <p:nvSpPr>
          <p:cNvPr id="62471" name="Text Box 7"/>
          <p:cNvSpPr txBox="1">
            <a:spLocks noChangeArrowheads="1"/>
          </p:cNvSpPr>
          <p:nvPr/>
        </p:nvSpPr>
        <p:spPr bwMode="auto">
          <a:xfrm>
            <a:off x="0" y="6400800"/>
            <a:ext cx="9144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b="1" i="1">
                <a:solidFill>
                  <a:srgbClr val="008000"/>
                </a:solidFill>
              </a:rPr>
              <a:t>They traversed India like photons and  dileptons and left most valuable  records!!</a:t>
            </a:r>
          </a:p>
        </p:txBody>
      </p:sp>
      <p:sp>
        <p:nvSpPr>
          <p:cNvPr id="62472" name="Text Box 11"/>
          <p:cNvSpPr txBox="1">
            <a:spLocks noChangeArrowheads="1"/>
          </p:cNvSpPr>
          <p:nvPr/>
        </p:nvSpPr>
        <p:spPr bwMode="auto">
          <a:xfrm rot="-1229045">
            <a:off x="3182938" y="3155950"/>
            <a:ext cx="1538287" cy="70167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sz="2000" b="1">
                <a:solidFill>
                  <a:srgbClr val="3333FF"/>
                </a:solidFill>
              </a:rPr>
              <a:t>A  slight </a:t>
            </a:r>
          </a:p>
          <a:p>
            <a:pPr eaLnBrk="1" hangingPunct="1"/>
            <a:r>
              <a:rPr lang="en-US" sz="2000" b="1">
                <a:solidFill>
                  <a:srgbClr val="3333FF"/>
                </a:solidFill>
              </a:rPr>
              <a:t>digression.</a:t>
            </a:r>
          </a:p>
        </p:txBody>
      </p:sp>
    </p:spTree>
    <p:extLst>
      <p:ext uri="{BB962C8B-B14F-4D97-AF65-F5344CB8AC3E}">
        <p14:creationId xmlns:p14="http://schemas.microsoft.com/office/powerpoint/2010/main" val="2114386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692150"/>
            <a:ext cx="4800600" cy="3346450"/>
          </a:xfrm>
          <a:noFill/>
        </p:spPr>
      </p:pic>
      <p:sp>
        <p:nvSpPr>
          <p:cNvPr id="358403" name="Rectangle 3"/>
          <p:cNvSpPr>
            <a:spLocks noGrp="1" noChangeArrowheads="1"/>
          </p:cNvSpPr>
          <p:nvPr>
            <p:ph type="title" sz="quarter"/>
          </p:nvPr>
        </p:nvSpPr>
        <p:spPr>
          <a:xfrm>
            <a:off x="1752600" y="0"/>
            <a:ext cx="6248400" cy="762000"/>
          </a:xfrm>
          <a:solidFill>
            <a:schemeClr val="folHlink"/>
          </a:solidFill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en-US" sz="3600" b="1" smtClean="0">
                <a:solidFill>
                  <a:schemeClr val="tx1"/>
                </a:solidFill>
              </a:rPr>
              <a:t>Intermediate Mass; NA50</a:t>
            </a:r>
          </a:p>
        </p:txBody>
      </p:sp>
      <p:pic>
        <p:nvPicPr>
          <p:cNvPr id="47108" name="Picture 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81600" y="762000"/>
            <a:ext cx="3879850" cy="3024188"/>
          </a:xfrm>
          <a:noFill/>
        </p:spPr>
      </p:pic>
      <p:pic>
        <p:nvPicPr>
          <p:cNvPr id="47109" name="Picture 5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6200000">
            <a:off x="5264944" y="3166269"/>
            <a:ext cx="3262312" cy="4191000"/>
          </a:xfrm>
          <a:noFill/>
        </p:spPr>
      </p:pic>
      <p:sp>
        <p:nvSpPr>
          <p:cNvPr id="47110" name="Text Box 6"/>
          <p:cNvSpPr txBox="1">
            <a:spLocks noChangeArrowheads="1"/>
          </p:cNvSpPr>
          <p:nvPr/>
        </p:nvSpPr>
        <p:spPr bwMode="auto">
          <a:xfrm>
            <a:off x="304800" y="4800600"/>
            <a:ext cx="3962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3333FF"/>
                </a:solidFill>
              </a:rPr>
              <a:t>Kvasnikova,  Gale, &amp; Srivastava, </a:t>
            </a:r>
          </a:p>
          <a:p>
            <a:pPr eaLnBrk="1" hangingPunct="1"/>
            <a:r>
              <a:rPr lang="en-US" b="1">
                <a:solidFill>
                  <a:srgbClr val="3333FF"/>
                </a:solidFill>
              </a:rPr>
              <a:t>PRC 65 (2002) 064903.</a:t>
            </a:r>
          </a:p>
        </p:txBody>
      </p:sp>
      <p:sp>
        <p:nvSpPr>
          <p:cNvPr id="358407" name="Text Box 7"/>
          <p:cNvSpPr txBox="1">
            <a:spLocks noChangeArrowheads="1"/>
          </p:cNvSpPr>
          <p:nvPr/>
        </p:nvSpPr>
        <p:spPr bwMode="auto">
          <a:xfrm>
            <a:off x="441325" y="5486400"/>
            <a:ext cx="4070350" cy="64135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>
                <a:solidFill>
                  <a:srgbClr val="FF0000"/>
                </a:solidFill>
                <a:latin typeface="Arial" charset="0"/>
              </a:rPr>
              <a:t>Acceptance and detector resolution</a:t>
            </a:r>
          </a:p>
          <a:p>
            <a:pPr>
              <a:defRPr/>
            </a:pPr>
            <a:r>
              <a:rPr lang="en-US" b="1">
                <a:solidFill>
                  <a:srgbClr val="FF0000"/>
                </a:solidFill>
                <a:latin typeface="Arial" charset="0"/>
              </a:rPr>
              <a:t>accurately modeled.</a:t>
            </a:r>
          </a:p>
        </p:txBody>
      </p:sp>
      <p:sp>
        <p:nvSpPr>
          <p:cNvPr id="47112" name="Text Box 8"/>
          <p:cNvSpPr txBox="1">
            <a:spLocks noChangeArrowheads="1"/>
          </p:cNvSpPr>
          <p:nvPr/>
        </p:nvSpPr>
        <p:spPr bwMode="auto">
          <a:xfrm>
            <a:off x="152400" y="6415088"/>
            <a:ext cx="50736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3333FF"/>
                </a:solidFill>
              </a:rPr>
              <a:t>See also Rapp &amp; Shuryak, PLB 473 (2000) 13.</a:t>
            </a:r>
            <a:endParaRPr 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11125"/>
            <a:ext cx="7772400" cy="650875"/>
          </a:xfrm>
          <a:solidFill>
            <a:schemeClr val="folHlink"/>
          </a:solidFill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en-US" sz="3200" b="1" smtClean="0">
                <a:solidFill>
                  <a:schemeClr val="tx1"/>
                </a:solidFill>
              </a:rPr>
              <a:t>Photons: pre-equilibrium vs. thermal</a:t>
            </a:r>
            <a:r>
              <a:rPr lang="en-US" sz="3200" smtClean="0"/>
              <a:t> </a:t>
            </a:r>
          </a:p>
        </p:txBody>
      </p:sp>
      <p:pic>
        <p:nvPicPr>
          <p:cNvPr id="48131" name="Picture 3" descr="dndt_lo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014413"/>
            <a:ext cx="4495800" cy="3252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2" name="Picture 4" descr="rhi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221038"/>
            <a:ext cx="4276725" cy="307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3" name="Text Box 5"/>
          <p:cNvSpPr txBox="1">
            <a:spLocks noChangeArrowheads="1"/>
          </p:cNvSpPr>
          <p:nvPr/>
        </p:nvSpPr>
        <p:spPr bwMode="auto">
          <a:xfrm>
            <a:off x="76200" y="4283075"/>
            <a:ext cx="4724400" cy="204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en-US" sz="2000">
                <a:solidFill>
                  <a:srgbClr val="FF3300"/>
                </a:solidFill>
                <a:latin typeface="Tahoma" panose="020B0604030504040204" pitchFamily="34" charset="0"/>
              </a:rPr>
              <a:t> short emission time in the PCM, 90% of photons before 0.3 fm/c</a:t>
            </a:r>
          </a:p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2000">
                <a:solidFill>
                  <a:srgbClr val="0000FF"/>
                </a:solidFill>
                <a:latin typeface="Tahoma" panose="020B0604030504040204" pitchFamily="34" charset="0"/>
              </a:rPr>
              <a:t> hydrodynamic calculation with τ</a:t>
            </a:r>
            <a:r>
              <a:rPr lang="en-US" sz="2000" baseline="-25000">
                <a:solidFill>
                  <a:srgbClr val="0000FF"/>
                </a:solidFill>
                <a:latin typeface="Tahoma" panose="020B0604030504040204" pitchFamily="34" charset="0"/>
              </a:rPr>
              <a:t>0</a:t>
            </a:r>
            <a:r>
              <a:rPr lang="en-US" sz="2000">
                <a:solidFill>
                  <a:srgbClr val="0000FF"/>
                </a:solidFill>
                <a:latin typeface="Tahoma" panose="020B0604030504040204" pitchFamily="34" charset="0"/>
              </a:rPr>
              <a:t>=0.3 fm/c allows for a smooth continuation of emission rate</a:t>
            </a:r>
          </a:p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2000">
                <a:solidFill>
                  <a:srgbClr val="0000FF"/>
                </a:solidFill>
                <a:latin typeface="Tahoma" panose="020B0604030504040204" pitchFamily="34" charset="0"/>
              </a:rPr>
              <a:t> caveat: medium not equilibrated at </a:t>
            </a:r>
            <a:r>
              <a:rPr lang="el-GR" sz="2000">
                <a:solidFill>
                  <a:srgbClr val="0000FF"/>
                </a:solidFill>
                <a:latin typeface="Tahoma" panose="020B0604030504040204" pitchFamily="34" charset="0"/>
              </a:rPr>
              <a:t>τ</a:t>
            </a:r>
            <a:r>
              <a:rPr lang="en-US" sz="2000" baseline="-25000">
                <a:solidFill>
                  <a:srgbClr val="0000FF"/>
                </a:solidFill>
                <a:latin typeface="Tahoma" panose="020B0604030504040204" pitchFamily="34" charset="0"/>
              </a:rPr>
              <a:t>0</a:t>
            </a:r>
            <a:endParaRPr lang="el-GR" sz="2000" baseline="-25000">
              <a:solidFill>
                <a:srgbClr val="0000FF"/>
              </a:solidFill>
              <a:latin typeface="Tahoma" panose="020B0604030504040204" pitchFamily="34" charset="0"/>
            </a:endParaRPr>
          </a:p>
        </p:txBody>
      </p:sp>
      <p:sp>
        <p:nvSpPr>
          <p:cNvPr id="48134" name="Text Box 6"/>
          <p:cNvSpPr txBox="1">
            <a:spLocks noChangeArrowheads="1"/>
          </p:cNvSpPr>
          <p:nvPr/>
        </p:nvSpPr>
        <p:spPr bwMode="auto">
          <a:xfrm>
            <a:off x="4724400" y="1066800"/>
            <a:ext cx="4191000" cy="204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2000">
                <a:solidFill>
                  <a:srgbClr val="FF3300"/>
                </a:solidFill>
                <a:latin typeface="Tahoma" panose="020B0604030504040204" pitchFamily="34" charset="0"/>
              </a:rPr>
              <a:t>pre-equilibrium contributions are easier identified at large p</a:t>
            </a:r>
            <a:r>
              <a:rPr lang="en-US" sz="2000" baseline="-25000">
                <a:solidFill>
                  <a:srgbClr val="FF3300"/>
                </a:solidFill>
                <a:latin typeface="Tahoma" panose="020B0604030504040204" pitchFamily="34" charset="0"/>
              </a:rPr>
              <a:t>t</a:t>
            </a:r>
            <a:r>
              <a:rPr lang="en-US" sz="2000">
                <a:solidFill>
                  <a:srgbClr val="FF3300"/>
                </a:solidFill>
                <a:latin typeface="Tahoma" panose="020B0604030504040204" pitchFamily="34" charset="0"/>
              </a:rPr>
              <a:t>:</a:t>
            </a:r>
          </a:p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en-US" sz="2000">
                <a:solidFill>
                  <a:srgbClr val="008000"/>
                </a:solidFill>
                <a:latin typeface="Tahoma" panose="020B0604030504040204" pitchFamily="34" charset="0"/>
              </a:rPr>
              <a:t>window of opportunity above p</a:t>
            </a:r>
            <a:r>
              <a:rPr lang="en-US" sz="2000" baseline="-25000">
                <a:solidFill>
                  <a:srgbClr val="008000"/>
                </a:solidFill>
                <a:latin typeface="Tahoma" panose="020B0604030504040204" pitchFamily="34" charset="0"/>
              </a:rPr>
              <a:t>t</a:t>
            </a:r>
            <a:r>
              <a:rPr lang="en-US" sz="2000">
                <a:solidFill>
                  <a:srgbClr val="008000"/>
                </a:solidFill>
                <a:latin typeface="Tahoma" panose="020B0604030504040204" pitchFamily="34" charset="0"/>
              </a:rPr>
              <a:t>=2 GeV</a:t>
            </a:r>
          </a:p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en-US" sz="2000">
                <a:solidFill>
                  <a:srgbClr val="0000FF"/>
                </a:solidFill>
                <a:latin typeface="Tahoma" panose="020B0604030504040204" pitchFamily="34" charset="0"/>
              </a:rPr>
              <a:t>at 1 GeV, need to take thermal contributions into account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186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187325"/>
            <a:ext cx="6629400" cy="650875"/>
          </a:xfrm>
          <a:solidFill>
            <a:schemeClr val="folHlink"/>
          </a:solidFill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en-US" sz="3600" b="1" smtClean="0">
                <a:solidFill>
                  <a:schemeClr val="tx1"/>
                </a:solidFill>
              </a:rPr>
              <a:t>Photons: HBT Interferometry</a:t>
            </a:r>
          </a:p>
        </p:txBody>
      </p:sp>
      <p:pic>
        <p:nvPicPr>
          <p:cNvPr id="49155" name="Picture 3" descr="1_osl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3988" y="914400"/>
            <a:ext cx="3351212" cy="5181600"/>
          </a:xfrm>
          <a:noFill/>
        </p:spPr>
      </p:pic>
      <p:sp>
        <p:nvSpPr>
          <p:cNvPr id="49156" name="Text Box 4"/>
          <p:cNvSpPr txBox="1">
            <a:spLocks noChangeArrowheads="1"/>
          </p:cNvSpPr>
          <p:nvPr/>
        </p:nvSpPr>
        <p:spPr bwMode="auto">
          <a:xfrm>
            <a:off x="6858000" y="1447800"/>
            <a:ext cx="2133600" cy="326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en-US" sz="2000">
                <a:solidFill>
                  <a:srgbClr val="FF3300"/>
                </a:solidFill>
                <a:latin typeface="Tahoma" panose="020B0604030504040204" pitchFamily="34" charset="0"/>
              </a:rPr>
              <a:t>p</a:t>
            </a:r>
            <a:r>
              <a:rPr lang="en-US" sz="2000" baseline="-25000">
                <a:solidFill>
                  <a:srgbClr val="FF3300"/>
                </a:solidFill>
                <a:latin typeface="Tahoma" panose="020B0604030504040204" pitchFamily="34" charset="0"/>
              </a:rPr>
              <a:t>t</a:t>
            </a:r>
            <a:r>
              <a:rPr lang="en-US" sz="2000">
                <a:solidFill>
                  <a:srgbClr val="FF3300"/>
                </a:solidFill>
                <a:latin typeface="Tahoma" panose="020B0604030504040204" pitchFamily="34" charset="0"/>
              </a:rPr>
              <a:t>=2 GeV: pre-thermal photons dominate, small radii</a:t>
            </a:r>
          </a:p>
          <a:p>
            <a:pPr eaLnBrk="1" hangingPunct="1">
              <a:spcBef>
                <a:spcPct val="20000"/>
              </a:spcBef>
              <a:buFontTx/>
              <a:buChar char="•"/>
            </a:pPr>
            <a:endParaRPr lang="en-US" sz="2000">
              <a:solidFill>
                <a:srgbClr val="FF3300"/>
              </a:solidFill>
              <a:latin typeface="Tahoma" panose="020B0604030504040204" pitchFamily="34" charset="0"/>
            </a:endParaRPr>
          </a:p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en-US" sz="2000">
                <a:solidFill>
                  <a:srgbClr val="008000"/>
                </a:solidFill>
                <a:latin typeface="Tahoma" panose="020B0604030504040204" pitchFamily="34" charset="0"/>
              </a:rPr>
              <a:t>p</a:t>
            </a:r>
            <a:r>
              <a:rPr lang="en-US" sz="2000" baseline="-25000">
                <a:solidFill>
                  <a:srgbClr val="008000"/>
                </a:solidFill>
                <a:latin typeface="Tahoma" panose="020B0604030504040204" pitchFamily="34" charset="0"/>
              </a:rPr>
              <a:t>t</a:t>
            </a:r>
            <a:r>
              <a:rPr lang="en-US" sz="2000">
                <a:solidFill>
                  <a:srgbClr val="008000"/>
                </a:solidFill>
                <a:latin typeface="Tahoma" panose="020B0604030504040204" pitchFamily="34" charset="0"/>
              </a:rPr>
              <a:t>=1 GeV: superposition of pre- &amp; thermal photons: increase in radii</a:t>
            </a:r>
          </a:p>
        </p:txBody>
      </p:sp>
      <p:pic>
        <p:nvPicPr>
          <p:cNvPr id="49157" name="Picture 5" descr="2_osl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505200" y="914400"/>
            <a:ext cx="3351213" cy="5181600"/>
          </a:xfrm>
          <a:noFill/>
        </p:spPr>
      </p:pic>
      <p:sp>
        <p:nvSpPr>
          <p:cNvPr id="49158" name="Text Box 6"/>
          <p:cNvSpPr txBox="1">
            <a:spLocks noChangeArrowheads="1"/>
          </p:cNvSpPr>
          <p:nvPr/>
        </p:nvSpPr>
        <p:spPr bwMode="auto">
          <a:xfrm>
            <a:off x="365125" y="6197600"/>
            <a:ext cx="55562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008000"/>
                </a:solidFill>
              </a:rPr>
              <a:t>Bass, Mueller, &amp; Srivastava, PRL 93 (2004) 16230;</a:t>
            </a:r>
          </a:p>
          <a:p>
            <a:pPr eaLnBrk="1" hangingPunct="1"/>
            <a:r>
              <a:rPr lang="en-US" b="1">
                <a:solidFill>
                  <a:srgbClr val="008000"/>
                </a:solidFill>
              </a:rPr>
              <a:t>Srivastava, PRC 71 (2005) 034905.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338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990600" y="304800"/>
            <a:ext cx="7696200" cy="808038"/>
          </a:xfrm>
          <a:solidFill>
            <a:schemeClr val="folHlink"/>
          </a:solidFill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en-US" sz="3600" b="1" smtClean="0">
                <a:solidFill>
                  <a:srgbClr val="3333FF"/>
                </a:solidFill>
              </a:rPr>
              <a:t>Elliptic Flow of Thermal Dileptons</a:t>
            </a:r>
          </a:p>
        </p:txBody>
      </p:sp>
      <p:pic>
        <p:nvPicPr>
          <p:cNvPr id="54275" name="Picture 3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55688" y="3938588"/>
            <a:ext cx="2840037" cy="2187575"/>
          </a:xfrm>
          <a:noFill/>
        </p:spPr>
      </p:pic>
      <p:pic>
        <p:nvPicPr>
          <p:cNvPr id="54276" name="Picture 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68900" y="1600200"/>
            <a:ext cx="2997200" cy="2185988"/>
          </a:xfrm>
          <a:noFill/>
        </p:spPr>
      </p:pic>
      <p:pic>
        <p:nvPicPr>
          <p:cNvPr id="54277" name="Picture 5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281613" y="3938588"/>
            <a:ext cx="2771775" cy="2187575"/>
          </a:xfrm>
          <a:noFill/>
        </p:spPr>
      </p:pic>
      <p:pic>
        <p:nvPicPr>
          <p:cNvPr id="54278" name="Picture 8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14400" y="1600200"/>
            <a:ext cx="3124200" cy="2185988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668" name="Rectangle 4"/>
          <p:cNvSpPr>
            <a:spLocks noGrp="1" noChangeArrowheads="1"/>
          </p:cNvSpPr>
          <p:nvPr>
            <p:ph type="title"/>
          </p:nvPr>
        </p:nvSpPr>
        <p:spPr>
          <a:solidFill>
            <a:schemeClr val="folHlink"/>
          </a:solidFill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en-US" sz="4000" b="1" smtClean="0"/>
              <a:t>Elliptic Flow of Decay Photons</a:t>
            </a:r>
          </a:p>
        </p:txBody>
      </p:sp>
      <p:pic>
        <p:nvPicPr>
          <p:cNvPr id="60419" name="Picture 7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676400"/>
            <a:ext cx="4495800" cy="3502025"/>
          </a:xfrm>
          <a:noFill/>
        </p:spPr>
      </p:pic>
      <p:sp>
        <p:nvSpPr>
          <p:cNvPr id="60420" name="Text Box 9"/>
          <p:cNvSpPr txBox="1">
            <a:spLocks noChangeArrowheads="1"/>
          </p:cNvSpPr>
          <p:nvPr/>
        </p:nvSpPr>
        <p:spPr bwMode="auto">
          <a:xfrm>
            <a:off x="4937125" y="2474913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pic>
        <p:nvPicPr>
          <p:cNvPr id="60421" name="Picture 10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19600" y="1854200"/>
            <a:ext cx="4343400" cy="3243263"/>
          </a:xfrm>
          <a:noFill/>
        </p:spPr>
      </p:pic>
      <p:pic>
        <p:nvPicPr>
          <p:cNvPr id="60422" name="Picture 1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00" y="5414963"/>
            <a:ext cx="4038600" cy="1366837"/>
          </a:xfrm>
        </p:spPr>
      </p:pic>
      <p:sp>
        <p:nvSpPr>
          <p:cNvPr id="60423" name="Line 14"/>
          <p:cNvSpPr>
            <a:spLocks noChangeShapeType="1"/>
          </p:cNvSpPr>
          <p:nvPr/>
        </p:nvSpPr>
        <p:spPr bwMode="auto">
          <a:xfrm>
            <a:off x="5791200" y="3429000"/>
            <a:ext cx="914400" cy="0"/>
          </a:xfrm>
          <a:prstGeom prst="line">
            <a:avLst/>
          </a:prstGeom>
          <a:noFill/>
          <a:ln w="57150">
            <a:solidFill>
              <a:srgbClr val="3333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60424" name="Text Box 15"/>
          <p:cNvSpPr txBox="1">
            <a:spLocks noChangeArrowheads="1"/>
          </p:cNvSpPr>
          <p:nvPr/>
        </p:nvSpPr>
        <p:spPr bwMode="auto">
          <a:xfrm>
            <a:off x="6842125" y="3157538"/>
            <a:ext cx="13255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3333FF"/>
                </a:solidFill>
                <a:latin typeface="Symbol" panose="05050102010706020507" pitchFamily="18" charset="2"/>
              </a:rPr>
              <a:t>d </a:t>
            </a:r>
            <a:r>
              <a:rPr lang="en-US" b="1">
                <a:solidFill>
                  <a:srgbClr val="3333FF"/>
                </a:solidFill>
              </a:rPr>
              <a:t>~0.2 GeV</a:t>
            </a:r>
          </a:p>
        </p:txBody>
      </p:sp>
      <p:sp>
        <p:nvSpPr>
          <p:cNvPr id="60425" name="Text Box 16"/>
          <p:cNvSpPr txBox="1">
            <a:spLocks noChangeArrowheads="1"/>
          </p:cNvSpPr>
          <p:nvPr/>
        </p:nvSpPr>
        <p:spPr bwMode="auto">
          <a:xfrm>
            <a:off x="4784725" y="5446713"/>
            <a:ext cx="34099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3333FF"/>
                </a:solidFill>
              </a:rPr>
              <a:t>Layek, Chatterjee, Srivastava,</a:t>
            </a:r>
          </a:p>
          <a:p>
            <a:pPr eaLnBrk="1" hangingPunct="1"/>
            <a:r>
              <a:rPr lang="en-US" b="1">
                <a:solidFill>
                  <a:srgbClr val="3333FF"/>
                </a:solidFill>
              </a:rPr>
              <a:t>PRC 74 (2006) 044901.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 descr="traa0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28600" y="1828800"/>
            <a:ext cx="4876800" cy="3967163"/>
          </a:xfrm>
        </p:spPr>
      </p:pic>
      <p:sp>
        <p:nvSpPr>
          <p:cNvPr id="75779" name="Rectangle 3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772400" cy="1295400"/>
          </a:xfrm>
          <a:solidFill>
            <a:schemeClr val="accent3">
              <a:lumMod val="50000"/>
            </a:schemeClr>
          </a:solidFill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 eaLnBrk="1" hangingPunct="1">
              <a:defRPr/>
            </a:pPr>
            <a:r>
              <a:rPr lang="en-US" altLang="ja-JP" sz="4000" b="1" dirty="0" smtClean="0">
                <a:solidFill>
                  <a:srgbClr val="FFCC00"/>
                </a:solidFill>
                <a:latin typeface="Times New Roman" pitchFamily="18" charset="0"/>
                <a:ea typeface="MS PGothic" pitchFamily="34" charset="-128"/>
              </a:rPr>
              <a:t>Theoretical Interpretation of High-</a:t>
            </a:r>
            <a:r>
              <a:rPr lang="en-US" altLang="ja-JP" sz="4000" b="1" dirty="0" err="1" smtClean="0">
                <a:solidFill>
                  <a:srgbClr val="FFCC00"/>
                </a:solidFill>
                <a:latin typeface="Times New Roman" pitchFamily="18" charset="0"/>
                <a:ea typeface="MS PGothic" pitchFamily="34" charset="-128"/>
              </a:rPr>
              <a:t>p</a:t>
            </a:r>
            <a:r>
              <a:rPr lang="en-US" altLang="ja-JP" sz="4000" b="1" baseline="-25000" dirty="0" err="1" smtClean="0">
                <a:solidFill>
                  <a:srgbClr val="FFCC00"/>
                </a:solidFill>
                <a:latin typeface="Times New Roman" pitchFamily="18" charset="0"/>
                <a:ea typeface="MS PGothic" pitchFamily="34" charset="-128"/>
              </a:rPr>
              <a:t>T</a:t>
            </a:r>
            <a:r>
              <a:rPr lang="en-US" altLang="ja-JP" sz="4000" b="1" dirty="0" smtClean="0">
                <a:solidFill>
                  <a:srgbClr val="FFCC00"/>
                </a:solidFill>
                <a:latin typeface="Times New Roman" pitchFamily="18" charset="0"/>
                <a:ea typeface="MS PGothic" pitchFamily="34" charset="-128"/>
              </a:rPr>
              <a:t> </a:t>
            </a:r>
            <a:r>
              <a:rPr lang="el-GR" altLang="ja-JP" sz="4000" b="1" dirty="0" smtClean="0">
                <a:solidFill>
                  <a:srgbClr val="FFCC00"/>
                </a:solidFill>
                <a:latin typeface="Times New Roman" pitchFamily="18" charset="0"/>
                <a:ea typeface="MS PGothic" pitchFamily="34" charset="-128"/>
              </a:rPr>
              <a:t>π</a:t>
            </a:r>
            <a:r>
              <a:rPr lang="en-US" altLang="ja-JP" sz="4000" b="1" baseline="30000" dirty="0" smtClean="0">
                <a:solidFill>
                  <a:srgbClr val="FFCC00"/>
                </a:solidFill>
                <a:latin typeface="Times New Roman" pitchFamily="18" charset="0"/>
                <a:ea typeface="MS PGothic" pitchFamily="34" charset="-128"/>
              </a:rPr>
              <a:t>0</a:t>
            </a:r>
            <a:r>
              <a:rPr lang="en-US" altLang="ja-JP" sz="4000" b="1" dirty="0" smtClean="0">
                <a:solidFill>
                  <a:srgbClr val="FFCC00"/>
                </a:solidFill>
                <a:latin typeface="Times New Roman" pitchFamily="18" charset="0"/>
                <a:ea typeface="MS PGothic" pitchFamily="34" charset="-128"/>
              </a:rPr>
              <a:t> Suppression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133600" y="2405063"/>
            <a:ext cx="7010400" cy="3544886"/>
            <a:chOff x="1152" y="1569"/>
            <a:chExt cx="4416" cy="2233"/>
          </a:xfrm>
        </p:grpSpPr>
        <p:sp>
          <p:nvSpPr>
            <p:cNvPr id="55301" name="Rectangle 5"/>
            <p:cNvSpPr>
              <a:spLocks noChangeArrowheads="1"/>
            </p:cNvSpPr>
            <p:nvPr/>
          </p:nvSpPr>
          <p:spPr bwMode="auto">
            <a:xfrm>
              <a:off x="3024" y="1569"/>
              <a:ext cx="2544" cy="2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lnSpc>
                  <a:spcPts val="3200"/>
                </a:lnSpc>
                <a:spcBef>
                  <a:spcPct val="50000"/>
                </a:spcBef>
                <a:buFontTx/>
                <a:buChar char="•"/>
              </a:pPr>
              <a:r>
                <a:rPr lang="en-US" sz="2400" b="1" dirty="0" smtClean="0">
                  <a:solidFill>
                    <a:srgbClr val="000000"/>
                  </a:solidFill>
                </a:rPr>
                <a:t> </a:t>
              </a:r>
              <a:r>
                <a:rPr lang="en-US" sz="2200" b="1" dirty="0" smtClean="0">
                  <a:solidFill>
                    <a:srgbClr val="000000"/>
                  </a:solidFill>
                  <a:latin typeface="Times"/>
                </a:rPr>
                <a:t>Large suppression implies large energy loss. Model calculations indicate high gluon densities </a:t>
              </a:r>
              <a:r>
                <a:rPr lang="en-US" sz="2200" b="1" dirty="0" err="1" smtClean="0">
                  <a:solidFill>
                    <a:srgbClr val="000000"/>
                  </a:solidFill>
                  <a:latin typeface="Times"/>
                </a:rPr>
                <a:t>dN</a:t>
              </a:r>
              <a:r>
                <a:rPr lang="en-US" sz="2200" b="1" baseline="-25000" dirty="0" err="1" smtClean="0">
                  <a:solidFill>
                    <a:srgbClr val="000000"/>
                  </a:solidFill>
                  <a:latin typeface="Times"/>
                </a:rPr>
                <a:t>g</a:t>
              </a:r>
              <a:r>
                <a:rPr lang="en-US" sz="2200" b="1" dirty="0" smtClean="0">
                  <a:solidFill>
                    <a:srgbClr val="000000"/>
                  </a:solidFill>
                  <a:latin typeface="Times"/>
                </a:rPr>
                <a:t>/</a:t>
              </a:r>
              <a:r>
                <a:rPr lang="en-US" sz="2200" b="1" dirty="0" err="1" smtClean="0">
                  <a:solidFill>
                    <a:srgbClr val="000000"/>
                  </a:solidFill>
                  <a:latin typeface="Times"/>
                </a:rPr>
                <a:t>dy</a:t>
              </a:r>
              <a:r>
                <a:rPr lang="en-US" sz="2200" b="1" dirty="0" smtClean="0">
                  <a:solidFill>
                    <a:srgbClr val="000000"/>
                  </a:solidFill>
                  <a:latin typeface="Times"/>
                </a:rPr>
                <a:t> ~ 1100 </a:t>
              </a:r>
            </a:p>
            <a:p>
              <a:pPr>
                <a:lnSpc>
                  <a:spcPts val="3200"/>
                </a:lnSpc>
                <a:spcBef>
                  <a:spcPct val="50000"/>
                </a:spcBef>
                <a:buFontTx/>
                <a:buChar char="•"/>
              </a:pPr>
              <a:r>
                <a:rPr lang="en-US" sz="2200" b="1" dirty="0" smtClean="0">
                  <a:solidFill>
                    <a:srgbClr val="0100AE"/>
                  </a:solidFill>
                  <a:latin typeface="Times"/>
                </a:rPr>
                <a:t> Implies</a:t>
              </a:r>
              <a:r>
                <a:rPr lang="en-US" sz="2200" b="1" dirty="0" smtClean="0">
                  <a:solidFill>
                    <a:srgbClr val="1F497D"/>
                  </a:solidFill>
                  <a:latin typeface="Times"/>
                </a:rPr>
                <a:t> </a:t>
              </a:r>
              <a:r>
                <a:rPr lang="en-US" sz="2200" b="1" dirty="0" smtClean="0">
                  <a:solidFill>
                    <a:srgbClr val="FF0000"/>
                  </a:solidFill>
                  <a:latin typeface="Times"/>
                </a:rPr>
                <a:t>large energy density</a:t>
              </a:r>
              <a:r>
                <a:rPr lang="en-US" sz="2200" b="1" dirty="0" smtClean="0">
                  <a:solidFill>
                    <a:srgbClr val="1F497D"/>
                  </a:solidFill>
                  <a:latin typeface="Times"/>
                </a:rPr>
                <a:t> </a:t>
              </a:r>
              <a:r>
                <a:rPr lang="en-US" sz="2200" b="1" dirty="0" smtClean="0">
                  <a:solidFill>
                    <a:srgbClr val="0100AE"/>
                  </a:solidFill>
                  <a:latin typeface="Times"/>
                </a:rPr>
                <a:t>(as do also  E</a:t>
              </a:r>
              <a:r>
                <a:rPr lang="en-US" sz="2200" b="1" baseline="-25000" dirty="0" smtClean="0">
                  <a:solidFill>
                    <a:srgbClr val="0100AE"/>
                  </a:solidFill>
                  <a:latin typeface="Times"/>
                </a:rPr>
                <a:t>T</a:t>
              </a:r>
              <a:r>
                <a:rPr lang="en-US" sz="2200" b="1" dirty="0" smtClean="0">
                  <a:solidFill>
                    <a:srgbClr val="0100AE"/>
                  </a:solidFill>
                  <a:latin typeface="Times"/>
                </a:rPr>
                <a:t> measurements)  </a:t>
              </a:r>
              <a:r>
                <a:rPr lang="en-US" sz="2200" b="1" dirty="0" smtClean="0">
                  <a:solidFill>
                    <a:srgbClr val="0100AE"/>
                  </a:solidFill>
                  <a:latin typeface="Symbol" pitchFamily="18" charset="2"/>
                </a:rPr>
                <a:t>e</a:t>
              </a:r>
              <a:r>
                <a:rPr lang="en-US" sz="2200" b="1" dirty="0" smtClean="0">
                  <a:solidFill>
                    <a:srgbClr val="0100AE"/>
                  </a:solidFill>
                  <a:latin typeface="Times"/>
                </a:rPr>
                <a:t> &gt; 10 </a:t>
              </a:r>
              <a:r>
                <a:rPr lang="en-US" sz="2200" b="1" dirty="0" err="1" smtClean="0">
                  <a:solidFill>
                    <a:srgbClr val="0100AE"/>
                  </a:solidFill>
                  <a:latin typeface="Times"/>
                </a:rPr>
                <a:t>GeV</a:t>
              </a:r>
              <a:r>
                <a:rPr lang="en-US" sz="2200" b="1" dirty="0" smtClean="0">
                  <a:solidFill>
                    <a:srgbClr val="0100AE"/>
                  </a:solidFill>
                  <a:latin typeface="Times"/>
                </a:rPr>
                <a:t>/fm</a:t>
              </a:r>
              <a:r>
                <a:rPr lang="en-US" sz="2200" b="1" baseline="30000" dirty="0" smtClean="0">
                  <a:solidFill>
                    <a:srgbClr val="0100AE"/>
                  </a:solidFill>
                  <a:latin typeface="Times"/>
                </a:rPr>
                <a:t>3</a:t>
              </a:r>
              <a:r>
                <a:rPr lang="en-US" sz="2200" b="1" dirty="0" smtClean="0">
                  <a:solidFill>
                    <a:srgbClr val="0100AE"/>
                  </a:solidFill>
                  <a:latin typeface="Times"/>
                </a:rPr>
                <a:t> well</a:t>
              </a:r>
              <a:r>
                <a:rPr lang="en-US" sz="2200" b="1" dirty="0" smtClean="0">
                  <a:solidFill>
                    <a:srgbClr val="1F497D"/>
                  </a:solidFill>
                  <a:latin typeface="Times"/>
                </a:rPr>
                <a:t> </a:t>
              </a:r>
              <a:r>
                <a:rPr lang="en-US" sz="2200" b="1" dirty="0" smtClean="0">
                  <a:solidFill>
                    <a:srgbClr val="FF0000"/>
                  </a:solidFill>
                  <a:latin typeface="Times"/>
                </a:rPr>
                <a:t>above critical energy density</a:t>
              </a:r>
              <a:r>
                <a:rPr lang="en-US" sz="2200" b="1" dirty="0" smtClean="0">
                  <a:solidFill>
                    <a:srgbClr val="1F497D"/>
                  </a:solidFill>
                  <a:latin typeface="Times"/>
                </a:rPr>
                <a:t>  </a:t>
              </a:r>
              <a:r>
                <a:rPr lang="en-US" sz="2200" b="1" dirty="0" err="1" smtClean="0">
                  <a:solidFill>
                    <a:srgbClr val="0100AE"/>
                  </a:solidFill>
                  <a:latin typeface="Symbol" pitchFamily="18" charset="2"/>
                </a:rPr>
                <a:t>e</a:t>
              </a:r>
              <a:r>
                <a:rPr lang="en-US" sz="2200" b="1" baseline="-25000" dirty="0" err="1" smtClean="0">
                  <a:solidFill>
                    <a:srgbClr val="0100AE"/>
                  </a:solidFill>
                  <a:latin typeface="Times"/>
                </a:rPr>
                <a:t>crit</a:t>
              </a:r>
              <a:r>
                <a:rPr lang="en-US" sz="2200" b="1" dirty="0" smtClean="0">
                  <a:solidFill>
                    <a:srgbClr val="0100AE"/>
                  </a:solidFill>
                  <a:latin typeface="Times"/>
                </a:rPr>
                <a:t> ~ 1 </a:t>
              </a:r>
              <a:r>
                <a:rPr lang="en-US" sz="2200" b="1" dirty="0" err="1" smtClean="0">
                  <a:solidFill>
                    <a:srgbClr val="0100AE"/>
                  </a:solidFill>
                  <a:latin typeface="Times"/>
                </a:rPr>
                <a:t>GeV</a:t>
              </a:r>
              <a:r>
                <a:rPr lang="en-US" sz="2200" b="1" dirty="0" smtClean="0">
                  <a:solidFill>
                    <a:srgbClr val="0100AE"/>
                  </a:solidFill>
                  <a:latin typeface="Times"/>
                </a:rPr>
                <a:t>/fm</a:t>
              </a:r>
              <a:r>
                <a:rPr lang="en-US" sz="2200" b="1" baseline="30000" dirty="0" smtClean="0">
                  <a:solidFill>
                    <a:srgbClr val="0100AE"/>
                  </a:solidFill>
                  <a:latin typeface="Times"/>
                </a:rPr>
                <a:t>3</a:t>
              </a:r>
              <a:endParaRPr lang="en-US" sz="2200" b="1" dirty="0">
                <a:solidFill>
                  <a:srgbClr val="0100AE"/>
                </a:solidFill>
                <a:latin typeface="Times"/>
              </a:endParaRPr>
            </a:p>
          </p:txBody>
        </p:sp>
        <p:sp>
          <p:nvSpPr>
            <p:cNvPr id="55302" name="AutoShape 6"/>
            <p:cNvSpPr>
              <a:spLocks noChangeArrowheads="1"/>
            </p:cNvSpPr>
            <p:nvPr/>
          </p:nvSpPr>
          <p:spPr bwMode="auto">
            <a:xfrm>
              <a:off x="2208" y="2448"/>
              <a:ext cx="192" cy="480"/>
            </a:xfrm>
            <a:prstGeom prst="downArrow">
              <a:avLst>
                <a:gd name="adj1" fmla="val 50000"/>
                <a:gd name="adj2" fmla="val 62500"/>
              </a:avLst>
            </a:prstGeom>
            <a:gradFill rotWithShape="0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IN">
                <a:solidFill>
                  <a:prstClr val="black"/>
                </a:solidFill>
              </a:endParaRPr>
            </a:p>
          </p:txBody>
        </p:sp>
        <p:sp>
          <p:nvSpPr>
            <p:cNvPr id="55303" name="Text Box 7"/>
            <p:cNvSpPr txBox="1">
              <a:spLocks noChangeArrowheads="1"/>
            </p:cNvSpPr>
            <p:nvPr/>
          </p:nvSpPr>
          <p:spPr bwMode="auto">
            <a:xfrm>
              <a:off x="1152" y="2144"/>
              <a:ext cx="1699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solidFill>
                    <a:srgbClr val="FF0080"/>
                  </a:solidFill>
                </a:rPr>
                <a:t>Strong Suppression!</a:t>
              </a:r>
            </a:p>
          </p:txBody>
        </p:sp>
      </p:grpSp>
      <p:pic>
        <p:nvPicPr>
          <p:cNvPr id="8" name="Picture 1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1338" y="6093619"/>
            <a:ext cx="3421062" cy="638175"/>
          </a:xfrm>
          <a:prstGeom prst="rect">
            <a:avLst/>
          </a:prstGeom>
          <a:noFill/>
          <a:ln w="19050">
            <a:solidFill>
              <a:schemeClr val="hlink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95886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16" name="Rectangle 12"/>
          <p:cNvSpPr>
            <a:spLocks noGrp="1" noChangeArrowheads="1"/>
          </p:cNvSpPr>
          <p:nvPr>
            <p:ph type="title"/>
          </p:nvPr>
        </p:nvSpPr>
        <p:spPr>
          <a:xfrm>
            <a:off x="152400" y="228600"/>
            <a:ext cx="8610600" cy="685800"/>
          </a:xfrm>
          <a:solidFill>
            <a:schemeClr val="folHlink"/>
          </a:solidFill>
          <a:ln>
            <a:solidFill>
              <a:srgbClr val="660033"/>
            </a:solidFill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en-US" sz="4000" b="1" smtClean="0">
                <a:solidFill>
                  <a:schemeClr val="tx1"/>
                </a:solidFill>
              </a:rPr>
              <a:t>QGP or Hot Hadrons? Enter WA98</a:t>
            </a:r>
          </a:p>
        </p:txBody>
      </p:sp>
      <p:pic>
        <p:nvPicPr>
          <p:cNvPr id="15363" name="Picture 1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439863"/>
            <a:ext cx="4724400" cy="3902075"/>
          </a:xfrm>
          <a:noFill/>
        </p:spPr>
      </p:pic>
      <p:sp>
        <p:nvSpPr>
          <p:cNvPr id="15364" name="Text Box 17"/>
          <p:cNvSpPr txBox="1">
            <a:spLocks noChangeArrowheads="1"/>
          </p:cNvSpPr>
          <p:nvPr/>
        </p:nvSpPr>
        <p:spPr bwMode="auto">
          <a:xfrm>
            <a:off x="288925" y="5675313"/>
            <a:ext cx="4006850" cy="91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3333FF"/>
                </a:solidFill>
              </a:rPr>
              <a:t>Huovinen et al, PLB 535 (2002) 109.</a:t>
            </a:r>
          </a:p>
          <a:p>
            <a:pPr eaLnBrk="1" hangingPunct="1"/>
            <a:r>
              <a:rPr lang="en-US" b="1">
                <a:solidFill>
                  <a:srgbClr val="3333FF"/>
                </a:solidFill>
              </a:rPr>
              <a:t>QGP or  hadrons (</a:t>
            </a:r>
            <a:r>
              <a:rPr lang="en-US" b="1">
                <a:solidFill>
                  <a:srgbClr val="FF0000"/>
                </a:solidFill>
              </a:rPr>
              <a:t> n</a:t>
            </a:r>
            <a:r>
              <a:rPr lang="en-US" b="1" baseline="-25000">
                <a:solidFill>
                  <a:srgbClr val="FF0000"/>
                </a:solidFill>
              </a:rPr>
              <a:t>had</a:t>
            </a:r>
            <a:r>
              <a:rPr lang="en-US" b="1">
                <a:solidFill>
                  <a:srgbClr val="FF0000"/>
                </a:solidFill>
              </a:rPr>
              <a:t> &gt;&gt; 1/fm</a:t>
            </a:r>
            <a:r>
              <a:rPr lang="en-US" b="1" baseline="30000">
                <a:solidFill>
                  <a:srgbClr val="FF0000"/>
                </a:solidFill>
              </a:rPr>
              <a:t>3</a:t>
            </a:r>
            <a:r>
              <a:rPr lang="en-US" b="1" baseline="30000">
                <a:solidFill>
                  <a:srgbClr val="3333FF"/>
                </a:solidFill>
              </a:rPr>
              <a:t> </a:t>
            </a:r>
          </a:p>
          <a:p>
            <a:pPr eaLnBrk="1" hangingPunct="1"/>
            <a:r>
              <a:rPr lang="en-US" b="1">
                <a:solidFill>
                  <a:srgbClr val="FF0000"/>
                </a:solidFill>
              </a:rPr>
              <a:t>at T</a:t>
            </a:r>
            <a:r>
              <a:rPr lang="en-US" b="1" baseline="-25000">
                <a:solidFill>
                  <a:srgbClr val="FF0000"/>
                </a:solidFill>
              </a:rPr>
              <a:t>i </a:t>
            </a:r>
            <a:r>
              <a:rPr lang="en-US" b="1">
                <a:solidFill>
                  <a:srgbClr val="FF0000"/>
                </a:solidFill>
              </a:rPr>
              <a:t>= 245-275 MeV</a:t>
            </a:r>
            <a:r>
              <a:rPr lang="en-US" b="1">
                <a:solidFill>
                  <a:srgbClr val="3333FF"/>
                </a:solidFill>
              </a:rPr>
              <a:t>)</a:t>
            </a:r>
            <a:endParaRPr lang="en-US" b="1" baseline="30000">
              <a:solidFill>
                <a:srgbClr val="3333FF"/>
              </a:solidFill>
            </a:endParaRPr>
          </a:p>
        </p:txBody>
      </p:sp>
      <p:sp>
        <p:nvSpPr>
          <p:cNvPr id="15365" name="Text Box 18"/>
          <p:cNvSpPr txBox="1">
            <a:spLocks noChangeArrowheads="1"/>
          </p:cNvSpPr>
          <p:nvPr/>
        </p:nvSpPr>
        <p:spPr bwMode="auto">
          <a:xfrm>
            <a:off x="8001000" y="1817688"/>
            <a:ext cx="973138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sz="2800" b="1">
                <a:solidFill>
                  <a:srgbClr val="3333FF"/>
                </a:solidFill>
              </a:rPr>
              <a:t>QGP</a:t>
            </a:r>
          </a:p>
        </p:txBody>
      </p:sp>
      <p:sp>
        <p:nvSpPr>
          <p:cNvPr id="15366" name="Text Box 19"/>
          <p:cNvSpPr txBox="1">
            <a:spLocks noChangeArrowheads="1"/>
          </p:cNvSpPr>
          <p:nvPr/>
        </p:nvSpPr>
        <p:spPr bwMode="auto">
          <a:xfrm>
            <a:off x="7620000" y="4343400"/>
            <a:ext cx="1477963" cy="164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sz="2400" b="1">
                <a:solidFill>
                  <a:srgbClr val="3333FF"/>
                </a:solidFill>
              </a:rPr>
              <a:t>Hadrons</a:t>
            </a:r>
          </a:p>
          <a:p>
            <a:pPr eaLnBrk="1" hangingPunct="1"/>
            <a:r>
              <a:rPr lang="en-US" sz="2400">
                <a:solidFill>
                  <a:srgbClr val="3333FF"/>
                </a:solidFill>
              </a:rPr>
              <a:t>(</a:t>
            </a:r>
            <a:r>
              <a:rPr lang="en-US" b="1">
                <a:solidFill>
                  <a:srgbClr val="FF0000"/>
                </a:solidFill>
              </a:rPr>
              <a:t>m</a:t>
            </a:r>
            <a:r>
              <a:rPr lang="en-US" b="1" baseline="-25000">
                <a:solidFill>
                  <a:srgbClr val="FF0000"/>
                </a:solidFill>
              </a:rPr>
              <a:t>had </a:t>
            </a:r>
            <a:r>
              <a:rPr lang="en-US" b="1">
                <a:solidFill>
                  <a:srgbClr val="FF0000"/>
                </a:solidFill>
                <a:sym typeface="Wingdings" panose="05000000000000000000" pitchFamily="2" charset="2"/>
              </a:rPr>
              <a:t>0</a:t>
            </a:r>
            <a:r>
              <a:rPr lang="en-US" b="1">
                <a:solidFill>
                  <a:srgbClr val="FF0000"/>
                </a:solidFill>
              </a:rPr>
              <a:t> at</a:t>
            </a:r>
          </a:p>
          <a:p>
            <a:pPr eaLnBrk="1" hangingPunct="1"/>
            <a:r>
              <a:rPr lang="en-US" b="1">
                <a:solidFill>
                  <a:srgbClr val="FF0000"/>
                </a:solidFill>
              </a:rPr>
              <a:t> T</a:t>
            </a:r>
            <a:r>
              <a:rPr lang="en-US" b="1" baseline="-25000">
                <a:solidFill>
                  <a:srgbClr val="FF0000"/>
                </a:solidFill>
              </a:rPr>
              <a:t>i</a:t>
            </a:r>
            <a:r>
              <a:rPr lang="en-US" b="1">
                <a:solidFill>
                  <a:srgbClr val="FF0000"/>
                </a:solidFill>
              </a:rPr>
              <a:t>=205 MeV</a:t>
            </a:r>
          </a:p>
          <a:p>
            <a:pPr eaLnBrk="1" hangingPunct="1"/>
            <a:r>
              <a:rPr lang="en-US" b="1">
                <a:solidFill>
                  <a:srgbClr val="FF0000"/>
                </a:solidFill>
              </a:rPr>
              <a:t>for all </a:t>
            </a:r>
          </a:p>
          <a:p>
            <a:pPr eaLnBrk="1" hangingPunct="1"/>
            <a:r>
              <a:rPr lang="en-US" b="1">
                <a:solidFill>
                  <a:srgbClr val="FF0000"/>
                </a:solidFill>
              </a:rPr>
              <a:t>hadrons</a:t>
            </a:r>
            <a:r>
              <a:rPr lang="en-US" b="1">
                <a:solidFill>
                  <a:srgbClr val="3333FF"/>
                </a:solidFill>
              </a:rPr>
              <a:t>)</a:t>
            </a:r>
          </a:p>
        </p:txBody>
      </p:sp>
      <p:sp>
        <p:nvSpPr>
          <p:cNvPr id="15367" name="Text Box 20"/>
          <p:cNvSpPr txBox="1">
            <a:spLocks noChangeArrowheads="1"/>
          </p:cNvSpPr>
          <p:nvPr/>
        </p:nvSpPr>
        <p:spPr bwMode="auto">
          <a:xfrm>
            <a:off x="4724400" y="6397625"/>
            <a:ext cx="4248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3333FF"/>
                </a:solidFill>
              </a:rPr>
              <a:t>Alam et al, PRC 63 (2001) 021901 ( R).</a:t>
            </a:r>
          </a:p>
        </p:txBody>
      </p:sp>
      <p:sp>
        <p:nvSpPr>
          <p:cNvPr id="15368" name="Text Box 21"/>
          <p:cNvSpPr txBox="1">
            <a:spLocks noChangeArrowheads="1"/>
          </p:cNvSpPr>
          <p:nvPr/>
        </p:nvSpPr>
        <p:spPr bwMode="auto">
          <a:xfrm>
            <a:off x="3032125" y="2376488"/>
            <a:ext cx="13255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>
                <a:solidFill>
                  <a:srgbClr val="3333FF"/>
                </a:solidFill>
              </a:rPr>
              <a:t>+ </a:t>
            </a:r>
            <a:r>
              <a:rPr lang="en-US" b="1">
                <a:solidFill>
                  <a:srgbClr val="3333FF"/>
                </a:solidFill>
              </a:rPr>
              <a:t>prompt </a:t>
            </a:r>
            <a:r>
              <a:rPr lang="en-US" b="1">
                <a:solidFill>
                  <a:srgbClr val="3333FF"/>
                </a:solidFill>
                <a:latin typeface="Symbol" panose="05050102010706020507" pitchFamily="18" charset="2"/>
              </a:rPr>
              <a:t>g</a:t>
            </a:r>
          </a:p>
        </p:txBody>
      </p:sp>
      <p:pic>
        <p:nvPicPr>
          <p:cNvPr id="15369" name="Picture 2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24400" y="1343025"/>
            <a:ext cx="3079750" cy="2466975"/>
          </a:xfrm>
          <a:noFill/>
        </p:spPr>
      </p:pic>
      <p:pic>
        <p:nvPicPr>
          <p:cNvPr id="15370" name="Picture 25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24400" y="3938588"/>
            <a:ext cx="2981325" cy="2427287"/>
          </a:xfrm>
          <a:noFill/>
        </p:spPr>
      </p:pic>
      <p:sp>
        <p:nvSpPr>
          <p:cNvPr id="15371" name="Text Box 26"/>
          <p:cNvSpPr txBox="1">
            <a:spLocks noChangeArrowheads="1"/>
          </p:cNvSpPr>
          <p:nvPr/>
        </p:nvSpPr>
        <p:spPr bwMode="auto">
          <a:xfrm>
            <a:off x="8072438" y="3641725"/>
            <a:ext cx="9953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sz="2000" b="1">
                <a:solidFill>
                  <a:srgbClr val="3333FF"/>
                </a:solidFill>
              </a:rPr>
              <a:t>v</a:t>
            </a:r>
            <a:r>
              <a:rPr lang="en-US" sz="2000" b="1" baseline="-25000">
                <a:solidFill>
                  <a:srgbClr val="3333FF"/>
                </a:solidFill>
              </a:rPr>
              <a:t>0</a:t>
            </a:r>
            <a:r>
              <a:rPr lang="en-US" sz="2000" b="1">
                <a:solidFill>
                  <a:srgbClr val="3333FF"/>
                </a:solidFill>
              </a:rPr>
              <a:t>.ne.0</a:t>
            </a:r>
          </a:p>
        </p:txBody>
      </p:sp>
      <p:sp>
        <p:nvSpPr>
          <p:cNvPr id="15372" name="AutoShape 27"/>
          <p:cNvSpPr>
            <a:spLocks noChangeArrowheads="1"/>
          </p:cNvSpPr>
          <p:nvPr/>
        </p:nvSpPr>
        <p:spPr bwMode="auto">
          <a:xfrm rot="-1869368">
            <a:off x="7696200" y="3543300"/>
            <a:ext cx="457200" cy="5334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0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17694720 60000 65536"/>
              <a:gd name="T17" fmla="*/ 11796480 60000 65536"/>
              <a:gd name="T18" fmla="*/ 17694720 60000 65536"/>
              <a:gd name="T19" fmla="*/ 11796480 60000 65536"/>
              <a:gd name="T20" fmla="*/ 5898240 60000 65536"/>
              <a:gd name="T21" fmla="*/ 5898240 60000 65536"/>
              <a:gd name="T22" fmla="*/ 0 60000 65536"/>
              <a:gd name="T23" fmla="*/ 0 60000 65536"/>
              <a:gd name="T24" fmla="*/ 3085 w 21600"/>
              <a:gd name="T25" fmla="*/ 12343 h 21600"/>
              <a:gd name="T26" fmla="*/ 18514 w 21600"/>
              <a:gd name="T27" fmla="*/ 18514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15429" y="0"/>
                </a:moveTo>
                <a:lnTo>
                  <a:pt x="9257" y="6171"/>
                </a:lnTo>
                <a:lnTo>
                  <a:pt x="12343" y="6171"/>
                </a:lnTo>
                <a:lnTo>
                  <a:pt x="12343" y="12343"/>
                </a:lnTo>
                <a:lnTo>
                  <a:pt x="6171" y="12343"/>
                </a:lnTo>
                <a:lnTo>
                  <a:pt x="6171" y="9257"/>
                </a:lnTo>
                <a:lnTo>
                  <a:pt x="0" y="15429"/>
                </a:lnTo>
                <a:lnTo>
                  <a:pt x="6171" y="21600"/>
                </a:lnTo>
                <a:lnTo>
                  <a:pt x="6171" y="18514"/>
                </a:lnTo>
                <a:lnTo>
                  <a:pt x="18514" y="18514"/>
                </a:lnTo>
                <a:lnTo>
                  <a:pt x="18514" y="6171"/>
                </a:lnTo>
                <a:lnTo>
                  <a:pt x="21600" y="6171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2193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152400"/>
            <a:ext cx="7391400" cy="1295400"/>
          </a:xfrm>
          <a:solidFill>
            <a:schemeClr val="folHlink"/>
          </a:solidFill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 eaLnBrk="1" hangingPunct="1">
              <a:defRPr/>
            </a:pPr>
            <a:r>
              <a:rPr lang="en-US" sz="3200" b="1" i="1" dirty="0" smtClean="0">
                <a:solidFill>
                  <a:schemeClr val="tx1"/>
                </a:solidFill>
              </a:rPr>
              <a:t>Direct Photons</a:t>
            </a:r>
            <a:br>
              <a:rPr lang="en-US" sz="3200" b="1" i="1" dirty="0" smtClean="0">
                <a:solidFill>
                  <a:schemeClr val="tx1"/>
                </a:solidFill>
              </a:rPr>
            </a:br>
            <a:r>
              <a:rPr lang="en-US" sz="3200" b="1" dirty="0" smtClean="0">
                <a:solidFill>
                  <a:schemeClr val="tx1"/>
                </a:solidFill>
              </a:rPr>
              <a:t>Different Sources - Different Slopes</a:t>
            </a:r>
          </a:p>
        </p:txBody>
      </p:sp>
      <p:sp>
        <p:nvSpPr>
          <p:cNvPr id="8195" name="Line 5"/>
          <p:cNvSpPr>
            <a:spLocks noChangeShapeType="1"/>
          </p:cNvSpPr>
          <p:nvPr/>
        </p:nvSpPr>
        <p:spPr bwMode="auto">
          <a:xfrm>
            <a:off x="533400" y="1828800"/>
            <a:ext cx="0" cy="47259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IN"/>
          </a:p>
        </p:txBody>
      </p:sp>
      <p:sp>
        <p:nvSpPr>
          <p:cNvPr id="8196" name="Line 6"/>
          <p:cNvSpPr>
            <a:spLocks noChangeShapeType="1"/>
          </p:cNvSpPr>
          <p:nvPr/>
        </p:nvSpPr>
        <p:spPr bwMode="auto">
          <a:xfrm>
            <a:off x="533400" y="6553200"/>
            <a:ext cx="4953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IN"/>
          </a:p>
        </p:txBody>
      </p:sp>
      <p:sp>
        <p:nvSpPr>
          <p:cNvPr id="8197" name="Text Box 7"/>
          <p:cNvSpPr txBox="1">
            <a:spLocks noChangeArrowheads="1"/>
          </p:cNvSpPr>
          <p:nvPr/>
        </p:nvSpPr>
        <p:spPr bwMode="auto">
          <a:xfrm>
            <a:off x="5486400" y="6097588"/>
            <a:ext cx="609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endParaRPr lang="en-US" sz="2400">
              <a:latin typeface="Times" panose="02020603050405020304" pitchFamily="18" charset="0"/>
            </a:endParaRPr>
          </a:p>
        </p:txBody>
      </p:sp>
      <p:sp>
        <p:nvSpPr>
          <p:cNvPr id="8198" name="Text Box 8"/>
          <p:cNvSpPr txBox="1">
            <a:spLocks noChangeArrowheads="1"/>
          </p:cNvSpPr>
          <p:nvPr/>
        </p:nvSpPr>
        <p:spPr bwMode="auto">
          <a:xfrm>
            <a:off x="5562600" y="6400800"/>
            <a:ext cx="609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3333FF"/>
                </a:solidFill>
                <a:latin typeface="Times" panose="02020603050405020304" pitchFamily="18" charset="0"/>
              </a:rPr>
              <a:t>E</a:t>
            </a:r>
            <a:r>
              <a:rPr lang="en-US" sz="2400" b="1" baseline="-25000">
                <a:solidFill>
                  <a:srgbClr val="3333FF"/>
                </a:solidFill>
                <a:latin typeface="Symbol" panose="05050102010706020507" pitchFamily="18" charset="2"/>
              </a:rPr>
              <a:t>g</a:t>
            </a:r>
            <a:endParaRPr lang="en-US" sz="2400" b="1">
              <a:solidFill>
                <a:srgbClr val="3333FF"/>
              </a:solidFill>
              <a:latin typeface="Times" panose="02020603050405020304" pitchFamily="18" charset="0"/>
            </a:endParaRPr>
          </a:p>
        </p:txBody>
      </p:sp>
      <p:sp>
        <p:nvSpPr>
          <p:cNvPr id="8199" name="Text Box 9"/>
          <p:cNvSpPr txBox="1">
            <a:spLocks noChangeArrowheads="1"/>
          </p:cNvSpPr>
          <p:nvPr/>
        </p:nvSpPr>
        <p:spPr bwMode="auto">
          <a:xfrm>
            <a:off x="152400" y="1233488"/>
            <a:ext cx="10668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3333FF"/>
                </a:solidFill>
                <a:latin typeface="Times" panose="02020603050405020304" pitchFamily="18" charset="0"/>
              </a:rPr>
              <a:t>Rate</a:t>
            </a:r>
          </a:p>
        </p:txBody>
      </p:sp>
      <p:sp>
        <p:nvSpPr>
          <p:cNvPr id="8200" name="Line 10"/>
          <p:cNvSpPr>
            <a:spLocks noChangeShapeType="1"/>
          </p:cNvSpPr>
          <p:nvPr/>
        </p:nvSpPr>
        <p:spPr bwMode="auto">
          <a:xfrm>
            <a:off x="685800" y="1752600"/>
            <a:ext cx="1295400" cy="46482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IN"/>
          </a:p>
        </p:txBody>
      </p:sp>
      <p:sp>
        <p:nvSpPr>
          <p:cNvPr id="8201" name="Line 11"/>
          <p:cNvSpPr>
            <a:spLocks noChangeShapeType="1"/>
          </p:cNvSpPr>
          <p:nvPr/>
        </p:nvSpPr>
        <p:spPr bwMode="auto">
          <a:xfrm>
            <a:off x="1066800" y="3048000"/>
            <a:ext cx="2133600" cy="32766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IN"/>
          </a:p>
        </p:txBody>
      </p:sp>
      <p:sp>
        <p:nvSpPr>
          <p:cNvPr id="8202" name="Line 12"/>
          <p:cNvSpPr>
            <a:spLocks noChangeShapeType="1"/>
          </p:cNvSpPr>
          <p:nvPr/>
        </p:nvSpPr>
        <p:spPr bwMode="auto">
          <a:xfrm>
            <a:off x="1219200" y="3810000"/>
            <a:ext cx="2667000" cy="23622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IN"/>
          </a:p>
        </p:txBody>
      </p:sp>
      <p:sp>
        <p:nvSpPr>
          <p:cNvPr id="8203" name="Line 13"/>
          <p:cNvSpPr>
            <a:spLocks noChangeShapeType="1"/>
          </p:cNvSpPr>
          <p:nvPr/>
        </p:nvSpPr>
        <p:spPr bwMode="auto">
          <a:xfrm>
            <a:off x="1371600" y="4484688"/>
            <a:ext cx="3048000" cy="1611312"/>
          </a:xfrm>
          <a:prstGeom prst="line">
            <a:avLst/>
          </a:prstGeom>
          <a:noFill/>
          <a:ln w="28575">
            <a:solidFill>
              <a:srgbClr val="4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IN"/>
          </a:p>
        </p:txBody>
      </p:sp>
      <p:sp>
        <p:nvSpPr>
          <p:cNvPr id="8204" name="Line 14"/>
          <p:cNvSpPr>
            <a:spLocks noChangeShapeType="1"/>
          </p:cNvSpPr>
          <p:nvPr/>
        </p:nvSpPr>
        <p:spPr bwMode="auto">
          <a:xfrm>
            <a:off x="1981200" y="5486400"/>
            <a:ext cx="3733800" cy="611188"/>
          </a:xfrm>
          <a:prstGeom prst="line">
            <a:avLst/>
          </a:prstGeom>
          <a:noFill/>
          <a:ln w="28575">
            <a:solidFill>
              <a:srgbClr val="00804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IN"/>
          </a:p>
        </p:txBody>
      </p:sp>
      <p:sp>
        <p:nvSpPr>
          <p:cNvPr id="8205" name="Text Box 15"/>
          <p:cNvSpPr txBox="1">
            <a:spLocks noChangeArrowheads="1"/>
          </p:cNvSpPr>
          <p:nvPr/>
        </p:nvSpPr>
        <p:spPr bwMode="auto">
          <a:xfrm>
            <a:off x="914400" y="2011363"/>
            <a:ext cx="28956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b="1">
                <a:solidFill>
                  <a:srgbClr val="0000FF"/>
                </a:solidFill>
              </a:rPr>
              <a:t>Hadron Gas Thermal </a:t>
            </a:r>
            <a:r>
              <a:rPr lang="en-US" b="1" i="1">
                <a:solidFill>
                  <a:srgbClr val="0000FF"/>
                </a:solidFill>
              </a:rPr>
              <a:t>T</a:t>
            </a:r>
            <a:r>
              <a:rPr lang="en-US" b="1" baseline="-25000">
                <a:solidFill>
                  <a:srgbClr val="0000FF"/>
                </a:solidFill>
              </a:rPr>
              <a:t>f</a:t>
            </a:r>
            <a:endParaRPr lang="en-US" b="1">
              <a:solidFill>
                <a:srgbClr val="0000FF"/>
              </a:solidFill>
            </a:endParaRPr>
          </a:p>
        </p:txBody>
      </p:sp>
      <p:sp>
        <p:nvSpPr>
          <p:cNvPr id="8206" name="Text Box 16"/>
          <p:cNvSpPr txBox="1">
            <a:spLocks noChangeArrowheads="1"/>
          </p:cNvSpPr>
          <p:nvPr/>
        </p:nvSpPr>
        <p:spPr bwMode="auto">
          <a:xfrm>
            <a:off x="1219200" y="2895600"/>
            <a:ext cx="2895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b="1">
                <a:solidFill>
                  <a:srgbClr val="FF0000"/>
                </a:solidFill>
              </a:rPr>
              <a:t>QGP Thermal </a:t>
            </a:r>
            <a:r>
              <a:rPr lang="en-US" b="1" i="1">
                <a:solidFill>
                  <a:srgbClr val="FF0000"/>
                </a:solidFill>
              </a:rPr>
              <a:t>T</a:t>
            </a:r>
            <a:r>
              <a:rPr lang="en-US" b="1" baseline="-25000">
                <a:solidFill>
                  <a:srgbClr val="FF0000"/>
                </a:solidFill>
              </a:rPr>
              <a:t>i</a:t>
            </a:r>
            <a:endParaRPr lang="en-US" b="1">
              <a:solidFill>
                <a:srgbClr val="0000FF"/>
              </a:solidFill>
            </a:endParaRPr>
          </a:p>
        </p:txBody>
      </p:sp>
      <p:sp>
        <p:nvSpPr>
          <p:cNvPr id="8207" name="Text Box 17"/>
          <p:cNvSpPr txBox="1">
            <a:spLocks noChangeArrowheads="1"/>
          </p:cNvSpPr>
          <p:nvPr/>
        </p:nvSpPr>
        <p:spPr bwMode="auto">
          <a:xfrm>
            <a:off x="2362199" y="4117975"/>
            <a:ext cx="230981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dirty="0">
                <a:solidFill>
                  <a:schemeClr val="bg2"/>
                </a:solidFill>
              </a:rPr>
              <a:t>“</a:t>
            </a:r>
            <a:r>
              <a:rPr lang="en-US" b="1" dirty="0">
                <a:solidFill>
                  <a:srgbClr val="C00000"/>
                </a:solidFill>
              </a:rPr>
              <a:t>Pre-Equilibrium”?</a:t>
            </a:r>
          </a:p>
        </p:txBody>
      </p:sp>
      <p:sp>
        <p:nvSpPr>
          <p:cNvPr id="8208" name="Text Box 18"/>
          <p:cNvSpPr txBox="1">
            <a:spLocks noChangeArrowheads="1"/>
          </p:cNvSpPr>
          <p:nvPr/>
        </p:nvSpPr>
        <p:spPr bwMode="auto">
          <a:xfrm>
            <a:off x="3200400" y="5119688"/>
            <a:ext cx="32004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b="1">
                <a:solidFill>
                  <a:srgbClr val="400080"/>
                </a:solidFill>
              </a:rPr>
              <a:t>Jet Re-interaction √(</a:t>
            </a:r>
            <a:r>
              <a:rPr lang="en-US" b="1" i="1">
                <a:solidFill>
                  <a:srgbClr val="400080"/>
                </a:solidFill>
              </a:rPr>
              <a:t>T</a:t>
            </a:r>
            <a:r>
              <a:rPr lang="en-US" b="1" baseline="-25000">
                <a:solidFill>
                  <a:srgbClr val="400080"/>
                </a:solidFill>
              </a:rPr>
              <a:t>i</a:t>
            </a:r>
            <a:r>
              <a:rPr lang="en-US" b="1" i="1">
                <a:solidFill>
                  <a:srgbClr val="400080"/>
                </a:solidFill>
              </a:rPr>
              <a:t>x√s)</a:t>
            </a:r>
            <a:endParaRPr lang="en-US" b="1">
              <a:solidFill>
                <a:srgbClr val="400080"/>
              </a:solidFill>
            </a:endParaRPr>
          </a:p>
        </p:txBody>
      </p:sp>
      <p:sp>
        <p:nvSpPr>
          <p:cNvPr id="8209" name="Text Box 19"/>
          <p:cNvSpPr txBox="1">
            <a:spLocks noChangeArrowheads="1"/>
          </p:cNvSpPr>
          <p:nvPr/>
        </p:nvSpPr>
        <p:spPr bwMode="auto">
          <a:xfrm>
            <a:off x="4419600" y="6097588"/>
            <a:ext cx="28956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b="1">
                <a:solidFill>
                  <a:srgbClr val="008040"/>
                </a:solidFill>
              </a:rPr>
              <a:t>pQCD Prompt </a:t>
            </a:r>
            <a:r>
              <a:rPr lang="en-US" b="1" i="1">
                <a:solidFill>
                  <a:srgbClr val="008040"/>
                </a:solidFill>
              </a:rPr>
              <a:t>x√s</a:t>
            </a:r>
            <a:endParaRPr lang="en-US" b="1">
              <a:solidFill>
                <a:srgbClr val="008040"/>
              </a:solidFill>
            </a:endParaRPr>
          </a:p>
        </p:txBody>
      </p:sp>
      <p:sp>
        <p:nvSpPr>
          <p:cNvPr id="156692" name="Text Box 20"/>
          <p:cNvSpPr txBox="1">
            <a:spLocks noChangeArrowheads="1"/>
          </p:cNvSpPr>
          <p:nvPr/>
        </p:nvSpPr>
        <p:spPr bwMode="auto">
          <a:xfrm>
            <a:off x="5791200" y="1906588"/>
            <a:ext cx="3124200" cy="3046412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400" b="1" dirty="0">
                <a:solidFill>
                  <a:srgbClr val="3333FF"/>
                </a:solidFill>
                <a:latin typeface="Times" pitchFamily="18" charset="0"/>
              </a:rPr>
              <a:t>Photons are  result of convolutions of the emissions from the </a:t>
            </a:r>
            <a:r>
              <a:rPr lang="en-US" sz="2400" b="1" dirty="0">
                <a:solidFill>
                  <a:srgbClr val="FF0000"/>
                </a:solidFill>
                <a:latin typeface="Times" pitchFamily="18" charset="0"/>
              </a:rPr>
              <a:t>entire </a:t>
            </a:r>
            <a:r>
              <a:rPr lang="en-US" sz="2400" b="1" dirty="0">
                <a:solidFill>
                  <a:srgbClr val="3333FF"/>
                </a:solidFill>
                <a:latin typeface="Times" pitchFamily="18" charset="0"/>
              </a:rPr>
              <a:t>history of the nuclear collision, so we need </a:t>
            </a:r>
            <a:r>
              <a:rPr lang="en-US" sz="2400" b="1" dirty="0">
                <a:solidFill>
                  <a:srgbClr val="FF0000"/>
                </a:solidFill>
                <a:latin typeface="Times" pitchFamily="18" charset="0"/>
              </a:rPr>
              <a:t>rates</a:t>
            </a:r>
            <a:r>
              <a:rPr lang="en-US" sz="2400" b="1" dirty="0">
                <a:solidFill>
                  <a:srgbClr val="3333FF"/>
                </a:solidFill>
                <a:latin typeface="Times" pitchFamily="18" charset="0"/>
              </a:rPr>
              <a:t> &amp; a </a:t>
            </a:r>
            <a:r>
              <a:rPr lang="en-US" sz="2400" b="1" dirty="0">
                <a:solidFill>
                  <a:srgbClr val="FF0000"/>
                </a:solidFill>
                <a:latin typeface="Times" pitchFamily="18" charset="0"/>
              </a:rPr>
              <a:t>model for evolution</a:t>
            </a:r>
            <a:r>
              <a:rPr lang="en-US" sz="2400" b="1" dirty="0">
                <a:solidFill>
                  <a:srgbClr val="3333FF"/>
                </a:solidFill>
                <a:latin typeface="Times" pitchFamily="18" charset="0"/>
              </a:rPr>
              <a:t>.</a:t>
            </a:r>
          </a:p>
        </p:txBody>
      </p:sp>
      <p:sp>
        <p:nvSpPr>
          <p:cNvPr id="156694" name="Text Box 22"/>
          <p:cNvSpPr txBox="1">
            <a:spLocks noChangeArrowheads="1"/>
          </p:cNvSpPr>
          <p:nvPr/>
        </p:nvSpPr>
        <p:spPr bwMode="auto">
          <a:xfrm>
            <a:off x="6656388" y="5470525"/>
            <a:ext cx="2335212" cy="1311275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>
              <a:buFontTx/>
              <a:buChar char="•"/>
              <a:defRPr/>
            </a:pPr>
            <a:r>
              <a:rPr lang="en-US" sz="2000" b="1" dirty="0">
                <a:solidFill>
                  <a:schemeClr val="tx2"/>
                </a:solidFill>
                <a:latin typeface="Arial" charset="0"/>
              </a:rPr>
              <a:t> Hydrodynamics.</a:t>
            </a:r>
          </a:p>
          <a:p>
            <a:pPr>
              <a:buFontTx/>
              <a:buChar char="•"/>
              <a:defRPr/>
            </a:pPr>
            <a:r>
              <a:rPr lang="en-US" sz="2000" b="1" dirty="0">
                <a:solidFill>
                  <a:schemeClr val="tx2"/>
                </a:solidFill>
                <a:latin typeface="Arial" charset="0"/>
              </a:rPr>
              <a:t> Cascades.</a:t>
            </a:r>
          </a:p>
          <a:p>
            <a:pPr>
              <a:buFontTx/>
              <a:buChar char="•"/>
              <a:defRPr/>
            </a:pPr>
            <a:r>
              <a:rPr lang="en-US" sz="2000" b="1" dirty="0">
                <a:solidFill>
                  <a:schemeClr val="tx2"/>
                </a:solidFill>
                <a:latin typeface="Arial" charset="0"/>
              </a:rPr>
              <a:t> Fire-balls.</a:t>
            </a:r>
          </a:p>
          <a:p>
            <a:pPr>
              <a:buFontTx/>
              <a:buChar char="•"/>
              <a:defRPr/>
            </a:pPr>
            <a:r>
              <a:rPr lang="en-US" sz="2000" b="1" dirty="0">
                <a:solidFill>
                  <a:schemeClr val="tx2"/>
                </a:solidFill>
                <a:latin typeface="Arial" charset="0"/>
              </a:rPr>
              <a:t> </a:t>
            </a:r>
            <a:r>
              <a:rPr lang="en-US" sz="2000" b="1" dirty="0" err="1">
                <a:solidFill>
                  <a:schemeClr val="tx2"/>
                </a:solidFill>
                <a:latin typeface="Arial" charset="0"/>
              </a:rPr>
              <a:t>Cascade+Hydro</a:t>
            </a:r>
            <a:r>
              <a:rPr lang="en-US" b="1" dirty="0">
                <a:solidFill>
                  <a:schemeClr val="tx2"/>
                </a:solidFill>
                <a:latin typeface="Arial" charset="0"/>
              </a:rPr>
              <a:t>.</a:t>
            </a:r>
          </a:p>
        </p:txBody>
      </p:sp>
      <p:sp>
        <p:nvSpPr>
          <p:cNvPr id="8212" name="Text Box 24"/>
          <p:cNvSpPr txBox="1">
            <a:spLocks noChangeArrowheads="1"/>
          </p:cNvSpPr>
          <p:nvPr/>
        </p:nvSpPr>
        <p:spPr bwMode="auto">
          <a:xfrm>
            <a:off x="4138613" y="4662488"/>
            <a:ext cx="1271587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sz="2800" b="1">
                <a:solidFill>
                  <a:srgbClr val="000066"/>
                </a:solidFill>
              </a:rPr>
              <a:t>“New”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686800" cy="1143000"/>
          </a:xfrm>
          <a:solidFill>
            <a:schemeClr val="folHlink"/>
          </a:solidFill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 eaLnBrk="1" hangingPunct="1">
              <a:defRPr/>
            </a:pPr>
            <a:r>
              <a:rPr lang="en-US" sz="3200" b="1" dirty="0" err="1" smtClean="0">
                <a:solidFill>
                  <a:schemeClr val="tx1"/>
                </a:solidFill>
              </a:rPr>
              <a:t>Partonic</a:t>
            </a:r>
            <a:r>
              <a:rPr lang="en-US" sz="3200" b="1" dirty="0" smtClean="0">
                <a:solidFill>
                  <a:schemeClr val="tx1"/>
                </a:solidFill>
              </a:rPr>
              <a:t> Processes for Production of Prompt Photons in </a:t>
            </a:r>
            <a:r>
              <a:rPr lang="en-US" sz="3200" b="1" dirty="0" err="1" smtClean="0">
                <a:solidFill>
                  <a:schemeClr val="tx1"/>
                </a:solidFill>
              </a:rPr>
              <a:t>Hadronic</a:t>
            </a:r>
            <a:r>
              <a:rPr lang="en-US" sz="3200" b="1" dirty="0" smtClean="0">
                <a:solidFill>
                  <a:schemeClr val="tx1"/>
                </a:solidFill>
              </a:rPr>
              <a:t> Collisions</a:t>
            </a:r>
          </a:p>
        </p:txBody>
      </p:sp>
      <p:sp>
        <p:nvSpPr>
          <p:cNvPr id="9219" name="Line 3"/>
          <p:cNvSpPr>
            <a:spLocks noChangeShapeType="1"/>
          </p:cNvSpPr>
          <p:nvPr/>
        </p:nvSpPr>
        <p:spPr bwMode="auto">
          <a:xfrm>
            <a:off x="304800" y="27432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IN"/>
          </a:p>
        </p:txBody>
      </p:sp>
      <p:pic>
        <p:nvPicPr>
          <p:cNvPr id="922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38125" y="1295400"/>
            <a:ext cx="8753475" cy="2316163"/>
          </a:xfrm>
          <a:noFill/>
        </p:spPr>
      </p:pic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914400" y="548640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81926" name="Text Box 6"/>
          <p:cNvSpPr txBox="1">
            <a:spLocks noChangeArrowheads="1"/>
          </p:cNvSpPr>
          <p:nvPr/>
        </p:nvSpPr>
        <p:spPr bwMode="auto">
          <a:xfrm>
            <a:off x="914400" y="4192604"/>
            <a:ext cx="1630363" cy="51911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>
                <a:solidFill>
                  <a:srgbClr val="0000CC"/>
                </a:solidFill>
                <a:latin typeface="Arial" charset="0"/>
              </a:rPr>
              <a:t>Compton</a:t>
            </a:r>
          </a:p>
        </p:txBody>
      </p:sp>
      <p:sp>
        <p:nvSpPr>
          <p:cNvPr id="81927" name="Text Box 7"/>
          <p:cNvSpPr txBox="1">
            <a:spLocks noChangeArrowheads="1"/>
          </p:cNvSpPr>
          <p:nvPr/>
        </p:nvSpPr>
        <p:spPr bwMode="auto">
          <a:xfrm>
            <a:off x="3489325" y="4038600"/>
            <a:ext cx="2027238" cy="51911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>
                <a:solidFill>
                  <a:srgbClr val="0000CC"/>
                </a:solidFill>
                <a:latin typeface="Arial" charset="0"/>
              </a:rPr>
              <a:t>Annihilation</a:t>
            </a:r>
          </a:p>
        </p:txBody>
      </p:sp>
      <p:sp>
        <p:nvSpPr>
          <p:cNvPr id="81928" name="Text Box 8"/>
          <p:cNvSpPr txBox="1">
            <a:spLocks noChangeArrowheads="1"/>
          </p:cNvSpPr>
          <p:nvPr/>
        </p:nvSpPr>
        <p:spPr bwMode="auto">
          <a:xfrm>
            <a:off x="6477000" y="3962400"/>
            <a:ext cx="2482850" cy="51911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dirty="0">
                <a:solidFill>
                  <a:srgbClr val="0000CC"/>
                </a:solidFill>
                <a:latin typeface="Arial" charset="0"/>
              </a:rPr>
              <a:t>Fragmentation</a:t>
            </a:r>
          </a:p>
        </p:txBody>
      </p:sp>
      <p:sp>
        <p:nvSpPr>
          <p:cNvPr id="9225" name="Text Box 10"/>
          <p:cNvSpPr txBox="1">
            <a:spLocks noChangeArrowheads="1"/>
          </p:cNvSpPr>
          <p:nvPr/>
        </p:nvSpPr>
        <p:spPr bwMode="auto">
          <a:xfrm>
            <a:off x="0" y="4800600"/>
            <a:ext cx="9144000" cy="184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sz="2000" b="1" dirty="0">
                <a:solidFill>
                  <a:srgbClr val="3333FF"/>
                </a:solidFill>
              </a:rPr>
              <a:t>Calculate using NLO </a:t>
            </a:r>
            <a:r>
              <a:rPr lang="en-US" sz="2000" b="1" dirty="0" err="1">
                <a:solidFill>
                  <a:srgbClr val="3333FF"/>
                </a:solidFill>
              </a:rPr>
              <a:t>pQCD</a:t>
            </a:r>
            <a:r>
              <a:rPr lang="en-US" sz="2000" b="1" dirty="0">
                <a:solidFill>
                  <a:srgbClr val="3333FF"/>
                </a:solidFill>
              </a:rPr>
              <a:t> [with shadowing &amp; scaling with T</a:t>
            </a:r>
            <a:r>
              <a:rPr lang="en-US" sz="2000" b="1" baseline="-25000" dirty="0">
                <a:solidFill>
                  <a:srgbClr val="3333FF"/>
                </a:solidFill>
              </a:rPr>
              <a:t>AA</a:t>
            </a:r>
            <a:r>
              <a:rPr lang="en-US" sz="2000" b="1" dirty="0">
                <a:solidFill>
                  <a:srgbClr val="3333FF"/>
                </a:solidFill>
              </a:rPr>
              <a:t>(b) for AA,</a:t>
            </a:r>
          </a:p>
          <a:p>
            <a:pPr eaLnBrk="1" hangingPunct="1"/>
            <a:r>
              <a:rPr lang="en-US" sz="2000" b="1" dirty="0" err="1">
                <a:solidFill>
                  <a:srgbClr val="660033"/>
                </a:solidFill>
              </a:rPr>
              <a:t>partons</a:t>
            </a:r>
            <a:r>
              <a:rPr lang="en-US" sz="2000" b="1" dirty="0">
                <a:solidFill>
                  <a:srgbClr val="660033"/>
                </a:solidFill>
              </a:rPr>
              <a:t> remain confined to individual nucleons</a:t>
            </a:r>
            <a:r>
              <a:rPr lang="en-US" sz="2000" b="1" dirty="0">
                <a:solidFill>
                  <a:srgbClr val="3333FF"/>
                </a:solidFill>
              </a:rPr>
              <a:t>; do not forget the </a:t>
            </a:r>
            <a:r>
              <a:rPr lang="en-US" sz="2000" b="1" dirty="0" err="1">
                <a:solidFill>
                  <a:srgbClr val="3333FF"/>
                </a:solidFill>
              </a:rPr>
              <a:t>iso</a:t>
            </a:r>
            <a:r>
              <a:rPr lang="en-US" sz="2000" b="1" dirty="0">
                <a:solidFill>
                  <a:srgbClr val="3333FF"/>
                </a:solidFill>
              </a:rPr>
              <a:t>-spin! ]</a:t>
            </a:r>
          </a:p>
          <a:p>
            <a:pPr eaLnBrk="1" hangingPunct="1"/>
            <a:r>
              <a:rPr lang="en-US" b="1" dirty="0">
                <a:solidFill>
                  <a:srgbClr val="008000"/>
                </a:solidFill>
              </a:rPr>
              <a:t>The quarks will lose energy </a:t>
            </a:r>
            <a:r>
              <a:rPr lang="en-US" b="1" i="1" dirty="0">
                <a:solidFill>
                  <a:srgbClr val="660033"/>
                </a:solidFill>
              </a:rPr>
              <a:t>before fragmenting</a:t>
            </a:r>
            <a:r>
              <a:rPr lang="en-US" b="1" dirty="0">
                <a:solidFill>
                  <a:srgbClr val="008000"/>
                </a:solidFill>
              </a:rPr>
              <a:t> if there is QGP; suppressing the</a:t>
            </a:r>
          </a:p>
          <a:p>
            <a:pPr eaLnBrk="1" hangingPunct="1"/>
            <a:r>
              <a:rPr lang="en-US" b="1" dirty="0">
                <a:solidFill>
                  <a:srgbClr val="008000"/>
                </a:solidFill>
              </a:rPr>
              <a:t>fragmentation contribution.</a:t>
            </a:r>
          </a:p>
          <a:p>
            <a:pPr eaLnBrk="1" hangingPunct="1"/>
            <a:r>
              <a:rPr lang="en-US" b="1" dirty="0">
                <a:solidFill>
                  <a:srgbClr val="660033"/>
                </a:solidFill>
              </a:rPr>
              <a:t>See e.g., </a:t>
            </a:r>
            <a:r>
              <a:rPr lang="en-US" b="1" dirty="0" err="1">
                <a:solidFill>
                  <a:srgbClr val="660033"/>
                </a:solidFill>
              </a:rPr>
              <a:t>Jeon</a:t>
            </a:r>
            <a:r>
              <a:rPr lang="en-US" b="1" dirty="0">
                <a:solidFill>
                  <a:srgbClr val="660033"/>
                </a:solidFill>
              </a:rPr>
              <a:t>, </a:t>
            </a:r>
            <a:r>
              <a:rPr lang="en-US" b="1" dirty="0" err="1">
                <a:solidFill>
                  <a:srgbClr val="660033"/>
                </a:solidFill>
              </a:rPr>
              <a:t>Jalilian</a:t>
            </a:r>
            <a:r>
              <a:rPr lang="en-US" b="1" dirty="0">
                <a:solidFill>
                  <a:srgbClr val="660033"/>
                </a:solidFill>
              </a:rPr>
              <a:t>-Marian, </a:t>
            </a:r>
            <a:r>
              <a:rPr lang="en-US" b="1" dirty="0" err="1">
                <a:solidFill>
                  <a:srgbClr val="660033"/>
                </a:solidFill>
              </a:rPr>
              <a:t>Sarcevic</a:t>
            </a:r>
            <a:r>
              <a:rPr lang="en-US" b="1" dirty="0">
                <a:solidFill>
                  <a:srgbClr val="660033"/>
                </a:solidFill>
              </a:rPr>
              <a:t>, NPA 715 (2003) 795, “QM-2002”.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6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7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8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9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Default Design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2_Default Design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3_Default Design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Cliff</Template>
  <TotalTime>4548</TotalTime>
  <Words>3523</Words>
  <Application>Microsoft Office PowerPoint</Application>
  <PresentationFormat>On-screen Show (4:3)</PresentationFormat>
  <Paragraphs>530</Paragraphs>
  <Slides>77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17</vt:i4>
      </vt:variant>
      <vt:variant>
        <vt:lpstr>Theme</vt:lpstr>
      </vt:variant>
      <vt:variant>
        <vt:i4>14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77</vt:i4>
      </vt:variant>
    </vt:vector>
  </HeadingPairs>
  <TitlesOfParts>
    <vt:vector size="110" baseType="lpstr">
      <vt:lpstr>MS PGothic</vt:lpstr>
      <vt:lpstr>MS PGothic</vt:lpstr>
      <vt:lpstr>Andalus</vt:lpstr>
      <vt:lpstr>Arial</vt:lpstr>
      <vt:lpstr>Arial Black</vt:lpstr>
      <vt:lpstr>Arial Rounded MT Bold</vt:lpstr>
      <vt:lpstr>Calibri</vt:lpstr>
      <vt:lpstr>Comic Sans MS</vt:lpstr>
      <vt:lpstr>Constantia</vt:lpstr>
      <vt:lpstr>Garamond</vt:lpstr>
      <vt:lpstr>Georgia</vt:lpstr>
      <vt:lpstr>Lucida Calligraphy</vt:lpstr>
      <vt:lpstr>Symbol</vt:lpstr>
      <vt:lpstr>Tahoma</vt:lpstr>
      <vt:lpstr>Times</vt:lpstr>
      <vt:lpstr>Times New Roman</vt:lpstr>
      <vt:lpstr>Wingdings</vt:lpstr>
      <vt:lpstr>Default Design</vt:lpstr>
      <vt:lpstr>1_Default Design</vt:lpstr>
      <vt:lpstr>Office Theme</vt:lpstr>
      <vt:lpstr>2_Office Theme</vt:lpstr>
      <vt:lpstr>3_Office Theme</vt:lpstr>
      <vt:lpstr>2_Default Design</vt:lpstr>
      <vt:lpstr>3_Default Design</vt:lpstr>
      <vt:lpstr>1_Office Theme</vt:lpstr>
      <vt:lpstr>4_Office Theme</vt:lpstr>
      <vt:lpstr>5_Office Theme</vt:lpstr>
      <vt:lpstr>6_Office Theme</vt:lpstr>
      <vt:lpstr>7_Office Theme</vt:lpstr>
      <vt:lpstr>8_Office Theme</vt:lpstr>
      <vt:lpstr>9_Office Theme</vt:lpstr>
      <vt:lpstr>Equation</vt:lpstr>
      <vt:lpstr>Acrobat Document</vt:lpstr>
      <vt:lpstr>  Exploring Quark Gluon Plasma  using Photons, Jets, &amp; Heavy Quarks   </vt:lpstr>
      <vt:lpstr>Quantum Chromo Dynamics</vt:lpstr>
      <vt:lpstr>PowerPoint Presentation</vt:lpstr>
      <vt:lpstr>PowerPoint Presentation</vt:lpstr>
      <vt:lpstr>The Information Content of EM Probes</vt:lpstr>
      <vt:lpstr>Low, Intermediate, &amp; High Mass Dileptons</vt:lpstr>
      <vt:lpstr>PowerPoint Presentation</vt:lpstr>
      <vt:lpstr>Direct Photons Different Sources - Different Slopes</vt:lpstr>
      <vt:lpstr>Partonic Processes for Production of Prompt Photons in Hadronic Collisions</vt:lpstr>
      <vt:lpstr>In the QGP we also have:</vt:lpstr>
      <vt:lpstr>Examples of Hadronic Processes Involving  p &amp; r for Production of Photons</vt:lpstr>
      <vt:lpstr>Complete Leading Order Rates from QGP &amp; Exhaustive Reactions in Hadronic Matter</vt:lpstr>
      <vt:lpstr>Upper Limit of Single Photons, WA80</vt:lpstr>
      <vt:lpstr>WA98: 2-loop  Complete O(aS) for QGP  &amp;   pra1 Exhaustive Hadronic Reactions for hadrons</vt:lpstr>
      <vt:lpstr>Interaction of hard-scattered parton with dense matter</vt:lpstr>
      <vt:lpstr>Jet-Initiated EM Radiations from QGP</vt:lpstr>
      <vt:lpstr>Jet-Photon Conversion: Rates</vt:lpstr>
      <vt:lpstr>Photons from Passage of Jets through QGP</vt:lpstr>
      <vt:lpstr>FMS Results: Comparison to Data</vt:lpstr>
      <vt:lpstr>AMY and One-Stop Treatment of  Jet-Quenching and Jet-Initiated Photons</vt:lpstr>
      <vt:lpstr>Parton Cascade Model</vt:lpstr>
      <vt:lpstr>PowerPoint Presentation</vt:lpstr>
      <vt:lpstr>Thermal photons from Au+Au@RHIC</vt:lpstr>
      <vt:lpstr>Elliptic Flow of Thermal Photons: Measure Evolution of Flow !</vt:lpstr>
      <vt:lpstr>Impact Parameter Dependence of v2</vt:lpstr>
      <vt:lpstr>Elliptic Flow of Thermal Dileptons: Measure Evolution of Flow !</vt:lpstr>
      <vt:lpstr>PowerPoint Presentation</vt:lpstr>
      <vt:lpstr>PowerPoint Presentation</vt:lpstr>
      <vt:lpstr>PowerPoint Presentation</vt:lpstr>
      <vt:lpstr>Intensity Interferometry of Thermal Photons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Photons: HBT Interferometry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Dropping mr vs. increasing Gr</vt:lpstr>
      <vt:lpstr>Passage of Jets Through QGP</vt:lpstr>
      <vt:lpstr>PowerPoint Presentation</vt:lpstr>
      <vt:lpstr>PowerPoint Presentation</vt:lpstr>
      <vt:lpstr>Confirmation of High Density Matter</vt:lpstr>
      <vt:lpstr>PowerPoint Presentation</vt:lpstr>
      <vt:lpstr>Photon tagged jets </vt:lpstr>
      <vt:lpstr>Dilepton vs. photon tagged jets</vt:lpstr>
      <vt:lpstr>Azimuthal tagging of jets with photons/dileptons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Heavy Quark Propagation</vt:lpstr>
      <vt:lpstr>PowerPoint Presentation</vt:lpstr>
      <vt:lpstr>PowerPoint Presentation</vt:lpstr>
      <vt:lpstr>Conclusions</vt:lpstr>
      <vt:lpstr>PowerPoint Presentation</vt:lpstr>
      <vt:lpstr>Back up slides</vt:lpstr>
      <vt:lpstr>If I had more time:</vt:lpstr>
      <vt:lpstr>Most Reliable Historians of Ancient India</vt:lpstr>
      <vt:lpstr>Most Reliable Historians of Ancient India</vt:lpstr>
      <vt:lpstr>Intermediate Mass; NA50</vt:lpstr>
      <vt:lpstr>Photons: pre-equilibrium vs. thermal </vt:lpstr>
      <vt:lpstr>Photons: HBT Interferometry</vt:lpstr>
      <vt:lpstr>Elliptic Flow of Thermal Dileptons</vt:lpstr>
      <vt:lpstr>Elliptic Flow of Decay Photons</vt:lpstr>
      <vt:lpstr>Theoretical Interpretation of High-pT π0 Suppression</vt:lpstr>
      <vt:lpstr>QGP or Hot Hadrons? Enter WA98</vt:lpstr>
    </vt:vector>
  </TitlesOfParts>
  <Company>vecc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dks</dc:creator>
  <cp:lastModifiedBy>dks</cp:lastModifiedBy>
  <cp:revision>234</cp:revision>
  <dcterms:created xsi:type="dcterms:W3CDTF">2006-09-01T04:25:00Z</dcterms:created>
  <dcterms:modified xsi:type="dcterms:W3CDTF">2013-08-19T05:46:13Z</dcterms:modified>
</cp:coreProperties>
</file>