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330" r:id="rId3"/>
    <p:sldId id="257" r:id="rId4"/>
    <p:sldId id="272" r:id="rId5"/>
    <p:sldId id="269" r:id="rId6"/>
    <p:sldId id="270" r:id="rId7"/>
    <p:sldId id="323" r:id="rId8"/>
    <p:sldId id="322" r:id="rId9"/>
    <p:sldId id="324" r:id="rId10"/>
    <p:sldId id="325" r:id="rId11"/>
    <p:sldId id="261" r:id="rId12"/>
    <p:sldId id="333" r:id="rId13"/>
    <p:sldId id="348" r:id="rId14"/>
    <p:sldId id="331" r:id="rId15"/>
    <p:sldId id="350" r:id="rId16"/>
    <p:sldId id="352" r:id="rId17"/>
    <p:sldId id="360" r:id="rId18"/>
    <p:sldId id="349" r:id="rId19"/>
    <p:sldId id="334" r:id="rId20"/>
    <p:sldId id="342" r:id="rId21"/>
    <p:sldId id="347" r:id="rId22"/>
    <p:sldId id="361" r:id="rId23"/>
    <p:sldId id="362" r:id="rId24"/>
    <p:sldId id="363" r:id="rId25"/>
    <p:sldId id="364" r:id="rId26"/>
    <p:sldId id="365" r:id="rId27"/>
    <p:sldId id="378" r:id="rId28"/>
    <p:sldId id="337" r:id="rId29"/>
    <p:sldId id="353" r:id="rId30"/>
    <p:sldId id="354" r:id="rId31"/>
    <p:sldId id="367" r:id="rId32"/>
    <p:sldId id="368" r:id="rId33"/>
    <p:sldId id="355" r:id="rId34"/>
    <p:sldId id="357" r:id="rId35"/>
    <p:sldId id="366" r:id="rId36"/>
    <p:sldId id="356" r:id="rId37"/>
    <p:sldId id="358" r:id="rId38"/>
    <p:sldId id="359" r:id="rId39"/>
    <p:sldId id="351" r:id="rId40"/>
    <p:sldId id="369" r:id="rId41"/>
    <p:sldId id="370" r:id="rId42"/>
    <p:sldId id="371" r:id="rId43"/>
    <p:sldId id="372" r:id="rId44"/>
    <p:sldId id="343" r:id="rId45"/>
    <p:sldId id="344" r:id="rId46"/>
    <p:sldId id="327" r:id="rId47"/>
    <p:sldId id="346" r:id="rId48"/>
    <p:sldId id="373" r:id="rId49"/>
    <p:sldId id="374" r:id="rId50"/>
    <p:sldId id="375" r:id="rId51"/>
    <p:sldId id="376" r:id="rId52"/>
    <p:sldId id="377" r:id="rId53"/>
    <p:sldId id="345" r:id="rId5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5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cat>
            <c:strRef>
              <c:f>Sheet1!$B$3:$B$8</c:f>
              <c:strCache>
                <c:ptCount val="6"/>
                <c:pt idx="0">
                  <c:v>I/O</c:v>
                </c:pt>
                <c:pt idx="1">
                  <c:v>TX</c:v>
                </c:pt>
                <c:pt idx="2">
                  <c:v>RX</c:v>
                </c:pt>
                <c:pt idx="3">
                  <c:v>CORE</c:v>
                </c:pt>
                <c:pt idx="4">
                  <c:v>PS</c:v>
                </c:pt>
                <c:pt idx="5">
                  <c:v>CM</c:v>
                </c:pt>
              </c:strCache>
            </c:strRef>
          </c:cat>
          <c:val>
            <c:numRef>
              <c:f>Sheet1!$C$3:$C$8</c:f>
              <c:numCache>
                <c:formatCode>General</c:formatCode>
                <c:ptCount val="6"/>
                <c:pt idx="0">
                  <c:v>698</c:v>
                </c:pt>
                <c:pt idx="1">
                  <c:v>456</c:v>
                </c:pt>
                <c:pt idx="2">
                  <c:v>330</c:v>
                </c:pt>
                <c:pt idx="3">
                  <c:v>333</c:v>
                </c:pt>
                <c:pt idx="4">
                  <c:v>236</c:v>
                </c:pt>
                <c:pt idx="5">
                  <c:v>183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F186F9C9-9A4C-4D75-9752-2B774640F2BE}" type="datetimeFigureOut">
              <a:rPr lang="en-GB" smtClean="0"/>
              <a:pPr/>
              <a:t>25/11/2013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8940D117-8C74-48B0-910E-9CD8CBBB5CD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227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D8189F31-CCDB-4F7F-A4BC-49D67F3824CB}" type="datetimeFigureOut">
              <a:rPr lang="en-GB" smtClean="0"/>
              <a:pPr/>
              <a:t>25/11/2013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3" tIns="45717" rIns="91433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0C529BFF-F7CA-4283-A436-7291B788E1B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945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411162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accent2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accent2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chemeClr val="accent2"/>
              </a:buClr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92760"/>
            <a:ext cx="82296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038600" cy="6019800"/>
          </a:xfrm>
        </p:spPr>
        <p:txBody>
          <a:bodyPr>
            <a:normAutofit/>
          </a:bodyPr>
          <a:lstStyle>
            <a:lvl1pPr>
              <a:buClr>
                <a:schemeClr val="accent2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chemeClr val="accent2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chemeClr val="accent2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chemeClr val="accent2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chemeClr val="accent2"/>
              </a:buClr>
              <a:defRPr sz="14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33400"/>
            <a:ext cx="4038600" cy="6019800"/>
          </a:xfrm>
        </p:spPr>
        <p:txBody>
          <a:bodyPr>
            <a:normAutofit/>
          </a:bodyPr>
          <a:lstStyle>
            <a:lvl1pPr>
              <a:buClr>
                <a:srgbClr val="C00000"/>
              </a:buClr>
              <a:defRPr sz="2000">
                <a:solidFill>
                  <a:schemeClr val="accent1"/>
                </a:solidFill>
              </a:defRPr>
            </a:lvl1pPr>
            <a:lvl2pPr>
              <a:buClr>
                <a:srgbClr val="C00000"/>
              </a:buClr>
              <a:defRPr sz="1800">
                <a:solidFill>
                  <a:schemeClr val="tx2"/>
                </a:solidFill>
              </a:defRPr>
            </a:lvl2pPr>
            <a:lvl3pPr>
              <a:buClr>
                <a:srgbClr val="C00000"/>
              </a:buClr>
              <a:defRPr sz="1600">
                <a:solidFill>
                  <a:schemeClr val="accent1"/>
                </a:solidFill>
              </a:defRPr>
            </a:lvl3pPr>
            <a:lvl4pPr>
              <a:buClr>
                <a:srgbClr val="C00000"/>
              </a:buClr>
              <a:defRPr sz="1400">
                <a:solidFill>
                  <a:schemeClr val="tx2"/>
                </a:solidFill>
              </a:defRPr>
            </a:lvl4pPr>
            <a:lvl5pPr>
              <a:buClr>
                <a:srgbClr val="C00000"/>
              </a:buClr>
              <a:defRPr sz="1400">
                <a:solidFill>
                  <a:schemeClr val="accent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96850"/>
          </a:xfrm>
        </p:spPr>
        <p:txBody>
          <a:bodyPr/>
          <a:lstStyle>
            <a:lvl1pPr>
              <a:defRPr sz="900"/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196850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92760"/>
            <a:ext cx="8229600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/>
          <a:lstStyle/>
          <a:p>
            <a:r>
              <a:rPr lang="en-GB" b="1" dirty="0"/>
              <a:t>The </a:t>
            </a:r>
            <a:r>
              <a:rPr lang="en-GB" b="1" dirty="0" smtClean="0"/>
              <a:t>Radiation Hard</a:t>
            </a:r>
            <a:br>
              <a:rPr lang="en-GB" b="1" dirty="0" smtClean="0"/>
            </a:br>
            <a:r>
              <a:rPr lang="en-GB" b="1" dirty="0" smtClean="0"/>
              <a:t>GBTX Link Interface </a:t>
            </a:r>
            <a:r>
              <a:rPr lang="en-GB" b="1" dirty="0"/>
              <a:t>C</a:t>
            </a:r>
            <a:r>
              <a:rPr lang="en-GB" b="1" dirty="0" smtClean="0"/>
              <a:t>hip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12567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Paulo Moreira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26 November </a:t>
            </a:r>
            <a:r>
              <a:rPr lang="en-US" dirty="0">
                <a:solidFill>
                  <a:schemeClr val="tx2"/>
                </a:solidFill>
              </a:rPr>
              <a:t>2013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CERN, Switzerland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(4/4)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u="sng" dirty="0" smtClean="0"/>
              <a:t>Chip Control</a:t>
            </a:r>
          </a:p>
          <a:p>
            <a:r>
              <a:rPr lang="en-GB" dirty="0" smtClean="0"/>
              <a:t>e-Fuse register bank for burn in configuration</a:t>
            </a:r>
          </a:p>
          <a:p>
            <a:pPr lvl="1"/>
            <a:r>
              <a:rPr lang="en-GB" dirty="0" smtClean="0"/>
              <a:t>Standalone operation</a:t>
            </a:r>
          </a:p>
          <a:p>
            <a:pPr lvl="1"/>
            <a:r>
              <a:rPr lang="en-GB" dirty="0" smtClean="0"/>
              <a:t>Ready at power up</a:t>
            </a:r>
          </a:p>
          <a:p>
            <a:r>
              <a:rPr lang="en-GB" dirty="0" smtClean="0"/>
              <a:t>Dynamic configuration and control</a:t>
            </a:r>
          </a:p>
          <a:p>
            <a:pPr lvl="1"/>
            <a:r>
              <a:rPr lang="en-GB" dirty="0" smtClean="0"/>
              <a:t>I2C Slave interface</a:t>
            </a:r>
          </a:p>
          <a:p>
            <a:pPr lvl="1"/>
            <a:r>
              <a:rPr lang="en-GB" dirty="0" smtClean="0"/>
              <a:t>IC control channel trough the optical link</a:t>
            </a:r>
          </a:p>
          <a:p>
            <a:r>
              <a:rPr lang="en-GB" dirty="0" smtClean="0"/>
              <a:t>Watchdog circuit for chip operation supervision.</a:t>
            </a:r>
          </a:p>
          <a:p>
            <a:pPr marL="0" indent="0">
              <a:buNone/>
            </a:pPr>
            <a:r>
              <a:rPr lang="en-GB" b="1" u="sng" dirty="0" smtClean="0"/>
              <a:t>GBLD Control</a:t>
            </a:r>
          </a:p>
          <a:p>
            <a:r>
              <a:rPr lang="en-GB" dirty="0" smtClean="0"/>
              <a:t>GBLD dedicated I2C master interface</a:t>
            </a:r>
          </a:p>
          <a:p>
            <a:pPr lvl="1"/>
            <a:r>
              <a:rPr lang="en-GB" dirty="0" smtClean="0"/>
              <a:t>Copies configuration burned in the GBTX into the GBLD at start-up</a:t>
            </a:r>
          </a:p>
          <a:p>
            <a:pPr lvl="1"/>
            <a:r>
              <a:rPr lang="en-GB" dirty="0" smtClean="0"/>
              <a:t>Allows to program the GBLD either through the IC channel or through the I2C slave port</a:t>
            </a:r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467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GBTX In Numbers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533400"/>
            <a:ext cx="4343400" cy="601980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½ million gates</a:t>
            </a:r>
          </a:p>
          <a:p>
            <a:r>
              <a:rPr lang="en-GB" dirty="0"/>
              <a:t>Approximately:</a:t>
            </a:r>
          </a:p>
          <a:p>
            <a:pPr lvl="1"/>
            <a:r>
              <a:rPr lang="en-GB" dirty="0"/>
              <a:t>300 8-bit programable registers</a:t>
            </a:r>
            <a:br>
              <a:rPr lang="en-GB" dirty="0"/>
            </a:br>
            <a:r>
              <a:rPr lang="en-GB" dirty="0"/>
              <a:t>(all TMR)</a:t>
            </a:r>
          </a:p>
          <a:p>
            <a:pPr lvl="1"/>
            <a:r>
              <a:rPr lang="en-GB" dirty="0"/>
              <a:t>300 8-bit e-Fuse memory</a:t>
            </a:r>
          </a:p>
          <a:p>
            <a:r>
              <a:rPr lang="en-GB" dirty="0"/>
              <a:t>Clock tree (chip wide):</a:t>
            </a:r>
          </a:p>
          <a:p>
            <a:pPr lvl="1"/>
            <a:r>
              <a:rPr lang="en-GB" dirty="0"/>
              <a:t>9 clock trees (all TMR)</a:t>
            </a:r>
          </a:p>
          <a:p>
            <a:pPr lvl="1"/>
            <a:r>
              <a:rPr lang="en-GB" dirty="0"/>
              <a:t>Frequencies: 40/80/160/320 MHz</a:t>
            </a:r>
          </a:p>
          <a:p>
            <a:r>
              <a:rPr lang="en-GB" dirty="0"/>
              <a:t>7 PLLs:</a:t>
            </a:r>
          </a:p>
          <a:p>
            <a:pPr lvl="1"/>
            <a:r>
              <a:rPr lang="en-GB" dirty="0"/>
              <a:t>RX: CDR PLL + Reference PLL (2.4 GHz)</a:t>
            </a:r>
          </a:p>
          <a:p>
            <a:pPr lvl="1"/>
            <a:r>
              <a:rPr lang="en-GB" dirty="0"/>
              <a:t>Serializer PLL (4.8 GHz)</a:t>
            </a:r>
          </a:p>
          <a:p>
            <a:pPr lvl="1"/>
            <a:r>
              <a:rPr lang="en-GB" dirty="0"/>
              <a:t>Phase-Shifter PLL (1.28 GHz)</a:t>
            </a:r>
          </a:p>
          <a:p>
            <a:pPr lvl="1"/>
            <a:r>
              <a:rPr lang="en-GB" dirty="0"/>
              <a:t>xPLL (VCXO based PLL, 80 MHz)</a:t>
            </a:r>
          </a:p>
          <a:p>
            <a:pPr lvl="1"/>
            <a:r>
              <a:rPr lang="en-GB" dirty="0"/>
              <a:t>(2x) ePLL (320 MHz)</a:t>
            </a:r>
          </a:p>
          <a:p>
            <a:r>
              <a:rPr lang="en-GB" dirty="0"/>
              <a:t>17 master DLLs:</a:t>
            </a:r>
          </a:p>
          <a:p>
            <a:pPr lvl="1"/>
            <a:r>
              <a:rPr lang="en-GB" dirty="0"/>
              <a:t>9 for phase alignment of the e-links</a:t>
            </a:r>
          </a:p>
          <a:p>
            <a:pPr lvl="1"/>
            <a:r>
              <a:rPr lang="en-GB" dirty="0"/>
              <a:t>8 for clock de-skewing</a:t>
            </a:r>
          </a:p>
          <a:p>
            <a:r>
              <a:rPr lang="en-GB" dirty="0" smtClean="0"/>
              <a:t>56 </a:t>
            </a:r>
            <a:r>
              <a:rPr lang="en-GB" dirty="0"/>
              <a:t>replica delay lines:</a:t>
            </a:r>
          </a:p>
          <a:p>
            <a:pPr lvl="1"/>
            <a:r>
              <a:rPr lang="en-GB" dirty="0"/>
              <a:t>For phase alignment of the </a:t>
            </a:r>
            <a:r>
              <a:rPr lang="en-GB" dirty="0" smtClean="0"/>
              <a:t>e-links</a:t>
            </a:r>
          </a:p>
          <a:p>
            <a:r>
              <a:rPr lang="en-GB" dirty="0"/>
              <a:t>7 power domains:</a:t>
            </a:r>
          </a:p>
          <a:p>
            <a:pPr lvl="1"/>
            <a:r>
              <a:rPr lang="en-GB" dirty="0"/>
              <a:t>Serializer (1.5V)</a:t>
            </a:r>
          </a:p>
          <a:p>
            <a:pPr lvl="1"/>
            <a:r>
              <a:rPr lang="en-GB" dirty="0"/>
              <a:t>DESerializer (1.5V)</a:t>
            </a:r>
          </a:p>
          <a:p>
            <a:pPr lvl="1"/>
            <a:r>
              <a:rPr lang="en-GB" dirty="0"/>
              <a:t>Clock Manager (1.5V)</a:t>
            </a:r>
          </a:p>
          <a:p>
            <a:pPr lvl="1"/>
            <a:r>
              <a:rPr lang="en-GB" dirty="0"/>
              <a:t>Phase shifter (1.5V)</a:t>
            </a:r>
          </a:p>
          <a:p>
            <a:pPr lvl="1"/>
            <a:r>
              <a:rPr lang="en-GB" dirty="0"/>
              <a:t>Core digital (1.5V)</a:t>
            </a:r>
          </a:p>
          <a:p>
            <a:pPr lvl="1"/>
            <a:r>
              <a:rPr lang="en-GB" dirty="0"/>
              <a:t>I/O (1.5V)</a:t>
            </a:r>
          </a:p>
          <a:p>
            <a:pPr lvl="1"/>
            <a:r>
              <a:rPr lang="en-GB" dirty="0"/>
              <a:t>Fuses (3.3V</a:t>
            </a:r>
            <a:r>
              <a:rPr lang="en-GB" dirty="0" smtClean="0"/>
              <a:t>)</a:t>
            </a:r>
            <a:endParaRPr lang="en-US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754" y="762378"/>
            <a:ext cx="2847662" cy="2847662"/>
          </a:xfrm>
        </p:spPr>
      </p:pic>
      <p:grpSp>
        <p:nvGrpSpPr>
          <p:cNvPr id="23" name="Group 22"/>
          <p:cNvGrpSpPr/>
          <p:nvPr/>
        </p:nvGrpSpPr>
        <p:grpSpPr>
          <a:xfrm>
            <a:off x="5243566" y="3510161"/>
            <a:ext cx="2928311" cy="2943175"/>
            <a:chOff x="5220072" y="3429000"/>
            <a:chExt cx="2928311" cy="294317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48037" y="3768295"/>
              <a:ext cx="2600346" cy="260388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 flipV="1">
              <a:off x="5436096" y="3756442"/>
              <a:ext cx="0" cy="2615733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16200000">
              <a:off x="5063138" y="4974524"/>
              <a:ext cx="56778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>
                  <a:solidFill>
                    <a:schemeClr val="tx2"/>
                  </a:solidFill>
                </a:rPr>
                <a:t>17 mm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548037" y="3682671"/>
              <a:ext cx="2600346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527099" y="3429000"/>
              <a:ext cx="56778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 smtClean="0">
                  <a:solidFill>
                    <a:schemeClr val="tx2"/>
                  </a:solidFill>
                </a:rPr>
                <a:t>17 mm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83356" y="3872081"/>
              <a:ext cx="251703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b="1" dirty="0" smtClean="0">
                  <a:solidFill>
                    <a:schemeClr val="bg1"/>
                  </a:solidFill>
                </a:rPr>
                <a:t>Total height including solder balls: ~3 mm</a:t>
              </a:r>
              <a:endParaRPr lang="en-GB" sz="105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205674" y="548680"/>
            <a:ext cx="3038211" cy="2884512"/>
            <a:chOff x="5110172" y="511656"/>
            <a:chExt cx="3038211" cy="2884512"/>
          </a:xfrm>
        </p:grpSpPr>
        <p:grpSp>
          <p:nvGrpSpPr>
            <p:cNvPr id="25" name="Group 24"/>
            <p:cNvGrpSpPr/>
            <p:nvPr/>
          </p:nvGrpSpPr>
          <p:grpSpPr>
            <a:xfrm>
              <a:off x="5110172" y="860438"/>
              <a:ext cx="275584" cy="2535730"/>
              <a:chOff x="5110172" y="860438"/>
              <a:chExt cx="275584" cy="2535730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flipV="1">
                <a:off x="5385756" y="860438"/>
                <a:ext cx="0" cy="253573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 rot="16200000">
                <a:off x="4936406" y="2078827"/>
                <a:ext cx="60144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tx2"/>
                    </a:solidFill>
                  </a:rPr>
                  <a:t>4.3 mm</a:t>
                </a:r>
                <a:endParaRPr lang="en-GB" sz="1050" dirty="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473600" y="511656"/>
              <a:ext cx="2674783" cy="258109"/>
              <a:chOff x="5473600" y="511656"/>
              <a:chExt cx="2674783" cy="258109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5473600" y="769764"/>
                <a:ext cx="2674783" cy="1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6477489" y="511656"/>
                <a:ext cx="60144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tx2"/>
                    </a:solidFill>
                  </a:rPr>
                  <a:t>4.3 mm</a:t>
                </a:r>
                <a:endParaRPr lang="en-GB" sz="1050" dirty="0">
                  <a:solidFill>
                    <a:schemeClr val="tx2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– Floor Plan and Modelling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10 “Macro-cells</a:t>
            </a:r>
            <a:r>
              <a:rPr lang="en-GB" b="1" dirty="0" smtClean="0"/>
              <a:t>”:</a:t>
            </a:r>
            <a:endParaRPr lang="en-GB" b="1" dirty="0"/>
          </a:p>
          <a:p>
            <a:r>
              <a:rPr lang="en-GB" dirty="0" smtClean="0"/>
              <a:t>Serializer:</a:t>
            </a:r>
          </a:p>
          <a:p>
            <a:pPr lvl="1"/>
            <a:r>
              <a:rPr lang="en-GB" dirty="0" smtClean="0"/>
              <a:t>Full custom</a:t>
            </a:r>
          </a:p>
          <a:p>
            <a:pPr lvl="1"/>
            <a:r>
              <a:rPr lang="en-GB" dirty="0" smtClean="0"/>
              <a:t>“Analogue-Verilog" modelling</a:t>
            </a:r>
          </a:p>
          <a:p>
            <a:r>
              <a:rPr lang="en-GB" dirty="0" smtClean="0"/>
              <a:t>Clock Manager:</a:t>
            </a:r>
          </a:p>
          <a:p>
            <a:pPr lvl="1"/>
            <a:r>
              <a:rPr lang="en-GB" dirty="0" smtClean="0"/>
              <a:t>Standard cells</a:t>
            </a:r>
          </a:p>
          <a:p>
            <a:pPr lvl="1"/>
            <a:r>
              <a:rPr lang="en-GB" dirty="0"/>
              <a:t>Verilog </a:t>
            </a:r>
            <a:r>
              <a:rPr lang="en-GB" dirty="0" smtClean="0"/>
              <a:t>modelling</a:t>
            </a:r>
            <a:endParaRPr lang="en-GB" dirty="0"/>
          </a:p>
          <a:p>
            <a:r>
              <a:rPr lang="en-GB" dirty="0" err="1" smtClean="0"/>
              <a:t>DESerializer</a:t>
            </a:r>
            <a:endParaRPr lang="en-GB" dirty="0" smtClean="0"/>
          </a:p>
          <a:p>
            <a:pPr lvl="1"/>
            <a:r>
              <a:rPr lang="en-GB" dirty="0"/>
              <a:t>Full </a:t>
            </a:r>
            <a:r>
              <a:rPr lang="en-GB" dirty="0" smtClean="0"/>
              <a:t>custom</a:t>
            </a:r>
          </a:p>
          <a:p>
            <a:pPr lvl="1"/>
            <a:r>
              <a:rPr lang="en-GB" dirty="0" smtClean="0"/>
              <a:t>+ “custom” digital</a:t>
            </a:r>
          </a:p>
          <a:p>
            <a:pPr lvl="1"/>
            <a:r>
              <a:rPr lang="en-GB" dirty="0" smtClean="0"/>
              <a:t>+ standard cells</a:t>
            </a:r>
            <a:endParaRPr lang="en-GB" dirty="0"/>
          </a:p>
          <a:p>
            <a:pPr lvl="1"/>
            <a:r>
              <a:rPr lang="en-GB" dirty="0" smtClean="0"/>
              <a:t>“Analogue-Verilog" + Verilog modelling</a:t>
            </a:r>
            <a:endParaRPr lang="en-GB" dirty="0"/>
          </a:p>
          <a:p>
            <a:r>
              <a:rPr lang="en-GB" dirty="0" smtClean="0"/>
              <a:t>XPLL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 smtClean="0"/>
              <a:t>“Analogue-Verilog" modelling</a:t>
            </a:r>
            <a:endParaRPr lang="en-GB" dirty="0"/>
          </a:p>
          <a:p>
            <a:r>
              <a:rPr lang="en-GB" dirty="0" err="1"/>
              <a:t>EPLL</a:t>
            </a:r>
            <a:r>
              <a:rPr lang="en-GB" dirty="0"/>
              <a:t> (x2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 smtClean="0"/>
              <a:t>“Analogue-Verilog" modelling</a:t>
            </a:r>
            <a:endParaRPr lang="en-GB" dirty="0"/>
          </a:p>
          <a:p>
            <a:r>
              <a:rPr lang="en-GB" dirty="0" smtClean="0"/>
              <a:t>Phase-Shifter</a:t>
            </a:r>
          </a:p>
          <a:p>
            <a:pPr lvl="1"/>
            <a:r>
              <a:rPr lang="en-GB" dirty="0"/>
              <a:t>Full </a:t>
            </a:r>
            <a:r>
              <a:rPr lang="en-GB" dirty="0" smtClean="0"/>
              <a:t>custom</a:t>
            </a:r>
            <a:endParaRPr lang="en-GB" dirty="0"/>
          </a:p>
          <a:p>
            <a:r>
              <a:rPr lang="en-GB" dirty="0"/>
              <a:t>Phase Aligners (x8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 smtClean="0"/>
              <a:t>“Analogue-Verilog" modelling</a:t>
            </a:r>
            <a:endParaRPr lang="en-GB" dirty="0"/>
          </a:p>
          <a:p>
            <a:r>
              <a:rPr lang="en-GB" dirty="0"/>
              <a:t>Prompt (x3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 smtClean="0"/>
              <a:t>Verilog modelling</a:t>
            </a:r>
            <a:endParaRPr lang="en-GB" dirty="0"/>
          </a:p>
          <a:p>
            <a:r>
              <a:rPr lang="en-GB" dirty="0"/>
              <a:t>Power on </a:t>
            </a:r>
            <a:r>
              <a:rPr lang="en-GB" dirty="0" smtClean="0"/>
              <a:t>reset</a:t>
            </a:r>
          </a:p>
          <a:p>
            <a:pPr lvl="1"/>
            <a:r>
              <a:rPr lang="en-GB" dirty="0"/>
              <a:t>Full custom</a:t>
            </a:r>
          </a:p>
          <a:p>
            <a:pPr lvl="1"/>
            <a:r>
              <a:rPr lang="en-GB" dirty="0"/>
              <a:t>Verilog </a:t>
            </a:r>
            <a:r>
              <a:rPr lang="en-GB" dirty="0" smtClean="0"/>
              <a:t>modelling</a:t>
            </a:r>
            <a:endParaRPr lang="en-GB" dirty="0"/>
          </a:p>
          <a:p>
            <a:r>
              <a:rPr lang="en-GB" dirty="0"/>
              <a:t>e-Fuses (x300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Foundry IP</a:t>
            </a:r>
            <a:endParaRPr lang="en-GB" dirty="0"/>
          </a:p>
          <a:p>
            <a:pPr lvl="1"/>
            <a:r>
              <a:rPr lang="en-GB" dirty="0"/>
              <a:t>Verilog </a:t>
            </a:r>
            <a:r>
              <a:rPr lang="en-GB" dirty="0" smtClean="0"/>
              <a:t>modelling</a:t>
            </a:r>
            <a:endParaRPr lang="en-GB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98969"/>
            <a:ext cx="4694327" cy="4694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8" name="Group 77"/>
          <p:cNvGrpSpPr/>
          <p:nvPr/>
        </p:nvGrpSpPr>
        <p:grpSpPr>
          <a:xfrm>
            <a:off x="4063117" y="1627732"/>
            <a:ext cx="4253300" cy="4249540"/>
            <a:chOff x="4063117" y="1627732"/>
            <a:chExt cx="4253300" cy="4249540"/>
          </a:xfrm>
        </p:grpSpPr>
        <p:sp>
          <p:nvSpPr>
            <p:cNvPr id="8" name="Rectangle 7"/>
            <p:cNvSpPr/>
            <p:nvPr/>
          </p:nvSpPr>
          <p:spPr>
            <a:xfrm>
              <a:off x="7452320" y="1628800"/>
              <a:ext cx="864096" cy="79208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444208" y="2852936"/>
              <a:ext cx="864096" cy="18002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668344" y="2492896"/>
              <a:ext cx="288032" cy="7200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004531" y="2492896"/>
              <a:ext cx="288032" cy="7200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397798" y="4653136"/>
              <a:ext cx="918617" cy="122413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668345" y="3471522"/>
              <a:ext cx="648072" cy="5335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76256" y="1627732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56176" y="1628800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92080" y="1629868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56176" y="5732188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23682" y="5732188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4244747" y="4572643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2" name="Rectangle 21"/>
            <p:cNvSpPr/>
            <p:nvPr/>
          </p:nvSpPr>
          <p:spPr>
            <a:xfrm rot="16200000">
              <a:off x="4244747" y="3931999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4244747" y="2484411"/>
              <a:ext cx="576064" cy="1450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65508" y="4004540"/>
              <a:ext cx="324036" cy="6406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391805" y="3220765"/>
              <a:ext cx="276539" cy="13622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388263" y="3429000"/>
              <a:ext cx="276539" cy="13622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384721" y="3852935"/>
              <a:ext cx="276539" cy="13622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10" name="Freeform 9"/>
            <p:cNvSpPr/>
            <p:nvPr/>
          </p:nvSpPr>
          <p:spPr>
            <a:xfrm>
              <a:off x="4063117" y="2639833"/>
              <a:ext cx="2051436" cy="3220278"/>
            </a:xfrm>
            <a:custGeom>
              <a:avLst/>
              <a:gdLst>
                <a:gd name="connsiteX0" fmla="*/ 0 w 2051436"/>
                <a:gd name="connsiteY0" fmla="*/ 3220278 h 3220278"/>
                <a:gd name="connsiteX1" fmla="*/ 7951 w 2051436"/>
                <a:gd name="connsiteY1" fmla="*/ 0 h 3220278"/>
                <a:gd name="connsiteX2" fmla="*/ 222636 w 2051436"/>
                <a:gd name="connsiteY2" fmla="*/ 0 h 3220278"/>
                <a:gd name="connsiteX3" fmla="*/ 214685 w 2051436"/>
                <a:gd name="connsiteY3" fmla="*/ 3021496 h 3220278"/>
                <a:gd name="connsiteX4" fmla="*/ 2043485 w 2051436"/>
                <a:gd name="connsiteY4" fmla="*/ 3005593 h 3220278"/>
                <a:gd name="connsiteX5" fmla="*/ 2051436 w 2051436"/>
                <a:gd name="connsiteY5" fmla="*/ 3212327 h 3220278"/>
                <a:gd name="connsiteX6" fmla="*/ 0 w 2051436"/>
                <a:gd name="connsiteY6" fmla="*/ 3220278 h 322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1436" h="3220278">
                  <a:moveTo>
                    <a:pt x="0" y="3220278"/>
                  </a:moveTo>
                  <a:cubicBezTo>
                    <a:pt x="2650" y="2146852"/>
                    <a:pt x="5301" y="1073426"/>
                    <a:pt x="7951" y="0"/>
                  </a:cubicBezTo>
                  <a:lnTo>
                    <a:pt x="222636" y="0"/>
                  </a:lnTo>
                  <a:cubicBezTo>
                    <a:pt x="219986" y="1007165"/>
                    <a:pt x="217335" y="2014331"/>
                    <a:pt x="214685" y="3021496"/>
                  </a:cubicBezTo>
                  <a:lnTo>
                    <a:pt x="2043485" y="3005593"/>
                  </a:lnTo>
                  <a:lnTo>
                    <a:pt x="2051436" y="3212327"/>
                  </a:lnTo>
                  <a:lnTo>
                    <a:pt x="0" y="3220278"/>
                  </a:ln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389257" y="3716508"/>
              <a:ext cx="133733" cy="692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53" name="Rectangle 52"/>
            <p:cNvSpPr/>
            <p:nvPr/>
          </p:nvSpPr>
          <p:spPr>
            <a:xfrm rot="16200000">
              <a:off x="3738166" y="3488496"/>
              <a:ext cx="2127685" cy="2015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4139584" y="3488497"/>
              <a:ext cx="2127685" cy="20159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93" name="Rectangle 92"/>
            <p:cNvSpPr/>
            <p:nvPr/>
          </p:nvSpPr>
          <p:spPr>
            <a:xfrm rot="16200000">
              <a:off x="2480728" y="3556237"/>
              <a:ext cx="3810500" cy="1485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8004531" y="1124744"/>
            <a:ext cx="4619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SER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13" name="Straight Arrow Connector 13312"/>
          <p:cNvCxnSpPr/>
          <p:nvPr/>
        </p:nvCxnSpPr>
        <p:spPr>
          <a:xfrm flipH="1">
            <a:off x="7812360" y="1378660"/>
            <a:ext cx="192171" cy="323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503225" y="2385917"/>
            <a:ext cx="5132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ePLL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16" name="Straight Arrow Connector 13315"/>
          <p:cNvCxnSpPr/>
          <p:nvPr/>
        </p:nvCxnSpPr>
        <p:spPr>
          <a:xfrm flipH="1">
            <a:off x="7812360" y="2556953"/>
            <a:ext cx="690865" cy="151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8" name="Straight Arrow Connector 13317"/>
          <p:cNvCxnSpPr/>
          <p:nvPr/>
        </p:nvCxnSpPr>
        <p:spPr>
          <a:xfrm flipH="1">
            <a:off x="8157793" y="2556953"/>
            <a:ext cx="345432" cy="2959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789425" y="1024517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Phase-Aligners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21" name="Straight Arrow Connector 13320"/>
          <p:cNvCxnSpPr>
            <a:stCxn id="41" idx="2"/>
          </p:cNvCxnSpPr>
          <p:nvPr/>
        </p:nvCxnSpPr>
        <p:spPr>
          <a:xfrm flipH="1">
            <a:off x="5789427" y="1278433"/>
            <a:ext cx="582850" cy="4218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23" name="Straight Arrow Connector 13322"/>
          <p:cNvCxnSpPr>
            <a:stCxn id="41" idx="2"/>
          </p:cNvCxnSpPr>
          <p:nvPr/>
        </p:nvCxnSpPr>
        <p:spPr>
          <a:xfrm>
            <a:off x="6372277" y="1278433"/>
            <a:ext cx="71931" cy="4218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25" name="Straight Arrow Connector 13324"/>
          <p:cNvCxnSpPr>
            <a:stCxn id="41" idx="2"/>
          </p:cNvCxnSpPr>
          <p:nvPr/>
        </p:nvCxnSpPr>
        <p:spPr>
          <a:xfrm>
            <a:off x="6372277" y="1278433"/>
            <a:ext cx="739437" cy="4218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6" name="Rectangle 13325"/>
          <p:cNvSpPr/>
          <p:nvPr/>
        </p:nvSpPr>
        <p:spPr>
          <a:xfrm>
            <a:off x="4771506" y="1771784"/>
            <a:ext cx="2664296" cy="1265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49" name="Rectangle 48"/>
          <p:cNvSpPr/>
          <p:nvPr/>
        </p:nvSpPr>
        <p:spPr>
          <a:xfrm>
            <a:off x="4701212" y="5445224"/>
            <a:ext cx="2664296" cy="181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0" name="Rectangle 49"/>
          <p:cNvSpPr/>
          <p:nvPr/>
        </p:nvSpPr>
        <p:spPr>
          <a:xfrm>
            <a:off x="4701212" y="5048147"/>
            <a:ext cx="2664296" cy="181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1" name="Rectangle 50"/>
          <p:cNvSpPr/>
          <p:nvPr/>
        </p:nvSpPr>
        <p:spPr>
          <a:xfrm>
            <a:off x="4701212" y="4688107"/>
            <a:ext cx="2664296" cy="181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2" name="Rectangle 51"/>
          <p:cNvSpPr/>
          <p:nvPr/>
        </p:nvSpPr>
        <p:spPr>
          <a:xfrm>
            <a:off x="5580111" y="2565129"/>
            <a:ext cx="1876011" cy="181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5" name="Rectangle 54"/>
          <p:cNvSpPr/>
          <p:nvPr/>
        </p:nvSpPr>
        <p:spPr>
          <a:xfrm>
            <a:off x="4771506" y="2157981"/>
            <a:ext cx="2664296" cy="2279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/>
          </a:p>
        </p:txBody>
      </p:sp>
      <p:sp>
        <p:nvSpPr>
          <p:cNvPr id="56" name="TextBox 55"/>
          <p:cNvSpPr txBox="1"/>
          <p:nvPr/>
        </p:nvSpPr>
        <p:spPr>
          <a:xfrm>
            <a:off x="6274047" y="6093296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Phase-Aligners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28" name="Straight Arrow Connector 13327"/>
          <p:cNvCxnSpPr>
            <a:stCxn id="56" idx="0"/>
          </p:cNvCxnSpPr>
          <p:nvPr/>
        </p:nvCxnSpPr>
        <p:spPr>
          <a:xfrm flipH="1" flipV="1">
            <a:off x="6444209" y="5804730"/>
            <a:ext cx="412690" cy="2885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30" name="Straight Arrow Connector 13329"/>
          <p:cNvCxnSpPr>
            <a:stCxn id="56" idx="0"/>
          </p:cNvCxnSpPr>
          <p:nvPr/>
        </p:nvCxnSpPr>
        <p:spPr>
          <a:xfrm flipV="1">
            <a:off x="6856899" y="5804730"/>
            <a:ext cx="254815" cy="2885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915816" y="2126888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Phase-Aligners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32" name="Straight Arrow Connector 13331"/>
          <p:cNvCxnSpPr>
            <a:stCxn id="61" idx="3"/>
          </p:cNvCxnSpPr>
          <p:nvPr/>
        </p:nvCxnSpPr>
        <p:spPr>
          <a:xfrm>
            <a:off x="4081520" y="2253846"/>
            <a:ext cx="451259" cy="3112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34" name="Straight Arrow Connector 13333"/>
          <p:cNvCxnSpPr>
            <a:stCxn id="61" idx="3"/>
          </p:cNvCxnSpPr>
          <p:nvPr/>
        </p:nvCxnSpPr>
        <p:spPr>
          <a:xfrm>
            <a:off x="4081520" y="2253846"/>
            <a:ext cx="451259" cy="15318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36" name="Straight Arrow Connector 13335"/>
          <p:cNvCxnSpPr>
            <a:stCxn id="61" idx="3"/>
          </p:cNvCxnSpPr>
          <p:nvPr/>
        </p:nvCxnSpPr>
        <p:spPr>
          <a:xfrm>
            <a:off x="4081520" y="2253846"/>
            <a:ext cx="451259" cy="2391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517727" y="3344564"/>
            <a:ext cx="7216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I/O Cells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40" name="Straight Arrow Connector 13339"/>
          <p:cNvCxnSpPr/>
          <p:nvPr/>
        </p:nvCxnSpPr>
        <p:spPr>
          <a:xfrm flipH="1" flipV="1">
            <a:off x="5203426" y="2871735"/>
            <a:ext cx="314302" cy="6253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42" name="Straight Arrow Connector 13341"/>
          <p:cNvCxnSpPr>
            <a:stCxn id="68" idx="1"/>
          </p:cNvCxnSpPr>
          <p:nvPr/>
        </p:nvCxnSpPr>
        <p:spPr>
          <a:xfrm flipH="1" flipV="1">
            <a:off x="4771506" y="3063589"/>
            <a:ext cx="746221" cy="4079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68" idx="1"/>
          </p:cNvCxnSpPr>
          <p:nvPr/>
        </p:nvCxnSpPr>
        <p:spPr>
          <a:xfrm flipV="1">
            <a:off x="5517727" y="2253846"/>
            <a:ext cx="175208" cy="12176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8" idx="1"/>
          </p:cNvCxnSpPr>
          <p:nvPr/>
        </p:nvCxnSpPr>
        <p:spPr>
          <a:xfrm flipV="1">
            <a:off x="5517727" y="1835050"/>
            <a:ext cx="62385" cy="16364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68" idx="1"/>
          </p:cNvCxnSpPr>
          <p:nvPr/>
        </p:nvCxnSpPr>
        <p:spPr>
          <a:xfrm flipV="1">
            <a:off x="5517727" y="2655656"/>
            <a:ext cx="271698" cy="8158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360576" y="3497113"/>
            <a:ext cx="157151" cy="12815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68" idx="1"/>
          </p:cNvCxnSpPr>
          <p:nvPr/>
        </p:nvCxnSpPr>
        <p:spPr>
          <a:xfrm>
            <a:off x="5517727" y="3471522"/>
            <a:ext cx="31192" cy="16507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68" idx="1"/>
          </p:cNvCxnSpPr>
          <p:nvPr/>
        </p:nvCxnSpPr>
        <p:spPr>
          <a:xfrm>
            <a:off x="5517727" y="3471522"/>
            <a:ext cx="350417" cy="20642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652120" y="2991518"/>
            <a:ext cx="10534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Phase-Shifter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6" name="Straight Arrow Connector 45"/>
          <p:cNvCxnSpPr>
            <a:stCxn id="87" idx="3"/>
          </p:cNvCxnSpPr>
          <p:nvPr/>
        </p:nvCxnSpPr>
        <p:spPr>
          <a:xfrm>
            <a:off x="6705614" y="3118476"/>
            <a:ext cx="461855" cy="3786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143072" y="4921189"/>
            <a:ext cx="7088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E-Fuses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806057" y="5048147"/>
            <a:ext cx="333895" cy="1810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4385978" y="3245434"/>
            <a:ext cx="1131749" cy="226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8262685" y="2959060"/>
            <a:ext cx="7601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PROMPT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Straight Arrow Connector 59"/>
          <p:cNvCxnSpPr>
            <a:stCxn id="96" idx="1"/>
          </p:cNvCxnSpPr>
          <p:nvPr/>
        </p:nvCxnSpPr>
        <p:spPr>
          <a:xfrm flipH="1">
            <a:off x="7530074" y="3086018"/>
            <a:ext cx="732611" cy="2028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96" idx="1"/>
          </p:cNvCxnSpPr>
          <p:nvPr/>
        </p:nvCxnSpPr>
        <p:spPr>
          <a:xfrm flipH="1">
            <a:off x="7530074" y="3086018"/>
            <a:ext cx="732611" cy="385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7530074" y="3086018"/>
            <a:ext cx="732611" cy="8350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8475767" y="3376582"/>
            <a:ext cx="5132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PLL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Straight Arrow Connector 66"/>
          <p:cNvCxnSpPr>
            <a:stCxn id="103" idx="1"/>
          </p:cNvCxnSpPr>
          <p:nvPr/>
        </p:nvCxnSpPr>
        <p:spPr>
          <a:xfrm flipH="1">
            <a:off x="7992381" y="3503540"/>
            <a:ext cx="483386" cy="1269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8160223" y="4099427"/>
            <a:ext cx="7906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PON-RST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" name="Straight Arrow Connector 69"/>
          <p:cNvCxnSpPr>
            <a:endCxn id="29" idx="3"/>
          </p:cNvCxnSpPr>
          <p:nvPr/>
        </p:nvCxnSpPr>
        <p:spPr>
          <a:xfrm flipH="1" flipV="1">
            <a:off x="7522990" y="3751124"/>
            <a:ext cx="625557" cy="4752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8300109" y="4416917"/>
            <a:ext cx="8146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CLK</a:t>
            </a:r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-MAN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2" name="Straight Arrow Connector 71"/>
          <p:cNvCxnSpPr>
            <a:stCxn id="109" idx="1"/>
          </p:cNvCxnSpPr>
          <p:nvPr/>
        </p:nvCxnSpPr>
        <p:spPr>
          <a:xfrm flipH="1" flipV="1">
            <a:off x="7530074" y="4357152"/>
            <a:ext cx="770035" cy="1867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8475767" y="4868399"/>
            <a:ext cx="4619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DES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4" name="Straight Arrow Connector 73"/>
          <p:cNvCxnSpPr>
            <a:stCxn id="112" idx="1"/>
          </p:cNvCxnSpPr>
          <p:nvPr/>
        </p:nvCxnSpPr>
        <p:spPr>
          <a:xfrm flipH="1">
            <a:off x="8148547" y="4995357"/>
            <a:ext cx="327220" cy="2338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3323965" y="1024517"/>
            <a:ext cx="11753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Standard Cells:</a:t>
            </a:r>
            <a:b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GB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“everywhere”</a:t>
            </a:r>
            <a:endParaRPr lang="en-GB" sz="105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7" name="Straight Arrow Connector 76"/>
          <p:cNvCxnSpPr>
            <a:stCxn id="116" idx="3"/>
          </p:cNvCxnSpPr>
          <p:nvPr/>
        </p:nvCxnSpPr>
        <p:spPr>
          <a:xfrm>
            <a:off x="4499287" y="1232266"/>
            <a:ext cx="452565" cy="7925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96850"/>
          </a:xfrm>
        </p:spPr>
        <p:txBody>
          <a:bodyPr/>
          <a:lstStyle/>
          <a:p>
            <a:r>
              <a:rPr lang="en-US" dirty="0" smtClean="0"/>
              <a:t>http://cern.ch/proj-gbt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1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The GBTX up-link</a:t>
            </a:r>
            <a:endParaRPr lang="en-GB" b="1" dirty="0"/>
          </a:p>
        </p:txBody>
      </p:sp>
      <p:sp>
        <p:nvSpPr>
          <p:cNvPr id="134" name="Content Placeholder 13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Each eLink is associated with a specific set of bits in the frame</a:t>
            </a:r>
          </a:p>
          <a:p>
            <a:r>
              <a:rPr lang="en-GB" sz="1800" dirty="0" smtClean="0"/>
              <a:t>Front-end </a:t>
            </a:r>
            <a:r>
              <a:rPr lang="en-GB" sz="1800" dirty="0"/>
              <a:t>modules are thus “geographically” addressed</a:t>
            </a:r>
            <a:r>
              <a:rPr lang="en-GB" sz="1800" dirty="0" smtClean="0"/>
              <a:t>:</a:t>
            </a:r>
          </a:p>
          <a:p>
            <a:pPr lvl="1"/>
            <a:r>
              <a:rPr lang="en-GB" sz="1600" dirty="0" smtClean="0"/>
              <a:t>By being physically connected to an eLink</a:t>
            </a:r>
            <a:endParaRPr lang="en-GB" sz="1600" dirty="0"/>
          </a:p>
          <a:p>
            <a:pPr lvl="1"/>
            <a:r>
              <a:rPr lang="en-GB" sz="1600" dirty="0" smtClean="0"/>
              <a:t>No </a:t>
            </a:r>
            <a:r>
              <a:rPr lang="en-GB" sz="1600" dirty="0"/>
              <a:t>module address </a:t>
            </a:r>
            <a:r>
              <a:rPr lang="en-GB" sz="1600" dirty="0" smtClean="0"/>
              <a:t>is required</a:t>
            </a:r>
            <a:endParaRPr lang="en-GB" sz="1600" dirty="0"/>
          </a:p>
          <a:p>
            <a:endParaRPr lang="en-GB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http://cern.ch/proj-gbtd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38" name="Group 137"/>
          <p:cNvGrpSpPr/>
          <p:nvPr/>
        </p:nvGrpSpPr>
        <p:grpSpPr>
          <a:xfrm>
            <a:off x="539552" y="1561935"/>
            <a:ext cx="8075296" cy="4819393"/>
            <a:chOff x="539552" y="956017"/>
            <a:chExt cx="8075296" cy="4819393"/>
          </a:xfrm>
        </p:grpSpPr>
        <p:sp>
          <p:nvSpPr>
            <p:cNvPr id="10" name="Rectangle 9"/>
            <p:cNvSpPr/>
            <p:nvPr/>
          </p:nvSpPr>
          <p:spPr>
            <a:xfrm>
              <a:off x="539552" y="1268760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Frontend</a:t>
              </a:r>
            </a:p>
            <a:p>
              <a:pPr algn="ctr"/>
              <a:r>
                <a:rPr lang="en-GB" sz="1200" dirty="0" smtClean="0"/>
                <a:t>Module</a:t>
              </a:r>
              <a:endParaRPr lang="en-GB" sz="12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318119" y="2537653"/>
              <a:ext cx="3198097" cy="28058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39552" y="1935859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Frontend</a:t>
              </a:r>
            </a:p>
            <a:p>
              <a:pPr algn="ctr"/>
              <a:r>
                <a:rPr lang="en-GB" sz="1200" dirty="0" smtClean="0"/>
                <a:t>Module</a:t>
              </a:r>
              <a:endParaRPr lang="en-GB" sz="12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39552" y="2602958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Frontend</a:t>
              </a:r>
            </a:p>
            <a:p>
              <a:pPr algn="ctr"/>
              <a:r>
                <a:rPr lang="en-GB" sz="1200" dirty="0" smtClean="0"/>
                <a:t>Module</a:t>
              </a:r>
              <a:endParaRPr lang="en-GB" sz="12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39552" y="4604255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Frontend</a:t>
              </a:r>
            </a:p>
            <a:p>
              <a:pPr algn="ctr"/>
              <a:r>
                <a:rPr lang="en-GB" sz="1200" dirty="0" smtClean="0"/>
                <a:t>Module</a:t>
              </a:r>
              <a:endParaRPr lang="en-GB" sz="12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39552" y="5271354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GBT-SCA</a:t>
              </a:r>
              <a:endParaRPr lang="en-GB" sz="12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1043608" y="3261857"/>
              <a:ext cx="0" cy="1175255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3534143" y="4604255"/>
              <a:ext cx="1008112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/>
                <a:t>IC Control</a:t>
              </a:r>
              <a:endParaRPr lang="en-GB" sz="1200" dirty="0"/>
            </a:p>
          </p:txBody>
        </p:sp>
        <p:sp>
          <p:nvSpPr>
            <p:cNvPr id="27" name="Right Brace 26"/>
            <p:cNvSpPr/>
            <p:nvPr/>
          </p:nvSpPr>
          <p:spPr>
            <a:xfrm>
              <a:off x="5563462" y="3143018"/>
              <a:ext cx="288032" cy="1294094"/>
            </a:xfrm>
            <a:prstGeom prst="righ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547664" y="2854986"/>
              <a:ext cx="3323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555928" y="1514810"/>
              <a:ext cx="64807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542620" y="2185876"/>
              <a:ext cx="64807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Arc 35"/>
            <p:cNvSpPr/>
            <p:nvPr/>
          </p:nvSpPr>
          <p:spPr>
            <a:xfrm>
              <a:off x="1691680" y="2854986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Arc 39"/>
            <p:cNvSpPr/>
            <p:nvPr/>
          </p:nvSpPr>
          <p:spPr>
            <a:xfrm>
              <a:off x="2008029" y="2185876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2204000" y="1520788"/>
              <a:ext cx="3323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Arc 42"/>
            <p:cNvSpPr/>
            <p:nvPr/>
          </p:nvSpPr>
          <p:spPr>
            <a:xfrm>
              <a:off x="2360874" y="1515132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555928" y="5523382"/>
              <a:ext cx="98037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1535845" y="4858266"/>
              <a:ext cx="64807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Arc 45"/>
            <p:cNvSpPr/>
            <p:nvPr/>
          </p:nvSpPr>
          <p:spPr>
            <a:xfrm flipV="1">
              <a:off x="2001254" y="4509120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Arc 46"/>
            <p:cNvSpPr/>
            <p:nvPr/>
          </p:nvSpPr>
          <p:spPr>
            <a:xfrm flipV="1">
              <a:off x="2360874" y="5167583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>
              <a:stCxn id="89" idx="0"/>
            </p:cNvCxnSpPr>
            <p:nvPr/>
          </p:nvCxnSpPr>
          <p:spPr>
            <a:xfrm flipV="1">
              <a:off x="2883944" y="3255756"/>
              <a:ext cx="2679518" cy="911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75" idx="0"/>
            </p:cNvCxnSpPr>
            <p:nvPr/>
          </p:nvCxnSpPr>
          <p:spPr>
            <a:xfrm flipV="1">
              <a:off x="2534295" y="3408158"/>
              <a:ext cx="3039558" cy="6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68" idx="0"/>
            </p:cNvCxnSpPr>
            <p:nvPr/>
          </p:nvCxnSpPr>
          <p:spPr>
            <a:xfrm flipV="1">
              <a:off x="2225481" y="3560557"/>
              <a:ext cx="3337981" cy="2068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536300" y="4015455"/>
              <a:ext cx="3027162" cy="2301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886071" y="4170156"/>
              <a:ext cx="2677391" cy="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231162" y="4322556"/>
              <a:ext cx="332300" cy="0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Arc 62"/>
            <p:cNvSpPr/>
            <p:nvPr/>
          </p:nvSpPr>
          <p:spPr>
            <a:xfrm flipV="1">
              <a:off x="4706324" y="4498729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4542255" y="4856283"/>
              <a:ext cx="3323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Arc 64"/>
            <p:cNvSpPr/>
            <p:nvPr/>
          </p:nvSpPr>
          <p:spPr>
            <a:xfrm flipH="1">
              <a:off x="5058100" y="4322841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Connector 66"/>
            <p:cNvCxnSpPr>
              <a:stCxn id="65" idx="2"/>
              <a:endCxn id="63" idx="2"/>
            </p:cNvCxnSpPr>
            <p:nvPr/>
          </p:nvCxnSpPr>
          <p:spPr>
            <a:xfrm>
              <a:off x="5058100" y="4498729"/>
              <a:ext cx="0" cy="17588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Arc 67"/>
            <p:cNvSpPr/>
            <p:nvPr/>
          </p:nvSpPr>
          <p:spPr>
            <a:xfrm flipH="1" flipV="1">
              <a:off x="2049593" y="3210849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Straight Connector 73"/>
            <p:cNvCxnSpPr>
              <a:endCxn id="68" idx="2"/>
            </p:cNvCxnSpPr>
            <p:nvPr/>
          </p:nvCxnSpPr>
          <p:spPr>
            <a:xfrm>
              <a:off x="2046114" y="3030874"/>
              <a:ext cx="3479" cy="35586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Arc 74"/>
            <p:cNvSpPr/>
            <p:nvPr/>
          </p:nvSpPr>
          <p:spPr>
            <a:xfrm flipH="1" flipV="1">
              <a:off x="2358407" y="3056442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7" name="Straight Connector 86"/>
            <p:cNvCxnSpPr>
              <a:stCxn id="40" idx="2"/>
              <a:endCxn id="75" idx="2"/>
            </p:cNvCxnSpPr>
            <p:nvPr/>
          </p:nvCxnSpPr>
          <p:spPr>
            <a:xfrm flipH="1">
              <a:off x="2358407" y="2361764"/>
              <a:ext cx="1398" cy="8705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Rectangle 87"/>
            <p:cNvSpPr/>
            <p:nvPr/>
          </p:nvSpPr>
          <p:spPr>
            <a:xfrm>
              <a:off x="5397312" y="3030874"/>
              <a:ext cx="513095" cy="1478246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Arc 88"/>
            <p:cNvSpPr/>
            <p:nvPr/>
          </p:nvSpPr>
          <p:spPr>
            <a:xfrm flipH="1" flipV="1">
              <a:off x="2708056" y="2904891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2" name="Straight Connector 91"/>
            <p:cNvCxnSpPr>
              <a:stCxn id="89" idx="2"/>
            </p:cNvCxnSpPr>
            <p:nvPr/>
          </p:nvCxnSpPr>
          <p:spPr>
            <a:xfrm flipV="1">
              <a:off x="2708056" y="1691020"/>
              <a:ext cx="0" cy="1389759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Arc 95"/>
            <p:cNvSpPr/>
            <p:nvPr/>
          </p:nvSpPr>
          <p:spPr>
            <a:xfrm flipH="1">
              <a:off x="2360534" y="4015455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Arc 96"/>
            <p:cNvSpPr/>
            <p:nvPr/>
          </p:nvSpPr>
          <p:spPr>
            <a:xfrm flipH="1">
              <a:off x="2710183" y="4169133"/>
              <a:ext cx="351776" cy="351776"/>
            </a:xfrm>
            <a:prstGeom prst="arc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2" name="Straight Connector 101"/>
            <p:cNvCxnSpPr>
              <a:stCxn id="96" idx="2"/>
              <a:endCxn id="46" idx="2"/>
            </p:cNvCxnSpPr>
            <p:nvPr/>
          </p:nvCxnSpPr>
          <p:spPr>
            <a:xfrm flipH="1">
              <a:off x="2353030" y="4191343"/>
              <a:ext cx="7504" cy="49366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>
              <a:stCxn id="97" idx="2"/>
              <a:endCxn id="47" idx="2"/>
            </p:cNvCxnSpPr>
            <p:nvPr/>
          </p:nvCxnSpPr>
          <p:spPr>
            <a:xfrm>
              <a:off x="2710183" y="4345021"/>
              <a:ext cx="2467" cy="99845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4110207" y="3666505"/>
              <a:ext cx="0" cy="235378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>
              <a:stCxn id="128" idx="0"/>
            </p:cNvCxnSpPr>
            <p:nvPr/>
          </p:nvCxnSpPr>
          <p:spPr>
            <a:xfrm flipV="1">
              <a:off x="7416315" y="3769997"/>
              <a:ext cx="1116125" cy="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3318119" y="2537653"/>
              <a:ext cx="682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70C0"/>
                  </a:solidFill>
                </a:rPr>
                <a:t>GBTX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225481" y="956017"/>
              <a:ext cx="20081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eLinks: 80 /160 / 320 Mbps</a:t>
              </a:r>
            </a:p>
            <a:p>
              <a:r>
                <a:rPr lang="en-GB" sz="1200" dirty="0">
                  <a:solidFill>
                    <a:srgbClr val="0070C0"/>
                  </a:solidFill>
                </a:rPr>
                <a:t>Data and clock line (optional</a:t>
              </a:r>
              <a:r>
                <a:rPr lang="en-GB" sz="1200" dirty="0" smtClean="0">
                  <a:solidFill>
                    <a:srgbClr val="0070C0"/>
                  </a:solidFill>
                </a:rPr>
                <a:t>)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5214636" y="2716486"/>
              <a:ext cx="8784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GBT-Frame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7416315" y="3446831"/>
              <a:ext cx="11985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C00000"/>
                  </a:solidFill>
                </a:rPr>
                <a:t>4.8 Gbps</a:t>
              </a:r>
            </a:p>
            <a:p>
              <a:endParaRPr lang="en-GB" sz="1200" dirty="0">
                <a:solidFill>
                  <a:srgbClr val="C00000"/>
                </a:solidFill>
              </a:endParaRPr>
            </a:p>
            <a:p>
              <a:r>
                <a:rPr lang="en-GB" sz="1200" dirty="0" smtClean="0">
                  <a:solidFill>
                    <a:srgbClr val="C00000"/>
                  </a:solidFill>
                </a:rPr>
                <a:t>optical-fibre link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sp>
          <p:nvSpPr>
            <p:cNvPr id="128" name="Isosceles Triangle 127"/>
            <p:cNvSpPr/>
            <p:nvPr/>
          </p:nvSpPr>
          <p:spPr>
            <a:xfrm rot="5400000">
              <a:off x="7052675" y="3586378"/>
              <a:ext cx="360040" cy="36723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9" name="Straight Arrow Connector 128"/>
            <p:cNvCxnSpPr>
              <a:endCxn id="128" idx="3"/>
            </p:cNvCxnSpPr>
            <p:nvPr/>
          </p:nvCxnSpPr>
          <p:spPr>
            <a:xfrm>
              <a:off x="5910407" y="3769997"/>
              <a:ext cx="1138669" cy="1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>
              <a:stCxn id="122" idx="1"/>
            </p:cNvCxnSpPr>
            <p:nvPr/>
          </p:nvCxnSpPr>
          <p:spPr>
            <a:xfrm flipH="1">
              <a:off x="1859881" y="1186850"/>
              <a:ext cx="365600" cy="3279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209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105"/>
          <p:cNvSpPr/>
          <p:nvPr/>
        </p:nvSpPr>
        <p:spPr>
          <a:xfrm>
            <a:off x="654874" y="2279504"/>
            <a:ext cx="6464409" cy="410182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1076833" y="5014000"/>
            <a:ext cx="526836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1076833" y="3730397"/>
            <a:ext cx="5268367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1076833" y="2420888"/>
            <a:ext cx="526836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Transmitter Architecture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1" name="Straight Arrow Connector 10"/>
          <p:cNvCxnSpPr>
            <a:stCxn id="12" idx="1"/>
            <a:endCxn id="12" idx="3"/>
          </p:cNvCxnSpPr>
          <p:nvPr/>
        </p:nvCxnSpPr>
        <p:spPr>
          <a:xfrm>
            <a:off x="1997405" y="964759"/>
            <a:ext cx="77439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97405" y="764704"/>
            <a:ext cx="77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40 + 1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Rx eLinks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80799" y="831050"/>
            <a:ext cx="8640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56 + 1</a:t>
            </a:r>
          </a:p>
          <a:p>
            <a:pPr algn="ctr"/>
            <a:r>
              <a:rPr lang="en-GB" sz="1200" dirty="0" smtClean="0"/>
              <a:t>Phase Aligners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4094948" y="819436"/>
            <a:ext cx="1449161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28 + 1 </a:t>
            </a:r>
            <a:r>
              <a:rPr lang="en-GB" sz="1200" dirty="0" err="1" smtClean="0"/>
              <a:t>DeSerializers</a:t>
            </a:r>
            <a:endParaRPr lang="en-GB" sz="1200" dirty="0" smtClean="0"/>
          </a:p>
          <a:p>
            <a:pPr algn="ctr"/>
            <a:r>
              <a:rPr lang="en-GB" sz="1200" dirty="0" smtClean="0"/>
              <a:t>1/2, 1/4 and 1/8</a:t>
            </a:r>
          </a:p>
        </p:txBody>
      </p:sp>
      <p:cxnSp>
        <p:nvCxnSpPr>
          <p:cNvPr id="22" name="Straight Arrow Connector 21"/>
          <p:cNvCxnSpPr>
            <a:stCxn id="23" idx="1"/>
            <a:endCxn id="23" idx="3"/>
          </p:cNvCxnSpPr>
          <p:nvPr/>
        </p:nvCxnSpPr>
        <p:spPr>
          <a:xfrm>
            <a:off x="1967931" y="1292006"/>
            <a:ext cx="81286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67931" y="1091951"/>
            <a:ext cx="812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16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BiDir eLinks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25707" y="3861048"/>
            <a:ext cx="972109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Scrambler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383869" y="3861048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FEC</a:t>
            </a:r>
          </a:p>
          <a:p>
            <a:pPr algn="ctr"/>
            <a:r>
              <a:rPr lang="en-GB" sz="1200" dirty="0" smtClean="0"/>
              <a:t>Interleaver</a:t>
            </a:r>
          </a:p>
        </p:txBody>
      </p:sp>
      <p:cxnSp>
        <p:nvCxnSpPr>
          <p:cNvPr id="26" name="Straight Arrow Connector 25"/>
          <p:cNvCxnSpPr>
            <a:stCxn id="111" idx="0"/>
          </p:cNvCxnSpPr>
          <p:nvPr/>
        </p:nvCxnSpPr>
        <p:spPr>
          <a:xfrm>
            <a:off x="1034605" y="5625244"/>
            <a:ext cx="234926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46162" y="4329263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383867" y="5157192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8B10B</a:t>
            </a:r>
          </a:p>
          <a:p>
            <a:pPr algn="ctr"/>
            <a:r>
              <a:rPr lang="en-GB" sz="1200" dirty="0" smtClean="0"/>
              <a:t>Encoder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907704" y="2564904"/>
            <a:ext cx="972109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Scrambler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986048" y="2564904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Header</a:t>
            </a:r>
          </a:p>
          <a:p>
            <a:pPr algn="ctr"/>
            <a:r>
              <a:rPr lang="en-GB" sz="1200" dirty="0" smtClean="0"/>
              <a:t>Insertion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986048" y="3861048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Header</a:t>
            </a:r>
          </a:p>
          <a:p>
            <a:pPr algn="ctr"/>
            <a:r>
              <a:rPr lang="en-GB" sz="1200" dirty="0" smtClean="0"/>
              <a:t>Insertion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986048" y="5144507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Comma</a:t>
            </a:r>
          </a:p>
          <a:p>
            <a:pPr algn="ctr"/>
            <a:r>
              <a:rPr lang="en-GB" sz="1200" dirty="0" smtClean="0"/>
              <a:t>Insertion</a:t>
            </a:r>
          </a:p>
        </p:txBody>
      </p:sp>
      <p:cxnSp>
        <p:nvCxnSpPr>
          <p:cNvPr id="49" name="Straight Arrow Connector 48"/>
          <p:cNvCxnSpPr>
            <a:stCxn id="25" idx="3"/>
            <a:endCxn id="47" idx="1"/>
          </p:cNvCxnSpPr>
          <p:nvPr/>
        </p:nvCxnSpPr>
        <p:spPr>
          <a:xfrm>
            <a:off x="4499994" y="4329100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897813" y="4329100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499994" y="5604121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2897816" y="3059687"/>
            <a:ext cx="208823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3600832" y="1307794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08" idx="0"/>
          </p:cNvCxnSpPr>
          <p:nvPr/>
        </p:nvCxnSpPr>
        <p:spPr>
          <a:xfrm>
            <a:off x="1034605" y="3059687"/>
            <a:ext cx="89110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863587" y="4329100"/>
            <a:ext cx="1062120" cy="0"/>
          </a:xfrm>
          <a:prstGeom prst="straightConnector1">
            <a:avLst/>
          </a:prstGeom>
          <a:ln w="19050"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11" idx="2"/>
          </p:cNvCxnSpPr>
          <p:nvPr/>
        </p:nvCxnSpPr>
        <p:spPr>
          <a:xfrm flipV="1">
            <a:off x="863587" y="3193685"/>
            <a:ext cx="0" cy="2297560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6102173" y="3032956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102173" y="4309092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102173" y="5585228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876256" y="4304092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rapezoid 73"/>
          <p:cNvSpPr/>
          <p:nvPr/>
        </p:nvSpPr>
        <p:spPr>
          <a:xfrm rot="5400000">
            <a:off x="5157689" y="4160331"/>
            <a:ext cx="3145850" cy="28803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7362310" y="3836040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Serializer</a:t>
            </a:r>
          </a:p>
          <a:p>
            <a:pPr algn="ctr"/>
            <a:r>
              <a:rPr lang="en-GB" sz="1200" dirty="0" smtClean="0"/>
              <a:t>/ Driver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8478435" y="4304092"/>
            <a:ext cx="48605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086660" y="2441793"/>
            <a:ext cx="774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C00000"/>
                </a:solidFill>
              </a:rPr>
              <a:t>Wide - Bus</a:t>
            </a:r>
            <a:endParaRPr lang="en-GB" sz="1000" b="1" dirty="0">
              <a:solidFill>
                <a:srgbClr val="C0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076833" y="3737937"/>
            <a:ext cx="8308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C00000"/>
                </a:solidFill>
              </a:rPr>
              <a:t>GBT - Frame</a:t>
            </a:r>
            <a:endParaRPr lang="en-GB" sz="1000" b="1" dirty="0">
              <a:solidFill>
                <a:srgbClr val="C0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084746" y="5014000"/>
            <a:ext cx="9669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C00000"/>
                </a:solidFill>
              </a:rPr>
              <a:t>8B10B - Frame</a:t>
            </a:r>
            <a:endParaRPr lang="en-GB" sz="1000" b="1" dirty="0">
              <a:solidFill>
                <a:srgbClr val="C00000"/>
              </a:solidFill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5391093" y="1287488"/>
            <a:ext cx="396043" cy="0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Arc 87"/>
          <p:cNvSpPr/>
          <p:nvPr/>
        </p:nvSpPr>
        <p:spPr>
          <a:xfrm>
            <a:off x="5620799" y="1287487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Arc 88"/>
          <p:cNvSpPr/>
          <p:nvPr/>
        </p:nvSpPr>
        <p:spPr>
          <a:xfrm flipV="1">
            <a:off x="5620799" y="1767153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5962834" y="1421485"/>
            <a:ext cx="0" cy="479667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Arc 91"/>
          <p:cNvSpPr/>
          <p:nvPr/>
        </p:nvSpPr>
        <p:spPr>
          <a:xfrm flipH="1">
            <a:off x="275145" y="2035150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446163" y="2035150"/>
            <a:ext cx="5345653" cy="0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Arc 93"/>
          <p:cNvSpPr/>
          <p:nvPr/>
        </p:nvSpPr>
        <p:spPr>
          <a:xfrm flipH="1" flipV="1">
            <a:off x="275145" y="4061103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5" name="Straight Arrow Connector 94"/>
          <p:cNvCxnSpPr>
            <a:endCxn id="94" idx="2"/>
          </p:cNvCxnSpPr>
          <p:nvPr/>
        </p:nvCxnSpPr>
        <p:spPr>
          <a:xfrm>
            <a:off x="275145" y="2169148"/>
            <a:ext cx="0" cy="2025953"/>
          </a:xfrm>
          <a:prstGeom prst="straightConnector1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6730614" y="1901151"/>
            <a:ext cx="0" cy="90941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 rot="16200000">
            <a:off x="6220306" y="2156393"/>
            <a:ext cx="7743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Bus Mode</a:t>
            </a:r>
            <a:endParaRPr lang="en-GB" sz="1000" b="1" dirty="0"/>
          </a:p>
        </p:txBody>
      </p:sp>
      <p:sp>
        <p:nvSpPr>
          <p:cNvPr id="105" name="Rectangle 104"/>
          <p:cNvSpPr/>
          <p:nvPr/>
        </p:nvSpPr>
        <p:spPr>
          <a:xfrm>
            <a:off x="645490" y="5919663"/>
            <a:ext cx="197239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“Conceptual”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8" name="Arc 107"/>
          <p:cNvSpPr/>
          <p:nvPr/>
        </p:nvSpPr>
        <p:spPr>
          <a:xfrm flipH="1">
            <a:off x="863587" y="3059687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Arc 110"/>
          <p:cNvSpPr/>
          <p:nvPr/>
        </p:nvSpPr>
        <p:spPr>
          <a:xfrm flipH="1" flipV="1">
            <a:off x="863587" y="5357247"/>
            <a:ext cx="342035" cy="267997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1979712" y="1420053"/>
            <a:ext cx="77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40 + 1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Clocks</a:t>
            </a:r>
            <a:endParaRPr lang="en-GB" sz="1000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/>
          <p:cNvCxnSpPr>
            <a:stCxn id="58" idx="3"/>
            <a:endCxn id="58" idx="1"/>
          </p:cNvCxnSpPr>
          <p:nvPr/>
        </p:nvCxnSpPr>
        <p:spPr>
          <a:xfrm flipH="1">
            <a:off x="1979712" y="1620108"/>
            <a:ext cx="774395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804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Up eLink – Phase Alignment</a:t>
            </a:r>
            <a:endParaRPr lang="en-GB" b="1" dirty="0"/>
          </a:p>
        </p:txBody>
      </p:sp>
      <p:sp>
        <p:nvSpPr>
          <p:cNvPr id="21" name="Content Placeholder 20"/>
          <p:cNvSpPr>
            <a:spLocks noGrp="1"/>
          </p:cNvSpPr>
          <p:nvPr>
            <p:ph sz="half" idx="2"/>
          </p:nvPr>
        </p:nvSpPr>
        <p:spPr>
          <a:xfrm>
            <a:off x="4648200" y="4581128"/>
            <a:ext cx="4038600" cy="197207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phase of the incoming data signals is “unknown” in relation to the internal sampling clock!</a:t>
            </a:r>
          </a:p>
          <a:p>
            <a:r>
              <a:rPr lang="en-GB" dirty="0" smtClean="0"/>
              <a:t>There are up to 57 eLink inputs (potentially) all with random phase offsets</a:t>
            </a:r>
          </a:p>
          <a:p>
            <a:r>
              <a:rPr lang="en-GB" dirty="0" smtClean="0"/>
              <a:t>The solution:</a:t>
            </a:r>
          </a:p>
          <a:p>
            <a:pPr lvl="1"/>
            <a:r>
              <a:rPr lang="en-GB" dirty="0" smtClean="0"/>
              <a:t>“Measure” the phase offset of each eLink input</a:t>
            </a:r>
          </a:p>
          <a:p>
            <a:pPr lvl="1"/>
            <a:r>
              <a:rPr lang="en-GB" dirty="0" smtClean="0"/>
              <a:t>Delay individually each incoming bit stream to phase align it with the internal sampling clock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phaseAlignmentFEtoGBTX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3258820" cy="436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4139952" y="616809"/>
            <a:ext cx="4507386" cy="3604279"/>
            <a:chOff x="4139952" y="1048857"/>
            <a:chExt cx="4507386" cy="3604279"/>
          </a:xfrm>
        </p:grpSpPr>
        <p:sp>
          <p:nvSpPr>
            <p:cNvPr id="36" name="Rectangle 35"/>
            <p:cNvSpPr/>
            <p:nvPr/>
          </p:nvSpPr>
          <p:spPr>
            <a:xfrm>
              <a:off x="6281595" y="3745235"/>
              <a:ext cx="514277" cy="79225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89971" y="1534299"/>
              <a:ext cx="514277" cy="79225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5370136" y="1534299"/>
              <a:ext cx="2340825" cy="820461"/>
              <a:chOff x="5142016" y="1676522"/>
              <a:chExt cx="3901375" cy="1367435"/>
            </a:xfrm>
          </p:grpSpPr>
          <p:sp>
            <p:nvSpPr>
              <p:cNvPr id="49" name="Freeform 48"/>
              <p:cNvSpPr/>
              <p:nvPr/>
            </p:nvSpPr>
            <p:spPr>
              <a:xfrm>
                <a:off x="5142016" y="1678089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Freeform 49"/>
              <p:cNvSpPr/>
              <p:nvPr/>
            </p:nvSpPr>
            <p:spPr>
              <a:xfrm flipV="1">
                <a:off x="5148064" y="1700808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Freeform 50"/>
              <p:cNvSpPr/>
              <p:nvPr/>
            </p:nvSpPr>
            <p:spPr>
              <a:xfrm flipH="1" flipV="1">
                <a:off x="5154112" y="1723527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Freeform 51"/>
              <p:cNvSpPr/>
              <p:nvPr/>
            </p:nvSpPr>
            <p:spPr>
              <a:xfrm flipH="1">
                <a:off x="5160160" y="1676522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7" name="Freeform 56"/>
            <p:cNvSpPr/>
            <p:nvPr/>
          </p:nvSpPr>
          <p:spPr>
            <a:xfrm>
              <a:off x="5395273" y="2564904"/>
              <a:ext cx="2315688" cy="850736"/>
            </a:xfrm>
            <a:custGeom>
              <a:avLst/>
              <a:gdLst>
                <a:gd name="connsiteX0" fmla="*/ 0 w 3859480"/>
                <a:gd name="connsiteY0" fmla="*/ 1367887 h 1417894"/>
                <a:gd name="connsiteX1" fmla="*/ 1276597 w 3859480"/>
                <a:gd name="connsiteY1" fmla="*/ 1350074 h 1417894"/>
                <a:gd name="connsiteX2" fmla="*/ 1929740 w 3859480"/>
                <a:gd name="connsiteY2" fmla="*/ 708806 h 1417894"/>
                <a:gd name="connsiteX3" fmla="*/ 2588820 w 3859480"/>
                <a:gd name="connsiteY3" fmla="*/ 49726 h 1417894"/>
                <a:gd name="connsiteX4" fmla="*/ 3859480 w 3859480"/>
                <a:gd name="connsiteY4" fmla="*/ 61601 h 1417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9480" h="1417894">
                  <a:moveTo>
                    <a:pt x="0" y="1367887"/>
                  </a:moveTo>
                  <a:cubicBezTo>
                    <a:pt x="477487" y="1413904"/>
                    <a:pt x="954974" y="1459921"/>
                    <a:pt x="1276597" y="1350074"/>
                  </a:cubicBezTo>
                  <a:cubicBezTo>
                    <a:pt x="1598220" y="1240227"/>
                    <a:pt x="1929740" y="708806"/>
                    <a:pt x="1929740" y="708806"/>
                  </a:cubicBezTo>
                  <a:cubicBezTo>
                    <a:pt x="2148444" y="492081"/>
                    <a:pt x="2267197" y="157593"/>
                    <a:pt x="2588820" y="49726"/>
                  </a:cubicBezTo>
                  <a:cubicBezTo>
                    <a:pt x="2910443" y="-58141"/>
                    <a:pt x="3657600" y="39830"/>
                    <a:pt x="3859480" y="61601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5940152" y="3717032"/>
              <a:ext cx="2340825" cy="820461"/>
              <a:chOff x="5142016" y="1676522"/>
              <a:chExt cx="3901375" cy="1367435"/>
            </a:xfrm>
          </p:grpSpPr>
          <p:sp>
            <p:nvSpPr>
              <p:cNvPr id="60" name="Freeform 59"/>
              <p:cNvSpPr/>
              <p:nvPr/>
            </p:nvSpPr>
            <p:spPr>
              <a:xfrm>
                <a:off x="5142016" y="1678089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Freeform 60"/>
              <p:cNvSpPr/>
              <p:nvPr/>
            </p:nvSpPr>
            <p:spPr>
              <a:xfrm flipV="1">
                <a:off x="5148064" y="1700808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Freeform 61"/>
              <p:cNvSpPr/>
              <p:nvPr/>
            </p:nvSpPr>
            <p:spPr>
              <a:xfrm flipH="1" flipV="1">
                <a:off x="5154112" y="1723527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Freeform 62"/>
              <p:cNvSpPr/>
              <p:nvPr/>
            </p:nvSpPr>
            <p:spPr>
              <a:xfrm flipH="1">
                <a:off x="5160160" y="1676522"/>
                <a:ext cx="3883231" cy="1320430"/>
              </a:xfrm>
              <a:custGeom>
                <a:avLst/>
                <a:gdLst>
                  <a:gd name="connsiteX0" fmla="*/ 0 w 3883231"/>
                  <a:gd name="connsiteY0" fmla="*/ 1320430 h 1320430"/>
                  <a:gd name="connsiteX1" fmla="*/ 653142 w 3883231"/>
                  <a:gd name="connsiteY1" fmla="*/ 1100737 h 1320430"/>
                  <a:gd name="connsiteX2" fmla="*/ 1300348 w 3883231"/>
                  <a:gd name="connsiteY2" fmla="*/ 245714 h 1320430"/>
                  <a:gd name="connsiteX3" fmla="*/ 1941615 w 3883231"/>
                  <a:gd name="connsiteY3" fmla="*/ 26020 h 1320430"/>
                  <a:gd name="connsiteX4" fmla="*/ 3883231 w 3883231"/>
                  <a:gd name="connsiteY4" fmla="*/ 31958 h 1320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3231" h="1320430">
                    <a:moveTo>
                      <a:pt x="0" y="1320430"/>
                    </a:moveTo>
                    <a:cubicBezTo>
                      <a:pt x="218208" y="1300143"/>
                      <a:pt x="436417" y="1279856"/>
                      <a:pt x="653142" y="1100737"/>
                    </a:cubicBezTo>
                    <a:cubicBezTo>
                      <a:pt x="869867" y="921618"/>
                      <a:pt x="1085603" y="424833"/>
                      <a:pt x="1300348" y="245714"/>
                    </a:cubicBezTo>
                    <a:cubicBezTo>
                      <a:pt x="1515093" y="66595"/>
                      <a:pt x="1511135" y="61646"/>
                      <a:pt x="1941615" y="26020"/>
                    </a:cubicBezTo>
                    <a:cubicBezTo>
                      <a:pt x="2372095" y="-9606"/>
                      <a:pt x="3559628" y="-9606"/>
                      <a:pt x="3883231" y="31958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4644008" y="1844824"/>
              <a:ext cx="7121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eLink “i”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644008" y="4073451"/>
              <a:ext cx="7137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eLink “j”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6535105" y="1412776"/>
              <a:ext cx="1" cy="324036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450300" y="1048857"/>
              <a:ext cx="16464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Good sampling instants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39952" y="2817802"/>
              <a:ext cx="13898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C00000"/>
                  </a:solidFill>
                </a:rPr>
                <a:t>GBTX internal clock</a:t>
              </a:r>
              <a:endParaRPr lang="en-GB" sz="1200" dirty="0">
                <a:solidFill>
                  <a:srgbClr val="C00000"/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27" idx="3"/>
            </p:cNvCxnSpPr>
            <p:nvPr/>
          </p:nvCxnSpPr>
          <p:spPr>
            <a:xfrm>
              <a:off x="5529820" y="2956302"/>
              <a:ext cx="338324" cy="459338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105121" y="3197377"/>
              <a:ext cx="15422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1"/>
                  </a:solidFill>
                </a:rPr>
                <a:t>Bad sampling instants</a:t>
              </a:r>
              <a:endParaRPr lang="en-GB" sz="1200" dirty="0">
                <a:solidFill>
                  <a:schemeClr val="accent1"/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30" idx="1"/>
            </p:cNvCxnSpPr>
            <p:nvPr/>
          </p:nvCxnSpPr>
          <p:spPr>
            <a:xfrm flipH="1">
              <a:off x="6660233" y="3335877"/>
              <a:ext cx="444888" cy="52517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8" idx="3"/>
            </p:cNvCxnSpPr>
            <p:nvPr/>
          </p:nvCxnSpPr>
          <p:spPr>
            <a:xfrm>
              <a:off x="6096713" y="1187357"/>
              <a:ext cx="347495" cy="5854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9621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Phase Aligner</a:t>
            </a:r>
            <a:endParaRPr lang="en-GB" b="1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058" y="779414"/>
            <a:ext cx="3470374" cy="296703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3639691"/>
            <a:ext cx="4038600" cy="2967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658544" y="3639691"/>
            <a:ext cx="4038600" cy="2967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157192"/>
            <a:ext cx="4248472" cy="1258888"/>
          </a:xfrm>
          <a:prstGeom prst="rect">
            <a:avLst/>
          </a:prstGeom>
        </p:spPr>
      </p:pic>
      <p:sp>
        <p:nvSpPr>
          <p:cNvPr id="13" name="Content Placeholder 20"/>
          <p:cNvSpPr txBox="1">
            <a:spLocks/>
          </p:cNvSpPr>
          <p:nvPr/>
        </p:nvSpPr>
        <p:spPr>
          <a:xfrm>
            <a:off x="4648200" y="4047455"/>
            <a:ext cx="4038600" cy="247788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One master DLL and eight replica delay lines</a:t>
            </a:r>
          </a:p>
          <a:p>
            <a:r>
              <a:rPr lang="en-GB" dirty="0"/>
              <a:t>Three modes of operation:</a:t>
            </a:r>
          </a:p>
          <a:p>
            <a:pPr lvl="1"/>
            <a:r>
              <a:rPr lang="en-GB" dirty="0"/>
              <a:t>Static phase </a:t>
            </a:r>
            <a:r>
              <a:rPr lang="en-GB" dirty="0" smtClean="0"/>
              <a:t>selection:</a:t>
            </a:r>
          </a:p>
          <a:p>
            <a:pPr lvl="2"/>
            <a:r>
              <a:rPr lang="en-GB" dirty="0" smtClean="0"/>
              <a:t>A system </a:t>
            </a:r>
            <a:r>
              <a:rPr lang="en-GB" dirty="0"/>
              <a:t>calibration must be </a:t>
            </a:r>
            <a:r>
              <a:rPr lang="en-GB" dirty="0" smtClean="0"/>
              <a:t>done</a:t>
            </a:r>
            <a:endParaRPr lang="en-GB" dirty="0"/>
          </a:p>
          <a:p>
            <a:pPr lvl="1"/>
            <a:r>
              <a:rPr lang="en-GB" dirty="0"/>
              <a:t>Training with learned static </a:t>
            </a:r>
            <a:r>
              <a:rPr lang="en-GB" dirty="0" smtClean="0"/>
              <a:t>phase:</a:t>
            </a:r>
          </a:p>
          <a:p>
            <a:pPr lvl="2"/>
            <a:r>
              <a:rPr lang="en-GB" dirty="0"/>
              <a:t>1st a training pattern is sent to the GBTX over the e-Link</a:t>
            </a:r>
          </a:p>
          <a:p>
            <a:pPr lvl="2"/>
            <a:r>
              <a:rPr lang="en-GB" dirty="0"/>
              <a:t>2nd after training the phase is fixed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/>
              <a:t>Automatic phase </a:t>
            </a:r>
            <a:r>
              <a:rPr lang="en-GB" dirty="0" smtClean="0"/>
              <a:t>tracking: </a:t>
            </a:r>
          </a:p>
          <a:p>
            <a:pPr lvl="2"/>
            <a:r>
              <a:rPr lang="en-GB" dirty="0" smtClean="0"/>
              <a:t>No </a:t>
            </a:r>
            <a:r>
              <a:rPr lang="en-GB" dirty="0"/>
              <a:t>system calibration </a:t>
            </a:r>
            <a:r>
              <a:rPr lang="en-GB" dirty="0" smtClean="0"/>
              <a:t>required</a:t>
            </a:r>
          </a:p>
          <a:p>
            <a:pPr lvl="2"/>
            <a:r>
              <a:rPr lang="en-GB" dirty="0" smtClean="0"/>
              <a:t>No need for DC balanced data</a:t>
            </a:r>
          </a:p>
          <a:p>
            <a:r>
              <a:rPr lang="en-GB" dirty="0" smtClean="0"/>
              <a:t>Unused </a:t>
            </a:r>
            <a:r>
              <a:rPr lang="en-GB" dirty="0"/>
              <a:t>channels can be powered Off</a:t>
            </a:r>
          </a:p>
          <a:p>
            <a:r>
              <a:rPr lang="en-GB" dirty="0" smtClean="0"/>
              <a:t>Power: </a:t>
            </a:r>
            <a:r>
              <a:rPr lang="en-GB" dirty="0"/>
              <a:t>4 mW </a:t>
            </a:r>
            <a:r>
              <a:rPr lang="en-GB" dirty="0" smtClean="0"/>
              <a:t>(for </a:t>
            </a:r>
            <a:r>
              <a:rPr lang="en-GB" dirty="0"/>
              <a:t>8 channels)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3862209"/>
            <a:ext cx="38940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(The above picture is just for “easy representation”. In reality</a:t>
            </a:r>
            <a:b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the sampling clock phase is fixed and the data phase is adjusted.)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4704"/>
            <a:ext cx="4038600" cy="2973581"/>
          </a:xfrm>
        </p:spPr>
      </p:pic>
      <p:sp>
        <p:nvSpPr>
          <p:cNvPr id="20" name="TextBox 19"/>
          <p:cNvSpPr txBox="1"/>
          <p:nvPr/>
        </p:nvSpPr>
        <p:spPr>
          <a:xfrm>
            <a:off x="402141" y="4365104"/>
            <a:ext cx="420660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100" dirty="0" smtClean="0">
                <a:solidFill>
                  <a:srgbClr val="0070C0"/>
                </a:solidFill>
              </a:rPr>
              <a:t> The </a:t>
            </a:r>
            <a:r>
              <a:rPr lang="en-US" sz="1100" dirty="0">
                <a:solidFill>
                  <a:srgbClr val="0070C0"/>
                </a:solidFill>
              </a:rPr>
              <a:t>total delay line delay is equal to 7/4 </a:t>
            </a:r>
            <a:r>
              <a:rPr lang="en-US" sz="1100" dirty="0" err="1">
                <a:solidFill>
                  <a:srgbClr val="0070C0"/>
                </a:solidFill>
              </a:rPr>
              <a:t>T</a:t>
            </a:r>
            <a:r>
              <a:rPr lang="en-US" sz="1100" baseline="-25000" dirty="0" err="1">
                <a:solidFill>
                  <a:srgbClr val="0070C0"/>
                </a:solidFill>
              </a:rPr>
              <a:t>bit</a:t>
            </a:r>
            <a:endParaRPr lang="en-US" sz="1100" baseline="-25000" dirty="0">
              <a:solidFill>
                <a:srgbClr val="0070C0"/>
              </a:solidFill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100" dirty="0">
                <a:solidFill>
                  <a:srgbClr val="0070C0"/>
                </a:solidFill>
              </a:rPr>
              <a:t> The delay line is divided into 14 equal delay intervals </a:t>
            </a:r>
            <a:r>
              <a:rPr lang="en-US" sz="1100" dirty="0" err="1">
                <a:solidFill>
                  <a:srgbClr val="0070C0"/>
                </a:solidFill>
              </a:rPr>
              <a:t>T</a:t>
            </a:r>
            <a:r>
              <a:rPr lang="en-US" sz="1100" baseline="-25000" dirty="0" err="1">
                <a:solidFill>
                  <a:srgbClr val="0070C0"/>
                </a:solidFill>
              </a:rPr>
              <a:t>bit</a:t>
            </a:r>
            <a:r>
              <a:rPr lang="en-US" sz="1100" baseline="-25000" dirty="0">
                <a:solidFill>
                  <a:srgbClr val="0070C0"/>
                </a:solidFill>
              </a:rPr>
              <a:t> </a:t>
            </a:r>
            <a:r>
              <a:rPr lang="en-US" sz="1100" dirty="0">
                <a:solidFill>
                  <a:srgbClr val="0070C0"/>
                </a:solidFill>
              </a:rPr>
              <a:t>/8</a:t>
            </a:r>
            <a:endParaRPr lang="en-US" sz="1100" b="1" u="sng" dirty="0">
              <a:solidFill>
                <a:srgbClr val="0070C0"/>
              </a:solidFill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100" dirty="0">
                <a:solidFill>
                  <a:srgbClr val="0070C0"/>
                </a:solidFill>
              </a:rPr>
              <a:t> </a:t>
            </a:r>
            <a:r>
              <a:rPr lang="en-US" sz="1100" dirty="0" smtClean="0">
                <a:solidFill>
                  <a:srgbClr val="0070C0"/>
                </a:solidFill>
              </a:rPr>
              <a:t>In the automatic mode the </a:t>
            </a:r>
            <a:r>
              <a:rPr lang="en-US" sz="1100" dirty="0">
                <a:solidFill>
                  <a:srgbClr val="0070C0"/>
                </a:solidFill>
              </a:rPr>
              <a:t>circuit </a:t>
            </a:r>
            <a:r>
              <a:rPr lang="en-US" sz="1100" dirty="0" smtClean="0">
                <a:solidFill>
                  <a:srgbClr val="0070C0"/>
                </a:solidFill>
              </a:rPr>
              <a:t>can </a:t>
            </a:r>
            <a:r>
              <a:rPr lang="en-US" sz="1100" dirty="0">
                <a:solidFill>
                  <a:srgbClr val="0070C0"/>
                </a:solidFill>
              </a:rPr>
              <a:t>tolerate jitter </a:t>
            </a:r>
            <a:r>
              <a:rPr lang="en-US" sz="1100" dirty="0" smtClean="0">
                <a:solidFill>
                  <a:srgbClr val="0070C0"/>
                </a:solidFill>
              </a:rPr>
              <a:t>which is </a:t>
            </a:r>
            <a:r>
              <a:rPr lang="en-US" sz="1100" dirty="0">
                <a:solidFill>
                  <a:srgbClr val="0070C0"/>
                </a:solidFill>
              </a:rPr>
              <a:t>±3/8 </a:t>
            </a:r>
            <a:r>
              <a:rPr lang="en-US" sz="1100" dirty="0" err="1" smtClean="0">
                <a:solidFill>
                  <a:srgbClr val="0070C0"/>
                </a:solidFill>
              </a:rPr>
              <a:t>T</a:t>
            </a:r>
            <a:r>
              <a:rPr lang="en-US" sz="1100" baseline="-25000" dirty="0" err="1" smtClean="0">
                <a:solidFill>
                  <a:srgbClr val="0070C0"/>
                </a:solidFill>
              </a:rPr>
              <a:t>bit</a:t>
            </a:r>
            <a:endParaRPr lang="en-US" sz="1100" baseline="-25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4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eLink Data Latency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321" name="Group 320"/>
          <p:cNvGrpSpPr/>
          <p:nvPr/>
        </p:nvGrpSpPr>
        <p:grpSpPr>
          <a:xfrm>
            <a:off x="533400" y="914400"/>
            <a:ext cx="8018518" cy="5638800"/>
            <a:chOff x="533400" y="914400"/>
            <a:chExt cx="8018518" cy="5638800"/>
          </a:xfrm>
        </p:grpSpPr>
        <p:sp>
          <p:nvSpPr>
            <p:cNvPr id="11" name="Hexagon 10"/>
            <p:cNvSpPr/>
            <p:nvPr/>
          </p:nvSpPr>
          <p:spPr>
            <a:xfrm>
              <a:off x="72390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543800" y="2743200"/>
              <a:ext cx="5334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Hexagon 12"/>
            <p:cNvSpPr/>
            <p:nvPr/>
          </p:nvSpPr>
          <p:spPr>
            <a:xfrm>
              <a:off x="73914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543800" y="4419600"/>
              <a:ext cx="5334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Hexagon 14"/>
            <p:cNvSpPr/>
            <p:nvPr/>
          </p:nvSpPr>
          <p:spPr>
            <a:xfrm>
              <a:off x="72390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" name="Hexagon 15"/>
            <p:cNvSpPr/>
            <p:nvPr/>
          </p:nvSpPr>
          <p:spPr>
            <a:xfrm>
              <a:off x="66294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543800" y="2743200"/>
              <a:ext cx="609600" cy="144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Hexagon 17"/>
            <p:cNvSpPr/>
            <p:nvPr/>
          </p:nvSpPr>
          <p:spPr>
            <a:xfrm>
              <a:off x="73914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543800" y="50292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543800" y="914400"/>
              <a:ext cx="0" cy="51054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105400" y="914400"/>
              <a:ext cx="0" cy="51054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667000" y="914400"/>
              <a:ext cx="0" cy="51054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667000" y="19812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2590800" y="21336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2590800" y="20574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 flipH="1" flipV="1">
              <a:off x="3771900" y="2095500"/>
              <a:ext cx="228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886200" y="22098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105400" y="19812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 flipH="1" flipV="1">
              <a:off x="5029200" y="21336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5029200" y="20574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 flipH="1" flipV="1">
              <a:off x="6210300" y="2095500"/>
              <a:ext cx="228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324600" y="22098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Hexagon 32"/>
            <p:cNvSpPr/>
            <p:nvPr/>
          </p:nvSpPr>
          <p:spPr>
            <a:xfrm>
              <a:off x="2667000" y="22860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Data(n-2)[0], </a:t>
              </a:r>
              <a:r>
                <a:rPr lang="en-US" sz="800" dirty="0" smtClean="0">
                  <a:solidFill>
                    <a:srgbClr val="0070C0"/>
                  </a:solidFill>
                </a:rPr>
                <a:t>Data(n-1)[1]}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34" name="Hexagon 33"/>
            <p:cNvSpPr/>
            <p:nvPr/>
          </p:nvSpPr>
          <p:spPr>
            <a:xfrm>
              <a:off x="5105400" y="22860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0070C0"/>
                  </a:solidFill>
                </a:rPr>
                <a:t>Data(n-1)[0], </a:t>
              </a:r>
              <a:r>
                <a:rPr lang="en-US" sz="800" dirty="0" smtClean="0">
                  <a:solidFill>
                    <a:srgbClr val="00B050"/>
                  </a:solidFill>
                </a:rPr>
                <a:t>Data(n)[1] 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877477" y="22098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4759" y="914400"/>
              <a:ext cx="8007159" cy="76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Hexagon 36"/>
            <p:cNvSpPr/>
            <p:nvPr/>
          </p:nvSpPr>
          <p:spPr>
            <a:xfrm>
              <a:off x="38923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0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38" name="Hexagon 37"/>
            <p:cNvSpPr/>
            <p:nvPr/>
          </p:nvSpPr>
          <p:spPr>
            <a:xfrm>
              <a:off x="51115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9" name="Hexagon 38"/>
            <p:cNvSpPr/>
            <p:nvPr/>
          </p:nvSpPr>
          <p:spPr>
            <a:xfrm>
              <a:off x="63307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40" name="Hexagon 39"/>
            <p:cNvSpPr/>
            <p:nvPr/>
          </p:nvSpPr>
          <p:spPr>
            <a:xfrm>
              <a:off x="14539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70C0"/>
                  </a:solidFill>
                </a:rPr>
                <a:t>0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41" name="Hexagon 40"/>
            <p:cNvSpPr/>
            <p:nvPr/>
          </p:nvSpPr>
          <p:spPr>
            <a:xfrm>
              <a:off x="2673159" y="1066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1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42" name="Hexagon 41"/>
            <p:cNvSpPr/>
            <p:nvPr/>
          </p:nvSpPr>
          <p:spPr>
            <a:xfrm>
              <a:off x="29718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3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43" name="Hexagon 42"/>
            <p:cNvSpPr/>
            <p:nvPr/>
          </p:nvSpPr>
          <p:spPr>
            <a:xfrm>
              <a:off x="35814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2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44" name="Hexagon 43"/>
            <p:cNvSpPr/>
            <p:nvPr/>
          </p:nvSpPr>
          <p:spPr>
            <a:xfrm>
              <a:off x="41910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1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45" name="Hexagon 44"/>
            <p:cNvSpPr/>
            <p:nvPr/>
          </p:nvSpPr>
          <p:spPr>
            <a:xfrm>
              <a:off x="48006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0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46" name="Hexagon 45"/>
            <p:cNvSpPr/>
            <p:nvPr/>
          </p:nvSpPr>
          <p:spPr>
            <a:xfrm>
              <a:off x="17526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47" name="Hexagon 46"/>
            <p:cNvSpPr/>
            <p:nvPr/>
          </p:nvSpPr>
          <p:spPr>
            <a:xfrm>
              <a:off x="23622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48" name="Hexagon 47"/>
            <p:cNvSpPr/>
            <p:nvPr/>
          </p:nvSpPr>
          <p:spPr>
            <a:xfrm>
              <a:off x="54102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49" name="Hexagon 48"/>
            <p:cNvSpPr/>
            <p:nvPr/>
          </p:nvSpPr>
          <p:spPr>
            <a:xfrm>
              <a:off x="60198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>
              <a:off x="6629400" y="27432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 flipV="1">
              <a:off x="2057400" y="4724400"/>
              <a:ext cx="5486400" cy="228600"/>
              <a:chOff x="2057400" y="4724400"/>
              <a:chExt cx="5486400" cy="228600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 rot="16200000" flipH="1">
                <a:off x="24384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5400000" flipH="1" flipV="1">
                <a:off x="24384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10800000" flipH="1" flipV="1">
                <a:off x="25146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16200000" flipH="1">
                <a:off x="27432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5400000" flipH="1" flipV="1">
                <a:off x="27432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10800000" flipH="1" flipV="1">
                <a:off x="26670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10800000" flipH="1" flipV="1">
                <a:off x="28194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 flipH="1" flipV="1">
                <a:off x="25527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16200000" flipH="1">
                <a:off x="30480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5400000" flipH="1" flipV="1">
                <a:off x="30480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10800000" flipH="1" flipV="1">
                <a:off x="29718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10800000" flipH="1" flipV="1">
                <a:off x="31242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5400000" flipH="1" flipV="1">
                <a:off x="28575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16200000" flipH="1">
                <a:off x="33528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 flipH="1" flipV="1">
                <a:off x="33528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10800000" flipH="1" flipV="1">
                <a:off x="32766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10800000" flipH="1" flipV="1">
                <a:off x="34290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5400000" flipH="1" flipV="1">
                <a:off x="31623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16200000" flipH="1">
                <a:off x="36576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 flipH="1" flipV="1">
                <a:off x="36576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10800000" flipH="1" flipV="1">
                <a:off x="35814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10800000" flipH="1" flipV="1">
                <a:off x="37338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 flipH="1" flipV="1">
                <a:off x="34671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 rot="16200000" flipH="1">
                <a:off x="39624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rot="5400000" flipH="1" flipV="1">
                <a:off x="39624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10800000" flipH="1" flipV="1">
                <a:off x="38862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rot="10800000" flipH="1" flipV="1">
                <a:off x="40386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rot="5400000" flipH="1" flipV="1">
                <a:off x="37719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rot="16200000" flipH="1">
                <a:off x="42672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rot="5400000" flipH="1" flipV="1">
                <a:off x="42672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rot="10800000" flipH="1" flipV="1">
                <a:off x="41910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10800000" flipH="1" flipV="1">
                <a:off x="43434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 flipH="1" flipV="1">
                <a:off x="40767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rot="16200000" flipH="1">
                <a:off x="45720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 flipH="1" flipV="1">
                <a:off x="45720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10800000" flipH="1" flipV="1">
                <a:off x="44958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rot="10800000" flipH="1" flipV="1">
                <a:off x="46482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5400000" flipH="1" flipV="1">
                <a:off x="43815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rot="16200000" flipH="1">
                <a:off x="48768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5400000" flipH="1" flipV="1">
                <a:off x="48768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10800000" flipH="1" flipV="1">
                <a:off x="48006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10800000" flipH="1" flipV="1">
                <a:off x="49530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5400000" flipH="1" flipV="1">
                <a:off x="46863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 rot="16200000" flipH="1">
                <a:off x="51816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5400000" flipH="1" flipV="1">
                <a:off x="51816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10800000" flipH="1" flipV="1">
                <a:off x="51054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 rot="10800000" flipH="1" flipV="1">
                <a:off x="52578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 rot="5400000" flipH="1" flipV="1">
                <a:off x="49911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 rot="16200000" flipH="1">
                <a:off x="54864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5400000" flipH="1" flipV="1">
                <a:off x="54864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10800000" flipH="1" flipV="1">
                <a:off x="54102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 rot="10800000" flipH="1" flipV="1">
                <a:off x="55626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 rot="5400000" flipH="1" flipV="1">
                <a:off x="52959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 rot="16200000" flipH="1">
                <a:off x="57912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 rot="5400000" flipH="1" flipV="1">
                <a:off x="57912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rot="10800000" flipH="1" flipV="1">
                <a:off x="57150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rot="10800000" flipH="1" flipV="1">
                <a:off x="58674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rot="5400000" flipH="1" flipV="1">
                <a:off x="56007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rot="16200000" flipH="1">
                <a:off x="60960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rot="5400000" flipH="1" flipV="1">
                <a:off x="60960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rot="10800000" flipH="1" flipV="1">
                <a:off x="60198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rot="10800000" flipH="1" flipV="1">
                <a:off x="61722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5400000" flipH="1" flipV="1">
                <a:off x="59055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16200000" flipH="1">
                <a:off x="64008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 flipH="1" flipV="1">
                <a:off x="64008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10800000" flipH="1" flipV="1">
                <a:off x="63246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10800000" flipH="1" flipV="1">
                <a:off x="64770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5400000" flipH="1" flipV="1">
                <a:off x="62103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16200000" flipH="1">
                <a:off x="67056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5400000" flipH="1" flipV="1">
                <a:off x="67056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10800000" flipH="1" flipV="1">
                <a:off x="66294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10800000" flipH="1" flipV="1">
                <a:off x="67818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5400000" flipH="1" flipV="1">
                <a:off x="65151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16200000" flipH="1">
                <a:off x="70104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rot="5400000" flipH="1" flipV="1">
                <a:off x="70104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rot="10800000" flipH="1" flipV="1">
                <a:off x="69342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rot="10800000" flipH="1" flipV="1">
                <a:off x="70866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5400000" flipH="1" flipV="1">
                <a:off x="68199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rot="16200000" flipH="1">
                <a:off x="73152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rot="5400000" flipH="1" flipV="1">
                <a:off x="73152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rot="10800000" flipH="1" flipV="1">
                <a:off x="72390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rot="10800000" flipH="1" flipV="1">
                <a:off x="73914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rot="5400000" flipH="1" flipV="1">
                <a:off x="71247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rot="16200000" flipH="1">
                <a:off x="2133600" y="48006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rot="5400000" flipH="1" flipV="1">
                <a:off x="2133600" y="48768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10800000" flipH="1" flipV="1">
                <a:off x="20574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10800000" flipH="1" flipV="1">
                <a:off x="2209800" y="49530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>
              <a:xfrm rot="10800000" flipH="1" flipV="1">
                <a:off x="2362200" y="4724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>
              <a:xfrm rot="5400000" flipH="1" flipV="1">
                <a:off x="2247900" y="48387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1" name="Hexagon 140"/>
            <p:cNvSpPr/>
            <p:nvPr/>
          </p:nvSpPr>
          <p:spPr>
            <a:xfrm>
              <a:off x="25146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42" name="Hexagon 141"/>
            <p:cNvSpPr/>
            <p:nvPr/>
          </p:nvSpPr>
          <p:spPr>
            <a:xfrm>
              <a:off x="28194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7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3" name="Hexagon 142"/>
            <p:cNvSpPr/>
            <p:nvPr/>
          </p:nvSpPr>
          <p:spPr>
            <a:xfrm>
              <a:off x="31242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6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4" name="Hexagon 143"/>
            <p:cNvSpPr/>
            <p:nvPr/>
          </p:nvSpPr>
          <p:spPr>
            <a:xfrm>
              <a:off x="34290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5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5" name="Hexagon 144"/>
            <p:cNvSpPr/>
            <p:nvPr/>
          </p:nvSpPr>
          <p:spPr>
            <a:xfrm>
              <a:off x="37338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4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6" name="Hexagon 145"/>
            <p:cNvSpPr/>
            <p:nvPr/>
          </p:nvSpPr>
          <p:spPr>
            <a:xfrm>
              <a:off x="40386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3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7" name="Hexagon 146"/>
            <p:cNvSpPr/>
            <p:nvPr/>
          </p:nvSpPr>
          <p:spPr>
            <a:xfrm>
              <a:off x="43434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2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8" name="Hexagon 147"/>
            <p:cNvSpPr/>
            <p:nvPr/>
          </p:nvSpPr>
          <p:spPr>
            <a:xfrm>
              <a:off x="46482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1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49" name="Hexagon 148"/>
            <p:cNvSpPr/>
            <p:nvPr/>
          </p:nvSpPr>
          <p:spPr>
            <a:xfrm>
              <a:off x="49530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0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50" name="Hexagon 149"/>
            <p:cNvSpPr/>
            <p:nvPr/>
          </p:nvSpPr>
          <p:spPr>
            <a:xfrm>
              <a:off x="52578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7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1" name="Hexagon 150"/>
            <p:cNvSpPr/>
            <p:nvPr/>
          </p:nvSpPr>
          <p:spPr>
            <a:xfrm>
              <a:off x="55626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6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2" name="Hexagon 151"/>
            <p:cNvSpPr/>
            <p:nvPr/>
          </p:nvSpPr>
          <p:spPr>
            <a:xfrm>
              <a:off x="58674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5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3" name="Hexagon 152"/>
            <p:cNvSpPr/>
            <p:nvPr/>
          </p:nvSpPr>
          <p:spPr>
            <a:xfrm>
              <a:off x="61722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4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4" name="Hexagon 153"/>
            <p:cNvSpPr/>
            <p:nvPr/>
          </p:nvSpPr>
          <p:spPr>
            <a:xfrm>
              <a:off x="64770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5" name="Hexagon 154"/>
            <p:cNvSpPr/>
            <p:nvPr/>
          </p:nvSpPr>
          <p:spPr>
            <a:xfrm>
              <a:off x="67818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6" name="Hexagon 155"/>
            <p:cNvSpPr/>
            <p:nvPr/>
          </p:nvSpPr>
          <p:spPr>
            <a:xfrm>
              <a:off x="70866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7" name="Hexagon 156"/>
            <p:cNvSpPr/>
            <p:nvPr/>
          </p:nvSpPr>
          <p:spPr>
            <a:xfrm>
              <a:off x="19050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58" name="Hexagon 157"/>
            <p:cNvSpPr/>
            <p:nvPr/>
          </p:nvSpPr>
          <p:spPr>
            <a:xfrm>
              <a:off x="2209800" y="44196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cxnSp>
          <p:nvCxnSpPr>
            <p:cNvPr id="159" name="Straight Arrow Connector 158"/>
            <p:cNvCxnSpPr/>
            <p:nvPr/>
          </p:nvCxnSpPr>
          <p:spPr>
            <a:xfrm flipV="1">
              <a:off x="7696200" y="4419600"/>
              <a:ext cx="1588" cy="144780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7696200" y="3352800"/>
              <a:ext cx="5806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x4 Mode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7772400" y="5029200"/>
              <a:ext cx="58060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x8 Mode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2" name="Hexagon 161"/>
            <p:cNvSpPr/>
            <p:nvPr/>
          </p:nvSpPr>
          <p:spPr>
            <a:xfrm>
              <a:off x="57150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3" name="Hexagon 162"/>
            <p:cNvSpPr/>
            <p:nvPr/>
          </p:nvSpPr>
          <p:spPr>
            <a:xfrm>
              <a:off x="69342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4" name="Hexagon 163"/>
            <p:cNvSpPr/>
            <p:nvPr/>
          </p:nvSpPr>
          <p:spPr>
            <a:xfrm>
              <a:off x="20574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65" name="Hexagon 164"/>
            <p:cNvSpPr/>
            <p:nvPr/>
          </p:nvSpPr>
          <p:spPr>
            <a:xfrm>
              <a:off x="32766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1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7543800" y="1524000"/>
              <a:ext cx="6096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Hexagon 166"/>
            <p:cNvSpPr/>
            <p:nvPr/>
          </p:nvSpPr>
          <p:spPr>
            <a:xfrm>
              <a:off x="8382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cxnSp>
          <p:nvCxnSpPr>
            <p:cNvPr id="168" name="Straight Connector 167"/>
            <p:cNvCxnSpPr/>
            <p:nvPr/>
          </p:nvCxnSpPr>
          <p:spPr>
            <a:xfrm>
              <a:off x="2057400" y="2209800"/>
              <a:ext cx="609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Rectangle 168"/>
            <p:cNvSpPr/>
            <p:nvPr/>
          </p:nvSpPr>
          <p:spPr>
            <a:xfrm>
              <a:off x="544759" y="2590800"/>
              <a:ext cx="8007159" cy="76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0" name="Straight Arrow Connector 169"/>
            <p:cNvCxnSpPr/>
            <p:nvPr/>
          </p:nvCxnSpPr>
          <p:spPr>
            <a:xfrm flipV="1">
              <a:off x="7696200" y="1066800"/>
              <a:ext cx="1588" cy="144780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7696200" y="1676400"/>
              <a:ext cx="5982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x2 Mode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172" name="Hexagon 171"/>
            <p:cNvSpPr/>
            <p:nvPr/>
          </p:nvSpPr>
          <p:spPr>
            <a:xfrm>
              <a:off x="1447800" y="22860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grpSp>
          <p:nvGrpSpPr>
            <p:cNvPr id="173" name="Group 172"/>
            <p:cNvGrpSpPr/>
            <p:nvPr/>
          </p:nvGrpSpPr>
          <p:grpSpPr>
            <a:xfrm flipV="1">
              <a:off x="2057400" y="1371601"/>
              <a:ext cx="5486400" cy="228600"/>
              <a:chOff x="2057400" y="1371601"/>
              <a:chExt cx="5486400" cy="228600"/>
            </a:xfrm>
          </p:grpSpPr>
          <p:cxnSp>
            <p:nvCxnSpPr>
              <p:cNvPr id="174" name="Straight Connector 173"/>
              <p:cNvCxnSpPr/>
              <p:nvPr/>
            </p:nvCxnSpPr>
            <p:spPr>
              <a:xfrm>
                <a:off x="20574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rot="5400000" flipH="1" flipV="1">
                <a:off x="2552700" y="14859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 rot="16200000" flipH="1">
                <a:off x="32004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 rot="5400000" flipH="1" flipV="1">
                <a:off x="32004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2667000" y="13716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32766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 rot="5400000" flipH="1" flipV="1">
                <a:off x="3771900" y="14859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 rot="16200000" flipH="1">
                <a:off x="44196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rot="5400000" flipH="1" flipV="1">
                <a:off x="44196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3886200" y="13716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44958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rot="5400000" flipH="1" flipV="1">
                <a:off x="4991100" y="14859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>
              <a:xfrm rot="16200000" flipH="1">
                <a:off x="56388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rot="5400000" flipH="1" flipV="1">
                <a:off x="56388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>
                <a:off x="5105400" y="13716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57150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 rot="5400000" flipH="1" flipV="1">
                <a:off x="6210300" y="14859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rot="16200000" flipH="1">
                <a:off x="68580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/>
              <p:cNvCxnSpPr/>
              <p:nvPr/>
            </p:nvCxnSpPr>
            <p:spPr>
              <a:xfrm rot="5400000" flipH="1" flipV="1">
                <a:off x="68580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>
                <a:off x="6324600" y="13716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>
                <a:off x="6934200" y="1600201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/>
              <p:nvPr/>
            </p:nvCxnSpPr>
            <p:spPr>
              <a:xfrm rot="5400000" flipH="1" flipV="1">
                <a:off x="1981200" y="15240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rot="16200000" flipH="1">
                <a:off x="1981200" y="14478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7" name="Group 196"/>
            <p:cNvGrpSpPr/>
            <p:nvPr/>
          </p:nvGrpSpPr>
          <p:grpSpPr>
            <a:xfrm flipV="1">
              <a:off x="2057400" y="3048000"/>
              <a:ext cx="5486400" cy="228601"/>
              <a:chOff x="2057400" y="3048000"/>
              <a:chExt cx="5486400" cy="228601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rot="16200000" flipH="1">
                <a:off x="28956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 rot="5400000" flipH="1" flipV="1">
                <a:off x="28956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>
              <a:xfrm>
                <a:off x="26670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>
                <a:off x="29718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/>
              <p:cNvCxnSpPr/>
              <p:nvPr/>
            </p:nvCxnSpPr>
            <p:spPr>
              <a:xfrm rot="5400000" flipH="1" flipV="1">
                <a:off x="31623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>
              <a:xfrm rot="16200000" flipH="1">
                <a:off x="35052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 rot="5400000" flipH="1" flipV="1">
                <a:off x="35052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32766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35814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 rot="5400000" flipH="1" flipV="1">
                <a:off x="37719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>
              <a:xfrm rot="16200000" flipH="1">
                <a:off x="41148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Connector 208"/>
              <p:cNvCxnSpPr/>
              <p:nvPr/>
            </p:nvCxnSpPr>
            <p:spPr>
              <a:xfrm rot="5400000" flipH="1" flipV="1">
                <a:off x="41148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38862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41910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 rot="5400000" flipH="1" flipV="1">
                <a:off x="43815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 rot="16200000" flipH="1">
                <a:off x="47244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 rot="5400000" flipH="1" flipV="1">
                <a:off x="47244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44958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48006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 rot="5400000" flipH="1" flipV="1">
                <a:off x="49911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 rot="16200000" flipH="1">
                <a:off x="53340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 rot="5400000" flipH="1" flipV="1">
                <a:off x="53340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51054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/>
              <p:cNvCxnSpPr/>
              <p:nvPr/>
            </p:nvCxnSpPr>
            <p:spPr>
              <a:xfrm>
                <a:off x="54102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Connector 221"/>
              <p:cNvCxnSpPr/>
              <p:nvPr/>
            </p:nvCxnSpPr>
            <p:spPr>
              <a:xfrm rot="5400000" flipH="1" flipV="1">
                <a:off x="56007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 rot="16200000" flipH="1">
                <a:off x="59436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 rot="5400000" flipH="1" flipV="1">
                <a:off x="59436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>
                <a:off x="57150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Straight Connector 225"/>
              <p:cNvCxnSpPr/>
              <p:nvPr/>
            </p:nvCxnSpPr>
            <p:spPr>
              <a:xfrm>
                <a:off x="60198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 rot="5400000" flipH="1" flipV="1">
                <a:off x="62103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 rot="16200000" flipH="1">
                <a:off x="65532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 rot="5400000" flipH="1" flipV="1">
                <a:off x="65532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63246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>
                <a:off x="66294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 rot="5400000" flipH="1" flipV="1">
                <a:off x="6819900" y="3162301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Straight Connector 232"/>
              <p:cNvCxnSpPr/>
              <p:nvPr/>
            </p:nvCxnSpPr>
            <p:spPr>
              <a:xfrm rot="16200000" flipH="1">
                <a:off x="7162800" y="31242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Straight Connector 233"/>
              <p:cNvCxnSpPr/>
              <p:nvPr/>
            </p:nvCxnSpPr>
            <p:spPr>
              <a:xfrm rot="5400000" flipH="1" flipV="1">
                <a:off x="7162800" y="3200401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>
                <a:off x="6934200" y="30480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>
                <a:off x="72390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/>
              <p:cNvCxnSpPr/>
              <p:nvPr/>
            </p:nvCxnSpPr>
            <p:spPr>
              <a:xfrm rot="5400000" flipH="1" flipV="1">
                <a:off x="7429500" y="31623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/>
              <p:cNvCxnSpPr/>
              <p:nvPr/>
            </p:nvCxnSpPr>
            <p:spPr>
              <a:xfrm rot="16200000" flipH="1">
                <a:off x="2286000" y="31242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/>
              <p:cNvCxnSpPr/>
              <p:nvPr/>
            </p:nvCxnSpPr>
            <p:spPr>
              <a:xfrm rot="5400000" flipH="1" flipV="1">
                <a:off x="2286000" y="3200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Connector 239"/>
              <p:cNvCxnSpPr/>
              <p:nvPr/>
            </p:nvCxnSpPr>
            <p:spPr>
              <a:xfrm>
                <a:off x="2057400" y="3048000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Connector 240"/>
              <p:cNvCxnSpPr/>
              <p:nvPr/>
            </p:nvCxnSpPr>
            <p:spPr>
              <a:xfrm>
                <a:off x="2362200" y="3276601"/>
                <a:ext cx="3048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Straight Connector 241"/>
              <p:cNvCxnSpPr/>
              <p:nvPr/>
            </p:nvCxnSpPr>
            <p:spPr>
              <a:xfrm rot="5400000" flipH="1" flipV="1">
                <a:off x="2552700" y="31623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3" name="Hexagon 242"/>
            <p:cNvSpPr/>
            <p:nvPr/>
          </p:nvSpPr>
          <p:spPr>
            <a:xfrm>
              <a:off x="35814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3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244" name="Hexagon 243"/>
            <p:cNvSpPr/>
            <p:nvPr/>
          </p:nvSpPr>
          <p:spPr>
            <a:xfrm>
              <a:off x="41910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2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245" name="Hexagon 244"/>
            <p:cNvSpPr/>
            <p:nvPr/>
          </p:nvSpPr>
          <p:spPr>
            <a:xfrm>
              <a:off x="48006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1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246" name="Hexagon 245"/>
            <p:cNvSpPr/>
            <p:nvPr/>
          </p:nvSpPr>
          <p:spPr>
            <a:xfrm>
              <a:off x="54102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smtClean="0">
                  <a:solidFill>
                    <a:srgbClr val="00B050"/>
                  </a:solidFill>
                </a:rPr>
                <a:t>0</a:t>
              </a:r>
              <a:endParaRPr lang="en-GB" sz="800" b="1" dirty="0">
                <a:solidFill>
                  <a:srgbClr val="00B050"/>
                </a:solidFill>
              </a:endParaRPr>
            </a:p>
          </p:txBody>
        </p:sp>
        <p:sp>
          <p:nvSpPr>
            <p:cNvPr id="247" name="Hexagon 246"/>
            <p:cNvSpPr/>
            <p:nvPr/>
          </p:nvSpPr>
          <p:spPr>
            <a:xfrm>
              <a:off x="17526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48" name="Hexagon 247"/>
            <p:cNvSpPr/>
            <p:nvPr/>
          </p:nvSpPr>
          <p:spPr>
            <a:xfrm>
              <a:off x="23622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49" name="Hexagon 248"/>
            <p:cNvSpPr/>
            <p:nvPr/>
          </p:nvSpPr>
          <p:spPr>
            <a:xfrm>
              <a:off x="29718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50" name="Hexagon 249"/>
            <p:cNvSpPr/>
            <p:nvPr/>
          </p:nvSpPr>
          <p:spPr>
            <a:xfrm>
              <a:off x="6019800" y="3352800"/>
              <a:ext cx="6096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cxnSp>
          <p:nvCxnSpPr>
            <p:cNvPr id="251" name="Straight Connector 250"/>
            <p:cNvCxnSpPr/>
            <p:nvPr/>
          </p:nvCxnSpPr>
          <p:spPr>
            <a:xfrm>
              <a:off x="2667000" y="36576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 flipH="1" flipV="1">
              <a:off x="2590800" y="38100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5400000" flipH="1" flipV="1">
              <a:off x="2590800" y="37338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 flipH="1" flipV="1">
              <a:off x="3771900" y="3771900"/>
              <a:ext cx="228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3886200" y="38862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>
              <a:off x="5105400" y="36576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5400000" flipH="1" flipV="1">
              <a:off x="5029200" y="38100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 flipH="1" flipV="1">
              <a:off x="5029200" y="3733800"/>
              <a:ext cx="1524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5400000" flipH="1" flipV="1">
              <a:off x="6210300" y="3771900"/>
              <a:ext cx="228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>
              <a:off x="6324600" y="3886200"/>
              <a:ext cx="12192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2057400" y="3886200"/>
              <a:ext cx="609600" cy="0"/>
            </a:xfrm>
            <a:prstGeom prst="line">
              <a:avLst/>
            </a:prstGeom>
            <a:ln w="127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Hexagon 261"/>
            <p:cNvSpPr/>
            <p:nvPr/>
          </p:nvSpPr>
          <p:spPr>
            <a:xfrm>
              <a:off x="5105400" y="39624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C00000"/>
                  </a:solidFill>
                </a:rPr>
                <a:t>Data(n)[0], </a:t>
              </a:r>
              <a:r>
                <a:rPr lang="en-US" sz="800" dirty="0" smtClean="0">
                  <a:solidFill>
                    <a:srgbClr val="00B050"/>
                  </a:solidFill>
                </a:rPr>
                <a:t>Data(n+1)[3:1]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263" name="Hexagon 262"/>
            <p:cNvSpPr/>
            <p:nvPr/>
          </p:nvSpPr>
          <p:spPr>
            <a:xfrm>
              <a:off x="1447800" y="3962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533400" y="4267200"/>
              <a:ext cx="8007159" cy="76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5" name="Straight Arrow Connector 264"/>
            <p:cNvCxnSpPr/>
            <p:nvPr/>
          </p:nvCxnSpPr>
          <p:spPr>
            <a:xfrm flipV="1">
              <a:off x="7696200" y="2743200"/>
              <a:ext cx="0" cy="144780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TextBox 265"/>
            <p:cNvSpPr txBox="1"/>
            <p:nvPr/>
          </p:nvSpPr>
          <p:spPr>
            <a:xfrm>
              <a:off x="1828800" y="6091535"/>
              <a:ext cx="6300123" cy="46166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004F8A"/>
                  </a:solidFill>
                </a:rPr>
                <a:t>Important note:</a:t>
              </a:r>
            </a:p>
            <a:p>
              <a:r>
                <a:rPr lang="en-US" sz="800" dirty="0" smtClean="0">
                  <a:solidFill>
                    <a:srgbClr val="004F8A"/>
                  </a:solidFill>
                </a:rPr>
                <a:t>A “word” might (it most likely will) span across a 40 MHz clock cycle boundary! (De-Serializer doesn’t know about the data structure!)</a:t>
              </a:r>
            </a:p>
            <a:p>
              <a:r>
                <a:rPr lang="en-US" sz="800" dirty="0" smtClean="0">
                  <a:solidFill>
                    <a:srgbClr val="004F8A"/>
                  </a:solidFill>
                </a:rPr>
                <a:t>How the words will split depends on the link “return path” delay and on the phase programmed on the phase aligner.</a:t>
              </a:r>
              <a:endParaRPr lang="en-GB" sz="800" dirty="0">
                <a:solidFill>
                  <a:srgbClr val="004F8A"/>
                </a:solidFill>
              </a:endParaRPr>
            </a:p>
          </p:txBody>
        </p:sp>
        <p:sp>
          <p:nvSpPr>
            <p:cNvPr id="267" name="Hexagon 266"/>
            <p:cNvSpPr/>
            <p:nvPr/>
          </p:nvSpPr>
          <p:spPr>
            <a:xfrm>
              <a:off x="2667000" y="39624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0070C0"/>
                  </a:solidFill>
                </a:rPr>
                <a:t>Data(n-1)[0], </a:t>
              </a:r>
              <a:r>
                <a:rPr lang="en-US" sz="800" dirty="0" smtClean="0">
                  <a:solidFill>
                    <a:srgbClr val="C00000"/>
                  </a:solidFill>
                </a:rPr>
                <a:t>Data(n)[3:1]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268" name="Hexagon 267"/>
            <p:cNvSpPr/>
            <p:nvPr/>
          </p:nvSpPr>
          <p:spPr>
            <a:xfrm>
              <a:off x="28194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69" name="Hexagon 268"/>
            <p:cNvSpPr/>
            <p:nvPr/>
          </p:nvSpPr>
          <p:spPr>
            <a:xfrm>
              <a:off x="31242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7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0" name="Hexagon 269"/>
            <p:cNvSpPr/>
            <p:nvPr/>
          </p:nvSpPr>
          <p:spPr>
            <a:xfrm>
              <a:off x="34290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6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1" name="Hexagon 270"/>
            <p:cNvSpPr/>
            <p:nvPr/>
          </p:nvSpPr>
          <p:spPr>
            <a:xfrm>
              <a:off x="37338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5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2" name="Hexagon 271"/>
            <p:cNvSpPr/>
            <p:nvPr/>
          </p:nvSpPr>
          <p:spPr>
            <a:xfrm>
              <a:off x="40386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4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3" name="Hexagon 272"/>
            <p:cNvSpPr/>
            <p:nvPr/>
          </p:nvSpPr>
          <p:spPr>
            <a:xfrm>
              <a:off x="43434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3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4" name="Hexagon 273"/>
            <p:cNvSpPr/>
            <p:nvPr/>
          </p:nvSpPr>
          <p:spPr>
            <a:xfrm>
              <a:off x="46482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2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5" name="Hexagon 274"/>
            <p:cNvSpPr/>
            <p:nvPr/>
          </p:nvSpPr>
          <p:spPr>
            <a:xfrm>
              <a:off x="49530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1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6" name="Hexagon 275"/>
            <p:cNvSpPr/>
            <p:nvPr/>
          </p:nvSpPr>
          <p:spPr>
            <a:xfrm>
              <a:off x="52578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0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  <p:sp>
          <p:nvSpPr>
            <p:cNvPr id="277" name="Hexagon 276"/>
            <p:cNvSpPr/>
            <p:nvPr/>
          </p:nvSpPr>
          <p:spPr>
            <a:xfrm>
              <a:off x="55626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7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78" name="Hexagon 277"/>
            <p:cNvSpPr/>
            <p:nvPr/>
          </p:nvSpPr>
          <p:spPr>
            <a:xfrm>
              <a:off x="58674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6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79" name="Hexagon 278"/>
            <p:cNvSpPr/>
            <p:nvPr/>
          </p:nvSpPr>
          <p:spPr>
            <a:xfrm>
              <a:off x="61722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5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0" name="Hexagon 279"/>
            <p:cNvSpPr/>
            <p:nvPr/>
          </p:nvSpPr>
          <p:spPr>
            <a:xfrm>
              <a:off x="64770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4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1" name="Hexagon 280"/>
            <p:cNvSpPr/>
            <p:nvPr/>
          </p:nvSpPr>
          <p:spPr>
            <a:xfrm>
              <a:off x="67818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2" name="Hexagon 281"/>
            <p:cNvSpPr/>
            <p:nvPr/>
          </p:nvSpPr>
          <p:spPr>
            <a:xfrm>
              <a:off x="70866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3" name="Hexagon 282"/>
            <p:cNvSpPr/>
            <p:nvPr/>
          </p:nvSpPr>
          <p:spPr>
            <a:xfrm>
              <a:off x="19050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3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4" name="Hexagon 283"/>
            <p:cNvSpPr/>
            <p:nvPr/>
          </p:nvSpPr>
          <p:spPr>
            <a:xfrm>
              <a:off x="22098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2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285" name="Hexagon 284"/>
            <p:cNvSpPr/>
            <p:nvPr/>
          </p:nvSpPr>
          <p:spPr>
            <a:xfrm>
              <a:off x="2514600" y="5029200"/>
              <a:ext cx="3048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1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grpSp>
          <p:nvGrpSpPr>
            <p:cNvPr id="286" name="Group 285"/>
            <p:cNvGrpSpPr/>
            <p:nvPr/>
          </p:nvGrpSpPr>
          <p:grpSpPr>
            <a:xfrm>
              <a:off x="2057400" y="5334000"/>
              <a:ext cx="5486400" cy="228600"/>
              <a:chOff x="2057400" y="5334000"/>
              <a:chExt cx="5486400" cy="228600"/>
            </a:xfrm>
          </p:grpSpPr>
          <p:cxnSp>
            <p:nvCxnSpPr>
              <p:cNvPr id="287" name="Straight Connector 286"/>
              <p:cNvCxnSpPr/>
              <p:nvPr/>
            </p:nvCxnSpPr>
            <p:spPr>
              <a:xfrm>
                <a:off x="2667000" y="5334000"/>
                <a:ext cx="12192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Straight Connector 287"/>
              <p:cNvCxnSpPr/>
              <p:nvPr/>
            </p:nvCxnSpPr>
            <p:spPr>
              <a:xfrm rot="5400000" flipH="1" flipV="1">
                <a:off x="2590800" y="5486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/>
              <p:cNvCxnSpPr/>
              <p:nvPr/>
            </p:nvCxnSpPr>
            <p:spPr>
              <a:xfrm rot="5400000" flipH="1" flipV="1">
                <a:off x="2590800" y="54102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/>
              <p:cNvCxnSpPr/>
              <p:nvPr/>
            </p:nvCxnSpPr>
            <p:spPr>
              <a:xfrm rot="5400000" flipH="1" flipV="1">
                <a:off x="3771900" y="54483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/>
              <p:cNvCxnSpPr/>
              <p:nvPr/>
            </p:nvCxnSpPr>
            <p:spPr>
              <a:xfrm>
                <a:off x="3886200" y="5562600"/>
                <a:ext cx="12192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/>
              <p:cNvCxnSpPr/>
              <p:nvPr/>
            </p:nvCxnSpPr>
            <p:spPr>
              <a:xfrm>
                <a:off x="5105400" y="5334000"/>
                <a:ext cx="12192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Connector 292"/>
              <p:cNvCxnSpPr/>
              <p:nvPr/>
            </p:nvCxnSpPr>
            <p:spPr>
              <a:xfrm rot="5400000" flipH="1" flipV="1">
                <a:off x="5029200" y="54864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Straight Connector 293"/>
              <p:cNvCxnSpPr/>
              <p:nvPr/>
            </p:nvCxnSpPr>
            <p:spPr>
              <a:xfrm rot="5400000" flipH="1" flipV="1">
                <a:off x="5029200" y="5410200"/>
                <a:ext cx="1524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Straight Connector 294"/>
              <p:cNvCxnSpPr/>
              <p:nvPr/>
            </p:nvCxnSpPr>
            <p:spPr>
              <a:xfrm rot="5400000" flipH="1" flipV="1">
                <a:off x="6210300" y="5448300"/>
                <a:ext cx="228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/>
              <p:cNvCxnSpPr/>
              <p:nvPr/>
            </p:nvCxnSpPr>
            <p:spPr>
              <a:xfrm>
                <a:off x="6324600" y="5562600"/>
                <a:ext cx="12192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/>
              <p:cNvCxnSpPr/>
              <p:nvPr/>
            </p:nvCxnSpPr>
            <p:spPr>
              <a:xfrm>
                <a:off x="2057400" y="5562600"/>
                <a:ext cx="609600" cy="0"/>
              </a:xfrm>
              <a:prstGeom prst="line">
                <a:avLst/>
              </a:prstGeom>
              <a:ln w="127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8" name="Hexagon 297"/>
            <p:cNvSpPr/>
            <p:nvPr/>
          </p:nvSpPr>
          <p:spPr>
            <a:xfrm>
              <a:off x="5105400" y="56388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C00000"/>
                  </a:solidFill>
                </a:rPr>
                <a:t>Data(n)[0], </a:t>
              </a:r>
              <a:r>
                <a:rPr lang="en-US" sz="800" dirty="0" smtClean="0">
                  <a:solidFill>
                    <a:srgbClr val="00B050"/>
                  </a:solidFill>
                </a:rPr>
                <a:t>Data(n+1)[7:1]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299" name="Hexagon 298"/>
            <p:cNvSpPr/>
            <p:nvPr/>
          </p:nvSpPr>
          <p:spPr>
            <a:xfrm>
              <a:off x="1447800" y="56388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0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0" name="Hexagon 299"/>
            <p:cNvSpPr/>
            <p:nvPr/>
          </p:nvSpPr>
          <p:spPr>
            <a:xfrm>
              <a:off x="2667000" y="5638800"/>
              <a:ext cx="24384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{</a:t>
              </a:r>
              <a:r>
                <a:rPr lang="en-US" sz="800" dirty="0" smtClean="0">
                  <a:solidFill>
                    <a:srgbClr val="0070C0"/>
                  </a:solidFill>
                </a:rPr>
                <a:t>Data(n-1)[0], </a:t>
              </a:r>
              <a:r>
                <a:rPr lang="en-US" sz="800" dirty="0" smtClean="0">
                  <a:solidFill>
                    <a:srgbClr val="C00000"/>
                  </a:solidFill>
                </a:rPr>
                <a:t>Data(n)[7:1]</a:t>
              </a:r>
              <a:r>
                <a:rPr lang="en-US" sz="800" dirty="0" smtClean="0">
                  <a:solidFill>
                    <a:schemeClr val="tx1"/>
                  </a:solidFill>
                </a:rPr>
                <a:t>}</a:t>
              </a:r>
              <a:endParaRPr lang="en-GB" sz="800" dirty="0">
                <a:solidFill>
                  <a:schemeClr val="tx1"/>
                </a:solidFill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533400" y="5943600"/>
              <a:ext cx="8007159" cy="76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447800" y="4419600"/>
              <a:ext cx="609600" cy="144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1371600" y="2743200"/>
              <a:ext cx="609600" cy="1447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TextBox 303"/>
            <p:cNvSpPr txBox="1"/>
            <p:nvPr/>
          </p:nvSpPr>
          <p:spPr>
            <a:xfrm>
              <a:off x="685800" y="3657600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CLK 40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5" name="TextBox 304"/>
            <p:cNvSpPr txBox="1"/>
            <p:nvPr/>
          </p:nvSpPr>
          <p:spPr>
            <a:xfrm>
              <a:off x="685800" y="3048000"/>
              <a:ext cx="11496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CLK = 160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685800" y="2743200"/>
              <a:ext cx="12698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Phase Aligner Channel: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685800" y="3352800"/>
              <a:ext cx="7922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register: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685800" y="4038600"/>
              <a:ext cx="7873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Parallel data: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762000" y="1022404"/>
              <a:ext cx="1295400" cy="152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685800" y="1981200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CLK 40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685800" y="1371600"/>
              <a:ext cx="10919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CLK = 80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2" name="TextBox 311"/>
            <p:cNvSpPr txBox="1"/>
            <p:nvPr/>
          </p:nvSpPr>
          <p:spPr>
            <a:xfrm>
              <a:off x="685800" y="1066800"/>
              <a:ext cx="12698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Phase Aligner Channel: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3" name="TextBox 312"/>
            <p:cNvSpPr txBox="1"/>
            <p:nvPr/>
          </p:nvSpPr>
          <p:spPr>
            <a:xfrm>
              <a:off x="685800" y="1676400"/>
              <a:ext cx="7922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register: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4" name="TextBox 313"/>
            <p:cNvSpPr txBox="1"/>
            <p:nvPr/>
          </p:nvSpPr>
          <p:spPr>
            <a:xfrm>
              <a:off x="685800" y="2362200"/>
              <a:ext cx="7873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Parallel data: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5" name="TextBox 314"/>
            <p:cNvSpPr txBox="1"/>
            <p:nvPr/>
          </p:nvSpPr>
          <p:spPr>
            <a:xfrm>
              <a:off x="685800" y="5334000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CLK 40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685800" y="4724400"/>
              <a:ext cx="11496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CLK = 320 MHz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7" name="TextBox 316"/>
            <p:cNvSpPr txBox="1"/>
            <p:nvPr/>
          </p:nvSpPr>
          <p:spPr>
            <a:xfrm>
              <a:off x="685800" y="4419600"/>
              <a:ext cx="12698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Phase Aligner Channel: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685800" y="5029200"/>
              <a:ext cx="7922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Shift register: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685800" y="5715000"/>
              <a:ext cx="7873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C00000"/>
                  </a:solidFill>
                </a:rPr>
                <a:t>Parallel data:</a:t>
              </a:r>
              <a:endParaRPr lang="en-GB" sz="800" dirty="0">
                <a:solidFill>
                  <a:srgbClr val="C00000"/>
                </a:solidFill>
              </a:endParaRPr>
            </a:p>
          </p:txBody>
        </p:sp>
        <p:sp>
          <p:nvSpPr>
            <p:cNvPr id="320" name="Hexagon 319"/>
            <p:cNvSpPr/>
            <p:nvPr/>
          </p:nvSpPr>
          <p:spPr>
            <a:xfrm>
              <a:off x="4495800" y="1676400"/>
              <a:ext cx="1219200" cy="228600"/>
            </a:xfrm>
            <a:prstGeom prst="hexagon">
              <a:avLst/>
            </a:prstGeom>
            <a:noFill/>
            <a:ln>
              <a:solidFill>
                <a:srgbClr val="004F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rgbClr val="00B050"/>
                  </a:solidFill>
                </a:rPr>
                <a:t>0</a:t>
              </a:r>
              <a:endParaRPr lang="en-GB" sz="800" dirty="0">
                <a:solidFill>
                  <a:srgbClr val="00B050"/>
                </a:solidFill>
              </a:endParaRPr>
            </a:p>
          </p:txBody>
        </p:sp>
      </p:grpSp>
      <p:sp>
        <p:nvSpPr>
          <p:cNvPr id="322" name="TextBox 321"/>
          <p:cNvSpPr txBox="1"/>
          <p:nvPr/>
        </p:nvSpPr>
        <p:spPr>
          <a:xfrm>
            <a:off x="7884368" y="2123183"/>
            <a:ext cx="1183337" cy="107721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4F8A"/>
                </a:solidFill>
              </a:rPr>
              <a:t>Note1:</a:t>
            </a:r>
          </a:p>
          <a:p>
            <a:r>
              <a:rPr lang="en-US" sz="800" dirty="0" smtClean="0">
                <a:solidFill>
                  <a:srgbClr val="004F8A"/>
                </a:solidFill>
              </a:rPr>
              <a:t>In all cases,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the shift clock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(80/40 /160 /320 MHz)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is always “180°”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out of phase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with the 40 MHz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reference clock.</a:t>
            </a:r>
            <a:endParaRPr lang="en-GB" sz="800" dirty="0">
              <a:solidFill>
                <a:srgbClr val="004F8A"/>
              </a:solidFill>
            </a:endParaRPr>
          </a:p>
        </p:txBody>
      </p:sp>
      <p:sp>
        <p:nvSpPr>
          <p:cNvPr id="323" name="TextBox 322"/>
          <p:cNvSpPr txBox="1"/>
          <p:nvPr/>
        </p:nvSpPr>
        <p:spPr>
          <a:xfrm>
            <a:off x="7832423" y="3705135"/>
            <a:ext cx="1271502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4F8A"/>
                </a:solidFill>
              </a:rPr>
              <a:t>Note2:</a:t>
            </a:r>
          </a:p>
          <a:p>
            <a:r>
              <a:rPr lang="en-US" sz="800" dirty="0" smtClean="0">
                <a:solidFill>
                  <a:srgbClr val="004F8A"/>
                </a:solidFill>
              </a:rPr>
              <a:t>If data “splitting” is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to be avoided this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has to be done either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at the frontend or the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backend. In this case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a latency of 1 LHC clock</a:t>
            </a:r>
            <a:br>
              <a:rPr lang="en-US" sz="800" dirty="0" smtClean="0">
                <a:solidFill>
                  <a:srgbClr val="004F8A"/>
                </a:solidFill>
              </a:rPr>
            </a:br>
            <a:r>
              <a:rPr lang="en-US" sz="800" dirty="0" smtClean="0">
                <a:solidFill>
                  <a:srgbClr val="004F8A"/>
                </a:solidFill>
              </a:rPr>
              <a:t>cycle has to be accounted</a:t>
            </a:r>
          </a:p>
          <a:p>
            <a:r>
              <a:rPr lang="en-US" sz="800" dirty="0" smtClean="0">
                <a:solidFill>
                  <a:srgbClr val="004F8A"/>
                </a:solidFill>
              </a:rPr>
              <a:t>for.</a:t>
            </a:r>
            <a:endParaRPr lang="en-GB" sz="800" dirty="0">
              <a:solidFill>
                <a:srgbClr val="004F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13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Tx eClock Jitter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“Absolute jitter”</a:t>
            </a:r>
          </a:p>
          <a:p>
            <a:pPr lvl="1"/>
            <a:r>
              <a:rPr lang="en-GB" dirty="0" smtClean="0"/>
              <a:t>Scope triggered by the FPGA transmitter reference clock</a:t>
            </a:r>
          </a:p>
          <a:p>
            <a:pPr lvl="1"/>
            <a:r>
              <a:rPr lang="en-GB" dirty="0" smtClean="0"/>
              <a:t>SLVDS driver with maximum current settings</a:t>
            </a:r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4008" y="2060848"/>
            <a:ext cx="4001229" cy="300791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153851"/>
              </p:ext>
            </p:extLst>
          </p:nvPr>
        </p:nvGraphicFramePr>
        <p:xfrm>
          <a:off x="755576" y="3284984"/>
          <a:ext cx="3384377" cy="1773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4223"/>
                <a:gridCol w="1125077"/>
                <a:gridCol w="112507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eLink Clocks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Simplex Tx Operation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Frequency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Jitter </a:t>
                      </a:r>
                      <a:r>
                        <a:rPr lang="en-GB" sz="16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Jitter P-P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[MHz]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6.0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47.8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5.9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45.0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5.6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49.4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5.7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44.4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04048" y="2492896"/>
            <a:ext cx="1846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320 MHz eClock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(all eLink signals on)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267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Serializer: Architecture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395536" y="620688"/>
            <a:ext cx="3429000" cy="5907360"/>
          </a:xfrm>
        </p:spPr>
        <p:txBody>
          <a:bodyPr>
            <a:noAutofit/>
          </a:bodyPr>
          <a:lstStyle/>
          <a:p>
            <a:r>
              <a:rPr lang="en-US" dirty="0" smtClean="0"/>
              <a:t>Serializer:</a:t>
            </a:r>
          </a:p>
          <a:p>
            <a:pPr lvl="1"/>
            <a:r>
              <a:rPr lang="en-US" sz="1600" dirty="0" smtClean="0"/>
              <a:t>4.8 Gb/s</a:t>
            </a:r>
          </a:p>
          <a:p>
            <a:pPr lvl="1"/>
            <a:r>
              <a:rPr lang="en-US" sz="1600" dirty="0" smtClean="0"/>
              <a:t>120-bit shift register</a:t>
            </a:r>
          </a:p>
          <a:p>
            <a:pPr lvl="2"/>
            <a:r>
              <a:rPr lang="en-US" sz="1050" dirty="0" smtClean="0"/>
              <a:t>3 × 40-bit shift register (f=1.6 GHz)</a:t>
            </a:r>
          </a:p>
          <a:p>
            <a:pPr lvl="2"/>
            <a:r>
              <a:rPr lang="en-US" sz="1050" dirty="0" smtClean="0"/>
              <a:t>3-to-1 fast multiplexer (f=4.8 GHz)</a:t>
            </a:r>
          </a:p>
          <a:p>
            <a:r>
              <a:rPr lang="en-US" dirty="0" smtClean="0"/>
              <a:t>Data path:</a:t>
            </a:r>
          </a:p>
          <a:p>
            <a:pPr lvl="1"/>
            <a:r>
              <a:rPr lang="en-US" sz="1600" dirty="0" smtClean="0"/>
              <a:t>No SEU protection</a:t>
            </a:r>
          </a:p>
          <a:p>
            <a:pPr lvl="1"/>
            <a:r>
              <a:rPr lang="en-US" sz="1600" dirty="0" smtClean="0"/>
              <a:t>SEUs handled by the </a:t>
            </a:r>
            <a:r>
              <a:rPr lang="en-GB" sz="1600" dirty="0" smtClean="0"/>
              <a:t>Reed-Solomon</a:t>
            </a:r>
            <a:r>
              <a:rPr lang="en-US" sz="1600" dirty="0" smtClean="0"/>
              <a:t> CODEC</a:t>
            </a:r>
          </a:p>
          <a:p>
            <a:r>
              <a:rPr lang="en-US" dirty="0" smtClean="0"/>
              <a:t>Clock divider:</a:t>
            </a:r>
          </a:p>
          <a:p>
            <a:pPr lvl="1"/>
            <a:r>
              <a:rPr lang="en-US" sz="1600" dirty="0" smtClean="0"/>
              <a:t>Divide by 120</a:t>
            </a:r>
          </a:p>
          <a:p>
            <a:pPr lvl="1"/>
            <a:r>
              <a:rPr lang="en-US" sz="1600" dirty="0" smtClean="0"/>
              <a:t>f = 4.8 GHz</a:t>
            </a:r>
          </a:p>
          <a:p>
            <a:pPr lvl="1"/>
            <a:r>
              <a:rPr lang="en-US" sz="1600" dirty="0" smtClean="0"/>
              <a:t>Triple voted for SEU robustness</a:t>
            </a:r>
          </a:p>
          <a:p>
            <a:r>
              <a:rPr lang="en-US" dirty="0" smtClean="0"/>
              <a:t>PLL:</a:t>
            </a:r>
          </a:p>
          <a:p>
            <a:pPr lvl="1"/>
            <a:r>
              <a:rPr lang="en-US" sz="1600" dirty="0" smtClean="0"/>
              <a:t>SEU hardened VCO</a:t>
            </a:r>
          </a:p>
          <a:p>
            <a:pPr lvl="1"/>
            <a:r>
              <a:rPr lang="en-US" sz="1600" dirty="0" smtClean="0"/>
              <a:t>SEU hardened Clock Divider</a:t>
            </a:r>
          </a:p>
          <a:p>
            <a:pPr lvl="2"/>
            <a:r>
              <a:rPr lang="en-US" sz="1000" dirty="0" smtClean="0"/>
              <a:t>Based on “custom” dynamic flip-flop</a:t>
            </a:r>
          </a:p>
          <a:p>
            <a:pPr lvl="1"/>
            <a:r>
              <a:rPr lang="en-US" sz="1600" dirty="0" smtClean="0"/>
              <a:t>The PLL clock is used a the transmitter master clock (and not the reference clock)</a:t>
            </a:r>
          </a:p>
          <a:p>
            <a:endParaRPr lang="en-US" dirty="0" smtClean="0"/>
          </a:p>
        </p:txBody>
      </p:sp>
      <p:pic>
        <p:nvPicPr>
          <p:cNvPr id="8196" name="Content Placeholder 7" descr="ser_tr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57600" y="990600"/>
            <a:ext cx="5345113" cy="4975225"/>
          </a:xfrm>
        </p:spPr>
      </p:pic>
      <p:sp>
        <p:nvSpPr>
          <p:cNvPr id="8197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GB" dirty="0" smtClean="0"/>
              <a:t>http://cern.ch/proj-gbt</a:t>
            </a:r>
          </a:p>
        </p:txBody>
      </p:sp>
      <p:sp>
        <p:nvSpPr>
          <p:cNvPr id="819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GB" smtClean="0"/>
              <a:t>Paulo.Moreira@cern.ch</a:t>
            </a:r>
          </a:p>
        </p:txBody>
      </p:sp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786DC5-FBFE-4702-BA09-30F6ABF4F618}" type="slidenum">
              <a:rPr lang="en-GB" smtClean="0"/>
              <a:pPr/>
              <a:t>19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0995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People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The GBTX is the product of the imagination and work of many people going from the basic ideas through the specifications, design and testing. These people are: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Sophie Baron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Sandro Bonacini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GB" i="1" dirty="0"/>
              <a:t>Pedro Cardoso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Jorgen Christiansen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US" i="1" dirty="0"/>
              <a:t>Ozgur </a:t>
            </a:r>
            <a:r>
              <a:rPr lang="en-US" i="1" dirty="0" smtClean="0"/>
              <a:t>Cobanoglu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Xavi </a:t>
            </a:r>
            <a:r>
              <a:rPr lang="en-GB" i="1" dirty="0" smtClean="0"/>
              <a:t>Cudie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US" i="1" dirty="0"/>
              <a:t>Federico </a:t>
            </a:r>
            <a:r>
              <a:rPr lang="en-US" i="1" dirty="0" smtClean="0"/>
              <a:t>Faccio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Sebastian </a:t>
            </a:r>
            <a:r>
              <a:rPr lang="en-US" i="1" dirty="0" smtClean="0"/>
              <a:t>Feger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Diego </a:t>
            </a:r>
            <a:r>
              <a:rPr lang="en-GB" i="1" dirty="0" smtClean="0"/>
              <a:t>Figueiredo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GB" i="1" dirty="0"/>
              <a:t>Rui Francisco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Tullio Grassi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Ping </a:t>
            </a:r>
            <a:r>
              <a:rPr lang="en-GB" i="1" dirty="0" smtClean="0"/>
              <a:t>Gui</a:t>
            </a:r>
          </a:p>
          <a:p>
            <a:pPr lvl="1">
              <a:lnSpc>
                <a:spcPct val="90000"/>
              </a:lnSpc>
            </a:pPr>
            <a:r>
              <a:rPr lang="en-GB" i="1" dirty="0" smtClean="0"/>
              <a:t>Pedro Leitao</a:t>
            </a:r>
          </a:p>
          <a:p>
            <a:pPr lvl="1">
              <a:lnSpc>
                <a:spcPct val="90000"/>
              </a:lnSpc>
            </a:pPr>
            <a:r>
              <a:rPr lang="en-US" i="1" dirty="0" smtClean="0"/>
              <a:t>Alessandro </a:t>
            </a:r>
            <a:r>
              <a:rPr lang="en-US" i="1" dirty="0"/>
              <a:t>Marchioro</a:t>
            </a:r>
          </a:p>
          <a:p>
            <a:pPr lvl="1">
              <a:lnSpc>
                <a:spcPct val="90000"/>
              </a:lnSpc>
            </a:pPr>
            <a:r>
              <a:rPr lang="en-GB" i="1" dirty="0" smtClean="0"/>
              <a:t>Paulo </a:t>
            </a:r>
            <a:r>
              <a:rPr lang="en-GB" i="1" dirty="0"/>
              <a:t>Moreira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Christian Paillard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Karolina Poltorak</a:t>
            </a:r>
          </a:p>
          <a:p>
            <a:pPr lvl="1">
              <a:lnSpc>
                <a:spcPct val="90000"/>
              </a:lnSpc>
            </a:pPr>
            <a:r>
              <a:rPr lang="en-GB" i="1" dirty="0"/>
              <a:t>David </a:t>
            </a:r>
            <a:r>
              <a:rPr lang="en-GB" i="1" dirty="0" smtClean="0"/>
              <a:t>Porret</a:t>
            </a:r>
          </a:p>
          <a:p>
            <a:pPr lvl="1">
              <a:lnSpc>
                <a:spcPct val="90000"/>
              </a:lnSpc>
            </a:pPr>
            <a:r>
              <a:rPr lang="en-GB" i="1" dirty="0" smtClean="0"/>
              <a:t>Rafael Sune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GB" i="1" dirty="0" smtClean="0"/>
              <a:t>Filip </a:t>
            </a:r>
            <a:r>
              <a:rPr lang="en-GB" i="1" dirty="0"/>
              <a:t>Tavernier</a:t>
            </a:r>
          </a:p>
          <a:p>
            <a:pPr lvl="1">
              <a:lnSpc>
                <a:spcPct val="90000"/>
              </a:lnSpc>
            </a:pPr>
            <a:r>
              <a:rPr lang="en-US" i="1" dirty="0"/>
              <a:t>Guoying Wu</a:t>
            </a:r>
            <a:endParaRPr lang="en-GB" i="1" dirty="0"/>
          </a:p>
          <a:p>
            <a:pPr lvl="1">
              <a:lnSpc>
                <a:spcPct val="90000"/>
              </a:lnSpc>
            </a:pPr>
            <a:r>
              <a:rPr lang="en-GB" i="1" dirty="0"/>
              <a:t>Ken </a:t>
            </a:r>
            <a:r>
              <a:rPr lang="en-GB" i="1" dirty="0" smtClean="0"/>
              <a:t>Wyllie</a:t>
            </a:r>
          </a:p>
          <a:p>
            <a:pPr lvl="1">
              <a:lnSpc>
                <a:spcPct val="90000"/>
              </a:lnSpc>
            </a:pPr>
            <a:r>
              <a:rPr lang="en-GB" i="1" dirty="0" smtClean="0">
                <a:solidFill>
                  <a:schemeClr val="bg1">
                    <a:lumMod val="50000"/>
                  </a:schemeClr>
                </a:solidFill>
              </a:rPr>
              <a:t>(At some point the list must end but, if you feel you should be in it please let me know…)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85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Fast-Mux / Line Driver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GBTX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Block Diagrams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98254-FF45-49C0-8FB5-1184B28FA849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4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471714"/>
            <a:ext cx="8173790" cy="2133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2" name="Rectangle 51"/>
          <p:cNvSpPr/>
          <p:nvPr/>
        </p:nvSpPr>
        <p:spPr>
          <a:xfrm>
            <a:off x="990600" y="5519714"/>
            <a:ext cx="3352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smtClean="0">
                <a:solidFill>
                  <a:srgbClr val="0070C0"/>
                </a:solidFill>
              </a:rPr>
              <a:t>Pre-discharge switches </a:t>
            </a:r>
            <a:r>
              <a:rPr lang="en-US" sz="1400" i="1" dirty="0">
                <a:solidFill>
                  <a:srgbClr val="0070C0"/>
                </a:solidFill>
              </a:rPr>
              <a:t>to minimize </a:t>
            </a:r>
            <a:r>
              <a:rPr lang="en-US" sz="1400" i="1" dirty="0" smtClean="0">
                <a:solidFill>
                  <a:srgbClr val="0070C0"/>
                </a:solidFill>
              </a:rPr>
              <a:t>pattern-dependent jitter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 bwMode="auto">
          <a:xfrm rot="5400000" flipH="1" flipV="1">
            <a:off x="723900" y="4643414"/>
            <a:ext cx="1143000" cy="609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 bwMode="auto">
          <a:xfrm flipV="1">
            <a:off x="990600" y="4376714"/>
            <a:ext cx="1981200" cy="11430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 bwMode="auto">
          <a:xfrm flipV="1">
            <a:off x="990600" y="4300514"/>
            <a:ext cx="3276600" cy="12192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5105400" y="5519714"/>
            <a:ext cx="30480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smtClean="0">
                <a:solidFill>
                  <a:srgbClr val="0070C0"/>
                </a:solidFill>
              </a:rPr>
              <a:t>Three non-overlapping phases:</a:t>
            </a:r>
            <a:br>
              <a:rPr lang="en-US" sz="1400" i="1" dirty="0" smtClean="0">
                <a:solidFill>
                  <a:srgbClr val="0070C0"/>
                </a:solidFill>
              </a:rPr>
            </a:br>
            <a:r>
              <a:rPr lang="en-US" sz="1400" i="1" dirty="0" smtClean="0">
                <a:solidFill>
                  <a:srgbClr val="0070C0"/>
                </a:solidFill>
              </a:rPr>
              <a:t>1/3 of 4.8 GHz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 bwMode="auto">
          <a:xfrm rot="16200000" flipV="1">
            <a:off x="4229100" y="4643414"/>
            <a:ext cx="1676400" cy="762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 bwMode="auto">
          <a:xfrm flipV="1">
            <a:off x="5105400" y="3767114"/>
            <a:ext cx="1066800" cy="1752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 bwMode="auto">
          <a:xfrm flipV="1">
            <a:off x="5105400" y="3767114"/>
            <a:ext cx="2286000" cy="1752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334000" y="914400"/>
            <a:ext cx="19050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smtClean="0">
                <a:solidFill>
                  <a:srgbClr val="0070C0"/>
                </a:solidFill>
              </a:rPr>
              <a:t>Pseudo differential output stage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 bwMode="auto">
          <a:xfrm rot="10800000" flipV="1">
            <a:off x="3657600" y="1295400"/>
            <a:ext cx="1676400" cy="16002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 bwMode="auto">
          <a:xfrm rot="16200000" flipH="1">
            <a:off x="4648200" y="1981200"/>
            <a:ext cx="1600200" cy="228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914400" y="990600"/>
            <a:ext cx="2590800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i="1" dirty="0" smtClean="0">
                <a:solidFill>
                  <a:srgbClr val="0070C0"/>
                </a:solidFill>
              </a:rPr>
              <a:t>Data inputs: 1/3 4.8 Gb/s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 bwMode="auto">
          <a:xfrm rot="5400000">
            <a:off x="914400" y="1371600"/>
            <a:ext cx="2590800" cy="25908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 bwMode="auto">
          <a:xfrm rot="5400000">
            <a:off x="1485900" y="2019300"/>
            <a:ext cx="2667000" cy="13716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 bwMode="auto">
          <a:xfrm rot="16200000" flipH="1">
            <a:off x="2247900" y="2628900"/>
            <a:ext cx="2590800" cy="76200"/>
          </a:xfrm>
          <a:prstGeom prst="straightConnector1">
            <a:avLst/>
          </a:prstGeom>
          <a:ln>
            <a:solidFill>
              <a:srgbClr val="C00000"/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40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552" y="690646"/>
            <a:ext cx="3810818" cy="281581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90646"/>
            <a:ext cx="3830690" cy="2873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Tx Eye-Diagram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60763" y="1824198"/>
            <a:ext cx="583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solidFill>
                  <a:schemeClr val="bg1"/>
                </a:solidFill>
              </a:rPr>
              <a:t>GBTX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63723" y="1844824"/>
            <a:ext cx="1044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smtClean="0">
                <a:solidFill>
                  <a:schemeClr val="bg1"/>
                </a:solidFill>
              </a:rPr>
              <a:t>GBT-SerDes</a:t>
            </a:r>
            <a:endParaRPr lang="en-GB" sz="1400" b="1" i="1" dirty="0">
              <a:solidFill>
                <a:schemeClr val="bg1"/>
              </a:solidFill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657118"/>
              </p:ext>
            </p:extLst>
          </p:nvPr>
        </p:nvGraphicFramePr>
        <p:xfrm>
          <a:off x="5436096" y="4429844"/>
          <a:ext cx="2616200" cy="2095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"/>
                <a:gridCol w="850900"/>
                <a:gridCol w="8509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GBTX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GBT-SerDes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TJ (1e-12)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73.2 </a:t>
                      </a:r>
                      <a:r>
                        <a:rPr lang="en-GB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53.8 ps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RJ (rms)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2.6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2.4 ps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PJ (d-d)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24.1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19.4 ps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PJ (rms)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6.6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4.6 ps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DJ (d-d)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36.0</a:t>
                      </a:r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19.0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DDJ (p-p)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17.8</a:t>
                      </a:r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4.8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DCD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1.6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0.64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ISI (p-p)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17.5</a:t>
                      </a:r>
                      <a:r>
                        <a:rPr lang="en-GB" sz="11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4.8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tr / tf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100 </a:t>
                      </a:r>
                      <a:r>
                        <a:rPr lang="en-GB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ps</a:t>
                      </a:r>
                      <a:endParaRPr lang="en-GB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80 ps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Max Data Rate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5.4 Gb/s</a:t>
                      </a:r>
                      <a:endParaRPr lang="en-GB" sz="1100" b="0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6.0 Gb/s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485" y="3645024"/>
            <a:ext cx="3830690" cy="28596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54422" y="3717326"/>
            <a:ext cx="38379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2"/>
                </a:solidFill>
              </a:rPr>
              <a:t>The same driver in the GBTX and GBT-SerDes!</a:t>
            </a:r>
          </a:p>
          <a:p>
            <a:r>
              <a:rPr lang="en-GB" sz="1000" dirty="0" smtClean="0">
                <a:solidFill>
                  <a:schemeClr val="tx2"/>
                </a:solidFill>
              </a:rPr>
              <a:t>However the clock phases were rotated  to allow operation at 2.4 Gb/s</a:t>
            </a:r>
          </a:p>
          <a:p>
            <a:r>
              <a:rPr lang="en-GB" sz="1000" dirty="0" smtClean="0">
                <a:solidFill>
                  <a:schemeClr val="tx2"/>
                </a:solidFill>
              </a:rPr>
              <a:t>Simulations have not yet reveal the cause of the degradation!!!</a:t>
            </a:r>
            <a:endParaRPr lang="en-GB" sz="1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429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The GBTX down-link</a:t>
            </a:r>
            <a:endParaRPr lang="en-GB" b="1" dirty="0"/>
          </a:p>
        </p:txBody>
      </p:sp>
      <p:sp>
        <p:nvSpPr>
          <p:cNvPr id="134" name="Content Placeholder 13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As for the up link, each </a:t>
            </a:r>
            <a:r>
              <a:rPr lang="en-GB" sz="1800" dirty="0"/>
              <a:t>eLink is associated with a specific set of bits in the frame</a:t>
            </a:r>
          </a:p>
          <a:p>
            <a:r>
              <a:rPr lang="en-GB" sz="1800" dirty="0" smtClean="0"/>
              <a:t>Front-end </a:t>
            </a:r>
            <a:r>
              <a:rPr lang="en-GB" sz="1800" dirty="0"/>
              <a:t>modules are thus “geographically” addressed</a:t>
            </a:r>
            <a:r>
              <a:rPr lang="en-GB" sz="1800" dirty="0" smtClean="0"/>
              <a:t>:</a:t>
            </a:r>
          </a:p>
          <a:p>
            <a:pPr lvl="1"/>
            <a:r>
              <a:rPr lang="en-GB" sz="1600" dirty="0" smtClean="0"/>
              <a:t>By being physically connected to an eLink</a:t>
            </a:r>
            <a:endParaRPr lang="en-GB" sz="1600" dirty="0"/>
          </a:p>
          <a:p>
            <a:pPr lvl="1"/>
            <a:r>
              <a:rPr lang="en-GB" sz="1600" dirty="0" smtClean="0"/>
              <a:t>No </a:t>
            </a:r>
            <a:r>
              <a:rPr lang="en-GB" sz="1600" dirty="0"/>
              <a:t>module address </a:t>
            </a:r>
            <a:r>
              <a:rPr lang="en-GB" sz="1600" dirty="0" smtClean="0"/>
              <a:t>is required</a:t>
            </a:r>
            <a:endParaRPr lang="en-GB" sz="1600" dirty="0"/>
          </a:p>
          <a:p>
            <a:endParaRPr lang="en-GB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http://cern.ch/proj-gbtd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9552" y="1874678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Frontend</a:t>
            </a:r>
          </a:p>
          <a:p>
            <a:pPr algn="ctr"/>
            <a:r>
              <a:rPr lang="en-GB" sz="1200" dirty="0" smtClean="0"/>
              <a:t>Module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3318119" y="3143571"/>
            <a:ext cx="3198097" cy="28058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39552" y="2541777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Frontend</a:t>
            </a:r>
          </a:p>
          <a:p>
            <a:pPr algn="ctr"/>
            <a:r>
              <a:rPr lang="en-GB" sz="1200" dirty="0" smtClean="0"/>
              <a:t>Module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539552" y="3208876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Frontend</a:t>
            </a:r>
          </a:p>
          <a:p>
            <a:pPr algn="ctr"/>
            <a:r>
              <a:rPr lang="en-GB" sz="1200" dirty="0" smtClean="0"/>
              <a:t>Module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539552" y="5210173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Frontend</a:t>
            </a:r>
          </a:p>
          <a:p>
            <a:pPr algn="ctr"/>
            <a:r>
              <a:rPr lang="en-GB" sz="1200" dirty="0" smtClean="0"/>
              <a:t>Module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539552" y="5877272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GBT-SCA</a:t>
            </a:r>
            <a:endParaRPr lang="en-GB" sz="12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043608" y="3867775"/>
            <a:ext cx="0" cy="1175255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534143" y="5210173"/>
            <a:ext cx="100811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IC Control</a:t>
            </a:r>
            <a:endParaRPr lang="en-GB" sz="1200" dirty="0"/>
          </a:p>
        </p:txBody>
      </p:sp>
      <p:sp>
        <p:nvSpPr>
          <p:cNvPr id="27" name="Right Brace 26"/>
          <p:cNvSpPr/>
          <p:nvPr/>
        </p:nvSpPr>
        <p:spPr>
          <a:xfrm>
            <a:off x="5563462" y="3748936"/>
            <a:ext cx="288032" cy="1294094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1547664" y="3460904"/>
            <a:ext cx="332300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555928" y="2120728"/>
            <a:ext cx="648072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542620" y="2791794"/>
            <a:ext cx="648072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rc 35"/>
          <p:cNvSpPr/>
          <p:nvPr/>
        </p:nvSpPr>
        <p:spPr>
          <a:xfrm>
            <a:off x="1691680" y="3460904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Arc 39"/>
          <p:cNvSpPr/>
          <p:nvPr/>
        </p:nvSpPr>
        <p:spPr>
          <a:xfrm>
            <a:off x="2008029" y="2791794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>
            <a:off x="2204000" y="2126706"/>
            <a:ext cx="3323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/>
        </p:nvSpPr>
        <p:spPr>
          <a:xfrm>
            <a:off x="2360874" y="2121050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/>
          <p:cNvCxnSpPr/>
          <p:nvPr/>
        </p:nvCxnSpPr>
        <p:spPr>
          <a:xfrm>
            <a:off x="1555928" y="6129300"/>
            <a:ext cx="980372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1535845" y="5464184"/>
            <a:ext cx="648072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Arc 45"/>
          <p:cNvSpPr/>
          <p:nvPr/>
        </p:nvSpPr>
        <p:spPr>
          <a:xfrm flipV="1">
            <a:off x="2001254" y="5115038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Arc 46"/>
          <p:cNvSpPr/>
          <p:nvPr/>
        </p:nvSpPr>
        <p:spPr>
          <a:xfrm flipV="1">
            <a:off x="2360874" y="5773501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/>
          <p:cNvCxnSpPr>
            <a:stCxn id="89" idx="0"/>
          </p:cNvCxnSpPr>
          <p:nvPr/>
        </p:nvCxnSpPr>
        <p:spPr>
          <a:xfrm flipV="1">
            <a:off x="2883944" y="3861674"/>
            <a:ext cx="2679518" cy="911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75" idx="0"/>
          </p:cNvCxnSpPr>
          <p:nvPr/>
        </p:nvCxnSpPr>
        <p:spPr>
          <a:xfrm flipV="1">
            <a:off x="2534295" y="4014076"/>
            <a:ext cx="3039558" cy="6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68" idx="0"/>
          </p:cNvCxnSpPr>
          <p:nvPr/>
        </p:nvCxnSpPr>
        <p:spPr>
          <a:xfrm flipV="1">
            <a:off x="2225481" y="4166475"/>
            <a:ext cx="3337981" cy="2068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536300" y="4621373"/>
            <a:ext cx="3027162" cy="2301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886071" y="4776074"/>
            <a:ext cx="2677391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231162" y="4928474"/>
            <a:ext cx="332300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Arc 62"/>
          <p:cNvSpPr/>
          <p:nvPr/>
        </p:nvSpPr>
        <p:spPr>
          <a:xfrm flipV="1">
            <a:off x="4706324" y="5104647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/>
          <p:cNvCxnSpPr/>
          <p:nvPr/>
        </p:nvCxnSpPr>
        <p:spPr>
          <a:xfrm>
            <a:off x="4542255" y="5462201"/>
            <a:ext cx="332300" cy="0"/>
          </a:xfrm>
          <a:prstGeom prst="line">
            <a:avLst/>
          </a:prstGeom>
          <a:ln w="1905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Arc 64"/>
          <p:cNvSpPr/>
          <p:nvPr/>
        </p:nvSpPr>
        <p:spPr>
          <a:xfrm flipH="1">
            <a:off x="5058100" y="4928759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>
            <a:stCxn id="65" idx="2"/>
            <a:endCxn id="63" idx="2"/>
          </p:cNvCxnSpPr>
          <p:nvPr/>
        </p:nvCxnSpPr>
        <p:spPr>
          <a:xfrm>
            <a:off x="5058100" y="5104647"/>
            <a:ext cx="0" cy="1758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Arc 67"/>
          <p:cNvSpPr/>
          <p:nvPr/>
        </p:nvSpPr>
        <p:spPr>
          <a:xfrm flipH="1" flipV="1">
            <a:off x="2049593" y="3816767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Connector 73"/>
          <p:cNvCxnSpPr>
            <a:endCxn id="68" idx="2"/>
          </p:cNvCxnSpPr>
          <p:nvPr/>
        </p:nvCxnSpPr>
        <p:spPr>
          <a:xfrm>
            <a:off x="2046114" y="3636792"/>
            <a:ext cx="3479" cy="35586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Arc 74"/>
          <p:cNvSpPr/>
          <p:nvPr/>
        </p:nvSpPr>
        <p:spPr>
          <a:xfrm flipH="1" flipV="1">
            <a:off x="2358407" y="3662360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7" name="Straight Connector 86"/>
          <p:cNvCxnSpPr>
            <a:stCxn id="40" idx="2"/>
            <a:endCxn id="75" idx="2"/>
          </p:cNvCxnSpPr>
          <p:nvPr/>
        </p:nvCxnSpPr>
        <p:spPr>
          <a:xfrm flipH="1">
            <a:off x="2358407" y="2967682"/>
            <a:ext cx="1398" cy="87056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5397312" y="3636792"/>
            <a:ext cx="513095" cy="147824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Arc 88"/>
          <p:cNvSpPr/>
          <p:nvPr/>
        </p:nvSpPr>
        <p:spPr>
          <a:xfrm flipH="1" flipV="1">
            <a:off x="2708056" y="3510809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2" name="Straight Connector 91"/>
          <p:cNvCxnSpPr>
            <a:stCxn id="89" idx="2"/>
          </p:cNvCxnSpPr>
          <p:nvPr/>
        </p:nvCxnSpPr>
        <p:spPr>
          <a:xfrm flipV="1">
            <a:off x="2708056" y="2296938"/>
            <a:ext cx="0" cy="13897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Arc 95"/>
          <p:cNvSpPr/>
          <p:nvPr/>
        </p:nvSpPr>
        <p:spPr>
          <a:xfrm flipH="1">
            <a:off x="2360534" y="4621373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Arc 96"/>
          <p:cNvSpPr/>
          <p:nvPr/>
        </p:nvSpPr>
        <p:spPr>
          <a:xfrm flipH="1">
            <a:off x="2710183" y="4775051"/>
            <a:ext cx="351776" cy="351776"/>
          </a:xfrm>
          <a:prstGeom prst="arc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2" name="Straight Connector 101"/>
          <p:cNvCxnSpPr>
            <a:stCxn id="96" idx="2"/>
            <a:endCxn id="46" idx="2"/>
          </p:cNvCxnSpPr>
          <p:nvPr/>
        </p:nvCxnSpPr>
        <p:spPr>
          <a:xfrm flipH="1">
            <a:off x="2353030" y="4797261"/>
            <a:ext cx="7504" cy="49366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97" idx="2"/>
            <a:endCxn id="47" idx="2"/>
          </p:cNvCxnSpPr>
          <p:nvPr/>
        </p:nvCxnSpPr>
        <p:spPr>
          <a:xfrm>
            <a:off x="2710183" y="4950939"/>
            <a:ext cx="2467" cy="99845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110207" y="4272423"/>
            <a:ext cx="0" cy="235378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flipH="1" flipV="1">
            <a:off x="7416315" y="4375915"/>
            <a:ext cx="1116125" cy="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3318119" y="3143571"/>
            <a:ext cx="682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GBTX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225481" y="1561935"/>
            <a:ext cx="2008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eLinks: 80 /160 / 320 Mbps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Data and clock line (optional)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214636" y="3322404"/>
            <a:ext cx="87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GBT-Frame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416315" y="4052749"/>
            <a:ext cx="1198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4.8 Gbps</a:t>
            </a:r>
          </a:p>
          <a:p>
            <a:endParaRPr lang="en-GB" sz="1200" dirty="0">
              <a:solidFill>
                <a:srgbClr val="C00000"/>
              </a:solidFill>
            </a:endParaRPr>
          </a:p>
          <a:p>
            <a:r>
              <a:rPr lang="en-GB" sz="1200" dirty="0" smtClean="0">
                <a:solidFill>
                  <a:srgbClr val="C00000"/>
                </a:solidFill>
              </a:rPr>
              <a:t>optical-fibre link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28" name="Isosceles Triangle 127"/>
          <p:cNvSpPr/>
          <p:nvPr/>
        </p:nvSpPr>
        <p:spPr>
          <a:xfrm rot="16200000" flipH="1">
            <a:off x="7052675" y="4192296"/>
            <a:ext cx="360040" cy="36723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9" name="Straight Arrow Connector 128"/>
          <p:cNvCxnSpPr/>
          <p:nvPr/>
        </p:nvCxnSpPr>
        <p:spPr>
          <a:xfrm flipH="1">
            <a:off x="5910407" y="4375915"/>
            <a:ext cx="1138669" cy="1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/>
          <p:cNvCxnSpPr>
            <a:stCxn id="122" idx="1"/>
          </p:cNvCxnSpPr>
          <p:nvPr/>
        </p:nvCxnSpPr>
        <p:spPr>
          <a:xfrm flipH="1">
            <a:off x="1859881" y="1792768"/>
            <a:ext cx="365600" cy="3279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16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2065790" y="2852936"/>
            <a:ext cx="4462209" cy="15121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Receiver Architecture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737234" y="3131855"/>
            <a:ext cx="129614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20 + 1 Serializers</a:t>
            </a:r>
          </a:p>
          <a:p>
            <a:pPr algn="ctr"/>
            <a:r>
              <a:rPr lang="en-GB" sz="1200" dirty="0" smtClean="0"/>
              <a:t>x2, 1/4 and 1/8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347700" y="3119606"/>
            <a:ext cx="972109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Scrambler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808053" y="3118778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Interleaver</a:t>
            </a:r>
          </a:p>
          <a:p>
            <a:pPr algn="ctr"/>
            <a:r>
              <a:rPr lang="en-GB" sz="1200" dirty="0" smtClean="0"/>
              <a:t>FEC Decoder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23528" y="3586830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2274503" y="3123343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Header</a:t>
            </a:r>
          </a:p>
          <a:p>
            <a:pPr algn="ctr"/>
            <a:r>
              <a:rPr lang="en-GB" sz="1200" dirty="0" smtClean="0"/>
              <a:t>Detection</a:t>
            </a:r>
          </a:p>
        </p:txBody>
      </p:sp>
      <p:sp>
        <p:nvSpPr>
          <p:cNvPr id="75" name="Rectangle 74"/>
          <p:cNvSpPr/>
          <p:nvPr/>
        </p:nvSpPr>
        <p:spPr>
          <a:xfrm>
            <a:off x="740953" y="3118778"/>
            <a:ext cx="1116125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Line Receiver</a:t>
            </a:r>
          </a:p>
          <a:p>
            <a:pPr algn="ctr"/>
            <a:r>
              <a:rPr lang="en-GB" sz="1200" dirty="0" smtClean="0"/>
              <a:t>DeSerializer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065790" y="2852936"/>
            <a:ext cx="8308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C00000"/>
                </a:solidFill>
              </a:rPr>
              <a:t>GBT - Frame</a:t>
            </a:r>
            <a:endParaRPr lang="en-GB" sz="1000" b="1" dirty="0">
              <a:solidFill>
                <a:srgbClr val="C00000"/>
              </a:solidFill>
            </a:endParaRPr>
          </a:p>
        </p:txBody>
      </p:sp>
      <p:cxnSp>
        <p:nvCxnSpPr>
          <p:cNvPr id="58" name="Straight Arrow Connector 57"/>
          <p:cNvCxnSpPr>
            <a:stCxn id="60" idx="1"/>
            <a:endCxn id="60" idx="3"/>
          </p:cNvCxnSpPr>
          <p:nvPr/>
        </p:nvCxnSpPr>
        <p:spPr>
          <a:xfrm>
            <a:off x="8037078" y="3232463"/>
            <a:ext cx="77439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037078" y="3032408"/>
            <a:ext cx="77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24 + 1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err="1" smtClean="0">
                <a:solidFill>
                  <a:schemeClr val="accent1"/>
                </a:solidFill>
              </a:rPr>
              <a:t>Tx</a:t>
            </a:r>
            <a:r>
              <a:rPr lang="en-GB" sz="1000" dirty="0" smtClean="0">
                <a:solidFill>
                  <a:schemeClr val="accent1"/>
                </a:solidFill>
              </a:rPr>
              <a:t> eLinks</a:t>
            </a:r>
            <a:endParaRPr lang="en-GB" sz="1000" dirty="0">
              <a:solidFill>
                <a:schemeClr val="accent1"/>
              </a:solidFill>
            </a:endParaRPr>
          </a:p>
        </p:txBody>
      </p:sp>
      <p:cxnSp>
        <p:nvCxnSpPr>
          <p:cNvPr id="61" name="Straight Arrow Connector 60"/>
          <p:cNvCxnSpPr>
            <a:stCxn id="63" idx="1"/>
            <a:endCxn id="63" idx="3"/>
          </p:cNvCxnSpPr>
          <p:nvPr/>
        </p:nvCxnSpPr>
        <p:spPr>
          <a:xfrm>
            <a:off x="8007604" y="3559710"/>
            <a:ext cx="81286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007604" y="3359655"/>
            <a:ext cx="8128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16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BiDir eLinks</a:t>
            </a:r>
            <a:endParaRPr lang="en-GB" sz="1000" dirty="0">
              <a:solidFill>
                <a:schemeClr val="accent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037078" y="3687757"/>
            <a:ext cx="774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accent1"/>
                </a:solidFill>
              </a:rPr>
              <a:t>40 + 1</a:t>
            </a:r>
            <a:br>
              <a:rPr lang="en-GB" sz="1000" dirty="0" smtClean="0">
                <a:solidFill>
                  <a:schemeClr val="accent1"/>
                </a:solidFill>
              </a:rPr>
            </a:br>
            <a:r>
              <a:rPr lang="en-GB" sz="1000" dirty="0" smtClean="0">
                <a:solidFill>
                  <a:schemeClr val="accent1"/>
                </a:solidFill>
              </a:rPr>
              <a:t>Clocks</a:t>
            </a:r>
            <a:endParaRPr lang="en-GB" sz="1000" dirty="0">
              <a:solidFill>
                <a:schemeClr val="accent1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8037078" y="3887812"/>
            <a:ext cx="774395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1857078" y="3587658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3390628" y="3591395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4924178" y="3599907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6319809" y="3599907"/>
            <a:ext cx="417425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58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Down eLink – Phase Alignment</a:t>
            </a:r>
            <a:endParaRPr lang="en-GB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05408"/>
            <a:ext cx="4546848" cy="303961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Data and clock phases are aligned at the output of the ePort drivers</a:t>
            </a:r>
          </a:p>
          <a:p>
            <a:r>
              <a:rPr lang="en-GB" dirty="0" smtClean="0"/>
              <a:t>The system designer must ensure that clock and data phases “track each other” in the frontend modules</a:t>
            </a:r>
          </a:p>
          <a:p>
            <a:r>
              <a:rPr lang="en-GB" dirty="0" smtClean="0"/>
              <a:t>eClocks frequency can be programed independently of the eLink data rate</a:t>
            </a:r>
          </a:p>
          <a:p>
            <a:r>
              <a:rPr lang="en-GB" dirty="0" smtClean="0"/>
              <a:t>It is possible avoid the eLink clocks but clock recovery must be used in the frontend</a:t>
            </a:r>
          </a:p>
          <a:p>
            <a:pPr lvl="1"/>
            <a:r>
              <a:rPr lang="en-GB" dirty="0" smtClean="0"/>
              <a:t>In this case the data transmitted over the eLinks must be DC balanced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 descr="ePortsClocksAndDat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789040"/>
            <a:ext cx="4990505" cy="2561572"/>
          </a:xfrm>
          <a:prstGeom prst="rect">
            <a:avLst/>
          </a:prstGeom>
        </p:spPr>
      </p:pic>
      <p:pic>
        <p:nvPicPr>
          <p:cNvPr id="8" name="Picture 7" descr="phaseAlignmentGBTXtoFE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5399856" y="1292448"/>
            <a:ext cx="3276600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3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0054" y="1844824"/>
            <a:ext cx="4093409" cy="30525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Rx eClock Jitter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“Absolute jitter”</a:t>
            </a:r>
          </a:p>
          <a:p>
            <a:pPr lvl="1"/>
            <a:r>
              <a:rPr lang="en-GB" dirty="0" smtClean="0"/>
              <a:t>Scope triggered by the FPGA transmitter reference clock</a:t>
            </a:r>
          </a:p>
          <a:p>
            <a:pPr lvl="1"/>
            <a:r>
              <a:rPr lang="en-GB" dirty="0" smtClean="0"/>
              <a:t>SLVDS driver with maximum current settings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076022"/>
              </p:ext>
            </p:extLst>
          </p:nvPr>
        </p:nvGraphicFramePr>
        <p:xfrm>
          <a:off x="755576" y="2325613"/>
          <a:ext cx="3384377" cy="18817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4223"/>
                <a:gridCol w="1125077"/>
                <a:gridCol w="112507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eLink Clocks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Simplex Rx Operation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Frequency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Jitter </a:t>
                      </a:r>
                      <a:r>
                        <a:rPr lang="en-GB" sz="16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Jitter P-P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[MHz]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7.2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60.5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6.8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56.7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45.6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320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5.8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47.8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860032" y="2200508"/>
            <a:ext cx="1846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8</a:t>
            </a:r>
            <a:r>
              <a:rPr lang="en-GB" sz="1600" dirty="0" smtClean="0">
                <a:solidFill>
                  <a:schemeClr val="bg1"/>
                </a:solidFill>
              </a:rPr>
              <a:t>0 MHz eClock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(all eLink signals on)</a:t>
            </a:r>
            <a:endParaRPr lang="en-GB" sz="1600" dirty="0">
              <a:solidFill>
                <a:schemeClr val="bg1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727552"/>
              </p:ext>
            </p:extLst>
          </p:nvPr>
        </p:nvGraphicFramePr>
        <p:xfrm>
          <a:off x="755576" y="4509120"/>
          <a:ext cx="3384377" cy="18817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4223"/>
                <a:gridCol w="1125077"/>
                <a:gridCol w="1125077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eLink Clocks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effectLst/>
                        </a:rPr>
                        <a:t>Duplex Rx Operation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Frequency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Jitter </a:t>
                      </a:r>
                      <a:r>
                        <a:rPr lang="en-GB" sz="16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Jitter P-P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[MHz]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[ps]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7.2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58.9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6.7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55.0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160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47.2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5.7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43.9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539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eLink eye-diagrams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5" y="767335"/>
            <a:ext cx="3755871" cy="28056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979712" y="1866310"/>
            <a:ext cx="876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8</a:t>
            </a:r>
            <a:r>
              <a:rPr lang="en-GB" sz="1600" dirty="0" smtClean="0">
                <a:solidFill>
                  <a:schemeClr val="bg1"/>
                </a:solidFill>
              </a:rPr>
              <a:t>0 Mb/s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762332"/>
            <a:ext cx="3774576" cy="27869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320101" y="1872260"/>
            <a:ext cx="980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160 Mb/s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5" y="3717032"/>
            <a:ext cx="3778317" cy="27944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49386" y="4829524"/>
            <a:ext cx="9806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320 Mb/s</a:t>
            </a:r>
            <a:endParaRPr lang="en-GB" sz="1600" dirty="0">
              <a:solidFill>
                <a:schemeClr val="bg1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07024"/>
              </p:ext>
            </p:extLst>
          </p:nvPr>
        </p:nvGraphicFramePr>
        <p:xfrm>
          <a:off x="4572000" y="3933056"/>
          <a:ext cx="4176465" cy="22498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2281"/>
                <a:gridCol w="746046"/>
                <a:gridCol w="746046"/>
                <a:gridCol w="746046"/>
                <a:gridCol w="74604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80</a:t>
                      </a:r>
                      <a:r>
                        <a:rPr lang="en-GB" sz="14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Mb/s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smtClean="0">
                          <a:effectLst/>
                        </a:rPr>
                        <a:t>160 Mb/s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 Mb/s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 err="1">
                          <a:effectLst/>
                        </a:rPr>
                        <a:t>TJ</a:t>
                      </a:r>
                      <a:r>
                        <a:rPr lang="en-GB" sz="1400" b="1" u="none" strike="noStrike" dirty="0">
                          <a:effectLst/>
                        </a:rPr>
                        <a:t> (1e-12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105.3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150.8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166.5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>
                          <a:effectLst/>
                        </a:rPr>
                        <a:t>RJ (</a:t>
                      </a:r>
                      <a:r>
                        <a:rPr lang="en-GB" sz="1400" b="1" u="none" strike="noStrike" dirty="0" err="1">
                          <a:effectLst/>
                        </a:rPr>
                        <a:t>rms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6.7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6.9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6.9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>
                          <a:effectLst/>
                        </a:rPr>
                        <a:t>PJ</a:t>
                      </a:r>
                      <a:r>
                        <a:rPr lang="en-GB" sz="1400" b="1" u="none" strike="noStrike" dirty="0">
                          <a:effectLst/>
                        </a:rPr>
                        <a:t> (</a:t>
                      </a:r>
                      <a:r>
                        <a:rPr lang="en-GB" sz="1400" b="1" u="none" strike="noStrike" dirty="0" smtClean="0">
                          <a:effectLst/>
                        </a:rPr>
                        <a:t>d-d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5.6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19.0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59.0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>
                          <a:effectLst/>
                        </a:rPr>
                        <a:t>PJ</a:t>
                      </a:r>
                      <a:r>
                        <a:rPr lang="en-GB" sz="1400" b="1" u="none" strike="noStrike" dirty="0">
                          <a:effectLst/>
                        </a:rPr>
                        <a:t> (</a:t>
                      </a:r>
                      <a:r>
                        <a:rPr lang="en-GB" sz="1400" b="1" u="none" strike="noStrike" dirty="0" err="1">
                          <a:effectLst/>
                        </a:rPr>
                        <a:t>rms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1.3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6.8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17.2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>
                          <a:effectLst/>
                        </a:rPr>
                        <a:t>DJ (d-d</a:t>
                      </a:r>
                      <a:r>
                        <a:rPr lang="en-GB" sz="1400" b="1" u="none" strike="noStrike" dirty="0" smtClean="0">
                          <a:effectLst/>
                        </a:rPr>
                        <a:t>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9.6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52.8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79.7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>
                          <a:effectLst/>
                        </a:rPr>
                        <a:t>DDJ</a:t>
                      </a:r>
                      <a:r>
                        <a:rPr lang="en-GB" sz="1400" b="1" u="none" strike="noStrike" dirty="0">
                          <a:effectLst/>
                        </a:rPr>
                        <a:t> (</a:t>
                      </a:r>
                      <a:r>
                        <a:rPr lang="en-GB" sz="1400" b="1" u="none" strike="noStrike" dirty="0" smtClean="0">
                          <a:effectLst/>
                        </a:rPr>
                        <a:t>p-p)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12.3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44.8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31.7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 smtClean="0">
                          <a:effectLst/>
                        </a:rPr>
                        <a:t>DCD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5.1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26.3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20.0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>
                          <a:effectLst/>
                        </a:rPr>
                        <a:t>ISI (</a:t>
                      </a:r>
                      <a:r>
                        <a:rPr lang="en-GB" sz="1400" b="1" u="none" strike="noStrike" dirty="0" smtClean="0">
                          <a:effectLst/>
                        </a:rPr>
                        <a:t>p-p)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8.4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23.7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13.0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40130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Latency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727760"/>
            <a:ext cx="8229600" cy="5631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23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DESerializer Architecture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90880" y="1828800"/>
            <a:ext cx="1629192" cy="19431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43400" y="25908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1/3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(SKC)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600200" y="21336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>
          <a:xfrm>
            <a:off x="1600200" y="26654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>
          <a:xfrm>
            <a:off x="1600200" y="31988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>
          <a:xfrm>
            <a:off x="2971800" y="2208212"/>
            <a:ext cx="7620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6" name="Straight Arrow Connector 15"/>
          <p:cNvCxnSpPr>
            <a:stCxn id="39" idx="3"/>
            <a:endCxn id="11" idx="1"/>
          </p:cNvCxnSpPr>
          <p:nvPr/>
        </p:nvCxnSpPr>
        <p:spPr>
          <a:xfrm>
            <a:off x="2971800" y="2819400"/>
            <a:ext cx="13716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>
          <a:xfrm>
            <a:off x="1600200" y="42672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>
          <a:xfrm>
            <a:off x="1600200" y="42672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>
          <a:xfrm>
            <a:off x="1600200" y="48006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600200" y="4038600"/>
            <a:ext cx="3241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Up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200" y="4572000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>
                <a:solidFill>
                  <a:srgbClr val="0070C0"/>
                </a:solidFill>
              </a:rPr>
              <a:t>D</a:t>
            </a:r>
            <a:r>
              <a:rPr lang="en-US" sz="800" kern="0" dirty="0" smtClean="0">
                <a:solidFill>
                  <a:srgbClr val="0070C0"/>
                </a:solidFill>
              </a:rPr>
              <a:t>own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00200" y="1905000"/>
            <a:ext cx="2984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S</a:t>
            </a:r>
            <a:r>
              <a:rPr lang="en-US" sz="800" kern="0" baseline="-25000" dirty="0" smtClean="0">
                <a:solidFill>
                  <a:srgbClr val="0070C0"/>
                </a:solidFill>
              </a:rPr>
              <a:t>0</a:t>
            </a:r>
            <a:endParaRPr lang="en-GB" sz="800" kern="0" baseline="-250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00200" y="2438400"/>
            <a:ext cx="2984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S</a:t>
            </a:r>
            <a:r>
              <a:rPr lang="en-US" sz="800" kern="0" baseline="-25000" dirty="0" smtClean="0">
                <a:solidFill>
                  <a:srgbClr val="0070C0"/>
                </a:solidFill>
                <a:latin typeface="Symbol" pitchFamily="18" charset="2"/>
              </a:rPr>
              <a:t>p</a:t>
            </a:r>
            <a:endParaRPr lang="en-GB" sz="800" kern="0" baseline="-25000" dirty="0">
              <a:solidFill>
                <a:srgbClr val="0070C0"/>
              </a:solidFill>
              <a:latin typeface="Symbol" pitchFamily="18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13048" y="2971800"/>
            <a:ext cx="444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CK</a:t>
            </a:r>
            <a:r>
              <a:rPr lang="en-US" sz="800" kern="0" baseline="-25000" dirty="0" smtClean="0">
                <a:solidFill>
                  <a:srgbClr val="0070C0"/>
                </a:solidFill>
              </a:rPr>
              <a:t>1/2</a:t>
            </a:r>
            <a:endParaRPr lang="en-GB" sz="800" kern="0" baseline="-250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71800" y="1994356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dataOdd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71800" y="3429000"/>
            <a:ext cx="6623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err="1" smtClean="0">
                <a:solidFill>
                  <a:srgbClr val="0070C0"/>
                </a:solidFill>
              </a:rPr>
              <a:t>dataEven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95600" y="2590800"/>
            <a:ext cx="12506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C00000"/>
                </a:solidFill>
              </a:rPr>
              <a:t>phCntClock2400MHz</a:t>
            </a:r>
            <a:endParaRPr lang="en-GB" sz="800" kern="0" dirty="0">
              <a:solidFill>
                <a:srgbClr val="C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28600" y="32766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52400" y="3048000"/>
            <a:ext cx="5196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-US" sz="800" kern="0" dirty="0" err="1" smtClean="0">
                <a:solidFill>
                  <a:srgbClr val="0070C0"/>
                </a:solidFill>
              </a:rPr>
              <a:t>dataIn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28600" y="44942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>
          <a:xfrm>
            <a:off x="228600" y="5715000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none" w="med" len="med"/>
            <a:tailEnd type="none" w="med" len="med"/>
          </a:ln>
          <a:effectLst/>
        </p:spPr>
      </p:cxnSp>
      <p:cxnSp>
        <p:nvCxnSpPr>
          <p:cNvPr id="32" name="Straight Arrow Connector 31"/>
          <p:cNvCxnSpPr/>
          <p:nvPr/>
        </p:nvCxnSpPr>
        <p:spPr>
          <a:xfrm flipH="1">
            <a:off x="1600200" y="5713412"/>
            <a:ext cx="5334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3" name="Straight Connector 32"/>
          <p:cNvCxnSpPr/>
          <p:nvPr/>
        </p:nvCxnSpPr>
        <p:spPr>
          <a:xfrm rot="5400000" flipH="1" flipV="1">
            <a:off x="-381000" y="5105400"/>
            <a:ext cx="1219200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34" name="Straight Arrow Connector 33"/>
          <p:cNvCxnSpPr/>
          <p:nvPr/>
        </p:nvCxnSpPr>
        <p:spPr>
          <a:xfrm rot="5400000">
            <a:off x="2362994" y="5104606"/>
            <a:ext cx="3048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>
          <a:xfrm rot="5400000">
            <a:off x="2362994" y="1828006"/>
            <a:ext cx="3048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>
          <a:xfrm>
            <a:off x="152400" y="1676400"/>
            <a:ext cx="2362200" cy="158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8112949" y="2070556"/>
            <a:ext cx="8418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rxOddReg[59:0]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45867" y="3137356"/>
            <a:ext cx="8675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err="1" smtClean="0">
                <a:solidFill>
                  <a:srgbClr val="0070C0"/>
                </a:solidFill>
              </a:rPr>
              <a:t>rxEvenReg</a:t>
            </a:r>
            <a:r>
              <a:rPr lang="en-US" sz="800" kern="0" dirty="0" smtClean="0">
                <a:solidFill>
                  <a:srgbClr val="0070C0"/>
                </a:solidFill>
              </a:rPr>
              <a:t>[59:0]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33600" y="1981200"/>
            <a:ext cx="838200" cy="16764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Data Re-Sampler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62000" y="1981200"/>
            <a:ext cx="838200" cy="29718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Phase/</a:t>
            </a:r>
            <a:r>
              <a:rPr lang="en-US" sz="900" kern="0" dirty="0" err="1" smtClean="0">
                <a:solidFill>
                  <a:sysClr val="window" lastClr="FFFFFF"/>
                </a:solidFill>
                <a:latin typeface="Verdana"/>
              </a:rPr>
              <a:t>Freq</a:t>
            </a:r>
            <a:endParaRPr lang="en-US" sz="900" kern="0" dirty="0" smtClean="0">
              <a:solidFill>
                <a:sysClr val="window" lastClr="FFFFFF"/>
              </a:solidFill>
              <a:latin typeface="Verdana"/>
            </a:endParaRP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Detector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33600" y="4114800"/>
            <a:ext cx="838200" cy="838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Charge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Pump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133600" y="5257800"/>
            <a:ext cx="838200" cy="838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Loop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Filter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62000" y="5257800"/>
            <a:ext cx="838200" cy="838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VCO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 flipH="1" flipV="1">
            <a:off x="4343400" y="28194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cxnSp>
        <p:nvCxnSpPr>
          <p:cNvPr id="45" name="Straight Connector 44"/>
          <p:cNvCxnSpPr/>
          <p:nvPr/>
        </p:nvCxnSpPr>
        <p:spPr>
          <a:xfrm rot="16200000" flipH="1">
            <a:off x="4343400" y="27432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3733800" y="20574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1-to-3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953000" y="20574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3-to-15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172200" y="20574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15-to-60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391400" y="20574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60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cxnSp>
        <p:nvCxnSpPr>
          <p:cNvPr id="50" name="Straight Arrow Connector 49"/>
          <p:cNvCxnSpPr>
            <a:stCxn id="46" idx="3"/>
            <a:endCxn id="47" idx="1"/>
          </p:cNvCxnSpPr>
          <p:nvPr/>
        </p:nvCxnSpPr>
        <p:spPr>
          <a:xfrm>
            <a:off x="4495800" y="22860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>
          <a:xfrm>
            <a:off x="5715000" y="22860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>
          <a:xfrm>
            <a:off x="6934200" y="22860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>
          <a:xfrm>
            <a:off x="8153400" y="22860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>
          <a:xfrm>
            <a:off x="5105400" y="28194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55" name="Rectangle 54"/>
          <p:cNvSpPr/>
          <p:nvPr/>
        </p:nvSpPr>
        <p:spPr>
          <a:xfrm>
            <a:off x="5562600" y="25908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1/5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6324600" y="28194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57" name="Rectangle 56"/>
          <p:cNvSpPr/>
          <p:nvPr/>
        </p:nvSpPr>
        <p:spPr>
          <a:xfrm>
            <a:off x="6781800" y="25908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1/4</a:t>
            </a: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7543800" y="2705100"/>
            <a:ext cx="10668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59" name="Rectangle 58"/>
          <p:cNvSpPr/>
          <p:nvPr/>
        </p:nvSpPr>
        <p:spPr>
          <a:xfrm>
            <a:off x="3733800" y="31242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1-to-3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953000" y="31242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3-to-15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172200" y="31242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15-to-60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SREG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391400" y="3124200"/>
            <a:ext cx="762000" cy="45720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60</a:t>
            </a:r>
          </a:p>
          <a:p>
            <a:pPr algn="ctr">
              <a:defRPr/>
            </a:pPr>
            <a:r>
              <a:rPr lang="en-US" sz="900" kern="0" dirty="0" smtClean="0">
                <a:solidFill>
                  <a:sysClr val="window" lastClr="FFFFFF"/>
                </a:solidFill>
                <a:latin typeface="Verdana"/>
              </a:rPr>
              <a:t>REG</a:t>
            </a:r>
            <a:endParaRPr lang="en-GB" sz="900" kern="0" dirty="0">
              <a:solidFill>
                <a:sysClr val="window" lastClr="FFFFFF"/>
              </a:solidFill>
              <a:latin typeface="Verdana"/>
            </a:endParaRPr>
          </a:p>
        </p:txBody>
      </p:sp>
      <p:cxnSp>
        <p:nvCxnSpPr>
          <p:cNvPr id="63" name="Straight Arrow Connector 62"/>
          <p:cNvCxnSpPr>
            <a:stCxn id="59" idx="3"/>
            <a:endCxn id="60" idx="1"/>
          </p:cNvCxnSpPr>
          <p:nvPr/>
        </p:nvCxnSpPr>
        <p:spPr>
          <a:xfrm>
            <a:off x="4495800" y="33528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5715000" y="33528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>
          <a:xfrm>
            <a:off x="6934200" y="33528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6" name="Straight Arrow Connector 65"/>
          <p:cNvCxnSpPr/>
          <p:nvPr/>
        </p:nvCxnSpPr>
        <p:spPr>
          <a:xfrm>
            <a:off x="2971800" y="3429000"/>
            <a:ext cx="7620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7" name="Straight Arrow Connector 66"/>
          <p:cNvCxnSpPr>
            <a:endCxn id="47" idx="2"/>
          </p:cNvCxnSpPr>
          <p:nvPr/>
        </p:nvCxnSpPr>
        <p:spPr>
          <a:xfrm rot="5400000" flipH="1" flipV="1">
            <a:off x="5181203" y="2667397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68" name="Straight Arrow Connector 67"/>
          <p:cNvCxnSpPr/>
          <p:nvPr/>
        </p:nvCxnSpPr>
        <p:spPr>
          <a:xfrm rot="16200000" flipH="1">
            <a:off x="5181997" y="2971403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69" name="Straight Arrow Connector 68"/>
          <p:cNvCxnSpPr/>
          <p:nvPr/>
        </p:nvCxnSpPr>
        <p:spPr>
          <a:xfrm rot="5400000" flipH="1" flipV="1">
            <a:off x="6400403" y="2667397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0" name="Straight Arrow Connector 69"/>
          <p:cNvCxnSpPr/>
          <p:nvPr/>
        </p:nvCxnSpPr>
        <p:spPr>
          <a:xfrm rot="16200000" flipH="1">
            <a:off x="6401197" y="2971403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1" name="Straight Arrow Connector 70"/>
          <p:cNvCxnSpPr/>
          <p:nvPr/>
        </p:nvCxnSpPr>
        <p:spPr>
          <a:xfrm flipV="1">
            <a:off x="7772400" y="2515622"/>
            <a:ext cx="794" cy="18312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2" name="Straight Arrow Connector 71"/>
          <p:cNvCxnSpPr/>
          <p:nvPr/>
        </p:nvCxnSpPr>
        <p:spPr>
          <a:xfrm>
            <a:off x="7772400" y="2697728"/>
            <a:ext cx="1588" cy="426472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73" name="Straight Arrow Connector 72"/>
          <p:cNvCxnSpPr/>
          <p:nvPr/>
        </p:nvCxnSpPr>
        <p:spPr>
          <a:xfrm>
            <a:off x="8153400" y="3352800"/>
            <a:ext cx="457200" cy="1588"/>
          </a:xfrm>
          <a:prstGeom prst="straightConnector1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74" name="Straight Connector 73"/>
          <p:cNvCxnSpPr/>
          <p:nvPr/>
        </p:nvCxnSpPr>
        <p:spPr>
          <a:xfrm rot="5400000" flipH="1" flipV="1">
            <a:off x="5562600" y="28194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cxnSp>
        <p:nvCxnSpPr>
          <p:cNvPr id="75" name="Straight Connector 74"/>
          <p:cNvCxnSpPr/>
          <p:nvPr/>
        </p:nvCxnSpPr>
        <p:spPr>
          <a:xfrm rot="16200000" flipH="1">
            <a:off x="5562600" y="27432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cxnSp>
        <p:nvCxnSpPr>
          <p:cNvPr id="76" name="Straight Connector 75"/>
          <p:cNvCxnSpPr/>
          <p:nvPr/>
        </p:nvCxnSpPr>
        <p:spPr>
          <a:xfrm rot="5400000" flipH="1" flipV="1">
            <a:off x="6781800" y="28194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cxnSp>
        <p:nvCxnSpPr>
          <p:cNvPr id="77" name="Straight Connector 76"/>
          <p:cNvCxnSpPr/>
          <p:nvPr/>
        </p:nvCxnSpPr>
        <p:spPr>
          <a:xfrm rot="16200000" flipH="1">
            <a:off x="6781800" y="2743200"/>
            <a:ext cx="76200" cy="76200"/>
          </a:xfrm>
          <a:prstGeom prst="line">
            <a:avLst/>
          </a:prstGeom>
          <a:noFill/>
          <a:ln w="1905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sp>
        <p:nvSpPr>
          <p:cNvPr id="78" name="TextBox 77"/>
          <p:cNvSpPr txBox="1"/>
          <p:nvPr/>
        </p:nvSpPr>
        <p:spPr>
          <a:xfrm>
            <a:off x="7772400" y="2514600"/>
            <a:ext cx="7922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C00000"/>
                </a:solidFill>
              </a:rPr>
              <a:t>clock40MHz</a:t>
            </a:r>
            <a:endParaRPr lang="en-GB" sz="800" kern="0" dirty="0">
              <a:solidFill>
                <a:srgbClr val="C00000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rot="5400000" flipH="1" flipV="1">
            <a:off x="3962003" y="2667397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80" name="Straight Arrow Connector 79"/>
          <p:cNvCxnSpPr/>
          <p:nvPr/>
        </p:nvCxnSpPr>
        <p:spPr>
          <a:xfrm rot="16200000" flipH="1">
            <a:off x="3962797" y="2971403"/>
            <a:ext cx="305594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oval" w="med" len="med"/>
            <a:tailEnd type="triangle" w="med" len="med"/>
          </a:ln>
          <a:effectLst/>
        </p:spPr>
      </p:cxnSp>
      <p:cxnSp>
        <p:nvCxnSpPr>
          <p:cNvPr id="81" name="Straight Connector 80"/>
          <p:cNvCxnSpPr/>
          <p:nvPr/>
        </p:nvCxnSpPr>
        <p:spPr>
          <a:xfrm rot="5400000" flipH="1" flipV="1">
            <a:off x="4610100" y="22479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2" name="TextBox 81"/>
          <p:cNvSpPr txBox="1"/>
          <p:nvPr/>
        </p:nvSpPr>
        <p:spPr>
          <a:xfrm>
            <a:off x="4495800" y="2057400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3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rot="5400000" flipH="1" flipV="1">
            <a:off x="4610100" y="33147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4" name="TextBox 83"/>
          <p:cNvSpPr txBox="1"/>
          <p:nvPr/>
        </p:nvSpPr>
        <p:spPr>
          <a:xfrm>
            <a:off x="4495800" y="3124200"/>
            <a:ext cx="2503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3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 rot="5400000" flipH="1" flipV="1">
            <a:off x="5829300" y="22479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5715000" y="205740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15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 rot="5400000" flipH="1" flipV="1">
            <a:off x="5829300" y="33147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5715000" y="312420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15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rot="5400000" flipH="1" flipV="1">
            <a:off x="7048500" y="22479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90" name="TextBox 89"/>
          <p:cNvSpPr txBox="1"/>
          <p:nvPr/>
        </p:nvSpPr>
        <p:spPr>
          <a:xfrm>
            <a:off x="6934200" y="205740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60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rot="5400000" flipH="1" flipV="1">
            <a:off x="7048500" y="3314700"/>
            <a:ext cx="152400" cy="76200"/>
          </a:xfrm>
          <a:prstGeom prst="line">
            <a:avLst/>
          </a:prstGeom>
          <a:noFill/>
          <a:ln w="190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92" name="TextBox 91"/>
          <p:cNvSpPr txBox="1"/>
          <p:nvPr/>
        </p:nvSpPr>
        <p:spPr>
          <a:xfrm>
            <a:off x="6934200" y="3124200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60</a:t>
            </a:r>
            <a:endParaRPr lang="en-GB" sz="800" kern="0" dirty="0">
              <a:solidFill>
                <a:srgbClr val="0070C0"/>
              </a:solidFill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 flipV="1">
            <a:off x="4724400" y="3048794"/>
            <a:ext cx="1588" cy="1097528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94" name="TextBox 93"/>
          <p:cNvSpPr txBox="1"/>
          <p:nvPr/>
        </p:nvSpPr>
        <p:spPr>
          <a:xfrm rot="16200000">
            <a:off x="4292949" y="3692963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-US" sz="800" kern="0" dirty="0" err="1" smtClean="0">
                <a:solidFill>
                  <a:sysClr val="windowText" lastClr="000000"/>
                </a:solidFill>
              </a:rPr>
              <a:t>skipCycle</a:t>
            </a:r>
            <a:endParaRPr lang="en-GB" sz="800" kern="0" dirty="0">
              <a:solidFill>
                <a:sysClr val="windowText" lastClr="000000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805082" y="1828800"/>
            <a:ext cx="6735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900" b="1" kern="0" dirty="0" smtClean="0">
                <a:solidFill>
                  <a:srgbClr val="C00000"/>
                </a:solidFill>
              </a:rPr>
              <a:t>(240 MHz)</a:t>
            </a:r>
            <a:endParaRPr lang="en-GB" sz="900" b="1" kern="0" dirty="0">
              <a:solidFill>
                <a:srgbClr val="C000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024282" y="1828800"/>
            <a:ext cx="6735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900" b="1" kern="0" dirty="0" smtClean="0">
                <a:solidFill>
                  <a:srgbClr val="C00000"/>
                </a:solidFill>
              </a:rPr>
              <a:t>(800 MHz)</a:t>
            </a:r>
            <a:endParaRPr lang="en-GB" sz="900" b="1" kern="0" dirty="0">
              <a:solidFill>
                <a:srgbClr val="C0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243482" y="1828800"/>
            <a:ext cx="6735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900" b="1" kern="0" dirty="0" smtClean="0">
                <a:solidFill>
                  <a:srgbClr val="C00000"/>
                </a:solidFill>
              </a:rPr>
              <a:t>(160 MHz)</a:t>
            </a:r>
            <a:endParaRPr lang="en-GB" sz="900" b="1" kern="0" dirty="0">
              <a:solidFill>
                <a:srgbClr val="C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484518" y="1828800"/>
            <a:ext cx="6158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900" b="1" kern="0" dirty="0" smtClean="0">
                <a:solidFill>
                  <a:srgbClr val="C00000"/>
                </a:solidFill>
              </a:rPr>
              <a:t>(40 MHz)</a:t>
            </a:r>
            <a:endParaRPr lang="en-GB" sz="900" b="1" kern="0" dirty="0">
              <a:solidFill>
                <a:srgbClr val="C00000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7556912" y="2970212"/>
            <a:ext cx="10668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7790286" y="2667000"/>
            <a:ext cx="7441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C00000"/>
                </a:solidFill>
              </a:rPr>
              <a:t>clock80MHz</a:t>
            </a:r>
            <a:endParaRPr lang="en-GB" sz="800" kern="0" dirty="0">
              <a:solidFill>
                <a:srgbClr val="C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52400" y="1447800"/>
            <a:ext cx="11544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solidFill>
                  <a:prstClr val="black"/>
                </a:solidFill>
              </a:rPr>
              <a:t>rxSelectDataInPhase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76200" y="1295400"/>
            <a:ext cx="3226780" cy="49530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360093" y="1295400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CDR PLL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3532082" y="1447800"/>
            <a:ext cx="5535718" cy="25908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924800" y="1447800"/>
            <a:ext cx="1153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DES 2/120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772400" y="2819400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800" kern="0" dirty="0" smtClean="0">
                <a:solidFill>
                  <a:srgbClr val="C00000"/>
                </a:solidFill>
              </a:rPr>
              <a:t>clock160MHz</a:t>
            </a:r>
            <a:endParaRPr lang="en-GB" sz="800" kern="0" dirty="0">
              <a:solidFill>
                <a:srgbClr val="C00000"/>
              </a:solidFill>
            </a:endParaRPr>
          </a:p>
        </p:txBody>
      </p:sp>
      <p:cxnSp>
        <p:nvCxnSpPr>
          <p:cNvPr id="107" name="Straight Arrow Connector 106"/>
          <p:cNvCxnSpPr/>
          <p:nvPr/>
        </p:nvCxnSpPr>
        <p:spPr>
          <a:xfrm>
            <a:off x="7556912" y="2857500"/>
            <a:ext cx="1066800" cy="1588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108" name="TextBox 107"/>
          <p:cNvSpPr txBox="1"/>
          <p:nvPr/>
        </p:nvSpPr>
        <p:spPr>
          <a:xfrm>
            <a:off x="2360093" y="824441"/>
            <a:ext cx="1513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Fast dynamic logic</a:t>
            </a:r>
            <a:endParaRPr lang="en-GB" sz="1400" dirty="0">
              <a:solidFill>
                <a:srgbClr val="002060"/>
              </a:solidFill>
            </a:endParaRPr>
          </a:p>
        </p:txBody>
      </p:sp>
      <p:cxnSp>
        <p:nvCxnSpPr>
          <p:cNvPr id="109" name="Straight Arrow Connector 108"/>
          <p:cNvCxnSpPr>
            <a:stCxn id="108" idx="3"/>
          </p:cNvCxnSpPr>
          <p:nvPr/>
        </p:nvCxnSpPr>
        <p:spPr>
          <a:xfrm>
            <a:off x="3873264" y="978330"/>
            <a:ext cx="747731" cy="8388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5220072" y="908720"/>
            <a:ext cx="1111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2060"/>
                </a:solidFill>
              </a:rPr>
              <a:t>“Macro Cell”</a:t>
            </a:r>
            <a:endParaRPr lang="en-GB" sz="1400" dirty="0">
              <a:solidFill>
                <a:srgbClr val="002060"/>
              </a:solidFill>
            </a:endParaRPr>
          </a:p>
        </p:txBody>
      </p:sp>
      <p:cxnSp>
        <p:nvCxnSpPr>
          <p:cNvPr id="111" name="Straight Arrow Connector 110"/>
          <p:cNvCxnSpPr>
            <a:stCxn id="110" idx="3"/>
          </p:cNvCxnSpPr>
          <p:nvPr/>
        </p:nvCxnSpPr>
        <p:spPr>
          <a:xfrm>
            <a:off x="6331595" y="1062609"/>
            <a:ext cx="488305" cy="4174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694246" y="4278205"/>
            <a:ext cx="326070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Full custom logic: </a:t>
            </a:r>
            <a:r>
              <a:rPr lang="en-GB" sz="1400" dirty="0" err="1" smtClean="0">
                <a:solidFill>
                  <a:srgbClr val="002060"/>
                </a:solidFill>
              </a:rPr>
              <a:t>DFF</a:t>
            </a:r>
            <a:r>
              <a:rPr lang="en-GB" sz="1400" dirty="0" smtClean="0">
                <a:solidFill>
                  <a:srgbClr val="002060"/>
                </a:solidFill>
              </a:rPr>
              <a:t>, gates, …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Characterized in </a:t>
            </a:r>
            <a:r>
              <a:rPr lang="en-GB" sz="1400" dirty="0" err="1" smtClean="0">
                <a:solidFill>
                  <a:srgbClr val="002060"/>
                </a:solidFill>
              </a:rPr>
              <a:t>ELC</a:t>
            </a:r>
            <a:endParaRPr lang="en-GB" sz="1400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“Hand” net list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Verilog Simulation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err="1" smtClean="0">
                <a:solidFill>
                  <a:srgbClr val="002060"/>
                </a:solidFill>
              </a:rPr>
              <a:t>P&amp;R</a:t>
            </a:r>
            <a:r>
              <a:rPr lang="en-GB" sz="1400" dirty="0" smtClean="0">
                <a:solidFill>
                  <a:srgbClr val="002060"/>
                </a:solidFill>
              </a:rPr>
              <a:t> in Encounter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Timing extracted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>
                <a:solidFill>
                  <a:srgbClr val="002060"/>
                </a:solidFill>
              </a:rPr>
              <a:t>B</a:t>
            </a:r>
            <a:r>
              <a:rPr lang="en-GB" sz="1400" dirty="0" smtClean="0">
                <a:solidFill>
                  <a:srgbClr val="002060"/>
                </a:solidFill>
              </a:rPr>
              <a:t>ack annotation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Verilog simulation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solidFill>
                  <a:srgbClr val="002060"/>
                </a:solidFill>
              </a:rPr>
              <a:t>Spice simulation </a:t>
            </a:r>
            <a:endParaRPr lang="en-GB" sz="1400" dirty="0">
              <a:solidFill>
                <a:srgbClr val="002060"/>
              </a:solidFill>
            </a:endParaRPr>
          </a:p>
        </p:txBody>
      </p:sp>
      <p:cxnSp>
        <p:nvCxnSpPr>
          <p:cNvPr id="113" name="Straight Arrow Connector 112"/>
          <p:cNvCxnSpPr>
            <a:stCxn id="112" idx="1"/>
          </p:cNvCxnSpPr>
          <p:nvPr/>
        </p:nvCxnSpPr>
        <p:spPr>
          <a:xfrm flipH="1" flipV="1">
            <a:off x="4146263" y="3771900"/>
            <a:ext cx="547983" cy="15219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ight Brace 113"/>
          <p:cNvSpPr/>
          <p:nvPr/>
        </p:nvSpPr>
        <p:spPr>
          <a:xfrm>
            <a:off x="6781800" y="4953000"/>
            <a:ext cx="135265" cy="12954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115" name="Straight Arrow Connector 114"/>
          <p:cNvCxnSpPr/>
          <p:nvPr/>
        </p:nvCxnSpPr>
        <p:spPr>
          <a:xfrm flipV="1">
            <a:off x="6934200" y="4038600"/>
            <a:ext cx="858255" cy="14485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3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Phase Shifter</a:t>
            </a:r>
            <a:endParaRPr lang="en-GB" b="1" dirty="0"/>
          </a:p>
        </p:txBody>
      </p: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9801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dirty="0"/>
              <a:t>Main features:</a:t>
            </a:r>
          </a:p>
          <a:p>
            <a:r>
              <a:rPr lang="en-GB" dirty="0"/>
              <a:t>8 – </a:t>
            </a:r>
            <a:r>
              <a:rPr lang="en-GB" dirty="0" smtClean="0"/>
              <a:t>channels</a:t>
            </a:r>
          </a:p>
          <a:p>
            <a:r>
              <a:rPr lang="en-GB" dirty="0" smtClean="0"/>
              <a:t>Clock frequencies: 40, 80, 160 and 320 MHz</a:t>
            </a:r>
          </a:p>
          <a:p>
            <a:r>
              <a:rPr lang="en-GB" dirty="0" smtClean="0"/>
              <a:t>Phase resolution: 48.8 ps</a:t>
            </a:r>
          </a:p>
          <a:p>
            <a:r>
              <a:rPr lang="en-GB" dirty="0" smtClean="0"/>
              <a:t>Phase span: 0 to 2</a:t>
            </a:r>
            <a:r>
              <a:rPr lang="en-GB" dirty="0" smtClean="0">
                <a:latin typeface="Symbol" panose="05050102010706020507" pitchFamily="18" charset="2"/>
              </a:rPr>
              <a:t>p</a:t>
            </a:r>
            <a:endParaRPr lang="en-GB" dirty="0">
              <a:latin typeface="Symbol" panose="05050102010706020507" pitchFamily="18" charset="2"/>
            </a:endParaRPr>
          </a:p>
          <a:p>
            <a:r>
              <a:rPr lang="en-GB" dirty="0"/>
              <a:t>1 PLL + Counter </a:t>
            </a:r>
            <a:r>
              <a:rPr lang="en-GB" dirty="0" smtClean="0"/>
              <a:t>generates </a:t>
            </a:r>
            <a:r>
              <a:rPr lang="en-GB" dirty="0"/>
              <a:t>frequencies: </a:t>
            </a:r>
            <a:r>
              <a:rPr lang="en-GB" dirty="0" smtClean="0"/>
              <a:t>40, 80, 160, 320, 640 and 1280 </a:t>
            </a:r>
            <a:r>
              <a:rPr lang="en-GB" dirty="0"/>
              <a:t>MHz</a:t>
            </a:r>
          </a:p>
          <a:p>
            <a:r>
              <a:rPr lang="en-GB" dirty="0"/>
              <a:t>1 DLL per channel</a:t>
            </a:r>
          </a:p>
          <a:p>
            <a:r>
              <a:rPr lang="en-GB" dirty="0"/>
              <a:t>Mixed digital/analogue phase shifting technique:</a:t>
            </a:r>
          </a:p>
          <a:p>
            <a:pPr lvl="1"/>
            <a:r>
              <a:rPr lang="en-GB" dirty="0"/>
              <a:t>Coarse </a:t>
            </a:r>
            <a:r>
              <a:rPr lang="en-GB" dirty="0" err="1"/>
              <a:t>deskewing</a:t>
            </a:r>
            <a:r>
              <a:rPr lang="en-GB" dirty="0"/>
              <a:t> – Digital</a:t>
            </a:r>
          </a:p>
          <a:p>
            <a:pPr lvl="1"/>
            <a:r>
              <a:rPr lang="en-GB" dirty="0"/>
              <a:t>Fine </a:t>
            </a:r>
            <a:r>
              <a:rPr lang="en-GB" dirty="0" err="1"/>
              <a:t>deskewing</a:t>
            </a:r>
            <a:r>
              <a:rPr lang="en-GB" dirty="0"/>
              <a:t> – </a:t>
            </a:r>
            <a:r>
              <a:rPr lang="en-GB" dirty="0" smtClean="0"/>
              <a:t>Analogue</a:t>
            </a:r>
          </a:p>
          <a:p>
            <a:r>
              <a:rPr lang="en-GB" dirty="0"/>
              <a:t>Differential non-linearity: &lt; 6.7% LSB</a:t>
            </a:r>
          </a:p>
          <a:p>
            <a:r>
              <a:rPr lang="en-GB" dirty="0"/>
              <a:t>Integral non-linearity:  INL &lt; 6.5% </a:t>
            </a:r>
            <a:r>
              <a:rPr lang="en-GB" dirty="0" smtClean="0"/>
              <a:t>LSB</a:t>
            </a:r>
            <a:endParaRPr lang="en-GB" dirty="0"/>
          </a:p>
          <a:p>
            <a:r>
              <a:rPr lang="en-GB" dirty="0"/>
              <a:t>Power consumption: 5.6 </a:t>
            </a:r>
            <a:r>
              <a:rPr lang="en-GB" dirty="0" smtClean="0"/>
              <a:t>mW/channel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764158"/>
            <a:ext cx="8162925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51920" y="3594278"/>
            <a:ext cx="23042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FF0000"/>
                </a:solidFill>
              </a:rPr>
              <a:t>Resolution = 1/(1.28GHz) = 781.25 ps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3501008"/>
            <a:ext cx="22081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Resolution = 1/(16X1.28GHz) = ~49 ps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491880" y="2924944"/>
            <a:ext cx="360040" cy="7962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 flipV="1">
            <a:off x="5940152" y="2924944"/>
            <a:ext cx="360040" cy="699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4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Outline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Radiation </a:t>
            </a:r>
            <a:r>
              <a:rPr lang="en-GB" dirty="0" smtClean="0"/>
              <a:t>hard optical </a:t>
            </a:r>
            <a:r>
              <a:rPr lang="en-GB" dirty="0"/>
              <a:t>Link</a:t>
            </a:r>
          </a:p>
          <a:p>
            <a:r>
              <a:rPr lang="en-GB" dirty="0"/>
              <a:t>The GBT </a:t>
            </a:r>
            <a:r>
              <a:rPr lang="en-GB" dirty="0" smtClean="0"/>
              <a:t>system</a:t>
            </a:r>
            <a:endParaRPr lang="en-GB" dirty="0"/>
          </a:p>
          <a:p>
            <a:r>
              <a:rPr lang="en-GB" dirty="0" smtClean="0"/>
              <a:t>The </a:t>
            </a:r>
            <a:r>
              <a:rPr lang="en-GB" dirty="0"/>
              <a:t>GBTX up-link</a:t>
            </a:r>
          </a:p>
          <a:p>
            <a:r>
              <a:rPr lang="en-GB" dirty="0" smtClean="0"/>
              <a:t>The </a:t>
            </a:r>
            <a:r>
              <a:rPr lang="en-GB" dirty="0"/>
              <a:t>GBTX down-link</a:t>
            </a:r>
          </a:p>
          <a:p>
            <a:r>
              <a:rPr lang="en-GB" dirty="0" smtClean="0"/>
              <a:t>Phase-shifter</a:t>
            </a:r>
            <a:endParaRPr lang="en-GB" dirty="0"/>
          </a:p>
          <a:p>
            <a:r>
              <a:rPr lang="en-GB" dirty="0" smtClean="0"/>
              <a:t>xPLL</a:t>
            </a:r>
            <a:endParaRPr lang="en-GB" dirty="0"/>
          </a:p>
          <a:p>
            <a:r>
              <a:rPr lang="en-GB" dirty="0" smtClean="0"/>
              <a:t>ePLL</a:t>
            </a:r>
            <a:endParaRPr lang="en-GB" dirty="0"/>
          </a:p>
          <a:p>
            <a:r>
              <a:rPr lang="en-GB" dirty="0"/>
              <a:t>Controlling the GBTX</a:t>
            </a:r>
          </a:p>
          <a:p>
            <a:r>
              <a:rPr lang="en-GB" dirty="0"/>
              <a:t>Interfacing with the GBLD</a:t>
            </a:r>
          </a:p>
          <a:p>
            <a:r>
              <a:rPr lang="en-GB" dirty="0"/>
              <a:t>Built-in test features</a:t>
            </a:r>
          </a:p>
          <a:p>
            <a:r>
              <a:rPr lang="en-GB" dirty="0"/>
              <a:t>SEU tests</a:t>
            </a:r>
          </a:p>
          <a:p>
            <a:r>
              <a:rPr lang="en-GB" dirty="0"/>
              <a:t>Power consumption</a:t>
            </a:r>
          </a:p>
          <a:p>
            <a:r>
              <a:rPr lang="en-GB" dirty="0"/>
              <a:t>Testing Status</a:t>
            </a:r>
          </a:p>
          <a:p>
            <a:r>
              <a:rPr lang="en-GB" dirty="0"/>
              <a:t>GBTX future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Phase-Shifter Performance (1/3)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525344"/>
            <a:ext cx="2895600" cy="196850"/>
          </a:xfrm>
        </p:spPr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25016"/>
            <a:ext cx="3813810" cy="304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25016"/>
            <a:ext cx="3813810" cy="304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58" y="3549352"/>
            <a:ext cx="3813810" cy="30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49352"/>
            <a:ext cx="381381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69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Phase-Shifter Performance (2/3)</a:t>
            </a:r>
            <a:endParaRPr lang="en-GB" b="1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032510"/>
              </p:ext>
            </p:extLst>
          </p:nvPr>
        </p:nvGraphicFramePr>
        <p:xfrm>
          <a:off x="457200" y="1697216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Non-Linearity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Integral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Differential</a:t>
                      </a:r>
                      <a:endParaRPr kumimoji="0" lang="en-GB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Frequency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400" dirty="0" err="1" smtClean="0"/>
                        <a:t>t</a:t>
                      </a:r>
                      <a:r>
                        <a:rPr lang="en-GB" sz="1400" dirty="0" smtClean="0"/>
                        <a:t>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400" dirty="0" smtClean="0"/>
                        <a:t>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Min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400" dirty="0" smtClean="0"/>
                        <a:t>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Max [ps]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Min [ps]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51.6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-30.1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28.5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-31.5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80</a:t>
                      </a:r>
                      <a:r>
                        <a:rPr lang="en-GB" sz="1400" baseline="0" dirty="0" smtClean="0"/>
                        <a:t>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35.6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-23.2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-14.6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160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39.8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-22.9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-16.0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320 MHz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47.1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-30.7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17.0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29.7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-30.6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8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Phase-Shifter Performance </a:t>
            </a:r>
            <a:r>
              <a:rPr lang="en-GB" b="1" dirty="0" smtClean="0"/>
              <a:t>(3/3</a:t>
            </a:r>
            <a:r>
              <a:rPr lang="en-GB" b="1" dirty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8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156912"/>
              </p:ext>
            </p:extLst>
          </p:nvPr>
        </p:nvGraphicFramePr>
        <p:xfrm>
          <a:off x="1835696" y="1340768"/>
          <a:ext cx="5400678" cy="3794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13"/>
                <a:gridCol w="900113"/>
                <a:gridCol w="900113"/>
                <a:gridCol w="900113"/>
                <a:gridCol w="900113"/>
                <a:gridCol w="900113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1200" dirty="0" smtClean="0"/>
                        <a:t>Jitter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200" dirty="0" smtClean="0"/>
                        <a:t>Min Delay (0</a:t>
                      </a:r>
                      <a:r>
                        <a:rPr lang="en-GB" sz="1200" baseline="0" dirty="0" smtClean="0"/>
                        <a:t> ns)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Max Delay (25 ns)</a:t>
                      </a:r>
                      <a:endParaRPr kumimoji="0" lang="en-GB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Frequency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Mode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200" dirty="0" smtClean="0"/>
                        <a:t> [ps]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P-P [ps]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GB" sz="1200" dirty="0" smtClean="0"/>
                        <a:t> [ps]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P-P [ps]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Simplex </a:t>
                      </a:r>
                      <a:r>
                        <a:rPr lang="en-GB" sz="1200" dirty="0" err="1" smtClean="0"/>
                        <a:t>Tx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37.0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40.7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80</a:t>
                      </a:r>
                      <a:r>
                        <a:rPr lang="en-GB" sz="1200" baseline="0" dirty="0" smtClean="0"/>
                        <a:t>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Simplex </a:t>
                      </a:r>
                      <a:r>
                        <a:rPr lang="en-GB" sz="1200" dirty="0" err="1" smtClean="0"/>
                        <a:t>Tx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36.7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37.5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Simplex </a:t>
                      </a:r>
                      <a:r>
                        <a:rPr lang="en-GB" sz="1200" dirty="0" err="1" smtClean="0"/>
                        <a:t>Tx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36.2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48.6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320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Simplex </a:t>
                      </a:r>
                      <a:r>
                        <a:rPr lang="en-GB" sz="1200" dirty="0" err="1" smtClean="0"/>
                        <a:t>Tx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13.5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63.0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15.2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67.3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Duplex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40.9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45.0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80</a:t>
                      </a:r>
                      <a:r>
                        <a:rPr lang="en-GB" sz="1200" baseline="0" dirty="0" smtClean="0"/>
                        <a:t>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Duplex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35.0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3.8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37.5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Duplex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42.3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8.9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49.5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320 MHz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Duplex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13.4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65.7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15.3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70.6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9634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xPLL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2116088"/>
          </a:xfrm>
        </p:spPr>
        <p:txBody>
          <a:bodyPr/>
          <a:lstStyle/>
          <a:p>
            <a:r>
              <a:rPr lang="en-GB" dirty="0" smtClean="0"/>
              <a:t>Phase-Locked Loop based on a Quartz Crystal Oscillator (VCXO)</a:t>
            </a:r>
          </a:p>
          <a:p>
            <a:r>
              <a:rPr lang="en-GB" dirty="0" smtClean="0"/>
              <a:t>On package Quartz Crystal tailored to the LHC frequency</a:t>
            </a:r>
          </a:p>
          <a:p>
            <a:r>
              <a:rPr lang="en-GB" dirty="0" smtClean="0"/>
              <a:t>Three main functions:</a:t>
            </a:r>
          </a:p>
          <a:p>
            <a:pPr lvl="1"/>
            <a:r>
              <a:rPr lang="en-GB" dirty="0" smtClean="0"/>
              <a:t>Clock reference (for systems without clock reference)</a:t>
            </a:r>
          </a:p>
          <a:p>
            <a:pPr lvl="1"/>
            <a:r>
              <a:rPr lang="en-GB" dirty="0" smtClean="0"/>
              <a:t>Jitter cleaning PLL for systems with a “noisy” system clock</a:t>
            </a:r>
          </a:p>
          <a:p>
            <a:pPr lvl="1"/>
            <a:r>
              <a:rPr lang="en-GB" dirty="0" smtClean="0"/>
              <a:t>Watchdog clock source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609" y="836712"/>
            <a:ext cx="6172735" cy="32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49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xPLL Performance – VCXO Mode</a:t>
            </a:r>
            <a:endParaRPr lang="en-GB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4" y="1529740"/>
            <a:ext cx="5207344" cy="391548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645128"/>
              </p:ext>
            </p:extLst>
          </p:nvPr>
        </p:nvGraphicFramePr>
        <p:xfrm>
          <a:off x="5940152" y="2692514"/>
          <a:ext cx="2684373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2281"/>
                <a:gridCol w="746046"/>
                <a:gridCol w="74604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r>
                        <a:rPr lang="en-GB" sz="1600" b="1" u="none" strike="noStrike" dirty="0" smtClean="0">
                          <a:effectLst/>
                        </a:rPr>
                        <a:t>VCXO Mode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40 MHz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 err="1">
                          <a:effectLst/>
                        </a:rPr>
                        <a:t>TJ</a:t>
                      </a:r>
                      <a:r>
                        <a:rPr lang="en-GB" sz="1600" b="1" u="none" strike="noStrike" dirty="0">
                          <a:effectLst/>
                        </a:rPr>
                        <a:t> (1e-12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126.9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effectLst/>
                        </a:rPr>
                        <a:t>RJ (</a:t>
                      </a:r>
                      <a:r>
                        <a:rPr lang="en-GB" sz="1600" b="1" u="none" strike="noStrike" dirty="0" err="1">
                          <a:effectLst/>
                        </a:rPr>
                        <a:t>rms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5.4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err="1">
                          <a:effectLst/>
                        </a:rPr>
                        <a:t>PJ</a:t>
                      </a:r>
                      <a:r>
                        <a:rPr lang="en-GB" sz="1600" b="1" u="none" strike="noStrike" dirty="0">
                          <a:effectLst/>
                        </a:rPr>
                        <a:t> (</a:t>
                      </a:r>
                      <a:r>
                        <a:rPr lang="en-GB" sz="1600" b="1" u="none" strike="noStrike" dirty="0" smtClean="0">
                          <a:effectLst/>
                        </a:rPr>
                        <a:t>d-d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50.5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err="1">
                          <a:effectLst/>
                        </a:rPr>
                        <a:t>PJ</a:t>
                      </a:r>
                      <a:r>
                        <a:rPr lang="en-GB" sz="1600" b="1" u="none" strike="noStrike" dirty="0">
                          <a:effectLst/>
                        </a:rPr>
                        <a:t> (</a:t>
                      </a:r>
                      <a:r>
                        <a:rPr lang="en-GB" sz="1600" b="1" u="none" strike="noStrike" dirty="0" err="1">
                          <a:effectLst/>
                        </a:rPr>
                        <a:t>rms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11.7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effectLst/>
                        </a:rPr>
                        <a:t>DJ (d-d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50.5</a:t>
                      </a:r>
                      <a:endParaRPr lang="en-GB" sz="16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28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xPLL Performance – PLL Mode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007709"/>
              </p:ext>
            </p:extLst>
          </p:nvPr>
        </p:nvGraphicFramePr>
        <p:xfrm>
          <a:off x="5940152" y="2731378"/>
          <a:ext cx="2684373" cy="1520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2281"/>
                <a:gridCol w="746046"/>
                <a:gridCol w="74604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 </a:t>
                      </a:r>
                      <a:r>
                        <a:rPr lang="en-GB" sz="1600" b="1" u="none" strike="noStrike" dirty="0" smtClean="0">
                          <a:effectLst/>
                        </a:rPr>
                        <a:t>VCXO Mode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40 MHz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 err="1">
                          <a:effectLst/>
                        </a:rPr>
                        <a:t>TJ</a:t>
                      </a:r>
                      <a:r>
                        <a:rPr lang="en-GB" sz="1600" b="1" u="none" strike="noStrike" dirty="0">
                          <a:effectLst/>
                        </a:rPr>
                        <a:t> (1e-12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184.4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effectLst/>
                        </a:rPr>
                        <a:t>RJ (</a:t>
                      </a:r>
                      <a:r>
                        <a:rPr lang="en-GB" sz="1600" b="1" u="none" strike="noStrike" dirty="0" err="1">
                          <a:effectLst/>
                        </a:rPr>
                        <a:t>rms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8.8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err="1">
                          <a:effectLst/>
                        </a:rPr>
                        <a:t>PJ</a:t>
                      </a:r>
                      <a:r>
                        <a:rPr lang="en-GB" sz="1600" b="1" u="none" strike="noStrike" dirty="0">
                          <a:effectLst/>
                        </a:rPr>
                        <a:t> (</a:t>
                      </a:r>
                      <a:r>
                        <a:rPr lang="en-GB" sz="1600" b="1" u="none" strike="noStrike" dirty="0" smtClean="0">
                          <a:effectLst/>
                        </a:rPr>
                        <a:t>d-d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 smtClean="0">
                          <a:effectLst/>
                        </a:rPr>
                        <a:t>ps</a:t>
                      </a:r>
                      <a:endParaRPr lang="en-GB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 err="1">
                          <a:effectLst/>
                        </a:rPr>
                        <a:t>PJ</a:t>
                      </a:r>
                      <a:r>
                        <a:rPr lang="en-GB" sz="1600" b="1" u="none" strike="noStrike" dirty="0">
                          <a:effectLst/>
                        </a:rPr>
                        <a:t> (</a:t>
                      </a:r>
                      <a:r>
                        <a:rPr lang="en-GB" sz="1600" b="1" u="none" strike="noStrike" dirty="0" err="1">
                          <a:effectLst/>
                        </a:rPr>
                        <a:t>rms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19.0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none" strike="noStrike" dirty="0">
                          <a:effectLst/>
                        </a:rPr>
                        <a:t>DJ (d-d</a:t>
                      </a:r>
                      <a:r>
                        <a:rPr lang="en-GB" sz="1600" b="1" u="none" strike="noStrike" dirty="0" smtClean="0">
                          <a:effectLst/>
                        </a:rPr>
                        <a:t>)</a:t>
                      </a:r>
                      <a:endParaRPr lang="en-GB" sz="16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58.5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8" name="Content Placeholder 7" descr="E:\xPLL\xPLLMode_refCLK_cp0.bmp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" b="45839"/>
          <a:stretch/>
        </p:blipFill>
        <p:spPr bwMode="auto">
          <a:xfrm>
            <a:off x="467544" y="1340768"/>
            <a:ext cx="5359635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72457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ePLL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75604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Two ePLLs are used to generate the 160 and 320 MHz clocks needed to run the ePorts at 160 and 320 Mb/s respectively</a:t>
            </a:r>
          </a:p>
          <a:p>
            <a:r>
              <a:rPr lang="en-GB" dirty="0" smtClean="0"/>
              <a:t>It allows phase shifting the internal clocks with 200 ps resolution</a:t>
            </a:r>
          </a:p>
          <a:p>
            <a:pPr lvl="1"/>
            <a:r>
              <a:rPr lang="en-GB" dirty="0" smtClean="0"/>
              <a:t>This is only for internal timing, can’t be used for phase adjust of the eLink clocks</a:t>
            </a:r>
          </a:p>
          <a:p>
            <a:r>
              <a:rPr lang="en-GB" dirty="0" smtClean="0"/>
              <a:t>The operation of the ePLLs is transparent to the users.</a:t>
            </a:r>
          </a:p>
          <a:p>
            <a:r>
              <a:rPr lang="en-GB" dirty="0" smtClean="0"/>
              <a:t>The performance of the device is reflected on the ePort clocks at 160 and 320 MHz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156" y="692696"/>
            <a:ext cx="6328196" cy="3854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5929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Controlling the GBTX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91680" y="2090465"/>
            <a:ext cx="208823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eFuse Register Bank</a:t>
            </a:r>
          </a:p>
          <a:p>
            <a:pPr algn="ctr"/>
            <a:r>
              <a:rPr lang="en-GB" dirty="0" smtClean="0"/>
              <a:t>(~300 8-bit words)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44008" y="2090465"/>
            <a:ext cx="216024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Configuration Registers</a:t>
            </a:r>
          </a:p>
          <a:p>
            <a:pPr algn="ctr"/>
            <a:r>
              <a:rPr lang="en-GB" dirty="0" smtClean="0"/>
              <a:t>(~300 8-bit registers)</a:t>
            </a:r>
            <a:endParaRPr lang="en-GB" dirty="0"/>
          </a:p>
        </p:txBody>
      </p:sp>
      <p:cxnSp>
        <p:nvCxnSpPr>
          <p:cNvPr id="10" name="Elbow Connector 9"/>
          <p:cNvCxnSpPr>
            <a:stCxn id="7" idx="0"/>
          </p:cNvCxnSpPr>
          <p:nvPr/>
        </p:nvCxnSpPr>
        <p:spPr>
          <a:xfrm>
            <a:off x="2735796" y="2090465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0"/>
            <a:endCxn id="8" idx="0"/>
          </p:cNvCxnSpPr>
          <p:nvPr/>
        </p:nvCxnSpPr>
        <p:spPr>
          <a:xfrm rot="5400000" flipH="1" flipV="1">
            <a:off x="4229962" y="596299"/>
            <a:ext cx="12700" cy="2988332"/>
          </a:xfrm>
          <a:prstGeom prst="bentConnector3">
            <a:avLst>
              <a:gd name="adj1" fmla="val 4628575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51074" y="980728"/>
            <a:ext cx="2349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Copied into the configuration</a:t>
            </a:r>
            <a:br>
              <a:rPr lang="en-GB" sz="1200" dirty="0" smtClean="0"/>
            </a:br>
            <a:r>
              <a:rPr lang="en-GB" sz="1200" dirty="0" smtClean="0"/>
              <a:t>registers if the eFuses are enabled 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3607227" y="4250704"/>
            <a:ext cx="166703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I2C Interface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217332" y="4250704"/>
            <a:ext cx="166703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IC Channel</a:t>
            </a:r>
            <a:endParaRPr lang="en-GB" dirty="0"/>
          </a:p>
        </p:txBody>
      </p:sp>
      <p:cxnSp>
        <p:nvCxnSpPr>
          <p:cNvPr id="20" name="Elbow Connector 19"/>
          <p:cNvCxnSpPr>
            <a:stCxn id="17" idx="0"/>
          </p:cNvCxnSpPr>
          <p:nvPr/>
        </p:nvCxnSpPr>
        <p:spPr>
          <a:xfrm rot="5400000" flipH="1" flipV="1">
            <a:off x="4353449" y="3329890"/>
            <a:ext cx="1008111" cy="833518"/>
          </a:xfrm>
          <a:prstGeom prst="bentConnector3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8" idx="0"/>
          </p:cNvCxnSpPr>
          <p:nvPr/>
        </p:nvCxnSpPr>
        <p:spPr>
          <a:xfrm rot="16200000" flipV="1">
            <a:off x="6130036" y="3329890"/>
            <a:ext cx="1008111" cy="833518"/>
          </a:xfrm>
          <a:prstGeom prst="bentConnector3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1520" y="4542219"/>
            <a:ext cx="22796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If the eFuses are not</a:t>
            </a:r>
            <a:br>
              <a:rPr lang="en-GB" sz="1200" dirty="0" smtClean="0"/>
            </a:br>
            <a:r>
              <a:rPr lang="en-GB" sz="1200" dirty="0" smtClean="0"/>
              <a:t>enable then the configuration</a:t>
            </a:r>
            <a:br>
              <a:rPr lang="en-GB" sz="1200" dirty="0" smtClean="0"/>
            </a:br>
            <a:r>
              <a:rPr lang="en-GB" sz="1200" dirty="0" smtClean="0"/>
              <a:t>registers must be written through</a:t>
            </a:r>
            <a:br>
              <a:rPr lang="en-GB" sz="1200" dirty="0" smtClean="0"/>
            </a:br>
            <a:r>
              <a:rPr lang="en-GB" sz="1200" dirty="0" smtClean="0"/>
              <a:t>the I2C slave interface </a:t>
            </a:r>
            <a:endParaRPr lang="en-GB" sz="1200" dirty="0"/>
          </a:p>
        </p:txBody>
      </p:sp>
      <p:cxnSp>
        <p:nvCxnSpPr>
          <p:cNvPr id="25" name="Straight Arrow Connector 24"/>
          <p:cNvCxnSpPr>
            <a:stCxn id="23" idx="3"/>
          </p:cNvCxnSpPr>
          <p:nvPr/>
        </p:nvCxnSpPr>
        <p:spPr>
          <a:xfrm flipV="1">
            <a:off x="2531183" y="3242593"/>
            <a:ext cx="661813" cy="17151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3" idx="3"/>
          </p:cNvCxnSpPr>
          <p:nvPr/>
        </p:nvCxnSpPr>
        <p:spPr>
          <a:xfrm flipV="1">
            <a:off x="2531183" y="4838237"/>
            <a:ext cx="1076044" cy="1194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04248" y="1174156"/>
            <a:ext cx="1599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Configuration registers</a:t>
            </a:r>
            <a:br>
              <a:rPr lang="en-GB" sz="1200" dirty="0" smtClean="0"/>
            </a:br>
            <a:r>
              <a:rPr lang="en-GB" sz="1200" dirty="0" smtClean="0"/>
              <a:t>are TMR protected</a:t>
            </a:r>
            <a:endParaRPr lang="en-GB" sz="1200" dirty="0"/>
          </a:p>
        </p:txBody>
      </p:sp>
      <p:cxnSp>
        <p:nvCxnSpPr>
          <p:cNvPr id="32" name="Straight Arrow Connector 31"/>
          <p:cNvCxnSpPr>
            <a:stCxn id="30" idx="1"/>
          </p:cNvCxnSpPr>
          <p:nvPr/>
        </p:nvCxnSpPr>
        <p:spPr>
          <a:xfrm flipH="1">
            <a:off x="6217332" y="1404989"/>
            <a:ext cx="586916" cy="6791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995936" y="5601075"/>
            <a:ext cx="2401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Use of the IC channel to control the</a:t>
            </a:r>
            <a:br>
              <a:rPr lang="en-GB" sz="1200" dirty="0" smtClean="0"/>
            </a:br>
            <a:r>
              <a:rPr lang="en-GB" sz="1200" dirty="0" smtClean="0"/>
              <a:t>ASIC requires duplex operation</a:t>
            </a:r>
            <a:endParaRPr lang="en-GB" sz="1200" dirty="0"/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 flipV="1">
            <a:off x="6397299" y="5186808"/>
            <a:ext cx="406949" cy="645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19337" y="3522513"/>
            <a:ext cx="2178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 “special” eFuse indicates if</a:t>
            </a:r>
            <a:br>
              <a:rPr lang="en-GB" sz="1200" dirty="0" smtClean="0"/>
            </a:br>
            <a:r>
              <a:rPr lang="en-GB" sz="1200" dirty="0" smtClean="0"/>
              <a:t>the I2C or eFuse bank are in use</a:t>
            </a:r>
            <a:endParaRPr lang="en-GB" sz="1200" dirty="0"/>
          </a:p>
        </p:txBody>
      </p:sp>
      <p:cxnSp>
        <p:nvCxnSpPr>
          <p:cNvPr id="39" name="Straight Arrow Connector 38"/>
          <p:cNvCxnSpPr>
            <a:stCxn id="36" idx="3"/>
            <a:endCxn id="7" idx="2"/>
          </p:cNvCxnSpPr>
          <p:nvPr/>
        </p:nvCxnSpPr>
        <p:spPr>
          <a:xfrm flipV="1">
            <a:off x="2397690" y="3242593"/>
            <a:ext cx="338106" cy="5107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6" idx="3"/>
            <a:endCxn id="17" idx="1"/>
          </p:cNvCxnSpPr>
          <p:nvPr/>
        </p:nvCxnSpPr>
        <p:spPr>
          <a:xfrm>
            <a:off x="2397690" y="3753346"/>
            <a:ext cx="1209537" cy="9654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60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Interfacing with the GBLD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Content Placeholder 6" descr="config_opti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909788"/>
            <a:ext cx="3154680" cy="539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329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Built-in Test Features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1242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 series of “loopbacks” allow to test the chip with different levels of depths:</a:t>
            </a:r>
          </a:p>
          <a:p>
            <a:pPr lvl="1"/>
            <a:r>
              <a:rPr lang="en-GB" dirty="0" smtClean="0"/>
              <a:t>Fast-serial to fast-serial</a:t>
            </a:r>
          </a:p>
          <a:p>
            <a:pPr lvl="1"/>
            <a:r>
              <a:rPr lang="en-GB" dirty="0" smtClean="0"/>
              <a:t>ePort to ePort</a:t>
            </a:r>
          </a:p>
          <a:p>
            <a:pPr lvl="1"/>
            <a:r>
              <a:rPr lang="en-GB" dirty="0" smtClean="0"/>
              <a:t>ePort – driver to ePort – receiver</a:t>
            </a:r>
          </a:p>
          <a:p>
            <a:r>
              <a:rPr lang="en-GB" dirty="0" smtClean="0"/>
              <a:t>Tx high speed test patterns:</a:t>
            </a:r>
          </a:p>
          <a:p>
            <a:pPr lvl="1"/>
            <a:r>
              <a:rPr lang="en-GB" dirty="0"/>
              <a:t>Header </a:t>
            </a:r>
            <a:r>
              <a:rPr lang="en-GB" dirty="0" smtClean="0"/>
              <a:t>+ AAA_BBBB_AAAA_BBBB_AAAA_BBBB_AAAA_BB</a:t>
            </a:r>
          </a:p>
          <a:p>
            <a:pPr lvl="1"/>
            <a:r>
              <a:rPr lang="en-GB" dirty="0"/>
              <a:t>Header + counter[25:0] + counter[29:0] + counter[29:0] + counter[29:0</a:t>
            </a:r>
            <a:r>
              <a:rPr lang="en-GB" dirty="0" smtClean="0"/>
              <a:t>]</a:t>
            </a:r>
          </a:p>
          <a:p>
            <a:pPr lvl="1"/>
            <a:r>
              <a:rPr lang="en-GB" dirty="0"/>
              <a:t>Header + 4’h0 + prbs[6:0] x </a:t>
            </a:r>
            <a:r>
              <a:rPr lang="en-GB" dirty="0" smtClean="0"/>
              <a:t>16</a:t>
            </a:r>
          </a:p>
          <a:p>
            <a:r>
              <a:rPr lang="en-GB" dirty="0" smtClean="0"/>
              <a:t>Rx bit error counter:</a:t>
            </a:r>
          </a:p>
          <a:p>
            <a:pPr lvl="1"/>
            <a:r>
              <a:rPr lang="en-GB" dirty="0" smtClean="0"/>
              <a:t>Works with the fixed pattern</a:t>
            </a:r>
          </a:p>
          <a:p>
            <a:r>
              <a:rPr lang="en-GB" dirty="0" smtClean="0"/>
              <a:t>ePort patterns to validate the GBTX to Frontend timing</a:t>
            </a:r>
            <a:endParaRPr lang="en-GB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892" y="764704"/>
            <a:ext cx="5276215" cy="2553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4922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Radiation Hard Optical </a:t>
            </a:r>
            <a:r>
              <a:rPr lang="en-GB" b="1" dirty="0" smtClean="0"/>
              <a:t>Link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1000" y="3284984"/>
            <a:ext cx="8399895" cy="2328193"/>
            <a:chOff x="381000" y="3276600"/>
            <a:chExt cx="8399895" cy="2328193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828800" y="5181600"/>
              <a:ext cx="1960793" cy="42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100" b="1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On-Detector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05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Radiation Hard Electronics</a:t>
              </a:r>
              <a:endParaRPr lang="en-GB" sz="105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181600" y="5181600"/>
              <a:ext cx="2492990" cy="42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100" b="1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Off-Detector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050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Commercial Off-The-Shelf (</a:t>
              </a:r>
              <a:r>
                <a:rPr lang="en-GB" sz="105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COTS)</a:t>
              </a:r>
              <a:endParaRPr lang="en-GB" sz="105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981200" y="3810000"/>
              <a:ext cx="990600" cy="1066800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GBTX</a:t>
              </a:r>
              <a:endParaRPr lang="en-GB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rot="16200000">
              <a:off x="3238501" y="3771900"/>
              <a:ext cx="457200" cy="5334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53929" y="3923985"/>
              <a:ext cx="5501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GBTIA</a:t>
              </a:r>
              <a:endParaRPr lang="en-GB" sz="9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Isosceles Triangle 12"/>
            <p:cNvSpPr/>
            <p:nvPr/>
          </p:nvSpPr>
          <p:spPr>
            <a:xfrm rot="5400000" flipH="1">
              <a:off x="3238500" y="4305300"/>
              <a:ext cx="457200" cy="5334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74088" y="4457385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GBLD</a:t>
              </a:r>
              <a:endParaRPr lang="en-GB" sz="9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>
              <a:off x="2971800" y="40386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971800" y="45720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3962400" y="3810000"/>
              <a:ext cx="4572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PD</a:t>
              </a:r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962400" y="4343400"/>
              <a:ext cx="4572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LD</a:t>
              </a:r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0800000">
              <a:off x="3733800" y="40386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733800" y="45720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4419600" y="4343400"/>
              <a:ext cx="838200" cy="158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4572000" y="3886200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828800" y="3581400"/>
              <a:ext cx="2057400" cy="1600200"/>
            </a:xfrm>
            <a:prstGeom prst="round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24" name="Straight Arrow Connector 23"/>
            <p:cNvCxnSpPr>
              <a:stCxn id="10" idx="1"/>
            </p:cNvCxnSpPr>
            <p:nvPr/>
          </p:nvCxnSpPr>
          <p:spPr>
            <a:xfrm rot="10800000">
              <a:off x="1371600" y="4343400"/>
              <a:ext cx="609600" cy="1588"/>
            </a:xfrm>
            <a:prstGeom prst="straightConnector1">
              <a:avLst/>
            </a:prstGeom>
            <a:ln w="1905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24"/>
            <p:cNvSpPr/>
            <p:nvPr/>
          </p:nvSpPr>
          <p:spPr>
            <a:xfrm>
              <a:off x="1417572" y="45720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chemeClr val="accent3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 flipV="1">
              <a:off x="1414423" y="38862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rgbClr val="C0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257800" y="3962400"/>
              <a:ext cx="381000" cy="6858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5334000" y="40386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>
            <a:xfrm rot="16200000" flipH="1">
              <a:off x="5334000" y="43434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5867400" y="3581400"/>
              <a:ext cx="1219200" cy="1600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1" name="Isosceles Triangle 30"/>
            <p:cNvSpPr/>
            <p:nvPr/>
          </p:nvSpPr>
          <p:spPr>
            <a:xfrm rot="5400000">
              <a:off x="5943600" y="4648199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2" name="Isosceles Triangle 31"/>
            <p:cNvSpPr/>
            <p:nvPr/>
          </p:nvSpPr>
          <p:spPr>
            <a:xfrm rot="16200000" flipH="1">
              <a:off x="5943600" y="48768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3" name="Isosceles Triangle 32"/>
            <p:cNvSpPr/>
            <p:nvPr/>
          </p:nvSpPr>
          <p:spPr>
            <a:xfrm rot="5400000">
              <a:off x="5943600" y="3733799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4" name="Isosceles Triangle 33"/>
            <p:cNvSpPr/>
            <p:nvPr/>
          </p:nvSpPr>
          <p:spPr>
            <a:xfrm rot="16200000" flipH="1">
              <a:off x="5943600" y="39624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91537" y="4904601"/>
              <a:ext cx="12899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Custom ASICs</a:t>
              </a:r>
              <a:endParaRPr lang="en-GB" sz="120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019800" y="41910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019800" y="4343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6019800" y="44958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10800000" flipH="1">
              <a:off x="7083451" y="4343400"/>
              <a:ext cx="609600" cy="1588"/>
            </a:xfrm>
            <a:prstGeom prst="straightConnector1">
              <a:avLst/>
            </a:prstGeom>
            <a:ln w="1905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39"/>
            <p:cNvSpPr/>
            <p:nvPr/>
          </p:nvSpPr>
          <p:spPr>
            <a:xfrm flipH="1">
              <a:off x="7129423" y="45720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chemeClr val="accent3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 flipH="1" flipV="1">
              <a:off x="7126274" y="38862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rgbClr val="C0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20000" y="3733800"/>
              <a:ext cx="11608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Timing &amp; Trigger</a:t>
              </a:r>
              <a:endParaRPr lang="en-GB" sz="8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620000" y="419100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DAQ</a:t>
              </a:r>
              <a:endParaRPr lang="en-GB" sz="8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620000" y="4648200"/>
              <a:ext cx="9204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Slow Control</a:t>
              </a:r>
              <a:endParaRPr lang="en-GB" sz="8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81000" y="3733800"/>
              <a:ext cx="11608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Timing &amp; Trigger</a:t>
              </a:r>
              <a:endParaRPr lang="en-GB" sz="8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11462" y="419100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DAQ</a:t>
              </a:r>
              <a:endParaRPr lang="en-GB" sz="8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3555" y="4648200"/>
              <a:ext cx="9204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Slow Control</a:t>
              </a:r>
              <a:endParaRPr lang="en-GB" sz="8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1905000" y="3505200"/>
              <a:ext cx="2514600" cy="0"/>
            </a:xfrm>
            <a:prstGeom prst="line">
              <a:avLst/>
            </a:prstGeom>
            <a:ln w="19050">
              <a:solidFill>
                <a:srgbClr val="C0000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5867400" y="3505200"/>
              <a:ext cx="533400" cy="0"/>
            </a:xfrm>
            <a:prstGeom prst="line">
              <a:avLst/>
            </a:prstGeom>
            <a:ln w="19050">
              <a:solidFill>
                <a:srgbClr val="C0000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6558891" y="3581400"/>
              <a:ext cx="5277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FPGA</a:t>
              </a:r>
              <a:endParaRPr lang="en-GB" sz="9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971800" y="3276600"/>
              <a:ext cx="444352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</a:t>
              </a:r>
              <a:endParaRPr lang="en-GB" sz="9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943600" y="3276600"/>
              <a:ext cx="444352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</a:t>
              </a:r>
              <a:endParaRPr lang="en-GB" sz="9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3962400" y="3733800"/>
              <a:ext cx="1828800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4419600" y="3505200"/>
              <a:ext cx="1075936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Versatile Link</a:t>
              </a:r>
              <a:endParaRPr lang="en-GB" sz="9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rot="5400000">
              <a:off x="3695700" y="4457700"/>
              <a:ext cx="22098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19"/>
          <p:cNvSpPr txBox="1">
            <a:spLocks noChangeArrowheads="1"/>
          </p:cNvSpPr>
          <p:nvPr/>
        </p:nvSpPr>
        <p:spPr bwMode="auto">
          <a:xfrm>
            <a:off x="467544" y="761999"/>
            <a:ext cx="8219256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defRPr sz="2800" i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2pPr>
            <a:lvl3pPr marL="1089025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2000">
                <a:solidFill>
                  <a:schemeClr val="accent2"/>
                </a:solidFill>
                <a:latin typeface="+mn-lt"/>
              </a:defRPr>
            </a:lvl3pPr>
            <a:lvl4pPr marL="14890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4pPr>
            <a:lvl5pPr marL="1941513" indent="-2254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5pPr>
            <a:lvl6pPr marL="23987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6pPr>
            <a:lvl7pPr marL="28559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7pPr>
            <a:lvl8pPr marL="33131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8pPr>
            <a:lvl9pPr marL="37703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sz="1800" i="0" kern="0" dirty="0" smtClean="0">
                <a:solidFill>
                  <a:srgbClr val="333399"/>
                </a:solidFill>
              </a:rPr>
              <a:t>Development </a:t>
            </a:r>
            <a:r>
              <a:rPr lang="en-US" sz="1800" i="0" kern="0" dirty="0">
                <a:solidFill>
                  <a:srgbClr val="333399"/>
                </a:solidFill>
              </a:rPr>
              <a:t>of an high speed bidirectional radiation hard optical </a:t>
            </a:r>
            <a:r>
              <a:rPr lang="en-US" sz="1800" i="0" kern="0" dirty="0" smtClean="0">
                <a:solidFill>
                  <a:srgbClr val="333399"/>
                </a:solidFill>
              </a:rPr>
              <a:t>link:</a:t>
            </a:r>
            <a:endParaRPr lang="en-US" sz="1800" i="0" kern="0" dirty="0">
              <a:solidFill>
                <a:srgbClr val="333399"/>
              </a:solidFill>
            </a:endParaRPr>
          </a:p>
          <a:p>
            <a:pPr marL="227013" marR="0" lvl="0" indent="-227013" algn="l" defTabSz="914400" rtl="0" eaLnBrk="1" fontAlgn="base" latinLnBrk="0" hangingPunct="1">
              <a:lnSpc>
                <a:spcPct val="90000"/>
              </a:lnSpc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tabLst/>
              <a:defRPr/>
            </a:pPr>
            <a:r>
              <a:rPr kumimoji="0" lang="en-GB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GBT project: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ASIC design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Verification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Functionality testing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Packaging</a:t>
            </a:r>
          </a:p>
        </p:txBody>
      </p:sp>
      <p:sp>
        <p:nvSpPr>
          <p:cNvPr id="60" name="Rectangle 19"/>
          <p:cNvSpPr txBox="1">
            <a:spLocks noChangeArrowheads="1"/>
          </p:cNvSpPr>
          <p:nvPr/>
        </p:nvSpPr>
        <p:spPr bwMode="auto">
          <a:xfrm>
            <a:off x="4577172" y="764704"/>
            <a:ext cx="4109628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defRPr sz="2800" i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628650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2pPr>
            <a:lvl3pPr marL="1089025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2000">
                <a:solidFill>
                  <a:schemeClr val="accent2"/>
                </a:solidFill>
                <a:latin typeface="+mn-lt"/>
              </a:defRPr>
            </a:lvl3pPr>
            <a:lvl4pPr marL="148907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4pPr>
            <a:lvl5pPr marL="1941513" indent="-2254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5pPr>
            <a:lvl6pPr marL="23987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6pPr>
            <a:lvl7pPr marL="28559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7pPr>
            <a:lvl8pPr marL="33131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8pPr>
            <a:lvl9pPr marL="3770313" indent="-225425" algn="l" rtl="0" fontAlgn="base"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Char char="•"/>
              <a:defRPr sz="1800">
                <a:solidFill>
                  <a:schemeClr val="accent2"/>
                </a:solidFill>
                <a:latin typeface="+mn-lt"/>
              </a:defRPr>
            </a:lvl9pPr>
          </a:lstStyle>
          <a:p>
            <a:pPr marL="227013" marR="0" lvl="0" indent="-227013" algn="l" defTabSz="914400" rtl="0" eaLnBrk="1" fontAlgn="base" latinLnBrk="0" hangingPunct="1">
              <a:lnSpc>
                <a:spcPct val="90000"/>
              </a:lnSpc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tabLst/>
              <a:defRPr/>
            </a:pPr>
            <a:endParaRPr kumimoji="0" lang="en-GB" sz="1800" b="0" i="1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  <a:p>
            <a:pPr marL="227013" marR="0" lvl="0" indent="-227013" algn="l" defTabSz="914400" rtl="0" eaLnBrk="1" fontAlgn="base" latinLnBrk="0" hangingPunct="1">
              <a:lnSpc>
                <a:spcPct val="90000"/>
              </a:lnSpc>
              <a:spcBef>
                <a:spcPct val="75000"/>
              </a:spcBef>
              <a:spcAft>
                <a:spcPct val="0"/>
              </a:spcAft>
              <a:buClr>
                <a:srgbClr val="CC3300"/>
              </a:buClr>
              <a:buSzPct val="133000"/>
              <a:buFont typeface="Wingdings" pitchFamily="2" charset="2"/>
              <a:buChar char="§"/>
              <a:tabLst/>
              <a:defRPr/>
            </a:pPr>
            <a:r>
              <a:rPr kumimoji="0" lang="en-GB" sz="1800" b="0" i="1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Versatile link project: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Opto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-electronics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Radiation hardness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Functionality testing</a:t>
            </a:r>
          </a:p>
          <a:p>
            <a:pPr marL="628650" marR="0" lvl="1" indent="-287338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3300"/>
              </a:buClr>
              <a:buSzTx/>
              <a:buFontTx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Packaging</a:t>
            </a:r>
          </a:p>
        </p:txBody>
      </p:sp>
    </p:spTree>
    <p:extLst>
      <p:ext uri="{BB962C8B-B14F-4D97-AF65-F5344CB8AC3E}">
        <p14:creationId xmlns:p14="http://schemas.microsoft.com/office/powerpoint/2010/main" val="2516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SEU TEST </a:t>
            </a:r>
            <a:r>
              <a:rPr lang="fr-FR" b="1" dirty="0" smtClean="0"/>
              <a:t>– Louvain-la-Neuve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203" y="1532082"/>
            <a:ext cx="6201593" cy="470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980627" y="764704"/>
            <a:ext cx="53276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Heavy Ion Irradiation Facility (HIF</a:t>
            </a: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36306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SEU Test Setup</a:t>
            </a:r>
            <a:endParaRPr lang="en-GB" b="1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620688"/>
            <a:ext cx="7139136" cy="3798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4509120"/>
            <a:ext cx="4038600" cy="1972072"/>
          </a:xfrm>
        </p:spPr>
        <p:txBody>
          <a:bodyPr>
            <a:normAutofit/>
          </a:bodyPr>
          <a:lstStyle/>
          <a:p>
            <a:r>
              <a:rPr lang="en-GB" sz="1000" dirty="0" smtClean="0"/>
              <a:t>Ion type:</a:t>
            </a:r>
          </a:p>
          <a:p>
            <a:pPr lvl="1"/>
            <a:r>
              <a:rPr lang="en-GB" sz="1000" dirty="0" err="1" smtClean="0"/>
              <a:t>Ar</a:t>
            </a:r>
            <a:r>
              <a:rPr lang="en-GB" sz="1000" dirty="0" smtClean="0"/>
              <a:t> – 372</a:t>
            </a:r>
          </a:p>
          <a:p>
            <a:pPr lvl="2"/>
            <a:r>
              <a:rPr lang="en-GB" sz="1000" dirty="0" err="1" smtClean="0"/>
              <a:t>LETeff</a:t>
            </a:r>
            <a:r>
              <a:rPr lang="en-GB" sz="1000" dirty="0" smtClean="0"/>
              <a:t> = 10.2 MeV/ mg cm2</a:t>
            </a:r>
          </a:p>
          <a:p>
            <a:pPr lvl="1"/>
            <a:r>
              <a:rPr lang="en-GB" sz="1000" dirty="0" smtClean="0"/>
              <a:t>Ne – 235</a:t>
            </a:r>
          </a:p>
          <a:p>
            <a:pPr lvl="2"/>
            <a:r>
              <a:rPr lang="en-GB" sz="1000" dirty="0" err="1" smtClean="0"/>
              <a:t>LETeff</a:t>
            </a:r>
            <a:r>
              <a:rPr lang="en-GB" sz="1000" dirty="0" smtClean="0"/>
              <a:t> = 3 MeV</a:t>
            </a:r>
            <a:r>
              <a:rPr lang="en-GB" sz="1000" dirty="0"/>
              <a:t>/ mg </a:t>
            </a:r>
            <a:r>
              <a:rPr lang="en-GB" sz="1000" dirty="0" smtClean="0"/>
              <a:t>cm2</a:t>
            </a:r>
          </a:p>
          <a:p>
            <a:r>
              <a:rPr lang="en-GB" sz="1000" dirty="0" smtClean="0"/>
              <a:t>8 hour time slot:</a:t>
            </a:r>
          </a:p>
          <a:p>
            <a:pPr lvl="1"/>
            <a:r>
              <a:rPr lang="en-GB" sz="1000" dirty="0" smtClean="0"/>
              <a:t>22 “test” runs</a:t>
            </a:r>
          </a:p>
          <a:p>
            <a:r>
              <a:rPr lang="en-GB" sz="1000" dirty="0" smtClean="0"/>
              <a:t>Faced some problems with the test setup:</a:t>
            </a:r>
          </a:p>
          <a:p>
            <a:pPr lvl="1"/>
            <a:r>
              <a:rPr lang="en-GB" sz="1000" dirty="0" smtClean="0"/>
              <a:t>“Fixed” latency FPGA Rx needs to be used</a:t>
            </a:r>
          </a:p>
          <a:p>
            <a:pPr lvl="1"/>
            <a:r>
              <a:rPr lang="en-GB" sz="1000" dirty="0" smtClean="0"/>
              <a:t>Robust lock tracking FPGA Rx must be used</a:t>
            </a:r>
          </a:p>
          <a:p>
            <a:pPr lvl="1"/>
            <a:endParaRPr lang="en-GB" sz="1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467544" y="548680"/>
            <a:ext cx="4038600" cy="1972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2" name="Content Placeholder 9"/>
          <p:cNvSpPr txBox="1">
            <a:spLocks/>
          </p:cNvSpPr>
          <p:nvPr/>
        </p:nvSpPr>
        <p:spPr>
          <a:xfrm>
            <a:off x="467544" y="4581128"/>
            <a:ext cx="4038600" cy="1972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1187624" y="4885928"/>
            <a:ext cx="4038600" cy="1972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4" name="Content Placeholder 9"/>
          <p:cNvSpPr txBox="1">
            <a:spLocks/>
          </p:cNvSpPr>
          <p:nvPr/>
        </p:nvSpPr>
        <p:spPr>
          <a:xfrm>
            <a:off x="463025" y="4509120"/>
            <a:ext cx="4038600" cy="1972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 smtClean="0"/>
              <a:t>Tested Cases:</a:t>
            </a:r>
          </a:p>
          <a:p>
            <a:pPr lvl="1"/>
            <a:r>
              <a:rPr lang="en-GB" sz="1000" dirty="0" smtClean="0"/>
              <a:t>High Speed loopback</a:t>
            </a:r>
          </a:p>
          <a:p>
            <a:pPr lvl="1"/>
            <a:r>
              <a:rPr lang="en-GB" sz="1000" dirty="0" smtClean="0"/>
              <a:t>Simplex Tx:</a:t>
            </a:r>
          </a:p>
          <a:p>
            <a:pPr lvl="2"/>
            <a:r>
              <a:rPr lang="en-GB" sz="1000" dirty="0" smtClean="0"/>
              <a:t>80 and 160 Mb/s ePorts</a:t>
            </a:r>
          </a:p>
          <a:p>
            <a:pPr lvl="2"/>
            <a:r>
              <a:rPr lang="en-GB" sz="1000" dirty="0" smtClean="0"/>
              <a:t>Max and min phase-aligner delay</a:t>
            </a:r>
          </a:p>
          <a:p>
            <a:pPr lvl="1"/>
            <a:r>
              <a:rPr lang="en-GB" sz="1000" dirty="0" smtClean="0"/>
              <a:t>Simplex Rx:</a:t>
            </a:r>
          </a:p>
          <a:p>
            <a:pPr lvl="2"/>
            <a:r>
              <a:rPr lang="en-GB" sz="1000" dirty="0" smtClean="0"/>
              <a:t>80 Mb/s ePorts</a:t>
            </a:r>
          </a:p>
          <a:p>
            <a:pPr lvl="1"/>
            <a:r>
              <a:rPr lang="en-GB" sz="1000" dirty="0" smtClean="0"/>
              <a:t>Duplex:</a:t>
            </a:r>
          </a:p>
          <a:p>
            <a:pPr lvl="2"/>
            <a:r>
              <a:rPr lang="en-GB" sz="1000" dirty="0" smtClean="0"/>
              <a:t>80 Mb/s ePorts</a:t>
            </a:r>
          </a:p>
          <a:p>
            <a:pPr lvl="1"/>
            <a:r>
              <a:rPr lang="en-GB" sz="1000" dirty="0" smtClean="0"/>
              <a:t>“Special” duplex</a:t>
            </a:r>
          </a:p>
          <a:p>
            <a:pPr lvl="2"/>
            <a:r>
              <a:rPr lang="en-GB" sz="1000" dirty="0" smtClean="0"/>
              <a:t>Both Tx and Rx clocked by the reference clock</a:t>
            </a:r>
          </a:p>
          <a:p>
            <a:pPr lvl="1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119880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57200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Duplex, ePorts 160 Mb/s , Ne: </a:t>
            </a:r>
            <a:r>
              <a:rPr lang="nn-NO" sz="2000" b="1" dirty="0"/>
              <a:t>LETeff = 3 MeV/ mg </a:t>
            </a:r>
            <a:r>
              <a:rPr lang="nn-NO" sz="2000" b="1" dirty="0" smtClean="0"/>
              <a:t>cm</a:t>
            </a:r>
            <a:r>
              <a:rPr lang="nn-NO" sz="2000" b="1" baseline="30000" dirty="0" smtClean="0"/>
              <a:t>2</a:t>
            </a:r>
            <a:r>
              <a:rPr lang="nn-NO" sz="2000" b="1" dirty="0" smtClean="0"/>
              <a:t>, flux 15.4k i/cm</a:t>
            </a:r>
            <a:r>
              <a:rPr lang="nn-NO" sz="2000" b="1" baseline="30000" dirty="0" smtClean="0"/>
              <a:t>2</a:t>
            </a:r>
            <a:r>
              <a:rPr lang="nn-NO" sz="2000" b="1" dirty="0" smtClean="0"/>
              <a:t> s</a:t>
            </a:r>
            <a:endParaRPr lang="en-GB" sz="20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57" y="533400"/>
            <a:ext cx="353788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122" y="533400"/>
            <a:ext cx="3548756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7544" y="529516"/>
            <a:ext cx="5517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Rx</a:t>
            </a:r>
            <a:endParaRPr lang="en-US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09" y="529516"/>
            <a:ext cx="5145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Tx</a:t>
            </a:r>
            <a:endParaRPr lang="en-US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28956" y="652626"/>
            <a:ext cx="1232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GB" sz="1200" baseline="-25000" dirty="0" err="1" smtClean="0">
                <a:solidFill>
                  <a:schemeClr val="tx2"/>
                </a:solidFill>
                <a:latin typeface="+mj-lt"/>
              </a:rPr>
              <a:t>event</a:t>
            </a:r>
            <a:r>
              <a:rPr lang="en-GB" sz="1200" dirty="0" smtClean="0">
                <a:solidFill>
                  <a:schemeClr val="tx2"/>
                </a:solidFill>
              </a:rPr>
              <a:t> = 18.6 </a:t>
            </a:r>
            <a:r>
              <a:rPr lang="en-GB" sz="1200" dirty="0" smtClean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2"/>
                </a:solidFill>
              </a:rPr>
              <a:t>m</a:t>
            </a:r>
            <a:r>
              <a:rPr lang="en-GB" sz="1200" baseline="30000" dirty="0" smtClean="0">
                <a:solidFill>
                  <a:schemeClr val="tx2"/>
                </a:solidFill>
              </a:rPr>
              <a:t>2</a:t>
            </a:r>
            <a:endParaRPr lang="en-GB" sz="1200" baseline="300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652625"/>
            <a:ext cx="1232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GB" sz="1200" baseline="-25000" dirty="0" err="1">
                <a:solidFill>
                  <a:schemeClr val="tx2"/>
                </a:solidFill>
              </a:rPr>
              <a:t>event</a:t>
            </a:r>
            <a:r>
              <a:rPr lang="en-GB" sz="1200" dirty="0" smtClean="0">
                <a:solidFill>
                  <a:schemeClr val="tx2"/>
                </a:solidFill>
              </a:rPr>
              <a:t> = 18.6 </a:t>
            </a:r>
            <a:r>
              <a:rPr lang="en-GB" sz="1200" dirty="0" smtClean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chemeClr val="tx2"/>
                </a:solidFill>
              </a:rPr>
              <a:t>m</a:t>
            </a:r>
            <a:r>
              <a:rPr lang="en-GB" sz="1200" baseline="30000" dirty="0" smtClean="0">
                <a:solidFill>
                  <a:schemeClr val="tx2"/>
                </a:solidFill>
              </a:rPr>
              <a:t>2</a:t>
            </a:r>
            <a:endParaRPr lang="en-GB" sz="1200" baseline="30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140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/>
              <a:t>Duplex, ePorts 160 Mb/s , </a:t>
            </a:r>
            <a:r>
              <a:rPr lang="en-GB" sz="2000" b="1" dirty="0" err="1" smtClean="0"/>
              <a:t>Ar</a:t>
            </a:r>
            <a:r>
              <a:rPr lang="en-GB" sz="2000" b="1" dirty="0" smtClean="0"/>
              <a:t>: </a:t>
            </a:r>
            <a:r>
              <a:rPr lang="en-GB" sz="2000" b="1" dirty="0" err="1" smtClean="0"/>
              <a:t>LETeff</a:t>
            </a:r>
            <a:r>
              <a:rPr lang="en-GB" sz="2000" b="1" dirty="0" smtClean="0"/>
              <a:t> </a:t>
            </a:r>
            <a:r>
              <a:rPr lang="en-GB" sz="2000" b="1" dirty="0"/>
              <a:t>= 10.2 </a:t>
            </a:r>
            <a:r>
              <a:rPr lang="en-GB" sz="2000" b="1" dirty="0" smtClean="0"/>
              <a:t>MeV/ mg cm</a:t>
            </a:r>
            <a:r>
              <a:rPr lang="en-GB" sz="2000" b="1" baseline="30000" dirty="0" smtClean="0"/>
              <a:t>2</a:t>
            </a:r>
            <a:r>
              <a:rPr lang="en-GB" sz="2000" b="1" dirty="0" smtClean="0"/>
              <a:t>, flux 8k i/cm</a:t>
            </a:r>
            <a:r>
              <a:rPr lang="en-GB" sz="2000" b="1" baseline="30000" dirty="0" smtClean="0"/>
              <a:t>2</a:t>
            </a:r>
            <a:r>
              <a:rPr lang="en-GB" sz="2000" b="1" dirty="0" smtClean="0"/>
              <a:t> s</a:t>
            </a:r>
            <a:endParaRPr lang="en-GB" sz="20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78" y="533400"/>
            <a:ext cx="3596444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63" y="533400"/>
            <a:ext cx="3553673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7544" y="529516"/>
            <a:ext cx="55175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Rx</a:t>
            </a:r>
            <a:endParaRPr lang="en-US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09" y="529516"/>
            <a:ext cx="5145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Tx</a:t>
            </a:r>
            <a:endParaRPr lang="en-US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5858416" y="3294712"/>
            <a:ext cx="216024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300192" y="2852936"/>
            <a:ext cx="772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Tx Reset?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15" name="Straight Arrow Connector 14"/>
          <p:cNvCxnSpPr>
            <a:stCxn id="13" idx="1"/>
            <a:endCxn id="12" idx="7"/>
          </p:cNvCxnSpPr>
          <p:nvPr/>
        </p:nvCxnSpPr>
        <p:spPr>
          <a:xfrm flipH="1">
            <a:off x="6042804" y="2991436"/>
            <a:ext cx="257388" cy="3454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6118827" y="620688"/>
            <a:ext cx="953691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499992" y="1046118"/>
            <a:ext cx="1156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FPGA receiver</a:t>
            </a:r>
            <a:br>
              <a:rPr lang="en-GB" sz="1200" dirty="0" smtClean="0">
                <a:solidFill>
                  <a:schemeClr val="tx2"/>
                </a:solidFill>
              </a:rPr>
            </a:br>
            <a:r>
              <a:rPr lang="en-GB" sz="1200" dirty="0" smtClean="0">
                <a:solidFill>
                  <a:schemeClr val="tx2"/>
                </a:solidFill>
              </a:rPr>
              <a:t>desynchronized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656975" y="1052736"/>
            <a:ext cx="461852" cy="224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45099" y="2348880"/>
            <a:ext cx="1120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2"/>
                </a:solidFill>
              </a:rPr>
              <a:t>Shouldn’t have an</a:t>
            </a:r>
            <a:r>
              <a:rPr lang="en-GB" sz="1000" dirty="0">
                <a:solidFill>
                  <a:schemeClr val="tx2"/>
                </a:solidFill>
              </a:rPr>
              <a:t/>
            </a:r>
            <a:br>
              <a:rPr lang="en-GB" sz="1000" dirty="0">
                <a:solidFill>
                  <a:schemeClr val="tx2"/>
                </a:solidFill>
              </a:rPr>
            </a:br>
            <a:r>
              <a:rPr lang="en-GB" sz="1000" dirty="0" smtClean="0">
                <a:solidFill>
                  <a:schemeClr val="tx2"/>
                </a:solidFill>
              </a:rPr>
              <a:t>only register “A”</a:t>
            </a:r>
          </a:p>
        </p:txBody>
      </p:sp>
      <p:cxnSp>
        <p:nvCxnSpPr>
          <p:cNvPr id="26" name="Straight Arrow Connector 25"/>
          <p:cNvCxnSpPr>
            <a:stCxn id="24" idx="1"/>
          </p:cNvCxnSpPr>
          <p:nvPr/>
        </p:nvCxnSpPr>
        <p:spPr>
          <a:xfrm flipH="1">
            <a:off x="3923928" y="2548935"/>
            <a:ext cx="221171" cy="2000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919853" y="2838563"/>
            <a:ext cx="2087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2"/>
                </a:solidFill>
              </a:rPr>
              <a:t>Registers errors should be</a:t>
            </a:r>
            <a:br>
              <a:rPr lang="en-GB" sz="1000" dirty="0" smtClean="0">
                <a:solidFill>
                  <a:schemeClr val="tx2"/>
                </a:solidFill>
              </a:rPr>
            </a:br>
            <a:r>
              <a:rPr lang="en-GB" sz="1000" dirty="0" smtClean="0">
                <a:solidFill>
                  <a:schemeClr val="tx2"/>
                </a:solidFill>
              </a:rPr>
              <a:t>corrected</a:t>
            </a:r>
            <a:r>
              <a:rPr lang="en-GB" sz="1000" dirty="0">
                <a:solidFill>
                  <a:schemeClr val="tx2"/>
                </a:solidFill>
              </a:rPr>
              <a:t> </a:t>
            </a:r>
            <a:r>
              <a:rPr lang="en-GB" sz="1000" dirty="0" smtClean="0">
                <a:solidFill>
                  <a:schemeClr val="tx2"/>
                </a:solidFill>
              </a:rPr>
              <a:t>in a fraction of a second!!!</a:t>
            </a:r>
          </a:p>
        </p:txBody>
      </p:sp>
      <p:cxnSp>
        <p:nvCxnSpPr>
          <p:cNvPr id="31" name="Straight Arrow Connector 30"/>
          <p:cNvCxnSpPr>
            <a:stCxn id="29" idx="1"/>
          </p:cNvCxnSpPr>
          <p:nvPr/>
        </p:nvCxnSpPr>
        <p:spPr>
          <a:xfrm flipH="1" flipV="1">
            <a:off x="1763689" y="2852936"/>
            <a:ext cx="156164" cy="1856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0856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Power Consumption (1/2)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All power supplies voltages = 1.5V except EfusePower = 3.3V</a:t>
            </a:r>
          </a:p>
          <a:p>
            <a:r>
              <a:rPr lang="en-US" sz="1400" dirty="0"/>
              <a:t>I/O (</a:t>
            </a:r>
            <a:r>
              <a:rPr lang="en-US" sz="1400" dirty="0" err="1"/>
              <a:t>gndIO</a:t>
            </a:r>
            <a:r>
              <a:rPr lang="en-US" sz="1400" dirty="0"/>
              <a:t>/vddIO):</a:t>
            </a:r>
          </a:p>
          <a:p>
            <a:pPr lvl="1"/>
            <a:r>
              <a:rPr lang="en-US" sz="1200" dirty="0"/>
              <a:t>P = 41 × 8.2 mW (Data SLVS-Tx) + 41 × 8.2 mW (CLK SLVS-Tx) + 41 × 0.65 mW (SLVS-Rx) = </a:t>
            </a:r>
            <a:r>
              <a:rPr lang="en-US" sz="1200" b="1" dirty="0">
                <a:solidFill>
                  <a:schemeClr val="accent2"/>
                </a:solidFill>
              </a:rPr>
              <a:t>698 mW</a:t>
            </a:r>
            <a:r>
              <a:rPr lang="en-US" sz="1200" dirty="0"/>
              <a:t>, I = 466 </a:t>
            </a:r>
            <a:r>
              <a:rPr lang="en-US" sz="1200" dirty="0" smtClean="0"/>
              <a:t>mA</a:t>
            </a:r>
            <a:endParaRPr lang="en-US" sz="1400" dirty="0" smtClean="0"/>
          </a:p>
          <a:p>
            <a:r>
              <a:rPr lang="en-US" sz="1400" dirty="0" smtClean="0"/>
              <a:t>TX </a:t>
            </a:r>
            <a:r>
              <a:rPr lang="en-US" sz="1400" dirty="0"/>
              <a:t>(gndTx/vddTx):</a:t>
            </a:r>
          </a:p>
          <a:p>
            <a:pPr lvl="1"/>
            <a:r>
              <a:rPr lang="en-US" sz="1200" dirty="0"/>
              <a:t>P = </a:t>
            </a:r>
            <a:r>
              <a:rPr lang="en-US" sz="1200" b="1" dirty="0">
                <a:solidFill>
                  <a:schemeClr val="accent2"/>
                </a:solidFill>
              </a:rPr>
              <a:t>456 mW</a:t>
            </a:r>
            <a:r>
              <a:rPr lang="en-US" sz="1200" dirty="0"/>
              <a:t>, I = 304 mA</a:t>
            </a:r>
          </a:p>
          <a:p>
            <a:r>
              <a:rPr lang="en-US" sz="1400" dirty="0"/>
              <a:t>RX (gndRx/vddRx):</a:t>
            </a:r>
          </a:p>
          <a:p>
            <a:pPr lvl="1"/>
            <a:r>
              <a:rPr lang="en-US" sz="1200" dirty="0"/>
              <a:t>P = </a:t>
            </a:r>
            <a:r>
              <a:rPr lang="en-US" sz="1200" b="1" dirty="0">
                <a:solidFill>
                  <a:schemeClr val="accent2"/>
                </a:solidFill>
              </a:rPr>
              <a:t>330 mW</a:t>
            </a:r>
            <a:r>
              <a:rPr lang="en-US" sz="1200" dirty="0"/>
              <a:t>, I = 220 </a:t>
            </a:r>
            <a:r>
              <a:rPr lang="en-US" sz="1200" dirty="0" smtClean="0"/>
              <a:t>mA</a:t>
            </a:r>
          </a:p>
          <a:p>
            <a:r>
              <a:rPr lang="en-US" sz="1400" dirty="0"/>
              <a:t>CORE (GND/VDD):</a:t>
            </a:r>
          </a:p>
          <a:p>
            <a:pPr lvl="1"/>
            <a:r>
              <a:rPr lang="en-US" sz="1200" dirty="0"/>
              <a:t>P = 305 mW (Standard cells) + 8 × 3.5 mW (Phase-Aligners) =  </a:t>
            </a:r>
            <a:r>
              <a:rPr lang="en-US" sz="1200" b="1" dirty="0">
                <a:solidFill>
                  <a:schemeClr val="accent2"/>
                </a:solidFill>
              </a:rPr>
              <a:t>333 mW</a:t>
            </a:r>
            <a:r>
              <a:rPr lang="en-US" sz="1200" dirty="0"/>
              <a:t>, I = 222 </a:t>
            </a:r>
            <a:r>
              <a:rPr lang="en-US" sz="1200" dirty="0" smtClean="0"/>
              <a:t>mA</a:t>
            </a:r>
          </a:p>
          <a:p>
            <a:r>
              <a:rPr lang="en-US" sz="1400" dirty="0"/>
              <a:t>PS (gndPS/vddPS):</a:t>
            </a:r>
          </a:p>
          <a:p>
            <a:pPr lvl="1"/>
            <a:r>
              <a:rPr lang="en-US" sz="1200" dirty="0"/>
              <a:t>P = 42 mW (PLL) + 8 × 16 mW (channel) + 8 × 8.2 mW (SLVS-Tx) = </a:t>
            </a:r>
            <a:r>
              <a:rPr lang="en-US" sz="1200" b="1" dirty="0">
                <a:solidFill>
                  <a:schemeClr val="accent2"/>
                </a:solidFill>
              </a:rPr>
              <a:t>236 mW</a:t>
            </a:r>
            <a:r>
              <a:rPr lang="en-US" sz="1200" dirty="0"/>
              <a:t>, I = 157 </a:t>
            </a:r>
            <a:r>
              <a:rPr lang="en-US" sz="1200" dirty="0" smtClean="0"/>
              <a:t>mA</a:t>
            </a:r>
            <a:endParaRPr lang="en-US" sz="1200" dirty="0"/>
          </a:p>
          <a:p>
            <a:r>
              <a:rPr lang="en-US" sz="1400" dirty="0"/>
              <a:t>CM (gndCm/vddCm): </a:t>
            </a:r>
          </a:p>
          <a:p>
            <a:pPr lvl="1"/>
            <a:r>
              <a:rPr lang="en-US" sz="1200" dirty="0"/>
              <a:t>P = 2 × 41.5 mW (E-PLL) + 100 mW (XPLL) = </a:t>
            </a:r>
            <a:r>
              <a:rPr lang="en-US" sz="1200" b="1" dirty="0">
                <a:solidFill>
                  <a:schemeClr val="accent2"/>
                </a:solidFill>
              </a:rPr>
              <a:t>183 mW</a:t>
            </a:r>
            <a:r>
              <a:rPr lang="en-US" sz="1200" dirty="0"/>
              <a:t>, I = 122 mA</a:t>
            </a:r>
          </a:p>
          <a:p>
            <a:r>
              <a:rPr lang="en-US" sz="1400" dirty="0" smtClean="0"/>
              <a:t>E-Fuses </a:t>
            </a:r>
            <a:r>
              <a:rPr lang="en-US" sz="1400" dirty="0"/>
              <a:t>(EfusePower):</a:t>
            </a:r>
          </a:p>
          <a:p>
            <a:pPr lvl="1"/>
            <a:r>
              <a:rPr lang="en-US" sz="1200" dirty="0"/>
              <a:t>P = </a:t>
            </a:r>
            <a:r>
              <a:rPr lang="en-US" sz="1200" b="1" dirty="0">
                <a:solidFill>
                  <a:schemeClr val="accent2"/>
                </a:solidFill>
              </a:rPr>
              <a:t>465 mW</a:t>
            </a:r>
            <a:r>
              <a:rPr lang="en-US" sz="1200" dirty="0"/>
              <a:t> , I = 141 </a:t>
            </a:r>
            <a:r>
              <a:rPr lang="en-US" sz="1200" dirty="0" smtClean="0"/>
              <a:t>mA</a:t>
            </a:r>
          </a:p>
          <a:p>
            <a:pPr lvl="1"/>
            <a:r>
              <a:rPr lang="en-US" sz="1200" dirty="0" smtClean="0"/>
              <a:t>(Only </a:t>
            </a:r>
            <a:r>
              <a:rPr lang="en-US" sz="1200" dirty="0"/>
              <a:t>during e-fuse </a:t>
            </a:r>
            <a:r>
              <a:rPr lang="en-US" sz="1200" dirty="0" smtClean="0"/>
              <a:t>programming. Not added to the</a:t>
            </a:r>
            <a:br>
              <a:rPr lang="en-US" sz="1200" dirty="0" smtClean="0"/>
            </a:br>
            <a:r>
              <a:rPr lang="en-US" sz="1200" dirty="0" smtClean="0"/>
              <a:t>total power figure below.)</a:t>
            </a:r>
            <a:endParaRPr lang="en-US" sz="1200" dirty="0"/>
          </a:p>
          <a:p>
            <a:r>
              <a:rPr lang="en-US" sz="1400" b="1" dirty="0"/>
              <a:t>Total:</a:t>
            </a:r>
          </a:p>
          <a:p>
            <a:pPr lvl="1"/>
            <a:r>
              <a:rPr lang="en-US" sz="1200" b="1" dirty="0">
                <a:solidFill>
                  <a:schemeClr val="accent2"/>
                </a:solidFill>
              </a:rPr>
              <a:t>P = 2.2 </a:t>
            </a:r>
            <a:r>
              <a:rPr lang="en-US" sz="1200" b="1" dirty="0" smtClean="0">
                <a:solidFill>
                  <a:schemeClr val="accent2"/>
                </a:solidFill>
              </a:rPr>
              <a:t>W</a:t>
            </a:r>
          </a:p>
          <a:p>
            <a:pPr lvl="1"/>
            <a:r>
              <a:rPr lang="en-US" sz="1200" dirty="0" smtClean="0"/>
              <a:t>(This </a:t>
            </a:r>
            <a:r>
              <a:rPr lang="en-US" sz="1200" dirty="0"/>
              <a:t>is worst case power </a:t>
            </a:r>
            <a:r>
              <a:rPr lang="en-US" sz="1200" dirty="0" smtClean="0"/>
              <a:t>consumption:</a:t>
            </a:r>
            <a:br>
              <a:rPr lang="en-US" sz="1200" dirty="0" smtClean="0"/>
            </a:br>
            <a:r>
              <a:rPr lang="en-US" sz="1200" dirty="0" smtClean="0"/>
              <a:t>all </a:t>
            </a:r>
            <a:r>
              <a:rPr lang="en-US" sz="1200" dirty="0"/>
              <a:t>functions ON, worst case simulations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060408"/>
              </p:ext>
            </p:extLst>
          </p:nvPr>
        </p:nvGraphicFramePr>
        <p:xfrm>
          <a:off x="4800600" y="3048000"/>
          <a:ext cx="41148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46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GBTX Power Consumption </a:t>
            </a:r>
            <a:r>
              <a:rPr lang="en-GB" b="1" dirty="0" smtClean="0"/>
              <a:t>(2/2</a:t>
            </a:r>
            <a:r>
              <a:rPr lang="en-GB" b="1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dirty="0" smtClean="0"/>
              <a:t>Case study:</a:t>
            </a:r>
          </a:p>
          <a:p>
            <a:r>
              <a:rPr lang="en-GB" i="1" u="sng" dirty="0" smtClean="0"/>
              <a:t>Hypothetical</a:t>
            </a:r>
            <a:r>
              <a:rPr lang="en-GB" dirty="0" smtClean="0"/>
              <a:t> CMS Tracker upgrade configuration:</a:t>
            </a:r>
          </a:p>
          <a:p>
            <a:pPr lvl="1"/>
            <a:r>
              <a:rPr lang="en-GB" dirty="0" smtClean="0"/>
              <a:t>E-Links:</a:t>
            </a:r>
          </a:p>
          <a:p>
            <a:pPr lvl="2"/>
            <a:r>
              <a:rPr lang="en-GB" dirty="0"/>
              <a:t>20 × </a:t>
            </a:r>
            <a:r>
              <a:rPr lang="en-GB" dirty="0" smtClean="0"/>
              <a:t>Data-In @ 160 Mb/s</a:t>
            </a:r>
          </a:p>
          <a:p>
            <a:pPr lvl="2"/>
            <a:r>
              <a:rPr lang="en-GB" dirty="0" smtClean="0"/>
              <a:t>1 × Clock </a:t>
            </a:r>
            <a:r>
              <a:rPr lang="en-GB" dirty="0"/>
              <a:t>@ 160 </a:t>
            </a:r>
            <a:r>
              <a:rPr lang="en-GB" dirty="0" smtClean="0"/>
              <a:t>MHz</a:t>
            </a:r>
          </a:p>
          <a:p>
            <a:pPr lvl="2"/>
            <a:r>
              <a:rPr lang="en-GB" dirty="0" smtClean="0"/>
              <a:t>2 × Data-Out </a:t>
            </a:r>
            <a:r>
              <a:rPr lang="en-GB" dirty="0"/>
              <a:t>@ 160 </a:t>
            </a:r>
            <a:r>
              <a:rPr lang="en-GB" dirty="0" smtClean="0"/>
              <a:t>Mb/s</a:t>
            </a:r>
          </a:p>
          <a:p>
            <a:pPr lvl="1"/>
            <a:r>
              <a:rPr lang="en-GB" dirty="0" smtClean="0"/>
              <a:t>Phase-Adjustable clocks:</a:t>
            </a:r>
          </a:p>
          <a:p>
            <a:pPr lvl="2"/>
            <a:r>
              <a:rPr lang="en-GB" dirty="0" smtClean="0"/>
              <a:t>2 </a:t>
            </a:r>
            <a:r>
              <a:rPr lang="en-GB" dirty="0"/>
              <a:t>× Clock @ </a:t>
            </a:r>
            <a:r>
              <a:rPr lang="en-GB" dirty="0" smtClean="0"/>
              <a:t>40 </a:t>
            </a:r>
            <a:r>
              <a:rPr lang="en-GB" dirty="0"/>
              <a:t>MHz</a:t>
            </a:r>
          </a:p>
          <a:p>
            <a:pPr lvl="2"/>
            <a:r>
              <a:rPr lang="en-GB" dirty="0" smtClean="0"/>
              <a:t>2 </a:t>
            </a:r>
            <a:r>
              <a:rPr lang="en-GB" dirty="0"/>
              <a:t>× Clock @ 160 </a:t>
            </a:r>
            <a:r>
              <a:rPr lang="en-GB" dirty="0" smtClean="0"/>
              <a:t>MHz</a:t>
            </a:r>
            <a:endParaRPr lang="en-GB" dirty="0"/>
          </a:p>
          <a:p>
            <a:pPr lvl="2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5338661" y="533401"/>
          <a:ext cx="2657678" cy="6019797"/>
        </p:xfrm>
        <a:graphic>
          <a:graphicData uri="http://schemas.openxmlformats.org/drawingml/2006/table">
            <a:tbl>
              <a:tblPr/>
              <a:tblGrid>
                <a:gridCol w="511810"/>
                <a:gridCol w="351869"/>
                <a:gridCol w="511810"/>
                <a:gridCol w="343872"/>
                <a:gridCol w="938317"/>
              </a:tblGrid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TRANSCEIVER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E-Links: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rate [Mb/s]: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Data outputs: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Clock outputs: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Data inputs: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EC-Channel: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Disabled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Phase-Shifter: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State: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Enabled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Channels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Circuit: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[mW]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Transmitter: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Receiver: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Clock Manager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E-PLL: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XPLL: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Phase-Shifter: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Channel: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SLVS-TX: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I/O: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SLVS-Tx: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CLK SLVS-Tx: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SLVS-Rx: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CORE: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Standard Cells: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10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Phase-Aligners: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Total: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319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</a:tr>
              <a:tr h="16810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0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Power [mW]: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005" marR="8005" marT="800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1464</a:t>
                      </a:r>
                    </a:p>
                  </a:txBody>
                  <a:tcPr marL="8005" marR="8005" marT="800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436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Future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Q4 – 2013</a:t>
            </a:r>
          </a:p>
          <a:p>
            <a:pPr lvl="1"/>
            <a:r>
              <a:rPr lang="en-GB" dirty="0" smtClean="0"/>
              <a:t>Finalize chip characterization: November– December</a:t>
            </a:r>
          </a:p>
          <a:p>
            <a:pPr lvl="1"/>
            <a:r>
              <a:rPr lang="en-GB" dirty="0"/>
              <a:t>Total dose irradiation tests: </a:t>
            </a:r>
            <a:r>
              <a:rPr lang="en-GB" dirty="0" smtClean="0"/>
              <a:t>December</a:t>
            </a:r>
          </a:p>
          <a:p>
            <a:pPr lvl="1"/>
            <a:r>
              <a:rPr lang="en-GB" dirty="0" smtClean="0"/>
              <a:t>Samples available for prototyping: December</a:t>
            </a:r>
          </a:p>
          <a:p>
            <a:pPr lvl="2"/>
            <a:r>
              <a:rPr lang="en-GB" dirty="0"/>
              <a:t>Only small quantities </a:t>
            </a:r>
            <a:r>
              <a:rPr lang="en-GB" dirty="0" smtClean="0"/>
              <a:t>available (&lt; </a:t>
            </a:r>
            <a:r>
              <a:rPr lang="en-GB" dirty="0" smtClean="0"/>
              <a:t>30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 smtClean="0"/>
              <a:t>Q1 – 2014</a:t>
            </a:r>
          </a:p>
          <a:p>
            <a:pPr lvl="1"/>
            <a:r>
              <a:rPr lang="en-GB" dirty="0" smtClean="0"/>
              <a:t>Second run of SEU tests: February</a:t>
            </a:r>
          </a:p>
          <a:p>
            <a:pPr lvl="1"/>
            <a:r>
              <a:rPr lang="en-GB" dirty="0" smtClean="0"/>
              <a:t>Depending on the SEU test results small changes might be required to improve the robustness of the circuit</a:t>
            </a:r>
          </a:p>
          <a:p>
            <a:pPr lvl="1"/>
            <a:r>
              <a:rPr lang="en-GB" dirty="0" smtClean="0"/>
              <a:t>Although the circuit is fully functional a “a few small corners need to be rounded” to make it “plug-and-play” for the users</a:t>
            </a:r>
          </a:p>
          <a:p>
            <a:r>
              <a:rPr lang="en-GB" dirty="0" smtClean="0"/>
              <a:t>Q2 – 2014</a:t>
            </a:r>
          </a:p>
          <a:p>
            <a:pPr lvl="1"/>
            <a:r>
              <a:rPr lang="en-GB" dirty="0" smtClean="0"/>
              <a:t>Additional 100 GBTX samples available</a:t>
            </a:r>
          </a:p>
          <a:p>
            <a:pPr lvl="1"/>
            <a:r>
              <a:rPr lang="en-GB" dirty="0" smtClean="0"/>
              <a:t>Split </a:t>
            </a:r>
            <a:r>
              <a:rPr lang="en-GB" dirty="0" smtClean="0"/>
              <a:t>Engineering Run to produce in quantities:</a:t>
            </a:r>
          </a:p>
          <a:p>
            <a:pPr lvl="2"/>
            <a:r>
              <a:rPr lang="en-GB" dirty="0" smtClean="0"/>
              <a:t>GBTX</a:t>
            </a:r>
          </a:p>
          <a:p>
            <a:pPr lvl="2"/>
            <a:r>
              <a:rPr lang="en-GB" dirty="0" smtClean="0"/>
              <a:t>GBTIA</a:t>
            </a:r>
          </a:p>
          <a:p>
            <a:pPr lvl="2"/>
            <a:r>
              <a:rPr lang="en-GB" dirty="0" smtClean="0"/>
              <a:t>GBLD V4/V5</a:t>
            </a:r>
          </a:p>
          <a:p>
            <a:pPr lvl="2"/>
            <a:r>
              <a:rPr lang="en-GB" dirty="0" smtClean="0"/>
              <a:t>GBT-SCA</a:t>
            </a:r>
            <a:endParaRPr lang="en-GB" dirty="0" smtClean="0"/>
          </a:p>
          <a:p>
            <a:r>
              <a:rPr lang="en-GB" dirty="0" smtClean="0"/>
              <a:t>Q3 – 2014</a:t>
            </a:r>
          </a:p>
          <a:p>
            <a:pPr lvl="1"/>
            <a:r>
              <a:rPr lang="en-GB" dirty="0" smtClean="0"/>
              <a:t>Chips available from the foundry</a:t>
            </a:r>
          </a:p>
          <a:p>
            <a:pPr lvl="1"/>
            <a:r>
              <a:rPr lang="en-GB" dirty="0" smtClean="0"/>
              <a:t>ASIC Packaging</a:t>
            </a:r>
          </a:p>
          <a:p>
            <a:r>
              <a:rPr lang="en-GB" dirty="0" smtClean="0"/>
              <a:t>Q4 – 2014</a:t>
            </a:r>
          </a:p>
          <a:p>
            <a:pPr lvl="1"/>
            <a:r>
              <a:rPr lang="en-GB" dirty="0" smtClean="0"/>
              <a:t>ASIC production testing</a:t>
            </a:r>
          </a:p>
          <a:p>
            <a:pPr lvl="1"/>
            <a:r>
              <a:rPr lang="en-GB" dirty="0" smtClean="0"/>
              <a:t>First production ASICs  distributed to the users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406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Backup Slides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214352" y="2636912"/>
            <a:ext cx="671530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Additional Slides</a:t>
            </a:r>
            <a:endParaRPr lang="en-US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28429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GBTx</a:t>
            </a:r>
            <a:r>
              <a:rPr lang="fr-CH" dirty="0" smtClean="0"/>
              <a:t> </a:t>
            </a:r>
            <a:r>
              <a:rPr lang="fr-CH" dirty="0" err="1" smtClean="0"/>
              <a:t>latency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CH" sz="2400" dirty="0" smtClean="0"/>
              <a:t>Has to </a:t>
            </a:r>
            <a:r>
              <a:rPr lang="fr-CH" sz="2400" dirty="0" err="1" smtClean="0"/>
              <a:t>include</a:t>
            </a:r>
            <a:r>
              <a:rPr lang="fr-CH" sz="2400" dirty="0" smtClean="0"/>
              <a:t> </a:t>
            </a:r>
          </a:p>
          <a:p>
            <a:pPr lvl="1"/>
            <a:r>
              <a:rPr lang="fr-CH" sz="2000" dirty="0" smtClean="0"/>
              <a:t>Back end: GBT-FPGA IP </a:t>
            </a:r>
            <a:r>
              <a:rPr lang="fr-CH" sz="2000" dirty="0" err="1" smtClean="0"/>
              <a:t>core</a:t>
            </a:r>
            <a:r>
              <a:rPr lang="fr-CH" sz="2000" dirty="0" smtClean="0"/>
              <a:t> (</a:t>
            </a:r>
            <a:r>
              <a:rPr lang="fr-CH" sz="2000" dirty="0" err="1" smtClean="0"/>
              <a:t>Rx</a:t>
            </a:r>
            <a:r>
              <a:rPr lang="fr-CH" sz="2000" dirty="0" smtClean="0"/>
              <a:t> or </a:t>
            </a:r>
            <a:r>
              <a:rPr lang="fr-CH" sz="2000" dirty="0" err="1" smtClean="0"/>
              <a:t>Tx</a:t>
            </a:r>
            <a:r>
              <a:rPr lang="fr-CH" sz="2000" dirty="0" smtClean="0"/>
              <a:t>)</a:t>
            </a:r>
          </a:p>
          <a:p>
            <a:pPr lvl="1"/>
            <a:r>
              <a:rPr lang="fr-CH" sz="2000" dirty="0" smtClean="0"/>
              <a:t>Front End: E-links IP </a:t>
            </a:r>
            <a:r>
              <a:rPr lang="fr-CH" sz="2000" dirty="0" err="1" smtClean="0"/>
              <a:t>core</a:t>
            </a:r>
            <a:r>
              <a:rPr lang="fr-CH" sz="2000" dirty="0" smtClean="0"/>
              <a:t> (</a:t>
            </a:r>
            <a:r>
              <a:rPr lang="fr-CH" sz="2000" dirty="0" err="1" smtClean="0"/>
              <a:t>Serializer</a:t>
            </a:r>
            <a:r>
              <a:rPr lang="fr-CH" sz="2000" dirty="0" smtClean="0"/>
              <a:t> or </a:t>
            </a:r>
            <a:r>
              <a:rPr lang="fr-CH" sz="2000" dirty="0" err="1"/>
              <a:t>D</a:t>
            </a:r>
            <a:r>
              <a:rPr lang="fr-CH" sz="2000" dirty="0" err="1" smtClean="0"/>
              <a:t>eserializer</a:t>
            </a:r>
            <a:r>
              <a:rPr lang="fr-CH" sz="2000" dirty="0" smtClean="0"/>
              <a:t>)</a:t>
            </a:r>
          </a:p>
          <a:p>
            <a:pPr marL="457200" lvl="1" indent="0">
              <a:buNone/>
            </a:pPr>
            <a:r>
              <a:rPr lang="fr-CH" sz="2000" dirty="0" smtClean="0"/>
              <a:t>To </a:t>
            </a:r>
            <a:r>
              <a:rPr lang="fr-CH" sz="2000" dirty="0" err="1" smtClean="0"/>
              <a:t>allow</a:t>
            </a:r>
            <a:r>
              <a:rPr lang="fr-CH" sz="2000" dirty="0" smtClean="0"/>
              <a:t> pattern </a:t>
            </a:r>
            <a:r>
              <a:rPr lang="fr-CH" sz="2000" dirty="0" err="1" smtClean="0"/>
              <a:t>detection</a:t>
            </a:r>
            <a:r>
              <a:rPr lang="fr-CH" sz="2000" dirty="0" smtClean="0"/>
              <a:t> for flag </a:t>
            </a:r>
            <a:r>
              <a:rPr lang="fr-CH" sz="2000" dirty="0" err="1" smtClean="0"/>
              <a:t>rising</a:t>
            </a:r>
            <a:endParaRPr lang="fr-CH" sz="2000" dirty="0" smtClean="0"/>
          </a:p>
          <a:p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used</a:t>
            </a:r>
            <a:r>
              <a:rPr lang="fr-CH" sz="2400" dirty="0" smtClean="0"/>
              <a:t> a test system </a:t>
            </a:r>
            <a:r>
              <a:rPr lang="fr-CH" sz="2400" dirty="0" err="1" smtClean="0"/>
              <a:t>presented</a:t>
            </a:r>
            <a:r>
              <a:rPr lang="fr-CH" sz="2400" dirty="0" smtClean="0"/>
              <a:t> </a:t>
            </a:r>
            <a:r>
              <a:rPr lang="fr-CH" sz="2400" dirty="0" err="1" smtClean="0"/>
              <a:t>at</a:t>
            </a:r>
            <a:r>
              <a:rPr lang="fr-CH" sz="2400" dirty="0" smtClean="0"/>
              <a:t> TWEPP, </a:t>
            </a:r>
            <a:r>
              <a:rPr lang="fr-CH" sz="2400" dirty="0" err="1" smtClean="0"/>
              <a:t>including</a:t>
            </a:r>
            <a:r>
              <a:rPr lang="fr-CH" sz="2400" dirty="0" smtClean="0"/>
              <a:t>:</a:t>
            </a:r>
          </a:p>
          <a:p>
            <a:pPr lvl="1"/>
            <a:r>
              <a:rPr lang="fr-CH" sz="2000" dirty="0" smtClean="0"/>
              <a:t>BE: GLIB</a:t>
            </a:r>
          </a:p>
          <a:p>
            <a:pPr lvl="1"/>
            <a:r>
              <a:rPr lang="fr-CH" sz="2000" dirty="0" smtClean="0"/>
              <a:t>GBTX: SAT </a:t>
            </a:r>
            <a:r>
              <a:rPr lang="fr-CH" sz="2000" dirty="0" err="1" smtClean="0"/>
              <a:t>board</a:t>
            </a:r>
            <a:endParaRPr lang="fr-CH" sz="2000" dirty="0" smtClean="0"/>
          </a:p>
          <a:p>
            <a:pPr lvl="1"/>
            <a:r>
              <a:rPr lang="fr-CH" sz="2000" dirty="0" smtClean="0"/>
              <a:t>FE: ML605 (virtex6) </a:t>
            </a:r>
            <a:r>
              <a:rPr lang="fr-CH" sz="2000" dirty="0" err="1" smtClean="0"/>
              <a:t>equipped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an HDMI-FMC</a:t>
            </a:r>
          </a:p>
          <a:p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removed</a:t>
            </a:r>
            <a:r>
              <a:rPr lang="fr-CH" sz="2400" dirty="0" smtClean="0"/>
              <a:t> all the system </a:t>
            </a:r>
            <a:r>
              <a:rPr lang="fr-CH" sz="2400" dirty="0" err="1" smtClean="0"/>
              <a:t>specific</a:t>
            </a:r>
            <a:r>
              <a:rPr lang="fr-CH" sz="2400" dirty="0" smtClean="0"/>
              <a:t> </a:t>
            </a:r>
            <a:r>
              <a:rPr lang="fr-CH" sz="2400" dirty="0" err="1" smtClean="0"/>
              <a:t>delays</a:t>
            </a:r>
            <a:r>
              <a:rPr lang="fr-CH" sz="2400" dirty="0" smtClean="0"/>
              <a:t> (</a:t>
            </a:r>
            <a:r>
              <a:rPr lang="fr-CH" sz="2400" dirty="0" err="1" smtClean="0"/>
              <a:t>cables</a:t>
            </a:r>
            <a:r>
              <a:rPr lang="fr-CH" sz="2400" dirty="0" smtClean="0"/>
              <a:t>, PCB, </a:t>
            </a:r>
            <a:r>
              <a:rPr lang="fr-CH" sz="2400" dirty="0" err="1" smtClean="0"/>
              <a:t>etc</a:t>
            </a:r>
            <a:r>
              <a:rPr lang="fr-CH" sz="2400" dirty="0" smtClean="0"/>
              <a:t>)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Barros Marin, S. Feger, S. Baron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4774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Workspaces\s\sspriet\GBT\GBTx\IMG_09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79"/>
            <a:ext cx="6768752" cy="505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688783"/>
            <a:ext cx="671597" cy="67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65128">
            <a:off x="5480569" y="5805264"/>
            <a:ext cx="671597" cy="67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1824014" y="3212976"/>
            <a:ext cx="1512168" cy="93610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336182" y="2387818"/>
            <a:ext cx="1512168" cy="93610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698014" y="1844824"/>
            <a:ext cx="1332148" cy="720080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4" idx="3"/>
          </p:cNvCxnSpPr>
          <p:nvPr/>
        </p:nvCxnSpPr>
        <p:spPr>
          <a:xfrm flipH="1">
            <a:off x="899592" y="4011991"/>
            <a:ext cx="1145874" cy="713153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4"/>
          </p:cNvCxnSpPr>
          <p:nvPr/>
        </p:nvCxnSpPr>
        <p:spPr>
          <a:xfrm flipH="1">
            <a:off x="1763688" y="3323922"/>
            <a:ext cx="2328578" cy="2700659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4"/>
          </p:cNvCxnSpPr>
          <p:nvPr/>
        </p:nvCxnSpPr>
        <p:spPr>
          <a:xfrm flipH="1">
            <a:off x="3059832" y="2564904"/>
            <a:ext cx="2304256" cy="3480455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7504" y="4753261"/>
            <a:ext cx="9438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BACK END</a:t>
            </a:r>
          </a:p>
          <a:p>
            <a:r>
              <a:rPr lang="fr-CH" sz="1400" b="1" dirty="0" smtClean="0">
                <a:solidFill>
                  <a:srgbClr val="FF0000"/>
                </a:solidFill>
              </a:rPr>
              <a:t>(GLIB)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01996" y="6037946"/>
            <a:ext cx="904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err="1" smtClean="0">
                <a:solidFill>
                  <a:srgbClr val="FF0000"/>
                </a:solidFill>
              </a:rPr>
              <a:t>GBTx</a:t>
            </a:r>
            <a:r>
              <a:rPr lang="fr-CH" sz="1400" b="1" dirty="0" smtClean="0">
                <a:solidFill>
                  <a:srgbClr val="FF0000"/>
                </a:solidFill>
              </a:rPr>
              <a:t> SAT </a:t>
            </a:r>
          </a:p>
          <a:p>
            <a:r>
              <a:rPr lang="fr-CH" sz="1400" b="1" dirty="0" err="1" smtClean="0">
                <a:solidFill>
                  <a:srgbClr val="FF0000"/>
                </a:solidFill>
              </a:rPr>
              <a:t>board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1800" y="6021288"/>
            <a:ext cx="1779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FRONT END</a:t>
            </a:r>
          </a:p>
          <a:p>
            <a:r>
              <a:rPr lang="fr-CH" sz="1400" b="1" dirty="0" smtClean="0">
                <a:solidFill>
                  <a:srgbClr val="FF0000"/>
                </a:solidFill>
              </a:rPr>
              <a:t>(ML605 + HDMI FMC)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>
            <a:endCxn id="2052" idx="0"/>
          </p:cNvCxnSpPr>
          <p:nvPr/>
        </p:nvCxnSpPr>
        <p:spPr>
          <a:xfrm flipH="1">
            <a:off x="4979807" y="3961098"/>
            <a:ext cx="237138" cy="1727685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436096" y="4113498"/>
            <a:ext cx="380271" cy="1727685"/>
          </a:xfrm>
          <a:prstGeom prst="straightConnector1">
            <a:avLst/>
          </a:prstGeom>
          <a:ln w="571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Barros Marin, S. Feger, S. Baron</a:t>
            </a:r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408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GBT </a:t>
            </a:r>
            <a:r>
              <a:rPr lang="en-US" b="1" dirty="0"/>
              <a:t>System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25" name="Group 124"/>
          <p:cNvGrpSpPr/>
          <p:nvPr/>
        </p:nvGrpSpPr>
        <p:grpSpPr>
          <a:xfrm>
            <a:off x="457200" y="789801"/>
            <a:ext cx="8229600" cy="5687199"/>
            <a:chOff x="457200" y="789801"/>
            <a:chExt cx="8229600" cy="5687199"/>
          </a:xfrm>
        </p:grpSpPr>
        <p:sp>
          <p:nvSpPr>
            <p:cNvPr id="8" name="Rectangle 7"/>
            <p:cNvSpPr/>
            <p:nvPr/>
          </p:nvSpPr>
          <p:spPr>
            <a:xfrm>
              <a:off x="457200" y="19050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7200" y="40386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4686" y="5943600"/>
              <a:ext cx="1752600" cy="533400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solidFill>
                <a:srgbClr val="4F81BD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" y="8382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FE</a:t>
              </a:r>
              <a:b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Module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1104900" y="1104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1104900" y="2171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1104900" y="4305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295400" y="5105400"/>
              <a:ext cx="1066800" cy="7620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GBT – SCA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1943100" y="5372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5400000">
              <a:off x="495300" y="3314700"/>
              <a:ext cx="9906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ysDot"/>
            </a:ln>
            <a:effectLst/>
          </p:spPr>
        </p:cxnSp>
        <p:sp>
          <p:nvSpPr>
            <p:cNvPr id="20" name="Rectangle 19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rot="16200000">
              <a:off x="3048000" y="3352800"/>
              <a:ext cx="609600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ysDot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0" name="Curved Connector 29"/>
            <p:cNvCxnSpPr>
              <a:stCxn id="21" idx="2"/>
              <a:endCxn id="14" idx="0"/>
            </p:cNvCxnSpPr>
            <p:nvPr/>
          </p:nvCxnSpPr>
          <p:spPr>
            <a:xfrm rot="10800000">
              <a:off x="1524000" y="1219200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sp>
          <p:nvSpPr>
            <p:cNvPr id="31" name="Rectangle 30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" name="Straight Arrow Connector 34"/>
            <p:cNvCxnSpPr>
              <a:stCxn id="100" idx="0"/>
              <a:endCxn id="32" idx="2"/>
            </p:cNvCxnSpPr>
            <p:nvPr/>
          </p:nvCxnSpPr>
          <p:spPr>
            <a:xfrm rot="5400000" flipH="1" flipV="1">
              <a:off x="4493421" y="5865022"/>
              <a:ext cx="304800" cy="4757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>
            <a:xfrm flipH="1">
              <a:off x="6858000" y="2743200"/>
              <a:ext cx="609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>
            <a:xfrm>
              <a:off x="6858000" y="3962400"/>
              <a:ext cx="609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sp>
          <p:nvSpPr>
            <p:cNvPr id="38" name="Isosceles Triangle 37"/>
            <p:cNvSpPr/>
            <p:nvPr/>
          </p:nvSpPr>
          <p:spPr>
            <a:xfrm rot="16200000">
              <a:off x="7429500" y="2552700"/>
              <a:ext cx="457200" cy="381000"/>
            </a:xfrm>
            <a:prstGeom prst="triangl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Isosceles Triangle 38"/>
            <p:cNvSpPr/>
            <p:nvPr/>
          </p:nvSpPr>
          <p:spPr>
            <a:xfrm rot="5400000" flipH="1">
              <a:off x="7429500" y="3771900"/>
              <a:ext cx="457200" cy="381000"/>
            </a:xfrm>
            <a:prstGeom prst="triangl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Isosceles Triangle 39"/>
            <p:cNvSpPr/>
            <p:nvPr/>
          </p:nvSpPr>
          <p:spPr>
            <a:xfrm>
              <a:off x="8077200" y="2438400"/>
              <a:ext cx="304800" cy="152400"/>
            </a:xfrm>
            <a:prstGeom prst="triangle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8077200" y="2438400"/>
              <a:ext cx="304800" cy="0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2" name="Straight Connector 41"/>
            <p:cNvCxnSpPr>
              <a:stCxn id="38" idx="3"/>
            </p:cNvCxnSpPr>
            <p:nvPr/>
          </p:nvCxnSpPr>
          <p:spPr>
            <a:xfrm>
              <a:off x="7848600" y="2743200"/>
              <a:ext cx="381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>
            <a:xfrm>
              <a:off x="7848600" y="3962400"/>
              <a:ext cx="3810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>
            <a:xfrm rot="5400000">
              <a:off x="8153400" y="26670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>
            <a:xfrm rot="16200000" flipV="1">
              <a:off x="8153400" y="23622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oval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>
            <a:xfrm rot="5400000">
              <a:off x="8153400" y="43434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47" name="Isosceles Triangle 46"/>
            <p:cNvSpPr/>
            <p:nvPr/>
          </p:nvSpPr>
          <p:spPr>
            <a:xfrm flipV="1">
              <a:off x="8077200" y="4114800"/>
              <a:ext cx="304800" cy="152400"/>
            </a:xfrm>
            <a:prstGeom prst="triangle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 rot="5400000">
              <a:off x="8153400" y="4038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>
            <a:xfrm>
              <a:off x="8077200" y="4267200"/>
              <a:ext cx="304800" cy="0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50" name="Isosceles Triangle 49"/>
            <p:cNvSpPr/>
            <p:nvPr/>
          </p:nvSpPr>
          <p:spPr>
            <a:xfrm flipV="1">
              <a:off x="8153400" y="4419600"/>
              <a:ext cx="152400" cy="152400"/>
            </a:xfrm>
            <a:prstGeom prst="triangle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8077200" y="2286000"/>
              <a:ext cx="3048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2" name="Elbow Connector 51"/>
            <p:cNvCxnSpPr>
              <a:stCxn id="31" idx="2"/>
              <a:endCxn id="39" idx="1"/>
            </p:cNvCxnSpPr>
            <p:nvPr/>
          </p:nvCxnSpPr>
          <p:spPr>
            <a:xfrm rot="5400000" flipH="1" flipV="1">
              <a:off x="6019800" y="4076700"/>
              <a:ext cx="1638300" cy="1638300"/>
            </a:xfrm>
            <a:prstGeom prst="bentConnector3">
              <a:avLst>
                <a:gd name="adj1" fmla="val -13953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53" name="Shape 283"/>
            <p:cNvCxnSpPr>
              <a:stCxn id="20" idx="0"/>
            </p:cNvCxnSpPr>
            <p:nvPr/>
          </p:nvCxnSpPr>
          <p:spPr>
            <a:xfrm rot="16200000" flipV="1">
              <a:off x="4076700" y="800100"/>
              <a:ext cx="381000" cy="762000"/>
            </a:xfrm>
            <a:prstGeom prst="bentConnector2">
              <a:avLst/>
            </a:prstGeom>
            <a:noFill/>
            <a:ln w="1270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sp>
          <p:nvSpPr>
            <p:cNvPr id="54" name="TextBox 53"/>
            <p:cNvSpPr txBox="1"/>
            <p:nvPr/>
          </p:nvSpPr>
          <p:spPr>
            <a:xfrm>
              <a:off x="3276600" y="914400"/>
              <a:ext cx="64312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Clock[7:0]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Right Arrow 56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8" name="Straight Arrow Connector 57"/>
            <p:cNvCxnSpPr>
              <a:endCxn id="12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59" name="Elbow Connector 58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64" name="Up-Down Arrow 63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5" name="Up-Down Arrow 64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Up-Down Arrow 65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Right Arrow 66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Right Arrow 67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Right Arrow 68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0" name="Curved Connector 69"/>
            <p:cNvCxnSpPr/>
            <p:nvPr/>
          </p:nvCxnSpPr>
          <p:spPr>
            <a:xfrm rot="10800000">
              <a:off x="1524000" y="1066800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1" name="Curved Connector 70"/>
            <p:cNvCxnSpPr/>
            <p:nvPr/>
          </p:nvCxnSpPr>
          <p:spPr>
            <a:xfrm rot="10800000">
              <a:off x="1524001" y="1371600"/>
              <a:ext cx="17526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2" name="Curved Connector 71"/>
            <p:cNvCxnSpPr/>
            <p:nvPr/>
          </p:nvCxnSpPr>
          <p:spPr>
            <a:xfrm rot="10800000">
              <a:off x="1524002" y="2133600"/>
              <a:ext cx="1752598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3" name="Curved Connector 72"/>
            <p:cNvCxnSpPr>
              <a:endCxn id="15" idx="0"/>
            </p:cNvCxnSpPr>
            <p:nvPr/>
          </p:nvCxnSpPr>
          <p:spPr>
            <a:xfrm rot="10800000">
              <a:off x="1524000" y="22860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74" name="Curved Connector 73"/>
            <p:cNvCxnSpPr/>
            <p:nvPr/>
          </p:nvCxnSpPr>
          <p:spPr>
            <a:xfrm rot="10800000">
              <a:off x="1524000" y="24384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5" name="Curved Connector 74"/>
            <p:cNvCxnSpPr/>
            <p:nvPr/>
          </p:nvCxnSpPr>
          <p:spPr>
            <a:xfrm rot="10800000" flipV="1">
              <a:off x="1524000" y="38862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6" name="Curved Connector 75"/>
            <p:cNvCxnSpPr>
              <a:endCxn id="16" idx="0"/>
            </p:cNvCxnSpPr>
            <p:nvPr/>
          </p:nvCxnSpPr>
          <p:spPr>
            <a:xfrm rot="10800000" flipV="1">
              <a:off x="1524000" y="40386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77" name="Curved Connector 76"/>
            <p:cNvCxnSpPr/>
            <p:nvPr/>
          </p:nvCxnSpPr>
          <p:spPr>
            <a:xfrm rot="10800000" flipV="1">
              <a:off x="1524000" y="4191000"/>
              <a:ext cx="1752600" cy="381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8" name="Curved Connector 77"/>
            <p:cNvCxnSpPr/>
            <p:nvPr/>
          </p:nvCxnSpPr>
          <p:spPr>
            <a:xfrm rot="10800000" flipV="1">
              <a:off x="2362202" y="4572000"/>
              <a:ext cx="914398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cxnSp>
          <p:nvCxnSpPr>
            <p:cNvPr id="79" name="Curved Connector 78"/>
            <p:cNvCxnSpPr>
              <a:endCxn id="18" idx="0"/>
            </p:cNvCxnSpPr>
            <p:nvPr/>
          </p:nvCxnSpPr>
          <p:spPr>
            <a:xfrm rot="10800000" flipV="1">
              <a:off x="2362200" y="4724400"/>
              <a:ext cx="9144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80" name="Curved Connector 79"/>
            <p:cNvCxnSpPr/>
            <p:nvPr/>
          </p:nvCxnSpPr>
          <p:spPr>
            <a:xfrm rot="10800000" flipV="1">
              <a:off x="2362200" y="4876800"/>
              <a:ext cx="914400" cy="762000"/>
            </a:xfrm>
            <a:prstGeom prst="curved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81" name="Rectangle 80"/>
            <p:cNvSpPr/>
            <p:nvPr/>
          </p:nvSpPr>
          <p:spPr>
            <a:xfrm rot="5400000">
              <a:off x="5638800" y="914400"/>
              <a:ext cx="152400" cy="152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2" name="Straight Connector 81"/>
            <p:cNvCxnSpPr/>
            <p:nvPr/>
          </p:nvCxnSpPr>
          <p:spPr>
            <a:xfrm rot="5400000">
              <a:off x="54864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>
            <a:xfrm rot="5400000">
              <a:off x="57912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4" name="Straight Connector 83"/>
            <p:cNvCxnSpPr/>
            <p:nvPr/>
          </p:nvCxnSpPr>
          <p:spPr>
            <a:xfrm rot="10800000" flipH="1" flipV="1">
              <a:off x="54102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>
            <a:xfrm rot="10800000" flipH="1" flipV="1">
              <a:off x="5867400" y="990600"/>
              <a:ext cx="152400" cy="0"/>
            </a:xfrm>
            <a:prstGeom prst="lin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86" name="Rectangle 85"/>
            <p:cNvSpPr/>
            <p:nvPr/>
          </p:nvSpPr>
          <p:spPr>
            <a:xfrm>
              <a:off x="5334000" y="838200"/>
              <a:ext cx="762000" cy="304800"/>
            </a:xfrm>
            <a:prstGeom prst="rect">
              <a:avLst/>
            </a:prstGeom>
            <a:noFill/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 rot="5400000">
              <a:off x="5601494" y="1256506"/>
              <a:ext cx="228600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88" name="Straight Arrow Connector 87"/>
            <p:cNvCxnSpPr/>
            <p:nvPr/>
          </p:nvCxnSpPr>
          <p:spPr>
            <a:xfrm rot="5400000">
              <a:off x="6248400" y="1219200"/>
              <a:ext cx="304800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89" name="TextBox 88"/>
            <p:cNvSpPr txBox="1"/>
            <p:nvPr/>
          </p:nvSpPr>
          <p:spPr>
            <a:xfrm>
              <a:off x="6291688" y="789801"/>
              <a:ext cx="12907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External clock reference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667086" y="6096000"/>
              <a:ext cx="990600" cy="0"/>
            </a:xfrm>
            <a:prstGeom prst="line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>
            <a:xfrm>
              <a:off x="667086" y="6248400"/>
              <a:ext cx="990600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>
            <a:xfrm>
              <a:off x="667086" y="6400800"/>
              <a:ext cx="990600" cy="0"/>
            </a:xfrm>
            <a:prstGeom prst="line">
              <a:avLst/>
            </a:prstGeom>
            <a:noFill/>
            <a:ln w="12700" cap="flat" cmpd="sng" algn="ctr">
              <a:solidFill>
                <a:srgbClr val="C0504D"/>
              </a:solidFill>
              <a:prstDash val="solid"/>
            </a:ln>
            <a:effectLst/>
          </p:spPr>
        </p:cxnSp>
        <p:sp>
          <p:nvSpPr>
            <p:cNvPr id="93" name="TextBox 92"/>
            <p:cNvSpPr txBox="1"/>
            <p:nvPr/>
          </p:nvSpPr>
          <p:spPr>
            <a:xfrm>
              <a:off x="1657686" y="6096000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control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657686" y="5943600"/>
              <a:ext cx="38664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95" name="Straight Arrow Connector 94"/>
            <p:cNvCxnSpPr/>
            <p:nvPr/>
          </p:nvCxnSpPr>
          <p:spPr>
            <a:xfrm>
              <a:off x="2209800" y="4953000"/>
              <a:ext cx="533400" cy="158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96" name="TextBox 95"/>
            <p:cNvSpPr txBox="1"/>
            <p:nvPr/>
          </p:nvSpPr>
          <p:spPr>
            <a:xfrm>
              <a:off x="1295400" y="4800600"/>
              <a:ext cx="9829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One 80 Mb/s 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97" name="Straight Arrow Connector 96"/>
            <p:cNvCxnSpPr>
              <a:stCxn id="105" idx="3"/>
            </p:cNvCxnSpPr>
            <p:nvPr/>
          </p:nvCxnSpPr>
          <p:spPr>
            <a:xfrm flipV="1">
              <a:off x="1901826" y="2209802"/>
              <a:ext cx="1374774" cy="132692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98" name="Straight Arrow Connector 97"/>
            <p:cNvCxnSpPr>
              <a:stCxn id="105" idx="3"/>
            </p:cNvCxnSpPr>
            <p:nvPr/>
          </p:nvCxnSpPr>
          <p:spPr>
            <a:xfrm flipV="1">
              <a:off x="1901826" y="2971804"/>
              <a:ext cx="1362005" cy="56491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99" name="Straight Arrow Connector 98"/>
            <p:cNvCxnSpPr>
              <a:stCxn id="105" idx="3"/>
            </p:cNvCxnSpPr>
            <p:nvPr/>
          </p:nvCxnSpPr>
          <p:spPr>
            <a:xfrm>
              <a:off x="1901826" y="3536722"/>
              <a:ext cx="1374774" cy="273278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00" name="TextBox 99"/>
            <p:cNvSpPr txBox="1"/>
            <p:nvPr/>
          </p:nvSpPr>
          <p:spPr>
            <a:xfrm>
              <a:off x="4456533" y="6019800"/>
              <a:ext cx="3738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I2C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036113" y="5715000"/>
              <a:ext cx="63030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I2C (light)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 rot="5400000" flipH="1" flipV="1">
              <a:off x="3507578" y="5865022"/>
              <a:ext cx="304800" cy="475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04" name="TextBox 103"/>
            <p:cNvSpPr txBox="1"/>
            <p:nvPr/>
          </p:nvSpPr>
          <p:spPr>
            <a:xfrm>
              <a:off x="3429000" y="6019800"/>
              <a:ext cx="4475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JTAG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Port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57200" y="3429000"/>
              <a:ext cx="14446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80, 160 and 320 Mb/s ports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391400" y="2286000"/>
              <a:ext cx="4940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GBTIA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391400" y="3505200"/>
              <a:ext cx="4106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GBLD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09" name="Straight Arrow Connector 108"/>
            <p:cNvCxnSpPr/>
            <p:nvPr/>
          </p:nvCxnSpPr>
          <p:spPr>
            <a:xfrm rot="10800000" flipV="1">
              <a:off x="8458200" y="23622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0" name="Straight Arrow Connector 109"/>
            <p:cNvCxnSpPr/>
            <p:nvPr/>
          </p:nvCxnSpPr>
          <p:spPr>
            <a:xfrm rot="10800000" flipV="1">
              <a:off x="8458200" y="25146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1" name="Straight Arrow Connector 110"/>
            <p:cNvCxnSpPr/>
            <p:nvPr/>
          </p:nvCxnSpPr>
          <p:spPr>
            <a:xfrm rot="10800000" flipH="1">
              <a:off x="8458200" y="38862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112" name="Straight Arrow Connector 111"/>
            <p:cNvCxnSpPr/>
            <p:nvPr/>
          </p:nvCxnSpPr>
          <p:spPr>
            <a:xfrm rot="10800000" flipH="1">
              <a:off x="8458200" y="4038600"/>
              <a:ext cx="228600" cy="152400"/>
            </a:xfrm>
            <a:prstGeom prst="straightConnector1">
              <a:avLst/>
            </a:prstGeom>
            <a:noFill/>
            <a:ln w="9525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sp>
          <p:nvSpPr>
            <p:cNvPr id="113" name="Right Brace 112"/>
            <p:cNvSpPr/>
            <p:nvPr/>
          </p:nvSpPr>
          <p:spPr>
            <a:xfrm>
              <a:off x="2286000" y="1143000"/>
              <a:ext cx="304800" cy="609600"/>
            </a:xfrm>
            <a:prstGeom prst="rightBrace">
              <a:avLst/>
            </a:prstGeom>
            <a:noFill/>
            <a:ln w="127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14600" y="1295400"/>
              <a:ext cx="46519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e-Link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629936" y="3228201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</a:rPr>
                <a:t>clock</a:t>
              </a:r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 rot="5400000" flipH="1" flipV="1">
              <a:off x="2026250" y="2774350"/>
              <a:ext cx="595700" cy="533400"/>
            </a:xfrm>
            <a:prstGeom prst="straightConnector1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117" name="TextBox 116"/>
            <p:cNvSpPr txBox="1"/>
            <p:nvPr/>
          </p:nvSpPr>
          <p:spPr>
            <a:xfrm>
              <a:off x="1371600" y="3048000"/>
              <a:ext cx="5357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data-up</a:t>
              </a: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18" name="Straight Arrow Connector 117"/>
            <p:cNvCxnSpPr/>
            <p:nvPr/>
          </p:nvCxnSpPr>
          <p:spPr>
            <a:xfrm rot="5400000" flipH="1" flipV="1">
              <a:off x="1950050" y="2635850"/>
              <a:ext cx="595700" cy="53340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19" name="TextBox 118"/>
            <p:cNvSpPr txBox="1"/>
            <p:nvPr/>
          </p:nvSpPr>
          <p:spPr>
            <a:xfrm>
              <a:off x="1219200" y="2819400"/>
              <a:ext cx="6671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data-down</a:t>
              </a:r>
              <a:endParaRPr kumimoji="0" lang="en-GB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cxnSp>
          <p:nvCxnSpPr>
            <p:cNvPr id="120" name="Straight Arrow Connector 119"/>
            <p:cNvCxnSpPr/>
            <p:nvPr/>
          </p:nvCxnSpPr>
          <p:spPr>
            <a:xfrm rot="5400000" flipH="1" flipV="1">
              <a:off x="1950050" y="2483450"/>
              <a:ext cx="519500" cy="45720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121" name="Rectangle 12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657686" y="6248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clocks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466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loud 100"/>
          <p:cNvSpPr/>
          <p:nvPr/>
        </p:nvSpPr>
        <p:spPr>
          <a:xfrm>
            <a:off x="462122" y="3136610"/>
            <a:ext cx="504056" cy="410463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Cloud 65"/>
          <p:cNvSpPr/>
          <p:nvPr/>
        </p:nvSpPr>
        <p:spPr>
          <a:xfrm>
            <a:off x="8281636" y="3019800"/>
            <a:ext cx="229648" cy="1524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Cloud 81"/>
          <p:cNvSpPr/>
          <p:nvPr/>
        </p:nvSpPr>
        <p:spPr>
          <a:xfrm>
            <a:off x="8260351" y="3276105"/>
            <a:ext cx="229648" cy="1524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308305" y="2636912"/>
            <a:ext cx="864096" cy="1169531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E-LINK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5616" y="2860283"/>
            <a:ext cx="618670" cy="38355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 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06294" y="2933834"/>
            <a:ext cx="490855" cy="310004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MGT 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3335526"/>
            <a:ext cx="618670" cy="38150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 RX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06294" y="3335526"/>
            <a:ext cx="490855" cy="29719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>
                <a:solidFill>
                  <a:srgbClr val="1F497D"/>
                </a:solidFill>
                <a:effectLst/>
                <a:ea typeface="Calibri"/>
                <a:cs typeface="Times New Roman"/>
              </a:rPr>
              <a:t>MGT RX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11760" y="3140968"/>
            <a:ext cx="538275" cy="19455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SFP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95922" y="2636912"/>
            <a:ext cx="1252141" cy="117262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2348880"/>
            <a:ext cx="1880593" cy="172819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03376" y="3140968"/>
            <a:ext cx="548543" cy="19455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SFP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20072" y="2983520"/>
            <a:ext cx="504056" cy="500601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CV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60233" y="2576443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60233" y="2933834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0233" y="3281764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660233" y="3632716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236296" y="2467374"/>
            <a:ext cx="1664569" cy="162878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FE EMULATOR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96136" y="2576443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96136" y="2933834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796136" y="3281764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6136" y="3632716"/>
            <a:ext cx="432048" cy="2796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HDMI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7" name="Cloud 26"/>
          <p:cNvSpPr/>
          <p:nvPr/>
        </p:nvSpPr>
        <p:spPr>
          <a:xfrm>
            <a:off x="8470359" y="3007744"/>
            <a:ext cx="504056" cy="410463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2950035" y="3068959"/>
            <a:ext cx="353341" cy="360041"/>
            <a:chOff x="2987824" y="3068959"/>
            <a:chExt cx="315552" cy="360041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2987824" y="3212976"/>
              <a:ext cx="31555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987824" y="3284984"/>
              <a:ext cx="315552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/>
            <p:cNvSpPr/>
            <p:nvPr/>
          </p:nvSpPr>
          <p:spPr>
            <a:xfrm>
              <a:off x="3080472" y="3068959"/>
              <a:ext cx="130256" cy="144016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/>
          </p:nvSpPr>
          <p:spPr>
            <a:xfrm>
              <a:off x="3080472" y="3284984"/>
              <a:ext cx="130256" cy="144016"/>
            </a:xfrm>
            <a:prstGeom prst="ellipse">
              <a:avLst/>
            </a:prstGeom>
            <a:noFill/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0" name="Rectangle 39"/>
          <p:cNvSpPr/>
          <p:nvPr/>
        </p:nvSpPr>
        <p:spPr>
          <a:xfrm>
            <a:off x="3419872" y="2184172"/>
            <a:ext cx="2592288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GBTx</a:t>
            </a: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 SAT </a:t>
            </a: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board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76257" y="2184172"/>
            <a:ext cx="2066974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ML605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23528" y="2173925"/>
            <a:ext cx="2448271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GLIB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923928" y="3040359"/>
            <a:ext cx="531449" cy="4320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602856" y="3040359"/>
            <a:ext cx="504625" cy="4320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E-LINK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978754" y="2716267"/>
            <a:ext cx="332340" cy="288032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CDR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1806294" y="3768348"/>
            <a:ext cx="332340" cy="288032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CDR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25410" y="1556792"/>
            <a:ext cx="418198" cy="360040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CLOCK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52" name="Flowchart: Connector 51"/>
          <p:cNvSpPr/>
          <p:nvPr/>
        </p:nvSpPr>
        <p:spPr>
          <a:xfrm>
            <a:off x="8195577" y="3349580"/>
            <a:ext cx="66615" cy="72008"/>
          </a:xfrm>
          <a:prstGeom prst="flowChartConnector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lowchart: Connector 52"/>
          <p:cNvSpPr/>
          <p:nvPr/>
        </p:nvSpPr>
        <p:spPr>
          <a:xfrm>
            <a:off x="8172400" y="3052060"/>
            <a:ext cx="66615" cy="72008"/>
          </a:xfrm>
          <a:prstGeom prst="flowChartConnector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 55"/>
          <p:cNvSpPr/>
          <p:nvPr/>
        </p:nvSpPr>
        <p:spPr>
          <a:xfrm>
            <a:off x="799200" y="1915200"/>
            <a:ext cx="692" cy="1180800"/>
          </a:xfrm>
          <a:custGeom>
            <a:avLst/>
            <a:gdLst>
              <a:gd name="connsiteX0" fmla="*/ 0 w 692"/>
              <a:gd name="connsiteY0" fmla="*/ 0 h 1180800"/>
              <a:gd name="connsiteX1" fmla="*/ 0 w 692"/>
              <a:gd name="connsiteY1" fmla="*/ 1180800 h 118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2" h="1180800">
                <a:moveTo>
                  <a:pt x="0" y="0"/>
                </a:moveTo>
                <a:cubicBezTo>
                  <a:pt x="600" y="497400"/>
                  <a:pt x="1200" y="994800"/>
                  <a:pt x="0" y="11808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1044000" y="1689338"/>
            <a:ext cx="995448" cy="1169062"/>
          </a:xfrm>
          <a:custGeom>
            <a:avLst/>
            <a:gdLst>
              <a:gd name="connsiteX0" fmla="*/ 0 w 995448"/>
              <a:gd name="connsiteY0" fmla="*/ 60262 h 1169062"/>
              <a:gd name="connsiteX1" fmla="*/ 439200 w 995448"/>
              <a:gd name="connsiteY1" fmla="*/ 9862 h 1169062"/>
              <a:gd name="connsiteX2" fmla="*/ 914400 w 995448"/>
              <a:gd name="connsiteY2" fmla="*/ 233062 h 1169062"/>
              <a:gd name="connsiteX3" fmla="*/ 950400 w 995448"/>
              <a:gd name="connsiteY3" fmla="*/ 794662 h 1169062"/>
              <a:gd name="connsiteX4" fmla="*/ 453600 w 995448"/>
              <a:gd name="connsiteY4" fmla="*/ 1169062 h 116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448" h="1169062">
                <a:moveTo>
                  <a:pt x="0" y="60262"/>
                </a:moveTo>
                <a:cubicBezTo>
                  <a:pt x="143400" y="20662"/>
                  <a:pt x="286800" y="-18938"/>
                  <a:pt x="439200" y="9862"/>
                </a:cubicBezTo>
                <a:cubicBezTo>
                  <a:pt x="591600" y="38662"/>
                  <a:pt x="829200" y="102262"/>
                  <a:pt x="914400" y="233062"/>
                </a:cubicBezTo>
                <a:cubicBezTo>
                  <a:pt x="999600" y="363862"/>
                  <a:pt x="1027200" y="638662"/>
                  <a:pt x="950400" y="794662"/>
                </a:cubicBezTo>
                <a:cubicBezTo>
                  <a:pt x="873600" y="950662"/>
                  <a:pt x="453600" y="1169062"/>
                  <a:pt x="453600" y="1169062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1569600" y="3636000"/>
            <a:ext cx="474993" cy="365056"/>
          </a:xfrm>
          <a:custGeom>
            <a:avLst/>
            <a:gdLst>
              <a:gd name="connsiteX0" fmla="*/ 424800 w 474993"/>
              <a:gd name="connsiteY0" fmla="*/ 0 h 365056"/>
              <a:gd name="connsiteX1" fmla="*/ 468000 w 474993"/>
              <a:gd name="connsiteY1" fmla="*/ 223200 h 365056"/>
              <a:gd name="connsiteX2" fmla="*/ 295200 w 474993"/>
              <a:gd name="connsiteY2" fmla="*/ 345600 h 365056"/>
              <a:gd name="connsiteX3" fmla="*/ 57600 w 474993"/>
              <a:gd name="connsiteY3" fmla="*/ 338400 h 365056"/>
              <a:gd name="connsiteX4" fmla="*/ 0 w 474993"/>
              <a:gd name="connsiteY4" fmla="*/ 93600 h 36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993" h="365056">
                <a:moveTo>
                  <a:pt x="424800" y="0"/>
                </a:moveTo>
                <a:cubicBezTo>
                  <a:pt x="457200" y="82800"/>
                  <a:pt x="489600" y="165600"/>
                  <a:pt x="468000" y="223200"/>
                </a:cubicBezTo>
                <a:cubicBezTo>
                  <a:pt x="446400" y="280800"/>
                  <a:pt x="363600" y="326400"/>
                  <a:pt x="295200" y="345600"/>
                </a:cubicBezTo>
                <a:cubicBezTo>
                  <a:pt x="226800" y="364800"/>
                  <a:pt x="106800" y="380400"/>
                  <a:pt x="57600" y="338400"/>
                </a:cubicBezTo>
                <a:cubicBezTo>
                  <a:pt x="8400" y="296400"/>
                  <a:pt x="4200" y="195000"/>
                  <a:pt x="0" y="936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3990633" y="2831545"/>
            <a:ext cx="376282" cy="465357"/>
          </a:xfrm>
          <a:custGeom>
            <a:avLst/>
            <a:gdLst>
              <a:gd name="connsiteX0" fmla="*/ 41367 w 376282"/>
              <a:gd name="connsiteY0" fmla="*/ 199655 h 465357"/>
              <a:gd name="connsiteX1" fmla="*/ 12567 w 376282"/>
              <a:gd name="connsiteY1" fmla="*/ 55655 h 465357"/>
              <a:gd name="connsiteX2" fmla="*/ 221367 w 376282"/>
              <a:gd name="connsiteY2" fmla="*/ 5255 h 465357"/>
              <a:gd name="connsiteX3" fmla="*/ 372567 w 376282"/>
              <a:gd name="connsiteY3" fmla="*/ 170855 h 465357"/>
              <a:gd name="connsiteX4" fmla="*/ 329367 w 376282"/>
              <a:gd name="connsiteY4" fmla="*/ 437255 h 465357"/>
              <a:gd name="connsiteX5" fmla="*/ 322167 w 376282"/>
              <a:gd name="connsiteY5" fmla="*/ 444455 h 465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6282" h="465357">
                <a:moveTo>
                  <a:pt x="41367" y="199655"/>
                </a:moveTo>
                <a:cubicBezTo>
                  <a:pt x="11967" y="143855"/>
                  <a:pt x="-17433" y="88055"/>
                  <a:pt x="12567" y="55655"/>
                </a:cubicBezTo>
                <a:cubicBezTo>
                  <a:pt x="42567" y="23255"/>
                  <a:pt x="161367" y="-13945"/>
                  <a:pt x="221367" y="5255"/>
                </a:cubicBezTo>
                <a:cubicBezTo>
                  <a:pt x="281367" y="24455"/>
                  <a:pt x="354567" y="98855"/>
                  <a:pt x="372567" y="170855"/>
                </a:cubicBezTo>
                <a:cubicBezTo>
                  <a:pt x="390567" y="242855"/>
                  <a:pt x="337767" y="391655"/>
                  <a:pt x="329367" y="437255"/>
                </a:cubicBezTo>
                <a:cubicBezTo>
                  <a:pt x="320967" y="482855"/>
                  <a:pt x="321567" y="463655"/>
                  <a:pt x="322167" y="444455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form 59"/>
          <p:cNvSpPr/>
          <p:nvPr/>
        </p:nvSpPr>
        <p:spPr>
          <a:xfrm>
            <a:off x="4161600" y="2829600"/>
            <a:ext cx="777600" cy="223200"/>
          </a:xfrm>
          <a:custGeom>
            <a:avLst/>
            <a:gdLst>
              <a:gd name="connsiteX0" fmla="*/ 0 w 777600"/>
              <a:gd name="connsiteY0" fmla="*/ 0 h 223200"/>
              <a:gd name="connsiteX1" fmla="*/ 540000 w 777600"/>
              <a:gd name="connsiteY1" fmla="*/ 50400 h 223200"/>
              <a:gd name="connsiteX2" fmla="*/ 777600 w 777600"/>
              <a:gd name="connsiteY2" fmla="*/ 223200 h 22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600" h="223200">
                <a:moveTo>
                  <a:pt x="0" y="0"/>
                </a:moveTo>
                <a:cubicBezTo>
                  <a:pt x="205200" y="6600"/>
                  <a:pt x="410400" y="13200"/>
                  <a:pt x="540000" y="50400"/>
                </a:cubicBezTo>
                <a:cubicBezTo>
                  <a:pt x="669600" y="87600"/>
                  <a:pt x="723600" y="155400"/>
                  <a:pt x="777600" y="2232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/>
          <p:cNvCxnSpPr>
            <a:stCxn id="44" idx="2"/>
          </p:cNvCxnSpPr>
          <p:nvPr/>
        </p:nvCxnSpPr>
        <p:spPr>
          <a:xfrm>
            <a:off x="4855169" y="3472407"/>
            <a:ext cx="0" cy="997003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loud 70"/>
          <p:cNvSpPr/>
          <p:nvPr/>
        </p:nvSpPr>
        <p:spPr>
          <a:xfrm>
            <a:off x="4127392" y="4431470"/>
            <a:ext cx="1412767" cy="864096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err="1" smtClean="0">
                <a:solidFill>
                  <a:schemeClr val="tx2"/>
                </a:solidFill>
              </a:rPr>
              <a:t>Automatic</a:t>
            </a:r>
            <a:r>
              <a:rPr lang="fr-CH" sz="800" dirty="0" smtClean="0">
                <a:solidFill>
                  <a:schemeClr val="tx2"/>
                </a:solidFill>
              </a:rPr>
              <a:t> Phase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(one value per e-</a:t>
            </a:r>
            <a:r>
              <a:rPr lang="fr-CH" sz="800" dirty="0" err="1" smtClean="0">
                <a:solidFill>
                  <a:schemeClr val="tx2"/>
                </a:solidFill>
              </a:rPr>
              <a:t>link</a:t>
            </a:r>
            <a:r>
              <a:rPr lang="fr-CH" sz="800" dirty="0" smtClean="0">
                <a:solidFill>
                  <a:schemeClr val="tx2"/>
                </a:solidFill>
              </a:rPr>
              <a:t>, transparent to the user)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72" name="Straight Arrow Connector 71"/>
          <p:cNvCxnSpPr>
            <a:stCxn id="82" idx="1"/>
          </p:cNvCxnSpPr>
          <p:nvPr/>
        </p:nvCxnSpPr>
        <p:spPr>
          <a:xfrm>
            <a:off x="8375175" y="3428343"/>
            <a:ext cx="114824" cy="1008769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eform 76"/>
          <p:cNvSpPr/>
          <p:nvPr/>
        </p:nvSpPr>
        <p:spPr>
          <a:xfrm>
            <a:off x="799200" y="3276105"/>
            <a:ext cx="7725224" cy="325755"/>
          </a:xfrm>
          <a:custGeom>
            <a:avLst/>
            <a:gdLst>
              <a:gd name="connsiteX0" fmla="*/ 7540580 w 7540580"/>
              <a:gd name="connsiteY0" fmla="*/ 0 h 324187"/>
              <a:gd name="connsiteX1" fmla="*/ 7360276 w 7540580"/>
              <a:gd name="connsiteY1" fmla="*/ 77273 h 324187"/>
              <a:gd name="connsiteX2" fmla="*/ 6748529 w 7540580"/>
              <a:gd name="connsiteY2" fmla="*/ 167426 h 324187"/>
              <a:gd name="connsiteX3" fmla="*/ 5312535 w 7540580"/>
              <a:gd name="connsiteY3" fmla="*/ 199623 h 324187"/>
              <a:gd name="connsiteX4" fmla="*/ 5003442 w 7540580"/>
              <a:gd name="connsiteY4" fmla="*/ 135228 h 324187"/>
              <a:gd name="connsiteX5" fmla="*/ 4024647 w 7540580"/>
              <a:gd name="connsiteY5" fmla="*/ 103031 h 324187"/>
              <a:gd name="connsiteX6" fmla="*/ 3483735 w 7540580"/>
              <a:gd name="connsiteY6" fmla="*/ 96592 h 324187"/>
              <a:gd name="connsiteX7" fmla="*/ 3271233 w 7540580"/>
              <a:gd name="connsiteY7" fmla="*/ 25758 h 324187"/>
              <a:gd name="connsiteX8" fmla="*/ 1938270 w 7540580"/>
              <a:gd name="connsiteY8" fmla="*/ 19319 h 324187"/>
              <a:gd name="connsiteX9" fmla="*/ 1287887 w 7540580"/>
              <a:gd name="connsiteY9" fmla="*/ 257578 h 324187"/>
              <a:gd name="connsiteX10" fmla="*/ 740535 w 7540580"/>
              <a:gd name="connsiteY10" fmla="*/ 315533 h 324187"/>
              <a:gd name="connsiteX11" fmla="*/ 270456 w 7540580"/>
              <a:gd name="connsiteY11" fmla="*/ 321972 h 324187"/>
              <a:gd name="connsiteX12" fmla="*/ 103030 w 7540580"/>
              <a:gd name="connsiteY12" fmla="*/ 296214 h 324187"/>
              <a:gd name="connsiteX13" fmla="*/ 0 w 7540580"/>
              <a:gd name="connsiteY13" fmla="*/ 135228 h 32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0580" h="324187">
                <a:moveTo>
                  <a:pt x="7540580" y="0"/>
                </a:moveTo>
                <a:cubicBezTo>
                  <a:pt x="7516432" y="24684"/>
                  <a:pt x="7492285" y="49369"/>
                  <a:pt x="7360276" y="77273"/>
                </a:cubicBezTo>
                <a:cubicBezTo>
                  <a:pt x="7228267" y="105177"/>
                  <a:pt x="7089819" y="147034"/>
                  <a:pt x="6748529" y="167426"/>
                </a:cubicBezTo>
                <a:cubicBezTo>
                  <a:pt x="6407239" y="187818"/>
                  <a:pt x="5603383" y="204989"/>
                  <a:pt x="5312535" y="199623"/>
                </a:cubicBezTo>
                <a:cubicBezTo>
                  <a:pt x="5021687" y="194257"/>
                  <a:pt x="5218090" y="151327"/>
                  <a:pt x="5003442" y="135228"/>
                </a:cubicBezTo>
                <a:cubicBezTo>
                  <a:pt x="4788794" y="119129"/>
                  <a:pt x="4277931" y="109470"/>
                  <a:pt x="4024647" y="103031"/>
                </a:cubicBezTo>
                <a:cubicBezTo>
                  <a:pt x="3771363" y="96592"/>
                  <a:pt x="3609304" y="109471"/>
                  <a:pt x="3483735" y="96592"/>
                </a:cubicBezTo>
                <a:cubicBezTo>
                  <a:pt x="3358166" y="83713"/>
                  <a:pt x="3528810" y="38637"/>
                  <a:pt x="3271233" y="25758"/>
                </a:cubicBezTo>
                <a:cubicBezTo>
                  <a:pt x="3013656" y="12879"/>
                  <a:pt x="2268828" y="-19318"/>
                  <a:pt x="1938270" y="19319"/>
                </a:cubicBezTo>
                <a:cubicBezTo>
                  <a:pt x="1607712" y="57956"/>
                  <a:pt x="1487509" y="208209"/>
                  <a:pt x="1287887" y="257578"/>
                </a:cubicBezTo>
                <a:cubicBezTo>
                  <a:pt x="1088265" y="306947"/>
                  <a:pt x="910107" y="304801"/>
                  <a:pt x="740535" y="315533"/>
                </a:cubicBezTo>
                <a:cubicBezTo>
                  <a:pt x="570963" y="326265"/>
                  <a:pt x="376707" y="325192"/>
                  <a:pt x="270456" y="321972"/>
                </a:cubicBezTo>
                <a:cubicBezTo>
                  <a:pt x="164205" y="318752"/>
                  <a:pt x="148106" y="327338"/>
                  <a:pt x="103030" y="296214"/>
                </a:cubicBezTo>
                <a:cubicBezTo>
                  <a:pt x="57954" y="265090"/>
                  <a:pt x="28977" y="200159"/>
                  <a:pt x="0" y="135228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Cloud 80"/>
          <p:cNvSpPr/>
          <p:nvPr/>
        </p:nvSpPr>
        <p:spPr>
          <a:xfrm>
            <a:off x="8058447" y="4424628"/>
            <a:ext cx="985927" cy="522864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err="1" smtClean="0">
                <a:solidFill>
                  <a:schemeClr val="tx2"/>
                </a:solidFill>
              </a:rPr>
              <a:t>Sub</a:t>
            </a:r>
            <a:r>
              <a:rPr lang="fr-CH" sz="800" dirty="0" smtClean="0">
                <a:solidFill>
                  <a:schemeClr val="tx2"/>
                </a:solidFill>
              </a:rPr>
              <a:t>-frame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(</a:t>
            </a:r>
            <a:r>
              <a:rPr lang="fr-CH" sz="800" dirty="0" err="1" smtClean="0">
                <a:solidFill>
                  <a:schemeClr val="tx2"/>
                </a:solidFill>
              </a:rPr>
              <a:t>add</a:t>
            </a:r>
            <a:r>
              <a:rPr lang="fr-CH" sz="800" dirty="0" smtClean="0">
                <a:solidFill>
                  <a:schemeClr val="tx2"/>
                </a:solidFill>
              </a:rPr>
              <a:t> 1 BC)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 flipH="1">
            <a:off x="6444208" y="3506115"/>
            <a:ext cx="1" cy="1324745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6516217" y="3088064"/>
            <a:ext cx="1" cy="1709088"/>
          </a:xfrm>
          <a:prstGeom prst="straightConnector1">
            <a:avLst/>
          </a:prstGeom>
          <a:ln w="12700">
            <a:solidFill>
              <a:schemeClr val="accent2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941545" y="4863518"/>
            <a:ext cx="18694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E-links 0, 2, 4, 6 </a:t>
            </a:r>
            <a:r>
              <a:rPr lang="fr-CH" sz="1000" dirty="0" err="1" smtClean="0"/>
              <a:t>only</a:t>
            </a:r>
            <a:endParaRPr lang="fr-CH" sz="1000" dirty="0" smtClean="0"/>
          </a:p>
          <a:p>
            <a:r>
              <a:rPr lang="fr-CH" sz="1000" dirty="0" smtClean="0"/>
              <a:t>are </a:t>
            </a:r>
            <a:r>
              <a:rPr lang="fr-CH" sz="1000" dirty="0" err="1" smtClean="0"/>
              <a:t>connected</a:t>
            </a:r>
            <a:r>
              <a:rPr lang="fr-CH" sz="1000" dirty="0" smtClean="0"/>
              <a:t>, </a:t>
            </a:r>
            <a:r>
              <a:rPr lang="fr-CH" sz="1000" dirty="0" err="1" smtClean="0"/>
              <a:t>allowing</a:t>
            </a:r>
            <a:r>
              <a:rPr lang="fr-CH" sz="1000" dirty="0" smtClean="0"/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fr-CH" sz="1000" dirty="0" smtClean="0"/>
              <a:t>4 e-links of group0 @ 80MHz</a:t>
            </a:r>
          </a:p>
          <a:p>
            <a:pPr marL="171450" indent="-171450">
              <a:buFont typeface="Arial" charset="0"/>
              <a:buChar char="•"/>
            </a:pPr>
            <a:r>
              <a:rPr lang="fr-CH" sz="1000" dirty="0" smtClean="0"/>
              <a:t>Full group0 @ 160MHz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677872" y="5571756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Flag3,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0" name="Straight Arrow Connector 89"/>
          <p:cNvCxnSpPr>
            <a:stCxn id="52" idx="4"/>
          </p:cNvCxnSpPr>
          <p:nvPr/>
        </p:nvCxnSpPr>
        <p:spPr>
          <a:xfrm flipH="1">
            <a:off x="8028384" y="3421588"/>
            <a:ext cx="200501" cy="209564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096685" y="5571404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Flag4,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921600" y="3637864"/>
            <a:ext cx="338032" cy="193354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700671" y="587922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Flag1,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9" name="Straight Arrow Connector 98"/>
          <p:cNvCxnSpPr>
            <a:endCxn id="98" idx="2"/>
          </p:cNvCxnSpPr>
          <p:nvPr/>
        </p:nvCxnSpPr>
        <p:spPr>
          <a:xfrm flipV="1">
            <a:off x="954907" y="926476"/>
            <a:ext cx="1342242" cy="2214491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53" idx="4"/>
            <a:endCxn id="103" idx="2"/>
          </p:cNvCxnSpPr>
          <p:nvPr/>
        </p:nvCxnSpPr>
        <p:spPr>
          <a:xfrm flipH="1" flipV="1">
            <a:off x="7431907" y="926476"/>
            <a:ext cx="773801" cy="2197592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835429" y="587922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Flag2,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6093296"/>
            <a:ext cx="1139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BACK END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7773915" y="6093296"/>
            <a:ext cx="128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FRONT END</a:t>
            </a:r>
            <a:endParaRPr lang="en-GB" dirty="0"/>
          </a:p>
        </p:txBody>
      </p:sp>
      <p:sp>
        <p:nvSpPr>
          <p:cNvPr id="75" name="Cloud 74"/>
          <p:cNvSpPr/>
          <p:nvPr/>
        </p:nvSpPr>
        <p:spPr>
          <a:xfrm>
            <a:off x="7977395" y="1502408"/>
            <a:ext cx="985927" cy="522864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err="1" smtClean="0">
                <a:solidFill>
                  <a:schemeClr val="tx2"/>
                </a:solidFill>
              </a:rPr>
              <a:t>Sub</a:t>
            </a:r>
            <a:r>
              <a:rPr lang="fr-CH" sz="800" dirty="0" smtClean="0">
                <a:solidFill>
                  <a:schemeClr val="tx2"/>
                </a:solidFill>
              </a:rPr>
              <a:t>-frame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(</a:t>
            </a:r>
            <a:r>
              <a:rPr lang="fr-CH" sz="800" dirty="0" err="1" smtClean="0">
                <a:solidFill>
                  <a:schemeClr val="tx2"/>
                </a:solidFill>
              </a:rPr>
              <a:t>add</a:t>
            </a:r>
            <a:r>
              <a:rPr lang="fr-CH" sz="800" dirty="0" smtClean="0">
                <a:solidFill>
                  <a:schemeClr val="tx2"/>
                </a:solidFill>
              </a:rPr>
              <a:t> 1 BC)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78" name="Straight Arrow Connector 77"/>
          <p:cNvCxnSpPr>
            <a:stCxn id="66" idx="3"/>
            <a:endCxn id="75" idx="1"/>
          </p:cNvCxnSpPr>
          <p:nvPr/>
        </p:nvCxnSpPr>
        <p:spPr>
          <a:xfrm flipV="1">
            <a:off x="8396460" y="2024715"/>
            <a:ext cx="73899" cy="1003799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71515">
            <a:off x="679418" y="3560123"/>
            <a:ext cx="285194" cy="28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447" y="2807960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32922">
            <a:off x="8009223" y="3352118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" name="Flowchart: Connector 103"/>
          <p:cNvSpPr/>
          <p:nvPr/>
        </p:nvSpPr>
        <p:spPr>
          <a:xfrm flipH="1">
            <a:off x="899592" y="3124068"/>
            <a:ext cx="63714" cy="62619"/>
          </a:xfrm>
          <a:prstGeom prst="flowChartConnector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Freeform 104"/>
          <p:cNvSpPr/>
          <p:nvPr/>
        </p:nvSpPr>
        <p:spPr>
          <a:xfrm>
            <a:off x="799200" y="1915200"/>
            <a:ext cx="692" cy="1180800"/>
          </a:xfrm>
          <a:custGeom>
            <a:avLst/>
            <a:gdLst>
              <a:gd name="connsiteX0" fmla="*/ 0 w 692"/>
              <a:gd name="connsiteY0" fmla="*/ 0 h 1180800"/>
              <a:gd name="connsiteX1" fmla="*/ 0 w 692"/>
              <a:gd name="connsiteY1" fmla="*/ 1180800 h 118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2" h="1180800">
                <a:moveTo>
                  <a:pt x="0" y="0"/>
                </a:moveTo>
                <a:cubicBezTo>
                  <a:pt x="600" y="497400"/>
                  <a:pt x="1200" y="994800"/>
                  <a:pt x="0" y="11808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Flowchart: Connector 105"/>
          <p:cNvSpPr/>
          <p:nvPr/>
        </p:nvSpPr>
        <p:spPr>
          <a:xfrm>
            <a:off x="888292" y="3565856"/>
            <a:ext cx="66615" cy="72008"/>
          </a:xfrm>
          <a:prstGeom prst="flowChartConnector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7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90" y="2883810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Freeform 107"/>
          <p:cNvSpPr/>
          <p:nvPr/>
        </p:nvSpPr>
        <p:spPr>
          <a:xfrm>
            <a:off x="834509" y="3049997"/>
            <a:ext cx="7765338" cy="173226"/>
          </a:xfrm>
          <a:custGeom>
            <a:avLst/>
            <a:gdLst>
              <a:gd name="connsiteX0" fmla="*/ 7488000 w 7488000"/>
              <a:gd name="connsiteY0" fmla="*/ 103603 h 168223"/>
              <a:gd name="connsiteX1" fmla="*/ 7293600 w 7488000"/>
              <a:gd name="connsiteY1" fmla="*/ 38803 h 168223"/>
              <a:gd name="connsiteX2" fmla="*/ 6444000 w 7488000"/>
              <a:gd name="connsiteY2" fmla="*/ 24403 h 168223"/>
              <a:gd name="connsiteX3" fmla="*/ 5083200 w 7488000"/>
              <a:gd name="connsiteY3" fmla="*/ 31603 h 168223"/>
              <a:gd name="connsiteX4" fmla="*/ 4802400 w 7488000"/>
              <a:gd name="connsiteY4" fmla="*/ 74803 h 168223"/>
              <a:gd name="connsiteX5" fmla="*/ 3391200 w 7488000"/>
              <a:gd name="connsiteY5" fmla="*/ 74803 h 168223"/>
              <a:gd name="connsiteX6" fmla="*/ 3038400 w 7488000"/>
              <a:gd name="connsiteY6" fmla="*/ 146803 h 168223"/>
              <a:gd name="connsiteX7" fmla="*/ 1670400 w 7488000"/>
              <a:gd name="connsiteY7" fmla="*/ 161203 h 168223"/>
              <a:gd name="connsiteX8" fmla="*/ 1281600 w 7488000"/>
              <a:gd name="connsiteY8" fmla="*/ 46003 h 168223"/>
              <a:gd name="connsiteX9" fmla="*/ 648000 w 7488000"/>
              <a:gd name="connsiteY9" fmla="*/ 2803 h 168223"/>
              <a:gd name="connsiteX10" fmla="*/ 0 w 7488000"/>
              <a:gd name="connsiteY10" fmla="*/ 118003 h 16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488000" h="168223">
                <a:moveTo>
                  <a:pt x="7488000" y="103603"/>
                </a:moveTo>
                <a:cubicBezTo>
                  <a:pt x="7477800" y="77803"/>
                  <a:pt x="7467600" y="52003"/>
                  <a:pt x="7293600" y="38803"/>
                </a:cubicBezTo>
                <a:cubicBezTo>
                  <a:pt x="7119600" y="25603"/>
                  <a:pt x="6444000" y="24403"/>
                  <a:pt x="6444000" y="24403"/>
                </a:cubicBezTo>
                <a:lnTo>
                  <a:pt x="5083200" y="31603"/>
                </a:lnTo>
                <a:cubicBezTo>
                  <a:pt x="4809600" y="40003"/>
                  <a:pt x="5084400" y="67603"/>
                  <a:pt x="4802400" y="74803"/>
                </a:cubicBezTo>
                <a:cubicBezTo>
                  <a:pt x="4520400" y="82003"/>
                  <a:pt x="3685200" y="62803"/>
                  <a:pt x="3391200" y="74803"/>
                </a:cubicBezTo>
                <a:cubicBezTo>
                  <a:pt x="3097200" y="86803"/>
                  <a:pt x="3325200" y="132403"/>
                  <a:pt x="3038400" y="146803"/>
                </a:cubicBezTo>
                <a:cubicBezTo>
                  <a:pt x="2751600" y="161203"/>
                  <a:pt x="1963200" y="178003"/>
                  <a:pt x="1670400" y="161203"/>
                </a:cubicBezTo>
                <a:cubicBezTo>
                  <a:pt x="1377600" y="144403"/>
                  <a:pt x="1452000" y="72403"/>
                  <a:pt x="1281600" y="46003"/>
                </a:cubicBezTo>
                <a:cubicBezTo>
                  <a:pt x="1111200" y="19603"/>
                  <a:pt x="861600" y="-9197"/>
                  <a:pt x="648000" y="2803"/>
                </a:cubicBezTo>
                <a:cubicBezTo>
                  <a:pt x="434400" y="14803"/>
                  <a:pt x="217200" y="66403"/>
                  <a:pt x="0" y="118003"/>
                </a:cubicBezTo>
              </a:path>
            </a:pathLst>
          </a:custGeom>
          <a:noFill/>
          <a:ln w="12700">
            <a:solidFill>
              <a:schemeClr val="accent2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Date Placeholder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89" name="Footer Placeholder 8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Barros Marin, S. Feger, S. Baron</a:t>
            </a:r>
            <a:endParaRPr lang="en-GB"/>
          </a:p>
        </p:txBody>
      </p:sp>
      <p:sp>
        <p:nvSpPr>
          <p:cNvPr id="91" name="Slide Number Placeholder 9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50</a:t>
            </a:fld>
            <a:endParaRPr lang="en-GB"/>
          </a:p>
        </p:txBody>
      </p:sp>
      <p:cxnSp>
        <p:nvCxnSpPr>
          <p:cNvPr id="109" name="Straight Connector 108"/>
          <p:cNvCxnSpPr/>
          <p:nvPr/>
        </p:nvCxnSpPr>
        <p:spPr>
          <a:xfrm>
            <a:off x="2893626" y="757199"/>
            <a:ext cx="1002296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>
            <a:off x="5508104" y="757199"/>
            <a:ext cx="1327325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2289640" y="5740681"/>
            <a:ext cx="152899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H="1">
            <a:off x="5436096" y="5741033"/>
            <a:ext cx="224177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4844140" y="557144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chemeClr val="accent2"/>
                </a:solidFill>
              </a:rPr>
              <a:t>189 ns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772132" y="5550069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280 ns</a:t>
            </a:r>
            <a:endParaRPr lang="en-GB" sz="1400" dirty="0"/>
          </a:p>
        </p:txBody>
      </p:sp>
      <p:sp>
        <p:nvSpPr>
          <p:cNvPr id="115" name="Rectangle 114"/>
          <p:cNvSpPr/>
          <p:nvPr/>
        </p:nvSpPr>
        <p:spPr>
          <a:xfrm>
            <a:off x="3818637" y="566427"/>
            <a:ext cx="11205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err="1">
                <a:solidFill>
                  <a:schemeClr val="accent2"/>
                </a:solidFill>
              </a:rPr>
              <a:t>Downstream</a:t>
            </a:r>
            <a:endParaRPr lang="en-GB" sz="1400" dirty="0"/>
          </a:p>
        </p:txBody>
      </p:sp>
      <p:sp>
        <p:nvSpPr>
          <p:cNvPr id="116" name="Rectangle 115"/>
          <p:cNvSpPr/>
          <p:nvPr/>
        </p:nvSpPr>
        <p:spPr>
          <a:xfrm>
            <a:off x="3985507" y="5550069"/>
            <a:ext cx="9023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err="1"/>
              <a:t>Upstream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2053652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loud 65"/>
          <p:cNvSpPr/>
          <p:nvPr/>
        </p:nvSpPr>
        <p:spPr>
          <a:xfrm>
            <a:off x="8281636" y="3019800"/>
            <a:ext cx="229648" cy="1524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Cloud 81"/>
          <p:cNvSpPr/>
          <p:nvPr/>
        </p:nvSpPr>
        <p:spPr>
          <a:xfrm>
            <a:off x="8260351" y="3276105"/>
            <a:ext cx="229648" cy="1524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308305" y="2636912"/>
            <a:ext cx="864096" cy="1169531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E-LINK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5616" y="2860283"/>
            <a:ext cx="618670" cy="383555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 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06294" y="2933834"/>
            <a:ext cx="490855" cy="310004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MGT 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5616" y="3335526"/>
            <a:ext cx="618670" cy="38150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 RX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06294" y="3335526"/>
            <a:ext cx="490855" cy="29719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>
                <a:solidFill>
                  <a:srgbClr val="1F497D"/>
                </a:solidFill>
                <a:effectLst/>
                <a:ea typeface="Calibri"/>
                <a:cs typeface="Times New Roman"/>
              </a:rPr>
              <a:t>MGT RX</a:t>
            </a:r>
            <a:endParaRPr lang="en-GB" sz="1100">
              <a:effectLst/>
              <a:ea typeface="Calibri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95922" y="2636912"/>
            <a:ext cx="1252141" cy="117262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GBTx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7544" y="2348880"/>
            <a:ext cx="1880593" cy="1728192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GBT-FPGA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236296" y="2467374"/>
            <a:ext cx="1664569" cy="162878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FE EMULATOR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26" name="Cloud 25"/>
          <p:cNvSpPr/>
          <p:nvPr/>
        </p:nvSpPr>
        <p:spPr>
          <a:xfrm>
            <a:off x="462122" y="3136610"/>
            <a:ext cx="504056" cy="410463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loud 26"/>
          <p:cNvSpPr/>
          <p:nvPr/>
        </p:nvSpPr>
        <p:spPr>
          <a:xfrm>
            <a:off x="8470359" y="3007744"/>
            <a:ext cx="504056" cy="410463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3419872" y="2184172"/>
            <a:ext cx="2592288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GBTx</a:t>
            </a: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 SAT </a:t>
            </a:r>
            <a:r>
              <a:rPr lang="fr-CH" sz="1100" dirty="0" err="1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board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876257" y="2184172"/>
            <a:ext cx="2066974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ML605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23528" y="2173925"/>
            <a:ext cx="2448271" cy="2108924"/>
          </a:xfrm>
          <a:prstGeom prst="rect">
            <a:avLst/>
          </a:prstGeom>
          <a:noFill/>
          <a:ln w="31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GLIB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923928" y="3040359"/>
            <a:ext cx="531449" cy="4320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GBT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602856" y="3040359"/>
            <a:ext cx="504625" cy="432048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1100" dirty="0" smtClean="0">
                <a:solidFill>
                  <a:srgbClr val="1F497D"/>
                </a:solidFill>
                <a:effectLst/>
                <a:ea typeface="Calibri"/>
                <a:cs typeface="Times New Roman"/>
              </a:rPr>
              <a:t>E-LINK SERDES</a:t>
            </a:r>
            <a:endParaRPr lang="en-GB" sz="1100" dirty="0">
              <a:effectLst/>
              <a:ea typeface="Calibri"/>
              <a:cs typeface="Times New Roman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978754" y="2716267"/>
            <a:ext cx="332340" cy="288032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CDR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1806294" y="3768348"/>
            <a:ext cx="332340" cy="288032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CDR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25410" y="1556792"/>
            <a:ext cx="418198" cy="360040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CLOCK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51" name="Flowchart: Connector 50"/>
          <p:cNvSpPr/>
          <p:nvPr/>
        </p:nvSpPr>
        <p:spPr>
          <a:xfrm flipH="1">
            <a:off x="899592" y="3124068"/>
            <a:ext cx="63714" cy="62619"/>
          </a:xfrm>
          <a:prstGeom prst="flowChartConnector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Flowchart: Connector 51"/>
          <p:cNvSpPr/>
          <p:nvPr/>
        </p:nvSpPr>
        <p:spPr>
          <a:xfrm>
            <a:off x="8195577" y="3349580"/>
            <a:ext cx="66615" cy="72008"/>
          </a:xfrm>
          <a:prstGeom prst="flowChartConnector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lowchart: Connector 52"/>
          <p:cNvSpPr/>
          <p:nvPr/>
        </p:nvSpPr>
        <p:spPr>
          <a:xfrm>
            <a:off x="8172400" y="3052060"/>
            <a:ext cx="66615" cy="72008"/>
          </a:xfrm>
          <a:prstGeom prst="flowChartConnector">
            <a:avLst/>
          </a:prstGeom>
          <a:solidFill>
            <a:schemeClr val="accent2"/>
          </a:solidFill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Freeform 54"/>
          <p:cNvSpPr/>
          <p:nvPr/>
        </p:nvSpPr>
        <p:spPr>
          <a:xfrm>
            <a:off x="834509" y="3049997"/>
            <a:ext cx="7765338" cy="173226"/>
          </a:xfrm>
          <a:custGeom>
            <a:avLst/>
            <a:gdLst>
              <a:gd name="connsiteX0" fmla="*/ 7488000 w 7488000"/>
              <a:gd name="connsiteY0" fmla="*/ 103603 h 168223"/>
              <a:gd name="connsiteX1" fmla="*/ 7293600 w 7488000"/>
              <a:gd name="connsiteY1" fmla="*/ 38803 h 168223"/>
              <a:gd name="connsiteX2" fmla="*/ 6444000 w 7488000"/>
              <a:gd name="connsiteY2" fmla="*/ 24403 h 168223"/>
              <a:gd name="connsiteX3" fmla="*/ 5083200 w 7488000"/>
              <a:gd name="connsiteY3" fmla="*/ 31603 h 168223"/>
              <a:gd name="connsiteX4" fmla="*/ 4802400 w 7488000"/>
              <a:gd name="connsiteY4" fmla="*/ 74803 h 168223"/>
              <a:gd name="connsiteX5" fmla="*/ 3391200 w 7488000"/>
              <a:gd name="connsiteY5" fmla="*/ 74803 h 168223"/>
              <a:gd name="connsiteX6" fmla="*/ 3038400 w 7488000"/>
              <a:gd name="connsiteY6" fmla="*/ 146803 h 168223"/>
              <a:gd name="connsiteX7" fmla="*/ 1670400 w 7488000"/>
              <a:gd name="connsiteY7" fmla="*/ 161203 h 168223"/>
              <a:gd name="connsiteX8" fmla="*/ 1281600 w 7488000"/>
              <a:gd name="connsiteY8" fmla="*/ 46003 h 168223"/>
              <a:gd name="connsiteX9" fmla="*/ 648000 w 7488000"/>
              <a:gd name="connsiteY9" fmla="*/ 2803 h 168223"/>
              <a:gd name="connsiteX10" fmla="*/ 0 w 7488000"/>
              <a:gd name="connsiteY10" fmla="*/ 118003 h 168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488000" h="168223">
                <a:moveTo>
                  <a:pt x="7488000" y="103603"/>
                </a:moveTo>
                <a:cubicBezTo>
                  <a:pt x="7477800" y="77803"/>
                  <a:pt x="7467600" y="52003"/>
                  <a:pt x="7293600" y="38803"/>
                </a:cubicBezTo>
                <a:cubicBezTo>
                  <a:pt x="7119600" y="25603"/>
                  <a:pt x="6444000" y="24403"/>
                  <a:pt x="6444000" y="24403"/>
                </a:cubicBezTo>
                <a:lnTo>
                  <a:pt x="5083200" y="31603"/>
                </a:lnTo>
                <a:cubicBezTo>
                  <a:pt x="4809600" y="40003"/>
                  <a:pt x="5084400" y="67603"/>
                  <a:pt x="4802400" y="74803"/>
                </a:cubicBezTo>
                <a:cubicBezTo>
                  <a:pt x="4520400" y="82003"/>
                  <a:pt x="3685200" y="62803"/>
                  <a:pt x="3391200" y="74803"/>
                </a:cubicBezTo>
                <a:cubicBezTo>
                  <a:pt x="3097200" y="86803"/>
                  <a:pt x="3325200" y="132403"/>
                  <a:pt x="3038400" y="146803"/>
                </a:cubicBezTo>
                <a:cubicBezTo>
                  <a:pt x="2751600" y="161203"/>
                  <a:pt x="1963200" y="178003"/>
                  <a:pt x="1670400" y="161203"/>
                </a:cubicBezTo>
                <a:cubicBezTo>
                  <a:pt x="1377600" y="144403"/>
                  <a:pt x="1452000" y="72403"/>
                  <a:pt x="1281600" y="46003"/>
                </a:cubicBezTo>
                <a:cubicBezTo>
                  <a:pt x="1111200" y="19603"/>
                  <a:pt x="861600" y="-9197"/>
                  <a:pt x="648000" y="2803"/>
                </a:cubicBezTo>
                <a:cubicBezTo>
                  <a:pt x="434400" y="14803"/>
                  <a:pt x="217200" y="66403"/>
                  <a:pt x="0" y="118003"/>
                </a:cubicBezTo>
              </a:path>
            </a:pathLst>
          </a:custGeom>
          <a:noFill/>
          <a:ln w="12700">
            <a:solidFill>
              <a:schemeClr val="accent2"/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 55"/>
          <p:cNvSpPr/>
          <p:nvPr/>
        </p:nvSpPr>
        <p:spPr>
          <a:xfrm>
            <a:off x="799200" y="1915200"/>
            <a:ext cx="692" cy="1180800"/>
          </a:xfrm>
          <a:custGeom>
            <a:avLst/>
            <a:gdLst>
              <a:gd name="connsiteX0" fmla="*/ 0 w 692"/>
              <a:gd name="connsiteY0" fmla="*/ 0 h 1180800"/>
              <a:gd name="connsiteX1" fmla="*/ 0 w 692"/>
              <a:gd name="connsiteY1" fmla="*/ 1180800 h 118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2" h="1180800">
                <a:moveTo>
                  <a:pt x="0" y="0"/>
                </a:moveTo>
                <a:cubicBezTo>
                  <a:pt x="600" y="497400"/>
                  <a:pt x="1200" y="994800"/>
                  <a:pt x="0" y="11808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1044000" y="1689338"/>
            <a:ext cx="995448" cy="1169062"/>
          </a:xfrm>
          <a:custGeom>
            <a:avLst/>
            <a:gdLst>
              <a:gd name="connsiteX0" fmla="*/ 0 w 995448"/>
              <a:gd name="connsiteY0" fmla="*/ 60262 h 1169062"/>
              <a:gd name="connsiteX1" fmla="*/ 439200 w 995448"/>
              <a:gd name="connsiteY1" fmla="*/ 9862 h 1169062"/>
              <a:gd name="connsiteX2" fmla="*/ 914400 w 995448"/>
              <a:gd name="connsiteY2" fmla="*/ 233062 h 1169062"/>
              <a:gd name="connsiteX3" fmla="*/ 950400 w 995448"/>
              <a:gd name="connsiteY3" fmla="*/ 794662 h 1169062"/>
              <a:gd name="connsiteX4" fmla="*/ 453600 w 995448"/>
              <a:gd name="connsiteY4" fmla="*/ 1169062 h 116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448" h="1169062">
                <a:moveTo>
                  <a:pt x="0" y="60262"/>
                </a:moveTo>
                <a:cubicBezTo>
                  <a:pt x="143400" y="20662"/>
                  <a:pt x="286800" y="-18938"/>
                  <a:pt x="439200" y="9862"/>
                </a:cubicBezTo>
                <a:cubicBezTo>
                  <a:pt x="591600" y="38662"/>
                  <a:pt x="829200" y="102262"/>
                  <a:pt x="914400" y="233062"/>
                </a:cubicBezTo>
                <a:cubicBezTo>
                  <a:pt x="999600" y="363862"/>
                  <a:pt x="1027200" y="638662"/>
                  <a:pt x="950400" y="794662"/>
                </a:cubicBezTo>
                <a:cubicBezTo>
                  <a:pt x="873600" y="950662"/>
                  <a:pt x="453600" y="1169062"/>
                  <a:pt x="453600" y="1169062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1569600" y="3636000"/>
            <a:ext cx="474993" cy="365056"/>
          </a:xfrm>
          <a:custGeom>
            <a:avLst/>
            <a:gdLst>
              <a:gd name="connsiteX0" fmla="*/ 424800 w 474993"/>
              <a:gd name="connsiteY0" fmla="*/ 0 h 365056"/>
              <a:gd name="connsiteX1" fmla="*/ 468000 w 474993"/>
              <a:gd name="connsiteY1" fmla="*/ 223200 h 365056"/>
              <a:gd name="connsiteX2" fmla="*/ 295200 w 474993"/>
              <a:gd name="connsiteY2" fmla="*/ 345600 h 365056"/>
              <a:gd name="connsiteX3" fmla="*/ 57600 w 474993"/>
              <a:gd name="connsiteY3" fmla="*/ 338400 h 365056"/>
              <a:gd name="connsiteX4" fmla="*/ 0 w 474993"/>
              <a:gd name="connsiteY4" fmla="*/ 93600 h 36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993" h="365056">
                <a:moveTo>
                  <a:pt x="424800" y="0"/>
                </a:moveTo>
                <a:cubicBezTo>
                  <a:pt x="457200" y="82800"/>
                  <a:pt x="489600" y="165600"/>
                  <a:pt x="468000" y="223200"/>
                </a:cubicBezTo>
                <a:cubicBezTo>
                  <a:pt x="446400" y="280800"/>
                  <a:pt x="363600" y="326400"/>
                  <a:pt x="295200" y="345600"/>
                </a:cubicBezTo>
                <a:cubicBezTo>
                  <a:pt x="226800" y="364800"/>
                  <a:pt x="106800" y="380400"/>
                  <a:pt x="57600" y="338400"/>
                </a:cubicBezTo>
                <a:cubicBezTo>
                  <a:pt x="8400" y="296400"/>
                  <a:pt x="4200" y="195000"/>
                  <a:pt x="0" y="936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3990633" y="2831545"/>
            <a:ext cx="376282" cy="465357"/>
          </a:xfrm>
          <a:custGeom>
            <a:avLst/>
            <a:gdLst>
              <a:gd name="connsiteX0" fmla="*/ 41367 w 376282"/>
              <a:gd name="connsiteY0" fmla="*/ 199655 h 465357"/>
              <a:gd name="connsiteX1" fmla="*/ 12567 w 376282"/>
              <a:gd name="connsiteY1" fmla="*/ 55655 h 465357"/>
              <a:gd name="connsiteX2" fmla="*/ 221367 w 376282"/>
              <a:gd name="connsiteY2" fmla="*/ 5255 h 465357"/>
              <a:gd name="connsiteX3" fmla="*/ 372567 w 376282"/>
              <a:gd name="connsiteY3" fmla="*/ 170855 h 465357"/>
              <a:gd name="connsiteX4" fmla="*/ 329367 w 376282"/>
              <a:gd name="connsiteY4" fmla="*/ 437255 h 465357"/>
              <a:gd name="connsiteX5" fmla="*/ 322167 w 376282"/>
              <a:gd name="connsiteY5" fmla="*/ 444455 h 465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6282" h="465357">
                <a:moveTo>
                  <a:pt x="41367" y="199655"/>
                </a:moveTo>
                <a:cubicBezTo>
                  <a:pt x="11967" y="143855"/>
                  <a:pt x="-17433" y="88055"/>
                  <a:pt x="12567" y="55655"/>
                </a:cubicBezTo>
                <a:cubicBezTo>
                  <a:pt x="42567" y="23255"/>
                  <a:pt x="161367" y="-13945"/>
                  <a:pt x="221367" y="5255"/>
                </a:cubicBezTo>
                <a:cubicBezTo>
                  <a:pt x="281367" y="24455"/>
                  <a:pt x="354567" y="98855"/>
                  <a:pt x="372567" y="170855"/>
                </a:cubicBezTo>
                <a:cubicBezTo>
                  <a:pt x="390567" y="242855"/>
                  <a:pt x="337767" y="391655"/>
                  <a:pt x="329367" y="437255"/>
                </a:cubicBezTo>
                <a:cubicBezTo>
                  <a:pt x="320967" y="482855"/>
                  <a:pt x="321567" y="463655"/>
                  <a:pt x="322167" y="444455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Freeform 59"/>
          <p:cNvSpPr/>
          <p:nvPr/>
        </p:nvSpPr>
        <p:spPr>
          <a:xfrm>
            <a:off x="4161600" y="2829600"/>
            <a:ext cx="777600" cy="223200"/>
          </a:xfrm>
          <a:custGeom>
            <a:avLst/>
            <a:gdLst>
              <a:gd name="connsiteX0" fmla="*/ 0 w 777600"/>
              <a:gd name="connsiteY0" fmla="*/ 0 h 223200"/>
              <a:gd name="connsiteX1" fmla="*/ 540000 w 777600"/>
              <a:gd name="connsiteY1" fmla="*/ 50400 h 223200"/>
              <a:gd name="connsiteX2" fmla="*/ 777600 w 777600"/>
              <a:gd name="connsiteY2" fmla="*/ 223200 h 22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600" h="223200">
                <a:moveTo>
                  <a:pt x="0" y="0"/>
                </a:moveTo>
                <a:cubicBezTo>
                  <a:pt x="205200" y="6600"/>
                  <a:pt x="410400" y="13200"/>
                  <a:pt x="540000" y="50400"/>
                </a:cubicBezTo>
                <a:cubicBezTo>
                  <a:pt x="669600" y="87600"/>
                  <a:pt x="723600" y="155400"/>
                  <a:pt x="777600" y="223200"/>
                </a:cubicBezTo>
              </a:path>
            </a:pathLst>
          </a:custGeom>
          <a:noFill/>
          <a:ln w="952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Arrow Connector 71"/>
          <p:cNvCxnSpPr>
            <a:stCxn id="82" idx="1"/>
          </p:cNvCxnSpPr>
          <p:nvPr/>
        </p:nvCxnSpPr>
        <p:spPr>
          <a:xfrm>
            <a:off x="8375175" y="3428343"/>
            <a:ext cx="114824" cy="1008769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eform 76"/>
          <p:cNvSpPr/>
          <p:nvPr/>
        </p:nvSpPr>
        <p:spPr>
          <a:xfrm>
            <a:off x="799200" y="3276105"/>
            <a:ext cx="7725224" cy="325755"/>
          </a:xfrm>
          <a:custGeom>
            <a:avLst/>
            <a:gdLst>
              <a:gd name="connsiteX0" fmla="*/ 7540580 w 7540580"/>
              <a:gd name="connsiteY0" fmla="*/ 0 h 324187"/>
              <a:gd name="connsiteX1" fmla="*/ 7360276 w 7540580"/>
              <a:gd name="connsiteY1" fmla="*/ 77273 h 324187"/>
              <a:gd name="connsiteX2" fmla="*/ 6748529 w 7540580"/>
              <a:gd name="connsiteY2" fmla="*/ 167426 h 324187"/>
              <a:gd name="connsiteX3" fmla="*/ 5312535 w 7540580"/>
              <a:gd name="connsiteY3" fmla="*/ 199623 h 324187"/>
              <a:gd name="connsiteX4" fmla="*/ 5003442 w 7540580"/>
              <a:gd name="connsiteY4" fmla="*/ 135228 h 324187"/>
              <a:gd name="connsiteX5" fmla="*/ 4024647 w 7540580"/>
              <a:gd name="connsiteY5" fmla="*/ 103031 h 324187"/>
              <a:gd name="connsiteX6" fmla="*/ 3483735 w 7540580"/>
              <a:gd name="connsiteY6" fmla="*/ 96592 h 324187"/>
              <a:gd name="connsiteX7" fmla="*/ 3271233 w 7540580"/>
              <a:gd name="connsiteY7" fmla="*/ 25758 h 324187"/>
              <a:gd name="connsiteX8" fmla="*/ 1938270 w 7540580"/>
              <a:gd name="connsiteY8" fmla="*/ 19319 h 324187"/>
              <a:gd name="connsiteX9" fmla="*/ 1287887 w 7540580"/>
              <a:gd name="connsiteY9" fmla="*/ 257578 h 324187"/>
              <a:gd name="connsiteX10" fmla="*/ 740535 w 7540580"/>
              <a:gd name="connsiteY10" fmla="*/ 315533 h 324187"/>
              <a:gd name="connsiteX11" fmla="*/ 270456 w 7540580"/>
              <a:gd name="connsiteY11" fmla="*/ 321972 h 324187"/>
              <a:gd name="connsiteX12" fmla="*/ 103030 w 7540580"/>
              <a:gd name="connsiteY12" fmla="*/ 296214 h 324187"/>
              <a:gd name="connsiteX13" fmla="*/ 0 w 7540580"/>
              <a:gd name="connsiteY13" fmla="*/ 135228 h 32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0580" h="324187">
                <a:moveTo>
                  <a:pt x="7540580" y="0"/>
                </a:moveTo>
                <a:cubicBezTo>
                  <a:pt x="7516432" y="24684"/>
                  <a:pt x="7492285" y="49369"/>
                  <a:pt x="7360276" y="77273"/>
                </a:cubicBezTo>
                <a:cubicBezTo>
                  <a:pt x="7228267" y="105177"/>
                  <a:pt x="7089819" y="147034"/>
                  <a:pt x="6748529" y="167426"/>
                </a:cubicBezTo>
                <a:cubicBezTo>
                  <a:pt x="6407239" y="187818"/>
                  <a:pt x="5603383" y="204989"/>
                  <a:pt x="5312535" y="199623"/>
                </a:cubicBezTo>
                <a:cubicBezTo>
                  <a:pt x="5021687" y="194257"/>
                  <a:pt x="5218090" y="151327"/>
                  <a:pt x="5003442" y="135228"/>
                </a:cubicBezTo>
                <a:cubicBezTo>
                  <a:pt x="4788794" y="119129"/>
                  <a:pt x="4277931" y="109470"/>
                  <a:pt x="4024647" y="103031"/>
                </a:cubicBezTo>
                <a:cubicBezTo>
                  <a:pt x="3771363" y="96592"/>
                  <a:pt x="3609304" y="109471"/>
                  <a:pt x="3483735" y="96592"/>
                </a:cubicBezTo>
                <a:cubicBezTo>
                  <a:pt x="3358166" y="83713"/>
                  <a:pt x="3528810" y="38637"/>
                  <a:pt x="3271233" y="25758"/>
                </a:cubicBezTo>
                <a:cubicBezTo>
                  <a:pt x="3013656" y="12879"/>
                  <a:pt x="2268828" y="-19318"/>
                  <a:pt x="1938270" y="19319"/>
                </a:cubicBezTo>
                <a:cubicBezTo>
                  <a:pt x="1607712" y="57956"/>
                  <a:pt x="1487509" y="208209"/>
                  <a:pt x="1287887" y="257578"/>
                </a:cubicBezTo>
                <a:cubicBezTo>
                  <a:pt x="1088265" y="306947"/>
                  <a:pt x="910107" y="304801"/>
                  <a:pt x="740535" y="315533"/>
                </a:cubicBezTo>
                <a:cubicBezTo>
                  <a:pt x="570963" y="326265"/>
                  <a:pt x="376707" y="325192"/>
                  <a:pt x="270456" y="321972"/>
                </a:cubicBezTo>
                <a:cubicBezTo>
                  <a:pt x="164205" y="318752"/>
                  <a:pt x="148106" y="327338"/>
                  <a:pt x="103030" y="296214"/>
                </a:cubicBezTo>
                <a:cubicBezTo>
                  <a:pt x="57954" y="265090"/>
                  <a:pt x="28977" y="200159"/>
                  <a:pt x="0" y="135228"/>
                </a:cubicBezTo>
              </a:path>
            </a:pathLst>
          </a:custGeom>
          <a:noFill/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Flowchart: Connector 49"/>
          <p:cNvSpPr/>
          <p:nvPr/>
        </p:nvSpPr>
        <p:spPr>
          <a:xfrm>
            <a:off x="888292" y="3565856"/>
            <a:ext cx="66615" cy="72008"/>
          </a:xfrm>
          <a:prstGeom prst="flowChartConnector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Cloud 80"/>
          <p:cNvSpPr/>
          <p:nvPr/>
        </p:nvSpPr>
        <p:spPr>
          <a:xfrm>
            <a:off x="8058447" y="4424628"/>
            <a:ext cx="985927" cy="522864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Bit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per group (</a:t>
            </a:r>
            <a:r>
              <a:rPr lang="fr-CH" sz="800" dirty="0" err="1" smtClean="0">
                <a:solidFill>
                  <a:schemeClr val="tx2"/>
                </a:solidFill>
              </a:rPr>
              <a:t>add</a:t>
            </a:r>
            <a:r>
              <a:rPr lang="fr-CH" sz="800" dirty="0" smtClean="0">
                <a:solidFill>
                  <a:schemeClr val="tx2"/>
                </a:solidFill>
              </a:rPr>
              <a:t> 1 BC)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77872" y="5571756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Flag3,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0" name="Straight Arrow Connector 89"/>
          <p:cNvCxnSpPr>
            <a:stCxn id="52" idx="4"/>
          </p:cNvCxnSpPr>
          <p:nvPr/>
        </p:nvCxnSpPr>
        <p:spPr>
          <a:xfrm flipH="1">
            <a:off x="8028384" y="3421588"/>
            <a:ext cx="200501" cy="209564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096685" y="5571404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Flag4,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4" name="Straight Arrow Connector 93"/>
          <p:cNvCxnSpPr>
            <a:stCxn id="50" idx="4"/>
          </p:cNvCxnSpPr>
          <p:nvPr/>
        </p:nvCxnSpPr>
        <p:spPr>
          <a:xfrm>
            <a:off x="921600" y="3637864"/>
            <a:ext cx="338032" cy="193354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700671" y="587922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Flag1,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cxnSp>
        <p:nvCxnSpPr>
          <p:cNvPr id="99" name="Straight Arrow Connector 98"/>
          <p:cNvCxnSpPr>
            <a:stCxn id="51" idx="4"/>
            <a:endCxn id="98" idx="2"/>
          </p:cNvCxnSpPr>
          <p:nvPr/>
        </p:nvCxnSpPr>
        <p:spPr>
          <a:xfrm flipV="1">
            <a:off x="931449" y="926476"/>
            <a:ext cx="1365700" cy="2260211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53" idx="4"/>
            <a:endCxn id="103" idx="2"/>
          </p:cNvCxnSpPr>
          <p:nvPr/>
        </p:nvCxnSpPr>
        <p:spPr>
          <a:xfrm flipH="1" flipV="1">
            <a:off x="7431907" y="926476"/>
            <a:ext cx="773801" cy="2197592"/>
          </a:xfrm>
          <a:prstGeom prst="straightConnector1">
            <a:avLst/>
          </a:prstGeom>
          <a:ln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835429" y="587922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ysClr val="windowText" lastClr="000000"/>
                </a:solidFill>
              </a:rPr>
              <a:t>Flag2, </a:t>
            </a:r>
          </a:p>
          <a:p>
            <a:r>
              <a:rPr lang="fr-CH" sz="800" dirty="0" err="1" smtClean="0">
                <a:solidFill>
                  <a:sysClr val="windowText" lastClr="000000"/>
                </a:solidFill>
              </a:rPr>
              <a:t>latched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with</a:t>
            </a:r>
            <a:r>
              <a:rPr lang="fr-CH" sz="800" dirty="0" smtClean="0">
                <a:solidFill>
                  <a:sysClr val="windowText" lastClr="000000"/>
                </a:solidFill>
              </a:rPr>
              <a:t> e-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link</a:t>
            </a:r>
            <a:r>
              <a:rPr lang="fr-CH" sz="800" dirty="0" smtClean="0">
                <a:solidFill>
                  <a:sysClr val="windowText" lastClr="000000"/>
                </a:solidFill>
              </a:rPr>
              <a:t> </a:t>
            </a:r>
            <a:r>
              <a:rPr lang="fr-CH" sz="800" dirty="0" err="1" smtClean="0">
                <a:solidFill>
                  <a:sysClr val="windowText" lastClr="000000"/>
                </a:solidFill>
              </a:rPr>
              <a:t>clock</a:t>
            </a:r>
            <a:endParaRPr lang="en-GB" sz="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6093296"/>
            <a:ext cx="1139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BACK END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7773915" y="6093296"/>
            <a:ext cx="128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FRONT END</a:t>
            </a:r>
            <a:endParaRPr lang="en-GB" dirty="0"/>
          </a:p>
        </p:txBody>
      </p:sp>
      <p:sp>
        <p:nvSpPr>
          <p:cNvPr id="75" name="Cloud 74"/>
          <p:cNvSpPr/>
          <p:nvPr/>
        </p:nvSpPr>
        <p:spPr>
          <a:xfrm>
            <a:off x="7977395" y="1502408"/>
            <a:ext cx="985927" cy="522864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CH" sz="800" dirty="0" smtClean="0">
                <a:solidFill>
                  <a:schemeClr val="tx2"/>
                </a:solidFill>
              </a:rPr>
              <a:t>Bit </a:t>
            </a:r>
            <a:r>
              <a:rPr lang="fr-CH" sz="800" dirty="0" err="1" smtClean="0">
                <a:solidFill>
                  <a:schemeClr val="tx2"/>
                </a:solidFill>
              </a:rPr>
              <a:t>alignment</a:t>
            </a:r>
            <a:r>
              <a:rPr lang="fr-CH" sz="800" dirty="0" smtClean="0">
                <a:solidFill>
                  <a:schemeClr val="tx2"/>
                </a:solidFill>
              </a:rPr>
              <a:t> per group (</a:t>
            </a:r>
            <a:r>
              <a:rPr lang="fr-CH" sz="800" dirty="0" err="1" smtClean="0">
                <a:solidFill>
                  <a:schemeClr val="tx2"/>
                </a:solidFill>
              </a:rPr>
              <a:t>add</a:t>
            </a:r>
            <a:r>
              <a:rPr lang="fr-CH" sz="800" dirty="0" smtClean="0">
                <a:solidFill>
                  <a:schemeClr val="tx2"/>
                </a:solidFill>
              </a:rPr>
              <a:t> 1 BC)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78" name="Straight Arrow Connector 77"/>
          <p:cNvCxnSpPr>
            <a:stCxn id="66" idx="3"/>
            <a:endCxn id="75" idx="1"/>
          </p:cNvCxnSpPr>
          <p:nvPr/>
        </p:nvCxnSpPr>
        <p:spPr>
          <a:xfrm flipV="1">
            <a:off x="8396460" y="2024715"/>
            <a:ext cx="73899" cy="1003799"/>
          </a:xfrm>
          <a:prstGeom prst="straightConnector1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98" idx="3"/>
          </p:cNvCxnSpPr>
          <p:nvPr/>
        </p:nvCxnSpPr>
        <p:spPr>
          <a:xfrm>
            <a:off x="2893626" y="757199"/>
            <a:ext cx="1002296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103" idx="1"/>
          </p:cNvCxnSpPr>
          <p:nvPr/>
        </p:nvCxnSpPr>
        <p:spPr>
          <a:xfrm flipH="1">
            <a:off x="5508104" y="757199"/>
            <a:ext cx="1327325" cy="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93" idx="3"/>
          </p:cNvCxnSpPr>
          <p:nvPr/>
        </p:nvCxnSpPr>
        <p:spPr>
          <a:xfrm>
            <a:off x="2289640" y="5740681"/>
            <a:ext cx="1528997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88" idx="1"/>
          </p:cNvCxnSpPr>
          <p:nvPr/>
        </p:nvCxnSpPr>
        <p:spPr>
          <a:xfrm flipH="1">
            <a:off x="5436096" y="5741033"/>
            <a:ext cx="224177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844140" y="557144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chemeClr val="accent2"/>
                </a:solidFill>
              </a:rPr>
              <a:t>189 ns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772132" y="5550069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280 ns</a:t>
            </a:r>
            <a:endParaRPr lang="en-GB" sz="1400" dirty="0"/>
          </a:p>
        </p:txBody>
      </p:sp>
      <p:pic>
        <p:nvPicPr>
          <p:cNvPr id="1026" name="Picture 2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71515">
            <a:off x="679418" y="3560123"/>
            <a:ext cx="285194" cy="28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90" y="2883810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447" y="2807960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3" descr="C:\Users\sspriet\AppData\Local\Microsoft\Windows\Temporary Internet Files\Content.IE5\34KX9HTT\MC900433916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32922">
            <a:off x="8009223" y="3352118"/>
            <a:ext cx="264004" cy="26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Brace 1"/>
          <p:cNvSpPr/>
          <p:nvPr/>
        </p:nvSpPr>
        <p:spPr>
          <a:xfrm rot="5400000">
            <a:off x="2967684" y="3757824"/>
            <a:ext cx="308689" cy="1547785"/>
          </a:xfrm>
          <a:prstGeom prst="rightBrace">
            <a:avLst>
              <a:gd name="adj1" fmla="val 86406"/>
              <a:gd name="adj2" fmla="val 51374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ight Brace 79"/>
          <p:cNvSpPr/>
          <p:nvPr/>
        </p:nvSpPr>
        <p:spPr>
          <a:xfrm rot="5400000">
            <a:off x="6301478" y="3749301"/>
            <a:ext cx="331496" cy="1538136"/>
          </a:xfrm>
          <a:prstGeom prst="rightBrace">
            <a:avLst>
              <a:gd name="adj1" fmla="val 86406"/>
              <a:gd name="adj2" fmla="val 51374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2790046" y="4725144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5 ns</a:t>
            </a:r>
            <a:endParaRPr lang="en-GB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6059245" y="4692960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11 ns</a:t>
            </a:r>
            <a:endParaRPr lang="en-GB" sz="1400" dirty="0"/>
          </a:p>
        </p:txBody>
      </p:sp>
      <p:sp>
        <p:nvSpPr>
          <p:cNvPr id="89" name="Right Brace 88"/>
          <p:cNvSpPr/>
          <p:nvPr/>
        </p:nvSpPr>
        <p:spPr>
          <a:xfrm rot="5400000">
            <a:off x="954976" y="4428908"/>
            <a:ext cx="152202" cy="199256"/>
          </a:xfrm>
          <a:prstGeom prst="rightBrace">
            <a:avLst>
              <a:gd name="adj1" fmla="val 86406"/>
              <a:gd name="adj2" fmla="val 5137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/>
          <p:cNvSpPr txBox="1"/>
          <p:nvPr/>
        </p:nvSpPr>
        <p:spPr>
          <a:xfrm>
            <a:off x="1116809" y="4485826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1 ns</a:t>
            </a:r>
            <a:endParaRPr lang="en-GB" sz="1400" dirty="0"/>
          </a:p>
        </p:txBody>
      </p:sp>
      <p:cxnSp>
        <p:nvCxnSpPr>
          <p:cNvPr id="36" name="Straight Connector 35"/>
          <p:cNvCxnSpPr>
            <a:stCxn id="6" idx="1"/>
          </p:cNvCxnSpPr>
          <p:nvPr/>
        </p:nvCxnSpPr>
        <p:spPr>
          <a:xfrm>
            <a:off x="1115616" y="3052061"/>
            <a:ext cx="1193" cy="137256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H="1">
            <a:off x="917663" y="3223223"/>
            <a:ext cx="3936" cy="121388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348137" y="3669776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3895921" y="3669776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148063" y="3647258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7236296" y="3645024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2810724" y="1195161"/>
            <a:ext cx="3584263" cy="0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flipH="1">
            <a:off x="3003961" y="5877272"/>
            <a:ext cx="3584263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3187855" y="5877272"/>
            <a:ext cx="3312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Core</a:t>
            </a:r>
            <a:r>
              <a:rPr lang="fr-CH" sz="1400" dirty="0" smtClean="0"/>
              <a:t> </a:t>
            </a:r>
            <a:r>
              <a:rPr lang="fr-CH" sz="1400" dirty="0" err="1" smtClean="0"/>
              <a:t>latency</a:t>
            </a:r>
            <a:r>
              <a:rPr lang="fr-CH" sz="1400" dirty="0" smtClean="0"/>
              <a:t> : 280 -1 -5 – 11 - 9 = 254 ns</a:t>
            </a:r>
            <a:endParaRPr lang="en-GB" sz="1400" dirty="0"/>
          </a:p>
        </p:txBody>
      </p:sp>
      <p:sp>
        <p:nvSpPr>
          <p:cNvPr id="108" name="TextBox 107"/>
          <p:cNvSpPr txBox="1"/>
          <p:nvPr/>
        </p:nvSpPr>
        <p:spPr>
          <a:xfrm>
            <a:off x="3199846" y="926645"/>
            <a:ext cx="3089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solidFill>
                  <a:schemeClr val="accent2"/>
                </a:solidFill>
              </a:rPr>
              <a:t>Core</a:t>
            </a:r>
            <a:r>
              <a:rPr lang="fr-CH" sz="1400" dirty="0" smtClean="0">
                <a:solidFill>
                  <a:schemeClr val="accent2"/>
                </a:solidFill>
              </a:rPr>
              <a:t> </a:t>
            </a:r>
            <a:r>
              <a:rPr lang="fr-CH" sz="1400" dirty="0" err="1" smtClean="0">
                <a:solidFill>
                  <a:schemeClr val="accent2"/>
                </a:solidFill>
              </a:rPr>
              <a:t>latency</a:t>
            </a:r>
            <a:r>
              <a:rPr lang="fr-CH" sz="1400" dirty="0" smtClean="0">
                <a:solidFill>
                  <a:schemeClr val="accent2"/>
                </a:solidFill>
              </a:rPr>
              <a:t>: 189 + 1 -5 – 11- 8 = 166 ns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18637" y="566427"/>
            <a:ext cx="11205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err="1">
                <a:solidFill>
                  <a:schemeClr val="accent2"/>
                </a:solidFill>
              </a:rPr>
              <a:t>Downstream</a:t>
            </a:r>
            <a:endParaRPr lang="en-GB" sz="1400" dirty="0"/>
          </a:p>
        </p:txBody>
      </p:sp>
      <p:sp>
        <p:nvSpPr>
          <p:cNvPr id="49" name="Rectangle 48"/>
          <p:cNvSpPr/>
          <p:nvPr/>
        </p:nvSpPr>
        <p:spPr>
          <a:xfrm>
            <a:off x="3985507" y="5550069"/>
            <a:ext cx="9023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 err="1"/>
              <a:t>Upstream</a:t>
            </a:r>
            <a:endParaRPr lang="en-GB" sz="1400" dirty="0"/>
          </a:p>
        </p:txBody>
      </p:sp>
      <p:sp>
        <p:nvSpPr>
          <p:cNvPr id="73" name="Date Placeholder 7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76" name="Footer Placeholder 75"/>
          <p:cNvSpPr>
            <a:spLocks noGrp="1"/>
          </p:cNvSpPr>
          <p:nvPr>
            <p:ph type="ftr" sz="quarter" idx="11"/>
          </p:nvPr>
        </p:nvSpPr>
        <p:spPr>
          <a:xfrm>
            <a:off x="3124200" y="6376243"/>
            <a:ext cx="2895600" cy="365125"/>
          </a:xfrm>
        </p:spPr>
        <p:txBody>
          <a:bodyPr/>
          <a:lstStyle/>
          <a:p>
            <a:r>
              <a:rPr lang="sv-SE" dirty="0" smtClean="0"/>
              <a:t>M. Barros Marin, S. Feger, S. Baron</a:t>
            </a:r>
            <a:endParaRPr lang="en-GB" dirty="0"/>
          </a:p>
        </p:txBody>
      </p:sp>
      <p:sp>
        <p:nvSpPr>
          <p:cNvPr id="109" name="Slide Number Placeholder 10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51</a:t>
            </a:fld>
            <a:endParaRPr lang="en-GB" dirty="0"/>
          </a:p>
        </p:txBody>
      </p:sp>
      <p:sp>
        <p:nvSpPr>
          <p:cNvPr id="112" name="Right Brace 111"/>
          <p:cNvSpPr/>
          <p:nvPr/>
        </p:nvSpPr>
        <p:spPr>
          <a:xfrm rot="5400000">
            <a:off x="5267793" y="4255698"/>
            <a:ext cx="310633" cy="550096"/>
          </a:xfrm>
          <a:prstGeom prst="rightBrace">
            <a:avLst>
              <a:gd name="adj1" fmla="val 86406"/>
              <a:gd name="adj2" fmla="val 51374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ight Brace 112"/>
          <p:cNvSpPr/>
          <p:nvPr/>
        </p:nvSpPr>
        <p:spPr>
          <a:xfrm rot="5400000" flipH="1">
            <a:off x="5280469" y="1594185"/>
            <a:ext cx="270545" cy="555798"/>
          </a:xfrm>
          <a:prstGeom prst="rightBrace">
            <a:avLst>
              <a:gd name="adj1" fmla="val 86406"/>
              <a:gd name="adj2" fmla="val 51374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4" name="Straight Connector 113"/>
          <p:cNvCxnSpPr/>
          <p:nvPr/>
        </p:nvCxnSpPr>
        <p:spPr>
          <a:xfrm>
            <a:off x="5698158" y="3702720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143546" y="2001119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5693641" y="1988840"/>
            <a:ext cx="0" cy="707596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5148063" y="4694823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9 ns</a:t>
            </a:r>
            <a:endParaRPr lang="en-GB" sz="1400" dirty="0"/>
          </a:p>
        </p:txBody>
      </p:sp>
      <p:sp>
        <p:nvSpPr>
          <p:cNvPr id="118" name="TextBox 117"/>
          <p:cNvSpPr txBox="1"/>
          <p:nvPr/>
        </p:nvSpPr>
        <p:spPr>
          <a:xfrm>
            <a:off x="5182498" y="1448702"/>
            <a:ext cx="481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8 ns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793956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268760"/>
            <a:ext cx="7128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Architecture: GBT </a:t>
            </a:r>
            <a:r>
              <a:rPr lang="fr-CH" dirty="0" err="1" smtClean="0"/>
              <a:t>encoding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r>
              <a:rPr lang="fr-CH" dirty="0" smtClean="0"/>
              <a:t> and e-links @ 160 MHz,</a:t>
            </a:r>
          </a:p>
          <a:p>
            <a:endParaRPr lang="fr-CH" dirty="0"/>
          </a:p>
          <a:p>
            <a:r>
              <a:rPr lang="fr-CH" b="1" dirty="0" err="1" smtClean="0"/>
              <a:t>Downstream</a:t>
            </a:r>
            <a:r>
              <a:rPr lang="fr-CH" b="1" dirty="0" smtClean="0"/>
              <a:t> </a:t>
            </a:r>
            <a:r>
              <a:rPr lang="fr-CH" b="1" dirty="0" err="1" smtClean="0"/>
              <a:t>Core</a:t>
            </a:r>
            <a:r>
              <a:rPr lang="fr-CH" b="1" dirty="0" smtClean="0"/>
              <a:t> </a:t>
            </a:r>
            <a:r>
              <a:rPr lang="fr-CH" b="1" dirty="0" err="1" smtClean="0"/>
              <a:t>Latency</a:t>
            </a:r>
            <a:r>
              <a:rPr lang="fr-CH" b="1" dirty="0" smtClean="0"/>
              <a:t>: </a:t>
            </a:r>
          </a:p>
          <a:p>
            <a:r>
              <a:rPr lang="fr-CH" dirty="0"/>
              <a:t>	</a:t>
            </a:r>
            <a:r>
              <a:rPr lang="fr-CH" dirty="0" smtClean="0"/>
              <a:t>	GBT-FPGA </a:t>
            </a:r>
            <a:r>
              <a:rPr lang="fr-CH" dirty="0" err="1" smtClean="0"/>
              <a:t>Tx</a:t>
            </a:r>
            <a:r>
              <a:rPr lang="fr-CH" dirty="0" smtClean="0"/>
              <a:t> + </a:t>
            </a:r>
            <a:r>
              <a:rPr lang="fr-CH" dirty="0" err="1" smtClean="0"/>
              <a:t>GBTx</a:t>
            </a:r>
            <a:r>
              <a:rPr lang="fr-CH" dirty="0" smtClean="0"/>
              <a:t> + FE GBT </a:t>
            </a:r>
            <a:r>
              <a:rPr lang="fr-CH" dirty="0" err="1" smtClean="0"/>
              <a:t>deserializer</a:t>
            </a:r>
            <a:r>
              <a:rPr lang="fr-CH" dirty="0" smtClean="0"/>
              <a:t> = </a:t>
            </a:r>
          </a:p>
          <a:p>
            <a:r>
              <a:rPr lang="fr-CH" dirty="0"/>
              <a:t>	</a:t>
            </a:r>
            <a:r>
              <a:rPr lang="fr-CH" dirty="0" smtClean="0"/>
              <a:t>		</a:t>
            </a:r>
            <a:r>
              <a:rPr lang="fr-CH" b="1" dirty="0" smtClean="0">
                <a:solidFill>
                  <a:schemeClr val="accent2"/>
                </a:solidFill>
              </a:rPr>
              <a:t>166ns	= 6.65 BC</a:t>
            </a:r>
          </a:p>
          <a:p>
            <a:r>
              <a:rPr lang="fr-CH" b="1" dirty="0" err="1" smtClean="0"/>
              <a:t>Upstream</a:t>
            </a:r>
            <a:r>
              <a:rPr lang="fr-CH" b="1" dirty="0" smtClean="0"/>
              <a:t> </a:t>
            </a:r>
            <a:r>
              <a:rPr lang="fr-CH" b="1" dirty="0" err="1" smtClean="0"/>
              <a:t>Core</a:t>
            </a:r>
            <a:r>
              <a:rPr lang="fr-CH" b="1" dirty="0" smtClean="0"/>
              <a:t> </a:t>
            </a:r>
            <a:r>
              <a:rPr lang="fr-CH" b="1" dirty="0" err="1" smtClean="0"/>
              <a:t>Latency</a:t>
            </a:r>
            <a:r>
              <a:rPr lang="fr-CH" b="1" dirty="0" smtClean="0"/>
              <a:t>: </a:t>
            </a:r>
          </a:p>
          <a:p>
            <a:r>
              <a:rPr lang="fr-CH" dirty="0"/>
              <a:t>	</a:t>
            </a:r>
            <a:r>
              <a:rPr lang="fr-CH" dirty="0" smtClean="0"/>
              <a:t>FE GBT </a:t>
            </a:r>
            <a:r>
              <a:rPr lang="fr-CH" dirty="0" err="1" smtClean="0"/>
              <a:t>serializer</a:t>
            </a:r>
            <a:r>
              <a:rPr lang="fr-CH" dirty="0" smtClean="0"/>
              <a:t> + </a:t>
            </a:r>
            <a:r>
              <a:rPr lang="fr-CH" dirty="0" err="1" smtClean="0"/>
              <a:t>GBTx</a:t>
            </a:r>
            <a:r>
              <a:rPr lang="fr-CH" dirty="0" smtClean="0"/>
              <a:t> + GBT-FPGA </a:t>
            </a:r>
            <a:r>
              <a:rPr lang="fr-CH" dirty="0" err="1" smtClean="0"/>
              <a:t>Rx</a:t>
            </a:r>
            <a:r>
              <a:rPr lang="fr-CH" dirty="0" smtClean="0"/>
              <a:t> (</a:t>
            </a:r>
            <a:r>
              <a:rPr lang="fr-CH" dirty="0" err="1" smtClean="0"/>
              <a:t>latency</a:t>
            </a:r>
            <a:r>
              <a:rPr lang="fr-CH" dirty="0" smtClean="0"/>
              <a:t> </a:t>
            </a:r>
            <a:r>
              <a:rPr lang="fr-CH" dirty="0" err="1" smtClean="0"/>
              <a:t>optimized</a:t>
            </a:r>
            <a:r>
              <a:rPr lang="fr-CH" dirty="0" smtClean="0"/>
              <a:t>) = </a:t>
            </a:r>
          </a:p>
          <a:p>
            <a:r>
              <a:rPr lang="fr-CH" dirty="0"/>
              <a:t>	</a:t>
            </a:r>
            <a:r>
              <a:rPr lang="fr-CH" dirty="0" smtClean="0"/>
              <a:t>		</a:t>
            </a:r>
            <a:r>
              <a:rPr lang="fr-CH" b="1" dirty="0" smtClean="0">
                <a:solidFill>
                  <a:schemeClr val="accent2"/>
                </a:solidFill>
              </a:rPr>
              <a:t>254 ns 	= 10.1 BC</a:t>
            </a:r>
          </a:p>
          <a:p>
            <a:endParaRPr lang="fr-CH" dirty="0"/>
          </a:p>
          <a:p>
            <a:r>
              <a:rPr lang="fr-CH" dirty="0" err="1" smtClean="0"/>
              <a:t>Without</a:t>
            </a:r>
            <a:r>
              <a:rPr lang="fr-CH" dirty="0" smtClean="0"/>
              <a:t> the bit </a:t>
            </a:r>
            <a:r>
              <a:rPr lang="fr-CH" dirty="0" err="1" smtClean="0"/>
              <a:t>alignment</a:t>
            </a:r>
            <a:r>
              <a:rPr lang="fr-CH" dirty="0" smtClean="0"/>
              <a:t> (per group),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</a:t>
            </a:r>
            <a:r>
              <a:rPr lang="fr-CH" dirty="0" err="1" smtClean="0"/>
              <a:t>either</a:t>
            </a:r>
            <a:r>
              <a:rPr lang="fr-CH" dirty="0" smtClean="0"/>
              <a:t> in the Front End or in the Back End:</a:t>
            </a:r>
          </a:p>
          <a:p>
            <a:r>
              <a:rPr lang="fr-CH" dirty="0"/>
              <a:t>	</a:t>
            </a:r>
            <a:endParaRPr lang="fr-CH" dirty="0" smtClean="0"/>
          </a:p>
          <a:p>
            <a:r>
              <a:rPr lang="fr-CH" dirty="0" smtClean="0"/>
              <a:t>=&gt; </a:t>
            </a:r>
            <a:r>
              <a:rPr lang="fr-CH" b="1" dirty="0" err="1" smtClean="0">
                <a:solidFill>
                  <a:schemeClr val="accent2"/>
                </a:solidFill>
              </a:rPr>
              <a:t>you</a:t>
            </a:r>
            <a:r>
              <a:rPr lang="fr-CH" b="1" dirty="0" smtClean="0">
                <a:solidFill>
                  <a:schemeClr val="accent2"/>
                </a:solidFill>
              </a:rPr>
              <a:t> </a:t>
            </a:r>
            <a:r>
              <a:rPr lang="fr-CH" b="1" dirty="0" err="1" smtClean="0">
                <a:solidFill>
                  <a:schemeClr val="accent2"/>
                </a:solidFill>
              </a:rPr>
              <a:t>should</a:t>
            </a:r>
            <a:r>
              <a:rPr lang="fr-CH" b="1" dirty="0" smtClean="0">
                <a:solidFill>
                  <a:schemeClr val="accent2"/>
                </a:solidFill>
              </a:rPr>
              <a:t> </a:t>
            </a:r>
            <a:r>
              <a:rPr lang="fr-CH" b="1" dirty="0" err="1" smtClean="0">
                <a:solidFill>
                  <a:schemeClr val="accent2"/>
                </a:solidFill>
              </a:rPr>
              <a:t>add</a:t>
            </a:r>
            <a:r>
              <a:rPr lang="fr-CH" b="1" dirty="0" smtClean="0">
                <a:solidFill>
                  <a:schemeClr val="accent2"/>
                </a:solidFill>
              </a:rPr>
              <a:t> 1 BC (for bit </a:t>
            </a:r>
            <a:r>
              <a:rPr lang="fr-CH" b="1" dirty="0" err="1" smtClean="0">
                <a:solidFill>
                  <a:schemeClr val="accent2"/>
                </a:solidFill>
              </a:rPr>
              <a:t>alignment</a:t>
            </a:r>
            <a:r>
              <a:rPr lang="fr-CH" b="1" dirty="0" smtClean="0">
                <a:solidFill>
                  <a:schemeClr val="accent2"/>
                </a:solidFill>
              </a:rPr>
              <a:t>) to have a </a:t>
            </a:r>
            <a:r>
              <a:rPr lang="fr-CH" b="1" dirty="0" err="1" smtClean="0">
                <a:solidFill>
                  <a:schemeClr val="accent2"/>
                </a:solidFill>
              </a:rPr>
              <a:t>realistic</a:t>
            </a:r>
            <a:r>
              <a:rPr lang="fr-CH" b="1" dirty="0" smtClean="0">
                <a:solidFill>
                  <a:schemeClr val="accent2"/>
                </a:solidFill>
              </a:rPr>
              <a:t> value, plus the </a:t>
            </a:r>
            <a:r>
              <a:rPr lang="fr-CH" b="1" dirty="0" err="1" smtClean="0">
                <a:solidFill>
                  <a:schemeClr val="accent2"/>
                </a:solidFill>
              </a:rPr>
              <a:t>length</a:t>
            </a:r>
            <a:r>
              <a:rPr lang="fr-CH" b="1" dirty="0" smtClean="0">
                <a:solidFill>
                  <a:schemeClr val="accent2"/>
                </a:solidFill>
              </a:rPr>
              <a:t> of </a:t>
            </a:r>
            <a:r>
              <a:rPr lang="fr-CH" b="1" dirty="0" err="1" smtClean="0">
                <a:solidFill>
                  <a:schemeClr val="accent2"/>
                </a:solidFill>
              </a:rPr>
              <a:t>your</a:t>
            </a:r>
            <a:r>
              <a:rPr lang="fr-CH" b="1" dirty="0" smtClean="0">
                <a:solidFill>
                  <a:schemeClr val="accent2"/>
                </a:solidFill>
              </a:rPr>
              <a:t> </a:t>
            </a:r>
            <a:r>
              <a:rPr lang="fr-CH" b="1" dirty="0" err="1" smtClean="0">
                <a:solidFill>
                  <a:schemeClr val="accent2"/>
                </a:solidFill>
              </a:rPr>
              <a:t>cables</a:t>
            </a:r>
            <a:r>
              <a:rPr lang="fr-CH" b="1" dirty="0" smtClean="0">
                <a:solidFill>
                  <a:schemeClr val="accent2"/>
                </a:solidFill>
              </a:rPr>
              <a:t> and PCB traces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Total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25/11/2013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M. Barros Marin, S. Feger, S. Baron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9BF1E-2E2E-4E6D-A3C2-0335EA02505A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44192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Frames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  <p:grpSp>
        <p:nvGrpSpPr>
          <p:cNvPr id="250" name="Group 249"/>
          <p:cNvGrpSpPr/>
          <p:nvPr/>
        </p:nvGrpSpPr>
        <p:grpSpPr>
          <a:xfrm>
            <a:off x="467544" y="764704"/>
            <a:ext cx="7841701" cy="5017096"/>
            <a:chOff x="467544" y="764704"/>
            <a:chExt cx="7841701" cy="5017096"/>
          </a:xfrm>
        </p:grpSpPr>
        <p:grpSp>
          <p:nvGrpSpPr>
            <p:cNvPr id="15" name="Group 14"/>
            <p:cNvGrpSpPr/>
            <p:nvPr/>
          </p:nvGrpSpPr>
          <p:grpSpPr>
            <a:xfrm>
              <a:off x="838200" y="1560602"/>
              <a:ext cx="7373416" cy="381000"/>
              <a:chOff x="533400" y="2086908"/>
              <a:chExt cx="7373416" cy="3810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533400" y="2086908"/>
                <a:ext cx="6096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H</a:t>
                </a:r>
                <a:r>
                  <a:rPr lang="en-GB" sz="800" dirty="0" smtClean="0"/>
                  <a:t>(3:0)</a:t>
                </a:r>
                <a:endParaRPr lang="en-US" sz="800" dirty="0" smtClean="0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1143000" y="2086908"/>
                <a:ext cx="6096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IC</a:t>
                </a:r>
                <a:r>
                  <a:rPr lang="en-GB" sz="800" dirty="0" smtClean="0"/>
                  <a:t>(1:0)</a:t>
                </a:r>
                <a:endParaRPr lang="en-US" sz="800" dirty="0" smtClean="0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752600" y="2086908"/>
                <a:ext cx="609600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EC</a:t>
                </a:r>
                <a:r>
                  <a:rPr lang="en-GB" sz="800" dirty="0" smtClean="0"/>
                  <a:t>(1:0)</a:t>
                </a:r>
                <a:endParaRPr lang="en-US" sz="800" dirty="0" smtClean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362200" y="2086908"/>
                <a:ext cx="5544616" cy="3810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00" dirty="0" smtClean="0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154288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D(63:48)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946376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D(47:32)</a:t>
                </a: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738464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D(31:16)</a:t>
                </a: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530552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D(15:0)</a:t>
                </a: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322640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FEC(31:16)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7114728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FEC(15:0)</a:t>
                </a: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362200" y="2086908"/>
                <a:ext cx="792088" cy="381000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 smtClean="0"/>
                  <a:t>D(79:64)</a:t>
                </a:r>
              </a:p>
            </p:txBody>
          </p:sp>
        </p:grpSp>
        <p:sp>
          <p:nvSpPr>
            <p:cNvPr id="16" name="Left Brace 15"/>
            <p:cNvSpPr/>
            <p:nvPr/>
          </p:nvSpPr>
          <p:spPr>
            <a:xfrm rot="5400000">
              <a:off x="60960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7" name="Left Brace 16"/>
            <p:cNvSpPr/>
            <p:nvPr/>
          </p:nvSpPr>
          <p:spPr>
            <a:xfrm rot="5400000">
              <a:off x="53340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8" name="Left Brace 17"/>
            <p:cNvSpPr/>
            <p:nvPr/>
          </p:nvSpPr>
          <p:spPr>
            <a:xfrm rot="5400000">
              <a:off x="45720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9" name="Left Brace 18"/>
            <p:cNvSpPr/>
            <p:nvPr/>
          </p:nvSpPr>
          <p:spPr>
            <a:xfrm rot="5400000">
              <a:off x="37338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0" name="Left Brace 19"/>
            <p:cNvSpPr/>
            <p:nvPr/>
          </p:nvSpPr>
          <p:spPr>
            <a:xfrm rot="5400000">
              <a:off x="2971800" y="1060738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22551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G0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81689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G1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99992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G2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77460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G3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915816" y="107389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G4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67544" y="764704"/>
              <a:ext cx="27530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u="sng" dirty="0" smtClean="0">
                  <a:solidFill>
                    <a:srgbClr val="0070C0"/>
                  </a:solidFill>
                </a:rPr>
                <a:t>GBT Frame (for up and down links)</a:t>
              </a:r>
              <a:endParaRPr lang="en-GB" sz="1400" b="1" u="sng" dirty="0">
                <a:solidFill>
                  <a:srgbClr val="0070C0"/>
                </a:solidFill>
              </a:endParaRPr>
            </a:p>
          </p:txBody>
        </p:sp>
        <p:sp>
          <p:nvSpPr>
            <p:cNvPr id="39" name="Left Brace 38"/>
            <p:cNvSpPr/>
            <p:nvPr/>
          </p:nvSpPr>
          <p:spPr>
            <a:xfrm rot="5400000">
              <a:off x="2247900" y="1188194"/>
              <a:ext cx="228600" cy="4572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9409" y="1073894"/>
              <a:ext cx="3395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EC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38200" y="3372579"/>
              <a:ext cx="609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H</a:t>
              </a:r>
              <a:r>
                <a:rPr lang="en-GB" sz="800" dirty="0" smtClean="0"/>
                <a:t>(3:0)</a:t>
              </a:r>
              <a:endParaRPr lang="en-US" sz="800" dirty="0" smtClean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447800" y="3372579"/>
              <a:ext cx="609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IC</a:t>
              </a:r>
              <a:r>
                <a:rPr lang="en-GB" sz="800" dirty="0" smtClean="0"/>
                <a:t>(1:0)</a:t>
              </a:r>
              <a:endParaRPr lang="en-US" sz="800" dirty="0" smtClean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057400" y="3372579"/>
              <a:ext cx="6096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EC</a:t>
              </a:r>
              <a:r>
                <a:rPr lang="en-GB" sz="800" dirty="0" smtClean="0"/>
                <a:t>(1:0)</a:t>
              </a:r>
              <a:endParaRPr lang="en-US" sz="800" dirty="0" smtClean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67000" y="3372579"/>
              <a:ext cx="5544616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 smtClean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59088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D(63:48)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251176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D(47:32)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043264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D(31:16)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835352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D(15:0)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627440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D(111:96)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419528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D(95:80)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667000" y="3372579"/>
              <a:ext cx="79208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D(79:64)</a:t>
              </a:r>
            </a:p>
          </p:txBody>
        </p:sp>
        <p:sp>
          <p:nvSpPr>
            <p:cNvPr id="64" name="Left Brace 63"/>
            <p:cNvSpPr/>
            <p:nvPr/>
          </p:nvSpPr>
          <p:spPr>
            <a:xfrm rot="16200000" flipV="1">
              <a:off x="7311516" y="3103040"/>
              <a:ext cx="216024" cy="1584176"/>
            </a:xfrm>
            <a:prstGeom prst="leftBrac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2667000" y="3787116"/>
              <a:ext cx="0" cy="38673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Left Brace 68"/>
            <p:cNvSpPr/>
            <p:nvPr/>
          </p:nvSpPr>
          <p:spPr>
            <a:xfrm rot="5400000">
              <a:off x="76962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0" name="Left Brace 69"/>
            <p:cNvSpPr/>
            <p:nvPr/>
          </p:nvSpPr>
          <p:spPr>
            <a:xfrm rot="5400000">
              <a:off x="69342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1" name="Left Brace 70"/>
            <p:cNvSpPr/>
            <p:nvPr/>
          </p:nvSpPr>
          <p:spPr>
            <a:xfrm rot="5400000">
              <a:off x="60960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2" name="Left Brace 71"/>
            <p:cNvSpPr/>
            <p:nvPr/>
          </p:nvSpPr>
          <p:spPr>
            <a:xfrm rot="5400000">
              <a:off x="53340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3" name="Left Brace 72"/>
            <p:cNvSpPr/>
            <p:nvPr/>
          </p:nvSpPr>
          <p:spPr>
            <a:xfrm rot="5400000">
              <a:off x="45720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4" name="Left Brace 73"/>
            <p:cNvSpPr/>
            <p:nvPr/>
          </p:nvSpPr>
          <p:spPr>
            <a:xfrm rot="5400000">
              <a:off x="37338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5" name="Left Brace 74"/>
            <p:cNvSpPr/>
            <p:nvPr/>
          </p:nvSpPr>
          <p:spPr>
            <a:xfrm rot="5400000">
              <a:off x="2971800" y="2872715"/>
              <a:ext cx="228600" cy="6858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643840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G5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8749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G6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0367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G0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2747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G1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5127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G2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681845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G3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912512" y="2885871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G4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67544" y="2636912"/>
              <a:ext cx="2752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u="sng" dirty="0" smtClean="0">
                  <a:solidFill>
                    <a:srgbClr val="0070C0"/>
                  </a:solidFill>
                </a:rPr>
                <a:t>Wide Bus Frame (for up-links only)</a:t>
              </a:r>
              <a:endParaRPr lang="en-GB" sz="1400" b="1" u="sng" dirty="0">
                <a:solidFill>
                  <a:srgbClr val="0070C0"/>
                </a:solidFill>
              </a:endParaRPr>
            </a:p>
          </p:txBody>
        </p:sp>
        <p:sp>
          <p:nvSpPr>
            <p:cNvPr id="84" name="Left Brace 83"/>
            <p:cNvSpPr/>
            <p:nvPr/>
          </p:nvSpPr>
          <p:spPr>
            <a:xfrm rot="5400000">
              <a:off x="2247900" y="3000171"/>
              <a:ext cx="228600" cy="457200"/>
            </a:xfrm>
            <a:prstGeom prst="leftBrace">
              <a:avLst/>
            </a:prstGeom>
            <a:ln w="127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209800" y="2885871"/>
              <a:ext cx="3395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EC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98" name="Left Brace 97"/>
            <p:cNvSpPr/>
            <p:nvPr/>
          </p:nvSpPr>
          <p:spPr>
            <a:xfrm rot="5400000" flipV="1">
              <a:off x="7583388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Left Brace 98"/>
            <p:cNvSpPr/>
            <p:nvPr/>
          </p:nvSpPr>
          <p:spPr>
            <a:xfrm rot="5400000" flipV="1">
              <a:off x="6300564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Left Brace 99"/>
            <p:cNvSpPr/>
            <p:nvPr/>
          </p:nvSpPr>
          <p:spPr>
            <a:xfrm rot="5400000" flipV="1">
              <a:off x="5063108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Left Brace 100"/>
            <p:cNvSpPr/>
            <p:nvPr/>
          </p:nvSpPr>
          <p:spPr>
            <a:xfrm rot="5400000" flipV="1">
              <a:off x="3854594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Left Brace 101"/>
            <p:cNvSpPr/>
            <p:nvPr/>
          </p:nvSpPr>
          <p:spPr>
            <a:xfrm rot="5400000" flipV="1">
              <a:off x="2614836" y="4658861"/>
              <a:ext cx="228600" cy="10668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Left Brace 102"/>
            <p:cNvSpPr/>
            <p:nvPr/>
          </p:nvSpPr>
          <p:spPr>
            <a:xfrm rot="5400000" flipV="1">
              <a:off x="1634550" y="4925561"/>
              <a:ext cx="228600" cy="533400"/>
            </a:xfrm>
            <a:prstGeom prst="leftBrace">
              <a:avLst/>
            </a:prstGeom>
            <a:noFill/>
            <a:ln w="952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402919" y="4817934"/>
              <a:ext cx="715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G5 (1/2)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67544" y="4817934"/>
              <a:ext cx="10518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>
                      <a:lumMod val="50000"/>
                    </a:schemeClr>
                  </a:solidFill>
                </a:rPr>
                <a:t>G6 (not used)</a:t>
              </a:r>
              <a:endParaRPr lang="en-GB" sz="12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518012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G0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235188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G1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008123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G2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799609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G3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559851" y="4817934"/>
              <a:ext cx="360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G4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67544" y="4461882"/>
              <a:ext cx="26018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u="sng" dirty="0" smtClean="0">
                  <a:solidFill>
                    <a:srgbClr val="0070C0"/>
                  </a:solidFill>
                </a:rPr>
                <a:t>8B/10B Frame (for up-links only)</a:t>
              </a:r>
              <a:endParaRPr lang="en-GB" sz="1400" b="1" u="sng" dirty="0">
                <a:solidFill>
                  <a:srgbClr val="0070C0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838200" y="5400200"/>
              <a:ext cx="619200" cy="381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3" name="Rectangle 222"/>
            <p:cNvSpPr/>
            <p:nvPr/>
          </p:nvSpPr>
          <p:spPr>
            <a:xfrm>
              <a:off x="1461095" y="5400139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2083990" y="5400078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2706885" y="5400017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3329780" y="5399956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3952675" y="5399895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4575570" y="5399834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5198465" y="5399773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5821360" y="5399712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6444255" y="5399651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7067150" y="5399590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7690045" y="5399529"/>
              <a:ext cx="619200" cy="3816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8B/10B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42" name="Straight Connector 241"/>
            <p:cNvCxnSpPr/>
            <p:nvPr/>
          </p:nvCxnSpPr>
          <p:spPr>
            <a:xfrm rot="10800000">
              <a:off x="2667000" y="4173850"/>
              <a:ext cx="4752528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Rectangle 242"/>
            <p:cNvSpPr/>
            <p:nvPr/>
          </p:nvSpPr>
          <p:spPr>
            <a:xfrm>
              <a:off x="3102128" y="3957826"/>
              <a:ext cx="376577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B0F0"/>
                  </a:solidFill>
                </a:rPr>
                <a:t>“Out of order” bit sequence for compatibility with the GBT frame</a:t>
              </a:r>
            </a:p>
          </p:txBody>
        </p:sp>
        <p:cxnSp>
          <p:nvCxnSpPr>
            <p:cNvPr id="244" name="Straight Arrow Connector 243"/>
            <p:cNvCxnSpPr/>
            <p:nvPr/>
          </p:nvCxnSpPr>
          <p:spPr>
            <a:xfrm rot="5400000" flipH="1" flipV="1">
              <a:off x="7311516" y="4065044"/>
              <a:ext cx="216024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2094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GBTX Data Bandwidth</a:t>
            </a:r>
            <a:endParaRPr lang="en-GB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620688"/>
            <a:ext cx="4038600" cy="59325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GBTX supports three frame types:</a:t>
            </a:r>
          </a:p>
          <a:p>
            <a:pPr lvl="1"/>
            <a:r>
              <a:rPr lang="en-US" b="1" i="1" dirty="0" smtClean="0"/>
              <a:t>“GBT” Frame</a:t>
            </a:r>
          </a:p>
          <a:p>
            <a:pPr lvl="1"/>
            <a:r>
              <a:rPr lang="en-US" b="1" i="1" dirty="0" smtClean="0"/>
              <a:t>“Wide Bus” Frame</a:t>
            </a:r>
          </a:p>
          <a:p>
            <a:pPr lvl="1"/>
            <a:r>
              <a:rPr lang="en-US" b="1" i="1" dirty="0" smtClean="0"/>
              <a:t>“8B/10B” Frame</a:t>
            </a:r>
          </a:p>
          <a:p>
            <a:r>
              <a:rPr lang="en-US" dirty="0" smtClean="0"/>
              <a:t>“GBT</a:t>
            </a:r>
            <a:r>
              <a:rPr lang="en-US" dirty="0"/>
              <a:t>” Mode</a:t>
            </a:r>
          </a:p>
          <a:p>
            <a:pPr lvl="1"/>
            <a:r>
              <a:rPr lang="en-US" dirty="0"/>
              <a:t>User bandwidth: 3.28 </a:t>
            </a:r>
            <a:r>
              <a:rPr lang="en-US" dirty="0" smtClean="0"/>
              <a:t>Gb/s</a:t>
            </a:r>
          </a:p>
          <a:p>
            <a:pPr lvl="2"/>
            <a:r>
              <a:rPr lang="en-US" dirty="0" smtClean="0"/>
              <a:t>Up/down-links</a:t>
            </a:r>
          </a:p>
          <a:p>
            <a:r>
              <a:rPr lang="en-US" dirty="0" smtClean="0"/>
              <a:t>“Wide Bus” and “8B/10B”frames are only supported for the uplink</a:t>
            </a:r>
          </a:p>
          <a:p>
            <a:pPr lvl="1"/>
            <a:r>
              <a:rPr lang="en-US" dirty="0" smtClean="0"/>
              <a:t>The downlink always uses the “GBT” frame.</a:t>
            </a:r>
          </a:p>
          <a:p>
            <a:r>
              <a:rPr lang="en-US" dirty="0"/>
              <a:t>“8B/10B” Mode</a:t>
            </a:r>
          </a:p>
          <a:p>
            <a:pPr lvl="1"/>
            <a:r>
              <a:rPr lang="en-US" dirty="0"/>
              <a:t>Downlink data 8B/10B encoded</a:t>
            </a:r>
          </a:p>
          <a:p>
            <a:pPr lvl="1"/>
            <a:r>
              <a:rPr lang="en-US" dirty="0"/>
              <a:t>No FEC</a:t>
            </a:r>
          </a:p>
          <a:p>
            <a:pPr lvl="1"/>
            <a:r>
              <a:rPr lang="en-US" dirty="0"/>
              <a:t>User bandwidth: 3.52 Gb/s</a:t>
            </a:r>
          </a:p>
          <a:p>
            <a:r>
              <a:rPr lang="en-US" dirty="0" smtClean="0"/>
              <a:t>“Wide Bus” Mode:</a:t>
            </a:r>
          </a:p>
          <a:p>
            <a:pPr lvl="1"/>
            <a:r>
              <a:rPr lang="en-US" dirty="0" smtClean="0"/>
              <a:t>Uplink data scrambled</a:t>
            </a:r>
          </a:p>
          <a:p>
            <a:pPr lvl="1"/>
            <a:r>
              <a:rPr lang="en-US" dirty="0" smtClean="0"/>
              <a:t>No FEC</a:t>
            </a:r>
          </a:p>
          <a:p>
            <a:pPr lvl="1"/>
            <a:r>
              <a:rPr lang="en-US" dirty="0" smtClean="0"/>
              <a:t>User bandwidth: 4.48 Gb/s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4" name="Content Placeholder 6"/>
          <p:cNvSpPr txBox="1">
            <a:spLocks/>
          </p:cNvSpPr>
          <p:nvPr/>
        </p:nvSpPr>
        <p:spPr>
          <a:xfrm>
            <a:off x="4648200" y="3645024"/>
            <a:ext cx="4038600" cy="292345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»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GBT Frame:</a:t>
            </a:r>
          </a:p>
          <a:p>
            <a:r>
              <a:rPr lang="en-US" dirty="0" smtClean="0"/>
              <a:t>Frame </a:t>
            </a:r>
            <a:r>
              <a:rPr lang="en-US" dirty="0"/>
              <a:t>Synchronization:</a:t>
            </a:r>
          </a:p>
          <a:p>
            <a:pPr lvl="1"/>
            <a:r>
              <a:rPr lang="en-US" dirty="0" smtClean="0"/>
              <a:t>DC balanced  and “redundant” </a:t>
            </a:r>
            <a:r>
              <a:rPr lang="en-US" dirty="0"/>
              <a:t>header</a:t>
            </a:r>
          </a:p>
          <a:p>
            <a:r>
              <a:rPr lang="en-US" dirty="0"/>
              <a:t>Forward Error Correction:</a:t>
            </a:r>
          </a:p>
          <a:p>
            <a:pPr lvl="1"/>
            <a:r>
              <a:rPr lang="en-US" dirty="0"/>
              <a:t>Interleaved Reed-Solomon double error correction</a:t>
            </a:r>
          </a:p>
          <a:p>
            <a:pPr lvl="1"/>
            <a:r>
              <a:rPr lang="en-US" dirty="0"/>
              <a:t>4-bit symbols (RS(15,11))</a:t>
            </a:r>
          </a:p>
          <a:p>
            <a:pPr lvl="1"/>
            <a:r>
              <a:rPr lang="en-US" dirty="0"/>
              <a:t>Interleaving: 2</a:t>
            </a:r>
          </a:p>
          <a:p>
            <a:pPr lvl="1"/>
            <a:r>
              <a:rPr lang="en-US" dirty="0"/>
              <a:t>Error correction capability:</a:t>
            </a:r>
          </a:p>
          <a:p>
            <a:pPr lvl="2"/>
            <a:r>
              <a:rPr lang="en-US" dirty="0"/>
              <a:t>2 Interleaving × 2 RS = 4 symbols </a:t>
            </a:r>
            <a:r>
              <a:rPr lang="en-US" dirty="0" smtClean="0"/>
              <a:t>= </a:t>
            </a:r>
            <a:r>
              <a:rPr lang="en-US" dirty="0"/>
              <a:t>16-bits</a:t>
            </a:r>
          </a:p>
          <a:p>
            <a:pPr lvl="1"/>
            <a:r>
              <a:rPr lang="en-US" dirty="0"/>
              <a:t>Code efficiency: 88/120 = 73%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701031"/>
            <a:ext cx="4038600" cy="258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3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(1/4)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u="sng" dirty="0" smtClean="0"/>
              <a:t>e-Links</a:t>
            </a:r>
          </a:p>
          <a:p>
            <a:r>
              <a:rPr lang="en-GB" dirty="0" smtClean="0"/>
              <a:t>40 bi-directional e-Links</a:t>
            </a:r>
          </a:p>
          <a:p>
            <a:pPr lvl="1"/>
            <a:r>
              <a:rPr lang="en-GB" dirty="0" smtClean="0"/>
              <a:t>Up to 40 @ 80 Mb/s</a:t>
            </a:r>
          </a:p>
          <a:p>
            <a:pPr lvl="1"/>
            <a:r>
              <a:rPr lang="en-GB" dirty="0" smtClean="0"/>
              <a:t>Up to 20 @ 160 Mb/s</a:t>
            </a:r>
          </a:p>
          <a:p>
            <a:pPr lvl="1"/>
            <a:r>
              <a:rPr lang="en-GB" dirty="0" smtClean="0"/>
              <a:t>Up to 10 @ 320 Mb/s</a:t>
            </a:r>
          </a:p>
          <a:p>
            <a:r>
              <a:rPr lang="en-GB" dirty="0" smtClean="0"/>
              <a:t>e-Port data rate can be set independently for:</a:t>
            </a:r>
          </a:p>
          <a:p>
            <a:pPr lvl="1"/>
            <a:r>
              <a:rPr lang="en-GB" dirty="0" smtClean="0"/>
              <a:t>each group</a:t>
            </a:r>
          </a:p>
          <a:p>
            <a:pPr lvl="1"/>
            <a:r>
              <a:rPr lang="en-GB" dirty="0" smtClean="0"/>
              <a:t>Input / output ports</a:t>
            </a:r>
          </a:p>
          <a:p>
            <a:r>
              <a:rPr lang="en-GB" dirty="0" smtClean="0"/>
              <a:t>1 bi-directional e-Link:</a:t>
            </a:r>
          </a:p>
          <a:p>
            <a:pPr lvl="1"/>
            <a:r>
              <a:rPr lang="en-GB" dirty="0" smtClean="0"/>
              <a:t>80 Mb/s</a:t>
            </a:r>
          </a:p>
          <a:p>
            <a:r>
              <a:rPr lang="en-GB" dirty="0" smtClean="0"/>
              <a:t>40 e-Link clocks (fixed phase) programable in frequency:</a:t>
            </a:r>
          </a:p>
          <a:p>
            <a:pPr lvl="1"/>
            <a:r>
              <a:rPr lang="en-GB" dirty="0" smtClean="0"/>
              <a:t>40/80/160/320 MHz (per group)</a:t>
            </a:r>
          </a:p>
          <a:p>
            <a:pPr lvl="1"/>
            <a:r>
              <a:rPr lang="en-GB" i="1" dirty="0" smtClean="0"/>
              <a:t>(independently of the bit rate)</a:t>
            </a:r>
          </a:p>
          <a:p>
            <a:r>
              <a:rPr lang="en-GB" dirty="0" smtClean="0"/>
              <a:t>Automatic, semi-automatic or user controlled phase alignment of the incoming serial data embedded in the e-Ports</a:t>
            </a:r>
          </a:p>
          <a:p>
            <a:pPr lvl="1"/>
            <a:r>
              <a:rPr lang="en-GB" dirty="0" smtClean="0"/>
              <a:t>Automatic alignment</a:t>
            </a:r>
          </a:p>
          <a:p>
            <a:pPr lvl="2"/>
            <a:r>
              <a:rPr lang="en-GB" dirty="0"/>
              <a:t>T</a:t>
            </a:r>
            <a:r>
              <a:rPr lang="en-GB" dirty="0" smtClean="0"/>
              <a:t>racks temperature and voltage variations</a:t>
            </a:r>
          </a:p>
          <a:p>
            <a:pPr lvl="2"/>
            <a:r>
              <a:rPr lang="en-GB" dirty="0" smtClean="0"/>
              <a:t>Transparent to the user</a:t>
            </a:r>
          </a:p>
          <a:p>
            <a:pPr lvl="2"/>
            <a:r>
              <a:rPr lang="en-GB" dirty="0" smtClean="0"/>
              <a:t>Works on any type of data:</a:t>
            </a:r>
          </a:p>
          <a:p>
            <a:pPr lvl="3"/>
            <a:r>
              <a:rPr lang="en-GB" dirty="0" smtClean="0"/>
              <a:t>DC balanced / un-balanced</a:t>
            </a:r>
          </a:p>
          <a:p>
            <a:pPr lvl="3"/>
            <a:r>
              <a:rPr lang="en-GB" dirty="0" smtClean="0"/>
              <a:t>A few “occasional” transition enough to ensure correct operation</a:t>
            </a:r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89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(2/4)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e-Links Special cases</a:t>
            </a:r>
          </a:p>
          <a:p>
            <a:r>
              <a:rPr lang="en-GB" dirty="0" smtClean="0"/>
              <a:t>8B/10B mode:</a:t>
            </a:r>
          </a:p>
          <a:p>
            <a:pPr lvl="1"/>
            <a:r>
              <a:rPr lang="en-GB" dirty="0"/>
              <a:t>44 input (max @ 80 Mb/s)</a:t>
            </a:r>
          </a:p>
          <a:p>
            <a:pPr lvl="1"/>
            <a:r>
              <a:rPr lang="en-GB" dirty="0"/>
              <a:t> 36 output (max @ 80 Mb/s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(Four outputs reused as inputs)</a:t>
            </a:r>
          </a:p>
          <a:p>
            <a:r>
              <a:rPr lang="en-GB" dirty="0" smtClean="0"/>
              <a:t>Wide-Bus mode:</a:t>
            </a:r>
          </a:p>
          <a:p>
            <a:pPr lvl="1"/>
            <a:r>
              <a:rPr lang="en-GB" dirty="0" smtClean="0"/>
              <a:t>56 </a:t>
            </a:r>
            <a:r>
              <a:rPr lang="en-GB" dirty="0"/>
              <a:t>input (max @ 80 </a:t>
            </a:r>
            <a:r>
              <a:rPr lang="en-GB" dirty="0" smtClean="0"/>
              <a:t>Mb/s)</a:t>
            </a:r>
          </a:p>
          <a:p>
            <a:pPr lvl="1"/>
            <a:r>
              <a:rPr lang="en-GB" dirty="0" smtClean="0"/>
              <a:t>24 </a:t>
            </a:r>
            <a:r>
              <a:rPr lang="en-GB" dirty="0"/>
              <a:t>output (max @ 80 Mb/s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(16 “outputs” </a:t>
            </a:r>
            <a:r>
              <a:rPr lang="en-GB" dirty="0"/>
              <a:t>reused as inputs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b="1" u="sng" dirty="0"/>
              <a:t>e-Links electrical characteristics</a:t>
            </a:r>
          </a:p>
          <a:p>
            <a:r>
              <a:rPr lang="en-GB" dirty="0"/>
              <a:t>Drivers:</a:t>
            </a:r>
          </a:p>
          <a:p>
            <a:pPr lvl="1"/>
            <a:r>
              <a:rPr lang="en-GB" dirty="0"/>
              <a:t>SLVS signaling</a:t>
            </a:r>
          </a:p>
          <a:p>
            <a:r>
              <a:rPr lang="en-GB" dirty="0"/>
              <a:t>Receivers:</a:t>
            </a:r>
          </a:p>
          <a:p>
            <a:pPr lvl="1"/>
            <a:r>
              <a:rPr lang="en-GB" dirty="0"/>
              <a:t>SLVS/LVDS </a:t>
            </a:r>
            <a:r>
              <a:rPr lang="en-GB" dirty="0" smtClean="0"/>
              <a:t>signaling</a:t>
            </a:r>
          </a:p>
          <a:p>
            <a:pPr lvl="1"/>
            <a:endParaRPr lang="en-GB" dirty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113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GBTX Functionality (3/4)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Phase-Shifter</a:t>
            </a:r>
          </a:p>
          <a:p>
            <a:r>
              <a:rPr lang="en-GB" dirty="0" smtClean="0"/>
              <a:t>8 independent clocks</a:t>
            </a:r>
          </a:p>
          <a:p>
            <a:r>
              <a:rPr lang="en-GB" dirty="0" smtClean="0"/>
              <a:t>Programable in frequency:</a:t>
            </a:r>
          </a:p>
          <a:p>
            <a:pPr lvl="1"/>
            <a:r>
              <a:rPr lang="en-GB" dirty="0" smtClean="0"/>
              <a:t>40 / 80 / 160 / 320 MHz</a:t>
            </a:r>
          </a:p>
          <a:p>
            <a:r>
              <a:rPr lang="en-GB" dirty="0" smtClean="0"/>
              <a:t>Programable in phase:</a:t>
            </a:r>
          </a:p>
          <a:p>
            <a:pPr lvl="1"/>
            <a:r>
              <a:rPr lang="en-GB" dirty="0" smtClean="0"/>
              <a:t>0 to 360◦</a:t>
            </a:r>
          </a:p>
          <a:p>
            <a:pPr lvl="1"/>
            <a:r>
              <a:rPr lang="en-GB" dirty="0" smtClean="0"/>
              <a:t>Phase resolution: 50 ps</a:t>
            </a:r>
          </a:p>
          <a:p>
            <a:pPr lvl="2"/>
            <a:r>
              <a:rPr lang="en-GB" dirty="0" smtClean="0"/>
              <a:t>(for all frequencies)</a:t>
            </a:r>
          </a:p>
          <a:p>
            <a:r>
              <a:rPr lang="en-GB" dirty="0" smtClean="0"/>
              <a:t>Clock driver electrical levels:</a:t>
            </a:r>
          </a:p>
          <a:p>
            <a:pPr lvl="1"/>
            <a:r>
              <a:rPr lang="en-GB" dirty="0" smtClean="0"/>
              <a:t>SLVS</a:t>
            </a:r>
          </a:p>
          <a:p>
            <a:pPr marL="0" indent="0">
              <a:buNone/>
            </a:pPr>
            <a:r>
              <a:rPr lang="en-GB" b="1" u="sng" dirty="0" smtClean="0"/>
              <a:t>Reference clock:</a:t>
            </a:r>
          </a:p>
          <a:p>
            <a:r>
              <a:rPr lang="en-GB" dirty="0" smtClean="0"/>
              <a:t>On package crystal</a:t>
            </a:r>
          </a:p>
          <a:p>
            <a:r>
              <a:rPr lang="en-GB" dirty="0" smtClean="0"/>
              <a:t>Built-in crystal oscillator</a:t>
            </a:r>
          </a:p>
          <a:p>
            <a:r>
              <a:rPr lang="en-GB" dirty="0" smtClean="0"/>
              <a:t>Built-in VCXO based PLL (xPLL)</a:t>
            </a:r>
          </a:p>
          <a:p>
            <a:r>
              <a:rPr lang="en-GB" dirty="0" smtClean="0"/>
              <a:t>External reference can used as well</a:t>
            </a:r>
          </a:p>
          <a:p>
            <a:pPr lvl="1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http://cern.ch/proj-gbt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Paulo.Moreira@cern.ch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800600" y="1295400"/>
            <a:ext cx="3733800" cy="4495800"/>
            <a:chOff x="3200400" y="1295400"/>
            <a:chExt cx="3733800" cy="4495800"/>
          </a:xfrm>
        </p:grpSpPr>
        <p:sp>
          <p:nvSpPr>
            <p:cNvPr id="9" name="Rectangle 8"/>
            <p:cNvSpPr/>
            <p:nvPr/>
          </p:nvSpPr>
          <p:spPr>
            <a:xfrm>
              <a:off x="3200400" y="1295400"/>
              <a:ext cx="3733800" cy="4495800"/>
            </a:xfrm>
            <a:prstGeom prst="rect">
              <a:avLst/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1790700" y="3086100"/>
              <a:ext cx="3505200" cy="5334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– Aligners + Ser/Des for E – Ports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624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Phase - Shifter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3086100" y="18669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3086100" y="25527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86100" y="39243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5400000">
              <a:off x="3086100" y="4610100"/>
              <a:ext cx="609600" cy="228600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 – Port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60198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5562600" y="2514600"/>
              <a:ext cx="12192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DEC/DSCR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60579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5600700" y="3695700"/>
              <a:ext cx="11430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SCR/ENC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3340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Master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962400" y="52578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I2C Slave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9624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 Logic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0" y="4800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Configuration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(e-Fuses + </a:t>
              </a:r>
              <a:r>
                <a:rPr lang="en-US" sz="900" kern="0" dirty="0" err="1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reg</a:t>
              </a:r>
              <a:r>
                <a:rPr lang="en-US" sz="900" kern="0" dirty="0" smtClean="0">
                  <a:solidFill>
                    <a:sysClr val="window" lastClr="FFFFFF"/>
                  </a:solidFill>
                  <a:latin typeface="Calibri"/>
                  <a:cs typeface="+mn-cs"/>
                </a:rPr>
                <a:t>-Bank)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5400000">
              <a:off x="5067300" y="3086100"/>
              <a:ext cx="1295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Manager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34000" y="1371600"/>
              <a:ext cx="13716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CLK Reference/</a:t>
              </a: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xPLL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3810000" y="4267200"/>
              <a:ext cx="914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/>
            <p:cNvCxnSpPr>
              <a:endCxn id="42" idx="1"/>
            </p:cNvCxnSpPr>
            <p:nvPr/>
          </p:nvCxnSpPr>
          <p:spPr>
            <a:xfrm rot="5400000">
              <a:off x="5563394" y="1981200"/>
              <a:ext cx="304006" cy="794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8" name="Elbow Connector 27"/>
            <p:cNvCxnSpPr/>
            <p:nvPr/>
          </p:nvCxnSpPr>
          <p:spPr>
            <a:xfrm rot="5400000">
              <a:off x="3962400" y="3048000"/>
              <a:ext cx="2971800" cy="533400"/>
            </a:xfrm>
            <a:prstGeom prst="bentConnector3">
              <a:avLst>
                <a:gd name="adj1" fmla="val 5161"/>
              </a:avLst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>
            <a:xfrm rot="10800000">
              <a:off x="3810000" y="30480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>
            <a:xfrm rot="10800000">
              <a:off x="3810000" y="3581400"/>
              <a:ext cx="12954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>
            <a:xfrm rot="10800000">
              <a:off x="5257800" y="30480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5257800" y="3581400"/>
              <a:ext cx="228600" cy="1588"/>
            </a:xfrm>
            <a:prstGeom prst="straightConnector1">
              <a:avLst/>
            </a:prstGeom>
            <a:noFill/>
            <a:ln w="19050" cap="flat" cmpd="sng" algn="ctr">
              <a:solidFill>
                <a:srgbClr val="C0504D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33" name="Up-Down Arrow 32"/>
            <p:cNvSpPr/>
            <p:nvPr/>
          </p:nvSpPr>
          <p:spPr>
            <a:xfrm>
              <a:off x="4876800" y="1828800"/>
              <a:ext cx="76200" cy="2971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Up-Down Arrow 33"/>
            <p:cNvSpPr/>
            <p:nvPr/>
          </p:nvSpPr>
          <p:spPr>
            <a:xfrm rot="5400000">
              <a:off x="4305300" y="2781300"/>
              <a:ext cx="76200" cy="10668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Up-Down Arrow 34"/>
            <p:cNvSpPr/>
            <p:nvPr/>
          </p:nvSpPr>
          <p:spPr>
            <a:xfrm rot="5400000">
              <a:off x="5181600" y="3048000"/>
              <a:ext cx="76200" cy="53340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ight Arrow 35"/>
            <p:cNvSpPr/>
            <p:nvPr/>
          </p:nvSpPr>
          <p:spPr>
            <a:xfrm>
              <a:off x="3810000" y="37338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 rot="5400000" flipV="1">
              <a:off x="3581400" y="3733800"/>
              <a:ext cx="19812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flipH="1">
              <a:off x="3810000" y="2743200"/>
              <a:ext cx="1676400" cy="152400"/>
            </a:xfrm>
            <a:prstGeom prst="rightArrow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76600" y="5257800"/>
              <a:ext cx="6858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JTAG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76600" y="1295400"/>
              <a:ext cx="4700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GBTX</a:t>
              </a:r>
              <a:endParaRPr kumimoji="0" lang="en-GB" sz="8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5448300" y="40005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ePLLTx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 rot="5400000">
              <a:off x="5448300" y="2171700"/>
              <a:ext cx="533400" cy="4572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ePLLRx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631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13189</TotalTime>
  <Words>4547</Words>
  <Application>Microsoft Office PowerPoint</Application>
  <PresentationFormat>On-screen Show (4:3)</PresentationFormat>
  <Paragraphs>1593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The Radiation Hard GBTX Link Interface Chip</vt:lpstr>
      <vt:lpstr>GBTX People</vt:lpstr>
      <vt:lpstr>Outline</vt:lpstr>
      <vt:lpstr>Radiation Hard Optical Link</vt:lpstr>
      <vt:lpstr>The GBT System</vt:lpstr>
      <vt:lpstr>GBTX Data Bandwidth</vt:lpstr>
      <vt:lpstr>GBTX Functionality (1/4)</vt:lpstr>
      <vt:lpstr>GBTX Functionality (2/4)</vt:lpstr>
      <vt:lpstr>GBTX Functionality (3/4)</vt:lpstr>
      <vt:lpstr>GBTX Functionality (4/4)</vt:lpstr>
      <vt:lpstr>GBTX In Numbers</vt:lpstr>
      <vt:lpstr>GBTX – Floor Plan and Modelling</vt:lpstr>
      <vt:lpstr>The GBTX up-link</vt:lpstr>
      <vt:lpstr>Transmitter Architecture</vt:lpstr>
      <vt:lpstr>Up eLink – Phase Alignment</vt:lpstr>
      <vt:lpstr>Phase Aligner</vt:lpstr>
      <vt:lpstr>eLink Data Latency</vt:lpstr>
      <vt:lpstr>Tx eClock Jitter</vt:lpstr>
      <vt:lpstr>Serializer: Architecture</vt:lpstr>
      <vt:lpstr>Fast-Mux / Line Driver</vt:lpstr>
      <vt:lpstr>Tx Eye-Diagram</vt:lpstr>
      <vt:lpstr>The GBTX down-link</vt:lpstr>
      <vt:lpstr>Receiver Architecture</vt:lpstr>
      <vt:lpstr>Down eLink – Phase Alignment</vt:lpstr>
      <vt:lpstr>Rx eClock Jitter</vt:lpstr>
      <vt:lpstr>eLink eye-diagrams</vt:lpstr>
      <vt:lpstr>System Latency</vt:lpstr>
      <vt:lpstr>DESerializer Architecture</vt:lpstr>
      <vt:lpstr>Phase Shifter</vt:lpstr>
      <vt:lpstr>Phase-Shifter Performance (1/3)</vt:lpstr>
      <vt:lpstr>Phase-Shifter Performance (2/3)</vt:lpstr>
      <vt:lpstr>Phase-Shifter Performance (3/3)</vt:lpstr>
      <vt:lpstr>xPLL</vt:lpstr>
      <vt:lpstr>xPLL Performance – VCXO Mode</vt:lpstr>
      <vt:lpstr>xPLL Performance – PLL Mode</vt:lpstr>
      <vt:lpstr>ePLL</vt:lpstr>
      <vt:lpstr>Controlling the GBTX</vt:lpstr>
      <vt:lpstr>Interfacing with the GBLD</vt:lpstr>
      <vt:lpstr>Built-in Test Features</vt:lpstr>
      <vt:lpstr>SEU TEST – Louvain-la-Neuve</vt:lpstr>
      <vt:lpstr>SEU Test Setup</vt:lpstr>
      <vt:lpstr>Duplex, ePorts 160 Mb/s , Ne: LETeff = 3 MeV/ mg cm2, flux 15.4k i/cm2 s</vt:lpstr>
      <vt:lpstr>Duplex, ePorts 160 Mb/s , Ar: LETeff = 10.2 MeV/ mg cm2, flux 8k i/cm2 s</vt:lpstr>
      <vt:lpstr>GBTX Power Consumption (1/2)</vt:lpstr>
      <vt:lpstr>GBTX Power Consumption (2/2)</vt:lpstr>
      <vt:lpstr>GBTX Future</vt:lpstr>
      <vt:lpstr>Backup Slides</vt:lpstr>
      <vt:lpstr>GBTx latency measurement</vt:lpstr>
      <vt:lpstr>PowerPoint Presentation</vt:lpstr>
      <vt:lpstr>PowerPoint Presentation</vt:lpstr>
      <vt:lpstr>PowerPoint Presentation</vt:lpstr>
      <vt:lpstr>Total</vt:lpstr>
      <vt:lpstr>GBTX Frames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GBT Project Status</dc:title>
  <dc:creator>Paulo Rodrigues Simoes Moreira</dc:creator>
  <cp:lastModifiedBy>pmoreira</cp:lastModifiedBy>
  <cp:revision>403</cp:revision>
  <cp:lastPrinted>2013-11-18T15:56:57Z</cp:lastPrinted>
  <dcterms:modified xsi:type="dcterms:W3CDTF">2013-11-25T22:49:49Z</dcterms:modified>
</cp:coreProperties>
</file>