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62" r:id="rId2"/>
    <p:sldId id="256" r:id="rId3"/>
    <p:sldId id="274" r:id="rId4"/>
    <p:sldId id="258" r:id="rId5"/>
    <p:sldId id="279" r:id="rId6"/>
    <p:sldId id="280" r:id="rId7"/>
    <p:sldId id="289" r:id="rId8"/>
    <p:sldId id="257" r:id="rId9"/>
    <p:sldId id="261" r:id="rId10"/>
    <p:sldId id="264" r:id="rId11"/>
    <p:sldId id="263" r:id="rId12"/>
    <p:sldId id="265" r:id="rId13"/>
    <p:sldId id="266" r:id="rId14"/>
    <p:sldId id="273" r:id="rId15"/>
    <p:sldId id="260" r:id="rId16"/>
    <p:sldId id="259" r:id="rId17"/>
    <p:sldId id="267" r:id="rId18"/>
    <p:sldId id="268" r:id="rId19"/>
    <p:sldId id="288" r:id="rId20"/>
    <p:sldId id="286" r:id="rId21"/>
    <p:sldId id="278" r:id="rId22"/>
    <p:sldId id="276" r:id="rId23"/>
    <p:sldId id="271" r:id="rId24"/>
    <p:sldId id="269" r:id="rId25"/>
    <p:sldId id="270" r:id="rId26"/>
    <p:sldId id="275" r:id="rId27"/>
    <p:sldId id="281" r:id="rId28"/>
    <p:sldId id="285" r:id="rId29"/>
    <p:sldId id="282" r:id="rId30"/>
    <p:sldId id="284" r:id="rId31"/>
    <p:sldId id="283" r:id="rId32"/>
    <p:sldId id="272" r:id="rId33"/>
  </p:sldIdLst>
  <p:sldSz cx="9144000" cy="6858000" type="screen4x3"/>
  <p:notesSz cx="6858000" cy="9144000"/>
  <p:custDataLst>
    <p:tags r:id="rId3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33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AA9A0-313D-4AFB-9357-FF6AB8C66250}" type="datetimeFigureOut">
              <a:rPr lang="it-IT" smtClean="0"/>
              <a:t>12/09/2013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4773B-5601-46FE-A83E-766D142A675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8178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4773B-5601-46FE-A83E-766D142A675E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5873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6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86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78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24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92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98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434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269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99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065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48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16194-2F4E-40BF-92E9-0C81AE4C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33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266" y="4334213"/>
            <a:ext cx="3816424" cy="2565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" y="0"/>
            <a:ext cx="9149301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6324428" y="764704"/>
            <a:ext cx="27959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E. Scapparone on behalf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of the ALICE Collaboration,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EDSBlois2013, Sep 10, 2013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7978" y="4365104"/>
            <a:ext cx="5400600" cy="2579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496" y="6592267"/>
            <a:ext cx="2133600" cy="365125"/>
          </a:xfrm>
        </p:spPr>
        <p:txBody>
          <a:bodyPr/>
          <a:lstStyle/>
          <a:p>
            <a:r>
              <a:rPr lang="it-IT" smtClean="0">
                <a:solidFill>
                  <a:schemeClr val="bg1"/>
                </a:solidFill>
              </a:rPr>
              <a:t>Sep 12, 2013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60576" y="6448251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E. Scapparone, EDSBlois2013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>
                <a:solidFill>
                  <a:schemeClr val="bg1"/>
                </a:solidFill>
              </a:r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139891" y="44624"/>
            <a:ext cx="6624442" cy="338554"/>
          </a:xfrm>
          <a:prstGeom prst="rect">
            <a:avLst/>
          </a:prstGeom>
          <a:solidFill>
            <a:srgbClr val="FFFF00"/>
          </a:solidFill>
          <a:ln w="28575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33CC"/>
                </a:solidFill>
              </a:rPr>
              <a:t>Results on ultra-peripheral interactions in </a:t>
            </a:r>
            <a:r>
              <a:rPr lang="en-US" sz="1600" b="1" dirty="0" err="1">
                <a:solidFill>
                  <a:srgbClr val="0033CC"/>
                </a:solidFill>
              </a:rPr>
              <a:t>Pb-Pb</a:t>
            </a:r>
            <a:r>
              <a:rPr lang="en-US" sz="1600" b="1" dirty="0">
                <a:solidFill>
                  <a:srgbClr val="0033CC"/>
                </a:solidFill>
              </a:rPr>
              <a:t> and p-</a:t>
            </a:r>
            <a:r>
              <a:rPr lang="en-US" sz="1600" b="1" dirty="0" err="1">
                <a:solidFill>
                  <a:srgbClr val="0033CC"/>
                </a:solidFill>
              </a:rPr>
              <a:t>Pb</a:t>
            </a:r>
            <a:r>
              <a:rPr lang="en-US" sz="1600" b="1" dirty="0">
                <a:solidFill>
                  <a:srgbClr val="0033CC"/>
                </a:solidFill>
              </a:rPr>
              <a:t> collisions </a:t>
            </a:r>
            <a:r>
              <a:rPr lang="en-US" sz="1600" b="1" dirty="0" smtClean="0">
                <a:solidFill>
                  <a:srgbClr val="0033CC"/>
                </a:solidFill>
              </a:rPr>
              <a:t>in ALICE</a:t>
            </a:r>
            <a:endParaRPr lang="en-US" sz="1600" b="1" dirty="0">
              <a:solidFill>
                <a:srgbClr val="0033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58207" y="4055931"/>
            <a:ext cx="712879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</a:t>
            </a:r>
            <a:r>
              <a:rPr lang="en-US" dirty="0" smtClean="0">
                <a:solidFill>
                  <a:schemeClr val="bg1"/>
                </a:solidFill>
              </a:rPr>
              <a:t>ight provides outstanding performance both here and at CERN … 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13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10</a:t>
            </a:fld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3831"/>
            <a:ext cx="5306377" cy="3612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06469" y="4579539"/>
            <a:ext cx="5444456" cy="1132514"/>
          </a:xfrm>
          <a:solidFill>
            <a:srgbClr val="0033CC"/>
          </a:solidFill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en-US" sz="2000" dirty="0" err="1" smtClean="0">
                <a:solidFill>
                  <a:srgbClr val="FFFF00"/>
                </a:solidFill>
              </a:rPr>
              <a:t>dE</a:t>
            </a:r>
            <a:r>
              <a:rPr lang="en-US" sz="2000" dirty="0" smtClean="0">
                <a:solidFill>
                  <a:srgbClr val="FFFF00"/>
                </a:solidFill>
              </a:rPr>
              <a:t>/dx in TPC compatible </a:t>
            </a:r>
            <a:r>
              <a:rPr lang="en-US" sz="2000" dirty="0">
                <a:solidFill>
                  <a:srgbClr val="FFFF00"/>
                </a:solidFill>
              </a:rPr>
              <a:t>with </a:t>
            </a:r>
            <a:r>
              <a:rPr lang="en-US" sz="2000" dirty="0" smtClean="0">
                <a:solidFill>
                  <a:srgbClr val="FFFF00"/>
                </a:solidFill>
              </a:rPr>
              <a:t>e/</a:t>
            </a:r>
            <a:r>
              <a:rPr lang="el-GR" sz="2000" dirty="0" smtClean="0">
                <a:solidFill>
                  <a:srgbClr val="FFFF00"/>
                </a:solidFill>
              </a:rPr>
              <a:t>μ</a:t>
            </a:r>
            <a:r>
              <a:rPr lang="en-US" sz="2000" dirty="0" smtClean="0">
                <a:solidFill>
                  <a:srgbClr val="FFFF00"/>
                </a:solidFill>
              </a:rPr>
              <a:t> energy loss</a:t>
            </a:r>
            <a:endParaRPr lang="en-US" sz="2000" dirty="0">
              <a:solidFill>
                <a:srgbClr val="FFFF00"/>
              </a:solidFill>
            </a:endParaRPr>
          </a:p>
          <a:p>
            <a:r>
              <a:rPr lang="en-US" sz="2000" dirty="0" smtClean="0">
                <a:solidFill>
                  <a:srgbClr val="FFFF00"/>
                </a:solidFill>
              </a:rPr>
              <a:t>Cross-checked with E/p in EMCAL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±2% systematics due to e/</a:t>
            </a:r>
            <a:r>
              <a:rPr lang="el-GR" sz="2000" dirty="0" smtClean="0">
                <a:solidFill>
                  <a:srgbClr val="FFFF00"/>
                </a:solidFill>
              </a:rPr>
              <a:t>μ</a:t>
            </a:r>
            <a:r>
              <a:rPr lang="en-US" sz="2000" dirty="0" smtClean="0">
                <a:solidFill>
                  <a:srgbClr val="FFFF00"/>
                </a:solidFill>
              </a:rPr>
              <a:t> separation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4595" y="1426128"/>
            <a:ext cx="1065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electrons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0631" y="3382161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muons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940" y="1674968"/>
            <a:ext cx="3810671" cy="2532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sellaDiTesto 9"/>
          <p:cNvSpPr txBox="1"/>
          <p:nvPr/>
        </p:nvSpPr>
        <p:spPr>
          <a:xfrm>
            <a:off x="5417342" y="2011202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EMCAL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83180" y="6002533"/>
            <a:ext cx="3445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P.S. we cannot distinguish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from </a:t>
            </a:r>
            <a:r>
              <a:rPr lang="en-US" dirty="0" smtClean="0">
                <a:latin typeface="Symbol" pitchFamily="18" charset="2"/>
              </a:rPr>
              <a:t>p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51411" y="164960"/>
            <a:ext cx="2356735" cy="369332"/>
          </a:xfrm>
          <a:prstGeom prst="rect">
            <a:avLst/>
          </a:prstGeom>
          <a:solidFill>
            <a:srgbClr val="FFFF00"/>
          </a:solidFill>
          <a:ln w="28575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33CC"/>
                </a:solidFill>
              </a:rPr>
              <a:t>dE/dx selection in TPC </a:t>
            </a:r>
            <a:endParaRPr lang="it-IT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68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oc\alice\Talks\2013\2013-02-11\others\2012-Nov-20-el_coh_40MeV_logo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65" y="1428565"/>
            <a:ext cx="3909581" cy="431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doc\alice\Talks\2013\2013-02-11\others\2012-Nov-20-mu_coh_40MeV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369" y="1533554"/>
            <a:ext cx="3895590" cy="407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899592" y="332656"/>
            <a:ext cx="7995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</a:t>
            </a:r>
            <a:r>
              <a:rPr lang="it-IT" baseline="-25000" dirty="0" smtClean="0"/>
              <a:t>T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FF0000"/>
                </a:solidFill>
              </a:rPr>
              <a:t>&lt;</a:t>
            </a:r>
            <a:r>
              <a:rPr lang="it-IT" dirty="0" smtClean="0"/>
              <a:t> 200 MeV/c for di-muons (300 MeV/c for di-electrons)</a:t>
            </a:r>
            <a:r>
              <a:rPr lang="en-US" dirty="0" smtClean="0"/>
              <a:t> .and. &lt; 6 neutrons in ZDC</a:t>
            </a:r>
          </a:p>
          <a:p>
            <a:r>
              <a:rPr lang="en-US" dirty="0" smtClean="0">
                <a:sym typeface="Wingdings" pitchFamily="2" charset="2"/>
              </a:rPr>
              <a:t> Coherent enriched sample</a:t>
            </a:r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979712" y="335699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ee</a:t>
            </a:r>
            <a:endParaRPr lang="en-US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300192" y="3448982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mm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9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doc\alice\Talks\2013\2013-02-11\others\2012-Nov-20-mu_inc_40MeV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069" y="1265498"/>
            <a:ext cx="4464907" cy="473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doc\alice\Talks\2013\2013-02-11\others\2012-Nov-20-el_inc_80MeV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5" y="1265498"/>
            <a:ext cx="4464907" cy="473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899592" y="332656"/>
            <a:ext cx="5634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p</a:t>
            </a:r>
            <a:r>
              <a:rPr lang="it-IT" baseline="-25000" dirty="0"/>
              <a:t>T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FF0000"/>
                </a:solidFill>
              </a:rPr>
              <a:t>&gt;</a:t>
            </a:r>
            <a:r>
              <a:rPr lang="it-IT" dirty="0" smtClean="0"/>
              <a:t> 200 MeV/c for di-muons (300 MeV/c for di-electrons)</a:t>
            </a:r>
            <a:r>
              <a:rPr lang="en-US" dirty="0" smtClean="0"/>
              <a:t> </a:t>
            </a:r>
          </a:p>
          <a:p>
            <a:r>
              <a:rPr lang="en-US" dirty="0" smtClean="0">
                <a:sym typeface="Wingdings" pitchFamily="2" charset="2"/>
              </a:rPr>
              <a:t> Incoherent enriched sample</a:t>
            </a:r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979712" y="335699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ee</a:t>
            </a:r>
            <a:endParaRPr lang="en-US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300192" y="3448982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mm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1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8666" y="664230"/>
            <a:ext cx="6699911" cy="1477328"/>
          </a:xfrm>
          <a:prstGeom prst="rect">
            <a:avLst/>
          </a:prstGeom>
          <a:solidFill>
            <a:srgbClr val="FFFF00"/>
          </a:solidFill>
          <a:ln w="28575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Used templates:</a:t>
            </a:r>
          </a:p>
          <a:p>
            <a:r>
              <a:rPr lang="en-US" dirty="0" smtClean="0">
                <a:solidFill>
                  <a:srgbClr val="0033CC"/>
                </a:solidFill>
              </a:rPr>
              <a:t>-    </a:t>
            </a:r>
            <a:r>
              <a:rPr lang="en-US" dirty="0" smtClean="0">
                <a:solidFill>
                  <a:srgbClr val="0033CC"/>
                </a:solidFill>
                <a:latin typeface="Symbol" pitchFamily="18" charset="2"/>
              </a:rPr>
              <a:t>Y</a:t>
            </a:r>
            <a:r>
              <a:rPr lang="en-US" dirty="0" smtClean="0">
                <a:solidFill>
                  <a:srgbClr val="0033CC"/>
                </a:solidFill>
              </a:rPr>
              <a:t>’ contribution to (in)coherent J/</a:t>
            </a:r>
            <a:r>
              <a:rPr lang="en-US" dirty="0" smtClean="0">
                <a:solidFill>
                  <a:srgbClr val="0033CC"/>
                </a:solidFill>
                <a:latin typeface="Symbol" pitchFamily="18" charset="2"/>
              </a:rPr>
              <a:t>Y</a:t>
            </a:r>
            <a:r>
              <a:rPr lang="en-US" dirty="0" smtClean="0">
                <a:solidFill>
                  <a:srgbClr val="0033CC"/>
                </a:solidFill>
                <a:latin typeface="Symbol" pitchFamily="18" charset="2"/>
                <a:sym typeface="Wingdings" pitchFamily="2" charset="2"/>
              </a:rPr>
              <a:t></a:t>
            </a:r>
            <a:r>
              <a:rPr lang="en-US" dirty="0" smtClean="0">
                <a:solidFill>
                  <a:srgbClr val="0033CC"/>
                </a:solidFill>
                <a:latin typeface="Symbol" pitchFamily="18" charset="2"/>
              </a:rPr>
              <a:t> </a:t>
            </a:r>
            <a:r>
              <a:rPr lang="en-US" dirty="0" err="1" smtClean="0">
                <a:solidFill>
                  <a:srgbClr val="0033CC"/>
                </a:solidFill>
                <a:latin typeface="+mj-lt"/>
              </a:rPr>
              <a:t>f</a:t>
            </a:r>
            <a:r>
              <a:rPr lang="en-US" baseline="-25000" dirty="0" err="1" smtClean="0">
                <a:solidFill>
                  <a:srgbClr val="0033CC"/>
                </a:solidFill>
                <a:latin typeface="+mj-lt"/>
              </a:rPr>
              <a:t>D</a:t>
            </a:r>
            <a:r>
              <a:rPr lang="en-US" dirty="0" smtClean="0">
                <a:solidFill>
                  <a:srgbClr val="0033CC"/>
                </a:solidFill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33CC"/>
                </a:solidFill>
              </a:rPr>
              <a:t>Incoherent </a:t>
            </a:r>
            <a:r>
              <a:rPr lang="en-US" dirty="0">
                <a:solidFill>
                  <a:srgbClr val="0033CC"/>
                </a:solidFill>
              </a:rPr>
              <a:t>J/</a:t>
            </a:r>
            <a:r>
              <a:rPr lang="en-US" dirty="0">
                <a:solidFill>
                  <a:srgbClr val="0033CC"/>
                </a:solidFill>
                <a:latin typeface="Symbol" pitchFamily="18" charset="2"/>
              </a:rPr>
              <a:t>Y</a:t>
            </a:r>
            <a:r>
              <a:rPr lang="en-US" dirty="0" smtClean="0">
                <a:solidFill>
                  <a:srgbClr val="0033CC"/>
                </a:solidFill>
              </a:rPr>
              <a:t> contribution to coherent J/</a:t>
            </a:r>
            <a:r>
              <a:rPr lang="en-US" dirty="0" smtClean="0">
                <a:solidFill>
                  <a:srgbClr val="0033CC"/>
                </a:solidFill>
                <a:latin typeface="Symbol" pitchFamily="18" charset="2"/>
              </a:rPr>
              <a:t>Y (</a:t>
            </a:r>
            <a:r>
              <a:rPr lang="en-US" dirty="0" smtClean="0">
                <a:solidFill>
                  <a:srgbClr val="0033CC"/>
                </a:solidFill>
              </a:rPr>
              <a:t>and vice-versa) </a:t>
            </a:r>
            <a:r>
              <a:rPr lang="en-US" dirty="0" smtClean="0">
                <a:solidFill>
                  <a:srgbClr val="0033CC"/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rgbClr val="0033CC"/>
                </a:solidFill>
              </a:rPr>
              <a:t> </a:t>
            </a:r>
            <a:r>
              <a:rPr lang="en-US" dirty="0" err="1" smtClean="0">
                <a:solidFill>
                  <a:srgbClr val="0033CC"/>
                </a:solidFill>
              </a:rPr>
              <a:t>f</a:t>
            </a:r>
            <a:r>
              <a:rPr lang="en-US" baseline="-25000" dirty="0" err="1">
                <a:solidFill>
                  <a:srgbClr val="0033CC"/>
                </a:solidFill>
              </a:rPr>
              <a:t>I</a:t>
            </a:r>
            <a:r>
              <a:rPr lang="en-US" dirty="0" smtClean="0">
                <a:solidFill>
                  <a:srgbClr val="0033CC"/>
                </a:solidFill>
                <a:sym typeface="Wingdings" pitchFamily="2" charset="2"/>
              </a:rPr>
              <a:t> </a:t>
            </a:r>
            <a:endParaRPr lang="en-US" dirty="0" smtClean="0">
              <a:solidFill>
                <a:srgbClr val="0033CC"/>
              </a:solidFill>
              <a:latin typeface="Symbol" pitchFamily="18" charset="2"/>
            </a:endParaRPr>
          </a:p>
          <a:p>
            <a:r>
              <a:rPr lang="en-US" dirty="0" smtClean="0">
                <a:solidFill>
                  <a:srgbClr val="0033CC"/>
                </a:solidFill>
              </a:rPr>
              <a:t>-    </a:t>
            </a:r>
            <a:r>
              <a:rPr lang="en-US" dirty="0" err="1" smtClean="0">
                <a:solidFill>
                  <a:srgbClr val="0033CC"/>
                </a:solidFill>
                <a:latin typeface="Symbol" pitchFamily="18" charset="2"/>
              </a:rPr>
              <a:t>gg</a:t>
            </a:r>
            <a:r>
              <a:rPr lang="en-US" dirty="0" smtClean="0">
                <a:solidFill>
                  <a:srgbClr val="0033CC"/>
                </a:solidFill>
                <a:latin typeface="Symbol" pitchFamily="18" charset="2"/>
              </a:rPr>
              <a:t> </a:t>
            </a:r>
            <a:r>
              <a:rPr lang="en-US" dirty="0" smtClean="0">
                <a:solidFill>
                  <a:srgbClr val="0033CC"/>
                </a:solidFill>
                <a:latin typeface="+mj-lt"/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rgbClr val="0033CC"/>
                </a:solidFill>
                <a:latin typeface="Script MT Bold" pitchFamily="66" charset="0"/>
                <a:sym typeface="Wingdings" pitchFamily="2" charset="2"/>
              </a:rPr>
              <a:t>l</a:t>
            </a:r>
            <a:r>
              <a:rPr lang="en-US" baseline="30000" dirty="0" err="1" smtClean="0">
                <a:solidFill>
                  <a:srgbClr val="0033CC"/>
                </a:solidFill>
                <a:latin typeface="Script MT Bold" pitchFamily="66" charset="0"/>
                <a:sym typeface="Wingdings" pitchFamily="2" charset="2"/>
              </a:rPr>
              <a:t>+</a:t>
            </a:r>
            <a:r>
              <a:rPr lang="en-US" dirty="0" err="1" smtClean="0">
                <a:solidFill>
                  <a:srgbClr val="0033CC"/>
                </a:solidFill>
                <a:latin typeface="Script MT Bold" pitchFamily="66" charset="0"/>
                <a:sym typeface="Wingdings" pitchFamily="2" charset="2"/>
              </a:rPr>
              <a:t>l</a:t>
            </a:r>
            <a:r>
              <a:rPr lang="en-US" baseline="30000" dirty="0" smtClean="0">
                <a:solidFill>
                  <a:srgbClr val="0033CC"/>
                </a:solidFill>
                <a:latin typeface="Script MT Bold" pitchFamily="66" charset="0"/>
                <a:sym typeface="Wingdings" pitchFamily="2" charset="2"/>
              </a:rPr>
              <a:t>-</a:t>
            </a:r>
            <a:r>
              <a:rPr lang="en-US" dirty="0" smtClean="0">
                <a:solidFill>
                  <a:srgbClr val="0033CC"/>
                </a:solidFill>
                <a:latin typeface="Symbol" pitchFamily="18" charset="2"/>
                <a:sym typeface="Wingdings" pitchFamily="2" charset="2"/>
              </a:rPr>
              <a:t> </a:t>
            </a:r>
            <a:r>
              <a:rPr lang="en-US" dirty="0">
                <a:solidFill>
                  <a:srgbClr val="0033CC"/>
                </a:solidFill>
              </a:rPr>
              <a:t>contribution to coherent </a:t>
            </a:r>
            <a:r>
              <a:rPr lang="en-US" dirty="0" smtClean="0">
                <a:solidFill>
                  <a:srgbClr val="0033CC"/>
                </a:solidFill>
              </a:rPr>
              <a:t>J/</a:t>
            </a:r>
            <a:r>
              <a:rPr lang="en-US" dirty="0" smtClean="0">
                <a:solidFill>
                  <a:srgbClr val="0033CC"/>
                </a:solidFill>
                <a:latin typeface="Symbol" pitchFamily="18" charset="2"/>
              </a:rPr>
              <a:t>Y</a:t>
            </a:r>
          </a:p>
          <a:p>
            <a:pPr marL="285750" indent="-285750">
              <a:buFontTx/>
              <a:buChar char="-"/>
            </a:pPr>
            <a:r>
              <a:rPr lang="en-US" dirty="0" err="1" smtClean="0">
                <a:solidFill>
                  <a:srgbClr val="0033CC"/>
                </a:solidFill>
                <a:latin typeface="+mj-lt"/>
              </a:rPr>
              <a:t>Hadronic</a:t>
            </a:r>
            <a:r>
              <a:rPr lang="en-US" dirty="0" smtClean="0">
                <a:solidFill>
                  <a:srgbClr val="0033CC"/>
                </a:solidFill>
                <a:latin typeface="Symbol" pitchFamily="18" charset="2"/>
              </a:rPr>
              <a:t> </a:t>
            </a:r>
            <a:r>
              <a:rPr lang="en-US" dirty="0" smtClean="0">
                <a:solidFill>
                  <a:srgbClr val="0033CC"/>
                </a:solidFill>
              </a:rPr>
              <a:t>J/</a:t>
            </a:r>
            <a:r>
              <a:rPr lang="en-US" dirty="0" smtClean="0">
                <a:solidFill>
                  <a:srgbClr val="0033CC"/>
                </a:solidFill>
                <a:latin typeface="Symbol" pitchFamily="18" charset="2"/>
              </a:rPr>
              <a:t>Y;</a:t>
            </a:r>
            <a:endParaRPr lang="en-US" dirty="0">
              <a:solidFill>
                <a:srgbClr val="0033CC"/>
              </a:solidFill>
              <a:latin typeface="Symbol" pitchFamily="18" charset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62088" y="31073"/>
            <a:ext cx="6612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The J/</a:t>
            </a:r>
            <a:r>
              <a:rPr lang="it-IT" dirty="0" smtClean="0">
                <a:latin typeface="Symbol" pitchFamily="18" charset="2"/>
              </a:rPr>
              <a:t>Y</a:t>
            </a:r>
            <a:r>
              <a:rPr lang="it-IT" dirty="0" smtClean="0"/>
              <a:t> </a:t>
            </a:r>
            <a:r>
              <a:rPr lang="it-IT" dirty="0" err="1" smtClean="0"/>
              <a:t>peak</a:t>
            </a:r>
            <a:r>
              <a:rPr lang="it-IT" dirty="0" smtClean="0"/>
              <a:t> </a:t>
            </a:r>
            <a:r>
              <a:rPr lang="it-IT" dirty="0" err="1" smtClean="0"/>
              <a:t>region</a:t>
            </a:r>
            <a:r>
              <a:rPr lang="it-IT" dirty="0" smtClean="0"/>
              <a:t>: 2.2 </a:t>
            </a:r>
            <a:r>
              <a:rPr lang="it-IT" dirty="0"/>
              <a:t>GeV/c</a:t>
            </a:r>
            <a:r>
              <a:rPr lang="it-IT" baseline="30000" dirty="0"/>
              <a:t>2</a:t>
            </a:r>
            <a:r>
              <a:rPr lang="it-IT" dirty="0"/>
              <a:t> &lt; M</a:t>
            </a:r>
            <a:r>
              <a:rPr lang="it-IT" baseline="-25000" dirty="0"/>
              <a:t>inv</a:t>
            </a:r>
            <a:r>
              <a:rPr lang="it-IT" dirty="0"/>
              <a:t> &lt; </a:t>
            </a:r>
            <a:r>
              <a:rPr lang="it-IT" dirty="0" smtClean="0"/>
              <a:t>3.2 </a:t>
            </a:r>
            <a:r>
              <a:rPr lang="it-IT" dirty="0"/>
              <a:t>GeV/c</a:t>
            </a:r>
            <a:r>
              <a:rPr lang="it-IT" baseline="30000" dirty="0"/>
              <a:t>2</a:t>
            </a:r>
            <a:r>
              <a:rPr lang="it-IT" dirty="0"/>
              <a:t> </a:t>
            </a:r>
            <a:r>
              <a:rPr lang="it-IT" dirty="0" smtClean="0"/>
              <a:t>for electron and </a:t>
            </a:r>
          </a:p>
          <a:p>
            <a:r>
              <a:rPr lang="it-IT" dirty="0"/>
              <a:t> </a:t>
            </a:r>
            <a:r>
              <a:rPr lang="it-IT" dirty="0" smtClean="0"/>
              <a:t>                                     3.0 </a:t>
            </a:r>
            <a:r>
              <a:rPr lang="it-IT" dirty="0"/>
              <a:t>GeV/c</a:t>
            </a:r>
            <a:r>
              <a:rPr lang="it-IT" baseline="30000" dirty="0"/>
              <a:t>2</a:t>
            </a:r>
            <a:r>
              <a:rPr lang="it-IT" dirty="0"/>
              <a:t> &lt; M</a:t>
            </a:r>
            <a:r>
              <a:rPr lang="it-IT" baseline="-25000" dirty="0"/>
              <a:t>inv</a:t>
            </a:r>
            <a:r>
              <a:rPr lang="it-IT" dirty="0"/>
              <a:t> &lt; </a:t>
            </a:r>
            <a:r>
              <a:rPr lang="it-IT" dirty="0" smtClean="0"/>
              <a:t>3.2 </a:t>
            </a:r>
            <a:r>
              <a:rPr lang="it-IT" dirty="0"/>
              <a:t>GeV/c</a:t>
            </a:r>
            <a:r>
              <a:rPr lang="it-IT" baseline="30000" dirty="0"/>
              <a:t>2</a:t>
            </a:r>
            <a:r>
              <a:rPr lang="it-IT" dirty="0"/>
              <a:t> </a:t>
            </a:r>
            <a:r>
              <a:rPr lang="it-IT" dirty="0" smtClean="0"/>
              <a:t>for muons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6" r="6316" b="-8491"/>
          <a:stretch/>
        </p:blipFill>
        <p:spPr bwMode="auto">
          <a:xfrm>
            <a:off x="107504" y="2529288"/>
            <a:ext cx="4248000" cy="34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/>
          <p:cNvSpPr/>
          <p:nvPr/>
        </p:nvSpPr>
        <p:spPr>
          <a:xfrm>
            <a:off x="3203848" y="3841884"/>
            <a:ext cx="5469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/>
              <a:t>ee</a:t>
            </a:r>
            <a:endParaRPr lang="en-US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464" y="2348880"/>
            <a:ext cx="4238446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596662" y="3923764"/>
            <a:ext cx="5469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/>
              <a:t>ee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35739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14</a:t>
            </a:fld>
            <a:endParaRPr lang="en-US"/>
          </a:p>
        </p:txBody>
      </p:sp>
      <p:sp>
        <p:nvSpPr>
          <p:cNvPr id="5" name="CasellaDiTesto 3"/>
          <p:cNvSpPr txBox="1"/>
          <p:nvPr/>
        </p:nvSpPr>
        <p:spPr>
          <a:xfrm>
            <a:off x="467544" y="476672"/>
            <a:ext cx="4324004" cy="2585323"/>
          </a:xfrm>
          <a:prstGeom prst="rect">
            <a:avLst/>
          </a:prstGeom>
          <a:solidFill>
            <a:srgbClr val="FFFF00"/>
          </a:solidFill>
          <a:ln w="28575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Detailed study of the systematics including: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0033CC"/>
                </a:solidFill>
              </a:rPr>
              <a:t>Luminosity;</a:t>
            </a:r>
          </a:p>
          <a:p>
            <a:pPr marL="285750" indent="-285750">
              <a:buFontTx/>
              <a:buChar char="-"/>
            </a:pPr>
            <a:r>
              <a:rPr lang="en-US" b="1" dirty="0" err="1" smtClean="0">
                <a:solidFill>
                  <a:srgbClr val="0033CC"/>
                </a:solidFill>
              </a:rPr>
              <a:t>Acc</a:t>
            </a:r>
            <a:r>
              <a:rPr lang="en-US" b="1" dirty="0" smtClean="0">
                <a:solidFill>
                  <a:srgbClr val="0033CC"/>
                </a:solidFill>
              </a:rPr>
              <a:t> x </a:t>
            </a:r>
            <a:r>
              <a:rPr lang="en-US" b="1" dirty="0" smtClean="0">
                <a:solidFill>
                  <a:srgbClr val="0033CC"/>
                </a:solidFill>
                <a:latin typeface="Symbol" pitchFamily="18" charset="2"/>
              </a:rPr>
              <a:t>e;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0033CC"/>
                </a:solidFill>
              </a:rPr>
              <a:t>Trigger efficiency (random sample);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0033CC"/>
                </a:solidFill>
              </a:rPr>
              <a:t>Trigger dead time;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0033CC"/>
                </a:solidFill>
              </a:rPr>
              <a:t>Signal extraction;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0033CC"/>
                </a:solidFill>
              </a:rPr>
              <a:t>e/</a:t>
            </a:r>
            <a:r>
              <a:rPr lang="en-US" b="1" dirty="0" smtClean="0">
                <a:solidFill>
                  <a:srgbClr val="0033CC"/>
                </a:solidFill>
                <a:latin typeface="Symbol" pitchFamily="18" charset="2"/>
              </a:rPr>
              <a:t>m</a:t>
            </a:r>
            <a:r>
              <a:rPr lang="en-US" b="1" dirty="0" smtClean="0">
                <a:solidFill>
                  <a:srgbClr val="0033CC"/>
                </a:solidFill>
              </a:rPr>
              <a:t> separation;</a:t>
            </a:r>
          </a:p>
          <a:p>
            <a:r>
              <a:rPr lang="en-US" b="1" dirty="0" smtClean="0">
                <a:solidFill>
                  <a:srgbClr val="0033CC"/>
                </a:solidFill>
                <a:latin typeface="+mj-lt"/>
              </a:rPr>
              <a:t>-</a:t>
            </a:r>
            <a:r>
              <a:rPr lang="en-US" b="1" dirty="0" smtClean="0">
                <a:solidFill>
                  <a:srgbClr val="0033CC"/>
                </a:solidFill>
                <a:latin typeface="Symbol" pitchFamily="18" charset="2"/>
              </a:rPr>
              <a:t>    </a:t>
            </a:r>
            <a:r>
              <a:rPr lang="en-US" b="1" dirty="0" err="1" smtClean="0">
                <a:solidFill>
                  <a:srgbClr val="0033CC"/>
                </a:solidFill>
                <a:latin typeface="Symbol" pitchFamily="18" charset="2"/>
              </a:rPr>
              <a:t>gg</a:t>
            </a:r>
            <a:r>
              <a:rPr lang="en-US" b="1" dirty="0" err="1" smtClean="0">
                <a:solidFill>
                  <a:srgbClr val="0033CC"/>
                </a:solidFill>
                <a:sym typeface="Wingdings" pitchFamily="2" charset="2"/>
              </a:rPr>
              <a:t>ee</a:t>
            </a:r>
            <a:r>
              <a:rPr lang="en-US" b="1" dirty="0" smtClean="0">
                <a:solidFill>
                  <a:srgbClr val="0033CC"/>
                </a:solidFill>
                <a:sym typeface="Wingdings" pitchFamily="2" charset="2"/>
              </a:rPr>
              <a:t> in addition to the J/</a:t>
            </a:r>
            <a:r>
              <a:rPr lang="en-US" b="1" dirty="0" smtClean="0">
                <a:solidFill>
                  <a:srgbClr val="0033CC"/>
                </a:solidFill>
                <a:latin typeface="Symbol" pitchFamily="18" charset="2"/>
                <a:sym typeface="Wingdings" pitchFamily="2" charset="2"/>
              </a:rPr>
              <a:t>Y</a:t>
            </a:r>
          </a:p>
          <a:p>
            <a:r>
              <a:rPr lang="en-US" b="1" dirty="0">
                <a:solidFill>
                  <a:srgbClr val="0033CC"/>
                </a:solidFill>
                <a:sym typeface="Wingdings" pitchFamily="2" charset="2"/>
              </a:rPr>
              <a:t> </a:t>
            </a:r>
            <a:r>
              <a:rPr lang="en-US" b="1" dirty="0" smtClean="0">
                <a:solidFill>
                  <a:srgbClr val="0033CC"/>
                </a:solidFill>
                <a:sym typeface="Wingdings" pitchFamily="2" charset="2"/>
              </a:rPr>
              <a:t>    (from the same or another </a:t>
            </a:r>
            <a:r>
              <a:rPr lang="en-US" b="1" dirty="0" err="1" smtClean="0">
                <a:solidFill>
                  <a:srgbClr val="0033CC"/>
                </a:solidFill>
                <a:sym typeface="Wingdings" pitchFamily="2" charset="2"/>
              </a:rPr>
              <a:t>Pb-Pb</a:t>
            </a:r>
            <a:r>
              <a:rPr lang="en-US" b="1" dirty="0">
                <a:solidFill>
                  <a:srgbClr val="0033CC"/>
                </a:solidFill>
                <a:sym typeface="Wingdings" pitchFamily="2" charset="2"/>
              </a:rPr>
              <a:t> </a:t>
            </a:r>
            <a:r>
              <a:rPr lang="en-US" b="1" dirty="0" smtClean="0">
                <a:solidFill>
                  <a:srgbClr val="0033CC"/>
                </a:solidFill>
                <a:sym typeface="Wingdings" pitchFamily="2" charset="2"/>
              </a:rPr>
              <a:t>pair)</a:t>
            </a:r>
            <a:endParaRPr lang="en-US" b="1" dirty="0" smtClean="0">
              <a:solidFill>
                <a:srgbClr val="0033CC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85" y="3212976"/>
            <a:ext cx="2532063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932263"/>
            <a:ext cx="6027737" cy="108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48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9362" y="52510"/>
            <a:ext cx="7134666" cy="748931"/>
          </a:xfrm>
          <a:solidFill>
            <a:srgbClr val="FFFF00"/>
          </a:solidFill>
          <a:ln w="28575">
            <a:solidFill>
              <a:srgbClr val="0033CC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UPC J/</a:t>
            </a:r>
            <a:r>
              <a:rPr lang="el-GR" dirty="0" smtClean="0">
                <a:solidFill>
                  <a:srgbClr val="0033CC"/>
                </a:solidFill>
              </a:rPr>
              <a:t>ψ</a:t>
            </a:r>
            <a:r>
              <a:rPr lang="en-US" dirty="0" smtClean="0">
                <a:solidFill>
                  <a:srgbClr val="0033CC"/>
                </a:solidFill>
              </a:rPr>
              <a:t> at forward </a:t>
            </a:r>
            <a:r>
              <a:rPr lang="en-US" b="1" dirty="0" smtClean="0">
                <a:solidFill>
                  <a:srgbClr val="0033CC"/>
                </a:solidFill>
              </a:rPr>
              <a:t>rapidity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15</a:t>
            </a:fld>
            <a:endParaRPr lang="ru-RU" dirty="0"/>
          </a:p>
        </p:txBody>
      </p:sp>
      <p:pic>
        <p:nvPicPr>
          <p:cNvPr id="6" name="Picture 4" descr="D:\doc\alice\Talks\2012-11-20-protvino-alice\alice_cu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8" r="19043"/>
          <a:stretch/>
        </p:blipFill>
        <p:spPr bwMode="auto">
          <a:xfrm>
            <a:off x="-3" y="1995948"/>
            <a:ext cx="5074119" cy="4568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5217952" y="850544"/>
            <a:ext cx="3385968" cy="2471496"/>
            <a:chOff x="3734" y="0"/>
            <a:chExt cx="2026" cy="1495"/>
          </a:xfrm>
        </p:grpSpPr>
        <p:pic>
          <p:nvPicPr>
            <p:cNvPr id="8" name="Picture 9" descr="ALIce_SETUP_final_cf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819" y="131"/>
              <a:ext cx="1941" cy="1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0" descr="ALIce_SETUP_final_cf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419" y="787"/>
              <a:ext cx="337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1" descr="ALIce_SETUP_final_cf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734" y="0"/>
              <a:ext cx="148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Rectangle 2"/>
          <p:cNvSpPr/>
          <p:nvPr/>
        </p:nvSpPr>
        <p:spPr>
          <a:xfrm>
            <a:off x="0" y="757899"/>
            <a:ext cx="5352176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b="1" dirty="0"/>
              <a:t>UPC forward </a:t>
            </a:r>
            <a:r>
              <a:rPr lang="en-US" b="1" dirty="0" smtClean="0"/>
              <a:t>trigger:</a:t>
            </a: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single </a:t>
            </a:r>
            <a:r>
              <a:rPr lang="it-IT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 </a:t>
            </a:r>
            <a:r>
              <a:rPr lang="it-IT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trigger</a:t>
            </a:r>
            <a:r>
              <a:rPr lang="it-IT" dirty="0" smtClean="0"/>
              <a:t> with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-25000" dirty="0"/>
              <a:t> </a:t>
            </a:r>
            <a:r>
              <a:rPr lang="en-US" dirty="0" smtClean="0"/>
              <a:t>&gt; 1 </a:t>
            </a:r>
            <a:r>
              <a:rPr lang="en-US" dirty="0" err="1" smtClean="0"/>
              <a:t>GeV</a:t>
            </a:r>
            <a:r>
              <a:rPr lang="en-US" dirty="0" smtClean="0"/>
              <a:t>/c (</a:t>
            </a:r>
            <a:r>
              <a:rPr lang="el-GR" dirty="0" smtClean="0"/>
              <a:t>-</a:t>
            </a:r>
            <a:r>
              <a:rPr lang="el-GR" dirty="0"/>
              <a:t>4 &lt; η &lt; -</a:t>
            </a:r>
            <a:r>
              <a:rPr lang="el-GR" dirty="0" smtClean="0"/>
              <a:t>2.5</a:t>
            </a:r>
            <a:r>
              <a:rPr lang="en-US" dirty="0" smtClean="0"/>
              <a:t>)</a:t>
            </a:r>
            <a:r>
              <a:rPr lang="el-GR" dirty="0" smtClean="0"/>
              <a:t> </a:t>
            </a:r>
            <a:endParaRPr lang="en-US" baseline="-25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h</a:t>
            </a:r>
            <a:r>
              <a:rPr lang="en-US" dirty="0" smtClean="0"/>
              <a:t>it in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VZERO-C</a:t>
            </a:r>
            <a:r>
              <a:rPr lang="en-US" dirty="0" smtClean="0"/>
              <a:t> (</a:t>
            </a:r>
            <a:r>
              <a:rPr lang="el-GR" dirty="0"/>
              <a:t>-</a:t>
            </a:r>
            <a:r>
              <a:rPr lang="el-GR" dirty="0" smtClean="0"/>
              <a:t>3.7</a:t>
            </a:r>
            <a:r>
              <a:rPr lang="en-US" dirty="0" smtClean="0"/>
              <a:t> </a:t>
            </a:r>
            <a:r>
              <a:rPr lang="el-GR" dirty="0" smtClean="0"/>
              <a:t>&lt;</a:t>
            </a:r>
            <a:r>
              <a:rPr lang="en-US" dirty="0" smtClean="0"/>
              <a:t> </a:t>
            </a:r>
            <a:r>
              <a:rPr lang="el-GR" dirty="0" smtClean="0"/>
              <a:t>η</a:t>
            </a:r>
            <a:r>
              <a:rPr lang="en-US" dirty="0" smtClean="0"/>
              <a:t> </a:t>
            </a:r>
            <a:r>
              <a:rPr lang="el-GR" dirty="0" smtClean="0"/>
              <a:t>&lt;</a:t>
            </a:r>
            <a:r>
              <a:rPr lang="en-US" dirty="0" smtClean="0"/>
              <a:t> </a:t>
            </a:r>
            <a:r>
              <a:rPr lang="el-GR" dirty="0" smtClean="0"/>
              <a:t>-1.7</a:t>
            </a:r>
            <a:r>
              <a:rPr lang="en-US" dirty="0" smtClean="0"/>
              <a:t>)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no </a:t>
            </a:r>
            <a:r>
              <a:rPr lang="en-US" dirty="0"/>
              <a:t>hits in </a:t>
            </a: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VZERO-A</a:t>
            </a:r>
            <a:r>
              <a:rPr lang="en-US" dirty="0"/>
              <a:t> (</a:t>
            </a:r>
            <a:r>
              <a:rPr lang="el-GR" dirty="0"/>
              <a:t>2.8</a:t>
            </a:r>
            <a:r>
              <a:rPr lang="en-US" dirty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/>
              <a:t>η</a:t>
            </a:r>
            <a:r>
              <a:rPr lang="en-US" dirty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/>
              <a:t>5.1</a:t>
            </a:r>
            <a:r>
              <a:rPr lang="en-US" dirty="0"/>
              <a:t>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66154" y="3774523"/>
            <a:ext cx="39694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Offline event selection: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Beam </a:t>
            </a:r>
            <a:r>
              <a:rPr lang="en-US" dirty="0"/>
              <a:t>gas </a:t>
            </a:r>
            <a:r>
              <a:rPr lang="en-US" dirty="0" smtClean="0"/>
              <a:t>rejection with VZERO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Hadronic</a:t>
            </a:r>
            <a:r>
              <a:rPr lang="en-US" dirty="0" smtClean="0"/>
              <a:t> rejection with ZDC and SPD </a:t>
            </a:r>
            <a:endParaRPr lang="en-US" dirty="0"/>
          </a:p>
          <a:p>
            <a:r>
              <a:rPr lang="en-US" b="1" dirty="0" smtClean="0"/>
              <a:t>Track selection:</a:t>
            </a: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/>
              <a:t>m</a:t>
            </a:r>
            <a:r>
              <a:rPr lang="en-US" dirty="0" err="1" smtClean="0"/>
              <a:t>uon</a:t>
            </a:r>
            <a:r>
              <a:rPr lang="en-US" dirty="0" smtClean="0"/>
              <a:t> tracks: -</a:t>
            </a:r>
            <a:r>
              <a:rPr lang="en-US" dirty="0"/>
              <a:t>3.7 &lt; </a:t>
            </a:r>
            <a:r>
              <a:rPr lang="el-GR" dirty="0" smtClean="0"/>
              <a:t>η</a:t>
            </a:r>
            <a:r>
              <a:rPr lang="en-US" dirty="0" smtClean="0"/>
              <a:t> </a:t>
            </a:r>
            <a:r>
              <a:rPr lang="en-US" dirty="0"/>
              <a:t>&lt; -2.5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matching with tracks in the </a:t>
            </a:r>
            <a:r>
              <a:rPr lang="en-US" dirty="0" err="1" smtClean="0"/>
              <a:t>muon</a:t>
            </a:r>
            <a:r>
              <a:rPr lang="en-US" dirty="0" smtClean="0"/>
              <a:t> trigger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r</a:t>
            </a:r>
            <a:r>
              <a:rPr lang="en-US" dirty="0" smtClean="0"/>
              <a:t>adial </a:t>
            </a:r>
            <a:r>
              <a:rPr lang="en-US" dirty="0"/>
              <a:t>position </a:t>
            </a:r>
            <a:r>
              <a:rPr lang="en-US" dirty="0" smtClean="0"/>
              <a:t>for </a:t>
            </a:r>
            <a:r>
              <a:rPr lang="en-US" dirty="0" err="1" smtClean="0"/>
              <a:t>muons</a:t>
            </a:r>
            <a:r>
              <a:rPr lang="en-US" dirty="0" smtClean="0"/>
              <a:t> at the end </a:t>
            </a:r>
            <a:r>
              <a:rPr lang="en-US" dirty="0"/>
              <a:t>of </a:t>
            </a:r>
            <a:r>
              <a:rPr lang="en-US" dirty="0" smtClean="0"/>
              <a:t>absorber:  17.5 </a:t>
            </a:r>
            <a:r>
              <a:rPr lang="en-US" dirty="0"/>
              <a:t>&lt; </a:t>
            </a:r>
            <a:r>
              <a:rPr lang="en-US" dirty="0" err="1"/>
              <a:t>R</a:t>
            </a:r>
            <a:r>
              <a:rPr lang="en-US" baseline="-25000" dirty="0" err="1"/>
              <a:t>abs</a:t>
            </a:r>
            <a:r>
              <a:rPr lang="en-US" dirty="0"/>
              <a:t>&lt; 89.5 </a:t>
            </a:r>
            <a:r>
              <a:rPr lang="en-US" dirty="0" smtClean="0"/>
              <a:t>cm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dependent DCA cut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o</a:t>
            </a:r>
            <a:r>
              <a:rPr lang="en-US" dirty="0" smtClean="0"/>
              <a:t>pposite </a:t>
            </a:r>
            <a:r>
              <a:rPr lang="en-US" dirty="0"/>
              <a:t>sign </a:t>
            </a:r>
            <a:r>
              <a:rPr lang="en-US" dirty="0" err="1" smtClean="0"/>
              <a:t>dimuon</a:t>
            </a:r>
            <a:r>
              <a:rPr lang="en-US" dirty="0" smtClean="0"/>
              <a:t>: </a:t>
            </a:r>
            <a:r>
              <a:rPr lang="en-US" dirty="0"/>
              <a:t>-3.6 &lt; y &lt; -2.6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504606" y="3361996"/>
            <a:ext cx="3172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 </a:t>
            </a:r>
            <a:r>
              <a:rPr lang="en-US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luminosity ~ 55 </a:t>
            </a:r>
            <a:r>
              <a:rPr lang="el-GR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b="1" baseline="30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  <a:endParaRPr lang="en-US" b="1" baseline="30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016157" y="3852032"/>
            <a:ext cx="981512" cy="1671145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Группа 19"/>
          <p:cNvGrpSpPr/>
          <p:nvPr/>
        </p:nvGrpSpPr>
        <p:grpSpPr>
          <a:xfrm>
            <a:off x="1333584" y="3813153"/>
            <a:ext cx="4109228" cy="1251143"/>
            <a:chOff x="1333584" y="3813153"/>
            <a:chExt cx="4109228" cy="1251143"/>
          </a:xfrm>
        </p:grpSpPr>
        <p:sp>
          <p:nvSpPr>
            <p:cNvPr id="12" name="Дуга 11"/>
            <p:cNvSpPr/>
            <p:nvPr/>
          </p:nvSpPr>
          <p:spPr>
            <a:xfrm rot="1023780">
              <a:off x="1333584" y="4555371"/>
              <a:ext cx="4010383" cy="508925"/>
            </a:xfrm>
            <a:prstGeom prst="arc">
              <a:avLst>
                <a:gd name="adj1" fmla="val 11189800"/>
                <a:gd name="adj2" fmla="val 21428271"/>
              </a:avLst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Дуга 14"/>
            <p:cNvSpPr/>
            <p:nvPr/>
          </p:nvSpPr>
          <p:spPr>
            <a:xfrm flipV="1">
              <a:off x="1432429" y="3813153"/>
              <a:ext cx="4010383" cy="467282"/>
            </a:xfrm>
            <a:prstGeom prst="arc">
              <a:avLst>
                <a:gd name="adj1" fmla="val 11189800"/>
                <a:gd name="adj2" fmla="val 21375976"/>
              </a:avLst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Скругленный прямоугольник 16"/>
          <p:cNvSpPr/>
          <p:nvPr/>
        </p:nvSpPr>
        <p:spPr>
          <a:xfrm>
            <a:off x="7504387" y="1765739"/>
            <a:ext cx="545400" cy="1434662"/>
          </a:xfrm>
          <a:prstGeom prst="roundRect">
            <a:avLst/>
          </a:prstGeom>
          <a:noFill/>
          <a:ln w="3810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958867" y="4114798"/>
            <a:ext cx="165538" cy="244365"/>
          </a:xfrm>
          <a:prstGeom prst="roundRect">
            <a:avLst/>
          </a:prstGeom>
          <a:noFill/>
          <a:ln w="3810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386596" y="3992615"/>
            <a:ext cx="165538" cy="244365"/>
          </a:xfrm>
          <a:prstGeom prst="roundRect">
            <a:avLst/>
          </a:prstGeom>
          <a:noFill/>
          <a:ln w="38100">
            <a:solidFill>
              <a:srgbClr val="CC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70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0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838446" cy="2483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933" y="4259"/>
            <a:ext cx="4504979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58241" y="2708920"/>
            <a:ext cx="3414432" cy="264766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b="1" dirty="0" smtClean="0"/>
              <a:t>Invariant mass distribution:</a:t>
            </a:r>
          </a:p>
          <a:p>
            <a:r>
              <a:rPr lang="en-US" sz="1600" dirty="0" err="1" smtClean="0"/>
              <a:t>Dimuon</a:t>
            </a:r>
            <a:r>
              <a:rPr lang="en-US" sz="1600" dirty="0" smtClean="0"/>
              <a:t>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&lt; 0.3 GeV/</a:t>
            </a:r>
            <a:r>
              <a:rPr lang="en-US" sz="1600" i="1" dirty="0" smtClean="0"/>
              <a:t>c</a:t>
            </a:r>
            <a:endParaRPr lang="en-US" sz="1600" dirty="0" smtClean="0"/>
          </a:p>
          <a:p>
            <a:r>
              <a:rPr lang="en-US" sz="1600" dirty="0" smtClean="0"/>
              <a:t>Clean spectrum: only 2 like-sign events</a:t>
            </a:r>
          </a:p>
          <a:p>
            <a:r>
              <a:rPr lang="en-US" sz="1600" dirty="0" smtClean="0"/>
              <a:t>Signal shape fitted to a Crystal Ball shape</a:t>
            </a:r>
          </a:p>
          <a:p>
            <a:r>
              <a:rPr lang="en-US" sz="1600" dirty="0" smtClean="0"/>
              <a:t>Background fitted to an exponential</a:t>
            </a:r>
          </a:p>
          <a:p>
            <a:r>
              <a:rPr lang="en-US" sz="1600" dirty="0" smtClean="0"/>
              <a:t>Exponential shape compatible with expectations from </a:t>
            </a:r>
            <a:r>
              <a:rPr lang="el-GR" sz="1600" dirty="0" smtClean="0">
                <a:sym typeface="Symbol"/>
              </a:rPr>
              <a:t></a:t>
            </a:r>
            <a:r>
              <a:rPr lang="en-US" sz="1600" dirty="0" smtClean="0"/>
              <a:t> →</a:t>
            </a:r>
            <a:r>
              <a:rPr lang="el-GR" sz="1600" dirty="0" smtClean="0"/>
              <a:t>μμ</a:t>
            </a:r>
            <a:r>
              <a:rPr lang="en-US" sz="1600" dirty="0" smtClean="0"/>
              <a:t> process</a:t>
            </a:r>
          </a:p>
          <a:p>
            <a:pPr marL="0" indent="0">
              <a:buFont typeface="Arial" pitchFamily="34" charset="0"/>
              <a:buNone/>
            </a:pPr>
            <a:endParaRPr lang="en-US" sz="1800" b="1" dirty="0" smtClean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537048"/>
            <a:ext cx="1611038" cy="557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7"/>
          <p:cNvGrpSpPr/>
          <p:nvPr/>
        </p:nvGrpSpPr>
        <p:grpSpPr>
          <a:xfrm>
            <a:off x="4479747" y="4824436"/>
            <a:ext cx="4345497" cy="874554"/>
            <a:chOff x="4580389" y="5526246"/>
            <a:chExt cx="4345497" cy="874554"/>
          </a:xfrm>
        </p:grpSpPr>
        <p:sp>
          <p:nvSpPr>
            <p:cNvPr id="12" name="Rectangle 6"/>
            <p:cNvSpPr/>
            <p:nvPr/>
          </p:nvSpPr>
          <p:spPr>
            <a:xfrm>
              <a:off x="4580389" y="5526246"/>
              <a:ext cx="4345497" cy="874554"/>
            </a:xfrm>
            <a:prstGeom prst="rect">
              <a:avLst/>
            </a:prstGeom>
            <a:solidFill>
              <a:schemeClr val="bg1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003" y="5696910"/>
              <a:ext cx="3962400" cy="514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5080838" y="2522340"/>
            <a:ext cx="3945772" cy="194124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sz="1800" b="1" dirty="0" smtClean="0"/>
          </a:p>
          <a:p>
            <a:pPr marL="0" indent="0">
              <a:buFont typeface="Arial" pitchFamily="34" charset="0"/>
              <a:buNone/>
            </a:pPr>
            <a:r>
              <a:rPr lang="en-US" sz="1800" b="1" dirty="0" smtClean="0"/>
              <a:t>Four contributions in the </a:t>
            </a:r>
            <a:r>
              <a:rPr lang="en-US" sz="1800" b="1" dirty="0" err="1" smtClean="0"/>
              <a:t>p</a:t>
            </a:r>
            <a:r>
              <a:rPr lang="en-US" sz="1800" b="1" baseline="-25000" dirty="0" err="1" smtClean="0"/>
              <a:t>T</a:t>
            </a:r>
            <a:r>
              <a:rPr lang="en-US" sz="1800" b="1" dirty="0" smtClean="0"/>
              <a:t> spectrum:</a:t>
            </a:r>
          </a:p>
          <a:p>
            <a:r>
              <a:rPr lang="en-US" sz="1400" dirty="0" smtClean="0">
                <a:solidFill>
                  <a:srgbClr val="1506DC"/>
                </a:solidFill>
              </a:rPr>
              <a:t>Coherent J/</a:t>
            </a:r>
            <a:r>
              <a:rPr lang="el-GR" sz="1400" dirty="0" smtClean="0">
                <a:solidFill>
                  <a:srgbClr val="1506DC"/>
                </a:solidFill>
              </a:rPr>
              <a:t>ψ</a:t>
            </a:r>
            <a:endParaRPr lang="en-US" sz="1400" dirty="0" smtClean="0">
              <a:solidFill>
                <a:srgbClr val="1506DC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Incoherent J/</a:t>
            </a:r>
            <a:r>
              <a:rPr lang="el-GR" sz="1400" dirty="0" smtClean="0">
                <a:solidFill>
                  <a:srgbClr val="FF0000"/>
                </a:solidFill>
              </a:rPr>
              <a:t>ψ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CC00CC"/>
                </a:solidFill>
              </a:rPr>
              <a:t>J/</a:t>
            </a:r>
            <a:r>
              <a:rPr lang="el-GR" sz="1400" dirty="0" smtClean="0">
                <a:solidFill>
                  <a:srgbClr val="CC00CC"/>
                </a:solidFill>
              </a:rPr>
              <a:t>ψ</a:t>
            </a:r>
            <a:r>
              <a:rPr lang="en-US" sz="1400" dirty="0" smtClean="0">
                <a:solidFill>
                  <a:srgbClr val="CC00CC"/>
                </a:solidFill>
              </a:rPr>
              <a:t> from </a:t>
            </a:r>
            <a:r>
              <a:rPr lang="el-GR" sz="1400" dirty="0" smtClean="0">
                <a:solidFill>
                  <a:srgbClr val="CC00CC"/>
                </a:solidFill>
              </a:rPr>
              <a:t>ψ</a:t>
            </a:r>
            <a:r>
              <a:rPr lang="en-US" sz="1400" dirty="0" smtClean="0">
                <a:solidFill>
                  <a:srgbClr val="CC00CC"/>
                </a:solidFill>
              </a:rPr>
              <a:t>' decays</a:t>
            </a:r>
          </a:p>
          <a:p>
            <a:r>
              <a:rPr lang="el-GR" sz="1400" dirty="0" smtClean="0">
                <a:solidFill>
                  <a:srgbClr val="00B050"/>
                </a:solidFill>
                <a:sym typeface="Symbol"/>
              </a:rPr>
              <a:t></a:t>
            </a:r>
            <a:r>
              <a:rPr lang="en-US" sz="1400" dirty="0" smtClean="0">
                <a:solidFill>
                  <a:srgbClr val="00B050"/>
                </a:solidFill>
              </a:rPr>
              <a:t> →</a:t>
            </a:r>
            <a:r>
              <a:rPr lang="el-GR" sz="1400" dirty="0" smtClean="0">
                <a:solidFill>
                  <a:srgbClr val="00B050"/>
                </a:solidFill>
              </a:rPr>
              <a:t>μμ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92426" y="6381328"/>
            <a:ext cx="2133600" cy="365125"/>
          </a:xfrm>
        </p:spPr>
        <p:txBody>
          <a:bodyPr/>
          <a:lstStyle/>
          <a:p>
            <a:r>
              <a:rPr lang="it-IT" smtClean="0"/>
              <a:t>Sep 12,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16</a:t>
            </a:fld>
            <a:endParaRPr lang="en-US"/>
          </a:p>
        </p:txBody>
      </p:sp>
      <p:sp>
        <p:nvSpPr>
          <p:cNvPr id="14" name="Rettangolo 5"/>
          <p:cNvSpPr/>
          <p:nvPr/>
        </p:nvSpPr>
        <p:spPr>
          <a:xfrm>
            <a:off x="2701236" y="5939988"/>
            <a:ext cx="3495188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0033CC"/>
                </a:solidFill>
              </a:rPr>
              <a:t>ALICE: Phys. </a:t>
            </a:r>
            <a:r>
              <a:rPr lang="fr-FR" dirty="0" err="1" smtClean="0">
                <a:solidFill>
                  <a:srgbClr val="0033CC"/>
                </a:solidFill>
              </a:rPr>
              <a:t>Lett</a:t>
            </a:r>
            <a:r>
              <a:rPr lang="fr-FR" dirty="0" smtClean="0">
                <a:solidFill>
                  <a:srgbClr val="0033CC"/>
                </a:solidFill>
              </a:rPr>
              <a:t>. B718 (2013) 1273</a:t>
            </a:r>
            <a:endParaRPr lang="en-US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79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106" y="4753997"/>
            <a:ext cx="5356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ttangolo 5"/>
          <p:cNvSpPr/>
          <p:nvPr/>
        </p:nvSpPr>
        <p:spPr>
          <a:xfrm>
            <a:off x="2701236" y="5704497"/>
            <a:ext cx="3495188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33CC"/>
            </a:solidFill>
          </a:ln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0033CC"/>
                </a:solidFill>
              </a:rPr>
              <a:t>ALICE: Phys. </a:t>
            </a:r>
            <a:r>
              <a:rPr lang="fr-FR" dirty="0" err="1" smtClean="0">
                <a:solidFill>
                  <a:srgbClr val="0033CC"/>
                </a:solidFill>
              </a:rPr>
              <a:t>Lett</a:t>
            </a:r>
            <a:r>
              <a:rPr lang="fr-FR" dirty="0" smtClean="0">
                <a:solidFill>
                  <a:srgbClr val="0033CC"/>
                </a:solidFill>
              </a:rPr>
              <a:t>. B718 (2013) 1273</a:t>
            </a:r>
            <a:endParaRPr lang="en-US" dirty="0">
              <a:solidFill>
                <a:srgbClr val="0033CC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752" y="454099"/>
            <a:ext cx="4605556" cy="743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78" y="1519376"/>
            <a:ext cx="4032308" cy="27825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95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7" y="5153373"/>
            <a:ext cx="4404881" cy="651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3593"/>
            <a:ext cx="4528294" cy="3167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3956" y="260648"/>
            <a:ext cx="7433416" cy="566688"/>
          </a:xfrm>
          <a:solidFill>
            <a:srgbClr val="FFFF00"/>
          </a:solidFill>
          <a:ln w="19050">
            <a:solidFill>
              <a:srgbClr val="0033CC"/>
            </a:solidFill>
          </a:ln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0033CC"/>
                </a:solidFill>
              </a:rPr>
              <a:t>Coherent </a:t>
            </a:r>
            <a:r>
              <a:rPr lang="en-US" sz="3200" b="1" dirty="0">
                <a:solidFill>
                  <a:srgbClr val="0033CC"/>
                </a:solidFill>
              </a:rPr>
              <a:t>J/</a:t>
            </a:r>
            <a:r>
              <a:rPr lang="el-GR" sz="3200" b="1" dirty="0" smtClean="0">
                <a:solidFill>
                  <a:srgbClr val="0033CC"/>
                </a:solidFill>
              </a:rPr>
              <a:t>ψ</a:t>
            </a:r>
            <a:r>
              <a:rPr lang="en-US" sz="3200" b="1" dirty="0" smtClean="0">
                <a:solidFill>
                  <a:srgbClr val="0033CC"/>
                </a:solidFill>
              </a:rPr>
              <a:t>: </a:t>
            </a:r>
            <a:r>
              <a:rPr lang="en-US" sz="3200" b="1" dirty="0">
                <a:solidFill>
                  <a:srgbClr val="0033CC"/>
                </a:solidFill>
              </a:rPr>
              <a:t>c</a:t>
            </a:r>
            <a:r>
              <a:rPr lang="en-US" sz="3200" b="1" dirty="0" smtClean="0">
                <a:solidFill>
                  <a:srgbClr val="0033CC"/>
                </a:solidFill>
              </a:rPr>
              <a:t>omparison to models</a:t>
            </a:r>
            <a:endParaRPr lang="en-US" sz="3200" b="1" dirty="0">
              <a:solidFill>
                <a:srgbClr val="0033C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18</a:t>
            </a:fld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395832" y="980728"/>
                <a:ext cx="4748168" cy="54014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sz="1500" b="1" dirty="0" smtClean="0">
                    <a:solidFill>
                      <a:srgbClr val="1506DC"/>
                    </a:solidFill>
                  </a:rPr>
                  <a:t>STARLIGHT: Klein</a:t>
                </a:r>
                <a:r>
                  <a:rPr lang="en-US" sz="1500" b="1" dirty="0">
                    <a:solidFill>
                      <a:srgbClr val="1506DC"/>
                    </a:solidFill>
                  </a:rPr>
                  <a:t>, </a:t>
                </a:r>
                <a:r>
                  <a:rPr lang="en-US" sz="1500" b="1" dirty="0" err="1" smtClean="0">
                    <a:solidFill>
                      <a:srgbClr val="1506DC"/>
                    </a:solidFill>
                  </a:rPr>
                  <a:t>Nystrand</a:t>
                </a:r>
                <a:r>
                  <a:rPr lang="en-US" sz="1500" b="1" dirty="0">
                    <a:solidFill>
                      <a:srgbClr val="1506DC"/>
                    </a:solidFill>
                  </a:rPr>
                  <a:t>,</a:t>
                </a:r>
                <a:r>
                  <a:rPr lang="en-US" sz="1500" b="1" dirty="0" smtClean="0">
                    <a:solidFill>
                      <a:srgbClr val="1506DC"/>
                    </a:solidFill>
                  </a:rPr>
                  <a:t> PRC60 </a:t>
                </a:r>
                <a:r>
                  <a:rPr lang="en-US" sz="1500" b="1" dirty="0">
                    <a:solidFill>
                      <a:srgbClr val="1506DC"/>
                    </a:solidFill>
                  </a:rPr>
                  <a:t>(1999) 014903</a:t>
                </a:r>
                <a:r>
                  <a:rPr lang="en-US" sz="1500" dirty="0"/>
                  <a:t> </a:t>
                </a:r>
                <a:r>
                  <a:rPr lang="en-US" sz="1500" dirty="0" smtClean="0">
                    <a:latin typeface="+mj-lt"/>
                  </a:rPr>
                  <a:t>VDM + </a:t>
                </a:r>
                <a:r>
                  <a:rPr lang="en-US" sz="1500" dirty="0" err="1">
                    <a:latin typeface="+mj-lt"/>
                  </a:rPr>
                  <a:t>Glauber</a:t>
                </a:r>
                <a:r>
                  <a:rPr lang="en-US" sz="1500" dirty="0">
                    <a:latin typeface="+mj-lt"/>
                  </a:rPr>
                  <a:t> approach </a:t>
                </a:r>
                <a:r>
                  <a:rPr lang="en-US" sz="1500" dirty="0" smtClean="0">
                    <a:latin typeface="+mj-lt"/>
                  </a:rPr>
                  <a:t>where J/</a:t>
                </a:r>
                <a:r>
                  <a:rPr lang="el-GR" sz="1500" dirty="0" smtClean="0">
                    <a:latin typeface="+mj-lt"/>
                  </a:rPr>
                  <a:t>ψ</a:t>
                </a:r>
                <a:r>
                  <a:rPr lang="en-US" sz="1500" dirty="0" smtClean="0">
                    <a:latin typeface="+mj-lt"/>
                  </a:rPr>
                  <a:t>+p cross section is </a:t>
                </a:r>
                <a:r>
                  <a:rPr lang="en-US" sz="1500" dirty="0">
                    <a:latin typeface="+mj-lt"/>
                  </a:rPr>
                  <a:t>obtained from </a:t>
                </a:r>
                <a:r>
                  <a:rPr lang="en-US" sz="1500" dirty="0" smtClean="0">
                    <a:latin typeface="+mj-lt"/>
                  </a:rPr>
                  <a:t>a parameterization </a:t>
                </a:r>
                <a:r>
                  <a:rPr lang="en-US" sz="1500" dirty="0">
                    <a:latin typeface="+mj-lt"/>
                  </a:rPr>
                  <a:t>of HERA data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500" dirty="0" smtClean="0">
                  <a:latin typeface="+mj-lt"/>
                </a:endParaRPr>
              </a:p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sz="1500" b="1" dirty="0" smtClean="0">
                    <a:solidFill>
                      <a:srgbClr val="FF0000"/>
                    </a:solidFill>
                  </a:rPr>
                  <a:t>GM: </a:t>
                </a:r>
                <a:r>
                  <a:rPr lang="en-US" sz="1500" b="1" dirty="0" err="1" smtClean="0">
                    <a:solidFill>
                      <a:srgbClr val="FF0000"/>
                    </a:solidFill>
                  </a:rPr>
                  <a:t>Gonçalves</a:t>
                </a:r>
                <a:r>
                  <a:rPr lang="en-US" sz="1500" b="1" dirty="0" smtClean="0">
                    <a:solidFill>
                      <a:srgbClr val="FF0000"/>
                    </a:solidFill>
                  </a:rPr>
                  <a:t>, Machado, PRC84 </a:t>
                </a:r>
                <a:r>
                  <a:rPr lang="en-US" sz="1500" b="1" dirty="0">
                    <a:solidFill>
                      <a:srgbClr val="FF0000"/>
                    </a:solidFill>
                  </a:rPr>
                  <a:t>(2011) 011902 </a:t>
                </a:r>
                <a:r>
                  <a:rPr lang="en-US" sz="1500" b="1" dirty="0" smtClean="0">
                    <a:solidFill>
                      <a:srgbClr val="FF0000"/>
                    </a:solidFill>
                  </a:rPr>
                  <a:t/>
                </a:r>
                <a:br>
                  <a:rPr lang="en-US" sz="1500" b="1" dirty="0" smtClean="0">
                    <a:solidFill>
                      <a:srgbClr val="FF0000"/>
                    </a:solidFill>
                  </a:rPr>
                </a:br>
                <a:r>
                  <a:rPr lang="en-US" sz="1500" dirty="0" smtClean="0">
                    <a:latin typeface="+mj-lt"/>
                  </a:rPr>
                  <a:t>color </a:t>
                </a:r>
                <a:r>
                  <a:rPr lang="en-US" sz="1500" dirty="0">
                    <a:latin typeface="+mj-lt"/>
                  </a:rPr>
                  <a:t>dipole model, </a:t>
                </a:r>
                <a:r>
                  <a:rPr lang="en-US" sz="1500" dirty="0" smtClean="0">
                    <a:latin typeface="+mj-lt"/>
                  </a:rPr>
                  <a:t>dipole </a:t>
                </a:r>
                <a:r>
                  <a:rPr lang="en-US" sz="1500" dirty="0">
                    <a:latin typeface="+mj-lt"/>
                  </a:rPr>
                  <a:t>nucleon cross </a:t>
                </a:r>
                <a:r>
                  <a:rPr lang="en-US" sz="1500" dirty="0" smtClean="0">
                    <a:latin typeface="+mj-lt"/>
                  </a:rPr>
                  <a:t>section </a:t>
                </a:r>
                <a:r>
                  <a:rPr lang="en-US" sz="1500" dirty="0">
                    <a:latin typeface="+mj-lt"/>
                  </a:rPr>
                  <a:t>taken from </a:t>
                </a:r>
                <a:r>
                  <a:rPr lang="en-US" sz="1500" dirty="0" smtClean="0">
                    <a:latin typeface="+mj-lt"/>
                  </a:rPr>
                  <a:t>the IIM saturation model</a:t>
                </a:r>
                <a:endParaRPr lang="en-US" sz="1500" dirty="0">
                  <a:latin typeface="+mj-lt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500" dirty="0">
                  <a:latin typeface="+mj-lt"/>
                </a:endParaRPr>
              </a:p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sz="1500" b="1" dirty="0" smtClean="0">
                    <a:solidFill>
                      <a:srgbClr val="7030A0"/>
                    </a:solidFill>
                    <a:latin typeface="+mj-lt"/>
                  </a:rPr>
                  <a:t>AB: </a:t>
                </a:r>
                <a:r>
                  <a:rPr lang="en-US" sz="1500" b="1" dirty="0" err="1">
                    <a:solidFill>
                      <a:srgbClr val="7030A0"/>
                    </a:solidFill>
                  </a:rPr>
                  <a:t>Adeluyi</a:t>
                </a:r>
                <a:r>
                  <a:rPr lang="en-US" sz="1500" b="1" dirty="0">
                    <a:solidFill>
                      <a:srgbClr val="7030A0"/>
                    </a:solidFill>
                  </a:rPr>
                  <a:t> and </a:t>
                </a:r>
                <a:r>
                  <a:rPr lang="en-US" sz="1500" b="1" dirty="0" err="1" smtClean="0">
                    <a:solidFill>
                      <a:srgbClr val="7030A0"/>
                    </a:solidFill>
                  </a:rPr>
                  <a:t>Bertulani</a:t>
                </a:r>
                <a:r>
                  <a:rPr lang="en-US" sz="1500" b="1" dirty="0" smtClean="0">
                    <a:solidFill>
                      <a:srgbClr val="7030A0"/>
                    </a:solidFill>
                  </a:rPr>
                  <a:t>, PRC85 </a:t>
                </a:r>
                <a:r>
                  <a:rPr lang="en-US" sz="1500" b="1" dirty="0">
                    <a:solidFill>
                      <a:srgbClr val="7030A0"/>
                    </a:solidFill>
                  </a:rPr>
                  <a:t>(2012) </a:t>
                </a:r>
                <a:r>
                  <a:rPr lang="en-US" sz="1500" b="1" dirty="0" smtClean="0">
                    <a:solidFill>
                      <a:srgbClr val="7030A0"/>
                    </a:solidFill>
                  </a:rPr>
                  <a:t>044904</a:t>
                </a:r>
                <a:br>
                  <a:rPr lang="en-US" sz="1500" b="1" dirty="0" smtClean="0">
                    <a:solidFill>
                      <a:srgbClr val="7030A0"/>
                    </a:solidFill>
                  </a:rPr>
                </a:br>
                <a:r>
                  <a:rPr lang="en-US" sz="1500" dirty="0" smtClean="0">
                    <a:latin typeface="+mj-lt"/>
                  </a:rPr>
                  <a:t>LO </a:t>
                </a:r>
                <a:r>
                  <a:rPr lang="en-US" sz="1500" dirty="0" err="1">
                    <a:latin typeface="+mj-lt"/>
                  </a:rPr>
                  <a:t>pQCD</a:t>
                </a:r>
                <a:r>
                  <a:rPr lang="en-US" sz="1500" dirty="0">
                    <a:latin typeface="+mj-lt"/>
                  </a:rPr>
                  <a:t> </a:t>
                </a:r>
                <a:r>
                  <a:rPr lang="en-US" sz="1500" dirty="0" smtClean="0">
                    <a:latin typeface="+mj-lt"/>
                  </a:rPr>
                  <a:t>calculations: </a:t>
                </a:r>
                <a:r>
                  <a:rPr lang="en-US" sz="1500" dirty="0"/>
                  <a:t>AB-MSTW08 assumes no nuclear </a:t>
                </a:r>
                <a:r>
                  <a:rPr lang="en-US" sz="1500" dirty="0" smtClean="0"/>
                  <a:t>effects </a:t>
                </a:r>
                <a:r>
                  <a:rPr lang="en-US" sz="1500" dirty="0">
                    <a:latin typeface="+mj-lt"/>
                  </a:rPr>
                  <a:t>f</a:t>
                </a:r>
                <a:r>
                  <a:rPr lang="en-US" sz="1500" dirty="0" smtClean="0">
                    <a:latin typeface="+mj-lt"/>
                  </a:rPr>
                  <a:t>or </a:t>
                </a:r>
                <a:r>
                  <a:rPr lang="en-US" sz="1500" dirty="0">
                    <a:latin typeface="+mj-lt"/>
                  </a:rPr>
                  <a:t>the gluon </a:t>
                </a:r>
                <a:r>
                  <a:rPr lang="en-US" sz="1500" dirty="0" smtClean="0">
                    <a:latin typeface="+mj-lt"/>
                  </a:rPr>
                  <a:t>distribution, other </a:t>
                </a:r>
                <a:r>
                  <a:rPr lang="en-US" sz="1500" dirty="0">
                    <a:latin typeface="+mj-lt"/>
                  </a:rPr>
                  <a:t>AB models incorporate </a:t>
                </a:r>
                <a:r>
                  <a:rPr lang="en-US" sz="1500" dirty="0" smtClean="0">
                    <a:latin typeface="+mj-lt"/>
                  </a:rPr>
                  <a:t>gluon shadowing effects according </a:t>
                </a:r>
                <a:r>
                  <a:rPr lang="en-US" sz="1500" dirty="0">
                    <a:latin typeface="+mj-lt"/>
                  </a:rPr>
                  <a:t>to the </a:t>
                </a:r>
                <a:r>
                  <a:rPr lang="en-US" sz="1500" dirty="0" smtClean="0">
                    <a:latin typeface="+mj-lt"/>
                  </a:rPr>
                  <a:t>EPS08, EPS09 or HKN07 parameterizations</a:t>
                </a:r>
                <a:endParaRPr lang="en-US" sz="1500" dirty="0">
                  <a:latin typeface="+mj-lt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500" dirty="0" smtClean="0">
                  <a:latin typeface="+mj-lt"/>
                </a:endParaRPr>
              </a:p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sz="1500" b="1" dirty="0"/>
                  <a:t>CSS: </a:t>
                </a:r>
                <a:r>
                  <a:rPr lang="en-US" sz="1500" b="1" dirty="0" err="1"/>
                  <a:t>Cisek</a:t>
                </a:r>
                <a:r>
                  <a:rPr lang="en-US" sz="1500" b="1" dirty="0"/>
                  <a:t>, </a:t>
                </a:r>
                <a:r>
                  <a:rPr lang="en-US" sz="1500" b="1" dirty="0" err="1"/>
                  <a:t>Szczurek</a:t>
                </a:r>
                <a:r>
                  <a:rPr lang="en-US" sz="1500" b="1" dirty="0"/>
                  <a:t>, </a:t>
                </a:r>
                <a:r>
                  <a:rPr lang="en-US" sz="1500" b="1" dirty="0" err="1"/>
                  <a:t>Schäfer</a:t>
                </a:r>
                <a:r>
                  <a:rPr lang="en-US" sz="1500" b="1" dirty="0"/>
                  <a:t>, PRC86 (2012) 014905</a:t>
                </a:r>
                <a:br>
                  <a:rPr lang="en-US" sz="1500" b="1" dirty="0"/>
                </a:br>
                <a:r>
                  <a:rPr lang="en-US" sz="1500" dirty="0" err="1"/>
                  <a:t>Glauber</a:t>
                </a:r>
                <a:r>
                  <a:rPr lang="en-US" sz="1500" dirty="0"/>
                  <a:t> </a:t>
                </a:r>
                <a:r>
                  <a:rPr lang="en-US" sz="1500" dirty="0" smtClean="0"/>
                  <a:t>approach accounting </a:t>
                </a:r>
                <a:r>
                  <a:rPr lang="en-US" sz="1500" dirty="0" smtClean="0"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500" b="0" i="0" dirty="0" smtClean="0">
                        <a:latin typeface="+mj-lt"/>
                      </a:rPr>
                      <m:t>c</m:t>
                    </m:r>
                    <m:acc>
                      <m:accPr>
                        <m:chr m:val="̅"/>
                        <m:ctrlPr>
                          <a:rPr lang="en-US" sz="150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1500" b="0" i="0" dirty="0" smtClean="0">
                            <a:latin typeface="+mj-lt"/>
                          </a:rPr>
                          <m:t>c</m:t>
                        </m:r>
                      </m:e>
                    </m:acc>
                    <m:r>
                      <m:rPr>
                        <m:nor/>
                      </m:rPr>
                      <a:rPr lang="en-US" sz="1500" b="0" i="0" dirty="0" smtClean="0">
                        <a:latin typeface="+mj-lt"/>
                      </a:rPr>
                      <m:t>g</m:t>
                    </m:r>
                  </m:oMath>
                </a14:m>
                <a:r>
                  <a:rPr lang="en-US" sz="1500" dirty="0"/>
                  <a:t> </a:t>
                </a:r>
                <a:r>
                  <a:rPr lang="en-US" sz="1500" dirty="0" smtClean="0"/>
                  <a:t> intermediate states</a:t>
                </a:r>
                <a:endParaRPr lang="en-US" sz="1500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500" dirty="0">
                  <a:latin typeface="+mj-lt"/>
                </a:endParaRPr>
              </a:p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sz="1500" b="1" dirty="0" smtClean="0">
                    <a:solidFill>
                      <a:srgbClr val="C00000"/>
                    </a:solidFill>
                    <a:latin typeface="+mj-lt"/>
                  </a:rPr>
                  <a:t>RSZ: </a:t>
                </a:r>
                <a:r>
                  <a:rPr lang="en-US" sz="1500" b="1" dirty="0" err="1">
                    <a:solidFill>
                      <a:srgbClr val="C00000"/>
                    </a:solidFill>
                  </a:rPr>
                  <a:t>Rebyakova</a:t>
                </a:r>
                <a:r>
                  <a:rPr lang="en-US" sz="1500" b="1" dirty="0">
                    <a:solidFill>
                      <a:srgbClr val="C00000"/>
                    </a:solidFill>
                  </a:rPr>
                  <a:t>, </a:t>
                </a:r>
                <a:r>
                  <a:rPr lang="en-US" sz="1500" b="1" dirty="0" err="1">
                    <a:solidFill>
                      <a:srgbClr val="C00000"/>
                    </a:solidFill>
                  </a:rPr>
                  <a:t>Strikman</a:t>
                </a:r>
                <a:r>
                  <a:rPr lang="en-US" sz="1500" b="1" dirty="0">
                    <a:solidFill>
                      <a:srgbClr val="C00000"/>
                    </a:solidFill>
                  </a:rPr>
                  <a:t>, </a:t>
                </a:r>
                <a:r>
                  <a:rPr lang="en-US" sz="1500" b="1" dirty="0" err="1" smtClean="0">
                    <a:solidFill>
                      <a:srgbClr val="C00000"/>
                    </a:solidFill>
                  </a:rPr>
                  <a:t>Zhalov</a:t>
                </a:r>
                <a:r>
                  <a:rPr lang="en-US" sz="1500" b="1" dirty="0" smtClean="0">
                    <a:solidFill>
                      <a:srgbClr val="C00000"/>
                    </a:solidFill>
                  </a:rPr>
                  <a:t>, PLB </a:t>
                </a:r>
                <a:r>
                  <a:rPr lang="en-US" sz="1500" b="1" dirty="0">
                    <a:solidFill>
                      <a:srgbClr val="C00000"/>
                    </a:solidFill>
                  </a:rPr>
                  <a:t>710 (2012) </a:t>
                </a:r>
                <a:r>
                  <a:rPr lang="en-US" sz="1500" b="1" dirty="0" smtClean="0">
                    <a:solidFill>
                      <a:srgbClr val="C00000"/>
                    </a:solidFill>
                  </a:rPr>
                  <a:t>252</a:t>
                </a:r>
                <a:r>
                  <a:rPr lang="en-US" sz="1500" dirty="0">
                    <a:latin typeface="+mj-lt"/>
                  </a:rPr>
                  <a:t/>
                </a:r>
                <a:br>
                  <a:rPr lang="en-US" sz="1500" dirty="0">
                    <a:latin typeface="+mj-lt"/>
                  </a:rPr>
                </a:br>
                <a:r>
                  <a:rPr lang="en-US" sz="1500" dirty="0" smtClean="0">
                    <a:latin typeface="+mj-lt"/>
                  </a:rPr>
                  <a:t>LO </a:t>
                </a:r>
                <a:r>
                  <a:rPr lang="en-US" sz="1500" dirty="0" err="1">
                    <a:latin typeface="+mj-lt"/>
                  </a:rPr>
                  <a:t>pQCD</a:t>
                </a:r>
                <a:r>
                  <a:rPr lang="en-US" sz="1500" dirty="0">
                    <a:latin typeface="+mj-lt"/>
                  </a:rPr>
                  <a:t> </a:t>
                </a:r>
                <a:r>
                  <a:rPr lang="en-US" sz="1500" dirty="0" smtClean="0">
                    <a:latin typeface="+mj-lt"/>
                  </a:rPr>
                  <a:t>calculations with nuclear </a:t>
                </a:r>
                <a:r>
                  <a:rPr lang="en-US" sz="1500" dirty="0">
                    <a:latin typeface="+mj-lt"/>
                  </a:rPr>
                  <a:t>gluon </a:t>
                </a:r>
                <a:r>
                  <a:rPr lang="en-US" sz="1500" dirty="0" smtClean="0">
                    <a:latin typeface="+mj-lt"/>
                  </a:rPr>
                  <a:t>shadowing computed </a:t>
                </a:r>
                <a:r>
                  <a:rPr lang="en-US" sz="1500" dirty="0">
                    <a:latin typeface="+mj-lt"/>
                  </a:rPr>
                  <a:t>in the leading </a:t>
                </a:r>
                <a:r>
                  <a:rPr lang="en-US" sz="1500" dirty="0" smtClean="0">
                    <a:latin typeface="+mj-lt"/>
                  </a:rPr>
                  <a:t>twist approximation</a:t>
                </a:r>
              </a:p>
              <a:p>
                <a:pPr algn="just"/>
                <a:endParaRPr lang="en-US" sz="1500" dirty="0" smtClean="0">
                  <a:latin typeface="+mj-lt"/>
                </a:endParaRPr>
              </a:p>
              <a:p>
                <a:pPr algn="just"/>
                <a:r>
                  <a:rPr lang="en-US" sz="1500" dirty="0" smtClean="0">
                    <a:latin typeface="+mj-lt"/>
                  </a:rPr>
                  <a:t>Plan to include also:</a:t>
                </a:r>
              </a:p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sz="1500" b="1" dirty="0" err="1">
                    <a:latin typeface="+mj-lt"/>
                  </a:rPr>
                  <a:t>Lappi</a:t>
                </a:r>
                <a:r>
                  <a:rPr lang="en-US" sz="1500" b="1" dirty="0">
                    <a:latin typeface="+mj-lt"/>
                  </a:rPr>
                  <a:t>, </a:t>
                </a:r>
                <a:r>
                  <a:rPr lang="en-US" sz="1500" b="1" dirty="0" err="1" smtClean="0">
                    <a:latin typeface="+mj-lt"/>
                  </a:rPr>
                  <a:t>Mäntysaari</a:t>
                </a:r>
                <a:r>
                  <a:rPr lang="en-US" sz="1500" b="1" dirty="0">
                    <a:latin typeface="+mj-lt"/>
                  </a:rPr>
                  <a:t>, </a:t>
                </a:r>
                <a:r>
                  <a:rPr lang="en-US" sz="1500" b="1" dirty="0" err="1" smtClean="0">
                    <a:latin typeface="+mj-lt"/>
                  </a:rPr>
                  <a:t>hep-th</a:t>
                </a:r>
                <a:r>
                  <a:rPr lang="en-US" sz="1500" b="1" dirty="0" smtClean="0">
                    <a:latin typeface="+mj-lt"/>
                  </a:rPr>
                  <a:t>/1301.4095</a:t>
                </a:r>
                <a:endParaRPr lang="en-US" sz="1500" dirty="0">
                  <a:latin typeface="+mj-lt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5832" y="980728"/>
                <a:ext cx="4748168" cy="5401479"/>
              </a:xfrm>
              <a:prstGeom prst="rect">
                <a:avLst/>
              </a:prstGeom>
              <a:blipFill rotWithShape="1">
                <a:blip r:embed="rId4"/>
                <a:stretch>
                  <a:fillRect l="-385" t="-226" r="-642" b="-22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7920" y="4111426"/>
            <a:ext cx="4327634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Good agreement with models which include nuclear gluon shadowing. 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Best agreement with EPS09 shadowing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975673" y="333935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x</a:t>
            </a:r>
            <a:r>
              <a:rPr lang="en-US" b="1" dirty="0" smtClean="0">
                <a:solidFill>
                  <a:srgbClr val="FF0000"/>
                </a:solidFill>
              </a:rPr>
              <a:t> ~ 10</a:t>
            </a:r>
            <a:r>
              <a:rPr lang="en-US" b="1" baseline="30000" dirty="0" smtClean="0">
                <a:solidFill>
                  <a:srgbClr val="FF0000"/>
                </a:solidFill>
              </a:rPr>
              <a:t>-2</a:t>
            </a:r>
            <a:endParaRPr lang="en-US" b="1" baseline="30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2279" y="3407312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x</a:t>
            </a:r>
            <a:r>
              <a:rPr lang="en-US" b="1" dirty="0" smtClean="0">
                <a:solidFill>
                  <a:srgbClr val="FF0000"/>
                </a:solidFill>
              </a:rPr>
              <a:t> ~ 10</a:t>
            </a:r>
            <a:r>
              <a:rPr lang="en-US" b="1" baseline="30000" dirty="0" smtClean="0">
                <a:solidFill>
                  <a:srgbClr val="FF0000"/>
                </a:solidFill>
              </a:rPr>
              <a:t>-3</a:t>
            </a:r>
            <a:endParaRPr lang="en-US" b="1" baseline="30000" dirty="0">
              <a:solidFill>
                <a:srgbClr val="FF0000"/>
              </a:solidFill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2562225" y="2824932"/>
            <a:ext cx="1932936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7155" y="6094067"/>
            <a:ext cx="338304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 Yes, gluon shadowing is there…</a:t>
            </a:r>
            <a:endParaRPr lang="it-IT" dirty="0"/>
          </a:p>
        </p:txBody>
      </p:sp>
      <p:sp>
        <p:nvSpPr>
          <p:cNvPr id="14" name="TextBox 13"/>
          <p:cNvSpPr txBox="1"/>
          <p:nvPr/>
        </p:nvSpPr>
        <p:spPr>
          <a:xfrm>
            <a:off x="53510" y="3708682"/>
            <a:ext cx="377670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arXiv:1305.1467 - submitted to EPJC </a:t>
            </a:r>
            <a:endParaRPr lang="it-IT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 flipH="1" flipV="1">
            <a:off x="2627784" y="3068960"/>
            <a:ext cx="1845363" cy="1836672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308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19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03074" y="764704"/>
            <a:ext cx="9039934" cy="4046284"/>
            <a:chOff x="103074" y="2274492"/>
            <a:chExt cx="9039934" cy="4046284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6" t="1" r="4244" b="1133"/>
            <a:stretch/>
          </p:blipFill>
          <p:spPr bwMode="auto">
            <a:xfrm>
              <a:off x="103074" y="2274492"/>
              <a:ext cx="4360926" cy="3242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4788024" y="5738008"/>
              <a:ext cx="4263090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33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0033CC"/>
                  </a:solidFill>
                </a:rPr>
                <a:t>Same model, different gluon shadowing fits</a:t>
              </a:r>
              <a:endParaRPr lang="it-IT" dirty="0">
                <a:solidFill>
                  <a:srgbClr val="0033CC"/>
                </a:solidFill>
              </a:endParaRP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8026" y="2492896"/>
              <a:ext cx="4694982" cy="3109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467544" y="5674445"/>
              <a:ext cx="3564950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33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0033CC"/>
                  </a:solidFill>
                </a:rPr>
                <a:t>Similar amount of gluon shadowing,</a:t>
              </a:r>
            </a:p>
            <a:p>
              <a:r>
                <a:rPr lang="it-IT" dirty="0">
                  <a:solidFill>
                    <a:srgbClr val="0033CC"/>
                  </a:solidFill>
                </a:rPr>
                <a:t>d</a:t>
              </a:r>
              <a:r>
                <a:rPr lang="it-IT" dirty="0" smtClean="0">
                  <a:solidFill>
                    <a:srgbClr val="0033CC"/>
                  </a:solidFill>
                </a:rPr>
                <a:t>ifferent models</a:t>
              </a:r>
              <a:endParaRPr lang="it-IT" dirty="0">
                <a:solidFill>
                  <a:srgbClr val="0033CC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2416547" y="4365105"/>
              <a:ext cx="571277" cy="1077303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2416547" y="4581128"/>
              <a:ext cx="0" cy="86128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555776" y="332656"/>
            <a:ext cx="3344762" cy="369332"/>
          </a:xfrm>
          <a:prstGeom prst="rect">
            <a:avLst/>
          </a:prstGeom>
          <a:solidFill>
            <a:srgbClr val="FFFF00"/>
          </a:solidFill>
          <a:ln w="28575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33CC"/>
                </a:solidFill>
              </a:rPr>
              <a:t>Disentagling </a:t>
            </a:r>
            <a:r>
              <a:rPr lang="it-IT" dirty="0" smtClean="0">
                <a:solidFill>
                  <a:srgbClr val="0033CC"/>
                </a:solidFill>
              </a:rPr>
              <a:t>the gluon shadowing</a:t>
            </a:r>
            <a:endParaRPr lang="it-IT" dirty="0">
              <a:solidFill>
                <a:srgbClr val="0033C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512" y="5589240"/>
            <a:ext cx="5609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ym typeface="Wingdings" pitchFamily="2" charset="2"/>
              </a:rPr>
              <a:t> Nuclear gluon shadowing required to reproduce data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8053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10" y="154520"/>
            <a:ext cx="2705100" cy="301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4119730" y="1560838"/>
            <a:ext cx="4895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 field </a:t>
            </a:r>
            <a:r>
              <a:rPr lang="en-US" dirty="0" smtClean="0">
                <a:sym typeface="Wingdings" pitchFamily="2" charset="2"/>
              </a:rPr>
              <a:t> photon flux</a:t>
            </a:r>
          </a:p>
          <a:p>
            <a:r>
              <a:rPr lang="en-US" dirty="0" smtClean="0">
                <a:sym typeface="Wingdings" pitchFamily="2" charset="2"/>
              </a:rPr>
              <a:t>When </a:t>
            </a:r>
            <a:r>
              <a:rPr lang="en-US" dirty="0" err="1" smtClean="0">
                <a:sym typeface="Wingdings" pitchFamily="2" charset="2"/>
              </a:rPr>
              <a:t>hadronic</a:t>
            </a:r>
            <a:r>
              <a:rPr lang="en-US" dirty="0" smtClean="0">
                <a:sym typeface="Wingdings" pitchFamily="2" charset="2"/>
              </a:rPr>
              <a:t> cross section becomes negligible</a:t>
            </a:r>
          </a:p>
          <a:p>
            <a:r>
              <a:rPr lang="en-US" dirty="0" smtClean="0">
                <a:sym typeface="Wingdings" pitchFamily="2" charset="2"/>
              </a:rPr>
              <a:t>(b&gt;2R) photons can give: 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2</a:t>
            </a:fld>
            <a:endParaRPr lang="en-US"/>
          </a:p>
        </p:txBody>
      </p:sp>
      <p:sp>
        <p:nvSpPr>
          <p:cNvPr id="19" name="CasellaDiTesto 18"/>
          <p:cNvSpPr txBox="1"/>
          <p:nvPr/>
        </p:nvSpPr>
        <p:spPr>
          <a:xfrm>
            <a:off x="2777162" y="149597"/>
            <a:ext cx="2969274" cy="338554"/>
          </a:xfrm>
          <a:prstGeom prst="rect">
            <a:avLst/>
          </a:prstGeom>
          <a:solidFill>
            <a:srgbClr val="FFFF00"/>
          </a:solidFill>
          <a:ln w="28575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33CC"/>
                </a:solidFill>
              </a:rPr>
              <a:t>Ultra Peripheral Collisions at LHC</a:t>
            </a:r>
            <a:endParaRPr lang="en-US" sz="1600" b="1" dirty="0">
              <a:solidFill>
                <a:srgbClr val="0033CC"/>
              </a:solidFill>
            </a:endParaRPr>
          </a:p>
        </p:txBody>
      </p:sp>
      <p:sp>
        <p:nvSpPr>
          <p:cNvPr id="22" name="Rectangle 5"/>
          <p:cNvSpPr/>
          <p:nvPr/>
        </p:nvSpPr>
        <p:spPr>
          <a:xfrm>
            <a:off x="2159876" y="3640674"/>
            <a:ext cx="40123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smtClean="0">
                <a:solidFill>
                  <a:srgbClr val="1506DC"/>
                </a:solidFill>
              </a:rPr>
              <a:t>Coherent </a:t>
            </a:r>
            <a:r>
              <a:rPr lang="en-US" sz="1600" b="1" u="sng" dirty="0" smtClean="0"/>
              <a:t>vector meson production:</a:t>
            </a:r>
            <a:endParaRPr lang="en-US" sz="1600" b="1" u="sng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p</a:t>
            </a:r>
            <a:r>
              <a:rPr lang="en-US" sz="1600" dirty="0" smtClean="0"/>
              <a:t>hoton </a:t>
            </a:r>
            <a:r>
              <a:rPr lang="en-US" sz="1600" dirty="0"/>
              <a:t>couples coherently to all </a:t>
            </a:r>
            <a:r>
              <a:rPr lang="en-US" sz="1600" dirty="0" smtClean="0"/>
              <a:t>nucleons</a:t>
            </a:r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nn-NO" sz="1600" dirty="0" smtClean="0">
                <a:sym typeface="Symbol"/>
              </a:rPr>
              <a:t></a:t>
            </a:r>
            <a:r>
              <a:rPr lang="nn-NO" sz="1600" dirty="0"/>
              <a:t> </a:t>
            </a:r>
            <a:r>
              <a:rPr lang="nn-NO" sz="1600" dirty="0" smtClean="0"/>
              <a:t>p</a:t>
            </a:r>
            <a:r>
              <a:rPr lang="nn-NO" sz="1600" baseline="-25000" dirty="0" smtClean="0"/>
              <a:t>T</a:t>
            </a:r>
            <a:r>
              <a:rPr lang="nn-NO" sz="1600" dirty="0" smtClean="0">
                <a:sym typeface="Symbol"/>
              </a:rPr>
              <a:t></a:t>
            </a:r>
            <a:r>
              <a:rPr lang="nn-NO" sz="1600" dirty="0" smtClean="0"/>
              <a:t> ~ 1/R</a:t>
            </a:r>
            <a:r>
              <a:rPr lang="nn-NO" sz="1600" baseline="-25000" dirty="0" smtClean="0"/>
              <a:t>Pb</a:t>
            </a:r>
            <a:r>
              <a:rPr lang="nn-NO" sz="1600" dirty="0" smtClean="0"/>
              <a:t> ~ 60 </a:t>
            </a:r>
            <a:r>
              <a:rPr lang="nn-NO" sz="1600" dirty="0"/>
              <a:t>MeV/c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no neutron emission in ~80% of cases </a:t>
            </a:r>
            <a:endParaRPr lang="en-US" sz="1600" dirty="0"/>
          </a:p>
          <a:p>
            <a:endParaRPr lang="en-US" sz="1600" b="1" dirty="0" smtClean="0"/>
          </a:p>
          <a:p>
            <a:r>
              <a:rPr lang="en-US" sz="1600" b="1" u="sng" dirty="0" smtClean="0">
                <a:solidFill>
                  <a:srgbClr val="1506DC"/>
                </a:solidFill>
              </a:rPr>
              <a:t>Incoherent</a:t>
            </a:r>
            <a:r>
              <a:rPr lang="en-US" sz="1600" b="1" u="sng" dirty="0" smtClean="0"/>
              <a:t> vector meson production:</a:t>
            </a:r>
            <a:endParaRPr lang="en-US" sz="1600" b="1" u="sng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p</a:t>
            </a:r>
            <a:r>
              <a:rPr lang="en-US" sz="1600" dirty="0" smtClean="0"/>
              <a:t>hoton </a:t>
            </a:r>
            <a:r>
              <a:rPr lang="en-US" sz="1600" dirty="0"/>
              <a:t>couples to a single nucleon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n-NO" sz="1600" dirty="0">
                <a:sym typeface="Symbol"/>
              </a:rPr>
              <a:t></a:t>
            </a:r>
            <a:r>
              <a:rPr lang="nn-NO" sz="1600" dirty="0"/>
              <a:t> p</a:t>
            </a:r>
            <a:r>
              <a:rPr lang="nn-NO" sz="1600" baseline="-25000" dirty="0"/>
              <a:t>T</a:t>
            </a:r>
            <a:r>
              <a:rPr lang="nn-NO" sz="1600" dirty="0">
                <a:sym typeface="Symbol"/>
              </a:rPr>
              <a:t></a:t>
            </a:r>
            <a:r>
              <a:rPr lang="nn-NO" sz="1600" dirty="0"/>
              <a:t> ~ </a:t>
            </a:r>
            <a:r>
              <a:rPr lang="nn-NO" sz="1600" dirty="0" smtClean="0"/>
              <a:t>1/R</a:t>
            </a:r>
            <a:r>
              <a:rPr lang="nn-NO" sz="1600" baseline="-25000" dirty="0" smtClean="0"/>
              <a:t>p</a:t>
            </a:r>
            <a:r>
              <a:rPr lang="nn-NO" sz="1600" dirty="0" smtClean="0"/>
              <a:t> ~ 500 </a:t>
            </a:r>
            <a:r>
              <a:rPr lang="nn-NO" sz="1600" dirty="0"/>
              <a:t>MeV/c </a:t>
            </a:r>
            <a:endParaRPr lang="nn-NO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target </a:t>
            </a:r>
            <a:r>
              <a:rPr lang="en-US" sz="1600" dirty="0"/>
              <a:t>nucleus </a:t>
            </a:r>
            <a:r>
              <a:rPr lang="en-US" sz="1600" dirty="0" smtClean="0"/>
              <a:t>normally breaks up</a:t>
            </a:r>
            <a:endParaRPr lang="en-US" sz="1600" dirty="0"/>
          </a:p>
        </p:txBody>
      </p:sp>
      <p:grpSp>
        <p:nvGrpSpPr>
          <p:cNvPr id="25" name="Группа 22"/>
          <p:cNvGrpSpPr/>
          <p:nvPr/>
        </p:nvGrpSpPr>
        <p:grpSpPr>
          <a:xfrm>
            <a:off x="76310" y="1082164"/>
            <a:ext cx="823282" cy="1194708"/>
            <a:chOff x="59587" y="1989926"/>
            <a:chExt cx="823282" cy="1194708"/>
          </a:xfrm>
        </p:grpSpPr>
        <p:cxnSp>
          <p:nvCxnSpPr>
            <p:cNvPr id="26" name="Прямая соединительная линия 7"/>
            <p:cNvCxnSpPr/>
            <p:nvPr/>
          </p:nvCxnSpPr>
          <p:spPr>
            <a:xfrm flipH="1">
              <a:off x="212835" y="1989926"/>
              <a:ext cx="583773" cy="0"/>
            </a:xfrm>
            <a:prstGeom prst="line">
              <a:avLst/>
            </a:prstGeom>
            <a:ln>
              <a:solidFill>
                <a:srgbClr val="1506D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9"/>
            <p:cNvCxnSpPr/>
            <p:nvPr/>
          </p:nvCxnSpPr>
          <p:spPr>
            <a:xfrm flipH="1">
              <a:off x="212835" y="3184634"/>
              <a:ext cx="670034" cy="0"/>
            </a:xfrm>
            <a:prstGeom prst="line">
              <a:avLst/>
            </a:prstGeom>
            <a:ln>
              <a:solidFill>
                <a:srgbClr val="1506D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11"/>
            <p:cNvCxnSpPr/>
            <p:nvPr/>
          </p:nvCxnSpPr>
          <p:spPr>
            <a:xfrm>
              <a:off x="283779" y="1989926"/>
              <a:ext cx="23649" cy="1194708"/>
            </a:xfrm>
            <a:prstGeom prst="straightConnector1">
              <a:avLst/>
            </a:prstGeom>
            <a:ln>
              <a:solidFill>
                <a:srgbClr val="1506DC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0"/>
            <p:cNvSpPr txBox="1"/>
            <p:nvPr/>
          </p:nvSpPr>
          <p:spPr>
            <a:xfrm>
              <a:off x="59587" y="240261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506DC"/>
                  </a:solidFill>
                </a:rPr>
                <a:t>b</a:t>
              </a:r>
              <a:endParaRPr lang="en-US" b="1" dirty="0">
                <a:solidFill>
                  <a:srgbClr val="1506DC"/>
                </a:solidFill>
              </a:endParaRPr>
            </a:p>
          </p:txBody>
        </p:sp>
      </p:grpSp>
      <p:grpSp>
        <p:nvGrpSpPr>
          <p:cNvPr id="30" name="Группа 23"/>
          <p:cNvGrpSpPr/>
          <p:nvPr/>
        </p:nvGrpSpPr>
        <p:grpSpPr>
          <a:xfrm>
            <a:off x="2944856" y="1998247"/>
            <a:ext cx="1051080" cy="278625"/>
            <a:chOff x="2532993" y="2796595"/>
            <a:chExt cx="1051080" cy="388039"/>
          </a:xfrm>
        </p:grpSpPr>
        <p:cxnSp>
          <p:nvCxnSpPr>
            <p:cNvPr id="31" name="Прямая соединительная линия 17"/>
            <p:cNvCxnSpPr/>
            <p:nvPr/>
          </p:nvCxnSpPr>
          <p:spPr>
            <a:xfrm flipH="1">
              <a:off x="2532993" y="2796595"/>
              <a:ext cx="756745" cy="0"/>
            </a:xfrm>
            <a:prstGeom prst="line">
              <a:avLst/>
            </a:prstGeom>
            <a:ln>
              <a:solidFill>
                <a:srgbClr val="1506D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18"/>
            <p:cNvCxnSpPr/>
            <p:nvPr/>
          </p:nvCxnSpPr>
          <p:spPr>
            <a:xfrm flipH="1">
              <a:off x="2532993" y="3184634"/>
              <a:ext cx="780392" cy="0"/>
            </a:xfrm>
            <a:prstGeom prst="line">
              <a:avLst/>
            </a:prstGeom>
            <a:ln>
              <a:solidFill>
                <a:srgbClr val="1506D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21"/>
            <p:cNvCxnSpPr/>
            <p:nvPr/>
          </p:nvCxnSpPr>
          <p:spPr>
            <a:xfrm>
              <a:off x="3187262" y="2796595"/>
              <a:ext cx="11824" cy="388039"/>
            </a:xfrm>
            <a:prstGeom prst="straightConnector1">
              <a:avLst/>
            </a:prstGeom>
            <a:ln>
              <a:solidFill>
                <a:srgbClr val="1506DC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25"/>
            <p:cNvSpPr txBox="1"/>
            <p:nvPr/>
          </p:nvSpPr>
          <p:spPr>
            <a:xfrm>
              <a:off x="3269563" y="2796595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506DC"/>
                  </a:solidFill>
                </a:rPr>
                <a:t>R</a:t>
              </a:r>
              <a:endParaRPr lang="en-US" b="1" dirty="0">
                <a:solidFill>
                  <a:srgbClr val="1506D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576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20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749" y="1268760"/>
            <a:ext cx="4970543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55776" y="188640"/>
            <a:ext cx="3862339" cy="369332"/>
          </a:xfrm>
          <a:prstGeom prst="rect">
            <a:avLst/>
          </a:prstGeom>
          <a:solidFill>
            <a:srgbClr val="FFFF00"/>
          </a:solidFill>
          <a:ln w="28575">
            <a:solidFill>
              <a:srgbClr val="0033CC"/>
            </a:solidFill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Incoherent </a:t>
            </a:r>
            <a:r>
              <a:rPr lang="en-US" b="1" dirty="0">
                <a:solidFill>
                  <a:srgbClr val="0033CC"/>
                </a:solidFill>
              </a:rPr>
              <a:t>J/</a:t>
            </a:r>
            <a:r>
              <a:rPr lang="el-GR" b="1" dirty="0">
                <a:solidFill>
                  <a:srgbClr val="0033CC"/>
                </a:solidFill>
              </a:rPr>
              <a:t>ψ</a:t>
            </a:r>
            <a:r>
              <a:rPr lang="en-US" b="1" dirty="0">
                <a:solidFill>
                  <a:srgbClr val="0033CC"/>
                </a:solidFill>
              </a:rPr>
              <a:t>: comparison to models</a:t>
            </a:r>
            <a:endParaRPr lang="it-IT" dirty="0"/>
          </a:p>
        </p:txBody>
      </p:sp>
      <p:sp>
        <p:nvSpPr>
          <p:cNvPr id="6" name="TextBox 5"/>
          <p:cNvSpPr txBox="1"/>
          <p:nvPr/>
        </p:nvSpPr>
        <p:spPr>
          <a:xfrm>
            <a:off x="1884466" y="4531262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model predictions  welcome…</a:t>
            </a: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2492896"/>
            <a:ext cx="1709122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arXiv:1305.1467</a:t>
            </a:r>
          </a:p>
          <a:p>
            <a:r>
              <a:rPr lang="en-US" dirty="0" smtClean="0"/>
              <a:t>Sent to EPJC </a:t>
            </a:r>
            <a:endParaRPr lang="it-IT" dirty="0"/>
          </a:p>
        </p:txBody>
      </p:sp>
      <p:sp>
        <p:nvSpPr>
          <p:cNvPr id="8" name="Rectangle 7"/>
          <p:cNvSpPr/>
          <p:nvPr/>
        </p:nvSpPr>
        <p:spPr>
          <a:xfrm>
            <a:off x="105032" y="5167347"/>
            <a:ext cx="86988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ratio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inc</a:t>
            </a:r>
            <a:r>
              <a:rPr lang="en-US" dirty="0" smtClean="0"/>
              <a:t>/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coh</a:t>
            </a:r>
            <a:r>
              <a:rPr lang="en-US" baseline="-25000" dirty="0"/>
              <a:t> </a:t>
            </a:r>
            <a:r>
              <a:rPr lang="en-US" dirty="0" smtClean="0"/>
              <a:t>provides </a:t>
            </a:r>
            <a:r>
              <a:rPr lang="en-US" dirty="0"/>
              <a:t>further constraints on the treatment of the nuclear </a:t>
            </a:r>
          </a:p>
          <a:p>
            <a:r>
              <a:rPr lang="en-US" dirty="0"/>
              <a:t>modifications implemented in the different </a:t>
            </a:r>
            <a:r>
              <a:rPr lang="en-US" dirty="0" smtClean="0"/>
              <a:t>model. </a:t>
            </a:r>
            <a:r>
              <a:rPr lang="en-US" dirty="0"/>
              <a:t>Starlight prediction </a:t>
            </a:r>
            <a:r>
              <a:rPr lang="en-US" dirty="0" smtClean="0"/>
              <a:t>0.41</a:t>
            </a:r>
            <a:endParaRPr lang="it-IT" dirty="0"/>
          </a:p>
        </p:txBody>
      </p:sp>
      <p:sp>
        <p:nvSpPr>
          <p:cNvPr id="9" name="TextBox 8"/>
          <p:cNvSpPr txBox="1"/>
          <p:nvPr/>
        </p:nvSpPr>
        <p:spPr>
          <a:xfrm>
            <a:off x="129745" y="5903899"/>
            <a:ext cx="4565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ALICE result: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inc</a:t>
            </a:r>
            <a:r>
              <a:rPr lang="en-US" dirty="0" smtClean="0"/>
              <a:t>/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coh</a:t>
            </a:r>
            <a:r>
              <a:rPr lang="en-US" baseline="-25000" dirty="0" smtClean="0"/>
              <a:t> </a:t>
            </a:r>
            <a:r>
              <a:rPr lang="en-US" dirty="0" smtClean="0"/>
              <a:t>±  =  </a:t>
            </a:r>
            <a:r>
              <a:rPr lang="fr-FR" dirty="0" smtClean="0"/>
              <a:t>0.41          (</a:t>
            </a:r>
            <a:r>
              <a:rPr lang="fr-FR" dirty="0" err="1" smtClean="0"/>
              <a:t>stat+syst</a:t>
            </a:r>
            <a:r>
              <a:rPr lang="fr-FR" dirty="0" smtClean="0"/>
              <a:t>)</a:t>
            </a:r>
            <a:endParaRPr lang="fr-FR" dirty="0"/>
          </a:p>
          <a:p>
            <a:r>
              <a:rPr lang="en-US" dirty="0" smtClean="0"/>
              <a:t> </a:t>
            </a:r>
            <a:endParaRPr lang="it-IT" dirty="0"/>
          </a:p>
        </p:txBody>
      </p:sp>
      <p:sp>
        <p:nvSpPr>
          <p:cNvPr id="10" name="Rectangle 9"/>
          <p:cNvSpPr/>
          <p:nvPr/>
        </p:nvSpPr>
        <p:spPr>
          <a:xfrm>
            <a:off x="2979394" y="5879683"/>
            <a:ext cx="570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+ 0.10</a:t>
            </a:r>
          </a:p>
          <a:p>
            <a:r>
              <a:rPr lang="fr-FR" sz="1200" dirty="0" smtClean="0"/>
              <a:t> - 0.08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427265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47864" y="2924944"/>
            <a:ext cx="2249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…and one more thing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2781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73" y="-8657"/>
            <a:ext cx="9168029" cy="3429000"/>
          </a:xfrm>
          <a:prstGeom prst="rect">
            <a:avLst/>
          </a:prstGeom>
          <a:noFill/>
          <a:ln>
            <a:noFill/>
          </a:ln>
          <a:effectLst>
            <a:reflection endPos="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Sep 12,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E. Scapparone, EDSBlois2013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41246" y="114499"/>
            <a:ext cx="400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Pb</a:t>
            </a:r>
            <a:r>
              <a:rPr lang="en-US" dirty="0" smtClean="0">
                <a:solidFill>
                  <a:prstClr val="white"/>
                </a:solidFill>
              </a:rPr>
              <a:t>-</a:t>
            </a:r>
            <a:r>
              <a:rPr lang="it-IT" dirty="0" smtClean="0">
                <a:solidFill>
                  <a:prstClr val="white"/>
                </a:solidFill>
              </a:rPr>
              <a:t>Pb collisions: shedding light on ...light</a:t>
            </a:r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2276872"/>
            <a:ext cx="311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Symbol" pitchFamily="18" charset="2"/>
              </a:rPr>
              <a:t>g</a:t>
            </a:r>
            <a:endParaRPr lang="it-IT" sz="2400" b="1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1622" y="1412776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chemeClr val="bg1"/>
              </a:solidFill>
              <a:latin typeface="Symbol" pitchFamily="18" charset="2"/>
            </a:endParaRPr>
          </a:p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68344" y="1844824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chemeClr val="bg1"/>
              </a:solidFill>
              <a:latin typeface="Symbol" pitchFamily="18" charset="2"/>
            </a:endParaRPr>
          </a:p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95410" y="1188109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chemeClr val="bg1"/>
              </a:solidFill>
              <a:latin typeface="Symbol" pitchFamily="18" charset="2"/>
            </a:endParaRPr>
          </a:p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90866" y="2420888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chemeClr val="bg1"/>
              </a:solidFill>
              <a:latin typeface="Symbol" pitchFamily="18" charset="2"/>
            </a:endParaRPr>
          </a:p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16166" y="766445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chemeClr val="bg1"/>
              </a:solidFill>
              <a:latin typeface="Symbol" pitchFamily="18" charset="2"/>
            </a:endParaRPr>
          </a:p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36296" y="2852936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chemeClr val="bg1"/>
              </a:solidFill>
              <a:latin typeface="Symbol" pitchFamily="18" charset="2"/>
            </a:endParaRPr>
          </a:p>
          <a:p>
            <a:endParaRPr lang="it-IT" dirty="0">
              <a:solidFill>
                <a:prstClr val="black"/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3089" y="3410046"/>
            <a:ext cx="9150178" cy="3447954"/>
          </a:xfrm>
          <a:prstGeom prst="rect">
            <a:avLst/>
          </a:prstGeom>
          <a:noFill/>
          <a:ln>
            <a:noFill/>
          </a:ln>
          <a:effectLst>
            <a:reflection endPos="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139758" y="5085184"/>
            <a:ext cx="2792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  <a:p>
            <a:endParaRPr lang="it-IT" b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3968" y="5301208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FF0000"/>
              </a:solidFill>
              <a:latin typeface="Symbol" pitchFamily="18" charset="2"/>
            </a:endParaRPr>
          </a:p>
          <a:p>
            <a:endParaRPr lang="it-IT" dirty="0"/>
          </a:p>
        </p:txBody>
      </p:sp>
      <p:sp>
        <p:nvSpPr>
          <p:cNvPr id="22" name="Rectangle 21"/>
          <p:cNvSpPr/>
          <p:nvPr/>
        </p:nvSpPr>
        <p:spPr>
          <a:xfrm>
            <a:off x="4479020" y="3086652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109710" y="382248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16216" y="5229200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FF0000"/>
              </a:solidFill>
              <a:latin typeface="Symbol" pitchFamily="18" charset="2"/>
            </a:endParaRPr>
          </a:p>
          <a:p>
            <a:endParaRPr lang="it-IT" dirty="0"/>
          </a:p>
        </p:txBody>
      </p:sp>
      <p:sp>
        <p:nvSpPr>
          <p:cNvPr id="25" name="TextBox 24"/>
          <p:cNvSpPr txBox="1"/>
          <p:nvPr/>
        </p:nvSpPr>
        <p:spPr>
          <a:xfrm>
            <a:off x="6084168" y="4149080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FF0000"/>
              </a:solidFill>
              <a:latin typeface="Symbol" pitchFamily="18" charset="2"/>
            </a:endParaRPr>
          </a:p>
          <a:p>
            <a:endParaRPr lang="it-IT" dirty="0"/>
          </a:p>
        </p:txBody>
      </p:sp>
      <p:sp>
        <p:nvSpPr>
          <p:cNvPr id="27" name="Freeform 26"/>
          <p:cNvSpPr/>
          <p:nvPr/>
        </p:nvSpPr>
        <p:spPr>
          <a:xfrm rot="21298742">
            <a:off x="4856332" y="3201810"/>
            <a:ext cx="518984" cy="139017"/>
          </a:xfrm>
          <a:custGeom>
            <a:avLst/>
            <a:gdLst>
              <a:gd name="connsiteX0" fmla="*/ 0 w 518984"/>
              <a:gd name="connsiteY0" fmla="*/ 253319 h 278033"/>
              <a:gd name="connsiteX1" fmla="*/ 86497 w 518984"/>
              <a:gd name="connsiteY1" fmla="*/ 6 h 278033"/>
              <a:gd name="connsiteX2" fmla="*/ 129746 w 518984"/>
              <a:gd name="connsiteY2" fmla="*/ 259497 h 278033"/>
              <a:gd name="connsiteX3" fmla="*/ 191530 w 518984"/>
              <a:gd name="connsiteY3" fmla="*/ 6 h 278033"/>
              <a:gd name="connsiteX4" fmla="*/ 240957 w 518984"/>
              <a:gd name="connsiteY4" fmla="*/ 259497 h 278033"/>
              <a:gd name="connsiteX5" fmla="*/ 296562 w 518984"/>
              <a:gd name="connsiteY5" fmla="*/ 6184 h 278033"/>
              <a:gd name="connsiteX6" fmla="*/ 345989 w 518984"/>
              <a:gd name="connsiteY6" fmla="*/ 271854 h 278033"/>
              <a:gd name="connsiteX7" fmla="*/ 395416 w 518984"/>
              <a:gd name="connsiteY7" fmla="*/ 24719 h 278033"/>
              <a:gd name="connsiteX8" fmla="*/ 426308 w 518984"/>
              <a:gd name="connsiteY8" fmla="*/ 278033 h 278033"/>
              <a:gd name="connsiteX9" fmla="*/ 475735 w 518984"/>
              <a:gd name="connsiteY9" fmla="*/ 24719 h 278033"/>
              <a:gd name="connsiteX10" fmla="*/ 518984 w 518984"/>
              <a:gd name="connsiteY10" fmla="*/ 278033 h 278033"/>
              <a:gd name="connsiteX11" fmla="*/ 518984 w 518984"/>
              <a:gd name="connsiteY11" fmla="*/ 278033 h 27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8984" h="278033">
                <a:moveTo>
                  <a:pt x="0" y="253319"/>
                </a:moveTo>
                <a:cubicBezTo>
                  <a:pt x="32436" y="126147"/>
                  <a:pt x="64873" y="-1024"/>
                  <a:pt x="86497" y="6"/>
                </a:cubicBezTo>
                <a:cubicBezTo>
                  <a:pt x="108121" y="1036"/>
                  <a:pt x="112241" y="259497"/>
                  <a:pt x="129746" y="259497"/>
                </a:cubicBezTo>
                <a:cubicBezTo>
                  <a:pt x="147251" y="259497"/>
                  <a:pt x="172995" y="6"/>
                  <a:pt x="191530" y="6"/>
                </a:cubicBezTo>
                <a:cubicBezTo>
                  <a:pt x="210065" y="6"/>
                  <a:pt x="223452" y="258467"/>
                  <a:pt x="240957" y="259497"/>
                </a:cubicBezTo>
                <a:cubicBezTo>
                  <a:pt x="258462" y="260527"/>
                  <a:pt x="279057" y="4125"/>
                  <a:pt x="296562" y="6184"/>
                </a:cubicBezTo>
                <a:cubicBezTo>
                  <a:pt x="314067" y="8243"/>
                  <a:pt x="329513" y="268765"/>
                  <a:pt x="345989" y="271854"/>
                </a:cubicBezTo>
                <a:cubicBezTo>
                  <a:pt x="362465" y="274943"/>
                  <a:pt x="382030" y="23689"/>
                  <a:pt x="395416" y="24719"/>
                </a:cubicBezTo>
                <a:cubicBezTo>
                  <a:pt x="408803" y="25749"/>
                  <a:pt x="412922" y="278033"/>
                  <a:pt x="426308" y="278033"/>
                </a:cubicBezTo>
                <a:cubicBezTo>
                  <a:pt x="439694" y="278033"/>
                  <a:pt x="460289" y="24719"/>
                  <a:pt x="475735" y="24719"/>
                </a:cubicBezTo>
                <a:cubicBezTo>
                  <a:pt x="491181" y="24719"/>
                  <a:pt x="518984" y="278033"/>
                  <a:pt x="518984" y="278033"/>
                </a:cubicBezTo>
                <a:lnTo>
                  <a:pt x="518984" y="278033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Freeform 29"/>
          <p:cNvSpPr/>
          <p:nvPr/>
        </p:nvSpPr>
        <p:spPr>
          <a:xfrm rot="1730758">
            <a:off x="4354233" y="4102312"/>
            <a:ext cx="518984" cy="139017"/>
          </a:xfrm>
          <a:custGeom>
            <a:avLst/>
            <a:gdLst>
              <a:gd name="connsiteX0" fmla="*/ 0 w 518984"/>
              <a:gd name="connsiteY0" fmla="*/ 253319 h 278033"/>
              <a:gd name="connsiteX1" fmla="*/ 86497 w 518984"/>
              <a:gd name="connsiteY1" fmla="*/ 6 h 278033"/>
              <a:gd name="connsiteX2" fmla="*/ 129746 w 518984"/>
              <a:gd name="connsiteY2" fmla="*/ 259497 h 278033"/>
              <a:gd name="connsiteX3" fmla="*/ 191530 w 518984"/>
              <a:gd name="connsiteY3" fmla="*/ 6 h 278033"/>
              <a:gd name="connsiteX4" fmla="*/ 240957 w 518984"/>
              <a:gd name="connsiteY4" fmla="*/ 259497 h 278033"/>
              <a:gd name="connsiteX5" fmla="*/ 296562 w 518984"/>
              <a:gd name="connsiteY5" fmla="*/ 6184 h 278033"/>
              <a:gd name="connsiteX6" fmla="*/ 345989 w 518984"/>
              <a:gd name="connsiteY6" fmla="*/ 271854 h 278033"/>
              <a:gd name="connsiteX7" fmla="*/ 395416 w 518984"/>
              <a:gd name="connsiteY7" fmla="*/ 24719 h 278033"/>
              <a:gd name="connsiteX8" fmla="*/ 426308 w 518984"/>
              <a:gd name="connsiteY8" fmla="*/ 278033 h 278033"/>
              <a:gd name="connsiteX9" fmla="*/ 475735 w 518984"/>
              <a:gd name="connsiteY9" fmla="*/ 24719 h 278033"/>
              <a:gd name="connsiteX10" fmla="*/ 518984 w 518984"/>
              <a:gd name="connsiteY10" fmla="*/ 278033 h 278033"/>
              <a:gd name="connsiteX11" fmla="*/ 518984 w 518984"/>
              <a:gd name="connsiteY11" fmla="*/ 278033 h 27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8984" h="278033">
                <a:moveTo>
                  <a:pt x="0" y="253319"/>
                </a:moveTo>
                <a:cubicBezTo>
                  <a:pt x="32436" y="126147"/>
                  <a:pt x="64873" y="-1024"/>
                  <a:pt x="86497" y="6"/>
                </a:cubicBezTo>
                <a:cubicBezTo>
                  <a:pt x="108121" y="1036"/>
                  <a:pt x="112241" y="259497"/>
                  <a:pt x="129746" y="259497"/>
                </a:cubicBezTo>
                <a:cubicBezTo>
                  <a:pt x="147251" y="259497"/>
                  <a:pt x="172995" y="6"/>
                  <a:pt x="191530" y="6"/>
                </a:cubicBezTo>
                <a:cubicBezTo>
                  <a:pt x="210065" y="6"/>
                  <a:pt x="223452" y="258467"/>
                  <a:pt x="240957" y="259497"/>
                </a:cubicBezTo>
                <a:cubicBezTo>
                  <a:pt x="258462" y="260527"/>
                  <a:pt x="279057" y="4125"/>
                  <a:pt x="296562" y="6184"/>
                </a:cubicBezTo>
                <a:cubicBezTo>
                  <a:pt x="314067" y="8243"/>
                  <a:pt x="329513" y="268765"/>
                  <a:pt x="345989" y="271854"/>
                </a:cubicBezTo>
                <a:cubicBezTo>
                  <a:pt x="362465" y="274943"/>
                  <a:pt x="382030" y="23689"/>
                  <a:pt x="395416" y="24719"/>
                </a:cubicBezTo>
                <a:cubicBezTo>
                  <a:pt x="408803" y="25749"/>
                  <a:pt x="412922" y="278033"/>
                  <a:pt x="426308" y="278033"/>
                </a:cubicBezTo>
                <a:cubicBezTo>
                  <a:pt x="439694" y="278033"/>
                  <a:pt x="460289" y="24719"/>
                  <a:pt x="475735" y="24719"/>
                </a:cubicBezTo>
                <a:cubicBezTo>
                  <a:pt x="491181" y="24719"/>
                  <a:pt x="518984" y="278033"/>
                  <a:pt x="518984" y="278033"/>
                </a:cubicBezTo>
                <a:lnTo>
                  <a:pt x="518984" y="278033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Freeform 30"/>
          <p:cNvSpPr/>
          <p:nvPr/>
        </p:nvSpPr>
        <p:spPr>
          <a:xfrm rot="19438798">
            <a:off x="6316827" y="4079571"/>
            <a:ext cx="518984" cy="139017"/>
          </a:xfrm>
          <a:custGeom>
            <a:avLst/>
            <a:gdLst>
              <a:gd name="connsiteX0" fmla="*/ 0 w 518984"/>
              <a:gd name="connsiteY0" fmla="*/ 253319 h 278033"/>
              <a:gd name="connsiteX1" fmla="*/ 86497 w 518984"/>
              <a:gd name="connsiteY1" fmla="*/ 6 h 278033"/>
              <a:gd name="connsiteX2" fmla="*/ 129746 w 518984"/>
              <a:gd name="connsiteY2" fmla="*/ 259497 h 278033"/>
              <a:gd name="connsiteX3" fmla="*/ 191530 w 518984"/>
              <a:gd name="connsiteY3" fmla="*/ 6 h 278033"/>
              <a:gd name="connsiteX4" fmla="*/ 240957 w 518984"/>
              <a:gd name="connsiteY4" fmla="*/ 259497 h 278033"/>
              <a:gd name="connsiteX5" fmla="*/ 296562 w 518984"/>
              <a:gd name="connsiteY5" fmla="*/ 6184 h 278033"/>
              <a:gd name="connsiteX6" fmla="*/ 345989 w 518984"/>
              <a:gd name="connsiteY6" fmla="*/ 271854 h 278033"/>
              <a:gd name="connsiteX7" fmla="*/ 395416 w 518984"/>
              <a:gd name="connsiteY7" fmla="*/ 24719 h 278033"/>
              <a:gd name="connsiteX8" fmla="*/ 426308 w 518984"/>
              <a:gd name="connsiteY8" fmla="*/ 278033 h 278033"/>
              <a:gd name="connsiteX9" fmla="*/ 475735 w 518984"/>
              <a:gd name="connsiteY9" fmla="*/ 24719 h 278033"/>
              <a:gd name="connsiteX10" fmla="*/ 518984 w 518984"/>
              <a:gd name="connsiteY10" fmla="*/ 278033 h 278033"/>
              <a:gd name="connsiteX11" fmla="*/ 518984 w 518984"/>
              <a:gd name="connsiteY11" fmla="*/ 278033 h 27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8984" h="278033">
                <a:moveTo>
                  <a:pt x="0" y="253319"/>
                </a:moveTo>
                <a:cubicBezTo>
                  <a:pt x="32436" y="126147"/>
                  <a:pt x="64873" y="-1024"/>
                  <a:pt x="86497" y="6"/>
                </a:cubicBezTo>
                <a:cubicBezTo>
                  <a:pt x="108121" y="1036"/>
                  <a:pt x="112241" y="259497"/>
                  <a:pt x="129746" y="259497"/>
                </a:cubicBezTo>
                <a:cubicBezTo>
                  <a:pt x="147251" y="259497"/>
                  <a:pt x="172995" y="6"/>
                  <a:pt x="191530" y="6"/>
                </a:cubicBezTo>
                <a:cubicBezTo>
                  <a:pt x="210065" y="6"/>
                  <a:pt x="223452" y="258467"/>
                  <a:pt x="240957" y="259497"/>
                </a:cubicBezTo>
                <a:cubicBezTo>
                  <a:pt x="258462" y="260527"/>
                  <a:pt x="279057" y="4125"/>
                  <a:pt x="296562" y="6184"/>
                </a:cubicBezTo>
                <a:cubicBezTo>
                  <a:pt x="314067" y="8243"/>
                  <a:pt x="329513" y="268765"/>
                  <a:pt x="345989" y="271854"/>
                </a:cubicBezTo>
                <a:cubicBezTo>
                  <a:pt x="362465" y="274943"/>
                  <a:pt x="382030" y="23689"/>
                  <a:pt x="395416" y="24719"/>
                </a:cubicBezTo>
                <a:cubicBezTo>
                  <a:pt x="408803" y="25749"/>
                  <a:pt x="412922" y="278033"/>
                  <a:pt x="426308" y="278033"/>
                </a:cubicBezTo>
                <a:cubicBezTo>
                  <a:pt x="439694" y="278033"/>
                  <a:pt x="460289" y="24719"/>
                  <a:pt x="475735" y="24719"/>
                </a:cubicBezTo>
                <a:cubicBezTo>
                  <a:pt x="491181" y="24719"/>
                  <a:pt x="518984" y="278033"/>
                  <a:pt x="518984" y="278033"/>
                </a:cubicBezTo>
                <a:lnTo>
                  <a:pt x="518984" y="278033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Freeform 31"/>
          <p:cNvSpPr/>
          <p:nvPr/>
        </p:nvSpPr>
        <p:spPr>
          <a:xfrm rot="19438798">
            <a:off x="2315162" y="5022882"/>
            <a:ext cx="518984" cy="139017"/>
          </a:xfrm>
          <a:custGeom>
            <a:avLst/>
            <a:gdLst>
              <a:gd name="connsiteX0" fmla="*/ 0 w 518984"/>
              <a:gd name="connsiteY0" fmla="*/ 253319 h 278033"/>
              <a:gd name="connsiteX1" fmla="*/ 86497 w 518984"/>
              <a:gd name="connsiteY1" fmla="*/ 6 h 278033"/>
              <a:gd name="connsiteX2" fmla="*/ 129746 w 518984"/>
              <a:gd name="connsiteY2" fmla="*/ 259497 h 278033"/>
              <a:gd name="connsiteX3" fmla="*/ 191530 w 518984"/>
              <a:gd name="connsiteY3" fmla="*/ 6 h 278033"/>
              <a:gd name="connsiteX4" fmla="*/ 240957 w 518984"/>
              <a:gd name="connsiteY4" fmla="*/ 259497 h 278033"/>
              <a:gd name="connsiteX5" fmla="*/ 296562 w 518984"/>
              <a:gd name="connsiteY5" fmla="*/ 6184 h 278033"/>
              <a:gd name="connsiteX6" fmla="*/ 345989 w 518984"/>
              <a:gd name="connsiteY6" fmla="*/ 271854 h 278033"/>
              <a:gd name="connsiteX7" fmla="*/ 395416 w 518984"/>
              <a:gd name="connsiteY7" fmla="*/ 24719 h 278033"/>
              <a:gd name="connsiteX8" fmla="*/ 426308 w 518984"/>
              <a:gd name="connsiteY8" fmla="*/ 278033 h 278033"/>
              <a:gd name="connsiteX9" fmla="*/ 475735 w 518984"/>
              <a:gd name="connsiteY9" fmla="*/ 24719 h 278033"/>
              <a:gd name="connsiteX10" fmla="*/ 518984 w 518984"/>
              <a:gd name="connsiteY10" fmla="*/ 278033 h 278033"/>
              <a:gd name="connsiteX11" fmla="*/ 518984 w 518984"/>
              <a:gd name="connsiteY11" fmla="*/ 278033 h 27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8984" h="278033">
                <a:moveTo>
                  <a:pt x="0" y="253319"/>
                </a:moveTo>
                <a:cubicBezTo>
                  <a:pt x="32436" y="126147"/>
                  <a:pt x="64873" y="-1024"/>
                  <a:pt x="86497" y="6"/>
                </a:cubicBezTo>
                <a:cubicBezTo>
                  <a:pt x="108121" y="1036"/>
                  <a:pt x="112241" y="259497"/>
                  <a:pt x="129746" y="259497"/>
                </a:cubicBezTo>
                <a:cubicBezTo>
                  <a:pt x="147251" y="259497"/>
                  <a:pt x="172995" y="6"/>
                  <a:pt x="191530" y="6"/>
                </a:cubicBezTo>
                <a:cubicBezTo>
                  <a:pt x="210065" y="6"/>
                  <a:pt x="223452" y="258467"/>
                  <a:pt x="240957" y="259497"/>
                </a:cubicBezTo>
                <a:cubicBezTo>
                  <a:pt x="258462" y="260527"/>
                  <a:pt x="279057" y="4125"/>
                  <a:pt x="296562" y="6184"/>
                </a:cubicBezTo>
                <a:cubicBezTo>
                  <a:pt x="314067" y="8243"/>
                  <a:pt x="329513" y="268765"/>
                  <a:pt x="345989" y="271854"/>
                </a:cubicBezTo>
                <a:cubicBezTo>
                  <a:pt x="362465" y="274943"/>
                  <a:pt x="382030" y="23689"/>
                  <a:pt x="395416" y="24719"/>
                </a:cubicBezTo>
                <a:cubicBezTo>
                  <a:pt x="408803" y="25749"/>
                  <a:pt x="412922" y="278033"/>
                  <a:pt x="426308" y="278033"/>
                </a:cubicBezTo>
                <a:cubicBezTo>
                  <a:pt x="439694" y="278033"/>
                  <a:pt x="460289" y="24719"/>
                  <a:pt x="475735" y="24719"/>
                </a:cubicBezTo>
                <a:cubicBezTo>
                  <a:pt x="491181" y="24719"/>
                  <a:pt x="518984" y="278033"/>
                  <a:pt x="518984" y="278033"/>
                </a:cubicBezTo>
                <a:lnTo>
                  <a:pt x="518984" y="278033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Freeform 32"/>
          <p:cNvSpPr/>
          <p:nvPr/>
        </p:nvSpPr>
        <p:spPr>
          <a:xfrm rot="19438798">
            <a:off x="6652502" y="5073992"/>
            <a:ext cx="518984" cy="139017"/>
          </a:xfrm>
          <a:custGeom>
            <a:avLst/>
            <a:gdLst>
              <a:gd name="connsiteX0" fmla="*/ 0 w 518984"/>
              <a:gd name="connsiteY0" fmla="*/ 253319 h 278033"/>
              <a:gd name="connsiteX1" fmla="*/ 86497 w 518984"/>
              <a:gd name="connsiteY1" fmla="*/ 6 h 278033"/>
              <a:gd name="connsiteX2" fmla="*/ 129746 w 518984"/>
              <a:gd name="connsiteY2" fmla="*/ 259497 h 278033"/>
              <a:gd name="connsiteX3" fmla="*/ 191530 w 518984"/>
              <a:gd name="connsiteY3" fmla="*/ 6 h 278033"/>
              <a:gd name="connsiteX4" fmla="*/ 240957 w 518984"/>
              <a:gd name="connsiteY4" fmla="*/ 259497 h 278033"/>
              <a:gd name="connsiteX5" fmla="*/ 296562 w 518984"/>
              <a:gd name="connsiteY5" fmla="*/ 6184 h 278033"/>
              <a:gd name="connsiteX6" fmla="*/ 345989 w 518984"/>
              <a:gd name="connsiteY6" fmla="*/ 271854 h 278033"/>
              <a:gd name="connsiteX7" fmla="*/ 395416 w 518984"/>
              <a:gd name="connsiteY7" fmla="*/ 24719 h 278033"/>
              <a:gd name="connsiteX8" fmla="*/ 426308 w 518984"/>
              <a:gd name="connsiteY8" fmla="*/ 278033 h 278033"/>
              <a:gd name="connsiteX9" fmla="*/ 475735 w 518984"/>
              <a:gd name="connsiteY9" fmla="*/ 24719 h 278033"/>
              <a:gd name="connsiteX10" fmla="*/ 518984 w 518984"/>
              <a:gd name="connsiteY10" fmla="*/ 278033 h 278033"/>
              <a:gd name="connsiteX11" fmla="*/ 518984 w 518984"/>
              <a:gd name="connsiteY11" fmla="*/ 278033 h 27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8984" h="278033">
                <a:moveTo>
                  <a:pt x="0" y="253319"/>
                </a:moveTo>
                <a:cubicBezTo>
                  <a:pt x="32436" y="126147"/>
                  <a:pt x="64873" y="-1024"/>
                  <a:pt x="86497" y="6"/>
                </a:cubicBezTo>
                <a:cubicBezTo>
                  <a:pt x="108121" y="1036"/>
                  <a:pt x="112241" y="259497"/>
                  <a:pt x="129746" y="259497"/>
                </a:cubicBezTo>
                <a:cubicBezTo>
                  <a:pt x="147251" y="259497"/>
                  <a:pt x="172995" y="6"/>
                  <a:pt x="191530" y="6"/>
                </a:cubicBezTo>
                <a:cubicBezTo>
                  <a:pt x="210065" y="6"/>
                  <a:pt x="223452" y="258467"/>
                  <a:pt x="240957" y="259497"/>
                </a:cubicBezTo>
                <a:cubicBezTo>
                  <a:pt x="258462" y="260527"/>
                  <a:pt x="279057" y="4125"/>
                  <a:pt x="296562" y="6184"/>
                </a:cubicBezTo>
                <a:cubicBezTo>
                  <a:pt x="314067" y="8243"/>
                  <a:pt x="329513" y="268765"/>
                  <a:pt x="345989" y="271854"/>
                </a:cubicBezTo>
                <a:cubicBezTo>
                  <a:pt x="362465" y="274943"/>
                  <a:pt x="382030" y="23689"/>
                  <a:pt x="395416" y="24719"/>
                </a:cubicBezTo>
                <a:cubicBezTo>
                  <a:pt x="408803" y="25749"/>
                  <a:pt x="412922" y="278033"/>
                  <a:pt x="426308" y="278033"/>
                </a:cubicBezTo>
                <a:cubicBezTo>
                  <a:pt x="439694" y="278033"/>
                  <a:pt x="460289" y="24719"/>
                  <a:pt x="475735" y="24719"/>
                </a:cubicBezTo>
                <a:cubicBezTo>
                  <a:pt x="491181" y="24719"/>
                  <a:pt x="518984" y="278033"/>
                  <a:pt x="518984" y="278033"/>
                </a:cubicBezTo>
                <a:lnTo>
                  <a:pt x="518984" y="278033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Freeform 33"/>
          <p:cNvSpPr/>
          <p:nvPr/>
        </p:nvSpPr>
        <p:spPr>
          <a:xfrm rot="19438798">
            <a:off x="4423642" y="5143064"/>
            <a:ext cx="518984" cy="139017"/>
          </a:xfrm>
          <a:custGeom>
            <a:avLst/>
            <a:gdLst>
              <a:gd name="connsiteX0" fmla="*/ 0 w 518984"/>
              <a:gd name="connsiteY0" fmla="*/ 253319 h 278033"/>
              <a:gd name="connsiteX1" fmla="*/ 86497 w 518984"/>
              <a:gd name="connsiteY1" fmla="*/ 6 h 278033"/>
              <a:gd name="connsiteX2" fmla="*/ 129746 w 518984"/>
              <a:gd name="connsiteY2" fmla="*/ 259497 h 278033"/>
              <a:gd name="connsiteX3" fmla="*/ 191530 w 518984"/>
              <a:gd name="connsiteY3" fmla="*/ 6 h 278033"/>
              <a:gd name="connsiteX4" fmla="*/ 240957 w 518984"/>
              <a:gd name="connsiteY4" fmla="*/ 259497 h 278033"/>
              <a:gd name="connsiteX5" fmla="*/ 296562 w 518984"/>
              <a:gd name="connsiteY5" fmla="*/ 6184 h 278033"/>
              <a:gd name="connsiteX6" fmla="*/ 345989 w 518984"/>
              <a:gd name="connsiteY6" fmla="*/ 271854 h 278033"/>
              <a:gd name="connsiteX7" fmla="*/ 395416 w 518984"/>
              <a:gd name="connsiteY7" fmla="*/ 24719 h 278033"/>
              <a:gd name="connsiteX8" fmla="*/ 426308 w 518984"/>
              <a:gd name="connsiteY8" fmla="*/ 278033 h 278033"/>
              <a:gd name="connsiteX9" fmla="*/ 475735 w 518984"/>
              <a:gd name="connsiteY9" fmla="*/ 24719 h 278033"/>
              <a:gd name="connsiteX10" fmla="*/ 518984 w 518984"/>
              <a:gd name="connsiteY10" fmla="*/ 278033 h 278033"/>
              <a:gd name="connsiteX11" fmla="*/ 518984 w 518984"/>
              <a:gd name="connsiteY11" fmla="*/ 278033 h 27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8984" h="278033">
                <a:moveTo>
                  <a:pt x="0" y="253319"/>
                </a:moveTo>
                <a:cubicBezTo>
                  <a:pt x="32436" y="126147"/>
                  <a:pt x="64873" y="-1024"/>
                  <a:pt x="86497" y="6"/>
                </a:cubicBezTo>
                <a:cubicBezTo>
                  <a:pt x="108121" y="1036"/>
                  <a:pt x="112241" y="259497"/>
                  <a:pt x="129746" y="259497"/>
                </a:cubicBezTo>
                <a:cubicBezTo>
                  <a:pt x="147251" y="259497"/>
                  <a:pt x="172995" y="6"/>
                  <a:pt x="191530" y="6"/>
                </a:cubicBezTo>
                <a:cubicBezTo>
                  <a:pt x="210065" y="6"/>
                  <a:pt x="223452" y="258467"/>
                  <a:pt x="240957" y="259497"/>
                </a:cubicBezTo>
                <a:cubicBezTo>
                  <a:pt x="258462" y="260527"/>
                  <a:pt x="279057" y="4125"/>
                  <a:pt x="296562" y="6184"/>
                </a:cubicBezTo>
                <a:cubicBezTo>
                  <a:pt x="314067" y="8243"/>
                  <a:pt x="329513" y="268765"/>
                  <a:pt x="345989" y="271854"/>
                </a:cubicBezTo>
                <a:cubicBezTo>
                  <a:pt x="362465" y="274943"/>
                  <a:pt x="382030" y="23689"/>
                  <a:pt x="395416" y="24719"/>
                </a:cubicBezTo>
                <a:cubicBezTo>
                  <a:pt x="408803" y="25749"/>
                  <a:pt x="412922" y="278033"/>
                  <a:pt x="426308" y="278033"/>
                </a:cubicBezTo>
                <a:cubicBezTo>
                  <a:pt x="439694" y="278033"/>
                  <a:pt x="460289" y="24719"/>
                  <a:pt x="475735" y="24719"/>
                </a:cubicBezTo>
                <a:cubicBezTo>
                  <a:pt x="491181" y="24719"/>
                  <a:pt x="518984" y="278033"/>
                  <a:pt x="518984" y="278033"/>
                </a:cubicBezTo>
                <a:lnTo>
                  <a:pt x="518984" y="278033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Freeform 34"/>
          <p:cNvSpPr/>
          <p:nvPr/>
        </p:nvSpPr>
        <p:spPr>
          <a:xfrm rot="19438798">
            <a:off x="4240596" y="1845152"/>
            <a:ext cx="518984" cy="139017"/>
          </a:xfrm>
          <a:custGeom>
            <a:avLst/>
            <a:gdLst>
              <a:gd name="connsiteX0" fmla="*/ 0 w 518984"/>
              <a:gd name="connsiteY0" fmla="*/ 253319 h 278033"/>
              <a:gd name="connsiteX1" fmla="*/ 86497 w 518984"/>
              <a:gd name="connsiteY1" fmla="*/ 6 h 278033"/>
              <a:gd name="connsiteX2" fmla="*/ 129746 w 518984"/>
              <a:gd name="connsiteY2" fmla="*/ 259497 h 278033"/>
              <a:gd name="connsiteX3" fmla="*/ 191530 w 518984"/>
              <a:gd name="connsiteY3" fmla="*/ 6 h 278033"/>
              <a:gd name="connsiteX4" fmla="*/ 240957 w 518984"/>
              <a:gd name="connsiteY4" fmla="*/ 259497 h 278033"/>
              <a:gd name="connsiteX5" fmla="*/ 296562 w 518984"/>
              <a:gd name="connsiteY5" fmla="*/ 6184 h 278033"/>
              <a:gd name="connsiteX6" fmla="*/ 345989 w 518984"/>
              <a:gd name="connsiteY6" fmla="*/ 271854 h 278033"/>
              <a:gd name="connsiteX7" fmla="*/ 395416 w 518984"/>
              <a:gd name="connsiteY7" fmla="*/ 24719 h 278033"/>
              <a:gd name="connsiteX8" fmla="*/ 426308 w 518984"/>
              <a:gd name="connsiteY8" fmla="*/ 278033 h 278033"/>
              <a:gd name="connsiteX9" fmla="*/ 475735 w 518984"/>
              <a:gd name="connsiteY9" fmla="*/ 24719 h 278033"/>
              <a:gd name="connsiteX10" fmla="*/ 518984 w 518984"/>
              <a:gd name="connsiteY10" fmla="*/ 278033 h 278033"/>
              <a:gd name="connsiteX11" fmla="*/ 518984 w 518984"/>
              <a:gd name="connsiteY11" fmla="*/ 278033 h 27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8984" h="278033">
                <a:moveTo>
                  <a:pt x="0" y="253319"/>
                </a:moveTo>
                <a:cubicBezTo>
                  <a:pt x="32436" y="126147"/>
                  <a:pt x="64873" y="-1024"/>
                  <a:pt x="86497" y="6"/>
                </a:cubicBezTo>
                <a:cubicBezTo>
                  <a:pt x="108121" y="1036"/>
                  <a:pt x="112241" y="259497"/>
                  <a:pt x="129746" y="259497"/>
                </a:cubicBezTo>
                <a:cubicBezTo>
                  <a:pt x="147251" y="259497"/>
                  <a:pt x="172995" y="6"/>
                  <a:pt x="191530" y="6"/>
                </a:cubicBezTo>
                <a:cubicBezTo>
                  <a:pt x="210065" y="6"/>
                  <a:pt x="223452" y="258467"/>
                  <a:pt x="240957" y="259497"/>
                </a:cubicBezTo>
                <a:cubicBezTo>
                  <a:pt x="258462" y="260527"/>
                  <a:pt x="279057" y="4125"/>
                  <a:pt x="296562" y="6184"/>
                </a:cubicBezTo>
                <a:cubicBezTo>
                  <a:pt x="314067" y="8243"/>
                  <a:pt x="329513" y="268765"/>
                  <a:pt x="345989" y="271854"/>
                </a:cubicBezTo>
                <a:cubicBezTo>
                  <a:pt x="362465" y="274943"/>
                  <a:pt x="382030" y="23689"/>
                  <a:pt x="395416" y="24719"/>
                </a:cubicBezTo>
                <a:cubicBezTo>
                  <a:pt x="408803" y="25749"/>
                  <a:pt x="412922" y="278033"/>
                  <a:pt x="426308" y="278033"/>
                </a:cubicBezTo>
                <a:cubicBezTo>
                  <a:pt x="439694" y="278033"/>
                  <a:pt x="460289" y="24719"/>
                  <a:pt x="475735" y="24719"/>
                </a:cubicBezTo>
                <a:cubicBezTo>
                  <a:pt x="491181" y="24719"/>
                  <a:pt x="518984" y="278033"/>
                  <a:pt x="518984" y="278033"/>
                </a:cubicBezTo>
                <a:lnTo>
                  <a:pt x="518984" y="278033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Freeform 35"/>
          <p:cNvSpPr/>
          <p:nvPr/>
        </p:nvSpPr>
        <p:spPr>
          <a:xfrm rot="19438798">
            <a:off x="7115594" y="2142562"/>
            <a:ext cx="518984" cy="139017"/>
          </a:xfrm>
          <a:custGeom>
            <a:avLst/>
            <a:gdLst>
              <a:gd name="connsiteX0" fmla="*/ 0 w 518984"/>
              <a:gd name="connsiteY0" fmla="*/ 253319 h 278033"/>
              <a:gd name="connsiteX1" fmla="*/ 86497 w 518984"/>
              <a:gd name="connsiteY1" fmla="*/ 6 h 278033"/>
              <a:gd name="connsiteX2" fmla="*/ 129746 w 518984"/>
              <a:gd name="connsiteY2" fmla="*/ 259497 h 278033"/>
              <a:gd name="connsiteX3" fmla="*/ 191530 w 518984"/>
              <a:gd name="connsiteY3" fmla="*/ 6 h 278033"/>
              <a:gd name="connsiteX4" fmla="*/ 240957 w 518984"/>
              <a:gd name="connsiteY4" fmla="*/ 259497 h 278033"/>
              <a:gd name="connsiteX5" fmla="*/ 296562 w 518984"/>
              <a:gd name="connsiteY5" fmla="*/ 6184 h 278033"/>
              <a:gd name="connsiteX6" fmla="*/ 345989 w 518984"/>
              <a:gd name="connsiteY6" fmla="*/ 271854 h 278033"/>
              <a:gd name="connsiteX7" fmla="*/ 395416 w 518984"/>
              <a:gd name="connsiteY7" fmla="*/ 24719 h 278033"/>
              <a:gd name="connsiteX8" fmla="*/ 426308 w 518984"/>
              <a:gd name="connsiteY8" fmla="*/ 278033 h 278033"/>
              <a:gd name="connsiteX9" fmla="*/ 475735 w 518984"/>
              <a:gd name="connsiteY9" fmla="*/ 24719 h 278033"/>
              <a:gd name="connsiteX10" fmla="*/ 518984 w 518984"/>
              <a:gd name="connsiteY10" fmla="*/ 278033 h 278033"/>
              <a:gd name="connsiteX11" fmla="*/ 518984 w 518984"/>
              <a:gd name="connsiteY11" fmla="*/ 278033 h 27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8984" h="278033">
                <a:moveTo>
                  <a:pt x="0" y="253319"/>
                </a:moveTo>
                <a:cubicBezTo>
                  <a:pt x="32436" y="126147"/>
                  <a:pt x="64873" y="-1024"/>
                  <a:pt x="86497" y="6"/>
                </a:cubicBezTo>
                <a:cubicBezTo>
                  <a:pt x="108121" y="1036"/>
                  <a:pt x="112241" y="259497"/>
                  <a:pt x="129746" y="259497"/>
                </a:cubicBezTo>
                <a:cubicBezTo>
                  <a:pt x="147251" y="259497"/>
                  <a:pt x="172995" y="6"/>
                  <a:pt x="191530" y="6"/>
                </a:cubicBezTo>
                <a:cubicBezTo>
                  <a:pt x="210065" y="6"/>
                  <a:pt x="223452" y="258467"/>
                  <a:pt x="240957" y="259497"/>
                </a:cubicBezTo>
                <a:cubicBezTo>
                  <a:pt x="258462" y="260527"/>
                  <a:pt x="279057" y="4125"/>
                  <a:pt x="296562" y="6184"/>
                </a:cubicBezTo>
                <a:cubicBezTo>
                  <a:pt x="314067" y="8243"/>
                  <a:pt x="329513" y="268765"/>
                  <a:pt x="345989" y="271854"/>
                </a:cubicBezTo>
                <a:cubicBezTo>
                  <a:pt x="362465" y="274943"/>
                  <a:pt x="382030" y="23689"/>
                  <a:pt x="395416" y="24719"/>
                </a:cubicBezTo>
                <a:cubicBezTo>
                  <a:pt x="408803" y="25749"/>
                  <a:pt x="412922" y="278033"/>
                  <a:pt x="426308" y="278033"/>
                </a:cubicBezTo>
                <a:cubicBezTo>
                  <a:pt x="439694" y="278033"/>
                  <a:pt x="460289" y="24719"/>
                  <a:pt x="475735" y="24719"/>
                </a:cubicBezTo>
                <a:cubicBezTo>
                  <a:pt x="491181" y="24719"/>
                  <a:pt x="518984" y="278033"/>
                  <a:pt x="518984" y="278033"/>
                </a:cubicBezTo>
                <a:lnTo>
                  <a:pt x="518984" y="278033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Freeform 36"/>
          <p:cNvSpPr/>
          <p:nvPr/>
        </p:nvSpPr>
        <p:spPr>
          <a:xfrm rot="19438798">
            <a:off x="2553731" y="1135906"/>
            <a:ext cx="518984" cy="139017"/>
          </a:xfrm>
          <a:custGeom>
            <a:avLst/>
            <a:gdLst>
              <a:gd name="connsiteX0" fmla="*/ 0 w 518984"/>
              <a:gd name="connsiteY0" fmla="*/ 253319 h 278033"/>
              <a:gd name="connsiteX1" fmla="*/ 86497 w 518984"/>
              <a:gd name="connsiteY1" fmla="*/ 6 h 278033"/>
              <a:gd name="connsiteX2" fmla="*/ 129746 w 518984"/>
              <a:gd name="connsiteY2" fmla="*/ 259497 h 278033"/>
              <a:gd name="connsiteX3" fmla="*/ 191530 w 518984"/>
              <a:gd name="connsiteY3" fmla="*/ 6 h 278033"/>
              <a:gd name="connsiteX4" fmla="*/ 240957 w 518984"/>
              <a:gd name="connsiteY4" fmla="*/ 259497 h 278033"/>
              <a:gd name="connsiteX5" fmla="*/ 296562 w 518984"/>
              <a:gd name="connsiteY5" fmla="*/ 6184 h 278033"/>
              <a:gd name="connsiteX6" fmla="*/ 345989 w 518984"/>
              <a:gd name="connsiteY6" fmla="*/ 271854 h 278033"/>
              <a:gd name="connsiteX7" fmla="*/ 395416 w 518984"/>
              <a:gd name="connsiteY7" fmla="*/ 24719 h 278033"/>
              <a:gd name="connsiteX8" fmla="*/ 426308 w 518984"/>
              <a:gd name="connsiteY8" fmla="*/ 278033 h 278033"/>
              <a:gd name="connsiteX9" fmla="*/ 475735 w 518984"/>
              <a:gd name="connsiteY9" fmla="*/ 24719 h 278033"/>
              <a:gd name="connsiteX10" fmla="*/ 518984 w 518984"/>
              <a:gd name="connsiteY10" fmla="*/ 278033 h 278033"/>
              <a:gd name="connsiteX11" fmla="*/ 518984 w 518984"/>
              <a:gd name="connsiteY11" fmla="*/ 278033 h 27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8984" h="278033">
                <a:moveTo>
                  <a:pt x="0" y="253319"/>
                </a:moveTo>
                <a:cubicBezTo>
                  <a:pt x="32436" y="126147"/>
                  <a:pt x="64873" y="-1024"/>
                  <a:pt x="86497" y="6"/>
                </a:cubicBezTo>
                <a:cubicBezTo>
                  <a:pt x="108121" y="1036"/>
                  <a:pt x="112241" y="259497"/>
                  <a:pt x="129746" y="259497"/>
                </a:cubicBezTo>
                <a:cubicBezTo>
                  <a:pt x="147251" y="259497"/>
                  <a:pt x="172995" y="6"/>
                  <a:pt x="191530" y="6"/>
                </a:cubicBezTo>
                <a:cubicBezTo>
                  <a:pt x="210065" y="6"/>
                  <a:pt x="223452" y="258467"/>
                  <a:pt x="240957" y="259497"/>
                </a:cubicBezTo>
                <a:cubicBezTo>
                  <a:pt x="258462" y="260527"/>
                  <a:pt x="279057" y="4125"/>
                  <a:pt x="296562" y="6184"/>
                </a:cubicBezTo>
                <a:cubicBezTo>
                  <a:pt x="314067" y="8243"/>
                  <a:pt x="329513" y="268765"/>
                  <a:pt x="345989" y="271854"/>
                </a:cubicBezTo>
                <a:cubicBezTo>
                  <a:pt x="362465" y="274943"/>
                  <a:pt x="382030" y="23689"/>
                  <a:pt x="395416" y="24719"/>
                </a:cubicBezTo>
                <a:cubicBezTo>
                  <a:pt x="408803" y="25749"/>
                  <a:pt x="412922" y="278033"/>
                  <a:pt x="426308" y="278033"/>
                </a:cubicBezTo>
                <a:cubicBezTo>
                  <a:pt x="439694" y="278033"/>
                  <a:pt x="460289" y="24719"/>
                  <a:pt x="475735" y="24719"/>
                </a:cubicBezTo>
                <a:cubicBezTo>
                  <a:pt x="491181" y="24719"/>
                  <a:pt x="518984" y="278033"/>
                  <a:pt x="518984" y="278033"/>
                </a:cubicBezTo>
                <a:lnTo>
                  <a:pt x="518984" y="278033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Freeform 37"/>
          <p:cNvSpPr/>
          <p:nvPr/>
        </p:nvSpPr>
        <p:spPr>
          <a:xfrm rot="19438798">
            <a:off x="1643135" y="1222120"/>
            <a:ext cx="518984" cy="139017"/>
          </a:xfrm>
          <a:custGeom>
            <a:avLst/>
            <a:gdLst>
              <a:gd name="connsiteX0" fmla="*/ 0 w 518984"/>
              <a:gd name="connsiteY0" fmla="*/ 253319 h 278033"/>
              <a:gd name="connsiteX1" fmla="*/ 86497 w 518984"/>
              <a:gd name="connsiteY1" fmla="*/ 6 h 278033"/>
              <a:gd name="connsiteX2" fmla="*/ 129746 w 518984"/>
              <a:gd name="connsiteY2" fmla="*/ 259497 h 278033"/>
              <a:gd name="connsiteX3" fmla="*/ 191530 w 518984"/>
              <a:gd name="connsiteY3" fmla="*/ 6 h 278033"/>
              <a:gd name="connsiteX4" fmla="*/ 240957 w 518984"/>
              <a:gd name="connsiteY4" fmla="*/ 259497 h 278033"/>
              <a:gd name="connsiteX5" fmla="*/ 296562 w 518984"/>
              <a:gd name="connsiteY5" fmla="*/ 6184 h 278033"/>
              <a:gd name="connsiteX6" fmla="*/ 345989 w 518984"/>
              <a:gd name="connsiteY6" fmla="*/ 271854 h 278033"/>
              <a:gd name="connsiteX7" fmla="*/ 395416 w 518984"/>
              <a:gd name="connsiteY7" fmla="*/ 24719 h 278033"/>
              <a:gd name="connsiteX8" fmla="*/ 426308 w 518984"/>
              <a:gd name="connsiteY8" fmla="*/ 278033 h 278033"/>
              <a:gd name="connsiteX9" fmla="*/ 475735 w 518984"/>
              <a:gd name="connsiteY9" fmla="*/ 24719 h 278033"/>
              <a:gd name="connsiteX10" fmla="*/ 518984 w 518984"/>
              <a:gd name="connsiteY10" fmla="*/ 278033 h 278033"/>
              <a:gd name="connsiteX11" fmla="*/ 518984 w 518984"/>
              <a:gd name="connsiteY11" fmla="*/ 278033 h 27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8984" h="278033">
                <a:moveTo>
                  <a:pt x="0" y="253319"/>
                </a:moveTo>
                <a:cubicBezTo>
                  <a:pt x="32436" y="126147"/>
                  <a:pt x="64873" y="-1024"/>
                  <a:pt x="86497" y="6"/>
                </a:cubicBezTo>
                <a:cubicBezTo>
                  <a:pt x="108121" y="1036"/>
                  <a:pt x="112241" y="259497"/>
                  <a:pt x="129746" y="259497"/>
                </a:cubicBezTo>
                <a:cubicBezTo>
                  <a:pt x="147251" y="259497"/>
                  <a:pt x="172995" y="6"/>
                  <a:pt x="191530" y="6"/>
                </a:cubicBezTo>
                <a:cubicBezTo>
                  <a:pt x="210065" y="6"/>
                  <a:pt x="223452" y="258467"/>
                  <a:pt x="240957" y="259497"/>
                </a:cubicBezTo>
                <a:cubicBezTo>
                  <a:pt x="258462" y="260527"/>
                  <a:pt x="279057" y="4125"/>
                  <a:pt x="296562" y="6184"/>
                </a:cubicBezTo>
                <a:cubicBezTo>
                  <a:pt x="314067" y="8243"/>
                  <a:pt x="329513" y="268765"/>
                  <a:pt x="345989" y="271854"/>
                </a:cubicBezTo>
                <a:cubicBezTo>
                  <a:pt x="362465" y="274943"/>
                  <a:pt x="382030" y="23689"/>
                  <a:pt x="395416" y="24719"/>
                </a:cubicBezTo>
                <a:cubicBezTo>
                  <a:pt x="408803" y="25749"/>
                  <a:pt x="412922" y="278033"/>
                  <a:pt x="426308" y="278033"/>
                </a:cubicBezTo>
                <a:cubicBezTo>
                  <a:pt x="439694" y="278033"/>
                  <a:pt x="460289" y="24719"/>
                  <a:pt x="475735" y="24719"/>
                </a:cubicBezTo>
                <a:cubicBezTo>
                  <a:pt x="491181" y="24719"/>
                  <a:pt x="518984" y="278033"/>
                  <a:pt x="518984" y="278033"/>
                </a:cubicBezTo>
                <a:lnTo>
                  <a:pt x="518984" y="278033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Freeform 38"/>
          <p:cNvSpPr/>
          <p:nvPr/>
        </p:nvSpPr>
        <p:spPr>
          <a:xfrm rot="19438798">
            <a:off x="2316456" y="2146044"/>
            <a:ext cx="518984" cy="139017"/>
          </a:xfrm>
          <a:custGeom>
            <a:avLst/>
            <a:gdLst>
              <a:gd name="connsiteX0" fmla="*/ 0 w 518984"/>
              <a:gd name="connsiteY0" fmla="*/ 253319 h 278033"/>
              <a:gd name="connsiteX1" fmla="*/ 86497 w 518984"/>
              <a:gd name="connsiteY1" fmla="*/ 6 h 278033"/>
              <a:gd name="connsiteX2" fmla="*/ 129746 w 518984"/>
              <a:gd name="connsiteY2" fmla="*/ 259497 h 278033"/>
              <a:gd name="connsiteX3" fmla="*/ 191530 w 518984"/>
              <a:gd name="connsiteY3" fmla="*/ 6 h 278033"/>
              <a:gd name="connsiteX4" fmla="*/ 240957 w 518984"/>
              <a:gd name="connsiteY4" fmla="*/ 259497 h 278033"/>
              <a:gd name="connsiteX5" fmla="*/ 296562 w 518984"/>
              <a:gd name="connsiteY5" fmla="*/ 6184 h 278033"/>
              <a:gd name="connsiteX6" fmla="*/ 345989 w 518984"/>
              <a:gd name="connsiteY6" fmla="*/ 271854 h 278033"/>
              <a:gd name="connsiteX7" fmla="*/ 395416 w 518984"/>
              <a:gd name="connsiteY7" fmla="*/ 24719 h 278033"/>
              <a:gd name="connsiteX8" fmla="*/ 426308 w 518984"/>
              <a:gd name="connsiteY8" fmla="*/ 278033 h 278033"/>
              <a:gd name="connsiteX9" fmla="*/ 475735 w 518984"/>
              <a:gd name="connsiteY9" fmla="*/ 24719 h 278033"/>
              <a:gd name="connsiteX10" fmla="*/ 518984 w 518984"/>
              <a:gd name="connsiteY10" fmla="*/ 278033 h 278033"/>
              <a:gd name="connsiteX11" fmla="*/ 518984 w 518984"/>
              <a:gd name="connsiteY11" fmla="*/ 278033 h 27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8984" h="278033">
                <a:moveTo>
                  <a:pt x="0" y="253319"/>
                </a:moveTo>
                <a:cubicBezTo>
                  <a:pt x="32436" y="126147"/>
                  <a:pt x="64873" y="-1024"/>
                  <a:pt x="86497" y="6"/>
                </a:cubicBezTo>
                <a:cubicBezTo>
                  <a:pt x="108121" y="1036"/>
                  <a:pt x="112241" y="259497"/>
                  <a:pt x="129746" y="259497"/>
                </a:cubicBezTo>
                <a:cubicBezTo>
                  <a:pt x="147251" y="259497"/>
                  <a:pt x="172995" y="6"/>
                  <a:pt x="191530" y="6"/>
                </a:cubicBezTo>
                <a:cubicBezTo>
                  <a:pt x="210065" y="6"/>
                  <a:pt x="223452" y="258467"/>
                  <a:pt x="240957" y="259497"/>
                </a:cubicBezTo>
                <a:cubicBezTo>
                  <a:pt x="258462" y="260527"/>
                  <a:pt x="279057" y="4125"/>
                  <a:pt x="296562" y="6184"/>
                </a:cubicBezTo>
                <a:cubicBezTo>
                  <a:pt x="314067" y="8243"/>
                  <a:pt x="329513" y="268765"/>
                  <a:pt x="345989" y="271854"/>
                </a:cubicBezTo>
                <a:cubicBezTo>
                  <a:pt x="362465" y="274943"/>
                  <a:pt x="382030" y="23689"/>
                  <a:pt x="395416" y="24719"/>
                </a:cubicBezTo>
                <a:cubicBezTo>
                  <a:pt x="408803" y="25749"/>
                  <a:pt x="412922" y="278033"/>
                  <a:pt x="426308" y="278033"/>
                </a:cubicBezTo>
                <a:cubicBezTo>
                  <a:pt x="439694" y="278033"/>
                  <a:pt x="460289" y="24719"/>
                  <a:pt x="475735" y="24719"/>
                </a:cubicBezTo>
                <a:cubicBezTo>
                  <a:pt x="491181" y="24719"/>
                  <a:pt x="518984" y="278033"/>
                  <a:pt x="518984" y="278033"/>
                </a:cubicBezTo>
                <a:lnTo>
                  <a:pt x="518984" y="278033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Freeform 39"/>
          <p:cNvSpPr/>
          <p:nvPr/>
        </p:nvSpPr>
        <p:spPr>
          <a:xfrm rot="19438798">
            <a:off x="6783293" y="3207644"/>
            <a:ext cx="518984" cy="127348"/>
          </a:xfrm>
          <a:custGeom>
            <a:avLst/>
            <a:gdLst>
              <a:gd name="connsiteX0" fmla="*/ 0 w 518984"/>
              <a:gd name="connsiteY0" fmla="*/ 253319 h 278033"/>
              <a:gd name="connsiteX1" fmla="*/ 86497 w 518984"/>
              <a:gd name="connsiteY1" fmla="*/ 6 h 278033"/>
              <a:gd name="connsiteX2" fmla="*/ 129746 w 518984"/>
              <a:gd name="connsiteY2" fmla="*/ 259497 h 278033"/>
              <a:gd name="connsiteX3" fmla="*/ 191530 w 518984"/>
              <a:gd name="connsiteY3" fmla="*/ 6 h 278033"/>
              <a:gd name="connsiteX4" fmla="*/ 240957 w 518984"/>
              <a:gd name="connsiteY4" fmla="*/ 259497 h 278033"/>
              <a:gd name="connsiteX5" fmla="*/ 296562 w 518984"/>
              <a:gd name="connsiteY5" fmla="*/ 6184 h 278033"/>
              <a:gd name="connsiteX6" fmla="*/ 345989 w 518984"/>
              <a:gd name="connsiteY6" fmla="*/ 271854 h 278033"/>
              <a:gd name="connsiteX7" fmla="*/ 395416 w 518984"/>
              <a:gd name="connsiteY7" fmla="*/ 24719 h 278033"/>
              <a:gd name="connsiteX8" fmla="*/ 426308 w 518984"/>
              <a:gd name="connsiteY8" fmla="*/ 278033 h 278033"/>
              <a:gd name="connsiteX9" fmla="*/ 475735 w 518984"/>
              <a:gd name="connsiteY9" fmla="*/ 24719 h 278033"/>
              <a:gd name="connsiteX10" fmla="*/ 518984 w 518984"/>
              <a:gd name="connsiteY10" fmla="*/ 278033 h 278033"/>
              <a:gd name="connsiteX11" fmla="*/ 518984 w 518984"/>
              <a:gd name="connsiteY11" fmla="*/ 278033 h 27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8984" h="278033">
                <a:moveTo>
                  <a:pt x="0" y="253319"/>
                </a:moveTo>
                <a:cubicBezTo>
                  <a:pt x="32436" y="126147"/>
                  <a:pt x="64873" y="-1024"/>
                  <a:pt x="86497" y="6"/>
                </a:cubicBezTo>
                <a:cubicBezTo>
                  <a:pt x="108121" y="1036"/>
                  <a:pt x="112241" y="259497"/>
                  <a:pt x="129746" y="259497"/>
                </a:cubicBezTo>
                <a:cubicBezTo>
                  <a:pt x="147251" y="259497"/>
                  <a:pt x="172995" y="6"/>
                  <a:pt x="191530" y="6"/>
                </a:cubicBezTo>
                <a:cubicBezTo>
                  <a:pt x="210065" y="6"/>
                  <a:pt x="223452" y="258467"/>
                  <a:pt x="240957" y="259497"/>
                </a:cubicBezTo>
                <a:cubicBezTo>
                  <a:pt x="258462" y="260527"/>
                  <a:pt x="279057" y="4125"/>
                  <a:pt x="296562" y="6184"/>
                </a:cubicBezTo>
                <a:cubicBezTo>
                  <a:pt x="314067" y="8243"/>
                  <a:pt x="329513" y="268765"/>
                  <a:pt x="345989" y="271854"/>
                </a:cubicBezTo>
                <a:cubicBezTo>
                  <a:pt x="362465" y="274943"/>
                  <a:pt x="382030" y="23689"/>
                  <a:pt x="395416" y="24719"/>
                </a:cubicBezTo>
                <a:cubicBezTo>
                  <a:pt x="408803" y="25749"/>
                  <a:pt x="412922" y="278033"/>
                  <a:pt x="426308" y="278033"/>
                </a:cubicBezTo>
                <a:cubicBezTo>
                  <a:pt x="439694" y="278033"/>
                  <a:pt x="460289" y="24719"/>
                  <a:pt x="475735" y="24719"/>
                </a:cubicBezTo>
                <a:cubicBezTo>
                  <a:pt x="491181" y="24719"/>
                  <a:pt x="518984" y="278033"/>
                  <a:pt x="518984" y="278033"/>
                </a:cubicBezTo>
                <a:lnTo>
                  <a:pt x="518984" y="278033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Freeform 40"/>
          <p:cNvSpPr/>
          <p:nvPr/>
        </p:nvSpPr>
        <p:spPr>
          <a:xfrm rot="2362221">
            <a:off x="5143370" y="2852485"/>
            <a:ext cx="518984" cy="139017"/>
          </a:xfrm>
          <a:custGeom>
            <a:avLst/>
            <a:gdLst>
              <a:gd name="connsiteX0" fmla="*/ 0 w 518984"/>
              <a:gd name="connsiteY0" fmla="*/ 253319 h 278033"/>
              <a:gd name="connsiteX1" fmla="*/ 86497 w 518984"/>
              <a:gd name="connsiteY1" fmla="*/ 6 h 278033"/>
              <a:gd name="connsiteX2" fmla="*/ 129746 w 518984"/>
              <a:gd name="connsiteY2" fmla="*/ 259497 h 278033"/>
              <a:gd name="connsiteX3" fmla="*/ 191530 w 518984"/>
              <a:gd name="connsiteY3" fmla="*/ 6 h 278033"/>
              <a:gd name="connsiteX4" fmla="*/ 240957 w 518984"/>
              <a:gd name="connsiteY4" fmla="*/ 259497 h 278033"/>
              <a:gd name="connsiteX5" fmla="*/ 296562 w 518984"/>
              <a:gd name="connsiteY5" fmla="*/ 6184 h 278033"/>
              <a:gd name="connsiteX6" fmla="*/ 345989 w 518984"/>
              <a:gd name="connsiteY6" fmla="*/ 271854 h 278033"/>
              <a:gd name="connsiteX7" fmla="*/ 395416 w 518984"/>
              <a:gd name="connsiteY7" fmla="*/ 24719 h 278033"/>
              <a:gd name="connsiteX8" fmla="*/ 426308 w 518984"/>
              <a:gd name="connsiteY8" fmla="*/ 278033 h 278033"/>
              <a:gd name="connsiteX9" fmla="*/ 475735 w 518984"/>
              <a:gd name="connsiteY9" fmla="*/ 24719 h 278033"/>
              <a:gd name="connsiteX10" fmla="*/ 518984 w 518984"/>
              <a:gd name="connsiteY10" fmla="*/ 278033 h 278033"/>
              <a:gd name="connsiteX11" fmla="*/ 518984 w 518984"/>
              <a:gd name="connsiteY11" fmla="*/ 278033 h 278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8984" h="278033">
                <a:moveTo>
                  <a:pt x="0" y="253319"/>
                </a:moveTo>
                <a:cubicBezTo>
                  <a:pt x="32436" y="126147"/>
                  <a:pt x="64873" y="-1024"/>
                  <a:pt x="86497" y="6"/>
                </a:cubicBezTo>
                <a:cubicBezTo>
                  <a:pt x="108121" y="1036"/>
                  <a:pt x="112241" y="259497"/>
                  <a:pt x="129746" y="259497"/>
                </a:cubicBezTo>
                <a:cubicBezTo>
                  <a:pt x="147251" y="259497"/>
                  <a:pt x="172995" y="6"/>
                  <a:pt x="191530" y="6"/>
                </a:cubicBezTo>
                <a:cubicBezTo>
                  <a:pt x="210065" y="6"/>
                  <a:pt x="223452" y="258467"/>
                  <a:pt x="240957" y="259497"/>
                </a:cubicBezTo>
                <a:cubicBezTo>
                  <a:pt x="258462" y="260527"/>
                  <a:pt x="279057" y="4125"/>
                  <a:pt x="296562" y="6184"/>
                </a:cubicBezTo>
                <a:cubicBezTo>
                  <a:pt x="314067" y="8243"/>
                  <a:pt x="329513" y="268765"/>
                  <a:pt x="345989" y="271854"/>
                </a:cubicBezTo>
                <a:cubicBezTo>
                  <a:pt x="362465" y="274943"/>
                  <a:pt x="382030" y="23689"/>
                  <a:pt x="395416" y="24719"/>
                </a:cubicBezTo>
                <a:cubicBezTo>
                  <a:pt x="408803" y="25749"/>
                  <a:pt x="412922" y="278033"/>
                  <a:pt x="426308" y="278033"/>
                </a:cubicBezTo>
                <a:cubicBezTo>
                  <a:pt x="439694" y="278033"/>
                  <a:pt x="460289" y="24719"/>
                  <a:pt x="475735" y="24719"/>
                </a:cubicBezTo>
                <a:cubicBezTo>
                  <a:pt x="491181" y="24719"/>
                  <a:pt x="518984" y="278033"/>
                  <a:pt x="518984" y="278033"/>
                </a:cubicBezTo>
                <a:lnTo>
                  <a:pt x="518984" y="278033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674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23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90872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Outside the J/</a:t>
            </a:r>
            <a:r>
              <a:rPr lang="it-IT" dirty="0" smtClean="0">
                <a:latin typeface="Symbol" pitchFamily="18" charset="2"/>
              </a:rPr>
              <a:t>Y</a:t>
            </a:r>
            <a:r>
              <a:rPr lang="it-IT" dirty="0" smtClean="0"/>
              <a:t> peak opportunity  to study </a:t>
            </a:r>
            <a:r>
              <a:rPr lang="it-IT" dirty="0" smtClean="0">
                <a:latin typeface="Symbol" pitchFamily="18" charset="2"/>
              </a:rPr>
              <a:t>gg</a:t>
            </a:r>
            <a:r>
              <a:rPr lang="it-IT" dirty="0" smtClean="0">
                <a:sym typeface="Wingdings" pitchFamily="2" charset="2"/>
              </a:rPr>
              <a:t>ee</a:t>
            </a:r>
            <a:endParaRPr lang="it-IT" baseline="30000" dirty="0"/>
          </a:p>
        </p:txBody>
      </p:sp>
      <p:sp>
        <p:nvSpPr>
          <p:cNvPr id="8" name="TextBox 7"/>
          <p:cNvSpPr txBox="1"/>
          <p:nvPr/>
        </p:nvSpPr>
        <p:spPr>
          <a:xfrm>
            <a:off x="1715123" y="151127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</a:t>
            </a:r>
            <a:endParaRPr lang="it-IT" dirty="0"/>
          </a:p>
        </p:txBody>
      </p:sp>
      <p:sp>
        <p:nvSpPr>
          <p:cNvPr id="9" name="Rectangle 8"/>
          <p:cNvSpPr/>
          <p:nvPr/>
        </p:nvSpPr>
        <p:spPr>
          <a:xfrm>
            <a:off x="3465521" y="1667065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54630" y="1881292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√</a:t>
            </a:r>
            <a:r>
              <a:rPr lang="it-IT" dirty="0" smtClean="0">
                <a:latin typeface="Symbol" pitchFamily="18" charset="2"/>
              </a:rPr>
              <a:t>a</a:t>
            </a:r>
            <a:endParaRPr lang="it-IT" dirty="0">
              <a:latin typeface="Symbol" pitchFamily="18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8024" y="1556792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Pb</a:t>
            </a:r>
            <a:endParaRPr lang="it-IT" dirty="0"/>
          </a:p>
        </p:txBody>
      </p:sp>
      <p:sp>
        <p:nvSpPr>
          <p:cNvPr id="17" name="Rectangle 16"/>
          <p:cNvSpPr/>
          <p:nvPr/>
        </p:nvSpPr>
        <p:spPr>
          <a:xfrm>
            <a:off x="6883188" y="1628800"/>
            <a:ext cx="425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Pb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853653" y="1840312"/>
            <a:ext cx="553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Z√</a:t>
            </a:r>
            <a:r>
              <a:rPr lang="it-IT" dirty="0">
                <a:latin typeface="Symbol" pitchFamily="18" charset="2"/>
              </a:rPr>
              <a:t>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1520" y="3645024"/>
            <a:ext cx="83309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Higher orders could be not negligible. Few models predicted a cross section reduction </a:t>
            </a:r>
          </a:p>
          <a:p>
            <a:r>
              <a:rPr lang="it-IT" dirty="0"/>
              <a:t>u</a:t>
            </a:r>
            <a:r>
              <a:rPr lang="it-IT" dirty="0" smtClean="0"/>
              <a:t>p to 30% (J. Baltz, </a:t>
            </a:r>
            <a:r>
              <a:rPr lang="it-IT" dirty="0"/>
              <a:t>Phys. Rev. C 80 (2009) 034901 </a:t>
            </a:r>
            <a:r>
              <a:rPr lang="it-IT" dirty="0" smtClean="0"/>
              <a:t>).</a:t>
            </a:r>
          </a:p>
          <a:p>
            <a:endParaRPr lang="it-IT" dirty="0"/>
          </a:p>
          <a:p>
            <a:r>
              <a:rPr lang="it-IT" dirty="0" smtClean="0"/>
              <a:t>STARLIGHT(S.R. Klein and J. Nystrand)  implements the above cross section at LO.</a:t>
            </a:r>
            <a:endParaRPr lang="it-IT" dirty="0"/>
          </a:p>
        </p:txBody>
      </p:sp>
      <p:sp>
        <p:nvSpPr>
          <p:cNvPr id="20" name="TextBox 19"/>
          <p:cNvSpPr txBox="1"/>
          <p:nvPr/>
        </p:nvSpPr>
        <p:spPr>
          <a:xfrm>
            <a:off x="323528" y="5301208"/>
            <a:ext cx="85689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Data analysis performed in the invariant mass intervals 2.2 GeV/c</a:t>
            </a:r>
            <a:r>
              <a:rPr lang="it-IT" baseline="30000" dirty="0" smtClean="0"/>
              <a:t>2</a:t>
            </a:r>
            <a:r>
              <a:rPr lang="it-IT" dirty="0" smtClean="0"/>
              <a:t> &lt; M</a:t>
            </a:r>
            <a:r>
              <a:rPr lang="it-IT" baseline="-25000" dirty="0" smtClean="0"/>
              <a:t>inv</a:t>
            </a:r>
            <a:r>
              <a:rPr lang="it-IT" dirty="0" smtClean="0"/>
              <a:t> &lt; 2.6 GeV/c</a:t>
            </a:r>
            <a:r>
              <a:rPr lang="it-IT" baseline="30000" dirty="0" smtClean="0"/>
              <a:t>2</a:t>
            </a:r>
            <a:r>
              <a:rPr lang="it-IT" dirty="0"/>
              <a:t> </a:t>
            </a:r>
            <a:r>
              <a:rPr lang="it-IT" dirty="0" smtClean="0"/>
              <a:t>and </a:t>
            </a:r>
          </a:p>
          <a:p>
            <a:r>
              <a:rPr lang="it-IT" dirty="0" smtClean="0"/>
              <a:t>3.7 </a:t>
            </a:r>
            <a:r>
              <a:rPr lang="it-IT" dirty="0"/>
              <a:t>GeV/c</a:t>
            </a:r>
            <a:r>
              <a:rPr lang="it-IT" baseline="30000" dirty="0"/>
              <a:t>2</a:t>
            </a:r>
            <a:r>
              <a:rPr lang="it-IT" dirty="0"/>
              <a:t> &lt; M</a:t>
            </a:r>
            <a:r>
              <a:rPr lang="it-IT" baseline="-25000" dirty="0"/>
              <a:t>inv</a:t>
            </a:r>
            <a:r>
              <a:rPr lang="it-IT" dirty="0"/>
              <a:t> &lt; </a:t>
            </a:r>
            <a:r>
              <a:rPr lang="it-IT" dirty="0" smtClean="0"/>
              <a:t>10 GeV/c</a:t>
            </a:r>
            <a:r>
              <a:rPr lang="it-IT" baseline="30000" dirty="0" smtClean="0"/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605376" y="46365"/>
            <a:ext cx="1681871" cy="646331"/>
          </a:xfrm>
          <a:prstGeom prst="rect">
            <a:avLst/>
          </a:prstGeom>
          <a:solidFill>
            <a:srgbClr val="FFFF00"/>
          </a:solidFill>
          <a:ln w="28575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it-IT" sz="3600" b="1" dirty="0">
                <a:solidFill>
                  <a:srgbClr val="0033CC"/>
                </a:solidFill>
                <a:latin typeface="Symbol" pitchFamily="18" charset="2"/>
              </a:rPr>
              <a:t>g</a:t>
            </a:r>
            <a:r>
              <a:rPr lang="it-IT" sz="3600" b="1" dirty="0" smtClean="0">
                <a:solidFill>
                  <a:srgbClr val="0033CC"/>
                </a:solidFill>
                <a:latin typeface="Symbol" pitchFamily="18" charset="2"/>
              </a:rPr>
              <a:t>g</a:t>
            </a:r>
            <a:r>
              <a:rPr lang="it-IT" sz="3600" b="1" dirty="0" smtClean="0">
                <a:solidFill>
                  <a:srgbClr val="0033CC"/>
                </a:solidFill>
              </a:rPr>
              <a:t> </a:t>
            </a:r>
            <a:r>
              <a:rPr lang="it-IT" sz="3600" b="1" dirty="0" smtClean="0">
                <a:solidFill>
                  <a:srgbClr val="0033CC"/>
                </a:solidFill>
                <a:sym typeface="Wingdings" pitchFamily="2" charset="2"/>
              </a:rPr>
              <a:t> ee</a:t>
            </a:r>
            <a:endParaRPr lang="it-IT" sz="3600" b="1" dirty="0">
              <a:solidFill>
                <a:srgbClr val="0033CC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933075" y="1832763"/>
            <a:ext cx="1584176" cy="979542"/>
            <a:chOff x="1259632" y="2110790"/>
            <a:chExt cx="1584176" cy="979542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259632" y="2110790"/>
              <a:ext cx="936104" cy="454114"/>
            </a:xfrm>
            <a:prstGeom prst="line">
              <a:avLst/>
            </a:prstGeom>
            <a:ln w="28575">
              <a:solidFill>
                <a:srgbClr val="33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2195736" y="2337847"/>
              <a:ext cx="648072" cy="227057"/>
            </a:xfrm>
            <a:prstGeom prst="line">
              <a:avLst/>
            </a:prstGeom>
            <a:ln w="28575">
              <a:solidFill>
                <a:srgbClr val="33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Freeform 23"/>
            <p:cNvSpPr/>
            <p:nvPr/>
          </p:nvSpPr>
          <p:spPr>
            <a:xfrm rot="14812067">
              <a:off x="1987541" y="2761331"/>
              <a:ext cx="518984" cy="139017"/>
            </a:xfrm>
            <a:custGeom>
              <a:avLst/>
              <a:gdLst>
                <a:gd name="connsiteX0" fmla="*/ 0 w 518984"/>
                <a:gd name="connsiteY0" fmla="*/ 253319 h 278033"/>
                <a:gd name="connsiteX1" fmla="*/ 86497 w 518984"/>
                <a:gd name="connsiteY1" fmla="*/ 6 h 278033"/>
                <a:gd name="connsiteX2" fmla="*/ 129746 w 518984"/>
                <a:gd name="connsiteY2" fmla="*/ 259497 h 278033"/>
                <a:gd name="connsiteX3" fmla="*/ 191530 w 518984"/>
                <a:gd name="connsiteY3" fmla="*/ 6 h 278033"/>
                <a:gd name="connsiteX4" fmla="*/ 240957 w 518984"/>
                <a:gd name="connsiteY4" fmla="*/ 259497 h 278033"/>
                <a:gd name="connsiteX5" fmla="*/ 296562 w 518984"/>
                <a:gd name="connsiteY5" fmla="*/ 6184 h 278033"/>
                <a:gd name="connsiteX6" fmla="*/ 345989 w 518984"/>
                <a:gd name="connsiteY6" fmla="*/ 271854 h 278033"/>
                <a:gd name="connsiteX7" fmla="*/ 395416 w 518984"/>
                <a:gd name="connsiteY7" fmla="*/ 24719 h 278033"/>
                <a:gd name="connsiteX8" fmla="*/ 426308 w 518984"/>
                <a:gd name="connsiteY8" fmla="*/ 278033 h 278033"/>
                <a:gd name="connsiteX9" fmla="*/ 475735 w 518984"/>
                <a:gd name="connsiteY9" fmla="*/ 24719 h 278033"/>
                <a:gd name="connsiteX10" fmla="*/ 518984 w 518984"/>
                <a:gd name="connsiteY10" fmla="*/ 278033 h 278033"/>
                <a:gd name="connsiteX11" fmla="*/ 518984 w 518984"/>
                <a:gd name="connsiteY11" fmla="*/ 278033 h 27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8984" h="278033">
                  <a:moveTo>
                    <a:pt x="0" y="253319"/>
                  </a:moveTo>
                  <a:cubicBezTo>
                    <a:pt x="32436" y="126147"/>
                    <a:pt x="64873" y="-1024"/>
                    <a:pt x="86497" y="6"/>
                  </a:cubicBezTo>
                  <a:cubicBezTo>
                    <a:pt x="108121" y="1036"/>
                    <a:pt x="112241" y="259497"/>
                    <a:pt x="129746" y="259497"/>
                  </a:cubicBezTo>
                  <a:cubicBezTo>
                    <a:pt x="147251" y="259497"/>
                    <a:pt x="172995" y="6"/>
                    <a:pt x="191530" y="6"/>
                  </a:cubicBezTo>
                  <a:cubicBezTo>
                    <a:pt x="210065" y="6"/>
                    <a:pt x="223452" y="258467"/>
                    <a:pt x="240957" y="259497"/>
                  </a:cubicBezTo>
                  <a:cubicBezTo>
                    <a:pt x="258462" y="260527"/>
                    <a:pt x="279057" y="4125"/>
                    <a:pt x="296562" y="6184"/>
                  </a:cubicBezTo>
                  <a:cubicBezTo>
                    <a:pt x="314067" y="8243"/>
                    <a:pt x="329513" y="268765"/>
                    <a:pt x="345989" y="271854"/>
                  </a:cubicBezTo>
                  <a:cubicBezTo>
                    <a:pt x="362465" y="274943"/>
                    <a:pt x="382030" y="23689"/>
                    <a:pt x="395416" y="24719"/>
                  </a:cubicBezTo>
                  <a:cubicBezTo>
                    <a:pt x="408803" y="25749"/>
                    <a:pt x="412922" y="278033"/>
                    <a:pt x="426308" y="278033"/>
                  </a:cubicBezTo>
                  <a:cubicBezTo>
                    <a:pt x="439694" y="278033"/>
                    <a:pt x="460289" y="24719"/>
                    <a:pt x="475735" y="24719"/>
                  </a:cubicBezTo>
                  <a:cubicBezTo>
                    <a:pt x="491181" y="24719"/>
                    <a:pt x="518984" y="278033"/>
                    <a:pt x="518984" y="278033"/>
                  </a:cubicBezTo>
                  <a:lnTo>
                    <a:pt x="518984" y="278033"/>
                  </a:lnTo>
                </a:path>
              </a:pathLst>
            </a:custGeom>
            <a:noFill/>
            <a:ln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162307" y="1824525"/>
            <a:ext cx="1584176" cy="979542"/>
            <a:chOff x="1259632" y="2110790"/>
            <a:chExt cx="1584176" cy="979542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1259632" y="2110790"/>
              <a:ext cx="936104" cy="454114"/>
            </a:xfrm>
            <a:prstGeom prst="line">
              <a:avLst/>
            </a:prstGeom>
            <a:ln w="28575">
              <a:solidFill>
                <a:srgbClr val="33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2195736" y="2337847"/>
              <a:ext cx="648072" cy="227057"/>
            </a:xfrm>
            <a:prstGeom prst="line">
              <a:avLst/>
            </a:prstGeom>
            <a:ln w="28575">
              <a:solidFill>
                <a:srgbClr val="33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Freeform 27"/>
            <p:cNvSpPr/>
            <p:nvPr/>
          </p:nvSpPr>
          <p:spPr>
            <a:xfrm rot="14812067">
              <a:off x="1987541" y="2761331"/>
              <a:ext cx="518984" cy="139017"/>
            </a:xfrm>
            <a:custGeom>
              <a:avLst/>
              <a:gdLst>
                <a:gd name="connsiteX0" fmla="*/ 0 w 518984"/>
                <a:gd name="connsiteY0" fmla="*/ 253319 h 278033"/>
                <a:gd name="connsiteX1" fmla="*/ 86497 w 518984"/>
                <a:gd name="connsiteY1" fmla="*/ 6 h 278033"/>
                <a:gd name="connsiteX2" fmla="*/ 129746 w 518984"/>
                <a:gd name="connsiteY2" fmla="*/ 259497 h 278033"/>
                <a:gd name="connsiteX3" fmla="*/ 191530 w 518984"/>
                <a:gd name="connsiteY3" fmla="*/ 6 h 278033"/>
                <a:gd name="connsiteX4" fmla="*/ 240957 w 518984"/>
                <a:gd name="connsiteY4" fmla="*/ 259497 h 278033"/>
                <a:gd name="connsiteX5" fmla="*/ 296562 w 518984"/>
                <a:gd name="connsiteY5" fmla="*/ 6184 h 278033"/>
                <a:gd name="connsiteX6" fmla="*/ 345989 w 518984"/>
                <a:gd name="connsiteY6" fmla="*/ 271854 h 278033"/>
                <a:gd name="connsiteX7" fmla="*/ 395416 w 518984"/>
                <a:gd name="connsiteY7" fmla="*/ 24719 h 278033"/>
                <a:gd name="connsiteX8" fmla="*/ 426308 w 518984"/>
                <a:gd name="connsiteY8" fmla="*/ 278033 h 278033"/>
                <a:gd name="connsiteX9" fmla="*/ 475735 w 518984"/>
                <a:gd name="connsiteY9" fmla="*/ 24719 h 278033"/>
                <a:gd name="connsiteX10" fmla="*/ 518984 w 518984"/>
                <a:gd name="connsiteY10" fmla="*/ 278033 h 278033"/>
                <a:gd name="connsiteX11" fmla="*/ 518984 w 518984"/>
                <a:gd name="connsiteY11" fmla="*/ 278033 h 278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8984" h="278033">
                  <a:moveTo>
                    <a:pt x="0" y="253319"/>
                  </a:moveTo>
                  <a:cubicBezTo>
                    <a:pt x="32436" y="126147"/>
                    <a:pt x="64873" y="-1024"/>
                    <a:pt x="86497" y="6"/>
                  </a:cubicBezTo>
                  <a:cubicBezTo>
                    <a:pt x="108121" y="1036"/>
                    <a:pt x="112241" y="259497"/>
                    <a:pt x="129746" y="259497"/>
                  </a:cubicBezTo>
                  <a:cubicBezTo>
                    <a:pt x="147251" y="259497"/>
                    <a:pt x="172995" y="6"/>
                    <a:pt x="191530" y="6"/>
                  </a:cubicBezTo>
                  <a:cubicBezTo>
                    <a:pt x="210065" y="6"/>
                    <a:pt x="223452" y="258467"/>
                    <a:pt x="240957" y="259497"/>
                  </a:cubicBezTo>
                  <a:cubicBezTo>
                    <a:pt x="258462" y="260527"/>
                    <a:pt x="279057" y="4125"/>
                    <a:pt x="296562" y="6184"/>
                  </a:cubicBezTo>
                  <a:cubicBezTo>
                    <a:pt x="314067" y="8243"/>
                    <a:pt x="329513" y="268765"/>
                    <a:pt x="345989" y="271854"/>
                  </a:cubicBezTo>
                  <a:cubicBezTo>
                    <a:pt x="362465" y="274943"/>
                    <a:pt x="382030" y="23689"/>
                    <a:pt x="395416" y="24719"/>
                  </a:cubicBezTo>
                  <a:cubicBezTo>
                    <a:pt x="408803" y="25749"/>
                    <a:pt x="412922" y="278033"/>
                    <a:pt x="426308" y="278033"/>
                  </a:cubicBezTo>
                  <a:cubicBezTo>
                    <a:pt x="439694" y="278033"/>
                    <a:pt x="460289" y="24719"/>
                    <a:pt x="475735" y="24719"/>
                  </a:cubicBezTo>
                  <a:cubicBezTo>
                    <a:pt x="491181" y="24719"/>
                    <a:pt x="518984" y="278033"/>
                    <a:pt x="518984" y="278033"/>
                  </a:cubicBezTo>
                  <a:lnTo>
                    <a:pt x="518984" y="278033"/>
                  </a:lnTo>
                </a:path>
              </a:pathLst>
            </a:custGeom>
            <a:noFill/>
            <a:ln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10818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713" y="2790508"/>
            <a:ext cx="4274743" cy="2895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7" y="2879117"/>
            <a:ext cx="4038985" cy="2736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5974" y="5589240"/>
            <a:ext cx="91038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Data 20% above the predictions (compatible within 1 and 1.5 </a:t>
            </a:r>
            <a:r>
              <a:rPr lang="it-IT" dirty="0" smtClean="0">
                <a:latin typeface="Symbol" pitchFamily="18" charset="2"/>
              </a:rPr>
              <a:t>s</a:t>
            </a:r>
            <a:r>
              <a:rPr lang="it-IT" dirty="0" smtClean="0"/>
              <a:t> ). 30% cross section reduction </a:t>
            </a:r>
          </a:p>
          <a:p>
            <a:r>
              <a:rPr lang="it-IT" dirty="0"/>
              <a:t>p</a:t>
            </a:r>
            <a:r>
              <a:rPr lang="it-IT" dirty="0" smtClean="0"/>
              <a:t>redicted in Phys. Rev. C 80 (2009) 034901  not supported. Consistent with STAR, measurement</a:t>
            </a:r>
          </a:p>
          <a:p>
            <a:r>
              <a:rPr lang="it-IT" dirty="0"/>
              <a:t>p</a:t>
            </a:r>
            <a:r>
              <a:rPr lang="it-IT" dirty="0" smtClean="0"/>
              <a:t>recision improved.</a:t>
            </a:r>
            <a:endParaRPr lang="it-IT" dirty="0"/>
          </a:p>
        </p:txBody>
      </p:sp>
      <p:grpSp>
        <p:nvGrpSpPr>
          <p:cNvPr id="13" name="Group 12"/>
          <p:cNvGrpSpPr/>
          <p:nvPr/>
        </p:nvGrpSpPr>
        <p:grpSpPr>
          <a:xfrm>
            <a:off x="539552" y="1882689"/>
            <a:ext cx="3223664" cy="1258279"/>
            <a:chOff x="645421" y="2007009"/>
            <a:chExt cx="3223664" cy="1258279"/>
          </a:xfrm>
        </p:grpSpPr>
        <p:sp>
          <p:nvSpPr>
            <p:cNvPr id="5" name="CasellaDiTesto 4"/>
            <p:cNvSpPr txBox="1"/>
            <p:nvPr/>
          </p:nvSpPr>
          <p:spPr>
            <a:xfrm>
              <a:off x="2483768" y="2007009"/>
              <a:ext cx="237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45421" y="2281362"/>
              <a:ext cx="322366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latin typeface="+mj-lt"/>
                </a:rPr>
                <a:t>ALICE preliminary result:</a:t>
              </a:r>
              <a:endParaRPr lang="en-US" b="1" dirty="0">
                <a:latin typeface="+mj-lt"/>
              </a:endParaRPr>
            </a:p>
            <a:p>
              <a:r>
                <a:rPr lang="en-US" b="1" dirty="0" err="1" smtClean="0">
                  <a:latin typeface="Symbol" pitchFamily="18" charset="2"/>
                </a:rPr>
                <a:t>s</a:t>
              </a:r>
              <a:r>
                <a:rPr lang="en-US" b="1" baseline="-25000" dirty="0" err="1" smtClean="0">
                  <a:latin typeface="Symbol" pitchFamily="18" charset="2"/>
                </a:rPr>
                <a:t>gg</a:t>
              </a:r>
              <a:r>
                <a:rPr lang="en-US" b="1" dirty="0" smtClean="0">
                  <a:latin typeface="Symbol" pitchFamily="18" charset="2"/>
                </a:rPr>
                <a:t>=</a:t>
              </a:r>
              <a:r>
                <a:rPr lang="en-US" b="1" dirty="0" smtClean="0"/>
                <a:t>154 </a:t>
              </a:r>
              <a:r>
                <a:rPr lang="en-US" b="1" dirty="0"/>
                <a:t>± </a:t>
              </a:r>
              <a:r>
                <a:rPr lang="en-US" b="1" dirty="0" smtClean="0"/>
                <a:t>11(stat) </a:t>
              </a:r>
              <a:r>
                <a:rPr lang="en-US" b="1" baseline="30000" dirty="0"/>
                <a:t>+</a:t>
              </a:r>
              <a:r>
                <a:rPr lang="en-US" b="1" baseline="30000" dirty="0" smtClean="0"/>
                <a:t>16.6 </a:t>
              </a:r>
              <a:r>
                <a:rPr lang="en-US" b="1" dirty="0"/>
                <a:t>(sys) </a:t>
              </a:r>
              <a:r>
                <a:rPr lang="en-US" b="1" dirty="0" err="1">
                  <a:latin typeface="Symbol" pitchFamily="18" charset="2"/>
                </a:rPr>
                <a:t>m</a:t>
              </a:r>
              <a:r>
                <a:rPr lang="en-US" b="1" dirty="0" err="1"/>
                <a:t>b</a:t>
              </a:r>
              <a:endParaRPr lang="en-US" b="1" dirty="0"/>
            </a:p>
            <a:p>
              <a:r>
                <a:rPr lang="en-US" b="1" baseline="30000" dirty="0"/>
                <a:t>                                         </a:t>
              </a:r>
              <a:r>
                <a:rPr lang="en-US" b="1" baseline="30000" dirty="0" smtClean="0"/>
                <a:t>       </a:t>
              </a:r>
              <a:r>
                <a:rPr lang="en-US" b="1" baseline="24000" dirty="0" smtClean="0"/>
                <a:t> -10.8      </a:t>
              </a:r>
              <a:endParaRPr lang="en-US" b="1" baseline="24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5576" y="2895956"/>
              <a:ext cx="1935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>
                  <a:sym typeface="Wingdings" pitchFamily="2" charset="2"/>
                </a:rPr>
                <a:t> </a:t>
              </a:r>
              <a:r>
                <a:rPr lang="it-IT" dirty="0" smtClean="0">
                  <a:sym typeface="Wingdings" pitchFamily="2" charset="2"/>
                </a:rPr>
                <a:t>~ 12</a:t>
              </a:r>
              <a:r>
                <a:rPr lang="it-IT" dirty="0">
                  <a:sym typeface="Wingdings" pitchFamily="2" charset="2"/>
                </a:rPr>
                <a:t>% </a:t>
              </a:r>
              <a:r>
                <a:rPr lang="it-IT" dirty="0" smtClean="0">
                  <a:sym typeface="Wingdings" pitchFamily="2" charset="2"/>
                </a:rPr>
                <a:t>precision</a:t>
              </a:r>
              <a:endParaRPr lang="it-IT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92079" y="1778056"/>
            <a:ext cx="2954014" cy="1250254"/>
            <a:chOff x="5292079" y="1913788"/>
            <a:chExt cx="2954014" cy="1250254"/>
          </a:xfrm>
        </p:grpSpPr>
        <p:sp>
          <p:nvSpPr>
            <p:cNvPr id="2" name="Rectangle 1"/>
            <p:cNvSpPr/>
            <p:nvPr/>
          </p:nvSpPr>
          <p:spPr>
            <a:xfrm>
              <a:off x="5292079" y="1913788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292079" y="2227938"/>
              <a:ext cx="2954014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/>
                <a:t>ALICE preliminary result</a:t>
              </a:r>
              <a:r>
                <a:rPr lang="en-US" b="1" dirty="0" smtClean="0"/>
                <a:t>:</a:t>
              </a:r>
              <a:endParaRPr lang="en-US" b="1" dirty="0" smtClean="0">
                <a:latin typeface="Symbol" pitchFamily="18" charset="2"/>
              </a:endParaRPr>
            </a:p>
            <a:p>
              <a:r>
                <a:rPr lang="en-US" b="1" dirty="0" err="1" smtClean="0">
                  <a:latin typeface="Symbol" pitchFamily="18" charset="2"/>
                </a:rPr>
                <a:t>s</a:t>
              </a:r>
              <a:r>
                <a:rPr lang="en-US" b="1" baseline="-25000" dirty="0" err="1" smtClean="0">
                  <a:latin typeface="Symbol" pitchFamily="18" charset="2"/>
                </a:rPr>
                <a:t>gg</a:t>
              </a:r>
              <a:r>
                <a:rPr lang="en-US" b="1" dirty="0" smtClean="0">
                  <a:latin typeface="Symbol" pitchFamily="18" charset="2"/>
                </a:rPr>
                <a:t>=</a:t>
              </a:r>
              <a:r>
                <a:rPr lang="en-US" b="1" dirty="0" smtClean="0"/>
                <a:t>91 </a:t>
              </a:r>
              <a:r>
                <a:rPr lang="en-US" b="1" dirty="0"/>
                <a:t>± </a:t>
              </a:r>
              <a:r>
                <a:rPr lang="en-US" b="1" dirty="0" smtClean="0"/>
                <a:t>10(stat) </a:t>
              </a:r>
              <a:r>
                <a:rPr lang="en-US" b="1" baseline="30000" dirty="0" smtClean="0"/>
                <a:t>+10.9 </a:t>
              </a:r>
              <a:r>
                <a:rPr lang="en-US" b="1" dirty="0"/>
                <a:t>(sys) </a:t>
              </a:r>
              <a:r>
                <a:rPr lang="en-US" b="1" dirty="0" err="1" smtClean="0">
                  <a:latin typeface="Symbol" pitchFamily="18" charset="2"/>
                </a:rPr>
                <a:t>m</a:t>
              </a:r>
              <a:r>
                <a:rPr lang="en-US" b="1" dirty="0" err="1" smtClean="0"/>
                <a:t>b</a:t>
              </a:r>
              <a:endParaRPr lang="en-US" b="1" dirty="0" smtClean="0"/>
            </a:p>
            <a:p>
              <a:r>
                <a:rPr lang="en-US" b="1" baseline="30000" dirty="0"/>
                <a:t> </a:t>
              </a:r>
              <a:r>
                <a:rPr lang="en-US" b="1" baseline="30000" dirty="0" smtClean="0"/>
                <a:t>                                           </a:t>
              </a:r>
              <a:r>
                <a:rPr lang="en-US" b="1" baseline="24000" dirty="0" smtClean="0"/>
                <a:t> -8.0      </a:t>
              </a:r>
              <a:endParaRPr lang="en-US" b="1" baseline="240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321356" y="2794710"/>
              <a:ext cx="193533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sym typeface="Wingdings" pitchFamily="2" charset="2"/>
                </a:rPr>
                <a:t> </a:t>
              </a:r>
              <a:r>
                <a:rPr lang="it-IT" dirty="0" smtClean="0">
                  <a:sym typeface="Wingdings" pitchFamily="2" charset="2"/>
                </a:rPr>
                <a:t>~ 16% </a:t>
              </a:r>
              <a:r>
                <a:rPr lang="it-IT" dirty="0">
                  <a:sym typeface="Wingdings" pitchFamily="2" charset="2"/>
                </a:rPr>
                <a:t>precision</a:t>
              </a:r>
              <a:endParaRPr lang="it-IT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38725" y="44624"/>
            <a:ext cx="90534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Previous </a:t>
            </a:r>
            <a:r>
              <a:rPr lang="it-IT" dirty="0" smtClean="0">
                <a:latin typeface="Symbol" pitchFamily="18" charset="2"/>
              </a:rPr>
              <a:t>gg</a:t>
            </a:r>
            <a:r>
              <a:rPr lang="it-IT" dirty="0" smtClean="0">
                <a:sym typeface="Wingdings" pitchFamily="2" charset="2"/>
              </a:rPr>
              <a:t>ee </a:t>
            </a:r>
            <a:r>
              <a:rPr lang="it-IT" dirty="0" smtClean="0"/>
              <a:t>measurement by STAR at RHIC: results compatible  with STARLIGHT within 2 </a:t>
            </a:r>
            <a:r>
              <a:rPr lang="it-IT" dirty="0" smtClean="0">
                <a:latin typeface="Symbol" pitchFamily="18" charset="2"/>
              </a:rPr>
              <a:t>s,</a:t>
            </a:r>
          </a:p>
          <a:p>
            <a:r>
              <a:rPr lang="it-IT" dirty="0" smtClean="0"/>
              <a:t> measurement precision 22.5% (stat+sys).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24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20713" y="703144"/>
            <a:ext cx="869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At LHC:</a:t>
            </a:r>
            <a:endParaRPr lang="it-IT" dirty="0"/>
          </a:p>
        </p:txBody>
      </p:sp>
      <p:sp>
        <p:nvSpPr>
          <p:cNvPr id="16" name="Rectangle 15"/>
          <p:cNvSpPr/>
          <p:nvPr/>
        </p:nvSpPr>
        <p:spPr>
          <a:xfrm>
            <a:off x="539552" y="1236741"/>
            <a:ext cx="32045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STARLIGHT prediction ( |</a:t>
            </a:r>
            <a:r>
              <a:rPr lang="it-IT" dirty="0" smtClean="0">
                <a:latin typeface="Symbol" pitchFamily="18" charset="2"/>
              </a:rPr>
              <a:t>h</a:t>
            </a:r>
            <a:r>
              <a:rPr lang="it-IT" dirty="0" smtClean="0"/>
              <a:t>|&lt;0.9,</a:t>
            </a:r>
          </a:p>
          <a:p>
            <a:r>
              <a:rPr lang="it-IT" dirty="0" smtClean="0"/>
              <a:t>2.2 </a:t>
            </a:r>
            <a:r>
              <a:rPr lang="it-IT" dirty="0"/>
              <a:t>GeV/c</a:t>
            </a:r>
            <a:r>
              <a:rPr lang="it-IT" baseline="30000" dirty="0"/>
              <a:t>2</a:t>
            </a:r>
            <a:r>
              <a:rPr lang="it-IT" dirty="0"/>
              <a:t> &lt; M</a:t>
            </a:r>
            <a:r>
              <a:rPr lang="it-IT" baseline="-25000" dirty="0"/>
              <a:t>inv</a:t>
            </a:r>
            <a:r>
              <a:rPr lang="it-IT" dirty="0"/>
              <a:t> &lt; 2.6 GeV/c</a:t>
            </a:r>
            <a:r>
              <a:rPr lang="it-IT" baseline="30000" dirty="0"/>
              <a:t>2</a:t>
            </a:r>
            <a:r>
              <a:rPr lang="it-IT" dirty="0"/>
              <a:t> </a:t>
            </a:r>
            <a:r>
              <a:rPr lang="it-IT" dirty="0" smtClean="0"/>
              <a:t>):</a:t>
            </a:r>
            <a:endParaRPr lang="it-IT" dirty="0"/>
          </a:p>
          <a:p>
            <a:r>
              <a:rPr lang="en-US" dirty="0" err="1">
                <a:latin typeface="Symbol" pitchFamily="18" charset="2"/>
              </a:rPr>
              <a:t>s</a:t>
            </a:r>
            <a:r>
              <a:rPr lang="en-US" baseline="-25000" dirty="0" err="1">
                <a:latin typeface="Symbol" pitchFamily="18" charset="2"/>
              </a:rPr>
              <a:t>gg</a:t>
            </a:r>
            <a:r>
              <a:rPr lang="en-US" dirty="0">
                <a:latin typeface="Symbol" pitchFamily="18" charset="2"/>
              </a:rPr>
              <a:t>=</a:t>
            </a:r>
            <a:r>
              <a:rPr lang="en-US" dirty="0"/>
              <a:t>128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b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292079" y="1162816"/>
            <a:ext cx="36173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STARLIGHT prediction ( |</a:t>
            </a:r>
            <a:r>
              <a:rPr lang="it-IT" dirty="0">
                <a:latin typeface="Symbol" pitchFamily="18" charset="2"/>
              </a:rPr>
              <a:t>h</a:t>
            </a:r>
            <a:r>
              <a:rPr lang="it-IT" dirty="0"/>
              <a:t>|&lt;0.9,</a:t>
            </a:r>
          </a:p>
          <a:p>
            <a:r>
              <a:rPr lang="it-IT" dirty="0" smtClean="0"/>
              <a:t>3.7 </a:t>
            </a:r>
            <a:r>
              <a:rPr lang="it-IT" dirty="0"/>
              <a:t>GeV/c</a:t>
            </a:r>
            <a:r>
              <a:rPr lang="it-IT" baseline="30000" dirty="0"/>
              <a:t>2</a:t>
            </a:r>
            <a:r>
              <a:rPr lang="it-IT" dirty="0"/>
              <a:t> &lt; M</a:t>
            </a:r>
            <a:r>
              <a:rPr lang="it-IT" baseline="-25000" dirty="0"/>
              <a:t>inv</a:t>
            </a:r>
            <a:r>
              <a:rPr lang="it-IT" dirty="0"/>
              <a:t> &lt; </a:t>
            </a:r>
            <a:r>
              <a:rPr lang="it-IT" dirty="0" smtClean="0"/>
              <a:t>10 </a:t>
            </a:r>
            <a:r>
              <a:rPr lang="it-IT" dirty="0"/>
              <a:t>GeV/c</a:t>
            </a:r>
            <a:r>
              <a:rPr lang="it-IT" baseline="30000" dirty="0"/>
              <a:t>2</a:t>
            </a:r>
            <a:r>
              <a:rPr lang="it-IT" dirty="0"/>
              <a:t> ):</a:t>
            </a:r>
          </a:p>
          <a:p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>
                <a:latin typeface="Symbol" pitchFamily="18" charset="2"/>
              </a:rPr>
              <a:t>gg</a:t>
            </a:r>
            <a:r>
              <a:rPr lang="en-US" dirty="0" smtClean="0">
                <a:latin typeface="Symbol" pitchFamily="18" charset="2"/>
              </a:rPr>
              <a:t>=</a:t>
            </a:r>
            <a:r>
              <a:rPr lang="en-US" dirty="0" smtClean="0"/>
              <a:t>77 </a:t>
            </a:r>
            <a:r>
              <a:rPr lang="en-US" dirty="0" err="1">
                <a:latin typeface="Symbol" pitchFamily="18" charset="2"/>
              </a:rPr>
              <a:t>m</a:t>
            </a:r>
            <a:r>
              <a:rPr lang="en-US" dirty="0" err="1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89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0674" y="213724"/>
            <a:ext cx="1322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33CC"/>
                </a:solidFill>
              </a:rPr>
              <a:t>Moreover....</a:t>
            </a:r>
            <a:endParaRPr lang="it-IT" dirty="0">
              <a:solidFill>
                <a:srgbClr val="0033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96900" y="5804136"/>
            <a:ext cx="3582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33CC"/>
                </a:solidFill>
              </a:rPr>
              <a:t>....p</a:t>
            </a:r>
            <a:r>
              <a:rPr lang="it-IT" baseline="-25000" dirty="0" smtClean="0">
                <a:solidFill>
                  <a:srgbClr val="0033CC"/>
                </a:solidFill>
              </a:rPr>
              <a:t>T</a:t>
            </a:r>
            <a:r>
              <a:rPr lang="it-IT" dirty="0" smtClean="0">
                <a:solidFill>
                  <a:srgbClr val="0033CC"/>
                </a:solidFill>
              </a:rPr>
              <a:t> spectrum properly reproduced</a:t>
            </a:r>
            <a:endParaRPr lang="it-IT" dirty="0">
              <a:solidFill>
                <a:srgbClr val="0033C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2542" y="6309320"/>
            <a:ext cx="2895600" cy="365125"/>
          </a:xfrm>
        </p:spPr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25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2231"/>
            <a:ext cx="4643646" cy="314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77"/>
          <a:stretch/>
        </p:blipFill>
        <p:spPr bwMode="auto">
          <a:xfrm>
            <a:off x="4572504" y="2135012"/>
            <a:ext cx="4536000" cy="3357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971600" y="1700808"/>
            <a:ext cx="24305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b="1" dirty="0"/>
              <a:t>2.2 GeV/c</a:t>
            </a:r>
            <a:r>
              <a:rPr lang="it-IT" sz="1400" b="1" baseline="30000" dirty="0"/>
              <a:t>2</a:t>
            </a:r>
            <a:r>
              <a:rPr lang="it-IT" sz="1400" b="1" dirty="0"/>
              <a:t> &lt; M</a:t>
            </a:r>
            <a:r>
              <a:rPr lang="it-IT" sz="1400" b="1" baseline="-25000" dirty="0"/>
              <a:t>inv</a:t>
            </a:r>
            <a:r>
              <a:rPr lang="it-IT" sz="1400" b="1" dirty="0"/>
              <a:t> &lt; 2.6 GeV/c</a:t>
            </a:r>
            <a:r>
              <a:rPr lang="it-IT" sz="1400" b="1" baseline="30000" dirty="0"/>
              <a:t>2</a:t>
            </a:r>
            <a:r>
              <a:rPr lang="it-IT" sz="1400" b="1" dirty="0"/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5687875" y="3379582"/>
            <a:ext cx="23824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b="1" dirty="0"/>
              <a:t>3.7 GeV/c</a:t>
            </a:r>
            <a:r>
              <a:rPr lang="it-IT" sz="1400" b="1" baseline="30000" dirty="0"/>
              <a:t>2</a:t>
            </a:r>
            <a:r>
              <a:rPr lang="it-IT" sz="1400" b="1" dirty="0"/>
              <a:t> &lt; M</a:t>
            </a:r>
            <a:r>
              <a:rPr lang="it-IT" sz="1400" b="1" baseline="-25000" dirty="0"/>
              <a:t>inv</a:t>
            </a:r>
            <a:r>
              <a:rPr lang="it-IT" sz="1400" b="1" dirty="0"/>
              <a:t> &lt; 10 GeV/c</a:t>
            </a:r>
            <a:r>
              <a:rPr lang="it-IT" sz="1400" b="1" baseline="30000" dirty="0"/>
              <a:t>2</a:t>
            </a:r>
            <a:r>
              <a:rPr lang="it-IT" sz="1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572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178" cy="6864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Sep 12,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E. Scapparone, EDSBlois2013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41246" y="114499"/>
            <a:ext cx="4433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prstClr val="white"/>
                </a:solidFill>
              </a:rPr>
              <a:t>p</a:t>
            </a:r>
            <a:r>
              <a:rPr lang="en-US" dirty="0" smtClean="0">
                <a:solidFill>
                  <a:prstClr val="white"/>
                </a:solidFill>
              </a:rPr>
              <a:t>-</a:t>
            </a:r>
            <a:r>
              <a:rPr lang="it-IT" dirty="0" smtClean="0">
                <a:solidFill>
                  <a:prstClr val="white"/>
                </a:solidFill>
              </a:rPr>
              <a:t>Pb collisions: shedding light on the proton</a:t>
            </a:r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2276872"/>
            <a:ext cx="311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sz="2400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1622" y="1412776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68344" y="1844824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63688" y="1340768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90866" y="2420888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59832" y="3933056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36296" y="2852936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  <a:p>
            <a:endParaRPr lang="it-IT" dirty="0">
              <a:solidFill>
                <a:prstClr val="black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2000" contras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828" y="4437112"/>
            <a:ext cx="668660" cy="668660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18000"/>
              </a:schemeClr>
            </a:glow>
            <a:softEdge rad="2032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537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632" y="5233088"/>
            <a:ext cx="1841157" cy="128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5" t="19326" r="8417" b="26053"/>
          <a:stretch/>
        </p:blipFill>
        <p:spPr bwMode="auto">
          <a:xfrm>
            <a:off x="7197809" y="3704675"/>
            <a:ext cx="1834979" cy="1510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27</a:t>
            </a:fld>
            <a:endParaRPr lang="en-US" dirty="0"/>
          </a:p>
        </p:txBody>
      </p:sp>
      <p:pic>
        <p:nvPicPr>
          <p:cNvPr id="6" name="Picture 4" descr="D:\doc\alice\Talks\2012-11-20-protvino-alice\alice_cut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8" r="19043"/>
          <a:stretch/>
        </p:blipFill>
        <p:spPr bwMode="auto">
          <a:xfrm>
            <a:off x="35496" y="404664"/>
            <a:ext cx="2536125" cy="180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58875" y="188640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-</a:t>
            </a:r>
            <a:r>
              <a:rPr lang="en-US" dirty="0" err="1" smtClean="0"/>
              <a:t>Pb</a:t>
            </a:r>
            <a:endParaRPr lang="it-IT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07454" y="2317989"/>
            <a:ext cx="1008112" cy="0"/>
          </a:xfrm>
          <a:prstGeom prst="straightConnector1">
            <a:avLst/>
          </a:prstGeom>
          <a:ln w="28575">
            <a:solidFill>
              <a:srgbClr val="33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3739" y="229354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it-IT" dirty="0"/>
          </a:p>
        </p:txBody>
      </p:sp>
      <p:pic>
        <p:nvPicPr>
          <p:cNvPr id="11" name="Picture 4" descr="D:\doc\alice\Talks\2012-11-20-protvino-alice\alice_cut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8" r="19043"/>
          <a:stretch/>
        </p:blipFill>
        <p:spPr bwMode="auto">
          <a:xfrm>
            <a:off x="4556155" y="470826"/>
            <a:ext cx="2536125" cy="180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330787" y="188640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Pb</a:t>
            </a:r>
            <a:r>
              <a:rPr lang="en-US" dirty="0" smtClean="0"/>
              <a:t>-p</a:t>
            </a:r>
            <a:endParaRPr lang="it-IT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212950" y="2392129"/>
            <a:ext cx="833291" cy="4777"/>
          </a:xfrm>
          <a:prstGeom prst="straightConnector1">
            <a:avLst/>
          </a:prstGeom>
          <a:ln w="28575">
            <a:solidFill>
              <a:srgbClr val="33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544114" y="2330345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</a:t>
            </a:r>
            <a:endParaRPr lang="it-IT" dirty="0"/>
          </a:p>
        </p:txBody>
      </p:sp>
      <p:sp>
        <p:nvSpPr>
          <p:cNvPr id="18" name="TextBox 17"/>
          <p:cNvSpPr txBox="1"/>
          <p:nvPr/>
        </p:nvSpPr>
        <p:spPr>
          <a:xfrm>
            <a:off x="35496" y="2780928"/>
            <a:ext cx="7094353" cy="3139321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J/</a:t>
            </a:r>
            <a:r>
              <a:rPr lang="en-US" dirty="0">
                <a:solidFill>
                  <a:srgbClr val="FF0000"/>
                </a:solidFill>
                <a:latin typeface="Symbol" pitchFamily="18" charset="2"/>
              </a:rPr>
              <a:t>Y </a:t>
            </a:r>
            <a:r>
              <a:rPr lang="en-US" dirty="0">
                <a:solidFill>
                  <a:srgbClr val="FF0000"/>
                </a:solidFill>
              </a:rPr>
              <a:t>decay product </a:t>
            </a:r>
            <a:r>
              <a:rPr lang="en-US" dirty="0" smtClean="0">
                <a:solidFill>
                  <a:srgbClr val="FF0000"/>
                </a:solidFill>
              </a:rPr>
              <a:t>in the forward </a:t>
            </a:r>
            <a:r>
              <a:rPr lang="en-US" dirty="0" err="1" smtClean="0">
                <a:solidFill>
                  <a:srgbClr val="FF0000"/>
                </a:solidFill>
              </a:rPr>
              <a:t>muon</a:t>
            </a:r>
            <a:r>
              <a:rPr lang="en-US" dirty="0" smtClean="0">
                <a:solidFill>
                  <a:srgbClr val="FF0000"/>
                </a:solidFill>
              </a:rPr>
              <a:t> arm: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                 </a:t>
            </a:r>
            <a:r>
              <a:rPr lang="en-US" b="1" dirty="0" smtClean="0">
                <a:solidFill>
                  <a:srgbClr val="0033CC"/>
                </a:solidFill>
              </a:rPr>
              <a:t>21 </a:t>
            </a:r>
            <a:r>
              <a:rPr lang="en-US" b="1" dirty="0" err="1">
                <a:solidFill>
                  <a:srgbClr val="0033CC"/>
                </a:solidFill>
              </a:rPr>
              <a:t>GeV</a:t>
            </a:r>
            <a:r>
              <a:rPr lang="en-US" b="1" dirty="0">
                <a:solidFill>
                  <a:srgbClr val="0033CC"/>
                </a:solidFill>
              </a:rPr>
              <a:t> ≤  </a:t>
            </a:r>
            <a:r>
              <a:rPr lang="en-US" b="1" dirty="0" err="1">
                <a:solidFill>
                  <a:srgbClr val="0033CC"/>
                </a:solidFill>
              </a:rPr>
              <a:t>W</a:t>
            </a:r>
            <a:r>
              <a:rPr lang="en-US" b="1" baseline="-25000" dirty="0" err="1">
                <a:solidFill>
                  <a:srgbClr val="0033CC"/>
                </a:solidFill>
                <a:latin typeface="Symbol" pitchFamily="18" charset="2"/>
              </a:rPr>
              <a:t>g</a:t>
            </a:r>
            <a:r>
              <a:rPr lang="en-US" b="1" baseline="-25000" dirty="0" err="1">
                <a:solidFill>
                  <a:srgbClr val="0033CC"/>
                </a:solidFill>
              </a:rPr>
              <a:t>p</a:t>
            </a:r>
            <a:r>
              <a:rPr lang="en-US" b="1" dirty="0">
                <a:solidFill>
                  <a:srgbClr val="0033CC"/>
                </a:solidFill>
              </a:rPr>
              <a:t> ≤  45 </a:t>
            </a:r>
            <a:r>
              <a:rPr lang="en-US" b="1" dirty="0" err="1" smtClean="0">
                <a:solidFill>
                  <a:srgbClr val="0033CC"/>
                </a:solidFill>
              </a:rPr>
              <a:t>GeV</a:t>
            </a:r>
            <a:r>
              <a:rPr lang="en-US" b="1" dirty="0" smtClean="0">
                <a:solidFill>
                  <a:srgbClr val="0033CC"/>
                </a:solidFill>
              </a:rPr>
              <a:t>                      550 </a:t>
            </a:r>
            <a:r>
              <a:rPr lang="en-US" b="1" dirty="0" err="1">
                <a:solidFill>
                  <a:srgbClr val="0033CC"/>
                </a:solidFill>
              </a:rPr>
              <a:t>GeV</a:t>
            </a:r>
            <a:r>
              <a:rPr lang="en-US" b="1" dirty="0">
                <a:solidFill>
                  <a:srgbClr val="0033CC"/>
                </a:solidFill>
              </a:rPr>
              <a:t> ≤  </a:t>
            </a:r>
            <a:r>
              <a:rPr lang="en-US" b="1" dirty="0" err="1">
                <a:solidFill>
                  <a:srgbClr val="0033CC"/>
                </a:solidFill>
              </a:rPr>
              <a:t>W</a:t>
            </a:r>
            <a:r>
              <a:rPr lang="en-US" b="1" baseline="-25000" dirty="0" err="1">
                <a:solidFill>
                  <a:srgbClr val="0033CC"/>
                </a:solidFill>
                <a:latin typeface="Symbol" pitchFamily="18" charset="2"/>
              </a:rPr>
              <a:t>g</a:t>
            </a:r>
            <a:r>
              <a:rPr lang="en-US" b="1" baseline="-25000" dirty="0" err="1">
                <a:solidFill>
                  <a:srgbClr val="0033CC"/>
                </a:solidFill>
              </a:rPr>
              <a:t>p</a:t>
            </a:r>
            <a:r>
              <a:rPr lang="en-US" b="1" dirty="0">
                <a:solidFill>
                  <a:srgbClr val="0033CC"/>
                </a:solidFill>
              </a:rPr>
              <a:t> ≤  1160 </a:t>
            </a:r>
            <a:r>
              <a:rPr lang="en-US" b="1" dirty="0" err="1">
                <a:solidFill>
                  <a:srgbClr val="0033CC"/>
                </a:solidFill>
              </a:rPr>
              <a:t>GeV</a:t>
            </a:r>
            <a:endParaRPr lang="it-IT" b="1" dirty="0">
              <a:solidFill>
                <a:srgbClr val="0033CC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J/</a:t>
            </a:r>
            <a:r>
              <a:rPr lang="en-US" dirty="0">
                <a:solidFill>
                  <a:srgbClr val="FF0000"/>
                </a:solidFill>
                <a:latin typeface="Symbol" pitchFamily="18" charset="2"/>
              </a:rPr>
              <a:t>Y </a:t>
            </a:r>
            <a:r>
              <a:rPr lang="en-US" dirty="0">
                <a:solidFill>
                  <a:srgbClr val="FF0000"/>
                </a:solidFill>
              </a:rPr>
              <a:t>decay </a:t>
            </a:r>
            <a:r>
              <a:rPr lang="en-US" dirty="0" smtClean="0">
                <a:solidFill>
                  <a:srgbClr val="FF0000"/>
                </a:solidFill>
              </a:rPr>
              <a:t>product (1 </a:t>
            </a:r>
            <a:r>
              <a:rPr lang="en-US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dirty="0">
                <a:solidFill>
                  <a:srgbClr val="FF0000"/>
                </a:solidFill>
              </a:rPr>
              <a:t> in the barrel + 1 </a:t>
            </a:r>
            <a:r>
              <a:rPr lang="en-US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dirty="0">
                <a:solidFill>
                  <a:srgbClr val="FF0000"/>
                </a:solidFill>
              </a:rPr>
              <a:t> in the </a:t>
            </a:r>
            <a:r>
              <a:rPr lang="en-US" dirty="0" err="1">
                <a:solidFill>
                  <a:srgbClr val="FF0000"/>
                </a:solidFill>
              </a:rPr>
              <a:t>muon</a:t>
            </a:r>
            <a:r>
              <a:rPr lang="en-US" dirty="0">
                <a:solidFill>
                  <a:srgbClr val="FF0000"/>
                </a:solidFill>
              </a:rPr>
              <a:t> arm)  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                    </a:t>
            </a:r>
            <a:r>
              <a:rPr lang="en-US" b="1" dirty="0" smtClean="0">
                <a:solidFill>
                  <a:srgbClr val="0033CC"/>
                </a:solidFill>
              </a:rPr>
              <a:t>45 </a:t>
            </a:r>
            <a:r>
              <a:rPr lang="en-US" b="1" dirty="0" err="1">
                <a:solidFill>
                  <a:srgbClr val="0033CC"/>
                </a:solidFill>
              </a:rPr>
              <a:t>GeV</a:t>
            </a:r>
            <a:r>
              <a:rPr lang="en-US" b="1" dirty="0">
                <a:solidFill>
                  <a:srgbClr val="0033CC"/>
                </a:solidFill>
              </a:rPr>
              <a:t> ≤  </a:t>
            </a:r>
            <a:r>
              <a:rPr lang="en-US" b="1" dirty="0" err="1">
                <a:solidFill>
                  <a:srgbClr val="0033CC"/>
                </a:solidFill>
              </a:rPr>
              <a:t>W</a:t>
            </a:r>
            <a:r>
              <a:rPr lang="en-US" b="1" baseline="-25000" dirty="0" err="1">
                <a:solidFill>
                  <a:srgbClr val="0033CC"/>
                </a:solidFill>
                <a:latin typeface="Symbol" pitchFamily="18" charset="2"/>
              </a:rPr>
              <a:t>g</a:t>
            </a:r>
            <a:r>
              <a:rPr lang="en-US" b="1" baseline="-25000" dirty="0" err="1">
                <a:solidFill>
                  <a:srgbClr val="0033CC"/>
                </a:solidFill>
              </a:rPr>
              <a:t>p</a:t>
            </a:r>
            <a:r>
              <a:rPr lang="en-US" b="1" dirty="0">
                <a:solidFill>
                  <a:srgbClr val="0033CC"/>
                </a:solidFill>
              </a:rPr>
              <a:t> ≤  </a:t>
            </a:r>
            <a:r>
              <a:rPr lang="en-US" b="1" dirty="0" smtClean="0">
                <a:solidFill>
                  <a:srgbClr val="0033CC"/>
                </a:solidFill>
              </a:rPr>
              <a:t>82                            300 </a:t>
            </a:r>
            <a:r>
              <a:rPr lang="en-US" b="1" dirty="0" err="1">
                <a:solidFill>
                  <a:srgbClr val="0033CC"/>
                </a:solidFill>
              </a:rPr>
              <a:t>GeV</a:t>
            </a:r>
            <a:r>
              <a:rPr lang="en-US" b="1" dirty="0">
                <a:solidFill>
                  <a:srgbClr val="0033CC"/>
                </a:solidFill>
              </a:rPr>
              <a:t> ≤  </a:t>
            </a:r>
            <a:r>
              <a:rPr lang="en-US" b="1" dirty="0" err="1">
                <a:solidFill>
                  <a:srgbClr val="0033CC"/>
                </a:solidFill>
              </a:rPr>
              <a:t>W</a:t>
            </a:r>
            <a:r>
              <a:rPr lang="en-US" b="1" baseline="-25000" dirty="0" err="1">
                <a:solidFill>
                  <a:srgbClr val="0033CC"/>
                </a:solidFill>
                <a:latin typeface="Symbol" pitchFamily="18" charset="2"/>
              </a:rPr>
              <a:t>g</a:t>
            </a:r>
            <a:r>
              <a:rPr lang="en-US" b="1" baseline="-25000" dirty="0" err="1">
                <a:solidFill>
                  <a:srgbClr val="0033CC"/>
                </a:solidFill>
              </a:rPr>
              <a:t>p</a:t>
            </a:r>
            <a:r>
              <a:rPr lang="en-US" b="1" dirty="0">
                <a:solidFill>
                  <a:srgbClr val="0033CC"/>
                </a:solidFill>
              </a:rPr>
              <a:t> ≤  550 </a:t>
            </a:r>
            <a:r>
              <a:rPr lang="en-US" b="1" dirty="0" err="1">
                <a:solidFill>
                  <a:srgbClr val="0033CC"/>
                </a:solidFill>
              </a:rPr>
              <a:t>GeV</a:t>
            </a:r>
            <a:endParaRPr lang="it-IT" b="1" dirty="0">
              <a:solidFill>
                <a:srgbClr val="0033CC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                                                                                     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J/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Y</a:t>
            </a:r>
            <a:r>
              <a:rPr lang="en-US" dirty="0" smtClean="0">
                <a:solidFill>
                  <a:srgbClr val="FF0000"/>
                </a:solidFill>
              </a:rPr>
              <a:t> in the Barrel: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                                                    </a:t>
            </a:r>
            <a:r>
              <a:rPr lang="en-US" b="1" dirty="0">
                <a:solidFill>
                  <a:srgbClr val="0033CC"/>
                </a:solidFill>
              </a:rPr>
              <a:t>100 </a:t>
            </a:r>
            <a:r>
              <a:rPr lang="en-US" b="1" dirty="0" err="1">
                <a:solidFill>
                  <a:srgbClr val="0033CC"/>
                </a:solidFill>
              </a:rPr>
              <a:t>GeV</a:t>
            </a:r>
            <a:r>
              <a:rPr lang="en-US" b="1" dirty="0">
                <a:solidFill>
                  <a:srgbClr val="0033CC"/>
                </a:solidFill>
              </a:rPr>
              <a:t> ≤  </a:t>
            </a:r>
            <a:r>
              <a:rPr lang="en-US" b="1" dirty="0" err="1">
                <a:solidFill>
                  <a:srgbClr val="0033CC"/>
                </a:solidFill>
              </a:rPr>
              <a:t>W</a:t>
            </a:r>
            <a:r>
              <a:rPr lang="en-US" b="1" baseline="-25000" dirty="0" err="1">
                <a:solidFill>
                  <a:srgbClr val="0033CC"/>
                </a:solidFill>
                <a:latin typeface="Symbol" pitchFamily="18" charset="2"/>
              </a:rPr>
              <a:t>g</a:t>
            </a:r>
            <a:r>
              <a:rPr lang="en-US" b="1" baseline="-25000" dirty="0" err="1">
                <a:solidFill>
                  <a:srgbClr val="0033CC"/>
                </a:solidFill>
              </a:rPr>
              <a:t>p</a:t>
            </a:r>
            <a:r>
              <a:rPr lang="en-US" b="1" dirty="0">
                <a:solidFill>
                  <a:srgbClr val="0033CC"/>
                </a:solidFill>
              </a:rPr>
              <a:t> ≤  250 </a:t>
            </a:r>
            <a:r>
              <a:rPr lang="en-US" b="1" dirty="0" err="1">
                <a:solidFill>
                  <a:srgbClr val="0033CC"/>
                </a:solidFill>
              </a:rPr>
              <a:t>GeV</a:t>
            </a:r>
            <a:endParaRPr lang="en-US" b="1" dirty="0">
              <a:solidFill>
                <a:srgbClr val="0033CC"/>
              </a:solidFill>
            </a:endParaRPr>
          </a:p>
          <a:p>
            <a:pPr marL="285750" indent="-285750">
              <a:buFontTx/>
              <a:buChar char="-"/>
            </a:pPr>
            <a:endParaRPr lang="it-IT" dirty="0"/>
          </a:p>
        </p:txBody>
      </p:sp>
      <p:sp>
        <p:nvSpPr>
          <p:cNvPr id="5" name="TextBox 4"/>
          <p:cNvSpPr txBox="1"/>
          <p:nvPr/>
        </p:nvSpPr>
        <p:spPr>
          <a:xfrm>
            <a:off x="2776125" y="67205"/>
            <a:ext cx="2892330" cy="369332"/>
          </a:xfrm>
          <a:prstGeom prst="rect">
            <a:avLst/>
          </a:prstGeom>
          <a:solidFill>
            <a:srgbClr val="FFFF00"/>
          </a:solidFill>
          <a:ln w="28575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  <a:cs typeface="Times New Roman" pitchFamily="18" charset="0"/>
              </a:rPr>
              <a:t>Two different configurations</a:t>
            </a:r>
            <a:r>
              <a:rPr lang="en-US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3882" y="6047914"/>
            <a:ext cx="5629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Access to a wide energy interval: </a:t>
            </a:r>
            <a:r>
              <a:rPr lang="en-US" b="1" dirty="0" err="1">
                <a:solidFill>
                  <a:srgbClr val="0033CC"/>
                </a:solidFill>
              </a:rPr>
              <a:t>W</a:t>
            </a:r>
            <a:r>
              <a:rPr lang="en-US" b="1" baseline="-25000" dirty="0" err="1">
                <a:solidFill>
                  <a:srgbClr val="0033CC"/>
                </a:solidFill>
                <a:latin typeface="Symbol" pitchFamily="18" charset="2"/>
              </a:rPr>
              <a:t>g</a:t>
            </a:r>
            <a:r>
              <a:rPr lang="en-US" b="1" baseline="-25000" dirty="0" err="1">
                <a:solidFill>
                  <a:srgbClr val="0033CC"/>
                </a:solidFill>
              </a:rPr>
              <a:t>p</a:t>
            </a:r>
            <a:r>
              <a:rPr lang="en-US" b="1" baseline="-25000" dirty="0">
                <a:solidFill>
                  <a:srgbClr val="0033CC"/>
                </a:solidFill>
              </a:rPr>
              <a:t> </a:t>
            </a:r>
            <a:r>
              <a:rPr lang="en-US" dirty="0"/>
              <a:t> </a:t>
            </a:r>
            <a:r>
              <a:rPr lang="en-US" dirty="0" smtClean="0"/>
              <a:t>varies by a factor 50</a:t>
            </a:r>
            <a:endParaRPr lang="it-IT" dirty="0"/>
          </a:p>
        </p:txBody>
      </p:sp>
      <p:sp>
        <p:nvSpPr>
          <p:cNvPr id="20" name="TextBox 19"/>
          <p:cNvSpPr txBox="1"/>
          <p:nvPr/>
        </p:nvSpPr>
        <p:spPr>
          <a:xfrm>
            <a:off x="7582409" y="1386149"/>
            <a:ext cx="1305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√s=5.02 </a:t>
            </a:r>
            <a:r>
              <a:rPr lang="en-US" dirty="0" err="1" smtClean="0"/>
              <a:t>TeV</a:t>
            </a:r>
            <a:endParaRPr lang="it-IT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79270" y="2514600"/>
            <a:ext cx="1853517" cy="1173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865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2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28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538" y="1443038"/>
            <a:ext cx="5622925" cy="397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2693614" y="3453713"/>
            <a:ext cx="1859851" cy="7215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79353" y="3099633"/>
            <a:ext cx="805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Alice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9561" y="5512169"/>
            <a:ext cx="7447808" cy="646331"/>
          </a:xfrm>
          <a:prstGeom prst="rect">
            <a:avLst/>
          </a:prstGeom>
          <a:solidFill>
            <a:srgbClr val="FFFF00"/>
          </a:solidFill>
          <a:ln w="28575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Strategy: start from the region where already existing data and ALICE overlap</a:t>
            </a:r>
          </a:p>
          <a:p>
            <a:r>
              <a:rPr lang="en-US" dirty="0" smtClean="0">
                <a:solidFill>
                  <a:srgbClr val="0033CC"/>
                </a:solidFill>
              </a:rPr>
              <a:t> to check for consistency </a:t>
            </a:r>
            <a:endParaRPr lang="it-IT" dirty="0">
              <a:solidFill>
                <a:srgbClr val="0033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30534" y="321330"/>
            <a:ext cx="2178866" cy="461665"/>
          </a:xfrm>
          <a:prstGeom prst="rect">
            <a:avLst/>
          </a:prstGeom>
          <a:solidFill>
            <a:srgbClr val="FFFF00"/>
          </a:solidFill>
          <a:ln w="28575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0033CC"/>
                </a:solidFill>
                <a:sym typeface="Wingdings" pitchFamily="2" charset="2"/>
              </a:rPr>
              <a:t>The present .....</a:t>
            </a:r>
            <a:endParaRPr lang="it-IT" sz="2400" b="1" dirty="0">
              <a:solidFill>
                <a:srgbClr val="0033CC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131840" y="4437112"/>
            <a:ext cx="3528392" cy="1080120"/>
          </a:xfrm>
          <a:prstGeom prst="straightConnector1">
            <a:avLst/>
          </a:prstGeom>
          <a:ln>
            <a:solidFill>
              <a:srgbClr val="0033CC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96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29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" b="-934"/>
          <a:stretch/>
        </p:blipFill>
        <p:spPr bwMode="auto">
          <a:xfrm>
            <a:off x="755576" y="1844824"/>
            <a:ext cx="3026891" cy="290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0" b="-1270"/>
          <a:stretch/>
        </p:blipFill>
        <p:spPr bwMode="auto">
          <a:xfrm>
            <a:off x="5148064" y="1844824"/>
            <a:ext cx="2952751" cy="283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2925" y="861864"/>
            <a:ext cx="7989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Analysis with the forward </a:t>
            </a:r>
            <a:r>
              <a:rPr lang="en-US" dirty="0" err="1" smtClean="0"/>
              <a:t>muon</a:t>
            </a:r>
            <a:r>
              <a:rPr lang="en-US" dirty="0" smtClean="0"/>
              <a:t> arm ( lowest </a:t>
            </a:r>
            <a:r>
              <a:rPr lang="en-US" b="1" dirty="0" err="1">
                <a:solidFill>
                  <a:srgbClr val="0033CC"/>
                </a:solidFill>
              </a:rPr>
              <a:t>W</a:t>
            </a:r>
            <a:r>
              <a:rPr lang="en-US" b="1" baseline="-25000" dirty="0" err="1">
                <a:solidFill>
                  <a:srgbClr val="0033CC"/>
                </a:solidFill>
                <a:latin typeface="Symbol" pitchFamily="18" charset="2"/>
              </a:rPr>
              <a:t>g</a:t>
            </a:r>
            <a:r>
              <a:rPr lang="en-US" b="1" baseline="-25000" dirty="0" err="1">
                <a:solidFill>
                  <a:srgbClr val="0033CC"/>
                </a:solidFill>
              </a:rPr>
              <a:t>p</a:t>
            </a:r>
            <a:r>
              <a:rPr lang="en-US" dirty="0" smtClean="0"/>
              <a:t> ). Non exclusive </a:t>
            </a:r>
            <a:r>
              <a:rPr lang="en-US" dirty="0"/>
              <a:t>J/</a:t>
            </a:r>
            <a:r>
              <a:rPr lang="en-US" dirty="0">
                <a:latin typeface="Symbol" pitchFamily="18" charset="2"/>
              </a:rPr>
              <a:t>Y</a:t>
            </a:r>
            <a:r>
              <a:rPr lang="en-US" dirty="0" smtClean="0"/>
              <a:t> contribution </a:t>
            </a:r>
          </a:p>
          <a:p>
            <a:r>
              <a:rPr lang="en-US" dirty="0"/>
              <a:t>e</a:t>
            </a:r>
            <a:r>
              <a:rPr lang="en-US" dirty="0" smtClean="0"/>
              <a:t>stimated by data ( events with </a:t>
            </a:r>
            <a:r>
              <a:rPr lang="en-US" dirty="0"/>
              <a:t>≥ 3</a:t>
            </a:r>
            <a:r>
              <a:rPr lang="en-US" dirty="0" smtClean="0"/>
              <a:t> hits in the VZERO detector)</a:t>
            </a:r>
            <a:endParaRPr lang="it-IT" dirty="0"/>
          </a:p>
        </p:txBody>
      </p:sp>
      <p:sp>
        <p:nvSpPr>
          <p:cNvPr id="8" name="TextBox 7"/>
          <p:cNvSpPr txBox="1"/>
          <p:nvPr/>
        </p:nvSpPr>
        <p:spPr>
          <a:xfrm>
            <a:off x="3652956" y="246378"/>
            <a:ext cx="1853071" cy="461665"/>
          </a:xfrm>
          <a:prstGeom prst="rect">
            <a:avLst/>
          </a:prstGeom>
          <a:solidFill>
            <a:srgbClr val="FFFF00"/>
          </a:solidFill>
          <a:ln w="28575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0033CC"/>
                </a:solidFill>
                <a:sym typeface="Wingdings" pitchFamily="2" charset="2"/>
              </a:rPr>
              <a:t>p-Pb analysis</a:t>
            </a:r>
            <a:endParaRPr lang="it-IT" sz="2400" b="1" dirty="0">
              <a:solidFill>
                <a:srgbClr val="0033CC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087"/>
            <a:ext cx="4918761" cy="1438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63879" y="5282892"/>
            <a:ext cx="1764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 preliminary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361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178" cy="6864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41246" y="114499"/>
            <a:ext cx="451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Pb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it-IT" dirty="0" smtClean="0">
                <a:solidFill>
                  <a:schemeClr val="bg1"/>
                </a:solidFill>
              </a:rPr>
              <a:t>Pb collisions: shedding light on the nucleus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800"/>
                    </a14:imgEffect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142" y="4151356"/>
            <a:ext cx="1790700" cy="1409700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39000"/>
              </a:schemeClr>
            </a:glow>
            <a:outerShdw blurRad="190500" dist="50800" dir="900000" sx="72000" sy="72000" algn="ctr" rotWithShape="0">
              <a:srgbClr val="000000"/>
            </a:outerShdw>
            <a:reflection stA="16000" endPos="65000" dist="50800" dir="5400000" sy="-100000" algn="bl" rotWithShape="0"/>
            <a:softEdge rad="3429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23728" y="2276872"/>
            <a:ext cx="311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sz="2400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32378" y="3244334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1622" y="1412776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  <a:p>
            <a:endParaRPr lang="it-IT" dirty="0"/>
          </a:p>
        </p:txBody>
      </p:sp>
      <p:sp>
        <p:nvSpPr>
          <p:cNvPr id="15" name="TextBox 14"/>
          <p:cNvSpPr txBox="1"/>
          <p:nvPr/>
        </p:nvSpPr>
        <p:spPr>
          <a:xfrm>
            <a:off x="7668344" y="1844824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  <a:p>
            <a:endParaRPr lang="it-IT" dirty="0"/>
          </a:p>
        </p:txBody>
      </p:sp>
      <p:sp>
        <p:nvSpPr>
          <p:cNvPr id="16" name="TextBox 15"/>
          <p:cNvSpPr txBox="1"/>
          <p:nvPr/>
        </p:nvSpPr>
        <p:spPr>
          <a:xfrm>
            <a:off x="1763688" y="1340768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  <a:p>
            <a:endParaRPr lang="it-IT" dirty="0"/>
          </a:p>
        </p:txBody>
      </p:sp>
      <p:sp>
        <p:nvSpPr>
          <p:cNvPr id="17" name="TextBox 16"/>
          <p:cNvSpPr txBox="1"/>
          <p:nvPr/>
        </p:nvSpPr>
        <p:spPr>
          <a:xfrm>
            <a:off x="4990866" y="2420888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  <a:p>
            <a:endParaRPr lang="it-IT" dirty="0"/>
          </a:p>
        </p:txBody>
      </p:sp>
      <p:sp>
        <p:nvSpPr>
          <p:cNvPr id="18" name="TextBox 17"/>
          <p:cNvSpPr txBox="1"/>
          <p:nvPr/>
        </p:nvSpPr>
        <p:spPr>
          <a:xfrm>
            <a:off x="3059832" y="3933056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  <a:p>
            <a:endParaRPr lang="it-IT" dirty="0"/>
          </a:p>
        </p:txBody>
      </p:sp>
      <p:sp>
        <p:nvSpPr>
          <p:cNvPr id="19" name="TextBox 18"/>
          <p:cNvSpPr txBox="1"/>
          <p:nvPr/>
        </p:nvSpPr>
        <p:spPr>
          <a:xfrm>
            <a:off x="7236296" y="2852936"/>
            <a:ext cx="27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3300"/>
                </a:solidFill>
                <a:latin typeface="Symbol" pitchFamily="18" charset="2"/>
              </a:rPr>
              <a:t>g</a:t>
            </a:r>
            <a:endParaRPr lang="it-IT" b="1" dirty="0">
              <a:solidFill>
                <a:srgbClr val="333300"/>
              </a:solidFill>
              <a:latin typeface="Symbol" pitchFamily="18" charset="2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1379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30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377" y="1315999"/>
            <a:ext cx="5905500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024" y="282571"/>
            <a:ext cx="9244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Once the photon spectrum n(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) is calculated, the cross section for </a:t>
            </a:r>
            <a:r>
              <a:rPr lang="en-US" dirty="0" err="1" smtClean="0">
                <a:latin typeface="Symbol" pitchFamily="18" charset="2"/>
              </a:rPr>
              <a:t>g</a:t>
            </a:r>
            <a:r>
              <a:rPr lang="en-US" dirty="0" err="1" smtClean="0"/>
              <a:t>+p</a:t>
            </a:r>
            <a:r>
              <a:rPr lang="en-US" dirty="0" smtClean="0">
                <a:sym typeface="Wingdings" pitchFamily="2" charset="2"/>
              </a:rPr>
              <a:t> J/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Y</a:t>
            </a:r>
            <a:r>
              <a:rPr lang="en-US" dirty="0" smtClean="0">
                <a:sym typeface="Wingdings" pitchFamily="2" charset="2"/>
              </a:rPr>
              <a:t> + p can be obtained</a:t>
            </a:r>
            <a:r>
              <a:rPr lang="en-US" dirty="0" smtClean="0"/>
              <a:t> </a:t>
            </a:r>
            <a:endParaRPr lang="it-IT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5517232"/>
            <a:ext cx="6583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 ALICE is consistent with previous experiment: go ahead to higher  </a:t>
            </a:r>
            <a:endParaRPr lang="it-IT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271" y="4077072"/>
            <a:ext cx="17145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6527065" y="5511739"/>
            <a:ext cx="542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33CC"/>
                </a:solidFill>
              </a:rPr>
              <a:t>W</a:t>
            </a:r>
            <a:r>
              <a:rPr lang="en-US" b="1" baseline="-25000" dirty="0" err="1">
                <a:solidFill>
                  <a:srgbClr val="0033CC"/>
                </a:solidFill>
                <a:latin typeface="Symbol" pitchFamily="18" charset="2"/>
              </a:rPr>
              <a:t>g</a:t>
            </a:r>
            <a:r>
              <a:rPr lang="en-US" b="1" baseline="-25000" dirty="0" err="1">
                <a:solidFill>
                  <a:srgbClr val="0033CC"/>
                </a:solidFill>
              </a:rPr>
              <a:t>p</a:t>
            </a:r>
            <a:endParaRPr lang="it-IT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987824" y="3933056"/>
            <a:ext cx="576064" cy="157868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245256" y="3844501"/>
            <a:ext cx="313490" cy="16604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3527402" y="3786836"/>
            <a:ext cx="25166" cy="171192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911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31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5" b="-792"/>
          <a:stretch/>
        </p:blipFill>
        <p:spPr bwMode="auto">
          <a:xfrm>
            <a:off x="594630" y="2276872"/>
            <a:ext cx="3601645" cy="3447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08918" y="1018572"/>
            <a:ext cx="80486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Analysis with the forward </a:t>
            </a:r>
            <a:r>
              <a:rPr lang="en-US" dirty="0" err="1"/>
              <a:t>muon</a:t>
            </a:r>
            <a:r>
              <a:rPr lang="en-US" dirty="0"/>
              <a:t> arm ( </a:t>
            </a:r>
            <a:r>
              <a:rPr lang="en-US" dirty="0" smtClean="0"/>
              <a:t>highest </a:t>
            </a:r>
            <a:r>
              <a:rPr lang="en-US" b="1" dirty="0" err="1">
                <a:solidFill>
                  <a:srgbClr val="0033CC"/>
                </a:solidFill>
              </a:rPr>
              <a:t>W</a:t>
            </a:r>
            <a:r>
              <a:rPr lang="en-US" b="1" baseline="-25000" dirty="0" err="1">
                <a:solidFill>
                  <a:srgbClr val="0033CC"/>
                </a:solidFill>
                <a:latin typeface="Symbol" pitchFamily="18" charset="2"/>
              </a:rPr>
              <a:t>g</a:t>
            </a:r>
            <a:r>
              <a:rPr lang="en-US" b="1" baseline="-25000" dirty="0" err="1">
                <a:solidFill>
                  <a:srgbClr val="0033CC"/>
                </a:solidFill>
              </a:rPr>
              <a:t>p</a:t>
            </a:r>
            <a:r>
              <a:rPr lang="en-US" dirty="0"/>
              <a:t> ). </a:t>
            </a:r>
            <a:endParaRPr lang="it-IT" dirty="0"/>
          </a:p>
        </p:txBody>
      </p:sp>
      <p:sp>
        <p:nvSpPr>
          <p:cNvPr id="8" name="TextBox 7"/>
          <p:cNvSpPr txBox="1"/>
          <p:nvPr/>
        </p:nvSpPr>
        <p:spPr>
          <a:xfrm>
            <a:off x="2776125" y="67205"/>
            <a:ext cx="2923493" cy="369332"/>
          </a:xfrm>
          <a:prstGeom prst="rect">
            <a:avLst/>
          </a:prstGeom>
          <a:solidFill>
            <a:srgbClr val="FFFF00"/>
          </a:solidFill>
          <a:ln w="28575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33CC"/>
                </a:solidFill>
                <a:cs typeface="Times New Roman" pitchFamily="18" charset="0"/>
              </a:rPr>
              <a:t>Pb</a:t>
            </a:r>
            <a:r>
              <a:rPr lang="en-US" b="1" dirty="0" smtClean="0">
                <a:solidFill>
                  <a:srgbClr val="0033CC"/>
                </a:solidFill>
                <a:cs typeface="Times New Roman" pitchFamily="18" charset="0"/>
              </a:rPr>
              <a:t>-p: the unexplored region:</a:t>
            </a:r>
            <a:endParaRPr lang="en-US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41496" y="3617520"/>
            <a:ext cx="3454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Preliminary results coming soon…..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2216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</a:t>
            </a:r>
            <a:r>
              <a:rPr lang="en-US" dirty="0" err="1" smtClean="0"/>
              <a:t>Scapparone</a:t>
            </a:r>
            <a:r>
              <a:rPr lang="en-US" dirty="0" smtClean="0"/>
              <a:t>, EDSBlois2013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32</a:t>
            </a:fld>
            <a:endParaRPr lang="en-US"/>
          </a:p>
        </p:txBody>
      </p:sp>
      <p:sp>
        <p:nvSpPr>
          <p:cNvPr id="7" name="CasellaDiTesto 6"/>
          <p:cNvSpPr txBox="1"/>
          <p:nvPr/>
        </p:nvSpPr>
        <p:spPr>
          <a:xfrm>
            <a:off x="3072189" y="108102"/>
            <a:ext cx="3310522" cy="461665"/>
          </a:xfrm>
          <a:prstGeom prst="rect">
            <a:avLst/>
          </a:prstGeom>
          <a:solidFill>
            <a:srgbClr val="FFFF00"/>
          </a:solidFill>
          <a:ln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33CC"/>
                </a:solidFill>
              </a:rPr>
              <a:t>Conclusions and outlook</a:t>
            </a:r>
            <a:endParaRPr lang="en-US" sz="2400" b="1" dirty="0">
              <a:solidFill>
                <a:srgbClr val="0033CC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274101" y="758087"/>
            <a:ext cx="845366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Done:</a:t>
            </a:r>
          </a:p>
          <a:p>
            <a:endParaRPr lang="en-US" dirty="0" smtClean="0"/>
          </a:p>
          <a:p>
            <a:r>
              <a:rPr lang="en-US" dirty="0" smtClean="0"/>
              <a:t>-   The J/</a:t>
            </a:r>
            <a:r>
              <a:rPr lang="en-US" dirty="0" smtClean="0">
                <a:latin typeface="Symbol" pitchFamily="18" charset="2"/>
              </a:rPr>
              <a:t>Y</a:t>
            </a:r>
            <a:r>
              <a:rPr lang="en-US" dirty="0" smtClean="0"/>
              <a:t> coherent cross section was successfully measured in ALICE both </a:t>
            </a:r>
          </a:p>
          <a:p>
            <a:r>
              <a:rPr lang="en-US" dirty="0"/>
              <a:t> </a:t>
            </a:r>
            <a:r>
              <a:rPr lang="en-US" dirty="0" smtClean="0"/>
              <a:t>     at mid-rapidity and at forward rapidity; </a:t>
            </a:r>
          </a:p>
          <a:p>
            <a:r>
              <a:rPr lang="en-US" dirty="0" smtClean="0"/>
              <a:t>-    Models including nuclear gluon shadowing are </a:t>
            </a:r>
            <a:r>
              <a:rPr lang="en-US" dirty="0" err="1" smtClean="0"/>
              <a:t>favoured</a:t>
            </a:r>
            <a:r>
              <a:rPr lang="en-US" dirty="0" smtClean="0"/>
              <a:t>;</a:t>
            </a:r>
          </a:p>
          <a:p>
            <a:r>
              <a:rPr lang="en-US" dirty="0" smtClean="0"/>
              <a:t>-    The </a:t>
            </a:r>
            <a:r>
              <a:rPr lang="en-US" dirty="0"/>
              <a:t>J/</a:t>
            </a:r>
            <a:r>
              <a:rPr lang="en-US" dirty="0">
                <a:latin typeface="Symbol" pitchFamily="18" charset="2"/>
              </a:rPr>
              <a:t>Y </a:t>
            </a:r>
            <a:r>
              <a:rPr lang="en-US" dirty="0" smtClean="0"/>
              <a:t>incoherent was measured at mid-rapidity too: more models please !</a:t>
            </a:r>
          </a:p>
          <a:p>
            <a:r>
              <a:rPr lang="en-US" dirty="0" smtClean="0"/>
              <a:t>-</a:t>
            </a:r>
            <a:r>
              <a:rPr lang="en-US" dirty="0" smtClean="0">
                <a:latin typeface="Symbol" pitchFamily="18" charset="2"/>
              </a:rPr>
              <a:t>    </a:t>
            </a:r>
            <a:r>
              <a:rPr lang="en-US" dirty="0" err="1" smtClean="0">
                <a:latin typeface="Symbol" pitchFamily="18" charset="2"/>
              </a:rPr>
              <a:t>s</a:t>
            </a:r>
            <a:r>
              <a:rPr lang="en-US" baseline="-25000" dirty="0" err="1" smtClean="0">
                <a:latin typeface="Symbol" pitchFamily="18" charset="2"/>
              </a:rPr>
              <a:t>gg</a:t>
            </a:r>
            <a:r>
              <a:rPr lang="en-US" baseline="-25000" dirty="0" err="1" smtClean="0">
                <a:sym typeface="Wingdings" pitchFamily="2" charset="2"/>
              </a:rPr>
              <a:t>ee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cross section measured at mid-rapidity: LO implementation gives a satisfactory</a:t>
            </a:r>
          </a:p>
          <a:p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  prediction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In progress:</a:t>
            </a:r>
          </a:p>
          <a:p>
            <a:endParaRPr lang="en-US" dirty="0" smtClean="0">
              <a:sym typeface="Wingdings" pitchFamily="2" charset="2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Pb-Pb</a:t>
            </a:r>
            <a:r>
              <a:rPr lang="en-US" dirty="0" smtClean="0">
                <a:sym typeface="Wingdings" pitchFamily="2" charset="2"/>
              </a:rPr>
              <a:t>  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r</a:t>
            </a:r>
            <a:r>
              <a:rPr lang="en-US" dirty="0" smtClean="0">
                <a:sym typeface="Wingdings" pitchFamily="2" charset="2"/>
              </a:rPr>
              <a:t> vector meson production analysis;</a:t>
            </a:r>
            <a:endParaRPr lang="en-US" dirty="0" smtClean="0">
              <a:latin typeface="+mj-lt"/>
              <a:sym typeface="Wingdings" pitchFamily="2" charset="2"/>
            </a:endParaRPr>
          </a:p>
          <a:p>
            <a:r>
              <a:rPr lang="en-US" dirty="0" smtClean="0">
                <a:latin typeface="Symbol" pitchFamily="18" charset="2"/>
              </a:rPr>
              <a:t>      </a:t>
            </a:r>
            <a:r>
              <a:rPr lang="en-US" dirty="0" err="1" smtClean="0">
                <a:latin typeface="Symbol" pitchFamily="18" charset="2"/>
              </a:rPr>
              <a:t>g</a:t>
            </a:r>
            <a:r>
              <a:rPr lang="en-US" dirty="0" err="1" smtClean="0"/>
              <a:t>+p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J/</a:t>
            </a:r>
            <a:r>
              <a:rPr lang="en-US" dirty="0" err="1" smtClean="0">
                <a:latin typeface="Symbol" pitchFamily="18" charset="2"/>
                <a:sym typeface="Wingdings" pitchFamily="2" charset="2"/>
              </a:rPr>
              <a:t>Y</a:t>
            </a:r>
            <a:r>
              <a:rPr lang="en-US" dirty="0" err="1" smtClean="0">
                <a:sym typeface="Wingdings" pitchFamily="2" charset="2"/>
              </a:rPr>
              <a:t>+p</a:t>
            </a:r>
            <a:r>
              <a:rPr lang="en-US" dirty="0" smtClean="0">
                <a:sym typeface="Wingdings" pitchFamily="2" charset="2"/>
              </a:rPr>
              <a:t> cross section at W &gt; 1000 </a:t>
            </a:r>
            <a:r>
              <a:rPr lang="en-US" dirty="0" err="1" smtClean="0">
                <a:sym typeface="Wingdings" pitchFamily="2" charset="2"/>
              </a:rPr>
              <a:t>GeV</a:t>
            </a:r>
            <a:r>
              <a:rPr lang="en-US" dirty="0" smtClean="0">
                <a:sym typeface="Wingdings" pitchFamily="2" charset="2"/>
              </a:rPr>
              <a:t> (and not only) in progress.</a:t>
            </a:r>
            <a:endParaRPr lang="en-US" dirty="0">
              <a:latin typeface="+mj-lt"/>
              <a:sym typeface="Wingdings" pitchFamily="2" charset="2"/>
            </a:endParaRPr>
          </a:p>
          <a:p>
            <a:endParaRPr lang="en-US" dirty="0" smtClean="0">
              <a:latin typeface="+mj-lt"/>
              <a:sym typeface="Wingdings" pitchFamily="2" charset="2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+mj-lt"/>
                <a:sym typeface="Wingdings" pitchFamily="2" charset="2"/>
              </a:rPr>
              <a:t>The future:</a:t>
            </a:r>
          </a:p>
          <a:p>
            <a:endParaRPr lang="en-US" dirty="0" smtClean="0">
              <a:latin typeface="+mj-lt"/>
              <a:sym typeface="Wingdings" pitchFamily="2" charset="2"/>
            </a:endParaRPr>
          </a:p>
          <a:p>
            <a:r>
              <a:rPr lang="en-US" dirty="0" smtClean="0">
                <a:sym typeface="Symbol"/>
              </a:rPr>
              <a:t>-</a:t>
            </a:r>
            <a:r>
              <a:rPr lang="en-US" dirty="0" smtClean="0">
                <a:latin typeface="Symbol" pitchFamily="18" charset="2"/>
                <a:sym typeface="Symbol"/>
              </a:rPr>
              <a:t>  </a:t>
            </a:r>
            <a:r>
              <a:rPr lang="en-US" dirty="0" smtClean="0">
                <a:latin typeface="+mj-lt"/>
                <a:sym typeface="Wingdings" pitchFamily="2" charset="2"/>
              </a:rPr>
              <a:t> measurement could be feasible: strong theoretical motivation would be important;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+mj-lt"/>
                <a:sym typeface="Wingdings" pitchFamily="2" charset="2"/>
              </a:rPr>
              <a:t>Any idea to understand the origin of the nuclear gluon shadowing ( saturation ) ?</a:t>
            </a:r>
          </a:p>
          <a:p>
            <a:r>
              <a:rPr lang="en-US" dirty="0" smtClean="0">
                <a:latin typeface="+mj-lt"/>
                <a:sym typeface="Wingdings" pitchFamily="2" charset="2"/>
              </a:rPr>
              <a:t> Hints from theoreticians crucial to define the UPC program in the next years. </a:t>
            </a:r>
          </a:p>
          <a:p>
            <a:pPr marL="285750" indent="-285750">
              <a:buFontTx/>
              <a:buChar char="-"/>
            </a:pP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0019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cap\AppData\Local\Temp\glu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975" y="2276872"/>
            <a:ext cx="451451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3032212" y="147550"/>
            <a:ext cx="2991192" cy="369332"/>
          </a:xfrm>
          <a:prstGeom prst="rect">
            <a:avLst/>
          </a:prstGeom>
          <a:solidFill>
            <a:srgbClr val="FFFF00"/>
          </a:solidFill>
          <a:ln w="1905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What do we expect to see ?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4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0658" y="927340"/>
            <a:ext cx="86319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main reason to shed light on the nucleus is to understand the nuclear gluon structure </a:t>
            </a:r>
          </a:p>
          <a:p>
            <a:r>
              <a:rPr lang="en-US" dirty="0" smtClean="0"/>
              <a:t>function.</a:t>
            </a:r>
          </a:p>
          <a:p>
            <a:r>
              <a:rPr lang="en-US" dirty="0" smtClean="0"/>
              <a:t>It’s not expected to behave as a simple superposition of the nucleon PDF.  </a:t>
            </a:r>
            <a:endParaRPr lang="it-IT" dirty="0"/>
          </a:p>
        </p:txBody>
      </p:sp>
      <p:sp>
        <p:nvSpPr>
          <p:cNvPr id="31" name="CasellaDiTesto 18"/>
          <p:cNvSpPr txBox="1"/>
          <p:nvPr/>
        </p:nvSpPr>
        <p:spPr>
          <a:xfrm>
            <a:off x="746745" y="5661248"/>
            <a:ext cx="292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uncertainties at small x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3737134" y="4941168"/>
            <a:ext cx="1008112" cy="720080"/>
          </a:xfrm>
          <a:prstGeom prst="straightConnector1">
            <a:avLst/>
          </a:prstGeom>
          <a:ln w="28575">
            <a:solidFill>
              <a:srgbClr val="33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it-IT" smtClean="0"/>
              <a:t>Sep 12, 2013</a:t>
            </a:r>
            <a:endParaRPr lang="en-US" dirty="0"/>
          </a:p>
        </p:txBody>
      </p:sp>
      <p:grpSp>
        <p:nvGrpSpPr>
          <p:cNvPr id="36" name="Gruppo 21"/>
          <p:cNvGrpSpPr/>
          <p:nvPr/>
        </p:nvGrpSpPr>
        <p:grpSpPr>
          <a:xfrm>
            <a:off x="271819" y="2934910"/>
            <a:ext cx="4349610" cy="1793712"/>
            <a:chOff x="3985540" y="4615704"/>
            <a:chExt cx="5220243" cy="1793712"/>
          </a:xfrm>
        </p:grpSpPr>
        <p:grpSp>
          <p:nvGrpSpPr>
            <p:cNvPr id="38" name="Gruppo 17"/>
            <p:cNvGrpSpPr/>
            <p:nvPr/>
          </p:nvGrpSpPr>
          <p:grpSpPr>
            <a:xfrm>
              <a:off x="3985540" y="4615704"/>
              <a:ext cx="2568605" cy="801818"/>
              <a:chOff x="4788024" y="5653902"/>
              <a:chExt cx="2568605" cy="801818"/>
            </a:xfrm>
          </p:grpSpPr>
          <p:sp>
            <p:nvSpPr>
              <p:cNvPr id="41" name="CasellaDiTesto 4"/>
              <p:cNvSpPr txBox="1"/>
              <p:nvPr/>
            </p:nvSpPr>
            <p:spPr>
              <a:xfrm>
                <a:off x="4788024" y="5877272"/>
                <a:ext cx="13340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R</a:t>
                </a:r>
                <a:r>
                  <a:rPr lang="en-US" baseline="-25000" dirty="0" err="1" smtClean="0"/>
                  <a:t>g</a:t>
                </a:r>
                <a:r>
                  <a:rPr lang="en-US" baseline="30000" dirty="0" err="1" smtClean="0"/>
                  <a:t>Pb</a:t>
                </a:r>
                <a:r>
                  <a:rPr lang="en-US" dirty="0" smtClean="0"/>
                  <a:t>(x,Q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) = </a:t>
                </a:r>
                <a:endParaRPr lang="en-US" dirty="0"/>
              </a:p>
            </p:txBody>
          </p:sp>
          <p:grpSp>
            <p:nvGrpSpPr>
              <p:cNvPr id="42" name="Gruppo 14"/>
              <p:cNvGrpSpPr/>
              <p:nvPr/>
            </p:nvGrpSpPr>
            <p:grpSpPr>
              <a:xfrm>
                <a:off x="6089503" y="5653902"/>
                <a:ext cx="1267126" cy="801818"/>
                <a:chOff x="7457655" y="5641545"/>
                <a:chExt cx="1267126" cy="801818"/>
              </a:xfrm>
            </p:grpSpPr>
            <p:sp>
              <p:nvSpPr>
                <p:cNvPr id="43" name="Rettangolo 5"/>
                <p:cNvSpPr/>
                <p:nvPr/>
              </p:nvSpPr>
              <p:spPr>
                <a:xfrm>
                  <a:off x="7457655" y="5641545"/>
                  <a:ext cx="102303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err="1" smtClean="0"/>
                    <a:t>G</a:t>
                  </a:r>
                  <a:r>
                    <a:rPr lang="en-US" baseline="-25000" dirty="0" err="1" smtClean="0"/>
                    <a:t>Pb</a:t>
                  </a:r>
                  <a:r>
                    <a:rPr lang="en-US" dirty="0" smtClean="0"/>
                    <a:t>(x,Q</a:t>
                  </a:r>
                  <a:r>
                    <a:rPr lang="en-US" baseline="30000" dirty="0" smtClean="0"/>
                    <a:t>2</a:t>
                  </a:r>
                  <a:r>
                    <a:rPr lang="en-US" dirty="0" smtClean="0"/>
                    <a:t>)</a:t>
                  </a:r>
                  <a:endParaRPr lang="en-US" dirty="0"/>
                </a:p>
              </p:txBody>
            </p:sp>
            <p:sp>
              <p:nvSpPr>
                <p:cNvPr id="44" name="Rettangolo 6"/>
                <p:cNvSpPr/>
                <p:nvPr/>
              </p:nvSpPr>
              <p:spPr>
                <a:xfrm>
                  <a:off x="7470012" y="6074031"/>
                  <a:ext cx="99578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err="1" smtClean="0"/>
                    <a:t>G</a:t>
                  </a:r>
                  <a:r>
                    <a:rPr lang="en-US" baseline="-25000" dirty="0" err="1" smtClean="0"/>
                    <a:t>p</a:t>
                  </a:r>
                  <a:r>
                    <a:rPr lang="en-US" dirty="0" smtClean="0"/>
                    <a:t> (x,Q</a:t>
                  </a:r>
                  <a:r>
                    <a:rPr lang="en-US" baseline="30000" dirty="0" smtClean="0"/>
                    <a:t>2</a:t>
                  </a:r>
                  <a:r>
                    <a:rPr lang="en-US" dirty="0" smtClean="0"/>
                    <a:t>)</a:t>
                  </a:r>
                  <a:endParaRPr lang="en-US" dirty="0"/>
                </a:p>
              </p:txBody>
            </p:sp>
            <p:cxnSp>
              <p:nvCxnSpPr>
                <p:cNvPr id="45" name="Connettore 1 8"/>
                <p:cNvCxnSpPr/>
                <p:nvPr/>
              </p:nvCxnSpPr>
              <p:spPr>
                <a:xfrm>
                  <a:off x="7573105" y="6067852"/>
                  <a:ext cx="115167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9" name="Rettangolo 22"/>
            <p:cNvSpPr/>
            <p:nvPr/>
          </p:nvSpPr>
          <p:spPr>
            <a:xfrm>
              <a:off x="6567615" y="5119986"/>
              <a:ext cx="26381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dirty="0"/>
            </a:p>
          </p:txBody>
        </p:sp>
        <p:sp>
          <p:nvSpPr>
            <p:cNvPr id="40" name="Rettangolo 15"/>
            <p:cNvSpPr/>
            <p:nvPr/>
          </p:nvSpPr>
          <p:spPr>
            <a:xfrm>
              <a:off x="3996696" y="5529047"/>
              <a:ext cx="2251514" cy="88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dirty="0" err="1"/>
                <a:t>Bjorken</a:t>
              </a:r>
              <a:r>
                <a:rPr lang="en-US" dirty="0"/>
                <a:t> </a:t>
              </a:r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dirty="0"/>
                <a:t> ~ 10</a:t>
              </a:r>
              <a:r>
                <a:rPr lang="en-US" baseline="30000" dirty="0"/>
                <a:t>-2 </a:t>
              </a:r>
              <a:r>
                <a:rPr lang="en-US" dirty="0"/>
                <a:t>– 10</a:t>
              </a:r>
              <a:r>
                <a:rPr lang="en-US" baseline="30000" dirty="0"/>
                <a:t>-5</a:t>
              </a:r>
              <a:r>
                <a:rPr lang="en-US" dirty="0"/>
                <a:t> </a:t>
              </a:r>
              <a:endParaRPr lang="en-US" dirty="0" smtClean="0"/>
            </a:p>
            <a:p>
              <a:pPr>
                <a:lnSpc>
                  <a:spcPct val="150000"/>
                </a:lnSpc>
              </a:pPr>
              <a:r>
                <a:rPr lang="en-US" dirty="0" smtClean="0"/>
                <a:t>accessible </a:t>
              </a:r>
              <a:r>
                <a:rPr lang="en-US" dirty="0"/>
                <a:t>at LHC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679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474281" y="5274586"/>
            <a:ext cx="5006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…clearly UPCs at LHC are a nice physics opportunity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22" name="Gruppo 21"/>
          <p:cNvGrpSpPr/>
          <p:nvPr/>
        </p:nvGrpSpPr>
        <p:grpSpPr>
          <a:xfrm>
            <a:off x="115679" y="2401042"/>
            <a:ext cx="5290401" cy="2673845"/>
            <a:chOff x="3915382" y="3735571"/>
            <a:chExt cx="5290401" cy="2673845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5382" y="3735571"/>
              <a:ext cx="5174245" cy="849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8" name="Gruppo 17"/>
            <p:cNvGrpSpPr/>
            <p:nvPr/>
          </p:nvGrpSpPr>
          <p:grpSpPr>
            <a:xfrm>
              <a:off x="3985540" y="4615704"/>
              <a:ext cx="2375812" cy="801818"/>
              <a:chOff x="4788024" y="5653902"/>
              <a:chExt cx="2375812" cy="801818"/>
            </a:xfrm>
          </p:grpSpPr>
          <p:sp>
            <p:nvSpPr>
              <p:cNvPr id="5" name="CasellaDiTesto 4"/>
              <p:cNvSpPr txBox="1"/>
              <p:nvPr/>
            </p:nvSpPr>
            <p:spPr>
              <a:xfrm>
                <a:off x="4788024" y="5877272"/>
                <a:ext cx="13340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R</a:t>
                </a:r>
                <a:r>
                  <a:rPr lang="en-US" baseline="-25000" dirty="0" err="1" smtClean="0"/>
                  <a:t>g</a:t>
                </a:r>
                <a:r>
                  <a:rPr lang="en-US" baseline="30000" dirty="0" err="1" smtClean="0"/>
                  <a:t>Pb</a:t>
                </a:r>
                <a:r>
                  <a:rPr lang="en-US" dirty="0" smtClean="0"/>
                  <a:t>(x,Q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) = </a:t>
                </a:r>
                <a:endParaRPr lang="en-US" dirty="0"/>
              </a:p>
            </p:txBody>
          </p:sp>
          <p:grpSp>
            <p:nvGrpSpPr>
              <p:cNvPr id="15" name="Gruppo 14"/>
              <p:cNvGrpSpPr/>
              <p:nvPr/>
            </p:nvGrpSpPr>
            <p:grpSpPr>
              <a:xfrm>
                <a:off x="6012160" y="5653902"/>
                <a:ext cx="1151676" cy="801818"/>
                <a:chOff x="7380312" y="5641545"/>
                <a:chExt cx="1151676" cy="801818"/>
              </a:xfrm>
            </p:grpSpPr>
            <p:sp>
              <p:nvSpPr>
                <p:cNvPr id="6" name="Rettangolo 5"/>
                <p:cNvSpPr/>
                <p:nvPr/>
              </p:nvSpPr>
              <p:spPr>
                <a:xfrm>
                  <a:off x="7457655" y="5641545"/>
                  <a:ext cx="102303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err="1" smtClean="0"/>
                    <a:t>G</a:t>
                  </a:r>
                  <a:r>
                    <a:rPr lang="en-US" baseline="-25000" dirty="0" err="1" smtClean="0"/>
                    <a:t>Pb</a:t>
                  </a:r>
                  <a:r>
                    <a:rPr lang="en-US" dirty="0" smtClean="0"/>
                    <a:t>(x,Q</a:t>
                  </a:r>
                  <a:r>
                    <a:rPr lang="en-US" baseline="30000" dirty="0" smtClean="0"/>
                    <a:t>2</a:t>
                  </a:r>
                  <a:r>
                    <a:rPr lang="en-US" dirty="0" smtClean="0"/>
                    <a:t>)</a:t>
                  </a:r>
                  <a:endParaRPr lang="en-US" dirty="0"/>
                </a:p>
              </p:txBody>
            </p:sp>
            <p:sp>
              <p:nvSpPr>
                <p:cNvPr id="7" name="Rettangolo 6"/>
                <p:cNvSpPr/>
                <p:nvPr/>
              </p:nvSpPr>
              <p:spPr>
                <a:xfrm>
                  <a:off x="7470012" y="6074031"/>
                  <a:ext cx="99578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err="1" smtClean="0"/>
                    <a:t>G</a:t>
                  </a:r>
                  <a:r>
                    <a:rPr lang="en-US" baseline="-25000" dirty="0" err="1" smtClean="0"/>
                    <a:t>p</a:t>
                  </a:r>
                  <a:r>
                    <a:rPr lang="en-US" dirty="0" smtClean="0"/>
                    <a:t> (x,Q</a:t>
                  </a:r>
                  <a:r>
                    <a:rPr lang="en-US" baseline="30000" dirty="0" smtClean="0"/>
                    <a:t>2</a:t>
                  </a:r>
                  <a:r>
                    <a:rPr lang="en-US" dirty="0" smtClean="0"/>
                    <a:t>)</a:t>
                  </a:r>
                  <a:endParaRPr lang="en-US" dirty="0"/>
                </a:p>
              </p:txBody>
            </p:sp>
            <p:cxnSp>
              <p:nvCxnSpPr>
                <p:cNvPr id="9" name="Connettore 1 8"/>
                <p:cNvCxnSpPr/>
                <p:nvPr/>
              </p:nvCxnSpPr>
              <p:spPr>
                <a:xfrm>
                  <a:off x="7380312" y="6074031"/>
                  <a:ext cx="115167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3" name="Rettangolo 22"/>
            <p:cNvSpPr/>
            <p:nvPr/>
          </p:nvSpPr>
          <p:spPr>
            <a:xfrm>
              <a:off x="6567615" y="5119986"/>
              <a:ext cx="263816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J</a:t>
              </a:r>
              <a:r>
                <a:rPr lang="en-US" dirty="0" smtClean="0"/>
                <a:t>/</a:t>
              </a:r>
              <a:r>
                <a:rPr lang="en-US" dirty="0" smtClean="0">
                  <a:latin typeface="Symbol" pitchFamily="18" charset="2"/>
                </a:rPr>
                <a:t>Y</a:t>
              </a:r>
              <a:r>
                <a:rPr lang="en-US" dirty="0" smtClean="0"/>
                <a:t> in </a:t>
              </a:r>
              <a:r>
                <a:rPr lang="en-US" dirty="0" err="1" smtClean="0"/>
                <a:t>Pb-Pb</a:t>
              </a:r>
              <a:r>
                <a:rPr lang="en-US" dirty="0" smtClean="0"/>
                <a:t> UPC is</a:t>
              </a:r>
            </a:p>
            <a:p>
              <a:r>
                <a:rPr lang="en-US" dirty="0" smtClean="0"/>
                <a:t>a direct tool to measure 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nuclear gluon shadowing</a:t>
              </a:r>
              <a:endParaRPr lang="en-US" dirty="0"/>
            </a:p>
          </p:txBody>
        </p:sp>
        <p:sp>
          <p:nvSpPr>
            <p:cNvPr id="16" name="Rettangolo 15"/>
            <p:cNvSpPr/>
            <p:nvPr/>
          </p:nvSpPr>
          <p:spPr>
            <a:xfrm>
              <a:off x="3996696" y="5529047"/>
              <a:ext cx="2251514" cy="88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dirty="0" err="1"/>
                <a:t>Bjorken</a:t>
              </a:r>
              <a:r>
                <a:rPr lang="en-US" dirty="0"/>
                <a:t> </a:t>
              </a:r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dirty="0"/>
                <a:t> ~ 10</a:t>
              </a:r>
              <a:r>
                <a:rPr lang="en-US" baseline="30000" dirty="0"/>
                <a:t>-2 </a:t>
              </a:r>
              <a:r>
                <a:rPr lang="en-US" dirty="0"/>
                <a:t>– 10</a:t>
              </a:r>
              <a:r>
                <a:rPr lang="en-US" baseline="30000" dirty="0"/>
                <a:t>-5</a:t>
              </a:r>
              <a:r>
                <a:rPr lang="en-US" dirty="0"/>
                <a:t> </a:t>
              </a:r>
              <a:endParaRPr lang="en-US" dirty="0" smtClean="0"/>
            </a:p>
            <a:p>
              <a:pPr>
                <a:lnSpc>
                  <a:spcPct val="150000"/>
                </a:lnSpc>
              </a:pPr>
              <a:r>
                <a:rPr lang="en-US" dirty="0" smtClean="0"/>
                <a:t>accessible </a:t>
              </a:r>
              <a:r>
                <a:rPr lang="en-US" dirty="0"/>
                <a:t>at LHC</a:t>
              </a:r>
            </a:p>
          </p:txBody>
        </p:sp>
      </p:grpSp>
      <p:sp>
        <p:nvSpPr>
          <p:cNvPr id="26" name="CasellaDiTesto 1"/>
          <p:cNvSpPr txBox="1"/>
          <p:nvPr/>
        </p:nvSpPr>
        <p:spPr>
          <a:xfrm>
            <a:off x="833324" y="215512"/>
            <a:ext cx="6337814" cy="369332"/>
          </a:xfrm>
          <a:prstGeom prst="rect">
            <a:avLst/>
          </a:prstGeom>
          <a:solidFill>
            <a:srgbClr val="FFFF00"/>
          </a:solidFill>
          <a:ln w="1905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Why  a nucleus, being hit by a </a:t>
            </a:r>
            <a:r>
              <a:rPr lang="en-US" b="1" dirty="0" smtClean="0">
                <a:solidFill>
                  <a:srgbClr val="0033CC"/>
                </a:solidFill>
                <a:latin typeface="Symbol" pitchFamily="18" charset="2"/>
              </a:rPr>
              <a:t>g,</a:t>
            </a:r>
            <a:r>
              <a:rPr lang="en-US" b="1" dirty="0" smtClean="0">
                <a:solidFill>
                  <a:srgbClr val="0033CC"/>
                </a:solidFill>
              </a:rPr>
              <a:t>  would unveil its gluon PDF ?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it-IT" smtClean="0"/>
              <a:t>Sep 12, 2013</a:t>
            </a:r>
            <a:endParaRPr lang="en-US" dirty="0"/>
          </a:p>
        </p:txBody>
      </p:sp>
      <p:grpSp>
        <p:nvGrpSpPr>
          <p:cNvPr id="29" name="Gruppo 15"/>
          <p:cNvGrpSpPr/>
          <p:nvPr/>
        </p:nvGrpSpPr>
        <p:grpSpPr>
          <a:xfrm>
            <a:off x="5605420" y="816204"/>
            <a:ext cx="2892343" cy="3702739"/>
            <a:chOff x="3714836" y="2780928"/>
            <a:chExt cx="2892343" cy="3702739"/>
          </a:xfrm>
        </p:grpSpPr>
        <p:pic>
          <p:nvPicPr>
            <p:cNvPr id="32" name="Picture 6" descr="http://ars.els-cdn.com/content/image/1-s2.0-S0370269309008983-gr001.gif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" t="6338" r="61397" b="15232"/>
            <a:stretch/>
          </p:blipFill>
          <p:spPr bwMode="auto">
            <a:xfrm>
              <a:off x="4236553" y="2868362"/>
              <a:ext cx="2088000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CasellaDiTesto 5"/>
            <p:cNvSpPr txBox="1"/>
            <p:nvPr/>
          </p:nvSpPr>
          <p:spPr>
            <a:xfrm>
              <a:off x="3784909" y="2780928"/>
              <a:ext cx="425116" cy="323165"/>
            </a:xfrm>
            <a:prstGeom prst="rect">
              <a:avLst/>
            </a:prstGeom>
            <a:noFill/>
          </p:spPr>
          <p:txBody>
            <a:bodyPr wrap="none" bIns="0" rtlCol="0">
              <a:spAutoFit/>
            </a:bodyPr>
            <a:lstStyle/>
            <a:p>
              <a:r>
                <a:rPr lang="en-US" dirty="0" err="1" smtClean="0"/>
                <a:t>Pb</a:t>
              </a:r>
              <a:endParaRPr lang="en-US" dirty="0"/>
            </a:p>
          </p:txBody>
        </p:sp>
        <p:sp>
          <p:nvSpPr>
            <p:cNvPr id="34" name="Rettangolo 7"/>
            <p:cNvSpPr/>
            <p:nvPr/>
          </p:nvSpPr>
          <p:spPr>
            <a:xfrm>
              <a:off x="3871350" y="4134021"/>
              <a:ext cx="425116" cy="323165"/>
            </a:xfrm>
            <a:prstGeom prst="rect">
              <a:avLst/>
            </a:prstGeom>
          </p:spPr>
          <p:txBody>
            <a:bodyPr wrap="none" bIns="0">
              <a:spAutoFit/>
            </a:bodyPr>
            <a:lstStyle/>
            <a:p>
              <a:r>
                <a:rPr lang="en-US" dirty="0" err="1" smtClean="0"/>
                <a:t>Pb</a:t>
              </a:r>
              <a:endParaRPr lang="en-US" dirty="0"/>
            </a:p>
          </p:txBody>
        </p:sp>
        <p:sp>
          <p:nvSpPr>
            <p:cNvPr id="35" name="Rettangolo 8"/>
            <p:cNvSpPr/>
            <p:nvPr/>
          </p:nvSpPr>
          <p:spPr>
            <a:xfrm>
              <a:off x="6182063" y="4041344"/>
              <a:ext cx="425116" cy="323165"/>
            </a:xfrm>
            <a:prstGeom prst="rect">
              <a:avLst/>
            </a:prstGeom>
          </p:spPr>
          <p:txBody>
            <a:bodyPr wrap="none" bIns="0">
              <a:spAutoFit/>
            </a:bodyPr>
            <a:lstStyle/>
            <a:p>
              <a:r>
                <a:rPr lang="en-US" dirty="0" err="1" smtClean="0"/>
                <a:t>Pb</a:t>
              </a:r>
              <a:endParaRPr lang="en-US" dirty="0"/>
            </a:p>
          </p:txBody>
        </p:sp>
        <p:sp>
          <p:nvSpPr>
            <p:cNvPr id="36" name="Rettangolo 9"/>
            <p:cNvSpPr/>
            <p:nvPr/>
          </p:nvSpPr>
          <p:spPr>
            <a:xfrm>
              <a:off x="3714836" y="4756502"/>
              <a:ext cx="184731" cy="323165"/>
            </a:xfrm>
            <a:prstGeom prst="rect">
              <a:avLst/>
            </a:prstGeom>
          </p:spPr>
          <p:txBody>
            <a:bodyPr wrap="none" bIns="0">
              <a:spAutoFit/>
            </a:bodyPr>
            <a:lstStyle/>
            <a:p>
              <a:endParaRPr lang="en-US" dirty="0"/>
            </a:p>
          </p:txBody>
        </p:sp>
        <p:sp>
          <p:nvSpPr>
            <p:cNvPr id="37" name="Rettangolo 10"/>
            <p:cNvSpPr/>
            <p:nvPr/>
          </p:nvSpPr>
          <p:spPr>
            <a:xfrm>
              <a:off x="6051394" y="4711938"/>
              <a:ext cx="184731" cy="323165"/>
            </a:xfrm>
            <a:prstGeom prst="rect">
              <a:avLst/>
            </a:prstGeom>
          </p:spPr>
          <p:txBody>
            <a:bodyPr wrap="none" bIns="0">
              <a:spAutoFit/>
            </a:bodyPr>
            <a:lstStyle/>
            <a:p>
              <a:endParaRPr lang="en-US" dirty="0"/>
            </a:p>
          </p:txBody>
        </p:sp>
        <p:sp>
          <p:nvSpPr>
            <p:cNvPr id="38" name="Rettangolo 11"/>
            <p:cNvSpPr/>
            <p:nvPr/>
          </p:nvSpPr>
          <p:spPr>
            <a:xfrm>
              <a:off x="3811437" y="6160502"/>
              <a:ext cx="184731" cy="323165"/>
            </a:xfrm>
            <a:prstGeom prst="rect">
              <a:avLst/>
            </a:prstGeom>
          </p:spPr>
          <p:txBody>
            <a:bodyPr wrap="none" bIns="0">
              <a:spAutoFit/>
            </a:bodyPr>
            <a:lstStyle/>
            <a:p>
              <a:endParaRPr lang="en-US" dirty="0"/>
            </a:p>
          </p:txBody>
        </p:sp>
        <p:sp>
          <p:nvSpPr>
            <p:cNvPr id="39" name="Rettangolo 12"/>
            <p:cNvSpPr/>
            <p:nvPr/>
          </p:nvSpPr>
          <p:spPr>
            <a:xfrm>
              <a:off x="5969505" y="6160502"/>
              <a:ext cx="184731" cy="323165"/>
            </a:xfrm>
            <a:prstGeom prst="rect">
              <a:avLst/>
            </a:prstGeom>
          </p:spPr>
          <p:txBody>
            <a:bodyPr wrap="none" bIns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028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7926" y="836712"/>
            <a:ext cx="8186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was realized time ago by several people (you may find a lot of UPC reviews in the</a:t>
            </a:r>
          </a:p>
          <a:p>
            <a:r>
              <a:rPr lang="en-US" dirty="0"/>
              <a:t>l</a:t>
            </a:r>
            <a:r>
              <a:rPr lang="en-US" dirty="0" smtClean="0"/>
              <a:t>ast 10 years ), but bringing it from a  suggestion to  a results is not trivial….</a:t>
            </a:r>
            <a:endParaRPr lang="it-IT" dirty="0"/>
          </a:p>
        </p:txBody>
      </p:sp>
      <p:sp>
        <p:nvSpPr>
          <p:cNvPr id="6" name="TextBox 5"/>
          <p:cNvSpPr txBox="1"/>
          <p:nvPr/>
        </p:nvSpPr>
        <p:spPr>
          <a:xfrm>
            <a:off x="420113" y="1916832"/>
            <a:ext cx="8650958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 gave the golden definition…..“</a:t>
            </a:r>
            <a:r>
              <a:rPr lang="en-US" dirty="0"/>
              <a:t>T</a:t>
            </a:r>
            <a:r>
              <a:rPr lang="en-US" dirty="0" smtClean="0"/>
              <a:t>wo tracks in an otherwise empty detector”.</a:t>
            </a:r>
          </a:p>
          <a:p>
            <a:endParaRPr lang="en-US" dirty="0"/>
          </a:p>
          <a:p>
            <a:endParaRPr lang="en-US" dirty="0" smtClean="0"/>
          </a:p>
          <a:p>
            <a:pPr marL="285750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But “2-tracks” means triggering on few hits, fighting with noise, pile-up and so on.</a:t>
            </a:r>
          </a:p>
          <a:p>
            <a:pPr marL="285750" indent="-285750">
              <a:buFont typeface="Wingdings"/>
              <a:buChar char="à"/>
            </a:pPr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You can select a part of the cross section triggering on events in which the </a:t>
            </a:r>
          </a:p>
          <a:p>
            <a:r>
              <a:rPr lang="en-US" dirty="0" smtClean="0">
                <a:sym typeface="Wingdings" pitchFamily="2" charset="2"/>
              </a:rPr>
              <a:t>nuclei got excited (ZDC), but taking the full cross section is another business.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Leptons from J/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Y</a:t>
            </a:r>
            <a:r>
              <a:rPr lang="en-US" dirty="0" smtClean="0">
                <a:sym typeface="Wingdings" pitchFamily="2" charset="2"/>
              </a:rPr>
              <a:t> decay,  are soft </a:t>
            </a:r>
            <a:r>
              <a:rPr lang="en-US" dirty="0" err="1" smtClean="0">
                <a:sym typeface="Wingdings" pitchFamily="2" charset="2"/>
              </a:rPr>
              <a:t>e,</a:t>
            </a:r>
            <a:r>
              <a:rPr lang="en-US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dirty="0" smtClean="0">
                <a:sym typeface="Wingdings" pitchFamily="2" charset="2"/>
              </a:rPr>
              <a:t> (few </a:t>
            </a:r>
            <a:r>
              <a:rPr lang="en-US" dirty="0" err="1" smtClean="0">
                <a:sym typeface="Wingdings" pitchFamily="2" charset="2"/>
              </a:rPr>
              <a:t>GeV</a:t>
            </a:r>
            <a:r>
              <a:rPr lang="en-US" dirty="0" smtClean="0">
                <a:sym typeface="Wingdings" pitchFamily="2" charset="2"/>
              </a:rPr>
              <a:t>), usually below calorimeter threshold</a:t>
            </a:r>
          </a:p>
          <a:p>
            <a:endParaRPr lang="en-US" dirty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ALICE is a light detector (barrel has &lt; 1 rad length), nevertheless this is a non trivial analysis</a:t>
            </a:r>
          </a:p>
          <a:p>
            <a:r>
              <a:rPr lang="en-US" dirty="0" smtClean="0">
                <a:sym typeface="Wingdings" pitchFamily="2" charset="2"/>
              </a:rPr>
              <a:t>(….and you have ≤  2 hits/layer).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0064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7</a:t>
            </a:fld>
            <a:endParaRPr lang="en-US"/>
          </a:p>
        </p:txBody>
      </p:sp>
      <p:pic>
        <p:nvPicPr>
          <p:cNvPr id="1026" name="Picture 2" descr="F:\DCIM\117NIKON\DSCN27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" y="17832"/>
            <a:ext cx="9138176" cy="6757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1864" y="5737856"/>
            <a:ext cx="7880042" cy="40011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A </a:t>
            </a:r>
            <a:r>
              <a:rPr lang="it-IT" sz="2000" b="1" dirty="0" smtClean="0">
                <a:solidFill>
                  <a:srgbClr val="FF0000"/>
                </a:solidFill>
              </a:rPr>
              <a:t>10</a:t>
            </a:r>
            <a:r>
              <a:rPr lang="it-IT" sz="2000" b="1" baseline="30000" dirty="0" smtClean="0">
                <a:solidFill>
                  <a:srgbClr val="FF0000"/>
                </a:solidFill>
              </a:rPr>
              <a:t>-4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smtClean="0">
                <a:solidFill>
                  <a:srgbClr val="FF0000"/>
                </a:solidFill>
              </a:rPr>
              <a:t>smaller ( cross section x branching ) wrt the hadronic </a:t>
            </a:r>
            <a:r>
              <a:rPr lang="it-IT" sz="2000" b="1" dirty="0" smtClean="0">
                <a:solidFill>
                  <a:srgbClr val="FF0000"/>
                </a:solidFill>
              </a:rPr>
              <a:t>cross section</a:t>
            </a:r>
            <a:endParaRPr lang="it-IT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61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1" t="49637" r="701" b="1441"/>
          <a:stretch/>
        </p:blipFill>
        <p:spPr bwMode="auto">
          <a:xfrm>
            <a:off x="1503319" y="1049758"/>
            <a:ext cx="4997049" cy="261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3765702" y="713364"/>
            <a:ext cx="1784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CC"/>
                </a:solidFill>
              </a:rPr>
              <a:t>Forward rapidity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497402" y="3037602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98371" y="6456784"/>
            <a:ext cx="2895600" cy="365125"/>
          </a:xfrm>
        </p:spPr>
        <p:txBody>
          <a:bodyPr/>
          <a:lstStyle/>
          <a:p>
            <a:r>
              <a:rPr lang="en-US" smtClean="0"/>
              <a:t>E. Scapparone, EDSBlois2013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6194-2F4E-40BF-92E9-0C81AE4C8826}" type="slidenum">
              <a:rPr lang="en-US" smtClean="0"/>
              <a:t>8</a:t>
            </a:fld>
            <a:endParaRPr lang="en-US"/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169" y="4071494"/>
            <a:ext cx="3563888" cy="239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887137" y="3690405"/>
            <a:ext cx="1383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Mid-rapidity 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97720" y="3108163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2.6 &lt; y &lt; 3.6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2777162" y="149597"/>
            <a:ext cx="3444533" cy="338554"/>
          </a:xfrm>
          <a:prstGeom prst="rect">
            <a:avLst/>
          </a:prstGeom>
          <a:solidFill>
            <a:srgbClr val="FFFF00"/>
          </a:solidFill>
          <a:ln w="28575"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33CC"/>
                </a:solidFill>
              </a:rPr>
              <a:t>Where can we look at them  in ALICE ?</a:t>
            </a:r>
            <a:endParaRPr lang="en-US" sz="1600" b="1" dirty="0">
              <a:solidFill>
                <a:srgbClr val="0033CC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4884102" y="4161437"/>
            <a:ext cx="1013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|</a:t>
            </a:r>
            <a:r>
              <a:rPr lang="it-IT" dirty="0" smtClean="0">
                <a:solidFill>
                  <a:srgbClr val="FF0000"/>
                </a:solidFill>
              </a:rPr>
              <a:t>y| </a:t>
            </a:r>
            <a:r>
              <a:rPr lang="it-IT" dirty="0">
                <a:solidFill>
                  <a:srgbClr val="FF0000"/>
                </a:solidFill>
              </a:rPr>
              <a:t>&lt; </a:t>
            </a:r>
            <a:r>
              <a:rPr lang="it-IT" dirty="0" smtClean="0">
                <a:solidFill>
                  <a:srgbClr val="FF0000"/>
                </a:solidFill>
              </a:rPr>
              <a:t>0.9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81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194" y="12356"/>
            <a:ext cx="7815649" cy="657697"/>
          </a:xfrm>
          <a:solidFill>
            <a:srgbClr val="FFFF00"/>
          </a:solidFill>
          <a:ln>
            <a:solidFill>
              <a:srgbClr val="0033CC"/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UPC J/</a:t>
            </a:r>
            <a:r>
              <a:rPr lang="el-GR" b="1" dirty="0" smtClean="0">
                <a:solidFill>
                  <a:srgbClr val="0033CC"/>
                </a:solidFill>
              </a:rPr>
              <a:t>ψ</a:t>
            </a:r>
            <a:r>
              <a:rPr lang="en-US" b="1" dirty="0" smtClean="0">
                <a:solidFill>
                  <a:srgbClr val="0033CC"/>
                </a:solidFill>
              </a:rPr>
              <a:t> at central rapidity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Sep 12, 2013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9</a:t>
            </a:fld>
            <a:endParaRPr lang="ru-RU" dirty="0"/>
          </a:p>
        </p:txBody>
      </p:sp>
      <p:pic>
        <p:nvPicPr>
          <p:cNvPr id="6" name="Picture 4" descr="D:\doc\alice\Talks\2012-11-20-protvino-alice\alice_cu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8" r="19043"/>
          <a:stretch/>
        </p:blipFill>
        <p:spPr bwMode="auto">
          <a:xfrm>
            <a:off x="-2" y="2151592"/>
            <a:ext cx="4929917" cy="4439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5188307" y="570306"/>
            <a:ext cx="3385968" cy="2471496"/>
            <a:chOff x="3734" y="0"/>
            <a:chExt cx="2026" cy="1495"/>
          </a:xfrm>
        </p:grpSpPr>
        <p:pic>
          <p:nvPicPr>
            <p:cNvPr id="8" name="Picture 9" descr="ALIce_SETUP_final_cf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819" y="131"/>
              <a:ext cx="1941" cy="1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0" descr="ALIce_SETUP_final_cf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419" y="787"/>
              <a:ext cx="337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1" descr="ALIce_SETUP_final_cf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734" y="0"/>
              <a:ext cx="148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Rectangle 2"/>
          <p:cNvSpPr/>
          <p:nvPr/>
        </p:nvSpPr>
        <p:spPr>
          <a:xfrm>
            <a:off x="0" y="757899"/>
            <a:ext cx="5900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UPC </a:t>
            </a:r>
            <a:r>
              <a:rPr lang="en-US" b="1" dirty="0" smtClean="0"/>
              <a:t>central barrel trigger:</a:t>
            </a: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 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TOF</a:t>
            </a:r>
            <a:r>
              <a:rPr lang="en-US" dirty="0" smtClean="0"/>
              <a:t> hits </a:t>
            </a:r>
            <a:r>
              <a:rPr lang="en-US" dirty="0">
                <a:sym typeface="Symbol"/>
              </a:rPr>
              <a:t> </a:t>
            </a:r>
            <a:r>
              <a:rPr lang="en-US" dirty="0" smtClean="0"/>
              <a:t>6 (</a:t>
            </a:r>
            <a:r>
              <a:rPr lang="en-US" dirty="0"/>
              <a:t>|</a:t>
            </a:r>
            <a:r>
              <a:rPr lang="el-GR" dirty="0" smtClean="0"/>
              <a:t>η</a:t>
            </a:r>
            <a:r>
              <a:rPr lang="en-US" dirty="0" smtClean="0"/>
              <a:t>|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n-US" dirty="0" smtClean="0"/>
              <a:t>0.9)</a:t>
            </a:r>
            <a:br>
              <a:rPr lang="en-US" dirty="0" smtClean="0"/>
            </a:br>
            <a:r>
              <a:rPr lang="en-US" dirty="0" smtClean="0"/>
              <a:t>+ back-to-back topology (150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 </a:t>
            </a:r>
            <a:r>
              <a:rPr lang="en-US" dirty="0">
                <a:sym typeface="Symbol"/>
              </a:rPr>
              <a:t></a:t>
            </a:r>
            <a:r>
              <a:rPr lang="en-US" dirty="0" smtClean="0"/>
              <a:t> </a:t>
            </a:r>
            <a:r>
              <a:rPr lang="el-GR" dirty="0" smtClean="0"/>
              <a:t>ϕ</a:t>
            </a:r>
            <a:r>
              <a:rPr lang="en-US" dirty="0" smtClean="0"/>
              <a:t> </a:t>
            </a:r>
            <a:r>
              <a:rPr lang="en-US" dirty="0">
                <a:sym typeface="Symbol"/>
              </a:rPr>
              <a:t></a:t>
            </a:r>
            <a:r>
              <a:rPr lang="en-US" dirty="0" smtClean="0"/>
              <a:t> 180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</a:t>
            </a:r>
            <a:r>
              <a:rPr lang="en-US" dirty="0" smtClean="0"/>
              <a:t>2 hits in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SPD </a:t>
            </a:r>
            <a:r>
              <a:rPr lang="en-US" dirty="0" smtClean="0"/>
              <a:t>(|</a:t>
            </a:r>
            <a:r>
              <a:rPr lang="el-GR" dirty="0" smtClean="0"/>
              <a:t>η</a:t>
            </a:r>
            <a:r>
              <a:rPr lang="en-US" dirty="0" smtClean="0"/>
              <a:t>|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 smtClean="0"/>
              <a:t>1.</a:t>
            </a:r>
            <a:r>
              <a:rPr lang="en-US" dirty="0" smtClean="0"/>
              <a:t>5)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no </a:t>
            </a:r>
            <a:r>
              <a:rPr lang="en-US" dirty="0"/>
              <a:t>hits in </a:t>
            </a: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VZERO</a:t>
            </a:r>
            <a:r>
              <a:rPr lang="en-US" dirty="0" smtClean="0"/>
              <a:t> (C: </a:t>
            </a:r>
            <a:r>
              <a:rPr lang="el-GR" dirty="0" smtClean="0"/>
              <a:t>-3.7</a:t>
            </a:r>
            <a:r>
              <a:rPr lang="en-US" dirty="0" smtClean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/>
              <a:t>η</a:t>
            </a:r>
            <a:r>
              <a:rPr lang="en-US" dirty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/>
              <a:t>-</a:t>
            </a:r>
            <a:r>
              <a:rPr lang="el-GR" dirty="0" smtClean="0"/>
              <a:t>1.7</a:t>
            </a:r>
            <a:r>
              <a:rPr lang="en-US" dirty="0" smtClean="0"/>
              <a:t>, A: </a:t>
            </a:r>
            <a:r>
              <a:rPr lang="el-GR" dirty="0" smtClean="0"/>
              <a:t>2.8</a:t>
            </a:r>
            <a:r>
              <a:rPr lang="en-US" dirty="0" smtClean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/>
              <a:t>η</a:t>
            </a:r>
            <a:r>
              <a:rPr lang="en-US" dirty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 smtClean="0"/>
              <a:t>5.1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026763" y="3113436"/>
            <a:ext cx="4127382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Offline event selection: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Offline check on VZERO hits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Hadronic</a:t>
            </a:r>
            <a:r>
              <a:rPr lang="en-US" dirty="0" smtClean="0"/>
              <a:t> rejection with ZDC</a:t>
            </a:r>
            <a:endParaRPr lang="en-US" dirty="0"/>
          </a:p>
          <a:p>
            <a:r>
              <a:rPr lang="en-US" b="1" dirty="0" smtClean="0"/>
              <a:t>Track selection:</a:t>
            </a:r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  &lt; 10 tracks with loose requirements</a:t>
            </a:r>
          </a:p>
          <a:p>
            <a:r>
              <a:rPr lang="en-US" dirty="0"/>
              <a:t>      (|</a:t>
            </a:r>
            <a:r>
              <a:rPr lang="el-GR" dirty="0"/>
              <a:t>η</a:t>
            </a:r>
            <a:r>
              <a:rPr lang="en-US" dirty="0"/>
              <a:t>| &lt; 0.9 , </a:t>
            </a:r>
            <a:r>
              <a:rPr lang="en-US" dirty="0" smtClean="0"/>
              <a:t>&gt; 50% findable TPC  </a:t>
            </a:r>
          </a:p>
          <a:p>
            <a:r>
              <a:rPr lang="en-US" dirty="0"/>
              <a:t> </a:t>
            </a:r>
            <a:r>
              <a:rPr lang="en-US" dirty="0" smtClean="0"/>
              <a:t>      clusters and &gt; 20 TPC clusters)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Only two tracks: |</a:t>
            </a:r>
            <a:r>
              <a:rPr lang="el-GR" dirty="0" smtClean="0"/>
              <a:t>η</a:t>
            </a:r>
            <a:r>
              <a:rPr lang="en-US" dirty="0"/>
              <a:t>|</a:t>
            </a:r>
            <a:r>
              <a:rPr lang="en-US" dirty="0" smtClean="0"/>
              <a:t> &lt; 0.9 , with </a:t>
            </a:r>
            <a:r>
              <a:rPr lang="en-US" dirty="0" smtClean="0">
                <a:sym typeface="Symbol"/>
              </a:rPr>
              <a:t> </a:t>
            </a:r>
            <a:r>
              <a:rPr lang="en-US" dirty="0" smtClean="0"/>
              <a:t>70 TPC clusters, </a:t>
            </a:r>
            <a:r>
              <a:rPr lang="en-US" dirty="0" smtClean="0">
                <a:sym typeface="Symbol"/>
              </a:rPr>
              <a:t> </a:t>
            </a:r>
            <a:r>
              <a:rPr lang="en-US" dirty="0" smtClean="0"/>
              <a:t>1 SPD clusters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dependent DCA cut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opposite </a:t>
            </a:r>
            <a:r>
              <a:rPr lang="en-US" dirty="0"/>
              <a:t>sign </a:t>
            </a:r>
            <a:r>
              <a:rPr lang="en-US" dirty="0" err="1" smtClean="0"/>
              <a:t>dilepton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|y| &lt; 0.9, 2.2 &lt;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inv</a:t>
            </a:r>
            <a:r>
              <a:rPr lang="en-US" dirty="0" smtClean="0"/>
              <a:t> &lt; 6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r>
              <a:rPr lang="en-US" baseline="30000" dirty="0" smtClean="0"/>
              <a:t>2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/>
              <a:t>dE</a:t>
            </a:r>
            <a:r>
              <a:rPr lang="en-US" dirty="0"/>
              <a:t>/dx </a:t>
            </a:r>
            <a:r>
              <a:rPr lang="en-US" dirty="0" smtClean="0"/>
              <a:t>in TPC compatible </a:t>
            </a:r>
            <a:r>
              <a:rPr lang="en-US" dirty="0"/>
              <a:t>with e/</a:t>
            </a:r>
            <a:r>
              <a:rPr lang="el-GR" dirty="0"/>
              <a:t>μ</a:t>
            </a:r>
            <a:endParaRPr lang="en-US" dirty="0"/>
          </a:p>
          <a:p>
            <a:endParaRPr lang="en-US" baseline="30000" dirty="0"/>
          </a:p>
        </p:txBody>
      </p:sp>
      <p:sp>
        <p:nvSpPr>
          <p:cNvPr id="14" name="Rectangle 13"/>
          <p:cNvSpPr/>
          <p:nvPr/>
        </p:nvSpPr>
        <p:spPr>
          <a:xfrm>
            <a:off x="1041557" y="6550038"/>
            <a:ext cx="3119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 </a:t>
            </a:r>
            <a:r>
              <a:rPr lang="en-US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luminosity ~ 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el-GR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b="1" baseline="30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  <a:endParaRPr lang="en-US" b="1" baseline="30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498209" y="1561852"/>
            <a:ext cx="545400" cy="1434662"/>
          </a:xfrm>
          <a:prstGeom prst="roundRect">
            <a:avLst/>
          </a:prstGeom>
          <a:noFill/>
          <a:ln w="38100">
            <a:solidFill>
              <a:srgbClr val="CC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Овал 23"/>
          <p:cNvSpPr/>
          <p:nvPr/>
        </p:nvSpPr>
        <p:spPr>
          <a:xfrm rot="742214">
            <a:off x="1311466" y="4067211"/>
            <a:ext cx="154457" cy="283755"/>
          </a:xfrm>
          <a:prstGeom prst="ellipse">
            <a:avLst/>
          </a:prstGeom>
          <a:gradFill flip="none" rotWithShape="1">
            <a:gsLst>
              <a:gs pos="0">
                <a:srgbClr val="CC00CC">
                  <a:shade val="30000"/>
                  <a:satMod val="115000"/>
                </a:srgbClr>
              </a:gs>
              <a:gs pos="50000">
                <a:srgbClr val="CC00CC">
                  <a:shade val="67500"/>
                  <a:satMod val="115000"/>
                </a:srgbClr>
              </a:gs>
              <a:gs pos="100000">
                <a:srgbClr val="CC00CC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Цилиндр 31"/>
          <p:cNvSpPr/>
          <p:nvPr/>
        </p:nvSpPr>
        <p:spPr>
          <a:xfrm rot="5947969">
            <a:off x="1806772" y="4178549"/>
            <a:ext cx="123103" cy="217076"/>
          </a:xfrm>
          <a:prstGeom prst="can">
            <a:avLst>
              <a:gd name="adj" fmla="val 60645"/>
            </a:avLst>
          </a:prstGeom>
          <a:noFill/>
          <a:ln w="3810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Овал 24"/>
          <p:cNvSpPr/>
          <p:nvPr/>
        </p:nvSpPr>
        <p:spPr>
          <a:xfrm rot="742214">
            <a:off x="1976117" y="4202840"/>
            <a:ext cx="109570" cy="225402"/>
          </a:xfrm>
          <a:prstGeom prst="ellipse">
            <a:avLst/>
          </a:prstGeom>
          <a:gradFill flip="none" rotWithShape="1">
            <a:gsLst>
              <a:gs pos="0">
                <a:srgbClr val="CC00CC">
                  <a:shade val="30000"/>
                  <a:satMod val="115000"/>
                </a:srgbClr>
              </a:gs>
              <a:gs pos="50000">
                <a:srgbClr val="CC00CC">
                  <a:shade val="67500"/>
                  <a:satMod val="115000"/>
                </a:srgbClr>
              </a:gs>
              <a:gs pos="100000">
                <a:srgbClr val="CC00CC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Цилиндр 22"/>
          <p:cNvSpPr/>
          <p:nvPr/>
        </p:nvSpPr>
        <p:spPr>
          <a:xfrm rot="5947969">
            <a:off x="1144494" y="3245004"/>
            <a:ext cx="1412944" cy="2081225"/>
          </a:xfrm>
          <a:prstGeom prst="can">
            <a:avLst>
              <a:gd name="adj" fmla="val 60645"/>
            </a:avLst>
          </a:prstGeom>
          <a:noFill/>
          <a:ln w="38100">
            <a:solidFill>
              <a:srgbClr val="FF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Цилиндр 32"/>
          <p:cNvSpPr/>
          <p:nvPr/>
        </p:nvSpPr>
        <p:spPr>
          <a:xfrm rot="6079455">
            <a:off x="6588592" y="1724997"/>
            <a:ext cx="240501" cy="591650"/>
          </a:xfrm>
          <a:prstGeom prst="can">
            <a:avLst>
              <a:gd name="adj" fmla="val 60645"/>
            </a:avLst>
          </a:prstGeom>
          <a:noFill/>
          <a:ln w="3810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Группа 25"/>
          <p:cNvGrpSpPr/>
          <p:nvPr/>
        </p:nvGrpSpPr>
        <p:grpSpPr>
          <a:xfrm>
            <a:off x="1616267" y="3447619"/>
            <a:ext cx="505207" cy="1881332"/>
            <a:chOff x="1616267" y="3447619"/>
            <a:chExt cx="505207" cy="1881332"/>
          </a:xfrm>
        </p:grpSpPr>
        <p:sp>
          <p:nvSpPr>
            <p:cNvPr id="16" name="Дуга 15"/>
            <p:cNvSpPr/>
            <p:nvPr/>
          </p:nvSpPr>
          <p:spPr>
            <a:xfrm rot="6111932">
              <a:off x="1134760" y="4645084"/>
              <a:ext cx="1165374" cy="202359"/>
            </a:xfrm>
            <a:prstGeom prst="arc">
              <a:avLst>
                <a:gd name="adj1" fmla="val 11189800"/>
                <a:gd name="adj2" fmla="val 20223624"/>
              </a:avLst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Дуга 16"/>
            <p:cNvSpPr/>
            <p:nvPr/>
          </p:nvSpPr>
          <p:spPr>
            <a:xfrm rot="17819621" flipV="1">
              <a:off x="1543541" y="3816359"/>
              <a:ext cx="946673" cy="209193"/>
            </a:xfrm>
            <a:prstGeom prst="arc">
              <a:avLst>
                <a:gd name="adj1" fmla="val 11189800"/>
                <a:gd name="adj2" fmla="val 21020590"/>
              </a:avLst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6395215" y="332656"/>
            <a:ext cx="784545" cy="3403150"/>
            <a:chOff x="6395215" y="563233"/>
            <a:chExt cx="784545" cy="3403150"/>
          </a:xfrm>
        </p:grpSpPr>
        <p:sp>
          <p:nvSpPr>
            <p:cNvPr id="28" name="Дуга 27"/>
            <p:cNvSpPr/>
            <p:nvPr/>
          </p:nvSpPr>
          <p:spPr>
            <a:xfrm rot="6111932">
              <a:off x="5583816" y="2952625"/>
              <a:ext cx="1825157" cy="202359"/>
            </a:xfrm>
            <a:prstGeom prst="arc">
              <a:avLst>
                <a:gd name="adj1" fmla="val 10996730"/>
                <a:gd name="adj2" fmla="val 20223624"/>
              </a:avLst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Дуга 28"/>
            <p:cNvSpPr/>
            <p:nvPr/>
          </p:nvSpPr>
          <p:spPr>
            <a:xfrm rot="17819621" flipV="1">
              <a:off x="6140446" y="1390445"/>
              <a:ext cx="1866526" cy="212102"/>
            </a:xfrm>
            <a:prstGeom prst="arc">
              <a:avLst>
                <a:gd name="adj1" fmla="val 10949744"/>
                <a:gd name="adj2" fmla="val 21020590"/>
              </a:avLst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Скругленный прямоугольник 17"/>
          <p:cNvSpPr/>
          <p:nvPr/>
        </p:nvSpPr>
        <p:spPr>
          <a:xfrm>
            <a:off x="5364608" y="1182912"/>
            <a:ext cx="140327" cy="1434662"/>
          </a:xfrm>
          <a:prstGeom prst="roundRect">
            <a:avLst/>
          </a:prstGeom>
          <a:noFill/>
          <a:ln w="38100">
            <a:solidFill>
              <a:srgbClr val="CC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Scapparone, EDSBlois2013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716016" y="4653136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ZDC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09286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6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 animBg="1"/>
      <p:bldP spid="32" grpId="0" animBg="1"/>
      <p:bldP spid="25" grpId="0" animBg="1"/>
      <p:bldP spid="23" grpId="0" animBg="1"/>
      <p:bldP spid="33" grpId="0" animBg="1"/>
      <p:bldP spid="2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113&quot;&gt;&lt;object type=&quot;3&quot; unique_id=&quot;10114&quot;&gt;&lt;property id=&quot;20148&quot; value=&quot;5&quot;/&gt;&lt;property id=&quot;20300&quot; value=&quot;Slide 2&quot;/&gt;&lt;property id=&quot;20307&quot; value=&quot;256&quot;/&gt;&lt;/object&gt;&lt;object type=&quot;3&quot; unique_id=&quot;10115&quot;&gt;&lt;property id=&quot;20148&quot; value=&quot;5&quot;/&gt;&lt;property id=&quot;20300&quot; value=&quot;Slide 3&quot;/&gt;&lt;property id=&quot;20307&quot; value=&quot;257&quot;/&gt;&lt;/object&gt;&lt;object type=&quot;3&quot; unique_id=&quot;10116&quot;&gt;&lt;property id=&quot;20148&quot; value=&quot;5&quot;/&gt;&lt;property id=&quot;20300&quot; value=&quot;Slide 4&quot;/&gt;&lt;property id=&quot;20307&quot; value=&quot;258&quot;/&gt;&lt;/object&gt;&lt;object type=&quot;3&quot; unique_id=&quot;10157&quot;&gt;&lt;property id=&quot;20148&quot; value=&quot;5&quot;/&gt;&lt;property id=&quot;20300&quot; value=&quot;Slide 14&quot;/&gt;&lt;property id=&quot;20307&quot; value=&quot;259&quot;/&gt;&lt;/object&gt;&lt;object type=&quot;3&quot; unique_id=&quot;10182&quot;&gt;&lt;property id=&quot;20148&quot; value=&quot;5&quot;/&gt;&lt;property id=&quot;20300&quot; value=&quot;Slide 13 - &amp;quot;UPC J/ψ at forward rapidity&amp;quot;&quot;/&gt;&lt;property id=&quot;20307&quot; value=&quot;260&quot;/&gt;&lt;/object&gt;&lt;object type=&quot;3&quot; unique_id=&quot;10204&quot;&gt;&lt;property id=&quot;20148&quot; value=&quot;5&quot;/&gt;&lt;property id=&quot;20300&quot; value=&quot;Slide 5 - &amp;quot;UPC J/ψ at central rapidity&amp;quot;&quot;/&gt;&lt;property id=&quot;20307&quot; value=&quot;261&quot;/&gt;&lt;/object&gt;&lt;object type=&quot;3&quot; unique_id=&quot;10246&quot;&gt;&lt;property id=&quot;20148&quot; value=&quot;5&quot;/&gt;&lt;property id=&quot;20300&quot; value=&quot;Slide 1&quot;/&gt;&lt;property id=&quot;20307&quot; value=&quot;262&quot;/&gt;&lt;/object&gt;&lt;object type=&quot;3&quot; unique_id=&quot;10247&quot;&gt;&lt;property id=&quot;20148&quot; value=&quot;5&quot;/&gt;&lt;property id=&quot;20300&quot; value=&quot;Slide 6 - &amp;quot;dE/dx selection in TPC&amp;quot;&quot;/&gt;&lt;property id=&quot;20307&quot; value=&quot;264&quot;/&gt;&lt;/object&gt;&lt;object type=&quot;3&quot; unique_id=&quot;10248&quot;&gt;&lt;property id=&quot;20148&quot; value=&quot;5&quot;/&gt;&lt;property id=&quot;20300&quot; value=&quot;Slide 7&quot;/&gt;&lt;property id=&quot;20307&quot; value=&quot;263&quot;/&gt;&lt;/object&gt;&lt;object type=&quot;3&quot; unique_id=&quot;10249&quot;&gt;&lt;property id=&quot;20148&quot; value=&quot;5&quot;/&gt;&lt;property id=&quot;20300&quot; value=&quot;Slide 8&quot;/&gt;&lt;property id=&quot;20307&quot; value=&quot;265&quot;/&gt;&lt;/object&gt;&lt;object type=&quot;3&quot; unique_id=&quot;10250&quot;&gt;&lt;property id=&quot;20148&quot; value=&quot;5&quot;/&gt;&lt;property id=&quot;20300&quot; value=&quot;Slide 12&quot;/&gt;&lt;property id=&quot;20307&quot; value=&quot;266&quot;/&gt;&lt;/object&gt;&lt;object type=&quot;3&quot; unique_id=&quot;10329&quot;&gt;&lt;property id=&quot;20148&quot; value=&quot;5&quot;/&gt;&lt;property id=&quot;20300&quot; value=&quot;Slide 15&quot;/&gt;&lt;property id=&quot;20307&quot; value=&quot;267&quot;/&gt;&lt;/object&gt;&lt;object type=&quot;3&quot; unique_id=&quot;10330&quot;&gt;&lt;property id=&quot;20148&quot; value=&quot;5&quot;/&gt;&lt;property id=&quot;20300&quot; value=&quot;Slide 16 - &amp;quot;Coherent J/ψ: comparison to models&amp;quot;&quot;/&gt;&lt;property id=&quot;20307&quot; value=&quot;268&quot;/&gt;&lt;/object&gt;&lt;object type=&quot;3&quot; unique_id=&quot;10331&quot;&gt;&lt;property id=&quot;20148&quot; value=&quot;5&quot;/&gt;&lt;property id=&quot;20300&quot; value=&quot;Slide 10&quot;/&gt;&lt;property id=&quot;20307&quot; value=&quot;269&quot;/&gt;&lt;/object&gt;&lt;object type=&quot;3&quot; unique_id=&quot;10365&quot;&gt;&lt;property id=&quot;20148&quot; value=&quot;5&quot;/&gt;&lt;property id=&quot;20300&quot; value=&quot;Slide 9&quot;/&gt;&lt;property id=&quot;20307&quot; value=&quot;271&quot;/&gt;&lt;/object&gt;&lt;object type=&quot;3&quot; unique_id=&quot;10366&quot;&gt;&lt;property id=&quot;20148&quot; value=&quot;5&quot;/&gt;&lt;property id=&quot;20300&quot; value=&quot;Slide 11&quot;/&gt;&lt;property id=&quot;20307&quot; value=&quot;270&quot;/&gt;&lt;/object&gt;&lt;object type=&quot;3&quot; unique_id=&quot;10367&quot;&gt;&lt;property id=&quot;20148&quot; value=&quot;5&quot;/&gt;&lt;property id=&quot;20300&quot; value=&quot;Slide 17&quot;/&gt;&lt;property id=&quot;20307&quot; value=&quot;272&quot;/&gt;&lt;/object&gt;&lt;/object&gt;&lt;object type=&quot;8&quot; unique_id=&quot;10121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9396</TotalTime>
  <Words>2091</Words>
  <Application>Microsoft Office PowerPoint</Application>
  <PresentationFormat>On-screen Show (4:3)</PresentationFormat>
  <Paragraphs>416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UPC J/ψ at central rapidity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UPC J/ψ at forward rapidity</vt:lpstr>
      <vt:lpstr>PowerPoint Presentation</vt:lpstr>
      <vt:lpstr>PowerPoint Presentation</vt:lpstr>
      <vt:lpstr>Coherent J/ψ: comparison to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infn-B0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Eugenio Scapparone</dc:creator>
  <cp:lastModifiedBy>scap</cp:lastModifiedBy>
  <cp:revision>100</cp:revision>
  <dcterms:created xsi:type="dcterms:W3CDTF">2013-04-18T09:25:19Z</dcterms:created>
  <dcterms:modified xsi:type="dcterms:W3CDTF">2013-09-11T23:11:13Z</dcterms:modified>
</cp:coreProperties>
</file>