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2"/>
  </p:notesMasterIdLst>
  <p:sldIdLst>
    <p:sldId id="263" r:id="rId2"/>
    <p:sldId id="269" r:id="rId3"/>
    <p:sldId id="270" r:id="rId4"/>
    <p:sldId id="278" r:id="rId5"/>
    <p:sldId id="287" r:id="rId6"/>
    <p:sldId id="288" r:id="rId7"/>
    <p:sldId id="279" r:id="rId8"/>
    <p:sldId id="283" r:id="rId9"/>
    <p:sldId id="284" r:id="rId10"/>
    <p:sldId id="286" r:id="rId11"/>
    <p:sldId id="282" r:id="rId12"/>
    <p:sldId id="285" r:id="rId13"/>
    <p:sldId id="266" r:id="rId14"/>
    <p:sldId id="267" r:id="rId15"/>
    <p:sldId id="271" r:id="rId16"/>
    <p:sldId id="272" r:id="rId17"/>
    <p:sldId id="275" r:id="rId18"/>
    <p:sldId id="276" r:id="rId19"/>
    <p:sldId id="277" r:id="rId20"/>
    <p:sldId id="273" r:id="rId21"/>
  </p:sldIdLst>
  <p:sldSz cx="9144000" cy="6858000" type="screen4x3"/>
  <p:notesSz cx="6794500" cy="9906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C9E9F"/>
    <a:srgbClr val="FFFFFF"/>
    <a:srgbClr val="DDDDDD"/>
    <a:srgbClr val="00A5EB"/>
    <a:srgbClr val="FFCC00"/>
    <a:srgbClr val="FF00FF"/>
    <a:srgbClr val="FFFF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0097" autoAdjust="0"/>
    <p:restoredTop sz="94907" autoAdjust="0"/>
  </p:normalViewPr>
  <p:slideViewPr>
    <p:cSldViewPr snapToGrid="0">
      <p:cViewPr varScale="1">
        <p:scale>
          <a:sx n="87" d="100"/>
          <a:sy n="87" d="100"/>
        </p:scale>
        <p:origin x="-1344" y="-90"/>
      </p:cViewPr>
      <p:guideLst>
        <p:guide orient="horz" pos="3816"/>
        <p:guide orient="horz" pos="167"/>
        <p:guide orient="horz" pos="616"/>
        <p:guide orient="horz" pos="2672"/>
        <p:guide orient="horz" pos="1165"/>
        <p:guide pos="5551"/>
        <p:guide pos="1551"/>
        <p:guide pos="4178"/>
        <p:guide pos="2927"/>
        <p:guide pos="2809"/>
        <p:guide pos="178"/>
        <p:guide pos="4299"/>
        <p:guide pos="143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6" d="100"/>
          <a:sy n="76" d="100"/>
        </p:scale>
        <p:origin x="-2130" y="-96"/>
      </p:cViewPr>
      <p:guideLst>
        <p:guide orient="horz" pos="3120"/>
        <p:guide pos="214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GB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GB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113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GB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736858A-39C2-4BA9-B2EA-2EBB3C5D7C0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0343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9151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/>
          <p:cNvSpPr>
            <a:spLocks noChangeArrowheads="1"/>
          </p:cNvSpPr>
          <p:nvPr/>
        </p:nvSpPr>
        <p:spPr bwMode="auto">
          <a:xfrm>
            <a:off x="0" y="0"/>
            <a:ext cx="9144000" cy="1254125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02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2100" y="1363663"/>
            <a:ext cx="8520113" cy="485775"/>
          </a:xfrm>
        </p:spPr>
        <p:txBody>
          <a:bodyPr/>
          <a:lstStyle>
            <a:lvl1pPr marL="0" indent="0">
              <a:buFont typeface="Arial Black" pitchFamily="34" charset="0"/>
              <a:buNone/>
              <a:defRPr b="1">
                <a:solidFill>
                  <a:srgbClr val="F28E00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  <p:sp>
        <p:nvSpPr>
          <p:cNvPr id="40243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82575" y="0"/>
            <a:ext cx="8520113" cy="1266825"/>
          </a:xfrm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pic>
        <p:nvPicPr>
          <p:cNvPr id="402441" name="Picture 9" descr="DESY-Logo-cyan-RGB_g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54" t="-4523" r="-13409"/>
          <a:stretch>
            <a:fillRect/>
          </a:stretch>
        </p:blipFill>
        <p:spPr bwMode="auto">
          <a:xfrm>
            <a:off x="7794625" y="5684838"/>
            <a:ext cx="1149350" cy="1027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2448" name="Text Box 16"/>
          <p:cNvSpPr txBox="1">
            <a:spLocks noChangeArrowheads="1"/>
          </p:cNvSpPr>
          <p:nvPr userDrawn="1"/>
        </p:nvSpPr>
        <p:spPr bwMode="auto">
          <a:xfrm>
            <a:off x="2003425" y="2481263"/>
            <a:ext cx="2855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de-DE"/>
          </a:p>
        </p:txBody>
      </p:sp>
      <p:pic>
        <p:nvPicPr>
          <p:cNvPr id="402453" name="Picture 21" descr="HG_LOGO_70_ENG_K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5949950"/>
            <a:ext cx="1473200" cy="59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9409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80200" y="103188"/>
            <a:ext cx="2132013" cy="5667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82575" y="103188"/>
            <a:ext cx="6245225" cy="5667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2792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43400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836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2575" y="977900"/>
            <a:ext cx="418306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18038" y="977900"/>
            <a:ext cx="4184650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7622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3389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0592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1806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3276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60596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ChangeArrowheads="1"/>
          </p:cNvSpPr>
          <p:nvPr/>
        </p:nvSpPr>
        <p:spPr bwMode="auto">
          <a:xfrm>
            <a:off x="0" y="0"/>
            <a:ext cx="9144000" cy="74453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5" y="977900"/>
            <a:ext cx="8520113" cy="479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</p:txBody>
      </p:sp>
      <p:sp>
        <p:nvSpPr>
          <p:cNvPr id="4014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2100" y="103188"/>
            <a:ext cx="8520113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Titelmasterformat durch Klicken bearbeiten</a:t>
            </a:r>
          </a:p>
        </p:txBody>
      </p:sp>
      <p:sp>
        <p:nvSpPr>
          <p:cNvPr id="401413" name="Rectangle 5"/>
          <p:cNvSpPr>
            <a:spLocks noChangeArrowheads="1"/>
          </p:cNvSpPr>
          <p:nvPr/>
        </p:nvSpPr>
        <p:spPr bwMode="auto">
          <a:xfrm>
            <a:off x="282575" y="6280150"/>
            <a:ext cx="759301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0" anchor="ctr"/>
          <a:lstStyle/>
          <a:p>
            <a:pPr algn="r" eaLnBrk="1" hangingPunct="1"/>
            <a:r>
              <a:rPr lang="en-GB" sz="900" b="1" dirty="0" smtClean="0">
                <a:solidFill>
                  <a:schemeClr val="bg2"/>
                </a:solidFill>
              </a:rPr>
              <a:t>Janusz</a:t>
            </a:r>
            <a:r>
              <a:rPr lang="en-GB" sz="900" b="1" baseline="0" dirty="0" smtClean="0">
                <a:solidFill>
                  <a:schemeClr val="bg2"/>
                </a:solidFill>
              </a:rPr>
              <a:t> Tomasz Malka </a:t>
            </a:r>
            <a:r>
              <a:rPr lang="en-GB" sz="900" dirty="0" smtClean="0">
                <a:solidFill>
                  <a:schemeClr val="bg2"/>
                </a:solidFill>
              </a:rPr>
              <a:t>|  Exclusive Production  at HERA</a:t>
            </a:r>
            <a:r>
              <a:rPr lang="en-GB" sz="900" baseline="0" dirty="0" smtClean="0">
                <a:solidFill>
                  <a:schemeClr val="bg2"/>
                </a:solidFill>
              </a:rPr>
              <a:t> </a:t>
            </a:r>
            <a:r>
              <a:rPr lang="en-GB" sz="900" dirty="0" smtClean="0">
                <a:solidFill>
                  <a:schemeClr val="bg2"/>
                </a:solidFill>
              </a:rPr>
              <a:t>|  11/09/2013</a:t>
            </a:r>
            <a:r>
              <a:rPr lang="en-GB" sz="900" baseline="0" dirty="0" smtClean="0">
                <a:solidFill>
                  <a:schemeClr val="bg2"/>
                </a:solidFill>
              </a:rPr>
              <a:t> </a:t>
            </a:r>
            <a:r>
              <a:rPr lang="en-GB" sz="900" dirty="0" smtClean="0">
                <a:solidFill>
                  <a:schemeClr val="bg2"/>
                </a:solidFill>
              </a:rPr>
              <a:t>|  </a:t>
            </a:r>
            <a:r>
              <a:rPr lang="en-GB" sz="900" b="1" dirty="0">
                <a:solidFill>
                  <a:schemeClr val="bg2"/>
                </a:solidFill>
              </a:rPr>
              <a:t>Page </a:t>
            </a:r>
            <a:fld id="{ABA098E9-E6EE-44BF-9612-6777A6DF1330}" type="slidenum">
              <a:rPr lang="en-GB" sz="900" b="1">
                <a:solidFill>
                  <a:schemeClr val="bg2"/>
                </a:solidFill>
              </a:rPr>
              <a:pPr algn="r" eaLnBrk="1" hangingPunct="1"/>
              <a:t>‹#›</a:t>
            </a:fld>
            <a:endParaRPr lang="en-GB" sz="900" b="1" dirty="0">
              <a:solidFill>
                <a:schemeClr val="bg2"/>
              </a:solidFill>
            </a:endParaRPr>
          </a:p>
        </p:txBody>
      </p:sp>
      <p:pic>
        <p:nvPicPr>
          <p:cNvPr id="401418" name="Picture 10" descr="DESY-Logo-cyan-RGB_ge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24" t="-7854" r="-18587" b="-12566"/>
          <a:stretch>
            <a:fillRect/>
          </a:stretch>
        </p:blipFill>
        <p:spPr bwMode="auto">
          <a:xfrm>
            <a:off x="8035925" y="6099175"/>
            <a:ext cx="776288" cy="73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265113" indent="-265113" algn="l" rtl="0" eaLnBrk="1" fontAlgn="base" hangingPunct="1">
        <a:spcBef>
          <a:spcPct val="0"/>
        </a:spcBef>
        <a:spcAft>
          <a:spcPct val="50000"/>
        </a:spcAft>
        <a:buClr>
          <a:srgbClr val="F28E00"/>
        </a:buClr>
        <a:buFont typeface="Arial Black" pitchFamily="34" charset="0"/>
        <a:buChar char="&gt;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184150" algn="l" rtl="0" eaLnBrk="1" fontAlgn="base" hangingPunct="1">
        <a:spcBef>
          <a:spcPct val="0"/>
        </a:spcBef>
        <a:spcAft>
          <a:spcPct val="5000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2pPr>
      <a:lvl3pPr marL="1236663" indent="-228600" algn="l" rtl="0" eaLnBrk="1" fontAlgn="base" hangingPunct="1">
        <a:spcBef>
          <a:spcPct val="0"/>
        </a:spcBef>
        <a:spcAft>
          <a:spcPct val="0"/>
        </a:spcAft>
        <a:buClr>
          <a:srgbClr val="FF9900"/>
        </a:buClr>
        <a:buFont typeface="Arial Black" pitchFamily="34" charset="0"/>
        <a:defRPr sz="1200">
          <a:solidFill>
            <a:schemeClr val="tx1"/>
          </a:solidFill>
          <a:latin typeface="+mn-lt"/>
        </a:defRPr>
      </a:lvl3pPr>
      <a:lvl4pPr marL="1644650" indent="-228600" algn="l" rtl="0" eaLnBrk="1" fontAlgn="base" hangingPunct="1">
        <a:spcBef>
          <a:spcPct val="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Exclusive Production at HERA</a:t>
            </a:r>
            <a:endParaRPr lang="de-DE" dirty="0"/>
          </a:p>
        </p:txBody>
      </p:sp>
      <p:sp>
        <p:nvSpPr>
          <p:cNvPr id="185374" name="Rectangle 30"/>
          <p:cNvSpPr>
            <a:spLocks noGrp="1" noChangeArrowheads="1"/>
          </p:cNvSpPr>
          <p:nvPr>
            <p:ph type="subTitle" idx="1"/>
          </p:nvPr>
        </p:nvSpPr>
        <p:spPr>
          <a:xfrm>
            <a:off x="282575" y="1363663"/>
            <a:ext cx="8529638" cy="485775"/>
          </a:xfrm>
        </p:spPr>
        <p:txBody>
          <a:bodyPr/>
          <a:lstStyle/>
          <a:p>
            <a:pPr algn="ctr"/>
            <a:r>
              <a:rPr lang="en-US" dirty="0"/>
              <a:t>The 15th conference on Elastic and Diffractive scattering</a:t>
            </a:r>
          </a:p>
          <a:p>
            <a:pPr algn="ctr"/>
            <a:r>
              <a:rPr lang="en-US" sz="1800" dirty="0"/>
              <a:t>EDS Blois </a:t>
            </a:r>
            <a:r>
              <a:rPr lang="en-US" sz="1800" dirty="0" smtClean="0"/>
              <a:t>2013 - </a:t>
            </a:r>
            <a:r>
              <a:rPr lang="en-US" sz="1800" dirty="0" err="1" smtClean="0"/>
              <a:t>Saariselkä</a:t>
            </a:r>
            <a:r>
              <a:rPr lang="en-US" sz="1800" dirty="0" smtClean="0"/>
              <a:t>  9 - 13 </a:t>
            </a:r>
            <a:r>
              <a:rPr lang="en-US" sz="1800" dirty="0"/>
              <a:t>September 2013</a:t>
            </a:r>
            <a:endParaRPr lang="en-GB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de-DE" dirty="0"/>
          </a:p>
        </p:txBody>
      </p:sp>
      <p:sp>
        <p:nvSpPr>
          <p:cNvPr id="185379" name="Text Box 35"/>
          <p:cNvSpPr txBox="1">
            <a:spLocks noChangeArrowheads="1"/>
          </p:cNvSpPr>
          <p:nvPr/>
        </p:nvSpPr>
        <p:spPr bwMode="auto">
          <a:xfrm>
            <a:off x="329211" y="4550869"/>
            <a:ext cx="8612660" cy="1508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sz="2400" dirty="0" smtClean="0">
                <a:solidFill>
                  <a:srgbClr val="00A5EB"/>
                </a:solidFill>
              </a:rPr>
              <a:t>Janusz Tomasz </a:t>
            </a:r>
            <a:r>
              <a:rPr lang="de-DE" sz="2400" dirty="0" err="1" smtClean="0">
                <a:solidFill>
                  <a:srgbClr val="00A5EB"/>
                </a:solidFill>
              </a:rPr>
              <a:t>Malka</a:t>
            </a:r>
            <a:r>
              <a:rPr lang="de-DE" sz="2400" dirty="0" smtClean="0">
                <a:solidFill>
                  <a:srgbClr val="00A5EB"/>
                </a:solidFill>
              </a:rPr>
              <a:t> </a:t>
            </a:r>
            <a:endParaRPr lang="de-DE" sz="2400" dirty="0" smtClean="0">
              <a:solidFill>
                <a:srgbClr val="00A5EB"/>
              </a:solidFill>
            </a:endParaRPr>
          </a:p>
          <a:p>
            <a:pPr algn="ctr"/>
            <a:r>
              <a:rPr lang="en-US" sz="2000" dirty="0" smtClean="0"/>
              <a:t>on behalf of the H1 and ZEUS Collaborations</a:t>
            </a:r>
          </a:p>
          <a:p>
            <a:pPr algn="ctr"/>
            <a:endParaRPr lang="de-DE" sz="2400" dirty="0" smtClean="0">
              <a:solidFill>
                <a:srgbClr val="00A5EB"/>
              </a:solidFill>
            </a:endParaRPr>
          </a:p>
          <a:p>
            <a:pPr algn="ctr"/>
            <a:r>
              <a:rPr lang="de-DE" sz="2400" dirty="0" smtClean="0">
                <a:solidFill>
                  <a:srgbClr val="00A5EB"/>
                </a:solidFill>
              </a:rPr>
              <a:t> </a:t>
            </a:r>
          </a:p>
        </p:txBody>
      </p:sp>
      <p:pic>
        <p:nvPicPr>
          <p:cNvPr id="5" name="Obraz 5" descr="zeus_small2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2664" y="2911309"/>
            <a:ext cx="1629579" cy="131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1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5439" y="2911308"/>
            <a:ext cx="1805540" cy="1314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Comparison to fits based on QCD calculations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sz="3200" dirty="0" smtClean="0"/>
          </a:p>
          <a:p>
            <a:r>
              <a:rPr lang="en-US" dirty="0"/>
              <a:t>LO and NLO fit to previous J/ψ data and extrapolated to higher </a:t>
            </a:r>
            <a:r>
              <a:rPr lang="en-US" dirty="0" err="1" smtClean="0"/>
              <a:t>W</a:t>
            </a:r>
            <a:r>
              <a:rPr lang="en-US" dirty="0" err="1" smtClean="0">
                <a:sym typeface="Symbol"/>
              </a:rPr>
              <a:t>p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LO </a:t>
            </a:r>
            <a:r>
              <a:rPr lang="en-US" dirty="0"/>
              <a:t>fit describes the </a:t>
            </a:r>
            <a:r>
              <a:rPr lang="en-US" dirty="0" err="1"/>
              <a:t>LHCb</a:t>
            </a:r>
            <a:r>
              <a:rPr lang="en-US" dirty="0"/>
              <a:t> data.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47" y="871537"/>
            <a:ext cx="7088605" cy="4365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6639602" y="828124"/>
            <a:ext cx="2512226" cy="33855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US" dirty="0"/>
              <a:t>Phys. J. C73 (2013) 2466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6718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100" y="103188"/>
            <a:ext cx="8851900" cy="544512"/>
          </a:xfrm>
        </p:spPr>
        <p:txBody>
          <a:bodyPr/>
          <a:lstStyle/>
          <a:p>
            <a:r>
              <a:rPr lang="en-US" dirty="0"/>
              <a:t>Elastic and </a:t>
            </a:r>
            <a:r>
              <a:rPr lang="en-US" dirty="0" smtClean="0"/>
              <a:t>p-</a:t>
            </a:r>
            <a:r>
              <a:rPr lang="en-US" dirty="0" err="1" smtClean="0"/>
              <a:t>diss</a:t>
            </a:r>
            <a:r>
              <a:rPr lang="en-US" dirty="0" smtClean="0"/>
              <a:t> </a:t>
            </a:r>
            <a:r>
              <a:rPr lang="en-US" dirty="0"/>
              <a:t>cross sections as a function of </a:t>
            </a:r>
            <a:r>
              <a:rPr lang="en-US" dirty="0" smtClean="0"/>
              <a:t>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88430" y="1242327"/>
            <a:ext cx="3755570" cy="4865692"/>
          </a:xfrm>
        </p:spPr>
        <p:txBody>
          <a:bodyPr/>
          <a:lstStyle/>
          <a:p>
            <a:r>
              <a:rPr lang="en-GB" sz="1800" dirty="0" smtClean="0"/>
              <a:t>Phenomenological fit </a:t>
            </a:r>
            <a:r>
              <a:rPr lang="en-GB" sz="1800" dirty="0"/>
              <a:t>model</a:t>
            </a:r>
            <a:r>
              <a:rPr lang="en-GB" sz="1800" dirty="0" smtClean="0"/>
              <a:t>:</a:t>
            </a:r>
          </a:p>
          <a:p>
            <a:pPr lvl="1"/>
            <a:r>
              <a:rPr lang="en-GB" dirty="0"/>
              <a:t>e</a:t>
            </a:r>
            <a:r>
              <a:rPr lang="en-GB" dirty="0" smtClean="0"/>
              <a:t>lastic:</a:t>
            </a:r>
          </a:p>
          <a:p>
            <a:pPr lvl="1"/>
            <a:endParaRPr lang="en-GB" dirty="0"/>
          </a:p>
          <a:p>
            <a:pPr lvl="1"/>
            <a:r>
              <a:rPr lang="en-GB" dirty="0" smtClean="0"/>
              <a:t>p-</a:t>
            </a:r>
            <a:r>
              <a:rPr lang="en-GB" dirty="0" err="1" smtClean="0"/>
              <a:t>diss</a:t>
            </a:r>
            <a:endParaRPr lang="en-GB" dirty="0" smtClean="0"/>
          </a:p>
          <a:p>
            <a:pPr lvl="1"/>
            <a:endParaRPr lang="en-GB" dirty="0"/>
          </a:p>
          <a:p>
            <a:r>
              <a:rPr lang="en-US" sz="1800" dirty="0"/>
              <a:t>including previous H1 high </a:t>
            </a:r>
            <a:r>
              <a:rPr lang="en-US" sz="1800" dirty="0" smtClean="0"/>
              <a:t>t-data </a:t>
            </a:r>
            <a:r>
              <a:rPr lang="en-GB" sz="1800" dirty="0" smtClean="0"/>
              <a:t>hep-ex/0306013</a:t>
            </a:r>
            <a:endParaRPr lang="pl-PL" sz="1800" dirty="0" smtClean="0"/>
          </a:p>
          <a:p>
            <a:r>
              <a:rPr lang="pl-PL" sz="1800" dirty="0" smtClean="0"/>
              <a:t>Results:</a:t>
            </a:r>
            <a:endParaRPr lang="en-GB" sz="1800" dirty="0"/>
          </a:p>
          <a:p>
            <a:pPr marL="0" indent="0">
              <a:buNone/>
            </a:pPr>
            <a:r>
              <a:rPr lang="pl-PL" sz="14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HE:      </a:t>
            </a:r>
            <a:r>
              <a:rPr lang="en-GB" sz="1400" dirty="0" smtClean="0">
                <a:solidFill>
                  <a:schemeClr val="accent1">
                    <a:lumMod val="50000"/>
                  </a:schemeClr>
                </a:solidFill>
                <a:sym typeface="Symbol"/>
              </a:rPr>
              <a:t></a:t>
            </a:r>
            <a:r>
              <a:rPr lang="pl-PL" sz="1400" dirty="0">
                <a:solidFill>
                  <a:schemeClr val="accent1">
                    <a:lumMod val="50000"/>
                  </a:schemeClr>
                </a:solidFill>
                <a:sym typeface="Symbol"/>
              </a:rPr>
              <a:t>p </a:t>
            </a:r>
            <a:r>
              <a:rPr lang="en-GB" sz="1400" dirty="0">
                <a:solidFill>
                  <a:schemeClr val="accent1">
                    <a:lumMod val="50000"/>
                  </a:schemeClr>
                </a:solidFill>
                <a:sym typeface="Symbol"/>
              </a:rPr>
              <a:t></a:t>
            </a:r>
            <a:r>
              <a:rPr lang="pl-PL" sz="1400" dirty="0">
                <a:solidFill>
                  <a:schemeClr val="accent1">
                    <a:lumMod val="50000"/>
                  </a:schemeClr>
                </a:solidFill>
                <a:sym typeface="Symbol"/>
              </a:rPr>
              <a:t> J/</a:t>
            </a:r>
            <a:r>
              <a:rPr lang="en-GB" sz="1400" dirty="0">
                <a:solidFill>
                  <a:schemeClr val="accent1">
                    <a:lumMod val="50000"/>
                  </a:schemeClr>
                </a:solidFill>
                <a:sym typeface="Symbol"/>
              </a:rPr>
              <a:t></a:t>
            </a:r>
            <a:r>
              <a:rPr lang="pl-PL" sz="1400" dirty="0">
                <a:solidFill>
                  <a:schemeClr val="accent1">
                    <a:lumMod val="50000"/>
                  </a:schemeClr>
                </a:solidFill>
                <a:sym typeface="Symbol"/>
              </a:rPr>
              <a:t>p</a:t>
            </a:r>
            <a:r>
              <a:rPr lang="pl-PL" sz="1400" dirty="0" smtClean="0">
                <a:solidFill>
                  <a:schemeClr val="accent1">
                    <a:lumMod val="50000"/>
                  </a:schemeClr>
                </a:solidFill>
                <a:sym typeface="Symbol"/>
              </a:rPr>
              <a:t>:  </a:t>
            </a:r>
            <a:r>
              <a:rPr lang="pl-PL" sz="1400" dirty="0">
                <a:solidFill>
                  <a:schemeClr val="accent1">
                    <a:lumMod val="50000"/>
                  </a:schemeClr>
                </a:solidFill>
                <a:sym typeface="Symbol"/>
              </a:rPr>
              <a:t>b</a:t>
            </a:r>
            <a:r>
              <a:rPr lang="pl-PL" sz="1400" baseline="-25000" dirty="0" smtClean="0">
                <a:solidFill>
                  <a:schemeClr val="accent1">
                    <a:lumMod val="50000"/>
                  </a:schemeClr>
                </a:solidFill>
                <a:sym typeface="Symbol"/>
              </a:rPr>
              <a:t>el</a:t>
            </a:r>
            <a:r>
              <a:rPr lang="pl-PL" sz="1400" dirty="0" smtClean="0">
                <a:solidFill>
                  <a:schemeClr val="accent1">
                    <a:lumMod val="50000"/>
                  </a:schemeClr>
                </a:solidFill>
                <a:sym typeface="Symbol"/>
              </a:rPr>
              <a:t>  = (4.88 </a:t>
            </a:r>
            <a:r>
              <a:rPr lang="en-GB" sz="1400" dirty="0" smtClean="0">
                <a:solidFill>
                  <a:schemeClr val="accent1">
                    <a:lumMod val="50000"/>
                  </a:schemeClr>
                </a:solidFill>
                <a:sym typeface="Symbol"/>
              </a:rPr>
              <a:t></a:t>
            </a:r>
            <a:r>
              <a:rPr lang="pl-PL" sz="1400" dirty="0" smtClean="0">
                <a:solidFill>
                  <a:schemeClr val="accent1">
                    <a:lumMod val="50000"/>
                  </a:schemeClr>
                </a:solidFill>
                <a:sym typeface="Symbol"/>
              </a:rPr>
              <a:t> 0.15) GeV</a:t>
            </a:r>
            <a:r>
              <a:rPr lang="pl-PL" sz="1400" baseline="30000" dirty="0" smtClean="0">
                <a:solidFill>
                  <a:schemeClr val="accent1">
                    <a:lumMod val="50000"/>
                  </a:schemeClr>
                </a:solidFill>
                <a:sym typeface="Symbol"/>
              </a:rPr>
              <a:t>-2</a:t>
            </a:r>
            <a:r>
              <a:rPr lang="pl-PL" sz="1400" dirty="0" smtClean="0">
                <a:solidFill>
                  <a:schemeClr val="accent1">
                    <a:lumMod val="50000"/>
                  </a:schemeClr>
                </a:solidFill>
                <a:sym typeface="Symbol"/>
              </a:rPr>
              <a:t> </a:t>
            </a:r>
          </a:p>
          <a:p>
            <a:pPr marL="0" indent="0">
              <a:buNone/>
            </a:pPr>
            <a:r>
              <a:rPr lang="pl-PL" sz="14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            </a:t>
            </a:r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</a:t>
            </a:r>
            <a:r>
              <a:rPr lang="pl-PL" sz="1400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p </a:t>
            </a:r>
            <a:r>
              <a:rPr lang="en-GB" sz="1400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</a:t>
            </a:r>
            <a:r>
              <a:rPr lang="pl-PL" sz="1400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 J/</a:t>
            </a:r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</a:t>
            </a:r>
            <a:r>
              <a:rPr lang="pl-PL" sz="14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Y:  b</a:t>
            </a:r>
            <a:r>
              <a:rPr lang="pl-PL" sz="1400" baseline="-250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pd</a:t>
            </a:r>
            <a:r>
              <a:rPr lang="pl-PL" sz="14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 </a:t>
            </a:r>
            <a:r>
              <a:rPr lang="pl-PL" sz="1400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= </a:t>
            </a:r>
            <a:r>
              <a:rPr lang="pl-PL" sz="14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(1.79 </a:t>
            </a:r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</a:t>
            </a:r>
            <a:r>
              <a:rPr lang="pl-PL" sz="14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 0.12) </a:t>
            </a:r>
            <a:r>
              <a:rPr lang="pl-PL" sz="1400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GeV</a:t>
            </a:r>
            <a:r>
              <a:rPr lang="pl-PL" sz="1400" baseline="30000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-2</a:t>
            </a:r>
            <a:r>
              <a:rPr lang="pl-PL" sz="1400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 </a:t>
            </a:r>
            <a:endParaRPr lang="pl-PL" sz="1400" dirty="0" smtClean="0">
              <a:solidFill>
                <a:schemeClr val="accent1">
                  <a:lumMod val="75000"/>
                </a:schemeClr>
              </a:solidFill>
              <a:sym typeface="Symbol"/>
            </a:endParaRPr>
          </a:p>
          <a:p>
            <a:pPr marL="0" indent="0">
              <a:buNone/>
            </a:pPr>
            <a:r>
              <a:rPr lang="pl-PL" sz="1400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	</a:t>
            </a:r>
            <a:r>
              <a:rPr lang="pl-PL" sz="14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             n = 3.58</a:t>
            </a:r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</a:t>
            </a:r>
            <a:r>
              <a:rPr lang="pl-PL" sz="14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 0.15</a:t>
            </a:r>
          </a:p>
          <a:p>
            <a:pPr marL="0" indent="0">
              <a:buNone/>
            </a:pPr>
            <a:r>
              <a:rPr lang="pl-PL" sz="14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LE </a:t>
            </a:r>
            <a:r>
              <a:rPr lang="pl-PL" sz="1400" dirty="0" smtClean="0">
                <a:solidFill>
                  <a:schemeClr val="accent1">
                    <a:lumMod val="50000"/>
                  </a:schemeClr>
                </a:solidFill>
                <a:sym typeface="Symbol"/>
              </a:rPr>
              <a:t>:      </a:t>
            </a:r>
            <a:r>
              <a:rPr lang="en-GB" sz="1400" dirty="0" smtClean="0">
                <a:solidFill>
                  <a:schemeClr val="accent1">
                    <a:lumMod val="50000"/>
                  </a:schemeClr>
                </a:solidFill>
                <a:sym typeface="Symbol"/>
              </a:rPr>
              <a:t></a:t>
            </a:r>
            <a:r>
              <a:rPr lang="pl-PL" sz="1400" dirty="0">
                <a:solidFill>
                  <a:schemeClr val="accent1">
                    <a:lumMod val="50000"/>
                  </a:schemeClr>
                </a:solidFill>
                <a:sym typeface="Symbol"/>
              </a:rPr>
              <a:t>p </a:t>
            </a:r>
            <a:r>
              <a:rPr lang="en-GB" sz="1400" dirty="0">
                <a:solidFill>
                  <a:schemeClr val="accent1">
                    <a:lumMod val="50000"/>
                  </a:schemeClr>
                </a:solidFill>
                <a:sym typeface="Symbol"/>
              </a:rPr>
              <a:t></a:t>
            </a:r>
            <a:r>
              <a:rPr lang="pl-PL" sz="1400" dirty="0">
                <a:solidFill>
                  <a:schemeClr val="accent1">
                    <a:lumMod val="50000"/>
                  </a:schemeClr>
                </a:solidFill>
                <a:sym typeface="Symbol"/>
              </a:rPr>
              <a:t> J/</a:t>
            </a:r>
            <a:r>
              <a:rPr lang="en-GB" sz="1400" dirty="0">
                <a:solidFill>
                  <a:schemeClr val="accent1">
                    <a:lumMod val="50000"/>
                  </a:schemeClr>
                </a:solidFill>
                <a:sym typeface="Symbol"/>
              </a:rPr>
              <a:t></a:t>
            </a:r>
            <a:r>
              <a:rPr lang="pl-PL" sz="1400" dirty="0">
                <a:solidFill>
                  <a:schemeClr val="accent1">
                    <a:lumMod val="50000"/>
                  </a:schemeClr>
                </a:solidFill>
                <a:sym typeface="Symbol"/>
              </a:rPr>
              <a:t>p:  b</a:t>
            </a:r>
            <a:r>
              <a:rPr lang="pl-PL" sz="1400" baseline="-25000" dirty="0">
                <a:solidFill>
                  <a:schemeClr val="accent1">
                    <a:lumMod val="50000"/>
                  </a:schemeClr>
                </a:solidFill>
                <a:sym typeface="Symbol"/>
              </a:rPr>
              <a:t>el</a:t>
            </a:r>
            <a:r>
              <a:rPr lang="pl-PL" sz="1400" dirty="0">
                <a:solidFill>
                  <a:schemeClr val="accent1">
                    <a:lumMod val="50000"/>
                  </a:schemeClr>
                </a:solidFill>
                <a:sym typeface="Symbol"/>
              </a:rPr>
              <a:t>  = (</a:t>
            </a:r>
            <a:r>
              <a:rPr lang="pl-PL" sz="1400" dirty="0" smtClean="0">
                <a:solidFill>
                  <a:schemeClr val="accent1">
                    <a:lumMod val="50000"/>
                  </a:schemeClr>
                </a:solidFill>
                <a:sym typeface="Symbol"/>
              </a:rPr>
              <a:t>4.3 </a:t>
            </a:r>
            <a:r>
              <a:rPr lang="en-GB" sz="1400" dirty="0" smtClean="0">
                <a:solidFill>
                  <a:schemeClr val="accent1">
                    <a:lumMod val="50000"/>
                  </a:schemeClr>
                </a:solidFill>
                <a:sym typeface="Symbol"/>
              </a:rPr>
              <a:t></a:t>
            </a:r>
            <a:r>
              <a:rPr lang="pl-PL" sz="1400" dirty="0" smtClean="0">
                <a:solidFill>
                  <a:schemeClr val="accent1">
                    <a:lumMod val="50000"/>
                  </a:schemeClr>
                </a:solidFill>
                <a:sym typeface="Symbol"/>
              </a:rPr>
              <a:t> 0.2) </a:t>
            </a:r>
            <a:r>
              <a:rPr lang="pl-PL" sz="1400" dirty="0">
                <a:solidFill>
                  <a:schemeClr val="accent1">
                    <a:lumMod val="50000"/>
                  </a:schemeClr>
                </a:solidFill>
                <a:sym typeface="Symbol"/>
              </a:rPr>
              <a:t>GeV</a:t>
            </a:r>
            <a:r>
              <a:rPr lang="pl-PL" sz="1400" baseline="30000" dirty="0">
                <a:solidFill>
                  <a:schemeClr val="accent1">
                    <a:lumMod val="50000"/>
                  </a:schemeClr>
                </a:solidFill>
                <a:sym typeface="Symbol"/>
              </a:rPr>
              <a:t>-2</a:t>
            </a:r>
            <a:r>
              <a:rPr lang="pl-PL" sz="1400" dirty="0">
                <a:solidFill>
                  <a:schemeClr val="accent1">
                    <a:lumMod val="50000"/>
                  </a:schemeClr>
                </a:solidFill>
                <a:sym typeface="Symbol"/>
              </a:rPr>
              <a:t> </a:t>
            </a:r>
          </a:p>
          <a:p>
            <a:pPr marL="0" indent="0">
              <a:buNone/>
            </a:pPr>
            <a:r>
              <a:rPr lang="pl-PL" sz="14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            </a:t>
            </a:r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</a:t>
            </a:r>
            <a:r>
              <a:rPr lang="pl-PL" sz="1400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p </a:t>
            </a:r>
            <a:r>
              <a:rPr lang="en-GB" sz="1400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</a:t>
            </a:r>
            <a:r>
              <a:rPr lang="pl-PL" sz="1400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 J/</a:t>
            </a:r>
            <a:r>
              <a:rPr lang="en-GB" sz="1400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</a:t>
            </a:r>
            <a:r>
              <a:rPr lang="pl-PL" sz="1400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Y:  b</a:t>
            </a:r>
            <a:r>
              <a:rPr lang="pl-PL" sz="1400" baseline="-25000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pd</a:t>
            </a:r>
            <a:r>
              <a:rPr lang="pl-PL" sz="1400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 = (</a:t>
            </a:r>
            <a:r>
              <a:rPr lang="pl-PL" sz="14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1.6 </a:t>
            </a:r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</a:t>
            </a:r>
            <a:r>
              <a:rPr lang="pl-PL" sz="14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 0.2) </a:t>
            </a:r>
            <a:r>
              <a:rPr lang="pl-PL" sz="1400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GeV</a:t>
            </a:r>
            <a:r>
              <a:rPr lang="pl-PL" sz="1400" baseline="30000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-2</a:t>
            </a:r>
            <a:r>
              <a:rPr lang="pl-PL" sz="1400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 </a:t>
            </a:r>
          </a:p>
          <a:p>
            <a:pPr marL="0" indent="0">
              <a:buNone/>
            </a:pPr>
            <a:r>
              <a:rPr lang="pl-PL" sz="1400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	</a:t>
            </a:r>
            <a:r>
              <a:rPr lang="pl-PL" sz="14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             </a:t>
            </a:r>
            <a:r>
              <a:rPr lang="pl-PL" sz="1400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n = </a:t>
            </a:r>
            <a:r>
              <a:rPr lang="pl-PL" sz="14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(fixed value)</a:t>
            </a:r>
            <a:endParaRPr lang="pl-PL" sz="1400" dirty="0">
              <a:solidFill>
                <a:schemeClr val="accent1">
                  <a:lumMod val="75000"/>
                </a:schemeClr>
              </a:solidFill>
              <a:sym typeface="Symbol"/>
            </a:endParaRPr>
          </a:p>
          <a:p>
            <a:pPr marL="0" indent="0">
              <a:buNone/>
            </a:pPr>
            <a:endParaRPr lang="pl-PL" sz="1600" dirty="0" smtClean="0">
              <a:solidFill>
                <a:schemeClr val="accent1">
                  <a:lumMod val="75000"/>
                </a:schemeClr>
              </a:solidFill>
              <a:sym typeface="Symbol"/>
            </a:endParaRPr>
          </a:p>
          <a:p>
            <a:pPr marL="0" indent="0">
              <a:buNone/>
            </a:pPr>
            <a:endParaRPr lang="pl-PL" sz="1600" dirty="0" smtClean="0">
              <a:solidFill>
                <a:schemeClr val="accent1">
                  <a:lumMod val="75000"/>
                </a:schemeClr>
              </a:solidFill>
              <a:sym typeface="Symbol"/>
            </a:endParaRP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8976" y="828124"/>
            <a:ext cx="2883391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8976" y="3364819"/>
            <a:ext cx="2825872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74" y="828124"/>
            <a:ext cx="2897702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48" y="3364819"/>
            <a:ext cx="2799826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5036" y="2037799"/>
            <a:ext cx="21431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0972" y="2757217"/>
            <a:ext cx="34671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6639602" y="828124"/>
            <a:ext cx="2512226" cy="33855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US" dirty="0"/>
              <a:t>Phys. J. C73 (2013) 2466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72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100" y="103188"/>
            <a:ext cx="8851900" cy="544512"/>
          </a:xfrm>
        </p:spPr>
        <p:txBody>
          <a:bodyPr/>
          <a:lstStyle/>
          <a:p>
            <a:r>
              <a:rPr lang="en-US" dirty="0" smtClean="0"/>
              <a:t>p-</a:t>
            </a:r>
            <a:r>
              <a:rPr lang="en-US" dirty="0" err="1" smtClean="0"/>
              <a:t>diss</a:t>
            </a:r>
            <a:r>
              <a:rPr lang="en-US" dirty="0" smtClean="0"/>
              <a:t> </a:t>
            </a:r>
            <a:r>
              <a:rPr lang="en-US" dirty="0"/>
              <a:t>cross sections as a function of </a:t>
            </a:r>
            <a:r>
              <a:rPr lang="en-US" dirty="0" smtClean="0"/>
              <a:t>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21873" y="1410772"/>
            <a:ext cx="3675321" cy="4111458"/>
          </a:xfrm>
        </p:spPr>
        <p:txBody>
          <a:bodyPr/>
          <a:lstStyle/>
          <a:p>
            <a:r>
              <a:rPr lang="en-US" dirty="0"/>
              <a:t>The new data extend the reach to small values of |t</a:t>
            </a:r>
            <a:r>
              <a:rPr lang="en-US" dirty="0" smtClean="0"/>
              <a:t>|</a:t>
            </a:r>
          </a:p>
          <a:p>
            <a:r>
              <a:rPr lang="en-US" dirty="0"/>
              <a:t>Good agreement in overlap region</a:t>
            </a:r>
            <a:endParaRPr lang="en-GB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91" y="1166678"/>
            <a:ext cx="4940618" cy="4853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6639602" y="828124"/>
            <a:ext cx="2512226" cy="33855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US" dirty="0"/>
              <a:t>Phys. J. C73 (2013) 2466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886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Elastic </a:t>
            </a:r>
            <a:r>
              <a:rPr lang="en-US" dirty="0" smtClean="0">
                <a:sym typeface="Symbol"/>
              </a:rPr>
              <a:t></a:t>
            </a:r>
            <a:r>
              <a:rPr lang="en-US" dirty="0" smtClean="0"/>
              <a:t>(</a:t>
            </a:r>
            <a:r>
              <a:rPr lang="en-US" dirty="0"/>
              <a:t>1S) in </a:t>
            </a:r>
            <a:r>
              <a:rPr lang="en-US" dirty="0" err="1"/>
              <a:t>photoproduction</a:t>
            </a:r>
            <a:r>
              <a:rPr lang="en-US" dirty="0"/>
              <a:t>: </a:t>
            </a:r>
            <a:r>
              <a:rPr lang="en-US" dirty="0" smtClean="0"/>
              <a:t>b-slope</a:t>
            </a:r>
            <a:endParaRPr lang="de-DE" dirty="0"/>
          </a:p>
        </p:txBody>
      </p:sp>
      <p:sp>
        <p:nvSpPr>
          <p:cNvPr id="4413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08399" y="977900"/>
            <a:ext cx="8520113" cy="4792663"/>
          </a:xfrm>
        </p:spPr>
        <p:txBody>
          <a:bodyPr/>
          <a:lstStyle/>
          <a:p>
            <a:r>
              <a:rPr lang="pl-PL" sz="1600" dirty="0" smtClean="0"/>
              <a:t>60 </a:t>
            </a:r>
            <a:r>
              <a:rPr lang="pl-PL" sz="1600" dirty="0"/>
              <a:t>&lt; W &lt; 220 GeV</a:t>
            </a:r>
            <a:endParaRPr lang="en-GB" sz="1600" dirty="0"/>
          </a:p>
          <a:p>
            <a:endParaRPr lang="en-GB" sz="1050" dirty="0"/>
          </a:p>
          <a:p>
            <a:r>
              <a:rPr lang="en-GB" sz="1600" dirty="0"/>
              <a:t>Binned </a:t>
            </a:r>
            <a:r>
              <a:rPr lang="en-GB" sz="1600" dirty="0" err="1"/>
              <a:t>Poissonian</a:t>
            </a:r>
            <a:r>
              <a:rPr lang="en-GB" sz="1600" dirty="0"/>
              <a:t> </a:t>
            </a:r>
          </a:p>
          <a:p>
            <a:pPr marL="0" indent="0">
              <a:buFont typeface="Arial" pitchFamily="34" charset="0"/>
              <a:buNone/>
            </a:pPr>
            <a:r>
              <a:rPr lang="en-GB" sz="1600" dirty="0"/>
              <a:t>maximum log-likelihood </a:t>
            </a:r>
          </a:p>
          <a:p>
            <a:pPr marL="0" indent="0">
              <a:buFont typeface="Arial" pitchFamily="34" charset="0"/>
              <a:buNone/>
            </a:pPr>
            <a:r>
              <a:rPr lang="en-GB" sz="1600" dirty="0"/>
              <a:t>fit  </a:t>
            </a:r>
            <a:r>
              <a:rPr lang="en-GB" sz="1600" dirty="0">
                <a:sym typeface="Symbol"/>
              </a:rPr>
              <a:t> </a:t>
            </a:r>
            <a:r>
              <a:rPr lang="en-GB" sz="1600" dirty="0"/>
              <a:t>elastic b, N(1S) </a:t>
            </a:r>
          </a:p>
          <a:p>
            <a:pPr marL="0" indent="0">
              <a:buFont typeface="Arial" pitchFamily="34" charset="0"/>
              <a:buNone/>
            </a:pPr>
            <a:r>
              <a:rPr lang="en-GB" sz="1600" dirty="0"/>
              <a:t> </a:t>
            </a:r>
          </a:p>
          <a:p>
            <a:r>
              <a:rPr lang="en-GB" sz="1600" dirty="0"/>
              <a:t>N(1S)= 41 ±10 </a:t>
            </a:r>
          </a:p>
          <a:p>
            <a:pPr marL="0" indent="0">
              <a:buFont typeface="Arial" pitchFamily="34" charset="0"/>
              <a:buNone/>
            </a:pPr>
            <a:r>
              <a:rPr lang="en-GB" sz="1600" dirty="0"/>
              <a:t>events(44% of all events </a:t>
            </a:r>
          </a:p>
          <a:p>
            <a:pPr marL="0" indent="0">
              <a:buFont typeface="Arial" pitchFamily="34" charset="0"/>
              <a:buNone/>
            </a:pPr>
            <a:r>
              <a:rPr lang="en-GB" sz="1600" dirty="0"/>
              <a:t>in the mass window)</a:t>
            </a:r>
            <a:endParaRPr lang="pl-PL" sz="1600" dirty="0"/>
          </a:p>
          <a:p>
            <a:endParaRPr lang="en-GB" sz="1200" dirty="0"/>
          </a:p>
          <a:p>
            <a:r>
              <a:rPr lang="en-GB" sz="1600" dirty="0"/>
              <a:t>The first measurement of b-slop: </a:t>
            </a:r>
            <a:r>
              <a:rPr lang="en-GB" dirty="0">
                <a:solidFill>
                  <a:srgbClr val="FF0000"/>
                </a:solidFill>
              </a:rPr>
              <a:t>	</a:t>
            </a:r>
            <a:endParaRPr lang="pl-PL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b </a:t>
            </a:r>
            <a:r>
              <a:rPr lang="en-GB" dirty="0">
                <a:solidFill>
                  <a:srgbClr val="FF0000"/>
                </a:solidFill>
              </a:rPr>
              <a:t>= 4.3 </a:t>
            </a:r>
            <a:r>
              <a:rPr lang="en-GB" baseline="30000" dirty="0">
                <a:solidFill>
                  <a:srgbClr val="FF0000"/>
                </a:solidFill>
              </a:rPr>
              <a:t>+2.0</a:t>
            </a:r>
            <a:r>
              <a:rPr lang="en-GB" baseline="-25000" dirty="0">
                <a:solidFill>
                  <a:srgbClr val="FF0000"/>
                </a:solidFill>
              </a:rPr>
              <a:t>-1.2</a:t>
            </a:r>
            <a:r>
              <a:rPr lang="en-GB" baseline="30000" dirty="0">
                <a:solidFill>
                  <a:srgbClr val="FF0000"/>
                </a:solidFill>
              </a:rPr>
              <a:t>+0.5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baseline="-25000" dirty="0">
                <a:solidFill>
                  <a:srgbClr val="FF0000"/>
                </a:solidFill>
              </a:rPr>
              <a:t>-0.6 </a:t>
            </a:r>
            <a:r>
              <a:rPr lang="en-GB" dirty="0" smtClean="0">
                <a:solidFill>
                  <a:srgbClr val="FF0000"/>
                </a:solidFill>
              </a:rPr>
              <a:t>GeV</a:t>
            </a:r>
            <a:r>
              <a:rPr lang="en-GB" baseline="30000" dirty="0" smtClean="0">
                <a:solidFill>
                  <a:srgbClr val="FF0000"/>
                </a:solidFill>
              </a:rPr>
              <a:t>-2</a:t>
            </a:r>
            <a:endParaRPr lang="pl-PL" baseline="300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pl-PL" sz="600" baseline="30000" dirty="0" smtClean="0">
              <a:solidFill>
                <a:srgbClr val="FF0000"/>
              </a:solidFill>
            </a:endParaRPr>
          </a:p>
          <a:p>
            <a:r>
              <a:rPr lang="en-GB" sz="1800" dirty="0"/>
              <a:t>consisted with predictions based on </a:t>
            </a:r>
            <a:r>
              <a:rPr lang="en-GB" sz="1800" dirty="0" err="1"/>
              <a:t>pQCD</a:t>
            </a:r>
            <a:r>
              <a:rPr lang="en-GB" sz="1800" dirty="0"/>
              <a:t> models (b= 3.68 GeV</a:t>
            </a:r>
            <a:r>
              <a:rPr lang="en-GB" sz="1800" baseline="30000" dirty="0"/>
              <a:t>-2</a:t>
            </a:r>
            <a:r>
              <a:rPr lang="en-GB" sz="1800" dirty="0"/>
              <a:t>)</a:t>
            </a:r>
          </a:p>
          <a:p>
            <a:pPr marL="0" indent="0" algn="r">
              <a:buNone/>
            </a:pPr>
            <a:r>
              <a:rPr lang="en-GB" sz="1200" dirty="0"/>
              <a:t>Cox, Forshaw, </a:t>
            </a:r>
            <a:r>
              <a:rPr lang="en-GB" sz="1200" dirty="0" err="1"/>
              <a:t>Sandapen</a:t>
            </a:r>
            <a:r>
              <a:rPr lang="en-GB" sz="1200" dirty="0"/>
              <a:t>, JHEP 0906 (2009) 034</a:t>
            </a:r>
          </a:p>
          <a:p>
            <a:endParaRPr lang="en-GB" baseline="30000" dirty="0">
              <a:solidFill>
                <a:srgbClr val="FF0000"/>
              </a:solidFill>
            </a:endParaRPr>
          </a:p>
          <a:p>
            <a:endParaRPr lang="en-GB" sz="1100" dirty="0"/>
          </a:p>
          <a:p>
            <a:endParaRPr lang="de-DE" sz="1400" dirty="0"/>
          </a:p>
        </p:txBody>
      </p:sp>
      <p:sp>
        <p:nvSpPr>
          <p:cNvPr id="5" name="Rectangle 4"/>
          <p:cNvSpPr/>
          <p:nvPr/>
        </p:nvSpPr>
        <p:spPr>
          <a:xfrm>
            <a:off x="6575348" y="914400"/>
            <a:ext cx="2568652" cy="3693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GB" dirty="0" err="1" smtClean="0"/>
              <a:t>Phys.Lett.B</a:t>
            </a:r>
            <a:r>
              <a:rPr lang="en-GB" dirty="0" smtClean="0"/>
              <a:t> 708 (2012) 14</a:t>
            </a:r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6738" y="1345517"/>
            <a:ext cx="5617262" cy="415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212360"/>
            <a:ext cx="6105525" cy="4121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VM production and DVCS: b(Q</a:t>
            </a:r>
            <a:r>
              <a:rPr lang="en-GB" baseline="30000" dirty="0"/>
              <a:t>2</a:t>
            </a:r>
            <a:r>
              <a:rPr lang="en-GB" dirty="0"/>
              <a:t>+M</a:t>
            </a:r>
            <a:r>
              <a:rPr lang="en-GB" baseline="30000" dirty="0"/>
              <a:t>2</a:t>
            </a:r>
            <a:r>
              <a:rPr lang="en-GB" baseline="-25000" dirty="0"/>
              <a:t>VM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373" y="977900"/>
            <a:ext cx="8520113" cy="4792663"/>
          </a:xfrm>
        </p:spPr>
        <p:txBody>
          <a:bodyPr/>
          <a:lstStyle/>
          <a:p>
            <a:r>
              <a:rPr lang="en-GB" sz="1800" dirty="0" smtClean="0"/>
              <a:t>Analysis doubles </a:t>
            </a:r>
          </a:p>
          <a:p>
            <a:pPr marL="0" indent="0">
              <a:buNone/>
            </a:pPr>
            <a:r>
              <a:rPr lang="en-GB" sz="1800" dirty="0" smtClean="0"/>
              <a:t>the explored range</a:t>
            </a:r>
          </a:p>
          <a:p>
            <a:pPr marL="0" indent="0">
              <a:buNone/>
            </a:pPr>
            <a:endParaRPr lang="pl-PL" sz="1800" dirty="0" smtClean="0"/>
          </a:p>
          <a:p>
            <a:r>
              <a:rPr lang="en-GB" sz="1800" dirty="0" smtClean="0"/>
              <a:t>I</a:t>
            </a:r>
            <a:r>
              <a:rPr lang="pl-PL" sz="1800" dirty="0"/>
              <a:t>n agreement with </a:t>
            </a:r>
            <a:endParaRPr lang="en-GB" sz="1800" dirty="0"/>
          </a:p>
          <a:p>
            <a:pPr marL="0" indent="0">
              <a:buNone/>
            </a:pPr>
            <a:r>
              <a:rPr lang="pl-PL" sz="1800" dirty="0"/>
              <a:t>an </a:t>
            </a:r>
            <a:r>
              <a:rPr lang="en-GB" sz="1800" dirty="0"/>
              <a:t>asymptotic behaviour </a:t>
            </a:r>
          </a:p>
          <a:p>
            <a:pPr marL="0" indent="0">
              <a:buNone/>
            </a:pPr>
            <a:r>
              <a:rPr lang="en-GB" sz="1800" dirty="0"/>
              <a:t>of Q</a:t>
            </a:r>
            <a:r>
              <a:rPr lang="en-GB" sz="1800" baseline="30000" dirty="0"/>
              <a:t>2</a:t>
            </a:r>
            <a:r>
              <a:rPr lang="en-GB" sz="1800" dirty="0"/>
              <a:t> + </a:t>
            </a:r>
            <a:r>
              <a:rPr lang="en-GB" sz="1800" dirty="0" smtClean="0"/>
              <a:t>M</a:t>
            </a:r>
            <a:r>
              <a:rPr lang="en-GB" sz="1800" baseline="30000" dirty="0" smtClean="0"/>
              <a:t>2</a:t>
            </a:r>
            <a:r>
              <a:rPr lang="en-GB" sz="1800" baseline="-25000" dirty="0" smtClean="0"/>
              <a:t>VM</a:t>
            </a:r>
            <a:endParaRPr lang="pl-PL" sz="1800" baseline="-25000" dirty="0" smtClean="0"/>
          </a:p>
          <a:p>
            <a:pPr marL="0" indent="0">
              <a:buNone/>
            </a:pPr>
            <a:endParaRPr lang="en-GB" sz="1800" dirty="0"/>
          </a:p>
          <a:p>
            <a:r>
              <a:rPr lang="pl-PL" sz="2800" dirty="0"/>
              <a:t> </a:t>
            </a:r>
            <a:r>
              <a:rPr lang="pl-PL" sz="1800" dirty="0"/>
              <a:t>In optical model approach:</a:t>
            </a:r>
          </a:p>
          <a:p>
            <a:pPr marL="0" indent="0">
              <a:buFont typeface="Arial" pitchFamily="34" charset="0"/>
              <a:buNone/>
            </a:pPr>
            <a:r>
              <a:rPr lang="en-GB" sz="1800" dirty="0"/>
              <a:t>b</a:t>
            </a:r>
            <a:r>
              <a:rPr lang="pl-PL" sz="1800" dirty="0"/>
              <a:t> </a:t>
            </a:r>
            <a:r>
              <a:rPr lang="pl-PL" sz="1800" dirty="0">
                <a:sym typeface="Symbol"/>
              </a:rPr>
              <a:t> (R</a:t>
            </a:r>
            <a:r>
              <a:rPr lang="pl-PL" sz="1800" baseline="30000" dirty="0">
                <a:sym typeface="Symbol"/>
              </a:rPr>
              <a:t>2</a:t>
            </a:r>
            <a:r>
              <a:rPr lang="pl-PL" sz="1800" baseline="-25000" dirty="0">
                <a:sym typeface="Symbol"/>
              </a:rPr>
              <a:t>p</a:t>
            </a:r>
            <a:r>
              <a:rPr lang="pl-PL" sz="1800" dirty="0">
                <a:sym typeface="Symbol"/>
              </a:rPr>
              <a:t> + R</a:t>
            </a:r>
            <a:r>
              <a:rPr lang="pl-PL" sz="1800" baseline="30000" dirty="0">
                <a:sym typeface="Symbol"/>
              </a:rPr>
              <a:t>2</a:t>
            </a:r>
            <a:r>
              <a:rPr lang="pl-PL" sz="1800" baseline="-25000" dirty="0">
                <a:sym typeface="Symbol"/>
              </a:rPr>
              <a:t>VM</a:t>
            </a:r>
            <a:r>
              <a:rPr lang="pl-PL" sz="1800" dirty="0">
                <a:sym typeface="Symbol"/>
              </a:rPr>
              <a:t>)/4</a:t>
            </a:r>
            <a:endParaRPr lang="en-GB" sz="1800" dirty="0"/>
          </a:p>
          <a:p>
            <a:pPr marL="0" indent="0">
              <a:buNone/>
            </a:pPr>
            <a:endParaRPr lang="en-GB" sz="2800" dirty="0" smtClean="0"/>
          </a:p>
          <a:p>
            <a:r>
              <a:rPr lang="en-US" dirty="0" smtClean="0"/>
              <a:t>size </a:t>
            </a:r>
            <a:r>
              <a:rPr lang="en-US" dirty="0"/>
              <a:t>of scattered </a:t>
            </a:r>
            <a:r>
              <a:rPr lang="en-US" dirty="0" smtClean="0"/>
              <a:t>VM</a:t>
            </a:r>
            <a:r>
              <a:rPr lang="pl-PL" dirty="0" smtClean="0"/>
              <a:t> </a:t>
            </a:r>
            <a:r>
              <a:rPr lang="en-US" dirty="0" smtClean="0"/>
              <a:t> </a:t>
            </a:r>
            <a:r>
              <a:rPr lang="en-US" dirty="0"/>
              <a:t>getting smaller with </a:t>
            </a:r>
            <a:r>
              <a:rPr lang="en-GB" dirty="0"/>
              <a:t>Q</a:t>
            </a:r>
            <a:r>
              <a:rPr lang="en-GB" baseline="30000" dirty="0"/>
              <a:t>2</a:t>
            </a:r>
            <a:r>
              <a:rPr lang="en-GB" dirty="0"/>
              <a:t> + </a:t>
            </a:r>
            <a:r>
              <a:rPr lang="en-GB" dirty="0" smtClean="0"/>
              <a:t>M</a:t>
            </a:r>
            <a:r>
              <a:rPr lang="en-GB" baseline="30000" dirty="0" smtClean="0"/>
              <a:t>2</a:t>
            </a:r>
            <a:r>
              <a:rPr lang="en-GB" baseline="-25000" dirty="0" smtClean="0"/>
              <a:t>VM</a:t>
            </a:r>
          </a:p>
          <a:p>
            <a:pPr marL="0" indent="0">
              <a:buNone/>
            </a:pPr>
            <a:endParaRPr lang="en-GB" sz="1200" baseline="-25000" dirty="0"/>
          </a:p>
          <a:p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6575348" y="904290"/>
            <a:ext cx="2568652" cy="3693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GB" dirty="0" err="1" smtClean="0"/>
              <a:t>Phys.Lett.B</a:t>
            </a:r>
            <a:r>
              <a:rPr lang="en-GB" dirty="0" smtClean="0"/>
              <a:t> 708 (2012) 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066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Exclusive </a:t>
            </a:r>
            <a:r>
              <a:rPr lang="en-GB" dirty="0" err="1" smtClean="0"/>
              <a:t>electroproduction</a:t>
            </a:r>
            <a:r>
              <a:rPr lang="en-GB" dirty="0" smtClean="0"/>
              <a:t> of two </a:t>
            </a:r>
            <a:r>
              <a:rPr lang="en-GB" dirty="0" err="1" smtClean="0"/>
              <a:t>pions</a:t>
            </a:r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1082404"/>
            <a:ext cx="8520113" cy="4792663"/>
          </a:xfrm>
        </p:spPr>
        <p:txBody>
          <a:bodyPr/>
          <a:lstStyle/>
          <a:p>
            <a:r>
              <a:rPr lang="en-GB" dirty="0" smtClean="0"/>
              <a:t>The two-pion invariant-mass </a:t>
            </a:r>
            <a:r>
              <a:rPr lang="en-GB" dirty="0"/>
              <a:t>distribution </a:t>
            </a:r>
            <a:r>
              <a:rPr lang="en-GB" dirty="0" smtClean="0"/>
              <a:t>is interpreted in terms of </a:t>
            </a:r>
          </a:p>
          <a:p>
            <a:pPr marL="0" indent="0">
              <a:buNone/>
            </a:pPr>
            <a:r>
              <a:rPr lang="en-GB" dirty="0" smtClean="0"/>
              <a:t>the pion electromagnetic form factor: 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Kuhn-</a:t>
            </a:r>
            <a:r>
              <a:rPr lang="en-GB" dirty="0" err="1" smtClean="0"/>
              <a:t>Santamaria</a:t>
            </a:r>
            <a:r>
              <a:rPr lang="en-GB" dirty="0" smtClean="0"/>
              <a:t> parameterization has been used:</a:t>
            </a:r>
          </a:p>
          <a:p>
            <a:endParaRPr lang="en-GB" dirty="0"/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in mass range &lt; 2.5 </a:t>
            </a:r>
            <a:r>
              <a:rPr lang="en-GB" dirty="0" err="1" smtClean="0"/>
              <a:t>GeV</a:t>
            </a:r>
            <a:r>
              <a:rPr lang="en-GB" dirty="0" smtClean="0"/>
              <a:t> incudes contributions from:</a:t>
            </a:r>
          </a:p>
          <a:p>
            <a:pPr lvl="1"/>
            <a:r>
              <a:rPr lang="en-GB" dirty="0" smtClean="0"/>
              <a:t> </a:t>
            </a:r>
            <a:r>
              <a:rPr lang="en-GB" dirty="0" smtClean="0">
                <a:sym typeface="Symbol"/>
              </a:rPr>
              <a:t>(770), ’(1450)  - r</a:t>
            </a:r>
            <a:r>
              <a:rPr lang="en-GB" dirty="0" smtClean="0"/>
              <a:t>adially excited </a:t>
            </a:r>
            <a:r>
              <a:rPr lang="en-GB" dirty="0"/>
              <a:t>2S </a:t>
            </a:r>
            <a:r>
              <a:rPr lang="en-GB" dirty="0" smtClean="0"/>
              <a:t>state, </a:t>
            </a:r>
            <a:r>
              <a:rPr lang="en-GB" dirty="0" smtClean="0">
                <a:sym typeface="Symbol"/>
              </a:rPr>
              <a:t>’’(1700) - </a:t>
            </a:r>
            <a:r>
              <a:rPr lang="en-GB" dirty="0" err="1" smtClean="0"/>
              <a:t>orbitally</a:t>
            </a:r>
            <a:r>
              <a:rPr lang="en-GB" dirty="0" smtClean="0"/>
              <a:t> excited </a:t>
            </a:r>
            <a:r>
              <a:rPr lang="en-GB" dirty="0"/>
              <a:t>2D state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sym typeface="Symbol"/>
              </a:rPr>
              <a:t>  and  are relative amplitudes, BW</a:t>
            </a:r>
            <a:r>
              <a:rPr lang="en-GB" baseline="-25000" dirty="0" smtClean="0">
                <a:sym typeface="Symbol"/>
              </a:rPr>
              <a:t>VM</a:t>
            </a:r>
            <a:r>
              <a:rPr lang="en-GB" dirty="0" smtClean="0">
                <a:sym typeface="Symbol"/>
              </a:rPr>
              <a:t> – </a:t>
            </a:r>
            <a:r>
              <a:rPr lang="en-GB" dirty="0" err="1" smtClean="0">
                <a:sym typeface="Symbol"/>
              </a:rPr>
              <a:t>Breit</a:t>
            </a:r>
            <a:r>
              <a:rPr lang="en-GB" dirty="0" smtClean="0">
                <a:sym typeface="Symbol"/>
              </a:rPr>
              <a:t>-Wigner distribution:</a:t>
            </a:r>
          </a:p>
          <a:p>
            <a:pPr marL="0" indent="0">
              <a:buNone/>
            </a:pPr>
            <a:endParaRPr lang="en-GB" baseline="-25000" dirty="0"/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6386006" y="779646"/>
            <a:ext cx="2762166" cy="33855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GB" dirty="0" smtClean="0"/>
              <a:t>Eur.Phys.J.C72 </a:t>
            </a:r>
            <a:r>
              <a:rPr lang="en-GB" dirty="0"/>
              <a:t>(2012) </a:t>
            </a:r>
            <a:r>
              <a:rPr lang="en-GB" dirty="0" smtClean="0"/>
              <a:t>1869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0935" y="1487260"/>
            <a:ext cx="3726859" cy="951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84" y="2901587"/>
            <a:ext cx="8264026" cy="930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237" y="5070027"/>
            <a:ext cx="5981021" cy="894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893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Exclusive </a:t>
            </a:r>
            <a:r>
              <a:rPr lang="en-GB" dirty="0" err="1"/>
              <a:t>electroproduction</a:t>
            </a:r>
            <a:r>
              <a:rPr lang="en-GB" dirty="0"/>
              <a:t> of two </a:t>
            </a:r>
            <a:r>
              <a:rPr lang="en-GB" dirty="0" err="1"/>
              <a:t>pions</a:t>
            </a:r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1043215"/>
            <a:ext cx="8520113" cy="4792663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Negative interference between all resonances results </a:t>
            </a:r>
            <a:r>
              <a:rPr lang="en-US" dirty="0"/>
              <a:t>in </a:t>
            </a:r>
            <a:r>
              <a:rPr lang="en-US" dirty="0" smtClean="0"/>
              <a:t>the ρ</a:t>
            </a:r>
            <a:r>
              <a:rPr lang="en-US" dirty="0"/>
              <a:t>’ signal appearing as a shoulder</a:t>
            </a:r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386006" y="731518"/>
            <a:ext cx="2762166" cy="33855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GB" dirty="0" smtClean="0"/>
              <a:t>Eur.Phys.J.C72 </a:t>
            </a:r>
            <a:r>
              <a:rPr lang="en-GB" dirty="0"/>
              <a:t>(2012) </a:t>
            </a:r>
            <a:r>
              <a:rPr lang="en-GB" dirty="0" smtClean="0"/>
              <a:t>1869</a:t>
            </a:r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65" y="1223903"/>
            <a:ext cx="3570446" cy="3725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614" y="1331868"/>
            <a:ext cx="3424238" cy="350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9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Exclusive </a:t>
            </a:r>
            <a:r>
              <a:rPr lang="en-GB" dirty="0" err="1"/>
              <a:t>electroproduction</a:t>
            </a:r>
            <a:r>
              <a:rPr lang="en-GB" dirty="0"/>
              <a:t> of two </a:t>
            </a:r>
            <a:r>
              <a:rPr lang="en-GB" dirty="0" err="1"/>
              <a:t>pions</a:t>
            </a:r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sz="1400" dirty="0" smtClean="0"/>
          </a:p>
          <a:p>
            <a:r>
              <a:rPr lang="en-US" dirty="0" smtClean="0"/>
              <a:t>Masses </a:t>
            </a:r>
            <a:r>
              <a:rPr lang="en-US" dirty="0"/>
              <a:t>and widths consistent with </a:t>
            </a:r>
            <a:r>
              <a:rPr lang="en-US" dirty="0" smtClean="0"/>
              <a:t>expectations</a:t>
            </a:r>
          </a:p>
          <a:p>
            <a:r>
              <a:rPr lang="en-US" dirty="0" smtClean="0"/>
              <a:t>Relative </a:t>
            </a:r>
            <a:r>
              <a:rPr lang="en-US" dirty="0"/>
              <a:t>amplitudes found to be </a:t>
            </a:r>
            <a:r>
              <a:rPr lang="en-US" dirty="0" smtClean="0"/>
              <a:t>real</a:t>
            </a:r>
            <a:endParaRPr lang="en-US" dirty="0"/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386006" y="731518"/>
            <a:ext cx="2762166" cy="33855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GB" dirty="0" smtClean="0"/>
              <a:t>Eur.Phys.J.C72 </a:t>
            </a:r>
            <a:r>
              <a:rPr lang="en-GB" dirty="0"/>
              <a:t>(2012) </a:t>
            </a:r>
            <a:r>
              <a:rPr lang="en-GB" dirty="0" smtClean="0"/>
              <a:t>1869</a:t>
            </a:r>
            <a:endParaRPr lang="en-GB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97" y="760563"/>
            <a:ext cx="9134475" cy="102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062" y="1668040"/>
            <a:ext cx="3570446" cy="3725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5031" y="2176864"/>
            <a:ext cx="4543425" cy="292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59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Exclusive </a:t>
            </a:r>
            <a:r>
              <a:rPr lang="en-GB" dirty="0" err="1"/>
              <a:t>electroproduction</a:t>
            </a:r>
            <a:r>
              <a:rPr lang="en-GB" dirty="0"/>
              <a:t> of two </a:t>
            </a:r>
            <a:r>
              <a:rPr lang="en-GB" dirty="0" err="1"/>
              <a:t>pions</a:t>
            </a:r>
            <a:r>
              <a:rPr lang="en-GB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88011" y="1070072"/>
            <a:ext cx="6038424" cy="4792663"/>
          </a:xfrm>
        </p:spPr>
        <p:txBody>
          <a:bodyPr/>
          <a:lstStyle/>
          <a:p>
            <a:r>
              <a:rPr lang="en-US" dirty="0"/>
              <a:t>f</a:t>
            </a:r>
            <a:r>
              <a:rPr lang="en-US" dirty="0" smtClean="0"/>
              <a:t>eatures </a:t>
            </a:r>
            <a:r>
              <a:rPr lang="en-US" dirty="0"/>
              <a:t>of </a:t>
            </a:r>
            <a:r>
              <a:rPr lang="en-US" dirty="0" smtClean="0"/>
              <a:t>pion form </a:t>
            </a:r>
            <a:r>
              <a:rPr lang="en-US" dirty="0"/>
              <a:t>factor in </a:t>
            </a:r>
            <a:r>
              <a:rPr lang="en-US" dirty="0" err="1" smtClean="0"/>
              <a:t>ep</a:t>
            </a:r>
            <a:r>
              <a:rPr lang="en-US" dirty="0" smtClean="0"/>
              <a:t> are </a:t>
            </a:r>
            <a:r>
              <a:rPr lang="en-US" dirty="0"/>
              <a:t>similar to </a:t>
            </a:r>
            <a:r>
              <a:rPr lang="en-US" dirty="0" err="1" smtClean="0"/>
              <a:t>e+e</a:t>
            </a:r>
            <a:r>
              <a:rPr lang="en-US" dirty="0" smtClean="0"/>
              <a:t>-:</a:t>
            </a:r>
          </a:p>
          <a:p>
            <a:pPr lvl="1"/>
            <a:r>
              <a:rPr lang="en-US" dirty="0" smtClean="0"/>
              <a:t>the prominent </a:t>
            </a:r>
            <a:r>
              <a:rPr lang="en-US" dirty="0" smtClean="0">
                <a:sym typeface="Symbol"/>
              </a:rPr>
              <a:t> peak</a:t>
            </a:r>
          </a:p>
          <a:p>
            <a:pPr lvl="1"/>
            <a:r>
              <a:rPr lang="en-US" dirty="0" smtClean="0"/>
              <a:t>a shoulder around the </a:t>
            </a:r>
            <a:r>
              <a:rPr lang="en-US" dirty="0" smtClean="0">
                <a:sym typeface="Symbol"/>
              </a:rPr>
              <a:t>’ peak</a:t>
            </a:r>
          </a:p>
          <a:p>
            <a:pPr lvl="1"/>
            <a:r>
              <a:rPr lang="en-US" dirty="0">
                <a:sym typeface="Symbol"/>
              </a:rPr>
              <a:t>a</a:t>
            </a:r>
            <a:r>
              <a:rPr lang="en-US" dirty="0" smtClean="0">
                <a:sym typeface="Symbol"/>
              </a:rPr>
              <a:t> dip followed by enhancement in the </a:t>
            </a:r>
            <a:r>
              <a:rPr lang="en-US" dirty="0">
                <a:sym typeface="Symbol"/>
              </a:rPr>
              <a:t></a:t>
            </a:r>
            <a:r>
              <a:rPr lang="en-US" dirty="0" smtClean="0">
                <a:sym typeface="Symbol"/>
              </a:rPr>
              <a:t>’’ region</a:t>
            </a:r>
            <a:endParaRPr lang="en-US" dirty="0"/>
          </a:p>
          <a:p>
            <a:r>
              <a:rPr lang="en-US" dirty="0" smtClean="0"/>
              <a:t>some </a:t>
            </a:r>
            <a:r>
              <a:rPr lang="en-US" dirty="0"/>
              <a:t>differences in the interference </a:t>
            </a:r>
            <a:r>
              <a:rPr lang="en-US" dirty="0" smtClean="0"/>
              <a:t>region</a:t>
            </a:r>
            <a:endParaRPr lang="en-US" dirty="0"/>
          </a:p>
          <a:p>
            <a:r>
              <a:rPr lang="en-US" dirty="0"/>
              <a:t>i</a:t>
            </a:r>
            <a:r>
              <a:rPr lang="en-US" dirty="0" smtClean="0"/>
              <a:t>n </a:t>
            </a:r>
            <a:r>
              <a:rPr lang="en-US" dirty="0"/>
              <a:t>the </a:t>
            </a:r>
            <a:r>
              <a:rPr lang="en-US" dirty="0" smtClean="0"/>
              <a:t>ρ peak</a:t>
            </a:r>
            <a:r>
              <a:rPr lang="en-US" dirty="0"/>
              <a:t>, the </a:t>
            </a:r>
            <a:r>
              <a:rPr lang="en-US" dirty="0" smtClean="0"/>
              <a:t>pion form </a:t>
            </a:r>
            <a:r>
              <a:rPr lang="en-US" dirty="0"/>
              <a:t>factor is highest at highest Q</a:t>
            </a:r>
            <a:r>
              <a:rPr lang="en-US" b="1" baseline="30000" dirty="0"/>
              <a:t>2</a:t>
            </a:r>
            <a:r>
              <a:rPr lang="en-US" b="1" dirty="0"/>
              <a:t> </a:t>
            </a:r>
            <a:endParaRPr lang="pl-PL" b="1" dirty="0" smtClean="0"/>
          </a:p>
          <a:p>
            <a:endParaRPr lang="pl-PL" b="1" dirty="0"/>
          </a:p>
          <a:p>
            <a:endParaRPr lang="en-US" b="1" dirty="0" smtClean="0"/>
          </a:p>
          <a:p>
            <a:r>
              <a:rPr lang="en-US" dirty="0" smtClean="0"/>
              <a:t>the </a:t>
            </a:r>
            <a:r>
              <a:rPr lang="en-US" dirty="0"/>
              <a:t>absolute value of </a:t>
            </a:r>
            <a:r>
              <a:rPr lang="en-US" dirty="0">
                <a:sym typeface="Symbol"/>
              </a:rPr>
              <a:t></a:t>
            </a:r>
            <a:r>
              <a:rPr lang="en-US" dirty="0" smtClean="0"/>
              <a:t> </a:t>
            </a:r>
            <a:r>
              <a:rPr lang="en-US" dirty="0"/>
              <a:t>increases with Q</a:t>
            </a:r>
            <a:r>
              <a:rPr lang="en-US" baseline="30000" dirty="0"/>
              <a:t>2</a:t>
            </a:r>
          </a:p>
          <a:p>
            <a:r>
              <a:rPr lang="en-US" dirty="0" smtClean="0">
                <a:sym typeface="Symbol"/>
              </a:rPr>
              <a:t> </a:t>
            </a:r>
            <a:r>
              <a:rPr lang="en-US" dirty="0" smtClean="0"/>
              <a:t>remains </a:t>
            </a:r>
            <a:r>
              <a:rPr lang="en-US" dirty="0"/>
              <a:t>Q</a:t>
            </a:r>
            <a:r>
              <a:rPr lang="en-US" baseline="30000" dirty="0"/>
              <a:t>2</a:t>
            </a:r>
            <a:r>
              <a:rPr lang="en-US" dirty="0"/>
              <a:t> independent within the uncertainties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386006" y="775062"/>
            <a:ext cx="2762166" cy="33855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GB" dirty="0" smtClean="0"/>
              <a:t>Eur.Phys.J.C72 </a:t>
            </a:r>
            <a:r>
              <a:rPr lang="en-GB" dirty="0"/>
              <a:t>(2012) </a:t>
            </a:r>
            <a:r>
              <a:rPr lang="en-GB" dirty="0" smtClean="0"/>
              <a:t>1869</a:t>
            </a:r>
            <a:endParaRPr lang="en-GB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401" y="900795"/>
            <a:ext cx="2709609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401" y="3643995"/>
            <a:ext cx="2815153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8010" y="4087728"/>
            <a:ext cx="6038424" cy="92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4648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Exclusive </a:t>
            </a:r>
            <a:r>
              <a:rPr lang="en-GB" dirty="0" err="1"/>
              <a:t>electroproduction</a:t>
            </a:r>
            <a:r>
              <a:rPr lang="en-GB" dirty="0"/>
              <a:t> of two </a:t>
            </a:r>
            <a:r>
              <a:rPr lang="en-GB" dirty="0" err="1"/>
              <a:t>pions</a:t>
            </a:r>
            <a:r>
              <a:rPr lang="en-GB" dirty="0"/>
              <a:t>.</a:t>
            </a:r>
          </a:p>
        </p:txBody>
      </p:sp>
      <p:sp>
        <p:nvSpPr>
          <p:cNvPr id="4" name="Rectangle 3"/>
          <p:cNvSpPr/>
          <p:nvPr/>
        </p:nvSpPr>
        <p:spPr>
          <a:xfrm>
            <a:off x="6386006" y="787043"/>
            <a:ext cx="2762166" cy="33855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GB" dirty="0" smtClean="0"/>
              <a:t>Eur.Phys.J.C72 </a:t>
            </a:r>
            <a:r>
              <a:rPr lang="en-GB" dirty="0"/>
              <a:t>(2012) </a:t>
            </a:r>
            <a:r>
              <a:rPr lang="en-GB" dirty="0" smtClean="0"/>
              <a:t>1869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8882" y="977900"/>
            <a:ext cx="8520113" cy="4792663"/>
          </a:xfrm>
        </p:spPr>
        <p:txBody>
          <a:bodyPr/>
          <a:lstStyle/>
          <a:p>
            <a:r>
              <a:rPr lang="en-GB" dirty="0" smtClean="0"/>
              <a:t>The cross-section ratio: </a:t>
            </a:r>
          </a:p>
          <a:p>
            <a:pPr marL="0" indent="0">
              <a:buNone/>
            </a:pPr>
            <a:r>
              <a:rPr lang="en-GB" dirty="0" smtClean="0"/>
              <a:t>	- cross </a:t>
            </a:r>
            <a:r>
              <a:rPr lang="en-GB" dirty="0"/>
              <a:t>section </a:t>
            </a:r>
            <a:r>
              <a:rPr lang="en-GB" dirty="0" smtClean="0"/>
              <a:t>for vector-meson</a:t>
            </a:r>
            <a:r>
              <a:rPr lang="en-GB" dirty="0"/>
              <a:t> </a:t>
            </a:r>
            <a:r>
              <a:rPr lang="en-GB" dirty="0" smtClean="0"/>
              <a:t>production </a:t>
            </a:r>
          </a:p>
          <a:p>
            <a:pPr marL="0" indent="0">
              <a:buNone/>
            </a:pPr>
            <a:r>
              <a:rPr lang="en-GB" dirty="0" smtClean="0"/>
              <a:t>	</a:t>
            </a:r>
            <a:r>
              <a:rPr lang="en-GB" dirty="0"/>
              <a:t> </a:t>
            </a:r>
            <a:r>
              <a:rPr lang="en-GB" dirty="0" smtClean="0"/>
              <a:t>           - branching </a:t>
            </a:r>
            <a:r>
              <a:rPr lang="en-GB" dirty="0"/>
              <a:t>ratio </a:t>
            </a:r>
            <a:r>
              <a:rPr lang="en-GB" dirty="0" smtClean="0"/>
              <a:t>of  the </a:t>
            </a:r>
            <a:r>
              <a:rPr lang="en-GB" dirty="0"/>
              <a:t>vector </a:t>
            </a:r>
            <a:r>
              <a:rPr lang="en-GB" dirty="0" smtClean="0"/>
              <a:t>meson  V(</a:t>
            </a:r>
            <a:r>
              <a:rPr lang="el-GR" dirty="0"/>
              <a:t>ρ', ρ”) </a:t>
            </a:r>
            <a:r>
              <a:rPr lang="en-GB" dirty="0" smtClean="0"/>
              <a:t>into </a:t>
            </a:r>
            <a:r>
              <a:rPr lang="en-GB" dirty="0" smtClean="0">
                <a:sym typeface="Symbol"/>
              </a:rPr>
              <a:t></a:t>
            </a:r>
          </a:p>
          <a:p>
            <a:pPr marL="0" indent="0">
              <a:buNone/>
            </a:pPr>
            <a:endParaRPr lang="en-GB" dirty="0" smtClean="0">
              <a:sym typeface="Symbol"/>
            </a:endParaRPr>
          </a:p>
          <a:p>
            <a:pPr marL="0" indent="0">
              <a:buNone/>
            </a:pPr>
            <a:endParaRPr lang="en-GB" dirty="0">
              <a:sym typeface="Symbol"/>
            </a:endParaRPr>
          </a:p>
          <a:p>
            <a:r>
              <a:rPr lang="el-GR" dirty="0" smtClean="0"/>
              <a:t>ρ</a:t>
            </a:r>
            <a:r>
              <a:rPr lang="el-GR" dirty="0"/>
              <a:t>’/</a:t>
            </a:r>
            <a:r>
              <a:rPr lang="el-GR" dirty="0" smtClean="0"/>
              <a:t>ρ</a:t>
            </a:r>
            <a:r>
              <a:rPr lang="en-GB" dirty="0" smtClean="0"/>
              <a:t> ratio increases </a:t>
            </a:r>
            <a:r>
              <a:rPr lang="en-GB" dirty="0"/>
              <a:t>with </a:t>
            </a:r>
            <a:r>
              <a:rPr lang="en-GB" dirty="0" smtClean="0"/>
              <a:t>Q</a:t>
            </a:r>
            <a:r>
              <a:rPr lang="en-GB" baseline="30000" dirty="0" smtClean="0"/>
              <a:t>2</a:t>
            </a:r>
            <a:endParaRPr lang="en-GB" baseline="30000" dirty="0"/>
          </a:p>
          <a:p>
            <a:pPr lvl="1"/>
            <a:r>
              <a:rPr lang="en-GB" dirty="0" smtClean="0"/>
              <a:t>predicted </a:t>
            </a:r>
            <a:r>
              <a:rPr lang="en-GB" dirty="0"/>
              <a:t>by </a:t>
            </a:r>
            <a:r>
              <a:rPr lang="en-GB" dirty="0" err="1"/>
              <a:t>pQCD</a:t>
            </a:r>
            <a:endParaRPr lang="en-GB" dirty="0"/>
          </a:p>
          <a:p>
            <a:pPr lvl="1"/>
            <a:r>
              <a:rPr lang="en-US" dirty="0" smtClean="0"/>
              <a:t>suppression  of </a:t>
            </a:r>
            <a:r>
              <a:rPr lang="en-US" dirty="0"/>
              <a:t>ρ’ </a:t>
            </a:r>
            <a:r>
              <a:rPr lang="en-US" dirty="0" smtClean="0"/>
              <a:t>is connected to a node</a:t>
            </a:r>
          </a:p>
          <a:p>
            <a:pPr marL="444500" lvl="1" indent="0">
              <a:buNone/>
            </a:pPr>
            <a:r>
              <a:rPr lang="en-US" dirty="0"/>
              <a:t>e</a:t>
            </a:r>
            <a:r>
              <a:rPr lang="en-US" dirty="0" smtClean="0"/>
              <a:t>ffect at </a:t>
            </a:r>
            <a:r>
              <a:rPr lang="en-US" dirty="0"/>
              <a:t>low </a:t>
            </a:r>
            <a:r>
              <a:rPr lang="en-US" dirty="0" smtClean="0"/>
              <a:t>Q</a:t>
            </a:r>
            <a:r>
              <a:rPr lang="en-US" b="1" baseline="30000" dirty="0" smtClean="0"/>
              <a:t>2</a:t>
            </a:r>
            <a:endParaRPr lang="en-US" dirty="0" smtClean="0"/>
          </a:p>
          <a:p>
            <a:r>
              <a:rPr lang="en-US" dirty="0" smtClean="0"/>
              <a:t>ρ</a:t>
            </a:r>
            <a:r>
              <a:rPr lang="en-US" dirty="0"/>
              <a:t>’’ </a:t>
            </a:r>
            <a:r>
              <a:rPr lang="en-US" dirty="0" smtClean="0"/>
              <a:t>behavior </a:t>
            </a:r>
            <a:r>
              <a:rPr lang="en-US" dirty="0"/>
              <a:t>differs from that of ρ</a:t>
            </a:r>
            <a:r>
              <a:rPr lang="en-US" dirty="0" smtClean="0"/>
              <a:t>’</a:t>
            </a:r>
          </a:p>
          <a:p>
            <a:pPr lvl="1"/>
            <a:r>
              <a:rPr lang="en-GB" dirty="0"/>
              <a:t>d</a:t>
            </a:r>
            <a:r>
              <a:rPr lang="en-GB" dirty="0" smtClean="0"/>
              <a:t>ue to large </a:t>
            </a:r>
            <a:r>
              <a:rPr lang="en-GB" dirty="0"/>
              <a:t>uncertainties </a:t>
            </a:r>
            <a:r>
              <a:rPr lang="en-GB" dirty="0" smtClean="0"/>
              <a:t> - no </a:t>
            </a:r>
            <a:r>
              <a:rPr lang="en-GB" dirty="0"/>
              <a:t>conclusion</a:t>
            </a:r>
            <a:r>
              <a:rPr lang="en-GB" dirty="0" smtClean="0">
                <a:sym typeface="Symbol"/>
              </a:rPr>
              <a:t> </a:t>
            </a:r>
            <a:endParaRPr lang="en-GB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7879" y="779974"/>
            <a:ext cx="3095625" cy="80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1" y="1883500"/>
            <a:ext cx="15240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1" y="1478960"/>
            <a:ext cx="571500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4697" y="2283549"/>
            <a:ext cx="3744468" cy="3759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486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6" descr="PETRA_HE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3208" y="1890657"/>
            <a:ext cx="8317588" cy="40529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HERA </a:t>
            </a:r>
            <a:r>
              <a:rPr lang="en-GB" b="0" dirty="0" err="1"/>
              <a:t>ep</a:t>
            </a:r>
            <a:r>
              <a:rPr lang="en-GB" b="0" dirty="0"/>
              <a:t> collider (1992 – 2007)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977900"/>
            <a:ext cx="8774339" cy="4792663"/>
          </a:xfrm>
        </p:spPr>
        <p:txBody>
          <a:bodyPr/>
          <a:lstStyle/>
          <a:p>
            <a:r>
              <a:rPr lang="en-US" b="1" dirty="0" smtClean="0"/>
              <a:t>The </a:t>
            </a:r>
            <a:r>
              <a:rPr lang="en-US" b="1" dirty="0"/>
              <a:t>world’s only electron/positron-proton</a:t>
            </a:r>
            <a:r>
              <a:rPr lang="en-US" dirty="0"/>
              <a:t> collider at DESY, </a:t>
            </a:r>
            <a:r>
              <a:rPr lang="en-US" dirty="0" smtClean="0"/>
              <a:t>Hamburg</a:t>
            </a:r>
          </a:p>
          <a:p>
            <a:r>
              <a:rPr lang="en-US" dirty="0" smtClean="0"/>
              <a:t> </a:t>
            </a:r>
            <a:r>
              <a:rPr lang="en-US" b="1" dirty="0" err="1" smtClean="0"/>
              <a:t>E</a:t>
            </a:r>
            <a:r>
              <a:rPr lang="en-US" b="1" baseline="-25000" dirty="0" err="1" smtClean="0"/>
              <a:t>e</a:t>
            </a:r>
            <a:r>
              <a:rPr lang="en-US" b="1" dirty="0" smtClean="0"/>
              <a:t> = </a:t>
            </a:r>
            <a:r>
              <a:rPr lang="en-US" b="1" dirty="0"/>
              <a:t>27.6 </a:t>
            </a:r>
            <a:r>
              <a:rPr lang="en-US" b="1" dirty="0" err="1" smtClean="0"/>
              <a:t>GeV</a:t>
            </a:r>
            <a:r>
              <a:rPr lang="en-US" b="1" dirty="0" smtClean="0"/>
              <a:t>, </a:t>
            </a:r>
            <a:r>
              <a:rPr lang="en-US" b="1" dirty="0" err="1" smtClean="0"/>
              <a:t>E</a:t>
            </a:r>
            <a:r>
              <a:rPr lang="en-US" b="1" baseline="-25000" dirty="0" err="1" smtClean="0"/>
              <a:t>p</a:t>
            </a:r>
            <a:r>
              <a:rPr lang="en-US" b="1" dirty="0" smtClean="0"/>
              <a:t> = </a:t>
            </a:r>
            <a:r>
              <a:rPr lang="en-US" b="1" dirty="0"/>
              <a:t>920 </a:t>
            </a:r>
            <a:r>
              <a:rPr lang="en-US" b="1" dirty="0" err="1"/>
              <a:t>GeV</a:t>
            </a:r>
            <a:r>
              <a:rPr lang="en-US" b="1" dirty="0"/>
              <a:t> </a:t>
            </a:r>
            <a:r>
              <a:rPr lang="en-US" dirty="0" smtClean="0"/>
              <a:t>(820</a:t>
            </a:r>
            <a:r>
              <a:rPr lang="en-US" dirty="0"/>
              <a:t>, </a:t>
            </a:r>
            <a:r>
              <a:rPr lang="en-US" dirty="0" smtClean="0"/>
              <a:t>460, 575 </a:t>
            </a:r>
            <a:r>
              <a:rPr lang="en-US" dirty="0" err="1"/>
              <a:t>GeV</a:t>
            </a:r>
            <a:r>
              <a:rPr lang="en-US" dirty="0" smtClean="0"/>
              <a:t>)</a:t>
            </a:r>
          </a:p>
          <a:p>
            <a:r>
              <a:rPr lang="en-GB" b="1" dirty="0" smtClean="0"/>
              <a:t> Two </a:t>
            </a:r>
            <a:r>
              <a:rPr lang="en-GB" b="1" dirty="0"/>
              <a:t>collider experiments: H1 and </a:t>
            </a:r>
            <a:r>
              <a:rPr lang="en-GB" b="1" dirty="0" smtClean="0"/>
              <a:t>ZEUS</a:t>
            </a:r>
          </a:p>
          <a:p>
            <a:endParaRPr lang="en-GB" b="1" dirty="0"/>
          </a:p>
          <a:p>
            <a:endParaRPr lang="en-GB" b="1" dirty="0" smtClean="0"/>
          </a:p>
          <a:p>
            <a:endParaRPr lang="en-GB" b="1" dirty="0"/>
          </a:p>
          <a:p>
            <a:endParaRPr lang="en-GB" b="1" dirty="0" smtClean="0"/>
          </a:p>
          <a:p>
            <a:endParaRPr lang="en-GB" b="1" dirty="0"/>
          </a:p>
          <a:p>
            <a:endParaRPr lang="en-GB" b="1" dirty="0" smtClean="0"/>
          </a:p>
          <a:p>
            <a:endParaRPr lang="en-GB" b="1" dirty="0"/>
          </a:p>
          <a:p>
            <a:endParaRPr lang="en-GB" dirty="0"/>
          </a:p>
          <a:p>
            <a:r>
              <a:rPr lang="en-GB" b="1" dirty="0"/>
              <a:t>total </a:t>
            </a:r>
            <a:r>
              <a:rPr lang="en-GB" b="1" dirty="0" smtClean="0"/>
              <a:t>luminosity ~ 0.5 </a:t>
            </a:r>
            <a:r>
              <a:rPr lang="en-GB" b="1" dirty="0"/>
              <a:t>fb</a:t>
            </a:r>
            <a:r>
              <a:rPr lang="en-GB" b="1" baseline="30000" dirty="0"/>
              <a:t>-1</a:t>
            </a:r>
            <a:r>
              <a:rPr lang="en-GB" b="1" dirty="0"/>
              <a:t>per experiment 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9920" y="2764292"/>
            <a:ext cx="2047702" cy="147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 descr="http://h1.desy.de/sites/site_h1/content/e106870/column-objekt106871/img/H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75" y="2756581"/>
            <a:ext cx="1978025" cy="1416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4571" y="2517322"/>
            <a:ext cx="2954861" cy="2588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535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/>
              <a:t/>
            </a:r>
            <a:br>
              <a:rPr lang="en-GB" b="0" dirty="0"/>
            </a:br>
            <a:r>
              <a:rPr lang="en-GB" b="0" dirty="0"/>
              <a:t>Conclusions</a:t>
            </a:r>
            <a:br>
              <a:rPr lang="en-GB" b="0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222" y="733926"/>
            <a:ext cx="8951494" cy="5630779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J/</a:t>
            </a:r>
            <a:r>
              <a:rPr lang="en-US" sz="1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:</a:t>
            </a:r>
            <a:endParaRPr lang="en-US" sz="1800" dirty="0" smtClean="0"/>
          </a:p>
          <a:p>
            <a:r>
              <a:rPr lang="en-US" sz="1800" dirty="0" smtClean="0"/>
              <a:t>The </a:t>
            </a:r>
            <a:r>
              <a:rPr lang="en-US" sz="1800" dirty="0"/>
              <a:t>proton dissociative cross section is measured precisely at small |t|</a:t>
            </a:r>
          </a:p>
          <a:p>
            <a:pPr marL="0" indent="0">
              <a:buNone/>
            </a:pPr>
            <a:r>
              <a:rPr lang="en-US" sz="1800" dirty="0"/>
              <a:t>for the first time at </a:t>
            </a:r>
            <a:r>
              <a:rPr lang="en-US" sz="1800" dirty="0" smtClean="0"/>
              <a:t>HERA</a:t>
            </a:r>
          </a:p>
          <a:p>
            <a:r>
              <a:rPr lang="en-US" sz="1800" dirty="0"/>
              <a:t>Data from the HERA low energy runs add information at low W</a:t>
            </a:r>
            <a:r>
              <a:rPr lang="pl-PL" sz="1800" baseline="-25000" dirty="0"/>
              <a:t>γp</a:t>
            </a:r>
            <a:r>
              <a:rPr lang="en-US" sz="1800" dirty="0" smtClean="0"/>
              <a:t> .</a:t>
            </a:r>
            <a:r>
              <a:rPr lang="en-US" sz="1800" dirty="0"/>
              <a:t> </a:t>
            </a:r>
            <a:endParaRPr lang="en-US" sz="1800" dirty="0" smtClean="0"/>
          </a:p>
          <a:p>
            <a:r>
              <a:rPr lang="en-US" sz="1800" dirty="0" smtClean="0"/>
              <a:t>Data </a:t>
            </a:r>
            <a:r>
              <a:rPr lang="en-US" sz="1800" dirty="0"/>
              <a:t>from fixed target experiments differ in </a:t>
            </a:r>
            <a:r>
              <a:rPr lang="en-US" sz="1800" dirty="0" smtClean="0"/>
              <a:t>slope</a:t>
            </a:r>
            <a:endParaRPr lang="en-US" sz="1800" dirty="0"/>
          </a:p>
          <a:p>
            <a:r>
              <a:rPr lang="en-US" sz="1800" dirty="0" smtClean="0"/>
              <a:t>The </a:t>
            </a:r>
            <a:r>
              <a:rPr lang="en-US" sz="1800" dirty="0"/>
              <a:t>ratio of the elastic to proton dissociative cross section </a:t>
            </a:r>
            <a:r>
              <a:rPr lang="en-US" sz="1800" dirty="0" smtClean="0"/>
              <a:t>slightly depends on </a:t>
            </a:r>
            <a:r>
              <a:rPr lang="en-US" sz="1800" dirty="0"/>
              <a:t>W</a:t>
            </a:r>
            <a:r>
              <a:rPr lang="pl-PL" sz="1800" baseline="-25000" dirty="0"/>
              <a:t>γp</a:t>
            </a:r>
            <a:r>
              <a:rPr lang="en-US" sz="1800" dirty="0" smtClean="0"/>
              <a:t> </a:t>
            </a:r>
          </a:p>
          <a:p>
            <a:pPr marL="0" indent="0">
              <a:buNone/>
            </a:pPr>
            <a:r>
              <a:rPr lang="en-US" sz="1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:</a:t>
            </a:r>
            <a:endParaRPr lang="en-US" sz="1800" dirty="0"/>
          </a:p>
          <a:p>
            <a:r>
              <a:rPr lang="en-US" sz="1800" dirty="0" smtClean="0"/>
              <a:t>For </a:t>
            </a:r>
            <a:r>
              <a:rPr lang="en-US" sz="1800" dirty="0"/>
              <a:t>the first time the b-slope for </a:t>
            </a:r>
            <a:r>
              <a:rPr lang="en-US" sz="1800" dirty="0" smtClean="0">
                <a:sym typeface="Symbol"/>
              </a:rPr>
              <a:t> </a:t>
            </a:r>
            <a:r>
              <a:rPr lang="en-US" sz="1800" dirty="0" smtClean="0"/>
              <a:t>is determined</a:t>
            </a:r>
          </a:p>
          <a:p>
            <a:r>
              <a:rPr lang="en-US" sz="1800" dirty="0" smtClean="0"/>
              <a:t>Asymptotic behavior </a:t>
            </a:r>
            <a:r>
              <a:rPr lang="en-US" sz="1800" dirty="0"/>
              <a:t>of b-slope </a:t>
            </a:r>
            <a:r>
              <a:rPr lang="en-US" sz="1800" dirty="0" err="1" smtClean="0"/>
              <a:t>vs</a:t>
            </a:r>
            <a:r>
              <a:rPr lang="en-US" sz="1800" dirty="0" smtClean="0"/>
              <a:t> (Q</a:t>
            </a:r>
            <a:r>
              <a:rPr lang="en-US" sz="1800" b="1" baseline="30000" dirty="0" smtClean="0"/>
              <a:t>2</a:t>
            </a:r>
            <a:r>
              <a:rPr lang="en-US" sz="1800" dirty="0" smtClean="0"/>
              <a:t>+M</a:t>
            </a:r>
            <a:r>
              <a:rPr lang="en-US" sz="1800" baseline="-25000" dirty="0" smtClean="0"/>
              <a:t>VM</a:t>
            </a:r>
            <a:r>
              <a:rPr lang="en-US" sz="1800" b="1" baseline="30000" dirty="0" smtClean="0"/>
              <a:t>2</a:t>
            </a:r>
            <a:r>
              <a:rPr lang="en-US" sz="1800" dirty="0"/>
              <a:t>) is observed</a:t>
            </a:r>
          </a:p>
          <a:p>
            <a:pPr marL="0" indent="0">
              <a:buNone/>
            </a:pPr>
            <a:r>
              <a:rPr lang="en-US" sz="1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:</a:t>
            </a:r>
            <a:endParaRPr lang="en-US" sz="1800" dirty="0" smtClean="0"/>
          </a:p>
          <a:p>
            <a:r>
              <a:rPr lang="en-US" sz="1800" dirty="0" smtClean="0"/>
              <a:t>The </a:t>
            </a:r>
            <a:r>
              <a:rPr lang="en-US" sz="1800" dirty="0" smtClean="0">
                <a:sym typeface="Symbol"/>
              </a:rPr>
              <a:t>  </a:t>
            </a:r>
            <a:r>
              <a:rPr lang="en-US" sz="1800" dirty="0" smtClean="0"/>
              <a:t>mass </a:t>
            </a:r>
            <a:r>
              <a:rPr lang="en-US" sz="1800" dirty="0"/>
              <a:t>distribution is well described by the pion electromagnetic </a:t>
            </a:r>
            <a:r>
              <a:rPr lang="en-US" sz="1800" dirty="0" smtClean="0"/>
              <a:t>form </a:t>
            </a:r>
            <a:r>
              <a:rPr lang="en-GB" sz="1800" dirty="0" smtClean="0"/>
              <a:t>factor</a:t>
            </a:r>
            <a:endParaRPr lang="en-GB" sz="1800" dirty="0"/>
          </a:p>
          <a:p>
            <a:r>
              <a:rPr lang="en-US" sz="1800" dirty="0" smtClean="0"/>
              <a:t>The ratio ρ'/ρ rises strongly with Q</a:t>
            </a:r>
            <a:r>
              <a:rPr lang="en-US" sz="1800" baseline="30000" dirty="0" smtClean="0"/>
              <a:t>2</a:t>
            </a:r>
          </a:p>
          <a:p>
            <a:r>
              <a:rPr lang="en-US" sz="1800" dirty="0" smtClean="0"/>
              <a:t>The Q</a:t>
            </a:r>
            <a:r>
              <a:rPr lang="en-US" sz="1800" baseline="30000" dirty="0" smtClean="0"/>
              <a:t>2</a:t>
            </a:r>
            <a:r>
              <a:rPr lang="en-US" sz="1800" dirty="0" smtClean="0"/>
              <a:t> dependence of the pion form-factor is observed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424933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Exclusive diffractive processes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917" y="3734161"/>
            <a:ext cx="8520113" cy="4792663"/>
          </a:xfr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Diffraction  - no quantum numbers are exchanged in the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interaction</a:t>
            </a:r>
            <a:endParaRPr lang="en-GB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pl-PL" dirty="0" smtClean="0">
                <a:solidFill>
                  <a:schemeClr val="accent5">
                    <a:lumMod val="50000"/>
                  </a:schemeClr>
                </a:solidFill>
              </a:rPr>
              <a:t>btw </a:t>
            </a:r>
            <a:r>
              <a:rPr lang="pl-PL" dirty="0">
                <a:solidFill>
                  <a:schemeClr val="accent5">
                    <a:lumMod val="50000"/>
                  </a:schemeClr>
                </a:solidFill>
                <a:sym typeface="Symbol"/>
              </a:rPr>
              <a:t> and p  no colour flux  large rapidity gap</a:t>
            </a:r>
            <a:endParaRPr lang="en-GB" dirty="0">
              <a:solidFill>
                <a:schemeClr val="accent5">
                  <a:lumMod val="50000"/>
                </a:schemeClr>
              </a:solidFill>
              <a:sym typeface="Symbol"/>
            </a:endParaRP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dirty="0" smtClean="0"/>
              <a:t>V     - </a:t>
            </a:r>
            <a:r>
              <a:rPr lang="en-US" dirty="0"/>
              <a:t>Vector Meson	</a:t>
            </a:r>
            <a:r>
              <a:rPr lang="pl-PL" dirty="0"/>
              <a:t>(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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,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’, ’’, </a:t>
            </a:r>
            <a:r>
              <a:rPr lang="en-US" dirty="0">
                <a:sym typeface="Symbol"/>
              </a:rPr>
              <a:t>,  , 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J/</a:t>
            </a:r>
            <a:r>
              <a:rPr lang="en-US" dirty="0">
                <a:sym typeface="Symbol"/>
              </a:rPr>
              <a:t>, ’, 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</a:t>
            </a:r>
            <a:r>
              <a:rPr lang="pl-PL" dirty="0">
                <a:sym typeface="Symbol"/>
              </a:rPr>
              <a:t> )</a:t>
            </a:r>
            <a:endParaRPr lang="en-US" dirty="0">
              <a:sym typeface="Symbol"/>
            </a:endParaRP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dirty="0">
                <a:sym typeface="Symbol"/>
              </a:rPr>
              <a:t>Q</a:t>
            </a:r>
            <a:r>
              <a:rPr lang="en-US" baseline="30000" dirty="0">
                <a:sym typeface="Symbol"/>
              </a:rPr>
              <a:t>2</a:t>
            </a:r>
            <a:r>
              <a:rPr lang="en-US" dirty="0">
                <a:sym typeface="Symbol"/>
              </a:rPr>
              <a:t> </a:t>
            </a:r>
            <a:r>
              <a:rPr lang="en-US" dirty="0" smtClean="0">
                <a:sym typeface="Symbol"/>
              </a:rPr>
              <a:t>  -  </a:t>
            </a:r>
            <a:r>
              <a:rPr lang="en-US" dirty="0">
                <a:sym typeface="Symbol"/>
              </a:rPr>
              <a:t>photon </a:t>
            </a:r>
            <a:r>
              <a:rPr lang="en-US" dirty="0" err="1">
                <a:sym typeface="Symbol"/>
              </a:rPr>
              <a:t>virtuality</a:t>
            </a:r>
            <a:r>
              <a:rPr lang="en-US" dirty="0">
                <a:sym typeface="Symbol"/>
              </a:rPr>
              <a:t>			Q</a:t>
            </a:r>
            <a:r>
              <a:rPr lang="en-US" baseline="30000" dirty="0">
                <a:sym typeface="Symbol"/>
              </a:rPr>
              <a:t>2</a:t>
            </a:r>
            <a:r>
              <a:rPr lang="en-US" dirty="0">
                <a:sym typeface="Symbol"/>
              </a:rPr>
              <a:t>=-q</a:t>
            </a:r>
            <a:r>
              <a:rPr lang="en-US" baseline="30000" dirty="0">
                <a:sym typeface="Symbol"/>
              </a:rPr>
              <a:t>2</a:t>
            </a:r>
            <a:r>
              <a:rPr lang="en-US" dirty="0">
                <a:sym typeface="Symbol"/>
              </a:rPr>
              <a:t>=-(k-k’)</a:t>
            </a:r>
            <a:r>
              <a:rPr lang="en-US" baseline="30000" dirty="0">
                <a:sym typeface="Symbol"/>
              </a:rPr>
              <a:t>2</a:t>
            </a:r>
            <a:endParaRPr lang="pl-PL" baseline="30000" dirty="0">
              <a:sym typeface="Symbol"/>
            </a:endParaRPr>
          </a:p>
          <a:p>
            <a:pPr marL="0" indent="0" algn="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pl-PL" dirty="0">
                <a:solidFill>
                  <a:schemeClr val="tx2">
                    <a:lumMod val="75000"/>
                  </a:schemeClr>
                </a:solidFill>
                <a:sym typeface="Symbol"/>
              </a:rPr>
              <a:t>	</a:t>
            </a:r>
            <a:r>
              <a:rPr lang="pl-PL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(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Q</a:t>
            </a:r>
            <a:r>
              <a:rPr lang="en-US" baseline="30000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2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</a:t>
            </a:r>
            <a:r>
              <a:rPr lang="pl-PL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 0 – photoproduction ,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Q</a:t>
            </a:r>
            <a:r>
              <a:rPr lang="en-US" baseline="30000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2</a:t>
            </a:r>
            <a:r>
              <a:rPr lang="pl-PL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&gt; 0 – electroproduction)</a:t>
            </a:r>
            <a:endParaRPr lang="en-US" baseline="30000" dirty="0">
              <a:solidFill>
                <a:schemeClr val="accent1">
                  <a:lumMod val="75000"/>
                </a:schemeClr>
              </a:solidFill>
              <a:sym typeface="Symbol"/>
            </a:endParaRP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dirty="0" smtClean="0">
                <a:sym typeface="Symbol"/>
              </a:rPr>
              <a:t>W    -  </a:t>
            </a:r>
            <a:r>
              <a:rPr lang="en-US" dirty="0" err="1">
                <a:sym typeface="Symbol"/>
              </a:rPr>
              <a:t>c.m</a:t>
            </a:r>
            <a:r>
              <a:rPr lang="en-US" dirty="0">
                <a:sym typeface="Symbol"/>
              </a:rPr>
              <a:t>. energy of p system		W=(</a:t>
            </a:r>
            <a:r>
              <a:rPr lang="en-US" dirty="0" err="1">
                <a:sym typeface="Symbol"/>
              </a:rPr>
              <a:t>q+p</a:t>
            </a:r>
            <a:r>
              <a:rPr lang="en-US" dirty="0">
                <a:sym typeface="Symbol"/>
              </a:rPr>
              <a:t>)</a:t>
            </a:r>
            <a:r>
              <a:rPr lang="en-US" baseline="30000" dirty="0">
                <a:sym typeface="Symbol"/>
              </a:rPr>
              <a:t>2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dirty="0">
                <a:sym typeface="Symbol"/>
              </a:rPr>
              <a:t>t     </a:t>
            </a:r>
            <a:r>
              <a:rPr lang="en-US" dirty="0" smtClean="0">
                <a:sym typeface="Symbol"/>
              </a:rPr>
              <a:t>  -  </a:t>
            </a:r>
            <a:r>
              <a:rPr lang="en-US" dirty="0">
                <a:sym typeface="Symbol"/>
              </a:rPr>
              <a:t>(4-mom. transfer)</a:t>
            </a:r>
            <a:r>
              <a:rPr lang="en-US" baseline="30000" dirty="0">
                <a:sym typeface="Symbol"/>
              </a:rPr>
              <a:t>2</a:t>
            </a:r>
            <a:r>
              <a:rPr lang="en-US" dirty="0">
                <a:sym typeface="Symbol"/>
              </a:rPr>
              <a:t> at p-vertex	t = (P - P’)</a:t>
            </a:r>
            <a:r>
              <a:rPr lang="en-US" baseline="30000" dirty="0" smtClean="0">
                <a:sym typeface="Symbol"/>
              </a:rPr>
              <a:t>2</a:t>
            </a:r>
            <a:endParaRPr lang="pl-PL" b="1" i="1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Symbol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The proton can stay intact p(P’) or </a:t>
            </a:r>
            <a:r>
              <a:rPr lang="en-US" dirty="0">
                <a:solidFill>
                  <a:srgbClr val="7030A0"/>
                </a:solidFill>
              </a:rPr>
              <a:t>dissociate Y(P’)</a:t>
            </a:r>
          </a:p>
          <a:p>
            <a:endParaRPr lang="en-GB" dirty="0"/>
          </a:p>
        </p:txBody>
      </p:sp>
      <p:pic>
        <p:nvPicPr>
          <p:cNvPr id="5" name="Obraz 8" descr="vectormesonel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5" y="876224"/>
            <a:ext cx="3519011" cy="2734628"/>
          </a:xfrm>
          <a:prstGeom prst="rect">
            <a:avLst/>
          </a:prstGeom>
          <a:solidFill>
            <a:schemeClr val="bg1"/>
          </a:solidFill>
          <a:ln w="44450">
            <a:solidFill>
              <a:srgbClr val="0070C0"/>
            </a:solidFill>
          </a:ln>
        </p:spPr>
      </p:pic>
      <p:pic>
        <p:nvPicPr>
          <p:cNvPr id="6" name="Obraz 9" descr="vectormesondis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877900"/>
            <a:ext cx="4046220" cy="2734628"/>
          </a:xfrm>
          <a:prstGeom prst="rect">
            <a:avLst/>
          </a:prstGeom>
          <a:solidFill>
            <a:schemeClr val="bg1"/>
          </a:solidFill>
          <a:ln w="4445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310982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Vector Meson production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753" y="977900"/>
            <a:ext cx="8987247" cy="5396774"/>
          </a:xfrm>
        </p:spPr>
        <p:txBody>
          <a:bodyPr/>
          <a:lstStyle/>
          <a:p>
            <a:r>
              <a:rPr lang="en-GB" dirty="0"/>
              <a:t>I</a:t>
            </a:r>
            <a:r>
              <a:rPr lang="en-GB" dirty="0" smtClean="0"/>
              <a:t>n presence of a hard scale (</a:t>
            </a:r>
            <a:r>
              <a:rPr lang="en-GB" dirty="0" smtClean="0"/>
              <a:t>M</a:t>
            </a:r>
            <a:r>
              <a:rPr lang="en-GB" baseline="-25000" dirty="0" smtClean="0"/>
              <a:t>VM</a:t>
            </a:r>
            <a:r>
              <a:rPr lang="en-GB" dirty="0" smtClean="0"/>
              <a:t>, </a:t>
            </a:r>
            <a:r>
              <a:rPr lang="en-GB" dirty="0" smtClean="0"/>
              <a:t>Q</a:t>
            </a:r>
            <a:r>
              <a:rPr lang="en-GB" baseline="30000" dirty="0" smtClean="0"/>
              <a:t>2</a:t>
            </a:r>
            <a:r>
              <a:rPr lang="en-GB" dirty="0" smtClean="0"/>
              <a:t>, t) calculations in </a:t>
            </a:r>
            <a:r>
              <a:rPr lang="en-GB" dirty="0" err="1" smtClean="0"/>
              <a:t>pQCD</a:t>
            </a:r>
            <a:r>
              <a:rPr lang="en-GB" dirty="0" smtClean="0"/>
              <a:t> are possible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>
                <a:sym typeface="Symbol"/>
              </a:rPr>
              <a:t>The cross section dependence on W can be parameterised as</a:t>
            </a:r>
            <a:endParaRPr lang="en-GB" baseline="30000" dirty="0">
              <a:sym typeface="Symbol"/>
            </a:endParaRPr>
          </a:p>
          <a:p>
            <a:r>
              <a:rPr lang="en-GB" dirty="0" smtClean="0"/>
              <a:t>the </a:t>
            </a:r>
            <a:r>
              <a:rPr lang="en-GB" dirty="0" smtClean="0"/>
              <a:t>rapid rise of cross section with </a:t>
            </a:r>
            <a:r>
              <a:rPr lang="en-GB" dirty="0" err="1" smtClean="0"/>
              <a:t>W</a:t>
            </a:r>
            <a:r>
              <a:rPr lang="en-GB" dirty="0" err="1" smtClean="0">
                <a:sym typeface="Symbol"/>
              </a:rPr>
              <a:t></a:t>
            </a:r>
            <a:r>
              <a:rPr lang="en-GB" dirty="0" err="1" smtClean="0"/>
              <a:t>p</a:t>
            </a:r>
            <a:r>
              <a:rPr lang="en-GB" dirty="0" smtClean="0"/>
              <a:t> , can be explain by increasing gluon density with decreasing of fractional momentum x </a:t>
            </a:r>
            <a:r>
              <a:rPr lang="en-GB" dirty="0" smtClean="0">
                <a:sym typeface="Symbol"/>
              </a:rPr>
              <a:t> 1/W</a:t>
            </a:r>
            <a:r>
              <a:rPr lang="en-GB" baseline="-25000" dirty="0" smtClean="0">
                <a:sym typeface="Symbol"/>
              </a:rPr>
              <a:t></a:t>
            </a:r>
            <a:r>
              <a:rPr lang="en-GB" baseline="-25000" dirty="0" smtClean="0"/>
              <a:t>p</a:t>
            </a:r>
            <a:r>
              <a:rPr lang="en-GB" baseline="30000" dirty="0" smtClean="0">
                <a:sym typeface="Symbol"/>
              </a:rPr>
              <a:t>2 </a:t>
            </a:r>
          </a:p>
          <a:p>
            <a:r>
              <a:rPr lang="en-GB" dirty="0" smtClean="0">
                <a:sym typeface="Symbol"/>
              </a:rPr>
              <a:t>The </a:t>
            </a:r>
            <a:r>
              <a:rPr lang="en-GB" dirty="0" smtClean="0">
                <a:sym typeface="Symbol"/>
              </a:rPr>
              <a:t>t-dependence of elastic cross section carries information about the transverse size of the interaction region </a:t>
            </a:r>
          </a:p>
          <a:p>
            <a:endParaRPr lang="en-GB" sz="300" dirty="0" smtClean="0">
              <a:sym typeface="Symbol"/>
            </a:endParaRPr>
          </a:p>
          <a:p>
            <a:r>
              <a:rPr lang="en-GB" dirty="0" smtClean="0">
                <a:sym typeface="Symbol"/>
              </a:rPr>
              <a:t>p-</a:t>
            </a:r>
            <a:r>
              <a:rPr lang="en-GB" dirty="0" err="1" smtClean="0">
                <a:sym typeface="Symbol"/>
              </a:rPr>
              <a:t>diss</a:t>
            </a:r>
            <a:r>
              <a:rPr lang="en-GB" dirty="0" smtClean="0">
                <a:sym typeface="Symbol"/>
              </a:rPr>
              <a:t> </a:t>
            </a:r>
            <a:r>
              <a:rPr lang="en-GB" dirty="0">
                <a:sym typeface="Symbol"/>
              </a:rPr>
              <a:t>cross section </a:t>
            </a:r>
            <a:r>
              <a:rPr lang="en-GB" dirty="0" smtClean="0">
                <a:sym typeface="Symbol"/>
              </a:rPr>
              <a:t>becomes dominant for  t </a:t>
            </a:r>
            <a:r>
              <a:rPr lang="en-GB" dirty="0">
                <a:sym typeface="Symbol"/>
              </a:rPr>
              <a:t> </a:t>
            </a:r>
            <a:r>
              <a:rPr lang="en-GB" dirty="0" smtClean="0">
                <a:sym typeface="Symbol"/>
              </a:rPr>
              <a:t>&gt; 1 GeV</a:t>
            </a:r>
            <a:r>
              <a:rPr lang="en-GB" baseline="30000" dirty="0" smtClean="0">
                <a:sym typeface="Symbol"/>
              </a:rPr>
              <a:t>2</a:t>
            </a:r>
            <a:endParaRPr lang="en-GB" baseline="30000" dirty="0"/>
          </a:p>
        </p:txBody>
      </p:sp>
      <p:pic>
        <p:nvPicPr>
          <p:cNvPr id="4" name="Obraz 7" descr="pQDCgg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9871" y="1706336"/>
            <a:ext cx="2701969" cy="1276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Obraz 8" descr="pQDCgggg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91470" y="1734546"/>
            <a:ext cx="2583754" cy="1220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4684" y="4810392"/>
            <a:ext cx="2204376" cy="44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4621" y="3268890"/>
            <a:ext cx="1232877" cy="41542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8289" y="5722891"/>
            <a:ext cx="3235172" cy="41665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45628" y="1388105"/>
            <a:ext cx="2030386" cy="1848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6225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Vector Meson production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753" y="977900"/>
            <a:ext cx="8987247" cy="5396774"/>
          </a:xfrm>
        </p:spPr>
        <p:txBody>
          <a:bodyPr/>
          <a:lstStyle/>
          <a:p>
            <a:r>
              <a:rPr lang="en-GB" dirty="0"/>
              <a:t>I</a:t>
            </a:r>
            <a:r>
              <a:rPr lang="en-GB" dirty="0" smtClean="0"/>
              <a:t>n presence of a hard scale (M</a:t>
            </a:r>
            <a:r>
              <a:rPr lang="en-GB" baseline="-25000" dirty="0" smtClean="0"/>
              <a:t>VM</a:t>
            </a:r>
            <a:r>
              <a:rPr lang="en-GB" dirty="0" smtClean="0"/>
              <a:t>, Q</a:t>
            </a:r>
            <a:r>
              <a:rPr lang="en-GB" baseline="30000" dirty="0" smtClean="0"/>
              <a:t>2</a:t>
            </a:r>
            <a:r>
              <a:rPr lang="en-GB" dirty="0" smtClean="0"/>
              <a:t>, t) calculations in </a:t>
            </a:r>
            <a:r>
              <a:rPr lang="en-GB" dirty="0" err="1" smtClean="0"/>
              <a:t>pQCD</a:t>
            </a:r>
            <a:r>
              <a:rPr lang="en-GB" dirty="0" smtClean="0"/>
              <a:t> are possible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>
                <a:sym typeface="Symbol"/>
              </a:rPr>
              <a:t>The cross section dependence on W can be parameterised as</a:t>
            </a:r>
            <a:endParaRPr lang="en-GB" baseline="30000" dirty="0">
              <a:sym typeface="Symbol"/>
            </a:endParaRPr>
          </a:p>
          <a:p>
            <a:r>
              <a:rPr lang="en-GB" dirty="0" smtClean="0"/>
              <a:t>the </a:t>
            </a:r>
            <a:r>
              <a:rPr lang="en-GB" dirty="0" smtClean="0"/>
              <a:t>rapid rise of cross section with </a:t>
            </a:r>
            <a:r>
              <a:rPr lang="en-GB" dirty="0" err="1" smtClean="0"/>
              <a:t>W</a:t>
            </a:r>
            <a:r>
              <a:rPr lang="en-GB" dirty="0" err="1" smtClean="0">
                <a:sym typeface="Symbol"/>
              </a:rPr>
              <a:t></a:t>
            </a:r>
            <a:r>
              <a:rPr lang="en-GB" dirty="0" err="1" smtClean="0"/>
              <a:t>p</a:t>
            </a:r>
            <a:r>
              <a:rPr lang="en-GB" dirty="0" smtClean="0"/>
              <a:t> , can be explain by increasing gluon density with decreasing of fractional momentum x </a:t>
            </a:r>
            <a:r>
              <a:rPr lang="en-GB" dirty="0" smtClean="0">
                <a:sym typeface="Symbol"/>
              </a:rPr>
              <a:t> 1/W</a:t>
            </a:r>
            <a:r>
              <a:rPr lang="en-GB" baseline="-25000" dirty="0" smtClean="0">
                <a:sym typeface="Symbol"/>
              </a:rPr>
              <a:t></a:t>
            </a:r>
            <a:r>
              <a:rPr lang="en-GB" baseline="-25000" dirty="0" smtClean="0"/>
              <a:t>p</a:t>
            </a:r>
            <a:r>
              <a:rPr lang="en-GB" baseline="30000" dirty="0" smtClean="0">
                <a:sym typeface="Symbol"/>
              </a:rPr>
              <a:t>2 </a:t>
            </a:r>
          </a:p>
          <a:p>
            <a:r>
              <a:rPr lang="en-GB" dirty="0" smtClean="0">
                <a:sym typeface="Symbol"/>
              </a:rPr>
              <a:t>The </a:t>
            </a:r>
            <a:r>
              <a:rPr lang="en-GB" dirty="0" smtClean="0">
                <a:sym typeface="Symbol"/>
              </a:rPr>
              <a:t>t-dependence of elastic cross section carries information about the transverse size of the interaction region </a:t>
            </a:r>
          </a:p>
          <a:p>
            <a:endParaRPr lang="en-GB" sz="300" dirty="0" smtClean="0">
              <a:sym typeface="Symbol"/>
            </a:endParaRPr>
          </a:p>
          <a:p>
            <a:r>
              <a:rPr lang="en-GB" dirty="0" smtClean="0">
                <a:sym typeface="Symbol"/>
              </a:rPr>
              <a:t>p-</a:t>
            </a:r>
            <a:r>
              <a:rPr lang="en-GB" dirty="0" err="1" smtClean="0">
                <a:sym typeface="Symbol"/>
              </a:rPr>
              <a:t>diss</a:t>
            </a:r>
            <a:r>
              <a:rPr lang="en-GB" dirty="0" smtClean="0">
                <a:sym typeface="Symbol"/>
              </a:rPr>
              <a:t> </a:t>
            </a:r>
            <a:r>
              <a:rPr lang="en-GB" dirty="0">
                <a:sym typeface="Symbol"/>
              </a:rPr>
              <a:t>cross section </a:t>
            </a:r>
            <a:r>
              <a:rPr lang="en-GB" dirty="0" smtClean="0">
                <a:sym typeface="Symbol"/>
              </a:rPr>
              <a:t>becomes dominant for  t </a:t>
            </a:r>
            <a:r>
              <a:rPr lang="en-GB" dirty="0">
                <a:sym typeface="Symbol"/>
              </a:rPr>
              <a:t> </a:t>
            </a:r>
            <a:r>
              <a:rPr lang="en-GB" dirty="0" smtClean="0">
                <a:sym typeface="Symbol"/>
              </a:rPr>
              <a:t>&gt; 1 GeV</a:t>
            </a:r>
            <a:r>
              <a:rPr lang="en-GB" baseline="30000" dirty="0" smtClean="0">
                <a:sym typeface="Symbol"/>
              </a:rPr>
              <a:t>2</a:t>
            </a:r>
            <a:endParaRPr lang="en-GB" baseline="30000" dirty="0"/>
          </a:p>
        </p:txBody>
      </p:sp>
      <p:pic>
        <p:nvPicPr>
          <p:cNvPr id="4" name="Obraz 7" descr="pQDCgg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9871" y="1706336"/>
            <a:ext cx="2701969" cy="1276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Obraz 8" descr="pQDCgggg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91470" y="1734546"/>
            <a:ext cx="2583754" cy="1220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4684" y="4810392"/>
            <a:ext cx="2204376" cy="44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4621" y="3268890"/>
            <a:ext cx="1232877" cy="41542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8289" y="5722891"/>
            <a:ext cx="3235172" cy="41665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84866" y="1388105"/>
            <a:ext cx="4991148" cy="454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3108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Vector Meson production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753" y="977900"/>
            <a:ext cx="8987247" cy="5396774"/>
          </a:xfrm>
        </p:spPr>
        <p:txBody>
          <a:bodyPr/>
          <a:lstStyle/>
          <a:p>
            <a:r>
              <a:rPr lang="en-GB" dirty="0"/>
              <a:t>I</a:t>
            </a:r>
            <a:r>
              <a:rPr lang="en-GB" dirty="0" smtClean="0"/>
              <a:t>n presence of a hard scale (M</a:t>
            </a:r>
            <a:r>
              <a:rPr lang="en-GB" baseline="-25000" dirty="0" smtClean="0"/>
              <a:t>VM</a:t>
            </a:r>
            <a:r>
              <a:rPr lang="en-GB" dirty="0" smtClean="0"/>
              <a:t>, Q</a:t>
            </a:r>
            <a:r>
              <a:rPr lang="en-GB" baseline="30000" dirty="0" smtClean="0"/>
              <a:t>2</a:t>
            </a:r>
            <a:r>
              <a:rPr lang="en-GB" dirty="0" smtClean="0"/>
              <a:t>, t) calculations in </a:t>
            </a:r>
            <a:r>
              <a:rPr lang="en-GB" dirty="0" err="1" smtClean="0"/>
              <a:t>pQCD</a:t>
            </a:r>
            <a:r>
              <a:rPr lang="en-GB" dirty="0" smtClean="0"/>
              <a:t> are possible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>
                <a:sym typeface="Symbol"/>
              </a:rPr>
              <a:t>The cross section dependence on W can be parameterised as</a:t>
            </a:r>
            <a:endParaRPr lang="en-GB" baseline="30000" dirty="0">
              <a:sym typeface="Symbol"/>
            </a:endParaRPr>
          </a:p>
          <a:p>
            <a:r>
              <a:rPr lang="en-GB" dirty="0" smtClean="0"/>
              <a:t>the </a:t>
            </a:r>
            <a:r>
              <a:rPr lang="en-GB" dirty="0" smtClean="0"/>
              <a:t>rapid rise of cross section with </a:t>
            </a:r>
            <a:r>
              <a:rPr lang="en-GB" dirty="0" err="1" smtClean="0"/>
              <a:t>W</a:t>
            </a:r>
            <a:r>
              <a:rPr lang="en-GB" dirty="0" err="1" smtClean="0">
                <a:sym typeface="Symbol"/>
              </a:rPr>
              <a:t></a:t>
            </a:r>
            <a:r>
              <a:rPr lang="en-GB" dirty="0" err="1" smtClean="0"/>
              <a:t>p</a:t>
            </a:r>
            <a:r>
              <a:rPr lang="en-GB" dirty="0" smtClean="0"/>
              <a:t> , can be explain by increasing gluon density with decreasing of fractional momentum x </a:t>
            </a:r>
            <a:r>
              <a:rPr lang="en-GB" dirty="0" smtClean="0">
                <a:sym typeface="Symbol"/>
              </a:rPr>
              <a:t> 1/W</a:t>
            </a:r>
            <a:r>
              <a:rPr lang="en-GB" baseline="-25000" dirty="0" smtClean="0">
                <a:sym typeface="Symbol"/>
              </a:rPr>
              <a:t></a:t>
            </a:r>
            <a:r>
              <a:rPr lang="en-GB" baseline="-25000" dirty="0" smtClean="0"/>
              <a:t>p</a:t>
            </a:r>
            <a:r>
              <a:rPr lang="en-GB" baseline="30000" dirty="0" smtClean="0">
                <a:sym typeface="Symbol"/>
              </a:rPr>
              <a:t>2 </a:t>
            </a:r>
          </a:p>
          <a:p>
            <a:r>
              <a:rPr lang="en-GB" dirty="0" smtClean="0">
                <a:sym typeface="Symbol"/>
              </a:rPr>
              <a:t>The </a:t>
            </a:r>
            <a:r>
              <a:rPr lang="en-GB" dirty="0" smtClean="0">
                <a:sym typeface="Symbol"/>
              </a:rPr>
              <a:t>t-dependence of elastic cross section carries information about the transverse size of the interaction region </a:t>
            </a:r>
          </a:p>
          <a:p>
            <a:endParaRPr lang="en-GB" sz="300" dirty="0" smtClean="0">
              <a:sym typeface="Symbol"/>
            </a:endParaRPr>
          </a:p>
          <a:p>
            <a:r>
              <a:rPr lang="en-GB" dirty="0" smtClean="0">
                <a:sym typeface="Symbol"/>
              </a:rPr>
              <a:t>p-</a:t>
            </a:r>
            <a:r>
              <a:rPr lang="en-GB" dirty="0" err="1" smtClean="0">
                <a:sym typeface="Symbol"/>
              </a:rPr>
              <a:t>diss</a:t>
            </a:r>
            <a:r>
              <a:rPr lang="en-GB" dirty="0" smtClean="0">
                <a:sym typeface="Symbol"/>
              </a:rPr>
              <a:t> </a:t>
            </a:r>
            <a:r>
              <a:rPr lang="en-GB" dirty="0">
                <a:sym typeface="Symbol"/>
              </a:rPr>
              <a:t>cross section </a:t>
            </a:r>
            <a:r>
              <a:rPr lang="en-GB" dirty="0" smtClean="0">
                <a:sym typeface="Symbol"/>
              </a:rPr>
              <a:t>becomes dominant for  t </a:t>
            </a:r>
            <a:r>
              <a:rPr lang="en-GB" dirty="0">
                <a:sym typeface="Symbol"/>
              </a:rPr>
              <a:t> </a:t>
            </a:r>
            <a:r>
              <a:rPr lang="en-GB" dirty="0" smtClean="0">
                <a:sym typeface="Symbol"/>
              </a:rPr>
              <a:t>&gt; 1 GeV</a:t>
            </a:r>
            <a:r>
              <a:rPr lang="en-GB" baseline="30000" dirty="0" smtClean="0">
                <a:sym typeface="Symbol"/>
              </a:rPr>
              <a:t>2</a:t>
            </a:r>
            <a:endParaRPr lang="en-GB" baseline="30000" dirty="0"/>
          </a:p>
        </p:txBody>
      </p:sp>
      <p:pic>
        <p:nvPicPr>
          <p:cNvPr id="4" name="Obraz 7" descr="pQDCgg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9871" y="1706336"/>
            <a:ext cx="2701969" cy="1276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Obraz 8" descr="pQDCgggg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91470" y="1734546"/>
            <a:ext cx="2583754" cy="1220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4684" y="4810392"/>
            <a:ext cx="2204376" cy="44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4621" y="3268890"/>
            <a:ext cx="1232877" cy="41542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8289" y="5722891"/>
            <a:ext cx="3235172" cy="41665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45628" y="1388105"/>
            <a:ext cx="2030386" cy="1848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63388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394" y="922923"/>
            <a:ext cx="2707859" cy="2671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Vector Mesons mass distributions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2539" y="846721"/>
            <a:ext cx="3259130" cy="251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3810" y="3350976"/>
            <a:ext cx="2939222" cy="2939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394" y="3558242"/>
            <a:ext cx="2795881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561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Elastic and </a:t>
            </a:r>
            <a:r>
              <a:rPr lang="en-US" b="0" dirty="0" smtClean="0"/>
              <a:t>p-</a:t>
            </a:r>
            <a:r>
              <a:rPr lang="en-US" b="0" dirty="0" err="1" smtClean="0"/>
              <a:t>diss</a:t>
            </a:r>
            <a:r>
              <a:rPr lang="en-US" b="0" dirty="0" smtClean="0"/>
              <a:t> </a:t>
            </a:r>
            <a:r>
              <a:rPr lang="en-US" b="0" dirty="0"/>
              <a:t>cross sections as a function of </a:t>
            </a:r>
            <a:r>
              <a:rPr lang="en-US" b="0" dirty="0" err="1" smtClean="0"/>
              <a:t>W</a:t>
            </a:r>
            <a:r>
              <a:rPr lang="en-US" b="0" dirty="0" err="1" smtClean="0">
                <a:sym typeface="Symbol"/>
              </a:rPr>
              <a:t></a:t>
            </a:r>
            <a:r>
              <a:rPr lang="en-US" b="0" dirty="0" err="1" smtClean="0"/>
              <a:t>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1958" y="1050089"/>
            <a:ext cx="6112042" cy="4792663"/>
          </a:xfrm>
        </p:spPr>
        <p:txBody>
          <a:bodyPr/>
          <a:lstStyle/>
          <a:p>
            <a:r>
              <a:rPr lang="en-GB" sz="1800" dirty="0"/>
              <a:t>F</a:t>
            </a:r>
            <a:r>
              <a:rPr lang="en-GB" sz="1800" dirty="0" smtClean="0"/>
              <a:t>it model: </a:t>
            </a:r>
          </a:p>
          <a:p>
            <a:pPr lvl="1"/>
            <a:r>
              <a:rPr lang="en-US" sz="1400" dirty="0" err="1" smtClean="0"/>
              <a:t>Parametrisation</a:t>
            </a:r>
            <a:r>
              <a:rPr lang="en-US" sz="1400" dirty="0" smtClean="0"/>
              <a:t> </a:t>
            </a:r>
            <a:r>
              <a:rPr lang="en-US" sz="1400" dirty="0"/>
              <a:t>(for elastic and p-diss</a:t>
            </a:r>
            <a:r>
              <a:rPr lang="en-US" sz="1400" dirty="0" smtClean="0"/>
              <a:t>.):</a:t>
            </a:r>
            <a:endParaRPr lang="en-US" sz="1400" dirty="0"/>
          </a:p>
          <a:p>
            <a:pPr marL="0" indent="0">
              <a:buNone/>
            </a:pPr>
            <a:r>
              <a:rPr lang="en-GB" sz="1800" dirty="0" smtClean="0"/>
              <a:t>	</a:t>
            </a:r>
            <a:r>
              <a:rPr lang="pl-PL" sz="1800" dirty="0" smtClean="0"/>
              <a:t>σ =</a:t>
            </a:r>
            <a:r>
              <a:rPr lang="en-GB" sz="1800" dirty="0" smtClean="0"/>
              <a:t> </a:t>
            </a:r>
            <a:r>
              <a:rPr lang="pl-PL" sz="1800" dirty="0" smtClean="0"/>
              <a:t>N </a:t>
            </a:r>
            <a:r>
              <a:rPr lang="pl-PL" sz="1800" dirty="0"/>
              <a:t>(W</a:t>
            </a:r>
            <a:r>
              <a:rPr lang="pl-PL" sz="1800" baseline="-25000" dirty="0"/>
              <a:t>γp</a:t>
            </a:r>
            <a:r>
              <a:rPr lang="pl-PL" sz="1800" dirty="0"/>
              <a:t> / W</a:t>
            </a:r>
            <a:r>
              <a:rPr lang="pl-PL" sz="1800" baseline="-25000" dirty="0"/>
              <a:t>0</a:t>
            </a:r>
            <a:r>
              <a:rPr lang="pl-PL" sz="1800" dirty="0"/>
              <a:t> )</a:t>
            </a:r>
            <a:r>
              <a:rPr lang="pl-PL" sz="1800" baseline="30000" dirty="0"/>
              <a:t>δ</a:t>
            </a:r>
            <a:r>
              <a:rPr lang="pl-PL" sz="1800" dirty="0"/>
              <a:t> with W</a:t>
            </a:r>
            <a:r>
              <a:rPr lang="pl-PL" sz="1800" baseline="-25000" dirty="0"/>
              <a:t>0</a:t>
            </a:r>
            <a:r>
              <a:rPr lang="pl-PL" sz="1800" dirty="0"/>
              <a:t> = </a:t>
            </a:r>
            <a:r>
              <a:rPr lang="pl-PL" sz="1800" dirty="0" smtClean="0"/>
              <a:t>90GeV</a:t>
            </a:r>
            <a:endParaRPr lang="en-GB" sz="1800" dirty="0" smtClean="0"/>
          </a:p>
          <a:p>
            <a:r>
              <a:rPr lang="en-US" sz="1800" dirty="0"/>
              <a:t>Simultaneous </a:t>
            </a:r>
            <a:r>
              <a:rPr lang="en-US" sz="1800" dirty="0" smtClean="0"/>
              <a:t>fit </a:t>
            </a:r>
            <a:r>
              <a:rPr lang="en-US" sz="1800" dirty="0"/>
              <a:t>of elastic and </a:t>
            </a:r>
            <a:r>
              <a:rPr lang="en-US" sz="1800" dirty="0" smtClean="0"/>
              <a:t>p-</a:t>
            </a:r>
            <a:r>
              <a:rPr lang="en-US" sz="1800" dirty="0" err="1" smtClean="0"/>
              <a:t>diss</a:t>
            </a:r>
            <a:r>
              <a:rPr lang="en-US" sz="1800" dirty="0" smtClean="0"/>
              <a:t> </a:t>
            </a:r>
            <a:r>
              <a:rPr lang="en-GB" sz="1800" dirty="0" smtClean="0"/>
              <a:t>cross </a:t>
            </a:r>
            <a:r>
              <a:rPr lang="en-GB" sz="1800" dirty="0"/>
              <a:t>sections</a:t>
            </a:r>
            <a:r>
              <a:rPr lang="en-GB" sz="1800" dirty="0" smtClean="0"/>
              <a:t>:</a:t>
            </a:r>
            <a:endParaRPr lang="en-GB" sz="1800" dirty="0"/>
          </a:p>
          <a:p>
            <a:pPr lvl="1"/>
            <a:r>
              <a:rPr lang="en-GB" sz="1400" dirty="0" smtClean="0"/>
              <a:t>including correlations, </a:t>
            </a:r>
            <a:r>
              <a:rPr lang="en-US" sz="1400" dirty="0" smtClean="0"/>
              <a:t>including </a:t>
            </a:r>
            <a:r>
              <a:rPr lang="en-US" sz="1400" dirty="0"/>
              <a:t>previous H1 </a:t>
            </a:r>
            <a:r>
              <a:rPr lang="en-GB" sz="1400" dirty="0" smtClean="0"/>
              <a:t>hep-ex/0510016</a:t>
            </a:r>
            <a:endParaRPr lang="pl-PL" sz="1400" dirty="0"/>
          </a:p>
          <a:p>
            <a:r>
              <a:rPr lang="pl-PL" sz="1800" dirty="0" smtClean="0"/>
              <a:t>Results:</a:t>
            </a:r>
            <a:endParaRPr lang="en-GB" sz="1800" dirty="0" smtClean="0"/>
          </a:p>
          <a:p>
            <a:pPr marL="0" indent="0">
              <a:buNone/>
            </a:pPr>
            <a:r>
              <a:rPr lang="pl-PL" sz="1800" dirty="0" smtClean="0">
                <a:sym typeface="Symbol"/>
              </a:rPr>
              <a:t>	</a:t>
            </a:r>
            <a:r>
              <a:rPr lang="en-GB" sz="18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</a:t>
            </a:r>
            <a:r>
              <a:rPr lang="pl-PL" sz="18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p </a:t>
            </a:r>
            <a:r>
              <a:rPr lang="en-GB" sz="18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</a:t>
            </a:r>
            <a:r>
              <a:rPr lang="pl-PL" sz="18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 J/</a:t>
            </a:r>
            <a:r>
              <a:rPr lang="en-GB" sz="18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</a:t>
            </a:r>
            <a:r>
              <a:rPr lang="pl-PL" sz="18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p:	</a:t>
            </a:r>
            <a:r>
              <a:rPr lang="en-GB" sz="18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</a:t>
            </a:r>
            <a:r>
              <a:rPr lang="pl-PL" sz="1800" baseline="-250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el</a:t>
            </a:r>
            <a:r>
              <a:rPr lang="pl-PL" sz="1800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 </a:t>
            </a:r>
            <a:r>
              <a:rPr lang="pl-PL" sz="18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   </a:t>
            </a:r>
            <a:r>
              <a:rPr lang="pl-PL" sz="18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=</a:t>
            </a:r>
            <a:r>
              <a:rPr lang="pl-PL" sz="1800" baseline="-250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	</a:t>
            </a:r>
            <a:r>
              <a:rPr lang="pl-PL" sz="18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0.67 </a:t>
            </a:r>
            <a:r>
              <a:rPr lang="en-GB" sz="18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</a:t>
            </a:r>
            <a:r>
              <a:rPr lang="pl-PL" sz="18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 0.03 </a:t>
            </a:r>
          </a:p>
          <a:p>
            <a:pPr marL="0" indent="0">
              <a:buNone/>
            </a:pPr>
            <a:r>
              <a:rPr lang="pl-PL" sz="1800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	</a:t>
            </a:r>
            <a:r>
              <a:rPr lang="en-GB" sz="18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</a:t>
            </a:r>
            <a:r>
              <a:rPr lang="pl-PL" sz="1800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p </a:t>
            </a:r>
            <a:r>
              <a:rPr lang="en-GB" sz="1800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</a:t>
            </a:r>
            <a:r>
              <a:rPr lang="pl-PL" sz="1800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 J/</a:t>
            </a:r>
            <a:r>
              <a:rPr lang="en-GB" sz="18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</a:t>
            </a:r>
            <a:r>
              <a:rPr lang="pl-PL" sz="18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Y:</a:t>
            </a:r>
            <a:r>
              <a:rPr lang="pl-PL" sz="1800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	</a:t>
            </a:r>
            <a:r>
              <a:rPr lang="en-GB" sz="18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</a:t>
            </a:r>
            <a:r>
              <a:rPr lang="pl-PL" sz="1800" baseline="-250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pd</a:t>
            </a:r>
            <a:r>
              <a:rPr lang="pl-PL" sz="18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    =</a:t>
            </a:r>
            <a:r>
              <a:rPr lang="pl-PL" sz="1800" baseline="-25000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	</a:t>
            </a:r>
            <a:r>
              <a:rPr lang="pl-PL" sz="18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0.42 </a:t>
            </a:r>
            <a:r>
              <a:rPr lang="en-GB" sz="1800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</a:t>
            </a:r>
            <a:r>
              <a:rPr lang="pl-PL" sz="1800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 </a:t>
            </a:r>
            <a:r>
              <a:rPr lang="pl-PL" sz="18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0.05 </a:t>
            </a:r>
          </a:p>
          <a:p>
            <a:endParaRPr lang="pl-PL" sz="1800" dirty="0" smtClean="0">
              <a:sym typeface="Symbol"/>
            </a:endParaRPr>
          </a:p>
          <a:p>
            <a:pPr marL="0" indent="0">
              <a:buNone/>
            </a:pPr>
            <a:r>
              <a:rPr lang="pl-PL" sz="1800" dirty="0">
                <a:sym typeface="Symbol"/>
              </a:rPr>
              <a:t>	</a:t>
            </a:r>
            <a:r>
              <a:rPr lang="en-GB" sz="18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</a:t>
            </a:r>
            <a:r>
              <a:rPr lang="pl-PL" sz="1800" baseline="-250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el</a:t>
            </a:r>
            <a:r>
              <a:rPr lang="pl-PL" sz="18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 = </a:t>
            </a:r>
            <a:r>
              <a:rPr lang="en-GB" sz="1800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</a:t>
            </a:r>
            <a:r>
              <a:rPr lang="pl-PL" sz="1800" baseline="-25000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pd</a:t>
            </a:r>
            <a:r>
              <a:rPr lang="pl-PL" sz="1800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 </a:t>
            </a:r>
            <a:r>
              <a:rPr lang="pl-PL" sz="18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- </a:t>
            </a:r>
            <a:r>
              <a:rPr lang="en-GB" sz="1800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</a:t>
            </a:r>
            <a:r>
              <a:rPr lang="pl-PL" sz="1800" baseline="-25000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el</a:t>
            </a:r>
            <a:r>
              <a:rPr lang="pl-PL" sz="1800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 </a:t>
            </a:r>
            <a:r>
              <a:rPr lang="pl-PL" sz="18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:	-0.25 </a:t>
            </a:r>
            <a:r>
              <a:rPr lang="en-GB" sz="18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</a:t>
            </a:r>
            <a:r>
              <a:rPr lang="pl-PL" sz="1800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 0.06</a:t>
            </a:r>
            <a:endParaRPr lang="en-GB" sz="1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1800" dirty="0"/>
              <a:t>A </a:t>
            </a:r>
            <a:r>
              <a:rPr lang="en-US" sz="1800" dirty="0" smtClean="0"/>
              <a:t>dependence </a:t>
            </a:r>
            <a:r>
              <a:rPr lang="en-US" sz="1800" dirty="0"/>
              <a:t>of </a:t>
            </a:r>
            <a:r>
              <a:rPr lang="en-US" sz="1800" dirty="0" smtClean="0"/>
              <a:t>cross section </a:t>
            </a:r>
            <a:r>
              <a:rPr lang="en-US" sz="1800" dirty="0"/>
              <a:t>ratio as a function of </a:t>
            </a:r>
            <a:r>
              <a:rPr lang="en-US" sz="1800" dirty="0" smtClean="0"/>
              <a:t>W</a:t>
            </a:r>
            <a:r>
              <a:rPr lang="pl-PL" sz="1800" baseline="-25000" dirty="0"/>
              <a:t>γp</a:t>
            </a:r>
            <a:r>
              <a:rPr lang="pl-PL" sz="1800" dirty="0"/>
              <a:t> </a:t>
            </a:r>
            <a:r>
              <a:rPr lang="en-US" sz="1800" dirty="0" smtClean="0"/>
              <a:t> </a:t>
            </a:r>
            <a:r>
              <a:rPr lang="en-US" sz="1800" dirty="0"/>
              <a:t>is observed</a:t>
            </a:r>
            <a:endParaRPr lang="en-GB" sz="1800" dirty="0"/>
          </a:p>
          <a:p>
            <a:endParaRPr lang="en-GB" sz="1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42212"/>
            <a:ext cx="284077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71" y="3717758"/>
            <a:ext cx="2814599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6639602" y="828124"/>
            <a:ext cx="2512226" cy="33855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US" dirty="0"/>
              <a:t>Phys. J. C73 (2013) 2466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477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Comparison to </a:t>
            </a:r>
            <a:r>
              <a:rPr lang="en-US" b="0" dirty="0" smtClean="0"/>
              <a:t>other experiments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512" y="729916"/>
            <a:ext cx="8520113" cy="4792663"/>
          </a:xfrm>
        </p:spPr>
        <p:txBody>
          <a:bodyPr/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r>
              <a:rPr lang="en-US" sz="1600" dirty="0" smtClean="0"/>
              <a:t>H1 measurement in </a:t>
            </a:r>
            <a:r>
              <a:rPr lang="en-US" sz="1600" dirty="0"/>
              <a:t>the transition region from fixed target to previous HERA </a:t>
            </a:r>
            <a:r>
              <a:rPr lang="en-US" sz="1600" dirty="0" smtClean="0"/>
              <a:t>data</a:t>
            </a:r>
          </a:p>
          <a:p>
            <a:r>
              <a:rPr lang="en-US" sz="1600" dirty="0" smtClean="0"/>
              <a:t>Good </a:t>
            </a:r>
            <a:r>
              <a:rPr lang="en-US" sz="1600" dirty="0"/>
              <a:t>agreement with previous HERA </a:t>
            </a:r>
            <a:r>
              <a:rPr lang="en-US" sz="1600" dirty="0" smtClean="0"/>
              <a:t>measurements</a:t>
            </a:r>
          </a:p>
          <a:p>
            <a:r>
              <a:rPr lang="en-US" sz="1600" dirty="0" smtClean="0"/>
              <a:t>Fixed </a:t>
            </a:r>
            <a:r>
              <a:rPr lang="en-US" sz="1600" dirty="0"/>
              <a:t>target data: steeper slope, lower </a:t>
            </a:r>
            <a:r>
              <a:rPr lang="en-US" sz="1600" dirty="0" smtClean="0"/>
              <a:t>normalization </a:t>
            </a:r>
          </a:p>
          <a:p>
            <a:r>
              <a:rPr lang="en-US" sz="1600" dirty="0" smtClean="0"/>
              <a:t>Fit </a:t>
            </a:r>
            <a:r>
              <a:rPr lang="en-US" sz="1600" dirty="0"/>
              <a:t>to H1 data extrapolated to higher </a:t>
            </a:r>
            <a:r>
              <a:rPr lang="en-US" sz="1600" dirty="0" err="1" smtClean="0"/>
              <a:t>W</a:t>
            </a:r>
            <a:r>
              <a:rPr lang="en-US" sz="1600" dirty="0" err="1" smtClean="0">
                <a:sym typeface="Symbol"/>
              </a:rPr>
              <a:t>p</a:t>
            </a:r>
            <a:r>
              <a:rPr lang="en-US" sz="1600" b="1" dirty="0" smtClean="0"/>
              <a:t> </a:t>
            </a:r>
            <a:r>
              <a:rPr lang="en-US" sz="1600" dirty="0" smtClean="0"/>
              <a:t>describes </a:t>
            </a:r>
            <a:r>
              <a:rPr lang="en-US" sz="1600" dirty="0"/>
              <a:t>the </a:t>
            </a:r>
            <a:r>
              <a:rPr lang="en-US" sz="1600" dirty="0" err="1" smtClean="0"/>
              <a:t>LHCb</a:t>
            </a:r>
            <a:r>
              <a:rPr lang="en-US" sz="1600" dirty="0" smtClean="0"/>
              <a:t> data </a:t>
            </a:r>
            <a:endParaRPr lang="en-US" sz="1600" dirty="0"/>
          </a:p>
          <a:p>
            <a:endParaRPr lang="en-GB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080" y="829430"/>
            <a:ext cx="6486525" cy="397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6639602" y="784580"/>
            <a:ext cx="2512226" cy="33855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US" dirty="0"/>
              <a:t>Phys. J. C73 (2013) 2466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351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-Vorlage_en">
  <a:themeElements>
    <a:clrScheme name="2_DESY_Vortrag_3-1 14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A5EB"/>
      </a:accent1>
      <a:accent2>
        <a:srgbClr val="F28E00"/>
      </a:accent2>
      <a:accent3>
        <a:srgbClr val="FFFFFF"/>
      </a:accent3>
      <a:accent4>
        <a:srgbClr val="000000"/>
      </a:accent4>
      <a:accent5>
        <a:srgbClr val="AACFF3"/>
      </a:accent5>
      <a:accent6>
        <a:srgbClr val="DB8000"/>
      </a:accent6>
      <a:hlink>
        <a:srgbClr val="00A5EB"/>
      </a:hlink>
      <a:folHlink>
        <a:srgbClr val="808080"/>
      </a:folHlink>
    </a:clrScheme>
    <a:fontScheme name="2_DESY_Vortrag_3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14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PPT-Vorlage_en</Template>
  <TotalTime>0</TotalTime>
  <Words>1051</Words>
  <Application>Microsoft Office PowerPoint</Application>
  <PresentationFormat>On-screen Show (4:3)</PresentationFormat>
  <Paragraphs>243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PPT-Vorlage_en</vt:lpstr>
      <vt:lpstr>Exclusive Production at HERA</vt:lpstr>
      <vt:lpstr>HERA ep collider (1992 – 2007)</vt:lpstr>
      <vt:lpstr>Exclusive diffractive processes</vt:lpstr>
      <vt:lpstr>Vector Meson production </vt:lpstr>
      <vt:lpstr>Vector Meson production </vt:lpstr>
      <vt:lpstr>Vector Meson production </vt:lpstr>
      <vt:lpstr>Vector Mesons mass distributions</vt:lpstr>
      <vt:lpstr>Elastic and p-diss cross sections as a function of Wp</vt:lpstr>
      <vt:lpstr>Comparison to other experiments </vt:lpstr>
      <vt:lpstr>Comparison to fits based on QCD calculations</vt:lpstr>
      <vt:lpstr>Elastic and p-diss cross sections as a function of t</vt:lpstr>
      <vt:lpstr>p-diss cross sections as a function of t</vt:lpstr>
      <vt:lpstr>Elastic (1S) in photoproduction: b-slope</vt:lpstr>
      <vt:lpstr>VM production and DVCS: b(Q2+M2VM)</vt:lpstr>
      <vt:lpstr>Exclusive electroproduction of two pions.</vt:lpstr>
      <vt:lpstr>Exclusive electroproduction of two pions.</vt:lpstr>
      <vt:lpstr>Exclusive electroproduction of two pions.</vt:lpstr>
      <vt:lpstr>Exclusive electroproduction of two pions.</vt:lpstr>
      <vt:lpstr>Exclusive electroproduction of two pions.</vt:lpstr>
      <vt:lpstr> Conclusions 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Exclusive Production at HERA</dc:title>
  <dc:creator>Malka, Janusz</dc:creator>
  <cp:lastModifiedBy>Malka, Janusz</cp:lastModifiedBy>
  <cp:revision>72</cp:revision>
  <dcterms:created xsi:type="dcterms:W3CDTF">2013-09-04T19:01:56Z</dcterms:created>
  <dcterms:modified xsi:type="dcterms:W3CDTF">2013-09-11T04:44:20Z</dcterms:modified>
</cp:coreProperties>
</file>