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53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Default Extension="jpeg" ContentType="image/jpeg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Override PartName="/docProps/app.xml" ContentType="application/vnd.openxmlformats-officedocument.extended-properties+xml"/>
  <Override PartName="/ppt/slides/slide58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slides/slide54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50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7.xml" ContentType="application/vnd.openxmlformats-officedocument.presentationml.slide+xml"/>
  <Override PartName="/ppt/slides/slide55.xml" ContentType="application/vnd.openxmlformats-officedocument.presentationml.slide+xml"/>
  <Override PartName="/ppt/slides/slide43.xml" ContentType="application/vnd.openxmlformats-officedocument.presentationml.slide+xml"/>
  <Override PartName="/ppt/slides/slide5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48.xml" ContentType="application/vnd.openxmlformats-officedocument.presentationml.slide+xml"/>
  <Override PartName="/ppt/slides/slide56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52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49.xml" ContentType="application/vnd.openxmlformats-officedocument.presentationml.slide+xml"/>
  <Override PartName="/ppt/slides/slide57.xml" ContentType="application/vnd.openxmlformats-officedocument.presentationml.slide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4" r:id="rId7"/>
    <p:sldId id="314" r:id="rId8"/>
    <p:sldId id="265" r:id="rId9"/>
    <p:sldId id="269" r:id="rId10"/>
    <p:sldId id="270" r:id="rId11"/>
    <p:sldId id="276" r:id="rId12"/>
    <p:sldId id="271" r:id="rId13"/>
    <p:sldId id="272" r:id="rId14"/>
    <p:sldId id="273" r:id="rId15"/>
    <p:sldId id="274" r:id="rId16"/>
    <p:sldId id="275" r:id="rId17"/>
    <p:sldId id="277" r:id="rId18"/>
    <p:sldId id="278" r:id="rId19"/>
    <p:sldId id="279" r:id="rId20"/>
    <p:sldId id="283" r:id="rId21"/>
    <p:sldId id="304" r:id="rId22"/>
    <p:sldId id="311" r:id="rId23"/>
    <p:sldId id="312" r:id="rId24"/>
    <p:sldId id="281" r:id="rId25"/>
    <p:sldId id="282" r:id="rId26"/>
    <p:sldId id="309" r:id="rId27"/>
    <p:sldId id="284" r:id="rId28"/>
    <p:sldId id="285" r:id="rId29"/>
    <p:sldId id="286" r:id="rId30"/>
    <p:sldId id="287" r:id="rId31"/>
    <p:sldId id="288" r:id="rId32"/>
    <p:sldId id="307" r:id="rId33"/>
    <p:sldId id="308" r:id="rId34"/>
    <p:sldId id="289" r:id="rId35"/>
    <p:sldId id="290" r:id="rId36"/>
    <p:sldId id="291" r:id="rId37"/>
    <p:sldId id="292" r:id="rId38"/>
    <p:sldId id="293" r:id="rId39"/>
    <p:sldId id="294" r:id="rId40"/>
    <p:sldId id="315" r:id="rId41"/>
    <p:sldId id="295" r:id="rId42"/>
    <p:sldId id="296" r:id="rId43"/>
    <p:sldId id="297" r:id="rId44"/>
    <p:sldId id="298" r:id="rId45"/>
    <p:sldId id="299" r:id="rId46"/>
    <p:sldId id="300" r:id="rId47"/>
    <p:sldId id="313" r:id="rId48"/>
    <p:sldId id="301" r:id="rId49"/>
    <p:sldId id="302" r:id="rId50"/>
    <p:sldId id="303" r:id="rId51"/>
    <p:sldId id="280" r:id="rId52"/>
    <p:sldId id="262" r:id="rId53"/>
    <p:sldId id="305" r:id="rId54"/>
    <p:sldId id="306" r:id="rId55"/>
    <p:sldId id="268" r:id="rId56"/>
    <p:sldId id="266" r:id="rId57"/>
    <p:sldId id="267" r:id="rId58"/>
    <p:sldId id="316" r:id="rId5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-5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16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63" Type="http://schemas.openxmlformats.org/officeDocument/2006/relationships/theme" Target="theme/theme1.xml"/><Relationship Id="rId64" Type="http://schemas.openxmlformats.org/officeDocument/2006/relationships/tableStyles" Target="tableStyles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slide" Target="slides/slide52.xml"/><Relationship Id="rId54" Type="http://schemas.openxmlformats.org/officeDocument/2006/relationships/slide" Target="slides/slide53.xml"/><Relationship Id="rId55" Type="http://schemas.openxmlformats.org/officeDocument/2006/relationships/slide" Target="slides/slide54.xml"/><Relationship Id="rId56" Type="http://schemas.openxmlformats.org/officeDocument/2006/relationships/slide" Target="slides/slide55.xml"/><Relationship Id="rId57" Type="http://schemas.openxmlformats.org/officeDocument/2006/relationships/slide" Target="slides/slide56.xml"/><Relationship Id="rId58" Type="http://schemas.openxmlformats.org/officeDocument/2006/relationships/slide" Target="slides/slide57.xml"/><Relationship Id="rId59" Type="http://schemas.openxmlformats.org/officeDocument/2006/relationships/slide" Target="slides/slide5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60" Type="http://schemas.openxmlformats.org/officeDocument/2006/relationships/printerSettings" Target="printerSettings/printerSettings1.bin"/><Relationship Id="rId61" Type="http://schemas.openxmlformats.org/officeDocument/2006/relationships/presProps" Target="presProps.xml"/><Relationship Id="rId62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0B4BA-8DC4-434C-B132-EC51C5298D06}" type="datetimeFigureOut">
              <a:rPr lang="en-US" smtClean="0"/>
              <a:pPr/>
              <a:t>9/13/13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CEE0-5FD4-9C40-BC90-98999EC8B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0B4BA-8DC4-434C-B132-EC51C5298D06}" type="datetimeFigureOut">
              <a:rPr lang="en-US" smtClean="0"/>
              <a:pPr/>
              <a:t>9/13/13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CEE0-5FD4-9C40-BC90-98999EC8B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0B4BA-8DC4-434C-B132-EC51C5298D06}" type="datetimeFigureOut">
              <a:rPr lang="en-US" smtClean="0"/>
              <a:pPr/>
              <a:t>9/13/13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CEE0-5FD4-9C40-BC90-98999EC8B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0B4BA-8DC4-434C-B132-EC51C5298D06}" type="datetimeFigureOut">
              <a:rPr lang="en-US" smtClean="0"/>
              <a:pPr/>
              <a:t>9/13/13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CEE0-5FD4-9C40-BC90-98999EC8B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0B4BA-8DC4-434C-B132-EC51C5298D06}" type="datetimeFigureOut">
              <a:rPr lang="en-US" smtClean="0"/>
              <a:pPr/>
              <a:t>9/13/13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CEE0-5FD4-9C40-BC90-98999EC8B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0B4BA-8DC4-434C-B132-EC51C5298D06}" type="datetimeFigureOut">
              <a:rPr lang="en-US" smtClean="0"/>
              <a:pPr/>
              <a:t>9/13/13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CEE0-5FD4-9C40-BC90-98999EC8B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0B4BA-8DC4-434C-B132-EC51C5298D06}" type="datetimeFigureOut">
              <a:rPr lang="en-US" smtClean="0"/>
              <a:pPr/>
              <a:t>9/13/13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CEE0-5FD4-9C40-BC90-98999EC8B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0B4BA-8DC4-434C-B132-EC51C5298D06}" type="datetimeFigureOut">
              <a:rPr lang="en-US" smtClean="0"/>
              <a:pPr/>
              <a:t>9/13/13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CEE0-5FD4-9C40-BC90-98999EC8B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0B4BA-8DC4-434C-B132-EC51C5298D06}" type="datetimeFigureOut">
              <a:rPr lang="en-US" smtClean="0"/>
              <a:pPr/>
              <a:t>9/13/13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CEE0-5FD4-9C40-BC90-98999EC8B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0B4BA-8DC4-434C-B132-EC51C5298D06}" type="datetimeFigureOut">
              <a:rPr lang="en-US" smtClean="0"/>
              <a:pPr/>
              <a:t>9/13/13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CEE0-5FD4-9C40-BC90-98999EC8B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70B4BA-8DC4-434C-B132-EC51C5298D06}" type="datetimeFigureOut">
              <a:rPr lang="en-US" smtClean="0"/>
              <a:pPr/>
              <a:t>9/13/13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7CEE0-5FD4-9C40-BC90-98999EC8B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70B4BA-8DC4-434C-B132-EC51C5298D06}" type="datetimeFigureOut">
              <a:rPr lang="en-US" smtClean="0"/>
              <a:pPr/>
              <a:t>9/13/13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5064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Mike Albrow, EDS Blois Summary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718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77CEE0-5FD4-9C40-BC90-98999EC8B68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4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5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6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9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0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1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2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6.png"/><Relationship Id="rId3" Type="http://schemas.openxmlformats.org/officeDocument/2006/relationships/image" Target="../media/image57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0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1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2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3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7.jpeg"/><Relationship Id="rId3" Type="http://schemas.openxmlformats.org/officeDocument/2006/relationships/image" Target="../media/image68.jpe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9.pn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0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2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3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4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5.png"/><Relationship Id="rId3" Type="http://schemas.openxmlformats.org/officeDocument/2006/relationships/image" Target="../media/image76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7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8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8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1.png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87500" y="523875"/>
            <a:ext cx="5980720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00FF"/>
                </a:solidFill>
                <a:latin typeface="Apple Chancery"/>
                <a:cs typeface="Apple Chancery"/>
              </a:rPr>
              <a:t>Summary of EDS Blois 2013</a:t>
            </a:r>
          </a:p>
          <a:p>
            <a:pPr algn="ctr"/>
            <a:endParaRPr lang="en-US" sz="3600" dirty="0" smtClean="0">
              <a:solidFill>
                <a:srgbClr val="0000FF"/>
              </a:solidFill>
              <a:latin typeface="Apple Chancery"/>
              <a:cs typeface="Apple Chancery"/>
            </a:endParaRPr>
          </a:p>
          <a:p>
            <a:pPr algn="ctr"/>
            <a:r>
              <a:rPr lang="en-US" sz="3600" dirty="0" smtClean="0">
                <a:solidFill>
                  <a:srgbClr val="0000FF"/>
                </a:solidFill>
                <a:latin typeface="Apple Chancery"/>
                <a:cs typeface="Apple Chancery"/>
              </a:rPr>
              <a:t>Michael Albrow, Fermilab</a:t>
            </a:r>
            <a:endParaRPr lang="en-US" sz="3600" dirty="0">
              <a:solidFill>
                <a:srgbClr val="0000FF"/>
              </a:solidFill>
              <a:latin typeface="Apple Chancery"/>
              <a:cs typeface="Apple Chancery"/>
            </a:endParaRPr>
          </a:p>
        </p:txBody>
      </p:sp>
      <p:pic>
        <p:nvPicPr>
          <p:cNvPr id="5" name="Picture 4" descr="Screen shot 2013-09-10 at 10.40.22 PM.png"/>
          <p:cNvPicPr>
            <a:picLocks noChangeAspect="1"/>
          </p:cNvPicPr>
          <p:nvPr/>
        </p:nvPicPr>
        <p:blipFill>
          <a:blip r:embed="rId2"/>
          <a:srcRect l="34092"/>
          <a:stretch>
            <a:fillRect/>
          </a:stretch>
        </p:blipFill>
        <p:spPr>
          <a:xfrm>
            <a:off x="38143" y="2854325"/>
            <a:ext cx="9127943" cy="12695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09-11 at 8.10.5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5175" y="327674"/>
            <a:ext cx="5556250" cy="2148826"/>
          </a:xfrm>
          <a:prstGeom prst="rect">
            <a:avLst/>
          </a:prstGeom>
        </p:spPr>
      </p:pic>
      <p:pic>
        <p:nvPicPr>
          <p:cNvPr id="4" name="Picture 3" descr="Screen shot 2013-09-11 at 8.10.59 AM.png"/>
          <p:cNvPicPr>
            <a:picLocks noChangeAspect="1"/>
          </p:cNvPicPr>
          <p:nvPr/>
        </p:nvPicPr>
        <p:blipFill>
          <a:blip r:embed="rId2"/>
          <a:srcRect l="63076"/>
          <a:stretch>
            <a:fillRect/>
          </a:stretch>
        </p:blipFill>
        <p:spPr>
          <a:xfrm flipH="1">
            <a:off x="4260848" y="2524125"/>
            <a:ext cx="2184401" cy="2113937"/>
          </a:xfrm>
          <a:prstGeom prst="rect">
            <a:avLst/>
          </a:prstGeom>
        </p:spPr>
      </p:pic>
      <p:pic>
        <p:nvPicPr>
          <p:cNvPr id="5" name="Picture 4" descr="Screen shot 2013-09-11 at 8.10.59 AM.png"/>
          <p:cNvPicPr>
            <a:picLocks noChangeAspect="1"/>
          </p:cNvPicPr>
          <p:nvPr/>
        </p:nvPicPr>
        <p:blipFill>
          <a:blip r:embed="rId2"/>
          <a:srcRect l="63076"/>
          <a:stretch>
            <a:fillRect/>
          </a:stretch>
        </p:blipFill>
        <p:spPr>
          <a:xfrm>
            <a:off x="2216148" y="2476500"/>
            <a:ext cx="2324100" cy="2218459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>
            <a:off x="2747709" y="4693371"/>
            <a:ext cx="1998916" cy="397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2747709" y="6221412"/>
            <a:ext cx="1998916" cy="397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rot="5400000">
            <a:off x="2766578" y="5460567"/>
            <a:ext cx="1528041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5400000">
            <a:off x="3267435" y="5460568"/>
            <a:ext cx="1528041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3529804" y="4968875"/>
            <a:ext cx="51673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523454" y="5168900"/>
            <a:ext cx="51673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548854" y="5400675"/>
            <a:ext cx="51673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508375" y="5630565"/>
            <a:ext cx="51673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529804" y="5792787"/>
            <a:ext cx="51673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544488" y="6016625"/>
            <a:ext cx="51673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66750" y="3159125"/>
            <a:ext cx="4887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latin typeface="Times New Roman"/>
                <a:cs typeface="Times New Roman"/>
              </a:rPr>
              <a:t>T</a:t>
            </a:r>
            <a:endParaRPr lang="en-US" sz="4000" dirty="0">
              <a:latin typeface="Times New Roman"/>
              <a:cs typeface="Times New Roman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3875" y="5168900"/>
            <a:ext cx="18389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Times New Roman"/>
                <a:cs typeface="Times New Roman"/>
              </a:rPr>
              <a:t>CONTRACT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6439" y="3159125"/>
            <a:ext cx="12012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err="1" smtClean="0">
                <a:latin typeface="Times New Roman"/>
                <a:cs typeface="Times New Roman"/>
              </a:rPr>
              <a:t>Σ</a:t>
            </a:r>
            <a:r>
              <a:rPr lang="en-US" sz="2400" baseline="-25000" dirty="0" err="1" smtClean="0">
                <a:latin typeface="Times New Roman"/>
                <a:cs typeface="Times New Roman"/>
              </a:rPr>
              <a:t>anything</a:t>
            </a:r>
            <a:endParaRPr lang="en-US" sz="2400" baseline="-25000" dirty="0">
              <a:latin typeface="Times New Roman"/>
              <a:cs typeface="Times New Roman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260848" y="5232043"/>
            <a:ext cx="14926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pple Chancery"/>
                <a:cs typeface="Apple Chancery"/>
              </a:rPr>
              <a:t>Hey Presto!</a:t>
            </a:r>
            <a:endParaRPr lang="en-US" sz="2000" dirty="0">
              <a:solidFill>
                <a:srgbClr val="FF0000"/>
              </a:solidFill>
              <a:latin typeface="Apple Chancery"/>
              <a:cs typeface="Apple Chancery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6233861" y="4697341"/>
            <a:ext cx="1751264" cy="1588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233861" y="6217442"/>
            <a:ext cx="1751264" cy="1191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5400000">
            <a:off x="6283687" y="5464538"/>
            <a:ext cx="1528041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7046913" y="5287963"/>
            <a:ext cx="51673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7040563" y="5487988"/>
            <a:ext cx="51673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7074693" y="5628977"/>
            <a:ext cx="51673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7035006" y="5791199"/>
            <a:ext cx="51673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7046913" y="6015037"/>
            <a:ext cx="51673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333974" y="6229353"/>
            <a:ext cx="14882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Multiperipheral</a:t>
            </a:r>
            <a:endParaRPr lang="en-US" sz="1600" dirty="0" smtClean="0"/>
          </a:p>
          <a:p>
            <a:r>
              <a:rPr lang="en-US" sz="1600" dirty="0" smtClean="0"/>
              <a:t>Diagram</a:t>
            </a:r>
            <a:endParaRPr lang="en-US" sz="1600" dirty="0"/>
          </a:p>
        </p:txBody>
      </p:sp>
      <p:sp>
        <p:nvSpPr>
          <p:cNvPr id="37" name="TextBox 36"/>
          <p:cNvSpPr txBox="1"/>
          <p:nvPr/>
        </p:nvSpPr>
        <p:spPr>
          <a:xfrm>
            <a:off x="6541076" y="4825941"/>
            <a:ext cx="5256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/>
              <a:t>Δy</a:t>
            </a:r>
            <a:r>
              <a:rPr lang="en-US" sz="2000" baseline="-25000" dirty="0" err="1" smtClean="0"/>
              <a:t>ij</a:t>
            </a:r>
            <a:endParaRPr lang="en-US" sz="2000" baseline="-25000" dirty="0"/>
          </a:p>
        </p:txBody>
      </p:sp>
      <p:sp>
        <p:nvSpPr>
          <p:cNvPr id="38" name="TextBox 37"/>
          <p:cNvSpPr txBox="1"/>
          <p:nvPr/>
        </p:nvSpPr>
        <p:spPr>
          <a:xfrm>
            <a:off x="6038936" y="5287963"/>
            <a:ext cx="38985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endParaRPr lang="en-US" sz="32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cxnSp>
        <p:nvCxnSpPr>
          <p:cNvPr id="39" name="Straight Arrow Connector 38"/>
          <p:cNvCxnSpPr/>
          <p:nvPr/>
        </p:nvCxnSpPr>
        <p:spPr>
          <a:xfrm rot="5400000" flipH="1" flipV="1">
            <a:off x="6094085" y="5577215"/>
            <a:ext cx="703916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1 at 5.21.0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3164" y="128588"/>
            <a:ext cx="6170858" cy="427135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47653"/>
            <a:ext cx="21795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Reggeon</a:t>
            </a:r>
            <a:r>
              <a:rPr lang="en-US" dirty="0" smtClean="0"/>
              <a:t> shown </a:t>
            </a:r>
          </a:p>
          <a:p>
            <a:r>
              <a:rPr lang="en-US" dirty="0" smtClean="0"/>
              <a:t>by Laszlo </a:t>
            </a:r>
            <a:r>
              <a:rPr lang="en-US" dirty="0" err="1" smtClean="0"/>
              <a:t>Jenkovsky</a:t>
            </a:r>
            <a:r>
              <a:rPr lang="en-US" dirty="0" smtClean="0"/>
              <a:t>,</a:t>
            </a:r>
          </a:p>
          <a:p>
            <a:r>
              <a:rPr lang="en-US" dirty="0" err="1" smtClean="0"/>
              <a:t>pomeron</a:t>
            </a:r>
            <a:r>
              <a:rPr lang="en-US" dirty="0" smtClean="0"/>
              <a:t> added (me)</a:t>
            </a:r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3325686" y="2383114"/>
            <a:ext cx="3508992" cy="57613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3325686" y="2548608"/>
            <a:ext cx="4936156" cy="1588"/>
          </a:xfrm>
          <a:prstGeom prst="line">
            <a:avLst/>
          </a:prstGeom>
          <a:ln w="25400" cap="flat" cmpd="sng" algn="ctr">
            <a:solidFill>
              <a:srgbClr val="FF0000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rot="5400000" flipH="1" flipV="1">
            <a:off x="4884541" y="2984646"/>
            <a:ext cx="1204652" cy="1588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5400000" flipH="1" flipV="1">
            <a:off x="5234133" y="2997740"/>
            <a:ext cx="1204652" cy="1588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834678" y="2013782"/>
            <a:ext cx="1046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pomeron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 rot="19313095">
            <a:off x="4535319" y="1387968"/>
            <a:ext cx="952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reggeon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3809396" y="4030615"/>
            <a:ext cx="10470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r>
              <a:rPr lang="en-US" baseline="30000" dirty="0" smtClean="0"/>
              <a:t>2</a:t>
            </a:r>
            <a:r>
              <a:rPr lang="en-US" dirty="0" smtClean="0"/>
              <a:t> (real)</a:t>
            </a:r>
            <a:endParaRPr lang="en-US" dirty="0"/>
          </a:p>
        </p:txBody>
      </p:sp>
      <p:sp>
        <p:nvSpPr>
          <p:cNvPr id="17" name="Right Arrow 16"/>
          <p:cNvSpPr/>
          <p:nvPr/>
        </p:nvSpPr>
        <p:spPr>
          <a:xfrm>
            <a:off x="2420491" y="2815218"/>
            <a:ext cx="544222" cy="28806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Arrow 17"/>
          <p:cNvSpPr/>
          <p:nvPr/>
        </p:nvSpPr>
        <p:spPr>
          <a:xfrm>
            <a:off x="2572891" y="3190216"/>
            <a:ext cx="544222" cy="28806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968667" y="4093708"/>
            <a:ext cx="1996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t</a:t>
            </a:r>
            <a:r>
              <a:rPr lang="en-US" dirty="0" smtClean="0"/>
              <a:t>-channel exchange</a:t>
            </a:r>
          </a:p>
          <a:p>
            <a:r>
              <a:rPr lang="en-US" dirty="0" err="1" smtClean="0"/>
              <a:t>t</a:t>
            </a:r>
            <a:r>
              <a:rPr lang="en-US" dirty="0" smtClean="0"/>
              <a:t> is negative</a:t>
            </a:r>
            <a:endParaRPr lang="en-US" dirty="0"/>
          </a:p>
        </p:txBody>
      </p:sp>
      <p:cxnSp>
        <p:nvCxnSpPr>
          <p:cNvPr id="21" name="Straight Arrow Connector 20"/>
          <p:cNvCxnSpPr/>
          <p:nvPr/>
        </p:nvCxnSpPr>
        <p:spPr>
          <a:xfrm rot="10800000" flipV="1">
            <a:off x="968667" y="4017521"/>
            <a:ext cx="1996047" cy="130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74218" y="2404579"/>
            <a:ext cx="1941557" cy="646331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α</a:t>
            </a:r>
            <a:r>
              <a:rPr lang="en-US" baseline="-25000" dirty="0" err="1" smtClean="0"/>
              <a:t>P</a:t>
            </a:r>
            <a:r>
              <a:rPr lang="en-US" dirty="0" err="1" smtClean="0"/>
              <a:t>(t</a:t>
            </a:r>
            <a:r>
              <a:rPr lang="en-US" dirty="0" smtClean="0"/>
              <a:t>=0) &gt; 1.0</a:t>
            </a:r>
          </a:p>
          <a:p>
            <a:r>
              <a:rPr lang="en-US" dirty="0" err="1" smtClean="0"/>
              <a:t>σ’s</a:t>
            </a:r>
            <a:r>
              <a:rPr lang="en-US" dirty="0" smtClean="0"/>
              <a:t> rising with </a:t>
            </a:r>
            <a:r>
              <a:rPr lang="en-US" dirty="0" err="1" smtClean="0"/>
              <a:t>Δy</a:t>
            </a:r>
            <a:r>
              <a:rPr lang="en-US" dirty="0" smtClean="0"/>
              <a:t>, </a:t>
            </a:r>
            <a:r>
              <a:rPr lang="en-US" dirty="0" err="1" smtClean="0"/>
              <a:t>s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67461" y="3116380"/>
            <a:ext cx="1998075" cy="646331"/>
          </a:xfrm>
          <a:prstGeom prst="rect">
            <a:avLst/>
          </a:prstGeom>
          <a:noFill/>
          <a:ln>
            <a:solidFill>
              <a:srgbClr val="0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/>
              <a:t>α</a:t>
            </a:r>
            <a:r>
              <a:rPr lang="en-US" baseline="-25000" dirty="0" err="1" smtClean="0"/>
              <a:t>R</a:t>
            </a:r>
            <a:r>
              <a:rPr lang="en-US" dirty="0" err="1" smtClean="0"/>
              <a:t>(t</a:t>
            </a:r>
            <a:r>
              <a:rPr lang="en-US" dirty="0" smtClean="0"/>
              <a:t>=0) &lt; 1.0</a:t>
            </a:r>
          </a:p>
          <a:p>
            <a:r>
              <a:rPr lang="en-US" dirty="0" err="1" smtClean="0"/>
              <a:t>σ’s</a:t>
            </a:r>
            <a:r>
              <a:rPr lang="en-US" dirty="0" smtClean="0"/>
              <a:t> falling with </a:t>
            </a:r>
            <a:r>
              <a:rPr lang="en-US" dirty="0" err="1" smtClean="0"/>
              <a:t>Δy</a:t>
            </a:r>
            <a:r>
              <a:rPr lang="en-US" dirty="0" smtClean="0"/>
              <a:t>, </a:t>
            </a:r>
            <a:r>
              <a:rPr lang="en-US" dirty="0" err="1" smtClean="0"/>
              <a:t>s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3611547" y="4535294"/>
            <a:ext cx="387505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Expect a J = 2 </a:t>
            </a:r>
            <a:r>
              <a:rPr lang="en-US" dirty="0" err="1" smtClean="0"/>
              <a:t>glueball</a:t>
            </a:r>
            <a:r>
              <a:rPr lang="en-US" dirty="0" smtClean="0"/>
              <a:t> with M ~ 2 </a:t>
            </a:r>
            <a:r>
              <a:rPr lang="en-US" dirty="0" err="1" smtClean="0"/>
              <a:t>GeV</a:t>
            </a:r>
            <a:endParaRPr lang="en-US" dirty="0" smtClean="0"/>
          </a:p>
          <a:p>
            <a:r>
              <a:rPr lang="en-US" dirty="0" smtClean="0"/>
              <a:t>Scalar (J=0) </a:t>
            </a:r>
            <a:r>
              <a:rPr lang="en-US" dirty="0" err="1" smtClean="0"/>
              <a:t>glueball</a:t>
            </a:r>
            <a:r>
              <a:rPr lang="en-US" dirty="0" smtClean="0"/>
              <a:t> not on P trajectory.</a:t>
            </a:r>
          </a:p>
          <a:p>
            <a:r>
              <a:rPr lang="en-US" dirty="0" smtClean="0"/>
              <a:t>“daughter trajectory” ?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>
          <a:xfrm flipV="1">
            <a:off x="4687384" y="3160385"/>
            <a:ext cx="2799217" cy="440475"/>
          </a:xfrm>
          <a:prstGeom prst="line">
            <a:avLst/>
          </a:prstGeom>
          <a:ln w="2540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987078" y="2820884"/>
            <a:ext cx="11427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daughter?</a:t>
            </a:r>
            <a:endParaRPr lang="en-US" dirty="0"/>
          </a:p>
        </p:txBody>
      </p:sp>
      <p:sp>
        <p:nvSpPr>
          <p:cNvPr id="29" name="Sun 28"/>
          <p:cNvSpPr/>
          <p:nvPr/>
        </p:nvSpPr>
        <p:spPr>
          <a:xfrm>
            <a:off x="5433701" y="2321596"/>
            <a:ext cx="457200" cy="457200"/>
          </a:xfrm>
          <a:prstGeom prst="su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Sun 30"/>
          <p:cNvSpPr/>
          <p:nvPr/>
        </p:nvSpPr>
        <p:spPr>
          <a:xfrm>
            <a:off x="4666890" y="3357887"/>
            <a:ext cx="457200" cy="457200"/>
          </a:xfrm>
          <a:prstGeom prst="su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474218" y="5143256"/>
            <a:ext cx="133265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474218" y="6064998"/>
            <a:ext cx="133265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>
            <a:off x="507796" y="5605715"/>
            <a:ext cx="921742" cy="1588"/>
          </a:xfrm>
          <a:prstGeom prst="line">
            <a:avLst/>
          </a:prstGeom>
          <a:ln w="38100" cap="flat" cmpd="sng" algn="ctr">
            <a:solidFill>
              <a:schemeClr val="accent1"/>
            </a:solidFill>
            <a:prstDash val="dot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68275" y="5880332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p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1873597" y="5848066"/>
            <a:ext cx="305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n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1806869" y="4960972"/>
            <a:ext cx="3902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π</a:t>
            </a:r>
            <a:r>
              <a:rPr lang="en-US" baseline="30000" dirty="0" smtClean="0"/>
              <a:t>0</a:t>
            </a:r>
            <a:endParaRPr lang="en-US" baseline="30000" dirty="0"/>
          </a:p>
        </p:txBody>
      </p:sp>
      <p:sp>
        <p:nvSpPr>
          <p:cNvPr id="37" name="TextBox 36"/>
          <p:cNvSpPr txBox="1"/>
          <p:nvPr/>
        </p:nvSpPr>
        <p:spPr>
          <a:xfrm>
            <a:off x="161963" y="4928706"/>
            <a:ext cx="3829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π</a:t>
            </a:r>
            <a:r>
              <a:rPr lang="en-US" dirty="0" smtClean="0"/>
              <a:t>-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954598" y="5458624"/>
            <a:ext cx="760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“ρ”(R)</a:t>
            </a:r>
            <a:endParaRPr lang="en-US" dirty="0"/>
          </a:p>
        </p:txBody>
      </p:sp>
      <p:cxnSp>
        <p:nvCxnSpPr>
          <p:cNvPr id="39" name="Straight Connector 38"/>
          <p:cNvCxnSpPr/>
          <p:nvPr/>
        </p:nvCxnSpPr>
        <p:spPr>
          <a:xfrm>
            <a:off x="5433701" y="6535511"/>
            <a:ext cx="2052900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5500113" y="5656622"/>
            <a:ext cx="653716" cy="56077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5652513" y="5809022"/>
            <a:ext cx="1496403" cy="1524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4895258" y="5997067"/>
            <a:ext cx="107688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500113" y="6535511"/>
            <a:ext cx="12789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ln</a:t>
            </a:r>
            <a:r>
              <a:rPr lang="en-US" dirty="0" smtClean="0"/>
              <a:t> </a:t>
            </a:r>
            <a:r>
              <a:rPr lang="en-US" dirty="0" err="1" smtClean="0"/>
              <a:t>s</a:t>
            </a:r>
            <a:r>
              <a:rPr lang="en-US" dirty="0" smtClean="0"/>
              <a:t>, Delta-</a:t>
            </a:r>
            <a:r>
              <a:rPr lang="en-US" dirty="0" err="1" smtClean="0"/>
              <a:t>y</a:t>
            </a:r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5124090" y="5698048"/>
            <a:ext cx="307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σ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7148916" y="5643290"/>
            <a:ext cx="303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5522759" y="54741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51017" y="0"/>
            <a:ext cx="7957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E</a:t>
            </a:r>
            <a:r>
              <a:rPr lang="en-US" sz="2800" dirty="0" smtClean="0"/>
              <a:t>DS</a:t>
            </a:r>
            <a:endParaRPr lang="en-US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246221"/>
            <a:ext cx="24449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Jan </a:t>
            </a:r>
            <a:r>
              <a:rPr lang="en-US" sz="2000" dirty="0" err="1" smtClean="0"/>
              <a:t>Kaspar</a:t>
            </a:r>
            <a:r>
              <a:rPr lang="en-US" sz="2000" dirty="0" smtClean="0"/>
              <a:t> for TOTEM</a:t>
            </a:r>
            <a:endParaRPr lang="en-US" sz="2000" dirty="0"/>
          </a:p>
        </p:txBody>
      </p:sp>
      <p:pic>
        <p:nvPicPr>
          <p:cNvPr id="8" name="Picture 7" descr="Screen shot 2013-09-11 at 8.11.4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3624"/>
            <a:ext cx="3798463" cy="3406775"/>
          </a:xfrm>
          <a:prstGeom prst="rect">
            <a:avLst/>
          </a:prstGeom>
        </p:spPr>
      </p:pic>
      <p:pic>
        <p:nvPicPr>
          <p:cNvPr id="9" name="Picture 8" descr="Screen shot 2013-09-11 at 8.12.48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4375" y="2926688"/>
            <a:ext cx="5782099" cy="36138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14517" y="459614"/>
            <a:ext cx="36420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L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S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T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I</a:t>
            </a:r>
          </a:p>
          <a:p>
            <a:r>
              <a:rPr lang="en-US" sz="2400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446778" y="0"/>
            <a:ext cx="350226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F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N</a:t>
            </a:r>
          </a:p>
          <a:p>
            <a:r>
              <a:rPr lang="en-US" sz="2000" dirty="0">
                <a:solidFill>
                  <a:srgbClr val="FF0000"/>
                </a:solidFill>
              </a:rPr>
              <a:t>T</a:t>
            </a:r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A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S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T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I</a:t>
            </a:r>
          </a:p>
          <a:p>
            <a:r>
              <a:rPr lang="en-US" sz="2000" dirty="0">
                <a:solidFill>
                  <a:srgbClr val="FF0000"/>
                </a:solidFill>
              </a:rPr>
              <a:t>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407513" y="246221"/>
            <a:ext cx="27189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Into the Coulomb region</a:t>
            </a:r>
          </a:p>
          <a:p>
            <a:r>
              <a:rPr lang="en-US" dirty="0" smtClean="0"/>
              <a:t>(large distances)</a:t>
            </a:r>
          </a:p>
          <a:p>
            <a:r>
              <a:rPr lang="en-US" dirty="0" smtClean="0"/>
              <a:t>Out to the hard – </a:t>
            </a:r>
            <a:r>
              <a:rPr lang="en-US" dirty="0" err="1" smtClean="0"/>
              <a:t>t</a:t>
            </a:r>
            <a:r>
              <a:rPr lang="en-US" dirty="0" smtClean="0"/>
              <a:t> region</a:t>
            </a:r>
          </a:p>
          <a:p>
            <a:r>
              <a:rPr lang="en-US" dirty="0" smtClean="0"/>
              <a:t>small distances : the “core”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5682471" y="1689130"/>
            <a:ext cx="1178393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702874" y="1813754"/>
            <a:ext cx="1178393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5702874" y="1953060"/>
            <a:ext cx="1178393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0800000" flipV="1">
            <a:off x="6881267" y="2396208"/>
            <a:ext cx="109282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10800000" flipV="1">
            <a:off x="6527135" y="2556846"/>
            <a:ext cx="1446955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800000" flipV="1">
            <a:off x="6881267" y="2718288"/>
            <a:ext cx="1092822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 rot="16200000" flipH="1">
            <a:off x="6479043" y="2002739"/>
            <a:ext cx="763640" cy="667457"/>
          </a:xfrm>
          <a:prstGeom prst="line">
            <a:avLst/>
          </a:prstGeom>
          <a:ln w="38100" cap="flat" cmpd="sng" algn="ctr">
            <a:solidFill>
              <a:srgbClr val="008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6200000" flipH="1">
            <a:off x="6086315" y="1761895"/>
            <a:ext cx="867717" cy="722188"/>
          </a:xfrm>
          <a:prstGeom prst="line">
            <a:avLst/>
          </a:prstGeom>
          <a:ln w="38100" cap="flat" cmpd="sng" algn="ctr">
            <a:solidFill>
              <a:srgbClr val="008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rot="16200000" flipH="1">
            <a:off x="6590040" y="1849040"/>
            <a:ext cx="582454" cy="515058"/>
          </a:xfrm>
          <a:prstGeom prst="line">
            <a:avLst/>
          </a:prstGeom>
          <a:ln w="38100" cap="flat" cmpd="sng" algn="ctr">
            <a:solidFill>
              <a:srgbClr val="008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7565672" y="1690718"/>
            <a:ext cx="11216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~0.2 fm?</a:t>
            </a:r>
          </a:p>
          <a:p>
            <a:r>
              <a:rPr lang="en-US" dirty="0" err="1" smtClean="0"/>
              <a:t>Odderon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1 at 8.14.02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5125"/>
            <a:ext cx="4641850" cy="3464067"/>
          </a:xfrm>
          <a:prstGeom prst="rect">
            <a:avLst/>
          </a:prstGeom>
        </p:spPr>
      </p:pic>
      <p:pic>
        <p:nvPicPr>
          <p:cNvPr id="3" name="Picture 2" descr="Screen shot 2013-09-11 at 8.15.21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0100" y="2708275"/>
            <a:ext cx="4305300" cy="39497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2750" y="4333875"/>
            <a:ext cx="4039500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Through dispersion relations </a:t>
            </a:r>
            <a:r>
              <a:rPr lang="en-US" sz="2000" dirty="0" err="1" smtClean="0">
                <a:solidFill>
                  <a:srgbClr val="FF0000"/>
                </a:solidFill>
              </a:rPr>
              <a:t>ρ</a:t>
            </a:r>
            <a:r>
              <a:rPr lang="en-US" sz="2000" dirty="0" smtClean="0">
                <a:solidFill>
                  <a:srgbClr val="FF0000"/>
                </a:solidFill>
              </a:rPr>
              <a:t> = Re/</a:t>
            </a:r>
            <a:r>
              <a:rPr lang="en-US" sz="2000" dirty="0" err="1" smtClean="0">
                <a:solidFill>
                  <a:srgbClr val="FF0000"/>
                </a:solidFill>
              </a:rPr>
              <a:t>Im</a:t>
            </a:r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tells you about the </a:t>
            </a:r>
            <a:r>
              <a:rPr lang="en-US" dirty="0" err="1" smtClean="0"/>
              <a:t>behaviour</a:t>
            </a:r>
            <a:r>
              <a:rPr lang="en-US" dirty="0" smtClean="0"/>
              <a:t> of σ</a:t>
            </a:r>
            <a:r>
              <a:rPr lang="en-US" baseline="-25000" dirty="0" smtClean="0"/>
              <a:t>TOT </a:t>
            </a:r>
            <a:r>
              <a:rPr lang="en-US" dirty="0" smtClean="0"/>
              <a:t>at</a:t>
            </a:r>
          </a:p>
          <a:p>
            <a:r>
              <a:rPr lang="en-US" dirty="0" smtClean="0"/>
              <a:t>higher energies! It is constrained by</a:t>
            </a:r>
          </a:p>
          <a:p>
            <a:r>
              <a:rPr lang="en-US" dirty="0" smtClean="0"/>
              <a:t>analyticity of scattering amplitudes </a:t>
            </a:r>
            <a:r>
              <a:rPr lang="en-US" dirty="0" err="1" smtClean="0"/>
              <a:t>S(s,t</a:t>
            </a:r>
            <a:r>
              <a:rPr lang="en-US" dirty="0" smtClean="0"/>
              <a:t>).</a:t>
            </a:r>
          </a:p>
          <a:p>
            <a:endParaRPr lang="en-US" dirty="0" smtClean="0"/>
          </a:p>
          <a:p>
            <a:r>
              <a:rPr lang="en-US" dirty="0" smtClean="0"/>
              <a:t>First sign of </a:t>
            </a:r>
            <a:r>
              <a:rPr lang="en-US" dirty="0" err="1" smtClean="0"/>
              <a:t>ρ</a:t>
            </a:r>
            <a:r>
              <a:rPr lang="en-US" dirty="0" smtClean="0"/>
              <a:t> 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/>
              <a:t> 0 at much higher </a:t>
            </a:r>
            <a:r>
              <a:rPr lang="en-US" dirty="0" err="1" smtClean="0"/>
              <a:t>s</a:t>
            </a:r>
            <a:r>
              <a:rPr lang="en-US" dirty="0" smtClean="0"/>
              <a:t> ?</a:t>
            </a:r>
          </a:p>
          <a:p>
            <a:r>
              <a:rPr lang="en-US" dirty="0" smtClean="0"/>
              <a:t>Purely imaginary : saturation?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-7779"/>
            <a:ext cx="24449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Jan </a:t>
            </a:r>
            <a:r>
              <a:rPr lang="en-US" sz="2000" dirty="0" err="1" smtClean="0"/>
              <a:t>Kaspar</a:t>
            </a:r>
            <a:r>
              <a:rPr lang="en-US" sz="2000" dirty="0" smtClean="0"/>
              <a:t> for TOTEM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1 at 5.30.3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357" y="-1"/>
            <a:ext cx="7229475" cy="68580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428086" y="3552802"/>
            <a:ext cx="82586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ISR</a:t>
            </a:r>
            <a:endParaRPr lang="en-US" sz="32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966385" y="5093579"/>
            <a:ext cx="100540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LHC</a:t>
            </a:r>
            <a:endParaRPr lang="en-US" sz="32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6488668"/>
            <a:ext cx="2692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Shown by Laszlo </a:t>
            </a:r>
            <a:r>
              <a:rPr lang="en-US" dirty="0" err="1" smtClean="0"/>
              <a:t>Jenkovsky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45990" y="196411"/>
            <a:ext cx="5161314" cy="923330"/>
          </a:xfrm>
          <a:prstGeom prst="rect">
            <a:avLst/>
          </a:prstGeom>
          <a:solidFill>
            <a:srgbClr val="FFFFFF"/>
          </a:solidFill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ISR was 1</a:t>
            </a:r>
            <a:r>
              <a:rPr lang="en-US" baseline="30000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st</a:t>
            </a:r>
            <a:r>
              <a:rPr lang="en-US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 </a:t>
            </a:r>
            <a:r>
              <a:rPr lang="en-US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hadron-hadron</a:t>
            </a:r>
            <a:r>
              <a:rPr lang="en-US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 collider</a:t>
            </a:r>
          </a:p>
          <a:p>
            <a:r>
              <a:rPr lang="en-US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Great machine: </a:t>
            </a:r>
            <a:r>
              <a:rPr lang="en-US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p,pbar,d,α</a:t>
            </a:r>
            <a:endParaRPr lang="en-US" dirty="0" smtClean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  <a:p>
            <a:r>
              <a:rPr lang="en-US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Dip moves in, peak shrinks, pp NE </a:t>
            </a:r>
            <a:r>
              <a:rPr lang="en-US" dirty="0" err="1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ppbar</a:t>
            </a:r>
            <a:r>
              <a:rPr lang="en-US" dirty="0" smtClean="0">
                <a:ln>
                  <a:solidFill>
                    <a:srgbClr val="0000FF"/>
                  </a:solidFill>
                </a:ln>
                <a:solidFill>
                  <a:srgbClr val="0000FF"/>
                </a:solidFill>
              </a:rPr>
              <a:t> in dip region</a:t>
            </a:r>
            <a:endParaRPr lang="en-US" dirty="0">
              <a:ln>
                <a:solidFill>
                  <a:srgbClr val="0000FF"/>
                </a:solidFill>
              </a:ln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71788" y="1208836"/>
            <a:ext cx="4085261" cy="1200329"/>
          </a:xfrm>
          <a:prstGeom prst="rect">
            <a:avLst/>
          </a:prstGeom>
          <a:solidFill>
            <a:srgbClr val="FFFFFF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Discovered rising σT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Discovered high mass diffraction (&gt;2 </a:t>
            </a:r>
            <a:r>
              <a:rPr lang="en-US" dirty="0" err="1" smtClean="0">
                <a:solidFill>
                  <a:srgbClr val="FF0000"/>
                </a:solidFill>
              </a:rPr>
              <a:t>GeV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Discovered double </a:t>
            </a:r>
            <a:r>
              <a:rPr lang="en-US" dirty="0" err="1" smtClean="0">
                <a:solidFill>
                  <a:srgbClr val="FF0000"/>
                </a:solidFill>
              </a:rPr>
              <a:t>pomeron</a:t>
            </a:r>
            <a:r>
              <a:rPr lang="en-US" dirty="0" smtClean="0">
                <a:solidFill>
                  <a:srgbClr val="FF0000"/>
                </a:solidFill>
              </a:rPr>
              <a:t> exchange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Co-discovered </a:t>
            </a:r>
            <a:r>
              <a:rPr lang="en-US" dirty="0" err="1" smtClean="0">
                <a:solidFill>
                  <a:srgbClr val="FF0000"/>
                </a:solidFill>
              </a:rPr>
              <a:t>w/SppS</a:t>
            </a:r>
            <a:r>
              <a:rPr lang="en-US" dirty="0" smtClean="0">
                <a:solidFill>
                  <a:srgbClr val="FF0000"/>
                </a:solidFill>
              </a:rPr>
              <a:t> high E</a:t>
            </a:r>
            <a:r>
              <a:rPr lang="en-US" baseline="-25000" dirty="0" smtClean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 jets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00832" y="3181850"/>
            <a:ext cx="12092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Schopper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1 at 3.45.0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4141" y="1067288"/>
            <a:ext cx="4999305" cy="4292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24141" y="594439"/>
            <a:ext cx="2019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Shown many times: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324141" y="5678662"/>
            <a:ext cx="5917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Nobody gets full marks especially around |</a:t>
            </a:r>
            <a:r>
              <a:rPr lang="en-US" dirty="0" err="1" smtClean="0"/>
              <a:t>t</a:t>
            </a:r>
            <a:r>
              <a:rPr lang="en-US" dirty="0" smtClean="0"/>
              <a:t>| = 0.5 – 2.0 GeV</a:t>
            </a:r>
            <a:r>
              <a:rPr lang="en-US" baseline="30000" dirty="0" smtClean="0"/>
              <a:t>2</a:t>
            </a:r>
          </a:p>
          <a:p>
            <a:r>
              <a:rPr lang="en-US" dirty="0" smtClean="0"/>
              <a:t>... except the TOTEM experiment (we hope!)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147767" y="4701471"/>
            <a:ext cx="29962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TOTEM, ALFA to extend this range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0636" y="0"/>
            <a:ext cx="81443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pple Chancery"/>
                <a:cs typeface="Apple Chancery"/>
              </a:rPr>
              <a:t>“Elastic scattering is the grandfather of all exclusive processes.”</a:t>
            </a:r>
            <a:endParaRPr lang="en-US" sz="2400" dirty="0">
              <a:solidFill>
                <a:srgbClr val="FF0000"/>
              </a:solidFill>
              <a:latin typeface="Apple Chancery"/>
              <a:cs typeface="Apple Chancery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171707" y="461665"/>
            <a:ext cx="3745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 smtClean="0"/>
              <a:t>Michael Albrow</a:t>
            </a:r>
          </a:p>
          <a:p>
            <a:pPr algn="r"/>
            <a:r>
              <a:rPr lang="en-US" dirty="0" smtClean="0"/>
              <a:t>(</a:t>
            </a:r>
            <a:r>
              <a:rPr lang="en-US" dirty="0" err="1" smtClean="0"/>
              <a:t>Munir</a:t>
            </a:r>
            <a:r>
              <a:rPr lang="en-US" dirty="0" smtClean="0"/>
              <a:t> Islam told me to quote myself)</a:t>
            </a:r>
            <a:endParaRPr lang="en-US" dirty="0"/>
          </a:p>
        </p:txBody>
      </p:sp>
      <p:pic>
        <p:nvPicPr>
          <p:cNvPr id="4" name="Picture 3" descr="Screen shot 2013-09-11 at 5.10.0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0910" y="2849171"/>
            <a:ext cx="3950846" cy="3671080"/>
          </a:xfrm>
          <a:prstGeom prst="rect">
            <a:avLst/>
          </a:prstGeom>
        </p:spPr>
      </p:pic>
      <p:pic>
        <p:nvPicPr>
          <p:cNvPr id="5" name="Picture 4" descr="Screen shot 2013-09-11 at 5.10.2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85125"/>
            <a:ext cx="5336309" cy="24544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515705"/>
            <a:ext cx="37870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Munir</a:t>
            </a:r>
            <a:r>
              <a:rPr lang="en-US" dirty="0" smtClean="0"/>
              <a:t> Islam:</a:t>
            </a:r>
          </a:p>
          <a:p>
            <a:r>
              <a:rPr lang="en-US" dirty="0" smtClean="0"/>
              <a:t>Condensate enclosed </a:t>
            </a:r>
            <a:r>
              <a:rPr lang="en-US" dirty="0" err="1" smtClean="0"/>
              <a:t>chiral</a:t>
            </a:r>
            <a:r>
              <a:rPr lang="en-US" dirty="0" smtClean="0"/>
              <a:t> bag model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715422" y="1634707"/>
            <a:ext cx="32004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 valence quarks in ~0.2 fm core</a:t>
            </a:r>
          </a:p>
          <a:p>
            <a:r>
              <a:rPr lang="en-US" dirty="0" smtClean="0"/>
              <a:t>Shell of “baryonic charge”</a:t>
            </a:r>
          </a:p>
          <a:p>
            <a:r>
              <a:rPr lang="en-US" dirty="0" smtClean="0"/>
              <a:t>Outer </a:t>
            </a:r>
            <a:r>
              <a:rPr lang="en-US" dirty="0" err="1" smtClean="0"/>
              <a:t>q-qbar</a:t>
            </a:r>
            <a:r>
              <a:rPr lang="en-US" dirty="0" smtClean="0"/>
              <a:t> condensate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80797" y="3639623"/>
            <a:ext cx="177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 </a:t>
            </a:r>
            <a:r>
              <a:rPr lang="en-US" dirty="0" err="1" smtClean="0"/>
              <a:t>TeV</a:t>
            </a:r>
            <a:r>
              <a:rPr lang="en-US" dirty="0" smtClean="0"/>
              <a:t> very flat!!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25670" y="4008955"/>
            <a:ext cx="490444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Can </a:t>
            </a:r>
            <a:r>
              <a:rPr lang="en-US" dirty="0" err="1" smtClean="0">
                <a:solidFill>
                  <a:srgbClr val="FF0000"/>
                </a:solidFill>
              </a:rPr>
              <a:t>q</a:t>
            </a:r>
            <a:r>
              <a:rPr lang="en-US" dirty="0" smtClean="0">
                <a:solidFill>
                  <a:srgbClr val="FF0000"/>
                </a:solidFill>
              </a:rPr>
              <a:t>-core be tested another way?</a:t>
            </a:r>
          </a:p>
          <a:p>
            <a:r>
              <a:rPr lang="en-US" dirty="0" err="1" smtClean="0"/>
              <a:t>Drell</a:t>
            </a:r>
            <a:r>
              <a:rPr lang="en-US" dirty="0" smtClean="0"/>
              <a:t>-Yan only happens at small impact parameter</a:t>
            </a:r>
          </a:p>
          <a:p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highest multiplicity events.</a:t>
            </a:r>
          </a:p>
          <a:p>
            <a:r>
              <a:rPr lang="en-US" dirty="0" smtClean="0">
                <a:sym typeface="Wingdings"/>
              </a:rPr>
              <a:t>Double </a:t>
            </a:r>
            <a:r>
              <a:rPr lang="en-US" dirty="0" err="1" smtClean="0">
                <a:sym typeface="Wingdings"/>
              </a:rPr>
              <a:t>Drell</a:t>
            </a:r>
            <a:r>
              <a:rPr lang="en-US" dirty="0" smtClean="0">
                <a:sym typeface="Wingdings"/>
              </a:rPr>
              <a:t>-Yan enhanced, depends on core size.</a:t>
            </a:r>
          </a:p>
          <a:p>
            <a:r>
              <a:rPr lang="en-US" dirty="0" smtClean="0">
                <a:sym typeface="Wingdings"/>
              </a:rPr>
              <a:t>Double </a:t>
            </a:r>
            <a:r>
              <a:rPr lang="en-US" dirty="0" err="1" smtClean="0">
                <a:sym typeface="Wingdings"/>
              </a:rPr>
              <a:t>parton</a:t>
            </a:r>
            <a:r>
              <a:rPr lang="en-US" dirty="0" smtClean="0">
                <a:sym typeface="Wingdings"/>
              </a:rPr>
              <a:t> scattering also, but jets from </a:t>
            </a:r>
            <a:r>
              <a:rPr lang="en-US" dirty="0" err="1" smtClean="0">
                <a:sym typeface="Wingdings"/>
              </a:rPr>
              <a:t>gg</a:t>
            </a:r>
            <a:r>
              <a:rPr lang="en-US" dirty="0" smtClean="0">
                <a:sym typeface="Wingdings"/>
              </a:rPr>
              <a:t> too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84284" y="0"/>
            <a:ext cx="63168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Samah</a:t>
            </a:r>
            <a:r>
              <a:rPr lang="en-US" dirty="0" smtClean="0"/>
              <a:t> Abdel </a:t>
            </a:r>
            <a:r>
              <a:rPr lang="en-US" dirty="0" err="1" smtClean="0"/>
              <a:t>Khalek</a:t>
            </a:r>
            <a:r>
              <a:rPr lang="en-US" dirty="0" smtClean="0"/>
              <a:t>: ALFA in ATLAS</a:t>
            </a:r>
          </a:p>
          <a:p>
            <a:r>
              <a:rPr lang="en-US" dirty="0" smtClean="0"/>
              <a:t>Small </a:t>
            </a:r>
            <a:r>
              <a:rPr lang="en-US" dirty="0" err="1" smtClean="0"/>
              <a:t>t</a:t>
            </a:r>
            <a:r>
              <a:rPr lang="en-US" dirty="0" smtClean="0"/>
              <a:t> elastics for luminosity measurement (calibrate L monitors)</a:t>
            </a:r>
            <a:endParaRPr lang="en-US" dirty="0"/>
          </a:p>
        </p:txBody>
      </p:sp>
      <p:pic>
        <p:nvPicPr>
          <p:cNvPr id="3" name="Picture 2" descr="Screen shot 2013-09-11 at 4.47.4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705" y="807644"/>
            <a:ext cx="3525918" cy="3433131"/>
          </a:xfrm>
          <a:prstGeom prst="rect">
            <a:avLst/>
          </a:prstGeom>
        </p:spPr>
      </p:pic>
      <p:pic>
        <p:nvPicPr>
          <p:cNvPr id="4" name="Picture 3" descr="Screen shot 2013-09-11 at 4.48.21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7953" y="807644"/>
            <a:ext cx="3400635" cy="3124028"/>
          </a:xfrm>
          <a:prstGeom prst="rect">
            <a:avLst/>
          </a:prstGeom>
        </p:spPr>
      </p:pic>
      <p:pic>
        <p:nvPicPr>
          <p:cNvPr id="5" name="Picture 4" descr="Screen shot 2013-09-11 at 4.48.36 PM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59685" y="3926117"/>
            <a:ext cx="3043725" cy="2931883"/>
          </a:xfrm>
          <a:prstGeom prst="rect">
            <a:avLst/>
          </a:prstGeom>
        </p:spPr>
      </p:pic>
      <p:pic>
        <p:nvPicPr>
          <p:cNvPr id="7" name="Picture 6" descr="Screen shot 2013-09-11 at 4.50.59 PM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5668" y="4426581"/>
            <a:ext cx="2759385" cy="210983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35053" y="5303084"/>
            <a:ext cx="1723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CDF Roman pot</a:t>
            </a:r>
          </a:p>
          <a:p>
            <a:r>
              <a:rPr lang="en-US" dirty="0" smtClean="0"/>
              <a:t>fiber tracker, RIP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651908" y="3717555"/>
            <a:ext cx="1862822" cy="52322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ALFA Roman pot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fiber tracker, welcome!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72559" y="2671183"/>
            <a:ext cx="1750787" cy="64633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Elastic scattering</a:t>
            </a:r>
          </a:p>
          <a:p>
            <a:r>
              <a:rPr lang="en-US" dirty="0" smtClean="0"/>
              <a:t>events seen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72566" y="4103415"/>
            <a:ext cx="11871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Ambition:</a:t>
            </a:r>
          </a:p>
          <a:p>
            <a:r>
              <a:rPr lang="en-US" dirty="0" smtClean="0"/>
              <a:t>(not data!)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6233" y="0"/>
            <a:ext cx="5564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A.K.Kohara</a:t>
            </a:r>
            <a:r>
              <a:rPr lang="en-US" dirty="0" smtClean="0"/>
              <a:t> : Elastic scattering amplitudes in </a:t>
            </a:r>
            <a:r>
              <a:rPr lang="en-US" dirty="0" err="1" smtClean="0"/>
              <a:t>t</a:t>
            </a:r>
            <a:r>
              <a:rPr lang="en-US" dirty="0" smtClean="0"/>
              <a:t> and </a:t>
            </a:r>
            <a:r>
              <a:rPr lang="en-US" dirty="0" err="1" smtClean="0"/>
              <a:t>b</a:t>
            </a:r>
            <a:r>
              <a:rPr lang="en-US" dirty="0" smtClean="0"/>
              <a:t> space</a:t>
            </a:r>
            <a:endParaRPr lang="en-US" dirty="0"/>
          </a:p>
        </p:txBody>
      </p:sp>
      <p:pic>
        <p:nvPicPr>
          <p:cNvPr id="3" name="Picture 2" descr="Screen shot 2013-09-11 at 4.05.0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56506" y="3391003"/>
            <a:ext cx="3489607" cy="3466997"/>
          </a:xfrm>
          <a:prstGeom prst="rect">
            <a:avLst/>
          </a:prstGeom>
        </p:spPr>
      </p:pic>
      <p:pic>
        <p:nvPicPr>
          <p:cNvPr id="4" name="Picture 3" descr="Screen shot 2013-09-11 at 4.05.5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6098" y="369332"/>
            <a:ext cx="6342867" cy="30216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68965" y="757632"/>
            <a:ext cx="2577148" cy="1764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 different scales:</a:t>
            </a:r>
          </a:p>
          <a:p>
            <a:r>
              <a:rPr lang="en-US" sz="1600" dirty="0" smtClean="0"/>
              <a:t>old ISR at 53 </a:t>
            </a:r>
            <a:r>
              <a:rPr lang="en-US" sz="1600" dirty="0" err="1" smtClean="0"/>
              <a:t>GeV</a:t>
            </a:r>
            <a:r>
              <a:rPr lang="en-US" sz="1600" dirty="0" smtClean="0"/>
              <a:t> </a:t>
            </a:r>
            <a:r>
              <a:rPr lang="en-US" sz="1600" dirty="0" err="1" smtClean="0">
                <a:sym typeface="Wingdings"/>
              </a:rPr>
              <a:t></a:t>
            </a:r>
            <a:r>
              <a:rPr lang="en-US" sz="1600" dirty="0" smtClean="0">
                <a:sym typeface="Wingdings"/>
              </a:rPr>
              <a:t> 10 GeV</a:t>
            </a:r>
            <a:r>
              <a:rPr lang="en-US" sz="1600" baseline="30000" dirty="0" smtClean="0">
                <a:sym typeface="Wingdings"/>
              </a:rPr>
              <a:t>2</a:t>
            </a:r>
          </a:p>
          <a:p>
            <a:endParaRPr lang="en-US" sz="1600" baseline="30000" dirty="0" smtClean="0">
              <a:sym typeface="Wingdings"/>
            </a:endParaRPr>
          </a:p>
          <a:p>
            <a:r>
              <a:rPr lang="en-US" sz="1600" dirty="0" smtClean="0">
                <a:sym typeface="Wingdings"/>
              </a:rPr>
              <a:t>LHC at 7 </a:t>
            </a:r>
            <a:r>
              <a:rPr lang="en-US" sz="1600" dirty="0" err="1" smtClean="0">
                <a:sym typeface="Wingdings"/>
              </a:rPr>
              <a:t>TeV</a:t>
            </a:r>
            <a:r>
              <a:rPr lang="en-US" sz="1600" dirty="0" smtClean="0">
                <a:sym typeface="Wingdings"/>
              </a:rPr>
              <a:t> </a:t>
            </a:r>
            <a:r>
              <a:rPr lang="en-US" sz="1600" dirty="0" err="1" smtClean="0">
                <a:sym typeface="Wingdings"/>
              </a:rPr>
              <a:t></a:t>
            </a:r>
            <a:r>
              <a:rPr lang="en-US" sz="1600" dirty="0" smtClean="0">
                <a:sym typeface="Wingdings"/>
              </a:rPr>
              <a:t> 2.5 GeV2</a:t>
            </a:r>
          </a:p>
          <a:p>
            <a:endParaRPr lang="en-US" sz="1600" dirty="0" smtClean="0">
              <a:sym typeface="Wingdings"/>
            </a:endParaRPr>
          </a:p>
          <a:p>
            <a:r>
              <a:rPr lang="en-US" sz="1600" dirty="0" smtClean="0">
                <a:sym typeface="Wingdings"/>
              </a:rPr>
              <a:t>Dip moves way in, 1.5 – 0.6</a:t>
            </a:r>
          </a:p>
          <a:p>
            <a:r>
              <a:rPr lang="en-US" sz="1600" dirty="0" smtClean="0">
                <a:sym typeface="Wingdings"/>
              </a:rPr>
              <a:t>Growth of interaction radius.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306401" y="3593653"/>
            <a:ext cx="5041965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Small |</a:t>
            </a:r>
            <a:r>
              <a:rPr lang="en-US" sz="1600" dirty="0" err="1" smtClean="0"/>
              <a:t>t</a:t>
            </a:r>
            <a:r>
              <a:rPr lang="en-US" sz="1600" dirty="0" smtClean="0"/>
              <a:t>| data from </a:t>
            </a:r>
            <a:r>
              <a:rPr lang="en-US" sz="1600" dirty="0" err="1" smtClean="0"/>
              <a:t>Tevatron</a:t>
            </a:r>
            <a:endParaRPr lang="en-US" sz="1600" dirty="0" smtClean="0"/>
          </a:p>
          <a:p>
            <a:r>
              <a:rPr lang="en-US" sz="1600" dirty="0" smtClean="0"/>
              <a:t>Large |</a:t>
            </a:r>
            <a:r>
              <a:rPr lang="en-US" sz="1600" dirty="0" err="1" smtClean="0"/>
              <a:t>t</a:t>
            </a:r>
            <a:r>
              <a:rPr lang="en-US" sz="1600" dirty="0" smtClean="0"/>
              <a:t>| data from Fixed Target Fermilab (200/400 </a:t>
            </a:r>
            <a:r>
              <a:rPr lang="en-US" sz="1600" dirty="0" err="1" smtClean="0"/>
              <a:t>GeV/c</a:t>
            </a:r>
            <a:r>
              <a:rPr lang="en-US" sz="1600" dirty="0" smtClean="0"/>
              <a:t>)</a:t>
            </a:r>
          </a:p>
          <a:p>
            <a:endParaRPr lang="en-US" sz="1600" dirty="0" smtClean="0"/>
          </a:p>
          <a:p>
            <a:r>
              <a:rPr lang="en-US" sz="1600" dirty="0" smtClean="0"/>
              <a:t>Predicted second dip around -4 GeV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 missed?</a:t>
            </a:r>
            <a:endParaRPr lang="en-US" sz="1600" dirty="0"/>
          </a:p>
        </p:txBody>
      </p:sp>
      <p:sp>
        <p:nvSpPr>
          <p:cNvPr id="8" name="Right Arrow 7"/>
          <p:cNvSpPr/>
          <p:nvPr/>
        </p:nvSpPr>
        <p:spPr>
          <a:xfrm>
            <a:off x="5348366" y="3928210"/>
            <a:ext cx="556691" cy="15712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5665248" y="572966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ISR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775883" y="540700"/>
            <a:ext cx="556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1 at 3.44.1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736" y="2634445"/>
            <a:ext cx="5173265" cy="386556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89955" y="47760"/>
            <a:ext cx="1760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Igor </a:t>
            </a:r>
            <a:r>
              <a:rPr lang="en-US" dirty="0" err="1" smtClean="0"/>
              <a:t>Demin</a:t>
            </a:r>
            <a:endParaRPr lang="en-US" dirty="0"/>
          </a:p>
        </p:txBody>
      </p:sp>
      <p:pic>
        <p:nvPicPr>
          <p:cNvPr id="4" name="Picture 3" descr="Screen shot 2013-09-11 at 3.44.43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23921" y="733266"/>
            <a:ext cx="5787049" cy="169819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43001" y="3142568"/>
            <a:ext cx="356104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parton</a:t>
            </a:r>
            <a:r>
              <a:rPr lang="en-US" dirty="0" smtClean="0"/>
              <a:t> density in the peripheral</a:t>
            </a:r>
          </a:p>
          <a:p>
            <a:r>
              <a:rPr lang="en-US" dirty="0" smtClean="0"/>
              <a:t>region increases with </a:t>
            </a:r>
            <a:r>
              <a:rPr lang="en-US" dirty="0" err="1" smtClean="0"/>
              <a:t>s</a:t>
            </a:r>
            <a:r>
              <a:rPr lang="en-US" dirty="0" smtClean="0"/>
              <a:t>; geometrical</a:t>
            </a:r>
          </a:p>
          <a:p>
            <a:r>
              <a:rPr lang="en-US" dirty="0" smtClean="0"/>
              <a:t>scaling does not apply.</a:t>
            </a:r>
          </a:p>
          <a:p>
            <a:endParaRPr lang="en-US" dirty="0" smtClean="0"/>
          </a:p>
          <a:p>
            <a:r>
              <a:rPr lang="en-US" dirty="0" err="1" smtClean="0"/>
              <a:t>ρ(t</a:t>
            </a:r>
            <a:r>
              <a:rPr lang="en-US" dirty="0" smtClean="0"/>
              <a:t>) away from </a:t>
            </a:r>
            <a:r>
              <a:rPr lang="en-US" dirty="0" err="1" smtClean="0"/>
              <a:t>t</a:t>
            </a:r>
            <a:r>
              <a:rPr lang="en-US" dirty="0" smtClean="0"/>
              <a:t> = 0 (</a:t>
            </a:r>
            <a:r>
              <a:rPr lang="en-US" dirty="0" err="1" smtClean="0"/>
              <a:t>Orear</a:t>
            </a:r>
            <a:r>
              <a:rPr lang="en-US" dirty="0" smtClean="0"/>
              <a:t> regime):</a:t>
            </a:r>
          </a:p>
          <a:p>
            <a:r>
              <a:rPr lang="en-US" dirty="0" smtClean="0"/>
              <a:t>ID finds (from experimental data +)</a:t>
            </a:r>
          </a:p>
          <a:p>
            <a:r>
              <a:rPr lang="en-US" dirty="0" smtClean="0"/>
              <a:t>&lt;</a:t>
            </a:r>
            <a:r>
              <a:rPr lang="en-US" dirty="0" err="1" smtClean="0"/>
              <a:t>ρ</a:t>
            </a:r>
            <a:r>
              <a:rPr lang="en-US" dirty="0" smtClean="0"/>
              <a:t>&gt; ~ -2.1 !</a:t>
            </a:r>
          </a:p>
          <a:p>
            <a:r>
              <a:rPr lang="en-US" dirty="0" smtClean="0"/>
              <a:t>Unsolved problem.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63900" y="1063625"/>
            <a:ext cx="6027919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trike="sngStrike" dirty="0" smtClean="0">
                <a:solidFill>
                  <a:srgbClr val="0000FF"/>
                </a:solidFill>
                <a:latin typeface="Apple Chancery"/>
                <a:cs typeface="Apple Chancery"/>
              </a:rPr>
              <a:t>Summary of EDS Blois 2013</a:t>
            </a:r>
          </a:p>
          <a:p>
            <a:pPr algn="ctr"/>
            <a:endParaRPr lang="en-US" sz="3600" dirty="0" smtClean="0">
              <a:solidFill>
                <a:srgbClr val="0000FF"/>
              </a:solidFill>
              <a:latin typeface="Apple Chancery"/>
              <a:cs typeface="Apple Chancery"/>
            </a:endParaRPr>
          </a:p>
          <a:p>
            <a:pPr algn="ctr"/>
            <a:r>
              <a:rPr lang="en-US" sz="3600" dirty="0" smtClean="0">
                <a:solidFill>
                  <a:srgbClr val="0000FF"/>
                </a:solidFill>
                <a:latin typeface="Apple Chancery"/>
                <a:cs typeface="Apple Chancery"/>
              </a:rPr>
              <a:t>Highlights of EDS Blois 2013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4155" y="0"/>
            <a:ext cx="6162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Laszlo </a:t>
            </a:r>
            <a:r>
              <a:rPr lang="en-US" dirty="0" err="1" smtClean="0"/>
              <a:t>Jenkovsky</a:t>
            </a:r>
            <a:r>
              <a:rPr lang="en-US" dirty="0" smtClean="0"/>
              <a:t>: </a:t>
            </a:r>
            <a:r>
              <a:rPr lang="en-US" dirty="0" err="1" smtClean="0"/>
              <a:t>Reggeized</a:t>
            </a:r>
            <a:r>
              <a:rPr lang="en-US" dirty="0" smtClean="0"/>
              <a:t> dual </a:t>
            </a:r>
            <a:r>
              <a:rPr lang="en-US" dirty="0" err="1" smtClean="0"/>
              <a:t>Breit</a:t>
            </a:r>
            <a:r>
              <a:rPr lang="en-US" dirty="0" smtClean="0"/>
              <a:t>-Wigner single diffraction</a:t>
            </a:r>
            <a:endParaRPr lang="en-US" dirty="0"/>
          </a:p>
        </p:txBody>
      </p:sp>
      <p:pic>
        <p:nvPicPr>
          <p:cNvPr id="4" name="Picture 3" descr="Screen shot 2013-09-12 at 2.51.1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33533" y="673537"/>
            <a:ext cx="4148323" cy="3811774"/>
          </a:xfrm>
          <a:prstGeom prst="rect">
            <a:avLst/>
          </a:prstGeom>
        </p:spPr>
      </p:pic>
      <p:pic>
        <p:nvPicPr>
          <p:cNvPr id="5" name="Picture 4" descr="Screen shot 2013-09-12 at 2.51.3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96904"/>
            <a:ext cx="4197250" cy="36540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6905" y="4674451"/>
            <a:ext cx="4070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LJ expects turn-down of SD cross sections</a:t>
            </a:r>
          </a:p>
          <a:p>
            <a:r>
              <a:rPr lang="en-US" dirty="0" smtClean="0"/>
              <a:t>at |</a:t>
            </a:r>
            <a:r>
              <a:rPr lang="en-US" dirty="0" err="1" smtClean="0"/>
              <a:t>t</a:t>
            </a:r>
            <a:r>
              <a:rPr lang="en-US" dirty="0" smtClean="0"/>
              <a:t>| &lt; 0.1 GeV2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88554" y="4674451"/>
            <a:ext cx="3891848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Integrated over </a:t>
            </a:r>
            <a:r>
              <a:rPr lang="en-US" dirty="0" err="1" smtClean="0"/>
              <a:t>t</a:t>
            </a:r>
            <a:r>
              <a:rPr lang="en-US" dirty="0" smtClean="0"/>
              <a:t> = 0.0 – 1.0</a:t>
            </a:r>
          </a:p>
          <a:p>
            <a:r>
              <a:rPr lang="en-US" dirty="0" smtClean="0"/>
              <a:t>Resonances N* give big contributions.</a:t>
            </a:r>
          </a:p>
          <a:p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Careful if extrapolating to unseen</a:t>
            </a:r>
          </a:p>
          <a:p>
            <a:r>
              <a:rPr lang="en-US" dirty="0" smtClean="0">
                <a:sym typeface="Wingdings"/>
              </a:rPr>
              <a:t>forward regions!</a:t>
            </a:r>
          </a:p>
          <a:p>
            <a:r>
              <a:rPr lang="en-US" dirty="0" smtClean="0">
                <a:sym typeface="Wingdings"/>
              </a:rPr>
              <a:t>FSC counters can give information here.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2 at 4.36.5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939800"/>
            <a:ext cx="9144001" cy="55562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3442" y="229670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Roman </a:t>
            </a:r>
            <a:r>
              <a:rPr lang="en-US" dirty="0" err="1" smtClean="0"/>
              <a:t>Pasechnik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09-12 at 11.45.2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79" y="369332"/>
            <a:ext cx="5311095" cy="6488668"/>
          </a:xfrm>
          <a:prstGeom prst="rect">
            <a:avLst/>
          </a:prstGeom>
        </p:spPr>
      </p:pic>
      <p:pic>
        <p:nvPicPr>
          <p:cNvPr id="4" name="Picture 3" descr="Screen shot 2013-09-12 at 11.46.03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1325" y="2093089"/>
            <a:ext cx="3622675" cy="12842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49122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 </a:t>
            </a:r>
            <a:r>
              <a:rPr lang="en-US" dirty="0" err="1" smtClean="0"/>
              <a:t>Valkarova</a:t>
            </a:r>
            <a:r>
              <a:rPr lang="en-US" dirty="0" smtClean="0"/>
              <a:t> (H1 + ZEUS)   </a:t>
            </a:r>
            <a:r>
              <a:rPr lang="en-US" dirty="0" err="1" smtClean="0"/>
              <a:t>e-p</a:t>
            </a:r>
            <a:r>
              <a:rPr lang="en-US" dirty="0" smtClean="0"/>
              <a:t> collisions at HERA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2 at 11.46.3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11288"/>
            <a:ext cx="9144000" cy="39084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2738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 </a:t>
            </a:r>
            <a:r>
              <a:rPr lang="en-US" dirty="0" err="1" smtClean="0"/>
              <a:t>Valkarova</a:t>
            </a:r>
            <a:r>
              <a:rPr lang="en-US" dirty="0" smtClean="0"/>
              <a:t> (H1 + ZEUS)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creen shot 2013-09-12 at 8.28.2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49" y="823912"/>
            <a:ext cx="8016875" cy="573707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6249" y="106918"/>
            <a:ext cx="3563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Henry Kowalski: HERA Low-</a:t>
            </a:r>
            <a:r>
              <a:rPr lang="en-US" dirty="0" err="1" smtClean="0"/>
              <a:t>x</a:t>
            </a:r>
            <a:r>
              <a:rPr lang="en-US" dirty="0" smtClean="0"/>
              <a:t> physics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2586" y="363934"/>
            <a:ext cx="5486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Janusz</a:t>
            </a:r>
            <a:r>
              <a:rPr lang="en-US" dirty="0" smtClean="0"/>
              <a:t> </a:t>
            </a:r>
            <a:r>
              <a:rPr lang="en-US" dirty="0" err="1" smtClean="0"/>
              <a:t>Malka</a:t>
            </a:r>
            <a:r>
              <a:rPr lang="en-US" dirty="0" smtClean="0"/>
              <a:t>: HERA exclusive production, and </a:t>
            </a:r>
            <a:r>
              <a:rPr lang="en-US" dirty="0" err="1" smtClean="0"/>
              <a:t>LHCb</a:t>
            </a:r>
            <a:r>
              <a:rPr lang="en-US" dirty="0" smtClean="0"/>
              <a:t> data</a:t>
            </a:r>
            <a:endParaRPr lang="en-US" dirty="0"/>
          </a:p>
        </p:txBody>
      </p:sp>
      <p:pic>
        <p:nvPicPr>
          <p:cNvPr id="4" name="Picture 3" descr="Screen shot 2013-09-12 at 6.10.5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2550"/>
            <a:ext cx="9144000" cy="5505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09-12 at 11.19.25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300" y="209550"/>
            <a:ext cx="6353660" cy="6140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2 at 3.15.36 PM.png"/>
          <p:cNvPicPr>
            <a:picLocks noChangeAspect="1"/>
          </p:cNvPicPr>
          <p:nvPr/>
        </p:nvPicPr>
        <p:blipFill>
          <a:blip r:embed="rId2"/>
          <a:srcRect l="12954" t="10722" r="6762" b="15122"/>
          <a:stretch>
            <a:fillRect/>
          </a:stretch>
        </p:blipFill>
        <p:spPr>
          <a:xfrm>
            <a:off x="41143" y="1127814"/>
            <a:ext cx="5374658" cy="403123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46835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Konstantin (Dino) </a:t>
            </a:r>
            <a:r>
              <a:rPr lang="en-US" dirty="0" err="1" smtClean="0"/>
              <a:t>Goulianos</a:t>
            </a:r>
            <a:r>
              <a:rPr lang="en-US" dirty="0" smtClean="0"/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High mass SDE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1143" y="707078"/>
            <a:ext cx="5987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Remarkably flat </a:t>
            </a:r>
            <a:r>
              <a:rPr lang="en-US" dirty="0" err="1" smtClean="0"/>
              <a:t>t</a:t>
            </a:r>
            <a:r>
              <a:rPr lang="en-US" dirty="0" smtClean="0"/>
              <a:t> distributions for high mass diffraction at CDF</a:t>
            </a:r>
            <a:endParaRPr lang="en-US" dirty="0"/>
          </a:p>
        </p:txBody>
      </p:sp>
      <p:pic>
        <p:nvPicPr>
          <p:cNvPr id="5" name="Picture 4" descr="Screen shot 2013-09-12 at 3.18.57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63429" y="4150571"/>
            <a:ext cx="3807323" cy="270742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47771" y="3064004"/>
            <a:ext cx="18419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“Exclusive” </a:t>
            </a:r>
            <a:r>
              <a:rPr lang="en-US" dirty="0" err="1" smtClean="0"/>
              <a:t>dijets</a:t>
            </a:r>
            <a:r>
              <a:rPr lang="en-US" dirty="0" smtClean="0"/>
              <a:t>:</a:t>
            </a:r>
          </a:p>
          <a:p>
            <a:r>
              <a:rPr lang="en-US" dirty="0" err="1" smtClean="0"/>
              <a:t>p</a:t>
            </a:r>
            <a:r>
              <a:rPr lang="en-US" dirty="0" smtClean="0"/>
              <a:t>-bar detected,</a:t>
            </a:r>
          </a:p>
          <a:p>
            <a:r>
              <a:rPr lang="en-US" dirty="0" smtClean="0"/>
              <a:t>M(JJ) &gt; 0.8 M(X)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2429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Simone </a:t>
            </a:r>
            <a:r>
              <a:rPr lang="en-US" dirty="0" err="1" smtClean="0"/>
              <a:t>Monzani</a:t>
            </a:r>
            <a:r>
              <a:rPr lang="en-US" dirty="0" smtClean="0"/>
              <a:t>: ATLAS</a:t>
            </a:r>
            <a:endParaRPr lang="en-US" dirty="0"/>
          </a:p>
        </p:txBody>
      </p:sp>
      <p:pic>
        <p:nvPicPr>
          <p:cNvPr id="5" name="Picture 4" descr="Screen shot 2013-09-12 at 1.58.11 PM.png"/>
          <p:cNvPicPr>
            <a:picLocks noChangeAspect="1"/>
          </p:cNvPicPr>
          <p:nvPr/>
        </p:nvPicPr>
        <p:blipFill>
          <a:blip r:embed="rId2"/>
          <a:srcRect t="24737"/>
          <a:stretch>
            <a:fillRect/>
          </a:stretch>
        </p:blipFill>
        <p:spPr>
          <a:xfrm>
            <a:off x="0" y="976257"/>
            <a:ext cx="6795398" cy="3816267"/>
          </a:xfrm>
          <a:prstGeom prst="rect">
            <a:avLst/>
          </a:prstGeom>
        </p:spPr>
      </p:pic>
      <p:pic>
        <p:nvPicPr>
          <p:cNvPr id="6" name="Picture 5" descr="Screen shot 2013-09-12 at 1.58.35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449473" y="4101314"/>
            <a:ext cx="3694527" cy="275668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76495" y="2623986"/>
            <a:ext cx="2367505" cy="1169551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/>
              <a:t>Gap really should be no </a:t>
            </a:r>
          </a:p>
          <a:p>
            <a:r>
              <a:rPr lang="en-US" sz="1400" dirty="0" smtClean="0"/>
              <a:t>hadrons. Sometimes use </a:t>
            </a:r>
          </a:p>
          <a:p>
            <a:r>
              <a:rPr lang="en-US" sz="1400" dirty="0" smtClean="0"/>
              <a:t>“no jets” but not same.</a:t>
            </a:r>
          </a:p>
          <a:p>
            <a:r>
              <a:rPr lang="en-US" sz="1400" dirty="0" smtClean="0"/>
              <a:t>With </a:t>
            </a:r>
            <a:r>
              <a:rPr lang="en-US" sz="1400" dirty="0" err="1" smtClean="0"/>
              <a:t>p</a:t>
            </a:r>
            <a:r>
              <a:rPr lang="en-US" sz="1400" baseline="-25000" dirty="0" err="1" smtClean="0"/>
              <a:t>T</a:t>
            </a:r>
            <a:r>
              <a:rPr lang="en-US" sz="1400" dirty="0" err="1" smtClean="0"/>
              <a:t>(cut</a:t>
            </a:r>
            <a:r>
              <a:rPr lang="en-US" sz="1400" dirty="0" smtClean="0"/>
              <a:t>) at 400(200) </a:t>
            </a:r>
            <a:r>
              <a:rPr lang="en-US" sz="1400" dirty="0" err="1" smtClean="0"/>
              <a:t>MeV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still not pure.</a:t>
            </a:r>
            <a:endParaRPr lang="en-US" sz="1400" dirty="0"/>
          </a:p>
        </p:txBody>
      </p:sp>
      <p:pic>
        <p:nvPicPr>
          <p:cNvPr id="8" name="Picture 7" descr="Screen shot 2013-09-12 at 1.58.11 PM.png"/>
          <p:cNvPicPr>
            <a:picLocks noChangeAspect="1"/>
          </p:cNvPicPr>
          <p:nvPr/>
        </p:nvPicPr>
        <p:blipFill>
          <a:blip r:embed="rId2"/>
          <a:srcRect b="78268"/>
          <a:stretch>
            <a:fillRect/>
          </a:stretch>
        </p:blipFill>
        <p:spPr>
          <a:xfrm>
            <a:off x="2429308" y="67208"/>
            <a:ext cx="5605953" cy="90904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795398" y="1067915"/>
            <a:ext cx="19874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Cross section</a:t>
            </a:r>
          </a:p>
          <a:p>
            <a:r>
              <a:rPr lang="en-US" dirty="0" err="1" smtClean="0"/>
              <a:t>σ(gap</a:t>
            </a:r>
            <a:r>
              <a:rPr lang="en-US" dirty="0" smtClean="0"/>
              <a:t> ~ 8) &gt;</a:t>
            </a:r>
          </a:p>
          <a:p>
            <a:r>
              <a:rPr lang="en-US" dirty="0" err="1" smtClean="0"/>
              <a:t>σ(gap</a:t>
            </a:r>
            <a:r>
              <a:rPr lang="en-US" dirty="0" smtClean="0"/>
              <a:t> ~ 5) !</a:t>
            </a:r>
          </a:p>
          <a:p>
            <a:r>
              <a:rPr lang="en-US" dirty="0" smtClean="0"/>
              <a:t>IP exchange </a:t>
            </a:r>
            <a:r>
              <a:rPr lang="en-US" dirty="0" err="1" smtClean="0"/>
              <a:t>α</a:t>
            </a:r>
            <a:r>
              <a:rPr lang="en-US" dirty="0" smtClean="0"/>
              <a:t> &gt; 1.0</a:t>
            </a:r>
          </a:p>
        </p:txBody>
      </p:sp>
      <p:pic>
        <p:nvPicPr>
          <p:cNvPr id="10" name="Picture 9" descr="Screen shot 2013-09-12 at 2.07.15 PM.png"/>
          <p:cNvPicPr>
            <a:picLocks noChangeAspect="1"/>
          </p:cNvPicPr>
          <p:nvPr/>
        </p:nvPicPr>
        <p:blipFill>
          <a:blip r:embed="rId4"/>
          <a:srcRect l="13937"/>
          <a:stretch>
            <a:fillRect/>
          </a:stretch>
        </p:blipFill>
        <p:spPr>
          <a:xfrm>
            <a:off x="2213037" y="4576364"/>
            <a:ext cx="3303996" cy="22816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34034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Konstantin (Dino) </a:t>
            </a:r>
            <a:r>
              <a:rPr lang="en-US" dirty="0" err="1" smtClean="0"/>
              <a:t>Goulianos</a:t>
            </a:r>
            <a:r>
              <a:rPr lang="en-US" dirty="0" smtClean="0"/>
              <a:t> : CMS</a:t>
            </a:r>
            <a:endParaRPr lang="en-US" dirty="0"/>
          </a:p>
        </p:txBody>
      </p:sp>
      <p:pic>
        <p:nvPicPr>
          <p:cNvPr id="3" name="Picture 2" descr="Screen shot 2013-09-12 at 2.13.1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18484" y="1883826"/>
            <a:ext cx="5425516" cy="4974174"/>
          </a:xfrm>
          <a:prstGeom prst="rect">
            <a:avLst/>
          </a:prstGeom>
        </p:spPr>
      </p:pic>
      <p:pic>
        <p:nvPicPr>
          <p:cNvPr id="4" name="Picture 3" descr="Screen shot 2013-09-12 at 2.14.07 PM.png"/>
          <p:cNvPicPr>
            <a:picLocks noChangeAspect="1"/>
          </p:cNvPicPr>
          <p:nvPr/>
        </p:nvPicPr>
        <p:blipFill>
          <a:blip r:embed="rId3"/>
          <a:srcRect l="3275"/>
          <a:stretch>
            <a:fillRect/>
          </a:stretch>
        </p:blipFill>
        <p:spPr>
          <a:xfrm>
            <a:off x="142301" y="586068"/>
            <a:ext cx="3404560" cy="400993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51706" y="0"/>
            <a:ext cx="35809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Double Diffraction = central gaps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44243" y="586068"/>
            <a:ext cx="42883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 </a:t>
            </a:r>
            <a:r>
              <a:rPr lang="en-US" dirty="0" err="1" smtClean="0"/>
              <a:t>Δη</a:t>
            </a:r>
            <a:r>
              <a:rPr lang="en-US" dirty="0" smtClean="0"/>
              <a:t> exceeds 3 separate class of DD events</a:t>
            </a:r>
          </a:p>
          <a:p>
            <a:r>
              <a:rPr lang="en-US" dirty="0" smtClean="0"/>
              <a:t>grows and becomes dominant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49249" y="1399712"/>
            <a:ext cx="40020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Agreement with ATLAS on rise at high </a:t>
            </a:r>
            <a:r>
              <a:rPr lang="en-US" dirty="0" err="1" smtClean="0"/>
              <a:t>Δη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age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17163" y="3351100"/>
            <a:ext cx="4346919" cy="3286192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  <p:pic>
        <p:nvPicPr>
          <p:cNvPr id="4" name="Picture 2" descr="Image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6486" y="645427"/>
            <a:ext cx="5117934" cy="3424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03203" y="-904"/>
            <a:ext cx="60279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 smtClean="0">
                <a:solidFill>
                  <a:srgbClr val="0000FF"/>
                </a:solidFill>
                <a:latin typeface="Apple Chancery"/>
                <a:cs typeface="Apple Chancery"/>
              </a:rPr>
              <a:t>Highlights of EDS Blois 2013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803541" y="2981768"/>
            <a:ext cx="2166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Aurora over Fermilab</a:t>
            </a:r>
            <a:endParaRPr lang="en-US" dirty="0"/>
          </a:p>
        </p:txBody>
      </p:sp>
      <p:pic>
        <p:nvPicPr>
          <p:cNvPr id="8" name="Picture 7" descr="Screen shot 2013-09-11 at 2.53.37 PM.png"/>
          <p:cNvPicPr>
            <a:picLocks noChangeAspect="1"/>
          </p:cNvPicPr>
          <p:nvPr/>
        </p:nvPicPr>
        <p:blipFill>
          <a:blip r:embed="rId4"/>
          <a:srcRect b="47576"/>
          <a:stretch>
            <a:fillRect/>
          </a:stretch>
        </p:blipFill>
        <p:spPr>
          <a:xfrm>
            <a:off x="276486" y="5113857"/>
            <a:ext cx="3967634" cy="165248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76486" y="4753134"/>
            <a:ext cx="4017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Cosmic ray shower in Auger fluorescence</a:t>
            </a:r>
            <a:endParaRPr lang="en-US" dirty="0"/>
          </a:p>
        </p:txBody>
      </p:sp>
      <p:sp>
        <p:nvSpPr>
          <p:cNvPr id="11" name="Left Arrow 10"/>
          <p:cNvSpPr/>
          <p:nvPr/>
        </p:nvSpPr>
        <p:spPr>
          <a:xfrm rot="19448102">
            <a:off x="3679202" y="4438877"/>
            <a:ext cx="720000" cy="261881"/>
          </a:xfrm>
          <a:prstGeom prst="lef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394420" y="2147421"/>
            <a:ext cx="35995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Gzillions</a:t>
            </a:r>
            <a:r>
              <a:rPr lang="en-US" dirty="0" smtClean="0"/>
              <a:t> of very low energy particles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39293" y="4252787"/>
            <a:ext cx="263144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One very high energy particle</a:t>
            </a:r>
          </a:p>
          <a:p>
            <a:r>
              <a:rPr lang="en-US" sz="1600" dirty="0" smtClean="0"/>
              <a:t>make a shower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2 at 5.48.3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12" y="375044"/>
            <a:ext cx="9144001" cy="64960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87386" y="2614083"/>
            <a:ext cx="3910671" cy="646331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FANTASTIC!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(wish it were in high energy DPE region)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8372" y="0"/>
            <a:ext cx="6922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Su-</a:t>
            </a:r>
            <a:r>
              <a:rPr lang="en-US" dirty="0" err="1" smtClean="0"/>
              <a:t>Urk</a:t>
            </a:r>
            <a:r>
              <a:rPr lang="en-US" dirty="0" smtClean="0"/>
              <a:t> Chung and Alex </a:t>
            </a:r>
            <a:r>
              <a:rPr lang="en-US" dirty="0" err="1" smtClean="0"/>
              <a:t>Austregesilo</a:t>
            </a:r>
            <a:r>
              <a:rPr lang="en-US" dirty="0" smtClean="0"/>
              <a:t> : Compass, SPS fixed target </a:t>
            </a:r>
            <a:r>
              <a:rPr lang="en-US" dirty="0" err="1" smtClean="0"/>
              <a:t>π</a:t>
            </a:r>
            <a:r>
              <a:rPr lang="en-US" dirty="0" smtClean="0"/>
              <a:t>- beam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2551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Christina </a:t>
            </a:r>
            <a:r>
              <a:rPr lang="en-US" dirty="0" err="1" smtClean="0"/>
              <a:t>Mesropian</a:t>
            </a:r>
            <a:r>
              <a:rPr lang="en-US" dirty="0" smtClean="0"/>
              <a:t> CMS</a:t>
            </a:r>
            <a:endParaRPr lang="en-US" dirty="0"/>
          </a:p>
        </p:txBody>
      </p:sp>
      <p:pic>
        <p:nvPicPr>
          <p:cNvPr id="5" name="Picture 4" descr="Screen shot 2013-09-12 at 4.25.10 PM.png"/>
          <p:cNvPicPr>
            <a:picLocks noChangeAspect="1"/>
          </p:cNvPicPr>
          <p:nvPr/>
        </p:nvPicPr>
        <p:blipFill>
          <a:blip r:embed="rId2"/>
          <a:srcRect l="1989" t="16566" r="51349" b="21550"/>
          <a:stretch>
            <a:fillRect/>
          </a:stretch>
        </p:blipFill>
        <p:spPr>
          <a:xfrm>
            <a:off x="0" y="1774230"/>
            <a:ext cx="3797044" cy="3784176"/>
          </a:xfrm>
          <a:prstGeom prst="rect">
            <a:avLst/>
          </a:prstGeom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6" name="TextBox 5"/>
          <p:cNvSpPr txBox="1"/>
          <p:nvPr/>
        </p:nvSpPr>
        <p:spPr>
          <a:xfrm>
            <a:off x="3011448" y="0"/>
            <a:ext cx="56605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Diffractive W &amp; Z production (rapidity gaps)</a:t>
            </a:r>
          </a:p>
          <a:p>
            <a:r>
              <a:rPr lang="en-US" dirty="0" smtClean="0"/>
              <a:t>Compare to models: range of predictions:</a:t>
            </a:r>
          </a:p>
          <a:p>
            <a:r>
              <a:rPr lang="en-US" dirty="0" smtClean="0"/>
              <a:t>More gap events than PYTHIA D6T, less than PYTHIA 6Z2, 8</a:t>
            </a:r>
            <a:endParaRPr lang="en-US" dirty="0"/>
          </a:p>
        </p:txBody>
      </p:sp>
      <p:pic>
        <p:nvPicPr>
          <p:cNvPr id="7" name="Picture 6" descr="Screen shot 2013-09-12 at 4.32.32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51149" y="923330"/>
            <a:ext cx="5118100" cy="850900"/>
          </a:xfrm>
          <a:prstGeom prst="rect">
            <a:avLst/>
          </a:prstGeom>
        </p:spPr>
      </p:pic>
      <p:pic>
        <p:nvPicPr>
          <p:cNvPr id="8" name="Picture 7" descr="Screen shot 2013-09-12 at 4.25.27 PM.png"/>
          <p:cNvPicPr>
            <a:picLocks noChangeAspect="1"/>
          </p:cNvPicPr>
          <p:nvPr/>
        </p:nvPicPr>
        <p:blipFill>
          <a:blip r:embed="rId4"/>
          <a:srcRect r="15970" b="6478"/>
          <a:stretch>
            <a:fillRect/>
          </a:stretch>
        </p:blipFill>
        <p:spPr>
          <a:xfrm>
            <a:off x="4012812" y="2720545"/>
            <a:ext cx="4864414" cy="3263427"/>
          </a:xfrm>
          <a:prstGeom prst="rect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9" name="TextBox 8"/>
          <p:cNvSpPr txBox="1"/>
          <p:nvPr/>
        </p:nvSpPr>
        <p:spPr>
          <a:xfrm>
            <a:off x="363538" y="6488668"/>
            <a:ext cx="8308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Roman </a:t>
            </a:r>
            <a:r>
              <a:rPr lang="en-US" dirty="0" err="1" smtClean="0"/>
              <a:t>Pasechnik</a:t>
            </a:r>
            <a:r>
              <a:rPr lang="en-US" dirty="0" smtClean="0"/>
              <a:t> : Soft color interaction SCI and reconnection models applied to Diff 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2 at 11.21.39 AM.png"/>
          <p:cNvPicPr>
            <a:picLocks noChangeAspect="1"/>
          </p:cNvPicPr>
          <p:nvPr/>
        </p:nvPicPr>
        <p:blipFill>
          <a:blip r:embed="rId2"/>
          <a:srcRect t="15096"/>
          <a:stretch>
            <a:fillRect/>
          </a:stretch>
        </p:blipFill>
        <p:spPr>
          <a:xfrm>
            <a:off x="853060" y="602325"/>
            <a:ext cx="7243189" cy="53779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9-12 at 11.23.3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76438"/>
            <a:ext cx="9144000" cy="32861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750" y="460375"/>
            <a:ext cx="42640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M.Misiura</a:t>
            </a:r>
            <a:r>
              <a:rPr lang="en-US" dirty="0" smtClean="0"/>
              <a:t>: CMS jets and BFKL (no sign of it)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84500" y="5262563"/>
            <a:ext cx="25692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More forward jet pairs </a:t>
            </a:r>
            <a:r>
              <a:rPr lang="en-US" dirty="0" err="1" smtClean="0">
                <a:sym typeface="Wingdings"/>
              </a:rPr>
              <a:t>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1 at 3.22.4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3570"/>
            <a:ext cx="9144000" cy="2933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2 at 6.18.25 PM.png"/>
          <p:cNvPicPr>
            <a:picLocks noChangeAspect="1"/>
          </p:cNvPicPr>
          <p:nvPr/>
        </p:nvPicPr>
        <p:blipFill>
          <a:blip r:embed="rId2"/>
          <a:srcRect l="55632" t="22992" b="12632"/>
          <a:stretch>
            <a:fillRect/>
          </a:stretch>
        </p:blipFill>
        <p:spPr>
          <a:xfrm>
            <a:off x="3312593" y="1462520"/>
            <a:ext cx="5808469" cy="4418697"/>
          </a:xfrm>
          <a:prstGeom prst="rect">
            <a:avLst/>
          </a:prstGeom>
        </p:spPr>
      </p:pic>
      <p:pic>
        <p:nvPicPr>
          <p:cNvPr id="3" name="Picture 2" descr="Screen shot 2013-09-12 at 6.18.25 PM.png"/>
          <p:cNvPicPr>
            <a:picLocks noChangeAspect="1"/>
          </p:cNvPicPr>
          <p:nvPr/>
        </p:nvPicPr>
        <p:blipFill>
          <a:blip r:embed="rId2"/>
          <a:srcRect r="52594"/>
          <a:stretch>
            <a:fillRect/>
          </a:stretch>
        </p:blipFill>
        <p:spPr>
          <a:xfrm>
            <a:off x="0" y="369332"/>
            <a:ext cx="2725589" cy="30144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07537" y="572965"/>
            <a:ext cx="43106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190 </a:t>
            </a:r>
            <a:r>
              <a:rPr lang="en-US" dirty="0" err="1" smtClean="0"/>
              <a:t>GeV/c</a:t>
            </a:r>
            <a:r>
              <a:rPr lang="en-US" dirty="0" smtClean="0"/>
              <a:t> </a:t>
            </a:r>
            <a:r>
              <a:rPr lang="en-US" dirty="0" err="1" smtClean="0"/>
              <a:t>p</a:t>
            </a:r>
            <a:r>
              <a:rPr lang="en-US" dirty="0" smtClean="0"/>
              <a:t> beam on hydrogen target</a:t>
            </a:r>
          </a:p>
          <a:p>
            <a:r>
              <a:rPr lang="en-US" dirty="0" smtClean="0"/>
              <a:t>√</a:t>
            </a:r>
            <a:r>
              <a:rPr lang="en-US" dirty="0" err="1" smtClean="0"/>
              <a:t>s</a:t>
            </a:r>
            <a:r>
              <a:rPr lang="en-US" dirty="0" smtClean="0"/>
              <a:t> ~ 17 </a:t>
            </a:r>
            <a:r>
              <a:rPr lang="en-US" dirty="0" err="1" smtClean="0"/>
              <a:t>GeV</a:t>
            </a:r>
            <a:r>
              <a:rPr lang="en-US" dirty="0" smtClean="0"/>
              <a:t> so </a:t>
            </a:r>
            <a:r>
              <a:rPr lang="en-US" dirty="0" err="1" smtClean="0"/>
              <a:t>Δy(p-p</a:t>
            </a:r>
            <a:r>
              <a:rPr lang="en-US" dirty="0" smtClean="0"/>
              <a:t>) ~ 5.8 too low for DPE</a:t>
            </a:r>
          </a:p>
          <a:p>
            <a:r>
              <a:rPr lang="en-US" dirty="0" smtClean="0"/>
              <a:t>Hence large </a:t>
            </a:r>
            <a:r>
              <a:rPr lang="en-US" dirty="0" err="1" smtClean="0"/>
              <a:t>ρ</a:t>
            </a:r>
            <a:r>
              <a:rPr lang="en-US" dirty="0" smtClean="0"/>
              <a:t> signal (</a:t>
            </a:r>
            <a:r>
              <a:rPr lang="en-US" dirty="0" err="1" smtClean="0"/>
              <a:t>Regge</a:t>
            </a:r>
            <a:r>
              <a:rPr lang="en-US" dirty="0" smtClean="0"/>
              <a:t> exchange)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58372" y="0"/>
            <a:ext cx="43524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Alex </a:t>
            </a:r>
            <a:r>
              <a:rPr lang="en-US" dirty="0" err="1" smtClean="0"/>
              <a:t>Austregesilo</a:t>
            </a:r>
            <a:r>
              <a:rPr lang="en-US" dirty="0" smtClean="0"/>
              <a:t> : Compass, SPS fixed target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2 at 5.47.5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630230"/>
            <a:ext cx="7770326" cy="3153997"/>
          </a:xfrm>
          <a:prstGeom prst="rect">
            <a:avLst/>
          </a:prstGeom>
        </p:spPr>
      </p:pic>
      <p:pic>
        <p:nvPicPr>
          <p:cNvPr id="3" name="Picture 2" descr="Screen shot 2013-09-12 at 5.49.16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836603"/>
            <a:ext cx="6097331" cy="30213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8372" y="0"/>
            <a:ext cx="7584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Su-</a:t>
            </a:r>
            <a:r>
              <a:rPr lang="en-US" dirty="0" err="1" smtClean="0"/>
              <a:t>Urk</a:t>
            </a:r>
            <a:r>
              <a:rPr lang="en-US" dirty="0" smtClean="0"/>
              <a:t> Chung : Compass, </a:t>
            </a:r>
            <a:r>
              <a:rPr lang="en-US" dirty="0" err="1" smtClean="0"/>
              <a:t>Multiparticle</a:t>
            </a:r>
            <a:r>
              <a:rPr lang="en-US" dirty="0" smtClean="0"/>
              <a:t> forward spectrometer at SPS fixed target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 shot 2013-09-12 at 3.09.34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67288"/>
            <a:ext cx="9144000" cy="51847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0"/>
            <a:ext cx="2813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Konstantin (Dino) </a:t>
            </a:r>
            <a:r>
              <a:rPr lang="en-US" dirty="0" err="1" smtClean="0"/>
              <a:t>Goulianos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10768" y="652952"/>
            <a:ext cx="828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 cannot resist showing this slide of Dino’s, showing “my” AFS </a:t>
            </a:r>
            <a:r>
              <a:rPr lang="en-US" dirty="0" err="1" smtClean="0"/>
              <a:t>glueball</a:t>
            </a:r>
            <a:r>
              <a:rPr lang="en-US" dirty="0" smtClean="0"/>
              <a:t> search spectrum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57279" y="6444257"/>
            <a:ext cx="8266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spectrum above 1.5 </a:t>
            </a:r>
            <a:r>
              <a:rPr lang="en-US" dirty="0" err="1" smtClean="0"/>
              <a:t>GeV</a:t>
            </a:r>
            <a:r>
              <a:rPr lang="en-US" dirty="0" smtClean="0"/>
              <a:t> has not been properly explained, but new data is arriving!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2 at 6.30.5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8737" y="1513117"/>
            <a:ext cx="9144001" cy="4686300"/>
          </a:xfrm>
          <a:prstGeom prst="rect">
            <a:avLst/>
          </a:prstGeom>
        </p:spPr>
      </p:pic>
      <p:pic>
        <p:nvPicPr>
          <p:cNvPr id="3" name="Picture 2" descr="Screen shot 2013-09-12 at 6.31.55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8737" y="-328613"/>
            <a:ext cx="6003858" cy="14071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39840" y="6199417"/>
            <a:ext cx="2977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 good start, more to come ...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2 at 6.27.07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6197"/>
            <a:ext cx="9144000" cy="529590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18983" y="234343"/>
            <a:ext cx="7964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Mike Albrow for CDF: Exclusive central </a:t>
            </a:r>
            <a:r>
              <a:rPr lang="en-US" dirty="0" err="1" smtClean="0"/>
              <a:t>π+π</a:t>
            </a:r>
            <a:r>
              <a:rPr lang="en-US" dirty="0" smtClean="0"/>
              <a:t>- production (double </a:t>
            </a:r>
            <a:r>
              <a:rPr lang="en-US" dirty="0" err="1" smtClean="0"/>
              <a:t>pomeron</a:t>
            </a:r>
            <a:r>
              <a:rPr lang="en-US" dirty="0" smtClean="0"/>
              <a:t> exchange)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50895" y="6012098"/>
            <a:ext cx="30648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fo(980), f2(1270), f0(1370)?, ...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01735" y="1063625"/>
            <a:ext cx="655225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strike="sngStrike" dirty="0" smtClean="0">
                <a:solidFill>
                  <a:srgbClr val="0000FF"/>
                </a:solidFill>
                <a:latin typeface="Apple Chancery"/>
                <a:cs typeface="Apple Chancery"/>
              </a:rPr>
              <a:t>Summary of EDS Blois 2013</a:t>
            </a:r>
          </a:p>
          <a:p>
            <a:pPr algn="ctr"/>
            <a:endParaRPr lang="en-US" sz="3600" dirty="0" smtClean="0">
              <a:solidFill>
                <a:srgbClr val="0000FF"/>
              </a:solidFill>
              <a:latin typeface="Apple Chancery"/>
              <a:cs typeface="Apple Chancery"/>
            </a:endParaRPr>
          </a:p>
          <a:p>
            <a:pPr algn="ctr"/>
            <a:r>
              <a:rPr lang="en-US" sz="3600" strike="sngStrike" dirty="0" smtClean="0">
                <a:solidFill>
                  <a:srgbClr val="0000FF"/>
                </a:solidFill>
                <a:latin typeface="Apple Chancery"/>
                <a:cs typeface="Apple Chancery"/>
              </a:rPr>
              <a:t>Highlights of EDS Blois 2013</a:t>
            </a:r>
          </a:p>
          <a:p>
            <a:pPr algn="ctr"/>
            <a:endParaRPr lang="en-US" sz="3600" strike="sngStrike" dirty="0" smtClean="0">
              <a:solidFill>
                <a:srgbClr val="0000FF"/>
              </a:solidFill>
              <a:latin typeface="Apple Chancery"/>
              <a:cs typeface="Apple Chancery"/>
            </a:endParaRPr>
          </a:p>
          <a:p>
            <a:pPr algn="ctr"/>
            <a:r>
              <a:rPr lang="en-US" sz="3600" dirty="0" smtClean="0">
                <a:solidFill>
                  <a:srgbClr val="0000FF"/>
                </a:solidFill>
                <a:latin typeface="Apple Chancery"/>
                <a:cs typeface="Apple Chancery"/>
              </a:rPr>
              <a:t>What little I remember (+ some)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0353" y="4696251"/>
            <a:ext cx="638603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Risto</a:t>
            </a:r>
            <a:r>
              <a:rPr lang="en-US" sz="2400" dirty="0" smtClean="0"/>
              <a:t> </a:t>
            </a:r>
            <a:r>
              <a:rPr lang="en-US" sz="2400" dirty="0" err="1" smtClean="0"/>
              <a:t>Orava</a:t>
            </a:r>
            <a:r>
              <a:rPr lang="en-US" sz="2400" dirty="0" smtClean="0"/>
              <a:t> to me: Don’t say the word “</a:t>
            </a:r>
            <a:r>
              <a:rPr lang="en-US" sz="2400" dirty="0" err="1" smtClean="0"/>
              <a:t>Pomeron</a:t>
            </a:r>
            <a:r>
              <a:rPr lang="en-US" sz="2400" dirty="0" smtClean="0"/>
              <a:t>” </a:t>
            </a:r>
          </a:p>
          <a:p>
            <a:r>
              <a:rPr lang="en-US" sz="2400" dirty="0" smtClean="0"/>
              <a:t>                                  Don’t say “rapidity gap”</a:t>
            </a:r>
            <a:endParaRPr lang="en-US" sz="2400" dirty="0"/>
          </a:p>
        </p:txBody>
      </p:sp>
      <p:pic>
        <p:nvPicPr>
          <p:cNvPr id="5" name="Picture 4" descr="Screen shot 2013-09-10 at 10.38.1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4525" y="4421035"/>
            <a:ext cx="1863725" cy="1633264"/>
          </a:xfrm>
          <a:prstGeom prst="rect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3 at 8.52.56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128" y="376877"/>
            <a:ext cx="8727906" cy="54761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6128" y="180617"/>
            <a:ext cx="22677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Scott Stevenson, </a:t>
            </a:r>
            <a:r>
              <a:rPr lang="en-US" dirty="0" err="1" smtClean="0"/>
              <a:t>LHCb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2 at 6.14.5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452" y="420065"/>
            <a:ext cx="8502323" cy="620551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2452" y="0"/>
            <a:ext cx="8279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Lucien Harland-Lang with Valery </a:t>
            </a:r>
            <a:r>
              <a:rPr lang="en-US" dirty="0" err="1" smtClean="0"/>
              <a:t>Khoze</a:t>
            </a:r>
            <a:r>
              <a:rPr lang="en-US" dirty="0" smtClean="0"/>
              <a:t>, Durham group. CEP of meson pairs at </a:t>
            </a:r>
            <a:r>
              <a:rPr lang="en-US" dirty="0" err="1" smtClean="0"/>
              <a:t>Tevatron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157128"/>
            <a:ext cx="3874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Marco </a:t>
            </a:r>
            <a:r>
              <a:rPr lang="en-US" dirty="0" err="1" smtClean="0"/>
              <a:t>Meissner</a:t>
            </a:r>
            <a:r>
              <a:rPr lang="en-US" dirty="0" smtClean="0"/>
              <a:t>, Scott Stevenson, </a:t>
            </a:r>
            <a:r>
              <a:rPr lang="en-US" dirty="0" err="1" smtClean="0"/>
              <a:t>LHCb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97544" y="5657671"/>
            <a:ext cx="81541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Excellent multi-particle forward spectrometer, very good particle identification.</a:t>
            </a:r>
          </a:p>
          <a:p>
            <a:r>
              <a:rPr lang="en-US" dirty="0" smtClean="0"/>
              <a:t>Plans for HERSCHEL : forward shower counters (gap detectors) on other side.</a:t>
            </a:r>
          </a:p>
          <a:p>
            <a:r>
              <a:rPr lang="en-US" dirty="0" smtClean="0"/>
              <a:t>SD: </a:t>
            </a:r>
            <a:r>
              <a:rPr lang="en-US" dirty="0" err="1" smtClean="0"/>
              <a:t>p</a:t>
            </a:r>
            <a:r>
              <a:rPr lang="en-US" dirty="0" smtClean="0"/>
              <a:t> + </a:t>
            </a:r>
            <a:r>
              <a:rPr lang="en-US" dirty="0" err="1" smtClean="0"/>
              <a:t>p</a:t>
            </a:r>
            <a:r>
              <a:rPr lang="en-US" dirty="0" smtClean="0"/>
              <a:t> </a:t>
            </a:r>
            <a:r>
              <a:rPr lang="en-US" dirty="0" err="1" smtClean="0">
                <a:sym typeface="Wingdings"/>
              </a:rPr>
              <a:t></a:t>
            </a:r>
            <a:r>
              <a:rPr lang="en-US" dirty="0" smtClean="0">
                <a:sym typeface="Wingdings"/>
              </a:rPr>
              <a:t> </a:t>
            </a:r>
            <a:r>
              <a:rPr lang="en-US" dirty="0" err="1" smtClean="0">
                <a:sym typeface="Wingdings"/>
              </a:rPr>
              <a:t>p</a:t>
            </a:r>
            <a:r>
              <a:rPr lang="en-US" dirty="0" smtClean="0">
                <a:sym typeface="Wingdings"/>
              </a:rPr>
              <a:t> + X, with </a:t>
            </a:r>
            <a:r>
              <a:rPr lang="en-US" dirty="0" err="1" smtClean="0">
                <a:sym typeface="Wingdings"/>
              </a:rPr>
              <a:t>p</a:t>
            </a:r>
            <a:r>
              <a:rPr lang="en-US" dirty="0" smtClean="0">
                <a:sym typeface="Wingdings"/>
              </a:rPr>
              <a:t> (or </a:t>
            </a:r>
            <a:r>
              <a:rPr lang="en-US" dirty="0" err="1" smtClean="0">
                <a:sym typeface="Wingdings"/>
              </a:rPr>
              <a:t>p</a:t>
            </a:r>
            <a:r>
              <a:rPr lang="en-US" dirty="0" smtClean="0">
                <a:sym typeface="Wingdings"/>
              </a:rPr>
              <a:t>*) inferred from empty HERSCHEL, X studied in “MPS” !</a:t>
            </a:r>
          </a:p>
          <a:p>
            <a:r>
              <a:rPr lang="en-US" dirty="0" smtClean="0">
                <a:sym typeface="Wingdings"/>
              </a:rPr>
              <a:t>Also Central Exclusive Production in 2 &lt; |</a:t>
            </a:r>
            <a:r>
              <a:rPr lang="en-US" dirty="0" err="1" smtClean="0">
                <a:sym typeface="Wingdings"/>
              </a:rPr>
              <a:t>η</a:t>
            </a:r>
            <a:r>
              <a:rPr lang="en-US" dirty="0" smtClean="0">
                <a:sym typeface="Wingdings"/>
              </a:rPr>
              <a:t>| &lt; 4.5</a:t>
            </a:r>
            <a:endParaRPr lang="en-US" dirty="0"/>
          </a:p>
        </p:txBody>
      </p:sp>
      <p:pic>
        <p:nvPicPr>
          <p:cNvPr id="8" name="Picture 7" descr="Screen shot 2013-09-13 at 8.52.33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3139" y="868492"/>
            <a:ext cx="8179037" cy="438771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2 at 1.44.38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383" y="424563"/>
            <a:ext cx="8528617" cy="643343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3101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Fedrik</a:t>
            </a:r>
            <a:r>
              <a:rPr lang="en-US" dirty="0" smtClean="0"/>
              <a:t> </a:t>
            </a:r>
            <a:r>
              <a:rPr lang="en-US" dirty="0" err="1" smtClean="0"/>
              <a:t>Oljemark</a:t>
            </a:r>
            <a:r>
              <a:rPr lang="en-US" dirty="0" smtClean="0"/>
              <a:t>, TOTEM + CMS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2 at 1.45.2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0538"/>
            <a:ext cx="9144000" cy="488315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0"/>
            <a:ext cx="3101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Fedrik</a:t>
            </a:r>
            <a:r>
              <a:rPr lang="en-US" dirty="0" smtClean="0"/>
              <a:t> </a:t>
            </a:r>
            <a:r>
              <a:rPr lang="en-US" dirty="0" err="1" smtClean="0"/>
              <a:t>Oljemark</a:t>
            </a:r>
            <a:r>
              <a:rPr lang="en-US" dirty="0" smtClean="0"/>
              <a:t>, TOTEM + CMS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787563"/>
            <a:ext cx="67061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Events from July 2012 90m </a:t>
            </a:r>
            <a:r>
              <a:rPr lang="en-US" dirty="0" err="1" smtClean="0"/>
              <a:t>β</a:t>
            </a:r>
            <a:r>
              <a:rPr lang="en-US" dirty="0" smtClean="0"/>
              <a:t>* run</a:t>
            </a:r>
          </a:p>
          <a:p>
            <a:r>
              <a:rPr lang="en-US" dirty="0" smtClean="0"/>
              <a:t>CMS: &gt;= 2 jets ET &gt; 20 </a:t>
            </a:r>
            <a:r>
              <a:rPr lang="en-US" dirty="0" err="1" smtClean="0"/>
              <a:t>GeV</a:t>
            </a:r>
            <a:r>
              <a:rPr lang="en-US" dirty="0" smtClean="0"/>
              <a:t>. Short low-pile-up run with ~ 100 bunches.</a:t>
            </a:r>
          </a:p>
          <a:p>
            <a:r>
              <a:rPr lang="en-US" dirty="0" smtClean="0"/>
              <a:t>Large sample of </a:t>
            </a:r>
            <a:r>
              <a:rPr lang="en-US" dirty="0" err="1" smtClean="0"/>
              <a:t>p</a:t>
            </a:r>
            <a:r>
              <a:rPr lang="en-US" dirty="0" smtClean="0"/>
              <a:t> + JJ SD data. + some </a:t>
            </a:r>
            <a:r>
              <a:rPr lang="en-US" dirty="0" err="1" smtClean="0"/>
              <a:t>p</a:t>
            </a:r>
            <a:r>
              <a:rPr lang="en-US" dirty="0" smtClean="0"/>
              <a:t> + JJ(J) + </a:t>
            </a:r>
            <a:r>
              <a:rPr lang="en-US" dirty="0" err="1" smtClean="0"/>
              <a:t>p</a:t>
            </a:r>
            <a:r>
              <a:rPr lang="en-US" dirty="0" smtClean="0"/>
              <a:t> events.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343233" y="5495175"/>
            <a:ext cx="2800767" cy="584776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Note Forward Shower Counters</a:t>
            </a:r>
          </a:p>
          <a:p>
            <a:r>
              <a:rPr lang="en-US" sz="1600" dirty="0" smtClean="0">
                <a:solidFill>
                  <a:srgbClr val="0000FF"/>
                </a:solidFill>
              </a:rPr>
              <a:t>FSC, gaps </a:t>
            </a:r>
            <a:r>
              <a:rPr lang="en-US" sz="1600" dirty="0" err="1" smtClean="0">
                <a:solidFill>
                  <a:srgbClr val="0000FF"/>
                </a:solidFill>
              </a:rPr>
              <a:t>requred</a:t>
            </a:r>
            <a:r>
              <a:rPr lang="en-US" sz="1600" dirty="0" smtClean="0">
                <a:solidFill>
                  <a:srgbClr val="0000FF"/>
                </a:solidFill>
              </a:rPr>
              <a:t> 6 &lt; |</a:t>
            </a:r>
            <a:r>
              <a:rPr lang="en-US" sz="1600" dirty="0" err="1" smtClean="0">
                <a:solidFill>
                  <a:srgbClr val="0000FF"/>
                </a:solidFill>
              </a:rPr>
              <a:t>η</a:t>
            </a:r>
            <a:r>
              <a:rPr lang="en-US" sz="1600" dirty="0" smtClean="0">
                <a:solidFill>
                  <a:srgbClr val="0000FF"/>
                </a:solidFill>
              </a:rPr>
              <a:t>| &lt; 8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790485" y="3928210"/>
            <a:ext cx="117381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qqg</a:t>
            </a:r>
            <a:r>
              <a:rPr lang="en-US" dirty="0" smtClean="0">
                <a:solidFill>
                  <a:srgbClr val="FF0000"/>
                </a:solidFill>
              </a:rPr>
              <a:t> or </a:t>
            </a:r>
            <a:r>
              <a:rPr lang="en-US" dirty="0" err="1" smtClean="0">
                <a:solidFill>
                  <a:srgbClr val="FF0000"/>
                </a:solidFill>
              </a:rPr>
              <a:t>ggg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Number Placeholder 1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C242261D-5859-8944-9F9E-355C72D2151C}" type="slidenum">
              <a:rPr lang="en-US" smtClean="0"/>
              <a:pPr/>
              <a:t>45</a:t>
            </a:fld>
            <a:endParaRPr lang="en-US" smtClean="0"/>
          </a:p>
        </p:txBody>
      </p:sp>
      <p:pic>
        <p:nvPicPr>
          <p:cNvPr id="67587" name="Picture 2" descr="Screen shot 2013-09-02 at 3.12.17 PM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86200" y="3581400"/>
            <a:ext cx="441960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8" name="Picture 4" descr="Screen shot 2013-09-02 at 3.11.45 PM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1763" y="381000"/>
            <a:ext cx="4440237" cy="334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7589" name="Picture 5" descr="Screen shot 2013-09-02 at 3.12.02 PM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9788" y="228600"/>
            <a:ext cx="4265612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590" name="TextBox 6"/>
          <p:cNvSpPr txBox="1">
            <a:spLocks noChangeArrowheads="1"/>
          </p:cNvSpPr>
          <p:nvPr/>
        </p:nvSpPr>
        <p:spPr bwMode="auto">
          <a:xfrm>
            <a:off x="304800" y="4495800"/>
            <a:ext cx="3576638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2000"/>
              <a:t>Event from 90m β* run, low PU,</a:t>
            </a:r>
          </a:p>
          <a:p>
            <a:r>
              <a:rPr lang="en-US" sz="2000"/>
              <a:t>with TOTEM:</a:t>
            </a:r>
          </a:p>
          <a:p>
            <a:r>
              <a:rPr lang="en-US" sz="2000"/>
              <a:t>p +    JetJet    + p</a:t>
            </a:r>
          </a:p>
          <a:p>
            <a:r>
              <a:rPr lang="en-US" sz="2000"/>
              <a:t>with FSC empty both sides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hoto-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6272"/>
            <a:ext cx="4906916" cy="3664853"/>
          </a:xfrm>
          <a:prstGeom prst="rect">
            <a:avLst/>
          </a:prstGeom>
        </p:spPr>
      </p:pic>
      <p:pic>
        <p:nvPicPr>
          <p:cNvPr id="5" name="Picture 4" descr="photo-3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3750" y="3518774"/>
            <a:ext cx="4343399" cy="324397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06916" y="2028746"/>
            <a:ext cx="398584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z</a:t>
            </a:r>
            <a:r>
              <a:rPr lang="en-US" dirty="0" smtClean="0"/>
              <a:t> = 240-250 </a:t>
            </a:r>
            <a:r>
              <a:rPr lang="en-US" dirty="0" err="1" smtClean="0"/>
              <a:t>m</a:t>
            </a:r>
            <a:r>
              <a:rPr lang="en-US" dirty="0" smtClean="0"/>
              <a:t> region</a:t>
            </a:r>
          </a:p>
          <a:p>
            <a:endParaRPr lang="en-US" dirty="0" smtClean="0"/>
          </a:p>
          <a:p>
            <a:r>
              <a:rPr lang="en-US" dirty="0" smtClean="0"/>
              <a:t>Just asking for detectors to be put there!</a:t>
            </a:r>
          </a:p>
          <a:p>
            <a:endParaRPr lang="en-US" dirty="0" smtClean="0"/>
          </a:p>
          <a:p>
            <a:r>
              <a:rPr lang="en-US" dirty="0" smtClean="0"/>
              <a:t>Looking down from an alcove balcony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29560" y="129272"/>
            <a:ext cx="40144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Precision Proton Spectrometer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2 at 11.10.2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6525"/>
            <a:ext cx="9144000" cy="6721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3 at 12.15.30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512" y="760552"/>
            <a:ext cx="8549488" cy="609744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99791" y="114221"/>
            <a:ext cx="73785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future: very forward proton spectrometers for CMS(PPS) and ATLAS(AFP)</a:t>
            </a:r>
          </a:p>
          <a:p>
            <a:r>
              <a:rPr lang="en-US" dirty="0" smtClean="0"/>
              <a:t>for high luminosity running, 100 fb-1/year: Jets, WW, etc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485" y="-70445"/>
            <a:ext cx="11120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M.Albrow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3306" y="128241"/>
            <a:ext cx="53689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Oldrich</a:t>
            </a:r>
            <a:r>
              <a:rPr lang="en-US" dirty="0" smtClean="0"/>
              <a:t> </a:t>
            </a:r>
            <a:r>
              <a:rPr lang="en-US" dirty="0" err="1" smtClean="0"/>
              <a:t>Kepka</a:t>
            </a:r>
            <a:r>
              <a:rPr lang="en-US" dirty="0" smtClean="0"/>
              <a:t>: </a:t>
            </a:r>
            <a:r>
              <a:rPr lang="en-US" sz="2000" b="1" dirty="0" smtClean="0">
                <a:solidFill>
                  <a:srgbClr val="0000FF"/>
                </a:solidFill>
              </a:rPr>
              <a:t>LHC Forward physics working group</a:t>
            </a:r>
            <a:endParaRPr lang="en-US" sz="2000" b="1" dirty="0">
              <a:solidFill>
                <a:srgbClr val="0000FF"/>
              </a:solidFill>
            </a:endParaRPr>
          </a:p>
        </p:txBody>
      </p:sp>
      <p:pic>
        <p:nvPicPr>
          <p:cNvPr id="3" name="Picture 2" descr="Screen shot 2013-09-12 at 6.00.2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9320" y="698293"/>
            <a:ext cx="7675616" cy="53009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1 at 8.09.48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325" y="1230034"/>
            <a:ext cx="7617491" cy="31395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2502" y="535506"/>
            <a:ext cx="1502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This week:</a:t>
            </a:r>
            <a:endParaRPr lang="en-US" sz="2400" dirty="0"/>
          </a:p>
        </p:txBody>
      </p:sp>
      <p:sp>
        <p:nvSpPr>
          <p:cNvPr id="4" name="Up Arrow 3"/>
          <p:cNvSpPr/>
          <p:nvPr/>
        </p:nvSpPr>
        <p:spPr>
          <a:xfrm>
            <a:off x="4870690" y="3727997"/>
            <a:ext cx="497543" cy="959667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764348" y="4870980"/>
            <a:ext cx="6212683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By here I got saturated, apologies to the heavy ion gang</a:t>
            </a:r>
          </a:p>
          <a:p>
            <a:endParaRPr lang="en-US" dirty="0" smtClean="0"/>
          </a:p>
          <a:p>
            <a:r>
              <a:rPr lang="en-US" dirty="0" smtClean="0"/>
              <a:t>And I cannot cover everything, apologies for not mentioning you</a:t>
            </a:r>
          </a:p>
          <a:p>
            <a:endParaRPr lang="en-US" dirty="0" smtClean="0"/>
          </a:p>
          <a:p>
            <a:r>
              <a:rPr lang="en-US" dirty="0" smtClean="0"/>
              <a:t>Emphasis on </a:t>
            </a:r>
            <a:r>
              <a:rPr lang="en-US" dirty="0" err="1" smtClean="0"/>
              <a:t>new(ish</a:t>
            </a:r>
            <a:r>
              <a:rPr lang="en-US" dirty="0" smtClean="0"/>
              <a:t>) experimental </a:t>
            </a:r>
            <a:r>
              <a:rPr lang="en-US" dirty="0" smtClean="0"/>
              <a:t>results</a:t>
            </a:r>
          </a:p>
          <a:p>
            <a:r>
              <a:rPr lang="en-US" dirty="0" smtClean="0"/>
              <a:t>No cosmic rays (this morning’s talks)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2 at 6.01.16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250" y="1094308"/>
            <a:ext cx="9144000" cy="5054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83306" y="128241"/>
            <a:ext cx="642232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Oldrich</a:t>
            </a:r>
            <a:r>
              <a:rPr lang="en-US" dirty="0" smtClean="0"/>
              <a:t> </a:t>
            </a:r>
            <a:r>
              <a:rPr lang="en-US" dirty="0" err="1" smtClean="0"/>
              <a:t>Kepka</a:t>
            </a:r>
            <a:r>
              <a:rPr lang="en-US" dirty="0" smtClean="0"/>
              <a:t>: LHC Forward physics working group</a:t>
            </a:r>
          </a:p>
          <a:p>
            <a:r>
              <a:rPr lang="en-US" dirty="0" smtClean="0"/>
              <a:t>Frequent meetings, all experiments + theorists/</a:t>
            </a:r>
            <a:r>
              <a:rPr lang="en-US" dirty="0" err="1" smtClean="0"/>
              <a:t>phenomenologists</a:t>
            </a:r>
            <a:r>
              <a:rPr lang="en-US" dirty="0" smtClean="0"/>
              <a:t>.</a:t>
            </a:r>
          </a:p>
          <a:p>
            <a:r>
              <a:rPr lang="en-US" dirty="0" smtClean="0"/>
              <a:t>Goals: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78562" y="3456825"/>
            <a:ext cx="8746292" cy="1479625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3-09-11 at 5.25.20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823" y="283511"/>
            <a:ext cx="7976647" cy="594924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2723" y="6473692"/>
            <a:ext cx="26926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Shown by Laszlo </a:t>
            </a:r>
            <a:r>
              <a:rPr lang="en-US" dirty="0" err="1" smtClean="0"/>
              <a:t>Jenkovsky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3" descr="C:\Documents and Settings\albrow\My Documents\GTeV\drawings\xx vs ypt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91000" y="685800"/>
            <a:ext cx="4414838" cy="55626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342624" y="10395"/>
            <a:ext cx="29242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solidFill>
                  <a:srgbClr val="0000FF"/>
                </a:solidFill>
              </a:rPr>
              <a:t>Getting to Low-</a:t>
            </a:r>
            <a:r>
              <a:rPr lang="en-US" sz="2400" u="sng" dirty="0" err="1" smtClean="0">
                <a:solidFill>
                  <a:srgbClr val="0000FF"/>
                </a:solidFill>
              </a:rPr>
              <a:t>x</a:t>
            </a:r>
            <a:r>
              <a:rPr lang="en-US" sz="2400" u="sng" dirty="0" smtClean="0">
                <a:solidFill>
                  <a:srgbClr val="0000FF"/>
                </a:solidFill>
              </a:rPr>
              <a:t> in pp</a:t>
            </a:r>
            <a:endParaRPr lang="en-US" sz="2400" u="sng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4450" y="1112993"/>
            <a:ext cx="334204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Simple kinematics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 smtClean="0"/>
              <a:t>Mapping of </a:t>
            </a:r>
            <a:r>
              <a:rPr lang="en-US" dirty="0" err="1" smtClean="0"/>
              <a:t>partons</a:t>
            </a:r>
            <a:r>
              <a:rPr lang="en-US" dirty="0" smtClean="0"/>
              <a:t>’ x</a:t>
            </a:r>
            <a:r>
              <a:rPr lang="en-US" baseline="-25000" dirty="0" smtClean="0"/>
              <a:t>1</a:t>
            </a:r>
            <a:r>
              <a:rPr lang="en-US" dirty="0" smtClean="0"/>
              <a:t>, x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to jets (objects) p</a:t>
            </a:r>
            <a:r>
              <a:rPr lang="en-US" baseline="-25000" dirty="0" smtClean="0"/>
              <a:t>T1</a:t>
            </a:r>
            <a:r>
              <a:rPr lang="en-US" dirty="0" smtClean="0"/>
              <a:t> = p</a:t>
            </a:r>
            <a:r>
              <a:rPr lang="en-US" baseline="-25000" dirty="0" smtClean="0"/>
              <a:t>T2</a:t>
            </a:r>
            <a:r>
              <a:rPr lang="en-US" dirty="0" smtClean="0"/>
              <a:t> </a:t>
            </a:r>
          </a:p>
          <a:p>
            <a:r>
              <a:rPr lang="en-US" dirty="0" smtClean="0"/>
              <a:t>and y</a:t>
            </a:r>
            <a:r>
              <a:rPr lang="en-US" baseline="-25000" dirty="0" smtClean="0"/>
              <a:t>1</a:t>
            </a:r>
            <a:r>
              <a:rPr lang="en-US" dirty="0" smtClean="0"/>
              <a:t> = y</a:t>
            </a:r>
            <a:r>
              <a:rPr lang="en-US" baseline="-25000" dirty="0" smtClean="0"/>
              <a:t>2</a:t>
            </a:r>
          </a:p>
          <a:p>
            <a:r>
              <a:rPr lang="en-US" dirty="0" smtClean="0"/>
              <a:t>for </a:t>
            </a:r>
            <a:r>
              <a:rPr lang="en-US" dirty="0" err="1" smtClean="0"/>
              <a:t>Tevatron</a:t>
            </a:r>
            <a:r>
              <a:rPr lang="en-US" dirty="0" smtClean="0"/>
              <a:t> √</a:t>
            </a:r>
            <a:r>
              <a:rPr lang="en-US" dirty="0" err="1" smtClean="0"/>
              <a:t>s</a:t>
            </a:r>
            <a:r>
              <a:rPr lang="en-US" dirty="0" smtClean="0"/>
              <a:t> = 2 </a:t>
            </a:r>
            <a:r>
              <a:rPr lang="en-US" dirty="0" err="1" smtClean="0"/>
              <a:t>TeV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r>
              <a:rPr lang="en-US" dirty="0" smtClean="0"/>
              <a:t>For LHC-13 multiply x-axes by</a:t>
            </a:r>
          </a:p>
          <a:p>
            <a:r>
              <a:rPr lang="en-US" dirty="0" smtClean="0"/>
              <a:t>2/13 = 0.15 </a:t>
            </a:r>
          </a:p>
          <a:p>
            <a:endParaRPr lang="en-US" dirty="0" smtClean="0"/>
          </a:p>
          <a:p>
            <a:r>
              <a:rPr lang="en-US" dirty="0" smtClean="0"/>
              <a:t>Good: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D-</a:t>
            </a:r>
            <a:r>
              <a:rPr lang="en-US" dirty="0" err="1" smtClean="0">
                <a:solidFill>
                  <a:srgbClr val="FF0000"/>
                </a:solidFill>
              </a:rPr>
              <a:t>Dbar</a:t>
            </a:r>
            <a:r>
              <a:rPr lang="en-US" dirty="0" smtClean="0">
                <a:solidFill>
                  <a:srgbClr val="FF0000"/>
                </a:solidFill>
              </a:rPr>
              <a:t> pairs in </a:t>
            </a:r>
            <a:r>
              <a:rPr lang="en-US" dirty="0" err="1" smtClean="0">
                <a:solidFill>
                  <a:srgbClr val="FF0000"/>
                </a:solidFill>
              </a:rPr>
              <a:t>LHCb</a:t>
            </a:r>
            <a:r>
              <a:rPr lang="en-US" dirty="0" smtClean="0">
                <a:solidFill>
                  <a:srgbClr val="FF0000"/>
                </a:solidFill>
              </a:rPr>
              <a:t>, both large </a:t>
            </a:r>
            <a:r>
              <a:rPr lang="en-US" dirty="0" err="1" smtClean="0">
                <a:solidFill>
                  <a:srgbClr val="FF0000"/>
                </a:solidFill>
              </a:rPr>
              <a:t>y</a:t>
            </a:r>
            <a:endParaRPr lang="en-US" dirty="0" smtClean="0">
              <a:solidFill>
                <a:srgbClr val="FF0000"/>
              </a:solidFill>
            </a:endParaRPr>
          </a:p>
          <a:p>
            <a:r>
              <a:rPr lang="en-US" dirty="0" smtClean="0">
                <a:solidFill>
                  <a:srgbClr val="FF0000"/>
                </a:solidFill>
              </a:rPr>
              <a:t>and low </a:t>
            </a:r>
            <a:r>
              <a:rPr lang="en-US" dirty="0" err="1" smtClean="0">
                <a:solidFill>
                  <a:srgbClr val="FF0000"/>
                </a:solidFill>
              </a:rPr>
              <a:t>pT</a:t>
            </a:r>
            <a:r>
              <a:rPr lang="en-US" dirty="0" smtClean="0">
                <a:solidFill>
                  <a:srgbClr val="FF0000"/>
                </a:solidFill>
              </a:rPr>
              <a:t>.</a:t>
            </a:r>
          </a:p>
          <a:p>
            <a:r>
              <a:rPr lang="en-US" dirty="0" smtClean="0"/>
              <a:t>A) Inclusive</a:t>
            </a:r>
          </a:p>
          <a:p>
            <a:r>
              <a:rPr lang="en-US" dirty="0" smtClean="0"/>
              <a:t>B) Exclusive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9-12 at 8.42.27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894" y="2383985"/>
            <a:ext cx="4717981" cy="4429125"/>
          </a:xfrm>
          <a:prstGeom prst="rect">
            <a:avLst/>
          </a:prstGeom>
        </p:spPr>
      </p:pic>
      <p:pic>
        <p:nvPicPr>
          <p:cNvPr id="5" name="Picture 4" descr="Screen shot 2013-09-12 at 8.43.16 A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9051"/>
            <a:ext cx="7874000" cy="23649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064125" y="3794125"/>
            <a:ext cx="3763808" cy="2308324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Can we measure identified</a:t>
            </a:r>
          </a:p>
          <a:p>
            <a:r>
              <a:rPr lang="en-US" dirty="0" err="1" smtClean="0"/>
              <a:t>π</a:t>
            </a:r>
            <a:r>
              <a:rPr lang="en-US" dirty="0" smtClean="0"/>
              <a:t>+-, K+-, </a:t>
            </a:r>
            <a:r>
              <a:rPr lang="en-US" dirty="0" err="1" smtClean="0"/>
              <a:t>p</a:t>
            </a:r>
            <a:r>
              <a:rPr lang="en-US" dirty="0" smtClean="0"/>
              <a:t>, </a:t>
            </a:r>
            <a:r>
              <a:rPr lang="en-US" dirty="0" err="1" smtClean="0"/>
              <a:t>pbar</a:t>
            </a:r>
            <a:r>
              <a:rPr lang="en-US" dirty="0" smtClean="0"/>
              <a:t> over all Feynman </a:t>
            </a:r>
            <a:r>
              <a:rPr lang="en-US" dirty="0" err="1" smtClean="0"/>
              <a:t>x</a:t>
            </a:r>
            <a:r>
              <a:rPr lang="en-US" baseline="-25000" dirty="0" err="1" smtClean="0"/>
              <a:t>F</a:t>
            </a:r>
            <a:r>
              <a:rPr lang="en-US" dirty="0" smtClean="0"/>
              <a:t> ?</a:t>
            </a:r>
          </a:p>
          <a:p>
            <a:endParaRPr lang="en-US" dirty="0" smtClean="0"/>
          </a:p>
          <a:p>
            <a:r>
              <a:rPr lang="en-US" dirty="0" smtClean="0"/>
              <a:t>Bent crystal </a:t>
            </a:r>
            <a:r>
              <a:rPr lang="en-US" dirty="0" err="1" smtClean="0"/>
              <a:t>channelling</a:t>
            </a:r>
            <a:endParaRPr lang="en-US" dirty="0" smtClean="0"/>
          </a:p>
          <a:p>
            <a:r>
              <a:rPr lang="en-US" dirty="0" smtClean="0"/>
              <a:t>Good </a:t>
            </a:r>
            <a:r>
              <a:rPr lang="en-US" dirty="0" err="1" smtClean="0"/>
              <a:t>hadron</a:t>
            </a:r>
            <a:r>
              <a:rPr lang="en-US" dirty="0" smtClean="0"/>
              <a:t> calorimeter: E</a:t>
            </a:r>
          </a:p>
          <a:p>
            <a:r>
              <a:rPr lang="en-US" dirty="0" smtClean="0"/>
              <a:t>Transition radiation detector: </a:t>
            </a:r>
            <a:r>
              <a:rPr lang="en-US" dirty="0" err="1" smtClean="0"/>
              <a:t>γ</a:t>
            </a:r>
            <a:endParaRPr lang="en-US" dirty="0" smtClean="0"/>
          </a:p>
          <a:p>
            <a:r>
              <a:rPr lang="en-US" dirty="0" smtClean="0"/>
              <a:t>Hence M</a:t>
            </a:r>
          </a:p>
          <a:p>
            <a:r>
              <a:rPr lang="en-US" dirty="0" smtClean="0"/>
              <a:t>Bending magnet + precision tracker: Q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2 at 8.43.39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1625" y="826095"/>
            <a:ext cx="8540750" cy="603190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8000" y="122793"/>
            <a:ext cx="20389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Oscar </a:t>
            </a:r>
            <a:r>
              <a:rPr lang="en-US" dirty="0" err="1" smtClean="0"/>
              <a:t>Adriani</a:t>
            </a:r>
            <a:r>
              <a:rPr lang="en-US" dirty="0" smtClean="0"/>
              <a:t>: </a:t>
            </a:r>
            <a:r>
              <a:rPr lang="en-US" dirty="0" err="1" smtClean="0"/>
              <a:t>LHCb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3-09-10 at 10.26.23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5825" y="1456450"/>
            <a:ext cx="6377100" cy="5261108"/>
          </a:xfrm>
          <a:prstGeom prst="rect">
            <a:avLst/>
          </a:prstGeom>
        </p:spPr>
      </p:pic>
      <p:pic>
        <p:nvPicPr>
          <p:cNvPr id="8" name="Picture 7" descr="Screen shot 2013-09-10 at 5.38.04 PM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87500" y="1171854"/>
            <a:ext cx="1827950" cy="1237875"/>
          </a:xfrm>
          <a:prstGeom prst="rect">
            <a:avLst/>
          </a:prstGeom>
        </p:spPr>
      </p:pic>
      <p:pic>
        <p:nvPicPr>
          <p:cNvPr id="9" name="Picture 8" descr="Screen shot 2013-09-10 at 5.37.33 PM.png"/>
          <p:cNvPicPr>
            <a:picLocks noChangeAspect="1"/>
          </p:cNvPicPr>
          <p:nvPr/>
        </p:nvPicPr>
        <p:blipFill>
          <a:blip r:embed="rId4"/>
          <a:srcRect l="22727"/>
          <a:stretch>
            <a:fillRect/>
          </a:stretch>
        </p:blipFill>
        <p:spPr>
          <a:xfrm>
            <a:off x="4667250" y="1265951"/>
            <a:ext cx="1349375" cy="145457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57283" y="531167"/>
            <a:ext cx="42199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Apple Chancery"/>
                <a:cs typeface="Apple Chancery"/>
              </a:rPr>
              <a:t>We had some lively discussions!</a:t>
            </a:r>
            <a:endParaRPr lang="en-US" sz="2400" dirty="0">
              <a:solidFill>
                <a:srgbClr val="FF0000"/>
              </a:solidFill>
              <a:latin typeface="Apple Chancery"/>
              <a:cs typeface="Apple Chancer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2 at 8.07.47 AM.png"/>
          <p:cNvPicPr>
            <a:picLocks noChangeAspect="1"/>
          </p:cNvPicPr>
          <p:nvPr/>
        </p:nvPicPr>
        <p:blipFill>
          <a:blip r:embed="rId2"/>
          <a:srcRect r="4312" b="3665"/>
          <a:stretch>
            <a:fillRect/>
          </a:stretch>
        </p:blipFill>
        <p:spPr>
          <a:xfrm>
            <a:off x="2502557" y="638657"/>
            <a:ext cx="3795297" cy="5162000"/>
          </a:xfrm>
          <a:prstGeom prst="rect">
            <a:avLst/>
          </a:prstGeom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" name="TextBox 2"/>
          <p:cNvSpPr txBox="1"/>
          <p:nvPr/>
        </p:nvSpPr>
        <p:spPr>
          <a:xfrm>
            <a:off x="1568525" y="47941"/>
            <a:ext cx="58683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Apple Chancery"/>
                <a:cs typeface="Apple Chancery"/>
              </a:rPr>
              <a:t>Our field has a golden future, and </a:t>
            </a:r>
            <a:r>
              <a:rPr lang="en-US" sz="2000" dirty="0" err="1" smtClean="0">
                <a:solidFill>
                  <a:srgbClr val="FF0000"/>
                </a:solidFill>
                <a:latin typeface="Apple Chancery"/>
                <a:cs typeface="Apple Chancery"/>
              </a:rPr>
              <a:t>Tuula</a:t>
            </a:r>
            <a:r>
              <a:rPr lang="en-US" sz="2000" dirty="0" smtClean="0">
                <a:solidFill>
                  <a:srgbClr val="FF0000"/>
                </a:solidFill>
                <a:latin typeface="Apple Chancery"/>
                <a:cs typeface="Apple Chancery"/>
              </a:rPr>
              <a:t> found some!</a:t>
            </a:r>
            <a:endParaRPr lang="en-US" sz="2000" dirty="0">
              <a:solidFill>
                <a:srgbClr val="FF0000"/>
              </a:solidFill>
              <a:latin typeface="Apple Chancery"/>
              <a:cs typeface="Apple Chancery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68525" y="6423198"/>
            <a:ext cx="61983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Thanks </a:t>
            </a:r>
            <a:r>
              <a:rPr lang="en-US" dirty="0" err="1" smtClean="0"/>
              <a:t>Tuula</a:t>
            </a:r>
            <a:r>
              <a:rPr lang="en-US" dirty="0" smtClean="0"/>
              <a:t> and </a:t>
            </a:r>
            <a:r>
              <a:rPr lang="en-US" dirty="0" err="1" smtClean="0"/>
              <a:t>Risto</a:t>
            </a:r>
            <a:r>
              <a:rPr lang="en-US" dirty="0" smtClean="0"/>
              <a:t> and all </a:t>
            </a:r>
            <a:r>
              <a:rPr lang="en-US" dirty="0" err="1" smtClean="0"/>
              <a:t>organisers</a:t>
            </a:r>
            <a:r>
              <a:rPr lang="en-US" dirty="0" smtClean="0"/>
              <a:t> for a great conference!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76587" y="5811052"/>
            <a:ext cx="55603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Enough for the Au + Au collisions in the LHC for a decade!</a:t>
            </a:r>
            <a:endParaRPr lang="en-US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3730" y="759454"/>
            <a:ext cx="7560579" cy="40934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0000FF"/>
                </a:solidFill>
                <a:latin typeface="Apple Chancery"/>
                <a:cs typeface="Apple Chancery"/>
              </a:rPr>
              <a:t>Discussion Session</a:t>
            </a:r>
          </a:p>
          <a:p>
            <a:endParaRPr lang="en-US" sz="4000" dirty="0" smtClean="0">
              <a:solidFill>
                <a:srgbClr val="0000FF"/>
              </a:solidFill>
              <a:latin typeface="Apple Chancery"/>
              <a:cs typeface="Apple Chancery"/>
            </a:endParaRPr>
          </a:p>
          <a:p>
            <a:r>
              <a:rPr lang="en-US" sz="3600" dirty="0" smtClean="0">
                <a:solidFill>
                  <a:srgbClr val="0000FF"/>
                </a:solidFill>
                <a:latin typeface="Apple Chancery"/>
                <a:cs typeface="Apple Chancery"/>
              </a:rPr>
              <a:t>What do you mean by a </a:t>
            </a:r>
            <a:r>
              <a:rPr lang="en-US" sz="3600" dirty="0" err="1" smtClean="0">
                <a:solidFill>
                  <a:srgbClr val="0000FF"/>
                </a:solidFill>
                <a:latin typeface="Apple Chancery"/>
                <a:cs typeface="Apple Chancery"/>
              </a:rPr>
              <a:t>pomeron</a:t>
            </a:r>
            <a:r>
              <a:rPr lang="en-US" sz="3600" dirty="0" smtClean="0">
                <a:solidFill>
                  <a:srgbClr val="0000FF"/>
                </a:solidFill>
                <a:latin typeface="Apple Chancery"/>
                <a:cs typeface="Apple Chancery"/>
              </a:rPr>
              <a:t>?</a:t>
            </a:r>
          </a:p>
          <a:p>
            <a:endParaRPr lang="en-US" sz="3600" dirty="0" smtClean="0">
              <a:solidFill>
                <a:srgbClr val="0000FF"/>
              </a:solidFill>
              <a:latin typeface="Apple Chancery"/>
              <a:cs typeface="Apple Chancery"/>
            </a:endParaRPr>
          </a:p>
          <a:p>
            <a:r>
              <a:rPr lang="en-US" sz="3600" dirty="0" smtClean="0">
                <a:solidFill>
                  <a:srgbClr val="0000FF"/>
                </a:solidFill>
                <a:latin typeface="Apple Chancery"/>
                <a:cs typeface="Apple Chancery"/>
              </a:rPr>
              <a:t>What do you mean by a rapidity gap?</a:t>
            </a:r>
          </a:p>
          <a:p>
            <a:endParaRPr lang="en-US" sz="3600" dirty="0" smtClean="0">
              <a:solidFill>
                <a:srgbClr val="0000FF"/>
              </a:solidFill>
              <a:latin typeface="Apple Chancery"/>
              <a:cs typeface="Apple Chancery"/>
            </a:endParaRPr>
          </a:p>
          <a:p>
            <a:r>
              <a:rPr lang="en-US" sz="3600" dirty="0" smtClean="0">
                <a:solidFill>
                  <a:srgbClr val="0000FF"/>
                </a:solidFill>
                <a:latin typeface="Apple Chancery"/>
                <a:cs typeface="Apple Chancery"/>
              </a:rPr>
              <a:t>What do you mean by diffraction?</a:t>
            </a:r>
            <a:endParaRPr lang="en-US" sz="3600" dirty="0">
              <a:solidFill>
                <a:srgbClr val="0000FF"/>
              </a:solidFill>
              <a:latin typeface="Apple Chancery"/>
              <a:cs typeface="Apple Chancery"/>
            </a:endParaRPr>
          </a:p>
        </p:txBody>
      </p:sp>
      <p:pic>
        <p:nvPicPr>
          <p:cNvPr id="3" name="Picture 2" descr="Screen shot 2013-09-10 at 10.38.12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4525" y="4852882"/>
            <a:ext cx="1863725" cy="1633264"/>
          </a:xfrm>
          <a:prstGeom prst="rect">
            <a:avLst/>
          </a:prstGeom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4" name="TextBox 3"/>
          <p:cNvSpPr txBox="1"/>
          <p:nvPr/>
        </p:nvSpPr>
        <p:spPr>
          <a:xfrm>
            <a:off x="4477892" y="5643528"/>
            <a:ext cx="22770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Risto</a:t>
            </a:r>
            <a:r>
              <a:rPr lang="en-US" sz="2400" dirty="0" smtClean="0"/>
              <a:t> left already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3821" y="2592619"/>
            <a:ext cx="309995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 smtClean="0">
                <a:solidFill>
                  <a:srgbClr val="0000FF"/>
                </a:solidFill>
                <a:latin typeface="Apple Chancery"/>
                <a:cs typeface="Apple Chancery"/>
              </a:rPr>
              <a:t>Thank you</a:t>
            </a:r>
            <a:endParaRPr lang="en-US" sz="4800" dirty="0">
              <a:solidFill>
                <a:srgbClr val="0000FF"/>
              </a:solidFill>
              <a:latin typeface="Apple Chancery"/>
              <a:cs typeface="Apple Chancery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1 at 3.27.21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188"/>
            <a:ext cx="9144000" cy="6807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15284" y="5295909"/>
            <a:ext cx="2061482" cy="58477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Q</a:t>
            </a:r>
            <a:r>
              <a:rPr lang="en-US" sz="3200" baseline="30000" dirty="0" smtClean="0">
                <a:solidFill>
                  <a:srgbClr val="FF0000"/>
                </a:solidFill>
              </a:rPr>
              <a:t>2</a:t>
            </a:r>
            <a:r>
              <a:rPr lang="en-US" sz="3200" dirty="0" smtClean="0">
                <a:solidFill>
                  <a:srgbClr val="FF0000"/>
                </a:solidFill>
              </a:rPr>
              <a:t> = 0 </a:t>
            </a:r>
            <a:r>
              <a:rPr lang="en-US" sz="24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3200" dirty="0" smtClean="0">
                <a:solidFill>
                  <a:srgbClr val="FF0000"/>
                </a:solidFill>
              </a:rPr>
              <a:t> ∞</a:t>
            </a:r>
            <a:endParaRPr lang="en-US" sz="3200" dirty="0">
              <a:solidFill>
                <a:srgbClr val="FF0000"/>
              </a:solidFill>
            </a:endParaRPr>
          </a:p>
        </p:txBody>
      </p:sp>
      <p:sp>
        <p:nvSpPr>
          <p:cNvPr id="4" name="Down Arrow 3"/>
          <p:cNvSpPr/>
          <p:nvPr/>
        </p:nvSpPr>
        <p:spPr>
          <a:xfrm>
            <a:off x="7371501" y="6088726"/>
            <a:ext cx="392798" cy="49757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2 at 11.11.36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650" y="419100"/>
            <a:ext cx="7886700" cy="59563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4329" y="6006068"/>
            <a:ext cx="33165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Resolving finer and finer detail </a:t>
            </a:r>
            <a:r>
              <a:rPr lang="en-US" dirty="0" err="1" smtClean="0">
                <a:sym typeface="Wingdings"/>
              </a:rPr>
              <a:t>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 rot="16200000">
            <a:off x="-1009826" y="3777043"/>
            <a:ext cx="4621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More and more soft gluons and </a:t>
            </a:r>
            <a:r>
              <a:rPr lang="en-US" dirty="0" err="1" smtClean="0"/>
              <a:t>q-qbar</a:t>
            </a:r>
            <a:r>
              <a:rPr lang="en-US" dirty="0" smtClean="0"/>
              <a:t> pairs </a:t>
            </a:r>
            <a:r>
              <a:rPr lang="en-US" dirty="0" err="1" smtClean="0">
                <a:sym typeface="Wingdings"/>
              </a:rPr>
              <a:t>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756729" y="136255"/>
            <a:ext cx="3411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Funny cartoon, not really like that!</a:t>
            </a:r>
            <a:endParaRPr lang="en-US" dirty="0"/>
          </a:p>
        </p:txBody>
      </p:sp>
      <p:sp>
        <p:nvSpPr>
          <p:cNvPr id="6" name="Right Arrow 5"/>
          <p:cNvSpPr/>
          <p:nvPr/>
        </p:nvSpPr>
        <p:spPr>
          <a:xfrm rot="8326982">
            <a:off x="3161722" y="630483"/>
            <a:ext cx="756651" cy="240683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1 at 3.31.19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196" y="248786"/>
            <a:ext cx="8019099" cy="6356423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4661198" y="680890"/>
            <a:ext cx="327331" cy="1588"/>
          </a:xfrm>
          <a:prstGeom prst="line">
            <a:avLst/>
          </a:prstGeom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 shot 2013-09-11 at 8.13.22 A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975" y="311149"/>
            <a:ext cx="7791188" cy="602297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826292"/>
            <a:ext cx="63025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Fit splits inconsistent </a:t>
            </a:r>
            <a:r>
              <a:rPr lang="en-US" dirty="0" err="1" smtClean="0"/>
              <a:t>Tevatron</a:t>
            </a:r>
            <a:r>
              <a:rPr lang="en-US" dirty="0" smtClean="0"/>
              <a:t> values</a:t>
            </a:r>
          </a:p>
          <a:p>
            <a:r>
              <a:rPr lang="en-US" dirty="0" smtClean="0"/>
              <a:t>Rise because </a:t>
            </a:r>
            <a:r>
              <a:rPr lang="en-US" dirty="0" err="1" smtClean="0"/>
              <a:t>α(t</a:t>
            </a:r>
            <a:r>
              <a:rPr lang="en-US" dirty="0" smtClean="0"/>
              <a:t>-channel exchange) &gt; 1.0 (=</a:t>
            </a:r>
            <a:r>
              <a:rPr lang="en-US" dirty="0" err="1" smtClean="0"/>
              <a:t>pomeron</a:t>
            </a:r>
            <a:r>
              <a:rPr lang="en-US" dirty="0" smtClean="0"/>
              <a:t> dominance)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833056" y="0"/>
            <a:ext cx="6342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pp and </a:t>
            </a:r>
            <a:r>
              <a:rPr lang="en-US" dirty="0" err="1" smtClean="0"/>
              <a:t>ppbar</a:t>
            </a:r>
            <a:r>
              <a:rPr lang="en-US" dirty="0" smtClean="0"/>
              <a:t> TOTAL CROSS SECTION with new LHC/TOTEM values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202543" y="6488668"/>
            <a:ext cx="34556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Laszlo </a:t>
            </a:r>
            <a:r>
              <a:rPr lang="en-US" dirty="0" err="1" smtClean="0"/>
              <a:t>Jenkovsky</a:t>
            </a:r>
            <a:r>
              <a:rPr lang="en-US" dirty="0" smtClean="0"/>
              <a:t> + showed good fit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1729</Words>
  <Application>Microsoft Macintosh PowerPoint</Application>
  <PresentationFormat>On-screen Show (4:3)</PresentationFormat>
  <Paragraphs>286</Paragraphs>
  <Slides>58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59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 Albrow</dc:creator>
  <cp:lastModifiedBy>M Albrow</cp:lastModifiedBy>
  <cp:revision>27</cp:revision>
  <dcterms:created xsi:type="dcterms:W3CDTF">2013-09-13T07:08:57Z</dcterms:created>
  <dcterms:modified xsi:type="dcterms:W3CDTF">2013-09-13T07:14:37Z</dcterms:modified>
</cp:coreProperties>
</file>