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406" r:id="rId3"/>
    <p:sldId id="411" r:id="rId4"/>
    <p:sldId id="423" r:id="rId5"/>
    <p:sldId id="414" r:id="rId6"/>
    <p:sldId id="412" r:id="rId7"/>
    <p:sldId id="413" r:id="rId8"/>
    <p:sldId id="415" r:id="rId9"/>
    <p:sldId id="416" r:id="rId10"/>
    <p:sldId id="417" r:id="rId11"/>
    <p:sldId id="424" r:id="rId12"/>
    <p:sldId id="418" r:id="rId13"/>
    <p:sldId id="419" r:id="rId14"/>
    <p:sldId id="420" r:id="rId15"/>
    <p:sldId id="422" r:id="rId1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006600"/>
    <a:srgbClr val="993300"/>
    <a:srgbClr val="00FF00"/>
    <a:srgbClr val="0033CC"/>
    <a:srgbClr val="000099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71" autoAdjust="0"/>
    <p:restoredTop sz="99231" autoAdjust="0"/>
  </p:normalViewPr>
  <p:slideViewPr>
    <p:cSldViewPr>
      <p:cViewPr varScale="1">
        <p:scale>
          <a:sx n="74" d="100"/>
          <a:sy n="74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6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9D6AA2A-1D6D-496C-A5DC-61DE01CE21C1}" type="datetimeFigureOut">
              <a:rPr lang="tr-TR"/>
              <a:pPr>
                <a:defRPr/>
              </a:pPr>
              <a:t>16.10.2013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3F3795E-C563-4058-BD41-565555B15CD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Asıl metin stillerini düzenlemek için tıklatın</a:t>
            </a:r>
          </a:p>
          <a:p>
            <a:pPr lvl="1"/>
            <a:r>
              <a:rPr lang="en-GB" noProof="0" smtClean="0"/>
              <a:t>İkinci düzey</a:t>
            </a:r>
          </a:p>
          <a:p>
            <a:pPr lvl="2"/>
            <a:r>
              <a:rPr lang="en-GB" noProof="0" smtClean="0"/>
              <a:t>Üçüncü düzey</a:t>
            </a:r>
          </a:p>
          <a:p>
            <a:pPr lvl="3"/>
            <a:r>
              <a:rPr lang="en-GB" noProof="0" smtClean="0"/>
              <a:t>Dördüncü düzey</a:t>
            </a:r>
          </a:p>
          <a:p>
            <a:pPr lvl="4"/>
            <a:r>
              <a:rPr lang="en-GB" noProof="0" smtClean="0"/>
              <a:t>Beşinci düzey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F405E3-BD3E-4354-B198-4198B70926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  <p:sp>
        <p:nvSpPr>
          <p:cNvPr id="20484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7E6B9D-6FB8-4B18-BC14-5C2AA16BFEF0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20485" name="4 Altbilgi Yer Tutucusu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tr-T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3 Slayt Numarası Yer Tutucusu"/>
          <p:cNvSpPr>
            <a:spLocks noGrp="1"/>
          </p:cNvSpPr>
          <p:nvPr>
            <p:ph type="sldNum" sz="quarter" idx="10"/>
          </p:nvPr>
        </p:nvSpPr>
        <p:spPr>
          <a:xfrm>
            <a:off x="7559675" y="6624638"/>
            <a:ext cx="1562100" cy="260350"/>
          </a:xfrm>
        </p:spPr>
        <p:txBody>
          <a:bodyPr tIns="72000" rIns="36000" bIns="0">
            <a:noAutofit/>
          </a:bodyPr>
          <a:lstStyle>
            <a:lvl1pPr>
              <a:defRPr/>
            </a:lvl1pPr>
          </a:lstStyle>
          <a:p>
            <a:pPr>
              <a:defRPr/>
            </a:pPr>
            <a:fld id="{9AB547BC-28DE-41AE-A6C6-D061FD191081}" type="slidenum">
              <a:rPr lang="en-GB"/>
              <a:pPr>
                <a:defRPr/>
              </a:pPr>
              <a:t>‹#›</a:t>
            </a:fld>
            <a:r>
              <a:rPr lang="tr-TR" dirty="0"/>
              <a:t>/16</a:t>
            </a:r>
            <a:endParaRPr lang="en-GB" dirty="0"/>
          </a:p>
        </p:txBody>
      </p:sp>
      <p:sp>
        <p:nvSpPr>
          <p:cNvPr id="4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0" y="6642100"/>
            <a:ext cx="6732588" cy="215900"/>
          </a:xfrm>
        </p:spPr>
        <p:txBody>
          <a:bodyPr tIns="72000" bIns="0">
            <a:noAutofit/>
          </a:bodyPr>
          <a:lstStyle>
            <a:lvl1pPr algn="l">
              <a:defRPr/>
            </a:lvl1pPr>
          </a:lstStyle>
          <a:p>
            <a:pPr>
              <a:defRPr/>
            </a:pPr>
            <a:r>
              <a:rPr lang="tr-TR"/>
              <a:t>RD51 Mini </a:t>
            </a:r>
            <a:r>
              <a:rPr lang="tr-TR" err="1"/>
              <a:t>Week</a:t>
            </a:r>
            <a:r>
              <a:rPr lang="tr-TR"/>
              <a:t>, 22 – 24 April </a:t>
            </a:r>
            <a:r>
              <a:rPr lang="en-GB"/>
              <a:t>201</a:t>
            </a:r>
            <a:r>
              <a:rPr lang="tr-TR"/>
              <a:t>3, CERN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 tIns="72000" bIns="0">
            <a:noAutofit/>
          </a:bodyPr>
          <a:lstStyle>
            <a:lvl1pPr algn="l">
              <a:defRPr/>
            </a:lvl1pPr>
          </a:lstStyle>
          <a:p>
            <a:pPr>
              <a:defRPr/>
            </a:pPr>
            <a:r>
              <a:rPr lang="tr-TR"/>
              <a:t>RD51 Mini </a:t>
            </a:r>
            <a:r>
              <a:rPr lang="tr-TR" err="1"/>
              <a:t>Week</a:t>
            </a:r>
            <a:r>
              <a:rPr lang="tr-TR"/>
              <a:t>, 22 – 24 April </a:t>
            </a:r>
            <a:r>
              <a:rPr lang="en-GB"/>
              <a:t>201</a:t>
            </a:r>
            <a:r>
              <a:rPr lang="tr-TR"/>
              <a:t>3, CERN</a:t>
            </a:r>
            <a:endParaRPr lang="en-GB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7559675" y="6624638"/>
            <a:ext cx="1562100" cy="260350"/>
          </a:xfrm>
        </p:spPr>
        <p:txBody>
          <a:bodyPr tIns="72000" rIns="36000" bIns="0">
            <a:noAutofit/>
          </a:bodyPr>
          <a:lstStyle>
            <a:lvl1pPr>
              <a:defRPr/>
            </a:lvl1pPr>
          </a:lstStyle>
          <a:p>
            <a:pPr>
              <a:defRPr/>
            </a:pPr>
            <a:fld id="{D9A6E924-7374-4BE3-AB52-DEE2D19C2E8D}" type="slidenum">
              <a:rPr lang="en-GB"/>
              <a:pPr>
                <a:defRPr/>
              </a:pPr>
              <a:t>‹#›</a:t>
            </a:fld>
            <a:r>
              <a:rPr lang="tr-TR" dirty="0"/>
              <a:t>/16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4138" y="188913"/>
            <a:ext cx="896461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Asıl başlık stili için tıklatın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" y="4416425"/>
            <a:ext cx="8964613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" tIns="3600" rIns="3600" bIns="36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Asıl metin stillerini düzenlemek için tıklatın</a:t>
            </a:r>
          </a:p>
          <a:p>
            <a:pPr lvl="1"/>
            <a:r>
              <a:rPr lang="en-GB" smtClean="0"/>
              <a:t>İkinci düzey</a:t>
            </a:r>
          </a:p>
          <a:p>
            <a:pPr lvl="2"/>
            <a:r>
              <a:rPr lang="en-GB" smtClean="0"/>
              <a:t>Üçüncü düzey</a:t>
            </a:r>
          </a:p>
          <a:p>
            <a:pPr lvl="3"/>
            <a:r>
              <a:rPr lang="en-GB" smtClean="0"/>
              <a:t>Dördüncü düzey</a:t>
            </a:r>
          </a:p>
          <a:p>
            <a:pPr lvl="4"/>
            <a:r>
              <a:rPr lang="en-GB" smtClean="0"/>
              <a:t>Beşinci düzey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97088" y="6597650"/>
            <a:ext cx="4953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i="1">
                <a:solidFill>
                  <a:srgbClr val="4D4D4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RD51 Mini Week, 30 January – 1 February 2013, CERN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557963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4D4D4D"/>
                </a:solidFill>
                <a:latin typeface="+mn-lt"/>
              </a:defRPr>
            </a:lvl1pPr>
          </a:lstStyle>
          <a:p>
            <a:pPr>
              <a:defRPr/>
            </a:pPr>
            <a:fld id="{DAB12F64-8BA3-4324-ACDF-8152A1416C02}" type="slidenum">
              <a:rPr lang="en-GB"/>
              <a:pPr>
                <a:defRPr/>
              </a:pPr>
              <a:t>‹#›</a:t>
            </a:fld>
            <a:r>
              <a:rPr lang="tr-TR" dirty="0"/>
              <a:t>/10</a:t>
            </a:r>
            <a:endParaRPr lang="en-GB" dirty="0"/>
          </a:p>
        </p:txBody>
      </p:sp>
      <p:pic>
        <p:nvPicPr>
          <p:cNvPr id="7174" name="Picture 7" descr="bubble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8" y="-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Clr>
          <a:srgbClr val="000099"/>
        </a:buClr>
        <a:buFont typeface="Wingdings" pitchFamily="2" charset="2"/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Clr>
          <a:srgbClr val="000099"/>
        </a:buClr>
        <a:buFont typeface="Wingdings" pitchFamily="2" charset="2"/>
        <a:defRPr sz="2800" b="1">
          <a:solidFill>
            <a:srgbClr val="003399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Clr>
          <a:srgbClr val="000099"/>
        </a:buClr>
        <a:buFont typeface="Wingdings" pitchFamily="2" charset="2"/>
        <a:defRPr sz="2800" b="1">
          <a:solidFill>
            <a:srgbClr val="003399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Clr>
          <a:srgbClr val="000099"/>
        </a:buClr>
        <a:buFont typeface="Wingdings" pitchFamily="2" charset="2"/>
        <a:defRPr sz="2800" b="1">
          <a:solidFill>
            <a:srgbClr val="003399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Clr>
          <a:srgbClr val="000099"/>
        </a:buClr>
        <a:buFont typeface="Wingdings" pitchFamily="2" charset="2"/>
        <a:defRPr sz="2800" b="1">
          <a:solidFill>
            <a:srgbClr val="003399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buClr>
          <a:srgbClr val="000099"/>
        </a:buClr>
        <a:buFont typeface="Wingdings" pitchFamily="2" charset="2"/>
        <a:defRPr sz="2800" b="1">
          <a:solidFill>
            <a:srgbClr val="003399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buClr>
          <a:srgbClr val="000099"/>
        </a:buClr>
        <a:buFont typeface="Wingdings" pitchFamily="2" charset="2"/>
        <a:defRPr sz="2800" b="1">
          <a:solidFill>
            <a:srgbClr val="003399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buClr>
          <a:srgbClr val="000099"/>
        </a:buClr>
        <a:buFont typeface="Wingdings" pitchFamily="2" charset="2"/>
        <a:defRPr sz="2800" b="1">
          <a:solidFill>
            <a:srgbClr val="003399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buClr>
          <a:srgbClr val="000099"/>
        </a:buClr>
        <a:buFont typeface="Wingdings" pitchFamily="2" charset="2"/>
        <a:defRPr sz="2800" b="1">
          <a:solidFill>
            <a:srgbClr val="003399"/>
          </a:solidFill>
          <a:latin typeface="Times New Roman" pitchFamily="18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95000"/>
        <a:buFont typeface="Wingdings" pitchFamily="2" charset="2"/>
        <a:buChar char="v"/>
        <a:defRPr sz="22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85000"/>
        <a:buFont typeface="Wingdings" pitchFamily="2" charset="2"/>
        <a:buChar char="v"/>
        <a:defRPr sz="2000">
          <a:solidFill>
            <a:srgbClr val="003399"/>
          </a:solidFill>
          <a:latin typeface="+mn-lt"/>
        </a:defRPr>
      </a:lvl2pPr>
      <a:lvl3pPr marL="1143000" indent="-228600" algn="just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v"/>
        <a:defRPr sz="2000">
          <a:solidFill>
            <a:srgbClr val="003399"/>
          </a:solidFill>
          <a:latin typeface="+mn-lt"/>
        </a:defRPr>
      </a:lvl3pPr>
      <a:lvl4pPr marL="1600200" indent="-228600" algn="just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v"/>
        <a:defRPr sz="2000">
          <a:solidFill>
            <a:srgbClr val="003399"/>
          </a:solidFill>
          <a:latin typeface="+mn-lt"/>
        </a:defRPr>
      </a:lvl4pPr>
      <a:lvl5pPr marL="2057400" indent="-228600" algn="just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v"/>
        <a:defRPr sz="2000">
          <a:solidFill>
            <a:srgbClr val="003399"/>
          </a:solidFill>
          <a:latin typeface="+mn-lt"/>
        </a:defRPr>
      </a:lvl5pPr>
      <a:lvl6pPr marL="2514600" indent="-228600" algn="just" rtl="0" fontAlgn="base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v"/>
        <a:defRPr sz="2000">
          <a:solidFill>
            <a:srgbClr val="003399"/>
          </a:solidFill>
          <a:latin typeface="+mn-lt"/>
        </a:defRPr>
      </a:lvl6pPr>
      <a:lvl7pPr marL="2971800" indent="-228600" algn="just" rtl="0" fontAlgn="base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v"/>
        <a:defRPr sz="2000">
          <a:solidFill>
            <a:srgbClr val="003399"/>
          </a:solidFill>
          <a:latin typeface="+mn-lt"/>
        </a:defRPr>
      </a:lvl7pPr>
      <a:lvl8pPr marL="3429000" indent="-228600" algn="just" rtl="0" fontAlgn="base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v"/>
        <a:defRPr sz="2000">
          <a:solidFill>
            <a:srgbClr val="003399"/>
          </a:solidFill>
          <a:latin typeface="+mn-lt"/>
        </a:defRPr>
      </a:lvl8pPr>
      <a:lvl9pPr marL="3886200" indent="-228600" algn="just" rtl="0" fontAlgn="base">
        <a:spcBef>
          <a:spcPct val="20000"/>
        </a:spcBef>
        <a:spcAft>
          <a:spcPct val="0"/>
        </a:spcAft>
        <a:buClr>
          <a:srgbClr val="003399"/>
        </a:buClr>
        <a:buSzPct val="80000"/>
        <a:buFont typeface="Wingdings" pitchFamily="2" charset="2"/>
        <a:buChar char="v"/>
        <a:defRPr sz="2000">
          <a:solidFill>
            <a:srgbClr val="003399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6513" y="4221163"/>
            <a:ext cx="9036050" cy="2182812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GB" sz="2800" dirty="0" err="1" smtClean="0"/>
              <a:t>Özkan</a:t>
            </a:r>
            <a:r>
              <a:rPr lang="en-GB" sz="2800" dirty="0" smtClean="0"/>
              <a:t> ŞAHİN</a:t>
            </a:r>
            <a:r>
              <a:rPr lang="tr-TR" sz="2800" dirty="0" smtClean="0"/>
              <a:t> &amp; </a:t>
            </a:r>
            <a:r>
              <a:rPr lang="tr-TR" sz="2800" dirty="0" err="1" smtClean="0"/>
              <a:t>Tadeusz</a:t>
            </a:r>
            <a:r>
              <a:rPr lang="tr-TR" sz="2800" dirty="0" smtClean="0"/>
              <a:t> KOWALSKI</a:t>
            </a: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GB" sz="1800" dirty="0" err="1" smtClean="0"/>
              <a:t>Uludağ</a:t>
            </a:r>
            <a:r>
              <a:rPr lang="en-GB" sz="1800" dirty="0" smtClean="0"/>
              <a:t> University</a:t>
            </a:r>
            <a:r>
              <a:rPr lang="tr-TR" sz="1800" dirty="0" smtClean="0"/>
              <a:t>,</a:t>
            </a:r>
            <a:r>
              <a:rPr lang="en-GB" sz="1800" dirty="0" smtClean="0"/>
              <a:t> Physics Department</a:t>
            </a:r>
            <a:r>
              <a:rPr lang="tr-TR" sz="1800" dirty="0" smtClean="0"/>
              <a:t>, 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GB" sz="1800" dirty="0" smtClean="0"/>
              <a:t>Bursa</a:t>
            </a:r>
            <a:r>
              <a:rPr lang="tr-TR" sz="1800" dirty="0" smtClean="0"/>
              <a:t> – </a:t>
            </a:r>
            <a:r>
              <a:rPr lang="en-GB" sz="1800" dirty="0" smtClean="0"/>
              <a:t>TURKEY</a:t>
            </a:r>
            <a:endParaRPr lang="tr-TR" sz="1800" dirty="0" smtClean="0"/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sz="1800" dirty="0" smtClean="0"/>
              <a:t>Faculty of Physics and Applied Computer Science, AGH University of Science and Technology, </a:t>
            </a:r>
            <a:endParaRPr lang="tr-TR" sz="1800" dirty="0" smtClean="0"/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smtClean="0"/>
              <a:t>Krakow</a:t>
            </a:r>
            <a:r>
              <a:rPr lang="tr-TR" sz="1800" dirty="0" smtClean="0"/>
              <a:t> – POLAND </a:t>
            </a:r>
            <a:endParaRPr lang="en-GB" sz="1800" dirty="0" smtClean="0"/>
          </a:p>
        </p:txBody>
      </p:sp>
      <p:pic>
        <p:nvPicPr>
          <p:cNvPr id="10243" name="Picture 6" descr="jpgversiyon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333375"/>
            <a:ext cx="15589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7"/>
          <p:cNvSpPr>
            <a:spLocks noChangeArrowheads="1"/>
          </p:cNvSpPr>
          <p:nvPr/>
        </p:nvSpPr>
        <p:spPr bwMode="auto">
          <a:xfrm>
            <a:off x="115888" y="2636912"/>
            <a:ext cx="889317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  <a:buClr>
                <a:srgbClr val="000099"/>
              </a:buClr>
              <a:buFont typeface="Wingdings" pitchFamily="2" charset="2"/>
              <a:buNone/>
            </a:pPr>
            <a:r>
              <a:rPr lang="en-US" sz="4400" b="1" dirty="0" smtClean="0">
                <a:solidFill>
                  <a:srgbClr val="003399"/>
                </a:solidFill>
                <a:latin typeface="Times New Roman" pitchFamily="18" charset="0"/>
              </a:rPr>
              <a:t>Recent gain calculations</a:t>
            </a:r>
            <a:endParaRPr lang="en-US" sz="4400" b="1" dirty="0">
              <a:solidFill>
                <a:srgbClr val="003399"/>
              </a:solidFill>
              <a:latin typeface="Times New Roman" pitchFamily="18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549275"/>
            <a:ext cx="360045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rates (</a:t>
            </a:r>
            <a:r>
              <a:rPr lang="tr-TR" dirty="0" smtClean="0"/>
              <a:t>0.4 </a:t>
            </a:r>
            <a:r>
              <a:rPr lang="tr-TR" dirty="0" err="1" smtClean="0"/>
              <a:t>and</a:t>
            </a:r>
            <a:r>
              <a:rPr lang="tr-TR" dirty="0" smtClean="0"/>
              <a:t> 0.8 </a:t>
            </a:r>
            <a:r>
              <a:rPr lang="tr-TR" dirty="0" err="1" smtClean="0"/>
              <a:t>atm</a:t>
            </a:r>
            <a:r>
              <a:rPr lang="en-US" dirty="0" smtClean="0"/>
              <a:t>)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10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4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7" name="6 Metin kutusu"/>
          <p:cNvSpPr txBox="1"/>
          <p:nvPr/>
        </p:nvSpPr>
        <p:spPr>
          <a:xfrm>
            <a:off x="36513" y="4873625"/>
            <a:ext cx="4391471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the biggest transfer at  the lowest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concentration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b="1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bump in 10% CO2 mixture then sharp decrease for higher fractions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larger rate for the tube with thicker anode wire (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r</a:t>
            </a:r>
            <a:r>
              <a:rPr lang="en-US" baseline="-25000" dirty="0" err="1" smtClean="0">
                <a:solidFill>
                  <a:srgbClr val="000099"/>
                </a:solidFill>
                <a:latin typeface="+mj-lt"/>
              </a:rPr>
              <a:t>a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= 50 </a:t>
            </a:r>
            <a:r>
              <a:rPr lang="en-US" dirty="0" smtClean="0">
                <a:solidFill>
                  <a:srgbClr val="000099"/>
                </a:solidFill>
                <a:latin typeface="+mj-lt"/>
                <a:sym typeface="Symbol"/>
              </a:rPr>
              <a:t>m)</a:t>
            </a:r>
            <a:endParaRPr lang="en-US" dirty="0" smtClean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4572000" y="4873625"/>
            <a:ext cx="4425696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rates are almost flat including 10%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endParaRPr lang="en-US" dirty="0" smtClean="0">
              <a:solidFill>
                <a:srgbClr val="000099"/>
              </a:solidFill>
              <a:latin typeface="+mj-lt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then they decrease in 15%  and 20%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the rates are bigger at 0.8 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atm</a:t>
            </a:r>
            <a:endParaRPr lang="en-US" dirty="0" smtClean="0">
              <a:solidFill>
                <a:srgbClr val="000099"/>
              </a:solidFill>
              <a:latin typeface="+mj-lt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tr-TR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mtClean="0">
                <a:solidFill>
                  <a:srgbClr val="000099"/>
                </a:solidFill>
                <a:latin typeface="+mj-lt"/>
              </a:rPr>
              <a:t>errors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on transfer rates  are getting bigger for high concentrations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rates (</a:t>
            </a:r>
            <a:r>
              <a:rPr lang="tr-TR" dirty="0" smtClean="0"/>
              <a:t>1.2 </a:t>
            </a:r>
            <a:r>
              <a:rPr lang="tr-TR" dirty="0" err="1" smtClean="0"/>
              <a:t>and</a:t>
            </a:r>
            <a:r>
              <a:rPr lang="tr-TR" dirty="0" smtClean="0"/>
              <a:t> 1.8 </a:t>
            </a:r>
            <a:r>
              <a:rPr lang="tr-TR" dirty="0" err="1" smtClean="0"/>
              <a:t>atm</a:t>
            </a:r>
            <a:r>
              <a:rPr lang="en-US" dirty="0" smtClean="0"/>
              <a:t>)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11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4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9" name="8 Metin kutusu"/>
          <p:cNvSpPr txBox="1"/>
          <p:nvPr/>
        </p:nvSpPr>
        <p:spPr>
          <a:xfrm>
            <a:off x="72009" y="4869160"/>
            <a:ext cx="896448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the rates reach a maximum for 10%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mixture (see bumps)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maximum and minimum transfer rate gaps over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concentrations become smaller with increasing pressure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we get smaller rate in the tube with thinner anode wire (blue circles on the plots)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000" b="1" dirty="0" smtClean="0">
                <a:solidFill>
                  <a:srgbClr val="000099"/>
                </a:solidFill>
                <a:latin typeface="+mj-lt"/>
              </a:rPr>
              <a:t>the rates interestingly decrease with increase of CO</a:t>
            </a:r>
            <a:r>
              <a:rPr lang="en-US" sz="2000" b="1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z="2000" b="1" dirty="0" smtClean="0">
                <a:solidFill>
                  <a:srgbClr val="000099"/>
                </a:solidFill>
                <a:latin typeface="+mj-lt"/>
              </a:rPr>
              <a:t> fraction (first time) !!!</a:t>
            </a:r>
            <a:endParaRPr lang="en-US" dirty="0"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Modelling</a:t>
            </a:r>
            <a:r>
              <a:rPr lang="en-US" dirty="0" smtClean="0"/>
              <a:t> the transfer </a:t>
            </a:r>
            <a:r>
              <a:rPr lang="en-US" dirty="0" smtClean="0"/>
              <a:t>rates</a:t>
            </a:r>
            <a:endParaRPr lang="en-US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12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344" y="640083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640084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7" name="6 Metin kutusu"/>
          <p:cNvSpPr txBox="1"/>
          <p:nvPr/>
        </p:nvSpPr>
        <p:spPr>
          <a:xfrm>
            <a:off x="36513" y="4365104"/>
            <a:ext cx="4391471" cy="2262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no drops at the highest pressure </a:t>
            </a:r>
          </a:p>
          <a:p>
            <a:pPr lvl="1"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there was in 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Ar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–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mixtures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fit parameters for some mixtures are not physically meaningful</a:t>
            </a:r>
          </a:p>
          <a:p>
            <a:pPr lvl="1" algn="just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measurements below 0.4 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atm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may help to get more sensible results for 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radiative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terms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4572000" y="4365104"/>
            <a:ext cx="442569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mtClean="0">
                <a:solidFill>
                  <a:srgbClr val="000099"/>
                </a:solidFill>
                <a:latin typeface="+mj-lt"/>
              </a:rPr>
              <a:t> ALICE TPC results does not confirm the decrease with CO</a:t>
            </a:r>
            <a:r>
              <a:rPr lang="en-US" baseline="-2500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mtClean="0">
                <a:solidFill>
                  <a:srgbClr val="000099"/>
                </a:solidFill>
                <a:latin typeface="+mj-lt"/>
              </a:rPr>
              <a:t> concentration   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mtClean="0">
                <a:solidFill>
                  <a:srgbClr val="000099"/>
                </a:solidFill>
                <a:latin typeface="+mj-lt"/>
              </a:rPr>
              <a:t> 0.5% uncertainty on CO</a:t>
            </a:r>
            <a:r>
              <a:rPr lang="en-US" baseline="-25000" smtClean="0">
                <a:solidFill>
                  <a:srgbClr val="000099"/>
                </a:solidFill>
                <a:latin typeface="+mj-lt"/>
              </a:rPr>
              <a:t>2 </a:t>
            </a:r>
            <a:r>
              <a:rPr lang="en-US" smtClean="0">
                <a:solidFill>
                  <a:srgbClr val="000099"/>
                </a:solidFill>
                <a:latin typeface="+mj-lt"/>
              </a:rPr>
              <a:t>fraction</a:t>
            </a:r>
          </a:p>
          <a:p>
            <a:pPr lvl="1" algn="just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mtClean="0">
                <a:solidFill>
                  <a:srgbClr val="000099"/>
                </a:solidFill>
                <a:latin typeface="+mj-lt"/>
              </a:rPr>
              <a:t> gain range: 2 10</a:t>
            </a:r>
            <a:r>
              <a:rPr lang="en-US" baseline="30000" smtClean="0">
                <a:solidFill>
                  <a:srgbClr val="000099"/>
                </a:solidFill>
                <a:latin typeface="+mj-lt"/>
              </a:rPr>
              <a:t>4</a:t>
            </a:r>
            <a:r>
              <a:rPr lang="en-US" smtClean="0">
                <a:solidFill>
                  <a:srgbClr val="000099"/>
                </a:solidFill>
                <a:latin typeface="+mj-lt"/>
              </a:rPr>
              <a:t> – 5 10</a:t>
            </a:r>
            <a:r>
              <a:rPr lang="en-US" baseline="30000" smtClean="0">
                <a:solidFill>
                  <a:srgbClr val="000099"/>
                </a:solidFill>
                <a:latin typeface="+mj-lt"/>
              </a:rPr>
              <a:t>5</a:t>
            </a:r>
            <a:r>
              <a:rPr lang="en-US" smtClean="0">
                <a:solidFill>
                  <a:srgbClr val="000099"/>
                </a:solidFill>
                <a:latin typeface="+mj-lt"/>
              </a:rPr>
              <a:t>   </a:t>
            </a:r>
          </a:p>
        </p:txBody>
      </p:sp>
      <p:graphicFrame>
        <p:nvGraphicFramePr>
          <p:cNvPr id="51201" name="Object 9"/>
          <p:cNvGraphicFramePr>
            <a:graphicFrameLocks noChangeAspect="1"/>
          </p:cNvGraphicFramePr>
          <p:nvPr/>
        </p:nvGraphicFramePr>
        <p:xfrm>
          <a:off x="885491" y="692150"/>
          <a:ext cx="1746250" cy="576263"/>
        </p:xfrm>
        <a:graphic>
          <a:graphicData uri="http://schemas.openxmlformats.org/presentationml/2006/ole">
            <p:oleObj spid="_x0000_s51201" name="Denklem" r:id="rId5" imgW="1218960" imgH="431640" progId="Equation.3">
              <p:embed/>
            </p:oleObj>
          </a:graphicData>
        </a:graphic>
      </p:graphicFrame>
      <p:graphicFrame>
        <p:nvGraphicFramePr>
          <p:cNvPr id="51202" name="Object 9"/>
          <p:cNvGraphicFramePr>
            <a:graphicFrameLocks noChangeAspect="1"/>
          </p:cNvGraphicFramePr>
          <p:nvPr/>
        </p:nvGraphicFramePr>
        <p:xfrm>
          <a:off x="5580113" y="692696"/>
          <a:ext cx="1657350" cy="576263"/>
        </p:xfrm>
        <a:graphic>
          <a:graphicData uri="http://schemas.openxmlformats.org/presentationml/2006/ole">
            <p:oleObj spid="_x0000_s51202" name="Denklem" r:id="rId6" imgW="1155600" imgH="431640" progId="Equation.3">
              <p:embed/>
            </p:oleObj>
          </a:graphicData>
        </a:graphic>
      </p:graphicFrame>
      <p:sp>
        <p:nvSpPr>
          <p:cNvPr id="17" name="Rectangle 13"/>
          <p:cNvSpPr txBox="1">
            <a:spLocks noChangeArrowheads="1"/>
          </p:cNvSpPr>
          <p:nvPr/>
        </p:nvSpPr>
        <p:spPr>
          <a:xfrm>
            <a:off x="4572000" y="5805264"/>
            <a:ext cx="4500562" cy="937195"/>
          </a:xfrm>
          <a:prstGeom prst="rect">
            <a:avLst/>
          </a:prstGeom>
          <a:noFill/>
          <a:ln/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Clr>
                <a:srgbClr val="003399"/>
              </a:buClr>
              <a:buSzPct val="95000"/>
              <a:defRPr/>
            </a:pPr>
            <a:r>
              <a:rPr lang="en-US" sz="1100" kern="0" dirty="0">
                <a:solidFill>
                  <a:srgbClr val="003399"/>
                </a:solidFill>
                <a:latin typeface="+mn-lt"/>
                <a:sym typeface="Symbol" pitchFamily="18" charset="2"/>
              </a:rPr>
              <a:t>Experimental data: 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rgbClr val="003399"/>
              </a:buClr>
              <a:buSzPct val="95000"/>
              <a:defRPr/>
            </a:pPr>
            <a:r>
              <a:rPr lang="en-US" sz="1100" kern="0" dirty="0">
                <a:solidFill>
                  <a:srgbClr val="003399"/>
                </a:solidFill>
                <a:latin typeface="+mn-lt"/>
                <a:sym typeface="Symbol" pitchFamily="18" charset="2"/>
              </a:rPr>
              <a:t>C. </a:t>
            </a:r>
            <a:r>
              <a:rPr lang="en-US" sz="1100" kern="0" dirty="0" err="1">
                <a:solidFill>
                  <a:srgbClr val="003399"/>
                </a:solidFill>
                <a:latin typeface="+mn-lt"/>
                <a:sym typeface="Symbol" pitchFamily="18" charset="2"/>
              </a:rPr>
              <a:t>Garabatos</a:t>
            </a:r>
            <a:r>
              <a:rPr lang="en-US" sz="1100" kern="0" dirty="0">
                <a:solidFill>
                  <a:srgbClr val="003399"/>
                </a:solidFill>
                <a:latin typeface="+mn-lt"/>
                <a:sym typeface="Symbol" pitchFamily="18" charset="2"/>
              </a:rPr>
              <a:t>, The ALICE TPC, NIM A </a:t>
            </a:r>
            <a:r>
              <a:rPr lang="en-US" sz="1100" b="1" kern="0" dirty="0">
                <a:solidFill>
                  <a:srgbClr val="003399"/>
                </a:solidFill>
                <a:latin typeface="+mn-lt"/>
                <a:sym typeface="Symbol" pitchFamily="18" charset="2"/>
              </a:rPr>
              <a:t>535</a:t>
            </a:r>
            <a:r>
              <a:rPr lang="en-US" sz="1100" kern="0" dirty="0">
                <a:solidFill>
                  <a:srgbClr val="003399"/>
                </a:solidFill>
                <a:latin typeface="+mn-lt"/>
                <a:sym typeface="Symbol" pitchFamily="18" charset="2"/>
              </a:rPr>
              <a:t> (2004) 197–200. Proceedings of the 10</a:t>
            </a:r>
            <a:r>
              <a:rPr lang="en-US" sz="1100" kern="0" baseline="30000" dirty="0">
                <a:solidFill>
                  <a:srgbClr val="003399"/>
                </a:solidFill>
                <a:latin typeface="+mn-lt"/>
                <a:sym typeface="Symbol" pitchFamily="18" charset="2"/>
              </a:rPr>
              <a:t>th</a:t>
            </a:r>
            <a:r>
              <a:rPr lang="en-US" sz="1100" kern="0" dirty="0">
                <a:solidFill>
                  <a:srgbClr val="003399"/>
                </a:solidFill>
                <a:latin typeface="+mn-lt"/>
                <a:sym typeface="Symbol" pitchFamily="18" charset="2"/>
              </a:rPr>
              <a:t> International Vienna Conference on Instrumentation.</a:t>
            </a:r>
            <a:endParaRPr lang="en-US" sz="1100" kern="0" dirty="0">
              <a:solidFill>
                <a:srgbClr val="003399"/>
              </a:solidFill>
              <a:latin typeface="+mn-lt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rgbClr val="003399"/>
              </a:buClr>
              <a:buSzPct val="95000"/>
              <a:defRPr/>
            </a:pPr>
            <a:r>
              <a:rPr lang="en-US" sz="1100" kern="0" dirty="0">
                <a:solidFill>
                  <a:srgbClr val="003399"/>
                </a:solidFill>
                <a:latin typeface="+mn-lt"/>
              </a:rPr>
              <a:t>Unpublished data for  R. </a:t>
            </a:r>
            <a:r>
              <a:rPr lang="en-US" sz="1100" kern="0" dirty="0" err="1">
                <a:solidFill>
                  <a:srgbClr val="003399"/>
                </a:solidFill>
                <a:latin typeface="+mn-lt"/>
              </a:rPr>
              <a:t>Veenhof</a:t>
            </a:r>
            <a:r>
              <a:rPr lang="en-US" sz="1100" kern="0" dirty="0">
                <a:solidFill>
                  <a:srgbClr val="003399"/>
                </a:solidFill>
                <a:latin typeface="+mn-lt"/>
              </a:rPr>
              <a:t>, Choosing a gas mixture for the Alice TPC, ALICE-INT-2003-29 version 1.0, CERN,2003.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2196" y="640080"/>
            <a:ext cx="3726371" cy="3726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r>
              <a:rPr lang="tr-TR" dirty="0" smtClean="0"/>
              <a:t> </a:t>
            </a:r>
            <a:r>
              <a:rPr lang="tr-TR" dirty="0" err="1" smtClean="0"/>
              <a:t>parameters</a:t>
            </a:r>
            <a:r>
              <a:rPr lang="en-US" dirty="0" smtClean="0"/>
              <a:t> in Ne – CO</a:t>
            </a:r>
            <a:r>
              <a:rPr lang="en-US" baseline="-25000" dirty="0" smtClean="0"/>
              <a:t>2</a:t>
            </a:r>
            <a:r>
              <a:rPr lang="en-US" dirty="0" smtClean="0"/>
              <a:t> mixtures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13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4354" y="4437112"/>
            <a:ext cx="2404110" cy="240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676" y="640080"/>
            <a:ext cx="3726371" cy="3726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9" name="8 Metin kutusu"/>
          <p:cNvSpPr txBox="1"/>
          <p:nvPr/>
        </p:nvSpPr>
        <p:spPr>
          <a:xfrm>
            <a:off x="72009" y="4437112"/>
            <a:ext cx="6084167" cy="2262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both increase of  pressure and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concentration lead decrease on feedback parameters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feedback in Ne –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mixtures is change broader range compared to 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Ne – CO</a:t>
            </a:r>
            <a:r>
              <a:rPr lang="en-US" baseline="-25000" dirty="0" smtClean="0">
                <a:solidFill>
                  <a:srgbClr val="000099"/>
                </a:solidFill>
                <a:latin typeface="+mn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 mixtures 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Ar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–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:  3 – 20 10</a:t>
            </a:r>
            <a:r>
              <a:rPr lang="en-US" baseline="30000" dirty="0" smtClean="0">
                <a:solidFill>
                  <a:srgbClr val="000099"/>
                </a:solidFill>
                <a:latin typeface="+mj-lt"/>
              </a:rPr>
              <a:t>-6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, 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Ne – CO</a:t>
            </a:r>
            <a:r>
              <a:rPr lang="en-US" baseline="-25000" dirty="0" smtClean="0">
                <a:solidFill>
                  <a:srgbClr val="000099"/>
                </a:solidFill>
                <a:latin typeface="+mn-lt"/>
              </a:rPr>
              <a:t>2 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:  0.7 –  600 10</a:t>
            </a:r>
            <a:r>
              <a:rPr lang="en-US" baseline="30000" dirty="0" smtClean="0">
                <a:solidFill>
                  <a:srgbClr val="000099"/>
                </a:solidFill>
                <a:latin typeface="+mn-lt"/>
              </a:rPr>
              <a:t>-6</a:t>
            </a:r>
            <a:endParaRPr lang="en-US" dirty="0" smtClean="0">
              <a:solidFill>
                <a:srgbClr val="000099"/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calculations </a:t>
            </a:r>
            <a:r>
              <a:rPr lang="tr-TR" dirty="0" smtClean="0">
                <a:solidFill>
                  <a:srgbClr val="000099"/>
                </a:solidFill>
                <a:latin typeface="+mj-lt"/>
              </a:rPr>
              <a:t>on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avalanche sizes and photon mean free paths for Ne –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mixtures are in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Başlık"/>
          <p:cNvSpPr txBox="1">
            <a:spLocks/>
          </p:cNvSpPr>
          <p:nvPr/>
        </p:nvSpPr>
        <p:spPr bwMode="auto">
          <a:xfrm>
            <a:off x="84138" y="404936"/>
            <a:ext cx="8964612" cy="50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4400" b="1" i="0" u="none" strike="noStrike" kern="0" cap="none" spc="0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Next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14</a:t>
            </a:fld>
            <a:r>
              <a:rPr lang="tr-TR" dirty="0" smtClean="0"/>
              <a:t>/14</a:t>
            </a:r>
            <a:endParaRPr lang="en-GB" dirty="0"/>
          </a:p>
        </p:txBody>
      </p:sp>
      <p:sp>
        <p:nvSpPr>
          <p:cNvPr id="8" name="7 Metin kutusu"/>
          <p:cNvSpPr txBox="1"/>
          <p:nvPr/>
        </p:nvSpPr>
        <p:spPr>
          <a:xfrm>
            <a:off x="179388" y="1268760"/>
            <a:ext cx="8785225" cy="44781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2400"/>
              </a:spcAft>
              <a:buFont typeface="Wingdings" pitchFamily="2" charset="2"/>
              <a:buChar char="v"/>
              <a:defRPr/>
            </a:pPr>
            <a:r>
              <a:rPr lang="en-US" sz="200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000" smtClean="0">
                <a:solidFill>
                  <a:srgbClr val="000099"/>
                </a:solidFill>
                <a:latin typeface="+mj-lt"/>
              </a:rPr>
              <a:t>Hope to publish the results that we have for Ar – CO2 mixtures in very soon</a:t>
            </a:r>
            <a:endParaRPr lang="en-US" sz="2000">
              <a:solidFill>
                <a:srgbClr val="000099"/>
              </a:solidFill>
              <a:latin typeface="+mj-lt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000" smtClean="0">
                <a:solidFill>
                  <a:srgbClr val="000099"/>
                </a:solidFill>
                <a:latin typeface="+mj-lt"/>
              </a:rPr>
              <a:t>We have last minute experimental gain data for Ne – CO</a:t>
            </a:r>
            <a:r>
              <a:rPr lang="en-US" sz="2000" baseline="-2500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z="2000" smtClean="0">
                <a:solidFill>
                  <a:srgbClr val="000099"/>
                </a:solidFill>
                <a:latin typeface="+mj-lt"/>
              </a:rPr>
              <a:t> mixtures only 3 days ago; measured in 30% and 50% CO</a:t>
            </a:r>
            <a:r>
              <a:rPr lang="en-US" sz="2000" baseline="-25000" smtClean="0">
                <a:solidFill>
                  <a:srgbClr val="000099"/>
                </a:solidFill>
                <a:latin typeface="+mj-lt"/>
              </a:rPr>
              <a:t>2 </a:t>
            </a:r>
            <a:r>
              <a:rPr lang="en-US" sz="2000" smtClean="0">
                <a:solidFill>
                  <a:srgbClr val="000099"/>
                </a:solidFill>
                <a:latin typeface="+mj-lt"/>
              </a:rPr>
              <a:t> fractions 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smtClean="0">
                <a:solidFill>
                  <a:srgbClr val="000099"/>
                </a:solidFill>
                <a:latin typeface="+mj-lt"/>
              </a:rPr>
              <a:t>3.5% CO</a:t>
            </a:r>
            <a:r>
              <a:rPr lang="en-US" sz="2000" baseline="-2500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z="2000" smtClean="0">
                <a:solidFill>
                  <a:srgbClr val="000099"/>
                </a:solidFill>
                <a:latin typeface="+mj-lt"/>
              </a:rPr>
              <a:t>  data will also be ready in a few days (private communication with Tadeusz KOWALSKI, 13th Oct)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smtClean="0">
                <a:solidFill>
                  <a:srgbClr val="000099"/>
                </a:solidFill>
                <a:latin typeface="+mj-lt"/>
              </a:rPr>
              <a:t> very important to fill gaps modelling of the transfer rates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smtClean="0">
                <a:solidFill>
                  <a:srgbClr val="000099"/>
                </a:solidFill>
                <a:latin typeface="+mj-lt"/>
              </a:rPr>
              <a:t> calculations are in progress</a:t>
            </a:r>
          </a:p>
          <a:p>
            <a:pPr lvl="1" algn="just">
              <a:spcAft>
                <a:spcPts val="2400"/>
              </a:spcAft>
              <a:buFont typeface="Wingdings" pitchFamily="2" charset="2"/>
              <a:buChar char="v"/>
              <a:defRPr/>
            </a:pPr>
            <a:r>
              <a:rPr lang="en-US" sz="2000" b="1" smtClean="0">
                <a:solidFill>
                  <a:srgbClr val="000099"/>
                </a:solidFill>
                <a:latin typeface="+mj-lt"/>
              </a:rPr>
              <a:t> measurements in 1% CO</a:t>
            </a:r>
            <a:r>
              <a:rPr lang="en-US" sz="2000" b="1" baseline="-2500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z="2000" b="1" smtClean="0">
                <a:solidFill>
                  <a:srgbClr val="000099"/>
                </a:solidFill>
                <a:latin typeface="+mj-lt"/>
              </a:rPr>
              <a:t> would also be very useful !!!</a:t>
            </a:r>
            <a:endParaRPr lang="en-US" sz="2000" b="1">
              <a:solidFill>
                <a:srgbClr val="000099"/>
              </a:solidFill>
              <a:latin typeface="+mj-lt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000" smtClean="0">
                <a:solidFill>
                  <a:srgbClr val="000099"/>
                </a:solidFill>
                <a:latin typeface="+mj-lt"/>
              </a:rPr>
              <a:t>Physical meaning of drops of the transfer rates at high CO</a:t>
            </a:r>
            <a:r>
              <a:rPr lang="en-US" sz="2000" baseline="-2500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z="2000" smtClean="0">
                <a:solidFill>
                  <a:srgbClr val="000099"/>
                </a:solidFill>
                <a:latin typeface="+mj-lt"/>
              </a:rPr>
              <a:t> fractions has to be worked closely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smtClean="0">
                <a:solidFill>
                  <a:srgbClr val="000099"/>
                </a:solidFill>
                <a:latin typeface="+mj-lt"/>
              </a:rPr>
              <a:t>We will check Magboltz cross sections for Ne by comparing the literature</a:t>
            </a:r>
          </a:p>
        </p:txBody>
      </p:sp>
      <p:sp>
        <p:nvSpPr>
          <p:cNvPr id="10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Başlık"/>
          <p:cNvSpPr txBox="1">
            <a:spLocks/>
          </p:cNvSpPr>
          <p:nvPr/>
        </p:nvSpPr>
        <p:spPr bwMode="auto">
          <a:xfrm>
            <a:off x="84138" y="2924175"/>
            <a:ext cx="896461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buClr>
                <a:srgbClr val="000099"/>
              </a:buClr>
              <a:buFont typeface="Wingdings" pitchFamily="2" charset="2"/>
              <a:buNone/>
              <a:defRPr/>
            </a:pPr>
            <a:r>
              <a:rPr lang="en-US" sz="9600" b="1" kern="0" dirty="0" smtClean="0">
                <a:solidFill>
                  <a:srgbClr val="003399"/>
                </a:solidFill>
                <a:latin typeface="Monotype Corsiva" pitchFamily="66" charset="0"/>
                <a:ea typeface="+mj-ea"/>
                <a:cs typeface="+mj-cs"/>
              </a:rPr>
              <a:t>Thanks and ???</a:t>
            </a:r>
            <a:endParaRPr lang="en-US" sz="9600" b="1" kern="0" dirty="0">
              <a:solidFill>
                <a:srgbClr val="003399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Gain measurements and fits for Ar – CO</a:t>
            </a:r>
            <a:r>
              <a:rPr lang="en-US" baseline="-25000" smtClean="0"/>
              <a:t>2</a:t>
            </a:r>
            <a:r>
              <a:rPr lang="en-US" smtClean="0"/>
              <a:t> mixtures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2</a:t>
            </a:fld>
            <a:r>
              <a:rPr lang="tr-TR" dirty="0" smtClean="0"/>
              <a:t>/14</a:t>
            </a:r>
            <a:endParaRPr lang="en-GB" dirty="0"/>
          </a:p>
        </p:txBody>
      </p:sp>
      <p:sp>
        <p:nvSpPr>
          <p:cNvPr id="11" name="10 Metin kutusu"/>
          <p:cNvSpPr txBox="1"/>
          <p:nvPr/>
        </p:nvSpPr>
        <p:spPr>
          <a:xfrm>
            <a:off x="72009" y="3861048"/>
            <a:ext cx="8964487" cy="2477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b="1" dirty="0">
                <a:solidFill>
                  <a:srgbClr val="000099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High precision gain measurements in Krakow (</a:t>
            </a:r>
            <a:r>
              <a:rPr lang="en-US" sz="2000" dirty="0" err="1" smtClean="0">
                <a:solidFill>
                  <a:srgbClr val="000099"/>
                </a:solidFill>
                <a:latin typeface="+mn-lt"/>
              </a:rPr>
              <a:t>Tadeusz</a:t>
            </a: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 KOWALSKI)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 special guard for dark current</a:t>
            </a:r>
            <a:endParaRPr lang="tr-TR" sz="2000" dirty="0" smtClean="0">
              <a:solidFill>
                <a:srgbClr val="000099"/>
              </a:solidFill>
              <a:latin typeface="+mn-lt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rgbClr val="000099"/>
                </a:solidFill>
                <a:latin typeface="+mn-lt"/>
              </a:rPr>
              <a:t>no need to use gain scaling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 Wide gain regime: </a:t>
            </a:r>
            <a:r>
              <a:rPr lang="en-US" sz="2000" dirty="0" err="1" smtClean="0">
                <a:solidFill>
                  <a:srgbClr val="000099"/>
                </a:solidFill>
                <a:latin typeface="+mn-lt"/>
              </a:rPr>
              <a:t>ionisation</a:t>
            </a: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  to gain of 10</a:t>
            </a:r>
            <a:r>
              <a:rPr lang="en-US" sz="2000" baseline="30000" dirty="0" smtClean="0">
                <a:solidFill>
                  <a:srgbClr val="000099"/>
                </a:solidFill>
                <a:latin typeface="+mn-lt"/>
              </a:rPr>
              <a:t>5</a:t>
            </a:r>
            <a:r>
              <a:rPr lang="tr-TR" sz="2000" dirty="0" smtClean="0">
                <a:solidFill>
                  <a:srgbClr val="000099"/>
                </a:solidFill>
                <a:latin typeface="+mn-lt"/>
              </a:rPr>
              <a:t>; </a:t>
            </a:r>
            <a:r>
              <a:rPr lang="tr-TR" sz="2000" dirty="0" err="1" smtClean="0">
                <a:solidFill>
                  <a:srgbClr val="000099"/>
                </a:solidFill>
                <a:latin typeface="+mn-lt"/>
              </a:rPr>
              <a:t>less</a:t>
            </a:r>
            <a:r>
              <a:rPr lang="tr-TR" sz="200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tr-TR" sz="2000" dirty="0" err="1" smtClean="0">
                <a:solidFill>
                  <a:srgbClr val="000099"/>
                </a:solidFill>
                <a:latin typeface="+mn-lt"/>
              </a:rPr>
              <a:t>than</a:t>
            </a:r>
            <a:r>
              <a:rPr lang="tr-TR" sz="2000" dirty="0" smtClean="0">
                <a:solidFill>
                  <a:srgbClr val="000099"/>
                </a:solidFill>
                <a:latin typeface="+mn-lt"/>
              </a:rPr>
              <a:t> 5% </a:t>
            </a:r>
            <a:r>
              <a:rPr lang="tr-TR" sz="2000" dirty="0" err="1" smtClean="0">
                <a:solidFill>
                  <a:srgbClr val="000099"/>
                </a:solidFill>
                <a:latin typeface="+mn-lt"/>
              </a:rPr>
              <a:t>error</a:t>
            </a:r>
            <a:r>
              <a:rPr lang="tr-TR" sz="2000" dirty="0" smtClean="0">
                <a:solidFill>
                  <a:srgbClr val="000099"/>
                </a:solidFill>
                <a:latin typeface="+mn-lt"/>
              </a:rPr>
              <a:t> on </a:t>
            </a:r>
            <a:r>
              <a:rPr lang="tr-TR" sz="2000" dirty="0" err="1" smtClean="0">
                <a:solidFill>
                  <a:srgbClr val="000099"/>
                </a:solidFill>
                <a:latin typeface="+mn-lt"/>
              </a:rPr>
              <a:t>gas</a:t>
            </a:r>
            <a:r>
              <a:rPr lang="tr-TR" sz="200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tr-TR" sz="2000" dirty="0" err="1" smtClean="0">
                <a:solidFill>
                  <a:srgbClr val="000099"/>
                </a:solidFill>
                <a:latin typeface="+mn-lt"/>
              </a:rPr>
              <a:t>gain</a:t>
            </a:r>
            <a:endParaRPr lang="en-US" sz="2000" dirty="0" smtClean="0">
              <a:solidFill>
                <a:srgbClr val="000099"/>
              </a:solidFill>
              <a:latin typeface="+mn-lt"/>
            </a:endParaRPr>
          </a:p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 Pressure range: 0.4 – 1.8 </a:t>
            </a:r>
            <a:r>
              <a:rPr lang="en-US" sz="2000" dirty="0" err="1" smtClean="0">
                <a:solidFill>
                  <a:srgbClr val="000099"/>
                </a:solidFill>
                <a:latin typeface="+mn-lt"/>
              </a:rPr>
              <a:t>atm</a:t>
            </a:r>
            <a:endParaRPr lang="en-US" sz="2000" dirty="0" smtClean="0">
              <a:solidFill>
                <a:srgbClr val="000099"/>
              </a:solidFill>
              <a:latin typeface="+mn-lt"/>
            </a:endParaRPr>
          </a:p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 Admixture concentration: 1 – 50 % CO</a:t>
            </a:r>
            <a:r>
              <a:rPr lang="en-US" sz="2000" baseline="-25000" dirty="0" smtClean="0">
                <a:solidFill>
                  <a:srgbClr val="000099"/>
                </a:solidFill>
                <a:latin typeface="+mn-lt"/>
              </a:rPr>
              <a:t>2</a:t>
            </a: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 </a:t>
            </a:r>
            <a:endParaRPr lang="en-US" sz="2000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12" name="2 Altbilgi Yer Tutucusu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0563" y="640080"/>
            <a:ext cx="3050667" cy="3065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9315" y="640080"/>
            <a:ext cx="3049587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07" y="640080"/>
            <a:ext cx="3050667" cy="3065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Extracted transfer rates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3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4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19 Metin kutusu"/>
          <p:cNvSpPr txBox="1"/>
          <p:nvPr/>
        </p:nvSpPr>
        <p:spPr>
          <a:xfrm>
            <a:off x="34925" y="4869160"/>
            <a:ext cx="439261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n-lt"/>
              </a:rPr>
              <a:t> Fit function for 1%, 2%, 4% CO</a:t>
            </a:r>
            <a:r>
              <a:rPr lang="en-US" baseline="-25000" dirty="0">
                <a:solidFill>
                  <a:srgbClr val="000099"/>
                </a:solidFill>
                <a:latin typeface="+mn-lt"/>
              </a:rPr>
              <a:t>2</a:t>
            </a:r>
          </a:p>
        </p:txBody>
      </p:sp>
      <p:sp>
        <p:nvSpPr>
          <p:cNvPr id="21" name="20 Metin kutusu"/>
          <p:cNvSpPr txBox="1"/>
          <p:nvPr/>
        </p:nvSpPr>
        <p:spPr>
          <a:xfrm>
            <a:off x="4572000" y="4872062"/>
            <a:ext cx="442753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Scaled </a:t>
            </a:r>
            <a:r>
              <a:rPr lang="en-US" dirty="0">
                <a:solidFill>
                  <a:srgbClr val="000099"/>
                </a:solidFill>
                <a:latin typeface="+mn-lt"/>
              </a:rPr>
              <a:t>fits: </a:t>
            </a:r>
            <a:r>
              <a:rPr lang="en-US" dirty="0" err="1">
                <a:solidFill>
                  <a:srgbClr val="000099"/>
                </a:solidFill>
                <a:latin typeface="+mn-lt"/>
              </a:rPr>
              <a:t>normalised</a:t>
            </a:r>
            <a:r>
              <a:rPr lang="en-US" dirty="0">
                <a:solidFill>
                  <a:srgbClr val="000099"/>
                </a:solidFill>
                <a:latin typeface="+mn-lt"/>
              </a:rPr>
              <a:t> to 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50% </a:t>
            </a:r>
            <a:r>
              <a:rPr lang="en-US" dirty="0">
                <a:solidFill>
                  <a:srgbClr val="000099"/>
                </a:solidFill>
                <a:latin typeface="+mn-lt"/>
              </a:rPr>
              <a:t>CO</a:t>
            </a:r>
            <a:r>
              <a:rPr lang="en-US" baseline="-25000" dirty="0">
                <a:solidFill>
                  <a:srgbClr val="000099"/>
                </a:solidFill>
                <a:latin typeface="+mn-lt"/>
              </a:rPr>
              <a:t>2</a:t>
            </a:r>
            <a:r>
              <a:rPr lang="en-US" dirty="0">
                <a:solidFill>
                  <a:srgbClr val="000099"/>
                </a:solidFill>
                <a:latin typeface="+mn-lt"/>
              </a:rPr>
              <a:t>,</a:t>
            </a:r>
            <a:r>
              <a:rPr lang="en-US" baseline="-25000" dirty="0">
                <a:solidFill>
                  <a:srgbClr val="000099"/>
                </a:solidFill>
                <a:latin typeface="+mn-lt"/>
              </a:rPr>
              <a:t> </a:t>
            </a:r>
            <a:r>
              <a:rPr lang="en-US" dirty="0">
                <a:solidFill>
                  <a:srgbClr val="000099"/>
                </a:solidFill>
                <a:latin typeface="+mn-lt"/>
              </a:rPr>
              <a:t> using its 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fit </a:t>
            </a:r>
            <a:r>
              <a:rPr lang="en-US" dirty="0">
                <a:solidFill>
                  <a:srgbClr val="000099"/>
                </a:solidFill>
                <a:latin typeface="+mn-lt"/>
              </a:rPr>
              <a:t>parameters (plot on the left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)</a:t>
            </a:r>
            <a:endParaRPr lang="en-US" dirty="0">
              <a:solidFill>
                <a:srgbClr val="000099"/>
              </a:solidFill>
              <a:latin typeface="+mn-lt"/>
            </a:endParaRPr>
          </a:p>
        </p:txBody>
      </p:sp>
      <p:graphicFrame>
        <p:nvGraphicFramePr>
          <p:cNvPr id="22" name="Object 6"/>
          <p:cNvGraphicFramePr>
            <a:graphicFrameLocks noChangeAspect="1"/>
          </p:cNvGraphicFramePr>
          <p:nvPr/>
        </p:nvGraphicFramePr>
        <p:xfrm>
          <a:off x="533400" y="6122243"/>
          <a:ext cx="2598738" cy="619125"/>
        </p:xfrm>
        <a:graphic>
          <a:graphicData uri="http://schemas.openxmlformats.org/presentationml/2006/ole">
            <p:oleObj spid="_x0000_s24581" name="Denklem" r:id="rId5" imgW="1701720" imgH="431640" progId="Equation.3">
              <p:embed/>
            </p:oleObj>
          </a:graphicData>
        </a:graphic>
      </p:graphicFrame>
      <p:graphicFrame>
        <p:nvGraphicFramePr>
          <p:cNvPr id="23" name="Object 9"/>
          <p:cNvGraphicFramePr>
            <a:graphicFrameLocks noChangeAspect="1"/>
          </p:cNvGraphicFramePr>
          <p:nvPr/>
        </p:nvGraphicFramePr>
        <p:xfrm>
          <a:off x="468313" y="5184923"/>
          <a:ext cx="2641600" cy="649288"/>
        </p:xfrm>
        <a:graphic>
          <a:graphicData uri="http://schemas.openxmlformats.org/presentationml/2006/ole">
            <p:oleObj spid="_x0000_s24582" name="Denklem" r:id="rId6" imgW="1650960" imgH="431640" progId="Equation.3">
              <p:embed/>
            </p:oleObj>
          </a:graphicData>
        </a:graphic>
      </p:graphicFrame>
      <p:sp>
        <p:nvSpPr>
          <p:cNvPr id="24" name="23 Metin kutusu"/>
          <p:cNvSpPr txBox="1"/>
          <p:nvPr/>
        </p:nvSpPr>
        <p:spPr>
          <a:xfrm>
            <a:off x="34925" y="5824363"/>
            <a:ext cx="4394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n-lt"/>
              </a:rPr>
              <a:t> Fit function for </a:t>
            </a:r>
            <a:r>
              <a:rPr lang="tr-TR" dirty="0">
                <a:solidFill>
                  <a:srgbClr val="000099"/>
                </a:solidFill>
                <a:latin typeface="+mn-lt"/>
              </a:rPr>
              <a:t> 5.73%, </a:t>
            </a:r>
            <a:r>
              <a:rPr lang="en-US" dirty="0">
                <a:solidFill>
                  <a:srgbClr val="000099"/>
                </a:solidFill>
                <a:latin typeface="+mn-lt"/>
              </a:rPr>
              <a:t>30%, 50% CO</a:t>
            </a:r>
            <a:r>
              <a:rPr lang="en-US" baseline="-25000" dirty="0">
                <a:solidFill>
                  <a:srgbClr val="000099"/>
                </a:solidFill>
                <a:latin typeface="+mn-lt"/>
              </a:rPr>
              <a:t>2</a:t>
            </a:r>
          </a:p>
        </p:txBody>
      </p:sp>
      <p:sp>
        <p:nvSpPr>
          <p:cNvPr id="25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cxnSp>
        <p:nvCxnSpPr>
          <p:cNvPr id="27" name="26 Düz Ok Bağlayıcısı"/>
          <p:cNvCxnSpPr>
            <a:stCxn id="28" idx="6"/>
          </p:cNvCxnSpPr>
          <p:nvPr/>
        </p:nvCxnSpPr>
        <p:spPr>
          <a:xfrm>
            <a:off x="3131840" y="5481228"/>
            <a:ext cx="1440160" cy="46805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Oval"/>
          <p:cNvSpPr/>
          <p:nvPr/>
        </p:nvSpPr>
        <p:spPr>
          <a:xfrm>
            <a:off x="2411760" y="5301208"/>
            <a:ext cx="72008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Oval"/>
          <p:cNvSpPr/>
          <p:nvPr/>
        </p:nvSpPr>
        <p:spPr>
          <a:xfrm>
            <a:off x="2458010" y="6224433"/>
            <a:ext cx="720080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0" name="29 Düz Ok Bağlayıcısı"/>
          <p:cNvCxnSpPr>
            <a:stCxn id="29" idx="6"/>
          </p:cNvCxnSpPr>
          <p:nvPr/>
        </p:nvCxnSpPr>
        <p:spPr>
          <a:xfrm flipV="1">
            <a:off x="3178090" y="6165304"/>
            <a:ext cx="1321902" cy="23914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Metin kutusu"/>
          <p:cNvSpPr txBox="1"/>
          <p:nvPr/>
        </p:nvSpPr>
        <p:spPr>
          <a:xfrm>
            <a:off x="4572000" y="5874077"/>
            <a:ext cx="4427538" cy="723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en-US" b="1" dirty="0">
                <a:solidFill>
                  <a:srgbClr val="000099"/>
                </a:solidFill>
                <a:latin typeface="+mn-lt"/>
              </a:rPr>
              <a:t>p</a:t>
            </a:r>
            <a:r>
              <a:rPr lang="en-US" b="1" baseline="30000" dirty="0">
                <a:solidFill>
                  <a:srgbClr val="000099"/>
                </a:solidFill>
                <a:latin typeface="+mn-lt"/>
              </a:rPr>
              <a:t>2</a:t>
            </a:r>
            <a:r>
              <a:rPr lang="en-US" dirty="0">
                <a:solidFill>
                  <a:srgbClr val="000099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dependence:</a:t>
            </a:r>
          </a:p>
          <a:p>
            <a:pPr algn="just">
              <a:spcAft>
                <a:spcPts val="600"/>
              </a:spcAft>
              <a:defRPr/>
            </a:pPr>
            <a:r>
              <a:rPr lang="en-US" dirty="0" smtClean="0">
                <a:solidFill>
                  <a:srgbClr val="000099"/>
                </a:solidFill>
                <a:latin typeface="+mn-lt"/>
              </a:rPr>
              <a:t>     evidence of 3–body </a:t>
            </a:r>
            <a:r>
              <a:rPr lang="en-US" dirty="0">
                <a:solidFill>
                  <a:srgbClr val="000099"/>
                </a:solidFill>
                <a:latin typeface="+mn-lt"/>
              </a:rPr>
              <a:t>interactions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Modelling of the transfer rates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4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4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10" name="9 Metin kutusu"/>
          <p:cNvSpPr txBox="1"/>
          <p:nvPr/>
        </p:nvSpPr>
        <p:spPr>
          <a:xfrm>
            <a:off x="34925" y="4869160"/>
            <a:ext cx="4392613" cy="13542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Combined fit (concentration + pressure)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n-lt"/>
              </a:rPr>
              <a:t> All transfer rates included: Green curves extracted from </a:t>
            </a:r>
            <a:r>
              <a:rPr lang="en-US" kern="0" dirty="0" smtClean="0">
                <a:solidFill>
                  <a:srgbClr val="003399"/>
                </a:solidFill>
                <a:latin typeface="+mj-lt"/>
                <a:sym typeface="Symbol" pitchFamily="18" charset="2"/>
              </a:rPr>
              <a:t>T.Z</a:t>
            </a:r>
            <a:r>
              <a:rPr lang="en-US" kern="0" dirty="0">
                <a:solidFill>
                  <a:srgbClr val="003399"/>
                </a:solidFill>
                <a:latin typeface="+mj-lt"/>
                <a:sym typeface="Symbol" pitchFamily="18" charset="2"/>
              </a:rPr>
              <a:t>. Kowalski </a:t>
            </a:r>
            <a:r>
              <a:rPr lang="en-US" i="1" kern="0" dirty="0">
                <a:solidFill>
                  <a:srgbClr val="003399"/>
                </a:solidFill>
                <a:latin typeface="+mj-lt"/>
                <a:sym typeface="Symbol" pitchFamily="18" charset="2"/>
              </a:rPr>
              <a:t>et al</a:t>
            </a:r>
            <a:r>
              <a:rPr lang="en-US" i="1" kern="0" dirty="0" smtClean="0">
                <a:solidFill>
                  <a:srgbClr val="003399"/>
                </a:solidFill>
                <a:latin typeface="+mj-lt"/>
                <a:sym typeface="Symbol" pitchFamily="18" charset="2"/>
              </a:rPr>
              <a:t>. </a:t>
            </a:r>
            <a:r>
              <a:rPr lang="en-US" kern="0" dirty="0" smtClean="0">
                <a:solidFill>
                  <a:srgbClr val="003399"/>
                </a:solidFill>
                <a:latin typeface="+mj-lt"/>
                <a:sym typeface="Symbol" pitchFamily="18" charset="2"/>
              </a:rPr>
              <a:t>NIM</a:t>
            </a:r>
            <a:r>
              <a:rPr lang="en-US" i="1" kern="0" dirty="0" smtClean="0">
                <a:solidFill>
                  <a:srgbClr val="003399"/>
                </a:solidFill>
                <a:latin typeface="+mj-lt"/>
              </a:rPr>
              <a:t> </a:t>
            </a:r>
            <a:r>
              <a:rPr lang="en-US" i="1" kern="0" dirty="0">
                <a:solidFill>
                  <a:srgbClr val="003399"/>
                </a:solidFill>
                <a:latin typeface="+mj-lt"/>
              </a:rPr>
              <a:t>A </a:t>
            </a:r>
            <a:r>
              <a:rPr lang="en-US" b="1" kern="0" dirty="0">
                <a:solidFill>
                  <a:srgbClr val="003399"/>
                </a:solidFill>
                <a:latin typeface="+mj-lt"/>
              </a:rPr>
              <a:t>323</a:t>
            </a:r>
            <a:r>
              <a:rPr lang="en-US" kern="0" dirty="0">
                <a:solidFill>
                  <a:srgbClr val="003399"/>
                </a:solidFill>
                <a:latin typeface="+mj-lt"/>
              </a:rPr>
              <a:t> (1992) </a:t>
            </a:r>
            <a:r>
              <a:rPr lang="en-US" kern="0" dirty="0" smtClean="0">
                <a:solidFill>
                  <a:srgbClr val="003399"/>
                </a:solidFill>
                <a:latin typeface="+mj-lt"/>
              </a:rPr>
              <a:t>289–293</a:t>
            </a:r>
            <a:endParaRPr lang="en-US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4572000" y="4872062"/>
            <a:ext cx="4427538" cy="17851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Confirmation of the transfer curves with earlier data at 1070 </a:t>
            </a:r>
            <a:r>
              <a:rPr lang="en-US" dirty="0" err="1" smtClean="0">
                <a:solidFill>
                  <a:srgbClr val="000099"/>
                </a:solidFill>
                <a:latin typeface="+mn-lt"/>
              </a:rPr>
              <a:t>hPa</a:t>
            </a:r>
            <a:endParaRPr lang="en-US" dirty="0">
              <a:solidFill>
                <a:srgbClr val="000099"/>
              </a:solidFill>
              <a:latin typeface="+mn-lt"/>
            </a:endParaRPr>
          </a:p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n-lt"/>
              </a:rPr>
              <a:t> Lower uncertainty with recent data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n-lt"/>
              </a:rPr>
              <a:t> Positive </a:t>
            </a:r>
            <a:r>
              <a:rPr lang="en-US" dirty="0" err="1" smtClean="0">
                <a:solidFill>
                  <a:srgbClr val="000099"/>
                </a:solidFill>
                <a:latin typeface="+mn-lt"/>
              </a:rPr>
              <a:t>radiative</a:t>
            </a:r>
            <a:r>
              <a:rPr lang="en-US" dirty="0" smtClean="0">
                <a:solidFill>
                  <a:srgbClr val="000099"/>
                </a:solidFill>
                <a:latin typeface="+mn-lt"/>
              </a:rPr>
              <a:t> term at low CO2 concentrations</a:t>
            </a:r>
            <a:endParaRPr lang="en-US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13" name="Rectangle 13"/>
          <p:cNvSpPr txBox="1">
            <a:spLocks noChangeArrowheads="1"/>
          </p:cNvSpPr>
          <p:nvPr/>
        </p:nvSpPr>
        <p:spPr>
          <a:xfrm>
            <a:off x="6156176" y="3068960"/>
            <a:ext cx="2189435" cy="360809"/>
          </a:xfrm>
          <a:prstGeom prst="rect">
            <a:avLst/>
          </a:prstGeom>
          <a:noFill/>
          <a:ln/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Clr>
                <a:srgbClr val="003399"/>
              </a:buClr>
              <a:buSzPct val="95000"/>
              <a:defRPr/>
            </a:pPr>
            <a:r>
              <a:rPr lang="en-US" sz="1200" kern="0" smtClean="0">
                <a:solidFill>
                  <a:srgbClr val="006600"/>
                </a:solidFill>
                <a:latin typeface="+mn-lt"/>
                <a:sym typeface="Symbol" pitchFamily="18" charset="2"/>
              </a:rPr>
              <a:t>From recent gain measurements</a:t>
            </a:r>
            <a:endParaRPr lang="en-US" sz="1200" kern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14" name="13 Metin kutusu"/>
          <p:cNvSpPr txBox="1"/>
          <p:nvPr/>
        </p:nvSpPr>
        <p:spPr>
          <a:xfrm>
            <a:off x="5938837" y="3861048"/>
            <a:ext cx="29536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a-DK" sz="1200" dirty="0" smtClean="0">
                <a:solidFill>
                  <a:srgbClr val="000099"/>
                </a:solidFill>
                <a:latin typeface="+mj-lt"/>
              </a:rPr>
              <a:t>[</a:t>
            </a:r>
            <a:r>
              <a:rPr lang="da-DK" sz="1200" dirty="0">
                <a:solidFill>
                  <a:srgbClr val="000099"/>
                </a:solidFill>
                <a:latin typeface="+mj-lt"/>
              </a:rPr>
              <a:t>Ö. Şahin et al. JINST P05002 (2010) 1–30]</a:t>
            </a:r>
          </a:p>
        </p:txBody>
      </p:sp>
      <p:sp>
        <p:nvSpPr>
          <p:cNvPr id="16" name="15 Metin kutusu"/>
          <p:cNvSpPr txBox="1"/>
          <p:nvPr/>
        </p:nvSpPr>
        <p:spPr>
          <a:xfrm>
            <a:off x="2555776" y="4005064"/>
            <a:ext cx="16561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tr-TR" sz="1200" dirty="0" err="1" smtClean="0">
                <a:solidFill>
                  <a:srgbClr val="000099"/>
                </a:solidFill>
                <a:latin typeface="+mj-lt"/>
              </a:rPr>
              <a:t>Plotted</a:t>
            </a:r>
            <a:r>
              <a:rPr lang="tr-TR" sz="1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tr-TR" sz="1200" dirty="0" err="1" smtClean="0">
                <a:solidFill>
                  <a:srgbClr val="000099"/>
                </a:solidFill>
                <a:latin typeface="+mj-lt"/>
              </a:rPr>
              <a:t>by</a:t>
            </a:r>
            <a:r>
              <a:rPr lang="tr-TR" sz="1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tr-TR" sz="1200" dirty="0" err="1" smtClean="0">
                <a:solidFill>
                  <a:srgbClr val="000099"/>
                </a:solidFill>
                <a:latin typeface="+mj-lt"/>
              </a:rPr>
              <a:t>Rob</a:t>
            </a:r>
            <a:r>
              <a:rPr lang="tr-TR" sz="1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tr-TR" sz="1200" dirty="0" err="1" smtClean="0">
                <a:solidFill>
                  <a:srgbClr val="000099"/>
                </a:solidFill>
                <a:latin typeface="+mj-lt"/>
              </a:rPr>
              <a:t>Veenhof</a:t>
            </a:r>
            <a:endParaRPr lang="da-DK" sz="1200" dirty="0"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Pressure and concentration depence of feedback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5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4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10" name="9 Metin kutusu"/>
          <p:cNvSpPr txBox="1"/>
          <p:nvPr/>
        </p:nvSpPr>
        <p:spPr>
          <a:xfrm>
            <a:off x="36513" y="4873625"/>
            <a:ext cx="4391471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j-lt"/>
              </a:rPr>
              <a:t> 1%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: </a:t>
            </a:r>
            <a:r>
              <a:rPr lang="en-US" dirty="0">
                <a:solidFill>
                  <a:srgbClr val="000099"/>
                </a:solidFill>
                <a:latin typeface="+mj-lt"/>
              </a:rPr>
              <a:t>increase with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gas </a:t>
            </a:r>
            <a:r>
              <a:rPr lang="en-US" dirty="0">
                <a:solidFill>
                  <a:srgbClr val="000099"/>
                </a:solidFill>
                <a:latin typeface="+mj-lt"/>
              </a:rPr>
              <a:t>pressure</a:t>
            </a:r>
          </a:p>
          <a:p>
            <a:pPr lvl="1" algn="just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j-lt"/>
              </a:rPr>
              <a:t> higher </a:t>
            </a:r>
            <a:r>
              <a:rPr lang="en-US" dirty="0">
                <a:solidFill>
                  <a:srgbClr val="000099"/>
                </a:solidFill>
                <a:latin typeface="+mj-lt"/>
                <a:sym typeface="Symbol"/>
              </a:rPr>
              <a:t> for 24 m anode </a:t>
            </a:r>
            <a:r>
              <a:rPr lang="en-US" dirty="0" smtClean="0">
                <a:solidFill>
                  <a:srgbClr val="000099"/>
                </a:solidFill>
                <a:latin typeface="+mj-lt"/>
                <a:sym typeface="Symbol"/>
              </a:rPr>
              <a:t>radius</a:t>
            </a:r>
            <a:endParaRPr lang="en-US" dirty="0">
              <a:solidFill>
                <a:srgbClr val="000099"/>
              </a:solidFill>
              <a:latin typeface="+mj-lt"/>
            </a:endParaRPr>
          </a:p>
          <a:p>
            <a:pPr algn="just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j-lt"/>
              </a:rPr>
              <a:t> 2%, 4%, 5.73% CO</a:t>
            </a:r>
            <a:r>
              <a:rPr lang="en-US" baseline="-25000" dirty="0">
                <a:solidFill>
                  <a:srgbClr val="000099"/>
                </a:solidFill>
                <a:latin typeface="+mj-lt"/>
              </a:rPr>
              <a:t>2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: decrease on </a:t>
            </a:r>
            <a:r>
              <a:rPr lang="en-US" dirty="0" smtClean="0">
                <a:solidFill>
                  <a:srgbClr val="000099"/>
                </a:solidFill>
                <a:latin typeface="+mj-lt"/>
                <a:sym typeface="Symbol"/>
              </a:rPr>
              <a:t> with pressure</a:t>
            </a:r>
            <a:endParaRPr lang="en-US" dirty="0" smtClean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4572000" y="4873625"/>
            <a:ext cx="442569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0.4 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atm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: almost flat </a:t>
            </a:r>
            <a:r>
              <a:rPr lang="en-US" dirty="0">
                <a:solidFill>
                  <a:srgbClr val="000099"/>
                </a:solidFill>
                <a:latin typeface="+mj-lt"/>
                <a:sym typeface="Symbol"/>
              </a:rPr>
              <a:t> </a:t>
            </a:r>
            <a:r>
              <a:rPr lang="en-US" dirty="0" smtClean="0">
                <a:solidFill>
                  <a:srgbClr val="000099"/>
                </a:solidFill>
                <a:latin typeface="+mj-lt"/>
                <a:sym typeface="Symbol"/>
              </a:rPr>
              <a:t>for the mixtures with 2%, 4% and 5.73%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  <a:sym typeface="Symbol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  <a:sym typeface="Symbol"/>
              </a:rPr>
              <a:t> </a:t>
            </a:r>
            <a:endParaRPr lang="en-US" dirty="0">
              <a:solidFill>
                <a:srgbClr val="000099"/>
              </a:solidFill>
              <a:latin typeface="+mj-lt"/>
            </a:endParaRPr>
          </a:p>
          <a:p>
            <a:pPr algn="just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0.8 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atm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– 1.2 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atm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: </a:t>
            </a:r>
            <a:r>
              <a:rPr lang="en-US" dirty="0" smtClean="0">
                <a:solidFill>
                  <a:srgbClr val="000099"/>
                </a:solidFill>
                <a:latin typeface="+mj-lt"/>
                <a:sym typeface="Symbol"/>
              </a:rPr>
              <a:t>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decrease with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concentrations</a:t>
            </a:r>
            <a:endParaRPr lang="en-US" baseline="-25000" dirty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14" name="13 Metin kutusu"/>
          <p:cNvSpPr txBox="1"/>
          <p:nvPr/>
        </p:nvSpPr>
        <p:spPr>
          <a:xfrm>
            <a:off x="72009" y="6237312"/>
            <a:ext cx="89644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sz="2000" b="1" dirty="0" smtClean="0">
                <a:solidFill>
                  <a:srgbClr val="000099"/>
                </a:solidFill>
                <a:latin typeface="+mj-lt"/>
              </a:rPr>
              <a:t>Decreases of </a:t>
            </a:r>
            <a:r>
              <a:rPr lang="en-US" sz="2000" b="1" dirty="0" smtClean="0">
                <a:solidFill>
                  <a:srgbClr val="000099"/>
                </a:solidFill>
                <a:latin typeface="+mj-lt"/>
                <a:sym typeface="Symbol"/>
              </a:rPr>
              <a:t> </a:t>
            </a:r>
            <a:r>
              <a:rPr lang="en-US" sz="2000" dirty="0" smtClean="0">
                <a:solidFill>
                  <a:srgbClr val="000099"/>
                </a:solidFill>
                <a:latin typeface="+mj-lt"/>
                <a:sym typeface="Symbol"/>
              </a:rPr>
              <a:t>easy to explain in terms of photon mean free path </a:t>
            </a:r>
            <a:r>
              <a:rPr lang="en-US" sz="2400" b="1" dirty="0" smtClean="0">
                <a:solidFill>
                  <a:srgbClr val="000099"/>
                </a:solidFill>
                <a:latin typeface="+mj-lt"/>
                <a:sym typeface="Symbol"/>
              </a:rPr>
              <a:t>!!!</a:t>
            </a:r>
            <a:r>
              <a:rPr lang="en-US" sz="2000" b="1" dirty="0" smtClean="0">
                <a:solidFill>
                  <a:srgbClr val="000099"/>
                </a:solidFill>
                <a:latin typeface="+mj-lt"/>
              </a:rPr>
              <a:t>  </a:t>
            </a:r>
            <a:endParaRPr lang="en-US" sz="2000" dirty="0"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– absorption cross section of CO</a:t>
            </a:r>
            <a:r>
              <a:rPr lang="en-US" baseline="-25000" dirty="0" smtClean="0"/>
              <a:t>2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6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640080"/>
            <a:ext cx="4447604" cy="444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8" name="7 Metin kutusu"/>
          <p:cNvSpPr txBox="1"/>
          <p:nvPr/>
        </p:nvSpPr>
        <p:spPr>
          <a:xfrm>
            <a:off x="4572000" y="692696"/>
            <a:ext cx="4536504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000" dirty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photons from 3d and higher </a:t>
            </a:r>
            <a:r>
              <a:rPr lang="tr-TR" sz="2000" dirty="0" err="1" smtClean="0">
                <a:solidFill>
                  <a:srgbClr val="000099"/>
                </a:solidFill>
                <a:latin typeface="+mj-lt"/>
              </a:rPr>
              <a:t>radiative</a:t>
            </a:r>
            <a:r>
              <a:rPr lang="tr-TR" sz="20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levels can </a:t>
            </a:r>
            <a:r>
              <a:rPr lang="en-US" sz="2000" dirty="0" err="1" smtClean="0">
                <a:solidFill>
                  <a:srgbClr val="000099"/>
                </a:solidFill>
                <a:latin typeface="+mj-lt"/>
              </a:rPr>
              <a:t>ionise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CO</a:t>
            </a:r>
            <a:r>
              <a:rPr lang="en-US" sz="2000" baseline="-25000" dirty="0" smtClean="0">
                <a:solidFill>
                  <a:srgbClr val="000099"/>
                </a:solidFill>
                <a:latin typeface="+mj-lt"/>
              </a:rPr>
              <a:t>2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000" baseline="-250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4s photons produce photo – electron if they arrive the cathode but they can not </a:t>
            </a:r>
            <a:r>
              <a:rPr lang="en-US" sz="2000" dirty="0" err="1" smtClean="0">
                <a:solidFill>
                  <a:srgbClr val="000099"/>
                </a:solidFill>
                <a:latin typeface="+mj-lt"/>
              </a:rPr>
              <a:t>ionise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CO</a:t>
            </a:r>
            <a:r>
              <a:rPr lang="en-US" sz="2000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 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non – </a:t>
            </a:r>
            <a:r>
              <a:rPr lang="en-US" sz="2000" dirty="0" err="1" smtClean="0">
                <a:solidFill>
                  <a:srgbClr val="000099"/>
                </a:solidFill>
                <a:latin typeface="+mj-lt"/>
              </a:rPr>
              <a:t>radiative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states decays to intermediate states; they have not enough energy to </a:t>
            </a:r>
            <a:r>
              <a:rPr lang="en-US" sz="2000" dirty="0" err="1" smtClean="0">
                <a:solidFill>
                  <a:srgbClr val="000099"/>
                </a:solidFill>
                <a:latin typeface="+mj-lt"/>
              </a:rPr>
              <a:t>ionise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CO</a:t>
            </a:r>
            <a:r>
              <a:rPr lang="en-US" sz="2000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or to extract electron from cathode</a:t>
            </a:r>
          </a:p>
          <a:p>
            <a:pPr algn="just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200" dirty="0" err="1" smtClean="0">
                <a:solidFill>
                  <a:srgbClr val="000099"/>
                </a:solidFill>
                <a:latin typeface="+mj-lt"/>
              </a:rPr>
              <a:t>σ</a:t>
            </a:r>
            <a:r>
              <a:rPr lang="en-US" sz="2200" baseline="-25000" dirty="0" err="1" smtClean="0">
                <a:solidFill>
                  <a:srgbClr val="000099"/>
                </a:solidFill>
                <a:latin typeface="+mj-lt"/>
              </a:rPr>
              <a:t>pa</a:t>
            </a:r>
            <a:r>
              <a:rPr lang="en-US" sz="2200" dirty="0" smtClean="0">
                <a:solidFill>
                  <a:srgbClr val="000099"/>
                </a:solidFill>
                <a:latin typeface="+mj-lt"/>
              </a:rPr>
              <a:t> : </a:t>
            </a:r>
            <a:r>
              <a:rPr lang="tr-TR" sz="2200" dirty="0" smtClean="0">
                <a:solidFill>
                  <a:srgbClr val="000099"/>
                </a:solidFill>
                <a:latin typeface="+mj-lt"/>
              </a:rPr>
              <a:t>    </a:t>
            </a:r>
            <a:r>
              <a:rPr lang="en-US" sz="2200" dirty="0" smtClean="0">
                <a:solidFill>
                  <a:srgbClr val="000099"/>
                </a:solidFill>
                <a:latin typeface="+mj-lt"/>
              </a:rPr>
              <a:t>3d, 5s </a:t>
            </a:r>
            <a:r>
              <a:rPr lang="tr-TR" sz="2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200" dirty="0" smtClean="0">
                <a:solidFill>
                  <a:srgbClr val="000099"/>
                </a:solidFill>
                <a:latin typeface="+mj-lt"/>
              </a:rPr>
              <a:t>&gt; </a:t>
            </a:r>
            <a:r>
              <a:rPr lang="tr-TR" sz="2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200" dirty="0" smtClean="0">
                <a:solidFill>
                  <a:srgbClr val="000099"/>
                </a:solidFill>
                <a:latin typeface="+mj-lt"/>
              </a:rPr>
              <a:t>4s</a:t>
            </a:r>
            <a:r>
              <a:rPr lang="tr-TR" sz="2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200" dirty="0" smtClean="0">
                <a:solidFill>
                  <a:srgbClr val="000099"/>
                </a:solidFill>
                <a:latin typeface="+mj-lt"/>
              </a:rPr>
              <a:t> &gt;</a:t>
            </a:r>
            <a:r>
              <a:rPr lang="tr-TR" sz="22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200" dirty="0" smtClean="0">
                <a:solidFill>
                  <a:srgbClr val="000099"/>
                </a:solidFill>
                <a:latin typeface="+mj-lt"/>
              </a:rPr>
              <a:t> 4d</a:t>
            </a:r>
            <a:endParaRPr lang="en-US" sz="2200" baseline="-25000" dirty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107504" y="5169966"/>
            <a:ext cx="45354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000099"/>
                </a:solidFill>
                <a:latin typeface="+mj-lt"/>
              </a:rPr>
              <a:t>Cross section compiled from J. Berkowitz,</a:t>
            </a:r>
          </a:p>
          <a:p>
            <a:pPr algn="just">
              <a:spcAft>
                <a:spcPts val="0"/>
              </a:spcAft>
              <a:defRPr/>
            </a:pPr>
            <a:r>
              <a:rPr lang="en-US" sz="1600" i="1" dirty="0" smtClean="0">
                <a:solidFill>
                  <a:srgbClr val="000099"/>
                </a:solidFill>
                <a:latin typeface="+mj-lt"/>
              </a:rPr>
              <a:t>Atomic and Molecular </a:t>
            </a:r>
            <a:r>
              <a:rPr lang="en-US" sz="1600" i="1" dirty="0" err="1" smtClean="0">
                <a:solidFill>
                  <a:srgbClr val="000099"/>
                </a:solidFill>
                <a:latin typeface="+mj-lt"/>
              </a:rPr>
              <a:t>Photoabsorption</a:t>
            </a:r>
            <a:r>
              <a:rPr lang="en-US" sz="1600" dirty="0" smtClean="0">
                <a:solidFill>
                  <a:srgbClr val="000099"/>
                </a:solidFill>
                <a:latin typeface="+mj-lt"/>
              </a:rPr>
              <a:t>, Chapter 5, p. 189–197, Academic Press (2002)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Production rates and avalanche region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7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4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8" name="7 Metin kutusu"/>
          <p:cNvSpPr txBox="1"/>
          <p:nvPr/>
        </p:nvSpPr>
        <p:spPr>
          <a:xfrm>
            <a:off x="36513" y="4873625"/>
            <a:ext cx="4391471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mtClean="0">
                <a:solidFill>
                  <a:srgbClr val="000099"/>
                </a:solidFill>
                <a:latin typeface="+mj-lt"/>
              </a:rPr>
              <a:t> 4s levels are the most abudantly produced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mtClean="0">
                <a:solidFill>
                  <a:srgbClr val="000099"/>
                </a:solidFill>
                <a:latin typeface="+mj-lt"/>
              </a:rPr>
              <a:t> they are not lost in Penning transfers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mtClean="0">
                <a:solidFill>
                  <a:srgbClr val="000099"/>
                </a:solidFill>
                <a:latin typeface="+mj-lt"/>
              </a:rPr>
              <a:t> they can contribute to feedback effectively by arriving the cathode </a:t>
            </a:r>
            <a:r>
              <a:rPr lang="en-US" b="1" smtClean="0">
                <a:solidFill>
                  <a:srgbClr val="000099"/>
                </a:solidFill>
                <a:latin typeface="+mj-lt"/>
              </a:rPr>
              <a:t>???</a:t>
            </a:r>
          </a:p>
        </p:txBody>
      </p:sp>
      <p:sp>
        <p:nvSpPr>
          <p:cNvPr id="9" name="8 Metin kutusu"/>
          <p:cNvSpPr txBox="1"/>
          <p:nvPr/>
        </p:nvSpPr>
        <p:spPr>
          <a:xfrm>
            <a:off x="4572000" y="4873625"/>
            <a:ext cx="44256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j-lt"/>
              </a:rPr>
              <a:t> </a:t>
            </a:r>
            <a:r>
              <a:rPr lang="el-GR" dirty="0" smtClean="0">
                <a:solidFill>
                  <a:srgbClr val="000099"/>
                </a:solidFill>
                <a:latin typeface="+mj-lt"/>
              </a:rPr>
              <a:t>α</a:t>
            </a:r>
            <a:r>
              <a:rPr lang="tr-TR" dirty="0" smtClean="0">
                <a:solidFill>
                  <a:srgbClr val="000099"/>
                </a:solidFill>
                <a:latin typeface="+mj-lt"/>
              </a:rPr>
              <a:t> = 1 </a:t>
            </a:r>
            <a:r>
              <a:rPr lang="tr-TR" dirty="0" err="1" smtClean="0">
                <a:solidFill>
                  <a:srgbClr val="000099"/>
                </a:solidFill>
                <a:latin typeface="+mj-lt"/>
              </a:rPr>
              <a:t>used</a:t>
            </a:r>
            <a:r>
              <a:rPr lang="tr-TR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tr-TR" dirty="0" err="1" smtClean="0">
                <a:solidFill>
                  <a:srgbClr val="000099"/>
                </a:solidFill>
                <a:latin typeface="+mj-lt"/>
              </a:rPr>
              <a:t>to</a:t>
            </a:r>
            <a:r>
              <a:rPr lang="tr-TR" dirty="0" smtClean="0">
                <a:solidFill>
                  <a:srgbClr val="000099"/>
                </a:solidFill>
                <a:latin typeface="+mj-lt"/>
              </a:rPr>
              <a:t> define </a:t>
            </a:r>
            <a:r>
              <a:rPr lang="tr-TR" dirty="0" err="1" smtClean="0">
                <a:solidFill>
                  <a:srgbClr val="000099"/>
                </a:solidFill>
                <a:latin typeface="+mj-lt"/>
              </a:rPr>
              <a:t>avalanche</a:t>
            </a:r>
            <a:r>
              <a:rPr lang="tr-TR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tr-TR" dirty="0" err="1" smtClean="0">
                <a:solidFill>
                  <a:srgbClr val="000099"/>
                </a:solidFill>
                <a:latin typeface="+mj-lt"/>
              </a:rPr>
              <a:t>sizes</a:t>
            </a:r>
            <a:endParaRPr lang="tr-TR" dirty="0" smtClean="0">
              <a:solidFill>
                <a:srgbClr val="000099"/>
              </a:solidFill>
              <a:latin typeface="+mj-lt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649274" y="5475188"/>
          <a:ext cx="4392488" cy="690116"/>
        </p:xfrm>
        <a:graphic>
          <a:graphicData uri="http://schemas.openxmlformats.org/presentationml/2006/ole">
            <p:oleObj spid="_x0000_s43009" name="Denklem" r:id="rId5" imgW="24890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Absorption distance of the excited states 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8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4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" y="640080"/>
            <a:ext cx="4207193" cy="4207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7" name="6 Metin kutusu"/>
          <p:cNvSpPr txBox="1"/>
          <p:nvPr/>
        </p:nvSpPr>
        <p:spPr>
          <a:xfrm>
            <a:off x="36513" y="4873625"/>
            <a:ext cx="4391471" cy="1831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Both avalanche sizes and photon mean free path decreases with pressure and size reduction is smaller than the mean free path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dirty="0" smtClean="0">
                <a:solidFill>
                  <a:srgbClr val="000099"/>
                </a:solidFill>
                <a:latin typeface="+mj-lt"/>
              </a:rPr>
              <a:t> photons in 1% and 2% CO</a:t>
            </a:r>
            <a:r>
              <a:rPr lang="en-US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stopped outside  the avalanche (still in gas) while the rest are absorbed in the avalanche </a:t>
            </a:r>
          </a:p>
        </p:txBody>
      </p:sp>
      <p:sp>
        <p:nvSpPr>
          <p:cNvPr id="9" name="8 Metin kutusu"/>
          <p:cNvSpPr txBox="1"/>
          <p:nvPr/>
        </p:nvSpPr>
        <p:spPr>
          <a:xfrm>
            <a:off x="4572000" y="4873625"/>
            <a:ext cx="44256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dirty="0">
                <a:solidFill>
                  <a:srgbClr val="000099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Size in the tube with thinner anode wire is smaller: explains bigger beta for  </a:t>
            </a:r>
            <a:r>
              <a:rPr lang="en-US" dirty="0" err="1" smtClean="0">
                <a:solidFill>
                  <a:srgbClr val="000099"/>
                </a:solidFill>
                <a:latin typeface="+mj-lt"/>
              </a:rPr>
              <a:t>r</a:t>
            </a:r>
            <a:r>
              <a:rPr lang="en-US" baseline="-25000" dirty="0" err="1" smtClean="0">
                <a:solidFill>
                  <a:srgbClr val="000099"/>
                </a:solidFill>
                <a:latin typeface="+mj-lt"/>
              </a:rPr>
              <a:t>a</a:t>
            </a:r>
            <a:r>
              <a:rPr lang="en-US" dirty="0" smtClean="0">
                <a:solidFill>
                  <a:srgbClr val="000099"/>
                </a:solidFill>
                <a:latin typeface="+mj-lt"/>
              </a:rPr>
              <a:t> = 24 </a:t>
            </a:r>
            <a:r>
              <a:rPr lang="en-US" dirty="0" smtClean="0">
                <a:solidFill>
                  <a:srgbClr val="000099"/>
                </a:solidFill>
                <a:latin typeface="+mj-lt"/>
                <a:sym typeface="Symbol"/>
              </a:rPr>
              <a:t>m</a:t>
            </a:r>
            <a:endParaRPr lang="en-US" dirty="0" smtClean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10" name="Rectangle 13"/>
          <p:cNvSpPr txBox="1">
            <a:spLocks noChangeArrowheads="1"/>
          </p:cNvSpPr>
          <p:nvPr/>
        </p:nvSpPr>
        <p:spPr>
          <a:xfrm>
            <a:off x="1632025" y="836712"/>
            <a:ext cx="1787847" cy="288032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003399"/>
              </a:buClr>
              <a:buSzPct val="95000"/>
              <a:defRPr/>
            </a:pPr>
            <a:r>
              <a:rPr lang="tr-TR" sz="1300" b="1" kern="0" dirty="0" err="1" smtClean="0">
                <a:solidFill>
                  <a:srgbClr val="FF0000"/>
                </a:solidFill>
                <a:latin typeface="+mn-lt"/>
                <a:sym typeface="Symbol" pitchFamily="18" charset="2"/>
              </a:rPr>
              <a:t>Gain</a:t>
            </a:r>
            <a:r>
              <a:rPr lang="tr-TR" sz="1300" b="1" kern="0" dirty="0" smtClean="0">
                <a:solidFill>
                  <a:srgbClr val="FF0000"/>
                </a:solidFill>
                <a:latin typeface="+mn-lt"/>
                <a:sym typeface="Symbol" pitchFamily="18" charset="2"/>
              </a:rPr>
              <a:t>: 80 – 8000</a:t>
            </a:r>
            <a:endParaRPr lang="en-US" sz="1300" kern="0" baseline="-25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Rectangle 13"/>
          <p:cNvSpPr txBox="1">
            <a:spLocks noChangeArrowheads="1"/>
          </p:cNvSpPr>
          <p:nvPr/>
        </p:nvSpPr>
        <p:spPr>
          <a:xfrm>
            <a:off x="5292081" y="1700808"/>
            <a:ext cx="1512167" cy="288032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003399"/>
              </a:buClr>
              <a:buSzPct val="95000"/>
              <a:defRPr/>
            </a:pPr>
            <a:r>
              <a:rPr lang="tr-TR" sz="1300" b="1" kern="0" dirty="0" err="1" smtClean="0">
                <a:solidFill>
                  <a:srgbClr val="FF0000"/>
                </a:solidFill>
                <a:latin typeface="+mn-lt"/>
                <a:sym typeface="Symbol" pitchFamily="18" charset="2"/>
              </a:rPr>
              <a:t>Gain</a:t>
            </a:r>
            <a:r>
              <a:rPr lang="tr-TR" sz="1300" b="1" kern="0" dirty="0" smtClean="0">
                <a:solidFill>
                  <a:srgbClr val="FF0000"/>
                </a:solidFill>
                <a:latin typeface="+mn-lt"/>
                <a:sym typeface="Symbol" pitchFamily="18" charset="2"/>
              </a:rPr>
              <a:t>: 2000 – 8000</a:t>
            </a:r>
            <a:endParaRPr lang="en-US" sz="1300" kern="0" baseline="-25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 b="66941"/>
          <a:stretch>
            <a:fillRect/>
          </a:stretch>
        </p:blipFill>
        <p:spPr bwMode="auto">
          <a:xfrm>
            <a:off x="5004048" y="5576362"/>
            <a:ext cx="3702883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14 Düz Ok Bağlayıcısı"/>
          <p:cNvCxnSpPr/>
          <p:nvPr/>
        </p:nvCxnSpPr>
        <p:spPr>
          <a:xfrm flipH="1">
            <a:off x="7506183" y="5483861"/>
            <a:ext cx="504056" cy="5040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3"/>
          <p:cNvSpPr txBox="1">
            <a:spLocks noChangeArrowheads="1"/>
          </p:cNvSpPr>
          <p:nvPr/>
        </p:nvSpPr>
        <p:spPr>
          <a:xfrm>
            <a:off x="7380313" y="6525344"/>
            <a:ext cx="936103" cy="288032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003399"/>
              </a:buClr>
              <a:buSzPct val="95000"/>
              <a:defRPr/>
            </a:pPr>
            <a:r>
              <a:rPr lang="tr-TR" sz="1300" b="1" kern="0" dirty="0" err="1" smtClean="0">
                <a:solidFill>
                  <a:srgbClr val="008000"/>
                </a:solidFill>
                <a:latin typeface="+mn-lt"/>
                <a:sym typeface="Symbol" pitchFamily="18" charset="2"/>
              </a:rPr>
              <a:t>r</a:t>
            </a:r>
            <a:r>
              <a:rPr lang="tr-TR" sz="1300" b="1" kern="0" baseline="-25000" dirty="0" err="1" smtClean="0">
                <a:solidFill>
                  <a:srgbClr val="008000"/>
                </a:solidFill>
                <a:latin typeface="+mn-lt"/>
                <a:sym typeface="Symbol" pitchFamily="18" charset="2"/>
              </a:rPr>
              <a:t>a</a:t>
            </a:r>
            <a:r>
              <a:rPr lang="tr-TR" sz="1300" b="1" kern="0" dirty="0" smtClean="0">
                <a:solidFill>
                  <a:srgbClr val="008000"/>
                </a:solidFill>
                <a:latin typeface="+mn-lt"/>
                <a:sym typeface="Symbol" pitchFamily="18" charset="2"/>
              </a:rPr>
              <a:t> = 50 </a:t>
            </a:r>
            <a:r>
              <a:rPr lang="tr-TR" sz="1300" b="1" kern="0" dirty="0" smtClean="0">
                <a:solidFill>
                  <a:srgbClr val="008000"/>
                </a:solidFill>
                <a:latin typeface="+mn-lt"/>
                <a:sym typeface="Symbol"/>
              </a:rPr>
              <a:t>m</a:t>
            </a:r>
            <a:endParaRPr lang="en-US" sz="1300" kern="0" baseline="-25000" dirty="0">
              <a:solidFill>
                <a:srgbClr val="008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Gain in Ne – CO</a:t>
            </a:r>
            <a:r>
              <a:rPr lang="en-US" baseline="-25000" smtClean="0"/>
              <a:t>2</a:t>
            </a:r>
            <a:r>
              <a:rPr lang="en-US" smtClean="0"/>
              <a:t> mixtures</a:t>
            </a: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D8D55B-0ADD-42ED-8BEC-8DB0D3DEE41A}" type="slidenum">
              <a:rPr lang="en-GB" smtClean="0"/>
              <a:pPr>
                <a:defRPr/>
              </a:pPr>
              <a:t>9</a:t>
            </a:fld>
            <a:r>
              <a:rPr lang="tr-TR" dirty="0" smtClean="0"/>
              <a:t>/14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79" y="640080"/>
            <a:ext cx="4080510" cy="410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4879" y="640080"/>
            <a:ext cx="4080510" cy="410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Altbilgi Yer Tutucusu"/>
          <p:cNvSpPr>
            <a:spLocks noGrp="1"/>
          </p:cNvSpPr>
          <p:nvPr>
            <p:ph type="ftr" sz="quarter" idx="10"/>
          </p:nvPr>
        </p:nvSpPr>
        <p:spPr>
          <a:xfrm>
            <a:off x="0" y="6642100"/>
            <a:ext cx="6732588" cy="2159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MPGD 2013 &amp; 12</a:t>
            </a:r>
            <a:r>
              <a:rPr lang="tr-TR" dirty="0" smtClean="0"/>
              <a:t>t</a:t>
            </a:r>
            <a:r>
              <a:rPr lang="en-US" dirty="0" smtClean="0"/>
              <a:t>h RD51 Collaboration Meeting 14– 17 October 2013, CERN</a:t>
            </a:r>
            <a:endParaRPr lang="en-US" dirty="0"/>
          </a:p>
        </p:txBody>
      </p:sp>
      <p:sp>
        <p:nvSpPr>
          <p:cNvPr id="9" name="8 Metin kutusu"/>
          <p:cNvSpPr txBox="1"/>
          <p:nvPr/>
        </p:nvSpPr>
        <p:spPr>
          <a:xfrm>
            <a:off x="72009" y="5013176"/>
            <a:ext cx="8964487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dirty="0">
                <a:solidFill>
                  <a:srgbClr val="000099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Measured by </a:t>
            </a:r>
            <a:r>
              <a:rPr lang="en-US" sz="2000" dirty="0" err="1" smtClean="0">
                <a:solidFill>
                  <a:srgbClr val="000099"/>
                </a:solidFill>
                <a:latin typeface="+mj-lt"/>
              </a:rPr>
              <a:t>Tadeusz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KOWALSKI with the same technique and equipment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Present calculations cover 2% – 20 % CO</a:t>
            </a:r>
            <a:r>
              <a:rPr lang="en-US" sz="2000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mixtures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All excited states of Ne can </a:t>
            </a:r>
            <a:r>
              <a:rPr lang="en-US" sz="2000" dirty="0" err="1" smtClean="0">
                <a:solidFill>
                  <a:srgbClr val="000099"/>
                </a:solidFill>
                <a:latin typeface="+mj-lt"/>
              </a:rPr>
              <a:t>ionise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CO</a:t>
            </a:r>
            <a:r>
              <a:rPr lang="en-US" sz="2000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tr-TR" sz="2000" dirty="0" smtClean="0">
                <a:solidFill>
                  <a:srgbClr val="000099"/>
                </a:solidFill>
                <a:latin typeface="+mj-lt"/>
              </a:rPr>
              <a:t>(3d </a:t>
            </a:r>
            <a:r>
              <a:rPr lang="tr-TR" sz="2000" dirty="0" err="1" smtClean="0">
                <a:solidFill>
                  <a:srgbClr val="000099"/>
                </a:solidFill>
                <a:latin typeface="+mj-lt"/>
              </a:rPr>
              <a:t>and</a:t>
            </a:r>
            <a:r>
              <a:rPr lang="tr-TR" sz="20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tr-TR" sz="2000" dirty="0" err="1" smtClean="0">
                <a:solidFill>
                  <a:srgbClr val="000099"/>
                </a:solidFill>
                <a:latin typeface="+mj-lt"/>
              </a:rPr>
              <a:t>higher</a:t>
            </a:r>
            <a:r>
              <a:rPr lang="tr-TR" sz="2000" dirty="0" smtClean="0">
                <a:solidFill>
                  <a:srgbClr val="000099"/>
                </a:solidFill>
                <a:latin typeface="+mj-lt"/>
              </a:rPr>
              <a:t> in Ar – CO</a:t>
            </a:r>
            <a:r>
              <a:rPr lang="tr-TR" sz="2000" baseline="-25000" dirty="0" smtClean="0">
                <a:solidFill>
                  <a:srgbClr val="000099"/>
                </a:solidFill>
                <a:latin typeface="+mj-lt"/>
              </a:rPr>
              <a:t>2</a:t>
            </a:r>
            <a:r>
              <a:rPr lang="tr-TR" sz="2000" dirty="0" smtClean="0">
                <a:solidFill>
                  <a:srgbClr val="000099"/>
                </a:solidFill>
                <a:latin typeface="+mj-lt"/>
              </a:rPr>
              <a:t> </a:t>
            </a:r>
            <a:r>
              <a:rPr lang="tr-TR" sz="2000" dirty="0" err="1" smtClean="0">
                <a:solidFill>
                  <a:srgbClr val="000099"/>
                </a:solidFill>
                <a:latin typeface="+mj-lt"/>
              </a:rPr>
              <a:t>mixtures</a:t>
            </a:r>
            <a:r>
              <a:rPr lang="tr-TR" sz="2000" dirty="0" smtClean="0">
                <a:solidFill>
                  <a:srgbClr val="000099"/>
                </a:solidFill>
                <a:latin typeface="+mj-lt"/>
              </a:rPr>
              <a:t>)</a:t>
            </a:r>
            <a:endParaRPr lang="en-US" sz="2000" dirty="0" smtClean="0">
              <a:solidFill>
                <a:srgbClr val="000099"/>
              </a:solidFill>
              <a:latin typeface="+mj-lt"/>
            </a:endParaRPr>
          </a:p>
          <a:p>
            <a:pPr lvl="1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en-US" sz="2000" dirty="0" smtClean="0">
                <a:solidFill>
                  <a:srgbClr val="000099"/>
                </a:solidFill>
                <a:latin typeface="+mj-lt"/>
              </a:rPr>
              <a:t> No gain scaling needed</a:t>
            </a:r>
            <a:r>
              <a:rPr lang="tr-TR" sz="2000" dirty="0" smtClean="0">
                <a:solidFill>
                  <a:srgbClr val="000099"/>
                </a:solidFill>
                <a:latin typeface="+mj-lt"/>
              </a:rPr>
              <a:t> as </a:t>
            </a:r>
            <a:r>
              <a:rPr lang="tr-TR" sz="2000" dirty="0" err="1" smtClean="0">
                <a:solidFill>
                  <a:srgbClr val="000099"/>
                </a:solidFill>
                <a:latin typeface="+mj-lt"/>
              </a:rPr>
              <a:t>before</a:t>
            </a:r>
            <a:endParaRPr lang="en-US" sz="2000" dirty="0"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rsayılan Tasarım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rsayılan Tasarım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18036</TotalTime>
  <Words>1338</Words>
  <Application>Microsoft Office PowerPoint</Application>
  <PresentationFormat>Ekran Gösterisi (4:3)</PresentationFormat>
  <Paragraphs>126</Paragraphs>
  <Slides>15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2</vt:i4>
      </vt:variant>
      <vt:variant>
        <vt:lpstr>Slayt Başlıkları</vt:lpstr>
      </vt:variant>
      <vt:variant>
        <vt:i4>15</vt:i4>
      </vt:variant>
    </vt:vector>
  </HeadingPairs>
  <TitlesOfParts>
    <vt:vector size="18" baseType="lpstr">
      <vt:lpstr>Varsayılan Tasarım</vt:lpstr>
      <vt:lpstr>Denklem</vt:lpstr>
      <vt:lpstr>Microsoft Equation 3.0</vt:lpstr>
      <vt:lpstr>Slayt 1</vt:lpstr>
      <vt:lpstr>Gain measurements and fits for Ar – CO2 mixtures</vt:lpstr>
      <vt:lpstr>Extracted transfer rates</vt:lpstr>
      <vt:lpstr>Modelling of the transfer rates</vt:lpstr>
      <vt:lpstr>Pressure and concentration depence of feedback</vt:lpstr>
      <vt:lpstr>Photo – absorption cross section of CO2</vt:lpstr>
      <vt:lpstr>Production rates and avalanche region</vt:lpstr>
      <vt:lpstr>Absorption distance of the excited states </vt:lpstr>
      <vt:lpstr>Gain in Ne – CO2 mixtures</vt:lpstr>
      <vt:lpstr>Transfer rates (0.4 and 0.8 atm)</vt:lpstr>
      <vt:lpstr>Transfer rates (1.2 and 1.8 atm)</vt:lpstr>
      <vt:lpstr>Modelling the transfer rates</vt:lpstr>
      <vt:lpstr>Feedback parameters in Ne – CO2 mixtures</vt:lpstr>
      <vt:lpstr>Slayt 14</vt:lpstr>
      <vt:lpstr>Slayt 15</vt:lpstr>
    </vt:vector>
  </TitlesOfParts>
  <Company>uu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ozkansahin</dc:creator>
  <cp:lastModifiedBy>Sony</cp:lastModifiedBy>
  <cp:revision>1046</cp:revision>
  <dcterms:created xsi:type="dcterms:W3CDTF">2009-11-20T21:44:11Z</dcterms:created>
  <dcterms:modified xsi:type="dcterms:W3CDTF">2013-10-16T11:45:55Z</dcterms:modified>
</cp:coreProperties>
</file>