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5"/>
  </p:notesMasterIdLst>
  <p:handoutMasterIdLst>
    <p:handoutMasterId r:id="rId16"/>
  </p:handoutMasterIdLst>
  <p:sldIdLst>
    <p:sldId id="405" r:id="rId7"/>
    <p:sldId id="417" r:id="rId8"/>
    <p:sldId id="419" r:id="rId9"/>
    <p:sldId id="420" r:id="rId10"/>
    <p:sldId id="421" r:id="rId11"/>
    <p:sldId id="428" r:id="rId12"/>
    <p:sldId id="430" r:id="rId13"/>
    <p:sldId id="427" r:id="rId1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D56D77"/>
    <a:srgbClr val="BFDFB3"/>
    <a:srgbClr val="FFFFCC"/>
    <a:srgbClr val="FFFF66"/>
    <a:srgbClr val="FFB3B3"/>
    <a:srgbClr val="FF9999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607" autoAdjust="0"/>
  </p:normalViewPr>
  <p:slideViewPr>
    <p:cSldViewPr>
      <p:cViewPr varScale="1">
        <p:scale>
          <a:sx n="143" d="100"/>
          <a:sy n="143" d="100"/>
        </p:scale>
        <p:origin x="-2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54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639B3EF-237E-4EC9-94A1-B17DA9DA0C2D}" type="datetimeFigureOut">
              <a:rPr lang="en-GB"/>
              <a:pPr>
                <a:defRPr/>
              </a:pPr>
              <a:t>20/09/2013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D8B021F-0276-42F5-A39B-3139FE18B5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816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500D01A-1367-4E2F-ADBF-8D0E407B90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29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958681-5246-496A-BBBF-2E4A1F6CA3D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871E5-5DCB-485B-8F4F-DAA9B7CA8DE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4A481-A681-4C9F-9258-265B57B31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2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02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4951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595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015D5-0344-43AC-9AD4-35AF8CE7C0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23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87367-1BBD-4DF0-8066-95E6D35005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0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42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aseline="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aseline="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239000" y="6524625"/>
            <a:ext cx="1905000" cy="269875"/>
          </a:xfrm>
        </p:spPr>
        <p:txBody>
          <a:bodyPr/>
          <a:lstStyle>
            <a:lvl1pPr>
              <a:defRPr sz="1200" baseline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89C98B32-4250-44CB-82A9-3D067ED40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2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07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9850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0763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52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ADF27F-FA73-47BA-BD89-02E2958D9A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12th September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 smtClean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MICE VC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A9ADEA0-046F-4083-9687-57EB2B970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3C8C93"/>
                </a:solidFill>
              </a:rPr>
              <a:t>Magnetic Field Mitigation</a:t>
            </a:r>
            <a:br>
              <a:rPr lang="en-US" dirty="0" smtClean="0">
                <a:solidFill>
                  <a:srgbClr val="3C8C93"/>
                </a:solidFill>
              </a:rPr>
            </a:br>
            <a:r>
              <a:rPr lang="en-US" dirty="0" smtClean="0">
                <a:solidFill>
                  <a:srgbClr val="3C8C93"/>
                </a:solidFill>
              </a:rPr>
              <a:t>Schedule Options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Alan Grant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268413"/>
            <a:ext cx="8208267" cy="4464050"/>
          </a:xfrm>
        </p:spPr>
        <p:txBody>
          <a:bodyPr/>
          <a:lstStyle/>
          <a:p>
            <a:pPr>
              <a:defRPr/>
            </a:pPr>
            <a:r>
              <a:rPr lang="en-GB" sz="2000" u="sng" dirty="0" smtClean="0"/>
              <a:t>Option 1</a:t>
            </a:r>
          </a:p>
          <a:p>
            <a:pPr lvl="1">
              <a:defRPr/>
            </a:pPr>
            <a:r>
              <a:rPr lang="en-GB" sz="1800" dirty="0" smtClean="0"/>
              <a:t>Step IV base line schedule - </a:t>
            </a:r>
            <a:r>
              <a:rPr lang="en-GB" sz="1800" b="1" i="1" u="sng" dirty="0" smtClean="0"/>
              <a:t>NO PRY </a:t>
            </a:r>
            <a:r>
              <a:rPr lang="en-GB" sz="1800" i="1" dirty="0" smtClean="0"/>
              <a:t>(Partial Return Yoke)</a:t>
            </a:r>
          </a:p>
          <a:p>
            <a:pPr lvl="1">
              <a:defRPr/>
            </a:pPr>
            <a:endParaRPr lang="en-GB" sz="1800" i="1" dirty="0"/>
          </a:p>
          <a:p>
            <a:pPr marL="457200" lvl="1" indent="0">
              <a:buNone/>
              <a:defRPr/>
            </a:pPr>
            <a:endParaRPr lang="en-GB" sz="1800" i="1" dirty="0" smtClean="0"/>
          </a:p>
          <a:p>
            <a:pPr>
              <a:defRPr/>
            </a:pPr>
            <a:r>
              <a:rPr lang="en-GB" sz="2000" u="sng" dirty="0"/>
              <a:t>Option </a:t>
            </a:r>
            <a:r>
              <a:rPr lang="en-GB" sz="2000" u="sng" dirty="0" smtClean="0"/>
              <a:t>2</a:t>
            </a:r>
            <a:endParaRPr lang="en-GB" sz="2000" u="sng" dirty="0"/>
          </a:p>
          <a:p>
            <a:pPr lvl="1">
              <a:defRPr/>
            </a:pPr>
            <a:r>
              <a:rPr lang="en-GB" sz="1800" dirty="0"/>
              <a:t>Step IV </a:t>
            </a:r>
            <a:r>
              <a:rPr lang="en-GB" sz="1800" dirty="0" smtClean="0"/>
              <a:t>schedule – Spectrometer Solenoids Installed </a:t>
            </a:r>
            <a:r>
              <a:rPr lang="en-GB" sz="1800" b="1" i="1" u="sng" dirty="0" smtClean="0"/>
              <a:t>BEFORE</a:t>
            </a:r>
            <a:r>
              <a:rPr lang="en-GB" sz="1800" dirty="0" smtClean="0"/>
              <a:t> PRY</a:t>
            </a:r>
            <a:endParaRPr lang="en-GB" sz="1800" dirty="0"/>
          </a:p>
          <a:p>
            <a:pPr marL="0" indent="0">
              <a:buNone/>
              <a:defRPr/>
            </a:pPr>
            <a:endParaRPr lang="en-GB" sz="2000" dirty="0" smtClean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 dirty="0" smtClean="0"/>
              <a:t>Overview</a:t>
            </a:r>
            <a:endParaRPr lang="en-US" sz="3200" i="1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24th September </a:t>
            </a:r>
            <a:r>
              <a:rPr lang="en-US" dirty="0"/>
              <a:t>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Magnetic Field Mitigation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EB73B-BCD5-4853-80CA-18277CDEF89E}" type="slidenum">
              <a:rPr lang="en-GB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lvl="1"/>
            <a:r>
              <a:rPr lang="en-GB" sz="2400" dirty="0" smtClean="0"/>
              <a:t>Option 1 - Step IV base line schedule - </a:t>
            </a:r>
            <a:r>
              <a:rPr lang="en-GB" sz="2400" i="1" u="sng" dirty="0"/>
              <a:t>NO </a:t>
            </a:r>
            <a:r>
              <a:rPr lang="en-GB" sz="2400" i="1" u="sng" dirty="0" smtClean="0"/>
              <a:t>PRY</a:t>
            </a:r>
            <a:br>
              <a:rPr lang="en-GB" sz="2400" i="1" u="sng" dirty="0" smtClean="0"/>
            </a:br>
            <a:r>
              <a:rPr lang="en-GB" sz="2000" i="1" dirty="0" smtClean="0">
                <a:solidFill>
                  <a:srgbClr val="FF0000"/>
                </a:solidFill>
              </a:rPr>
              <a:t>Critical Path</a:t>
            </a:r>
            <a:r>
              <a:rPr lang="en-GB" sz="1800" i="1" u="sng" dirty="0"/>
              <a:t/>
            </a:r>
            <a:br>
              <a:rPr lang="en-GB" sz="1800" i="1" u="sng" dirty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24th September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Magnetic Field Mitigation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5866" y="5571995"/>
            <a:ext cx="1584176" cy="727070"/>
            <a:chOff x="89407" y="5674459"/>
            <a:chExt cx="1584176" cy="727070"/>
          </a:xfrm>
        </p:grpSpPr>
        <p:sp>
          <p:nvSpPr>
            <p:cNvPr id="8" name="TextBox 7"/>
            <p:cNvSpPr txBox="1"/>
            <p:nvPr/>
          </p:nvSpPr>
          <p:spPr>
            <a:xfrm>
              <a:off x="89407" y="5674459"/>
              <a:ext cx="1584176" cy="246221"/>
            </a:xfrm>
            <a:prstGeom prst="rect">
              <a:avLst/>
            </a:prstGeom>
            <a:solidFill>
              <a:srgbClr val="FFB3B3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(Risk)-(R2) 40day delay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9407" y="5920680"/>
              <a:ext cx="1584176" cy="246221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(Risk)-(R3) 20day delay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407" y="6155308"/>
              <a:ext cx="1584176" cy="246221"/>
            </a:xfrm>
            <a:prstGeom prst="rect">
              <a:avLst/>
            </a:prstGeom>
            <a:solidFill>
              <a:srgbClr val="BFDFB3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(Risk)-(R4) 10day delay</a:t>
              </a:r>
            </a:p>
          </p:txBody>
        </p:sp>
      </p:grp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9" y="836712"/>
            <a:ext cx="892337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04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909" y="836712"/>
            <a:ext cx="5413395" cy="35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24th September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Magnetic Field Mitigation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lvl="1"/>
            <a:r>
              <a:rPr lang="en-GB" sz="2400" dirty="0" smtClean="0"/>
              <a:t>Option 1 - Step IV base line schedule - </a:t>
            </a:r>
            <a:r>
              <a:rPr lang="en-GB" sz="2400" i="1" u="sng" dirty="0"/>
              <a:t>NO </a:t>
            </a:r>
            <a:r>
              <a:rPr lang="en-GB" sz="2400" i="1" u="sng" dirty="0" smtClean="0"/>
              <a:t>PRY</a:t>
            </a:r>
            <a:br>
              <a:rPr lang="en-GB" sz="2400" i="1" u="sng" dirty="0" smtClean="0"/>
            </a:br>
            <a:r>
              <a:rPr lang="en-GB" sz="2000" i="1" dirty="0" smtClean="0">
                <a:solidFill>
                  <a:srgbClr val="FF0000"/>
                </a:solidFill>
              </a:rPr>
              <a:t>Critical Path </a:t>
            </a:r>
            <a:r>
              <a:rPr lang="en-GB" sz="1800" i="1" u="sng" dirty="0"/>
              <a:t/>
            </a:r>
            <a:br>
              <a:rPr lang="en-GB" sz="1800" i="1" u="sng" dirty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8284" y="4437112"/>
            <a:ext cx="829323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Assumes we can engineer solutions to known localised shielding issues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More risky – may have overlooked some components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Critical path driven by West Mezzanine Wall and compressor installation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Magnets cooled in September 14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If channel does not work may have to install PRY – risk of delay for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</a:rPr>
              <a:t>stepIV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 completion</a:t>
            </a:r>
          </a:p>
          <a:p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228184" y="1607426"/>
            <a:ext cx="792088" cy="852218"/>
            <a:chOff x="4788024" y="1547664"/>
            <a:chExt cx="792088" cy="852218"/>
          </a:xfrm>
        </p:grpSpPr>
        <p:sp>
          <p:nvSpPr>
            <p:cNvPr id="9" name="Text Box 9"/>
            <p:cNvSpPr txBox="1"/>
            <p:nvPr/>
          </p:nvSpPr>
          <p:spPr>
            <a:xfrm>
              <a:off x="4788024" y="2098257"/>
              <a:ext cx="707390" cy="3016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solidFill>
                    <a:srgbClr val="4F81BD"/>
                  </a:solidFill>
                  <a:effectLst/>
                  <a:ea typeface="Calibri"/>
                  <a:cs typeface="Times New Roman"/>
                </a:rPr>
                <a:t>2/1/15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7" name="Text Box 13"/>
            <p:cNvSpPr txBox="1"/>
            <p:nvPr/>
          </p:nvSpPr>
          <p:spPr>
            <a:xfrm>
              <a:off x="4788024" y="1547664"/>
              <a:ext cx="792088" cy="3016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29/9/15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390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33423"/>
            <a:ext cx="4499992" cy="251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lvl="1"/>
            <a:r>
              <a:rPr lang="en-GB" sz="1600" dirty="0" smtClean="0"/>
              <a:t>Option 2 - Step IV schedule – Spectrometer Solenoids Installed </a:t>
            </a:r>
            <a:r>
              <a:rPr lang="en-GB" sz="1600" i="1" u="sng" dirty="0"/>
              <a:t>BEFORE</a:t>
            </a:r>
            <a:r>
              <a:rPr lang="en-GB" sz="1600" dirty="0" smtClean="0"/>
              <a:t>  PRY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800" i="1" u="sng" dirty="0"/>
              <a:t/>
            </a:r>
            <a:br>
              <a:rPr lang="en-GB" sz="1800" i="1" u="sng" dirty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866" y="2852936"/>
            <a:ext cx="1584176" cy="246221"/>
          </a:xfrm>
          <a:prstGeom prst="rect">
            <a:avLst/>
          </a:prstGeom>
          <a:solidFill>
            <a:srgbClr val="D56D77"/>
          </a:solidFill>
          <a:ln>
            <a:solidFill>
              <a:srgbClr val="D56D77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(Risk)-(R1) 80day delay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4450187" cy="247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964" y="3645024"/>
            <a:ext cx="4450187" cy="248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45024"/>
            <a:ext cx="4459256" cy="248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04048" y="3151726"/>
            <a:ext cx="3666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 2. Devices moved offline. South PRY lower installed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874383" y="6137736"/>
            <a:ext cx="22317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 3. South PRY upper installed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92001" y="3110035"/>
            <a:ext cx="2557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Fig 1. Devices installed online initially.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977336" y="6410224"/>
            <a:ext cx="22797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Images courtesy of Jason Tarrant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3605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/>
          <a:lstStyle/>
          <a:p>
            <a:pPr lvl="1"/>
            <a:r>
              <a:rPr lang="en-GB" sz="1600" dirty="0" smtClean="0"/>
              <a:t>Option 2 - Step IV schedule – Spectrometer Solenoids Installed </a:t>
            </a:r>
            <a:r>
              <a:rPr lang="en-GB" sz="1600" i="1" u="sng" dirty="0"/>
              <a:t>BEFORE</a:t>
            </a:r>
            <a:r>
              <a:rPr lang="en-GB" sz="1600" dirty="0" smtClean="0"/>
              <a:t>  PRY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i="1" dirty="0" smtClean="0">
                <a:solidFill>
                  <a:srgbClr val="FF0000"/>
                </a:solidFill>
              </a:rPr>
              <a:t>Critical Path</a:t>
            </a:r>
            <a:r>
              <a:rPr lang="en-GB" sz="1800" i="1" u="sng" dirty="0"/>
              <a:t/>
            </a:r>
            <a:br>
              <a:rPr lang="en-GB" sz="1800" i="1" u="sng" dirty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24th September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Magnetic Field Mitigation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354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05866" y="5561641"/>
            <a:ext cx="1584176" cy="727070"/>
            <a:chOff x="89407" y="5674459"/>
            <a:chExt cx="1584176" cy="727070"/>
          </a:xfrm>
        </p:grpSpPr>
        <p:sp>
          <p:nvSpPr>
            <p:cNvPr id="15" name="TextBox 14"/>
            <p:cNvSpPr txBox="1"/>
            <p:nvPr/>
          </p:nvSpPr>
          <p:spPr>
            <a:xfrm>
              <a:off x="89407" y="5674459"/>
              <a:ext cx="1584176" cy="246221"/>
            </a:xfrm>
            <a:prstGeom prst="rect">
              <a:avLst/>
            </a:prstGeom>
            <a:solidFill>
              <a:srgbClr val="FFB3B3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(Risk)-(R2) 40day delay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407" y="5920680"/>
              <a:ext cx="1584176" cy="246221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(Risk)-(R3) 20day delay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9407" y="6155308"/>
              <a:ext cx="1584176" cy="246221"/>
            </a:xfrm>
            <a:prstGeom prst="rect">
              <a:avLst/>
            </a:prstGeom>
            <a:solidFill>
              <a:srgbClr val="BFDFB3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(Risk)-(R4) 10day delay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31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480" y="980249"/>
            <a:ext cx="4742784" cy="320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12th September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Magnetic Field Mitigation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0" y="404664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marL="0" lvl="1"/>
            <a:r>
              <a:rPr lang="en-GB" sz="1600" kern="0" dirty="0" smtClean="0"/>
              <a:t>Option 2 - Step IV schedule – Spectrometer Solenoids Installed </a:t>
            </a:r>
            <a:r>
              <a:rPr lang="en-GB" sz="1600" i="1" u="sng" kern="0" dirty="0" smtClean="0"/>
              <a:t>BEFORE</a:t>
            </a:r>
            <a:r>
              <a:rPr lang="en-GB" sz="1600" kern="0" dirty="0" smtClean="0"/>
              <a:t>  PRY</a:t>
            </a:r>
            <a:r>
              <a:rPr lang="en-GB" sz="2400" kern="0" dirty="0" smtClean="0"/>
              <a:t/>
            </a:r>
            <a:br>
              <a:rPr lang="en-GB" sz="2400" kern="0" dirty="0" smtClean="0"/>
            </a:br>
            <a:r>
              <a:rPr lang="en-GB" sz="2000" i="1" kern="0" dirty="0" smtClean="0">
                <a:solidFill>
                  <a:srgbClr val="FF0000"/>
                </a:solidFill>
              </a:rPr>
              <a:t>Critical Path</a:t>
            </a:r>
            <a:r>
              <a:rPr lang="en-GB" sz="1800" i="1" u="sng" kern="0" dirty="0" smtClean="0"/>
              <a:t/>
            </a:r>
            <a:br>
              <a:rPr lang="en-GB" sz="1800" i="1" u="sng" kern="0" dirty="0" smtClean="0"/>
            </a:br>
            <a:r>
              <a:rPr lang="en-GB" kern="0" dirty="0" smtClean="0"/>
              <a:t> </a:t>
            </a:r>
            <a:endParaRPr lang="en-GB" kern="0" dirty="0"/>
          </a:p>
        </p:txBody>
      </p:sp>
      <p:grpSp>
        <p:nvGrpSpPr>
          <p:cNvPr id="3" name="Group 2"/>
          <p:cNvGrpSpPr/>
          <p:nvPr/>
        </p:nvGrpSpPr>
        <p:grpSpPr>
          <a:xfrm>
            <a:off x="6110697" y="1547664"/>
            <a:ext cx="792088" cy="808012"/>
            <a:chOff x="4705912" y="1547664"/>
            <a:chExt cx="792088" cy="808012"/>
          </a:xfrm>
        </p:grpSpPr>
        <p:sp>
          <p:nvSpPr>
            <p:cNvPr id="15" name="Text Box 13"/>
            <p:cNvSpPr txBox="1"/>
            <p:nvPr/>
          </p:nvSpPr>
          <p:spPr>
            <a:xfrm>
              <a:off x="4705912" y="1547664"/>
              <a:ext cx="792088" cy="3016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27/10/15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6" name="Text Box 6"/>
            <p:cNvSpPr txBox="1"/>
            <p:nvPr/>
          </p:nvSpPr>
          <p:spPr>
            <a:xfrm>
              <a:off x="4748261" y="2054051"/>
              <a:ext cx="707390" cy="3016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 smtClean="0">
                  <a:solidFill>
                    <a:srgbClr val="4F81BD"/>
                  </a:solidFill>
                  <a:ea typeface="Calibri"/>
                  <a:cs typeface="Times New Roman"/>
                </a:rPr>
                <a:t>30</a:t>
              </a:r>
              <a:r>
                <a:rPr lang="en-GB" sz="1100" b="1" dirty="0" smtClean="0">
                  <a:solidFill>
                    <a:srgbClr val="4F81BD"/>
                  </a:solidFill>
                  <a:effectLst/>
                  <a:ea typeface="Calibri"/>
                  <a:cs typeface="Times New Roman"/>
                </a:rPr>
                <a:t>/1/15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4639" y="4221088"/>
            <a:ext cx="83183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Assumes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outh side PRY available mid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pril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Assumes North side PRY available mid July – but not installed until mid September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Critical path driven by West Mezzanine Wall and compressor installation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Magnets cooled in September 14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Magnet training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can only take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place after full PRY is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installed 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12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2708920"/>
            <a:ext cx="8064896" cy="2880320"/>
          </a:xfrm>
        </p:spPr>
        <p:txBody>
          <a:bodyPr/>
          <a:lstStyle/>
          <a:p>
            <a:r>
              <a:rPr lang="en-GB" sz="1800" dirty="0"/>
              <a:t>Critical path driven by West Mezzanine Wall and compressor installation </a:t>
            </a:r>
            <a:endParaRPr lang="en-GB" sz="1800" dirty="0" smtClean="0"/>
          </a:p>
          <a:p>
            <a:r>
              <a:rPr lang="en-GB" sz="1800" dirty="0" smtClean="0"/>
              <a:t>Further work required to identify &amp; quantify risks.</a:t>
            </a:r>
          </a:p>
          <a:p>
            <a:r>
              <a:rPr lang="en-GB" sz="1800" dirty="0"/>
              <a:t>Estimated cost:- £500k &amp; 5man </a:t>
            </a:r>
            <a:r>
              <a:rPr lang="en-GB" sz="1800" dirty="0" err="1"/>
              <a:t>yrs</a:t>
            </a:r>
            <a:r>
              <a:rPr lang="en-GB" sz="1800" dirty="0"/>
              <a:t> effort </a:t>
            </a:r>
            <a:r>
              <a:rPr lang="en-GB" sz="1800" dirty="0" smtClean="0"/>
              <a:t>UK</a:t>
            </a:r>
          </a:p>
          <a:p>
            <a:r>
              <a:rPr lang="en-GB" sz="1800" dirty="0"/>
              <a:t>A</a:t>
            </a:r>
            <a:r>
              <a:rPr lang="en-GB" sz="1800" dirty="0" smtClean="0"/>
              <a:t>ssumes delivery of South PRY mid April 14 and North PRY mid July 14</a:t>
            </a:r>
          </a:p>
          <a:p>
            <a:r>
              <a:rPr lang="en-GB" sz="1800" dirty="0" smtClean="0"/>
              <a:t>North PRY not installed until September 14 </a:t>
            </a:r>
          </a:p>
          <a:p>
            <a:r>
              <a:rPr lang="en-GB" sz="1800" dirty="0"/>
              <a:t>Risk Delay – assumes we incur all identified </a:t>
            </a:r>
            <a:r>
              <a:rPr lang="en-GB" sz="1800" dirty="0" smtClean="0"/>
              <a:t>delays</a:t>
            </a:r>
          </a:p>
          <a:p>
            <a:r>
              <a:rPr lang="en-GB" sz="1800" dirty="0" smtClean="0"/>
              <a:t>Schedule &amp; risks need to be monitored as these will change  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8" y="14157"/>
            <a:ext cx="91440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24th September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Magnetic Field Mitigation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8B32-4250-44CB-82A9-3D067ED402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454916"/>
              </p:ext>
            </p:extLst>
          </p:nvPr>
        </p:nvGraphicFramePr>
        <p:xfrm>
          <a:off x="971600" y="980728"/>
          <a:ext cx="6672064" cy="1378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280"/>
                <a:gridCol w="2057763"/>
                <a:gridCol w="2224021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Finish Date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Delayed finish due to Risk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StepIV</a:t>
                      </a:r>
                      <a:r>
                        <a:rPr lang="en-GB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base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2/1/15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29/9/15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SS before PRY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30/1/15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27/10/15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117402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704BEEC-F218-4928-AD10-E64DCF37E3C4}">
  <ds:schemaRefs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1045</TotalTime>
  <Words>457</Words>
  <Application>Microsoft Macintosh PowerPoint</Application>
  <PresentationFormat>On-screen Show (4:3)</PresentationFormat>
  <Paragraphs>76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STFC_PowerPoint_template</vt:lpstr>
      <vt:lpstr>1_Blank Presentation</vt:lpstr>
      <vt:lpstr>Magnetic Field Mitigation Schedule Options</vt:lpstr>
      <vt:lpstr>Overview</vt:lpstr>
      <vt:lpstr>Option 1 - Step IV base line schedule - NO PRY Critical Path  </vt:lpstr>
      <vt:lpstr>Option 1 - Step IV base line schedule - NO PRY Critical Path   </vt:lpstr>
      <vt:lpstr>Option 2 - Step IV schedule – Spectrometer Solenoids Installed BEFORE  PRY   </vt:lpstr>
      <vt:lpstr>Option 2 - Step IV schedule – Spectrometer Solenoids Installed BEFORE  PRY Critical Path  </vt:lpstr>
      <vt:lpstr>PowerPoint Presentation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Kenneth Long</cp:lastModifiedBy>
  <cp:revision>57</cp:revision>
  <dcterms:created xsi:type="dcterms:W3CDTF">2012-07-12T11:46:55Z</dcterms:created>
  <dcterms:modified xsi:type="dcterms:W3CDTF">2013-09-20T17:08:26Z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PublishingStartDate">
    <vt:lpwstr/>
  </property>
  <property fmtid="{D5CDD505-2E9C-101B-9397-08002B2CF9AE}" pid="9" name="PublishingExpirationDate">
    <vt:lpwstr/>
  </property>
  <property fmtid="{D5CDD505-2E9C-101B-9397-08002B2CF9AE}" pid="10" name="ContentTypeId">
    <vt:lpwstr>0x010100F731947B08D5984288BC8B16A979FF50</vt:lpwstr>
  </property>
  <property fmtid="{D5CDD505-2E9C-101B-9397-08002B2CF9AE}" pid="11" name="_SourceUrl">
    <vt:lpwstr/>
  </property>
</Properties>
</file>