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52"/>
  </p:notesMasterIdLst>
  <p:handoutMasterIdLst>
    <p:handoutMasterId r:id="rId53"/>
  </p:handoutMasterIdLst>
  <p:sldIdLst>
    <p:sldId id="256" r:id="rId2"/>
    <p:sldId id="257" r:id="rId3"/>
    <p:sldId id="258" r:id="rId4"/>
    <p:sldId id="279" r:id="rId5"/>
    <p:sldId id="299" r:id="rId6"/>
    <p:sldId id="259" r:id="rId7"/>
    <p:sldId id="262" r:id="rId8"/>
    <p:sldId id="316" r:id="rId9"/>
    <p:sldId id="263" r:id="rId10"/>
    <p:sldId id="264" r:id="rId11"/>
    <p:sldId id="265" r:id="rId12"/>
    <p:sldId id="266" r:id="rId13"/>
    <p:sldId id="292" r:id="rId14"/>
    <p:sldId id="286" r:id="rId15"/>
    <p:sldId id="287" r:id="rId16"/>
    <p:sldId id="288" r:id="rId17"/>
    <p:sldId id="289" r:id="rId18"/>
    <p:sldId id="290" r:id="rId19"/>
    <p:sldId id="291" r:id="rId20"/>
    <p:sldId id="304" r:id="rId21"/>
    <p:sldId id="305" r:id="rId22"/>
    <p:sldId id="306" r:id="rId23"/>
    <p:sldId id="314" r:id="rId24"/>
    <p:sldId id="293" r:id="rId25"/>
    <p:sldId id="300" r:id="rId26"/>
    <p:sldId id="301" r:id="rId27"/>
    <p:sldId id="312" r:id="rId28"/>
    <p:sldId id="308" r:id="rId29"/>
    <p:sldId id="309" r:id="rId30"/>
    <p:sldId id="310" r:id="rId31"/>
    <p:sldId id="311" r:id="rId32"/>
    <p:sldId id="285" r:id="rId33"/>
    <p:sldId id="294" r:id="rId34"/>
    <p:sldId id="278" r:id="rId35"/>
    <p:sldId id="270" r:id="rId36"/>
    <p:sldId id="272" r:id="rId37"/>
    <p:sldId id="274" r:id="rId38"/>
    <p:sldId id="313" r:id="rId39"/>
    <p:sldId id="277" r:id="rId40"/>
    <p:sldId id="281" r:id="rId41"/>
    <p:sldId id="282" r:id="rId42"/>
    <p:sldId id="283" r:id="rId43"/>
    <p:sldId id="284" r:id="rId44"/>
    <p:sldId id="302" r:id="rId45"/>
    <p:sldId id="298" r:id="rId46"/>
    <p:sldId id="295" r:id="rId47"/>
    <p:sldId id="296" r:id="rId48"/>
    <p:sldId id="297" r:id="rId49"/>
    <p:sldId id="315" r:id="rId50"/>
    <p:sldId id="317" r:id="rId51"/>
  </p:sldIdLst>
  <p:sldSz cx="9144000" cy="6858000" type="screen4x3"/>
  <p:notesSz cx="7099300" cy="102346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00CC"/>
    <a:srgbClr val="000066"/>
    <a:srgbClr val="DFDF67"/>
    <a:srgbClr val="E46E62"/>
    <a:srgbClr val="FF0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19" autoAdjust="0"/>
    <p:restoredTop sz="93861" autoAdjust="0"/>
  </p:normalViewPr>
  <p:slideViewPr>
    <p:cSldViewPr>
      <p:cViewPr varScale="1">
        <p:scale>
          <a:sx n="87" d="100"/>
          <a:sy n="87" d="100"/>
        </p:scale>
        <p:origin x="70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458"/>
    </p:cViewPr>
  </p:outlineViewPr>
  <p:notesTextViewPr>
    <p:cViewPr>
      <p:scale>
        <a:sx n="75" d="100"/>
        <a:sy n="75" d="100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-2880" y="-120"/>
      </p:cViewPr>
      <p:guideLst>
        <p:guide orient="horz" pos="3223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71" tIns="47636" rIns="95271" bIns="47636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71" tIns="47636" rIns="95271" bIns="47636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71" tIns="47636" rIns="95271" bIns="47636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71" tIns="47636" rIns="95271" bIns="47636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D78C16CD-D54B-41EB-837A-5163F85CB3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5138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71" tIns="47636" rIns="95271" bIns="47636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71" tIns="47636" rIns="95271" bIns="47636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71" tIns="47636" rIns="95271" bIns="476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Textmasterformate durch Klicken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71" tIns="47636" rIns="95271" bIns="47636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71" tIns="47636" rIns="95271" bIns="47636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1F874A82-57A5-4F17-8BEC-436EBC9AFF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0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874A82-57A5-4F17-8BEC-436EBC9AFF5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901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Redo</a:t>
            </a:r>
            <a:r>
              <a:rPr lang="en-US" baseline="0" dirty="0" smtClean="0"/>
              <a:t> plot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874A82-57A5-4F17-8BEC-436EBC9AFF5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9226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874A82-57A5-4F17-8BEC-436EBC9AFF5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2474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colours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874A82-57A5-4F17-8BEC-436EBC9AFF59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4305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874A82-57A5-4F17-8BEC-436EBC9AFF59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017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>
                <a:solidFill>
                  <a:srgbClr val="0000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187624" y="3789040"/>
            <a:ext cx="7056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Holger Witte</a:t>
            </a:r>
            <a:br>
              <a:rPr lang="en-US" dirty="0" smtClean="0"/>
            </a:br>
            <a:r>
              <a:rPr lang="en-US" dirty="0" smtClean="0"/>
              <a:t>Brookhaven National Laboratory</a:t>
            </a:r>
          </a:p>
          <a:p>
            <a:pPr algn="ctr"/>
            <a:r>
              <a:rPr lang="en-GB" dirty="0" smtClean="0"/>
              <a:t>Advanced Accelerator Group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052736"/>
            <a:ext cx="8640762" cy="554461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88" y="928670"/>
            <a:ext cx="4243387" cy="566868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5175" y="928670"/>
            <a:ext cx="4244975" cy="566868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6" y="0"/>
            <a:ext cx="5688632" cy="836712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596" y="121442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596" y="1854184"/>
            <a:ext cx="4040188" cy="47431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16421" y="121442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6421" y="1854184"/>
            <a:ext cx="4041775" cy="47431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CAE25-F2EF-4971-B683-10501B608409}" type="datetime1">
              <a:rPr lang="en-GB" smtClean="0"/>
              <a:pPr>
                <a:defRPr/>
              </a:pPr>
              <a:t>20/09/2013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CF905-16CB-4039-92F8-AB7F290E7F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7286676" cy="71438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28670"/>
            <a:ext cx="5111750" cy="519749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928670"/>
            <a:ext cx="3008313" cy="519749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00107"/>
            <a:ext cx="5486400" cy="37274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accent2">
              <a:lumMod val="60000"/>
              <a:lumOff val="40000"/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0952" y="64008"/>
            <a:ext cx="5985048" cy="772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000124"/>
            <a:ext cx="8640762" cy="5597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487816" y="6581001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54AFCA94-79BA-4EED-9481-9B9914E163B8}" type="slidenum">
              <a:rPr lang="en-GB" sz="1200" smtClean="0"/>
              <a:pPr algn="r"/>
              <a:t>‹#›</a:t>
            </a:fld>
            <a:endParaRPr lang="en-GB" sz="1200" dirty="0"/>
          </a:p>
        </p:txBody>
      </p:sp>
      <p:sp>
        <p:nvSpPr>
          <p:cNvPr id="8" name="Rectangle 7"/>
          <p:cNvSpPr/>
          <p:nvPr/>
        </p:nvSpPr>
        <p:spPr>
          <a:xfrm>
            <a:off x="0" y="6597352"/>
            <a:ext cx="9144000" cy="260648"/>
          </a:xfrm>
          <a:prstGeom prst="rect">
            <a:avLst/>
          </a:prstGeom>
          <a:solidFill>
            <a:schemeClr val="accent2">
              <a:lumMod val="60000"/>
              <a:lumOff val="40000"/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0" y="6581001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/>
              <a:t>23 September 2013</a:t>
            </a:r>
            <a:endParaRPr lang="en-GB" sz="1200" dirty="0"/>
          </a:p>
        </p:txBody>
      </p:sp>
      <p:pic>
        <p:nvPicPr>
          <p:cNvPr id="3" name="Picture 3" descr="C:\Users\Holger\Desktop\BNL Logo\Logo_SmallTransparent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32240" y="0"/>
            <a:ext cx="2411760" cy="883094"/>
          </a:xfrm>
          <a:prstGeom prst="rect">
            <a:avLst/>
          </a:prstGeom>
          <a:noFill/>
        </p:spPr>
      </p:pic>
      <p:pic>
        <p:nvPicPr>
          <p:cNvPr id="4" name="Picture 3" descr="D:\Personal Files\Science\pic\MAPLogo\map-091203aTransp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07150" y="107652"/>
            <a:ext cx="560181" cy="654966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059" r:id="rId1"/>
    <p:sldLayoutId id="2147485049" r:id="rId2"/>
    <p:sldLayoutId id="2147485051" r:id="rId3"/>
    <p:sldLayoutId id="2147485052" r:id="rId4"/>
    <p:sldLayoutId id="2147485053" r:id="rId5"/>
    <p:sldLayoutId id="2147485054" r:id="rId6"/>
    <p:sldLayoutId id="2147485055" r:id="rId7"/>
    <p:sldLayoutId id="2147485056" r:id="rId8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C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00CC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00CC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00CC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00CC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400" b="1">
          <a:solidFill>
            <a:srgbClr val="0000CC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400" b="1">
          <a:solidFill>
            <a:srgbClr val="0000CC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400" b="1">
          <a:solidFill>
            <a:srgbClr val="0000CC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400" b="1">
          <a:solidFill>
            <a:srgbClr val="0000CC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8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D:\Personal%20Files\Science\MICE\2013-09-23_MICEReviewMeeting\BubbleGum.avi" TargetMode="External"/><Relationship Id="rId1" Type="http://schemas.microsoft.com/office/2007/relationships/media" Target="file:///D:\Personal%20Files\Science\MICE\2013-09-23_MICEReviewMeeting\BubbleGum.avi" TargetMode="External"/><Relationship Id="rId4" Type="http://schemas.openxmlformats.org/officeDocument/2006/relationships/image" Target="../media/image4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Partial Return Yoke</a:t>
            </a:r>
            <a:br>
              <a:rPr lang="en-US" dirty="0" smtClean="0"/>
            </a:br>
            <a:r>
              <a:rPr lang="en-US" dirty="0" smtClean="0"/>
              <a:t>-  </a:t>
            </a:r>
            <a:br>
              <a:rPr lang="en-US" dirty="0" smtClean="0"/>
            </a:br>
            <a:r>
              <a:rPr lang="en-US" dirty="0" smtClean="0"/>
              <a:t>Concept and Magnetic Design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Content Placeholder 20" descr="240MeVSolNoIron5GaussFront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24143" t="3074" r="50823" b="13882"/>
          <a:stretch>
            <a:fillRect/>
          </a:stretch>
        </p:blipFill>
        <p:spPr>
          <a:xfrm>
            <a:off x="827584" y="951844"/>
            <a:ext cx="3041465" cy="5141452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Frontal View – 240 </a:t>
            </a:r>
            <a:r>
              <a:rPr lang="en-US" dirty="0" err="1" smtClean="0"/>
              <a:t>MeV</a:t>
            </a:r>
            <a:r>
              <a:rPr lang="en-US" dirty="0" smtClean="0"/>
              <a:t> Solenoid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151112" y="6093296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Shield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26477" y="5795972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 cm Shield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27584" y="90872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 m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779524" y="908720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All 5 Gauss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455368" y="98072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m</a:t>
            </a:r>
            <a:endParaRPr lang="en-US" dirty="0"/>
          </a:p>
        </p:txBody>
      </p:sp>
      <p:pic>
        <p:nvPicPr>
          <p:cNvPr id="24" name="Picture 23" descr="240MeVSolt=12cmGaussFront.png"/>
          <p:cNvPicPr>
            <a:picLocks noChangeAspect="1"/>
          </p:cNvPicPr>
          <p:nvPr/>
        </p:nvPicPr>
        <p:blipFill>
          <a:blip r:embed="rId3" cstate="print"/>
          <a:srcRect t="6300" r="76480" b="13250"/>
          <a:stretch>
            <a:fillRect/>
          </a:stretch>
        </p:blipFill>
        <p:spPr>
          <a:xfrm>
            <a:off x="5970493" y="2107391"/>
            <a:ext cx="1032192" cy="282448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5754469" y="176352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 m</a:t>
            </a:r>
            <a:endParaRPr lang="en-US" dirty="0"/>
          </a:p>
        </p:txBody>
      </p:sp>
      <p:cxnSp>
        <p:nvCxnSpPr>
          <p:cNvPr id="26" name="Straight Arrow Connector 25"/>
          <p:cNvCxnSpPr>
            <a:stCxn id="27" idx="2"/>
          </p:cNvCxnSpPr>
          <p:nvPr/>
        </p:nvCxnSpPr>
        <p:spPr>
          <a:xfrm flipH="1">
            <a:off x="6474549" y="2708920"/>
            <a:ext cx="884930" cy="7827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978605" y="2339588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1.3 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240 </a:t>
            </a:r>
            <a:r>
              <a:rPr lang="en-US" dirty="0" err="1" smtClean="0"/>
              <a:t>MeV</a:t>
            </a:r>
            <a:r>
              <a:rPr lang="en-US" dirty="0" smtClean="0"/>
              <a:t> Solenoid/Flip Mode</a:t>
            </a:r>
            <a:endParaRPr lang="en-US" dirty="0"/>
          </a:p>
        </p:txBody>
      </p:sp>
      <p:pic>
        <p:nvPicPr>
          <p:cNvPr id="9" name="Content Placeholder 8" descr="MICEStepIVCompSol240MeV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3024" t="8985" r="7911" b="1454"/>
          <a:stretch>
            <a:fillRect/>
          </a:stretch>
        </p:blipFill>
        <p:spPr>
          <a:xfrm>
            <a:off x="899592" y="1122470"/>
            <a:ext cx="7128792" cy="54028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240 </a:t>
            </a:r>
            <a:r>
              <a:rPr lang="en-US" dirty="0" err="1" smtClean="0"/>
              <a:t>MeV</a:t>
            </a:r>
            <a:r>
              <a:rPr lang="en-US" dirty="0" smtClean="0"/>
              <a:t> Solenoid/Flip Mode</a:t>
            </a:r>
            <a:endParaRPr lang="en-US" dirty="0"/>
          </a:p>
        </p:txBody>
      </p:sp>
      <p:pic>
        <p:nvPicPr>
          <p:cNvPr id="6" name="Content Placeholder 5" descr="MICEStepIVCompSol240MeVlo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785" t="6031" r="7669"/>
          <a:stretch>
            <a:fillRect/>
          </a:stretch>
        </p:blipFill>
        <p:spPr>
          <a:xfrm>
            <a:off x="1115616" y="1153809"/>
            <a:ext cx="6696744" cy="515551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Tracker Cryostat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004048" y="908720"/>
            <a:ext cx="4139952" cy="566868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Tracker readout position:</a:t>
            </a:r>
          </a:p>
          <a:p>
            <a:pPr lvl="1"/>
            <a:r>
              <a:rPr lang="en-US" dirty="0" smtClean="0"/>
              <a:t>Longitudinally same height as End Coil 2</a:t>
            </a:r>
          </a:p>
          <a:p>
            <a:pPr lvl="1"/>
            <a:r>
              <a:rPr lang="en-US" dirty="0" smtClean="0"/>
              <a:t>Diameter 1 m</a:t>
            </a:r>
          </a:p>
          <a:p>
            <a:pPr lvl="1"/>
            <a:r>
              <a:rPr lang="en-US" dirty="0" smtClean="0"/>
              <a:t>Just next to shield</a:t>
            </a:r>
          </a:p>
          <a:p>
            <a:r>
              <a:rPr lang="en-US" dirty="0" smtClean="0"/>
              <a:t>Fields</a:t>
            </a:r>
          </a:p>
          <a:p>
            <a:pPr lvl="1"/>
            <a:r>
              <a:rPr lang="en-US" dirty="0" smtClean="0"/>
              <a:t>No iron: 36.4 </a:t>
            </a:r>
            <a:r>
              <a:rPr lang="en-US" dirty="0" err="1" smtClean="0"/>
              <a:t>mT</a:t>
            </a:r>
            <a:endParaRPr lang="en-US" dirty="0" smtClean="0"/>
          </a:p>
          <a:p>
            <a:pPr lvl="1"/>
            <a:r>
              <a:rPr lang="en-US" dirty="0" smtClean="0"/>
              <a:t>Shield: 0.6 </a:t>
            </a:r>
            <a:r>
              <a:rPr lang="en-US" dirty="0" err="1" smtClean="0"/>
              <a:t>mT</a:t>
            </a:r>
            <a:endParaRPr lang="en-US" dirty="0" smtClean="0"/>
          </a:p>
          <a:p>
            <a:pPr lvl="1"/>
            <a:r>
              <a:rPr lang="en-US" b="1" dirty="0" smtClean="0"/>
              <a:t>Difference: factor 60</a:t>
            </a:r>
          </a:p>
          <a:p>
            <a:pPr lvl="1"/>
            <a:r>
              <a:rPr lang="en-US" dirty="0" smtClean="0"/>
              <a:t>240 </a:t>
            </a:r>
            <a:r>
              <a:rPr lang="en-US" dirty="0" err="1" smtClean="0"/>
              <a:t>MeV</a:t>
            </a:r>
            <a:r>
              <a:rPr lang="en-US" dirty="0" smtClean="0"/>
              <a:t> Solenoid</a:t>
            </a:r>
            <a:br>
              <a:rPr lang="en-US" dirty="0" smtClean="0"/>
            </a:br>
            <a:r>
              <a:rPr lang="en-US" dirty="0" smtClean="0"/>
              <a:t>(12 cm shield)</a:t>
            </a:r>
          </a:p>
          <a:p>
            <a:pPr lvl="1"/>
            <a:r>
              <a:rPr lang="en-US" dirty="0" smtClean="0"/>
              <a:t>Falls off quickly</a:t>
            </a:r>
            <a:endParaRPr lang="en-US" dirty="0"/>
          </a:p>
        </p:txBody>
      </p:sp>
      <p:pic>
        <p:nvPicPr>
          <p:cNvPr id="6" name="Picture 5" descr="240MeVSolTrackerNoIron.png"/>
          <p:cNvPicPr>
            <a:picLocks noChangeAspect="1"/>
          </p:cNvPicPr>
          <p:nvPr/>
        </p:nvPicPr>
        <p:blipFill>
          <a:blip r:embed="rId2" cstate="print"/>
          <a:srcRect l="42839" t="3150"/>
          <a:stretch>
            <a:fillRect/>
          </a:stretch>
        </p:blipFill>
        <p:spPr>
          <a:xfrm>
            <a:off x="971600" y="1124744"/>
            <a:ext cx="3816424" cy="51730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15616" y="5877272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Shield</a:t>
            </a:r>
            <a:endParaRPr lang="en-US" dirty="0"/>
          </a:p>
        </p:txBody>
      </p:sp>
      <p:pic>
        <p:nvPicPr>
          <p:cNvPr id="4" name="Content Placeholder 3" descr="240MeVSolTracker.pn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 l="44226" t="3895" b="10420"/>
          <a:stretch>
            <a:fillRect/>
          </a:stretch>
        </p:blipFill>
        <p:spPr>
          <a:xfrm>
            <a:off x="489068" y="980728"/>
            <a:ext cx="4370964" cy="5372026"/>
          </a:xfrm>
        </p:spPr>
      </p:pic>
      <p:sp>
        <p:nvSpPr>
          <p:cNvPr id="8" name="TextBox 7"/>
          <p:cNvSpPr txBox="1"/>
          <p:nvPr/>
        </p:nvSpPr>
        <p:spPr>
          <a:xfrm>
            <a:off x="1259632" y="6093296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Shield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685800" y="1628801"/>
            <a:ext cx="7772400" cy="2160239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40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4000" b="1" kern="0" dirty="0" smtClean="0">
              <a:solidFill>
                <a:srgbClr val="0000CC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Integration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GeometryOverview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t="22076" b="18189"/>
          <a:stretch>
            <a:fillRect/>
          </a:stretch>
        </p:blipFill>
        <p:spPr>
          <a:xfrm>
            <a:off x="152844" y="1148555"/>
            <a:ext cx="8991156" cy="4296669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Horizontal Gaps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4139952" y="1988840"/>
            <a:ext cx="1296144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92080" y="1628800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Gap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23528" y="5517232"/>
            <a:ext cx="37330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MICE Step IV, 200 </a:t>
            </a:r>
            <a:r>
              <a:rPr lang="en-US" dirty="0" err="1" smtClean="0"/>
              <a:t>MeV</a:t>
            </a:r>
            <a:r>
              <a:rPr lang="en-US" dirty="0" smtClean="0"/>
              <a:t>, Flip Mode</a:t>
            </a:r>
          </a:p>
          <a:p>
            <a:r>
              <a:rPr lang="en-US" dirty="0" smtClean="0"/>
              <a:t>Thickness shield 12 cm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72200" y="5373216"/>
            <a:ext cx="27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H Witte. Update on Shield, Presentation 14.11.2012, Magnetic shielding meeting.</a:t>
            </a:r>
            <a:endParaRPr lang="en-US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Horizontal Gaps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9176" y="1052513"/>
            <a:ext cx="7221186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275856" y="1556792"/>
            <a:ext cx="32880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 sensitivity</a:t>
            </a:r>
          </a:p>
          <a:p>
            <a:r>
              <a:rPr lang="en-US" dirty="0" smtClean="0"/>
              <a:t>No issue if gap is not too large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 descr="AzimuthalGapOverview2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5332" t="6497" r="5326" b="20783"/>
          <a:stretch>
            <a:fillRect/>
          </a:stretch>
        </p:blipFill>
        <p:spPr>
          <a:xfrm>
            <a:off x="1187624" y="1124744"/>
            <a:ext cx="6768752" cy="4407559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Gaps</a:t>
            </a:r>
            <a:endParaRPr lang="en-US" dirty="0"/>
          </a:p>
        </p:txBody>
      </p:sp>
      <p:cxnSp>
        <p:nvCxnSpPr>
          <p:cNvPr id="9" name="Straight Arrow Connector 8"/>
          <p:cNvCxnSpPr>
            <a:endCxn id="10" idx="3"/>
          </p:cNvCxnSpPr>
          <p:nvPr/>
        </p:nvCxnSpPr>
        <p:spPr>
          <a:xfrm flipH="1">
            <a:off x="872203" y="2348880"/>
            <a:ext cx="1755581" cy="119277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51520" y="3356992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Gap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877272"/>
            <a:ext cx="3905222" cy="702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0" y="5013176"/>
            <a:ext cx="2051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Modeled using </a:t>
            </a:r>
          </a:p>
          <a:p>
            <a:r>
              <a:rPr lang="en-US" dirty="0" smtClean="0"/>
              <a:t>thin permeability gap BC: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72200" y="5373216"/>
            <a:ext cx="27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H Witte. </a:t>
            </a:r>
            <a:r>
              <a:rPr lang="en-US" dirty="0" err="1" smtClean="0">
                <a:solidFill>
                  <a:srgbClr val="008000"/>
                </a:solidFill>
              </a:rPr>
              <a:t>Azimuthal</a:t>
            </a:r>
            <a:r>
              <a:rPr lang="en-US" dirty="0" smtClean="0">
                <a:solidFill>
                  <a:srgbClr val="008000"/>
                </a:solidFill>
              </a:rPr>
              <a:t> Gaps, Presentation 10.1.2013, Magnetic shielding meeting.</a:t>
            </a:r>
            <a:endParaRPr lang="en-US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MICEStepIV200MeVFlipAzGap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738" t="6031" r="6685"/>
          <a:stretch>
            <a:fillRect/>
          </a:stretch>
        </p:blipFill>
        <p:spPr>
          <a:xfrm>
            <a:off x="1187624" y="957901"/>
            <a:ext cx="6893253" cy="542342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Gaps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237312"/>
            <a:ext cx="568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 sensitivity: Small gap leads to large flux leakage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13" descr="240MeVSolenoidConnectionCentr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4719" r="6685"/>
          <a:stretch>
            <a:fillRect/>
          </a:stretch>
        </p:blipFill>
        <p:spPr>
          <a:xfrm>
            <a:off x="1418225" y="980728"/>
            <a:ext cx="7114215" cy="544809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240 </a:t>
            </a:r>
            <a:r>
              <a:rPr lang="en-US" dirty="0" err="1" smtClean="0"/>
              <a:t>MeV</a:t>
            </a:r>
            <a:r>
              <a:rPr lang="en-US" dirty="0" smtClean="0"/>
              <a:t> Solenoid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48264" y="5085184"/>
            <a:ext cx="11913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t=10cm </a:t>
            </a:r>
          </a:p>
          <a:p>
            <a:r>
              <a:rPr lang="en-US" dirty="0" smtClean="0"/>
              <a:t>R = 1.5 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53558" y="3356992"/>
            <a:ext cx="1428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Vertical joint</a:t>
            </a:r>
            <a:endParaRPr lang="en-US" dirty="0"/>
          </a:p>
        </p:txBody>
      </p:sp>
      <p:cxnSp>
        <p:nvCxnSpPr>
          <p:cNvPr id="8" name="Straight Arrow Connector 7"/>
          <p:cNvCxnSpPr>
            <a:stCxn id="6" idx="2"/>
          </p:cNvCxnSpPr>
          <p:nvPr/>
        </p:nvCxnSpPr>
        <p:spPr>
          <a:xfrm>
            <a:off x="5367889" y="3726324"/>
            <a:ext cx="77757" cy="16468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861470" y="1844824"/>
            <a:ext cx="151216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445646" y="1844824"/>
            <a:ext cx="151216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653558" y="1628800"/>
            <a:ext cx="1512168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653558" y="2276872"/>
            <a:ext cx="1512168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5643245"/>
            <a:ext cx="2771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</a:rPr>
              <a:t>H Witte. Racks and Compressors-Fields, Presentation 23.1.2013, Magnetic shielding meeting.</a:t>
            </a:r>
            <a:endParaRPr lang="en-US" sz="14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 and Concept</a:t>
            </a:r>
          </a:p>
          <a:p>
            <a:endParaRPr lang="en-US" dirty="0" smtClean="0"/>
          </a:p>
          <a:p>
            <a:r>
              <a:rPr lang="en-US" dirty="0" smtClean="0"/>
              <a:t>Performance</a:t>
            </a:r>
          </a:p>
          <a:p>
            <a:endParaRPr lang="en-US" dirty="0" smtClean="0"/>
          </a:p>
          <a:p>
            <a:r>
              <a:rPr lang="en-US" dirty="0" smtClean="0"/>
              <a:t>Integration with MICE</a:t>
            </a:r>
          </a:p>
          <a:p>
            <a:endParaRPr lang="en-US" dirty="0" smtClean="0"/>
          </a:p>
          <a:p>
            <a:r>
              <a:rPr lang="en-US" dirty="0" smtClean="0"/>
              <a:t>Risks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PRY 3 Sections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6748" r="8533" b="13169"/>
          <a:stretch>
            <a:fillRect/>
          </a:stretch>
        </p:blipFill>
        <p:spPr bwMode="auto">
          <a:xfrm>
            <a:off x="94973" y="1676400"/>
            <a:ext cx="8591827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04800" y="1143000"/>
            <a:ext cx="63530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Recent development</a:t>
            </a:r>
          </a:p>
          <a:p>
            <a:r>
              <a:rPr lang="en-US" dirty="0" smtClean="0"/>
              <a:t>Allows to change absorbers without dismantling entire shield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4572000" y="5638800"/>
            <a:ext cx="838200" cy="1524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 rot="21139079">
            <a:off x="4679865" y="5388153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Absorber Change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438" y="1219200"/>
            <a:ext cx="8640762" cy="478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28600" y="6248400"/>
            <a:ext cx="3283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Procedure in place (J. Tarrant)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R=1.5 m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016" y="1052513"/>
            <a:ext cx="8051506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00400" y="22098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Joints increase field by 0.05 </a:t>
            </a:r>
            <a:r>
              <a:rPr lang="en-US" dirty="0" err="1" smtClean="0"/>
              <a:t>mT</a:t>
            </a:r>
            <a:endParaRPr lang="en-US" dirty="0"/>
          </a:p>
        </p:txBody>
      </p:sp>
      <p:cxnSp>
        <p:nvCxnSpPr>
          <p:cNvPr id="7" name="Straight Arrow Connector 6"/>
          <p:cNvCxnSpPr>
            <a:stCxn id="5" idx="2"/>
          </p:cNvCxnSpPr>
          <p:nvPr/>
        </p:nvCxnSpPr>
        <p:spPr>
          <a:xfrm>
            <a:off x="4914900" y="2579132"/>
            <a:ext cx="190500" cy="26024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Force on Partial Return Yoke</a:t>
            </a:r>
          </a:p>
          <a:p>
            <a:pPr lvl="1"/>
            <a:r>
              <a:rPr lang="en-US" dirty="0" smtClean="0"/>
              <a:t>Horizontal: 8.7 </a:t>
            </a:r>
            <a:r>
              <a:rPr lang="en-US" dirty="0" err="1" smtClean="0"/>
              <a:t>kN</a:t>
            </a:r>
            <a:r>
              <a:rPr lang="en-US" dirty="0" smtClean="0"/>
              <a:t> per shielding plate </a:t>
            </a:r>
            <a:br>
              <a:rPr lang="en-US" dirty="0" smtClean="0"/>
            </a:br>
            <a:r>
              <a:rPr lang="en-US" dirty="0" smtClean="0"/>
              <a:t>(35 </a:t>
            </a:r>
            <a:r>
              <a:rPr lang="en-US" dirty="0" err="1" smtClean="0"/>
              <a:t>kN</a:t>
            </a:r>
            <a:r>
              <a:rPr lang="en-US" dirty="0" smtClean="0"/>
              <a:t> for one PRY half)</a:t>
            </a:r>
          </a:p>
          <a:p>
            <a:pPr lvl="1"/>
            <a:r>
              <a:rPr lang="en-US" dirty="0" smtClean="0"/>
              <a:t>Support structure designed for this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(see Steve Plate’s talk)</a:t>
            </a:r>
          </a:p>
          <a:p>
            <a:r>
              <a:rPr lang="en-US" dirty="0" smtClean="0"/>
              <a:t>Forces on coils: no significant change</a:t>
            </a:r>
          </a:p>
          <a:p>
            <a:pPr lvl="1"/>
            <a:r>
              <a:rPr lang="en-US" dirty="0" smtClean="0"/>
              <a:t>&lt;1% in longitudinal direction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on Beam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88" y="928670"/>
            <a:ext cx="4752652" cy="480458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MAUS tracking study</a:t>
            </a:r>
          </a:p>
          <a:p>
            <a:pPr lvl="1"/>
            <a:r>
              <a:rPr lang="en-US" dirty="0" smtClean="0"/>
              <a:t>200 </a:t>
            </a:r>
            <a:r>
              <a:rPr lang="en-US" dirty="0" err="1" smtClean="0"/>
              <a:t>MeV</a:t>
            </a:r>
            <a:r>
              <a:rPr lang="en-US" dirty="0" smtClean="0"/>
              <a:t> Flip</a:t>
            </a:r>
          </a:p>
          <a:p>
            <a:pPr lvl="1"/>
            <a:r>
              <a:rPr lang="en-US" dirty="0" smtClean="0"/>
              <a:t>Error field map: all iron versus no iron at all (worst case)</a:t>
            </a:r>
          </a:p>
          <a:p>
            <a:pPr lvl="2"/>
            <a:r>
              <a:rPr lang="en-US" dirty="0" smtClean="0"/>
              <a:t>Original and current geometry</a:t>
            </a:r>
          </a:p>
          <a:p>
            <a:pPr lvl="2"/>
            <a:r>
              <a:rPr lang="en-US" dirty="0" smtClean="0"/>
              <a:t>Misalignments (1 mm + rotation)</a:t>
            </a:r>
          </a:p>
          <a:p>
            <a:pPr lvl="1"/>
            <a:r>
              <a:rPr lang="en-US" dirty="0" smtClean="0"/>
              <a:t>Discussed at MICE analysis meeting 24/1/2013</a:t>
            </a:r>
          </a:p>
          <a:p>
            <a:r>
              <a:rPr lang="en-US" dirty="0" smtClean="0"/>
              <a:t>Conclusion</a:t>
            </a:r>
          </a:p>
          <a:p>
            <a:pPr lvl="1"/>
            <a:r>
              <a:rPr lang="en-US" dirty="0" smtClean="0"/>
              <a:t>…</a:t>
            </a:r>
            <a:r>
              <a:rPr lang="en-US" b="1" dirty="0" smtClean="0"/>
              <a:t>barely measurable effect </a:t>
            </a:r>
            <a:r>
              <a:rPr lang="en-US" dirty="0" smtClean="0"/>
              <a:t>on the beam travelling through MICE.</a:t>
            </a:r>
          </a:p>
          <a:p>
            <a:pPr lvl="1"/>
            <a:r>
              <a:rPr lang="en-US" b="1" dirty="0" smtClean="0"/>
              <a:t>There is no reason</a:t>
            </a:r>
            <a:r>
              <a:rPr lang="en-US" dirty="0" smtClean="0"/>
              <a:t>, from a beam dynamics perspective, </a:t>
            </a:r>
            <a:r>
              <a:rPr lang="en-US" b="1" dirty="0" smtClean="0"/>
              <a:t>not to implement a shielding wall </a:t>
            </a:r>
            <a:r>
              <a:rPr lang="en-US" dirty="0" smtClean="0"/>
              <a:t>as described herein.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5661248"/>
            <a:ext cx="4932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C. Rogers and H. Witte. Effect Of Iron Partial Return Yoke on the MICE Beam. 23/01/2013, http://micewww.pp.rl.ac.uk/issues/1161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593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t="5003" r="6703"/>
          <a:stretch>
            <a:fillRect/>
          </a:stretch>
        </p:blipFill>
        <p:spPr bwMode="auto">
          <a:xfrm>
            <a:off x="4788024" y="980728"/>
            <a:ext cx="3960440" cy="2734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645024"/>
            <a:ext cx="3995936" cy="2770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126" y="1447800"/>
            <a:ext cx="4243388" cy="41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Cryocooler</a:t>
            </a:r>
            <a:r>
              <a:rPr lang="en-US" dirty="0" smtClean="0"/>
              <a:t> Heads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0" y="5805264"/>
            <a:ext cx="8964488" cy="79208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Concern: PRY may increase field at </a:t>
            </a:r>
            <a:r>
              <a:rPr lang="en-US" dirty="0" err="1" smtClean="0"/>
              <a:t>cryocooler</a:t>
            </a:r>
            <a:r>
              <a:rPr lang="en-US" dirty="0" smtClean="0"/>
              <a:t> heads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572000" y="2743200"/>
            <a:ext cx="13320" cy="838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724400" y="2209800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1.463 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980728"/>
            <a:ext cx="4579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CAD model courtesy of S. Plate / J. Tarrant</a:t>
            </a:r>
            <a:endParaRPr lang="en-US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tepIV240MeVFlipBmodCryocoole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6031" r="6685"/>
          <a:stretch>
            <a:fillRect/>
          </a:stretch>
        </p:blipFill>
        <p:spPr>
          <a:xfrm>
            <a:off x="1058185" y="980728"/>
            <a:ext cx="6826183" cy="515551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</a:t>
            </a:r>
            <a:r>
              <a:rPr lang="en-US" dirty="0" err="1" smtClean="0"/>
              <a:t>Cryocooler</a:t>
            </a:r>
            <a:r>
              <a:rPr lang="en-US" dirty="0" smtClean="0"/>
              <a:t> Head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7504" y="6156012"/>
            <a:ext cx="2920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PRY </a:t>
            </a:r>
            <a:r>
              <a:rPr lang="en-US" b="1" dirty="0" smtClean="0">
                <a:solidFill>
                  <a:srgbClr val="FF0000"/>
                </a:solidFill>
              </a:rPr>
              <a:t>reduces </a:t>
            </a:r>
            <a:r>
              <a:rPr lang="en-US" dirty="0" smtClean="0">
                <a:solidFill>
                  <a:srgbClr val="FF0000"/>
                </a:solidFill>
              </a:rPr>
              <a:t>field by 30%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Residual field after ramp-down? </a:t>
            </a:r>
          </a:p>
          <a:p>
            <a:r>
              <a:rPr lang="en-US" dirty="0" smtClean="0"/>
              <a:t>Implementation: </a:t>
            </a:r>
            <a:r>
              <a:rPr lang="en-US" dirty="0" err="1" smtClean="0"/>
              <a:t>Jiles</a:t>
            </a:r>
            <a:r>
              <a:rPr lang="en-US" dirty="0" smtClean="0"/>
              <a:t> Atherton model</a:t>
            </a:r>
          </a:p>
          <a:p>
            <a:pPr lvl="1"/>
            <a:r>
              <a:rPr lang="en-US" dirty="0" smtClean="0"/>
              <a:t>Description of hysteresis loop with five parameters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Parameters: a, k, c,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sat</a:t>
            </a:r>
            <a:r>
              <a:rPr lang="en-US" dirty="0" smtClean="0"/>
              <a:t>, </a:t>
            </a:r>
            <a:r>
              <a:rPr lang="el-GR" dirty="0" smtClean="0"/>
              <a:t>α</a:t>
            </a:r>
            <a:endParaRPr lang="en-US" dirty="0" smtClean="0"/>
          </a:p>
          <a:p>
            <a:pPr lvl="1"/>
            <a:r>
              <a:rPr lang="en-US" dirty="0" smtClean="0"/>
              <a:t>Parameters have physics meaning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Hysteresis Effects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066800" y="3048000"/>
          <a:ext cx="6477000" cy="23464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Equation" r:id="rId3" imgW="4241520" imgH="1536480" progId="Equation.3">
                  <p:embed/>
                </p:oleObj>
              </mc:Choice>
              <mc:Fallback>
                <p:oleObj name="Equation" r:id="rId3" imgW="4241520" imgH="1536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048000"/>
                        <a:ext cx="6477000" cy="234645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MICE - Hysteresis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918" y="1052513"/>
            <a:ext cx="8259702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ICEHysteresisMateria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9918" y="1052513"/>
            <a:ext cx="8259702" cy="554513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AISI 1008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029200" y="5105400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A. Ito et. al. B vs. H Curves for  1008 and 1020 Steels. </a:t>
            </a:r>
            <a:r>
              <a:rPr lang="en-US" dirty="0" err="1" smtClean="0">
                <a:solidFill>
                  <a:srgbClr val="008000"/>
                </a:solidFill>
              </a:rPr>
              <a:t>Fermilab</a:t>
            </a:r>
            <a:r>
              <a:rPr lang="en-US" dirty="0" smtClean="0">
                <a:solidFill>
                  <a:srgbClr val="008000"/>
                </a:solidFill>
              </a:rPr>
              <a:t>, TM-1197, 1983.</a:t>
            </a:r>
            <a:endParaRPr lang="en-US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Partial Return Yoke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88" y="928670"/>
            <a:ext cx="4248596" cy="4876594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MICE hall: solenoids cause large stray field</a:t>
            </a:r>
          </a:p>
          <a:p>
            <a:r>
              <a:rPr lang="en-GB" dirty="0" smtClean="0"/>
              <a:t>Aim of PRY: </a:t>
            </a:r>
            <a:br>
              <a:rPr lang="en-GB" dirty="0" smtClean="0"/>
            </a:br>
            <a:r>
              <a:rPr lang="en-GB" dirty="0" smtClean="0"/>
              <a:t>Reduce stray field in hall to tolerable level</a:t>
            </a:r>
          </a:p>
          <a:p>
            <a:r>
              <a:rPr lang="en-GB" dirty="0" smtClean="0"/>
              <a:t>Shielding plates</a:t>
            </a:r>
          </a:p>
          <a:p>
            <a:pPr lvl="1"/>
            <a:r>
              <a:rPr lang="en-GB" dirty="0" smtClean="0"/>
              <a:t>wall thickness &gt;10 cm</a:t>
            </a:r>
          </a:p>
          <a:p>
            <a:pPr lvl="1"/>
            <a:r>
              <a:rPr lang="en-GB" dirty="0" smtClean="0"/>
              <a:t>weight: 35t</a:t>
            </a:r>
          </a:p>
          <a:p>
            <a:r>
              <a:rPr lang="en-GB" dirty="0" smtClean="0"/>
              <a:t>Performance</a:t>
            </a:r>
          </a:p>
          <a:p>
            <a:pPr lvl="1"/>
            <a:r>
              <a:rPr lang="en-GB" dirty="0" smtClean="0"/>
              <a:t>Reduces stray field outside of shield to 5-10 Gauss</a:t>
            </a:r>
            <a:endParaRPr lang="en-GB" dirty="0"/>
          </a:p>
        </p:txBody>
      </p:sp>
      <p:pic>
        <p:nvPicPr>
          <p:cNvPr id="5" name="Content Placeholder 4" descr="FrontalView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02492" y="1340768"/>
            <a:ext cx="4244975" cy="4593063"/>
          </a:xfrm>
        </p:spPr>
      </p:pic>
      <p:sp>
        <p:nvSpPr>
          <p:cNvPr id="18" name="TextBox 17"/>
          <p:cNvSpPr txBox="1"/>
          <p:nvPr/>
        </p:nvSpPr>
        <p:spPr>
          <a:xfrm>
            <a:off x="4427984" y="6093296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008000"/>
                </a:solidFill>
              </a:rPr>
              <a:t>(Note: not to scale)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5877272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H Witte. Step IV &amp; VI: Local Flux Return. MICE CM 34, October 2012.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 rot="900000">
            <a:off x="5360663" y="1859502"/>
            <a:ext cx="198402" cy="185806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 rot="20556255">
            <a:off x="8180430" y="1832550"/>
            <a:ext cx="219456" cy="196870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 rot="900000">
            <a:off x="8242477" y="3804677"/>
            <a:ext cx="219456" cy="172989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 rot="20556255">
            <a:off x="5389434" y="3718337"/>
            <a:ext cx="219456" cy="18202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8" grpId="0"/>
      <p:bldP spid="21" grpId="0"/>
      <p:bldP spid="23" grpId="0" animBg="1"/>
      <p:bldP spid="25" grpId="0" animBg="1"/>
      <p:bldP spid="26" grpId="0" animBg="1"/>
      <p:bldP spid="3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ICEHysteresisBz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9918" y="1052513"/>
            <a:ext cx="8259702" cy="554513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On-Axis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248400" y="1219200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one full cycle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ICEHysteresisShakedow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4016" y="1052513"/>
            <a:ext cx="8051506" cy="554513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On-Axis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5562600" y="1752600"/>
            <a:ext cx="609600" cy="1981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486400" y="1219200"/>
            <a:ext cx="2839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Additional cycle with 1% J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685800" y="1628801"/>
            <a:ext cx="7772400" cy="2160239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40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4000" b="1" kern="0" dirty="0" smtClean="0">
              <a:solidFill>
                <a:srgbClr val="0000CC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Risks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Software simulations</a:t>
            </a:r>
          </a:p>
          <a:p>
            <a:pPr lvl="1"/>
            <a:r>
              <a:rPr lang="en-US" dirty="0" smtClean="0"/>
              <a:t>Two different FEA codes show similar performance</a:t>
            </a:r>
          </a:p>
          <a:p>
            <a:pPr lvl="1"/>
            <a:r>
              <a:rPr lang="en-US" dirty="0" smtClean="0"/>
              <a:t>Simple concept</a:t>
            </a:r>
          </a:p>
          <a:p>
            <a:pPr lvl="1"/>
            <a:r>
              <a:rPr lang="en-US" b="1" dirty="0" smtClean="0"/>
              <a:t>Low risk</a:t>
            </a:r>
          </a:p>
          <a:p>
            <a:r>
              <a:rPr lang="en-US" dirty="0" smtClean="0"/>
              <a:t>Material Properties</a:t>
            </a:r>
          </a:p>
          <a:p>
            <a:pPr lvl="1"/>
            <a:r>
              <a:rPr lang="en-US" dirty="0" smtClean="0"/>
              <a:t>Magnetization curve AISI 1010</a:t>
            </a:r>
          </a:p>
          <a:p>
            <a:r>
              <a:rPr lang="en-US" dirty="0" smtClean="0"/>
              <a:t>Mitigation strategies</a:t>
            </a:r>
          </a:p>
          <a:p>
            <a:pPr lvl="1"/>
            <a:r>
              <a:rPr lang="en-US" dirty="0" smtClean="0"/>
              <a:t>Margin (increase shield thickness 10→</a:t>
            </a:r>
            <a:r>
              <a:rPr lang="en-US" smtClean="0"/>
              <a:t>12 </a:t>
            </a:r>
            <a:r>
              <a:rPr lang="en-US" smtClean="0"/>
              <a:t>cm)</a:t>
            </a:r>
            <a:endParaRPr lang="en-US" dirty="0" smtClean="0"/>
          </a:p>
          <a:p>
            <a:pPr lvl="1"/>
            <a:r>
              <a:rPr lang="en-US" dirty="0" smtClean="0"/>
              <a:t>Different material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– Risks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Iron Alloys</a:t>
            </a:r>
            <a:endParaRPr lang="en-US" dirty="0"/>
          </a:p>
        </p:txBody>
      </p:sp>
      <p:pic>
        <p:nvPicPr>
          <p:cNvPr id="4" name="Content Placeholder 4" descr="MagnetizationCConen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1052736"/>
            <a:ext cx="5643711" cy="4788603"/>
          </a:xfrm>
        </p:spPr>
      </p:pic>
      <p:sp>
        <p:nvSpPr>
          <p:cNvPr id="5" name="TextBox 4"/>
          <p:cNvSpPr txBox="1"/>
          <p:nvPr/>
        </p:nvSpPr>
        <p:spPr>
          <a:xfrm>
            <a:off x="0" y="5805264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W. L. Cheney: Preparation and Properties of Pure Iron Alloys. Scientific Papers of the Bureau of Standards. Washington, July 24, 1922.</a:t>
            </a:r>
            <a:endParaRPr lang="en-US" dirty="0">
              <a:solidFill>
                <a:srgbClr val="008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710680" y="2924944"/>
            <a:ext cx="4176464" cy="0"/>
          </a:xfrm>
          <a:prstGeom prst="line">
            <a:avLst/>
          </a:prstGeom>
          <a:ln>
            <a:solidFill>
              <a:srgbClr val="FF0000"/>
            </a:solidFill>
            <a:prstDash val="sysDot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2718792" y="2852936"/>
            <a:ext cx="144016" cy="144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934200" y="1981200"/>
            <a:ext cx="20056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C (weight %):</a:t>
            </a:r>
          </a:p>
          <a:p>
            <a:r>
              <a:rPr lang="en-US" dirty="0" smtClean="0"/>
              <a:t>1010: 0.08-0.13%</a:t>
            </a:r>
          </a:p>
          <a:p>
            <a:r>
              <a:rPr lang="en-US" dirty="0" smtClean="0"/>
              <a:t>1008: &lt;0.1%</a:t>
            </a:r>
          </a:p>
          <a:p>
            <a:r>
              <a:rPr lang="en-US" dirty="0" smtClean="0"/>
              <a:t>1006: &lt;0.08%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AISI 1010 Steel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066800"/>
            <a:ext cx="8640762" cy="5362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267200" y="3886200"/>
            <a:ext cx="41148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S. </a:t>
            </a:r>
            <a:r>
              <a:rPr lang="en-US" dirty="0" err="1" smtClean="0">
                <a:solidFill>
                  <a:srgbClr val="008000"/>
                </a:solidFill>
              </a:rPr>
              <a:t>Sgobba</a:t>
            </a:r>
            <a:r>
              <a:rPr lang="en-US" dirty="0" smtClean="0">
                <a:solidFill>
                  <a:srgbClr val="008000"/>
                </a:solidFill>
              </a:rPr>
              <a:t>. Physics and measurements of magnetic materials. </a:t>
            </a:r>
            <a:br>
              <a:rPr lang="en-US" dirty="0" smtClean="0">
                <a:solidFill>
                  <a:srgbClr val="008000"/>
                </a:solidFill>
              </a:rPr>
            </a:br>
            <a:r>
              <a:rPr lang="en-US" dirty="0" smtClean="0">
                <a:solidFill>
                  <a:srgbClr val="008000"/>
                </a:solidFill>
              </a:rPr>
              <a:t>arXiv:1103.1069 [</a:t>
            </a:r>
            <a:r>
              <a:rPr lang="en-US" dirty="0" err="1" smtClean="0">
                <a:solidFill>
                  <a:srgbClr val="008000"/>
                </a:solidFill>
              </a:rPr>
              <a:t>physics.acc</a:t>
            </a:r>
            <a:r>
              <a:rPr lang="en-US" dirty="0" smtClean="0">
                <a:solidFill>
                  <a:srgbClr val="008000"/>
                </a:solidFill>
              </a:rPr>
              <a:t>-ph]</a:t>
            </a:r>
            <a:endParaRPr lang="en-US" dirty="0">
              <a:solidFill>
                <a:srgbClr val="008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066800" y="1676400"/>
            <a:ext cx="45720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3276600" y="1905000"/>
            <a:ext cx="381000" cy="533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1600200" y="2971800"/>
            <a:ext cx="762000" cy="609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65974" y="13716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649494" y="22976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362200" y="35168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439694" y="51054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419600" y="55626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895600" y="51054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008063"/>
            <a:ext cx="7141256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at R=1.5 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400800" y="5410200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t=10 cm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JFE: Extra Ferrite Electric</a:t>
            </a:r>
            <a:endParaRPr lang="en-US" dirty="0"/>
          </a:p>
        </p:txBody>
      </p:sp>
      <p:pic>
        <p:nvPicPr>
          <p:cNvPr id="6" name="Picture 2" descr="C:\Users\Holger\Desktop\AISI1010BH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5281" r="5263"/>
          <a:stretch>
            <a:fillRect/>
          </a:stretch>
        </p:blipFill>
        <p:spPr bwMode="auto">
          <a:xfrm>
            <a:off x="765903" y="1066800"/>
            <a:ext cx="7235097" cy="542528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29200" y="3505200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provided by JFE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Steel Vendor</a:t>
            </a:r>
            <a:endParaRPr lang="en-US" dirty="0"/>
          </a:p>
        </p:txBody>
      </p:sp>
      <p:pic>
        <p:nvPicPr>
          <p:cNvPr id="6" name="Picture 2" descr="C:\Users\Holger\Desktop\AISI1010mur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303" t="5754" r="2411"/>
          <a:stretch>
            <a:fillRect/>
          </a:stretch>
        </p:blipFill>
        <p:spPr bwMode="auto">
          <a:xfrm>
            <a:off x="762000" y="990600"/>
            <a:ext cx="7543800" cy="5623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</a:t>
            </a:r>
            <a:r>
              <a:rPr lang="en-US" dirty="0" err="1" smtClean="0"/>
              <a:t>Iso</a:t>
            </a:r>
            <a:r>
              <a:rPr lang="en-US" dirty="0" smtClean="0"/>
              <a:t>-Surface Plots</a:t>
            </a:r>
            <a:endParaRPr lang="en-US" dirty="0"/>
          </a:p>
        </p:txBody>
      </p:sp>
      <p:pic>
        <p:nvPicPr>
          <p:cNvPr id="9" name="Content Placeholder 8" descr="StepIV240MeVSol-SUY0-3DIsoSurfaceFront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38870" r="39581"/>
          <a:stretch>
            <a:fillRect/>
          </a:stretch>
        </p:blipFill>
        <p:spPr>
          <a:xfrm>
            <a:off x="457200" y="1600200"/>
            <a:ext cx="1739992" cy="4114800"/>
          </a:xfrm>
        </p:spPr>
      </p:pic>
      <p:pic>
        <p:nvPicPr>
          <p:cNvPr id="8" name="Content Placeholder 3" descr="StepIV240MeVSolJFE-SUY0-3DIsoSurface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l="16081" r="13912"/>
          <a:stretch>
            <a:fillRect/>
          </a:stretch>
        </p:blipFill>
        <p:spPr>
          <a:xfrm>
            <a:off x="3072413" y="1447800"/>
            <a:ext cx="6071587" cy="4419600"/>
          </a:xfrm>
        </p:spPr>
      </p:pic>
      <p:sp>
        <p:nvSpPr>
          <p:cNvPr id="10" name="TextBox 9"/>
          <p:cNvSpPr txBox="1"/>
          <p:nvPr/>
        </p:nvSpPr>
        <p:spPr>
          <a:xfrm>
            <a:off x="6324600" y="5943600"/>
            <a:ext cx="2069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240 </a:t>
            </a:r>
            <a:r>
              <a:rPr lang="en-US" dirty="0" err="1" smtClean="0"/>
              <a:t>MeV</a:t>
            </a:r>
            <a:r>
              <a:rPr lang="en-US" dirty="0" smtClean="0"/>
              <a:t> Solenoid</a:t>
            </a:r>
          </a:p>
          <a:p>
            <a:r>
              <a:rPr lang="en-US" dirty="0" smtClean="0"/>
              <a:t>10 cm PRY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Geometric Variations</a:t>
            </a:r>
            <a:endParaRPr lang="en-US" dirty="0"/>
          </a:p>
        </p:txBody>
      </p:sp>
      <p:grpSp>
        <p:nvGrpSpPr>
          <p:cNvPr id="3" name="Group 9"/>
          <p:cNvGrpSpPr/>
          <p:nvPr/>
        </p:nvGrpSpPr>
        <p:grpSpPr>
          <a:xfrm>
            <a:off x="179512" y="1844824"/>
            <a:ext cx="2131950" cy="2044179"/>
            <a:chOff x="4774115" y="1974794"/>
            <a:chExt cx="3558847" cy="3412331"/>
          </a:xfrm>
        </p:grpSpPr>
        <p:sp>
          <p:nvSpPr>
            <p:cNvPr id="6" name="Arc 5"/>
            <p:cNvSpPr/>
            <p:nvPr/>
          </p:nvSpPr>
          <p:spPr>
            <a:xfrm rot="2700000">
              <a:off x="4774115" y="1977431"/>
              <a:ext cx="3409694" cy="3409694"/>
            </a:xfrm>
            <a:prstGeom prst="arc">
              <a:avLst/>
            </a:prstGeom>
            <a:ln w="127000">
              <a:solidFill>
                <a:srgbClr val="FF0000"/>
              </a:solidFill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Arc 6"/>
            <p:cNvSpPr/>
            <p:nvPr/>
          </p:nvSpPr>
          <p:spPr>
            <a:xfrm rot="13536648">
              <a:off x="4923268" y="1974794"/>
              <a:ext cx="3409694" cy="3409694"/>
            </a:xfrm>
            <a:prstGeom prst="arc">
              <a:avLst/>
            </a:prstGeom>
            <a:ln w="127000">
              <a:solidFill>
                <a:srgbClr val="FF0000"/>
              </a:solidFill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4932040" y="2060848"/>
              <a:ext cx="3240360" cy="324036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10"/>
          <p:cNvGrpSpPr/>
          <p:nvPr/>
        </p:nvGrpSpPr>
        <p:grpSpPr>
          <a:xfrm>
            <a:off x="3304146" y="1844824"/>
            <a:ext cx="2131950" cy="2044179"/>
            <a:chOff x="4774115" y="1974794"/>
            <a:chExt cx="3558847" cy="3412331"/>
          </a:xfrm>
        </p:grpSpPr>
        <p:sp>
          <p:nvSpPr>
            <p:cNvPr id="12" name="Arc 11"/>
            <p:cNvSpPr/>
            <p:nvPr/>
          </p:nvSpPr>
          <p:spPr>
            <a:xfrm rot="2700000">
              <a:off x="4774115" y="1977431"/>
              <a:ext cx="3409694" cy="3409694"/>
            </a:xfrm>
            <a:prstGeom prst="arc">
              <a:avLst/>
            </a:prstGeom>
            <a:ln w="127000">
              <a:solidFill>
                <a:srgbClr val="FF0000"/>
              </a:solidFill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Arc 12"/>
            <p:cNvSpPr/>
            <p:nvPr/>
          </p:nvSpPr>
          <p:spPr>
            <a:xfrm rot="13536648">
              <a:off x="4923268" y="1974794"/>
              <a:ext cx="3409694" cy="3409694"/>
            </a:xfrm>
            <a:prstGeom prst="arc">
              <a:avLst/>
            </a:prstGeom>
            <a:ln w="127000">
              <a:solidFill>
                <a:srgbClr val="FF0000"/>
              </a:solidFill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/>
            <p:nvPr/>
          </p:nvSpPr>
          <p:spPr>
            <a:xfrm>
              <a:off x="4932040" y="2060848"/>
              <a:ext cx="3240360" cy="324036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3635896" y="1628800"/>
            <a:ext cx="144016" cy="57606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004048" y="1628800"/>
            <a:ext cx="144016" cy="57606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563888" y="3501008"/>
            <a:ext cx="144016" cy="57606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004048" y="3501008"/>
            <a:ext cx="144016" cy="57606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 rot="900000">
            <a:off x="6726420" y="1432021"/>
            <a:ext cx="155657" cy="164481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 rot="20556255">
            <a:off x="8193272" y="1427574"/>
            <a:ext cx="169169" cy="164481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 rot="900000">
            <a:off x="8233477" y="2944189"/>
            <a:ext cx="155657" cy="164481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 rot="20556255">
            <a:off x="6753112" y="2948636"/>
            <a:ext cx="169169" cy="164481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23528" y="4869160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Initial Design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275856" y="4869160"/>
            <a:ext cx="23968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Vertical Extensions + </a:t>
            </a:r>
          </a:p>
          <a:p>
            <a:r>
              <a:rPr lang="en-US" dirty="0" smtClean="0"/>
              <a:t>New </a:t>
            </a:r>
            <a:r>
              <a:rPr lang="en-US" dirty="0" err="1" smtClean="0"/>
              <a:t>Virostek</a:t>
            </a:r>
            <a:r>
              <a:rPr lang="en-US" dirty="0" smtClean="0"/>
              <a:t> Plates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588224" y="4869160"/>
            <a:ext cx="2108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Present Design</a:t>
            </a:r>
          </a:p>
          <a:p>
            <a:r>
              <a:rPr lang="en-US" dirty="0" smtClean="0"/>
              <a:t>Engineering driven</a:t>
            </a:r>
            <a:endParaRPr lang="en-US" dirty="0"/>
          </a:p>
        </p:txBody>
      </p:sp>
      <p:sp>
        <p:nvSpPr>
          <p:cNvPr id="28" name="Right Arrow 27"/>
          <p:cNvSpPr/>
          <p:nvPr/>
        </p:nvSpPr>
        <p:spPr>
          <a:xfrm>
            <a:off x="467544" y="5805264"/>
            <a:ext cx="8064896" cy="576064"/>
          </a:xfrm>
          <a:prstGeom prst="rightArrow">
            <a:avLst/>
          </a:prstGeom>
          <a:gradFill flip="none" rotWithShape="1">
            <a:gsLst>
              <a:gs pos="0">
                <a:schemeClr val="tx1"/>
              </a:gs>
              <a:gs pos="14000">
                <a:schemeClr val="tx1"/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" descr="C:\Users\Holger\Desktop\ShieldStrangeShape.png"/>
          <p:cNvPicPr>
            <a:picLocks noChangeAspect="1" noChangeArrowheads="1"/>
          </p:cNvPicPr>
          <p:nvPr/>
        </p:nvPicPr>
        <p:blipFill>
          <a:blip r:embed="rId2" cstate="print"/>
          <a:srcRect l="15835" r="29997"/>
          <a:stretch>
            <a:fillRect/>
          </a:stretch>
        </p:blipFill>
        <p:spPr bwMode="auto">
          <a:xfrm>
            <a:off x="1547664" y="980728"/>
            <a:ext cx="6048672" cy="51616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30" name="TextBox 29"/>
          <p:cNvSpPr txBox="1"/>
          <p:nvPr/>
        </p:nvSpPr>
        <p:spPr>
          <a:xfrm>
            <a:off x="1907704" y="530120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MICE CM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685800" y="1628801"/>
            <a:ext cx="7772400" cy="2160239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40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4000" b="1" kern="0" dirty="0" smtClean="0">
              <a:solidFill>
                <a:srgbClr val="0000CC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Step VI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712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VI</a:t>
            </a:r>
            <a:endParaRPr lang="en-US" dirty="0"/>
          </a:p>
        </p:txBody>
      </p:sp>
      <p:pic>
        <p:nvPicPr>
          <p:cNvPr id="8" name="Picture 2" descr="C:\Users\Holger\Desktop\TD-1189-1164 plus shield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8640762" cy="4697455"/>
          </a:xfrm>
          <a:prstGeom prst="rect">
            <a:avLst/>
          </a:prstGeom>
          <a:noFill/>
        </p:spPr>
      </p:pic>
      <p:cxnSp>
        <p:nvCxnSpPr>
          <p:cNvPr id="12" name="Straight Arrow Connector 11"/>
          <p:cNvCxnSpPr/>
          <p:nvPr/>
        </p:nvCxnSpPr>
        <p:spPr>
          <a:xfrm flipH="1" flipV="1">
            <a:off x="4716016" y="4221088"/>
            <a:ext cx="2448272" cy="19442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60232" y="6165304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6.4m X 4m X 0.3 m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3635896" y="3933056"/>
            <a:ext cx="1584176" cy="2304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932040" y="6165304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3.3 m wide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35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tepVIOverview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2990" b="16887"/>
          <a:stretch>
            <a:fillRect/>
          </a:stretch>
        </p:blipFill>
        <p:spPr>
          <a:xfrm>
            <a:off x="323528" y="1340768"/>
            <a:ext cx="8343377" cy="468052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COMSOL Model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5877272"/>
            <a:ext cx="3976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Based on Steve Plate’s shield design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1763688" y="1628800"/>
            <a:ext cx="2376264" cy="12961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635896" y="1268760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Same shape as Step IV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292080" y="1700808"/>
            <a:ext cx="1224136" cy="16561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556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Gauss Surface</a:t>
            </a:r>
            <a:endParaRPr lang="en-US" dirty="0"/>
          </a:p>
        </p:txBody>
      </p:sp>
      <p:pic>
        <p:nvPicPr>
          <p:cNvPr id="8" name="Content Placeholder 7" descr="StepVI240MeVSolNoShield5Gauss.pn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 l="4286" t="7143" r="18573" b="8931"/>
          <a:stretch>
            <a:fillRect/>
          </a:stretch>
        </p:blipFill>
        <p:spPr>
          <a:xfrm>
            <a:off x="395536" y="1772816"/>
            <a:ext cx="4320480" cy="3760418"/>
          </a:xfrm>
        </p:spPr>
      </p:pic>
      <p:pic>
        <p:nvPicPr>
          <p:cNvPr id="9" name="Content Placeholder 8" descr="StepVI240MeVSol5Gauss.pn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 t="8482" r="17799" b="17305"/>
          <a:stretch>
            <a:fillRect/>
          </a:stretch>
        </p:blipFill>
        <p:spPr>
          <a:xfrm>
            <a:off x="5292080" y="2132856"/>
            <a:ext cx="3779912" cy="2730108"/>
          </a:xfrm>
        </p:spPr>
      </p:pic>
      <p:cxnSp>
        <p:nvCxnSpPr>
          <p:cNvPr id="11" name="Straight Arrow Connector 10"/>
          <p:cNvCxnSpPr/>
          <p:nvPr/>
        </p:nvCxnSpPr>
        <p:spPr>
          <a:xfrm flipV="1">
            <a:off x="755576" y="1916832"/>
            <a:ext cx="4032448" cy="7200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123728" y="1556792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 m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79712" y="5805264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Shield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555412" y="5805264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Shield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6588224" y="2947737"/>
            <a:ext cx="1268397" cy="4921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948264" y="2636912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 m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189345" y="908720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Step VI, 240 </a:t>
            </a:r>
            <a:r>
              <a:rPr lang="en-US" dirty="0" err="1" smtClean="0"/>
              <a:t>MeV</a:t>
            </a:r>
            <a:r>
              <a:rPr lang="en-US" dirty="0" smtClean="0"/>
              <a:t> Solenoid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81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Performance</a:t>
            </a:r>
          </a:p>
          <a:p>
            <a:pPr lvl="1"/>
            <a:r>
              <a:rPr lang="en-US" dirty="0" smtClean="0"/>
              <a:t>Reduces stray field to 5—10 Gauss (10/12 cm)</a:t>
            </a:r>
            <a:br>
              <a:rPr lang="en-US" dirty="0" smtClean="0"/>
            </a:br>
            <a:r>
              <a:rPr lang="en-US" dirty="0" smtClean="0"/>
              <a:t>(No shield: 300—600 Gauss = factor 50+)</a:t>
            </a:r>
          </a:p>
          <a:p>
            <a:pPr lvl="1"/>
            <a:r>
              <a:rPr lang="en-US" dirty="0" smtClean="0"/>
              <a:t>Also for Step VI</a:t>
            </a:r>
          </a:p>
          <a:p>
            <a:r>
              <a:rPr lang="en-US" smtClean="0"/>
              <a:t>Integration</a:t>
            </a:r>
            <a:endParaRPr lang="en-US" dirty="0" smtClean="0"/>
          </a:p>
          <a:p>
            <a:pPr lvl="1"/>
            <a:r>
              <a:rPr lang="en-US" dirty="0" smtClean="0"/>
              <a:t>Penetrations – tracker waveguides, vacuum, …</a:t>
            </a:r>
          </a:p>
          <a:p>
            <a:pPr lvl="1"/>
            <a:r>
              <a:rPr lang="en-US" dirty="0" smtClean="0"/>
              <a:t>Connections for vertical gaps</a:t>
            </a:r>
          </a:p>
          <a:p>
            <a:r>
              <a:rPr lang="en-US" dirty="0" smtClean="0"/>
              <a:t>Effect on beam: no issue</a:t>
            </a:r>
          </a:p>
          <a:p>
            <a:r>
              <a:rPr lang="en-US" dirty="0" smtClean="0"/>
              <a:t>Risks: material</a:t>
            </a:r>
          </a:p>
          <a:p>
            <a:pPr lvl="1"/>
            <a:r>
              <a:rPr lang="en-US" dirty="0" smtClean="0"/>
              <a:t>Presently considering AISI 1008/1006/JFE-EFE</a:t>
            </a:r>
          </a:p>
          <a:p>
            <a:r>
              <a:rPr lang="en-US" dirty="0" smtClean="0"/>
              <a:t>Engineering: Steve Plate’s talk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dditionalPlates3c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7272" t="11691" r="7541" b="20783"/>
          <a:stretch>
            <a:fillRect/>
          </a:stretch>
        </p:blipFill>
        <p:spPr>
          <a:xfrm>
            <a:off x="1475656" y="980728"/>
            <a:ext cx="6624736" cy="420105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Booster Plates – Concept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5373216"/>
            <a:ext cx="38523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cm thick plates</a:t>
            </a:r>
          </a:p>
          <a:p>
            <a:r>
              <a:rPr lang="en-US" dirty="0" smtClean="0"/>
              <a:t>Cover MICE Spectrometer Solenoid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48064" y="4941168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Pros: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can be added later if necessary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Procurement not an issue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Booster Plates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609"/>
          <a:stretch/>
        </p:blipFill>
        <p:spPr>
          <a:xfrm>
            <a:off x="1763688" y="980728"/>
            <a:ext cx="5483576" cy="54074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ICEStepIVComp12cmVs10+3c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6031" r="6486"/>
          <a:stretch>
            <a:fillRect/>
          </a:stretch>
        </p:blipFill>
        <p:spPr>
          <a:xfrm>
            <a:off x="683568" y="1069426"/>
            <a:ext cx="7200800" cy="542685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627784" y="1556792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Simulation assumes 3 mm gap between </a:t>
            </a:r>
          </a:p>
          <a:p>
            <a:r>
              <a:rPr lang="en-US" dirty="0" smtClean="0"/>
              <a:t>PRY and additional plates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98442" y="1524000"/>
          <a:ext cx="8640758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28800"/>
                <a:gridCol w="1116012"/>
                <a:gridCol w="758370"/>
                <a:gridCol w="1234394"/>
                <a:gridCol w="1234394"/>
                <a:gridCol w="1234394"/>
                <a:gridCol w="1234394"/>
              </a:tblGrid>
              <a:tr h="37084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86198" marR="186198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FC</a:t>
                      </a:r>
                      <a:endParaRPr lang="en-US" sz="1800" dirty="0"/>
                    </a:p>
                  </a:txBody>
                  <a:tcPr marL="186198" marR="186198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M1</a:t>
                      </a:r>
                      <a:endParaRPr lang="en-US" sz="1800" dirty="0"/>
                    </a:p>
                  </a:txBody>
                  <a:tcPr marL="186198" marR="186198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M1</a:t>
                      </a:r>
                      <a:endParaRPr lang="en-US" sz="1800" dirty="0"/>
                    </a:p>
                  </a:txBody>
                  <a:tcPr marL="186198" marR="186198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E1</a:t>
                      </a:r>
                      <a:endParaRPr lang="en-US" sz="1800" dirty="0"/>
                    </a:p>
                  </a:txBody>
                  <a:tcPr marL="186198" marR="186198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Center</a:t>
                      </a:r>
                      <a:endParaRPr lang="en-US" sz="1800" dirty="0"/>
                    </a:p>
                  </a:txBody>
                  <a:tcPr marL="186198" marR="186198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E2</a:t>
                      </a:r>
                      <a:endParaRPr lang="en-US" sz="1800" dirty="0"/>
                    </a:p>
                  </a:txBody>
                  <a:tcPr marL="186198" marR="186198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Sans"/>
                        </a:rPr>
                        <a:t>240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Sans"/>
                        </a:rPr>
                        <a:t>MeV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Sans"/>
                        </a:rPr>
                        <a:t> Flip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Sans"/>
                        </a:rPr>
                        <a:t>-192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2340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1894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-1140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366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2452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240 MeV Sol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-642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Sans"/>
                        </a:rPr>
                        <a:t>582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672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-980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380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Sans"/>
                        </a:rPr>
                        <a:t>2450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Sans"/>
                        </a:rPr>
                        <a:t>240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Sans"/>
                        </a:rPr>
                        <a:t>MeV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Sans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Sans"/>
                        </a:rPr>
                        <a:t>Flip Iron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San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-244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2286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1910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-1236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226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2416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Sans"/>
                        </a:rPr>
                        <a:t>240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Sans"/>
                        </a:rPr>
                        <a:t>MeV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Sans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Sans"/>
                        </a:rPr>
                        <a:t>Sol Iron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San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-644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584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Sans"/>
                        </a:rPr>
                        <a:t>678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-1012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326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Sans"/>
                        </a:rPr>
                        <a:t>2430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Forces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1066800"/>
            <a:ext cx="1710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Vertical Forces</a:t>
            </a:r>
            <a:endParaRPr lang="en-US" dirty="0"/>
          </a:p>
        </p:txBody>
      </p:sp>
      <p:graphicFrame>
        <p:nvGraphicFramePr>
          <p:cNvPr id="8" name="Content Placeholder 4"/>
          <p:cNvGraphicFramePr>
            <a:graphicFrameLocks/>
          </p:cNvGraphicFramePr>
          <p:nvPr/>
        </p:nvGraphicFramePr>
        <p:xfrm>
          <a:off x="198442" y="4089400"/>
          <a:ext cx="8640758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28800"/>
                <a:gridCol w="1116012"/>
                <a:gridCol w="971546"/>
                <a:gridCol w="1021218"/>
                <a:gridCol w="1234394"/>
                <a:gridCol w="1234394"/>
                <a:gridCol w="1234394"/>
              </a:tblGrid>
              <a:tr h="37084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86198" marR="186198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FC</a:t>
                      </a:r>
                      <a:endParaRPr lang="en-US" sz="1800" dirty="0"/>
                    </a:p>
                  </a:txBody>
                  <a:tcPr marL="186198" marR="186198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M1</a:t>
                      </a:r>
                      <a:endParaRPr lang="en-US" sz="1800" dirty="0"/>
                    </a:p>
                  </a:txBody>
                  <a:tcPr marL="186198" marR="186198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M1</a:t>
                      </a:r>
                      <a:endParaRPr lang="en-US" sz="1800" dirty="0"/>
                    </a:p>
                  </a:txBody>
                  <a:tcPr marL="186198" marR="186198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E1</a:t>
                      </a:r>
                      <a:endParaRPr lang="en-US" sz="1800" dirty="0"/>
                    </a:p>
                  </a:txBody>
                  <a:tcPr marL="186198" marR="186198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Center</a:t>
                      </a:r>
                      <a:endParaRPr lang="en-US" sz="1800" dirty="0"/>
                    </a:p>
                  </a:txBody>
                  <a:tcPr marL="186198" marR="186198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E2</a:t>
                      </a:r>
                      <a:endParaRPr lang="en-US" sz="1800" dirty="0"/>
                    </a:p>
                  </a:txBody>
                  <a:tcPr marL="186198" marR="186198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Sans"/>
                        </a:rPr>
                        <a:t>240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Sans"/>
                        </a:rPr>
                        <a:t>MeV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Sans"/>
                        </a:rPr>
                        <a:t> Flip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Sans"/>
                        </a:rPr>
                        <a:t>-3120138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Sans"/>
                        </a:rPr>
                        <a:t>-173582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Sans"/>
                        </a:rPr>
                        <a:t>-41260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Sans"/>
                        </a:rPr>
                        <a:t>-825222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Sans"/>
                        </a:rPr>
                        <a:t>-22034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Sans"/>
                        </a:rPr>
                        <a:t>1376086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240 MeV Sol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602814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-8436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-90834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-1003108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-107532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Sans"/>
                        </a:rPr>
                        <a:t>1375458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Sans"/>
                        </a:rPr>
                        <a:t>240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Sans"/>
                        </a:rPr>
                        <a:t>MeV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Sans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Sans"/>
                        </a:rPr>
                        <a:t>Flip Iron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San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-3140296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-178038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-42670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-825900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-21886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1374424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Sans"/>
                        </a:rPr>
                        <a:t>240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Sans"/>
                        </a:rPr>
                        <a:t>MeV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Sans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Sans"/>
                        </a:rPr>
                        <a:t>Sol Iron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San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603188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-8762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-91544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-1005390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Sans"/>
                        </a:rPr>
                        <a:t>-114202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Sans"/>
                        </a:rPr>
                        <a:t>1372800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52400" y="3632200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Longitudinal Forces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6096000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All forces in Newton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77000" y="6096000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 significant change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 rot="900000">
            <a:off x="6616115" y="1956293"/>
            <a:ext cx="155657" cy="164481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 rot="20556255">
            <a:off x="8082967" y="1951846"/>
            <a:ext cx="169169" cy="164481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900000">
            <a:off x="8123172" y="3468461"/>
            <a:ext cx="155657" cy="164481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20556255">
            <a:off x="6642807" y="3472908"/>
            <a:ext cx="169169" cy="164481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976295" y="3115072"/>
            <a:ext cx="903514" cy="90351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7391400" y="2133600"/>
            <a:ext cx="457200" cy="1447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7391400" y="2590800"/>
            <a:ext cx="609600" cy="990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7391400" y="3124200"/>
            <a:ext cx="83820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7391400" y="3581400"/>
            <a:ext cx="914400" cy="304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7391400" y="3581400"/>
            <a:ext cx="762000" cy="838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7391400" y="3581400"/>
            <a:ext cx="609600" cy="1295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6934200" y="2209800"/>
            <a:ext cx="457200" cy="1371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endCxn id="3" idx="3"/>
          </p:cNvCxnSpPr>
          <p:nvPr/>
        </p:nvCxnSpPr>
        <p:spPr>
          <a:xfrm flipH="1" flipV="1">
            <a:off x="6769120" y="2798845"/>
            <a:ext cx="622280" cy="78255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6629400" y="3276600"/>
            <a:ext cx="762000" cy="304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6705600" y="3581400"/>
            <a:ext cx="685800" cy="304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6781800" y="3581400"/>
            <a:ext cx="609600" cy="838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7010400" y="3581400"/>
            <a:ext cx="381000" cy="1371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685800" y="1981200"/>
            <a:ext cx="5181600" cy="1524000"/>
          </a:xfrm>
          <a:prstGeom prst="rect">
            <a:avLst/>
          </a:prstGeom>
          <a:noFill/>
          <a:ln w="171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685800" y="3505200"/>
            <a:ext cx="5181600" cy="1447800"/>
          </a:xfrm>
          <a:prstGeom prst="rect">
            <a:avLst/>
          </a:prstGeom>
          <a:noFill/>
          <a:ln w="171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1143000" y="2286000"/>
            <a:ext cx="43434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1143000" y="2667000"/>
            <a:ext cx="43434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1143000" y="3048000"/>
            <a:ext cx="43434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1143000" y="3810000"/>
            <a:ext cx="43434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1143000" y="4191000"/>
            <a:ext cx="43434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1143000" y="4572000"/>
            <a:ext cx="43434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BubbleGum.avi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1600200" y="990600"/>
            <a:ext cx="6063934" cy="54102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6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8407" r="5081"/>
          <a:stretch>
            <a:fillRect/>
          </a:stretch>
        </p:blipFill>
        <p:spPr bwMode="auto">
          <a:xfrm>
            <a:off x="4575175" y="1474967"/>
            <a:ext cx="4244975" cy="4576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273188"/>
            <a:ext cx="4697412" cy="4541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Partial Return Yoke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6021288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8000"/>
                </a:solidFill>
                <a:latin typeface="Arial" pitchFamily="34" charset="0"/>
              </a:rPr>
              <a:t>Courtesy of Jason Tarrant / Steve Plate</a:t>
            </a:r>
            <a:endParaRPr lang="en-US" dirty="0">
              <a:solidFill>
                <a:srgbClr val="008000"/>
              </a:solidFill>
              <a:latin typeface="Arial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876800" y="1447800"/>
            <a:ext cx="2514600" cy="144780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19752476">
            <a:off x="5850122" y="1779697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8m</a:t>
            </a:r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962400" y="2667000"/>
            <a:ext cx="0" cy="175260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5400000">
            <a:off x="3894432" y="3344568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3m</a:t>
            </a:r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cxnSp>
        <p:nvCxnSpPr>
          <p:cNvPr id="18" name="Straight Arrow Connector 17"/>
          <p:cNvCxnSpPr>
            <a:stCxn id="19" idx="0"/>
          </p:cNvCxnSpPr>
          <p:nvPr/>
        </p:nvCxnSpPr>
        <p:spPr>
          <a:xfrm flipV="1">
            <a:off x="5842143" y="4918165"/>
            <a:ext cx="1235821" cy="10801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845716" y="5998285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Support Structure</a:t>
            </a:r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cxnSp>
        <p:nvCxnSpPr>
          <p:cNvPr id="23" name="Straight Arrow Connector 22"/>
          <p:cNvCxnSpPr>
            <a:stCxn id="19" idx="0"/>
          </p:cNvCxnSpPr>
          <p:nvPr/>
        </p:nvCxnSpPr>
        <p:spPr>
          <a:xfrm flipH="1" flipV="1">
            <a:off x="3639092" y="5298421"/>
            <a:ext cx="2203051" cy="6998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200400" y="1524000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Shielding plates</a:t>
            </a:r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2895601" y="1905000"/>
            <a:ext cx="1142999" cy="1066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038600" y="1905000"/>
            <a:ext cx="990600" cy="1219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685800" y="1628801"/>
            <a:ext cx="7772400" cy="2160239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40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4000" b="1" kern="0" dirty="0" smtClean="0">
              <a:solidFill>
                <a:srgbClr val="0000CC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Performance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Gauss Surface</a:t>
            </a:r>
            <a:endParaRPr lang="en-US" dirty="0"/>
          </a:p>
        </p:txBody>
      </p:sp>
      <p:pic>
        <p:nvPicPr>
          <p:cNvPr id="3" name="BubbleGum.wm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71600" y="990600"/>
            <a:ext cx="6096000" cy="542781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6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Iso</a:t>
            </a:r>
            <a:r>
              <a:rPr lang="en-US" dirty="0" smtClean="0"/>
              <a:t>-Surface 0.5 </a:t>
            </a:r>
            <a:r>
              <a:rPr lang="en-US" dirty="0" err="1" smtClean="0"/>
              <a:t>mT</a:t>
            </a:r>
            <a:endParaRPr lang="en-US" dirty="0"/>
          </a:p>
        </p:txBody>
      </p:sp>
      <p:pic>
        <p:nvPicPr>
          <p:cNvPr id="14" name="Content Placeholder 13" descr="200MeVFlipNoIronIso5Gauss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15275" t="3722" r="20241"/>
          <a:stretch>
            <a:fillRect/>
          </a:stretch>
        </p:blipFill>
        <p:spPr>
          <a:xfrm>
            <a:off x="35496" y="1556792"/>
            <a:ext cx="5489178" cy="4176464"/>
          </a:xfrm>
        </p:spPr>
      </p:pic>
      <p:pic>
        <p:nvPicPr>
          <p:cNvPr id="15" name="Content Placeholder 14" descr="200MeVFlipt12cmIso5Gauss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l="20436" t="5447" r="30526"/>
          <a:stretch>
            <a:fillRect/>
          </a:stretch>
        </p:blipFill>
        <p:spPr>
          <a:xfrm>
            <a:off x="5964878" y="2060848"/>
            <a:ext cx="2495554" cy="2452039"/>
          </a:xfrm>
        </p:spPr>
      </p:pic>
      <p:sp>
        <p:nvSpPr>
          <p:cNvPr id="7" name="TextBox 6"/>
          <p:cNvSpPr txBox="1"/>
          <p:nvPr/>
        </p:nvSpPr>
        <p:spPr>
          <a:xfrm>
            <a:off x="179512" y="5805264"/>
            <a:ext cx="15440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Step IV</a:t>
            </a:r>
          </a:p>
          <a:p>
            <a:r>
              <a:rPr lang="en-US" dirty="0" smtClean="0"/>
              <a:t>200 </a:t>
            </a:r>
            <a:r>
              <a:rPr lang="en-US" dirty="0" err="1" smtClean="0"/>
              <a:t>MeV</a:t>
            </a:r>
            <a:r>
              <a:rPr lang="en-US" dirty="0" smtClean="0"/>
              <a:t> Flip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15616" y="1052736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Shield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300192" y="1052736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 cm Shield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843808" y="1556792"/>
            <a:ext cx="0" cy="38884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915816" y="537321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 m</a:t>
            </a:r>
            <a:endParaRPr lang="en-US" dirty="0"/>
          </a:p>
        </p:txBody>
      </p:sp>
      <p:cxnSp>
        <p:nvCxnSpPr>
          <p:cNvPr id="16" name="Straight Arrow Connector 15"/>
          <p:cNvCxnSpPr>
            <a:stCxn id="17" idx="0"/>
          </p:cNvCxnSpPr>
          <p:nvPr/>
        </p:nvCxnSpPr>
        <p:spPr>
          <a:xfrm flipH="1" flipV="1">
            <a:off x="7236296" y="3212976"/>
            <a:ext cx="343419" cy="20162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660232" y="5229200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MICE Solenoids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</p:bldLst>
  </p:timing>
</p:sld>
</file>

<file path=ppt/theme/theme1.xml><?xml version="1.0" encoding="utf-8"?>
<a:theme xmlns:a="http://schemas.openxmlformats.org/drawingml/2006/main" name="BNL Presentation Template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tailEnd type="none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BNL Presentation Template</Template>
  <TotalTime>0</TotalTime>
  <Words>883</Words>
  <Application>Microsoft Office PowerPoint</Application>
  <PresentationFormat>On-screen Show (4:3)</PresentationFormat>
  <Paragraphs>294</Paragraphs>
  <Slides>50</Slides>
  <Notes>5</Notes>
  <HiddenSlides>0</HiddenSlides>
  <MMClips>2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4" baseType="lpstr">
      <vt:lpstr>Arial</vt:lpstr>
      <vt:lpstr>Sans</vt:lpstr>
      <vt:lpstr>BNL Presentation Template</vt:lpstr>
      <vt:lpstr>Equation</vt:lpstr>
      <vt:lpstr>Partial Return Yoke -   Concept and Magnetic Design</vt:lpstr>
      <vt:lpstr>Overview</vt:lpstr>
      <vt:lpstr>Partial Return Yoke</vt:lpstr>
      <vt:lpstr>Geometric Variations</vt:lpstr>
      <vt:lpstr>Principle</vt:lpstr>
      <vt:lpstr>Partial Return Yoke</vt:lpstr>
      <vt:lpstr>PowerPoint Presentation</vt:lpstr>
      <vt:lpstr>5 Gauss Surface</vt:lpstr>
      <vt:lpstr>Iso-Surface 0.5 mT</vt:lpstr>
      <vt:lpstr>Frontal View – 240 MeV Solenoid</vt:lpstr>
      <vt:lpstr>240 MeV Solenoid/Flip Mode</vt:lpstr>
      <vt:lpstr>240 MeV Solenoid/Flip Mode</vt:lpstr>
      <vt:lpstr>Field Tracker Cryostat</vt:lpstr>
      <vt:lpstr>PowerPoint Presentation</vt:lpstr>
      <vt:lpstr>Horizontal Gaps</vt:lpstr>
      <vt:lpstr>Horizontal Gaps</vt:lpstr>
      <vt:lpstr>Vertical Gaps</vt:lpstr>
      <vt:lpstr>Vertical Gaps</vt:lpstr>
      <vt:lpstr>240 MeV Solenoid</vt:lpstr>
      <vt:lpstr>PRY 3 Sections</vt:lpstr>
      <vt:lpstr>Absorber Change</vt:lpstr>
      <vt:lpstr>Field R=1.5 m</vt:lpstr>
      <vt:lpstr>Forces</vt:lpstr>
      <vt:lpstr>Effect on Beam</vt:lpstr>
      <vt:lpstr>Cryocooler Heads</vt:lpstr>
      <vt:lpstr>Field Cryocooler Head</vt:lpstr>
      <vt:lpstr>Hysteresis Effects</vt:lpstr>
      <vt:lpstr>MICE - Hysteresis</vt:lpstr>
      <vt:lpstr>AISI 1008</vt:lpstr>
      <vt:lpstr>Field On-Axis</vt:lpstr>
      <vt:lpstr>Field On-Axis</vt:lpstr>
      <vt:lpstr>PowerPoint Presentation</vt:lpstr>
      <vt:lpstr>Performance – Risks</vt:lpstr>
      <vt:lpstr>Iron Alloys</vt:lpstr>
      <vt:lpstr>AISI 1010 Steel</vt:lpstr>
      <vt:lpstr>Field at R=1.5 m</vt:lpstr>
      <vt:lpstr>JFE: Extra Ferrite Electric</vt:lpstr>
      <vt:lpstr>Steel Vendor</vt:lpstr>
      <vt:lpstr>3D Iso-Surface Plots</vt:lpstr>
      <vt:lpstr>PowerPoint Presentation</vt:lpstr>
      <vt:lpstr>Step VI</vt:lpstr>
      <vt:lpstr>COMSOL Model</vt:lpstr>
      <vt:lpstr>5 Gauss Surface</vt:lpstr>
      <vt:lpstr>Summary</vt:lpstr>
      <vt:lpstr>Additional Slides</vt:lpstr>
      <vt:lpstr>Booster Plates – Concept</vt:lpstr>
      <vt:lpstr>Booster Plates</vt:lpstr>
      <vt:lpstr>Performance</vt:lpstr>
      <vt:lpstr>Forces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2013-09-09T22:01:41Z</dcterms:created>
  <dcterms:modified xsi:type="dcterms:W3CDTF">2013-09-20T21:15:06Z</dcterms:modified>
</cp:coreProperties>
</file>