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1" r:id="rId2"/>
    <p:sldId id="326" r:id="rId3"/>
    <p:sldId id="335" r:id="rId4"/>
    <p:sldId id="336" r:id="rId5"/>
    <p:sldId id="337" r:id="rId6"/>
    <p:sldId id="333" r:id="rId7"/>
    <p:sldId id="33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9BB38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8597" autoAdjust="0"/>
  </p:normalViewPr>
  <p:slideViewPr>
    <p:cSldViewPr snapToGrid="0" snapToObjects="1">
      <p:cViewPr>
        <p:scale>
          <a:sx n="100" d="100"/>
          <a:sy n="100" d="100"/>
        </p:scale>
        <p:origin x="-584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9715D-80E0-DA4E-84E7-3B206508852A}" type="datetimeFigureOut">
              <a:rPr lang="es-ES" smtClean="0"/>
              <a:pPr/>
              <a:t>29/8/13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2F7D6-A6BC-814B-9268-6E47CDAC0979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58717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6A645-C01B-9646-B4F7-060A7024EA1B}" type="datetimeFigureOut">
              <a:rPr lang="es-ES" smtClean="0"/>
              <a:pPr/>
              <a:t>29/8/13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7A5C3-8F64-334C-90C0-20852E99D3C2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1206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9513F46-B800-4D54-A815-2D0BD231F8CF}" type="slidenum">
              <a:rPr lang="es-ES"/>
              <a:pPr/>
              <a:t>1</a:t>
            </a:fld>
            <a:endParaRPr lang="es-ES"/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ea typeface="DejaVu Sans" charset="0"/>
              <a:cs typeface="DejaVu Sans" charset="0"/>
            </a:endParaRPr>
          </a:p>
        </p:txBody>
      </p:sp>
      <p:sp>
        <p:nvSpPr>
          <p:cNvPr id="15364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>
              <a:spcBef>
                <a:spcPts val="18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" sz="5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ea typeface="+mn-ea"/>
                <a:cs typeface="+mn-cs"/>
              </a:rPr>
              <a:t>-</a:t>
            </a:r>
            <a:r>
              <a:rPr lang="en-US" dirty="0" smtClean="0">
                <a:ea typeface="+mn-ea"/>
                <a:cs typeface="+mn-cs"/>
              </a:rPr>
              <a:t>Multi-units (ILC kickers) to improve the rise and fall time.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The effective rise and fall time of the kick field in the strip-line electrode is determined by the propagation time and by the rise and fall time of the pulse.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The rise time of the kick field must be less than 3 ns to extract each bunch without any effect on the circulating bunches, which are spaced 3 ns on either side of the extracted bunch.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Total length of the </a:t>
            </a:r>
            <a:r>
              <a:rPr lang="en-US" dirty="0" err="1" smtClean="0">
                <a:ea typeface="+mn-ea"/>
                <a:cs typeface="+mn-cs"/>
              </a:rPr>
              <a:t>striplines</a:t>
            </a:r>
            <a:r>
              <a:rPr lang="en-US" dirty="0" smtClean="0">
                <a:ea typeface="+mn-ea"/>
                <a:cs typeface="+mn-cs"/>
              </a:rPr>
              <a:t> (ILC):6.4 m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7F45BA2-D10B-574E-8384-CFA4298356AF}" type="slidenum">
              <a:rPr lang="es-ES" sz="1200">
                <a:latin typeface="Calibri" charset="0"/>
              </a:rPr>
              <a:pPr eaLnBrk="1" hangingPunct="1"/>
              <a:t>7</a:t>
            </a:fld>
            <a:endParaRPr lang="es-E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5674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337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031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068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432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6448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198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065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8275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964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232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CD715-0B46-6F4E-A91F-31ED8673BE5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327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lum contrast="-20000"/>
            <a:alphaModFix amt="40000"/>
          </a:blip>
          <a:stretch>
            <a:fillRect/>
          </a:stretch>
        </p:blipFill>
        <p:spPr>
          <a:xfrm>
            <a:off x="0" y="0"/>
            <a:ext cx="9144000" cy="6877050"/>
          </a:xfrm>
          <a:prstGeom prst="rect">
            <a:avLst/>
          </a:prstGeom>
        </p:spPr>
      </p:pic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0" y="685800"/>
            <a:ext cx="9144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" name="Agrupar 3"/>
          <p:cNvGrpSpPr/>
          <p:nvPr/>
        </p:nvGrpSpPr>
        <p:grpSpPr>
          <a:xfrm>
            <a:off x="76200" y="42369"/>
            <a:ext cx="2215480" cy="643431"/>
            <a:chOff x="76200" y="42369"/>
            <a:chExt cx="2215480" cy="643431"/>
          </a:xfrm>
        </p:grpSpPr>
        <p:pic>
          <p:nvPicPr>
            <p:cNvPr id="14341" name="Imagen 11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5400" y="42369"/>
              <a:ext cx="996280" cy="64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D:\IFIC\Plantillas&amp;Logos\Logos GAP\logo_gap2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" y="152400"/>
              <a:ext cx="1150776" cy="381000"/>
            </a:xfrm>
            <a:prstGeom prst="rect">
              <a:avLst/>
            </a:prstGeom>
            <a:noFill/>
          </p:spPr>
        </p:pic>
      </p:grpSp>
      <p:sp>
        <p:nvSpPr>
          <p:cNvPr id="15" name="Marcador de fech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19" name="Marcador de número de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44BD0-4113-4E3B-8861-67A81BDB89B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" name="Marcador de pie de pá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5600" y="926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Common paths for </a:t>
            </a:r>
            <a:r>
              <a:rPr lang="en-US" b="1" dirty="0"/>
              <a:t>ILC and </a:t>
            </a:r>
            <a:r>
              <a:rPr lang="en-US" b="1" dirty="0" smtClean="0"/>
              <a:t>CLIC BDS</a:t>
            </a:r>
            <a:endParaRPr lang="es-ES" b="1" dirty="0"/>
          </a:p>
        </p:txBody>
      </p:sp>
      <p:sp>
        <p:nvSpPr>
          <p:cNvPr id="3" name="Rectángulo 2"/>
          <p:cNvSpPr/>
          <p:nvPr/>
        </p:nvSpPr>
        <p:spPr>
          <a:xfrm>
            <a:off x="774700" y="2358698"/>
            <a:ext cx="79121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dirty="0" smtClean="0"/>
              <a:t>m-OTR systems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dirty="0" smtClean="0"/>
              <a:t> m-OTR system in ATF2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dirty="0" smtClean="0"/>
              <a:t>m-OTR system for ILC and CLIC RTML</a:t>
            </a:r>
          </a:p>
          <a:p>
            <a:endParaRPr lang="en-GB" dirty="0" smtClean="0"/>
          </a:p>
          <a:p>
            <a:pPr marL="285750" indent="-285750">
              <a:buFont typeface="Wingdings" charset="2"/>
              <a:buChar char="§"/>
            </a:pPr>
            <a:r>
              <a:rPr lang="en-GB" dirty="0" smtClean="0"/>
              <a:t> Halo collimation studies for ATF2</a:t>
            </a:r>
          </a:p>
          <a:p>
            <a:pPr marL="285750" indent="-285750">
              <a:buFont typeface="Wingdings" charset="2"/>
              <a:buChar char="§"/>
            </a:pPr>
            <a:endParaRPr lang="en-GB" dirty="0" smtClean="0"/>
          </a:p>
          <a:p>
            <a:pPr marL="285750" indent="-285750">
              <a:buFont typeface="Wingdings" charset="2"/>
              <a:buChar char="§"/>
            </a:pPr>
            <a:r>
              <a:rPr lang="en-GB" dirty="0" smtClean="0"/>
              <a:t> CLIC DR Extraction Kickers,  design, construction and experimental verification</a:t>
            </a:r>
          </a:p>
          <a:p>
            <a:pPr marL="285750" indent="-285750">
              <a:buFont typeface="Wingdings" charset="2"/>
              <a:buChar char="§"/>
            </a:pPr>
            <a:endParaRPr lang="en-GB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481176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9700" y="-175482"/>
            <a:ext cx="33147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m-OTR systems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7867" y="967518"/>
            <a:ext cx="855133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2000" dirty="0" smtClean="0">
                <a:solidFill>
                  <a:srgbClr val="008000"/>
                </a:solidFill>
              </a:rPr>
              <a:t>T</a:t>
            </a:r>
            <a:r>
              <a:rPr lang="en-GB" sz="2000" dirty="0" smtClean="0">
                <a:solidFill>
                  <a:srgbClr val="008000"/>
                </a:solidFill>
              </a:rPr>
              <a:t>he </a:t>
            </a:r>
            <a:r>
              <a:rPr lang="en-GB" sz="2000" dirty="0" smtClean="0">
                <a:solidFill>
                  <a:srgbClr val="008000"/>
                </a:solidFill>
              </a:rPr>
              <a:t>system itself</a:t>
            </a:r>
            <a:r>
              <a:rPr lang="en-GB" sz="2000" dirty="0" smtClean="0">
                <a:solidFill>
                  <a:srgbClr val="008000"/>
                </a:solidFill>
              </a:rPr>
              <a:t>:</a:t>
            </a:r>
          </a:p>
          <a:p>
            <a:pPr algn="just">
              <a:defRPr/>
            </a:pPr>
            <a:endParaRPr lang="en-GB" sz="2000" dirty="0" smtClean="0"/>
          </a:p>
          <a:p>
            <a:pPr marL="342900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Making a turn-key and reliable system giving accurate and consistent measurements:</a:t>
            </a:r>
          </a:p>
          <a:p>
            <a:pPr marL="800100" lvl="1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Technical improvements: camera gain and iris control,</a:t>
            </a:r>
            <a:r>
              <a:rPr lang="en-GB" sz="1600" dirty="0" smtClean="0"/>
              <a:t> tilt </a:t>
            </a:r>
            <a:r>
              <a:rPr lang="en-GB" sz="1600" dirty="0" smtClean="0"/>
              <a:t>and optical alignment </a:t>
            </a:r>
          </a:p>
          <a:p>
            <a:pPr marL="800100" lvl="1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Issues: Systematic errors from intensity dependence and</a:t>
            </a:r>
            <a:r>
              <a:rPr lang="en-GB" sz="1600" dirty="0" smtClean="0"/>
              <a:t> </a:t>
            </a:r>
            <a:r>
              <a:rPr lang="en-GB" sz="1600" dirty="0" err="1" smtClean="0"/>
              <a:t>w</a:t>
            </a:r>
            <a:r>
              <a:rPr lang="en-GB" sz="1600" dirty="0" err="1" smtClean="0"/>
              <a:t>akefiels</a:t>
            </a:r>
            <a:r>
              <a:rPr lang="en-GB" sz="1600" dirty="0" smtClean="0"/>
              <a:t> </a:t>
            </a:r>
            <a:r>
              <a:rPr lang="en-GB" sz="1600" dirty="0" smtClean="0"/>
              <a:t>from simultaneous </a:t>
            </a:r>
            <a:r>
              <a:rPr lang="en-GB" sz="1600" dirty="0" smtClean="0"/>
              <a:t>measurements</a:t>
            </a:r>
          </a:p>
          <a:p>
            <a:pPr marL="800100" lvl="1" indent="-342900" algn="just">
              <a:buFont typeface="Wingdings" charset="2"/>
              <a:buChar char="§"/>
              <a:defRPr/>
            </a:pPr>
            <a:endParaRPr lang="en-GB" sz="2000" dirty="0" smtClean="0"/>
          </a:p>
          <a:p>
            <a:pPr marL="0" lvl="1" algn="just">
              <a:defRPr/>
            </a:pPr>
            <a:r>
              <a:rPr lang="en-GB" sz="2000" dirty="0" smtClean="0">
                <a:solidFill>
                  <a:srgbClr val="008000"/>
                </a:solidFill>
                <a:latin typeface="+mj-lt"/>
              </a:rPr>
              <a:t>m-OTR system for </a:t>
            </a:r>
            <a:r>
              <a:rPr lang="en-GB" sz="2000" dirty="0" smtClean="0">
                <a:solidFill>
                  <a:srgbClr val="008000"/>
                </a:solidFill>
                <a:latin typeface="+mj-lt"/>
              </a:rPr>
              <a:t>ILC </a:t>
            </a:r>
            <a:r>
              <a:rPr lang="en-GB" sz="2000" dirty="0">
                <a:solidFill>
                  <a:srgbClr val="008000"/>
                </a:solidFill>
                <a:latin typeface="+mj-lt"/>
              </a:rPr>
              <a:t>and </a:t>
            </a:r>
            <a:r>
              <a:rPr lang="en-GB" sz="2000" dirty="0" smtClean="0">
                <a:solidFill>
                  <a:srgbClr val="008000"/>
                </a:solidFill>
                <a:latin typeface="+mj-lt"/>
              </a:rPr>
              <a:t>CLIC RTML:</a:t>
            </a:r>
          </a:p>
          <a:p>
            <a:pPr marL="0" lvl="1" algn="just">
              <a:defRPr/>
            </a:pPr>
            <a:endParaRPr lang="en-GB" sz="2000" dirty="0" smtClean="0">
              <a:solidFill>
                <a:srgbClr val="008000"/>
              </a:solidFill>
              <a:latin typeface="+mj-lt"/>
            </a:endParaRPr>
          </a:p>
          <a:p>
            <a:pPr marL="342900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T</a:t>
            </a:r>
            <a:r>
              <a:rPr lang="en-GB" sz="1600" dirty="0" smtClean="0"/>
              <a:t>he </a:t>
            </a:r>
            <a:r>
              <a:rPr lang="en-GB" sz="1600" dirty="0"/>
              <a:t>study of a optimized system from the point of view of </a:t>
            </a:r>
            <a:r>
              <a:rPr lang="en-GB" sz="1600" dirty="0" err="1"/>
              <a:t>emittance</a:t>
            </a:r>
            <a:r>
              <a:rPr lang="en-GB" sz="1600" dirty="0"/>
              <a:t> reconstruction.</a:t>
            </a:r>
            <a:r>
              <a:rPr lang="en-GB" sz="1600" dirty="0" smtClean="0"/>
              <a:t> </a:t>
            </a:r>
          </a:p>
          <a:p>
            <a:pPr marL="800100" lvl="1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Multi-OTR systems can be used to make fast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 measurements and contribute to the tuning of the RTML of Linear Colliders.</a:t>
            </a:r>
            <a:r>
              <a:rPr lang="en-GB" sz="1600" dirty="0" smtClean="0"/>
              <a:t> They could be </a:t>
            </a:r>
            <a:r>
              <a:rPr lang="en-GB" sz="1600" dirty="0" smtClean="0"/>
              <a:t>used in single bunch or low charge mode operation of the </a:t>
            </a:r>
            <a:r>
              <a:rPr lang="en-GB" sz="1600" dirty="0" smtClean="0"/>
              <a:t>machine and they could </a:t>
            </a:r>
            <a:r>
              <a:rPr lang="en-GB" sz="1600" dirty="0" smtClean="0"/>
              <a:t>be very useful during setup and commissioning phases. </a:t>
            </a:r>
          </a:p>
          <a:p>
            <a:pPr marL="800100" lvl="1" indent="-342900" algn="just">
              <a:buFont typeface="Wingdings" charset="2"/>
              <a:buChar char="§"/>
              <a:defRPr/>
            </a:pPr>
            <a:endParaRPr lang="en-GB" sz="1600" dirty="0" smtClean="0"/>
          </a:p>
          <a:p>
            <a:pPr marL="800100" lvl="1" indent="-342900" algn="just">
              <a:buFont typeface="Wingdings" charset="2"/>
              <a:buChar char="§"/>
              <a:defRPr/>
            </a:pPr>
            <a:r>
              <a:rPr lang="en-GB" sz="1600" dirty="0" smtClean="0"/>
              <a:t>The key point is the selection of  suitable materials to make OTR targets, which survive the impact of the pulses.</a:t>
            </a:r>
            <a:r>
              <a:rPr lang="en-GB" sz="1600" dirty="0" smtClean="0"/>
              <a:t> According </a:t>
            </a:r>
            <a:r>
              <a:rPr lang="en-GB" sz="1600" dirty="0" smtClean="0"/>
              <a:t>to the thermal calculations presented in this paper, </a:t>
            </a:r>
            <a:r>
              <a:rPr lang="en-GB" sz="1600" dirty="0" err="1" smtClean="0"/>
              <a:t>Kapton</a:t>
            </a:r>
            <a:r>
              <a:rPr lang="en-GB" sz="1600" dirty="0" smtClean="0"/>
              <a:t> and Be could be good candidates to be used as OTR radiators in the context of both the ILC and CLIC RTML.</a:t>
            </a:r>
          </a:p>
          <a:p>
            <a:pPr marL="342900" indent="-342900" algn="just">
              <a:buFont typeface="Wingdings" charset="2"/>
              <a:buChar char="§"/>
              <a:defRPr/>
            </a:pPr>
            <a:endParaRPr lang="en-GB" sz="2000" dirty="0" smtClean="0"/>
          </a:p>
          <a:p>
            <a:pPr algn="just">
              <a:defRPr/>
            </a:pPr>
            <a:endParaRPr lang="en-GB" sz="2000" dirty="0"/>
          </a:p>
          <a:p>
            <a:pPr marL="342900" indent="-342900" algn="just">
              <a:buFont typeface="Wingdings" charset="2"/>
              <a:buChar char="§"/>
              <a:defRPr/>
            </a:pP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Agrupar 7"/>
          <p:cNvGrpSpPr/>
          <p:nvPr/>
        </p:nvGrpSpPr>
        <p:grpSpPr>
          <a:xfrm>
            <a:off x="76200" y="194770"/>
            <a:ext cx="1574800" cy="493094"/>
            <a:chOff x="76200" y="141801"/>
            <a:chExt cx="2215480" cy="643431"/>
          </a:xfrm>
        </p:grpSpPr>
        <p:pic>
          <p:nvPicPr>
            <p:cNvPr id="9" name="Imagen 11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1" y="141801"/>
              <a:ext cx="996279" cy="64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D:\IFIC\Plantillas&amp;Logos\Logos GAP\logo_gap2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318121"/>
              <a:ext cx="1150776" cy="381000"/>
            </a:xfrm>
            <a:prstGeom prst="rect">
              <a:avLst/>
            </a:prstGeom>
            <a:noFill/>
          </p:spPr>
        </p:pic>
      </p:grpSp>
      <p:pic>
        <p:nvPicPr>
          <p:cNvPr id="11" name="Imagen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94770"/>
            <a:ext cx="1480745" cy="5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94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0800" y="-114821"/>
            <a:ext cx="48641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Halo collimation studies for ATF2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7867" y="967518"/>
            <a:ext cx="8551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GB" sz="2000" dirty="0"/>
          </a:p>
          <a:p>
            <a:pPr marL="342900" indent="-342900" algn="just">
              <a:buFont typeface="Wingdings" charset="2"/>
              <a:buChar char="§"/>
              <a:defRPr/>
            </a:pP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Agrupar 7"/>
          <p:cNvGrpSpPr/>
          <p:nvPr/>
        </p:nvGrpSpPr>
        <p:grpSpPr>
          <a:xfrm>
            <a:off x="76200" y="207468"/>
            <a:ext cx="1816100" cy="491030"/>
            <a:chOff x="76200" y="258713"/>
            <a:chExt cx="2215480" cy="643431"/>
          </a:xfrm>
        </p:grpSpPr>
        <p:pic>
          <p:nvPicPr>
            <p:cNvPr id="9" name="Imagen 11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258713"/>
              <a:ext cx="996280" cy="64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D:\IFIC\Plantillas&amp;Logos\Logos GAP\logo_gap2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402028"/>
              <a:ext cx="1150776" cy="380999"/>
            </a:xfrm>
            <a:prstGeom prst="rect">
              <a:avLst/>
            </a:prstGeom>
            <a:noFill/>
          </p:spPr>
        </p:pic>
      </p:grpSp>
      <p:sp>
        <p:nvSpPr>
          <p:cNvPr id="11" name="CuadroTexto 10"/>
          <p:cNvSpPr txBox="1"/>
          <p:nvPr/>
        </p:nvSpPr>
        <p:spPr>
          <a:xfrm>
            <a:off x="1333500" y="3340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5" name="Rectángulo 14"/>
          <p:cNvSpPr/>
          <p:nvPr/>
        </p:nvSpPr>
        <p:spPr>
          <a:xfrm>
            <a:off x="457200" y="1982500"/>
            <a:ext cx="7962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Tracking simulation with “realistic hallo” of the possible scenarios of implementing a retractable hallo collimator jaw in the FFS of ATF2</a:t>
            </a:r>
          </a:p>
          <a:p>
            <a:pPr lvl="1" algn="just">
              <a:buFont typeface="Wingdings" charset="0"/>
              <a:buChar char="§"/>
            </a:pPr>
            <a:r>
              <a:rPr lang="en-GB" sz="1600" dirty="0" err="1">
                <a:latin typeface="Calibri" charset="0"/>
                <a:cs typeface="Calibri" charset="0"/>
              </a:rPr>
              <a:t>Betatron</a:t>
            </a:r>
            <a:r>
              <a:rPr lang="en-GB" sz="1600" dirty="0">
                <a:latin typeface="Calibri" charset="0"/>
                <a:cs typeface="Calibri" charset="0"/>
              </a:rPr>
              <a:t> collimation (mainly vertical, IPBSM background reduction)</a:t>
            </a:r>
          </a:p>
          <a:p>
            <a:pPr lvl="1"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Energy collimation (mainly horizontal, Compton electron diamond detectors)</a:t>
            </a:r>
          </a:p>
          <a:p>
            <a:pPr lvl="1"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Halo generation (two Gaussian superimposed, measurements in ATF2 or others accelerators)</a:t>
            </a:r>
          </a:p>
          <a:p>
            <a:pPr lvl="1" algn="just">
              <a:buFont typeface="Wingdings" charset="0"/>
              <a:buChar char="§"/>
            </a:pP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If the simulations studies show that such a system is efficient for the background reduction we will present a proposal in next Technical </a:t>
            </a:r>
            <a:r>
              <a:rPr lang="en-GB" sz="1600" dirty="0" smtClean="0">
                <a:latin typeface="Calibri" charset="0"/>
                <a:cs typeface="Calibri" charset="0"/>
              </a:rPr>
              <a:t>Board in December</a:t>
            </a: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If the TB approved the proposal we will start the design, construction and implementation of a retractable hallo jaw collimator.  Including dedicated measurements after IP and comparison with simulations. These studies will be complemented by a complete analytical and experimental study of the impact of such a device in the FFS of ATF2 from the point of view of the </a:t>
            </a:r>
            <a:r>
              <a:rPr lang="en-GB" sz="1600" dirty="0" err="1">
                <a:latin typeface="Calibri" charset="0"/>
                <a:cs typeface="Calibri" charset="0"/>
              </a:rPr>
              <a:t>wakefield</a:t>
            </a:r>
            <a:r>
              <a:rPr lang="en-GB" sz="1600" dirty="0">
                <a:latin typeface="Calibri" charset="0"/>
                <a:cs typeface="Calibri" charset="0"/>
              </a:rPr>
              <a:t> effect.  </a:t>
            </a:r>
          </a:p>
        </p:txBody>
      </p:sp>
      <p:pic>
        <p:nvPicPr>
          <p:cNvPr id="13" name="Imagen 9" descr="L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5663" y="177801"/>
            <a:ext cx="928083" cy="5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287867" y="1017806"/>
            <a:ext cx="7979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rgbClr val="008000"/>
                </a:solidFill>
              </a:rPr>
              <a:t>Study of a possible implementation of an halo collimator device for reducing the background in the instrumentation  after the IP of ATF2 FFS</a:t>
            </a:r>
            <a:endParaRPr lang="en-GB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92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0800" y="-114821"/>
            <a:ext cx="48641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Halo collimation studies for ATF2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7867" y="967518"/>
            <a:ext cx="8551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GB" sz="2000" dirty="0"/>
          </a:p>
          <a:p>
            <a:pPr marL="342900" indent="-342900" algn="just">
              <a:buFont typeface="Wingdings" charset="2"/>
              <a:buChar char="§"/>
              <a:defRPr/>
            </a:pP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Agrupar 7"/>
          <p:cNvGrpSpPr/>
          <p:nvPr/>
        </p:nvGrpSpPr>
        <p:grpSpPr>
          <a:xfrm>
            <a:off x="76200" y="207468"/>
            <a:ext cx="1816100" cy="491030"/>
            <a:chOff x="76200" y="258713"/>
            <a:chExt cx="2215480" cy="643431"/>
          </a:xfrm>
        </p:grpSpPr>
        <p:pic>
          <p:nvPicPr>
            <p:cNvPr id="9" name="Imagen 11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258713"/>
              <a:ext cx="996280" cy="64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D:\IFIC\Plantillas&amp;Logos\Logos GAP\logo_gap2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402028"/>
              <a:ext cx="1150776" cy="380999"/>
            </a:xfrm>
            <a:prstGeom prst="rect">
              <a:avLst/>
            </a:prstGeom>
            <a:noFill/>
          </p:spPr>
        </p:pic>
      </p:grpSp>
      <p:sp>
        <p:nvSpPr>
          <p:cNvPr id="11" name="CuadroTexto 10"/>
          <p:cNvSpPr txBox="1"/>
          <p:nvPr/>
        </p:nvSpPr>
        <p:spPr>
          <a:xfrm>
            <a:off x="1333500" y="3340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3" name="Imagen 9" descr="L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5663" y="177801"/>
            <a:ext cx="928083" cy="5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287867" y="1659285"/>
            <a:ext cx="8551333" cy="3354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Preliminary results</a:t>
            </a:r>
          </a:p>
          <a:p>
            <a:pPr algn="just">
              <a:buFont typeface="Wingdings" charset="0"/>
              <a:buChar char="§"/>
            </a:pP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r>
              <a:rPr lang="en-GB" sz="1600" dirty="0" smtClean="0">
                <a:latin typeface="Calibri" charset="0"/>
                <a:cs typeface="Calibri" charset="0"/>
              </a:rPr>
              <a:t>Tracking </a:t>
            </a:r>
            <a:r>
              <a:rPr lang="en-GB" sz="1600" dirty="0">
                <a:latin typeface="Calibri" charset="0"/>
                <a:cs typeface="Calibri" charset="0"/>
              </a:rPr>
              <a:t>simulation with “realistic halo” (two Gaussian superimposed) has been started with </a:t>
            </a:r>
            <a:r>
              <a:rPr lang="en-GB" sz="1600" dirty="0" err="1">
                <a:latin typeface="Calibri" charset="0"/>
                <a:cs typeface="Calibri" charset="0"/>
              </a:rPr>
              <a:t>MADx</a:t>
            </a:r>
            <a:r>
              <a:rPr lang="en-GB" sz="1600" dirty="0">
                <a:latin typeface="Calibri" charset="0"/>
                <a:cs typeface="Calibri" charset="0"/>
              </a:rPr>
              <a:t> to evaluate and compare the particle losses along the ATF2 FFS ( FFS quads, IP, bending after the IP) in the following cases:</a:t>
            </a:r>
          </a:p>
          <a:p>
            <a:pPr algn="just"/>
            <a:endParaRPr lang="en-GB" sz="1600" dirty="0">
              <a:latin typeface="Calibri" charset="0"/>
              <a:cs typeface="Calibri" charset="0"/>
            </a:endParaRPr>
          </a:p>
          <a:p>
            <a:pPr lvl="1"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With reference cavity (16 mm aperture)</a:t>
            </a:r>
          </a:p>
          <a:p>
            <a:pPr lvl="1"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Standard beam pipe (24 mm aperture)</a:t>
            </a:r>
          </a:p>
          <a:p>
            <a:pPr lvl="1"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Tapered beam pipe (16 mm aperture)</a:t>
            </a:r>
          </a:p>
          <a:p>
            <a:pPr lvl="1" algn="just">
              <a:buFont typeface="Wingdings" charset="0"/>
              <a:buChar char="§"/>
            </a:pP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endParaRPr lang="en-GB" sz="1600" dirty="0">
              <a:latin typeface="Calibri" charset="0"/>
              <a:cs typeface="Calibri" charset="0"/>
            </a:endParaRPr>
          </a:p>
          <a:p>
            <a:pPr algn="just">
              <a:buFont typeface="Wingdings" charset="0"/>
              <a:buChar char="§"/>
            </a:pPr>
            <a:r>
              <a:rPr lang="en-GB" sz="1600" dirty="0">
                <a:latin typeface="Calibri" charset="0"/>
                <a:cs typeface="Calibri" charset="0"/>
              </a:rPr>
              <a:t>Compare the effect from the </a:t>
            </a:r>
            <a:r>
              <a:rPr lang="en-GB" sz="1600" dirty="0" err="1">
                <a:latin typeface="Calibri" charset="0"/>
                <a:cs typeface="Calibri" charset="0"/>
              </a:rPr>
              <a:t>wakefield</a:t>
            </a:r>
            <a:r>
              <a:rPr lang="en-GB" sz="1600" dirty="0">
                <a:latin typeface="Calibri" charset="0"/>
                <a:cs typeface="Calibri" charset="0"/>
              </a:rPr>
              <a:t> point of view ( geometrical and resistive analytical kick) with reference cavity and with the tapered beam pipe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59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2700" y="151879"/>
            <a:ext cx="48641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CLIC 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DR Extraction Kickers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, design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, construction and experimental verification</a:t>
            </a:r>
            <a:br>
              <a:rPr lang="en-US" sz="2200" dirty="0">
                <a:solidFill>
                  <a:srgbClr val="FF0000"/>
                </a:solidFill>
                <a:latin typeface="+mn-lt"/>
              </a:rPr>
            </a:br>
            <a:r>
              <a:rPr lang="en-US" sz="2400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287867" y="967518"/>
            <a:ext cx="8551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n-GB" sz="2000" dirty="0"/>
          </a:p>
          <a:p>
            <a:pPr marL="342900" indent="-342900" algn="just">
              <a:buFont typeface="Wingdings" charset="2"/>
              <a:buChar char="§"/>
              <a:defRPr/>
            </a:pP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 September 2013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10695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Imagen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17" y="410668"/>
            <a:ext cx="816683" cy="4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75538"/>
            <a:ext cx="943328" cy="290757"/>
          </a:xfrm>
          <a:prstGeom prst="rect">
            <a:avLst/>
          </a:prstGeom>
          <a:noFill/>
        </p:spPr>
      </p:pic>
      <p:sp>
        <p:nvSpPr>
          <p:cNvPr id="11" name="CuadroTexto 10"/>
          <p:cNvSpPr txBox="1"/>
          <p:nvPr/>
        </p:nvSpPr>
        <p:spPr>
          <a:xfrm>
            <a:off x="1333500" y="3340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7113" y="75538"/>
            <a:ext cx="50323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013" y="614363"/>
            <a:ext cx="21637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287867" y="1213853"/>
            <a:ext cx="855133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Design and Construction:</a:t>
            </a:r>
          </a:p>
          <a:p>
            <a:pPr>
              <a:buFont typeface="Wingdings" charset="2"/>
              <a:buChar char="§"/>
            </a:pPr>
            <a:endParaRPr lang="en-US" sz="1600" dirty="0" smtClean="0"/>
          </a:p>
          <a:p>
            <a:pPr>
              <a:buFont typeface="Wingdings" charset="2"/>
              <a:buChar char="§"/>
            </a:pPr>
            <a:r>
              <a:rPr lang="en-US" sz="1600" dirty="0" smtClean="0"/>
              <a:t>The </a:t>
            </a:r>
            <a:r>
              <a:rPr lang="en-US" sz="1600" dirty="0" smtClean="0"/>
              <a:t>electromagnetic design of 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, including a detailed study of both the electrode supports and the </a:t>
            </a:r>
            <a:r>
              <a:rPr lang="en-US" sz="1600" dirty="0" err="1" smtClean="0"/>
              <a:t>feedthroughs</a:t>
            </a:r>
            <a:r>
              <a:rPr lang="en-US" sz="1600" dirty="0" smtClean="0"/>
              <a:t>, has been </a:t>
            </a:r>
            <a:r>
              <a:rPr lang="en-US" sz="1600" dirty="0" smtClean="0"/>
              <a:t>completed.</a:t>
            </a:r>
            <a:r>
              <a:rPr lang="en-US" sz="1600" dirty="0" smtClean="0"/>
              <a:t> A prototype of the extraction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kicker for the CLIC DR is presently being manufactured by G&amp;P Vacuum Projects (Valencia, Spain).</a:t>
            </a:r>
            <a:endParaRPr lang="en-US" sz="1600" dirty="0" smtClean="0"/>
          </a:p>
          <a:p>
            <a:endParaRPr lang="en-US" sz="1600" dirty="0" smtClean="0"/>
          </a:p>
          <a:p>
            <a:pPr>
              <a:buFont typeface="Wingdings" charset="2"/>
              <a:buChar char="§"/>
            </a:pPr>
            <a:r>
              <a:rPr lang="en-US" sz="1600" dirty="0" smtClean="0"/>
              <a:t> </a:t>
            </a:r>
            <a:r>
              <a:rPr lang="en-US" sz="1600" dirty="0" smtClean="0"/>
              <a:t>T</a:t>
            </a:r>
            <a:r>
              <a:rPr lang="en-US" sz="1600" dirty="0" smtClean="0"/>
              <a:t>he performances are </a:t>
            </a:r>
            <a:r>
              <a:rPr lang="en-US" sz="1600" dirty="0" smtClean="0"/>
              <a:t>excellent</a:t>
            </a:r>
            <a:r>
              <a:rPr lang="en-US" sz="1600" dirty="0" smtClean="0"/>
              <a:t> from the point of view of field </a:t>
            </a:r>
            <a:r>
              <a:rPr lang="en-US" sz="1600" dirty="0" smtClean="0"/>
              <a:t>homogeneity,</a:t>
            </a:r>
            <a:r>
              <a:rPr lang="en-US" sz="1600" dirty="0" smtClean="0"/>
              <a:t> power </a:t>
            </a:r>
            <a:r>
              <a:rPr lang="en-US" sz="1600" dirty="0" smtClean="0"/>
              <a:t>transmission and low broadband beam coupling impedance</a:t>
            </a:r>
            <a:r>
              <a:rPr lang="en-US" sz="1600" dirty="0" smtClean="0"/>
              <a:t>. The </a:t>
            </a:r>
            <a:r>
              <a:rPr lang="en-US" sz="1600" dirty="0" smtClean="0"/>
              <a:t>effect of manufacturing tolerances has been</a:t>
            </a:r>
            <a:r>
              <a:rPr lang="en-US" sz="1600" dirty="0" smtClean="0"/>
              <a:t> also studied. </a:t>
            </a:r>
            <a:r>
              <a:rPr lang="en-US" sz="1600" dirty="0" smtClean="0"/>
              <a:t>T</a:t>
            </a:r>
            <a:r>
              <a:rPr lang="en-US" sz="1600" dirty="0" smtClean="0"/>
              <a:t>he </a:t>
            </a:r>
            <a:r>
              <a:rPr lang="en-US" sz="1600" dirty="0" smtClean="0"/>
              <a:t>field </a:t>
            </a:r>
            <a:r>
              <a:rPr lang="en-US" sz="1600" dirty="0" err="1" smtClean="0"/>
              <a:t>inhomogeneity</a:t>
            </a:r>
            <a:r>
              <a:rPr lang="en-US" sz="1600" dirty="0" smtClean="0"/>
              <a:t> requirement</a:t>
            </a:r>
            <a:r>
              <a:rPr lang="en-US" sz="1600" dirty="0" smtClean="0"/>
              <a:t> relaxation has to be studied</a:t>
            </a:r>
          </a:p>
          <a:p>
            <a:pPr>
              <a:buFont typeface="Wingdings" charset="2"/>
              <a:buChar char="§"/>
            </a:pPr>
            <a:endParaRPr lang="en-US" sz="1600" dirty="0" smtClean="0"/>
          </a:p>
          <a:p>
            <a:pPr>
              <a:buFont typeface="Wingdings" charset="2"/>
              <a:buChar char="§"/>
            </a:pPr>
            <a:r>
              <a:rPr lang="en-US" sz="1600" dirty="0" smtClean="0"/>
              <a:t>A 5-layer prototype inductive adder has been </a:t>
            </a:r>
            <a:r>
              <a:rPr lang="en-US" sz="1600" dirty="0" smtClean="0"/>
              <a:t>assembled</a:t>
            </a:r>
            <a:r>
              <a:rPr lang="en-US" sz="1600" dirty="0" smtClean="0"/>
              <a:t>.</a:t>
            </a:r>
            <a:r>
              <a:rPr lang="en-US" sz="1600" dirty="0" smtClean="0"/>
              <a:t> </a:t>
            </a:r>
            <a:r>
              <a:rPr lang="en-US" sz="1600" dirty="0" smtClean="0"/>
              <a:t>A second 5-layer prototype, and two full-size 20-layer prototypes are planned to be built in the next months.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2000" dirty="0" smtClean="0">
                <a:solidFill>
                  <a:srgbClr val="008000"/>
                </a:solidFill>
              </a:rPr>
              <a:t>Experimental verification:</a:t>
            </a:r>
          </a:p>
          <a:p>
            <a:endParaRPr lang="en-US" sz="1600" dirty="0" smtClean="0"/>
          </a:p>
          <a:p>
            <a:pPr>
              <a:buFont typeface="Wingdings" charset="2"/>
              <a:buChar char="§"/>
            </a:pPr>
            <a:r>
              <a:rPr lang="en-US" sz="1600" dirty="0" smtClean="0"/>
              <a:t>After 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 manufacture, several tests will be carried out without beam at IFIC, CIEMAT and CERN labs</a:t>
            </a:r>
            <a:r>
              <a:rPr lang="en-US" sz="1600" dirty="0" smtClean="0"/>
              <a:t>.</a:t>
            </a:r>
          </a:p>
          <a:p>
            <a:pPr>
              <a:buFont typeface="Wingdings" charset="2"/>
              <a:buChar char="§"/>
            </a:pPr>
            <a:endParaRPr lang="en-US" sz="1600" dirty="0" smtClean="0"/>
          </a:p>
          <a:p>
            <a:pPr>
              <a:buFont typeface="Wingdings" charset="2"/>
              <a:buChar char="§"/>
            </a:pPr>
            <a:r>
              <a:rPr lang="en-US" sz="1600" dirty="0" smtClean="0"/>
              <a:t> The </a:t>
            </a:r>
            <a:r>
              <a:rPr lang="en-US" sz="1600" dirty="0" smtClean="0"/>
              <a:t>5-layer prototype inductive </a:t>
            </a:r>
            <a:r>
              <a:rPr lang="en-US" sz="1600" dirty="0" smtClean="0"/>
              <a:t>adder </a:t>
            </a:r>
            <a:r>
              <a:rPr lang="en-US" sz="1600" dirty="0" smtClean="0"/>
              <a:t>is being tested at </a:t>
            </a:r>
            <a:r>
              <a:rPr lang="en-US" sz="1600" dirty="0" smtClean="0"/>
              <a:t>CERN. 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78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2 Rectángulo"/>
          <p:cNvSpPr>
            <a:spLocks noChangeArrowheads="1"/>
          </p:cNvSpPr>
          <p:nvPr/>
        </p:nvSpPr>
        <p:spPr bwMode="auto">
          <a:xfrm>
            <a:off x="250825" y="1143138"/>
            <a:ext cx="864235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GB" b="1" u="sng" dirty="0">
              <a:solidFill>
                <a:srgbClr val="0000FF"/>
              </a:solidFill>
            </a:endParaRPr>
          </a:p>
          <a:p>
            <a:pPr>
              <a:buFont typeface="Wingdings" charset="2"/>
              <a:buChar char="§"/>
            </a:pPr>
            <a:r>
              <a:rPr lang="en-GB" dirty="0"/>
              <a:t> </a:t>
            </a:r>
            <a:r>
              <a:rPr lang="en-GB" sz="1600" dirty="0" err="1"/>
              <a:t>Striplines</a:t>
            </a:r>
            <a:r>
              <a:rPr lang="en-GB" sz="1600" dirty="0"/>
              <a:t> </a:t>
            </a:r>
            <a:r>
              <a:rPr lang="en-GB" sz="1600" u="sng" dirty="0"/>
              <a:t>not</a:t>
            </a:r>
            <a:r>
              <a:rPr lang="en-GB" sz="1600" dirty="0"/>
              <a:t> used as a extraction device and </a:t>
            </a:r>
            <a:r>
              <a:rPr lang="en-GB" sz="1600" u="sng" dirty="0"/>
              <a:t>without</a:t>
            </a:r>
            <a:r>
              <a:rPr lang="en-GB" sz="1600" dirty="0"/>
              <a:t> inductive adder (ALBA or ATF2)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/>
              <a:t>Longitudinal and transverse beam coupling impedance</a:t>
            </a:r>
          </a:p>
          <a:p>
            <a:pPr>
              <a:buFont typeface="Wingdings" charset="2"/>
              <a:buChar char="§"/>
            </a:pPr>
            <a:endParaRPr lang="en-GB" sz="1600" dirty="0"/>
          </a:p>
          <a:p>
            <a:pPr>
              <a:buFont typeface="Wingdings" charset="2"/>
              <a:buChar char="§"/>
            </a:pPr>
            <a:r>
              <a:rPr lang="en-GB" sz="1600" dirty="0"/>
              <a:t> </a:t>
            </a:r>
            <a:r>
              <a:rPr lang="en-GB" sz="1600" dirty="0" err="1">
                <a:solidFill>
                  <a:srgbClr val="000000"/>
                </a:solidFill>
              </a:rPr>
              <a:t>Striplines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u="sng" dirty="0">
                <a:solidFill>
                  <a:srgbClr val="000000"/>
                </a:solidFill>
              </a:rPr>
              <a:t>not</a:t>
            </a:r>
            <a:r>
              <a:rPr lang="en-GB" sz="1600" dirty="0">
                <a:solidFill>
                  <a:srgbClr val="000000"/>
                </a:solidFill>
              </a:rPr>
              <a:t> used as extraction device and </a:t>
            </a:r>
            <a:r>
              <a:rPr lang="en-GB" sz="1600" u="sng" dirty="0">
                <a:solidFill>
                  <a:srgbClr val="000000"/>
                </a:solidFill>
              </a:rPr>
              <a:t>with</a:t>
            </a:r>
            <a:r>
              <a:rPr lang="en-GB" sz="1600" dirty="0">
                <a:solidFill>
                  <a:srgbClr val="000000"/>
                </a:solidFill>
              </a:rPr>
              <a:t> inductive adder (ATF2</a:t>
            </a:r>
            <a:r>
              <a:rPr lang="en-GB" sz="1600" dirty="0" smtClean="0">
                <a:solidFill>
                  <a:srgbClr val="000000"/>
                </a:solidFill>
              </a:rPr>
              <a:t>)  </a:t>
            </a:r>
            <a:r>
              <a:rPr lang="en-GB" sz="1600" dirty="0">
                <a:solidFill>
                  <a:srgbClr val="000000"/>
                </a:solidFill>
              </a:rPr>
              <a:t>(after June 2014)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>
                <a:solidFill>
                  <a:srgbClr val="000000"/>
                </a:solidFill>
              </a:rPr>
              <a:t>Field </a:t>
            </a:r>
            <a:r>
              <a:rPr lang="en-GB" sz="1600" dirty="0" err="1">
                <a:solidFill>
                  <a:srgbClr val="000000"/>
                </a:solidFill>
              </a:rPr>
              <a:t>inhomogeneity</a:t>
            </a:r>
            <a:endParaRPr lang="en-GB" sz="1600" dirty="0">
              <a:solidFill>
                <a:srgbClr val="000000"/>
              </a:solidFill>
            </a:endParaRP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>
                <a:solidFill>
                  <a:srgbClr val="000000"/>
                </a:solidFill>
              </a:rPr>
              <a:t>Pulse shape and repeatability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>
                <a:solidFill>
                  <a:srgbClr val="000000"/>
                </a:solidFill>
              </a:rPr>
              <a:t>Long term reliability of the </a:t>
            </a:r>
            <a:r>
              <a:rPr lang="en-GB" sz="1600" dirty="0" smtClean="0">
                <a:solidFill>
                  <a:srgbClr val="000000"/>
                </a:solidFill>
              </a:rPr>
              <a:t>system</a:t>
            </a:r>
          </a:p>
          <a:p>
            <a:pPr>
              <a:buFont typeface="Wingdings" charset="2"/>
              <a:buChar char="§"/>
            </a:pPr>
            <a:endParaRPr lang="en-GB" sz="1600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GB" sz="1600" dirty="0">
                <a:solidFill>
                  <a:srgbClr val="000000"/>
                </a:solidFill>
              </a:rPr>
              <a:t> Possible use as extraction </a:t>
            </a:r>
            <a:r>
              <a:rPr lang="en-GB" sz="1600" dirty="0" smtClean="0">
                <a:solidFill>
                  <a:srgbClr val="000000"/>
                </a:solidFill>
              </a:rPr>
              <a:t>device  (ATF2)</a:t>
            </a:r>
          </a:p>
          <a:p>
            <a:pPr marL="742950" lvl="1" indent="-285750"/>
            <a:endParaRPr lang="en-GB" dirty="0"/>
          </a:p>
        </p:txBody>
      </p:sp>
      <p:pic>
        <p:nvPicPr>
          <p:cNvPr id="31749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31883" b="35320"/>
          <a:stretch>
            <a:fillRect/>
          </a:stretch>
        </p:blipFill>
        <p:spPr bwMode="auto">
          <a:xfrm>
            <a:off x="323850" y="4381500"/>
            <a:ext cx="83915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5003800" y="5284788"/>
            <a:ext cx="13287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rgbClr val="FF006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003800" y="4870450"/>
            <a:ext cx="1328738" cy="41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>
                <a:solidFill>
                  <a:srgbClr val="FF0066"/>
                </a:solidFill>
                <a:latin typeface="+mn-lt"/>
                <a:ea typeface="+mn-ea"/>
                <a:cs typeface="+mn-cs"/>
              </a:rPr>
              <a:t>STRIPLINE KICKER</a:t>
            </a:r>
          </a:p>
        </p:txBody>
      </p:sp>
      <p:sp>
        <p:nvSpPr>
          <p:cNvPr id="31752" name="11 CuadroTexto"/>
          <p:cNvSpPr txBox="1">
            <a:spLocks noChangeArrowheads="1"/>
          </p:cNvSpPr>
          <p:nvPr/>
        </p:nvSpPr>
        <p:spPr bwMode="auto">
          <a:xfrm>
            <a:off x="323850" y="4149725"/>
            <a:ext cx="8391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F0"/>
                </a:solidFill>
              </a:rPr>
              <a:t>Possible location of the </a:t>
            </a:r>
            <a:r>
              <a:rPr lang="en-US" sz="1400" b="1" dirty="0" err="1">
                <a:solidFill>
                  <a:srgbClr val="00B0F0"/>
                </a:solidFill>
              </a:rPr>
              <a:t>stripline</a:t>
            </a:r>
            <a:r>
              <a:rPr lang="en-US" sz="1400" b="1" dirty="0">
                <a:solidFill>
                  <a:srgbClr val="00B0F0"/>
                </a:solidFill>
              </a:rPr>
              <a:t> kicker in ATF2 for being tested: Final Focus System</a:t>
            </a:r>
          </a:p>
        </p:txBody>
      </p:sp>
      <p:sp>
        <p:nvSpPr>
          <p:cNvPr id="11" name="Marcador de fech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30 </a:t>
            </a:r>
            <a:r>
              <a:rPr lang="en-GB" dirty="0" smtClean="0"/>
              <a:t>September 2013</a:t>
            </a:r>
            <a:endParaRPr lang="en-GB" dirty="0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D715-0B46-6F4E-A91F-31ED8673BE5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Marcador de pie de pá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ILC-CLIC BDS</a:t>
            </a:r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822700" y="151879"/>
            <a:ext cx="48641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CLIC DR Extraction Kickers, design, construction and experimental verification</a:t>
            </a:r>
            <a:b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cxnSp>
        <p:nvCxnSpPr>
          <p:cNvPr id="15" name="6 Conector recto"/>
          <p:cNvCxnSpPr/>
          <p:nvPr/>
        </p:nvCxnSpPr>
        <p:spPr bwMode="auto">
          <a:xfrm>
            <a:off x="0" y="10695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Imagen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17" y="410668"/>
            <a:ext cx="816683" cy="4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75538"/>
            <a:ext cx="943328" cy="290757"/>
          </a:xfrm>
          <a:prstGeom prst="rect">
            <a:avLst/>
          </a:prstGeom>
          <a:noFill/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7113" y="75538"/>
            <a:ext cx="50323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013" y="614363"/>
            <a:ext cx="21637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61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00" y="498475"/>
            <a:ext cx="4449763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250825" y="57150"/>
            <a:ext cx="8642350" cy="400050"/>
          </a:xfrm>
          <a:prstGeom prst="rect">
            <a:avLst/>
          </a:prstGeom>
          <a:solidFill>
            <a:srgbClr val="000099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s-ES" sz="2000" b="1" dirty="0">
                <a:solidFill>
                  <a:schemeClr val="bg1"/>
                </a:solidFill>
                <a:cs typeface="ＭＳ Ｐゴシック" charset="0"/>
              </a:rPr>
              <a:t>CLIC DAMPING RINGS vs ILC DAMPING RINGS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7950" y="2997200"/>
          <a:ext cx="4064000" cy="3528061"/>
        </p:xfrm>
        <a:graphic>
          <a:graphicData uri="http://schemas.openxmlformats.org/drawingml/2006/table">
            <a:tbl>
              <a:tblPr/>
              <a:tblGrid>
                <a:gridCol w="1560513"/>
                <a:gridCol w="1263650"/>
                <a:gridCol w="1239837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DRs parameters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ILC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CLIC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Energy (GeV)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2.86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Circumference (km)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3.2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0.427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RF frequency (GHz)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0.650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Normalized emittance (nm)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5500 (H)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20 (V)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500 (H)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 (V)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Repetition rate (Hz)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Bunches/train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Number of bunches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1312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312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Bunch length (mm)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1.6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Bunch spacing (ns)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3.1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0.5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Bunch population [10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9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]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20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MS PGothic" charset="0"/>
                        </a:rPr>
                        <a:t>4.1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4210050" y="2997200"/>
          <a:ext cx="4899025" cy="3532191"/>
        </p:xfrm>
        <a:graphic>
          <a:graphicData uri="http://schemas.openxmlformats.org/drawingml/2006/table">
            <a:tbl>
              <a:tblPr/>
              <a:tblGrid>
                <a:gridCol w="2162175"/>
                <a:gridCol w="1598613"/>
                <a:gridCol w="1138237"/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Kickers parameters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ILC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CLIC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Deflection angle (mrad)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0.7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1.5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Striplines aperture (mm)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Striplines length (cm)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32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(20 multi-units)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Field rise and fall times (ns)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&lt; 3 for 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-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ring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&lt; 6 for 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+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 ring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900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Pulse rise and fall times (ns)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1.2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≈ 100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Pulse flat-top (ns)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Extraction field inhomogeneity (%)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± 0.07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(over 1.8 mm)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± 0.01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(over 1 mm)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Stripline voltage (kV)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± 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(per multi-unit)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± 12.5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57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57079"/>
          <a:stretch>
            <a:fillRect/>
          </a:stretch>
        </p:blipFill>
        <p:spPr bwMode="auto">
          <a:xfrm>
            <a:off x="4470400" y="735013"/>
            <a:ext cx="442277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58" name="3 CuadroTexto"/>
          <p:cNvSpPr txBox="1">
            <a:spLocks noChangeArrowheads="1"/>
          </p:cNvSpPr>
          <p:nvPr/>
        </p:nvSpPr>
        <p:spPr bwMode="auto">
          <a:xfrm>
            <a:off x="750888" y="735013"/>
            <a:ext cx="1157287" cy="27781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s-ES" sz="1200" b="1"/>
              <a:t>CLIC layout</a:t>
            </a:r>
          </a:p>
        </p:txBody>
      </p:sp>
      <p:sp>
        <p:nvSpPr>
          <p:cNvPr id="16459" name="11 CuadroTexto"/>
          <p:cNvSpPr txBox="1">
            <a:spLocks noChangeArrowheads="1"/>
          </p:cNvSpPr>
          <p:nvPr/>
        </p:nvSpPr>
        <p:spPr bwMode="auto">
          <a:xfrm>
            <a:off x="6119813" y="498475"/>
            <a:ext cx="1155700" cy="277813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s-ES" sz="1200" b="1"/>
              <a:t>ILC layout</a:t>
            </a:r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0"/>
          </p:nvPr>
        </p:nvSpPr>
        <p:spPr>
          <a:xfrm>
            <a:off x="393700" y="6470650"/>
            <a:ext cx="2133600" cy="365125"/>
          </a:xfrm>
        </p:spPr>
        <p:txBody>
          <a:bodyPr/>
          <a:lstStyle/>
          <a:p>
            <a:r>
              <a:rPr lang="es-ES_tradnl" dirty="0" smtClean="0"/>
              <a:t>30 </a:t>
            </a:r>
            <a:r>
              <a:rPr lang="es-ES_tradnl" dirty="0" err="1" smtClean="0"/>
              <a:t>September</a:t>
            </a:r>
            <a:r>
              <a:rPr lang="es-ES_tradnl" dirty="0" smtClean="0"/>
              <a:t> 2013</a:t>
            </a:r>
            <a:endParaRPr lang="en-US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>
          <a:xfrm>
            <a:off x="6553200" y="6496050"/>
            <a:ext cx="2133600" cy="365125"/>
          </a:xfrm>
        </p:spPr>
        <p:txBody>
          <a:bodyPr/>
          <a:lstStyle/>
          <a:p>
            <a:fld id="{4CECD715-0B46-6F4E-A91F-31ED8673BE5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/>
          <a:lstStyle/>
          <a:p>
            <a:r>
              <a:rPr lang="es-ES_tradnl" dirty="0" smtClean="0"/>
              <a:t>ILC-CLIC BDS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85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1136</Words>
  <Application>Microsoft Macintosh PowerPoint</Application>
  <PresentationFormat>Presentación en pantalla (4:3)</PresentationFormat>
  <Paragraphs>167</Paragraphs>
  <Slides>7</Slides>
  <Notes>2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Office Theme</vt:lpstr>
      <vt:lpstr>Common paths for ILC and CLIC BDS</vt:lpstr>
      <vt:lpstr>m-OTR systems</vt:lpstr>
      <vt:lpstr>Halo collimation studies for ATF2</vt:lpstr>
      <vt:lpstr>Halo collimation studies for ATF2</vt:lpstr>
      <vt:lpstr>CLIC DR Extraction Kickers, design, construction and experimental verification  </vt:lpstr>
      <vt:lpstr>Diapositiva 6</vt:lpstr>
      <vt:lpstr>Diapositiva 7</vt:lpstr>
    </vt:vector>
  </TitlesOfParts>
  <Company>University of Valencia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 application to the RTML at ILC and CLIC</dc:title>
  <dc:creator>Javier Resta Lopez</dc:creator>
  <cp:lastModifiedBy>afaus</cp:lastModifiedBy>
  <cp:revision>49</cp:revision>
  <dcterms:created xsi:type="dcterms:W3CDTF">2013-08-29T10:35:27Z</dcterms:created>
  <dcterms:modified xsi:type="dcterms:W3CDTF">2013-08-29T11:10:48Z</dcterms:modified>
</cp:coreProperties>
</file>