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9"/>
  </p:notesMasterIdLst>
  <p:handoutMasterIdLst>
    <p:handoutMasterId r:id="rId10"/>
  </p:handoutMasterIdLst>
  <p:sldIdLst>
    <p:sldId id="260" r:id="rId2"/>
    <p:sldId id="349" r:id="rId3"/>
    <p:sldId id="360" r:id="rId4"/>
    <p:sldId id="359" r:id="rId5"/>
    <p:sldId id="361" r:id="rId6"/>
    <p:sldId id="362" r:id="rId7"/>
    <p:sldId id="363" r:id="rId8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8"/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49" autoAdjust="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16"/>
    </p:cViewPr>
  </p:sorter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9B7F8A-5389-49F2-90A1-02BF03C73E13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4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6" name="TextBox 4"/>
          <p:cNvSpPr txBox="1"/>
          <p:nvPr userDrawn="1"/>
        </p:nvSpPr>
        <p:spPr>
          <a:xfrm>
            <a:off x="0" y="6547239"/>
            <a:ext cx="1727650" cy="3079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R.G.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7" name="TextBox 5"/>
          <p:cNvSpPr txBox="1"/>
          <p:nvPr userDrawn="1"/>
        </p:nvSpPr>
        <p:spPr>
          <a:xfrm>
            <a:off x="4092575" y="6553200"/>
            <a:ext cx="4032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400" b="1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8" name="TextBox 4"/>
          <p:cNvSpPr txBox="1"/>
          <p:nvPr userDrawn="1"/>
        </p:nvSpPr>
        <p:spPr>
          <a:xfrm>
            <a:off x="7942520" y="6547238"/>
            <a:ext cx="1201479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3/10/2013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227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14463" y="274638"/>
            <a:ext cx="7551770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2993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" y="330"/>
            <a:ext cx="1415415" cy="1079500"/>
          </a:xfrm>
          <a:prstGeom prst="rect">
            <a:avLst/>
          </a:prstGeom>
          <a:extLst>
            <a:ext uri="{FAA26D3D-D897-4be2-8F04-BA451C77F1D7}">
              <ma14:placeholder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117584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14463" y="274638"/>
            <a:ext cx="7551770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2993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32"/>
            <a:ext cx="141446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47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14463" y="274638"/>
            <a:ext cx="7551770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2993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9"/>
            <a:ext cx="1415415" cy="1079500"/>
          </a:xfrm>
          <a:prstGeom prst="rect">
            <a:avLst/>
          </a:prstGeom>
          <a:extLst>
            <a:ext uri="{FAA26D3D-D897-4be2-8F04-BA451C77F1D7}">
              <ma14:placeholder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74073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23-7-13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LHC from commissioning to operations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9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4" r:id="rId4"/>
    <p:sldLayoutId id="2147483697" r:id="rId5"/>
    <p:sldLayoutId id="2147483698" r:id="rId6"/>
    <p:sldLayoutId id="2147483699" r:id="rId7"/>
    <p:sldLayoutId id="2147483700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296306/1/table-e20percentLHC.pdf" TargetMode="External"/><Relationship Id="rId2" Type="http://schemas.openxmlformats.org/officeDocument/2006/relationships/hyperlink" Target="https://edms.cern.ch/file/1296306/1/table-BCMS-e20percentLHC.pdf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 LIU Review</a:t>
            </a:r>
            <a:b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Introduction -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>
          <a:xfrm>
            <a:off x="202667" y="5917580"/>
            <a:ext cx="3759733" cy="609516"/>
          </a:xfrm>
        </p:spPr>
        <p:txBody>
          <a:bodyPr/>
          <a:lstStyle/>
          <a:p>
            <a:r>
              <a:rPr lang="en-US" sz="1800" dirty="0" smtClean="0"/>
              <a:t>R. Garoby</a:t>
            </a:r>
          </a:p>
          <a:p>
            <a:r>
              <a:rPr lang="en-US" sz="1800" dirty="0" smtClean="0"/>
              <a:t>3/10/2013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g\garoby\Desktop\A0_accel_shema-linac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9" t="11271" r="15918" b="27538"/>
          <a:stretch/>
        </p:blipFill>
        <p:spPr bwMode="auto">
          <a:xfrm>
            <a:off x="3514765" y="1127644"/>
            <a:ext cx="5616358" cy="3700631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LIU Project Definition</a:t>
            </a:r>
            <a:endParaRPr lang="en-GB" dirty="0"/>
          </a:p>
        </p:txBody>
      </p:sp>
      <p:sp>
        <p:nvSpPr>
          <p:cNvPr id="17412" name="Content Placeholder 24"/>
          <p:cNvSpPr txBox="1">
            <a:spLocks noGrp="1"/>
          </p:cNvSpPr>
          <p:nvPr>
            <p:ph type="body" sz="quarter" idx="10"/>
          </p:nvPr>
        </p:nvSpPr>
        <p:spPr>
          <a:xfrm>
            <a:off x="173834" y="1637310"/>
            <a:ext cx="3423805" cy="2132717"/>
          </a:xfrm>
        </p:spPr>
        <p:txBody>
          <a:bodyPr>
            <a:normAutofit/>
          </a:bodyPr>
          <a:lstStyle/>
          <a:p>
            <a:pPr algn="ctr"/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Mandate </a:t>
            </a:r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LHC Injectors Upgrade should plan for delivering reliably to the LHC the beams required for reaching the goals of the HL-LHC. This includes LINAC4, the PS booster, the PS, the SPS, as well as the heavy ion chain.”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173834" y="4028241"/>
            <a:ext cx="4421266" cy="22526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600" b="1" dirty="0" smtClean="0"/>
              <a:t>Objective</a:t>
            </a:r>
          </a:p>
          <a:p>
            <a:endParaRPr lang="fr-CH" sz="1600" dirty="0"/>
          </a:p>
          <a:p>
            <a:r>
              <a:rPr lang="fr-CH" sz="1600" dirty="0" err="1" smtClean="0"/>
              <a:t>Combined</a:t>
            </a:r>
            <a:r>
              <a:rPr lang="fr-CH" sz="1600" dirty="0" smtClean="0"/>
              <a:t> </a:t>
            </a:r>
            <a:r>
              <a:rPr lang="fr-CH" sz="1600" dirty="0" err="1" smtClean="0"/>
              <a:t>effect</a:t>
            </a:r>
            <a:r>
              <a:rPr lang="fr-CH" sz="1600" dirty="0" smtClean="0"/>
              <a:t> of HL-LHC and LIU </a:t>
            </a:r>
            <a:r>
              <a:rPr lang="fr-CH" sz="1600" dirty="0" err="1" smtClean="0"/>
              <a:t>projects</a:t>
            </a:r>
            <a:r>
              <a:rPr lang="fr-CH" sz="16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err="1" smtClean="0"/>
              <a:t>Levelled</a:t>
            </a:r>
            <a:r>
              <a:rPr lang="fr-CH" sz="1600" dirty="0" smtClean="0"/>
              <a:t> </a:t>
            </a:r>
            <a:r>
              <a:rPr lang="fr-CH" sz="1600" dirty="0" err="1" smtClean="0"/>
              <a:t>luminosity</a:t>
            </a:r>
            <a:r>
              <a:rPr lang="fr-CH" sz="1600" dirty="0" smtClean="0"/>
              <a:t> in LHC </a:t>
            </a:r>
            <a:r>
              <a:rPr lang="fr-CH" sz="1600" dirty="0" err="1" smtClean="0"/>
              <a:t>after</a:t>
            </a:r>
            <a:r>
              <a:rPr lang="fr-CH" sz="1600" dirty="0" smtClean="0"/>
              <a:t> LS3:</a:t>
            </a:r>
          </a:p>
          <a:p>
            <a:pPr algn="ctr"/>
            <a:r>
              <a:rPr lang="fr-CH" sz="1600" b="1" dirty="0" smtClean="0">
                <a:solidFill>
                  <a:srgbClr val="FF0000"/>
                </a:solidFill>
              </a:rPr>
              <a:t>5 10</a:t>
            </a:r>
            <a:r>
              <a:rPr lang="fr-CH" sz="1600" b="1" baseline="30000" dirty="0" smtClean="0">
                <a:solidFill>
                  <a:srgbClr val="FF0000"/>
                </a:solidFill>
              </a:rPr>
              <a:t>34</a:t>
            </a:r>
            <a:r>
              <a:rPr lang="fr-CH" sz="1600" b="1" dirty="0" smtClean="0">
                <a:solidFill>
                  <a:srgbClr val="FF0000"/>
                </a:solidFill>
              </a:rPr>
              <a:t> cm</a:t>
            </a:r>
            <a:r>
              <a:rPr lang="fr-CH" sz="1600" b="1" baseline="30000" dirty="0" smtClean="0">
                <a:solidFill>
                  <a:srgbClr val="FF0000"/>
                </a:solidFill>
              </a:rPr>
              <a:t>-2</a:t>
            </a:r>
            <a:r>
              <a:rPr lang="fr-CH" sz="1600" b="1" dirty="0" smtClean="0">
                <a:solidFill>
                  <a:srgbClr val="FF0000"/>
                </a:solidFill>
              </a:rPr>
              <a:t>s</a:t>
            </a:r>
            <a:r>
              <a:rPr lang="fr-CH" sz="1600" b="1" baseline="30000" dirty="0" smtClean="0">
                <a:solidFill>
                  <a:srgbClr val="FF0000"/>
                </a:solidFill>
              </a:rPr>
              <a:t>-1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err="1" smtClean="0"/>
              <a:t>Integrated</a:t>
            </a:r>
            <a:r>
              <a:rPr lang="fr-CH" sz="1600" dirty="0" smtClean="0"/>
              <a:t> </a:t>
            </a:r>
            <a:r>
              <a:rPr lang="fr-CH" sz="1600" dirty="0" err="1" smtClean="0"/>
              <a:t>luminosity</a:t>
            </a:r>
            <a:r>
              <a:rPr lang="fr-CH" sz="1600" dirty="0" smtClean="0"/>
              <a:t> in ~2035:</a:t>
            </a:r>
          </a:p>
          <a:p>
            <a:pPr algn="ctr"/>
            <a:r>
              <a:rPr lang="fr-CH" sz="16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³ </a:t>
            </a:r>
            <a:r>
              <a:rPr lang="fr-CH" sz="1600" b="1" dirty="0" smtClean="0">
                <a:solidFill>
                  <a:srgbClr val="FF0000"/>
                </a:solidFill>
              </a:rPr>
              <a:t>3000 fb</a:t>
            </a:r>
            <a:r>
              <a:rPr lang="fr-CH" sz="1600" b="1" baseline="30000" dirty="0" smtClean="0">
                <a:solidFill>
                  <a:srgbClr val="FF0000"/>
                </a:solidFill>
              </a:rPr>
              <a:t>-1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8305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planning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9200"/>
            <a:ext cx="9144000" cy="531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72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Overall baseline (as of June 2013) planning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452319"/>
              </p:ext>
            </p:extLst>
          </p:nvPr>
        </p:nvGraphicFramePr>
        <p:xfrm>
          <a:off x="302425" y="1287809"/>
          <a:ext cx="8579401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3050"/>
                <a:gridCol w="4724400"/>
                <a:gridCol w="2261951"/>
              </a:tblGrid>
              <a:tr h="43275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Deliverables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Proton </a:t>
                      </a:r>
                      <a:r>
                        <a:rPr lang="fr-CH" sz="1800" dirty="0" err="1" smtClean="0"/>
                        <a:t>beam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characteristics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at</a:t>
                      </a:r>
                      <a:r>
                        <a:rPr lang="fr-CH" sz="1800" dirty="0" smtClean="0"/>
                        <a:t> LHC injection</a:t>
                      </a:r>
                      <a:endParaRPr lang="en-US" sz="1800" dirty="0"/>
                    </a:p>
                  </a:txBody>
                  <a:tcPr/>
                </a:tc>
              </a:tr>
              <a:tr h="680035">
                <a:tc>
                  <a:txBody>
                    <a:bodyPr/>
                    <a:lstStyle/>
                    <a:p>
                      <a:r>
                        <a:rPr lang="fr-CH" sz="1600" b="1" dirty="0" smtClean="0"/>
                        <a:t>2013 – </a:t>
                      </a:r>
                      <a:r>
                        <a:rPr lang="fr-CH" sz="1600" b="1" i="1" dirty="0" err="1" smtClean="0"/>
                        <a:t>mid</a:t>
                      </a:r>
                      <a:r>
                        <a:rPr lang="fr-CH" sz="1600" b="1" i="1" baseline="0" dirty="0" smtClean="0"/>
                        <a:t> </a:t>
                      </a:r>
                      <a:r>
                        <a:rPr lang="fr-CH" sz="1600" b="1" dirty="0" smtClean="0"/>
                        <a:t>2014 </a:t>
                      </a:r>
                    </a:p>
                    <a:p>
                      <a:r>
                        <a:rPr lang="fr-CH" sz="1400" dirty="0" smtClean="0"/>
                        <a:t>(Long </a:t>
                      </a:r>
                      <a:r>
                        <a:rPr lang="fr-CH" sz="1400" dirty="0" err="1" smtClean="0"/>
                        <a:t>Shutdown</a:t>
                      </a:r>
                      <a:r>
                        <a:rPr lang="fr-CH" sz="1400" dirty="0" smtClean="0"/>
                        <a:t> 1)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920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 TDR, </a:t>
                      </a:r>
                      <a:r>
                        <a:rPr lang="fr-CH" sz="1200" baseline="0" dirty="0" err="1" smtClean="0"/>
                        <a:t>CtC</a:t>
                      </a:r>
                      <a:r>
                        <a:rPr lang="fr-CH" sz="1200" baseline="0" dirty="0" smtClean="0"/>
                        <a:t> and planning</a:t>
                      </a:r>
                    </a:p>
                    <a:p>
                      <a:pPr marL="920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 Start of </a:t>
                      </a:r>
                      <a:r>
                        <a:rPr lang="fr-CH" sz="1200" baseline="0" dirty="0" err="1" smtClean="0"/>
                        <a:t>commissioning</a:t>
                      </a:r>
                      <a:r>
                        <a:rPr lang="fr-CH" sz="1200" baseline="0" dirty="0" smtClean="0"/>
                        <a:t> of Linac4</a:t>
                      </a:r>
                    </a:p>
                    <a:p>
                      <a:pPr marL="920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 Exploitation of </a:t>
                      </a:r>
                      <a:r>
                        <a:rPr lang="fr-CH" sz="1200" baseline="0" dirty="0" err="1" smtClean="0"/>
                        <a:t>MDs</a:t>
                      </a:r>
                      <a:r>
                        <a:rPr lang="fr-CH" sz="1200" baseline="0" dirty="0" smtClean="0"/>
                        <a:t> and simulations</a:t>
                      </a:r>
                    </a:p>
                    <a:p>
                      <a:pPr marL="920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dirty="0" smtClean="0"/>
                        <a:t> Modifications and installation of prototypes in PSB, PS and SPS</a:t>
                      </a:r>
                    </a:p>
                    <a:p>
                      <a:pPr marL="920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dirty="0" smtClean="0"/>
                        <a:t> Design</a:t>
                      </a:r>
                      <a:r>
                        <a:rPr lang="fr-CH" sz="1200" baseline="0" dirty="0" smtClean="0"/>
                        <a:t> § construction of </a:t>
                      </a:r>
                      <a:r>
                        <a:rPr lang="fr-CH" sz="1200" baseline="0" dirty="0" err="1" smtClean="0"/>
                        <a:t>equipment</a:t>
                      </a:r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1200" dirty="0"/>
                    </a:p>
                  </a:txBody>
                  <a:tcPr/>
                </a:tc>
              </a:tr>
              <a:tr h="1339640">
                <a:tc>
                  <a:txBody>
                    <a:bodyPr/>
                    <a:lstStyle/>
                    <a:p>
                      <a:r>
                        <a:rPr lang="fr-CH" sz="1600" b="1" i="1" dirty="0" err="1" smtClean="0"/>
                        <a:t>Mid</a:t>
                      </a:r>
                      <a:r>
                        <a:rPr lang="fr-CH" sz="1600" b="1" i="1" dirty="0" smtClean="0"/>
                        <a:t> </a:t>
                      </a:r>
                      <a:r>
                        <a:rPr lang="fr-CH" sz="1600" b="1" dirty="0" smtClean="0"/>
                        <a:t>2014 - 2017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920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Regular </a:t>
                      </a:r>
                      <a:r>
                        <a:rPr lang="fr-CH" sz="1200" baseline="0" dirty="0" err="1" smtClean="0"/>
                        <a:t>operation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with</a:t>
                      </a:r>
                      <a:r>
                        <a:rPr lang="fr-CH" sz="1200" baseline="0" dirty="0" smtClean="0"/>
                        <a:t> BCMS</a:t>
                      </a:r>
                    </a:p>
                    <a:p>
                      <a:pPr marL="920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Test/validation of </a:t>
                      </a:r>
                      <a:r>
                        <a:rPr lang="fr-CH" sz="1200" baseline="0" dirty="0" err="1" smtClean="0"/>
                        <a:t>installed</a:t>
                      </a:r>
                      <a:r>
                        <a:rPr lang="fr-CH" sz="1200" baseline="0" dirty="0" smtClean="0"/>
                        <a:t> prototypes</a:t>
                      </a:r>
                    </a:p>
                    <a:p>
                      <a:pPr marL="920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Full </a:t>
                      </a:r>
                      <a:r>
                        <a:rPr lang="fr-CH" sz="1200" baseline="0" dirty="0" err="1" smtClean="0"/>
                        <a:t>commissioning</a:t>
                      </a:r>
                      <a:r>
                        <a:rPr lang="fr-CH" sz="1200" baseline="0" dirty="0" smtClean="0"/>
                        <a:t> &amp; </a:t>
                      </a:r>
                      <a:r>
                        <a:rPr lang="fr-CH" sz="1200" baseline="0" dirty="0" err="1" smtClean="0"/>
                        <a:t>reliability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run</a:t>
                      </a:r>
                      <a:r>
                        <a:rPr lang="fr-CH" sz="1200" baseline="0" dirty="0" smtClean="0"/>
                        <a:t> of Linac4</a:t>
                      </a:r>
                    </a:p>
                    <a:p>
                      <a:pPr marL="920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Equipment d</a:t>
                      </a:r>
                      <a:r>
                        <a:rPr lang="fr-CH" sz="1200" dirty="0" smtClean="0"/>
                        <a:t>esign</a:t>
                      </a:r>
                      <a:r>
                        <a:rPr lang="fr-CH" sz="1200" baseline="0" dirty="0" smtClean="0"/>
                        <a:t> § construction for PSB, PS and SPS</a:t>
                      </a:r>
                      <a:r>
                        <a:rPr lang="fr-CH" sz="1200" dirty="0" smtClean="0"/>
                        <a:t> </a:t>
                      </a:r>
                    </a:p>
                    <a:p>
                      <a:pPr marL="920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err="1" smtClean="0"/>
                        <a:t>Beam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studies</a:t>
                      </a:r>
                      <a:r>
                        <a:rPr lang="fr-CH" sz="1200" baseline="0" dirty="0" smtClean="0"/>
                        <a:t> § simulation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CH" sz="1200" baseline="0" dirty="0" smtClean="0"/>
                        <a:t> </a:t>
                      </a:r>
                      <a:r>
                        <a:rPr lang="fr-CH" sz="1200" i="1" baseline="0" dirty="0" smtClean="0"/>
                        <a:t>[If long </a:t>
                      </a:r>
                      <a:r>
                        <a:rPr lang="fr-CH" sz="1200" i="1" baseline="0" dirty="0" err="1" smtClean="0"/>
                        <a:t>shutdown</a:t>
                      </a:r>
                      <a:r>
                        <a:rPr lang="fr-CH" sz="1200" i="1" baseline="0" dirty="0" smtClean="0"/>
                        <a:t> in 2017:</a:t>
                      </a:r>
                    </a:p>
                    <a:p>
                      <a:pPr marL="3587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i="1" baseline="0" dirty="0" smtClean="0"/>
                        <a:t>PSB modification for </a:t>
                      </a:r>
                      <a:r>
                        <a:rPr lang="fr-CH" sz="1200" i="1" baseline="0" dirty="0" err="1" smtClean="0"/>
                        <a:t>connection</a:t>
                      </a:r>
                      <a:r>
                        <a:rPr lang="fr-CH" sz="1200" i="1" baseline="0" dirty="0" smtClean="0"/>
                        <a:t> to Linac4</a:t>
                      </a:r>
                    </a:p>
                    <a:p>
                      <a:pPr marL="358775" marR="0" indent="-920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i="1" baseline="0" dirty="0" smtClean="0"/>
                        <a:t>Progressive </a:t>
                      </a:r>
                      <a:r>
                        <a:rPr lang="fr-CH" sz="1200" i="1" baseline="0" dirty="0" err="1" smtClean="0"/>
                        <a:t>increase</a:t>
                      </a:r>
                      <a:r>
                        <a:rPr lang="fr-CH" sz="1200" i="1" baseline="0" dirty="0" smtClean="0"/>
                        <a:t> of PSB </a:t>
                      </a:r>
                      <a:r>
                        <a:rPr lang="fr-CH" sz="1200" i="1" baseline="0" dirty="0" err="1" smtClean="0"/>
                        <a:t>brightness</a:t>
                      </a:r>
                      <a:r>
                        <a:rPr lang="fr-CH" sz="1200" i="1" baseline="0" dirty="0" smtClean="0"/>
                        <a:t>  </a:t>
                      </a:r>
                      <a:r>
                        <a:rPr lang="fr-CH" sz="1200" i="1" baseline="0" dirty="0" err="1" smtClean="0"/>
                        <a:t>with</a:t>
                      </a:r>
                      <a:r>
                        <a:rPr lang="fr-CH" sz="1200" i="1" baseline="0" dirty="0" smtClean="0"/>
                        <a:t> </a:t>
                      </a:r>
                      <a:r>
                        <a:rPr lang="fr-CH" sz="1200" i="1" baseline="0" dirty="0" err="1" smtClean="0"/>
                        <a:t>benefits</a:t>
                      </a:r>
                      <a:r>
                        <a:rPr lang="fr-CH" sz="1200" i="1" baseline="0" dirty="0" smtClean="0"/>
                        <a:t> for PS and SPS]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Potential</a:t>
                      </a:r>
                      <a:r>
                        <a:rPr lang="fr-CH" sz="1200" baseline="0" dirty="0" smtClean="0"/>
                        <a:t> for </a:t>
                      </a:r>
                      <a:r>
                        <a:rPr lang="fr-CH" sz="1200" baseline="0" dirty="0" err="1" smtClean="0"/>
                        <a:t>exceeding</a:t>
                      </a:r>
                      <a:r>
                        <a:rPr lang="fr-CH" sz="1200" baseline="0" dirty="0" smtClean="0"/>
                        <a:t> LHC nominal </a:t>
                      </a:r>
                      <a:r>
                        <a:rPr lang="fr-CH" sz="1200" baseline="0" dirty="0" err="1" smtClean="0"/>
                        <a:t>luminosity</a:t>
                      </a:r>
                      <a:r>
                        <a:rPr lang="fr-CH" sz="1200" baseline="0" dirty="0" smtClean="0"/>
                        <a:t> (~2x) </a:t>
                      </a:r>
                      <a:r>
                        <a:rPr lang="fr-CH" sz="1200" baseline="0" dirty="0" err="1" smtClean="0"/>
                        <a:t>with</a:t>
                      </a:r>
                      <a:endParaRPr lang="fr-CH" sz="1200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CH" sz="1200" baseline="0" dirty="0" smtClean="0"/>
                        <a:t>25 ns </a:t>
                      </a:r>
                      <a:r>
                        <a:rPr lang="fr-CH" sz="1200" baseline="0" dirty="0" err="1" smtClean="0"/>
                        <a:t>bunch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spacing</a:t>
                      </a:r>
                      <a:r>
                        <a:rPr lang="fr-CH" sz="1200" baseline="0" dirty="0" smtClean="0"/>
                        <a:t>…</a:t>
                      </a:r>
                    </a:p>
                  </a:txBody>
                  <a:tcPr/>
                </a:tc>
              </a:tr>
              <a:tr h="370928">
                <a:tc>
                  <a:txBody>
                    <a:bodyPr/>
                    <a:lstStyle/>
                    <a:p>
                      <a:r>
                        <a:rPr lang="fr-CH" sz="1600" b="1" dirty="0" smtClean="0"/>
                        <a:t>2018</a:t>
                      </a:r>
                      <a:r>
                        <a:rPr lang="fr-CH" sz="1600" b="1" baseline="0" dirty="0" smtClean="0"/>
                        <a:t> – </a:t>
                      </a:r>
                      <a:r>
                        <a:rPr lang="fr-CH" sz="1600" b="1" i="1" baseline="0" dirty="0" err="1" smtClean="0"/>
                        <a:t>mid</a:t>
                      </a:r>
                      <a:r>
                        <a:rPr lang="fr-CH" sz="1600" b="1" baseline="0" dirty="0" smtClean="0"/>
                        <a:t> 2019</a:t>
                      </a:r>
                      <a:endParaRPr lang="fr-CH" sz="1600" b="1" dirty="0" smtClean="0"/>
                    </a:p>
                    <a:p>
                      <a:r>
                        <a:rPr lang="fr-CH" sz="1400" dirty="0" smtClean="0"/>
                        <a:t>(Long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Shutdown</a:t>
                      </a:r>
                      <a:r>
                        <a:rPr lang="fr-CH" sz="1400" baseline="0" dirty="0" smtClean="0"/>
                        <a:t> 2)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baseline="0" dirty="0" smtClean="0"/>
                        <a:t> </a:t>
                      </a:r>
                      <a:r>
                        <a:rPr lang="fr-CH" sz="1200" dirty="0" smtClean="0"/>
                        <a:t>Extensive (?) installations in PSB, PS and SPS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dirty="0" smtClean="0"/>
                        <a:t> Hardware </a:t>
                      </a:r>
                      <a:r>
                        <a:rPr lang="fr-CH" sz="1200" dirty="0" err="1" smtClean="0"/>
                        <a:t>commissioning</a:t>
                      </a:r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sz="1200" dirty="0"/>
                    </a:p>
                  </a:txBody>
                  <a:tcPr/>
                </a:tc>
              </a:tr>
              <a:tr h="309107">
                <a:tc>
                  <a:txBody>
                    <a:bodyPr/>
                    <a:lstStyle/>
                    <a:p>
                      <a:r>
                        <a:rPr lang="fr-CH" sz="1600" b="1" i="1" dirty="0" err="1" smtClean="0"/>
                        <a:t>Mid</a:t>
                      </a:r>
                      <a:r>
                        <a:rPr lang="fr-CH" sz="1600" b="1" dirty="0" smtClean="0"/>
                        <a:t> 2019 –2022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Beam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commissioning</a:t>
                      </a:r>
                      <a:r>
                        <a:rPr lang="fr-CH" sz="1200" dirty="0" smtClean="0"/>
                        <a:t> : </a:t>
                      </a:r>
                      <a:r>
                        <a:rPr lang="fr-CH" sz="1200" dirty="0" err="1" smtClean="0"/>
                        <a:t>recovery</a:t>
                      </a:r>
                      <a:r>
                        <a:rPr lang="fr-CH" sz="1200" dirty="0" smtClean="0"/>
                        <a:t> of </a:t>
                      </a:r>
                      <a:r>
                        <a:rPr lang="fr-CH" sz="1200" dirty="0" err="1" smtClean="0"/>
                        <a:t>previous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beam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characteristics</a:t>
                      </a:r>
                      <a:r>
                        <a:rPr lang="fr-CH" sz="1200" dirty="0" smtClean="0"/>
                        <a:t> for LHC restart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MDs</a:t>
                      </a:r>
                      <a:r>
                        <a:rPr lang="fr-CH" sz="1200" baseline="0" dirty="0" smtClean="0"/>
                        <a:t> and </a:t>
                      </a:r>
                      <a:r>
                        <a:rPr lang="fr-CH" sz="1200" baseline="0" dirty="0" err="1" smtClean="0"/>
                        <a:t>studies</a:t>
                      </a:r>
                      <a:r>
                        <a:rPr lang="fr-CH" sz="1200" baseline="0" dirty="0" smtClean="0"/>
                        <a:t> for </a:t>
                      </a:r>
                      <a:r>
                        <a:rPr lang="fr-CH" sz="1200" baseline="0" dirty="0" err="1" smtClean="0"/>
                        <a:t>improving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beam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characteristics</a:t>
                      </a:r>
                      <a:endParaRPr lang="fr-CH" sz="1200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 Installation of last upgrades for protons and ions </a:t>
                      </a:r>
                      <a:r>
                        <a:rPr lang="fr-CH" sz="1200" baseline="0" dirty="0" err="1" smtClean="0"/>
                        <a:t>during</a:t>
                      </a:r>
                      <a:r>
                        <a:rPr lang="fr-CH" sz="1200" baseline="0" dirty="0" smtClean="0"/>
                        <a:t> the first </a:t>
                      </a:r>
                      <a:r>
                        <a:rPr lang="fr-CH" sz="1200" baseline="0" dirty="0" err="1" smtClean="0"/>
                        <a:t>winter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shutdown</a:t>
                      </a:r>
                      <a:r>
                        <a:rPr lang="fr-CH" sz="1200" baseline="0" dirty="0" smtClean="0"/>
                        <a:t>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fr-CH" sz="1200" baseline="0" dirty="0" err="1" smtClean="0"/>
                        <a:t>Before</a:t>
                      </a:r>
                      <a:r>
                        <a:rPr lang="fr-CH" sz="1200" baseline="0" dirty="0" smtClean="0"/>
                        <a:t> LS3: LIU «</a:t>
                      </a:r>
                      <a:r>
                        <a:rPr lang="fr-CH" sz="1200" baseline="0" dirty="0" err="1" smtClean="0"/>
                        <a:t>baseline</a:t>
                      </a:r>
                      <a:r>
                        <a:rPr lang="fr-CH" sz="1200" baseline="0" dirty="0" smtClean="0"/>
                        <a:t>» </a:t>
                      </a:r>
                      <a:r>
                        <a:rPr lang="fr-CH" sz="1200" baseline="0" dirty="0" err="1" smtClean="0"/>
                        <a:t>beam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characteristics</a:t>
                      </a:r>
                      <a:r>
                        <a:rPr lang="fr-CH" sz="1200" baseline="0" dirty="0" smtClean="0"/>
                        <a:t>  </a:t>
                      </a:r>
                      <a:r>
                        <a:rPr lang="fr-CH" sz="1200" baseline="0" dirty="0" err="1" smtClean="0"/>
                        <a:t>attained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830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Slipped </a:t>
            </a:r>
            <a:r>
              <a:rPr lang="en-US" dirty="0" smtClean="0"/>
              <a:t>baseline (typical example)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3800"/>
            <a:ext cx="9144000" cy="446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03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Typical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characteristics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Between LS1 and LS2:</a:t>
            </a:r>
          </a:p>
          <a:p>
            <a:r>
              <a:rPr lang="en-GB" dirty="0" smtClean="0"/>
              <a:t>[ from </a:t>
            </a: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edms.cern.ch/file/1296306/1/table-BCMS-e20percentLHC.pdf</a:t>
            </a:r>
            <a:r>
              <a:rPr lang="en-GB" dirty="0" smtClean="0"/>
              <a:t> ]</a:t>
            </a:r>
          </a:p>
          <a:p>
            <a:endParaRPr lang="en-GB" dirty="0" smtClean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After</a:t>
            </a:r>
            <a:r>
              <a:rPr lang="fr-CH" dirty="0" smtClean="0"/>
              <a:t> all upgrades (post-LS2):</a:t>
            </a:r>
          </a:p>
          <a:p>
            <a:r>
              <a:rPr lang="en-GB" dirty="0"/>
              <a:t>[ from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edms.cern.ch/file/1296306/1/table-e20percentLHC.pdf</a:t>
            </a:r>
            <a:r>
              <a:rPr lang="en-GB" dirty="0" smtClean="0"/>
              <a:t> ]</a:t>
            </a:r>
            <a:endParaRPr lang="en-GB" dirty="0"/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9" t="72758" r="21429" b="16738"/>
          <a:stretch/>
        </p:blipFill>
        <p:spPr>
          <a:xfrm>
            <a:off x="1806686" y="2497872"/>
            <a:ext cx="5801102" cy="97813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20824" y="4650419"/>
            <a:ext cx="8094656" cy="986285"/>
            <a:chOff x="420824" y="4650419"/>
            <a:chExt cx="8094656" cy="98628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779" r="21429" b="11667"/>
            <a:stretch/>
          </p:blipFill>
          <p:spPr>
            <a:xfrm>
              <a:off x="420824" y="5119516"/>
              <a:ext cx="8038488" cy="51718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758" r="20880" b="21688"/>
            <a:stretch/>
          </p:blipFill>
          <p:spPr>
            <a:xfrm>
              <a:off x="420824" y="4650419"/>
              <a:ext cx="8094656" cy="5171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0764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Purpose</a:t>
            </a:r>
            <a:r>
              <a:rPr lang="fr-CH" dirty="0" smtClean="0"/>
              <a:t> of the BI LIU </a:t>
            </a:r>
            <a:r>
              <a:rPr lang="fr-CH" dirty="0" err="1" smtClean="0"/>
              <a:t>Review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CERN </a:t>
            </a:r>
            <a:r>
              <a:rPr lang="en-GB" dirty="0"/>
              <a:t>internal meeting </a:t>
            </a:r>
            <a:r>
              <a:rPr lang="en-GB" dirty="0" smtClean="0"/>
              <a:t>with </a:t>
            </a:r>
            <a:r>
              <a:rPr lang="en-GB" dirty="0"/>
              <a:t>the goal of reviewing the status and plans for beam instrumentation in the LHC injector complex (except Linac4) and checking its coherence with the needs of the LIU </a:t>
            </a:r>
            <a:r>
              <a:rPr lang="en-GB" dirty="0" smtClean="0"/>
              <a:t>project.</a:t>
            </a:r>
          </a:p>
          <a:p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following questions are to be addressed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pPr marL="457200" indent="-457200">
              <a:buAutoNum type="arabicPeriod"/>
            </a:pPr>
            <a:r>
              <a:rPr lang="en-GB" b="1" dirty="0" smtClean="0">
                <a:solidFill>
                  <a:srgbClr val="FF0000"/>
                </a:solidFill>
              </a:rPr>
              <a:t>Are </a:t>
            </a:r>
            <a:r>
              <a:rPr lang="en-GB" b="1" dirty="0">
                <a:solidFill>
                  <a:srgbClr val="FF0000"/>
                </a:solidFill>
              </a:rPr>
              <a:t>the specifications clear and can they be met by the proposed </a:t>
            </a:r>
            <a:r>
              <a:rPr lang="en-GB" b="1" dirty="0" smtClean="0">
                <a:solidFill>
                  <a:srgbClr val="FF0000"/>
                </a:solidFill>
              </a:rPr>
              <a:t>systems?</a:t>
            </a:r>
          </a:p>
          <a:p>
            <a:pPr marL="457200" indent="-457200">
              <a:buAutoNum type="arabicPeriod"/>
            </a:pPr>
            <a:r>
              <a:rPr lang="en-GB" b="1" dirty="0" smtClean="0">
                <a:solidFill>
                  <a:srgbClr val="FF0000"/>
                </a:solidFill>
              </a:rPr>
              <a:t>What </a:t>
            </a:r>
            <a:r>
              <a:rPr lang="en-GB" b="1" dirty="0">
                <a:solidFill>
                  <a:srgbClr val="FF0000"/>
                </a:solidFill>
              </a:rPr>
              <a:t>is the installation/commissioning planning of the various </a:t>
            </a:r>
            <a:r>
              <a:rPr lang="en-GB" b="1" dirty="0" smtClean="0">
                <a:solidFill>
                  <a:srgbClr val="FF0000"/>
                </a:solidFill>
              </a:rPr>
              <a:t>instruments?</a:t>
            </a:r>
          </a:p>
          <a:p>
            <a:pPr marL="457200" indent="-457200">
              <a:buAutoNum type="arabicPeriod"/>
            </a:pPr>
            <a:r>
              <a:rPr lang="en-GB" b="1" dirty="0" smtClean="0">
                <a:solidFill>
                  <a:srgbClr val="FF0000"/>
                </a:solidFill>
              </a:rPr>
              <a:t>Are </a:t>
            </a:r>
            <a:r>
              <a:rPr lang="en-GB" b="1" dirty="0">
                <a:solidFill>
                  <a:srgbClr val="FF0000"/>
                </a:solidFill>
              </a:rPr>
              <a:t>there resource conflicts between machines/systems/projects, and if this is the case how can they be </a:t>
            </a:r>
            <a:r>
              <a:rPr lang="en-GB" b="1" dirty="0" smtClean="0">
                <a:solidFill>
                  <a:srgbClr val="FF0000"/>
                </a:solidFill>
              </a:rPr>
              <a:t>resolved?</a:t>
            </a:r>
          </a:p>
          <a:p>
            <a:pPr marL="457200" indent="-457200">
              <a:buAutoNum type="arabicPeriod"/>
            </a:pPr>
            <a:r>
              <a:rPr lang="en-GB" b="1" dirty="0" smtClean="0">
                <a:solidFill>
                  <a:srgbClr val="FF0000"/>
                </a:solidFill>
              </a:rPr>
              <a:t>Does </a:t>
            </a:r>
            <a:r>
              <a:rPr lang="en-GB" b="1" dirty="0">
                <a:solidFill>
                  <a:srgbClr val="FF0000"/>
                </a:solidFill>
              </a:rPr>
              <a:t>LIU need to provide priorities?</a:t>
            </a:r>
          </a:p>
        </p:txBody>
      </p:sp>
    </p:spTree>
    <p:extLst>
      <p:ext uri="{BB962C8B-B14F-4D97-AF65-F5344CB8AC3E}">
        <p14:creationId xmlns:p14="http://schemas.microsoft.com/office/powerpoint/2010/main" val="407088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1905</TotalTime>
  <Words>427</Words>
  <Application>Microsoft Office PowerPoint</Application>
  <PresentationFormat>On-screen Show (4:3)</PresentationFormat>
  <Paragraphs>66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LIU_PowerPoint_Template</vt:lpstr>
      <vt:lpstr>BI LIU Review - Introduction -</vt:lpstr>
      <vt:lpstr>LIU Project Definition</vt:lpstr>
      <vt:lpstr>Baseline planning</vt:lpstr>
      <vt:lpstr>Overall baseline (as of June 2013) planning</vt:lpstr>
      <vt:lpstr>Slipped baseline (typical example)</vt:lpstr>
      <vt:lpstr>Typical beam characteristics</vt:lpstr>
      <vt:lpstr>Purpose of the BI LIU Review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Roland Garoby</cp:lastModifiedBy>
  <cp:revision>94</cp:revision>
  <cp:lastPrinted>2013-07-29T14:35:32Z</cp:lastPrinted>
  <dcterms:created xsi:type="dcterms:W3CDTF">2011-05-16T09:28:26Z</dcterms:created>
  <dcterms:modified xsi:type="dcterms:W3CDTF">2013-10-03T06:41:22Z</dcterms:modified>
</cp:coreProperties>
</file>