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13"/>
  </p:notesMasterIdLst>
  <p:handoutMasterIdLst>
    <p:handoutMasterId r:id="rId14"/>
  </p:handoutMasterIdLst>
  <p:sldIdLst>
    <p:sldId id="259" r:id="rId2"/>
    <p:sldId id="260" r:id="rId3"/>
    <p:sldId id="273" r:id="rId4"/>
    <p:sldId id="271" r:id="rId5"/>
    <p:sldId id="274" r:id="rId6"/>
    <p:sldId id="275" r:id="rId7"/>
    <p:sldId id="276" r:id="rId8"/>
    <p:sldId id="277" r:id="rId9"/>
    <p:sldId id="272" r:id="rId10"/>
    <p:sldId id="279" r:id="rId11"/>
    <p:sldId id="262" r:id="rId12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6E0A49"/>
    <a:srgbClr val="3F062A"/>
    <a:srgbClr val="FFB2EB"/>
    <a:srgbClr val="163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49" autoAdjust="0"/>
    <p:restoredTop sz="94660"/>
  </p:normalViewPr>
  <p:slideViewPr>
    <p:cSldViewPr snapToObjects="1">
      <p:cViewPr varScale="1">
        <p:scale>
          <a:sx n="104" d="100"/>
          <a:sy n="104" d="100"/>
        </p:scale>
        <p:origin x="-5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57" d="100"/>
          <a:sy n="57" d="100"/>
        </p:scale>
        <p:origin x="-2766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P.Odier			LIU BI review	 3.10.2013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39750" y="1341438"/>
            <a:ext cx="8147050" cy="47513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956376" y="6251964"/>
            <a:ext cx="4522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8C1A0-91C8-442F-808B-9E09AD1C2B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1876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gi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643191" cy="7476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TITLE</a:t>
            </a:r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1043608" y="6453336"/>
            <a:ext cx="6768752" cy="2681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P.Odier			LIU BI review	 3.10.2013</a:t>
            </a:r>
            <a:endParaRPr lang="en-GB" dirty="0"/>
          </a:p>
        </p:txBody>
      </p:sp>
      <p:pic>
        <p:nvPicPr>
          <p:cNvPr id="11" name="Picture 10" descr="logo-presentation-small.jp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956376" y="6251964"/>
            <a:ext cx="4522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8C1A0-91C8-442F-808B-9E09AD1C2B64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93" r:id="rId3"/>
    <p:sldLayoutId id="2147483692" r:id="rId4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455613" marR="0" indent="-455613" algn="l" defTabSz="457200" rtl="0" eaLnBrk="1" fontAlgn="auto" latinLnBrk="0" hangingPunct="1">
        <a:lnSpc>
          <a:spcPct val="100000"/>
        </a:lnSpc>
        <a:spcBef>
          <a:spcPts val="1200"/>
        </a:spcBef>
        <a:spcAft>
          <a:spcPts val="0"/>
        </a:spcAft>
        <a:buClr>
          <a:srgbClr val="0055A0"/>
        </a:buClr>
        <a:buSzPct val="80000"/>
        <a:buFontTx/>
        <a:buBlip>
          <a:blip r:embed="rId8"/>
        </a:buBlip>
        <a:tabLst/>
        <a:defRPr lang="en-US" sz="2800" kern="1200" dirty="0" smtClean="0">
          <a:solidFill>
            <a:schemeClr val="tx1"/>
          </a:solidFill>
          <a:latin typeface="Arial"/>
          <a:ea typeface="+mn-ea"/>
          <a:cs typeface="Arial"/>
        </a:defRPr>
      </a:lvl1pPr>
      <a:lvl2pPr marL="642938" marR="0" indent="-279400" algn="l" defTabSz="457200" rtl="0" eaLnBrk="1" fontAlgn="auto" latinLnBrk="0" hangingPunct="1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 typeface="Arial" pitchFamily="34" charset="0"/>
        <a:buChar char="−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901700" marR="0" indent="-274638" algn="l" defTabSz="457200" rtl="0" eaLnBrk="1" fontAlgn="auto" latinLnBrk="0" hangingPunct="1">
        <a:lnSpc>
          <a:spcPct val="100000"/>
        </a:lnSpc>
        <a:spcBef>
          <a:spcPts val="984"/>
        </a:spcBef>
        <a:spcAft>
          <a:spcPts val="0"/>
        </a:spcAft>
        <a:buClrTx/>
        <a:buSzPct val="90000"/>
        <a:buFont typeface="Arial" pitchFamily="34" charset="0"/>
        <a:buChar char="●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3pPr>
      <a:lvl4pPr marL="1249363" indent="-228600" algn="l" defTabSz="457200" rtl="0" eaLnBrk="1" latinLnBrk="0" hangingPunct="1">
        <a:spcBef>
          <a:spcPct val="20000"/>
        </a:spcBef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1763713" indent="-285750" algn="l" defTabSz="4572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581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043608" y="1124744"/>
            <a:ext cx="7364986" cy="489654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dirty="0" smtClean="0"/>
              <a:t>A new electronics, derived from the LHC DCCT, will be installed before end of LS1. Acquisition improved.</a:t>
            </a:r>
          </a:p>
          <a:p>
            <a:pPr marL="0" indent="0">
              <a:buNone/>
            </a:pPr>
            <a:r>
              <a:rPr lang="en-GB" dirty="0" smtClean="0"/>
              <a:t>We need confirmation of the maximum intensity value in the PS.</a:t>
            </a:r>
          </a:p>
          <a:p>
            <a:pPr marL="0" indent="0">
              <a:buNone/>
            </a:pPr>
            <a:r>
              <a:rPr lang="en-GB" dirty="0" smtClean="0"/>
              <a:t>The PSB intermediate Current Transformer project is postponed due to cabling issue.</a:t>
            </a:r>
          </a:p>
          <a:p>
            <a:pPr marL="0" indent="0">
              <a:buNone/>
            </a:pPr>
            <a:r>
              <a:rPr lang="en-GB" dirty="0" smtClean="0"/>
              <a:t>The </a:t>
            </a:r>
            <a:r>
              <a:rPr lang="en-GB" dirty="0"/>
              <a:t>upgrade of PSB and PS </a:t>
            </a:r>
            <a:r>
              <a:rPr lang="en-GB" dirty="0" smtClean="0"/>
              <a:t>DC/intermediate </a:t>
            </a:r>
            <a:r>
              <a:rPr lang="en-GB" dirty="0"/>
              <a:t>Current Transformers is funded</a:t>
            </a:r>
            <a:r>
              <a:rPr lang="en-GB" dirty="0" smtClean="0"/>
              <a:t>.</a:t>
            </a:r>
            <a:endParaRPr lang="en-GB" dirty="0"/>
          </a:p>
          <a:p>
            <a:pPr marL="0" indent="0">
              <a:buNone/>
            </a:pPr>
            <a:r>
              <a:rPr lang="en-GB" dirty="0" smtClean="0"/>
              <a:t>The planning and therefore the spending profile are floating waiting for LS 1.5/2 decision.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We are still </a:t>
            </a:r>
            <a:r>
              <a:rPr lang="en-GB" dirty="0" smtClean="0"/>
              <a:t>waiting for t</a:t>
            </a:r>
            <a:r>
              <a:rPr lang="en-GB" dirty="0" smtClean="0"/>
              <a:t>he specification of the new system </a:t>
            </a:r>
            <a:r>
              <a:rPr lang="en-GB" dirty="0" smtClean="0"/>
              <a:t>to replace the B train distribution.</a:t>
            </a:r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1F8C1A0-91C8-442F-808B-9E09AD1C2B64}" type="slidenum">
              <a:rPr lang="en-GB" smtClean="0"/>
              <a:t>10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P.Odier			LIU BI review	 3.10.2013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98314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2471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sz="4000" b="0" dirty="0" smtClean="0"/>
              <a:t>PSB and PS</a:t>
            </a:r>
            <a:br>
              <a:rPr lang="en-GB" sz="4000" b="0" dirty="0" smtClean="0"/>
            </a:br>
            <a:r>
              <a:rPr lang="en-GB" sz="4000" b="0" dirty="0" smtClean="0"/>
              <a:t> </a:t>
            </a:r>
            <a:r>
              <a:rPr lang="en-GB" sz="4000" b="0" dirty="0" smtClean="0"/>
              <a:t>DC/Intermediate </a:t>
            </a:r>
            <a:r>
              <a:rPr lang="en-GB" sz="4000" b="0" dirty="0" smtClean="0"/>
              <a:t>Current Transformers</a:t>
            </a:r>
            <a:br>
              <a:rPr lang="en-GB" sz="4000" b="0" dirty="0" smtClean="0"/>
            </a:br>
            <a:endParaRPr lang="en-GB" sz="4000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8"/>
          </p:nvPr>
        </p:nvSpPr>
        <p:spPr>
          <a:xfrm>
            <a:off x="2699792" y="6375764"/>
            <a:ext cx="4405399" cy="317480"/>
          </a:xfrm>
        </p:spPr>
        <p:txBody>
          <a:bodyPr/>
          <a:lstStyle/>
          <a:p>
            <a:pPr algn="ctr"/>
            <a:r>
              <a:rPr lang="en-GB" dirty="0" err="1"/>
              <a:t>P.Odier</a:t>
            </a:r>
            <a:r>
              <a:rPr lang="en-GB" dirty="0"/>
              <a:t>			LIU BI review	 </a:t>
            </a:r>
            <a:r>
              <a:rPr lang="en-GB" dirty="0" smtClean="0"/>
              <a:t>3.10.2013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339752" y="3933056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 smtClean="0">
                <a:solidFill>
                  <a:schemeClr val="bg1"/>
                </a:solidFill>
              </a:rPr>
              <a:t>P.Odier</a:t>
            </a:r>
            <a:r>
              <a:rPr lang="en-GB" dirty="0" smtClean="0">
                <a:solidFill>
                  <a:schemeClr val="bg1"/>
                </a:solidFill>
              </a:rPr>
              <a:t>, </a:t>
            </a:r>
            <a:r>
              <a:rPr lang="en-GB" dirty="0" err="1" smtClean="0">
                <a:solidFill>
                  <a:schemeClr val="bg1"/>
                </a:solidFill>
              </a:rPr>
              <a:t>S.Thoulet</a:t>
            </a:r>
            <a:r>
              <a:rPr lang="en-GB" dirty="0" smtClean="0">
                <a:solidFill>
                  <a:schemeClr val="bg1"/>
                </a:solidFill>
              </a:rPr>
              <a:t>, </a:t>
            </a:r>
            <a:r>
              <a:rPr lang="en-GB" dirty="0" err="1" smtClean="0">
                <a:solidFill>
                  <a:schemeClr val="bg1"/>
                </a:solidFill>
              </a:rPr>
              <a:t>R.Ruffieux</a:t>
            </a:r>
            <a:r>
              <a:rPr lang="en-GB" dirty="0" smtClean="0">
                <a:solidFill>
                  <a:schemeClr val="bg1"/>
                </a:solidFill>
              </a:rPr>
              <a:t>, </a:t>
            </a:r>
            <a:r>
              <a:rPr lang="en-GB" dirty="0" err="1" smtClean="0">
                <a:solidFill>
                  <a:schemeClr val="bg1"/>
                </a:solidFill>
              </a:rPr>
              <a:t>J.Longo</a:t>
            </a:r>
            <a:r>
              <a:rPr lang="en-GB" dirty="0" smtClean="0">
                <a:solidFill>
                  <a:schemeClr val="bg1"/>
                </a:solidFill>
              </a:rPr>
              <a:t>, </a:t>
            </a:r>
            <a:r>
              <a:rPr lang="en-GB" dirty="0" err="1" smtClean="0">
                <a:solidFill>
                  <a:schemeClr val="bg1"/>
                </a:solidFill>
              </a:rPr>
              <a:t>L.Jensen</a:t>
            </a:r>
            <a:r>
              <a:rPr lang="en-GB" dirty="0" smtClean="0">
                <a:solidFill>
                  <a:schemeClr val="bg1"/>
                </a:solidFill>
              </a:rPr>
              <a:t>, </a:t>
            </a:r>
            <a:r>
              <a:rPr lang="en-GB" dirty="0" err="1" smtClean="0">
                <a:solidFill>
                  <a:schemeClr val="bg1"/>
                </a:solidFill>
              </a:rPr>
              <a:t>S.Bart</a:t>
            </a:r>
            <a:r>
              <a:rPr lang="en-GB" dirty="0" smtClean="0">
                <a:solidFill>
                  <a:schemeClr val="bg1"/>
                </a:solidFill>
              </a:rPr>
              <a:t> Pedersen, </a:t>
            </a:r>
            <a:r>
              <a:rPr lang="en-GB" dirty="0" err="1" smtClean="0">
                <a:solidFill>
                  <a:schemeClr val="bg1"/>
                </a:solidFill>
              </a:rPr>
              <a:t>J.Tan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939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PSB Ring DCCT specifications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39750" y="1382803"/>
            <a:ext cx="8147050" cy="4638485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Devices: </a:t>
            </a:r>
            <a:r>
              <a:rPr lang="en-GB" dirty="0" smtClean="0"/>
              <a:t>4 monitors, BRi.TDC.9L1 </a:t>
            </a:r>
          </a:p>
          <a:p>
            <a:pPr marL="0" indent="0">
              <a:buNone/>
            </a:pPr>
            <a:r>
              <a:rPr lang="en-GB" dirty="0" smtClean="0"/>
              <a:t>Derived </a:t>
            </a:r>
            <a:r>
              <a:rPr lang="en-GB" dirty="0" smtClean="0"/>
              <a:t>parameter: total beam intensity evolution in the ring over the cycle</a:t>
            </a:r>
          </a:p>
          <a:p>
            <a:pPr marL="0" indent="0">
              <a:buNone/>
            </a:pPr>
            <a:endParaRPr lang="en-GB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Intensity range: 5E9 to </a:t>
            </a:r>
            <a:r>
              <a:rPr lang="en-GB" dirty="0" smtClean="0">
                <a:solidFill>
                  <a:srgbClr val="FF0000"/>
                </a:solidFill>
              </a:rPr>
              <a:t>2.5E13 </a:t>
            </a:r>
            <a:r>
              <a:rPr lang="en-GB" dirty="0" smtClean="0"/>
              <a:t>charges</a:t>
            </a:r>
            <a:endParaRPr lang="en-GB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Acquisition sampling: </a:t>
            </a:r>
            <a:r>
              <a:rPr lang="en-GB" dirty="0" smtClean="0"/>
              <a:t>1 </a:t>
            </a:r>
            <a:r>
              <a:rPr lang="en-GB" dirty="0" err="1" smtClean="0"/>
              <a:t>ms</a:t>
            </a:r>
            <a:endParaRPr lang="en-GB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Accuracy: 1% of measured value + offset/noise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Resolution: </a:t>
            </a:r>
            <a:r>
              <a:rPr lang="en-GB" dirty="0" smtClean="0"/>
              <a:t>5E8 charges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1F8C1A0-91C8-442F-808B-9E09AD1C2B64}" type="slidenum">
              <a:rPr lang="en-GB" smtClean="0"/>
              <a:t>3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P.Odier			LIU BI review	 3.10.2013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3975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PSB DCCT status and plans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LS1: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New </a:t>
            </a:r>
            <a:r>
              <a:rPr lang="en-GB" dirty="0" smtClean="0"/>
              <a:t>electronics derived from LHC DCCT </a:t>
            </a:r>
            <a:r>
              <a:rPr lang="en-GB" dirty="0" smtClean="0"/>
              <a:t>(front and back end) ready to be installed by Jan.2014 in replacement of the original electronics installed in 1993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New 16 </a:t>
            </a:r>
            <a:r>
              <a:rPr lang="en-GB" dirty="0" smtClean="0"/>
              <a:t>bit ADC </a:t>
            </a:r>
            <a:r>
              <a:rPr lang="en-GB" dirty="0" smtClean="0"/>
              <a:t>(replace 12 bit) </a:t>
            </a:r>
            <a:r>
              <a:rPr lang="en-GB" dirty="0" smtClean="0"/>
              <a:t>to be </a:t>
            </a:r>
            <a:r>
              <a:rPr lang="en-GB" dirty="0" smtClean="0"/>
              <a:t>installed by Jan. 2014</a:t>
            </a:r>
            <a:endParaRPr lang="en-GB" dirty="0" smtClean="0"/>
          </a:p>
          <a:p>
            <a:r>
              <a:rPr lang="en-GB" dirty="0" smtClean="0"/>
              <a:t>After LS1: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Increase of the full range for the L4 beam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Modification of the ß normalisation (</a:t>
            </a:r>
            <a:r>
              <a:rPr lang="en-GB" dirty="0" smtClean="0"/>
              <a:t>2 </a:t>
            </a:r>
            <a:r>
              <a:rPr lang="en-GB" dirty="0" err="1" smtClean="0"/>
              <a:t>GeV</a:t>
            </a:r>
            <a:r>
              <a:rPr lang="en-GB" dirty="0" smtClean="0"/>
              <a:t> </a:t>
            </a:r>
            <a:r>
              <a:rPr lang="en-GB" dirty="0" smtClean="0"/>
              <a:t>+ new </a:t>
            </a:r>
            <a:r>
              <a:rPr lang="en-GB" dirty="0" smtClean="0"/>
              <a:t>“B train”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1F8C1A0-91C8-442F-808B-9E09AD1C2B64}" type="slidenum">
              <a:rPr lang="en-GB" smtClean="0"/>
              <a:t>4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P.Odier			LIU BI review	 3.10.2013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83506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992888" cy="92211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PSB Ring </a:t>
            </a:r>
            <a:r>
              <a:rPr lang="en-GB" dirty="0" smtClean="0"/>
              <a:t>intermediate </a:t>
            </a:r>
            <a:r>
              <a:rPr lang="en-GB" dirty="0" smtClean="0"/>
              <a:t>Transformer specifications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39750" y="1341438"/>
            <a:ext cx="8147050" cy="4823866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dirty="0" smtClean="0"/>
              <a:t>Devices:</a:t>
            </a:r>
            <a:r>
              <a:rPr lang="en-GB" dirty="0" smtClean="0"/>
              <a:t>	</a:t>
            </a:r>
            <a:r>
              <a:rPr lang="en-GB" dirty="0" smtClean="0"/>
              <a:t>4 monitors, BRi.TMD.8L1 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		Common housing with TFA and TSW</a:t>
            </a:r>
          </a:p>
          <a:p>
            <a:pPr marL="0" indent="0">
              <a:buNone/>
            </a:pPr>
            <a:r>
              <a:rPr lang="en-US" dirty="0" smtClean="0"/>
              <a:t>Derived parameter: injection </a:t>
            </a:r>
            <a:r>
              <a:rPr lang="en-US" dirty="0"/>
              <a:t>efficiency </a:t>
            </a:r>
            <a:r>
              <a:rPr lang="en-US" dirty="0" smtClean="0"/>
              <a:t>and SW watchdog</a:t>
            </a:r>
            <a:endParaRPr lang="en-US" dirty="0"/>
          </a:p>
          <a:p>
            <a:pPr marL="0" indent="0">
              <a:buNone/>
            </a:pPr>
            <a:endParaRPr lang="en-GB" dirty="0">
              <a:solidFill>
                <a:srgbClr val="0070C0"/>
              </a:solidFill>
            </a:endParaRPr>
          </a:p>
          <a:p>
            <a:pPr lvl="1"/>
            <a:r>
              <a:rPr lang="en-US" dirty="0" smtClean="0"/>
              <a:t>Analog </a:t>
            </a:r>
            <a:r>
              <a:rPr lang="en-US" dirty="0"/>
              <a:t>turn by turn </a:t>
            </a:r>
            <a:r>
              <a:rPr lang="en-US" dirty="0" smtClean="0"/>
              <a:t>acquisition </a:t>
            </a:r>
            <a:r>
              <a:rPr lang="en-US" dirty="0"/>
              <a:t>up to 100 turns</a:t>
            </a:r>
          </a:p>
          <a:p>
            <a:pPr lvl="1"/>
            <a:r>
              <a:rPr lang="en-US" dirty="0"/>
              <a:t>Intensity range</a:t>
            </a:r>
          </a:p>
          <a:p>
            <a:pPr lvl="2"/>
            <a:r>
              <a:rPr lang="en-US" dirty="0"/>
              <a:t>Min : </a:t>
            </a:r>
            <a:r>
              <a:rPr lang="en-US" dirty="0" smtClean="0"/>
              <a:t>5 </a:t>
            </a:r>
            <a:r>
              <a:rPr lang="en-US" dirty="0" smtClean="0"/>
              <a:t>E9 charges</a:t>
            </a:r>
            <a:endParaRPr lang="en-US" dirty="0"/>
          </a:p>
          <a:p>
            <a:pPr lvl="2"/>
            <a:r>
              <a:rPr lang="en-US" dirty="0"/>
              <a:t>Max : </a:t>
            </a:r>
            <a:r>
              <a:rPr lang="en-US" dirty="0" smtClean="0">
                <a:solidFill>
                  <a:srgbClr val="FF0000"/>
                </a:solidFill>
              </a:rPr>
              <a:t>2.5 E13 </a:t>
            </a:r>
            <a:r>
              <a:rPr lang="en-US" dirty="0"/>
              <a:t>charges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	</a:t>
            </a:r>
            <a:r>
              <a:rPr lang="en-US" dirty="0" smtClean="0"/>
              <a:t>	</a:t>
            </a:r>
            <a:endParaRPr lang="en-US" dirty="0" smtClean="0"/>
          </a:p>
          <a:p>
            <a:pPr lvl="1"/>
            <a:r>
              <a:rPr lang="en-US" dirty="0" smtClean="0"/>
              <a:t>Resolution: Detect </a:t>
            </a:r>
            <a:r>
              <a:rPr lang="en-US" dirty="0"/>
              <a:t>1% loss from turn to </a:t>
            </a:r>
            <a:r>
              <a:rPr lang="en-US" dirty="0" smtClean="0"/>
              <a:t>turn</a:t>
            </a:r>
          </a:p>
          <a:p>
            <a:pPr lvl="1"/>
            <a:r>
              <a:rPr lang="en-US" dirty="0" smtClean="0"/>
              <a:t>Noise</a:t>
            </a:r>
            <a:r>
              <a:rPr lang="en-US" dirty="0"/>
              <a:t>~ 10</a:t>
            </a:r>
            <a:r>
              <a:rPr lang="en-US" baseline="30000" dirty="0"/>
              <a:t>9</a:t>
            </a:r>
            <a:endParaRPr lang="en-US" b="1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Accuracy : 2%</a:t>
            </a:r>
          </a:p>
          <a:p>
            <a:pPr lvl="1"/>
            <a:r>
              <a:rPr lang="en-US" u="sng" dirty="0" smtClean="0"/>
              <a:t>Watchdog</a:t>
            </a:r>
            <a:r>
              <a:rPr lang="en-US" dirty="0" smtClean="0"/>
              <a:t>: </a:t>
            </a:r>
            <a:r>
              <a:rPr lang="en-US" dirty="0"/>
              <a:t>comparison with </a:t>
            </a:r>
            <a:r>
              <a:rPr lang="en-US" dirty="0" smtClean="0"/>
              <a:t>BIi.BCT20 </a:t>
            </a:r>
            <a:r>
              <a:rPr lang="en-US" dirty="0"/>
              <a:t>after 100 </a:t>
            </a:r>
            <a:r>
              <a:rPr lang="en-US" dirty="0" smtClean="0"/>
              <a:t>turns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/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1F8C1A0-91C8-442F-808B-9E09AD1C2B64}" type="slidenum">
              <a:rPr lang="en-GB" smtClean="0"/>
              <a:t>5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P.Odier			LIU BI review	 3.10.2013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72393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72808" cy="747654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PSB Ring </a:t>
            </a:r>
            <a:r>
              <a:rPr lang="en-GB" dirty="0" smtClean="0"/>
              <a:t>Intermediate </a:t>
            </a:r>
            <a:r>
              <a:rPr lang="en-GB" dirty="0"/>
              <a:t>Transformer status </a:t>
            </a:r>
            <a:r>
              <a:rPr lang="en-GB" dirty="0" smtClean="0"/>
              <a:t>and plans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39750" y="1196752"/>
            <a:ext cx="8147050" cy="4967882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Status: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dirty="0" smtClean="0"/>
              <a:t>Devices present in the PSB since 1971, windings, electronics and cables </a:t>
            </a:r>
            <a:r>
              <a:rPr lang="en-GB" dirty="0" smtClean="0"/>
              <a:t>are to </a:t>
            </a:r>
            <a:r>
              <a:rPr lang="en-GB" dirty="0" smtClean="0"/>
              <a:t>be modified/replaced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dirty="0" smtClean="0"/>
              <a:t>1 partial spare available for a test bench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dirty="0" smtClean="0"/>
              <a:t>4 replacement chambers fabricated </a:t>
            </a:r>
            <a:r>
              <a:rPr lang="en-GB" dirty="0"/>
              <a:t>(without ceramic </a:t>
            </a:r>
            <a:r>
              <a:rPr lang="en-GB" dirty="0" smtClean="0"/>
              <a:t>gap), r</a:t>
            </a:r>
            <a:r>
              <a:rPr lang="en-GB" dirty="0" smtClean="0"/>
              <a:t>equested </a:t>
            </a:r>
            <a:r>
              <a:rPr lang="en-GB" dirty="0"/>
              <a:t>by </a:t>
            </a:r>
            <a:r>
              <a:rPr lang="en-GB" dirty="0" smtClean="0"/>
              <a:t>TE/VSC</a:t>
            </a:r>
            <a:endParaRPr lang="en-GB" dirty="0" smtClean="0"/>
          </a:p>
          <a:p>
            <a:pPr marL="363538" lvl="1" indent="0">
              <a:buNone/>
            </a:pPr>
            <a:endParaRPr lang="en-GB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Plans after LS1:</a:t>
            </a:r>
          </a:p>
          <a:p>
            <a:pPr lvl="2"/>
            <a:r>
              <a:rPr lang="en-GB" dirty="0" smtClean="0"/>
              <a:t>Fabrication of spare vacuum chambers (with ceramic gap</a:t>
            </a:r>
            <a:r>
              <a:rPr lang="en-GB" dirty="0" smtClean="0"/>
              <a:t>) since there is </a:t>
            </a:r>
            <a:r>
              <a:rPr lang="en-GB" dirty="0" smtClean="0">
                <a:solidFill>
                  <a:srgbClr val="FF0000"/>
                </a:solidFill>
              </a:rPr>
              <a:t>currently no spare</a:t>
            </a:r>
            <a:r>
              <a:rPr lang="en-GB" dirty="0" smtClean="0"/>
              <a:t>!</a:t>
            </a:r>
            <a:endParaRPr lang="en-GB" dirty="0" smtClean="0"/>
          </a:p>
          <a:p>
            <a:pPr lvl="2"/>
            <a:r>
              <a:rPr lang="en-GB" dirty="0" smtClean="0">
                <a:solidFill>
                  <a:srgbClr val="FF0000"/>
                </a:solidFill>
              </a:rPr>
              <a:t>Pulling of new cables </a:t>
            </a:r>
            <a:r>
              <a:rPr lang="en-GB" dirty="0" smtClean="0"/>
              <a:t>(20 coax + 4 multi-conductors; DIC already sent on May 2012)</a:t>
            </a:r>
          </a:p>
          <a:p>
            <a:pPr lvl="2"/>
            <a:r>
              <a:rPr lang="en-GB" dirty="0" smtClean="0"/>
              <a:t>New windings. </a:t>
            </a:r>
            <a:r>
              <a:rPr lang="en-GB" dirty="0" smtClean="0">
                <a:solidFill>
                  <a:srgbClr val="FF0000"/>
                </a:solidFill>
              </a:rPr>
              <a:t>3 months required for </a:t>
            </a:r>
            <a:r>
              <a:rPr lang="en-GB" dirty="0" smtClean="0"/>
              <a:t>dismantling</a:t>
            </a:r>
            <a:r>
              <a:rPr lang="en-GB" dirty="0" smtClean="0"/>
              <a:t>, </a:t>
            </a:r>
            <a:r>
              <a:rPr lang="en-GB" dirty="0" smtClean="0"/>
              <a:t>refurbishment in the </a:t>
            </a:r>
            <a:r>
              <a:rPr lang="en-GB" dirty="0"/>
              <a:t>BI radioactive </a:t>
            </a:r>
            <a:r>
              <a:rPr lang="en-GB" dirty="0" smtClean="0"/>
              <a:t>workshop and </a:t>
            </a:r>
            <a:r>
              <a:rPr lang="en-GB" dirty="0" smtClean="0"/>
              <a:t>reinstallation</a:t>
            </a:r>
          </a:p>
          <a:p>
            <a:pPr lvl="2"/>
            <a:r>
              <a:rPr lang="en-GB" dirty="0" smtClean="0"/>
              <a:t>New front and back end electronics to be built</a:t>
            </a:r>
          </a:p>
          <a:p>
            <a:pPr lvl="2"/>
            <a:r>
              <a:rPr lang="en-GB" dirty="0" smtClean="0"/>
              <a:t>New acquisition chain (TRIC card) to be installed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1F8C1A0-91C8-442F-808B-9E09AD1C2B64}" type="slidenum">
              <a:rPr lang="en-GB" smtClean="0"/>
              <a:t>6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P.Odier			LIU BI review	 3.10.2013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38853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PS Ring DCCT specifications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39750" y="1382803"/>
            <a:ext cx="8147050" cy="4638485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Device: 1 monitor, PS.TR34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Derived parameter: total beam intensity evolution in the ring over the cycle</a:t>
            </a:r>
          </a:p>
          <a:p>
            <a:pPr marL="0" indent="0">
              <a:buNone/>
            </a:pPr>
            <a:endParaRPr lang="en-GB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Intensity range: 2E9 to </a:t>
            </a:r>
            <a:r>
              <a:rPr lang="en-GB" dirty="0" smtClean="0">
                <a:solidFill>
                  <a:srgbClr val="FF0000"/>
                </a:solidFill>
              </a:rPr>
              <a:t>4E13 </a:t>
            </a:r>
            <a:r>
              <a:rPr lang="en-GB" dirty="0" smtClean="0"/>
              <a:t>charges</a:t>
            </a:r>
            <a:r>
              <a:rPr lang="en-GB" dirty="0" smtClean="0"/>
              <a:t>	</a:t>
            </a:r>
            <a:endParaRPr lang="en-GB" dirty="0" smtClean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Acquisition sampling: 1ms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Accuracy</a:t>
            </a:r>
            <a:r>
              <a:rPr lang="en-GB" dirty="0" smtClean="0"/>
              <a:t>: 1% of measured value + offset/noise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Resolution: </a:t>
            </a:r>
            <a:r>
              <a:rPr lang="en-GB" dirty="0" smtClean="0"/>
              <a:t>5E8 charges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1F8C1A0-91C8-442F-808B-9E09AD1C2B64}" type="slidenum">
              <a:rPr lang="en-GB" smtClean="0"/>
              <a:t>7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err="1" smtClean="0"/>
              <a:t>P.Odier</a:t>
            </a:r>
            <a:r>
              <a:rPr lang="en-GB" dirty="0" smtClean="0"/>
              <a:t>			LIU BI review	 3.10.2013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344792" y="3356991"/>
            <a:ext cx="23762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n-GB" sz="2800" dirty="0" smtClean="0">
                <a:solidFill>
                  <a:srgbClr val="FF0000"/>
                </a:solidFill>
              </a:rPr>
              <a:t>confirmation </a:t>
            </a:r>
            <a:r>
              <a:rPr lang="en-GB" sz="2800" dirty="0" smtClean="0">
                <a:solidFill>
                  <a:srgbClr val="FF0000"/>
                </a:solidFill>
              </a:rPr>
              <a:t>needed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14314020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PS Ring DCCT status and plans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LS1: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New electronics </a:t>
            </a:r>
            <a:r>
              <a:rPr lang="en-GB" dirty="0" smtClean="0"/>
              <a:t>derived from LHC DCCT (front </a:t>
            </a:r>
            <a:r>
              <a:rPr lang="en-GB" dirty="0" smtClean="0"/>
              <a:t>and back end) ready to be installed in replacement of the original electronics installed in 1992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16 bit ADC </a:t>
            </a:r>
            <a:r>
              <a:rPr lang="en-GB" dirty="0" smtClean="0"/>
              <a:t>(replace 12 bit) to be installed by Jan.2014</a:t>
            </a:r>
            <a:endParaRPr lang="en-GB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New Base Line Restoration based on VME modules </a:t>
            </a:r>
            <a:r>
              <a:rPr lang="en-GB" dirty="0" smtClean="0"/>
              <a:t>(higher sampling rate, more base lines  memorized, selection by SW)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For info: monitor temporary dismantling to permit the renovation of bending magnet #34 (Oct.-Nov.2013)</a:t>
            </a:r>
            <a:endParaRPr lang="en-GB" dirty="0" smtClean="0"/>
          </a:p>
          <a:p>
            <a:r>
              <a:rPr lang="en-GB" dirty="0" smtClean="0"/>
              <a:t>After LS1: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Increase of the full range for the L4 beam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Modification of the ß normalisation for the new system of B value </a:t>
            </a:r>
            <a:r>
              <a:rPr lang="en-GB" dirty="0" smtClean="0"/>
              <a:t>distribution (White Rabbit). </a:t>
            </a:r>
            <a:r>
              <a:rPr lang="en-GB" dirty="0" smtClean="0">
                <a:solidFill>
                  <a:srgbClr val="FF0000"/>
                </a:solidFill>
              </a:rPr>
              <a:t>Waiting for specifications  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1F8C1A0-91C8-442F-808B-9E09AD1C2B64}" type="slidenum">
              <a:rPr lang="en-GB" smtClean="0"/>
              <a:t>8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P.Odier			LIU BI review	 3.10.2013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08755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Budgetary Requirements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39750" y="1341439"/>
            <a:ext cx="8147050" cy="3743746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PS DCCT is Funded (</a:t>
            </a:r>
            <a:r>
              <a:rPr lang="en-GB" dirty="0" smtClean="0"/>
              <a:t>CONS 64275)</a:t>
            </a:r>
            <a:endParaRPr lang="en-GB" dirty="0"/>
          </a:p>
          <a:p>
            <a:pPr marL="0" indent="0">
              <a:buNone/>
            </a:pPr>
            <a:r>
              <a:rPr lang="en-GB" dirty="0" smtClean="0"/>
              <a:t>PSB </a:t>
            </a:r>
            <a:r>
              <a:rPr lang="en-GB" dirty="0" smtClean="0"/>
              <a:t>DCCT/intermediate </a:t>
            </a:r>
            <a:r>
              <a:rPr lang="en-GB" dirty="0" smtClean="0"/>
              <a:t>CT are funded (</a:t>
            </a:r>
            <a:r>
              <a:rPr lang="en-GB" dirty="0" smtClean="0"/>
              <a:t>LIU 64021)</a:t>
            </a:r>
            <a:endParaRPr lang="en-GB" dirty="0" smtClean="0"/>
          </a:p>
          <a:p>
            <a:pPr marL="187325" lvl="1" indent="0">
              <a:buNone/>
            </a:pPr>
            <a:endParaRPr lang="en-GB" dirty="0" smtClean="0"/>
          </a:p>
          <a:p>
            <a:pPr marL="187325" lvl="1" indent="0">
              <a:buNone/>
            </a:pPr>
            <a:r>
              <a:rPr lang="en-GB" dirty="0" smtClean="0"/>
              <a:t>Spending </a:t>
            </a:r>
            <a:r>
              <a:rPr lang="en-GB" dirty="0" smtClean="0"/>
              <a:t>Profile [</a:t>
            </a:r>
            <a:r>
              <a:rPr lang="en-GB" dirty="0" err="1" smtClean="0"/>
              <a:t>kCHF</a:t>
            </a:r>
            <a:r>
              <a:rPr lang="en-GB" dirty="0" smtClean="0"/>
              <a:t>]: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1F8C1A0-91C8-442F-808B-9E09AD1C2B64}" type="slidenum">
              <a:rPr lang="en-GB" smtClean="0"/>
              <a:t>9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P.Odier			LIU BI review	 3.10.2013</a:t>
            </a: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8000011"/>
              </p:ext>
            </p:extLst>
          </p:nvPr>
        </p:nvGraphicFramePr>
        <p:xfrm>
          <a:off x="677897" y="3789040"/>
          <a:ext cx="8003231" cy="17101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9244"/>
                <a:gridCol w="648926"/>
                <a:gridCol w="742800"/>
                <a:gridCol w="800323"/>
                <a:gridCol w="800323"/>
                <a:gridCol w="800323"/>
                <a:gridCol w="800323"/>
                <a:gridCol w="800323"/>
                <a:gridCol w="800323"/>
                <a:gridCol w="800323"/>
              </a:tblGrid>
              <a:tr h="378042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2012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2013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2014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2015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2016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2017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2018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2019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total</a:t>
                      </a:r>
                      <a:endParaRPr lang="fr-FR" dirty="0"/>
                    </a:p>
                  </a:txBody>
                  <a:tcPr/>
                </a:tc>
              </a:tr>
              <a:tr h="666074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PSB DCCT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</a:t>
                      </a:r>
                    </a:p>
                  </a:txBody>
                  <a:tcPr marL="9525" marR="9525" marT="9525" marB="0" anchor="ctr"/>
                </a:tc>
              </a:tr>
              <a:tr h="666074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PSB </a:t>
                      </a:r>
                      <a:r>
                        <a:rPr lang="en-GB" dirty="0" smtClean="0"/>
                        <a:t>inter. </a:t>
                      </a:r>
                      <a:r>
                        <a:rPr lang="en-GB" dirty="0" smtClean="0"/>
                        <a:t>CT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251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1007105"/>
      </p:ext>
    </p:extLst>
  </p:cSld>
  <p:clrMapOvr>
    <a:masterClrMapping/>
  </p:clrMapOvr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/>
        <a:effectLst/>
      </a:spPr>
      <a:bodyPr rtlCol="0" anchor="ctr"/>
      <a:lstStyle>
        <a:defPPr algn="ctr">
          <a:defRPr sz="1600" dirty="0" err="1" smtClean="0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  <a:lnDef>
      <a:spPr>
        <a:ln w="12700">
          <a:tailEnd type="none"/>
        </a:ln>
      </a:spPr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2579</TotalTime>
  <Words>587</Words>
  <Application>Microsoft Office PowerPoint</Application>
  <PresentationFormat>On-screen Show (4:3)</PresentationFormat>
  <Paragraphs>130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LIU_PowerPoint_Template</vt:lpstr>
      <vt:lpstr>PowerPoint Presentation</vt:lpstr>
      <vt:lpstr>PSB and PS  DC/Intermediate Current Transformers </vt:lpstr>
      <vt:lpstr>PSB Ring DCCT specifications</vt:lpstr>
      <vt:lpstr>PSB DCCT status and plans</vt:lpstr>
      <vt:lpstr>PSB Ring intermediate Transformer specifications</vt:lpstr>
      <vt:lpstr>PSB Ring Intermediate Transformer status and plans</vt:lpstr>
      <vt:lpstr>PS Ring DCCT specifications</vt:lpstr>
      <vt:lpstr>PS Ring DCCT status and plans</vt:lpstr>
      <vt:lpstr>Budgetary Requirements</vt:lpstr>
      <vt:lpstr>Conclusions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Patrick Odier</cp:lastModifiedBy>
  <cp:revision>228</cp:revision>
  <cp:lastPrinted>2013-10-02T15:06:12Z</cp:lastPrinted>
  <dcterms:created xsi:type="dcterms:W3CDTF">2011-05-16T09:28:26Z</dcterms:created>
  <dcterms:modified xsi:type="dcterms:W3CDTF">2013-10-02T15:19:56Z</dcterms:modified>
</cp:coreProperties>
</file>