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50"/>
  </p:notesMasterIdLst>
  <p:sldIdLst>
    <p:sldId id="256" r:id="rId2"/>
    <p:sldId id="259" r:id="rId3"/>
    <p:sldId id="270" r:id="rId4"/>
    <p:sldId id="257" r:id="rId5"/>
    <p:sldId id="269" r:id="rId6"/>
    <p:sldId id="282" r:id="rId7"/>
    <p:sldId id="283" r:id="rId8"/>
    <p:sldId id="285" r:id="rId9"/>
    <p:sldId id="286" r:id="rId10"/>
    <p:sldId id="284" r:id="rId11"/>
    <p:sldId id="287" r:id="rId12"/>
    <p:sldId id="281" r:id="rId13"/>
    <p:sldId id="292" r:id="rId14"/>
    <p:sldId id="258" r:id="rId15"/>
    <p:sldId id="297" r:id="rId16"/>
    <p:sldId id="298" r:id="rId17"/>
    <p:sldId id="288" r:id="rId18"/>
    <p:sldId id="318" r:id="rId19"/>
    <p:sldId id="290" r:id="rId20"/>
    <p:sldId id="296" r:id="rId21"/>
    <p:sldId id="293" r:id="rId22"/>
    <p:sldId id="294" r:id="rId23"/>
    <p:sldId id="299" r:id="rId24"/>
    <p:sldId id="262" r:id="rId25"/>
    <p:sldId id="300" r:id="rId26"/>
    <p:sldId id="302" r:id="rId27"/>
    <p:sldId id="303" r:id="rId28"/>
    <p:sldId id="304" r:id="rId29"/>
    <p:sldId id="305" r:id="rId30"/>
    <p:sldId id="273" r:id="rId31"/>
    <p:sldId id="278" r:id="rId32"/>
    <p:sldId id="306" r:id="rId33"/>
    <p:sldId id="307" r:id="rId34"/>
    <p:sldId id="309" r:id="rId35"/>
    <p:sldId id="310" r:id="rId36"/>
    <p:sldId id="311" r:id="rId37"/>
    <p:sldId id="312" r:id="rId38"/>
    <p:sldId id="313" r:id="rId39"/>
    <p:sldId id="263" r:id="rId40"/>
    <p:sldId id="280" r:id="rId41"/>
    <p:sldId id="315" r:id="rId42"/>
    <p:sldId id="314" r:id="rId43"/>
    <p:sldId id="267" r:id="rId44"/>
    <p:sldId id="265" r:id="rId45"/>
    <p:sldId id="266" r:id="rId46"/>
    <p:sldId id="268" r:id="rId47"/>
    <p:sldId id="316" r:id="rId48"/>
    <p:sldId id="317" r:id="rId49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84AD9-E96D-4C67-B329-35289EAF8FAD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52AB5-4553-4B16-8B66-184C2C930101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Oláh Éva Mária</a:t>
            </a:r>
          </a:p>
          <a:p>
            <a:r>
              <a:rPr lang="hu-HU" dirty="0" smtClean="0"/>
              <a:t>Mechatronikai Szakközépiskola, Budapest</a:t>
            </a:r>
          </a:p>
          <a:p>
            <a:r>
              <a:rPr lang="hu-HU" dirty="0" smtClean="0"/>
              <a:t>ELTE, Fizikatanári Doktori Iskola, Fizika Tanítása Program</a:t>
            </a:r>
          </a:p>
          <a:p>
            <a:r>
              <a:rPr lang="hu-HU" dirty="0" err="1" smtClean="0"/>
              <a:t>olaheva</a:t>
            </a:r>
            <a:r>
              <a:rPr lang="hu-HU" dirty="0" smtClean="0"/>
              <a:t>@</a:t>
            </a:r>
            <a:r>
              <a:rPr lang="hu-HU" dirty="0" err="1" smtClean="0"/>
              <a:t>hotmail.com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m=</a:t>
            </a:r>
            <a:r>
              <a:rPr lang="hu-HU" baseline="0" dirty="0" smtClean="0"/>
              <a:t>E/c²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52A6-BEF8-4D01-B4A6-AD4AA040E844}" type="slidenum">
              <a:rPr lang="hu-HU" smtClean="0"/>
              <a:pPr/>
              <a:t>13</a:t>
            </a:fld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Antiszín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15</a:t>
            </a:fld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8 különböző fajtája van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18</a:t>
            </a:fld>
            <a:endParaRPr 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HADRONOK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52A6-BEF8-4D01-B4A6-AD4AA040E844}" type="slidenum">
              <a:rPr lang="hu-HU" smtClean="0"/>
              <a:pPr/>
              <a:t>19</a:t>
            </a:fld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 proton, mint 3 kvarkos </a:t>
            </a:r>
            <a:r>
              <a:rPr lang="hu-HU" dirty="0" err="1" smtClean="0"/>
              <a:t>barion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52A6-BEF8-4D01-B4A6-AD4AA040E844}" type="slidenum">
              <a:rPr lang="hu-HU" smtClean="0"/>
              <a:pPr/>
              <a:t>21</a:t>
            </a:fld>
            <a:endParaRPr 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 neutron szintén 3 kvarkból álló </a:t>
            </a:r>
            <a:r>
              <a:rPr lang="hu-HU" dirty="0" err="1" smtClean="0"/>
              <a:t>barion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52A6-BEF8-4D01-B4A6-AD4AA040E844}" type="slidenum">
              <a:rPr lang="hu-HU" smtClean="0"/>
              <a:pPr/>
              <a:t>22</a:t>
            </a:fld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z-Cyrl-AZ" dirty="0" smtClean="0"/>
              <a:t>Л</a:t>
            </a:r>
            <a:r>
              <a:rPr lang="hu-HU" dirty="0" err="1" smtClean="0"/>
              <a:t>-részecske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52A6-BEF8-4D01-B4A6-AD4AA040E844}" type="slidenum">
              <a:rPr lang="hu-HU" smtClean="0"/>
              <a:pPr/>
              <a:t>23</a:t>
            </a:fld>
            <a:endParaRPr lang="hu-H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24</a:t>
            </a:fld>
            <a:endParaRPr lang="hu-H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 smtClean="0"/>
              <a:t>J/</a:t>
            </a:r>
            <a:r>
              <a:rPr lang="el-GR" sz="1200" dirty="0" smtClean="0"/>
              <a:t>Ψ</a:t>
            </a:r>
            <a:endParaRPr lang="hu-H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 smtClean="0"/>
              <a:t>(töltés:0)</a:t>
            </a:r>
          </a:p>
          <a:p>
            <a:endParaRPr lang="hu-HU" baseline="0" dirty="0" smtClean="0"/>
          </a:p>
          <a:p>
            <a:r>
              <a:rPr lang="hu-HU" baseline="0" dirty="0" smtClean="0"/>
              <a:t>(töltés:+1)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52A6-BEF8-4D01-B4A6-AD4AA040E844}" type="slidenum">
              <a:rPr lang="hu-HU" smtClean="0"/>
              <a:pPr/>
              <a:t>25</a:t>
            </a:fld>
            <a:endParaRPr lang="hu-H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Kvarkok,</a:t>
            </a:r>
            <a:r>
              <a:rPr lang="hu-HU" baseline="0" dirty="0" smtClean="0"/>
              <a:t> leptonok és a kölcsönhatásokat közvetítő </a:t>
            </a:r>
            <a:r>
              <a:rPr lang="hu-HU" baseline="0" dirty="0" err="1" smtClean="0"/>
              <a:t>bozonok</a:t>
            </a:r>
            <a:r>
              <a:rPr lang="hu-HU" baseline="0" dirty="0" smtClean="0"/>
              <a:t> alkotják a körülöttünk lévő világot. 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52A6-BEF8-4D01-B4A6-AD4AA040E844}" type="slidenum">
              <a:rPr lang="hu-HU" smtClean="0"/>
              <a:pPr/>
              <a:t>27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err="1" smtClean="0">
                <a:solidFill>
                  <a:schemeClr val="tx1"/>
                </a:solidFill>
              </a:rPr>
              <a:t>ParticleZoo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Lehet másképpen is osztályozni a részecskéket!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52A6-BEF8-4D01-B4A6-AD4AA040E844}" type="slidenum">
              <a:rPr lang="hu-HU" smtClean="0"/>
              <a:pPr/>
              <a:t>29</a:t>
            </a:fld>
            <a:endParaRPr lang="hu-H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-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33</a:t>
            </a:fld>
            <a:endParaRPr lang="hu-H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ÖSSZEFOGLALÓ</a:t>
            </a:r>
            <a:r>
              <a:rPr lang="hu-HU" baseline="0" dirty="0" smtClean="0"/>
              <a:t> TÁBLÁZAT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52A6-BEF8-4D01-B4A6-AD4AA040E844}" type="slidenum">
              <a:rPr lang="hu-HU" smtClean="0"/>
              <a:pPr/>
              <a:t>34</a:t>
            </a:fld>
            <a:endParaRPr lang="hu-H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És egy ötlet, hogyan tudjuk mindezt a középszintű tananyagban hasznosítani: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35</a:t>
            </a:fld>
            <a:endParaRPr lang="hu-H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(Neutron</a:t>
            </a:r>
            <a:r>
              <a:rPr lang="hu-HU" baseline="0" dirty="0" smtClean="0"/>
              <a:t> bomlása)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37</a:t>
            </a:fld>
            <a:endParaRPr lang="hu-H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39</a:t>
            </a:fld>
            <a:endParaRPr lang="hu-H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</a:t>
            </a:r>
            <a:r>
              <a:rPr lang="hu-HU" baseline="0" dirty="0" smtClean="0"/>
              <a:t> neutron </a:t>
            </a:r>
            <a:r>
              <a:rPr lang="el-GR" baseline="0" dirty="0" smtClean="0"/>
              <a:t>β</a:t>
            </a:r>
            <a:r>
              <a:rPr lang="hu-HU" baseline="0" dirty="0" err="1" smtClean="0"/>
              <a:t>-bomlása</a:t>
            </a:r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40</a:t>
            </a:fld>
            <a:endParaRPr lang="hu-H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-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42</a:t>
            </a:fld>
            <a:endParaRPr lang="hu-H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ÉS a TRÜKK! Forgassunk egyet a kockákon!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43</a:t>
            </a:fld>
            <a:endParaRPr lang="hu-H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Kicsit gyorsabban 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46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Dr. Csörgő Tamás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3</a:t>
            </a:fld>
            <a:endParaRPr lang="hu-H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47</a:t>
            </a:fld>
            <a:endParaRPr lang="hu-H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…és</a:t>
            </a:r>
            <a:r>
              <a:rPr lang="hu-HU" baseline="0" dirty="0" smtClean="0"/>
              <a:t> jó szórakozást kívánok!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48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Minket</a:t>
            </a:r>
            <a:r>
              <a:rPr lang="hu-HU" baseline="0" dirty="0" smtClean="0"/>
              <a:t> ez érdekel!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4</a:t>
            </a:fld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(Hélium)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5</a:t>
            </a:fld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OK,</a:t>
            </a:r>
            <a:r>
              <a:rPr lang="hu-HU" baseline="0" dirty="0" smtClean="0"/>
              <a:t> ezt eddig is tudtuk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6</a:t>
            </a:fld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…és rengeteg</a:t>
            </a:r>
            <a:r>
              <a:rPr lang="hu-HU" baseline="0" dirty="0" smtClean="0"/>
              <a:t> </a:t>
            </a:r>
            <a:r>
              <a:rPr lang="hu-HU" baseline="0" dirty="0" err="1" smtClean="0"/>
              <a:t>gluon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7</a:t>
            </a:fld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Érvényesül a töltés megmaradás törvénye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9</a:t>
            </a:fld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Számoljunk itt is:</a:t>
            </a:r>
          </a:p>
          <a:p>
            <a:r>
              <a:rPr lang="hu-HU" dirty="0" smtClean="0"/>
              <a:t>(+2/3)+(-1/3)+(-1/3)=0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52AB5-4553-4B16-8B66-184C2C930101}" type="slidenum">
              <a:rPr lang="hu-HU" smtClean="0"/>
              <a:pPr/>
              <a:t>11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átum hely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19" name="Élőláb hely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7" name="Dia számának hely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gy sarkán kerekítve levágott téglalap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erékszögű háromszög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Szabadkézi sokszög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Szabadkézi sokszög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Cím hely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Szöveg hely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6E879E-B3D7-4BC6-81AD-7012A942E2E8}" type="datetimeFigureOut">
              <a:rPr lang="hu-HU" smtClean="0"/>
              <a:pPr/>
              <a:t>2014.07.22.</a:t>
            </a:fld>
            <a:endParaRPr lang="hu-HU"/>
          </a:p>
        </p:txBody>
      </p:sp>
      <p:sp>
        <p:nvSpPr>
          <p:cNvPr id="22" name="Élőláb hely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7AD6EC-3B9E-4F7F-B44F-9E741577AC69}" type="slidenum">
              <a:rPr lang="hu-HU" smtClean="0"/>
              <a:pPr/>
              <a:t>‹#›</a:t>
            </a:fld>
            <a:endParaRPr lang="hu-HU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Szabadkézi sokszög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Szabadkézi sokszög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gif"/><Relationship Id="rId4" Type="http://schemas.openxmlformats.org/officeDocument/2006/relationships/image" Target="../media/image56.gi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-612576" y="1124744"/>
            <a:ext cx="10303296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Bevezető a</a:t>
            </a:r>
            <a:br>
              <a:rPr lang="hu-HU" dirty="0" smtClean="0"/>
            </a:br>
            <a:r>
              <a:rPr lang="hu-HU" dirty="0" smtClean="0"/>
              <a:t>„Bevezetés a részecskefizikába”</a:t>
            </a:r>
            <a:br>
              <a:rPr lang="hu-HU" dirty="0" smtClean="0"/>
            </a:br>
            <a:r>
              <a:rPr lang="hu-HU" dirty="0" smtClean="0"/>
              <a:t>előadásokhoz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4572000" y="3212976"/>
            <a:ext cx="5112240" cy="1752600"/>
          </a:xfrm>
        </p:spPr>
        <p:txBody>
          <a:bodyPr/>
          <a:lstStyle/>
          <a:p>
            <a:pPr algn="ctr"/>
            <a:r>
              <a:rPr lang="hu-HU" dirty="0" smtClean="0"/>
              <a:t>Avagy, hogyan építsünk atomfizikát?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1115616" y="5657671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Oláh Éva Mária</a:t>
            </a:r>
          </a:p>
          <a:p>
            <a:pPr algn="ctr"/>
            <a:r>
              <a:rPr lang="hu-HU" dirty="0" smtClean="0"/>
              <a:t>Mechatronikai Szakközépiskola, Budapest</a:t>
            </a:r>
          </a:p>
          <a:p>
            <a:pPr algn="ctr"/>
            <a:r>
              <a:rPr lang="hu-HU" dirty="0" smtClean="0"/>
              <a:t>ELTE, Fizikatanári Doktori Iskola, Fizika Tanítása Program</a:t>
            </a:r>
          </a:p>
          <a:p>
            <a:pPr algn="ctr"/>
            <a:r>
              <a:rPr lang="hu-HU" dirty="0" err="1" smtClean="0"/>
              <a:t>olaheva</a:t>
            </a:r>
            <a:r>
              <a:rPr lang="hu-HU" dirty="0" smtClean="0"/>
              <a:t>@</a:t>
            </a:r>
            <a:r>
              <a:rPr lang="hu-HU" dirty="0" err="1" smtClean="0"/>
              <a:t>hotmail.com</a:t>
            </a:r>
            <a:endParaRPr lang="hu-HU" dirty="0"/>
          </a:p>
        </p:txBody>
      </p:sp>
      <p:pic>
        <p:nvPicPr>
          <p:cNvPr id="5" name="Picture 2" descr="C:\Users\Éva\Downloads\image (74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993555">
            <a:off x="755576" y="3068960"/>
            <a:ext cx="1779662" cy="2372882"/>
          </a:xfrm>
          <a:prstGeom prst="rect">
            <a:avLst/>
          </a:prstGeom>
          <a:noFill/>
        </p:spPr>
      </p:pic>
      <p:pic>
        <p:nvPicPr>
          <p:cNvPr id="6" name="Picture 3" descr="C:\Users\Éva\Downloads\image (72)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24145">
            <a:off x="2481513" y="3088714"/>
            <a:ext cx="1779662" cy="2372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05800" cy="1143000"/>
          </a:xfrm>
        </p:spPr>
        <p:txBody>
          <a:bodyPr/>
          <a:lstStyle/>
          <a:p>
            <a:pPr algn="ctr"/>
            <a:r>
              <a:rPr lang="hu-HU" dirty="0" smtClean="0"/>
              <a:t>És mi a helyzet a neutronnal?</a:t>
            </a:r>
            <a:endParaRPr lang="hu-HU" dirty="0"/>
          </a:p>
        </p:txBody>
      </p:sp>
      <p:pic>
        <p:nvPicPr>
          <p:cNvPr id="3" name="Picture 2" descr="C:\Users\Éva\Downloads\fotó 1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49" y="2160803"/>
            <a:ext cx="4832085" cy="3624064"/>
          </a:xfrm>
          <a:prstGeom prst="rect">
            <a:avLst/>
          </a:prstGeom>
          <a:noFill/>
        </p:spPr>
      </p:pic>
      <p:pic>
        <p:nvPicPr>
          <p:cNvPr id="4" name="Picture 3" descr="C:\Users\Éva\Downloads\fotó 2 (1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343636" y="2222866"/>
            <a:ext cx="4752528" cy="3564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1143000"/>
          </a:xfrm>
        </p:spPr>
        <p:txBody>
          <a:bodyPr/>
          <a:lstStyle/>
          <a:p>
            <a:pPr algn="ctr"/>
            <a:r>
              <a:rPr lang="hu-HU" dirty="0" smtClean="0"/>
              <a:t>A neutront alkotó kvarkok:</a:t>
            </a:r>
            <a:endParaRPr lang="hu-HU" dirty="0"/>
          </a:p>
        </p:txBody>
      </p:sp>
      <p:pic>
        <p:nvPicPr>
          <p:cNvPr id="6146" name="Picture 2" descr="C:\Users\Éva\Downloads\image (61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84784"/>
            <a:ext cx="5144120" cy="3858090"/>
          </a:xfrm>
          <a:prstGeom prst="rect">
            <a:avLst/>
          </a:prstGeom>
          <a:noFill/>
        </p:spPr>
      </p:pic>
      <p:sp>
        <p:nvSpPr>
          <p:cNvPr id="4" name="Téglalap 3"/>
          <p:cNvSpPr/>
          <p:nvPr/>
        </p:nvSpPr>
        <p:spPr>
          <a:xfrm>
            <a:off x="2483768" y="544522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3200" dirty="0" smtClean="0"/>
              <a:t>Számoljunk itt is:</a:t>
            </a:r>
          </a:p>
          <a:p>
            <a:pPr algn="ctr"/>
            <a:r>
              <a:rPr lang="hu-HU" sz="3200" dirty="0" smtClean="0"/>
              <a:t>(+2/3)+(-1/3)+(-1/3)=0</a:t>
            </a:r>
            <a:endParaRPr lang="hu-H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Vannak </a:t>
            </a:r>
            <a:r>
              <a:rPr lang="hu-HU" dirty="0" err="1" smtClean="0"/>
              <a:t>antirészecskék</a:t>
            </a:r>
            <a:r>
              <a:rPr lang="hu-HU" dirty="0" smtClean="0"/>
              <a:t> is!</a:t>
            </a:r>
            <a:endParaRPr lang="hu-HU" dirty="0"/>
          </a:p>
        </p:txBody>
      </p:sp>
      <p:pic>
        <p:nvPicPr>
          <p:cNvPr id="41986" name="Picture 2" descr="http://physicsnet.co.uk/wp-content/uploads/2010/05/quarks-for-bary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4962128" cy="3944892"/>
          </a:xfrm>
          <a:prstGeom prst="rect">
            <a:avLst/>
          </a:prstGeom>
          <a:noFill/>
        </p:spPr>
      </p:pic>
      <p:pic>
        <p:nvPicPr>
          <p:cNvPr id="4098" name="Picture 2" descr="C:\Users\Éva\Downloads\fotó 3 (1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H="1" flipV="1">
            <a:off x="4355976" y="2348880"/>
            <a:ext cx="2045205" cy="1136215"/>
          </a:xfrm>
          <a:prstGeom prst="rect">
            <a:avLst/>
          </a:prstGeom>
          <a:noFill/>
        </p:spPr>
      </p:pic>
      <p:pic>
        <p:nvPicPr>
          <p:cNvPr id="4099" name="Picture 3" descr="C:\Users\Éva\Downloads\fotó 4 (1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3068960"/>
            <a:ext cx="2034098" cy="1175792"/>
          </a:xfrm>
          <a:prstGeom prst="rect">
            <a:avLst/>
          </a:prstGeom>
          <a:noFill/>
        </p:spPr>
      </p:pic>
      <p:pic>
        <p:nvPicPr>
          <p:cNvPr id="4100" name="Picture 4" descr="C:\Users\Éva\Downloads\fotó 1 (1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365104"/>
            <a:ext cx="1999475" cy="1103784"/>
          </a:xfrm>
          <a:prstGeom prst="rect">
            <a:avLst/>
          </a:prstGeom>
          <a:noFill/>
        </p:spPr>
      </p:pic>
      <p:pic>
        <p:nvPicPr>
          <p:cNvPr id="4101" name="Picture 5" descr="C:\Users\Éva\Downloads\fotó 2 (1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5373216"/>
            <a:ext cx="1975768" cy="1175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/>
          <p:cNvGraphicFramePr>
            <a:graphicFrameLocks noGrp="1"/>
          </p:cNvGraphicFramePr>
          <p:nvPr/>
        </p:nvGraphicFramePr>
        <p:xfrm>
          <a:off x="1187625" y="1772814"/>
          <a:ext cx="7128790" cy="4167933"/>
        </p:xfrm>
        <a:graphic>
          <a:graphicData uri="http://schemas.openxmlformats.org/drawingml/2006/table">
            <a:tbl>
              <a:tblPr/>
              <a:tblGrid>
                <a:gridCol w="1425758"/>
                <a:gridCol w="1425758"/>
                <a:gridCol w="1425758"/>
                <a:gridCol w="1425758"/>
                <a:gridCol w="1425758"/>
              </a:tblGrid>
              <a:tr h="9361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magyar</a:t>
                      </a:r>
                      <a:r>
                        <a:rPr lang="hu-HU" sz="2000" b="1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hu-HU" sz="20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hu-HU" sz="2000" b="1" dirty="0">
                          <a:latin typeface="Times New Roman"/>
                          <a:ea typeface="Times New Roman"/>
                          <a:cs typeface="Times New Roman"/>
                        </a:rPr>
                        <a:t>név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>
                          <a:latin typeface="Times New Roman"/>
                          <a:ea typeface="Times New Roman"/>
                          <a:cs typeface="Times New Roman"/>
                        </a:rPr>
                        <a:t>angol név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jelölés</a:t>
                      </a:r>
                      <a:endParaRPr lang="hu-H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b="1" u="sng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nyugalmi </a:t>
                      </a:r>
                      <a:r>
                        <a:rPr lang="hu-HU" sz="1600" b="1" u="sng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tömeg</a:t>
                      </a:r>
                      <a:r>
                        <a:rPr lang="hu-H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hu-H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hu-H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hu-HU" sz="16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hu-HU" sz="1600" b="1" u="sng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eV</a:t>
                      </a:r>
                      <a:r>
                        <a:rPr lang="hu-H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hu-HU" sz="1600" b="1" u="sng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hu-H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²)</a:t>
                      </a:r>
                      <a:endParaRPr lang="hu-H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b="1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elektromos </a:t>
                      </a:r>
                      <a:r>
                        <a:rPr lang="hu-HU" sz="1600" b="1" u="sng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töltés</a:t>
                      </a:r>
                      <a:r>
                        <a:rPr lang="hu-H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hu-H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hu-H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hu-HU" sz="1600" b="1" u="sng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hu-H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hu-H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99"/>
                    </a:solidFill>
                  </a:tcPr>
                </a:tc>
              </a:tr>
              <a:tr h="4870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Fel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Up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0,0015-0,005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2/3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</a:tr>
              <a:tr h="4870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Down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0,017-0,025</a:t>
                      </a:r>
                      <a:endParaRPr lang="hu-H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-1/3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</a:tr>
              <a:tr h="4870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Bájos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Charm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aseline="0" dirty="0" smtClean="0"/>
                        <a:t> </a:t>
                      </a:r>
                      <a:r>
                        <a:rPr lang="hu-HU" sz="2400" baseline="0" dirty="0" smtClean="0"/>
                        <a:t>   </a:t>
                      </a:r>
                      <a:r>
                        <a:rPr lang="hu-H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1,1-1,4</a:t>
                      </a:r>
                      <a:endParaRPr lang="hu-HU" sz="2000" dirty="0"/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2/3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EEB"/>
                    </a:solidFill>
                  </a:tcPr>
                </a:tc>
              </a:tr>
              <a:tr h="4870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Ritka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Strange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0,06-0,17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-1/3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EEB"/>
                    </a:solidFill>
                  </a:tcPr>
                </a:tc>
              </a:tr>
              <a:tr h="4870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Felső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Top 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165-180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2/3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4870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Alsó 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Bottom</a:t>
                      </a:r>
                      <a:r>
                        <a:rPr lang="hu-H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4,1-4,4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-1/3</a:t>
                      </a:r>
                      <a:endParaRPr lang="hu-H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sp>
        <p:nvSpPr>
          <p:cNvPr id="3" name="Téglalap 2"/>
          <p:cNvSpPr/>
          <p:nvPr/>
        </p:nvSpPr>
        <p:spPr>
          <a:xfrm>
            <a:off x="1187624" y="692696"/>
            <a:ext cx="6930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600" b="1" dirty="0" smtClean="0"/>
              <a:t>Kvarkokból összesen 6-féle van</a:t>
            </a:r>
            <a:endParaRPr lang="hu-HU" b="1" dirty="0"/>
          </a:p>
        </p:txBody>
      </p:sp>
      <p:sp>
        <p:nvSpPr>
          <p:cNvPr id="4" name="Téglalap 3"/>
          <p:cNvSpPr/>
          <p:nvPr/>
        </p:nvSpPr>
        <p:spPr>
          <a:xfrm>
            <a:off x="5364088" y="6165304"/>
            <a:ext cx="3214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 smtClean="0"/>
              <a:t>Még szerencse</a:t>
            </a:r>
            <a:r>
              <a:rPr lang="hu-HU" sz="2000" dirty="0" smtClean="0">
                <a:sym typeface="Wingdings" pitchFamily="2" charset="2"/>
              </a:rPr>
              <a:t>, mert így…</a:t>
            </a:r>
            <a:endParaRPr lang="hu-HU" sz="2000" dirty="0"/>
          </a:p>
        </p:txBody>
      </p:sp>
      <p:sp>
        <p:nvSpPr>
          <p:cNvPr id="5" name="Téglalap 4"/>
          <p:cNvSpPr/>
          <p:nvPr/>
        </p:nvSpPr>
        <p:spPr>
          <a:xfrm>
            <a:off x="6444208" y="1340768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m=E/c² (eV?)</a:t>
            </a:r>
            <a:endParaRPr lang="hu-HU" dirty="0"/>
          </a:p>
        </p:txBody>
      </p:sp>
      <p:cxnSp>
        <p:nvCxnSpPr>
          <p:cNvPr id="7" name="Egyenes összekötő nyíllal 6"/>
          <p:cNvCxnSpPr/>
          <p:nvPr/>
        </p:nvCxnSpPr>
        <p:spPr>
          <a:xfrm flipH="1">
            <a:off x="6516216" y="1628800"/>
            <a:ext cx="57606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smtClean="0"/>
              <a:t>…pont ráfér egy kocka 6 oldalára </a:t>
            </a:r>
            <a:r>
              <a:rPr lang="hu-HU" dirty="0" smtClean="0">
                <a:sym typeface="Wingdings" pitchFamily="2" charset="2"/>
              </a:rPr>
              <a:t></a:t>
            </a:r>
            <a:endParaRPr lang="hu-HU" dirty="0"/>
          </a:p>
        </p:txBody>
      </p:sp>
      <p:pic>
        <p:nvPicPr>
          <p:cNvPr id="3" name="Picture 2" descr="C:\Users\Éva\Pictures\Ifon2013.08.14\IMG_1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683285" cy="4262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05800" cy="1154392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/>
              <a:t>Készítsünk 3 kvark és 3 </a:t>
            </a:r>
            <a:r>
              <a:rPr lang="hu-HU" sz="3200" dirty="0" err="1" smtClean="0"/>
              <a:t>antikvark</a:t>
            </a:r>
            <a:r>
              <a:rPr lang="hu-HU" sz="3200" dirty="0" smtClean="0"/>
              <a:t> kockát!</a:t>
            </a:r>
            <a:br>
              <a:rPr lang="hu-HU" sz="3200" dirty="0" smtClean="0"/>
            </a:br>
            <a:r>
              <a:rPr lang="hu-HU" sz="3200" dirty="0" smtClean="0"/>
              <a:t>Ugyanis még a színtöltésükre is figyelnünk kell!</a:t>
            </a:r>
            <a:endParaRPr lang="hu-HU" sz="3200" dirty="0"/>
          </a:p>
        </p:txBody>
      </p:sp>
      <p:pic>
        <p:nvPicPr>
          <p:cNvPr id="3" name="Picture 3" descr="C:\Users\Éva\Pictures\kvarkok szine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2095823" cy="2101242"/>
          </a:xfrm>
          <a:prstGeom prst="rect">
            <a:avLst/>
          </a:prstGeom>
          <a:noFill/>
        </p:spPr>
      </p:pic>
      <p:pic>
        <p:nvPicPr>
          <p:cNvPr id="4" name="Picture 2" descr="C:\Users\Éva\Pictures\proton szitöltés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933057"/>
            <a:ext cx="3059831" cy="2717749"/>
          </a:xfrm>
          <a:prstGeom prst="rect">
            <a:avLst/>
          </a:prstGeom>
          <a:noFill/>
        </p:spPr>
      </p:pic>
      <p:sp>
        <p:nvSpPr>
          <p:cNvPr id="5" name="Téglalap 4"/>
          <p:cNvSpPr/>
          <p:nvPr/>
        </p:nvSpPr>
        <p:spPr>
          <a:xfrm>
            <a:off x="2613681" y="1988840"/>
            <a:ext cx="6162072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2800" dirty="0" smtClean="0"/>
              <a:t>A színtöltés, egy új kvantumszám</a:t>
            </a:r>
          </a:p>
          <a:p>
            <a:pPr algn="ctr"/>
            <a:r>
              <a:rPr lang="hu-HU" sz="2400" dirty="0" smtClean="0"/>
              <a:t>(csak az erős kölcsönhatásban résztvevőknél)</a:t>
            </a:r>
            <a:endParaRPr lang="hu-HU" sz="2400" dirty="0"/>
          </a:p>
        </p:txBody>
      </p:sp>
      <p:sp>
        <p:nvSpPr>
          <p:cNvPr id="6" name="Téglalap 5"/>
          <p:cNvSpPr/>
          <p:nvPr/>
        </p:nvSpPr>
        <p:spPr>
          <a:xfrm>
            <a:off x="2699792" y="5165229"/>
            <a:ext cx="561662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 smtClean="0"/>
              <a:t>A természetben csak fehér szín létezik, </a:t>
            </a:r>
            <a:r>
              <a:rPr lang="hu-HU" sz="2400" u="sng" dirty="0" smtClean="0"/>
              <a:t> 3 színt (RGB=</a:t>
            </a:r>
            <a:r>
              <a:rPr lang="hu-HU" sz="2400" u="sng" dirty="0" err="1" smtClean="0"/>
              <a:t>red</a:t>
            </a:r>
            <a:r>
              <a:rPr lang="hu-HU" sz="2400" u="sng" dirty="0" smtClean="0"/>
              <a:t>,</a:t>
            </a:r>
            <a:r>
              <a:rPr lang="hu-HU" sz="2400" u="sng" dirty="0" err="1" smtClean="0"/>
              <a:t>green</a:t>
            </a:r>
            <a:r>
              <a:rPr lang="hu-HU" sz="2400" u="sng" dirty="0" smtClean="0"/>
              <a:t>,</a:t>
            </a:r>
            <a:r>
              <a:rPr lang="hu-HU" sz="2400" u="sng" dirty="0" err="1" smtClean="0"/>
              <a:t>blue</a:t>
            </a:r>
            <a:r>
              <a:rPr lang="hu-HU" sz="2400" u="sng" dirty="0" smtClean="0"/>
              <a:t>)</a:t>
            </a:r>
            <a:r>
              <a:rPr lang="hu-HU" sz="2400" dirty="0" smtClean="0"/>
              <a:t> azonosan tartalmaz, vagy </a:t>
            </a:r>
            <a:r>
              <a:rPr lang="hu-HU" sz="3200" dirty="0" smtClean="0"/>
              <a:t>2</a:t>
            </a:r>
            <a:r>
              <a:rPr lang="hu-HU" sz="2400" dirty="0" smtClean="0"/>
              <a:t> kvark esetén egy </a:t>
            </a:r>
            <a:r>
              <a:rPr lang="hu-HU" sz="2400" u="sng" dirty="0" smtClean="0"/>
              <a:t>színt és egy </a:t>
            </a:r>
            <a:r>
              <a:rPr lang="hu-HU" sz="2400" u="sng" dirty="0" err="1" smtClean="0"/>
              <a:t>antiszínt</a:t>
            </a:r>
            <a:endParaRPr lang="hu-HU" sz="2400" u="sng" dirty="0" smtClean="0"/>
          </a:p>
        </p:txBody>
      </p:sp>
      <p:sp>
        <p:nvSpPr>
          <p:cNvPr id="7" name="Téglalap 6"/>
          <p:cNvSpPr/>
          <p:nvPr/>
        </p:nvSpPr>
        <p:spPr>
          <a:xfrm>
            <a:off x="2699792" y="2924944"/>
            <a:ext cx="61845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800" dirty="0" smtClean="0"/>
              <a:t>Ezt kvantum színdinamikának ,QCD nevezik</a:t>
            </a:r>
            <a:endParaRPr lang="hu-HU" sz="2800" dirty="0"/>
          </a:p>
        </p:txBody>
      </p:sp>
      <p:cxnSp>
        <p:nvCxnSpPr>
          <p:cNvPr id="9" name="Egyenes összekötő nyíllal 8"/>
          <p:cNvCxnSpPr/>
          <p:nvPr/>
        </p:nvCxnSpPr>
        <p:spPr>
          <a:xfrm flipH="1" flipV="1">
            <a:off x="0" y="1916832"/>
            <a:ext cx="133164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 flipH="1">
            <a:off x="1259632" y="2852936"/>
            <a:ext cx="72008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nyíllal 18"/>
          <p:cNvCxnSpPr/>
          <p:nvPr/>
        </p:nvCxnSpPr>
        <p:spPr>
          <a:xfrm flipV="1">
            <a:off x="1331640" y="1484784"/>
            <a:ext cx="1296144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gyenes összekötő nyíllal 23"/>
          <p:cNvCxnSpPr/>
          <p:nvPr/>
        </p:nvCxnSpPr>
        <p:spPr>
          <a:xfrm>
            <a:off x="1331640" y="2852936"/>
            <a:ext cx="144016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églalap 32"/>
          <p:cNvSpPr/>
          <p:nvPr/>
        </p:nvSpPr>
        <p:spPr>
          <a:xfrm>
            <a:off x="395536" y="1916832"/>
            <a:ext cx="6951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dirty="0" smtClean="0"/>
              <a:t>Szín</a:t>
            </a:r>
            <a:endParaRPr lang="hu-HU" sz="2000" b="1" dirty="0"/>
          </a:p>
        </p:txBody>
      </p:sp>
      <p:sp>
        <p:nvSpPr>
          <p:cNvPr id="34" name="Téglalap 33"/>
          <p:cNvSpPr/>
          <p:nvPr/>
        </p:nvSpPr>
        <p:spPr>
          <a:xfrm>
            <a:off x="1331640" y="3212976"/>
            <a:ext cx="11993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dirty="0" err="1" smtClean="0"/>
              <a:t>Anti</a:t>
            </a:r>
            <a:r>
              <a:rPr lang="hu-HU" sz="2000" b="1" dirty="0" err="1" smtClean="0">
                <a:solidFill>
                  <a:schemeClr val="bg1"/>
                </a:solidFill>
              </a:rPr>
              <a:t>szí</a:t>
            </a:r>
            <a:r>
              <a:rPr lang="hu-HU" sz="2000" b="1" dirty="0" err="1" smtClean="0"/>
              <a:t>n</a:t>
            </a:r>
            <a:endParaRPr lang="hu-HU" sz="20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Éva\Downloads\fotó (3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3861048"/>
            <a:ext cx="5481042" cy="1210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1143000"/>
          </a:xfrm>
        </p:spPr>
        <p:txBody>
          <a:bodyPr/>
          <a:lstStyle/>
          <a:p>
            <a:pPr algn="ctr"/>
            <a:r>
              <a:rPr lang="hu-HU" dirty="0" smtClean="0"/>
              <a:t>Színek és </a:t>
            </a:r>
            <a:r>
              <a:rPr lang="hu-HU" dirty="0" err="1" smtClean="0"/>
              <a:t>antiszínek</a:t>
            </a:r>
            <a:endParaRPr lang="hu-HU" dirty="0"/>
          </a:p>
        </p:txBody>
      </p:sp>
      <p:pic>
        <p:nvPicPr>
          <p:cNvPr id="5122" name="Picture 2" descr="C:\Users\Éva\Downloads\fotó 3 (1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2876376" cy="2157282"/>
          </a:xfrm>
          <a:prstGeom prst="rect">
            <a:avLst/>
          </a:prstGeom>
          <a:noFill/>
        </p:spPr>
      </p:pic>
      <p:pic>
        <p:nvPicPr>
          <p:cNvPr id="5123" name="Picture 3" descr="C:\Users\Éva\Downloads\fotó 4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996952"/>
            <a:ext cx="2695848" cy="2021886"/>
          </a:xfrm>
          <a:prstGeom prst="rect">
            <a:avLst/>
          </a:prstGeom>
          <a:noFill/>
        </p:spPr>
      </p:pic>
      <p:pic>
        <p:nvPicPr>
          <p:cNvPr id="5124" name="Picture 4" descr="C:\Users\Éva\Downloads\fotó 1 (1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509120"/>
            <a:ext cx="2839864" cy="2129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smtClean="0"/>
              <a:t>Eddig tehát szó volt a kvarkokról és a köztük lévő </a:t>
            </a:r>
            <a:r>
              <a:rPr lang="hu-HU" dirty="0" err="1" smtClean="0"/>
              <a:t>gluonokról</a:t>
            </a:r>
            <a:endParaRPr lang="hu-HU" dirty="0"/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/>
        </p:nvGraphicFramePr>
        <p:xfrm>
          <a:off x="251520" y="2276872"/>
          <a:ext cx="8496945" cy="4309923"/>
        </p:xfrm>
        <a:graphic>
          <a:graphicData uri="http://schemas.openxmlformats.org/drawingml/2006/table">
            <a:tbl>
              <a:tblPr/>
              <a:tblGrid>
                <a:gridCol w="1918665"/>
                <a:gridCol w="1370475"/>
                <a:gridCol w="1096380"/>
                <a:gridCol w="1370475"/>
                <a:gridCol w="1576046"/>
                <a:gridCol w="1164904"/>
              </a:tblGrid>
              <a:tr h="847441">
                <a:tc>
                  <a:txBody>
                    <a:bodyPr/>
                    <a:lstStyle/>
                    <a:p>
                      <a:r>
                        <a:rPr lang="hu-HU" sz="1800" i="0" u="sng" dirty="0"/>
                        <a:t>K</a:t>
                      </a:r>
                      <a:r>
                        <a:rPr lang="hu-HU" sz="1800" i="0" u="sng" dirty="0" smtClean="0"/>
                        <a:t>ölcsönhatás</a:t>
                      </a:r>
                      <a:endParaRPr lang="hu-HU" sz="1800" i="0" u="sng" dirty="0"/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i="0" u="sng" dirty="0"/>
                        <a:t>közvetítő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i="0" u="sng" dirty="0"/>
                        <a:t>nyugalmi tömege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i="0" u="sng" dirty="0"/>
                        <a:t>töltés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i="0" u="sng" dirty="0"/>
                        <a:t>Mire hat?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i="0" u="sng" dirty="0"/>
                        <a:t>hatótávolság (m)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3322">
                <a:tc>
                  <a:txBody>
                    <a:bodyPr/>
                    <a:lstStyle/>
                    <a:p>
                      <a:r>
                        <a:rPr lang="hu-HU" sz="2400" b="1" dirty="0">
                          <a:solidFill>
                            <a:srgbClr val="FF0000"/>
                          </a:solidFill>
                        </a:rPr>
                        <a:t>erős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2400" b="1" dirty="0" err="1" smtClean="0">
                          <a:solidFill>
                            <a:srgbClr val="FF0000"/>
                          </a:solidFill>
                        </a:rPr>
                        <a:t>gluonok</a:t>
                      </a:r>
                      <a:r>
                        <a:rPr lang="hu-HU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hu-HU" sz="2400" b="1" dirty="0">
                          <a:solidFill>
                            <a:srgbClr val="FF0000"/>
                          </a:solidFill>
                        </a:rPr>
                        <a:t>(8-féle)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2400" b="1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2400" b="1" dirty="0">
                          <a:solidFill>
                            <a:srgbClr val="FF0000"/>
                          </a:solidFill>
                        </a:rPr>
                        <a:t>színtöltés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2400" b="1" dirty="0" err="1" smtClean="0">
                          <a:solidFill>
                            <a:srgbClr val="FF0000"/>
                          </a:solidFill>
                        </a:rPr>
                        <a:t>hadronokra</a:t>
                      </a:r>
                      <a:endParaRPr lang="hu-HU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2400" b="1" dirty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hu-HU" sz="2400" b="1" baseline="30000" dirty="0">
                          <a:solidFill>
                            <a:srgbClr val="FF0000"/>
                          </a:solidFill>
                        </a:rPr>
                        <a:t>−15</a:t>
                      </a:r>
                      <a:endParaRPr lang="hu-HU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3621">
                <a:tc>
                  <a:txBody>
                    <a:bodyPr/>
                    <a:lstStyle/>
                    <a:p>
                      <a:r>
                        <a:rPr lang="hu-HU" sz="1800" dirty="0"/>
                        <a:t>elektromágneses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foton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0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elektromos töltés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elektromosan töltött </a:t>
                      </a:r>
                      <a:r>
                        <a:rPr lang="hu-HU" sz="1800" dirty="0" smtClean="0"/>
                        <a:t>részecskére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végtelen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3621">
                <a:tc>
                  <a:txBody>
                    <a:bodyPr/>
                    <a:lstStyle/>
                    <a:p>
                      <a:r>
                        <a:rPr lang="hu-HU" sz="1800"/>
                        <a:t>gyenge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/>
                        <a:t>Z</a:t>
                      </a:r>
                      <a:r>
                        <a:rPr lang="hu-HU" sz="1800" baseline="30000"/>
                        <a:t>0</a:t>
                      </a:r>
                      <a:r>
                        <a:rPr lang="hu-HU" sz="1800"/>
                        <a:t> W</a:t>
                      </a:r>
                      <a:r>
                        <a:rPr lang="hu-HU" sz="1800" baseline="30000"/>
                        <a:t>+</a:t>
                      </a:r>
                      <a:r>
                        <a:rPr lang="hu-HU" sz="1800"/>
                        <a:t> és W</a:t>
                      </a:r>
                      <a:r>
                        <a:rPr lang="hu-HU" sz="1800" baseline="30000"/>
                        <a:t>-</a:t>
                      </a:r>
                      <a:endParaRPr lang="hu-HU" sz="1800"/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800" dirty="0"/>
                        <a:t>91, </a:t>
                      </a:r>
                      <a:r>
                        <a:rPr lang="sv-SE" sz="1800" dirty="0" smtClean="0"/>
                        <a:t>80 </a:t>
                      </a:r>
                      <a:r>
                        <a:rPr lang="sv-SE" sz="1800" dirty="0"/>
                        <a:t>GeV/c²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/>
                        <a:t>gyenge töltés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minden 1/2 spinű </a:t>
                      </a:r>
                      <a:r>
                        <a:rPr lang="hu-HU" sz="1800" dirty="0" smtClean="0"/>
                        <a:t>részecskére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10</a:t>
                      </a:r>
                      <a:r>
                        <a:rPr lang="hu-HU" sz="1800" baseline="30000" dirty="0"/>
                        <a:t>−18</a:t>
                      </a:r>
                      <a:endParaRPr lang="hu-HU" sz="1800" dirty="0"/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8172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gravitációs</a:t>
                      </a:r>
                      <a:endParaRPr lang="hu-HU" sz="1800" dirty="0"/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 err="1"/>
                        <a:t>graviton</a:t>
                      </a:r>
                      <a:r>
                        <a:rPr lang="hu-HU" sz="1800" dirty="0"/>
                        <a:t>*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/>
                        <a:t>0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/>
                        <a:t>tömeg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/>
                        <a:t>mindenre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végtelen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05800" cy="1143000"/>
          </a:xfrm>
        </p:spPr>
        <p:txBody>
          <a:bodyPr/>
          <a:lstStyle/>
          <a:p>
            <a:pPr algn="ctr"/>
            <a:r>
              <a:rPr lang="hu-HU" dirty="0" smtClean="0"/>
              <a:t>A </a:t>
            </a:r>
            <a:r>
              <a:rPr lang="hu-HU" dirty="0" err="1" smtClean="0"/>
              <a:t>gluonokról</a:t>
            </a:r>
            <a:endParaRPr lang="hu-HU" dirty="0"/>
          </a:p>
        </p:txBody>
      </p:sp>
      <p:pic>
        <p:nvPicPr>
          <p:cNvPr id="2050" name="Picture 2" descr="C:\Users\Éva\Downloads\fotó 1 (1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4136008" cy="3102006"/>
          </a:xfrm>
          <a:prstGeom prst="rect">
            <a:avLst/>
          </a:prstGeom>
          <a:noFill/>
        </p:spPr>
      </p:pic>
      <p:pic>
        <p:nvPicPr>
          <p:cNvPr id="2051" name="Picture 3" descr="C:\Users\Éva\Downloads\fotó 3 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7992" y="3755994"/>
            <a:ext cx="4136008" cy="3102006"/>
          </a:xfrm>
          <a:prstGeom prst="rect">
            <a:avLst/>
          </a:prstGeom>
          <a:noFill/>
        </p:spPr>
      </p:pic>
      <p:sp>
        <p:nvSpPr>
          <p:cNvPr id="5" name="Téglalap 4"/>
          <p:cNvSpPr/>
          <p:nvPr/>
        </p:nvSpPr>
        <p:spPr>
          <a:xfrm>
            <a:off x="4211960" y="22048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2800" dirty="0" smtClean="0"/>
              <a:t>ők </a:t>
            </a:r>
            <a:r>
              <a:rPr lang="hu-HU" sz="2800" dirty="0" smtClean="0"/>
              <a:t>is fehérek, vagyis </a:t>
            </a:r>
            <a:r>
              <a:rPr lang="hu-HU" sz="2800" dirty="0" err="1" smtClean="0"/>
              <a:t>szín-antiszínt</a:t>
            </a:r>
            <a:r>
              <a:rPr lang="hu-HU" sz="2800" dirty="0" smtClean="0"/>
              <a:t> hordoznak</a:t>
            </a:r>
            <a:endParaRPr lang="hu-HU" sz="2800" dirty="0"/>
          </a:p>
        </p:txBody>
      </p:sp>
      <p:sp>
        <p:nvSpPr>
          <p:cNvPr id="6" name="Téglalap 5"/>
          <p:cNvSpPr/>
          <p:nvPr/>
        </p:nvSpPr>
        <p:spPr>
          <a:xfrm>
            <a:off x="611560" y="5517232"/>
            <a:ext cx="37678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/>
              <a:t>8 különböző fajtája van</a:t>
            </a:r>
            <a:endParaRPr lang="hu-H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C:\Users\Éva\Downloads\fotó (2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9464" y="1745432"/>
            <a:ext cx="482453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églalap 2"/>
          <p:cNvSpPr/>
          <p:nvPr/>
        </p:nvSpPr>
        <p:spPr>
          <a:xfrm>
            <a:off x="539552" y="764704"/>
            <a:ext cx="82444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dirty="0" smtClean="0"/>
              <a:t>A kvarkokból álló részecskéket </a:t>
            </a:r>
            <a:r>
              <a:rPr lang="hu-HU" sz="2800" b="1" u="sng" dirty="0" err="1" smtClean="0"/>
              <a:t>hadronoknak</a:t>
            </a:r>
            <a:r>
              <a:rPr lang="hu-HU" sz="2800" u="sng" dirty="0" smtClean="0"/>
              <a:t> </a:t>
            </a:r>
            <a:r>
              <a:rPr lang="hu-HU" sz="2800" dirty="0" smtClean="0"/>
              <a:t>nevezzük, és két nagy csoportra oszthatjuk őket.</a:t>
            </a:r>
            <a:endParaRPr lang="hu-HU" sz="2800" dirty="0"/>
          </a:p>
        </p:txBody>
      </p:sp>
      <p:sp>
        <p:nvSpPr>
          <p:cNvPr id="4" name="Téglalap 3"/>
          <p:cNvSpPr/>
          <p:nvPr/>
        </p:nvSpPr>
        <p:spPr>
          <a:xfrm>
            <a:off x="2627784" y="2924944"/>
            <a:ext cx="19527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u="sng" dirty="0" err="1" smtClean="0"/>
              <a:t>Barionok</a:t>
            </a:r>
            <a:r>
              <a:rPr lang="hu-HU" sz="3200" dirty="0" smtClean="0"/>
              <a:t>→</a:t>
            </a:r>
            <a:endParaRPr lang="hu-HU" sz="3200" dirty="0"/>
          </a:p>
        </p:txBody>
      </p:sp>
      <p:sp>
        <p:nvSpPr>
          <p:cNvPr id="5" name="Téglalap 4"/>
          <p:cNvSpPr/>
          <p:nvPr/>
        </p:nvSpPr>
        <p:spPr>
          <a:xfrm>
            <a:off x="2627784" y="5589240"/>
            <a:ext cx="1834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u="sng" dirty="0" smtClean="0"/>
              <a:t>Mezonok</a:t>
            </a:r>
            <a:r>
              <a:rPr lang="hu-HU" sz="2400" dirty="0" smtClean="0"/>
              <a:t>→</a:t>
            </a:r>
            <a:endParaRPr lang="hu-HU" sz="2400" dirty="0"/>
          </a:p>
        </p:txBody>
      </p:sp>
      <p:sp>
        <p:nvSpPr>
          <p:cNvPr id="6" name="Téglalap 5"/>
          <p:cNvSpPr/>
          <p:nvPr/>
        </p:nvSpPr>
        <p:spPr>
          <a:xfrm>
            <a:off x="2051720" y="3501008"/>
            <a:ext cx="24881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 smtClean="0"/>
              <a:t>(3 kvarkból állnak)</a:t>
            </a:r>
            <a:endParaRPr lang="hu-HU" sz="2000" dirty="0"/>
          </a:p>
        </p:txBody>
      </p:sp>
      <p:sp>
        <p:nvSpPr>
          <p:cNvPr id="7" name="Téglalap 6"/>
          <p:cNvSpPr/>
          <p:nvPr/>
        </p:nvSpPr>
        <p:spPr>
          <a:xfrm>
            <a:off x="0" y="6093296"/>
            <a:ext cx="46842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 smtClean="0"/>
              <a:t>(1 kvarkból és 1 </a:t>
            </a:r>
            <a:r>
              <a:rPr lang="hu-HU" sz="2000" dirty="0" err="1" smtClean="0"/>
              <a:t>antikvarkból</a:t>
            </a:r>
            <a:r>
              <a:rPr lang="hu-HU" sz="2000" dirty="0" smtClean="0"/>
              <a:t> állnak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9" name="Téglalap 8"/>
          <p:cNvSpPr/>
          <p:nvPr/>
        </p:nvSpPr>
        <p:spPr>
          <a:xfrm>
            <a:off x="827584" y="2924944"/>
            <a:ext cx="4320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b="1" dirty="0" smtClean="0"/>
              <a:t>HADRONOK</a:t>
            </a:r>
            <a:endParaRPr lang="hu-H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 rot="20301613">
            <a:off x="639703" y="3048983"/>
            <a:ext cx="1133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PROTON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 rot="1564670">
            <a:off x="7757574" y="2920387"/>
            <a:ext cx="1375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solidFill>
                  <a:schemeClr val="accent2"/>
                </a:solidFill>
              </a:rPr>
              <a:t>NEUTRON</a:t>
            </a:r>
            <a:endParaRPr lang="hu-HU" dirty="0">
              <a:solidFill>
                <a:schemeClr val="accent2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 rot="20202631">
            <a:off x="3667543" y="3686683"/>
            <a:ext cx="1015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rgbClr val="7030A0"/>
                </a:solidFill>
              </a:rPr>
              <a:t>MEZON</a:t>
            </a:r>
            <a:endParaRPr lang="hu-HU" dirty="0">
              <a:solidFill>
                <a:srgbClr val="7030A0"/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 rot="19883206">
            <a:off x="6612013" y="3947980"/>
            <a:ext cx="10586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rgbClr val="C00000"/>
                </a:solidFill>
              </a:rPr>
              <a:t>BARION</a:t>
            </a:r>
            <a:endParaRPr lang="hu-HU" dirty="0">
              <a:solidFill>
                <a:srgbClr val="C00000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 rot="1417387">
            <a:off x="2732242" y="3180157"/>
            <a:ext cx="991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rgbClr val="002060"/>
                </a:solidFill>
              </a:rPr>
              <a:t>BOZON</a:t>
            </a:r>
            <a:endParaRPr lang="hu-HU" dirty="0">
              <a:solidFill>
                <a:srgbClr val="002060"/>
              </a:solidFill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5076056" y="1988840"/>
            <a:ext cx="1194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HADRON</a:t>
            </a:r>
            <a:endParaRPr lang="hu-H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églalap 7"/>
          <p:cNvSpPr/>
          <p:nvPr/>
        </p:nvSpPr>
        <p:spPr>
          <a:xfrm rot="1463917">
            <a:off x="3433836" y="5140918"/>
            <a:ext cx="1395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smtClean="0">
                <a:solidFill>
                  <a:srgbClr val="00B050"/>
                </a:solidFill>
              </a:rPr>
              <a:t>LEPTON</a:t>
            </a:r>
            <a:endParaRPr lang="hu-HU" b="1" dirty="0">
              <a:solidFill>
                <a:srgbClr val="00B050"/>
              </a:solidFill>
            </a:endParaRPr>
          </a:p>
        </p:txBody>
      </p:sp>
      <p:sp>
        <p:nvSpPr>
          <p:cNvPr id="9" name="Téglalap 8"/>
          <p:cNvSpPr/>
          <p:nvPr/>
        </p:nvSpPr>
        <p:spPr>
          <a:xfrm rot="19124323">
            <a:off x="637553" y="5341020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POZITRON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 rot="1659359">
            <a:off x="6516216" y="5373216"/>
            <a:ext cx="1936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ANTINEUTRINO</a:t>
            </a:r>
            <a:endParaRPr lang="hu-H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3419872" y="6021288"/>
            <a:ext cx="1388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NEUTRINO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12" name="Téglalap 11"/>
          <p:cNvSpPr/>
          <p:nvPr/>
        </p:nvSpPr>
        <p:spPr>
          <a:xfrm rot="1350767">
            <a:off x="5526466" y="3101866"/>
            <a:ext cx="1373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chemeClr val="tx1"/>
                </a:solidFill>
              </a:rPr>
              <a:t>ELEKTRON</a:t>
            </a: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13" name="Picture 8" descr="http://www.particlezoo.net/individual_pages/thumbnails/electron-neutri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132856"/>
            <a:ext cx="8382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" descr="http://www.particlezoo.net/individual_pages/thumbnails/up_quar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933056"/>
            <a:ext cx="8382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http://www.particlezoo.net/individual_pages/thumbnails/down_quar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5445224"/>
            <a:ext cx="8382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0" descr="http://www.particlezoo.net/individual_pages/thumbnails/top_quar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5589240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8" descr="http://www.particlezoo.net/individual_pages/thumbnails/bottom_quar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4221088"/>
            <a:ext cx="9525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6" descr="http://www.particlezoo.net/individual_pages/thumbnails/charm_quar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2276872"/>
            <a:ext cx="9048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4" descr="http://www.particlezoo.net/individual_pages/thumbnails/strange_quark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56376" y="4365104"/>
            <a:ext cx="8667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2" descr="http://www.particlezoo.net/individual_pages/thumbnails/W_boson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76256" y="1988840"/>
            <a:ext cx="9525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" descr="http://www.particlezoo.net/individual_pages/thumbnails/Higgs_handmade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95736" y="4077072"/>
            <a:ext cx="9525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églalap 22"/>
          <p:cNvSpPr/>
          <p:nvPr/>
        </p:nvSpPr>
        <p:spPr>
          <a:xfrm>
            <a:off x="1979712" y="764704"/>
            <a:ext cx="51936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4000" dirty="0" smtClean="0">
                <a:solidFill>
                  <a:schemeClr val="accent1"/>
                </a:solidFill>
              </a:rPr>
              <a:t>Ismeretlen ismerősök?</a:t>
            </a:r>
            <a:endParaRPr lang="hu-HU" sz="4000" dirty="0">
              <a:solidFill>
                <a:schemeClr val="accent1"/>
              </a:solidFill>
            </a:endParaRPr>
          </a:p>
        </p:txBody>
      </p:sp>
      <p:sp>
        <p:nvSpPr>
          <p:cNvPr id="24" name="Téglalap 23"/>
          <p:cNvSpPr/>
          <p:nvPr/>
        </p:nvSpPr>
        <p:spPr>
          <a:xfrm>
            <a:off x="7817611" y="6237312"/>
            <a:ext cx="1326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err="1" smtClean="0"/>
              <a:t>ParticleZoo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smtClean="0"/>
              <a:t>Próbáljunk meg először </a:t>
            </a:r>
            <a:r>
              <a:rPr lang="hu-HU" dirty="0" err="1" smtClean="0"/>
              <a:t>barionokat</a:t>
            </a:r>
            <a:r>
              <a:rPr lang="hu-HU" dirty="0" smtClean="0"/>
              <a:t> kirakni a kockáinkból!</a:t>
            </a:r>
            <a:endParaRPr lang="hu-HU" dirty="0"/>
          </a:p>
        </p:txBody>
      </p:sp>
      <p:pic>
        <p:nvPicPr>
          <p:cNvPr id="6146" name="Picture 2" descr="C:\Users\Éva\Downloads\fotó 2 (1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44824"/>
            <a:ext cx="6152232" cy="4614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Éva\Downloads\image (60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44824"/>
            <a:ext cx="6368256" cy="4776192"/>
          </a:xfrm>
          <a:prstGeom prst="rect">
            <a:avLst/>
          </a:prstGeom>
          <a:noFill/>
        </p:spPr>
      </p:pic>
      <p:sp>
        <p:nvSpPr>
          <p:cNvPr id="3" name="Téglalap 2"/>
          <p:cNvSpPr/>
          <p:nvPr/>
        </p:nvSpPr>
        <p:spPr>
          <a:xfrm>
            <a:off x="1187624" y="476672"/>
            <a:ext cx="69438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/>
              <a:t>A protont most már úgy is nevezhetjük, hogy (3 kvarkos) </a:t>
            </a:r>
            <a:r>
              <a:rPr lang="hu-HU" sz="3200" b="1" u="sng" dirty="0" err="1" smtClean="0"/>
              <a:t>barion</a:t>
            </a:r>
            <a:endParaRPr lang="hu-HU" sz="32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Éva\Downloads\image (61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16832"/>
            <a:ext cx="6152232" cy="4614174"/>
          </a:xfrm>
          <a:prstGeom prst="rect">
            <a:avLst/>
          </a:prstGeom>
          <a:noFill/>
        </p:spPr>
      </p:pic>
      <p:sp>
        <p:nvSpPr>
          <p:cNvPr id="3" name="Téglalap 2"/>
          <p:cNvSpPr/>
          <p:nvPr/>
        </p:nvSpPr>
        <p:spPr>
          <a:xfrm>
            <a:off x="683568" y="764704"/>
            <a:ext cx="8460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200" b="1" dirty="0" smtClean="0"/>
              <a:t>A neutron szintén 3 kvarkból álló </a:t>
            </a:r>
            <a:r>
              <a:rPr lang="hu-HU" sz="3200" b="1" u="sng" dirty="0" err="1" smtClean="0"/>
              <a:t>barion</a:t>
            </a:r>
            <a:endParaRPr lang="hu-HU" sz="32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Éva\Downloads\image (64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060848"/>
            <a:ext cx="6008216" cy="4506162"/>
          </a:xfrm>
          <a:prstGeom prst="rect">
            <a:avLst/>
          </a:prstGeom>
          <a:noFill/>
        </p:spPr>
      </p:pic>
      <p:sp>
        <p:nvSpPr>
          <p:cNvPr id="3" name="Téglalap 2"/>
          <p:cNvSpPr/>
          <p:nvPr/>
        </p:nvSpPr>
        <p:spPr>
          <a:xfrm>
            <a:off x="395536" y="332656"/>
            <a:ext cx="83164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/>
              <a:t>De lehet akár más részecskéket is hasonlóan összeállítani. Pl.: </a:t>
            </a:r>
            <a:r>
              <a:rPr lang="az-Cyrl-AZ" sz="3200" b="1" u="sng" dirty="0" smtClean="0"/>
              <a:t>Л</a:t>
            </a:r>
            <a:r>
              <a:rPr lang="hu-HU" sz="3200" b="1" u="sng" dirty="0" err="1" smtClean="0"/>
              <a:t>-részecskét</a:t>
            </a:r>
            <a:endParaRPr lang="hu-HU" sz="3200" b="1" u="sng" dirty="0" smtClean="0"/>
          </a:p>
          <a:p>
            <a:pPr algn="ctr"/>
            <a:r>
              <a:rPr lang="hu-HU" sz="2800" dirty="0" smtClean="0"/>
              <a:t>    (töltése= </a:t>
            </a:r>
            <a:r>
              <a:rPr lang="hu-HU" sz="3200" dirty="0" smtClean="0"/>
              <a:t>0</a:t>
            </a:r>
            <a:r>
              <a:rPr lang="hu-HU" sz="2800" dirty="0" smtClean="0"/>
              <a:t>)</a:t>
            </a:r>
            <a:endParaRPr lang="hu-H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600" dirty="0" smtClean="0"/>
              <a:t>A </a:t>
            </a:r>
            <a:r>
              <a:rPr lang="hu-HU" sz="3600" dirty="0" err="1" smtClean="0"/>
              <a:t>hadronok</a:t>
            </a:r>
            <a:r>
              <a:rPr lang="hu-HU" sz="3600" dirty="0" smtClean="0"/>
              <a:t> másik csoportja: </a:t>
            </a:r>
            <a:r>
              <a:rPr lang="hu-HU" sz="3600" b="1" u="sng" dirty="0" smtClean="0"/>
              <a:t>a mezonok</a:t>
            </a:r>
            <a:r>
              <a:rPr lang="hu-HU" sz="3600" dirty="0" smtClean="0"/>
              <a:t>,</a:t>
            </a:r>
            <a:br>
              <a:rPr lang="hu-HU" sz="3600" dirty="0" smtClean="0"/>
            </a:br>
            <a:r>
              <a:rPr lang="hu-HU" sz="3600" dirty="0" smtClean="0"/>
              <a:t>amik egy kvarkból és egy </a:t>
            </a:r>
            <a:r>
              <a:rPr lang="hu-HU" sz="3600" dirty="0" err="1" smtClean="0"/>
              <a:t>antikvarkból</a:t>
            </a:r>
            <a:r>
              <a:rPr lang="hu-HU" sz="3600" dirty="0" smtClean="0"/>
              <a:t> állnak</a:t>
            </a:r>
            <a:br>
              <a:rPr lang="hu-HU" sz="3600" dirty="0" smtClean="0"/>
            </a:br>
            <a:r>
              <a:rPr lang="hu-HU" sz="3600" dirty="0" smtClean="0"/>
              <a:t>(és ne feledjük: szín és </a:t>
            </a:r>
            <a:r>
              <a:rPr lang="hu-HU" sz="3600" dirty="0" err="1" smtClean="0"/>
              <a:t>antiszínből</a:t>
            </a:r>
            <a:r>
              <a:rPr lang="hu-HU" sz="3600" dirty="0" smtClean="0"/>
              <a:t>)</a:t>
            </a:r>
            <a:endParaRPr lang="hu-HU" sz="3600" dirty="0"/>
          </a:p>
        </p:txBody>
      </p:sp>
      <p:pic>
        <p:nvPicPr>
          <p:cNvPr id="3" name="Picture 2" descr="C:\Users\Éva\Downloads\image (63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3271912" cy="2453934"/>
          </a:xfrm>
          <a:prstGeom prst="rect">
            <a:avLst/>
          </a:prstGeom>
          <a:noFill/>
        </p:spPr>
      </p:pic>
      <p:pic>
        <p:nvPicPr>
          <p:cNvPr id="4" name="Picture 3" descr="C:\Users\Éva\Downloads\image (62)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149080"/>
            <a:ext cx="3611893" cy="2708920"/>
          </a:xfrm>
          <a:prstGeom prst="rect">
            <a:avLst/>
          </a:prstGeom>
          <a:noFill/>
        </p:spPr>
      </p:pic>
      <p:pic>
        <p:nvPicPr>
          <p:cNvPr id="5" name="Picture 4" descr="C:\Users\Éva\Downloads\image (65)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72088" y="1916832"/>
            <a:ext cx="3271912" cy="2453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Éva\Downloads\image (63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71912" cy="2453934"/>
          </a:xfrm>
          <a:prstGeom prst="rect">
            <a:avLst/>
          </a:prstGeom>
          <a:noFill/>
        </p:spPr>
      </p:pic>
      <p:pic>
        <p:nvPicPr>
          <p:cNvPr id="9219" name="Picture 3" descr="C:\Users\Éva\Downloads\image (62)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988840"/>
            <a:ext cx="3611893" cy="2708920"/>
          </a:xfrm>
          <a:prstGeom prst="rect">
            <a:avLst/>
          </a:prstGeom>
          <a:noFill/>
        </p:spPr>
      </p:pic>
      <p:pic>
        <p:nvPicPr>
          <p:cNvPr id="9220" name="Picture 4" descr="C:\Users\Éva\Downloads\image (65)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72088" y="4404066"/>
            <a:ext cx="3271912" cy="2453934"/>
          </a:xfrm>
          <a:prstGeom prst="rect">
            <a:avLst/>
          </a:prstGeom>
          <a:noFill/>
        </p:spPr>
      </p:pic>
      <p:sp>
        <p:nvSpPr>
          <p:cNvPr id="5" name="Téglalap 4"/>
          <p:cNvSpPr/>
          <p:nvPr/>
        </p:nvSpPr>
        <p:spPr>
          <a:xfrm>
            <a:off x="3635896" y="836712"/>
            <a:ext cx="14414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 err="1" smtClean="0"/>
              <a:t>Kaon</a:t>
            </a:r>
            <a:r>
              <a:rPr lang="hu-HU" sz="2000" dirty="0" smtClean="0"/>
              <a:t>: </a:t>
            </a:r>
            <a:r>
              <a:rPr lang="el-GR" sz="2000" dirty="0" smtClean="0"/>
              <a:t>Κ⁻</a:t>
            </a:r>
            <a:endParaRPr lang="hu-HU" sz="2000" dirty="0" smtClean="0"/>
          </a:p>
          <a:p>
            <a:r>
              <a:rPr lang="hu-HU" sz="2000" dirty="0" smtClean="0"/>
              <a:t>(töltés:-1)</a:t>
            </a:r>
            <a:endParaRPr lang="hu-HU" sz="2000" dirty="0"/>
          </a:p>
        </p:txBody>
      </p:sp>
      <p:sp>
        <p:nvSpPr>
          <p:cNvPr id="6" name="Téglalap 5"/>
          <p:cNvSpPr/>
          <p:nvPr/>
        </p:nvSpPr>
        <p:spPr>
          <a:xfrm>
            <a:off x="3203848" y="908720"/>
            <a:ext cx="570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dirty="0" smtClean="0"/>
              <a:t>←</a:t>
            </a:r>
            <a:endParaRPr lang="hu-HU" sz="3200" dirty="0"/>
          </a:p>
        </p:txBody>
      </p:sp>
      <p:sp>
        <p:nvSpPr>
          <p:cNvPr id="7" name="Téglalap 6"/>
          <p:cNvSpPr/>
          <p:nvPr/>
        </p:nvSpPr>
        <p:spPr>
          <a:xfrm>
            <a:off x="7596336" y="620688"/>
            <a:ext cx="3600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b="1" dirty="0" smtClean="0"/>
              <a:t>MEZONOK</a:t>
            </a:r>
            <a:endParaRPr lang="hu-HU" sz="2800" b="1" dirty="0"/>
          </a:p>
        </p:txBody>
      </p:sp>
      <p:sp>
        <p:nvSpPr>
          <p:cNvPr id="8" name="Téglalap 7"/>
          <p:cNvSpPr/>
          <p:nvPr/>
        </p:nvSpPr>
        <p:spPr>
          <a:xfrm>
            <a:off x="395536" y="3429000"/>
            <a:ext cx="1997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dirty="0" err="1" smtClean="0"/>
              <a:t>Rho</a:t>
            </a:r>
            <a:r>
              <a:rPr lang="hu-HU" sz="2000" dirty="0" smtClean="0"/>
              <a:t>: </a:t>
            </a:r>
            <a:r>
              <a:rPr lang="el-GR" sz="2000" dirty="0" smtClean="0"/>
              <a:t>ρ⁺</a:t>
            </a:r>
            <a:endParaRPr lang="hu-HU" sz="2000" dirty="0" smtClean="0"/>
          </a:p>
          <a:p>
            <a:r>
              <a:rPr lang="hu-HU" sz="2000" dirty="0" smtClean="0"/>
              <a:t>(töltés:+1)</a:t>
            </a:r>
            <a:endParaRPr lang="hu-HU" sz="2000" dirty="0"/>
          </a:p>
        </p:txBody>
      </p:sp>
      <p:sp>
        <p:nvSpPr>
          <p:cNvPr id="9" name="Téglalap 8"/>
          <p:cNvSpPr/>
          <p:nvPr/>
        </p:nvSpPr>
        <p:spPr>
          <a:xfrm>
            <a:off x="1835696" y="3501008"/>
            <a:ext cx="570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sz="3200" dirty="0" smtClean="0"/>
              <a:t>→</a:t>
            </a:r>
          </a:p>
        </p:txBody>
      </p:sp>
      <p:sp>
        <p:nvSpPr>
          <p:cNvPr id="10" name="Téglalap 9"/>
          <p:cNvSpPr/>
          <p:nvPr/>
        </p:nvSpPr>
        <p:spPr>
          <a:xfrm>
            <a:off x="3563888" y="5733256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hu-HU" sz="2000" dirty="0" smtClean="0"/>
              <a:t>J/</a:t>
            </a:r>
            <a:r>
              <a:rPr lang="el-GR" sz="2000" dirty="0" smtClean="0"/>
              <a:t>Ψ</a:t>
            </a:r>
            <a:endParaRPr lang="hu-HU" sz="2000" dirty="0" smtClean="0"/>
          </a:p>
          <a:p>
            <a:pPr>
              <a:defRPr/>
            </a:pPr>
            <a:r>
              <a:rPr lang="hu-HU" sz="2000" dirty="0" smtClean="0"/>
              <a:t>(töltés:0)</a:t>
            </a:r>
            <a:endParaRPr lang="hu-HU" sz="2000" dirty="0"/>
          </a:p>
        </p:txBody>
      </p:sp>
      <p:sp>
        <p:nvSpPr>
          <p:cNvPr id="12" name="Téglalap 11"/>
          <p:cNvSpPr/>
          <p:nvPr/>
        </p:nvSpPr>
        <p:spPr>
          <a:xfrm>
            <a:off x="5004048" y="5733256"/>
            <a:ext cx="570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sz="3200" dirty="0" smtClean="0"/>
              <a:t>→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smtClean="0"/>
              <a:t>Vajon miért nevezik az </a:t>
            </a:r>
            <a:r>
              <a:rPr lang="hu-HU" dirty="0" err="1" smtClean="0"/>
              <a:t>LHC-t</a:t>
            </a:r>
            <a:r>
              <a:rPr lang="hu-HU" dirty="0" smtClean="0"/>
              <a:t>, Nagy </a:t>
            </a:r>
            <a:r>
              <a:rPr lang="hu-HU" b="1" u="sng" dirty="0" err="1" smtClean="0"/>
              <a:t>Hadron</a:t>
            </a:r>
            <a:r>
              <a:rPr lang="hu-HU" dirty="0" smtClean="0"/>
              <a:t> Ütköztetőnek?</a:t>
            </a:r>
            <a:endParaRPr lang="hu-HU" dirty="0"/>
          </a:p>
        </p:txBody>
      </p:sp>
      <p:pic>
        <p:nvPicPr>
          <p:cNvPr id="3" name="Picture 2" descr="http://htmlimg3.scribdassets.com/4as494yl4w1jf8io/images/32-041fdf8dc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19" y="3501008"/>
            <a:ext cx="5385979" cy="387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htmlimg2.scribdassets.com/4as494yl4w1jf8io/images/51-b2c34227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3754532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tmlimg2.scribdassets.com/4as494yl4w1jf8io/images/12-43cfae73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060848"/>
            <a:ext cx="6730578" cy="582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églalap 3"/>
          <p:cNvSpPr/>
          <p:nvPr/>
        </p:nvSpPr>
        <p:spPr>
          <a:xfrm>
            <a:off x="899592" y="620688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dirty="0" smtClean="0"/>
              <a:t>STANDARD MODELL ÁLLATKERTJE</a:t>
            </a:r>
          </a:p>
          <a:p>
            <a:pPr algn="ctr"/>
            <a:r>
              <a:rPr lang="hu-HU" sz="2400" u="sng" dirty="0" smtClean="0"/>
              <a:t>Kvarkok</a:t>
            </a:r>
            <a:r>
              <a:rPr lang="hu-HU" sz="2400" dirty="0" smtClean="0"/>
              <a:t>, l</a:t>
            </a:r>
            <a:r>
              <a:rPr lang="hu-HU" sz="2400" u="sng" dirty="0" smtClean="0"/>
              <a:t>eptonok</a:t>
            </a:r>
            <a:r>
              <a:rPr lang="hu-HU" sz="2400" dirty="0" smtClean="0"/>
              <a:t> és a kölcsönhatásokat közvetítő </a:t>
            </a:r>
            <a:r>
              <a:rPr lang="hu-HU" sz="2400" u="sng" dirty="0" err="1" smtClean="0"/>
              <a:t>bozonok</a:t>
            </a:r>
            <a:r>
              <a:rPr lang="hu-HU" sz="2400" dirty="0" smtClean="0"/>
              <a:t> alkotják a körülöttünk lévő világot. </a:t>
            </a:r>
            <a:endParaRPr 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/>
          <p:cNvGraphicFramePr>
            <a:graphicFrameLocks noGrp="1"/>
          </p:cNvGraphicFramePr>
          <p:nvPr/>
        </p:nvGraphicFramePr>
        <p:xfrm>
          <a:off x="215008" y="1509695"/>
          <a:ext cx="8928992" cy="5348305"/>
        </p:xfrm>
        <a:graphic>
          <a:graphicData uri="http://schemas.openxmlformats.org/drawingml/2006/table">
            <a:tbl>
              <a:tblPr/>
              <a:tblGrid>
                <a:gridCol w="2016224"/>
                <a:gridCol w="1440160"/>
                <a:gridCol w="1152128"/>
                <a:gridCol w="1440160"/>
                <a:gridCol w="1656184"/>
                <a:gridCol w="1224136"/>
              </a:tblGrid>
              <a:tr h="1080120">
                <a:tc>
                  <a:txBody>
                    <a:bodyPr/>
                    <a:lstStyle/>
                    <a:p>
                      <a:r>
                        <a:rPr lang="hu-HU" sz="1800" i="0" u="sng" dirty="0"/>
                        <a:t>K</a:t>
                      </a:r>
                      <a:r>
                        <a:rPr lang="hu-HU" sz="1800" i="0" u="sng" dirty="0" smtClean="0"/>
                        <a:t>ölcsönhatás</a:t>
                      </a:r>
                      <a:endParaRPr lang="hu-HU" sz="1800" i="0" u="sng" dirty="0"/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1" i="0" u="sng" dirty="0">
                          <a:solidFill>
                            <a:srgbClr val="FF0000"/>
                          </a:solidFill>
                        </a:rPr>
                        <a:t>közvetítő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i="0" u="sng" dirty="0"/>
                        <a:t>nyugalmi tömege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i="0" u="sng" dirty="0"/>
                        <a:t>töltés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i="0" u="sng" dirty="0"/>
                        <a:t>Mire hat?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i="0" u="sng" dirty="0"/>
                        <a:t>hatótávolság (m)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0939">
                <a:tc>
                  <a:txBody>
                    <a:bodyPr/>
                    <a:lstStyle/>
                    <a:p>
                      <a:r>
                        <a:rPr lang="hu-HU" sz="1800" dirty="0"/>
                        <a:t>erős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1" dirty="0" err="1" smtClean="0">
                          <a:solidFill>
                            <a:srgbClr val="FF0000"/>
                          </a:solidFill>
                        </a:rPr>
                        <a:t>gluonok</a:t>
                      </a:r>
                      <a:r>
                        <a:rPr lang="hu-HU" sz="20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hu-HU" sz="2000" b="1" dirty="0">
                          <a:solidFill>
                            <a:srgbClr val="FF0000"/>
                          </a:solidFill>
                        </a:rPr>
                        <a:t>(8-féle)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0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színtöltés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hadronokra</a:t>
                      </a:r>
                      <a:endParaRPr lang="hu-HU" sz="1800" dirty="0"/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10</a:t>
                      </a:r>
                      <a:r>
                        <a:rPr lang="hu-HU" sz="1800" baseline="30000" dirty="0"/>
                        <a:t>−15</a:t>
                      </a:r>
                      <a:endParaRPr lang="hu-HU" sz="1800" dirty="0"/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3892">
                <a:tc>
                  <a:txBody>
                    <a:bodyPr/>
                    <a:lstStyle/>
                    <a:p>
                      <a:r>
                        <a:rPr lang="hu-HU" sz="1800" dirty="0"/>
                        <a:t>elektromágneses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1" dirty="0">
                          <a:solidFill>
                            <a:srgbClr val="FF0000"/>
                          </a:solidFill>
                        </a:rPr>
                        <a:t>foton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0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elektromos töltés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elektromosan töltött </a:t>
                      </a:r>
                      <a:r>
                        <a:rPr lang="hu-HU" sz="1800" dirty="0" smtClean="0"/>
                        <a:t>részecskére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végtelen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3892">
                <a:tc>
                  <a:txBody>
                    <a:bodyPr/>
                    <a:lstStyle/>
                    <a:p>
                      <a:r>
                        <a:rPr lang="hu-HU" sz="1800"/>
                        <a:t>gyenge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1" dirty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hu-HU" sz="2000" b="1" baseline="30000" dirty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hu-HU" sz="2000" b="1" dirty="0">
                          <a:solidFill>
                            <a:srgbClr val="FF0000"/>
                          </a:solidFill>
                        </a:rPr>
                        <a:t> W</a:t>
                      </a:r>
                      <a:r>
                        <a:rPr lang="hu-HU" sz="2000" b="1" baseline="30000" dirty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hu-HU" sz="2000" b="1" dirty="0">
                          <a:solidFill>
                            <a:srgbClr val="FF0000"/>
                          </a:solidFill>
                        </a:rPr>
                        <a:t> és W</a:t>
                      </a:r>
                      <a:r>
                        <a:rPr lang="hu-HU" sz="2000" b="1" baseline="30000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hu-H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800" dirty="0"/>
                        <a:t>91, </a:t>
                      </a:r>
                      <a:r>
                        <a:rPr lang="sv-SE" sz="1800" dirty="0" smtClean="0"/>
                        <a:t>80 </a:t>
                      </a:r>
                      <a:r>
                        <a:rPr lang="sv-SE" sz="1800" dirty="0"/>
                        <a:t>GeV/c²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/>
                        <a:t>gyenge töltés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minden 1/2 spinű </a:t>
                      </a:r>
                      <a:r>
                        <a:rPr lang="hu-HU" sz="1800" dirty="0" smtClean="0"/>
                        <a:t>részecskére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10</a:t>
                      </a:r>
                      <a:r>
                        <a:rPr lang="hu-HU" sz="1800" baseline="30000" dirty="0"/>
                        <a:t>−18</a:t>
                      </a:r>
                      <a:endParaRPr lang="hu-HU" sz="1800" dirty="0"/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462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gravitációs</a:t>
                      </a:r>
                      <a:endParaRPr lang="hu-HU" sz="1800" dirty="0"/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1" dirty="0" err="1">
                          <a:solidFill>
                            <a:srgbClr val="FF0000"/>
                          </a:solidFill>
                        </a:rPr>
                        <a:t>graviton</a:t>
                      </a:r>
                      <a:r>
                        <a:rPr lang="hu-HU" sz="2000" b="1" dirty="0">
                          <a:solidFill>
                            <a:srgbClr val="FF0000"/>
                          </a:solidFill>
                        </a:rPr>
                        <a:t>*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0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/>
                        <a:t>tömeg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mindenre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végtelen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églalap 2"/>
          <p:cNvSpPr/>
          <p:nvPr/>
        </p:nvSpPr>
        <p:spPr>
          <a:xfrm>
            <a:off x="1979712" y="548680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dirty="0" smtClean="0"/>
              <a:t>   A közvetítő részecskéket hívjuk </a:t>
            </a:r>
            <a:r>
              <a:rPr lang="hu-HU" sz="2400" b="1" u="sng" dirty="0" err="1" smtClean="0"/>
              <a:t>Bozonoknak</a:t>
            </a:r>
            <a:endParaRPr lang="hu-H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835696" y="260648"/>
            <a:ext cx="53348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800" b="1" dirty="0" smtClean="0"/>
              <a:t>És hogy még bonyolultabb legyen az életünk:</a:t>
            </a:r>
          </a:p>
        </p:txBody>
      </p:sp>
      <p:sp>
        <p:nvSpPr>
          <p:cNvPr id="3" name="Téglalap 2"/>
          <p:cNvSpPr/>
          <p:nvPr/>
        </p:nvSpPr>
        <p:spPr>
          <a:xfrm>
            <a:off x="323528" y="2204864"/>
            <a:ext cx="914501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 smtClean="0">
                <a:solidFill>
                  <a:srgbClr val="FF0000"/>
                </a:solidFill>
              </a:rPr>
              <a:t>» </a:t>
            </a:r>
            <a:r>
              <a:rPr lang="hu-HU" sz="2400" u="sng" dirty="0" smtClean="0">
                <a:solidFill>
                  <a:srgbClr val="FF0000"/>
                </a:solidFill>
              </a:rPr>
              <a:t>Spin szerint:</a:t>
            </a:r>
          </a:p>
          <a:p>
            <a:endParaRPr lang="hu-HU" sz="2400" u="sng" dirty="0" smtClean="0"/>
          </a:p>
          <a:p>
            <a:r>
              <a:rPr lang="hu-HU" sz="2400" dirty="0" smtClean="0"/>
              <a:t>   feles spinű = </a:t>
            </a:r>
            <a:r>
              <a:rPr lang="hu-HU" sz="2400" u="sng" dirty="0" err="1" smtClean="0"/>
              <a:t>fermion</a:t>
            </a:r>
            <a:r>
              <a:rPr lang="hu-HU" sz="2400" dirty="0" smtClean="0"/>
              <a:t>,   egész spinű = </a:t>
            </a:r>
            <a:r>
              <a:rPr lang="hu-HU" sz="2400" u="sng" dirty="0" err="1" smtClean="0"/>
              <a:t>bozon</a:t>
            </a:r>
            <a:endParaRPr lang="hu-HU" sz="2400" u="sng" dirty="0" smtClean="0"/>
          </a:p>
          <a:p>
            <a:endParaRPr lang="hu-HU" sz="2400" dirty="0" smtClean="0"/>
          </a:p>
          <a:p>
            <a:r>
              <a:rPr lang="hu-HU" sz="2400" dirty="0" smtClean="0">
                <a:solidFill>
                  <a:srgbClr val="FF0000"/>
                </a:solidFill>
              </a:rPr>
              <a:t>» </a:t>
            </a:r>
            <a:r>
              <a:rPr lang="hu-HU" sz="2400" u="sng" dirty="0" smtClean="0">
                <a:solidFill>
                  <a:srgbClr val="FF0000"/>
                </a:solidFill>
              </a:rPr>
              <a:t>Kölcsönhatásban való részvételük alapján:</a:t>
            </a:r>
          </a:p>
          <a:p>
            <a:endParaRPr lang="hu-HU" sz="2400" dirty="0" smtClean="0"/>
          </a:p>
          <a:p>
            <a:r>
              <a:rPr lang="hu-HU" sz="2400" dirty="0" smtClean="0"/>
              <a:t> - erős: </a:t>
            </a:r>
            <a:r>
              <a:rPr lang="hu-HU" sz="2400" u="sng" dirty="0" err="1" smtClean="0"/>
              <a:t>hadronok</a:t>
            </a:r>
            <a:r>
              <a:rPr lang="hu-HU" sz="2400" dirty="0" smtClean="0"/>
              <a:t>     (</a:t>
            </a:r>
            <a:r>
              <a:rPr lang="hu-HU" sz="2400" dirty="0" err="1" smtClean="0"/>
              <a:t>fermionok</a:t>
            </a:r>
            <a:r>
              <a:rPr lang="hu-HU" sz="2400" dirty="0" smtClean="0"/>
              <a:t> = </a:t>
            </a:r>
            <a:r>
              <a:rPr lang="hu-HU" sz="2400" dirty="0" err="1" smtClean="0"/>
              <a:t>barionok</a:t>
            </a:r>
            <a:r>
              <a:rPr lang="hu-HU" sz="2400" dirty="0" smtClean="0"/>
              <a:t>, </a:t>
            </a:r>
          </a:p>
          <a:p>
            <a:r>
              <a:rPr lang="hu-HU" sz="2400" dirty="0" smtClean="0"/>
              <a:t>                                  </a:t>
            </a:r>
            <a:r>
              <a:rPr lang="hu-HU" sz="2400" dirty="0" err="1" smtClean="0"/>
              <a:t>bozonok</a:t>
            </a:r>
            <a:r>
              <a:rPr lang="hu-HU" sz="2400" dirty="0" smtClean="0"/>
              <a:t> = mezonok)</a:t>
            </a:r>
          </a:p>
          <a:p>
            <a:r>
              <a:rPr lang="hu-HU" sz="2400" dirty="0" smtClean="0"/>
              <a:t> - </a:t>
            </a:r>
            <a:r>
              <a:rPr lang="hu-HU" sz="2400" u="sng" dirty="0" smtClean="0"/>
              <a:t>leptonok</a:t>
            </a:r>
            <a:r>
              <a:rPr lang="hu-HU" sz="2400" dirty="0" smtClean="0"/>
              <a:t>, amik nem vesznek részt az erős </a:t>
            </a:r>
            <a:r>
              <a:rPr lang="hu-HU" sz="2400" dirty="0" err="1" smtClean="0"/>
              <a:t>kh-ban</a:t>
            </a:r>
            <a:endParaRPr lang="hu-HU" sz="2400" dirty="0" smtClean="0"/>
          </a:p>
          <a:p>
            <a:endParaRPr lang="hu-HU" sz="2400" dirty="0" smtClean="0"/>
          </a:p>
          <a:p>
            <a:r>
              <a:rPr lang="hu-HU" sz="2400" dirty="0" smtClean="0"/>
              <a:t> - ( a gyenge kölcsönhatás minden részecskére hat)</a:t>
            </a:r>
          </a:p>
          <a:p>
            <a:endParaRPr lang="hu-HU" sz="2400" dirty="0" smtClean="0"/>
          </a:p>
          <a:p>
            <a:r>
              <a:rPr lang="hu-HU" sz="2400" dirty="0" smtClean="0"/>
              <a:t>                         </a:t>
            </a:r>
          </a:p>
          <a:p>
            <a:r>
              <a:rPr lang="hu-HU" sz="2400" dirty="0" smtClean="0"/>
              <a:t>                                  </a:t>
            </a:r>
          </a:p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2267744" y="134076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2400" dirty="0" smtClean="0"/>
              <a:t>Lehet másképpen is osztályozni a részecskéket!</a:t>
            </a:r>
            <a:endParaRPr 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smtClean="0"/>
              <a:t>Tudunk játszani ezzel a kártyajátékkal?</a:t>
            </a:r>
            <a:endParaRPr lang="hu-HU" dirty="0"/>
          </a:p>
        </p:txBody>
      </p:sp>
      <p:pic>
        <p:nvPicPr>
          <p:cNvPr id="30722" name="Picture 2" descr="https://encrypted-tbn0.gstatic.com/images?q=tbn:ANd9GcTNDCKnzO90VFpVHRVLwD5uSHlmic-rIhnm4ACgiLAnUMlBMUF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92896"/>
            <a:ext cx="8460940" cy="3384376"/>
          </a:xfrm>
          <a:prstGeom prst="rect">
            <a:avLst/>
          </a:prstGeom>
          <a:noFill/>
        </p:spPr>
      </p:pic>
      <p:sp>
        <p:nvSpPr>
          <p:cNvPr id="4" name="Téglalap 3"/>
          <p:cNvSpPr/>
          <p:nvPr/>
        </p:nvSpPr>
        <p:spPr>
          <a:xfrm>
            <a:off x="6876256" y="5949280"/>
            <a:ext cx="1920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Dr. Csörgő Tamás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hu-HU" sz="3600" dirty="0" smtClean="0"/>
              <a:t>De ne is menjünk bele, Pásztor Gabi majd elmagyarázza </a:t>
            </a:r>
            <a:r>
              <a:rPr lang="hu-HU" sz="3600" dirty="0" smtClean="0">
                <a:sym typeface="Wingdings" pitchFamily="2" charset="2"/>
              </a:rPr>
              <a:t></a:t>
            </a:r>
            <a:endParaRPr lang="hu-HU" sz="3600" dirty="0"/>
          </a:p>
        </p:txBody>
      </p:sp>
      <p:pic>
        <p:nvPicPr>
          <p:cNvPr id="33794" name="Picture 2" descr="http://www.konkoly.hu/~kovari/CSILLAGASZAT/tananyag/CSILLAGASZAT/12/2_1/hq/std3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7195728" cy="47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hu-HU" sz="4000" dirty="0" smtClean="0"/>
              <a:t>A leptonokat felsorolom, mert némelyikükre később szükségünk lesz </a:t>
            </a:r>
            <a:endParaRPr lang="hu-HU" sz="4000" dirty="0"/>
          </a:p>
        </p:txBody>
      </p:sp>
      <p:pic>
        <p:nvPicPr>
          <p:cNvPr id="38914" name="Picture 2" descr="http://www-donut.fnal.gov/web_pages/neutrinospg/lepton_chart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698350"/>
            <a:ext cx="4536504" cy="515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smtClean="0"/>
              <a:t>Ismerős és ismeretlen megmaradási törvények</a:t>
            </a:r>
            <a:endParaRPr lang="hu-HU" dirty="0"/>
          </a:p>
        </p:txBody>
      </p:sp>
      <p:sp>
        <p:nvSpPr>
          <p:cNvPr id="3" name="Téglalap 2"/>
          <p:cNvSpPr/>
          <p:nvPr/>
        </p:nvSpPr>
        <p:spPr>
          <a:xfrm>
            <a:off x="1259632" y="2551837"/>
            <a:ext cx="65527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dirty="0" err="1" smtClean="0"/>
              <a:t>Ch</a:t>
            </a:r>
            <a:r>
              <a:rPr lang="hu-HU" sz="2800" dirty="0" smtClean="0"/>
              <a:t> (</a:t>
            </a:r>
            <a:r>
              <a:rPr lang="hu-HU" sz="2800" dirty="0" err="1" smtClean="0"/>
              <a:t>charge</a:t>
            </a:r>
            <a:r>
              <a:rPr lang="hu-HU" sz="2800" dirty="0" smtClean="0"/>
              <a:t>): elektromos töltés </a:t>
            </a:r>
          </a:p>
          <a:p>
            <a:r>
              <a:rPr lang="hu-HU" sz="2800" dirty="0" err="1" smtClean="0"/>
              <a:t>Sp</a:t>
            </a:r>
            <a:r>
              <a:rPr lang="hu-HU" sz="2800" dirty="0" smtClean="0"/>
              <a:t>: spin (impulzus momentum)</a:t>
            </a:r>
          </a:p>
          <a:p>
            <a:r>
              <a:rPr lang="hu-HU" sz="2800" dirty="0" smtClean="0"/>
              <a:t>B: </a:t>
            </a:r>
            <a:r>
              <a:rPr lang="hu-HU" sz="2800" dirty="0" err="1" smtClean="0"/>
              <a:t>barionszám</a:t>
            </a:r>
            <a:endParaRPr lang="hu-HU" sz="2800" dirty="0" smtClean="0"/>
          </a:p>
          <a:p>
            <a:r>
              <a:rPr lang="hu-HU" sz="2800" dirty="0" smtClean="0"/>
              <a:t>L: </a:t>
            </a:r>
            <a:r>
              <a:rPr lang="hu-HU" sz="2800" dirty="0" err="1" smtClean="0"/>
              <a:t>leptonszám</a:t>
            </a:r>
            <a:endParaRPr lang="hu-HU" sz="2800" dirty="0" smtClean="0"/>
          </a:p>
          <a:p>
            <a:r>
              <a:rPr lang="hu-HU" sz="2800" dirty="0" smtClean="0"/>
              <a:t>E: energia/tömeg</a:t>
            </a:r>
          </a:p>
          <a:p>
            <a:r>
              <a:rPr lang="hu-HU" sz="2800" dirty="0" smtClean="0"/>
              <a:t>S: </a:t>
            </a:r>
            <a:r>
              <a:rPr lang="hu-HU" sz="2800" dirty="0" err="1" smtClean="0"/>
              <a:t>strange</a:t>
            </a:r>
            <a:r>
              <a:rPr lang="hu-HU" sz="2800" dirty="0" smtClean="0"/>
              <a:t> (ritkaság- vagy </a:t>
            </a:r>
            <a:r>
              <a:rPr lang="hu-HU" sz="2800" dirty="0" err="1" smtClean="0"/>
              <a:t>hiperontöltés</a:t>
            </a:r>
            <a:r>
              <a:rPr lang="hu-HU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0"/>
            <a:ext cx="8305800" cy="1143000"/>
          </a:xfrm>
        </p:spPr>
        <p:txBody>
          <a:bodyPr/>
          <a:lstStyle/>
          <a:p>
            <a:pPr algn="ctr"/>
            <a:r>
              <a:rPr lang="hu-HU" dirty="0" smtClean="0"/>
              <a:t>Miért pont ezek?</a:t>
            </a:r>
            <a:endParaRPr lang="hu-HU" dirty="0"/>
          </a:p>
        </p:txBody>
      </p:sp>
      <p:sp>
        <p:nvSpPr>
          <p:cNvPr id="3" name="Téglalap 2"/>
          <p:cNvSpPr/>
          <p:nvPr/>
        </p:nvSpPr>
        <p:spPr>
          <a:xfrm>
            <a:off x="0" y="1268760"/>
            <a:ext cx="8748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800" dirty="0" smtClean="0"/>
              <a:t>Mert hat oldala van a kockának </a:t>
            </a:r>
            <a:r>
              <a:rPr lang="hu-HU" sz="2800" dirty="0" smtClean="0">
                <a:sym typeface="Wingdings" pitchFamily="2" charset="2"/>
              </a:rPr>
              <a:t>, és ezek érvényesülnek a részecskefizikai folyamatokban</a:t>
            </a:r>
            <a:endParaRPr lang="hu-HU" sz="2800" dirty="0"/>
          </a:p>
        </p:txBody>
      </p:sp>
      <p:sp>
        <p:nvSpPr>
          <p:cNvPr id="4" name="Téglalap 3"/>
          <p:cNvSpPr/>
          <p:nvPr/>
        </p:nvSpPr>
        <p:spPr>
          <a:xfrm>
            <a:off x="899592" y="2492896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dirty="0" smtClean="0">
                <a:solidFill>
                  <a:srgbClr val="FF0000"/>
                </a:solidFill>
              </a:rPr>
              <a:t>Készítsünk újabb kockákat, amelyeknek az oldalain a megmaradó mennyiségek szerepelnek!</a:t>
            </a:r>
            <a:endParaRPr lang="hu-HU" sz="2400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Éva\Pictures\Ifon2013.08.14\IMG_11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429000"/>
            <a:ext cx="4104456" cy="3078342"/>
          </a:xfrm>
          <a:prstGeom prst="rect">
            <a:avLst/>
          </a:prstGeom>
          <a:noFill/>
        </p:spPr>
      </p:pic>
      <p:sp>
        <p:nvSpPr>
          <p:cNvPr id="6" name="Téglalap 5"/>
          <p:cNvSpPr/>
          <p:nvPr/>
        </p:nvSpPr>
        <p:spPr>
          <a:xfrm rot="14946123">
            <a:off x="3300622" y="3679770"/>
            <a:ext cx="504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b="1" dirty="0" smtClean="0"/>
              <a:t>-</a:t>
            </a:r>
            <a:endParaRPr lang="hu-HU" sz="2000" b="1" dirty="0"/>
          </a:p>
        </p:txBody>
      </p:sp>
      <p:sp>
        <p:nvSpPr>
          <p:cNvPr id="7" name="Téglalap 6"/>
          <p:cNvSpPr/>
          <p:nvPr/>
        </p:nvSpPr>
        <p:spPr>
          <a:xfrm rot="1609505">
            <a:off x="5928503" y="3964985"/>
            <a:ext cx="5560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b="1" dirty="0" smtClean="0"/>
              <a:t>-</a:t>
            </a:r>
            <a:endParaRPr lang="hu-H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/>
          <p:cNvGraphicFramePr>
            <a:graphicFrameLocks noGrp="1"/>
          </p:cNvGraphicFramePr>
          <p:nvPr/>
        </p:nvGraphicFramePr>
        <p:xfrm>
          <a:off x="539552" y="2204864"/>
          <a:ext cx="8136904" cy="3600400"/>
        </p:xfrm>
        <a:graphic>
          <a:graphicData uri="http://schemas.openxmlformats.org/drawingml/2006/table">
            <a:tbl>
              <a:tblPr/>
              <a:tblGrid>
                <a:gridCol w="1403648"/>
                <a:gridCol w="720080"/>
                <a:gridCol w="1260648"/>
                <a:gridCol w="1656184"/>
                <a:gridCol w="1296144"/>
                <a:gridCol w="648072"/>
                <a:gridCol w="1152128"/>
              </a:tblGrid>
              <a:tr h="514343"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Név</a:t>
                      </a:r>
                      <a:endParaRPr lang="hu-H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Töltés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Barionszám</a:t>
                      </a:r>
                      <a:endParaRPr lang="hu-H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Leptonszám</a:t>
                      </a:r>
                      <a:endParaRPr lang="hu-H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Tömeg</a:t>
                      </a:r>
                      <a:endParaRPr lang="hu-H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Spin</a:t>
                      </a:r>
                      <a:endParaRPr lang="hu-H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Ritkaság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43"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Proton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0,943 </a:t>
                      </a: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hu-HU" sz="2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GeV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⅟2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14343"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Neutron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0,946 </a:t>
                      </a:r>
                      <a:r>
                        <a:rPr lang="hu-HU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GeV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⅟2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43"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Elektron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0,5 </a:t>
                      </a:r>
                      <a:r>
                        <a:rPr lang="hu-HU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MeV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⅟2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14343"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Pozitron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 </a:t>
                      </a:r>
                      <a:r>
                        <a:rPr lang="hu-HU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MeV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⅟2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43"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Neutrino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10⁻²⁰?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⅟2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14342"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Antineutrino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10⁻²⁰?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⅟2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églalap 2"/>
          <p:cNvSpPr/>
          <p:nvPr/>
        </p:nvSpPr>
        <p:spPr>
          <a:xfrm>
            <a:off x="2843808" y="1052736"/>
            <a:ext cx="35483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600" b="1" dirty="0" smtClean="0"/>
              <a:t>Egy kis segítség</a:t>
            </a:r>
            <a:endParaRPr lang="hu-H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11560" y="1700808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600" dirty="0" smtClean="0"/>
              <a:t>És egy ötlet, hogyan tudjuk mindezt a középszintű tananyagban hasznosítani:</a:t>
            </a:r>
            <a:endParaRPr lang="hu-HU" sz="3600" dirty="0"/>
          </a:p>
        </p:txBody>
      </p:sp>
      <p:pic>
        <p:nvPicPr>
          <p:cNvPr id="18434" name="Picture 2" descr="http://www.omegalabs.eu/assets/images/cs_ba_be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717032"/>
            <a:ext cx="5167884" cy="2655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5376672"/>
          </a:xfrm>
        </p:spPr>
        <p:txBody>
          <a:bodyPr/>
          <a:lstStyle/>
          <a:p>
            <a:pPr algn="ctr"/>
            <a:r>
              <a:rPr lang="hu-HU" u="sng" dirty="0" smtClean="0"/>
              <a:t>3 fajtája létezik:</a:t>
            </a:r>
          </a:p>
          <a:p>
            <a:r>
              <a:rPr lang="hu-HU" sz="2400" dirty="0" err="1" smtClean="0"/>
              <a:t>-</a:t>
            </a:r>
            <a:r>
              <a:rPr lang="hu-HU" sz="2400" b="1" dirty="0" err="1" smtClean="0"/>
              <a:t>Negatív</a:t>
            </a:r>
            <a:r>
              <a:rPr lang="hu-HU" sz="2400" b="1" dirty="0" smtClean="0"/>
              <a:t> </a:t>
            </a:r>
            <a:r>
              <a:rPr lang="el-GR" sz="2400" b="1" dirty="0" smtClean="0"/>
              <a:t>β</a:t>
            </a:r>
            <a:r>
              <a:rPr lang="hu-HU" sz="2400" b="1" dirty="0" err="1" smtClean="0"/>
              <a:t>-bomlás</a:t>
            </a:r>
            <a:r>
              <a:rPr lang="hu-HU" sz="2400" dirty="0" smtClean="0"/>
              <a:t>: itt a mag egyik neutronja a gyenge kölcsönhatás révén (a </a:t>
            </a:r>
            <a:r>
              <a:rPr lang="hu-HU" sz="2400" dirty="0" err="1" smtClean="0"/>
              <a:t>W-bozon</a:t>
            </a:r>
            <a:r>
              <a:rPr lang="hu-HU" sz="2400" dirty="0" smtClean="0"/>
              <a:t> közvetítésével) protonná alakul</a:t>
            </a:r>
            <a:r>
              <a:rPr lang="hu-HU" sz="2400" b="1" dirty="0" smtClean="0"/>
              <a:t>. n→p+e⁻+</a:t>
            </a:r>
            <a:r>
              <a:rPr lang="el-GR" sz="2400" b="1" dirty="0" smtClean="0"/>
              <a:t>ν‾</a:t>
            </a:r>
            <a:endParaRPr lang="hu-HU" sz="2400" b="1" dirty="0" smtClean="0"/>
          </a:p>
          <a:p>
            <a:endParaRPr lang="hu-HU" sz="2400" b="1" dirty="0" smtClean="0"/>
          </a:p>
          <a:p>
            <a:r>
              <a:rPr lang="hu-HU" sz="2400" dirty="0" err="1" smtClean="0"/>
              <a:t>-</a:t>
            </a:r>
            <a:r>
              <a:rPr lang="hu-HU" sz="2400" b="1" dirty="0" err="1" smtClean="0"/>
              <a:t>Pozitív</a:t>
            </a:r>
            <a:r>
              <a:rPr lang="hu-HU" sz="2400" b="1" dirty="0" smtClean="0"/>
              <a:t> </a:t>
            </a:r>
            <a:r>
              <a:rPr lang="el-GR" sz="2400" b="1" dirty="0" smtClean="0"/>
              <a:t>β</a:t>
            </a:r>
            <a:r>
              <a:rPr lang="hu-HU" sz="2400" b="1" dirty="0" err="1" smtClean="0"/>
              <a:t>-bomlás</a:t>
            </a:r>
            <a:r>
              <a:rPr lang="hu-HU" sz="2400" dirty="0" smtClean="0"/>
              <a:t>: egy proton bomlásakor egy pozitron is kisugárzódik. </a:t>
            </a:r>
            <a:r>
              <a:rPr lang="hu-HU" sz="2400" b="1" dirty="0" smtClean="0"/>
              <a:t>p→n+e⁺+</a:t>
            </a:r>
            <a:r>
              <a:rPr lang="el-GR" sz="2400" b="1" dirty="0" smtClean="0"/>
              <a:t>ν</a:t>
            </a:r>
            <a:endParaRPr lang="hu-HU" sz="2400" b="1" dirty="0" smtClean="0"/>
          </a:p>
          <a:p>
            <a:endParaRPr lang="hu-HU" sz="2400" b="1" dirty="0" smtClean="0"/>
          </a:p>
          <a:p>
            <a:r>
              <a:rPr lang="hu-HU" sz="2400" dirty="0" err="1" smtClean="0"/>
              <a:t>-</a:t>
            </a:r>
            <a:r>
              <a:rPr lang="hu-HU" sz="2400" b="1" dirty="0" err="1" smtClean="0"/>
              <a:t>Elektronbefogás</a:t>
            </a:r>
            <a:r>
              <a:rPr lang="hu-HU" sz="2400" dirty="0" smtClean="0"/>
              <a:t>: amely során csak egy </a:t>
            </a:r>
            <a:r>
              <a:rPr lang="hu-HU" sz="2400" dirty="0" err="1" smtClean="0"/>
              <a:t>monoenergetikus</a:t>
            </a:r>
            <a:r>
              <a:rPr lang="hu-HU" sz="2400" dirty="0" smtClean="0"/>
              <a:t> </a:t>
            </a:r>
            <a:r>
              <a:rPr lang="hu-HU" sz="2400" dirty="0" err="1" smtClean="0"/>
              <a:t>elektronneutrino</a:t>
            </a:r>
            <a:r>
              <a:rPr lang="hu-HU" sz="2400" dirty="0" smtClean="0"/>
              <a:t> távozik a magból, miközben az befogta az atom egyik héjelektronját</a:t>
            </a:r>
            <a:r>
              <a:rPr lang="hu-HU" sz="2400" b="1" dirty="0" smtClean="0"/>
              <a:t>.  p+e⁻→n+</a:t>
            </a:r>
            <a:r>
              <a:rPr lang="el-GR" sz="2400" b="1" dirty="0" smtClean="0"/>
              <a:t>ν</a:t>
            </a:r>
            <a:endParaRPr lang="hu-HU" sz="2400" b="1" dirty="0"/>
          </a:p>
        </p:txBody>
      </p:sp>
      <p:sp>
        <p:nvSpPr>
          <p:cNvPr id="3" name="Cím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A radioaktív bomlások egyik fajtája a </a:t>
            </a:r>
            <a:r>
              <a:rPr lang="el-GR" dirty="0" smtClean="0"/>
              <a:t>β</a:t>
            </a:r>
            <a:r>
              <a:rPr lang="hu-HU" dirty="0" err="1" smtClean="0"/>
              <a:t>-bomlás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11560" y="476672"/>
            <a:ext cx="77941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dirty="0" smtClean="0"/>
              <a:t>Többnyire tudják használni a reakcióegyenleteket a függvénytáblázat segítségével a diákok, de a mélyebb fizikai tartalmával nincsenek tisztában.</a:t>
            </a:r>
            <a:endParaRPr lang="hu-HU" sz="2400" dirty="0"/>
          </a:p>
        </p:txBody>
      </p:sp>
      <p:pic>
        <p:nvPicPr>
          <p:cNvPr id="3" name="Picture 4" descr="http://upload.wikimedia.org/wikipedia/commons/2/2e/Neutron_deca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4904"/>
            <a:ext cx="3978560" cy="3868981"/>
          </a:xfrm>
          <a:prstGeom prst="rect">
            <a:avLst/>
          </a:prstGeom>
          <a:noFill/>
        </p:spPr>
      </p:pic>
      <p:sp>
        <p:nvSpPr>
          <p:cNvPr id="5" name="Téglalap 4"/>
          <p:cNvSpPr/>
          <p:nvPr/>
        </p:nvSpPr>
        <p:spPr>
          <a:xfrm>
            <a:off x="251520" y="1916832"/>
            <a:ext cx="1251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 smtClean="0"/>
              <a:t>Például:</a:t>
            </a:r>
            <a:endParaRPr lang="hu-HU" sz="2400" dirty="0"/>
          </a:p>
        </p:txBody>
      </p:sp>
      <p:pic>
        <p:nvPicPr>
          <p:cNvPr id="6" name="Picture 2" descr="http://nagysandor.eu/nuklearis/NEMO_sm/NeutronDeacayPainti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645024"/>
            <a:ext cx="5683040" cy="2561720"/>
          </a:xfrm>
          <a:prstGeom prst="rect">
            <a:avLst/>
          </a:prstGeom>
          <a:noFill/>
        </p:spPr>
      </p:pic>
      <p:pic>
        <p:nvPicPr>
          <p:cNvPr id="15362" name="Picture 2" descr="http://atomfizika.elte.hu/akos/orak/kmod/nuklearisalap_elemei/image01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888029"/>
            <a:ext cx="3168352" cy="1901011"/>
          </a:xfrm>
          <a:prstGeom prst="rect">
            <a:avLst/>
          </a:prstGeom>
          <a:noFill/>
        </p:spPr>
      </p:pic>
      <p:sp>
        <p:nvSpPr>
          <p:cNvPr id="7" name="Téglalap 6"/>
          <p:cNvSpPr/>
          <p:nvPr/>
        </p:nvSpPr>
        <p:spPr>
          <a:xfrm>
            <a:off x="971600" y="2924944"/>
            <a:ext cx="21658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 smtClean="0"/>
              <a:t>(Neutron bomlás)</a:t>
            </a:r>
            <a:endParaRPr lang="hu-H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7772400" cy="1362456"/>
          </a:xfrm>
        </p:spPr>
        <p:txBody>
          <a:bodyPr/>
          <a:lstStyle/>
          <a:p>
            <a:pPr algn="ctr"/>
            <a:r>
              <a:rPr lang="hu-HU" dirty="0" smtClean="0"/>
              <a:t>Ezt is próbáljuk meg a kockák segítségével megértetni!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67544" y="3284984"/>
            <a:ext cx="5472608" cy="1509712"/>
          </a:xfrm>
        </p:spPr>
        <p:txBody>
          <a:bodyPr>
            <a:normAutofit/>
          </a:bodyPr>
          <a:lstStyle/>
          <a:p>
            <a:pPr algn="ctr"/>
            <a:r>
              <a:rPr lang="hu-HU" sz="2400" dirty="0" smtClean="0"/>
              <a:t>Szerencsére  „legyártottuk” már hozzá az egyes részecskéket</a:t>
            </a:r>
            <a:endParaRPr lang="hu-HU" sz="2400" dirty="0"/>
          </a:p>
        </p:txBody>
      </p:sp>
      <p:pic>
        <p:nvPicPr>
          <p:cNvPr id="4" name="Picture 3" descr="C:\Users\Éva\Downloads\image (73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6186" y="2348880"/>
            <a:ext cx="3147814" cy="4197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1143000"/>
          </a:xfrm>
        </p:spPr>
        <p:txBody>
          <a:bodyPr/>
          <a:lstStyle/>
          <a:p>
            <a:r>
              <a:rPr lang="hu-HU" dirty="0" smtClean="0"/>
              <a:t>Kezdjük a neutron </a:t>
            </a:r>
            <a:r>
              <a:rPr lang="el-GR" dirty="0" smtClean="0"/>
              <a:t>β</a:t>
            </a:r>
            <a:r>
              <a:rPr lang="hu-HU" dirty="0" err="1" smtClean="0"/>
              <a:t>-bomlásával</a:t>
            </a:r>
            <a:endParaRPr lang="hu-HU" dirty="0"/>
          </a:p>
        </p:txBody>
      </p:sp>
      <p:pic>
        <p:nvPicPr>
          <p:cNvPr id="3" name="Picture 2" descr="C:\Users\Éva\Downloads\image (66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844824"/>
            <a:ext cx="6152232" cy="4614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1143000"/>
          </a:xfrm>
        </p:spPr>
        <p:txBody>
          <a:bodyPr/>
          <a:lstStyle/>
          <a:p>
            <a:pPr algn="ctr"/>
            <a:r>
              <a:rPr lang="hu-HU" dirty="0" smtClean="0"/>
              <a:t>Na, de kezdjük az elejéről…</a:t>
            </a:r>
            <a:endParaRPr lang="hu-HU" dirty="0"/>
          </a:p>
        </p:txBody>
      </p:sp>
      <p:pic>
        <p:nvPicPr>
          <p:cNvPr id="3" name="Picture 2" descr="C:\Users\Éva\Pictures\atomtól kvark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4904"/>
            <a:ext cx="8621490" cy="3802310"/>
          </a:xfrm>
          <a:prstGeom prst="rect">
            <a:avLst/>
          </a:prstGeom>
          <a:noFill/>
        </p:spPr>
      </p:pic>
      <p:sp>
        <p:nvSpPr>
          <p:cNvPr id="4" name="Téglalap 3"/>
          <p:cNvSpPr/>
          <p:nvPr/>
        </p:nvSpPr>
        <p:spPr>
          <a:xfrm>
            <a:off x="395536" y="1916832"/>
            <a:ext cx="49489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/>
              <a:t>Mit tanultunk a kémia órákon?</a:t>
            </a:r>
            <a:endParaRPr lang="hu-HU" sz="2800" dirty="0"/>
          </a:p>
        </p:txBody>
      </p:sp>
      <p:sp>
        <p:nvSpPr>
          <p:cNvPr id="5" name="Téglalap 4"/>
          <p:cNvSpPr/>
          <p:nvPr/>
        </p:nvSpPr>
        <p:spPr>
          <a:xfrm>
            <a:off x="1475656" y="6396335"/>
            <a:ext cx="4193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 smtClean="0"/>
              <a:t>De csak a nukleonok szintjéig!</a:t>
            </a:r>
            <a:endParaRPr lang="hu-HU" sz="2400" dirty="0"/>
          </a:p>
        </p:txBody>
      </p:sp>
      <p:sp>
        <p:nvSpPr>
          <p:cNvPr id="10" name="Ellipszis feliratnak 9"/>
          <p:cNvSpPr/>
          <p:nvPr/>
        </p:nvSpPr>
        <p:spPr>
          <a:xfrm>
            <a:off x="7452320" y="2924944"/>
            <a:ext cx="1475656" cy="136815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/>
          <p:cNvSpPr/>
          <p:nvPr/>
        </p:nvSpPr>
        <p:spPr>
          <a:xfrm>
            <a:off x="7524328" y="3284984"/>
            <a:ext cx="1282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 smtClean="0">
                <a:solidFill>
                  <a:schemeClr val="bg1"/>
                </a:solidFill>
              </a:rPr>
              <a:t>Minket ez</a:t>
            </a:r>
          </a:p>
          <a:p>
            <a:r>
              <a:rPr lang="hu-HU" sz="2000" dirty="0" smtClean="0">
                <a:solidFill>
                  <a:schemeClr val="bg1"/>
                </a:solidFill>
              </a:rPr>
              <a:t> érdekel!</a:t>
            </a:r>
            <a:endParaRPr lang="hu-HU" sz="2000" dirty="0">
              <a:solidFill>
                <a:schemeClr val="bg1"/>
              </a:solidFill>
            </a:endParaRPr>
          </a:p>
        </p:txBody>
      </p:sp>
      <p:cxnSp>
        <p:nvCxnSpPr>
          <p:cNvPr id="13" name="Egyenes összekötő nyíllal 12"/>
          <p:cNvCxnSpPr/>
          <p:nvPr/>
        </p:nvCxnSpPr>
        <p:spPr>
          <a:xfrm flipV="1">
            <a:off x="4644008" y="3501008"/>
            <a:ext cx="0" cy="2808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2440" cy="1143000"/>
          </a:xfrm>
        </p:spPr>
        <p:txBody>
          <a:bodyPr>
            <a:normAutofit/>
          </a:bodyPr>
          <a:lstStyle/>
          <a:p>
            <a:pPr algn="ctr"/>
            <a:r>
              <a:rPr lang="hu-HU" sz="3600" dirty="0" smtClean="0"/>
              <a:t>Ellenőrizzünk pár megmaradási törvényt!</a:t>
            </a:r>
            <a:endParaRPr lang="hu-HU" sz="3600" dirty="0"/>
          </a:p>
        </p:txBody>
      </p:sp>
      <p:sp>
        <p:nvSpPr>
          <p:cNvPr id="4" name="Téglalap 3"/>
          <p:cNvSpPr/>
          <p:nvPr/>
        </p:nvSpPr>
        <p:spPr>
          <a:xfrm>
            <a:off x="1187624" y="3429000"/>
            <a:ext cx="7056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600" dirty="0" smtClean="0"/>
              <a:t>Elektromos töltés:  0→(+1)+(-1)+0</a:t>
            </a:r>
          </a:p>
          <a:p>
            <a:r>
              <a:rPr lang="hu-HU" sz="3600" dirty="0" err="1" smtClean="0"/>
              <a:t>Barionszám</a:t>
            </a:r>
            <a:r>
              <a:rPr lang="hu-HU" sz="3600" dirty="0" smtClean="0"/>
              <a:t>:  (+1)→(+</a:t>
            </a:r>
            <a:r>
              <a:rPr lang="hu-HU" sz="3600" dirty="0" err="1" smtClean="0"/>
              <a:t>1</a:t>
            </a:r>
            <a:r>
              <a:rPr lang="hu-HU" sz="3600" dirty="0" smtClean="0"/>
              <a:t>)+0+</a:t>
            </a:r>
            <a:r>
              <a:rPr lang="hu-HU" sz="3600" dirty="0" err="1" smtClean="0"/>
              <a:t>0</a:t>
            </a:r>
            <a:endParaRPr lang="hu-HU" sz="3600" dirty="0" smtClean="0"/>
          </a:p>
          <a:p>
            <a:r>
              <a:rPr lang="hu-HU" sz="3600" dirty="0" err="1" smtClean="0"/>
              <a:t>Leptonszám</a:t>
            </a:r>
            <a:r>
              <a:rPr lang="hu-HU" sz="3600" dirty="0" smtClean="0"/>
              <a:t>:  0→0-(+1)+(-1)</a:t>
            </a:r>
            <a:endParaRPr lang="hu-HU" sz="3600" dirty="0"/>
          </a:p>
        </p:txBody>
      </p:sp>
      <p:sp>
        <p:nvSpPr>
          <p:cNvPr id="5" name="Téglalap 4"/>
          <p:cNvSpPr/>
          <p:nvPr/>
        </p:nvSpPr>
        <p:spPr>
          <a:xfrm>
            <a:off x="3131840" y="2564904"/>
            <a:ext cx="28087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4000" b="1" dirty="0" smtClean="0">
                <a:solidFill>
                  <a:srgbClr val="FF0000"/>
                </a:solidFill>
              </a:rPr>
              <a:t>n→p+e⁻+</a:t>
            </a:r>
            <a:r>
              <a:rPr lang="el-GR" sz="4000" b="1" dirty="0" smtClean="0">
                <a:solidFill>
                  <a:srgbClr val="FF0000"/>
                </a:solidFill>
              </a:rPr>
              <a:t>ν‾</a:t>
            </a:r>
            <a:endParaRPr lang="hu-HU" sz="4000" dirty="0">
              <a:solidFill>
                <a:srgbClr val="FF0000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2555776" y="1844824"/>
            <a:ext cx="3935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u="sng" dirty="0" smtClean="0">
                <a:solidFill>
                  <a:srgbClr val="00B050"/>
                </a:solidFill>
              </a:rPr>
              <a:t>A neutron </a:t>
            </a:r>
            <a:r>
              <a:rPr lang="el-GR" sz="3200" u="sng" dirty="0" smtClean="0">
                <a:solidFill>
                  <a:srgbClr val="00B050"/>
                </a:solidFill>
              </a:rPr>
              <a:t>β</a:t>
            </a:r>
            <a:r>
              <a:rPr lang="hu-HU" sz="3200" u="sng" dirty="0" err="1" smtClean="0">
                <a:solidFill>
                  <a:srgbClr val="00B050"/>
                </a:solidFill>
              </a:rPr>
              <a:t>-bomlása</a:t>
            </a:r>
            <a:endParaRPr lang="hu-HU" sz="3200" u="sng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Vegyük először a </a:t>
            </a:r>
            <a:r>
              <a:rPr lang="hu-HU" dirty="0" err="1" smtClean="0"/>
              <a:t>barionszám</a:t>
            </a:r>
            <a:r>
              <a:rPr lang="hu-HU" dirty="0" smtClean="0"/>
              <a:t> megmaradást!</a:t>
            </a:r>
            <a:br>
              <a:rPr lang="hu-HU" dirty="0" smtClean="0"/>
            </a:br>
            <a:r>
              <a:rPr lang="hu-HU" sz="3200" dirty="0" smtClean="0"/>
              <a:t>Ehhez forgassunk egyet a kockáinkon!</a:t>
            </a:r>
            <a:endParaRPr lang="hu-HU" dirty="0"/>
          </a:p>
        </p:txBody>
      </p:sp>
      <p:pic>
        <p:nvPicPr>
          <p:cNvPr id="3" name="Picture 2" descr="C:\Users\Éva\Downloads\image (67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20888"/>
            <a:ext cx="7006968" cy="4051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hu-HU" sz="4000" dirty="0" smtClean="0"/>
              <a:t>Majd a </a:t>
            </a:r>
            <a:r>
              <a:rPr lang="hu-HU" sz="4000" dirty="0" err="1" smtClean="0"/>
              <a:t>leptonszám</a:t>
            </a:r>
            <a:r>
              <a:rPr lang="hu-HU" sz="4000" dirty="0" smtClean="0"/>
              <a:t> megmaradását is!</a:t>
            </a:r>
            <a:br>
              <a:rPr lang="hu-HU" sz="4000" dirty="0" smtClean="0"/>
            </a:br>
            <a:r>
              <a:rPr lang="hu-HU" sz="3100" dirty="0" smtClean="0"/>
              <a:t>Még egyet forgatnunk kell a kockákon</a:t>
            </a:r>
            <a:endParaRPr lang="hu-HU" sz="3100" dirty="0"/>
          </a:p>
        </p:txBody>
      </p:sp>
      <p:pic>
        <p:nvPicPr>
          <p:cNvPr id="3" name="Picture 3" descr="C:\Users\Éva\Downloads\image (68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564904"/>
            <a:ext cx="6543336" cy="3960440"/>
          </a:xfrm>
          <a:prstGeom prst="rect">
            <a:avLst/>
          </a:prstGeom>
          <a:noFill/>
        </p:spPr>
      </p:pic>
      <p:sp>
        <p:nvSpPr>
          <p:cNvPr id="4" name="Téglalap 3"/>
          <p:cNvSpPr/>
          <p:nvPr/>
        </p:nvSpPr>
        <p:spPr>
          <a:xfrm rot="5400000">
            <a:off x="5699311" y="4389921"/>
            <a:ext cx="5112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b="1" dirty="0" smtClean="0"/>
              <a:t>-</a:t>
            </a:r>
            <a:endParaRPr lang="hu-HU" sz="2400" b="1" dirty="0"/>
          </a:p>
        </p:txBody>
      </p:sp>
      <p:sp>
        <p:nvSpPr>
          <p:cNvPr id="5" name="Téglalap 4"/>
          <p:cNvSpPr/>
          <p:nvPr/>
        </p:nvSpPr>
        <p:spPr>
          <a:xfrm>
            <a:off x="7524328" y="4221088"/>
            <a:ext cx="3865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b="1" dirty="0" smtClean="0"/>
              <a:t>-</a:t>
            </a:r>
            <a:endParaRPr lang="hu-HU" sz="2800" b="1" dirty="0"/>
          </a:p>
        </p:txBody>
      </p:sp>
      <p:sp>
        <p:nvSpPr>
          <p:cNvPr id="6" name="Téglalap 5"/>
          <p:cNvSpPr/>
          <p:nvPr/>
        </p:nvSpPr>
        <p:spPr>
          <a:xfrm>
            <a:off x="7452320" y="4221088"/>
            <a:ext cx="576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b="1" dirty="0" smtClean="0"/>
              <a:t>-</a:t>
            </a:r>
            <a:endParaRPr lang="hu-HU" sz="2800" b="1" dirty="0"/>
          </a:p>
        </p:txBody>
      </p:sp>
      <p:sp>
        <p:nvSpPr>
          <p:cNvPr id="7" name="Téglalap 6"/>
          <p:cNvSpPr/>
          <p:nvPr/>
        </p:nvSpPr>
        <p:spPr>
          <a:xfrm>
            <a:off x="1434238" y="2319666"/>
            <a:ext cx="309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hu-HU" sz="2800" b="1" dirty="0" smtClean="0">
                <a:solidFill>
                  <a:prstClr val="black"/>
                </a:solidFill>
              </a:rPr>
              <a:t>-</a:t>
            </a:r>
            <a:endParaRPr lang="hu-HU" sz="28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Éva\Downloads\ok_20140702062613_2014070123260718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628800"/>
            <a:ext cx="6600733" cy="4950550"/>
          </a:xfrm>
          <a:prstGeom prst="rect">
            <a:avLst/>
          </a:prstGeom>
          <a:noFill/>
        </p:spPr>
      </p:pic>
      <p:sp>
        <p:nvSpPr>
          <p:cNvPr id="3" name="Téglalap 2"/>
          <p:cNvSpPr/>
          <p:nvPr/>
        </p:nvSpPr>
        <p:spPr>
          <a:xfrm>
            <a:off x="1115616" y="332656"/>
            <a:ext cx="669869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3200" dirty="0" smtClean="0"/>
              <a:t>Minden egyes forgatással más és más</a:t>
            </a:r>
          </a:p>
          <a:p>
            <a:pPr algn="ctr"/>
            <a:r>
              <a:rPr lang="hu-HU" sz="3200" dirty="0" smtClean="0"/>
              <a:t>mennyiség jelenik meg az oldalakon</a:t>
            </a:r>
            <a:endParaRPr lang="hu-H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Ugyanígy nézzük meg a proton </a:t>
            </a:r>
            <a:br>
              <a:rPr lang="hu-HU" dirty="0" smtClean="0"/>
            </a:br>
            <a:r>
              <a:rPr lang="el-GR" dirty="0" smtClean="0"/>
              <a:t>β</a:t>
            </a:r>
            <a:r>
              <a:rPr lang="hu-HU" dirty="0" err="1" smtClean="0"/>
              <a:t>-bomlását</a:t>
            </a:r>
            <a:r>
              <a:rPr lang="hu-HU" dirty="0" smtClean="0"/>
              <a:t> is!</a:t>
            </a:r>
            <a:endParaRPr lang="hu-HU" dirty="0"/>
          </a:p>
        </p:txBody>
      </p:sp>
      <p:pic>
        <p:nvPicPr>
          <p:cNvPr id="3" name="Picture 2" descr="C:\Users\Éva\Downloads\image (69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72816"/>
            <a:ext cx="6216691" cy="4662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smtClean="0"/>
              <a:t>Forgassuk ismét minden kockát  ugyanabba az irányba!</a:t>
            </a:r>
            <a:endParaRPr lang="hu-HU" dirty="0"/>
          </a:p>
        </p:txBody>
      </p:sp>
      <p:pic>
        <p:nvPicPr>
          <p:cNvPr id="3" name="Picture 2" descr="C:\Users\Éva\Downloads\image (70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16832"/>
            <a:ext cx="6502356" cy="4615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Éva\Downloads\ok_20140702062718_201407012327087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484784"/>
            <a:ext cx="6624736" cy="4968552"/>
          </a:xfrm>
          <a:prstGeom prst="rect">
            <a:avLst/>
          </a:prstGeom>
          <a:noFill/>
        </p:spPr>
      </p:pic>
      <p:sp>
        <p:nvSpPr>
          <p:cNvPr id="3" name="Téglalap 2"/>
          <p:cNvSpPr/>
          <p:nvPr/>
        </p:nvSpPr>
        <p:spPr>
          <a:xfrm>
            <a:off x="2699792" y="548680"/>
            <a:ext cx="38406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3600" dirty="0" smtClean="0"/>
              <a:t>És most gyorsan …</a:t>
            </a:r>
            <a:endParaRPr lang="hu-H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4000" dirty="0" smtClean="0"/>
              <a:t>A harmadik fajtáját, az elektronbefogást mindenkinek Házi Feladatnak adom fel!</a:t>
            </a:r>
            <a:endParaRPr lang="hu-HU" sz="4000" dirty="0"/>
          </a:p>
        </p:txBody>
      </p:sp>
      <p:sp>
        <p:nvSpPr>
          <p:cNvPr id="3" name="Téglalap 2"/>
          <p:cNvSpPr/>
          <p:nvPr/>
        </p:nvSpPr>
        <p:spPr>
          <a:xfrm>
            <a:off x="2286000" y="3105835"/>
            <a:ext cx="53823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dirty="0" smtClean="0">
                <a:solidFill>
                  <a:srgbClr val="FF0000"/>
                </a:solidFill>
              </a:rPr>
              <a:t>Ehhez persze először saját kockákat kell készíteni </a:t>
            </a:r>
            <a:r>
              <a:rPr lang="hu-HU" sz="2800" dirty="0" smtClean="0">
                <a:solidFill>
                  <a:srgbClr val="FF0000"/>
                </a:solidFill>
                <a:sym typeface="Wingdings" pitchFamily="2" charset="2"/>
              </a:rPr>
              <a:t></a:t>
            </a:r>
            <a:endParaRPr lang="hu-H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2123728" y="1844824"/>
            <a:ext cx="52293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4000" dirty="0" smtClean="0"/>
              <a:t>Köszönöm a figyelmet!</a:t>
            </a:r>
            <a:endParaRPr lang="hu-HU" sz="4000" dirty="0"/>
          </a:p>
        </p:txBody>
      </p:sp>
      <p:sp>
        <p:nvSpPr>
          <p:cNvPr id="3" name="Téglalap 2"/>
          <p:cNvSpPr/>
          <p:nvPr/>
        </p:nvSpPr>
        <p:spPr>
          <a:xfrm>
            <a:off x="4355976" y="5805264"/>
            <a:ext cx="4150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/>
              <a:t>…és jó kockázást kívánok!</a:t>
            </a:r>
            <a:endParaRPr lang="hu-H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1143000"/>
          </a:xfrm>
        </p:spPr>
        <p:txBody>
          <a:bodyPr/>
          <a:lstStyle/>
          <a:p>
            <a:pPr algn="ctr"/>
            <a:r>
              <a:rPr lang="hu-HU" dirty="0" smtClean="0"/>
              <a:t>És ráadásul még színesek is!</a:t>
            </a:r>
            <a:endParaRPr lang="hu-HU" dirty="0"/>
          </a:p>
        </p:txBody>
      </p:sp>
      <p:pic>
        <p:nvPicPr>
          <p:cNvPr id="29698" name="Picture 2" descr="http://nagysandor.eu/nuklearis/illustrations/SMPPs/Atom_1999_h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5366568" cy="5366568"/>
          </a:xfrm>
          <a:prstGeom prst="rect">
            <a:avLst/>
          </a:prstGeom>
          <a:noFill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2944" y="2924944"/>
            <a:ext cx="3171056" cy="317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églalap 4"/>
          <p:cNvSpPr/>
          <p:nvPr/>
        </p:nvSpPr>
        <p:spPr>
          <a:xfrm>
            <a:off x="5940152" y="1556792"/>
            <a:ext cx="300332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 smtClean="0"/>
              <a:t>  Mi is az az elektron?</a:t>
            </a:r>
          </a:p>
          <a:p>
            <a:r>
              <a:rPr lang="hu-HU" sz="2400" dirty="0" smtClean="0"/>
              <a:t>„leginkább önmagára</a:t>
            </a:r>
          </a:p>
          <a:p>
            <a:r>
              <a:rPr lang="hu-HU" sz="2400" dirty="0" smtClean="0"/>
              <a:t>  hasonlít…”</a:t>
            </a:r>
            <a:endParaRPr lang="hu-HU" sz="2400" dirty="0"/>
          </a:p>
        </p:txBody>
      </p:sp>
      <p:cxnSp>
        <p:nvCxnSpPr>
          <p:cNvPr id="7" name="Egyenes összekötő nyíllal 6"/>
          <p:cNvCxnSpPr/>
          <p:nvPr/>
        </p:nvCxnSpPr>
        <p:spPr>
          <a:xfrm flipV="1">
            <a:off x="5148064" y="1844824"/>
            <a:ext cx="86409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églalap 13"/>
          <p:cNvSpPr/>
          <p:nvPr/>
        </p:nvSpPr>
        <p:spPr>
          <a:xfrm>
            <a:off x="2627784" y="1916832"/>
            <a:ext cx="1186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 smtClean="0"/>
              <a:t>(Hélium)</a:t>
            </a:r>
            <a:endParaRPr lang="hu-H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hu-HU" dirty="0" smtClean="0"/>
              <a:t>Próbáljuk meg játszva!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2699792" y="2492896"/>
            <a:ext cx="6094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6000" dirty="0" smtClean="0"/>
              <a:t>+</a:t>
            </a:r>
            <a:endParaRPr lang="hu-HU" sz="6000" dirty="0"/>
          </a:p>
        </p:txBody>
      </p:sp>
      <p:sp>
        <p:nvSpPr>
          <p:cNvPr id="5" name="Téglalap 4"/>
          <p:cNvSpPr/>
          <p:nvPr/>
        </p:nvSpPr>
        <p:spPr>
          <a:xfrm>
            <a:off x="5652120" y="2492896"/>
            <a:ext cx="6094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6000" dirty="0" smtClean="0"/>
              <a:t>=</a:t>
            </a:r>
            <a:endParaRPr lang="hu-HU" sz="6000" dirty="0"/>
          </a:p>
        </p:txBody>
      </p:sp>
      <p:sp>
        <p:nvSpPr>
          <p:cNvPr id="6" name="Téglalap 5"/>
          <p:cNvSpPr/>
          <p:nvPr/>
        </p:nvSpPr>
        <p:spPr>
          <a:xfrm>
            <a:off x="6378499" y="2780928"/>
            <a:ext cx="27655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dirty="0" smtClean="0"/>
              <a:t>NUKLEONOK</a:t>
            </a:r>
            <a:endParaRPr lang="hu-HU" sz="3200" dirty="0"/>
          </a:p>
        </p:txBody>
      </p:sp>
      <p:sp>
        <p:nvSpPr>
          <p:cNvPr id="7" name="Téglalap 6"/>
          <p:cNvSpPr/>
          <p:nvPr/>
        </p:nvSpPr>
        <p:spPr>
          <a:xfrm>
            <a:off x="4499992" y="5949280"/>
            <a:ext cx="432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 smtClean="0"/>
              <a:t>Rendben, ezt eddig is tudtuk </a:t>
            </a:r>
            <a:r>
              <a:rPr lang="hu-HU" sz="2400" dirty="0" smtClean="0">
                <a:sym typeface="Wingdings" pitchFamily="2" charset="2"/>
              </a:rPr>
              <a:t></a:t>
            </a:r>
            <a:endParaRPr lang="hu-HU" sz="2400" dirty="0"/>
          </a:p>
        </p:txBody>
      </p:sp>
      <p:pic>
        <p:nvPicPr>
          <p:cNvPr id="3" name="Picture 2" descr="C:\Users\Éva\Downloads\fotó 2 (1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139467" y="2163803"/>
            <a:ext cx="3127896" cy="2345922"/>
          </a:xfrm>
          <a:prstGeom prst="rect">
            <a:avLst/>
          </a:prstGeom>
          <a:noFill/>
        </p:spPr>
      </p:pic>
      <p:pic>
        <p:nvPicPr>
          <p:cNvPr id="1027" name="Picture 3" descr="C:\Users\Éva\Downloads\fotó 1 (1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879812" y="2168860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05800" cy="1143000"/>
          </a:xfrm>
        </p:spPr>
        <p:txBody>
          <a:bodyPr/>
          <a:lstStyle/>
          <a:p>
            <a:pPr algn="ctr"/>
            <a:r>
              <a:rPr lang="hu-HU" dirty="0" smtClean="0"/>
              <a:t>Mi van a „mackó” hasában?</a:t>
            </a:r>
            <a:endParaRPr lang="hu-HU" dirty="0"/>
          </a:p>
        </p:txBody>
      </p:sp>
      <p:pic>
        <p:nvPicPr>
          <p:cNvPr id="2050" name="Picture 2" descr="C:\Users\Éva\Downloads\fotó 4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28585" y="2181805"/>
            <a:ext cx="3847976" cy="2885982"/>
          </a:xfrm>
          <a:prstGeom prst="rect">
            <a:avLst/>
          </a:prstGeom>
          <a:noFill/>
        </p:spPr>
      </p:pic>
      <p:pic>
        <p:nvPicPr>
          <p:cNvPr id="2051" name="Picture 3" descr="C:\Users\Éva\Downloads\fotó 3 (1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874090" y="2190806"/>
            <a:ext cx="3919984" cy="2939988"/>
          </a:xfrm>
          <a:prstGeom prst="rect">
            <a:avLst/>
          </a:prstGeom>
          <a:noFill/>
        </p:spPr>
      </p:pic>
      <p:sp>
        <p:nvSpPr>
          <p:cNvPr id="5" name="Téglalap 4"/>
          <p:cNvSpPr/>
          <p:nvPr/>
        </p:nvSpPr>
        <p:spPr>
          <a:xfrm>
            <a:off x="2483768" y="6021288"/>
            <a:ext cx="37519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/>
              <a:t>…és még </a:t>
            </a:r>
            <a:r>
              <a:rPr lang="hu-HU" sz="2800" dirty="0" smtClean="0"/>
              <a:t>sok-sok </a:t>
            </a:r>
            <a:r>
              <a:rPr lang="hu-HU" sz="2800" dirty="0" err="1" smtClean="0"/>
              <a:t>gluon</a:t>
            </a:r>
            <a:endParaRPr lang="hu-HU" sz="2800" dirty="0"/>
          </a:p>
        </p:txBody>
      </p:sp>
      <p:pic>
        <p:nvPicPr>
          <p:cNvPr id="1026" name="Picture 2" descr="C:\Users\Éva\Downloads\fotó 3 (1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077072"/>
            <a:ext cx="2496277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De nézzük meg milyen kvarkok alkotják a protont?</a:t>
            </a:r>
            <a:endParaRPr lang="hu-HU" dirty="0"/>
          </a:p>
        </p:txBody>
      </p:sp>
      <p:pic>
        <p:nvPicPr>
          <p:cNvPr id="2050" name="Picture 2" descr="C:\Users\Éva\Downloads\fotó 3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328973" y="2375883"/>
            <a:ext cx="4824536" cy="3618402"/>
          </a:xfrm>
          <a:prstGeom prst="rect">
            <a:avLst/>
          </a:prstGeom>
          <a:noFill/>
        </p:spPr>
      </p:pic>
      <p:pic>
        <p:nvPicPr>
          <p:cNvPr id="2051" name="Picture 3" descr="C:\Users\Éva\Downloads\fotó 4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29574" y="2370826"/>
            <a:ext cx="4784080" cy="3588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05800" cy="1143000"/>
          </a:xfrm>
        </p:spPr>
        <p:txBody>
          <a:bodyPr/>
          <a:lstStyle/>
          <a:p>
            <a:pPr algn="ctr"/>
            <a:r>
              <a:rPr lang="hu-HU" dirty="0" smtClean="0"/>
              <a:t>Nézzük csak meg közelebbről!</a:t>
            </a:r>
            <a:endParaRPr lang="hu-HU" dirty="0"/>
          </a:p>
        </p:txBody>
      </p:sp>
      <p:pic>
        <p:nvPicPr>
          <p:cNvPr id="5122" name="Picture 2" descr="C:\Users\Éva\Downloads\image (60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556792"/>
            <a:ext cx="5000104" cy="3750078"/>
          </a:xfrm>
          <a:prstGeom prst="rect">
            <a:avLst/>
          </a:prstGeom>
          <a:noFill/>
        </p:spPr>
      </p:pic>
      <p:sp>
        <p:nvSpPr>
          <p:cNvPr id="4" name="Téglalap 3"/>
          <p:cNvSpPr/>
          <p:nvPr/>
        </p:nvSpPr>
        <p:spPr>
          <a:xfrm>
            <a:off x="1403648" y="5661248"/>
            <a:ext cx="66166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/>
              <a:t>Érvényesül a töltés megmaradás törvénye:</a:t>
            </a:r>
          </a:p>
          <a:p>
            <a:r>
              <a:rPr lang="hu-HU" sz="2800" dirty="0" smtClean="0"/>
              <a:t>               (+2/3)+(+2/3)+(-1/3)=+</a:t>
            </a:r>
            <a:r>
              <a:rPr lang="hu-HU" sz="3200" dirty="0" smtClean="0"/>
              <a:t>1</a:t>
            </a:r>
            <a:endParaRPr lang="hu-H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569</TotalTime>
  <Words>1270</Words>
  <Application>Microsoft Office PowerPoint</Application>
  <PresentationFormat>Diavetítés a képernyőre (4:3 oldalarány)</PresentationFormat>
  <Paragraphs>365</Paragraphs>
  <Slides>48</Slides>
  <Notes>31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48</vt:i4>
      </vt:variant>
    </vt:vector>
  </HeadingPairs>
  <TitlesOfParts>
    <vt:vector size="49" baseType="lpstr">
      <vt:lpstr>Áramlás</vt:lpstr>
      <vt:lpstr>Bevezető a „Bevezetés a részecskefizikába” előadásokhoz</vt:lpstr>
      <vt:lpstr>2. dia</vt:lpstr>
      <vt:lpstr>Tudunk játszani ezzel a kártyajátékkal?</vt:lpstr>
      <vt:lpstr>Na, de kezdjük az elejéről…</vt:lpstr>
      <vt:lpstr>És ráadásul még színesek is!</vt:lpstr>
      <vt:lpstr>Próbáljuk meg játszva!</vt:lpstr>
      <vt:lpstr>Mi van a „mackó” hasában?</vt:lpstr>
      <vt:lpstr>De nézzük meg milyen kvarkok alkotják a protont?</vt:lpstr>
      <vt:lpstr>Nézzük csak meg közelebbről!</vt:lpstr>
      <vt:lpstr>És mi a helyzet a neutronnal?</vt:lpstr>
      <vt:lpstr>A neutront alkotó kvarkok:</vt:lpstr>
      <vt:lpstr>Vannak antirészecskék is!</vt:lpstr>
      <vt:lpstr>13. dia</vt:lpstr>
      <vt:lpstr>…pont ráfér egy kocka 6 oldalára </vt:lpstr>
      <vt:lpstr>Készítsünk 3 kvark és 3 antikvark kockát! Ugyanis még a színtöltésükre is figyelnünk kell!</vt:lpstr>
      <vt:lpstr>Színek és antiszínek</vt:lpstr>
      <vt:lpstr>Eddig tehát szó volt a kvarkokról és a köztük lévő gluonokról</vt:lpstr>
      <vt:lpstr>A gluonokról</vt:lpstr>
      <vt:lpstr>19. dia</vt:lpstr>
      <vt:lpstr>Próbáljunk meg először barionokat kirakni a kockáinkból!</vt:lpstr>
      <vt:lpstr>21. dia</vt:lpstr>
      <vt:lpstr>22. dia</vt:lpstr>
      <vt:lpstr>23. dia</vt:lpstr>
      <vt:lpstr>A hadronok másik csoportja: a mezonok, amik egy kvarkból és egy antikvarkból állnak (és ne feledjük: szín és antiszínből)</vt:lpstr>
      <vt:lpstr>25. dia</vt:lpstr>
      <vt:lpstr>Vajon miért nevezik az LHC-t, Nagy Hadron Ütköztetőnek?</vt:lpstr>
      <vt:lpstr>27. dia</vt:lpstr>
      <vt:lpstr>28. dia</vt:lpstr>
      <vt:lpstr>29. dia</vt:lpstr>
      <vt:lpstr>De ne is menjünk bele, Pásztor Gabi majd elmagyarázza </vt:lpstr>
      <vt:lpstr>A leptonokat felsorolom, mert némelyikükre később szükségünk lesz </vt:lpstr>
      <vt:lpstr>Ismerős és ismeretlen megmaradási törvények</vt:lpstr>
      <vt:lpstr>Miért pont ezek?</vt:lpstr>
      <vt:lpstr>34. dia</vt:lpstr>
      <vt:lpstr>35. dia</vt:lpstr>
      <vt:lpstr>A radioaktív bomlások egyik fajtája a β-bomlás</vt:lpstr>
      <vt:lpstr>37. dia</vt:lpstr>
      <vt:lpstr>Ezt is próbáljuk meg a kockák segítségével megértetni!</vt:lpstr>
      <vt:lpstr>Kezdjük a neutron β-bomlásával</vt:lpstr>
      <vt:lpstr>Ellenőrizzünk pár megmaradási törvényt!</vt:lpstr>
      <vt:lpstr>Vegyük először a barionszám megmaradást! Ehhez forgassunk egyet a kockáinkon!</vt:lpstr>
      <vt:lpstr>Majd a leptonszám megmaradását is! Még egyet forgatnunk kell a kockákon</vt:lpstr>
      <vt:lpstr>43. dia</vt:lpstr>
      <vt:lpstr>Ugyanígy nézzük meg a proton  β-bomlását is!</vt:lpstr>
      <vt:lpstr>Forgassuk ismét minden kockát  ugyanabba az irányba!</vt:lpstr>
      <vt:lpstr>46. dia</vt:lpstr>
      <vt:lpstr>A harmadik fajtáját, az elektronbefogást mindenkinek Házi Feladatnak adom fel!</vt:lpstr>
      <vt:lpstr>48. dia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Bevezető a „Bevezetés a részecskefizikába” előadáshoz</dc:title>
  <dc:creator>HALMOS Kft</dc:creator>
  <cp:lastModifiedBy>HALMOS Kft</cp:lastModifiedBy>
  <cp:revision>131</cp:revision>
  <dcterms:created xsi:type="dcterms:W3CDTF">2014-07-01T20:16:31Z</dcterms:created>
  <dcterms:modified xsi:type="dcterms:W3CDTF">2014-07-22T22:15:37Z</dcterms:modified>
</cp:coreProperties>
</file>