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80" r:id="rId6"/>
    <p:sldId id="260" r:id="rId7"/>
    <p:sldId id="261" r:id="rId8"/>
    <p:sldId id="262" r:id="rId9"/>
    <p:sldId id="266" r:id="rId10"/>
    <p:sldId id="267" r:id="rId11"/>
    <p:sldId id="285" r:id="rId12"/>
    <p:sldId id="284" r:id="rId13"/>
    <p:sldId id="286" r:id="rId14"/>
    <p:sldId id="274" r:id="rId15"/>
    <p:sldId id="269" r:id="rId16"/>
    <p:sldId id="270" r:id="rId17"/>
    <p:sldId id="271" r:id="rId18"/>
    <p:sldId id="282" r:id="rId19"/>
    <p:sldId id="272" r:id="rId20"/>
    <p:sldId id="287" r:id="rId21"/>
    <p:sldId id="273" r:id="rId22"/>
    <p:sldId id="275" r:id="rId23"/>
    <p:sldId id="276" r:id="rId24"/>
    <p:sldId id="283" r:id="rId25"/>
    <p:sldId id="277" r:id="rId26"/>
    <p:sldId id="278" r:id="rId27"/>
    <p:sldId id="281" r:id="rId28"/>
    <p:sldId id="264" r:id="rId29"/>
    <p:sldId id="263" r:id="rId30"/>
    <p:sldId id="265" r:id="rId31"/>
    <p:sldId id="279" r:id="rId32"/>
    <p:sldId id="288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2" autoAdjust="0"/>
    <p:restoredTop sz="94737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w\wbartman\Documents\ELENA\Budget\elenaTLcost_28Jan13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w\wbartman\Documents\ELENA\Budget\elenaTLcost_28Jan13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ELENA electrostatic TL cost in [kCHF]</a:t>
            </a:r>
          </a:p>
        </c:rich>
      </c:tx>
      <c:overlay val="0"/>
    </c:title>
    <c:autoTitleDeleted val="0"/>
    <c:plotArea>
      <c:layout/>
      <c:pieChart>
        <c:varyColors val="1"/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ELENA electrostatic TL cost in [kCHF]</a:t>
            </a:r>
          </a:p>
        </c:rich>
      </c:tx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Sheet1!$A$1</c:f>
              <c:strCache>
                <c:ptCount val="1"/>
                <c:pt idx="0">
                  <c:v>ELENA electrostatic TL cost</c:v>
                </c:pt>
              </c:strCache>
            </c:strRef>
          </c:tx>
          <c:dLbls>
            <c:showLegendKey val="0"/>
            <c:showVal val="1"/>
            <c:showCatName val="1"/>
            <c:showSerName val="0"/>
            <c:showPercent val="0"/>
            <c:showBubbleSize val="0"/>
            <c:showLeaderLines val="1"/>
          </c:dLbls>
          <c:cat>
            <c:strRef>
              <c:f>Sheet1!$A$7:$A$15</c:f>
              <c:strCache>
                <c:ptCount val="9"/>
                <c:pt idx="0">
                  <c:v>1.4 m quad units</c:v>
                </c:pt>
                <c:pt idx="1">
                  <c:v>final focussing units</c:v>
                </c:pt>
                <c:pt idx="2">
                  <c:v>ring matching units</c:v>
                </c:pt>
                <c:pt idx="3">
                  <c:v>bends+PC</c:v>
                </c:pt>
                <c:pt idx="4">
                  <c:v>fast switches</c:v>
                </c:pt>
                <c:pt idx="5">
                  <c:v>instrumentation</c:v>
                </c:pt>
                <c:pt idx="6">
                  <c:v>crossing device</c:v>
                </c:pt>
                <c:pt idx="7">
                  <c:v>source unit</c:v>
                </c:pt>
                <c:pt idx="8">
                  <c:v>matching units</c:v>
                </c:pt>
              </c:strCache>
            </c:strRef>
          </c:cat>
          <c:val>
            <c:numRef>
              <c:f>Sheet1!$F$7:$F$15</c:f>
              <c:numCache>
                <c:formatCode>0</c:formatCode>
                <c:ptCount val="9"/>
                <c:pt idx="0">
                  <c:v>1679.9250000000002</c:v>
                </c:pt>
                <c:pt idx="1">
                  <c:v>920</c:v>
                </c:pt>
                <c:pt idx="2">
                  <c:v>196</c:v>
                </c:pt>
                <c:pt idx="3">
                  <c:v>1760</c:v>
                </c:pt>
                <c:pt idx="4">
                  <c:v>1150</c:v>
                </c:pt>
                <c:pt idx="5">
                  <c:v>1426</c:v>
                </c:pt>
                <c:pt idx="6">
                  <c:v>150</c:v>
                </c:pt>
                <c:pt idx="7">
                  <c:v>95</c:v>
                </c:pt>
                <c:pt idx="8">
                  <c:v>368</c:v>
                </c:pt>
              </c:numCache>
            </c:numRef>
          </c:val>
        </c:ser>
        <c:dLbls>
          <c:showLegendKey val="0"/>
          <c:showVal val="1"/>
          <c:showCatName val="1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C72BD0-D80B-4249-AC8F-AE5837BC05EA}" type="datetimeFigureOut">
              <a:rPr lang="en-GB" smtClean="0"/>
              <a:t>14/10/2013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C23726-54E6-4AF8-830C-9A760574BA7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1752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6997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538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398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998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6386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3059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2587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913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46803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44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4112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8A022-255F-4168-83B6-ED891C2493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66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ELENA injection, extraction and transfer lines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W. Bartmann, B. Balhan, D. Barna, J. Borburgh, E. Carlier, T. Fowler, V. Namora, A. Prost, L. Sermeus, G. Vanbavinckhove, N. Voumard, H. Yamada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ELENA Review, 15</a:t>
            </a:r>
            <a:r>
              <a:rPr lang="en-GB" baseline="30000" dirty="0" smtClean="0"/>
              <a:t>th</a:t>
            </a:r>
            <a:r>
              <a:rPr lang="en-GB" dirty="0" smtClean="0"/>
              <a:t>/16</a:t>
            </a:r>
            <a:r>
              <a:rPr lang="en-GB" baseline="30000" dirty="0" smtClean="0"/>
              <a:t>th</a:t>
            </a:r>
            <a:r>
              <a:rPr lang="en-GB" dirty="0" smtClean="0"/>
              <a:t> October 2013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873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Electrode geometry and power supply</a:t>
            </a:r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19" t="7137" r="30052" b="7273"/>
          <a:stretch/>
        </p:blipFill>
        <p:spPr>
          <a:xfrm>
            <a:off x="5857106" y="1268760"/>
            <a:ext cx="2747342" cy="24484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C2FD1646-E087-4814-B89A-3C3333BD8849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18" name="Picture 1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933056"/>
            <a:ext cx="4941828" cy="259228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39552" y="1590364"/>
            <a:ext cx="508584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Electrode design from scratch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Power supply based on developments for Linac4 and </a:t>
            </a:r>
            <a:r>
              <a:rPr lang="en-US" dirty="0" err="1" smtClean="0"/>
              <a:t>Medaustron</a:t>
            </a:r>
            <a:endParaRPr lang="en-US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Flat top and post pulse stability of 0.1%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corresponds to ~ few Volts</a:t>
            </a:r>
            <a:endParaRPr lang="en-GB" dirty="0"/>
          </a:p>
        </p:txBody>
      </p:sp>
      <p:pic>
        <p:nvPicPr>
          <p:cNvPr id="20" name="Picture 2" descr="\\cern.ch\dfs\Projects\medaustron\WP_SpecialMagnets\Fast_Deflector\Photos\PCO\Prototype\DSCF4157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23796" y="4005064"/>
            <a:ext cx="3040692" cy="2280519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35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 source for commissioning?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400" dirty="0" smtClean="0"/>
              <a:t>The low energy part of ELENA (100keV) is reachable via an external source</a:t>
            </a:r>
          </a:p>
          <a:p>
            <a:r>
              <a:rPr lang="en-US" sz="2400" dirty="0" smtClean="0"/>
              <a:t>ELENA will get every 100 s a shot from AD </a:t>
            </a:r>
            <a:r>
              <a:rPr lang="en-US" sz="2400" dirty="0" smtClean="0">
                <a:sym typeface="Wingdings" panose="05000000000000000000" pitchFamily="2" charset="2"/>
              </a:rPr>
              <a:t> slow commissioning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ELENA ring installation shall be in 2015 while AD experiments still use the AD beam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Removal of existing magnetic and installation of electrostatic TLs will be one year later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As soon as the ring is installed, the source beam can be used to commission main accelerator systems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The source could also be used for re-commissioning of the machine and TLs after shutdowns before operational beams are available</a:t>
            </a:r>
            <a:endParaRPr lang="en-US" sz="2400" dirty="0" smtClean="0"/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97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to place the source?</a:t>
            </a:r>
            <a:endParaRPr lang="en-GB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15"/>
          <a:stretch/>
        </p:blipFill>
        <p:spPr bwMode="auto">
          <a:xfrm>
            <a:off x="1043608" y="1422487"/>
            <a:ext cx="7272808" cy="5102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349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operation modes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6095699"/>
              </p:ext>
            </p:extLst>
          </p:nvPr>
        </p:nvGraphicFramePr>
        <p:xfrm>
          <a:off x="3563888" y="4365104"/>
          <a:ext cx="5436095" cy="157864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64045"/>
                <a:gridCol w="417030"/>
                <a:gridCol w="583489"/>
                <a:gridCol w="584077"/>
                <a:gridCol w="499966"/>
                <a:gridCol w="1334025"/>
                <a:gridCol w="953463"/>
              </a:tblGrid>
              <a:tr h="2895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Mode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LNI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LNE00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LNE50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RING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Purpose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Figure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5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Pbar (injection)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+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+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+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+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Normal operation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2,4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5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H- (injection)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+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NU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NU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+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Cooling tests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1,4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5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 (ejection)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NU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-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+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Optics studies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1,5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50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P (injection)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-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NU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NU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-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Cooling tests</a:t>
                      </a:r>
                      <a:endParaRPr lang="en-GB" sz="12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1,4</a:t>
                      </a:r>
                      <a:endParaRPr lang="en-GB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1916832"/>
            <a:ext cx="3067050" cy="19653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3568" y="1979548"/>
            <a:ext cx="4464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Want to use both beams, H- and protons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Protons via the extraction channel allows for keeping the ring polarity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Protons via injection channel for cooler tests (H- lifetime)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538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electrostatic transfer lines?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100 </a:t>
            </a:r>
            <a:r>
              <a:rPr lang="en-US" sz="2400" dirty="0" err="1" smtClean="0"/>
              <a:t>keV</a:t>
            </a:r>
            <a:r>
              <a:rPr lang="en-US" sz="2400" dirty="0" smtClean="0"/>
              <a:t> is in the reachable range for electrostatic elements</a:t>
            </a:r>
          </a:p>
          <a:p>
            <a:r>
              <a:rPr lang="en-US" sz="2400" dirty="0" smtClean="0"/>
              <a:t>Advantages</a:t>
            </a:r>
          </a:p>
          <a:p>
            <a:pPr lvl="1"/>
            <a:r>
              <a:rPr lang="en-US" sz="2000" dirty="0" smtClean="0"/>
              <a:t>Cheap production, easy field shaping, no hysteresis, low power consumption, cheap power supplies, good magnetic shielding possibilities</a:t>
            </a:r>
          </a:p>
          <a:p>
            <a:r>
              <a:rPr lang="en-US" sz="2400" dirty="0" smtClean="0"/>
              <a:t>Disadvantages</a:t>
            </a:r>
          </a:p>
          <a:p>
            <a:pPr lvl="1"/>
            <a:r>
              <a:rPr lang="en-US" sz="2000" dirty="0" smtClean="0"/>
              <a:t>Vacuum compatibility of electrode material (outgassing), fault detection of bad connections, vacuum has to be opened for repair, interlocking against sparks</a:t>
            </a:r>
            <a:endParaRPr lang="en-GB" sz="2400" dirty="0" smtClean="0"/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44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Geometry of lines</a:t>
            </a:r>
            <a:endParaRPr lang="en-GB" dirty="0"/>
          </a:p>
        </p:txBody>
      </p:sp>
      <p:pic>
        <p:nvPicPr>
          <p:cNvPr id="6146" name="Picture 2" descr="Machine generated alternative text: ELENAtransfer survey in the CERN COORDINATE SYSTEM&#10;—171O I I I J I I J I I I I I I I I I I I I I I I I I I I I I I I T 1 I I I I I I I I I I I I I  I I I J I I I I I I J I I&#10;: : : : : :..  “.    X:  &#10;.L..L..L..L..L..L....i..i L.....i....L.i..i  L. .. LZ   i . i i :  X x. ....&#10;xX XXX&#10;XX&#10;.   XJX . .;  &#10;XX&#10;.           .4... 4 ..... 4  : ¥X    .       •-H     h  &#10;-1720 - * XX  Da   4&#10;%% D s  LNEO6&#10;* 0dJð3 a%eøoo LNEO5&#10;.  . ,.... .““j . : ;,!!“    i... L..F”SJEO4. __________ ..&#10;¡....  L . oc  . &#10;—1 ?3O :—   . . :i::::i:::::::   ..:::: ,:!:     . . .  :  .: ::::::.::::.::::.::::::::É :::...   L..NEO1&#10;¥ il LNE5O&#10;)e —* LNE5I&#10;A&lt; AD&#10;&gt;i( ATP&#10;-1740 - * ACOL X&#10;‘t AIACOL w&#10;DEM o&#10;j %. DEC .&#10;3f  DEI o&#10;-175C- J  DE2 .&#10;* DE3&#10;DE4 A&#10;)S()$&lt; CCS 13-Nov-12&#10;XX CCS C8-Jan-13 inj line&#10;-176C - ),( XX BASEv4I7-Apr-13&#10;XX CCS 14-Mar-13&#10;Xx XX CC527-May-13 ‘&#10;XX XXX CCSC3-June-13&#10;X &gt;&lt; x,( CCS 12-June-13 +&#10;-17W - )‘&lt; &gt;( X CCS2C-June-13 XXXXX&#10;XXX XX XX&#10;. X:X.r.)(X :)C* WX :   .j ï.”ï.”ï..1 “*ï” :&#10;.     t....t ....t &#10;—178C I   j j j ¡ j j I ¡ ¡ j ¡ ¡ ¡    j   ¡   j  j j I ¡ ¡ ¡ ¡  ¡ ¡ ¡ ¡ I ¡  ¡ ¡ ¡ ¡  i ¡ I ¡ ¡ ¡ j ¡ ¡ ¡ ¡ ¡ I ¡  ¡ ¡ ¡ ¡  î ¡ I ¡ ¡ ¡ ¡ ¡ ¡ ¡ ¡&#10;2135 214C 2145 215C 2155 216C 2165 21W 2175&#10;z[m]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8452320" cy="4974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300192" y="3253040"/>
            <a:ext cx="2736304" cy="2800767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600" dirty="0" err="1" smtClean="0"/>
              <a:t>Optimisation</a:t>
            </a:r>
            <a:r>
              <a:rPr lang="en-US" sz="1600" dirty="0" smtClean="0"/>
              <a:t> of: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# bending angles in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Position of Elena ring </a:t>
            </a:r>
            <a:r>
              <a:rPr lang="en-US" sz="1600" dirty="0" err="1" smtClean="0"/>
              <a:t>wrt</a:t>
            </a:r>
            <a:r>
              <a:rPr lang="en-US" sz="1600" dirty="0" smtClean="0"/>
              <a:t> shielding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Straight extraction line to </a:t>
            </a:r>
            <a:r>
              <a:rPr lang="en-US" sz="1600" dirty="0" err="1" smtClean="0"/>
              <a:t>Gbar</a:t>
            </a: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Minimizing the ion switch  angle</a:t>
            </a:r>
          </a:p>
          <a:p>
            <a:endParaRPr lang="en-US" sz="1600" dirty="0" smtClean="0"/>
          </a:p>
          <a:p>
            <a:endParaRPr lang="en-GB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548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ALPHA line below ATRAP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/>
              <a:t>ATRAP has two vertical lines branching off the line which leads further to ALPHA</a:t>
            </a:r>
          </a:p>
          <a:p>
            <a:r>
              <a:rPr lang="en-US" sz="2000" dirty="0" smtClean="0"/>
              <a:t>Disturbance of 100 </a:t>
            </a:r>
            <a:r>
              <a:rPr lang="en-US" sz="2000" dirty="0" err="1" smtClean="0"/>
              <a:t>keV</a:t>
            </a:r>
            <a:r>
              <a:rPr lang="en-US" sz="2000" dirty="0" smtClean="0"/>
              <a:t> beam?</a:t>
            </a:r>
          </a:p>
          <a:p>
            <a:r>
              <a:rPr lang="en-US" sz="2000" dirty="0" smtClean="0"/>
              <a:t>Measurements of stray field with ATRAP solenoids ON (without enhancing magnets – assume conservative factor 2 in addition)</a:t>
            </a:r>
          </a:p>
          <a:p>
            <a:r>
              <a:rPr lang="en-US" sz="2000" dirty="0" smtClean="0"/>
              <a:t>Simulated in MADX the effect on the trajectory – up to 4 mm offset</a:t>
            </a:r>
          </a:p>
          <a:p>
            <a:r>
              <a:rPr lang="en-US" sz="2000" dirty="0" smtClean="0"/>
              <a:t>Mitigation</a:t>
            </a:r>
          </a:p>
          <a:p>
            <a:pPr lvl="1"/>
            <a:r>
              <a:rPr lang="en-US" sz="1600" dirty="0" smtClean="0"/>
              <a:t>Increased number of BPM/corrector pairs in this part of the line</a:t>
            </a:r>
          </a:p>
          <a:p>
            <a:pPr lvl="1"/>
            <a:r>
              <a:rPr lang="en-US" sz="1600" dirty="0" smtClean="0"/>
              <a:t>Careful magnetic shielding of the area; need about a factor 10 reduction to compensate for factor 7 lower momentum compared to present situation (detailed studies to be conducted)</a:t>
            </a:r>
          </a:p>
          <a:p>
            <a:pPr lvl="1"/>
            <a:r>
              <a:rPr lang="en-US" sz="1600" dirty="0" smtClean="0"/>
              <a:t>Higher number of </a:t>
            </a:r>
            <a:r>
              <a:rPr lang="en-US" sz="1600" err="1" smtClean="0"/>
              <a:t>quadrupoles</a:t>
            </a:r>
            <a:r>
              <a:rPr lang="en-US" sz="1600" smtClean="0"/>
              <a:t> than presently</a:t>
            </a:r>
            <a:endParaRPr lang="en-US" sz="1600" dirty="0" smtClean="0"/>
          </a:p>
          <a:p>
            <a:endParaRPr lang="en-GB" sz="2000" dirty="0"/>
          </a:p>
        </p:txBody>
      </p:sp>
      <p:pic>
        <p:nvPicPr>
          <p:cNvPr id="4" name="Picture" descr="A description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4584" y="2420888"/>
            <a:ext cx="415392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755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Main challenge how to treat electrostatic elements</a:t>
            </a:r>
          </a:p>
          <a:p>
            <a:r>
              <a:rPr lang="en-US" sz="2400" dirty="0" err="1" smtClean="0"/>
              <a:t>Quadrupoles</a:t>
            </a:r>
            <a:r>
              <a:rPr lang="en-US" sz="2400" dirty="0" smtClean="0"/>
              <a:t>: use magnetic </a:t>
            </a:r>
            <a:r>
              <a:rPr lang="en-US" sz="2400" dirty="0" err="1" smtClean="0"/>
              <a:t>quadrupole</a:t>
            </a:r>
            <a:r>
              <a:rPr lang="en-US" sz="2400" dirty="0" smtClean="0"/>
              <a:t> and adjust gradient according to voltages applied on electrodes</a:t>
            </a:r>
          </a:p>
          <a:p>
            <a:r>
              <a:rPr lang="en-US" sz="2400" dirty="0" smtClean="0"/>
              <a:t>Bends: more complicated, calculate field shape from electrode geometry, track particles through field and fit transfer matrix, use this transfer matrix in </a:t>
            </a:r>
            <a:r>
              <a:rPr lang="en-US" sz="2400" dirty="0" err="1" smtClean="0"/>
              <a:t>MadX</a:t>
            </a:r>
            <a:r>
              <a:rPr lang="en-US" sz="2400" dirty="0" smtClean="0"/>
              <a:t> to calculate optics</a:t>
            </a:r>
          </a:p>
          <a:p>
            <a:r>
              <a:rPr lang="en-US" sz="2400" dirty="0" smtClean="0"/>
              <a:t>Compare with different codes like COSY and </a:t>
            </a:r>
            <a:r>
              <a:rPr lang="en-US" sz="2400" dirty="0" err="1" smtClean="0"/>
              <a:t>WinAgile</a:t>
            </a:r>
            <a:endParaRPr lang="en-US" sz="2400" dirty="0"/>
          </a:p>
          <a:p>
            <a:r>
              <a:rPr lang="en-US" sz="2400" dirty="0" smtClean="0"/>
              <a:t>Procedure rather extensive: changes in bending strength, trajectory correction</a:t>
            </a:r>
          </a:p>
          <a:p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837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Beam parameters at 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Beam size of 1-2 mm</a:t>
            </a:r>
          </a:p>
          <a:p>
            <a:pPr lvl="1"/>
            <a:r>
              <a:rPr lang="en-US" sz="2400" dirty="0" smtClean="0"/>
              <a:t>No particular request on dispersion, kept as free parameter to reduce number of </a:t>
            </a:r>
            <a:r>
              <a:rPr lang="en-US" sz="2400" dirty="0" err="1" smtClean="0"/>
              <a:t>quadrupoles</a:t>
            </a:r>
            <a:endParaRPr lang="en-US" sz="2400" dirty="0"/>
          </a:p>
          <a:p>
            <a:pPr lvl="1"/>
            <a:r>
              <a:rPr lang="en-US" sz="2400" dirty="0" smtClean="0"/>
              <a:t>Dispersion added linearly for TL aperture calculations</a:t>
            </a:r>
          </a:p>
          <a:p>
            <a:r>
              <a:rPr lang="en-US" sz="2800" dirty="0" smtClean="0"/>
              <a:t>Alphas not very important; keep reasonably small</a:t>
            </a:r>
          </a:p>
          <a:p>
            <a:r>
              <a:rPr lang="en-US" sz="2800" dirty="0" smtClean="0"/>
              <a:t>Momentum spread not very critical for most experiments but </a:t>
            </a:r>
            <a:r>
              <a:rPr lang="en-US" sz="2800" dirty="0" err="1" smtClean="0"/>
              <a:t>Gbar</a:t>
            </a:r>
            <a:endParaRPr lang="en-US" sz="2800" dirty="0" smtClean="0"/>
          </a:p>
          <a:p>
            <a:pPr lvl="1"/>
            <a:r>
              <a:rPr lang="en-US" sz="2400" dirty="0" err="1" smtClean="0"/>
              <a:t>Dp</a:t>
            </a:r>
            <a:r>
              <a:rPr lang="en-US" sz="2400" dirty="0" smtClean="0"/>
              <a:t>/p (95%) &lt; 2.5e-3</a:t>
            </a:r>
          </a:p>
          <a:p>
            <a:pPr lvl="1"/>
            <a:r>
              <a:rPr lang="en-US" sz="2400" dirty="0" smtClean="0"/>
              <a:t>Discussion next week to </a:t>
            </a:r>
            <a:r>
              <a:rPr lang="en-US" sz="2400" dirty="0" err="1" smtClean="0"/>
              <a:t>optimise</a:t>
            </a:r>
            <a:r>
              <a:rPr lang="en-US" sz="2400" dirty="0" smtClean="0"/>
              <a:t> beam parameters for </a:t>
            </a:r>
            <a:r>
              <a:rPr lang="en-US" sz="2400" dirty="0" err="1" smtClean="0"/>
              <a:t>Gbar</a:t>
            </a:r>
            <a:endParaRPr lang="en-GB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93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for ATRAP 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3416364" cy="4997152"/>
          </a:xfrm>
        </p:spPr>
        <p:txBody>
          <a:bodyPr>
            <a:normAutofit/>
          </a:bodyPr>
          <a:lstStyle/>
          <a:p>
            <a:r>
              <a:rPr lang="en-US" sz="1800" dirty="0" smtClean="0"/>
              <a:t>90 </a:t>
            </a:r>
            <a:r>
              <a:rPr lang="en-US" sz="1800" dirty="0" err="1" smtClean="0"/>
              <a:t>deg</a:t>
            </a:r>
            <a:r>
              <a:rPr lang="en-US" sz="1800" dirty="0" smtClean="0"/>
              <a:t> FODO as standard where possible</a:t>
            </a:r>
          </a:p>
          <a:p>
            <a:r>
              <a:rPr lang="en-US" sz="1800" dirty="0" err="1" smtClean="0"/>
              <a:t>Quadrupole</a:t>
            </a:r>
            <a:r>
              <a:rPr lang="en-US" sz="1800" dirty="0" smtClean="0"/>
              <a:t> </a:t>
            </a:r>
            <a:r>
              <a:rPr lang="en-US" sz="1800" dirty="0" err="1" smtClean="0"/>
              <a:t>centre</a:t>
            </a:r>
            <a:r>
              <a:rPr lang="en-US" sz="1800" dirty="0" smtClean="0"/>
              <a:t> to </a:t>
            </a:r>
            <a:r>
              <a:rPr lang="en-US" sz="1800" dirty="0" err="1" smtClean="0"/>
              <a:t>centre</a:t>
            </a:r>
            <a:r>
              <a:rPr lang="en-US" sz="1800" dirty="0" smtClean="0"/>
              <a:t> distance in FODO is 1.5 m</a:t>
            </a:r>
          </a:p>
          <a:p>
            <a:r>
              <a:rPr lang="en-US" sz="1800" dirty="0" smtClean="0"/>
              <a:t>+/-1.7 kV for FODO</a:t>
            </a:r>
          </a:p>
          <a:p>
            <a:r>
              <a:rPr lang="en-US" sz="1800" dirty="0"/>
              <a:t>+/- 13 </a:t>
            </a:r>
            <a:r>
              <a:rPr lang="en-US" sz="1800" dirty="0" smtClean="0"/>
              <a:t>kV in matching sections</a:t>
            </a:r>
          </a:p>
          <a:p>
            <a:r>
              <a:rPr lang="en-US" sz="1800" dirty="0" smtClean="0"/>
              <a:t>Matching of beam size at experiment, leave dispersion as free parameter in matching area to reduce number of </a:t>
            </a:r>
            <a:r>
              <a:rPr lang="en-US" sz="1800" dirty="0" err="1" smtClean="0"/>
              <a:t>quadrupoles</a:t>
            </a:r>
            <a:endParaRPr lang="en-US" sz="1800" dirty="0" smtClean="0"/>
          </a:p>
          <a:p>
            <a:r>
              <a:rPr lang="en-US" sz="1800" dirty="0" smtClean="0"/>
              <a:t>Beam sizes in lines limited to 2/3 of the physical aperture</a:t>
            </a:r>
          </a:p>
          <a:p>
            <a:r>
              <a:rPr lang="en-US" sz="1800" dirty="0" smtClean="0"/>
              <a:t>Trajectory correction studies  </a:t>
            </a:r>
            <a:r>
              <a:rPr lang="en-US" sz="1800" dirty="0" smtClean="0">
                <a:sym typeface="Wingdings" panose="05000000000000000000" pitchFamily="2" charset="2"/>
              </a:rPr>
              <a:t> H/V correctors at 90 </a:t>
            </a:r>
            <a:r>
              <a:rPr lang="en-US" sz="1800" dirty="0" err="1" smtClean="0">
                <a:sym typeface="Wingdings" panose="05000000000000000000" pitchFamily="2" charset="2"/>
              </a:rPr>
              <a:t>deg</a:t>
            </a:r>
            <a:endParaRPr lang="en-GB" sz="1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421"/>
          <a:stretch/>
        </p:blipFill>
        <p:spPr bwMode="auto">
          <a:xfrm>
            <a:off x="3667884" y="1340768"/>
            <a:ext cx="5440620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5685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P</a:t>
            </a:r>
            <a:r>
              <a:rPr lang="en-GB" sz="2400" dirty="0" smtClean="0"/>
              <a:t>arameter table</a:t>
            </a:r>
          </a:p>
          <a:p>
            <a:r>
              <a:rPr lang="en-GB" sz="2400" dirty="0" smtClean="0"/>
              <a:t>Injection</a:t>
            </a:r>
          </a:p>
          <a:p>
            <a:r>
              <a:rPr lang="en-GB" sz="2400" dirty="0" smtClean="0"/>
              <a:t>Extraction</a:t>
            </a:r>
          </a:p>
          <a:p>
            <a:r>
              <a:rPr lang="en-US" sz="2400" dirty="0" smtClean="0"/>
              <a:t>Source for commissioning</a:t>
            </a:r>
            <a:endParaRPr lang="en-GB" sz="2400" dirty="0" smtClean="0"/>
          </a:p>
          <a:p>
            <a:r>
              <a:rPr lang="en-GB" sz="2400" dirty="0" smtClean="0"/>
              <a:t>Geometry </a:t>
            </a:r>
            <a:r>
              <a:rPr lang="en-GB" sz="2400" dirty="0"/>
              <a:t>of </a:t>
            </a:r>
            <a:r>
              <a:rPr lang="en-GB" sz="2400" dirty="0" smtClean="0"/>
              <a:t>lines</a:t>
            </a:r>
          </a:p>
          <a:p>
            <a:r>
              <a:rPr lang="en-GB" sz="2400" dirty="0" smtClean="0"/>
              <a:t>Why </a:t>
            </a:r>
            <a:r>
              <a:rPr lang="en-GB" sz="2400" dirty="0"/>
              <a:t>electrostatic </a:t>
            </a:r>
            <a:r>
              <a:rPr lang="en-GB" sz="2400" dirty="0" smtClean="0"/>
              <a:t>lines</a:t>
            </a:r>
          </a:p>
          <a:p>
            <a:r>
              <a:rPr lang="en-GB" sz="2400" dirty="0" smtClean="0"/>
              <a:t>Optics </a:t>
            </a:r>
            <a:r>
              <a:rPr lang="en-GB" sz="2400" dirty="0"/>
              <a:t>of </a:t>
            </a:r>
            <a:r>
              <a:rPr lang="en-GB" sz="2400" dirty="0" smtClean="0"/>
              <a:t>lines</a:t>
            </a:r>
          </a:p>
          <a:p>
            <a:r>
              <a:rPr lang="en-US" sz="2400" dirty="0" smtClean="0"/>
              <a:t>Electrostatic HW</a:t>
            </a:r>
          </a:p>
          <a:p>
            <a:r>
              <a:rPr lang="en-US" sz="2400" dirty="0" smtClean="0"/>
              <a:t>List of potential issues</a:t>
            </a:r>
            <a:endParaRPr lang="en-GB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068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Number of elements (</a:t>
            </a:r>
            <a:r>
              <a:rPr lang="en-US" dirty="0" err="1" smtClean="0"/>
              <a:t>incl</a:t>
            </a:r>
            <a:r>
              <a:rPr lang="en-US" dirty="0" smtClean="0"/>
              <a:t> spares)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8072572"/>
              </p:ext>
            </p:extLst>
          </p:nvPr>
        </p:nvGraphicFramePr>
        <p:xfrm>
          <a:off x="1475656" y="2348880"/>
          <a:ext cx="6408712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4356"/>
                <a:gridCol w="3204356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Element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#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Quadrupoles</a:t>
                      </a:r>
                      <a:r>
                        <a:rPr lang="en-US" dirty="0" smtClean="0"/>
                        <a:t> electrostatic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Fast</a:t>
                      </a:r>
                      <a:r>
                        <a:rPr lang="en-US" baseline="0" dirty="0" smtClean="0"/>
                        <a:t> deflectors (incl. extraction)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Bends</a:t>
                      </a:r>
                      <a:r>
                        <a:rPr lang="en-US" baseline="0" dirty="0" smtClean="0"/>
                        <a:t> electrostatic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Correctors</a:t>
                      </a:r>
                      <a:r>
                        <a:rPr lang="en-US" baseline="0" dirty="0" smtClean="0"/>
                        <a:t> H/V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BPM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44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Ion switch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2116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908720"/>
            <a:ext cx="2669540" cy="20612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Electrostatic </a:t>
            </a:r>
            <a:r>
              <a:rPr lang="en-US" dirty="0" err="1" smtClean="0"/>
              <a:t>Quadrupoles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66928" cy="4525963"/>
          </a:xfrm>
        </p:spPr>
        <p:txBody>
          <a:bodyPr>
            <a:normAutofit lnSpcReduction="10000"/>
          </a:bodyPr>
          <a:lstStyle/>
          <a:p>
            <a:r>
              <a:rPr lang="en-GB" sz="1800" dirty="0" smtClean="0"/>
              <a:t>Cylindrical electrodes: </a:t>
            </a:r>
          </a:p>
          <a:p>
            <a:pPr lvl="1"/>
            <a:r>
              <a:rPr lang="en-GB" sz="1400" dirty="0" smtClean="0"/>
              <a:t>avoid higher E-fields for hyperbolic ones due to smaller gap</a:t>
            </a:r>
          </a:p>
          <a:p>
            <a:pPr lvl="1"/>
            <a:r>
              <a:rPr lang="en-GB" sz="1400" dirty="0" smtClean="0"/>
              <a:t>Extruded aluminium profiles</a:t>
            </a:r>
          </a:p>
          <a:p>
            <a:pPr lvl="1"/>
            <a:r>
              <a:rPr lang="en-GB" sz="1400" dirty="0" smtClean="0"/>
              <a:t>100 mm long</a:t>
            </a:r>
          </a:p>
          <a:p>
            <a:r>
              <a:rPr lang="en-GB" sz="1800" dirty="0" err="1" smtClean="0"/>
              <a:t>Quadrupoles</a:t>
            </a:r>
            <a:r>
              <a:rPr lang="en-GB" sz="1800" dirty="0" smtClean="0"/>
              <a:t> mounted on flanges, every 1.4 m in FODO structure</a:t>
            </a:r>
          </a:p>
          <a:p>
            <a:r>
              <a:rPr lang="en-GB" sz="1800" dirty="0" smtClean="0"/>
              <a:t>In matching sections</a:t>
            </a:r>
          </a:p>
          <a:p>
            <a:pPr lvl="1"/>
            <a:r>
              <a:rPr lang="en-GB" sz="1400" dirty="0" smtClean="0"/>
              <a:t>several quads spaced by 5 cm mounted on longitudinal rail supported on both sides</a:t>
            </a:r>
          </a:p>
          <a:p>
            <a:pPr lvl="1"/>
            <a:r>
              <a:rPr lang="en-GB" sz="1400" dirty="0" smtClean="0"/>
              <a:t>Aperture disks in between define fringe fields</a:t>
            </a:r>
          </a:p>
          <a:p>
            <a:r>
              <a:rPr lang="en-GB" sz="1800" dirty="0" smtClean="0"/>
              <a:t>No alignment possibility of electrodes inside vacuum foreseen</a:t>
            </a:r>
          </a:p>
          <a:p>
            <a:r>
              <a:rPr lang="en-GB" sz="1800" dirty="0" smtClean="0"/>
              <a:t>Field distortion due to electrical connections negligible</a:t>
            </a:r>
          </a:p>
          <a:p>
            <a:r>
              <a:rPr lang="en-US" sz="1800" dirty="0" smtClean="0"/>
              <a:t>Vacuum chamber of 200 mm diameter (reduced in vicinity to extraction)</a:t>
            </a:r>
          </a:p>
          <a:p>
            <a:r>
              <a:rPr lang="en-US" sz="1800" dirty="0" smtClean="0"/>
              <a:t>~100 elements</a:t>
            </a:r>
            <a:endParaRPr lang="en-GB" sz="1800" dirty="0" smtClean="0"/>
          </a:p>
        </p:txBody>
      </p:sp>
      <p:pic>
        <p:nvPicPr>
          <p:cNvPr id="5" name="Picture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4"/>
          <a:stretch/>
        </p:blipFill>
        <p:spPr>
          <a:xfrm>
            <a:off x="6521460" y="2924944"/>
            <a:ext cx="2037468" cy="2304256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223" y="5229200"/>
            <a:ext cx="2157477" cy="1584176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032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Steerers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6059016" cy="4785395"/>
          </a:xfrm>
        </p:spPr>
        <p:txBody>
          <a:bodyPr>
            <a:normAutofit/>
          </a:bodyPr>
          <a:lstStyle/>
          <a:p>
            <a:r>
              <a:rPr lang="en-GB" sz="2000" dirty="0" smtClean="0"/>
              <a:t>Integrated on same rail as </a:t>
            </a:r>
            <a:r>
              <a:rPr lang="en-GB" sz="2000" dirty="0" err="1" smtClean="0"/>
              <a:t>quadrupoles</a:t>
            </a:r>
            <a:endParaRPr lang="en-GB" sz="2000" dirty="0" smtClean="0"/>
          </a:p>
          <a:p>
            <a:r>
              <a:rPr lang="en-GB" sz="2000" dirty="0" smtClean="0"/>
              <a:t>Trajectory correction studies showed the necessity of dual plane correctors with 90 </a:t>
            </a:r>
            <a:r>
              <a:rPr lang="en-GB" sz="2000" dirty="0" err="1" smtClean="0"/>
              <a:t>deg</a:t>
            </a:r>
            <a:r>
              <a:rPr lang="en-GB" sz="2000" dirty="0" smtClean="0"/>
              <a:t> phase advance</a:t>
            </a:r>
          </a:p>
          <a:p>
            <a:r>
              <a:rPr lang="en-GB" sz="2000" dirty="0"/>
              <a:t>Checked the </a:t>
            </a:r>
            <a:r>
              <a:rPr lang="en-GB" sz="2000" dirty="0" err="1"/>
              <a:t>emittance</a:t>
            </a:r>
            <a:r>
              <a:rPr lang="en-GB" sz="2000" dirty="0"/>
              <a:t> </a:t>
            </a:r>
            <a:r>
              <a:rPr lang="en-GB" sz="2000" dirty="0" smtClean="0"/>
              <a:t>increase due to field distortion of second electrode pair</a:t>
            </a:r>
          </a:p>
          <a:p>
            <a:endParaRPr lang="en-GB" sz="20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147" y="260648"/>
            <a:ext cx="2149341" cy="3039854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212976"/>
            <a:ext cx="3552369" cy="2453183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212976"/>
            <a:ext cx="4128432" cy="23799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15616" y="5746030"/>
            <a:ext cx="7128792" cy="92333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mtClean="0"/>
              <a:t>Assuming an 8 mrad kick (10 mm displacement at downstream quad):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1-2% increase of rms emittance for 60 mm opening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mtClean="0"/>
              <a:t>no significant increase for 90 mm opening</a:t>
            </a:r>
            <a:endParaRPr lang="en-GB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265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Deflectors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5777423" cy="290195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Electrostatic deflectors introduce strong </a:t>
            </a:r>
            <a:r>
              <a:rPr lang="en-US" dirty="0" err="1" smtClean="0"/>
              <a:t>focussing</a:t>
            </a:r>
            <a:r>
              <a:rPr lang="en-US" dirty="0" smtClean="0"/>
              <a:t> </a:t>
            </a:r>
          </a:p>
          <a:p>
            <a:r>
              <a:rPr lang="en-US" dirty="0" smtClean="0"/>
              <a:t>Spherical deflectors (</a:t>
            </a:r>
            <a:r>
              <a:rPr lang="en-US" dirty="0" err="1" smtClean="0"/>
              <a:t>focussing</a:t>
            </a:r>
            <a:r>
              <a:rPr lang="en-US" dirty="0" smtClean="0"/>
              <a:t> in both planes)</a:t>
            </a:r>
          </a:p>
          <a:p>
            <a:r>
              <a:rPr lang="en-US" dirty="0" err="1" smtClean="0"/>
              <a:t>Emittance</a:t>
            </a:r>
            <a:r>
              <a:rPr lang="en-US" dirty="0" smtClean="0"/>
              <a:t> growth due to field imperfections </a:t>
            </a:r>
            <a:r>
              <a:rPr lang="en-US" dirty="0" smtClean="0">
                <a:sym typeface="Wingdings" panose="05000000000000000000" pitchFamily="2" charset="2"/>
              </a:rPr>
              <a:t> larger bending radii and electrode height preferable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Choice for 500 mm radius for all transverse bends, reduces also required voltage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Vertical bends</a:t>
            </a:r>
          </a:p>
          <a:p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582534"/>
            <a:ext cx="2611120" cy="2782570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4758" y="4502150"/>
            <a:ext cx="5459730" cy="2146300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13460"/>
            <a:ext cx="3069898" cy="2497321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423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Deflectors II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>
                <a:sym typeface="Wingdings" panose="05000000000000000000" pitchFamily="2" charset="2"/>
              </a:rPr>
              <a:t>Choice for 500 mm </a:t>
            </a:r>
            <a:r>
              <a:rPr lang="en-US" sz="2400" dirty="0" smtClean="0">
                <a:sym typeface="Wingdings" panose="05000000000000000000" pitchFamily="2" charset="2"/>
              </a:rPr>
              <a:t>bending radius and electrode height of 180 mm</a:t>
            </a:r>
          </a:p>
          <a:p>
            <a:pPr lvl="1"/>
            <a:r>
              <a:rPr lang="en-US" sz="2000" dirty="0">
                <a:sym typeface="Wingdings" panose="05000000000000000000" pitchFamily="2" charset="2"/>
              </a:rPr>
              <a:t>R</a:t>
            </a:r>
            <a:r>
              <a:rPr lang="en-US" sz="2000" dirty="0" smtClean="0">
                <a:sym typeface="Wingdings" panose="05000000000000000000" pitchFamily="2" charset="2"/>
              </a:rPr>
              <a:t>educes </a:t>
            </a:r>
            <a:r>
              <a:rPr lang="en-US" sz="2000" dirty="0">
                <a:sym typeface="Wingdings" panose="05000000000000000000" pitchFamily="2" charset="2"/>
              </a:rPr>
              <a:t>also required </a:t>
            </a:r>
            <a:r>
              <a:rPr lang="en-US" sz="2000" dirty="0" smtClean="0">
                <a:sym typeface="Wingdings" panose="05000000000000000000" pitchFamily="2" charset="2"/>
              </a:rPr>
              <a:t>voltage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Operating voltage optimum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Minimum variation of energy</a:t>
            </a:r>
          </a:p>
          <a:p>
            <a:pPr lvl="1"/>
            <a:r>
              <a:rPr lang="en-US" sz="2000" dirty="0" smtClean="0">
                <a:sym typeface="Wingdings" panose="05000000000000000000" pitchFamily="2" charset="2"/>
              </a:rPr>
              <a:t>Balanced </a:t>
            </a:r>
            <a:r>
              <a:rPr lang="en-US" sz="2000" dirty="0" err="1" smtClean="0">
                <a:sym typeface="Wingdings" panose="05000000000000000000" pitchFamily="2" charset="2"/>
              </a:rPr>
              <a:t>focussing</a:t>
            </a:r>
            <a:r>
              <a:rPr lang="en-US" sz="2000" dirty="0" smtClean="0">
                <a:sym typeface="Wingdings" panose="05000000000000000000" pitchFamily="2" charset="2"/>
              </a:rPr>
              <a:t> properties in both planes</a:t>
            </a:r>
          </a:p>
          <a:p>
            <a:pPr lvl="1"/>
            <a:endParaRPr lang="en-US" sz="2000" dirty="0" smtClean="0">
              <a:sym typeface="Wingdings" panose="05000000000000000000" pitchFamily="2" charset="2"/>
            </a:endParaRPr>
          </a:p>
          <a:p>
            <a:endParaRPr lang="en-US" sz="2400" dirty="0">
              <a:sym typeface="Wingdings" panose="05000000000000000000" pitchFamily="2" charset="2"/>
            </a:endParaRPr>
          </a:p>
          <a:p>
            <a:endParaRPr lang="en-GB" sz="24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3333991"/>
              </p:ext>
            </p:extLst>
          </p:nvPr>
        </p:nvGraphicFramePr>
        <p:xfrm>
          <a:off x="5292080" y="2132856"/>
          <a:ext cx="3528392" cy="12618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64196"/>
                <a:gridCol w="1764196"/>
              </a:tblGrid>
              <a:tr h="856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200 mm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±30 kV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6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400 mm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±15 kV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6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500 mm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</a:rPr>
                        <a:t>±12 kV</a:t>
                      </a:r>
                      <a:endParaRPr lang="en-GB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562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700 mm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</a:rPr>
                        <a:t>±8.5 kV</a:t>
                      </a:r>
                      <a:endParaRPr lang="en-GB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933056"/>
            <a:ext cx="3240360" cy="2577925"/>
          </a:xfrm>
          <a:prstGeom prst="rect">
            <a:avLst/>
          </a:prstGeom>
        </p:spPr>
      </p:pic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41" y="4293095"/>
            <a:ext cx="3316279" cy="2217885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037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Fast switch + deflector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19256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We have a total of 12 bends of which 7 are combined with a fast switch</a:t>
            </a:r>
          </a:p>
          <a:p>
            <a:r>
              <a:rPr lang="en-US" sz="2400" dirty="0" smtClean="0"/>
              <a:t>Fast switch is standardized in specification and mechanical layout with the fast deflector for extraction</a:t>
            </a:r>
          </a:p>
          <a:p>
            <a:r>
              <a:rPr lang="en-US" sz="2400" dirty="0" smtClean="0"/>
              <a:t>3-4 types of bends</a:t>
            </a:r>
          </a:p>
          <a:p>
            <a:endParaRPr lang="en-US" sz="2400" dirty="0" smtClean="0"/>
          </a:p>
          <a:p>
            <a:endParaRPr lang="en-GB" sz="24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077072"/>
            <a:ext cx="4536504" cy="2376264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01008"/>
            <a:ext cx="2520280" cy="3072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0908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switch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4546848" cy="4525963"/>
          </a:xfrm>
        </p:spPr>
        <p:txBody>
          <a:bodyPr>
            <a:normAutofit fontScale="92500"/>
          </a:bodyPr>
          <a:lstStyle/>
          <a:p>
            <a:r>
              <a:rPr lang="en-US" sz="2400" dirty="0" smtClean="0"/>
              <a:t>Need to deflect H</a:t>
            </a:r>
            <a:r>
              <a:rPr lang="en-US" sz="2400" baseline="30000" dirty="0" smtClean="0"/>
              <a:t>-</a:t>
            </a:r>
            <a:r>
              <a:rPr lang="en-US" sz="2400" dirty="0" smtClean="0"/>
              <a:t> and p</a:t>
            </a:r>
            <a:r>
              <a:rPr lang="en-US" sz="2400" baseline="30000" dirty="0" smtClean="0"/>
              <a:t>+ </a:t>
            </a:r>
            <a:r>
              <a:rPr lang="en-US" sz="2400" dirty="0" smtClean="0"/>
              <a:t>by 42 </a:t>
            </a:r>
            <a:r>
              <a:rPr lang="en-US" sz="2400" dirty="0" err="1" smtClean="0"/>
              <a:t>deg</a:t>
            </a:r>
            <a:r>
              <a:rPr lang="en-US" sz="2400" dirty="0" smtClean="0"/>
              <a:t> into extraction and injection line</a:t>
            </a:r>
          </a:p>
          <a:p>
            <a:r>
              <a:rPr lang="en-US" sz="2400" dirty="0" smtClean="0"/>
              <a:t>Same time the injected and extracted antiproton beam has to pass the device</a:t>
            </a:r>
          </a:p>
          <a:p>
            <a:r>
              <a:rPr lang="en-US" sz="2400" dirty="0" smtClean="0"/>
              <a:t>Use only two high-voltages</a:t>
            </a:r>
          </a:p>
          <a:p>
            <a:r>
              <a:rPr lang="en-US" sz="2400" dirty="0" smtClean="0"/>
              <a:t>Fabrication in the CERN workshop</a:t>
            </a:r>
          </a:p>
          <a:p>
            <a:pPr lvl="1"/>
            <a:r>
              <a:rPr lang="en-US" sz="2000" dirty="0" smtClean="0"/>
              <a:t>Single item</a:t>
            </a:r>
          </a:p>
          <a:p>
            <a:pPr lvl="1"/>
            <a:r>
              <a:rPr lang="en-US" sz="2000" dirty="0" smtClean="0"/>
              <a:t>316LN</a:t>
            </a:r>
          </a:p>
          <a:p>
            <a:r>
              <a:rPr lang="en-US" sz="2400" dirty="0" smtClean="0"/>
              <a:t>Foreseen to test this device together with the source at </a:t>
            </a:r>
            <a:r>
              <a:rPr lang="en-US" sz="2400" dirty="0" err="1" smtClean="0"/>
              <a:t>Juelich</a:t>
            </a:r>
            <a:endParaRPr lang="en-GB" sz="2400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484784"/>
            <a:ext cx="3898533" cy="2888972"/>
          </a:xfrm>
          <a:prstGeom prst="rect">
            <a:avLst/>
          </a:prstGeom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259" y="4365104"/>
            <a:ext cx="2658110" cy="232156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76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Items which deserve attention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Simulation of electrostatic elements</a:t>
            </a:r>
          </a:p>
          <a:p>
            <a:pPr lvl="1"/>
            <a:r>
              <a:rPr lang="en-US" sz="2000" dirty="0" smtClean="0"/>
              <a:t>External collaboration with </a:t>
            </a:r>
            <a:r>
              <a:rPr lang="en-US" sz="2000" dirty="0" err="1" smtClean="0"/>
              <a:t>Triumf</a:t>
            </a:r>
            <a:r>
              <a:rPr lang="en-US" sz="2000" dirty="0" smtClean="0"/>
              <a:t> and </a:t>
            </a:r>
            <a:r>
              <a:rPr lang="en-US" sz="2000" dirty="0" err="1" smtClean="0"/>
              <a:t>Cockroft</a:t>
            </a:r>
            <a:endParaRPr lang="en-US" sz="2000" dirty="0" smtClean="0"/>
          </a:p>
          <a:p>
            <a:r>
              <a:rPr lang="en-US" sz="2400" dirty="0" smtClean="0"/>
              <a:t>Magnetic shielding around ATRAP</a:t>
            </a:r>
          </a:p>
          <a:p>
            <a:r>
              <a:rPr lang="en-US" sz="2400" dirty="0" smtClean="0"/>
              <a:t>Source</a:t>
            </a:r>
          </a:p>
          <a:p>
            <a:pPr lvl="1"/>
            <a:r>
              <a:rPr lang="en-US" sz="2000" dirty="0" smtClean="0"/>
              <a:t>Beam parameters from source</a:t>
            </a:r>
          </a:p>
          <a:p>
            <a:pPr lvl="1"/>
            <a:r>
              <a:rPr lang="en-US" sz="2000" dirty="0" smtClean="0"/>
              <a:t>Current </a:t>
            </a:r>
            <a:r>
              <a:rPr lang="en-US" sz="2000" dirty="0" err="1" smtClean="0"/>
              <a:t>vs</a:t>
            </a:r>
            <a:r>
              <a:rPr lang="en-US" sz="2000" dirty="0" smtClean="0"/>
              <a:t> vacuum load </a:t>
            </a:r>
            <a:r>
              <a:rPr lang="en-US" sz="2000" dirty="0" err="1" smtClean="0"/>
              <a:t>vs</a:t>
            </a:r>
            <a:r>
              <a:rPr lang="en-US" sz="2000" dirty="0" smtClean="0"/>
              <a:t> beam parameters</a:t>
            </a:r>
          </a:p>
          <a:p>
            <a:pPr lvl="1"/>
            <a:r>
              <a:rPr lang="en-US" sz="2000" dirty="0" smtClean="0"/>
              <a:t>Vacuum: differential pumping needed, need a more detailed step into the integration of the source elements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000" dirty="0" smtClean="0"/>
              <a:t> </a:t>
            </a:r>
            <a:r>
              <a:rPr lang="en-US" sz="2400" dirty="0"/>
              <a:t>NEG coating in </a:t>
            </a:r>
            <a:r>
              <a:rPr lang="en-US" sz="2400" dirty="0" smtClean="0"/>
              <a:t>TLs?</a:t>
            </a:r>
            <a:endParaRPr lang="en-US" sz="2400" dirty="0"/>
          </a:p>
          <a:p>
            <a:pPr lvl="1"/>
            <a:r>
              <a:rPr lang="en-US" sz="2000" dirty="0"/>
              <a:t>Depends on requirements from the experiments</a:t>
            </a:r>
          </a:p>
          <a:p>
            <a:pPr lvl="1"/>
            <a:r>
              <a:rPr lang="en-US" sz="2000" dirty="0"/>
              <a:t>Compatibility with magnetic shielding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Experiment handover points</a:t>
            </a:r>
          </a:p>
          <a:p>
            <a:endParaRPr lang="en-US" sz="2400" dirty="0" smtClean="0"/>
          </a:p>
          <a:p>
            <a:pPr lvl="1"/>
            <a:endParaRPr lang="en-GB" sz="2000" dirty="0"/>
          </a:p>
        </p:txBody>
      </p:sp>
      <p:sp>
        <p:nvSpPr>
          <p:cNvPr id="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17" name="Rectangle 15"/>
          <p:cNvSpPr>
            <a:spLocks noChangeArrowheads="1"/>
          </p:cNvSpPr>
          <p:nvPr/>
        </p:nvSpPr>
        <p:spPr bwMode="auto">
          <a:xfrm>
            <a:off x="0" y="457200"/>
            <a:ext cx="0" cy="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398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dirty="0" smtClean="0"/>
              <a:t>Spare slides</a:t>
            </a:r>
            <a:endParaRPr lang="en-GB" sz="4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46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Septum parameters (max, 1152A)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7193184"/>
              </p:ext>
            </p:extLst>
          </p:nvPr>
        </p:nvGraphicFramePr>
        <p:xfrm>
          <a:off x="971600" y="1052739"/>
          <a:ext cx="7455514" cy="55567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68552"/>
                <a:gridCol w="1152128"/>
                <a:gridCol w="1334834"/>
              </a:tblGrid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Deflection angle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340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mrad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Beam momentum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100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MeV/c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Beam energy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5.3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MeV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Integrated magnetic field (</a:t>
                      </a:r>
                      <a:r>
                        <a:rPr lang="en-GB" sz="1400">
                          <a:effectLst/>
                          <a:sym typeface="Symbol"/>
                        </a:rPr>
                        <a:t></a:t>
                      </a:r>
                      <a:r>
                        <a:rPr lang="en-GB" sz="1400">
                          <a:effectLst/>
                        </a:rPr>
                        <a:t>B.dl)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>
                          <a:effectLst/>
                        </a:rPr>
                        <a:t>113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>
                          <a:effectLst/>
                        </a:rPr>
                        <a:t>mT.m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Gap field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>
                          <a:effectLst/>
                        </a:rPr>
                        <a:t>378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>
                          <a:effectLst/>
                        </a:rPr>
                        <a:t>mT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377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Integrated magnetic leak field (w.r.t. </a:t>
                      </a:r>
                      <a:r>
                        <a:rPr lang="en-GB" sz="1400">
                          <a:effectLst/>
                          <a:sym typeface="Symbol"/>
                        </a:rPr>
                        <a:t></a:t>
                      </a:r>
                      <a:r>
                        <a:rPr lang="en-GB" sz="1400">
                          <a:effectLst/>
                        </a:rPr>
                        <a:t>B.dl of nominal gap field)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GB" sz="1400">
                          <a:effectLst/>
                        </a:rPr>
                        <a:t>&lt;0.1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>
                          <a:effectLst/>
                        </a:rPr>
                        <a:t>%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Gap height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GB" sz="1400">
                          <a:effectLst/>
                        </a:rPr>
                        <a:t>74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>
                          <a:effectLst/>
                        </a:rPr>
                        <a:t>mm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Gap width between conductors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>
                          <a:effectLst/>
                        </a:rPr>
                        <a:t>135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>
                          <a:effectLst/>
                        </a:rPr>
                        <a:t>mm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Magnet length (physical)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>
                          <a:effectLst/>
                        </a:rPr>
                        <a:t>400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>
                          <a:effectLst/>
                        </a:rPr>
                        <a:t>mm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Magnetic equivalent length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300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mm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Septum conductor thickness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22.8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mm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Number of conductor turns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20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Current (DC)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GB" sz="1400">
                          <a:effectLst/>
                        </a:rPr>
                        <a:t>1.1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fr-FR" sz="1400">
                          <a:effectLst/>
                        </a:rPr>
                        <a:t>kA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Magnet inductance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GB" sz="1400">
                          <a:effectLst/>
                        </a:rPr>
                        <a:t>400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GB" sz="1400">
                          <a:effectLst/>
                          <a:sym typeface="Symbol"/>
                        </a:rPr>
                        <a:t></a:t>
                      </a:r>
                      <a:r>
                        <a:rPr lang="en-GB" sz="1400">
                          <a:effectLst/>
                        </a:rPr>
                        <a:t>H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30888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>
                          <a:effectLst/>
                        </a:rPr>
                        <a:t>Magnet resistance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GB" sz="1400">
                          <a:effectLst/>
                        </a:rPr>
                        <a:t>6.7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GB" sz="1400">
                          <a:effectLst/>
                        </a:rPr>
                        <a:t>m</a:t>
                      </a:r>
                      <a:r>
                        <a:rPr lang="en-GB" sz="1400">
                          <a:effectLst/>
                          <a:sym typeface="Symbol"/>
                        </a:rPr>
                        <a:t>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  <a:tr h="53839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457200" algn="l"/>
                        </a:tabLst>
                      </a:pPr>
                      <a:r>
                        <a:rPr lang="en-GB" sz="1400" dirty="0">
                          <a:effectLst/>
                        </a:rPr>
                        <a:t>Demineralised cooling water requirement</a:t>
                      </a:r>
                      <a:endParaRPr lang="en-GB" sz="11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GB" sz="1400">
                          <a:effectLst/>
                        </a:rPr>
                        <a:t>~20</a:t>
                      </a:r>
                      <a:endParaRPr lang="en-GB" sz="110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GB" sz="1400" dirty="0">
                          <a:effectLst/>
                        </a:rPr>
                        <a:t>l/min.</a:t>
                      </a:r>
                      <a:endParaRPr lang="en-GB" sz="1100" dirty="0">
                        <a:effectLst/>
                        <a:latin typeface="Times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1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ELENA parameters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4228178"/>
              </p:ext>
            </p:extLst>
          </p:nvPr>
        </p:nvGraphicFramePr>
        <p:xfrm>
          <a:off x="467544" y="1628800"/>
          <a:ext cx="8136905" cy="49685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466956"/>
                <a:gridCol w="1587410"/>
                <a:gridCol w="1941341"/>
                <a:gridCol w="2141198"/>
              </a:tblGrid>
              <a:tr h="845331"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Table 1: ELENA beam parameters. </a:t>
                      </a:r>
                      <a:endParaRPr lang="en-GB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Assuming the nominal operation of 4 bunches at extraction.</a:t>
                      </a:r>
                      <a:endParaRPr lang="en-GB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44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Beam parameters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Unit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Injection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Extraction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Ekin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MeV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5.3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β</a:t>
                      </a:r>
                      <a:r>
                        <a:rPr lang="en-GB" sz="1600" baseline="-25000">
                          <a:effectLst/>
                        </a:rPr>
                        <a:t>rel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0.1064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0.0146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Revolution period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µs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0.958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6.946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Magnetic rigidity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G.m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3329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457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Electric rigidity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kV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10570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200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# bunches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1-4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7942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Emittance</a:t>
                      </a:r>
                      <a:r>
                        <a:rPr lang="en-GB" sz="1600" baseline="30000">
                          <a:effectLst/>
                        </a:rPr>
                        <a:t>a</a:t>
                      </a:r>
                      <a:r>
                        <a:rPr lang="en-GB" sz="1600">
                          <a:effectLst/>
                        </a:rPr>
                        <a:t>, geo,  95%, h/v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π.mm.mrad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15/15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6/4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Momentum spread, 95% 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1e-3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2.5e-3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4484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Total intensity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3e7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3e7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4923">
                <a:tc gridSpan="4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100" baseline="30000" dirty="0" err="1">
                          <a:effectLst/>
                        </a:rPr>
                        <a:t>a</a:t>
                      </a:r>
                      <a:r>
                        <a:rPr lang="en-GB" sz="1100" dirty="0" err="1">
                          <a:effectLst/>
                        </a:rPr>
                        <a:t>The</a:t>
                      </a:r>
                      <a:r>
                        <a:rPr lang="en-GB" sz="1100" dirty="0">
                          <a:effectLst/>
                        </a:rPr>
                        <a:t> maximum </a:t>
                      </a:r>
                      <a:r>
                        <a:rPr lang="en-GB" sz="1100" dirty="0" err="1">
                          <a:effectLst/>
                        </a:rPr>
                        <a:t>emittance</a:t>
                      </a:r>
                      <a:r>
                        <a:rPr lang="en-GB" sz="1100" dirty="0">
                          <a:effectLst/>
                        </a:rPr>
                        <a:t> during the cycle is assumed to be 50 </a:t>
                      </a:r>
                      <a:r>
                        <a:rPr lang="en-GB" sz="1100" dirty="0" smtClean="0">
                          <a:effectLst/>
                        </a:rPr>
                        <a:t>π.</a:t>
                      </a:r>
                      <a:r>
                        <a:rPr lang="en-GB" sz="1100" dirty="0" err="1" smtClean="0">
                          <a:effectLst/>
                        </a:rPr>
                        <a:t>mm.mrad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2128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kicker parameters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8769830"/>
              </p:ext>
            </p:extLst>
          </p:nvPr>
        </p:nvGraphicFramePr>
        <p:xfrm>
          <a:off x="611560" y="1600199"/>
          <a:ext cx="8064895" cy="5208795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{B301B821-A1FF-4177-AEE7-76D212191A09}</a:tableStyleId>
              </a:tblPr>
              <a:tblGrid>
                <a:gridCol w="4536504"/>
                <a:gridCol w="1656184"/>
                <a:gridCol w="1872207"/>
              </a:tblGrid>
              <a:tr h="421020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Injection kicker magnet data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Unit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421020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Required angle @5.3 MeV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mrad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84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315765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Effective magnetic length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432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210510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Maximum B.l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mT.m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31.36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315765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Rise/Fall time (2-98) %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200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210510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Flat top (max)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~600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210510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Aperture w × h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 × mm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110 × 45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631530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Good field region, h × v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(nominal ± 1 %)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mm × mm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 × 36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315765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Magnet impedance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315765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Magnet transit time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ns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106.2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315765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Magnet termination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Ω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526275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Maximum magnet current/voltage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kA/kV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2600/40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105255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 max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mT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72.6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  <a:tr h="210510"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Remnant B.l max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µT.m</a:t>
                      </a:r>
                      <a:endParaRPr lang="en-GB" sz="1400" kern="120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  <a:tc>
                  <a:txBody>
                    <a:bodyPr/>
                    <a:lstStyle/>
                    <a:p>
                      <a:pPr marL="0" marR="0" algn="just" defTabSz="914400" rtl="0" eaLnBrk="1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180340" algn="l"/>
                          <a:tab pos="360045" algn="l"/>
                          <a:tab pos="540385" algn="l"/>
                          <a:tab pos="720090" algn="l"/>
                          <a:tab pos="540385" algn="l"/>
                          <a:tab pos="720090" algn="l"/>
                        </a:tabLst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75</a:t>
                      </a:r>
                      <a:endParaRPr lang="en-GB" sz="14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7442" marR="37442" marT="0" marB="0" anchor="ctr"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8438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Cost estimate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610744" cy="4525963"/>
          </a:xfrm>
        </p:spPr>
        <p:txBody>
          <a:bodyPr>
            <a:normAutofit lnSpcReduction="10000"/>
          </a:bodyPr>
          <a:lstStyle/>
          <a:p>
            <a:r>
              <a:rPr lang="en-GB" sz="2000" smtClean="0"/>
              <a:t>Total cost of 6.6 MCHF for ~110 m transfer lines</a:t>
            </a:r>
          </a:p>
          <a:p>
            <a:r>
              <a:rPr lang="en-GB" sz="2000" smtClean="0"/>
              <a:t>Including spares</a:t>
            </a:r>
            <a:endParaRPr lang="en-GB" sz="1600" smtClean="0"/>
          </a:p>
          <a:p>
            <a:r>
              <a:rPr lang="en-GB" sz="2000" smtClean="0"/>
              <a:t>Fast switches include also the extraction kickers</a:t>
            </a:r>
          </a:p>
          <a:p>
            <a:r>
              <a:rPr lang="en-GB" sz="2000" smtClean="0"/>
              <a:t>Not including:</a:t>
            </a:r>
          </a:p>
          <a:p>
            <a:pPr lvl="1"/>
            <a:r>
              <a:rPr lang="en-GB" sz="1600"/>
              <a:t>M</a:t>
            </a:r>
            <a:r>
              <a:rPr lang="en-GB" sz="1600" smtClean="0"/>
              <a:t>agnetic elements of LNI</a:t>
            </a:r>
          </a:p>
          <a:p>
            <a:pPr lvl="1"/>
            <a:r>
              <a:rPr lang="en-GB" sz="1600" smtClean="0"/>
              <a:t>Vacuum pumps, gauges, valves, bake out equipment</a:t>
            </a:r>
          </a:p>
          <a:p>
            <a:r>
              <a:rPr lang="en-GB" sz="2000" smtClean="0"/>
              <a:t>No cost splitting for</a:t>
            </a:r>
          </a:p>
          <a:p>
            <a:pPr lvl="1"/>
            <a:r>
              <a:rPr lang="en-GB" sz="1600" smtClean="0"/>
              <a:t>BI contribution from Tokyo which accounts for ½ of the instrumentation</a:t>
            </a:r>
          </a:p>
          <a:p>
            <a:pPr lvl="1"/>
            <a:r>
              <a:rPr lang="en-GB" sz="1600" smtClean="0"/>
              <a:t>GBAR TL</a:t>
            </a:r>
          </a:p>
          <a:p>
            <a:pPr lvl="1"/>
            <a:r>
              <a:rPr lang="en-GB" sz="1600" smtClean="0"/>
              <a:t>2</a:t>
            </a:r>
            <a:r>
              <a:rPr lang="en-GB" sz="1600" baseline="30000" smtClean="0"/>
              <a:t>nd</a:t>
            </a:r>
            <a:r>
              <a:rPr lang="en-GB" sz="1600" smtClean="0"/>
              <a:t> ASACUSA line, BASE, source line</a:t>
            </a:r>
            <a:endParaRPr lang="en-GB" sz="160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54544603"/>
              </p:ext>
            </p:extLst>
          </p:nvPr>
        </p:nvGraphicFramePr>
        <p:xfrm>
          <a:off x="3563888" y="1556792"/>
          <a:ext cx="5472608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5484747"/>
              </p:ext>
            </p:extLst>
          </p:nvPr>
        </p:nvGraphicFramePr>
        <p:xfrm>
          <a:off x="3635897" y="1772816"/>
          <a:ext cx="5508104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6367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0700989"/>
              </p:ext>
            </p:extLst>
          </p:nvPr>
        </p:nvGraphicFramePr>
        <p:xfrm>
          <a:off x="1187624" y="4077072"/>
          <a:ext cx="6408711" cy="2519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4268"/>
                <a:gridCol w="1544268"/>
                <a:gridCol w="3320175"/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Line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Installation start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includes</a:t>
                      </a:r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LNI (magnetic)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04/2015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Magnetic</a:t>
                      </a:r>
                      <a:r>
                        <a:rPr lang="en-GB" sz="1400" baseline="0" smtClean="0"/>
                        <a:t> + possibly electrostatic quadrupoles</a:t>
                      </a:r>
                      <a:endParaRPr lang="en-GB" sz="140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smtClean="0"/>
                        <a:t>LNS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smtClean="0"/>
                        <a:t>04/2015 ?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smtClean="0"/>
                        <a:t>Ion switch,</a:t>
                      </a:r>
                      <a:r>
                        <a:rPr lang="en-GB" sz="1400" b="1" baseline="0" smtClean="0"/>
                        <a:t> m</a:t>
                      </a:r>
                      <a:r>
                        <a:rPr lang="en-GB" sz="1400" b="1" smtClean="0"/>
                        <a:t>atching unit</a:t>
                      </a:r>
                      <a:endParaRPr lang="en-GB" sz="14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smtClean="0"/>
                        <a:t>LNE00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smtClean="0"/>
                        <a:t>09/2015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smtClean="0"/>
                        <a:t>Fast deflector,</a:t>
                      </a:r>
                      <a:r>
                        <a:rPr lang="en-GB" sz="1400" b="1" baseline="0" smtClean="0"/>
                        <a:t> m</a:t>
                      </a:r>
                      <a:r>
                        <a:rPr lang="en-GB" sz="1400" b="1" smtClean="0"/>
                        <a:t>atching unit</a:t>
                      </a:r>
                      <a:endParaRPr lang="en-GB" sz="1400" b="1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b="1" smtClean="0"/>
                        <a:t>LNE50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b="1" smtClean="0"/>
                        <a:t>09/2015</a:t>
                      </a:r>
                      <a:endParaRPr lang="en-GB" sz="1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smtClean="0"/>
                        <a:t>Fast deflector,</a:t>
                      </a:r>
                      <a:r>
                        <a:rPr lang="en-GB" sz="1400" b="1" baseline="0" smtClean="0"/>
                        <a:t> m</a:t>
                      </a:r>
                      <a:r>
                        <a:rPr lang="en-GB" sz="1400" b="1" smtClean="0"/>
                        <a:t>atching unit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sz="1400" smtClean="0"/>
                        <a:t>All other lines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smtClean="0"/>
                        <a:t>12/2016</a:t>
                      </a:r>
                      <a:endParaRPr lang="en-GB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smtClean="0"/>
                        <a:t>Fast deflector,</a:t>
                      </a:r>
                      <a:r>
                        <a:rPr lang="en-GB" sz="1400" baseline="0" smtClean="0"/>
                        <a:t> m</a:t>
                      </a:r>
                      <a:r>
                        <a:rPr lang="en-GB" sz="1400" smtClean="0"/>
                        <a:t>atching unit,</a:t>
                      </a:r>
                      <a:r>
                        <a:rPr lang="en-GB" sz="1400" baseline="0" smtClean="0"/>
                        <a:t> quadrupole unit, bend unit</a:t>
                      </a:r>
                      <a:endParaRPr lang="en-GB" sz="140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67544" y="1628800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smtClean="0"/>
              <a:t>Installation dates by line</a:t>
            </a:r>
            <a:endParaRPr lang="en-GB" sz="2400" b="1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8053"/>
            <a:ext cx="4752528" cy="3780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128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BT equipment limits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6338755"/>
              </p:ext>
            </p:extLst>
          </p:nvPr>
        </p:nvGraphicFramePr>
        <p:xfrm>
          <a:off x="611560" y="1628800"/>
          <a:ext cx="7992888" cy="49685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32926"/>
                <a:gridCol w="857925"/>
                <a:gridCol w="1593908"/>
                <a:gridCol w="1874117"/>
                <a:gridCol w="1734012"/>
              </a:tblGrid>
              <a:tr h="590859">
                <a:tc gridSpan="5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Table 2: Specification values of ELENA injection and extraction hardware</a:t>
                      </a:r>
                      <a:endParaRPr lang="en-GB" sz="1400" dirty="0">
                        <a:effectLst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 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648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Injection kicker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Injection septum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Extraction kickers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8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# units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 + 7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8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Type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Magnetic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Magnetic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Electrostatic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8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Kick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mrad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340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240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8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B.dl (antiprotons)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G.m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280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1132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8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B.dl (protons, H</a:t>
                      </a:r>
                      <a:r>
                        <a:rPr lang="en-GB" sz="1600" baseline="30000">
                          <a:effectLst/>
                        </a:rPr>
                        <a:t>-</a:t>
                      </a:r>
                      <a:r>
                        <a:rPr lang="en-GB" sz="1600">
                          <a:effectLst/>
                        </a:rPr>
                        <a:t>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G.m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155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8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Rise/fall time</a:t>
                      </a:r>
                      <a:r>
                        <a:rPr lang="en-GB" sz="1600" baseline="30000">
                          <a:effectLst/>
                        </a:rPr>
                        <a:t>a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900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-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1000 (99.9 - 0.1%)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8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Flattop length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ns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400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-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400 - 7000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8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Flattop stability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%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0.1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8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 dirty="0">
                          <a:effectLst/>
                        </a:rPr>
                        <a:t>Field homogeneity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%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+/- 1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+/- 1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+/- 1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808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GFR h/v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mm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80/40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130/40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1600">
                          <a:effectLst/>
                        </a:rPr>
                        <a:t>38/42 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64808">
                <a:tc gridSpan="5">
                  <a:txBody>
                    <a:bodyPr/>
                    <a:lstStyle/>
                    <a:p>
                      <a:pPr marL="0" marR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GB" sz="1100" baseline="30000" dirty="0">
                          <a:effectLst/>
                        </a:rPr>
                        <a:t>a </a:t>
                      </a:r>
                      <a:r>
                        <a:rPr lang="en-GB" sz="1100" dirty="0">
                          <a:effectLst/>
                        </a:rPr>
                        <a:t>Only fall time relevant for the injection kicker; rise and fall time relevant for the extraction kicker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388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Sketch of TLs</a:t>
            </a:r>
            <a:endParaRPr lang="en-GB" dirty="0"/>
          </a:p>
        </p:txBody>
      </p:sp>
      <p:pic>
        <p:nvPicPr>
          <p:cNvPr id="4" name="Picture" descr="A description...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412776"/>
            <a:ext cx="691276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412776"/>
            <a:ext cx="6576810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93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20888"/>
            <a:ext cx="3610744" cy="3705275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Fast bunch-to-bucket transfer</a:t>
            </a:r>
          </a:p>
          <a:p>
            <a:r>
              <a:rPr lang="en-US" sz="2800" dirty="0" smtClean="0"/>
              <a:t>Magnetic septum (295 </a:t>
            </a:r>
            <a:r>
              <a:rPr lang="en-US" sz="2800" dirty="0" err="1" smtClean="0"/>
              <a:t>mrad</a:t>
            </a:r>
            <a:r>
              <a:rPr lang="en-US" sz="2800" dirty="0"/>
              <a:t>)</a:t>
            </a:r>
            <a:endParaRPr lang="en-US" sz="2800" dirty="0" smtClean="0"/>
          </a:p>
          <a:p>
            <a:r>
              <a:rPr lang="en-US" sz="2800" dirty="0" smtClean="0"/>
              <a:t>Magnetic kicker (84 </a:t>
            </a:r>
            <a:r>
              <a:rPr lang="en-US" sz="2800" dirty="0" err="1" smtClean="0"/>
              <a:t>mrad</a:t>
            </a:r>
            <a:r>
              <a:rPr lang="en-US" sz="2800" dirty="0" smtClean="0"/>
              <a:t>)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211960" y="2348880"/>
            <a:ext cx="4860032" cy="2736304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838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kicker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782816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Existing (1986), from AA ring</a:t>
            </a:r>
          </a:p>
          <a:p>
            <a:r>
              <a:rPr lang="en-US" dirty="0" smtClean="0"/>
              <a:t>Magnet installed into new vacuum tank to be </a:t>
            </a:r>
            <a:r>
              <a:rPr lang="en-US" dirty="0" err="1" smtClean="0"/>
              <a:t>bakeable</a:t>
            </a:r>
            <a:r>
              <a:rPr lang="en-US" dirty="0" smtClean="0"/>
              <a:t> </a:t>
            </a:r>
            <a:r>
              <a:rPr lang="en-US" dirty="0" err="1" smtClean="0"/>
              <a:t>upt</a:t>
            </a:r>
            <a:r>
              <a:rPr lang="en-US" dirty="0" smtClean="0"/>
              <a:t> 300 </a:t>
            </a:r>
            <a:r>
              <a:rPr lang="en-US" dirty="0" err="1" smtClean="0"/>
              <a:t>deg</a:t>
            </a:r>
            <a:r>
              <a:rPr lang="en-US" dirty="0" smtClean="0"/>
              <a:t> in situ </a:t>
            </a:r>
          </a:p>
          <a:p>
            <a:r>
              <a:rPr lang="en-US" dirty="0" smtClean="0"/>
              <a:t>HV power converter recuperated from AAC</a:t>
            </a:r>
          </a:p>
          <a:p>
            <a:r>
              <a:rPr lang="en-US" dirty="0" smtClean="0"/>
              <a:t>PFL (SF6, 15 Ohm</a:t>
            </a:r>
            <a:r>
              <a:rPr lang="en-US" smtClean="0"/>
              <a:t>, </a:t>
            </a:r>
            <a:r>
              <a:rPr lang="en-US" smtClean="0"/>
              <a:t>40kV</a:t>
            </a:r>
            <a:r>
              <a:rPr lang="en-US" dirty="0" smtClean="0"/>
              <a:t>) discharged by fast </a:t>
            </a:r>
            <a:r>
              <a:rPr lang="en-US" dirty="0" err="1" smtClean="0"/>
              <a:t>thyratron</a:t>
            </a:r>
            <a:r>
              <a:rPr lang="en-US" dirty="0" smtClean="0"/>
              <a:t> switches</a:t>
            </a:r>
          </a:p>
          <a:p>
            <a:r>
              <a:rPr lang="en-US" dirty="0" smtClean="0"/>
              <a:t>Terminated by matched resistor</a:t>
            </a:r>
          </a:p>
          <a:p>
            <a:r>
              <a:rPr lang="en-US" dirty="0" smtClean="0"/>
              <a:t>Pulse length can be adjusted with a dump </a:t>
            </a:r>
            <a:r>
              <a:rPr lang="en-US" dirty="0" err="1" smtClean="0"/>
              <a:t>thyratron</a:t>
            </a:r>
            <a:endParaRPr lang="en-US" dirty="0" smtClean="0"/>
          </a:p>
          <a:p>
            <a:r>
              <a:rPr lang="en-US" dirty="0" smtClean="0"/>
              <a:t>Polarity reversal by swapping HV in/out cables in magnet connection box</a:t>
            </a:r>
          </a:p>
          <a:p>
            <a:endParaRPr lang="en-GB" dirty="0"/>
          </a:p>
        </p:txBody>
      </p:sp>
      <p:pic>
        <p:nvPicPr>
          <p:cNvPr id="4" name="Picture 3" descr="AA injection magnet catia.jpg"/>
          <p:cNvPicPr/>
          <p:nvPr/>
        </p:nvPicPr>
        <p:blipFill rotWithShape="1">
          <a:blip r:embed="rId2" cstate="print"/>
          <a:srcRect l="35638" t="10943" r="21724" b="11262"/>
          <a:stretch/>
        </p:blipFill>
        <p:spPr>
          <a:xfrm>
            <a:off x="6240016" y="1772816"/>
            <a:ext cx="2796480" cy="3857956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52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septum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978896" cy="45259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Existing, recovered from LEIR (SM12)</a:t>
            </a:r>
          </a:p>
          <a:p>
            <a:r>
              <a:rPr lang="en-US" sz="2400" dirty="0" smtClean="0"/>
              <a:t>Full spare magnet available (since not used at extraction)</a:t>
            </a:r>
          </a:p>
          <a:p>
            <a:r>
              <a:rPr lang="en-US" sz="2400" dirty="0" smtClean="0"/>
              <a:t>Magnetic performance (field homogeneity and leak field) to be measured within 2014</a:t>
            </a:r>
          </a:p>
          <a:p>
            <a:r>
              <a:rPr lang="en-US" sz="2400" dirty="0" smtClean="0"/>
              <a:t>Magnets need to be removed for bake-out </a:t>
            </a:r>
            <a:r>
              <a:rPr lang="en-US" sz="2400" dirty="0" smtClean="0">
                <a:sym typeface="Wingdings" panose="05000000000000000000" pitchFamily="2" charset="2"/>
              </a:rPr>
              <a:t> requires dedicated support structure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Power supply covered by J. Baillie (TE-EPC)</a:t>
            </a:r>
            <a:endParaRPr lang="en-GB" sz="2400" dirty="0"/>
          </a:p>
        </p:txBody>
      </p:sp>
      <p:pic>
        <p:nvPicPr>
          <p:cNvPr id="5" name="Picture 4" descr="G:\Departments\TE\Groups\ABT\Sections\SE\photos\Accelerateurs\OLD\LEAR\SM12 (29)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477398" cy="25202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73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sz="2400" dirty="0" smtClean="0"/>
              <a:t>In Feasibility report (2010) the extraction was assumed to be magnetic with recuperated HW</a:t>
            </a:r>
          </a:p>
          <a:p>
            <a:r>
              <a:rPr lang="en-US" sz="2400" dirty="0" smtClean="0"/>
              <a:t>Study of alternatives showed: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/>
              <a:t>Also the electrostatic device allows to choose between extracting single bunches up to the full machine length </a:t>
            </a:r>
            <a:r>
              <a:rPr lang="en-US" sz="2400" dirty="0" smtClean="0">
                <a:sym typeface="Wingdings" panose="05000000000000000000" pitchFamily="2" charset="2"/>
              </a:rPr>
              <a:t> increased flexibility and less prone to SC/IBS effects at flat bottom</a:t>
            </a:r>
          </a:p>
          <a:p>
            <a:r>
              <a:rPr lang="en-US" sz="2400" dirty="0" err="1" smtClean="0">
                <a:sym typeface="Wingdings" panose="05000000000000000000" pitchFamily="2" charset="2"/>
              </a:rPr>
              <a:t>Standardisation</a:t>
            </a:r>
            <a:r>
              <a:rPr lang="en-US" sz="2400" dirty="0" smtClean="0">
                <a:sym typeface="Wingdings" panose="05000000000000000000" pitchFamily="2" charset="2"/>
              </a:rPr>
              <a:t> with fast switches in transfer lines</a:t>
            </a:r>
          </a:p>
          <a:p>
            <a:r>
              <a:rPr lang="en-US" sz="2400" dirty="0" smtClean="0">
                <a:sym typeface="Wingdings" panose="05000000000000000000" pitchFamily="2" charset="2"/>
              </a:rPr>
              <a:t>Choice for one electrostatic device for extraction instead of 2 magnetic</a:t>
            </a:r>
            <a:endParaRPr lang="en-US" sz="2400" dirty="0" smtClean="0"/>
          </a:p>
          <a:p>
            <a:endParaRPr lang="en-GB" sz="2400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36404592"/>
              </p:ext>
            </p:extLst>
          </p:nvPr>
        </p:nvGraphicFramePr>
        <p:xfrm>
          <a:off x="971600" y="2564904"/>
          <a:ext cx="7416824" cy="1949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4930"/>
                <a:gridCol w="1993242"/>
                <a:gridCol w="2341469"/>
                <a:gridCol w="1907183"/>
              </a:tblGrid>
              <a:tr h="32283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Extraction</a:t>
                      </a:r>
                      <a:endParaRPr lang="en-GB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Magnetic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smtClean="0"/>
                        <a:t>Electrostatic</a:t>
                      </a:r>
                      <a:endParaRPr lang="en-GB" sz="160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pPr algn="ctr"/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1</a:t>
                      </a:r>
                      <a:r>
                        <a:rPr lang="en-GB" sz="1200" baseline="0" dirty="0" smtClean="0"/>
                        <a:t> extraction (no spare)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</a:t>
                      </a:r>
                      <a:r>
                        <a:rPr lang="en-GB" sz="1200" baseline="0" dirty="0" smtClean="0"/>
                        <a:t> extractions (no spare)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/>
                        <a:t>2 extractions (1</a:t>
                      </a:r>
                      <a:r>
                        <a:rPr lang="en-GB" sz="1200" baseline="0" dirty="0" smtClean="0"/>
                        <a:t> spare)</a:t>
                      </a:r>
                      <a:endParaRPr lang="en-GB" sz="1200" dirty="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en-GB" sz="1200" smtClean="0"/>
                        <a:t>Septa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smtClean="0"/>
                        <a:t>38</a:t>
                      </a:r>
                      <a:r>
                        <a:rPr lang="en-GB" sz="1200" baseline="0" smtClean="0"/>
                        <a:t> </a:t>
                      </a:r>
                      <a:r>
                        <a:rPr lang="en-GB" sz="1200" smtClean="0"/>
                        <a:t>kCHF, 0.5 MY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smtClean="0"/>
                        <a:t>38 + 110 kCHF, 0.5 + 0.3 MY</a:t>
                      </a:r>
                      <a:endParaRPr lang="en-GB" sz="120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r"/>
                      <a:r>
                        <a:rPr lang="en-GB" sz="1200" dirty="0" smtClean="0"/>
                        <a:t>420 </a:t>
                      </a:r>
                      <a:r>
                        <a:rPr lang="en-GB" sz="1200" dirty="0" err="1" smtClean="0"/>
                        <a:t>kCHF</a:t>
                      </a:r>
                      <a:r>
                        <a:rPr lang="en-GB" sz="1200" dirty="0" smtClean="0"/>
                        <a:t>, 1 MY </a:t>
                      </a:r>
                      <a:endParaRPr lang="en-GB" sz="1200" dirty="0"/>
                    </a:p>
                  </a:txBody>
                  <a:tcPr anchor="ctr"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en-GB" sz="1200" smtClean="0"/>
                        <a:t>Kicker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smtClean="0"/>
                        <a:t>285 kCHF, 1.5 MY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 smtClean="0"/>
                        <a:t>285 + 285 </a:t>
                      </a:r>
                      <a:r>
                        <a:rPr lang="en-GB" sz="1200" dirty="0" err="1" smtClean="0"/>
                        <a:t>kCHF</a:t>
                      </a:r>
                      <a:r>
                        <a:rPr lang="en-GB" sz="1200" dirty="0" smtClean="0"/>
                        <a:t>, 1.5 + 1.5 MY</a:t>
                      </a:r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40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en-GB" sz="1200" smtClean="0"/>
                        <a:t>Controls</a:t>
                      </a:r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 smtClean="0"/>
                        <a:t>150 </a:t>
                      </a:r>
                      <a:r>
                        <a:rPr lang="en-GB" sz="1200" dirty="0" err="1" smtClean="0"/>
                        <a:t>kCHF</a:t>
                      </a:r>
                      <a:r>
                        <a:rPr lang="en-GB" sz="1200" dirty="0" smtClean="0"/>
                        <a:t>, 0.5 MY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dirty="0" smtClean="0"/>
                        <a:t>150 + 150 </a:t>
                      </a:r>
                      <a:r>
                        <a:rPr lang="en-GB" sz="1200" dirty="0" err="1" smtClean="0"/>
                        <a:t>kCHF</a:t>
                      </a:r>
                      <a:r>
                        <a:rPr lang="en-GB" sz="1200" dirty="0" smtClean="0"/>
                        <a:t>, 0.5 + 0.5</a:t>
                      </a:r>
                      <a:r>
                        <a:rPr lang="en-GB" sz="1200" baseline="0" dirty="0" smtClean="0"/>
                        <a:t> MY</a:t>
                      </a:r>
                      <a:endParaRPr lang="en-GB" sz="12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r"/>
                      <a:endParaRPr lang="en-GB" sz="1400"/>
                    </a:p>
                  </a:txBody>
                  <a:tcPr/>
                </a:tc>
              </a:tr>
              <a:tr h="322835">
                <a:tc>
                  <a:txBody>
                    <a:bodyPr/>
                    <a:lstStyle/>
                    <a:p>
                      <a:r>
                        <a:rPr lang="en-GB" sz="1200" b="1" smtClean="0"/>
                        <a:t>SUM</a:t>
                      </a:r>
                      <a:endParaRPr lang="en-GB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b="1" dirty="0" smtClean="0"/>
                        <a:t>473 </a:t>
                      </a:r>
                      <a:r>
                        <a:rPr lang="en-GB" sz="1200" b="1" dirty="0" err="1" smtClean="0"/>
                        <a:t>kCHF</a:t>
                      </a:r>
                      <a:r>
                        <a:rPr lang="en-GB" sz="1200" b="1" dirty="0" smtClean="0"/>
                        <a:t>,</a:t>
                      </a:r>
                      <a:r>
                        <a:rPr lang="en-GB" sz="1200" b="1" baseline="0" dirty="0" smtClean="0"/>
                        <a:t> 2.5 MY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b="1" dirty="0" smtClean="0"/>
                        <a:t>1018 </a:t>
                      </a:r>
                      <a:r>
                        <a:rPr lang="en-GB" sz="1200" b="1" dirty="0" err="1" smtClean="0"/>
                        <a:t>kCHF</a:t>
                      </a:r>
                      <a:r>
                        <a:rPr lang="en-GB" sz="1200" b="1" dirty="0" smtClean="0"/>
                        <a:t>, 4.8 MY</a:t>
                      </a:r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200" b="1" dirty="0" smtClean="0"/>
                        <a:t>420 </a:t>
                      </a:r>
                      <a:r>
                        <a:rPr lang="en-GB" sz="1200" b="1" dirty="0" err="1" smtClean="0"/>
                        <a:t>kCHF</a:t>
                      </a:r>
                      <a:r>
                        <a:rPr lang="en-GB" sz="1200" b="1" dirty="0" smtClean="0"/>
                        <a:t>, 1 MY</a:t>
                      </a:r>
                      <a:endParaRPr lang="en-GB" sz="12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15-16 Oct 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ELENA review, Inj/extr and transfer lines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A8A022-255F-4168-83B6-ED891C24931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256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3138</TotalTime>
  <Words>2321</Words>
  <Application>Microsoft Office PowerPoint</Application>
  <PresentationFormat>On-screen Show (4:3)</PresentationFormat>
  <Paragraphs>566</Paragraphs>
  <Slides>32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Office Theme</vt:lpstr>
      <vt:lpstr>ELENA injection, extraction and transfer lines</vt:lpstr>
      <vt:lpstr>Outline</vt:lpstr>
      <vt:lpstr>ELENA parameters</vt:lpstr>
      <vt:lpstr>BT equipment limits</vt:lpstr>
      <vt:lpstr>Sketch of TLs</vt:lpstr>
      <vt:lpstr>Injection</vt:lpstr>
      <vt:lpstr>Injection kicker</vt:lpstr>
      <vt:lpstr>Injection septum</vt:lpstr>
      <vt:lpstr>Extraction</vt:lpstr>
      <vt:lpstr>Electrode geometry and power supply</vt:lpstr>
      <vt:lpstr>Why a source for commissioning?</vt:lpstr>
      <vt:lpstr>Where to place the source?</vt:lpstr>
      <vt:lpstr>Source operation modes</vt:lpstr>
      <vt:lpstr>Why electrostatic transfer lines?</vt:lpstr>
      <vt:lpstr>Geometry of lines</vt:lpstr>
      <vt:lpstr>ALPHA line below ATRAP</vt:lpstr>
      <vt:lpstr>Optics</vt:lpstr>
      <vt:lpstr>Beam parameters at experiments</vt:lpstr>
      <vt:lpstr>Optics for ATRAP 1</vt:lpstr>
      <vt:lpstr>Number of elements (incl spares)</vt:lpstr>
      <vt:lpstr>Electrostatic Quadrupoles</vt:lpstr>
      <vt:lpstr>Steerers</vt:lpstr>
      <vt:lpstr>Deflectors I</vt:lpstr>
      <vt:lpstr>Deflectors II</vt:lpstr>
      <vt:lpstr>Fast switch + deflector</vt:lpstr>
      <vt:lpstr>Ion switch</vt:lpstr>
      <vt:lpstr>Items which deserve attention</vt:lpstr>
      <vt:lpstr>PowerPoint Presentation</vt:lpstr>
      <vt:lpstr>Septum parameters (max, 1152A)</vt:lpstr>
      <vt:lpstr>Injection kicker parameters</vt:lpstr>
      <vt:lpstr>Cost estimate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wbartman</dc:creator>
  <cp:lastModifiedBy>wb</cp:lastModifiedBy>
  <cp:revision>67</cp:revision>
  <dcterms:created xsi:type="dcterms:W3CDTF">2013-10-11T11:50:22Z</dcterms:created>
  <dcterms:modified xsi:type="dcterms:W3CDTF">2013-10-14T20:04:36Z</dcterms:modified>
</cp:coreProperties>
</file>