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4">
  <p:sldMasterIdLst>
    <p:sldMasterId id="2147483664" r:id="rId1"/>
  </p:sldMasterIdLst>
  <p:notesMasterIdLst>
    <p:notesMasterId r:id="rId30"/>
  </p:notesMasterIdLst>
  <p:handoutMasterIdLst>
    <p:handoutMasterId r:id="rId31"/>
  </p:handoutMasterIdLst>
  <p:sldIdLst>
    <p:sldId id="285" r:id="rId2"/>
    <p:sldId id="312" r:id="rId3"/>
    <p:sldId id="290" r:id="rId4"/>
    <p:sldId id="293" r:id="rId5"/>
    <p:sldId id="292" r:id="rId6"/>
    <p:sldId id="319" r:id="rId7"/>
    <p:sldId id="295" r:id="rId8"/>
    <p:sldId id="297" r:id="rId9"/>
    <p:sldId id="314" r:id="rId10"/>
    <p:sldId id="299" r:id="rId11"/>
    <p:sldId id="298" r:id="rId12"/>
    <p:sldId id="300" r:id="rId13"/>
    <p:sldId id="301" r:id="rId14"/>
    <p:sldId id="302" r:id="rId15"/>
    <p:sldId id="303" r:id="rId16"/>
    <p:sldId id="316" r:id="rId17"/>
    <p:sldId id="317" r:id="rId18"/>
    <p:sldId id="304" r:id="rId19"/>
    <p:sldId id="315" r:id="rId20"/>
    <p:sldId id="318" r:id="rId21"/>
    <p:sldId id="288" r:id="rId22"/>
    <p:sldId id="306" r:id="rId23"/>
    <p:sldId id="307" r:id="rId24"/>
    <p:sldId id="308" r:id="rId25"/>
    <p:sldId id="309" r:id="rId26"/>
    <p:sldId id="310" r:id="rId27"/>
    <p:sldId id="311" r:id="rId28"/>
    <p:sldId id="313" r:id="rId29"/>
  </p:sldIdLst>
  <p:sldSz cx="9144000" cy="6858000" type="screen4x3"/>
  <p:notesSz cx="6731000" cy="9856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BE44"/>
    <a:srgbClr val="004EEA"/>
    <a:srgbClr val="78D6B9"/>
    <a:srgbClr val="008000"/>
    <a:srgbClr val="BEFA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9" autoAdjust="0"/>
    <p:restoredTop sz="84142" autoAdjust="0"/>
  </p:normalViewPr>
  <p:slideViewPr>
    <p:cSldViewPr>
      <p:cViewPr varScale="1">
        <p:scale>
          <a:sx n="96" d="100"/>
          <a:sy n="96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500" cy="49339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1928" y="0"/>
            <a:ext cx="2917500" cy="49339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>
              <a:defRPr sz="1200"/>
            </a:lvl1pPr>
          </a:lstStyle>
          <a:p>
            <a:fld id="{02E37318-7E5C-4219-B18F-B7E3F7EE4C5E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821"/>
            <a:ext cx="2917500" cy="493391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1928" y="9361821"/>
            <a:ext cx="2917500" cy="493391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>
              <a:defRPr sz="1200"/>
            </a:lvl1pPr>
          </a:lstStyle>
          <a:p>
            <a:fld id="{8A42DC9B-40E1-4F9F-8D0F-1DED065CED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418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2676" y="1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F5D40B43-ED58-41C9-BA81-8D933DA11BE5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974"/>
            <a:ext cx="5384800" cy="4435555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2239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2676" y="9362239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B2C8E8F8-9E14-4B1C-A206-FFAF434B4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90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19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Function Generator Library and explanations can be found here: </a:t>
            </a:r>
            <a:r>
              <a:rPr lang="en-GB" sz="1200" b="1" dirty="0" smtClean="0"/>
              <a:t>http://project-cclibs.web.cern.ch/project-cclibs/</a:t>
            </a:r>
          </a:p>
          <a:p>
            <a:endParaRPr lang="en-US" dirty="0" smtClean="0"/>
          </a:p>
          <a:p>
            <a:r>
              <a:rPr lang="en-US" dirty="0" smtClean="0"/>
              <a:t>Note voltage waveform</a:t>
            </a:r>
            <a:r>
              <a:rPr lang="en-US" baseline="0" dirty="0" smtClean="0"/>
              <a:t> is cleaner when reference is smoothed</a:t>
            </a:r>
            <a:endParaRPr lang="en-GB" baseline="0" dirty="0" smtClean="0"/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PPPL reference was created for the CPS main magnet controls. The field is ramped up in stages with a series of linear plateaus defined parametrically using seven values. These specify a fast parabolic acceleration followed by a slow parabolic deceleration, then a fast parabolic deceleration and finally a linear section that is not necessarily constant.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9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Notes: Total circuit resistance and inductance values include estimates of cable impedance based on assumed current density of &lt;2A/mm</a:t>
            </a:r>
            <a:r>
              <a:rPr lang="en-US" sz="1200" baseline="30000" dirty="0" smtClean="0"/>
              <a:t>2</a:t>
            </a:r>
          </a:p>
          <a:p>
            <a:r>
              <a:rPr lang="en-US" sz="1200" dirty="0" smtClean="0"/>
              <a:t>There are 8 H/V corrector elements therefore16 H/V corrector circuits </a:t>
            </a:r>
          </a:p>
          <a:p>
            <a:r>
              <a:rPr lang="en-US" sz="1200" dirty="0" smtClean="0"/>
              <a:t>Measurement</a:t>
            </a:r>
            <a:r>
              <a:rPr lang="en-US" sz="1200" baseline="0" dirty="0" smtClean="0"/>
              <a:t> uncertainty is referred to the requested value </a:t>
            </a:r>
            <a:r>
              <a:rPr lang="en-US" sz="1200" baseline="0" dirty="0" err="1" smtClean="0"/>
              <a:t>i.e</a:t>
            </a:r>
            <a:r>
              <a:rPr lang="en-US" sz="1200" baseline="0" dirty="0" smtClean="0"/>
              <a:t> I_MIN=44.662…A for Main Dipole and could be 44.6512…A</a:t>
            </a: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19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Notes: All input voltages are 3 phase</a:t>
            </a:r>
          </a:p>
          <a:p>
            <a:r>
              <a:rPr lang="en-US" sz="1200" dirty="0" smtClean="0"/>
              <a:t>All converters have input protective devices (fuse or circuit breaker).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26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CA943A0-2C2F-4C14-A191-C17F60452C34}" type="slidenum">
              <a:rPr lang="en-US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72E8130-789C-45BB-809F-80708AB886FA}" type="slidenum">
              <a:rPr lang="en-US"/>
              <a:pPr/>
              <a:t>‹#›</a:t>
            </a:fld>
            <a:endParaRPr lang="en-US" sz="1400"/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30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TE_logo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14400"/>
            <a:ext cx="689153" cy="67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2000" y="9144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Technology</a:t>
            </a:r>
            <a:r>
              <a:rPr lang="en-US" sz="1600" baseline="0" dirty="0" smtClean="0"/>
              <a:t> </a:t>
            </a:r>
          </a:p>
          <a:p>
            <a:r>
              <a:rPr lang="en-US" sz="1600" baseline="0" dirty="0" smtClean="0"/>
              <a:t>Department</a:t>
            </a:r>
            <a:endParaRPr lang="en-US" sz="1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ELENA Project Review</a:t>
            </a:r>
            <a:br>
              <a:rPr lang="en-US" b="1" dirty="0" smtClean="0">
                <a:solidFill>
                  <a:schemeClr val="accent2"/>
                </a:solidFill>
              </a:rPr>
            </a:br>
            <a:r>
              <a:rPr lang="en-US" b="1" dirty="0" smtClean="0">
                <a:solidFill>
                  <a:schemeClr val="accent2"/>
                </a:solidFill>
              </a:rPr>
              <a:t/>
            </a:r>
            <a:br>
              <a:rPr lang="en-US" b="1" dirty="0" smtClean="0">
                <a:solidFill>
                  <a:schemeClr val="accent2"/>
                </a:solidFill>
              </a:rPr>
            </a:br>
            <a:r>
              <a:rPr lang="en-US" sz="3200" b="1" dirty="0" smtClean="0">
                <a:solidFill>
                  <a:schemeClr val="accent2"/>
                </a:solidFill>
              </a:rPr>
              <a:t>Power Converters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b="1" dirty="0" smtClean="0">
                <a:solidFill>
                  <a:schemeClr val="accent2"/>
                </a:solidFill>
              </a:rPr>
              <a:t>John Baillie TE/EPC/MPC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b="1" dirty="0" smtClean="0">
                <a:solidFill>
                  <a:schemeClr val="accent2"/>
                </a:solidFill>
              </a:rPr>
              <a:t/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>15</a:t>
            </a:r>
            <a:r>
              <a:rPr lang="en-US" sz="2400" b="1" baseline="30000" dirty="0" smtClean="0">
                <a:solidFill>
                  <a:schemeClr val="accent2"/>
                </a:solidFill>
              </a:rPr>
              <a:t>th</a:t>
            </a:r>
            <a:r>
              <a:rPr lang="en-US" sz="2400" b="1" dirty="0" smtClean="0">
                <a:solidFill>
                  <a:schemeClr val="accent2"/>
                </a:solidFill>
              </a:rPr>
              <a:t> October 2013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26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36023" y="5805264"/>
            <a:ext cx="4896544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Electrodes are always powered with a positive and negative power supply: </a:t>
            </a:r>
            <a:r>
              <a:rPr lang="en-US" sz="1200" b="1" dirty="0" smtClean="0"/>
              <a:t>Neither electrode is at ground potential</a:t>
            </a:r>
            <a:endParaRPr lang="en-GB" sz="1200" b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73659"/>
              </p:ext>
            </p:extLst>
          </p:nvPr>
        </p:nvGraphicFramePr>
        <p:xfrm>
          <a:off x="-2357" y="2874155"/>
          <a:ext cx="5267325" cy="258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8" name="Visio" r:id="rId3" imgW="6334220" imgH="3110532" progId="Visio.Drawing.11">
                  <p:embed/>
                </p:oleObj>
              </mc:Choice>
              <mc:Fallback>
                <p:oleObj name="Visio" r:id="rId3" imgW="6334220" imgH="311053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357" y="2874155"/>
                        <a:ext cx="5267325" cy="2581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436096" y="3645024"/>
            <a:ext cx="3491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H/V Correctors powered using two back-to-back </a:t>
            </a:r>
            <a:r>
              <a:rPr lang="en-US" dirty="0" err="1" smtClean="0"/>
              <a:t>biploar</a:t>
            </a:r>
            <a:r>
              <a:rPr lang="en-US" dirty="0" smtClean="0"/>
              <a:t> power supplies; polarity reversal is inherently possible.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Electrostatic Elements: Powering Strategy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157385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Electrostatic Elements: Overview of Circuits</a:t>
            </a:r>
            <a:endParaRPr lang="en-GB" sz="2400" b="1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741414"/>
              </p:ext>
            </p:extLst>
          </p:nvPr>
        </p:nvGraphicFramePr>
        <p:xfrm>
          <a:off x="467544" y="3645024"/>
          <a:ext cx="2996729" cy="2682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76718"/>
                <a:gridCol w="1320011"/>
              </a:tblGrid>
              <a:tr h="38519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Element</a:t>
                      </a:r>
                      <a:r>
                        <a:rPr lang="en-US" sz="1200" baseline="0" dirty="0" smtClean="0"/>
                        <a:t> Type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 of Circuits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Matching </a:t>
                      </a:r>
                      <a:r>
                        <a:rPr lang="en-US" sz="1200" dirty="0" err="1" smtClean="0"/>
                        <a:t>Quadrupole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74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Bending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Defocusing Quad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Focusing Quad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Corrector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82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Total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184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1988839"/>
            <a:ext cx="77048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197 elements and 184 circuits; some elements will be powered in parallel from the same power converter.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Differential Voltage range of 250V to 70kV. Achievable using commercial HV Cassette type power supplies.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Controlled using a PLC</a:t>
            </a:r>
            <a:endParaRPr lang="en-GB" sz="1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103037"/>
              </p:ext>
            </p:extLst>
          </p:nvPr>
        </p:nvGraphicFramePr>
        <p:xfrm>
          <a:off x="5148064" y="2924944"/>
          <a:ext cx="3565480" cy="788566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1621264"/>
                <a:gridCol w="1944216"/>
              </a:tblGrid>
              <a:tr h="210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Setting Resolution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1x10</a:t>
                      </a:r>
                      <a:r>
                        <a:rPr lang="en-US" sz="1100" baseline="30000">
                          <a:effectLst/>
                        </a:rPr>
                        <a:t>-4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Residual Ripple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&lt; 1x10</a:t>
                      </a:r>
                      <a:r>
                        <a:rPr lang="en-US" sz="1100" baseline="30000" dirty="0">
                          <a:effectLst/>
                        </a:rPr>
                        <a:t>-4 </a:t>
                      </a:r>
                      <a:r>
                        <a:rPr lang="en-US" sz="1100" dirty="0" err="1">
                          <a:effectLst/>
                        </a:rPr>
                        <a:t>pk-pk</a:t>
                      </a:r>
                      <a:r>
                        <a:rPr lang="en-US" sz="1100" dirty="0">
                          <a:effectLst/>
                        </a:rPr>
                        <a:t> + 50mV </a:t>
                      </a:r>
                      <a:r>
                        <a:rPr lang="en-US" sz="1100" dirty="0" err="1">
                          <a:effectLst/>
                        </a:rPr>
                        <a:t>pk-pk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Stability (8h constant conditions)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&lt;1x10</a:t>
                      </a:r>
                      <a:r>
                        <a:rPr lang="en-US" sz="1100" baseline="30000" dirty="0">
                          <a:effectLst/>
                        </a:rPr>
                        <a:t>-4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429275"/>
              </p:ext>
            </p:extLst>
          </p:nvPr>
        </p:nvGraphicFramePr>
        <p:xfrm>
          <a:off x="3923928" y="3789040"/>
          <a:ext cx="4868863" cy="289179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605473"/>
                <a:gridCol w="1906270"/>
                <a:gridCol w="1178560"/>
                <a:gridCol w="117856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r>
                        <a:rPr lang="en-GB" sz="1100" dirty="0" smtClean="0">
                          <a:effectLst/>
                        </a:rPr>
                        <a:t>Zone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Number of Circuits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Number of Polarity Reversal Units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Number of Racks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LNE00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18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8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LNE01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LNE02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LNE03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&lt;1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LNE04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&lt;1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LNE05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LNE06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LNE07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LNE50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LNS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&lt;1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LNI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&lt;1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Totals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184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13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536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Installation Overview</a:t>
            </a:r>
            <a:endParaRPr lang="en-GB" sz="2400" b="1" i="1" dirty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" y="1884610"/>
            <a:ext cx="7238801" cy="4973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1772816"/>
            <a:ext cx="388843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Justification for using B193_R-407:</a:t>
            </a:r>
          </a:p>
          <a:p>
            <a:pPr algn="just"/>
            <a:endParaRPr lang="en-US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2 pairs of 400mm</a:t>
            </a:r>
            <a:r>
              <a:rPr lang="en-US" sz="1600" baseline="30000" dirty="0" smtClean="0"/>
              <a:t>2 </a:t>
            </a:r>
            <a:r>
              <a:rPr lang="en-US" sz="1600" dirty="0" smtClean="0"/>
              <a:t>cables available.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Main Dipole (326A)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TL Dipole (285A)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EN/EL have final say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False floor would need to be constructed in B195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/>
              <a:t>Close to 400V distribution transformers</a:t>
            </a:r>
            <a:endParaRPr lang="en-GB" sz="1600" dirty="0" smtClean="0"/>
          </a:p>
          <a:p>
            <a:pPr algn="just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38989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ELENA Ring (LNR): Installation Overview</a:t>
            </a:r>
            <a:endParaRPr lang="en-GB" sz="2400" b="1" i="1" dirty="0"/>
          </a:p>
        </p:txBody>
      </p:sp>
      <p:pic>
        <p:nvPicPr>
          <p:cNvPr id="4" name="Picture 2" descr="\\cern.ch\dfs\Users\j\jbaillie\Desktop\IMG_10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573016"/>
            <a:ext cx="4680520" cy="312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jbaillie\AppData\Local\Microsoft\Windows\Temporary Internet Files\Content.Outlook\2N0ZVH6R\Power Racks in AD HALL (2)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68" t="14143" b="33542"/>
          <a:stretch/>
        </p:blipFill>
        <p:spPr bwMode="auto">
          <a:xfrm>
            <a:off x="323528" y="1844824"/>
            <a:ext cx="3347864" cy="3003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51819" y="190754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 Upper Floor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635659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B193_R-407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31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B193_R-407 Electrical Requirements: AC Side</a:t>
            </a:r>
            <a:endParaRPr lang="en-GB" sz="2400" b="1" i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484305"/>
              </p:ext>
            </p:extLst>
          </p:nvPr>
        </p:nvGraphicFramePr>
        <p:xfrm>
          <a:off x="35496" y="1922369"/>
          <a:ext cx="9108505" cy="4495618"/>
        </p:xfrm>
        <a:graphic>
          <a:graphicData uri="http://schemas.openxmlformats.org/drawingml/2006/table">
            <a:tbl>
              <a:tblPr/>
              <a:tblGrid>
                <a:gridCol w="637793"/>
                <a:gridCol w="1016072"/>
                <a:gridCol w="669574"/>
                <a:gridCol w="742175"/>
                <a:gridCol w="2672972"/>
                <a:gridCol w="734514"/>
                <a:gridCol w="734514"/>
                <a:gridCol w="897739"/>
                <a:gridCol w="1003152"/>
              </a:tblGrid>
              <a:tr h="41841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Cabinet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Application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Number of Racks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Number of DC Outputs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Models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Required Phases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Input Voltage / V</a:t>
                      </a:r>
                    </a:p>
                    <a:p>
                      <a:pPr algn="ctr" fontAlgn="ctr"/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Input Current Full </a:t>
                      </a:r>
                      <a:r>
                        <a:rPr lang="en-US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Load/ </a:t>
                      </a:r>
                      <a:r>
                        <a:rPr 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Power Full 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Load / VA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3 x COBALT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41569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x CANCUN_50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x CERN_AuxPS_Type2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x CANCUN_50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</a:t>
                      </a:r>
                      <a:endParaRPr lang="en-GB" sz="10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x CANCUN_50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x CANCUN_50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x CANCUN_50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x CANCUN_50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x HCE 35 -650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x COBALT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41569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x COBALT, 2x CANCUN 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Spare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x CERN_AuxPS_Type2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400.00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Spare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x CANCUN_50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Spare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x CANCUN_50; 1 x CANCUN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; 1 x SM 35-45 1 x SM15400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5144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FGC Gateway, Ethernet Switch, Pulse Injector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~2000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54153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Power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375kVA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638132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 Feeders, 19 Racks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9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032913"/>
              </p:ext>
            </p:extLst>
          </p:nvPr>
        </p:nvGraphicFramePr>
        <p:xfrm>
          <a:off x="827584" y="1916832"/>
          <a:ext cx="7505360" cy="4446495"/>
        </p:xfrm>
        <a:graphic>
          <a:graphicData uri="http://schemas.openxmlformats.org/drawingml/2006/table">
            <a:tbl>
              <a:tblPr/>
              <a:tblGrid>
                <a:gridCol w="504060"/>
                <a:gridCol w="648072"/>
                <a:gridCol w="720080"/>
                <a:gridCol w="469429"/>
                <a:gridCol w="469429"/>
                <a:gridCol w="469429"/>
                <a:gridCol w="469429"/>
                <a:gridCol w="469429"/>
                <a:gridCol w="469429"/>
                <a:gridCol w="469429"/>
                <a:gridCol w="469429"/>
                <a:gridCol w="469429"/>
                <a:gridCol w="469429"/>
                <a:gridCol w="469429"/>
                <a:gridCol w="469429"/>
              </a:tblGrid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Circuit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Circuit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Circuit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Circuit 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Circuit 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Circuit 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0207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Cabinet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Application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Number of DC Outputs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Voltage / 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Current / 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Voltage / 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Current / 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Voltage / 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Current / 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Voltage / 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Current / 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Voltage / 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Current / 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Voltage / 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Current / 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B193_R-407 Electrical Requirements: DC Side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287104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267744" y="980728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AD Upper Floor Electrical Requirements: AC Side</a:t>
            </a:r>
            <a:endParaRPr lang="en-GB" sz="2000" b="1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978894"/>
              </p:ext>
            </p:extLst>
          </p:nvPr>
        </p:nvGraphicFramePr>
        <p:xfrm>
          <a:off x="323528" y="2060848"/>
          <a:ext cx="8496945" cy="4032451"/>
        </p:xfrm>
        <a:graphic>
          <a:graphicData uri="http://schemas.openxmlformats.org/drawingml/2006/table">
            <a:tbl>
              <a:tblPr/>
              <a:tblGrid>
                <a:gridCol w="636987"/>
                <a:gridCol w="875856"/>
                <a:gridCol w="784858"/>
                <a:gridCol w="1035103"/>
                <a:gridCol w="2616194"/>
                <a:gridCol w="716610"/>
                <a:gridCol w="1023729"/>
                <a:gridCol w="807608"/>
              </a:tblGrid>
              <a:tr h="4480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Cabinet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Application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Number of Racks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Number of DC </a:t>
                      </a:r>
                      <a:r>
                        <a:rPr lang="en-GB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Outputs (up to)</a:t>
                      </a:r>
                      <a:endParaRPr lang="en-GB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Models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Required Phases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Input Voltage / 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Power Full Load / 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DD5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 Operation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FGC Gateway, Ethernet Switch, Pulse Injector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&lt;2000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3PN+E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536" y="630932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 Feeders, 16 Racks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50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916832"/>
            <a:ext cx="63367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184 Electrostatic Circuits!</a:t>
            </a:r>
          </a:p>
          <a:p>
            <a:r>
              <a:rPr lang="en-US" dirty="0" smtClean="0"/>
              <a:t>Circuit voltages and polarity reversal options to be finalized </a:t>
            </a:r>
          </a:p>
          <a:p>
            <a:endParaRPr lang="en-US" dirty="0" smtClean="0"/>
          </a:p>
          <a:p>
            <a:r>
              <a:rPr lang="en-US" dirty="0" smtClean="0"/>
              <a:t>EPC will specify cables and connectors and request a job for the placement by EN/EL.</a:t>
            </a:r>
          </a:p>
          <a:p>
            <a:endParaRPr lang="en-US" dirty="0"/>
          </a:p>
          <a:p>
            <a:r>
              <a:rPr lang="en-US" dirty="0" smtClean="0"/>
              <a:t>Septum converter rated 1200A. Magnet designed for 1150A.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Latest operational requirement is 950A.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Assuming copper cables of 800mm^2 (2x 400mm^2):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8.7V is required in steady 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9.1V is required for 1 second ramp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 x 15V 400A converters connected in parallel is proposed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 sharing is active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Voltage drop of cables is very significant as resistance of the septum is only 8m</a:t>
            </a:r>
            <a:r>
              <a:rPr lang="el-GR" b="1" dirty="0" smtClean="0">
                <a:latin typeface="Verdana"/>
                <a:ea typeface="Verdana"/>
                <a:cs typeface="Verdana"/>
              </a:rPr>
              <a:t>Ω</a:t>
            </a:r>
            <a:r>
              <a:rPr lang="en-US" b="1" dirty="0" smtClean="0">
                <a:latin typeface="Verdana"/>
                <a:ea typeface="Verdana"/>
                <a:cs typeface="Verdana"/>
              </a:rPr>
              <a:t>. </a:t>
            </a:r>
            <a:endParaRPr lang="en-US" b="1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980728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AD Upper Floor Electrical Requirements: DC Side</a:t>
            </a:r>
            <a:endParaRPr lang="en-GB" sz="2000" b="1" i="1" dirty="0"/>
          </a:p>
        </p:txBody>
      </p:sp>
    </p:spTree>
    <p:extLst>
      <p:ext uri="{BB962C8B-B14F-4D97-AF65-F5344CB8AC3E}">
        <p14:creationId xmlns:p14="http://schemas.microsoft.com/office/powerpoint/2010/main" val="2575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Cooling and Ventilation</a:t>
            </a:r>
            <a:endParaRPr lang="en-GB" sz="2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060848"/>
            <a:ext cx="77048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the ring dipole power converter is water cooled.</a:t>
            </a:r>
          </a:p>
          <a:p>
            <a:r>
              <a:rPr lang="en-US" dirty="0"/>
              <a:t> </a:t>
            </a:r>
            <a:endParaRPr lang="en-GB" dirty="0"/>
          </a:p>
          <a:p>
            <a:r>
              <a:rPr lang="en-US" dirty="0" smtClean="0"/>
              <a:t>The </a:t>
            </a:r>
            <a:r>
              <a:rPr lang="en-US" dirty="0"/>
              <a:t>expected power to the cooling circuit is &lt;10kW.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  <a:p>
            <a:r>
              <a:rPr lang="en-US" dirty="0" smtClean="0"/>
              <a:t>&lt;10degC </a:t>
            </a:r>
            <a:r>
              <a:rPr lang="en-US" dirty="0"/>
              <a:t>temperature </a:t>
            </a:r>
            <a:r>
              <a:rPr lang="en-US" dirty="0" smtClean="0"/>
              <a:t>rise inlet to outlet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Total </a:t>
            </a:r>
            <a:r>
              <a:rPr lang="en-US" dirty="0" smtClean="0"/>
              <a:t>max pressure </a:t>
            </a:r>
            <a:r>
              <a:rPr lang="en-US" dirty="0"/>
              <a:t>drop of circuit = </a:t>
            </a:r>
            <a:r>
              <a:rPr lang="en-US" dirty="0" smtClean="0"/>
              <a:t>3.5bar</a:t>
            </a:r>
          </a:p>
          <a:p>
            <a:endParaRPr lang="en-US" dirty="0"/>
          </a:p>
          <a:p>
            <a:r>
              <a:rPr lang="en-US" dirty="0" smtClean="0"/>
              <a:t>In B193_R-407 total losses to air of the order of 40kW -&gt; will be able to provide a more accurate figure. This is also strongly a function of the cycle definition. </a:t>
            </a:r>
            <a:r>
              <a:rPr lang="en-US" dirty="0"/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71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List of Power Converters</a:t>
            </a:r>
            <a:endParaRPr lang="en-GB" sz="2400" b="1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424288"/>
              </p:ext>
            </p:extLst>
          </p:nvPr>
        </p:nvGraphicFramePr>
        <p:xfrm>
          <a:off x="1115616" y="1988840"/>
          <a:ext cx="6706627" cy="4070851"/>
        </p:xfrm>
        <a:graphic>
          <a:graphicData uri="http://schemas.openxmlformats.org/drawingml/2006/table">
            <a:tbl>
              <a:tblPr/>
              <a:tblGrid>
                <a:gridCol w="827626"/>
                <a:gridCol w="875191"/>
                <a:gridCol w="1522072"/>
                <a:gridCol w="713471"/>
                <a:gridCol w="1093989"/>
                <a:gridCol w="837139"/>
                <a:gridCol w="837139"/>
              </a:tblGrid>
              <a:tr h="1017715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Designation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Manufacturer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Model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Operation Quantity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Spare Quantity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Voltage / 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Output Current / 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CERN_AuxPS_TYPE2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COBALT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CANCUN_50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  <a:endParaRPr lang="en-GB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  <a:endParaRPr lang="en-GB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CANCUN_20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  <a:endParaRPr lang="en-GB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  <a:endParaRPr lang="en-GB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  <a:endParaRPr lang="en-GB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  <a:endParaRPr lang="en-GB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  <a:endParaRPr lang="en-GB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  <a:endParaRPr lang="en-GB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Commercial</a:t>
                      </a:r>
                      <a:endParaRPr lang="en-GB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54428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1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35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2" y="1861681"/>
            <a:ext cx="7272175" cy="499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</a:rPr>
              <a:t>Overview of Power Converters for ELENA</a:t>
            </a:r>
            <a:endParaRPr lang="en-GB" sz="2400" b="1" i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008" y="1556792"/>
            <a:ext cx="46085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Around 400kVA Installed Power</a:t>
            </a:r>
          </a:p>
          <a:p>
            <a:r>
              <a:rPr lang="en-US" dirty="0" smtClean="0"/>
              <a:t>All power derived from 400V Network</a:t>
            </a:r>
          </a:p>
          <a:p>
            <a:endParaRPr lang="en-US" dirty="0" smtClean="0"/>
          </a:p>
          <a:p>
            <a:r>
              <a:rPr lang="en-US" dirty="0" smtClean="0"/>
              <a:t>Ring: 26 Magnetic Circuits</a:t>
            </a:r>
          </a:p>
          <a:p>
            <a:endParaRPr lang="en-US" dirty="0" smtClean="0"/>
          </a:p>
          <a:p>
            <a:r>
              <a:rPr lang="en-US" dirty="0" smtClean="0"/>
              <a:t>Electron Cooler: 11 Circuits</a:t>
            </a:r>
          </a:p>
          <a:p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Transfer Lines: 12 Magnetic Circuits</a:t>
            </a:r>
          </a:p>
          <a:p>
            <a:r>
              <a:rPr lang="en-US" dirty="0"/>
              <a:t>	</a:t>
            </a:r>
            <a:r>
              <a:rPr lang="en-US" dirty="0" smtClean="0"/>
              <a:t>	184 Electrostatic Circuits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230158" y="435984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Total: 233 Circuits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7734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Conclusions</a:t>
            </a:r>
            <a:endParaRPr lang="en-GB" sz="2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060848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Still to define: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Compensation Solenoid Power Converter (Working on base of CANCUN_50)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Still to confirm: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Polarity Reversal Requirements of Electrostatic Elements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Electron Cooler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Documentation to upload to EDMS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 Package Descriptions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for EN/EL: AC, DC and control cabling requirements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 smtClean="0"/>
              <a:t>Circuits must be </a:t>
            </a:r>
            <a:r>
              <a:rPr lang="en-US" b="1" u="sng" dirty="0" err="1" smtClean="0"/>
              <a:t>finalised</a:t>
            </a:r>
            <a:r>
              <a:rPr lang="en-US" b="1" u="sng" dirty="0" smtClean="0"/>
              <a:t> </a:t>
            </a:r>
            <a:r>
              <a:rPr lang="en-US" dirty="0" smtClean="0"/>
              <a:t>by the end of November to ensure that EPC can respect foreseen install date of June 2015.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	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458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4296" y="908720"/>
            <a:ext cx="6516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Overview of Project Plan</a:t>
            </a:r>
            <a:endParaRPr lang="en-GB" sz="2800" b="1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28666"/>
              </p:ext>
            </p:extLst>
          </p:nvPr>
        </p:nvGraphicFramePr>
        <p:xfrm>
          <a:off x="251520" y="2492896"/>
          <a:ext cx="8640960" cy="2656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60240"/>
                <a:gridCol w="2160240"/>
                <a:gridCol w="2160240"/>
                <a:gridCol w="2160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Technical Design</a:t>
                      </a:r>
                      <a:r>
                        <a:rPr lang="en-US" sz="1600" baseline="0" dirty="0" smtClean="0"/>
                        <a:t> Report</a:t>
                      </a:r>
                    </a:p>
                    <a:p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Work Package Descriptions end of year</a:t>
                      </a:r>
                    </a:p>
                    <a:p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baseline="0" dirty="0" smtClean="0"/>
                        <a:t>Market Surveys </a:t>
                      </a:r>
                      <a:r>
                        <a:rPr lang="en-US" sz="1600" baseline="0" dirty="0" smtClean="0"/>
                        <a:t>and </a:t>
                      </a:r>
                      <a:r>
                        <a:rPr lang="en-US" sz="1600" i="1" baseline="0" dirty="0" smtClean="0"/>
                        <a:t>Call for Tenders </a:t>
                      </a:r>
                      <a:r>
                        <a:rPr lang="en-US" sz="1600" i="0" baseline="0" dirty="0" smtClean="0"/>
                        <a:t>where</a:t>
                      </a:r>
                      <a:r>
                        <a:rPr lang="en-US" sz="1600" i="1" baseline="0" dirty="0" smtClean="0"/>
                        <a:t> </a:t>
                      </a:r>
                      <a:r>
                        <a:rPr lang="en-US" sz="1600" baseline="0" dirty="0" smtClean="0"/>
                        <a:t>necessary</a:t>
                      </a:r>
                      <a:endParaRPr lang="en-GB" sz="1600" dirty="0" smtClean="0"/>
                    </a:p>
                    <a:p>
                      <a:endParaRPr lang="en-US" sz="1600" dirty="0" smtClean="0"/>
                    </a:p>
                    <a:p>
                      <a:r>
                        <a:rPr lang="en-US" sz="1600" dirty="0" smtClean="0"/>
                        <a:t>Procurement and</a:t>
                      </a:r>
                      <a:r>
                        <a:rPr lang="en-US" sz="1600" baseline="0" dirty="0" smtClean="0"/>
                        <a:t> Manufacture of Power Converters Systems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Install Power Converters 01/06 – 30/10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ELENA Commissioning 01/04-01/07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720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BACKUP – Normal </a:t>
            </a:r>
            <a:r>
              <a:rPr lang="en-US" sz="2000" b="1" i="1" dirty="0" err="1" smtClean="0"/>
              <a:t>Quadrupole</a:t>
            </a:r>
            <a:r>
              <a:rPr lang="en-US" sz="2000" b="1" i="1" dirty="0" smtClean="0"/>
              <a:t> Magnet Characteristics</a:t>
            </a:r>
            <a:endParaRPr lang="en-GB" sz="2000" b="1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839784"/>
              </p:ext>
            </p:extLst>
          </p:nvPr>
        </p:nvGraphicFramePr>
        <p:xfrm>
          <a:off x="323528" y="1916832"/>
          <a:ext cx="6257290" cy="4083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8850"/>
                <a:gridCol w="990600"/>
                <a:gridCol w="899795"/>
                <a:gridCol w="2138045"/>
              </a:tblGrid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Parameter</a:t>
                      </a:r>
                      <a:endParaRPr lang="en-GB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Value</a:t>
                      </a:r>
                      <a:endParaRPr lang="en-GB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Unit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Remark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Type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Racetrack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Cooling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Air-cooled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The maximum allowed j</a:t>
                      </a:r>
                      <a:r>
                        <a:rPr lang="en-GB" sz="1000" baseline="-25000">
                          <a:effectLst/>
                        </a:rPr>
                        <a:t>rms</a:t>
                      </a:r>
                      <a:r>
                        <a:rPr lang="en-GB" sz="1000">
                          <a:effectLst/>
                        </a:rPr>
                        <a:t> shall therefore be respected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Conductor cross section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6.3 x 4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 </a:t>
                      </a:r>
                      <a:r>
                        <a:rPr lang="en-GB" sz="1000">
                          <a:effectLst/>
                          <a:sym typeface="Symbol"/>
                        </a:rPr>
                        <a:t></a:t>
                      </a:r>
                      <a:r>
                        <a:rPr lang="en-GB" sz="1000">
                          <a:effectLst/>
                        </a:rPr>
                        <a:t> mm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Without insulation, IEC 60317-02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Interturn insulation thickness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Enamelled copper wire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Ground insulation thickness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Edge rounding radius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Number of turns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 </a:t>
                      </a:r>
                      <a:r>
                        <a:rPr lang="en-GB" sz="1000">
                          <a:effectLst/>
                          <a:sym typeface="Symbol"/>
                        </a:rPr>
                        <a:t></a:t>
                      </a:r>
                      <a:r>
                        <a:rPr lang="en-GB" sz="1000">
                          <a:effectLst/>
                        </a:rPr>
                        <a:t> 11 = 66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Distance between coil and yoke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Nominal current density j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1.52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A/mm</a:t>
                      </a:r>
                      <a:r>
                        <a:rPr lang="en-GB" sz="1000" baseline="300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Resistance @ 20 °C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0.103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Ω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For four coils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Inductance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36.4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mH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For four coils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Conductor length per coil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~ 36.3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= 66 </a:t>
                      </a:r>
                      <a:r>
                        <a:rPr lang="en-GB" sz="1000">
                          <a:effectLst/>
                          <a:sym typeface="Symbol"/>
                        </a:rPr>
                        <a:t></a:t>
                      </a:r>
                      <a:r>
                        <a:rPr lang="en-GB" sz="1000">
                          <a:effectLst/>
                        </a:rPr>
                        <a:t> (2.75 </a:t>
                      </a:r>
                      <a:r>
                        <a:rPr lang="en-GB" sz="1000">
                          <a:effectLst/>
                          <a:sym typeface="Symbol"/>
                        </a:rPr>
                        <a:t></a:t>
                      </a:r>
                      <a:r>
                        <a:rPr lang="en-GB" sz="1000">
                          <a:effectLst/>
                        </a:rPr>
                        <a:t> yoke length)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Weight per coil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~ 13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kg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426537"/>
              </p:ext>
            </p:extLst>
          </p:nvPr>
        </p:nvGraphicFramePr>
        <p:xfrm>
          <a:off x="1619672" y="6093296"/>
          <a:ext cx="6253480" cy="2688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7580"/>
                <a:gridCol w="989965"/>
                <a:gridCol w="899160"/>
                <a:gridCol w="2136775"/>
              </a:tblGrid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Parameter</a:t>
                      </a:r>
                      <a:endParaRPr lang="en-GB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Value</a:t>
                      </a:r>
                      <a:endParaRPr lang="en-GB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Unit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Remark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Nominal current I</a:t>
                      </a:r>
                      <a:r>
                        <a:rPr lang="en-GB" sz="1000" baseline="-25000">
                          <a:effectLst/>
                        </a:rPr>
                        <a:t>max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37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Rise time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≥1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Flat top time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≥10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Fall time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≥1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Required voltage on magnet at ramp up end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5.1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Ramp time 1 s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Required voltage at steady operation of the magnet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3.8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Power dissipation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140.5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W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Magnets powered in series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10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7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BACKUP – Skew Quad Magnet Characteristics</a:t>
            </a:r>
            <a:endParaRPr lang="en-GB" sz="2000" b="1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900729"/>
              </p:ext>
            </p:extLst>
          </p:nvPr>
        </p:nvGraphicFramePr>
        <p:xfrm>
          <a:off x="685800" y="1916832"/>
          <a:ext cx="7772401" cy="3368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08372"/>
                <a:gridCol w="1144326"/>
                <a:gridCol w="1116340"/>
                <a:gridCol w="3103363"/>
              </a:tblGrid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Parameter</a:t>
                      </a:r>
                      <a:endParaRPr lang="en-GB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Value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Unit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Remark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Type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Racetrack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Cooling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Air-cooled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Conductor material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Copper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Conductor dimensions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6.3 x 4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 x mm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IEC 60317-0-2, dimensions given without insulation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Conductor insulation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Enamel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Coil windings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 x 11 = 44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Coil cross-section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71.5 x 16.8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 x mm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= (11 x 6.3 + conductor insulation) x (4 x 4 + conductor insulation); used in simulations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Bending radius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= 2 x conductor thickness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Resistance at 20˚C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33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mΩ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For four coils in series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Inductance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10.3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mH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For four coils in series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Coil mass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~ 2.5</a:t>
                      </a:r>
                      <a:endParaRPr lang="en-GB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kg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738300"/>
              </p:ext>
            </p:extLst>
          </p:nvPr>
        </p:nvGraphicFramePr>
        <p:xfrm>
          <a:off x="685800" y="5373216"/>
          <a:ext cx="7772401" cy="1386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9467"/>
                <a:gridCol w="1113231"/>
                <a:gridCol w="1116340"/>
                <a:gridCol w="3103363"/>
              </a:tblGrid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Parameter</a:t>
                      </a:r>
                      <a:endParaRPr lang="en-GB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Value</a:t>
                      </a:r>
                      <a:endParaRPr lang="en-GB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Unit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Remark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Current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33.0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Current density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1.36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A/mm²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Voltage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1.1</a:t>
                      </a:r>
                      <a:endParaRPr lang="en-GB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At steady operation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Voltage during ramp to I</a:t>
                      </a:r>
                      <a:r>
                        <a:rPr lang="en-GB" sz="1000" baseline="-25000">
                          <a:effectLst/>
                        </a:rPr>
                        <a:t>nom</a:t>
                      </a:r>
                      <a:r>
                        <a:rPr lang="en-GB" sz="1000">
                          <a:effectLst/>
                        </a:rPr>
                        <a:t> in 1 s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1.4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Power dissipation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35.6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W</a:t>
                      </a:r>
                      <a:endParaRPr lang="en-GB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At steady operation</a:t>
                      </a:r>
                      <a:endParaRPr lang="en-GB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13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BACKUP – H/V Corrector Magnet Characteristics</a:t>
            </a:r>
            <a:endParaRPr lang="en-GB" sz="2000" b="1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476751"/>
              </p:ext>
            </p:extLst>
          </p:nvPr>
        </p:nvGraphicFramePr>
        <p:xfrm>
          <a:off x="107504" y="1916832"/>
          <a:ext cx="8850803" cy="41365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1430"/>
                <a:gridCol w="2296875"/>
                <a:gridCol w="1103852"/>
                <a:gridCol w="3068646"/>
              </a:tblGrid>
              <a:tr h="195943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Parameter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Value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Unit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Remark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391886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Type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Racetrack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391886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Cooling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Air-cooled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195943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Conductor material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Copper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391886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Conductor dimensions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 x 4.5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 x 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Following IEC60317-0-2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195943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Cross section of conductor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35.14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r>
                        <a:rPr lang="en-GB" sz="1000" baseline="300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195943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Insulation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Enamelled copper wire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587829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Coil windings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 x 7 + 2 x 6 x 4 = 69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The coil is divided in a “main coil” and two “compensation coils” (see Figure 2)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783771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Coil cross-section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14.1 x 57.4 + 2 x 28.2 x 32.8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mm x mm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Does not include 2 mm ground insulation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195943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Bending radius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12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195943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Resistance at 20˚C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33.3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mΩ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For two coils in series per plane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195943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Inductance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3.9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mH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Per plane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  <a:tr h="195943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Coil mass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15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kg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Weight per coil; Estimate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826" marR="67826" marT="0" marB="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049513"/>
              </p:ext>
            </p:extLst>
          </p:nvPr>
        </p:nvGraphicFramePr>
        <p:xfrm>
          <a:off x="827584" y="6309320"/>
          <a:ext cx="7772401" cy="1584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9467"/>
                <a:gridCol w="1113231"/>
                <a:gridCol w="1116340"/>
                <a:gridCol w="3103363"/>
              </a:tblGrid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Parameter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Value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Unit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Remark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Magnet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MCR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Current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Current density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1.09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A/mm²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Voltage per plane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1.3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At steady operation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Maximum voltage during ramp to I</a:t>
                      </a:r>
                      <a:r>
                        <a:rPr lang="en-GB" sz="1000" baseline="-25000">
                          <a:effectLst/>
                        </a:rPr>
                        <a:t>nom</a:t>
                      </a:r>
                      <a:r>
                        <a:rPr lang="en-GB" sz="1000">
                          <a:effectLst/>
                        </a:rPr>
                        <a:t> in 1 s per plane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1.46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Power dissipation per plane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53.3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W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At steady operation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57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BACKUP – </a:t>
            </a:r>
            <a:r>
              <a:rPr lang="en-US" sz="2000" b="1" i="1" dirty="0" err="1" smtClean="0"/>
              <a:t>Sextupole</a:t>
            </a:r>
            <a:r>
              <a:rPr lang="en-US" sz="2000" b="1" i="1" dirty="0" smtClean="0"/>
              <a:t> Magnet Characteristics</a:t>
            </a:r>
            <a:endParaRPr lang="en-GB" sz="2000" b="1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335457"/>
              </p:ext>
            </p:extLst>
          </p:nvPr>
        </p:nvGraphicFramePr>
        <p:xfrm>
          <a:off x="683568" y="1772816"/>
          <a:ext cx="7772401" cy="3764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07890"/>
                <a:gridCol w="1145652"/>
                <a:gridCol w="1116117"/>
                <a:gridCol w="3102742"/>
              </a:tblGrid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Parameter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Value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Unit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Remark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Type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Racetrack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Cooling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Air-cooled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Conductor material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Copper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Conductor dimensions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2.5 x 7.1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 x 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Table 2, IEC 60317-0-2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Cross section of conductor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17.20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r>
                        <a:rPr lang="en-GB" sz="1000" baseline="300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Insulation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Coil windings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 x 4 = 24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Average turn length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400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Estimate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Coil cross-section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14.8 x 47.8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 x 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Includes 2 mm ground insulation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Bending radius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10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= 4 x cable thickness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Resistance at 20˚C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60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mΩ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For six coils in series per magnet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Inductance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mH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Per magnet 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Coil mass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kg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Estimate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302104"/>
              </p:ext>
            </p:extLst>
          </p:nvPr>
        </p:nvGraphicFramePr>
        <p:xfrm>
          <a:off x="683568" y="5686298"/>
          <a:ext cx="7772401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9467"/>
                <a:gridCol w="1113231"/>
                <a:gridCol w="1116340"/>
                <a:gridCol w="3103363"/>
              </a:tblGrid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Parameter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Value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Unit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Remark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Magnet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MXR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Current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21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Current density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1.2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A/mm²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Voltage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1.3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At steady operation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Maximum voltage during ramp to I</a:t>
                      </a:r>
                      <a:r>
                        <a:rPr lang="en-GB" sz="1000" baseline="-25000">
                          <a:effectLst/>
                        </a:rPr>
                        <a:t>nom</a:t>
                      </a:r>
                      <a:r>
                        <a:rPr lang="en-GB" sz="1000">
                          <a:effectLst/>
                        </a:rPr>
                        <a:t> in 1 s per magnet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1.4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Maximum voltage during ramp to I</a:t>
                      </a:r>
                      <a:r>
                        <a:rPr lang="en-GB" sz="1000" baseline="-25000">
                          <a:effectLst/>
                        </a:rPr>
                        <a:t>nom</a:t>
                      </a:r>
                      <a:r>
                        <a:rPr lang="en-GB" sz="1000">
                          <a:effectLst/>
                        </a:rPr>
                        <a:t> in 1 s per circuit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2.8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Power dissipation per magnet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26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W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At steady operation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320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BACKUP – TL Dipole Magnet Characteristics</a:t>
            </a:r>
            <a:endParaRPr lang="en-GB" sz="2000" b="1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168091"/>
              </p:ext>
            </p:extLst>
          </p:nvPr>
        </p:nvGraphicFramePr>
        <p:xfrm>
          <a:off x="539552" y="1628800"/>
          <a:ext cx="7772401" cy="3764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08372"/>
                <a:gridCol w="1144326"/>
                <a:gridCol w="1116340"/>
                <a:gridCol w="3103363"/>
              </a:tblGrid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Parameter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Value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Unit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Remark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Type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Racetrack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Cooling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Water-cooled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Conductor material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Copper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Conductor dimensions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10 x 10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 x 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Luvata Nr. 8139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Hole diameter of conductor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5.7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Cross section of conductor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73.6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r>
                        <a:rPr lang="en-GB" sz="1000" baseline="300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Insulation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0.5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Coil windings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8 x 8 = 64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Coil cross-section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94 x 94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 x 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fr-CH" sz="1000">
                          <a:effectLst/>
                        </a:rPr>
                        <a:t>Includes 3 mm ground insulation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Bending radius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mm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= 3.5 x hole diameter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Resistance at 20˚C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47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mΩ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For two coils in series per magnet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Inductance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32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mH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Per magnet 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Coil mass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70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kg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Estimate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826293"/>
              </p:ext>
            </p:extLst>
          </p:nvPr>
        </p:nvGraphicFramePr>
        <p:xfrm>
          <a:off x="539552" y="5622100"/>
          <a:ext cx="7772401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9467"/>
                <a:gridCol w="1113231"/>
                <a:gridCol w="1116340"/>
                <a:gridCol w="3103363"/>
              </a:tblGrid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Parameter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Value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Unit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Remark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Magnet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MBL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Current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285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Current density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3.9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A/mm²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Voltage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13.4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At steady operation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Maximum voltage during ramp to I</a:t>
                      </a:r>
                      <a:r>
                        <a:rPr lang="en-GB" sz="1000" baseline="-25000">
                          <a:effectLst/>
                        </a:rPr>
                        <a:t>nom</a:t>
                      </a:r>
                      <a:r>
                        <a:rPr lang="en-GB" sz="1000">
                          <a:effectLst/>
                        </a:rPr>
                        <a:t> in 2 s per magnet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18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624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Maximum voltage during ramp to I</a:t>
                      </a:r>
                      <a:r>
                        <a:rPr lang="en-GB" sz="1000" baseline="-25000">
                          <a:effectLst/>
                        </a:rPr>
                        <a:t>nom</a:t>
                      </a:r>
                      <a:r>
                        <a:rPr lang="en-GB" sz="1000">
                          <a:effectLst/>
                        </a:rPr>
                        <a:t> in 2 s per circuit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44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12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Power dissipation per magnet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3.8</a:t>
                      </a:r>
                      <a:endParaRPr lang="en-GB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kW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At steady operation</a:t>
                      </a:r>
                      <a:endParaRPr lang="en-GB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990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2606675"/>
          <a:ext cx="7772400" cy="16454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9818"/>
                <a:gridCol w="829623"/>
                <a:gridCol w="595627"/>
                <a:gridCol w="1318888"/>
                <a:gridCol w="1076915"/>
                <a:gridCol w="917372"/>
                <a:gridCol w="1574157"/>
              </a:tblGrid>
              <a:tr h="15970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Element type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Label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Short label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Total number of magnets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Resistance in mOhm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Inductance in mH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Current in A at maximum field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</a:tr>
              <a:tr h="15970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Bending Magnet, Horizontal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PXMBHEKCWP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MBR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326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</a:tr>
              <a:tr h="15970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Quadrupole, Normal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PXMQNLGNAP 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MQR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103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</a:tr>
              <a:tr h="15970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Sextupole, Normal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PXMXNADNAP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MXR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21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</a:tr>
              <a:tr h="15970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Quadrupole, Skew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PXMQSABNAP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MQS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</a:tr>
              <a:tr h="15970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Corrector H+V*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PXMCCAYWAP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MCR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</a:tr>
              <a:tr h="15970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Solenoid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PXMLNAFNAC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MLR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TBD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TBD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TBD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</a:tr>
              <a:tr h="15970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TL Bending magnet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PXMBHCBCWP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MBL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47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>
                          <a:effectLst/>
                        </a:rPr>
                        <a:t>32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u="none" strike="noStrike" dirty="0">
                          <a:effectLst/>
                        </a:rPr>
                        <a:t>285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985" marR="7985" marT="7985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198884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 from DS 07/08/2013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543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98884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DCCT data</a:t>
            </a:r>
            <a:endParaRPr lang="en-GB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496" y="1700808"/>
            <a:ext cx="5558608" cy="437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66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4296" y="908720"/>
            <a:ext cx="6516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Cycling Magnetic Circuits</a:t>
            </a:r>
            <a:endParaRPr lang="en-GB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4293096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Expected duration up to 30s</a:t>
            </a:r>
          </a:p>
          <a:p>
            <a:endParaRPr lang="en-US" dirty="0" smtClean="0"/>
          </a:p>
          <a:p>
            <a:r>
              <a:rPr lang="en-US" dirty="0" smtClean="0"/>
              <a:t>Maximum ramp time of 1s has been assumed for dimensioning of ring power converters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1762" y="2060848"/>
            <a:ext cx="87967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Magnetic Elements in the ring will follow a varying current or field reference.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Uncertainty of 500ppm, </a:t>
            </a:r>
            <a:r>
              <a:rPr lang="en-US" b="1" i="1" dirty="0" smtClean="0"/>
              <a:t>referred to instantaneous requested current/field</a:t>
            </a:r>
            <a:r>
              <a:rPr lang="en-US" dirty="0" smtClean="0"/>
              <a:t>, must be respected at all energy levels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 circuits require relatively small voltages at lowest energy level</a:t>
            </a:r>
          </a:p>
        </p:txBody>
      </p:sp>
      <p:pic>
        <p:nvPicPr>
          <p:cNvPr id="8" name="Content Placeholder 10" descr="ELENA_cycle.jpg"/>
          <p:cNvPicPr>
            <a:picLocks noGrp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762" y="4005064"/>
            <a:ext cx="4206875" cy="240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942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ELENA Ring: Overview of Circuits</a:t>
            </a:r>
            <a:endParaRPr lang="en-GB" sz="2400" b="1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098302"/>
              </p:ext>
            </p:extLst>
          </p:nvPr>
        </p:nvGraphicFramePr>
        <p:xfrm>
          <a:off x="323528" y="1923954"/>
          <a:ext cx="8263153" cy="451278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49712"/>
                <a:gridCol w="336603"/>
                <a:gridCol w="549120"/>
                <a:gridCol w="549120"/>
                <a:gridCol w="605685"/>
                <a:gridCol w="478574"/>
                <a:gridCol w="601980"/>
                <a:gridCol w="525377"/>
                <a:gridCol w="1227176"/>
                <a:gridCol w="402369"/>
                <a:gridCol w="402369"/>
                <a:gridCol w="689290"/>
                <a:gridCol w="745778"/>
              </a:tblGrid>
              <a:tr h="172140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Magnet Type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Number of Circuits</a:t>
                      </a:r>
                      <a:endParaRPr lang="en-GB" sz="1000" dirty="0" smtClean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Number of Magnets in series per circuit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Total Circuit Resistance / m</a:t>
                      </a:r>
                      <a:r>
                        <a:rPr lang="el-GR" sz="1000" dirty="0" smtClean="0">
                          <a:latin typeface="Verdana"/>
                          <a:ea typeface="Verdana"/>
                          <a:cs typeface="Verdana"/>
                        </a:rPr>
                        <a:t>Ω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Total Circuit Inductance / m</a:t>
                      </a:r>
                      <a:r>
                        <a:rPr lang="el-GR" sz="1000" dirty="0" smtClean="0">
                          <a:latin typeface="Verdana"/>
                          <a:ea typeface="Verdana"/>
                          <a:cs typeface="Verdana"/>
                        </a:rPr>
                        <a:t>Ω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Flat-top Current / A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Minimum Current / A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Maximum Voltage / V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Power Converter Model and Accuracy Class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Nominal</a:t>
                      </a:r>
                      <a:r>
                        <a:rPr lang="en-US" sz="1000" baseline="0" dirty="0" smtClean="0"/>
                        <a:t> Voltage / V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Nominal Current / A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Uncertainty (one year) / mA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Minimum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baseline="0" dirty="0" smtClean="0"/>
                        <a:t>Relative </a:t>
                      </a:r>
                      <a:r>
                        <a:rPr lang="en-US" sz="1000" baseline="0" dirty="0" smtClean="0"/>
                        <a:t>Uncertainty</a:t>
                      </a:r>
                      <a:endParaRPr lang="en-GB" sz="1000" dirty="0"/>
                    </a:p>
                  </a:txBody>
                  <a:tcPr vert="vert270"/>
                </a:tc>
              </a:tr>
              <a:tr h="45818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Bending </a:t>
                      </a:r>
                    </a:p>
                    <a:p>
                      <a:pPr algn="ctr" fontAlgn="ctr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PXMBHEKCWP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337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238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326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44.662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188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+mn-lt"/>
                        </a:rPr>
                        <a:t>AUXPS_Type</a:t>
                      </a:r>
                      <a:r>
                        <a:rPr lang="en-US" sz="1000" dirty="0" smtClean="0">
                          <a:latin typeface="+mn-lt"/>
                        </a:rPr>
                        <a:t> 2 50ppm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6.72x10</a:t>
                      </a:r>
                      <a:r>
                        <a:rPr lang="en-US" sz="1000" baseline="30000" dirty="0" smtClean="0">
                          <a:latin typeface="+mn-lt"/>
                        </a:rPr>
                        <a:t>-4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</a:tr>
              <a:tr h="41950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>
                          <a:latin typeface="+mn-lt"/>
                        </a:rPr>
                        <a:t>Quadrupole</a:t>
                      </a:r>
                      <a:endParaRPr lang="en-US" sz="1000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GB" sz="1000" dirty="0" smtClean="0">
                          <a:latin typeface="+mn-lt"/>
                        </a:rPr>
                        <a:t>PXMQNLGNAP 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479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146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37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5.100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23.1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CANCUN_50 100ppm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9.86x10</a:t>
                      </a:r>
                      <a:r>
                        <a:rPr lang="en-US" sz="1000" baseline="30000" dirty="0" smtClean="0">
                          <a:latin typeface="+mn-lt"/>
                        </a:rPr>
                        <a:t>-4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</a:tr>
              <a:tr h="41950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>
                          <a:latin typeface="+mn-lt"/>
                        </a:rPr>
                        <a:t>Sextupole</a:t>
                      </a:r>
                      <a:endParaRPr lang="en-US" sz="1000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GB" sz="1000" dirty="0" smtClean="0">
                          <a:latin typeface="+mn-lt"/>
                        </a:rPr>
                        <a:t>PXMXNADNAP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187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2.900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4.1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CANCUN_50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100ppm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1.74x10</a:t>
                      </a:r>
                      <a:r>
                        <a:rPr lang="en-US" sz="1000" baseline="30000" dirty="0" smtClean="0">
                          <a:latin typeface="+mn-lt"/>
                        </a:rPr>
                        <a:t>-3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</a:tr>
              <a:tr h="4283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+mn-lt"/>
                        </a:rPr>
                        <a:t>H/V Corrector</a:t>
                      </a:r>
                    </a:p>
                    <a:p>
                      <a:pPr algn="ctr"/>
                      <a:r>
                        <a:rPr lang="en-GB" sz="1000" dirty="0" smtClean="0">
                          <a:latin typeface="+mn-lt"/>
                        </a:rPr>
                        <a:t>PXMCCAYWAP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16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5.500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4.2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CANCUN_50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100ppm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9.12x10</a:t>
                      </a:r>
                      <a:r>
                        <a:rPr lang="en-US" sz="1000" baseline="30000" dirty="0" smtClean="0">
                          <a:latin typeface="+mn-lt"/>
                        </a:rPr>
                        <a:t>-4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</a:tr>
              <a:tr h="4283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+mn-lt"/>
                        </a:rPr>
                        <a:t>Skew </a:t>
                      </a:r>
                      <a:r>
                        <a:rPr lang="en-US" sz="1000" dirty="0" err="1" smtClean="0">
                          <a:latin typeface="+mn-lt"/>
                        </a:rPr>
                        <a:t>Quadrupole</a:t>
                      </a:r>
                      <a:endParaRPr lang="en-US" sz="1000" dirty="0" smtClean="0">
                        <a:latin typeface="+mn-lt"/>
                      </a:endParaRPr>
                    </a:p>
                    <a:p>
                      <a:pPr algn="ctr"/>
                      <a:r>
                        <a:rPr lang="en-US" sz="1000" dirty="0" smtClean="0">
                          <a:latin typeface="+mn-lt"/>
                        </a:rPr>
                        <a:t>PXMXNADNAP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0.013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33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4.500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3.7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CANCUN_50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100ppm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1.11x10</a:t>
                      </a:r>
                      <a:r>
                        <a:rPr lang="en-US" sz="1000" baseline="30000" dirty="0" smtClean="0">
                          <a:latin typeface="+mn-lt"/>
                        </a:rPr>
                        <a:t>-4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</a:tr>
              <a:tr h="51720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+mn-lt"/>
                        </a:rPr>
                        <a:t>Comp. Solenoid</a:t>
                      </a:r>
                    </a:p>
                    <a:p>
                      <a:pPr algn="ctr"/>
                      <a:r>
                        <a:rPr lang="en-GB" sz="1000" dirty="0" smtClean="0">
                          <a:latin typeface="+mn-lt"/>
                        </a:rPr>
                        <a:t>PXMLNAFNAC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TBD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TBD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TBD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TBD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TBD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CANCUN_50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100ppm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TBD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643673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Notes: Total circuit impedances include cables which have been estimated based on conductor material, length and cross section &lt;2A/mm</a:t>
            </a:r>
            <a:r>
              <a:rPr lang="en-US" sz="1200" baseline="30000" dirty="0" smtClean="0"/>
              <a:t>2. </a:t>
            </a:r>
            <a:r>
              <a:rPr lang="en-US" sz="1200" dirty="0" smtClean="0"/>
              <a:t>Minimum current assumes 0.137 x max flat-top current.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3282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Cycling Magnetic Circuits: V/I Waveforms</a:t>
            </a:r>
            <a:endParaRPr lang="en-GB" sz="2400" b="1" i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845104"/>
            <a:ext cx="33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4365384"/>
            <a:ext cx="33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32" y="1691215"/>
            <a:ext cx="261936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Main Dipoles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52432" y="4273351"/>
            <a:ext cx="2691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Main </a:t>
            </a:r>
            <a:r>
              <a:rPr lang="en-US" sz="1400" dirty="0" err="1" smtClean="0"/>
              <a:t>Quadrupoles</a:t>
            </a:r>
            <a:endParaRPr lang="en-GB" sz="1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43744"/>
            <a:ext cx="33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59832" y="1700808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Sextupole</a:t>
            </a:r>
            <a:endParaRPr lang="en-GB" sz="14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163" y="4365384"/>
            <a:ext cx="33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228184" y="427335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HV Corrector</a:t>
            </a:r>
            <a:endParaRPr lang="en-GB" sz="14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365384"/>
            <a:ext cx="33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1875" y="4256310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Skew </a:t>
            </a:r>
            <a:r>
              <a:rPr lang="en-US" sz="1400" dirty="0" err="1" smtClean="0"/>
              <a:t>Quadrupole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735248" y="1985300"/>
            <a:ext cx="34087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Compensation Solenoid Awaiting magnet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All converters are 4 quadrant. Can provide negative voltage if necessary and have no problem operating near 0V which is a strong requirement for these circuits.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Degaussing waveforms is possible for all magnets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3650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71436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Dynamic Performance using Function Generator Controller</a:t>
            </a:r>
            <a:endParaRPr lang="en-GB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7503" y="1844824"/>
            <a:ext cx="8962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Looking at the transition between first and second </a:t>
            </a:r>
            <a:r>
              <a:rPr lang="en-US" sz="1400" dirty="0" err="1" smtClean="0"/>
              <a:t>plateaux</a:t>
            </a:r>
            <a:r>
              <a:rPr lang="en-US" sz="1400" dirty="0" smtClean="0"/>
              <a:t> for the main dipole:</a:t>
            </a:r>
            <a:endParaRPr lang="en-GB" sz="1400" dirty="0"/>
          </a:p>
        </p:txBody>
      </p:sp>
      <p:pic>
        <p:nvPicPr>
          <p:cNvPr id="28680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8" t="25173" r="6277" b="23923"/>
          <a:stretch/>
        </p:blipFill>
        <p:spPr bwMode="auto">
          <a:xfrm>
            <a:off x="1268029" y="2204864"/>
            <a:ext cx="3808027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0" t="25173" r="6717" b="24317"/>
          <a:stretch/>
        </p:blipFill>
        <p:spPr bwMode="auto">
          <a:xfrm>
            <a:off x="5148064" y="2204864"/>
            <a:ext cx="3921861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91" t="25173" r="6864" b="24514"/>
          <a:stretch/>
        </p:blipFill>
        <p:spPr bwMode="auto">
          <a:xfrm>
            <a:off x="1197997" y="4437112"/>
            <a:ext cx="387805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3" t="25173" r="7248" b="24121"/>
          <a:stretch/>
        </p:blipFill>
        <p:spPr bwMode="auto">
          <a:xfrm>
            <a:off x="5148064" y="4437112"/>
            <a:ext cx="3985291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0136" y="2924944"/>
            <a:ext cx="1160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 of points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-1885" y="5229200"/>
            <a:ext cx="1160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PPPL Function</a:t>
            </a:r>
            <a:endParaRPr lang="en-GB" dirty="0"/>
          </a:p>
        </p:txBody>
      </p:sp>
      <p:sp>
        <p:nvSpPr>
          <p:cNvPr id="6" name="Bent Arrow 5"/>
          <p:cNvSpPr/>
          <p:nvPr/>
        </p:nvSpPr>
        <p:spPr bwMode="auto">
          <a:xfrm>
            <a:off x="4427984" y="2780928"/>
            <a:ext cx="1014377" cy="510377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0" name="Bent Arrow 19"/>
          <p:cNvSpPr/>
          <p:nvPr/>
        </p:nvSpPr>
        <p:spPr bwMode="auto">
          <a:xfrm>
            <a:off x="4640875" y="4941168"/>
            <a:ext cx="1014377" cy="510377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3571275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50mA overshoot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156176" y="6137433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5mA overshoot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-1885" y="6624080"/>
            <a:ext cx="91352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/>
              <a:t>10us resolution of point placement is available for a 100s cycle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14270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Transfer Line: Overview of Magnetic Circuits</a:t>
            </a:r>
            <a:endParaRPr lang="en-GB" sz="2400" b="1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902094"/>
              </p:ext>
            </p:extLst>
          </p:nvPr>
        </p:nvGraphicFramePr>
        <p:xfrm>
          <a:off x="251521" y="1844824"/>
          <a:ext cx="8402694" cy="387528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61841"/>
                <a:gridCol w="382087"/>
                <a:gridCol w="583109"/>
                <a:gridCol w="583109"/>
                <a:gridCol w="643177"/>
                <a:gridCol w="508197"/>
                <a:gridCol w="557898"/>
                <a:gridCol w="971868"/>
                <a:gridCol w="508197"/>
                <a:gridCol w="508197"/>
                <a:gridCol w="576667"/>
                <a:gridCol w="741680"/>
                <a:gridCol w="576667"/>
              </a:tblGrid>
              <a:tr h="1721402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Magnet Type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Number of Circuits</a:t>
                      </a:r>
                      <a:endParaRPr lang="en-GB" sz="1000" dirty="0" smtClean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Number of Magnets in series per circuit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Total Circuit Resistance / m</a:t>
                      </a:r>
                      <a:r>
                        <a:rPr lang="el-GR" sz="1000" dirty="0" smtClean="0">
                          <a:latin typeface="Verdana"/>
                          <a:ea typeface="Verdana"/>
                          <a:cs typeface="Verdana"/>
                        </a:rPr>
                        <a:t>Ω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Total Circuit Inductance / m</a:t>
                      </a:r>
                      <a:r>
                        <a:rPr lang="el-GR" sz="1000" dirty="0" smtClean="0">
                          <a:latin typeface="Verdana"/>
                          <a:ea typeface="Verdana"/>
                          <a:cs typeface="Verdana"/>
                        </a:rPr>
                        <a:t>Ω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Flat-top Current / A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Flat Top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Steady-State Voltage / V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Power Converter Model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Nominal</a:t>
                      </a:r>
                      <a:r>
                        <a:rPr lang="en-US" sz="1000" baseline="0" dirty="0" smtClean="0"/>
                        <a:t> Voltage / V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Nominal Current / A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Uncertainty (one</a:t>
                      </a:r>
                      <a:r>
                        <a:rPr lang="en-US" sz="1000" baseline="0" dirty="0" smtClean="0"/>
                        <a:t> year) / mA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Flat-top Current </a:t>
                      </a:r>
                      <a:r>
                        <a:rPr lang="en-US" sz="1000" baseline="0" dirty="0" smtClean="0"/>
                        <a:t>Relative </a:t>
                      </a:r>
                      <a:r>
                        <a:rPr lang="en-US" sz="1000" baseline="0" dirty="0" smtClean="0"/>
                        <a:t>Uncertainty</a:t>
                      </a:r>
                      <a:endParaRPr lang="en-GB" sz="10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Polarity Reversal</a:t>
                      </a:r>
                      <a:endParaRPr lang="en-GB" sz="1000" dirty="0"/>
                    </a:p>
                  </a:txBody>
                  <a:tcPr vert="vert270"/>
                </a:tc>
              </a:tr>
              <a:tr h="458182">
                <a:tc>
                  <a:txBody>
                    <a:bodyPr/>
                    <a:lstStyle/>
                    <a:p>
                      <a:r>
                        <a:rPr lang="en-US" sz="1000" baseline="0" dirty="0" smtClean="0">
                          <a:latin typeface="+mn-lt"/>
                        </a:rPr>
                        <a:t>Bending</a:t>
                      </a:r>
                    </a:p>
                    <a:p>
                      <a:r>
                        <a:rPr lang="en-GB" sz="1000" dirty="0" smtClean="0">
                          <a:latin typeface="+mn-lt"/>
                        </a:rPr>
                        <a:t>PXMBHCBCWP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108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68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285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30.8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 x COBALT</a:t>
                      </a:r>
                    </a:p>
                    <a:p>
                      <a:r>
                        <a:rPr lang="en-US" sz="1000" dirty="0" smtClean="0">
                          <a:latin typeface="+mn-lt"/>
                        </a:rPr>
                        <a:t>1000ppm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1.4x10</a:t>
                      </a:r>
                      <a:r>
                        <a:rPr lang="en-US" sz="1000" baseline="30000" dirty="0" smtClean="0">
                          <a:latin typeface="+mn-lt"/>
                        </a:rPr>
                        <a:t>-3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NO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</a:tr>
              <a:tr h="419506"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+mn-lt"/>
                        </a:rPr>
                        <a:t>Quadrupole</a:t>
                      </a:r>
                      <a:endParaRPr lang="en-US" sz="1000" dirty="0" smtClean="0">
                        <a:latin typeface="+mn-lt"/>
                      </a:endParaRPr>
                    </a:p>
                    <a:p>
                      <a:r>
                        <a:rPr lang="en-US" sz="1000" dirty="0" smtClean="0">
                          <a:latin typeface="+mn-lt"/>
                        </a:rPr>
                        <a:t>PXMQNLGNAP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177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36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37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6.5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CANCUN</a:t>
                      </a:r>
                      <a:r>
                        <a:rPr lang="en-US" sz="1000" baseline="0" dirty="0" smtClean="0">
                          <a:latin typeface="+mn-lt"/>
                        </a:rPr>
                        <a:t>_50</a:t>
                      </a:r>
                    </a:p>
                    <a:p>
                      <a:r>
                        <a:rPr lang="en-US" sz="1000" baseline="0" dirty="0" smtClean="0">
                          <a:latin typeface="+mn-lt"/>
                        </a:rPr>
                        <a:t>100ppm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1.35x10</a:t>
                      </a:r>
                      <a:r>
                        <a:rPr lang="en-US" sz="1000" baseline="30000" dirty="0" smtClean="0">
                          <a:latin typeface="+mn-lt"/>
                        </a:rPr>
                        <a:t>-4</a:t>
                      </a:r>
                      <a:endParaRPr lang="en-GB" sz="1000" dirty="0" smtClean="0">
                        <a:latin typeface="+mn-lt"/>
                      </a:endParaRPr>
                    </a:p>
                    <a:p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YES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</a:tr>
              <a:tr h="419506">
                <a:tc>
                  <a:txBody>
                    <a:bodyPr/>
                    <a:lstStyle/>
                    <a:p>
                      <a:r>
                        <a:rPr lang="en-US" sz="1000" dirty="0" err="1" smtClean="0">
                          <a:latin typeface="+mn-lt"/>
                        </a:rPr>
                        <a:t>Quadrupole</a:t>
                      </a:r>
                      <a:endParaRPr lang="en-US" sz="1000" dirty="0" smtClean="0">
                        <a:latin typeface="+mn-lt"/>
                      </a:endParaRPr>
                    </a:p>
                    <a:p>
                      <a:r>
                        <a:rPr lang="en-GB" sz="1000" dirty="0" smtClean="0"/>
                        <a:t>PXMQNAFNWP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65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12.9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COBALT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1000ppm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200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1.00x10</a:t>
                      </a:r>
                      <a:r>
                        <a:rPr lang="en-US" sz="1000" baseline="30000" dirty="0" smtClean="0">
                          <a:latin typeface="+mn-lt"/>
                        </a:rPr>
                        <a:t>-3</a:t>
                      </a:r>
                      <a:endParaRPr lang="en-GB" sz="1000" dirty="0" smtClean="0">
                        <a:latin typeface="+mn-lt"/>
                      </a:endParaRPr>
                    </a:p>
                    <a:p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NO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</a:tr>
              <a:tr h="428345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H/V Corrector</a:t>
                      </a:r>
                    </a:p>
                    <a:p>
                      <a:r>
                        <a:rPr lang="en-GB" sz="1000" dirty="0" smtClean="0">
                          <a:latin typeface="+mn-lt"/>
                        </a:rPr>
                        <a:t>PXMCCAYWAP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6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107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4.3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CANCUN_50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100ppm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30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5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1.25x10</a:t>
                      </a:r>
                      <a:r>
                        <a:rPr lang="en-US" sz="1000" baseline="30000" dirty="0" smtClean="0">
                          <a:latin typeface="+mn-lt"/>
                        </a:rPr>
                        <a:t>-4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YES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</a:tr>
              <a:tr h="428345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Septum</a:t>
                      </a:r>
                    </a:p>
                    <a:p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9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0.42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950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+mn-lt"/>
                        </a:rPr>
                        <a:t>9.1</a:t>
                      </a:r>
                      <a:endParaRPr lang="en-GB" sz="10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i="1" dirty="0" smtClean="0">
                          <a:latin typeface="+mn-lt"/>
                        </a:rPr>
                        <a:t>Commercial</a:t>
                      </a:r>
                      <a:endParaRPr lang="en-GB" sz="1000" i="1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15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1200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TBD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TBD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+mn-lt"/>
                        </a:rPr>
                        <a:t>No</a:t>
                      </a:r>
                      <a:endParaRPr lang="en-GB" sz="1000" dirty="0" smtClean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4003" y="5850234"/>
            <a:ext cx="9036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Possible to ramp all magnets to full current. </a:t>
            </a:r>
            <a:r>
              <a:rPr lang="en-US" sz="1200" dirty="0" smtClean="0">
                <a:solidFill>
                  <a:srgbClr val="FF0000"/>
                </a:solidFill>
              </a:rPr>
              <a:t>Bending magnet is limited to approximately 1.5s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3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Electron Cooler: Overview of Circuits</a:t>
            </a:r>
            <a:endParaRPr lang="en-GB" sz="2400" b="1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464947"/>
              </p:ext>
            </p:extLst>
          </p:nvPr>
        </p:nvGraphicFramePr>
        <p:xfrm>
          <a:off x="787400" y="2124075"/>
          <a:ext cx="7961064" cy="382905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660717"/>
                <a:gridCol w="1235266"/>
                <a:gridCol w="849246"/>
                <a:gridCol w="849246"/>
                <a:gridCol w="540429"/>
                <a:gridCol w="892885"/>
                <a:gridCol w="586655"/>
                <a:gridCol w="586655"/>
                <a:gridCol w="586655"/>
                <a:gridCol w="586655"/>
                <a:gridCol w="586655"/>
              </a:tblGrid>
              <a:tr h="285750"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 dirty="0">
                          <a:effectLst/>
                        </a:rPr>
                        <a:t>Rep.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 dirty="0">
                          <a:effectLst/>
                        </a:rPr>
                        <a:t>Function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Oper.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Oper.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Quantity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Model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Input Voltage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Output Voltage / V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Output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Quadrants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Control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Voltage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Current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/  V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Current / A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/ V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/ A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Cathode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-350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-0.001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Commercial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230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-500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-0.001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 dirty="0" smtClean="0">
                          <a:effectLst/>
                        </a:rPr>
                        <a:t>FGC3 / PLC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Grid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±120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±0.001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Commercial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230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±500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±0.001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 dirty="0" smtClean="0">
                          <a:effectLst/>
                        </a:rPr>
                        <a:t>FGC3 / PLC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Repeller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-300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-0.001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Commercial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230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-500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-0.02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 dirty="0" smtClean="0">
                          <a:effectLst/>
                        </a:rPr>
                        <a:t>FGC3 / PLC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Collector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-250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-0.01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Commercial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230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-500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0.02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 dirty="0" smtClean="0">
                          <a:effectLst/>
                        </a:rPr>
                        <a:t>FGC3 / PLC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Filament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Commercial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230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 dirty="0" smtClean="0">
                          <a:effectLst/>
                        </a:rPr>
                        <a:t>FGC3 / PLC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Expansion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18.8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CERN COBALT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50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FGC3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Solenoid 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Gun/Collector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 dirty="0">
                          <a:effectLst/>
                        </a:rPr>
                        <a:t>1.4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CERN COBALT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50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FGC3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Solenoid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275"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Drift Solenoid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3.15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CERN COBALT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50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FGC3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95275"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Toroïd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TBD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TBD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CERN COBALT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50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FGC3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Electron Beam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CERN 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FGC3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steerer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 dirty="0">
                          <a:effectLst/>
                        </a:rPr>
                        <a:t>CANCUN 20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Field correction coil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CERN 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20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 dirty="0">
                          <a:effectLst/>
                        </a:rPr>
                        <a:t>FGC3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800" u="none" strike="noStrike" dirty="0">
                          <a:effectLst/>
                        </a:rPr>
                        <a:t>CANCUN 20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141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56304" y="4581128"/>
            <a:ext cx="3686408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Electrodes are always powered with a positive and negative power supply: </a:t>
            </a:r>
            <a:r>
              <a:rPr lang="en-US" sz="1200" b="1" dirty="0" smtClean="0"/>
              <a:t>Neither electrode is at ground potential</a:t>
            </a:r>
            <a:endParaRPr lang="en-GB" sz="1200" b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231983"/>
              </p:ext>
            </p:extLst>
          </p:nvPr>
        </p:nvGraphicFramePr>
        <p:xfrm>
          <a:off x="-684584" y="2133469"/>
          <a:ext cx="5734050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4" name="Visio" r:id="rId3" imgW="6176058" imgH="2666048" progId="Visio.Drawing.11">
                  <p:embed/>
                </p:oleObj>
              </mc:Choice>
              <mc:Fallback>
                <p:oleObj name="Visio" r:id="rId3" imgW="6176058" imgH="266604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84584" y="2133469"/>
                        <a:ext cx="5734050" cy="2476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81247" y="2348880"/>
            <a:ext cx="3491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Bending and </a:t>
            </a:r>
            <a:r>
              <a:rPr lang="en-US" dirty="0" err="1" smtClean="0"/>
              <a:t>Quadrupole</a:t>
            </a:r>
            <a:r>
              <a:rPr lang="en-US" dirty="0" smtClean="0"/>
              <a:t> elements are powered using two back-to-back unipolar power supplies, polarity reversal is only possible with the addition of a polarity switch</a:t>
            </a:r>
            <a:endParaRPr lang="en-GB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195736" y="90872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Electrostatic Elements: Powering Strategy</a:t>
            </a:r>
            <a:endParaRPr lang="en-GB" sz="2400" b="1" i="1" dirty="0"/>
          </a:p>
        </p:txBody>
      </p:sp>
      <p:pic>
        <p:nvPicPr>
          <p:cNvPr id="13" name="Picture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7422" y="4387125"/>
            <a:ext cx="5731510" cy="2408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307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resentation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</Template>
  <TotalTime>3711</TotalTime>
  <Words>3111</Words>
  <Application>Microsoft Office PowerPoint</Application>
  <PresentationFormat>On-screen Show (4:3)</PresentationFormat>
  <Paragraphs>1643</Paragraphs>
  <Slides>28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Powerpoint_presentation</vt:lpstr>
      <vt:lpstr>Visio</vt:lpstr>
      <vt:lpstr>ELENA Project Review  Power Converters John Baillie TE/EPC/MPC  15th October 2013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Project Review  Power Converters John Baillie TE/EPC/MPC  8th October 2013</dc:title>
  <dc:creator>John Alistair Baillie</dc:creator>
  <cp:lastModifiedBy>John Alistair Baillie</cp:lastModifiedBy>
  <cp:revision>110</cp:revision>
  <dcterms:created xsi:type="dcterms:W3CDTF">2013-10-07T06:41:32Z</dcterms:created>
  <dcterms:modified xsi:type="dcterms:W3CDTF">2013-10-29T08:30:33Z</dcterms:modified>
</cp:coreProperties>
</file>