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11"/>
  </p:notesMasterIdLst>
  <p:handoutMasterIdLst>
    <p:handoutMasterId r:id="rId12"/>
  </p:handoutMasterIdLst>
  <p:sldIdLst>
    <p:sldId id="626" r:id="rId5"/>
    <p:sldId id="607" r:id="rId6"/>
    <p:sldId id="627" r:id="rId7"/>
    <p:sldId id="628" r:id="rId8"/>
    <p:sldId id="585" r:id="rId9"/>
    <p:sldId id="624" r:id="rId10"/>
  </p:sldIdLst>
  <p:sldSz cx="9144000" cy="6858000" type="screen4x3"/>
  <p:notesSz cx="6731000" cy="9856788"/>
  <p:custDataLst>
    <p:tags r:id="rId1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B7"/>
    <a:srgbClr val="DCD4FF"/>
    <a:srgbClr val="1F06AA"/>
    <a:srgbClr val="D5B411"/>
    <a:srgbClr val="FFF101"/>
    <a:srgbClr val="083DAA"/>
    <a:srgbClr val="0E51A9"/>
    <a:srgbClr val="D7D1FF"/>
    <a:srgbClr val="00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98287" autoAdjust="0"/>
  </p:normalViewPr>
  <p:slideViewPr>
    <p:cSldViewPr snapToGrid="0">
      <p:cViewPr>
        <p:scale>
          <a:sx n="70" d="100"/>
          <a:sy n="70" d="100"/>
        </p:scale>
        <p:origin x="-36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0033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 typeface="Wingdings" charset="2"/>
              <a:buChar char="Ø"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63513"/>
            <a:ext cx="7224713" cy="739775"/>
          </a:xfrm>
        </p:spPr>
        <p:txBody>
          <a:bodyPr/>
          <a:lstStyle/>
          <a:p>
            <a:r>
              <a:rPr lang="en-US" dirty="0" smtClean="0"/>
              <a:t>Status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952500"/>
            <a:ext cx="8229600" cy="5676900"/>
          </a:xfrm>
        </p:spPr>
        <p:txBody>
          <a:bodyPr/>
          <a:lstStyle/>
          <a:p>
            <a:r>
              <a:rPr lang="en-US" sz="1600" dirty="0" smtClean="0"/>
              <a:t>Status and next steps within a few weeks or months</a:t>
            </a:r>
          </a:p>
          <a:p>
            <a:pPr lvl="1"/>
            <a:r>
              <a:rPr lang="en-US" sz="1600" dirty="0" smtClean="0"/>
              <a:t>Machine (layout, main parameters ..) well defined and no major changes expected any more – unless as outcome of the review</a:t>
            </a:r>
          </a:p>
          <a:p>
            <a:pPr lvl="1"/>
            <a:r>
              <a:rPr lang="en-US" sz="1600" dirty="0" smtClean="0"/>
              <a:t>Completion of Technical Design Report within a few weeks (instead of summer 2013) – unless this review leads to fundamental changes of the project</a:t>
            </a:r>
          </a:p>
          <a:p>
            <a:pPr lvl="1"/>
            <a:r>
              <a:rPr lang="en-US" sz="1600" dirty="0" smtClean="0"/>
              <a:t>Update budget (including spending profile) and planning</a:t>
            </a:r>
          </a:p>
          <a:p>
            <a:pPr lvl="2"/>
            <a:r>
              <a:rPr lang="en-US" sz="1600" dirty="0" smtClean="0"/>
              <a:t>Significant changes since project approval, transfer lines as example</a:t>
            </a:r>
          </a:p>
          <a:p>
            <a:pPr lvl="3"/>
            <a:r>
              <a:rPr lang="en-US" sz="1600" dirty="0" smtClean="0"/>
              <a:t>&gt;100 m instead of ~60 m of lines</a:t>
            </a:r>
          </a:p>
          <a:p>
            <a:pPr lvl="3"/>
            <a:r>
              <a:rPr lang="en-US" sz="1600" dirty="0" smtClean="0"/>
              <a:t>Fast switches with electric fields for extraction (and distribution to experiments) instead of (expensive) travelling wave kickers and septa</a:t>
            </a:r>
          </a:p>
          <a:p>
            <a:pPr lvl="1"/>
            <a:r>
              <a:rPr lang="en-US" sz="1600" dirty="0" smtClean="0"/>
              <a:t>Setting up of project monitoring and control tool (EVM)</a:t>
            </a:r>
          </a:p>
          <a:p>
            <a:pPr lvl="1"/>
            <a:r>
              <a:rPr lang="en-US" sz="1600" dirty="0" smtClean="0"/>
              <a:t>(next pages contain only budget when project was set up)</a:t>
            </a:r>
          </a:p>
          <a:p>
            <a:r>
              <a:rPr lang="en-US" sz="1600" dirty="0" smtClean="0"/>
              <a:t>New building 393 available ~February 2014, then installation of infrastructure </a:t>
            </a:r>
          </a:p>
          <a:p>
            <a:pPr lvl="1"/>
            <a:r>
              <a:rPr lang="en-US" sz="1600" dirty="0" smtClean="0"/>
              <a:t>Installation of AD kicker electronics during first half of 2015 (after AD run 2014) to free space for ELENA</a:t>
            </a:r>
          </a:p>
          <a:p>
            <a:r>
              <a:rPr lang="en-US" sz="1600" dirty="0" smtClean="0"/>
              <a:t>ELENA installation second half 2015 &amp; beginning 2016</a:t>
            </a:r>
          </a:p>
          <a:p>
            <a:r>
              <a:rPr lang="en-US" sz="1600" dirty="0" smtClean="0"/>
              <a:t>Commissioning of ELENA ring (mainly with external source) up to end 2016</a:t>
            </a:r>
          </a:p>
          <a:p>
            <a:r>
              <a:rPr lang="en-US" sz="1600" dirty="0" smtClean="0"/>
              <a:t>Installation of electrostatic lines and commissioning during first half of 2017</a:t>
            </a:r>
          </a:p>
          <a:p>
            <a:r>
              <a:rPr lang="en-US" sz="1600" dirty="0" smtClean="0"/>
              <a:t>Start of antiprotons physics with ELENA from (late) summer 2017</a:t>
            </a:r>
          </a:p>
          <a:p>
            <a:pPr marL="457200" lvl="1" indent="0">
              <a:lnSpc>
                <a:spcPts val="1560"/>
              </a:lnSpc>
              <a:spcBef>
                <a:spcPts val="0"/>
              </a:spcBef>
              <a:buNone/>
            </a:pPr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1" y="138113"/>
            <a:ext cx="6546850" cy="739775"/>
          </a:xfrm>
        </p:spPr>
        <p:txBody>
          <a:bodyPr/>
          <a:lstStyle/>
          <a:p>
            <a:r>
              <a:rPr lang="en-US" sz="4000" dirty="0" smtClean="0"/>
              <a:t>Schedule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pic>
        <p:nvPicPr>
          <p:cNvPr id="4" name="Picture 3" descr="planning ELENA_summary.pd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1" y="627797"/>
            <a:ext cx="8966579" cy="63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4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1"/>
            <a:ext cx="9144000" cy="1041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181543"/>
              </p:ext>
            </p:extLst>
          </p:nvPr>
        </p:nvGraphicFramePr>
        <p:xfrm>
          <a:off x="203200" y="575738"/>
          <a:ext cx="8576732" cy="5875870"/>
        </p:xfrm>
        <a:graphic>
          <a:graphicData uri="http://schemas.openxmlformats.org/drawingml/2006/table">
            <a:tbl>
              <a:tblPr/>
              <a:tblGrid>
                <a:gridCol w="415316"/>
                <a:gridCol w="1987868"/>
                <a:gridCol w="339672"/>
                <a:gridCol w="636887"/>
                <a:gridCol w="917116"/>
                <a:gridCol w="1307739"/>
                <a:gridCol w="602918"/>
                <a:gridCol w="484033"/>
                <a:gridCol w="523336"/>
                <a:gridCol w="453949"/>
                <a:gridCol w="453949"/>
                <a:gridCol w="453949"/>
              </a:tblGrid>
              <a:tr h="308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Workpackage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Budget 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Responsible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WP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Management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BE/ABP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CARLI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Christian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Optics &amp; Machine Parameters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BELOSHITSKII Pavel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Commissioning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&amp; 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ERIKSSON Tommy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User Interface and Safety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BE/ABP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BREUKER Horst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Software Definition &amp; Integration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PASINELLI Sergio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External Institutions Contact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BE/ABP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OELERT Walter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Integration, Production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BUTIN François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and Planning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GILBERT Nicolas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MARIDOR Stéphane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Webmaster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S. Pasinelli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Radio Protection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DGS/RP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VOLLAIRE Joachim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Mechanical Design &amp; Construction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PERINI Diego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TE/MSC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ZICKLER Thomas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&amp; Schottky Pick-Up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BE/RF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ANGOLETTA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M.- EE.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Converters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TE/EPC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BAILLIE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J./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SIMONET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 System/ring and beam lines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TE/VSC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KERSEVAN Roberto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 Cooler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BE/BI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TRANQUILLE Gerard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Instrumentation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BE/BI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TRANQUILLE Gerard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&amp; Ejection Kickers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SERMEUS Luc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&amp; Ejection Septa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BORBURGH Jan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2.8/2.9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Kickers and Septa Electronics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CARLIER Etienne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Injection, Extraction, Transfer lines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BARTMANN Wolfgang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Experimental Areas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EFTHYMIOPOULOS Ilias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CATTIN Mathieu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B-Train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TE/MSC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BUZIO Marco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Interlock System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TE/MPE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99340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PUCCIO Bruno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H­ Source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BE/ABP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Be Defined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Magnetic measurements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TE/MSC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GALBRAITH Peter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BE/ABP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DOBERS Tobias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Handling &amp; Transportation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EN/HE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PELLETIER Serge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7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Engineering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GS/SE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LOPEZ-HERNANDEZ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&amp; Ventilation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BODY Yannic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System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GS/ASE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72475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CHAPUIS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D./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MORAND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LELONG Patrick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Distribution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NECCA René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54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Scrapers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EN/STI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63126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LOPRETE Frederic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6304" y="93134"/>
            <a:ext cx="833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udget ELENA with building 393, but not GBAR (and negative indexation): 16 897 </a:t>
            </a:r>
            <a:r>
              <a:rPr lang="en-US" dirty="0" err="1" smtClean="0"/>
              <a:t>kCHF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2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1"/>
            <a:ext cx="9144000" cy="1041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73205" y="948267"/>
            <a:ext cx="5088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udget for GBAR installation in addition: 1 706 </a:t>
            </a:r>
            <a:r>
              <a:rPr lang="en-US" dirty="0" err="1" smtClean="0"/>
              <a:t>kCHF</a:t>
            </a:r>
            <a:r>
              <a:rPr lang="en-US" dirty="0" smtClean="0"/>
              <a:t> </a:t>
            </a:r>
          </a:p>
          <a:p>
            <a:r>
              <a:rPr lang="en-US" dirty="0" smtClean="0"/>
              <a:t>=&gt; In total for ELENA and </a:t>
            </a:r>
            <a:r>
              <a:rPr lang="en-US" dirty="0" err="1" smtClean="0"/>
              <a:t>Gbar</a:t>
            </a:r>
            <a:r>
              <a:rPr lang="en-US" dirty="0" smtClean="0"/>
              <a:t>: 18 603 </a:t>
            </a:r>
            <a:r>
              <a:rPr lang="en-US" dirty="0" err="1" smtClean="0"/>
              <a:t>kCHF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659518"/>
              </p:ext>
            </p:extLst>
          </p:nvPr>
        </p:nvGraphicFramePr>
        <p:xfrm>
          <a:off x="397934" y="2094451"/>
          <a:ext cx="8021598" cy="3352800"/>
        </p:xfrm>
        <a:graphic>
          <a:graphicData uri="http://schemas.openxmlformats.org/drawingml/2006/table">
            <a:tbl>
              <a:tblPr/>
              <a:tblGrid>
                <a:gridCol w="420644"/>
                <a:gridCol w="2044526"/>
                <a:gridCol w="379629"/>
                <a:gridCol w="787400"/>
                <a:gridCol w="1630743"/>
                <a:gridCol w="459776"/>
                <a:gridCol w="459776"/>
                <a:gridCol w="459776"/>
                <a:gridCol w="459776"/>
                <a:gridCol w="459776"/>
                <a:gridCol w="459776"/>
              </a:tblGrid>
              <a:tr h="1584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Workpackage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Responsible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WP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 Management/Installation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BUTIN François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FAYET Fabrice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Electricity distribution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BOURREL Thierry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(demineralized water)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POIREAU Johan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Gas extraction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EN/CV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BODY Yannic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Racks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Laser hut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Metallic structures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BAIS Franck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MARIDOR Stéphane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control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GS/ASE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CHAPUIS Didier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Safety systems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EN/MEF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BAIS Franck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Radioprotection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DGS/RP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VOLLAIRE Joaquim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EN/HE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BERTONE Caterina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Magnetic Extraction Kicker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SERMEUS Luc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Magnetic Extraction Septum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BORBURGH Jan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 line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TE/ABT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BARTMANN Wolfgang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Transfo/2 Profile monitors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BE/BI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TRANQUILLE Gerard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TE/VSC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KERSEVAN Roberto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84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BE/CO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CATTIN Matthieu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066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38113"/>
            <a:ext cx="7370763" cy="739775"/>
          </a:xfrm>
        </p:spPr>
        <p:txBody>
          <a:bodyPr/>
          <a:lstStyle/>
          <a:p>
            <a:r>
              <a:rPr lang="en-US" sz="3600" dirty="0" smtClean="0"/>
              <a:t>Organization and Planning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06400" y="1079500"/>
            <a:ext cx="8559800" cy="54991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ELENA </a:t>
            </a:r>
            <a:r>
              <a:rPr lang="en-US" sz="1800" dirty="0"/>
              <a:t>constructed with substantial contributions from external </a:t>
            </a:r>
            <a:r>
              <a:rPr lang="en-US" sz="1800" dirty="0" smtClean="0"/>
              <a:t>institutes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- Memorandum of Understanding </a:t>
            </a:r>
            <a:r>
              <a:rPr lang="en-US" sz="1800" dirty="0" err="1" smtClean="0"/>
              <a:t>MoU</a:t>
            </a:r>
            <a:r>
              <a:rPr lang="en-US" sz="1800" dirty="0" smtClean="0"/>
              <a:t> signed in summer 2012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- Essential for the project and a clear sign of interest in the project</a:t>
            </a:r>
          </a:p>
          <a:p>
            <a:pPr marL="0" indent="0">
              <a:buNone/>
            </a:pPr>
            <a:endParaRPr lang="en-US" sz="1100" b="1" dirty="0" smtClean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U</a:t>
            </a:r>
            <a:r>
              <a:rPr lang="en-US" sz="1400" b="1" dirty="0" smtClean="0">
                <a:solidFill>
                  <a:srgbClr val="FF0000"/>
                </a:solidFill>
              </a:rPr>
              <a:t>niv. Tokyo and MPQ-MPI</a:t>
            </a:r>
            <a:r>
              <a:rPr lang="en-US" sz="1400" dirty="0" smtClean="0">
                <a:solidFill>
                  <a:srgbClr val="FF0000"/>
                </a:solidFill>
              </a:rPr>
              <a:t>: </a:t>
            </a:r>
          </a:p>
          <a:p>
            <a:pPr>
              <a:buNone/>
            </a:pPr>
            <a:r>
              <a:rPr lang="en-US" sz="1400" dirty="0" smtClean="0"/>
              <a:t>          - 2 MCHF (electron cooler, discussions for specifications ongoing, diagnostics for extraction lines)</a:t>
            </a:r>
          </a:p>
          <a:p>
            <a:pPr>
              <a:buNone/>
            </a:pPr>
            <a:r>
              <a:rPr lang="en-US" sz="1400" dirty="0" smtClean="0"/>
              <a:t>          - 7 FTE (identified, electrostatic transfer lines and devices)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Cockcroft Institute &amp; </a:t>
            </a:r>
            <a:r>
              <a:rPr lang="en-US" sz="1400" b="1" dirty="0" err="1" smtClean="0">
                <a:solidFill>
                  <a:srgbClr val="FF0000"/>
                </a:solidFill>
              </a:rPr>
              <a:t>Univ’s</a:t>
            </a:r>
            <a:r>
              <a:rPr lang="en-US" sz="1400" b="1" dirty="0" smtClean="0">
                <a:solidFill>
                  <a:srgbClr val="FF0000"/>
                </a:solidFill>
              </a:rPr>
              <a:t> and Swansea University:</a:t>
            </a:r>
          </a:p>
          <a:p>
            <a:pPr>
              <a:buNone/>
            </a:pPr>
            <a:r>
              <a:rPr lang="en-US" sz="1400" dirty="0" smtClean="0"/>
              <a:t>         - Costing of the order of 500 </a:t>
            </a:r>
            <a:r>
              <a:rPr lang="en-US" sz="1400" dirty="0" err="1" smtClean="0"/>
              <a:t>kGBP</a:t>
            </a:r>
            <a:r>
              <a:rPr lang="en-US" sz="1400" dirty="0" smtClean="0"/>
              <a:t> has been applied by U Liverpool, </a:t>
            </a:r>
          </a:p>
          <a:p>
            <a:pPr>
              <a:buNone/>
            </a:pPr>
            <a:r>
              <a:rPr lang="en-US" sz="1400" dirty="0" smtClean="0"/>
              <a:t>         - Contributions by Cockcroft institute: position PUs, transfer lines studies, rest gas interactions, optics modeling</a:t>
            </a:r>
            <a:br>
              <a:rPr lang="en-US" sz="1400" dirty="0" smtClean="0"/>
            </a:br>
            <a:r>
              <a:rPr lang="en-US" sz="1400" dirty="0" smtClean="0"/>
              <a:t>   with stray fields (</a:t>
            </a:r>
            <a:r>
              <a:rPr lang="en-US" sz="1400" dirty="0" err="1" smtClean="0"/>
              <a:t>bendings</a:t>
            </a:r>
            <a:r>
              <a:rPr lang="en-US" sz="1400" dirty="0" smtClean="0"/>
              <a:t>, cooler solenoid),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measurement by scraping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Denmark: </a:t>
            </a:r>
            <a:r>
              <a:rPr lang="en-US" sz="1400" dirty="0" smtClean="0"/>
              <a:t>Resources for ring bending magnets available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IKP-FZ </a:t>
            </a:r>
            <a:r>
              <a:rPr lang="en-US" sz="1400" b="1" dirty="0" err="1" smtClean="0">
                <a:solidFill>
                  <a:srgbClr val="FF0000"/>
                </a:solidFill>
              </a:rPr>
              <a:t>Jülich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sz="1400" dirty="0" smtClean="0"/>
              <a:t>        - External proton and H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source for commissioning: upgrades (for 100 </a:t>
            </a:r>
            <a:r>
              <a:rPr lang="en-US" sz="1400" dirty="0" err="1" smtClean="0"/>
              <a:t>keV</a:t>
            </a:r>
            <a:r>
              <a:rPr lang="en-US" sz="1400" dirty="0" smtClean="0"/>
              <a:t>) and refurbishment of source underway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Univ. Brescia:</a:t>
            </a:r>
            <a:r>
              <a:rPr lang="en-US" sz="1400" dirty="0" smtClean="0"/>
              <a:t> 50 </a:t>
            </a:r>
            <a:r>
              <a:rPr lang="en-US" sz="1400" dirty="0" err="1" smtClean="0"/>
              <a:t>kEuros</a:t>
            </a:r>
            <a:r>
              <a:rPr lang="en-US" sz="1400" dirty="0" smtClean="0"/>
              <a:t> (to be transferred in two slices end of last year and this year)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RIKEN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- Discussions on materiel contributions (compensation solenoids for electron cooer?) and manpower (student)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</a:rPr>
              <a:t>TRIUMF:</a:t>
            </a:r>
            <a:r>
              <a:rPr lang="en-US" sz="1400" dirty="0" smtClean="0"/>
              <a:t> Help for design of electrostatic transfer lines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b="1" dirty="0" err="1" smtClean="0">
                <a:solidFill>
                  <a:srgbClr val="FF0000"/>
                </a:solidFill>
              </a:rPr>
              <a:t>Hemholtz</a:t>
            </a:r>
            <a:r>
              <a:rPr lang="en-US" sz="1400" b="1" dirty="0" smtClean="0">
                <a:solidFill>
                  <a:srgbClr val="FF0000"/>
                </a:solidFill>
              </a:rPr>
              <a:t> Institute Mainz: </a:t>
            </a:r>
            <a:r>
              <a:rPr lang="en-US" sz="1400" dirty="0" smtClean="0"/>
              <a:t>Construction of supports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b="1" dirty="0" err="1" smtClean="0">
                <a:solidFill>
                  <a:srgbClr val="FF0000"/>
                </a:solidFill>
              </a:rPr>
              <a:t>Manne-Siegmann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  <a:r>
              <a:rPr lang="en-US" sz="1400" dirty="0" smtClean="0"/>
              <a:t> Help with ELENA commissioning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 smtClean="0"/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C.Carli                                              Budget and Planning                                ELENA Project Review, 15th October 2013</a:t>
            </a:r>
            <a:endParaRPr lang="en-US"/>
          </a:p>
        </p:txBody>
      </p:sp>
      <p:pic>
        <p:nvPicPr>
          <p:cNvPr id="3" name="Content Placeholder 6" descr="elena_vu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86922" y="1557236"/>
            <a:ext cx="7356978" cy="417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62300" y="3009652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Thanks for your attention !</a:t>
            </a:r>
            <a:endParaRPr lang="en-GB" sz="32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9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8B7B86-601F-4130-AC38-43D13FDDD20D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134690</TotalTime>
  <Words>1234</Words>
  <Application>Microsoft Office PowerPoint</Application>
  <PresentationFormat>On-screen Show (4:3)</PresentationFormat>
  <Paragraphs>710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1_Pixel</vt:lpstr>
      <vt:lpstr>Status and Outlook</vt:lpstr>
      <vt:lpstr>Schedule</vt:lpstr>
      <vt:lpstr>PowerPoint Presentation</vt:lpstr>
      <vt:lpstr>PowerPoint Presentation</vt:lpstr>
      <vt:lpstr>Organization and Planning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2832</cp:revision>
  <cp:lastPrinted>2011-11-21T08:06:28Z</cp:lastPrinted>
  <dcterms:created xsi:type="dcterms:W3CDTF">2009-08-04T11:38:51Z</dcterms:created>
  <dcterms:modified xsi:type="dcterms:W3CDTF">2013-10-14T16:53:29Z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