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8" r:id="rId5"/>
    <p:sldId id="260" r:id="rId6"/>
    <p:sldId id="266" r:id="rId7"/>
    <p:sldId id="261" r:id="rId8"/>
    <p:sldId id="267" r:id="rId9"/>
    <p:sldId id="271" r:id="rId10"/>
    <p:sldId id="272" r:id="rId11"/>
    <p:sldId id="273" r:id="rId12"/>
    <p:sldId id="274" r:id="rId13"/>
    <p:sldId id="275" r:id="rId14"/>
    <p:sldId id="262" r:id="rId15"/>
    <p:sldId id="263" r:id="rId16"/>
    <p:sldId id="264" r:id="rId17"/>
    <p:sldId id="265" r:id="rId18"/>
    <p:sldId id="276" r:id="rId19"/>
    <p:sldId id="269" r:id="rId20"/>
    <p:sldId id="270" r:id="rId21"/>
    <p:sldId id="277" r:id="rId22"/>
    <p:sldId id="281" r:id="rId23"/>
    <p:sldId id="278" r:id="rId24"/>
    <p:sldId id="280" r:id="rId25"/>
    <p:sldId id="279" r:id="rId26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4F81BD"/>
    <a:srgbClr val="00B0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273" autoAdjust="0"/>
    <p:restoredTop sz="94660"/>
  </p:normalViewPr>
  <p:slideViewPr>
    <p:cSldViewPr>
      <p:cViewPr varScale="1">
        <p:scale>
          <a:sx n="82" d="100"/>
          <a:sy n="82" d="100"/>
        </p:scale>
        <p:origin x="-198" y="-1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FA7C96-90D9-45FF-9E3C-6ADDC54049B4}" type="datetimeFigureOut">
              <a:rPr lang="en-GB" smtClean="0"/>
              <a:t>12/10/2013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0439D-32ED-49F7-A300-BAF69339306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694267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FA7C96-90D9-45FF-9E3C-6ADDC54049B4}" type="datetimeFigureOut">
              <a:rPr lang="en-GB" smtClean="0"/>
              <a:t>12/10/2013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0439D-32ED-49F7-A300-BAF69339306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72468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FA7C96-90D9-45FF-9E3C-6ADDC54049B4}" type="datetimeFigureOut">
              <a:rPr lang="en-GB" smtClean="0"/>
              <a:t>12/10/2013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0439D-32ED-49F7-A300-BAF69339306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211941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FA7C96-90D9-45FF-9E3C-6ADDC54049B4}" type="datetimeFigureOut">
              <a:rPr lang="en-GB" smtClean="0"/>
              <a:t>12/10/2013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0439D-32ED-49F7-A300-BAF69339306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571146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FA7C96-90D9-45FF-9E3C-6ADDC54049B4}" type="datetimeFigureOut">
              <a:rPr lang="en-GB" smtClean="0"/>
              <a:t>12/10/2013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0439D-32ED-49F7-A300-BAF69339306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645878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FA7C96-90D9-45FF-9E3C-6ADDC54049B4}" type="datetimeFigureOut">
              <a:rPr lang="en-GB" smtClean="0"/>
              <a:t>12/10/2013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0439D-32ED-49F7-A300-BAF69339306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27252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FA7C96-90D9-45FF-9E3C-6ADDC54049B4}" type="datetimeFigureOut">
              <a:rPr lang="en-GB" smtClean="0"/>
              <a:t>12/10/2013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0439D-32ED-49F7-A300-BAF69339306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535315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FA7C96-90D9-45FF-9E3C-6ADDC54049B4}" type="datetimeFigureOut">
              <a:rPr lang="en-GB" smtClean="0"/>
              <a:t>12/10/2013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0439D-32ED-49F7-A300-BAF69339306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822534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FA7C96-90D9-45FF-9E3C-6ADDC54049B4}" type="datetimeFigureOut">
              <a:rPr lang="en-GB" smtClean="0"/>
              <a:t>12/10/2013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0439D-32ED-49F7-A300-BAF69339306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39777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FA7C96-90D9-45FF-9E3C-6ADDC54049B4}" type="datetimeFigureOut">
              <a:rPr lang="en-GB" smtClean="0"/>
              <a:t>12/10/2013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0439D-32ED-49F7-A300-BAF69339306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924586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FA7C96-90D9-45FF-9E3C-6ADDC54049B4}" type="datetimeFigureOut">
              <a:rPr lang="en-GB" smtClean="0"/>
              <a:t>12/10/2013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0439D-32ED-49F7-A300-BAF69339306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064576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FA7C96-90D9-45FF-9E3C-6ADDC54049B4}" type="datetimeFigureOut">
              <a:rPr lang="en-GB" smtClean="0"/>
              <a:t>12/10/2013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40439D-32ED-49F7-A300-BAF69339306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277629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2.png"/><Relationship Id="rId7" Type="http://schemas.openxmlformats.org/officeDocument/2006/relationships/image" Target="../media/image1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1.png"/><Relationship Id="rId5" Type="http://schemas.openxmlformats.org/officeDocument/2006/relationships/image" Target="../media/image20.jpg"/><Relationship Id="rId4" Type="http://schemas.openxmlformats.org/officeDocument/2006/relationships/image" Target="../media/image19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7.png"/><Relationship Id="rId5" Type="http://schemas.openxmlformats.org/officeDocument/2006/relationships/image" Target="../media/image26.jpeg"/><Relationship Id="rId4" Type="http://schemas.openxmlformats.org/officeDocument/2006/relationships/image" Target="../media/image25.jp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3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4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5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8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9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 smtClean="0">
                <a:latin typeface="Comic Sans MS" panose="030F0702030302020204" pitchFamily="66" charset="0"/>
              </a:rPr>
              <a:t>ELENA Vacuum System</a:t>
            </a:r>
            <a:br>
              <a:rPr lang="en-GB" b="1" dirty="0" smtClean="0">
                <a:latin typeface="Comic Sans MS" panose="030F0702030302020204" pitchFamily="66" charset="0"/>
              </a:rPr>
            </a:br>
            <a:r>
              <a:rPr lang="en-GB" b="1" dirty="0" smtClean="0">
                <a:latin typeface="Comic Sans MS" panose="030F0702030302020204" pitchFamily="66" charset="0"/>
              </a:rPr>
              <a:t/>
            </a:r>
            <a:br>
              <a:rPr lang="en-GB" b="1" dirty="0" smtClean="0">
                <a:latin typeface="Comic Sans MS" panose="030F0702030302020204" pitchFamily="66" charset="0"/>
              </a:rPr>
            </a:br>
            <a:r>
              <a:rPr lang="en-GB" sz="2000" b="1" dirty="0" smtClean="0">
                <a:latin typeface="Comic Sans MS" panose="030F0702030302020204" pitchFamily="66" charset="0"/>
              </a:rPr>
              <a:t>R. </a:t>
            </a:r>
            <a:r>
              <a:rPr lang="en-GB" sz="2000" b="1" dirty="0" err="1" smtClean="0">
                <a:latin typeface="Comic Sans MS" panose="030F0702030302020204" pitchFamily="66" charset="0"/>
              </a:rPr>
              <a:t>Kersevan</a:t>
            </a:r>
            <a:r>
              <a:rPr lang="en-GB" sz="2000" b="1" dirty="0" smtClean="0">
                <a:latin typeface="Comic Sans MS" panose="030F0702030302020204" pitchFamily="66" charset="0"/>
              </a:rPr>
              <a:t>, TE-VSC-IVM</a:t>
            </a:r>
            <a:endParaRPr lang="en-GB" sz="2000" b="1" dirty="0">
              <a:latin typeface="Comic Sans MS" panose="030F0702030302020204" pitchFamily="66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3390" y="6525344"/>
            <a:ext cx="8943106" cy="262880"/>
          </a:xfrm>
        </p:spPr>
        <p:txBody>
          <a:bodyPr>
            <a:normAutofit fontScale="40000" lnSpcReduction="20000"/>
          </a:bodyPr>
          <a:lstStyle/>
          <a:p>
            <a:r>
              <a:rPr lang="en-GB" dirty="0" smtClean="0"/>
              <a:t>R. </a:t>
            </a:r>
            <a:r>
              <a:rPr lang="en-GB" dirty="0" err="1" smtClean="0"/>
              <a:t>Kersevan</a:t>
            </a:r>
            <a:r>
              <a:rPr lang="en-GB" dirty="0" smtClean="0"/>
              <a:t>, “ELENA Vacuum System”, - ELENA Project Review, Oct14-15, 2013, CERN</a:t>
            </a:r>
            <a:endParaRPr lang="en-GB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390" y="102518"/>
            <a:ext cx="950218" cy="950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0392" y="116632"/>
            <a:ext cx="936104" cy="9361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96111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7504" y="6525344"/>
            <a:ext cx="8943106" cy="262880"/>
          </a:xfrm>
        </p:spPr>
        <p:txBody>
          <a:bodyPr>
            <a:normAutofit fontScale="40000" lnSpcReduction="20000"/>
          </a:bodyPr>
          <a:lstStyle/>
          <a:p>
            <a:r>
              <a:rPr lang="en-GB" dirty="0" smtClean="0"/>
              <a:t>R. </a:t>
            </a:r>
            <a:r>
              <a:rPr lang="en-GB" dirty="0" err="1" smtClean="0"/>
              <a:t>Kersevan</a:t>
            </a:r>
            <a:r>
              <a:rPr lang="en-GB" dirty="0" smtClean="0"/>
              <a:t>, “ELENA Vacuum System”, - ELENA Project Review, Oct14-15, 2013, CERN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1043608" y="118610"/>
            <a:ext cx="77048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+mj-lt"/>
              <a:buAutoNum type="arabicPeriod" startAt="4"/>
            </a:pPr>
            <a:r>
              <a:rPr lang="en-GB" b="1" dirty="0" smtClean="0">
                <a:latin typeface="Comic Sans MS" panose="030F0702030302020204" pitchFamily="66" charset="0"/>
              </a:rPr>
              <a:t>Lattice Design and Integration Issues: Sector 1</a:t>
            </a:r>
            <a:endParaRPr lang="en-GB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390" y="102518"/>
            <a:ext cx="950218" cy="950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0392" y="116632"/>
            <a:ext cx="936104" cy="9361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683568" y="1196752"/>
            <a:ext cx="1152128" cy="86409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26495" y="1365870"/>
            <a:ext cx="4910001" cy="4367386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491" y="2996952"/>
            <a:ext cx="6068267" cy="3528392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390" y="2996952"/>
            <a:ext cx="6090619" cy="3528392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14" name="TextBox 13"/>
          <p:cNvSpPr txBox="1"/>
          <p:nvPr/>
        </p:nvSpPr>
        <p:spPr>
          <a:xfrm>
            <a:off x="1043608" y="639849"/>
            <a:ext cx="7056784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200" b="1" dirty="0" smtClean="0">
                <a:latin typeface="Comic Sans MS" panose="030F0702030302020204" pitchFamily="66" charset="0"/>
              </a:rPr>
              <a:t>Details of injection septum/kicker tank and magnet</a:t>
            </a:r>
            <a:endParaRPr lang="en-GB" sz="2200" b="1" dirty="0" smtClean="0"/>
          </a:p>
          <a:p>
            <a:pPr marL="342900" indent="-342900">
              <a:buFont typeface="+mj-lt"/>
              <a:buAutoNum type="arabicPeriod" startAt="2"/>
            </a:pPr>
            <a:endParaRPr lang="en-GB" dirty="0"/>
          </a:p>
        </p:txBody>
      </p:sp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390" y="1808100"/>
            <a:ext cx="4147517" cy="45419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1257522"/>
            <a:ext cx="8844580" cy="5123805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grpSp>
        <p:nvGrpSpPr>
          <p:cNvPr id="5" name="Group 4"/>
          <p:cNvGrpSpPr/>
          <p:nvPr/>
        </p:nvGrpSpPr>
        <p:grpSpPr>
          <a:xfrm>
            <a:off x="107504" y="3820762"/>
            <a:ext cx="2863414" cy="2522755"/>
            <a:chOff x="107504" y="3820762"/>
            <a:chExt cx="2863414" cy="2522755"/>
          </a:xfrm>
        </p:grpSpPr>
        <p:pic>
          <p:nvPicPr>
            <p:cNvPr id="16" name="Picture 5" descr="\\cern.ch\dfs\Users\r\rsautier\Public\ELENA BTV\ensemble 1 view.bmp"/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9734" y="3820762"/>
              <a:ext cx="2664296" cy="2140908"/>
            </a:xfrm>
            <a:prstGeom prst="rect">
              <a:avLst/>
            </a:prstGeom>
            <a:noFill/>
            <a:ln w="38100">
              <a:solidFill>
                <a:srgbClr val="FF0000"/>
              </a:solidFill>
              <a:prstDash val="dash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7" name="TextBox 16"/>
            <p:cNvSpPr txBox="1"/>
            <p:nvPr/>
          </p:nvSpPr>
          <p:spPr>
            <a:xfrm>
              <a:off x="107504" y="5974185"/>
              <a:ext cx="2863414" cy="369332"/>
            </a:xfrm>
            <a:prstGeom prst="rect">
              <a:avLst/>
            </a:prstGeom>
            <a:noFill/>
            <a:ln w="38100">
              <a:solidFill>
                <a:srgbClr val="FF0000"/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b="1" dirty="0" smtClean="0">
                  <a:latin typeface="Comic Sans MS" panose="030F0702030302020204" pitchFamily="66" charset="0"/>
                </a:rPr>
                <a:t>Latest Version</a:t>
              </a:r>
              <a:endParaRPr lang="en-GB" dirty="0"/>
            </a:p>
          </p:txBody>
        </p:sp>
      </p:grpSp>
      <p:sp>
        <p:nvSpPr>
          <p:cNvPr id="19" name="Oval 18"/>
          <p:cNvSpPr/>
          <p:nvPr/>
        </p:nvSpPr>
        <p:spPr>
          <a:xfrm>
            <a:off x="4240797" y="3302609"/>
            <a:ext cx="1669641" cy="1453975"/>
          </a:xfrm>
          <a:prstGeom prst="ellipse">
            <a:avLst/>
          </a:prstGeom>
          <a:noFill/>
          <a:ln w="38100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03442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71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9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3390" y="6525344"/>
            <a:ext cx="8943106" cy="262880"/>
          </a:xfrm>
        </p:spPr>
        <p:txBody>
          <a:bodyPr>
            <a:normAutofit fontScale="40000" lnSpcReduction="20000"/>
          </a:bodyPr>
          <a:lstStyle/>
          <a:p>
            <a:r>
              <a:rPr lang="en-GB" dirty="0" smtClean="0"/>
              <a:t>R. </a:t>
            </a:r>
            <a:r>
              <a:rPr lang="en-GB" dirty="0" err="1" smtClean="0"/>
              <a:t>Kersevan</a:t>
            </a:r>
            <a:r>
              <a:rPr lang="en-GB" dirty="0" smtClean="0"/>
              <a:t>, “ELENA Vacuum System”, - ELENA Project Review, Oct14-15, 2013, CERN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1043608" y="118610"/>
            <a:ext cx="770485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+mj-lt"/>
              <a:buAutoNum type="arabicPeriod" startAt="4"/>
            </a:pPr>
            <a:r>
              <a:rPr lang="en-GB" sz="1600" b="1" dirty="0" smtClean="0">
                <a:latin typeface="Comic Sans MS" panose="030F0702030302020204" pitchFamily="66" charset="0"/>
              </a:rPr>
              <a:t>Lattice Design and Integration Issues: Sector 1</a:t>
            </a:r>
            <a:endParaRPr lang="en-GB" sz="1600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390" y="102518"/>
            <a:ext cx="950218" cy="950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0392" y="116632"/>
            <a:ext cx="936104" cy="9361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683568" y="1196752"/>
            <a:ext cx="1152128" cy="86409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extBox 13"/>
          <p:cNvSpPr txBox="1"/>
          <p:nvPr/>
        </p:nvSpPr>
        <p:spPr>
          <a:xfrm>
            <a:off x="899592" y="481020"/>
            <a:ext cx="70567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 smtClean="0">
                <a:latin typeface="Comic Sans MS" panose="030F0702030302020204" pitchFamily="66" charset="0"/>
              </a:rPr>
              <a:t>Details of injection septum/kicker tank and magnet</a:t>
            </a:r>
            <a:endParaRPr lang="en-GB" sz="1400" b="1" dirty="0" smtClean="0"/>
          </a:p>
          <a:p>
            <a:pPr marL="342900" indent="-342900">
              <a:buFont typeface="+mj-lt"/>
              <a:buAutoNum type="arabicPeriod" startAt="2"/>
            </a:pPr>
            <a:endParaRPr lang="en-GB" sz="1400" dirty="0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228135"/>
            <a:ext cx="5846598" cy="2160240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1877" y="3501008"/>
            <a:ext cx="2946751" cy="2808312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17" name="Picture 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7406" y="3388375"/>
            <a:ext cx="4886200" cy="304491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18" name="Title 1"/>
          <p:cNvSpPr txBox="1">
            <a:spLocks/>
          </p:cNvSpPr>
          <p:nvPr/>
        </p:nvSpPr>
        <p:spPr>
          <a:xfrm>
            <a:off x="6297356" y="836712"/>
            <a:ext cx="2739140" cy="26642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GB" sz="2400" dirty="0">
              <a:latin typeface="Comic Sans MS" pitchFamily="66" charset="0"/>
            </a:endParaRPr>
          </a:p>
          <a:p>
            <a:pPr marL="342900" indent="-342900" algn="l">
              <a:buFont typeface="Arial" pitchFamily="34" charset="0"/>
              <a:buChar char="•"/>
            </a:pPr>
            <a:r>
              <a:rPr lang="en-GB" sz="1300" b="1" dirty="0" smtClean="0">
                <a:latin typeface="Comic Sans MS" pitchFamily="66" charset="0"/>
              </a:rPr>
              <a:t>Bad conductance to 500 l/s Ion-Pump (plate under magnet)</a:t>
            </a:r>
          </a:p>
          <a:p>
            <a:pPr marL="342900" indent="-342900" algn="l">
              <a:buFont typeface="Arial" pitchFamily="34" charset="0"/>
              <a:buChar char="•"/>
            </a:pPr>
            <a:r>
              <a:rPr lang="en-GB" sz="1300" b="1" dirty="0" smtClean="0">
                <a:latin typeface="Comic Sans MS" pitchFamily="66" charset="0"/>
              </a:rPr>
              <a:t>1000 l/s </a:t>
            </a:r>
            <a:r>
              <a:rPr lang="en-GB" sz="1300" b="1" dirty="0" err="1" smtClean="0">
                <a:latin typeface="Comic Sans MS" pitchFamily="66" charset="0"/>
              </a:rPr>
              <a:t>NEXTorr</a:t>
            </a:r>
            <a:r>
              <a:rPr lang="en-GB" sz="1300" b="1" dirty="0" smtClean="0">
                <a:latin typeface="Comic Sans MS" pitchFamily="66" charset="0"/>
              </a:rPr>
              <a:t> pump added</a:t>
            </a:r>
          </a:p>
          <a:p>
            <a:pPr marL="342900" indent="-342900" algn="l">
              <a:buFont typeface="Arial" pitchFamily="34" charset="0"/>
              <a:buChar char="•"/>
            </a:pPr>
            <a:r>
              <a:rPr lang="en-GB" sz="1300" b="1" dirty="0" smtClean="0">
                <a:latin typeface="Comic Sans MS" pitchFamily="66" charset="0"/>
              </a:rPr>
              <a:t>NEG-coating of Tank MANDATORY</a:t>
            </a:r>
          </a:p>
          <a:p>
            <a:pPr marL="342900" indent="-342900" algn="l">
              <a:buFont typeface="Arial" pitchFamily="34" charset="0"/>
              <a:buChar char="•"/>
            </a:pPr>
            <a:r>
              <a:rPr lang="en-GB" sz="1300" b="1" dirty="0" smtClean="0">
                <a:latin typeface="Comic Sans MS" pitchFamily="66" charset="0"/>
              </a:rPr>
              <a:t>Average Pressure Along Section is at the Limit </a:t>
            </a:r>
            <a:r>
              <a:rPr lang="en-GB" sz="1300" b="1" dirty="0" smtClean="0">
                <a:latin typeface="Comic Sans MS" pitchFamily="66" charset="0"/>
              </a:rPr>
              <a:t>the </a:t>
            </a:r>
            <a:r>
              <a:rPr lang="en-GB" sz="1300" b="1" dirty="0">
                <a:latin typeface="Comic Sans MS" pitchFamily="66" charset="0"/>
              </a:rPr>
              <a:t>3</a:t>
            </a:r>
            <a:r>
              <a:rPr lang="en-GB" sz="1300" b="1" dirty="0" smtClean="0">
                <a:latin typeface="Comic Sans MS" pitchFamily="66" charset="0"/>
              </a:rPr>
              <a:t>E-12 </a:t>
            </a:r>
            <a:r>
              <a:rPr lang="en-GB" sz="1300" b="1" dirty="0" err="1" smtClean="0">
                <a:latin typeface="Comic Sans MS" pitchFamily="66" charset="0"/>
              </a:rPr>
              <a:t>Torr</a:t>
            </a:r>
            <a:r>
              <a:rPr lang="en-GB" sz="1300" b="1" dirty="0" smtClean="0">
                <a:latin typeface="Comic Sans MS" pitchFamily="66" charset="0"/>
              </a:rPr>
              <a:t> </a:t>
            </a:r>
            <a:r>
              <a:rPr lang="en-GB" sz="1300" b="1" dirty="0" smtClean="0">
                <a:latin typeface="Comic Sans MS" pitchFamily="66" charset="0"/>
              </a:rPr>
              <a:t>Specification</a:t>
            </a:r>
          </a:p>
          <a:p>
            <a:pPr marL="342900" indent="-342900" algn="l">
              <a:buFont typeface="Arial" pitchFamily="34" charset="0"/>
              <a:buChar char="•"/>
            </a:pPr>
            <a:endParaRPr lang="en-GB" sz="1300" dirty="0" smtClean="0">
              <a:latin typeface="Comic Sans MS" pitchFamily="66" charset="0"/>
            </a:endParaRPr>
          </a:p>
        </p:txBody>
      </p:sp>
      <p:cxnSp>
        <p:nvCxnSpPr>
          <p:cNvPr id="6" name="Straight Arrow Connector 5"/>
          <p:cNvCxnSpPr/>
          <p:nvPr/>
        </p:nvCxnSpPr>
        <p:spPr>
          <a:xfrm flipH="1">
            <a:off x="5796136" y="2060848"/>
            <a:ext cx="936104" cy="2448272"/>
          </a:xfrm>
          <a:prstGeom prst="straightConnector1">
            <a:avLst/>
          </a:prstGeom>
          <a:ln w="38100">
            <a:solidFill>
              <a:srgbClr val="FF0000"/>
            </a:solidFill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 flipH="1">
            <a:off x="3923928" y="1340768"/>
            <a:ext cx="2766227" cy="3816424"/>
          </a:xfrm>
          <a:prstGeom prst="straightConnector1">
            <a:avLst/>
          </a:prstGeom>
          <a:ln w="38100">
            <a:solidFill>
              <a:srgbClr val="FF0000"/>
            </a:solidFill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683872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"/>
                            </p:stCondLst>
                            <p:childTnLst>
                              <p:par>
                                <p:cTn id="34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"/>
                            </p:stCondLst>
                            <p:childTnLst>
                              <p:par>
                                <p:cTn id="45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8" grpId="0" uiExpand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3390" y="6525344"/>
            <a:ext cx="8943106" cy="262880"/>
          </a:xfrm>
        </p:spPr>
        <p:txBody>
          <a:bodyPr>
            <a:normAutofit fontScale="40000" lnSpcReduction="20000"/>
          </a:bodyPr>
          <a:lstStyle/>
          <a:p>
            <a:r>
              <a:rPr lang="en-GB" dirty="0" smtClean="0"/>
              <a:t>R. </a:t>
            </a:r>
            <a:r>
              <a:rPr lang="en-GB" dirty="0" err="1" smtClean="0"/>
              <a:t>Kersevan</a:t>
            </a:r>
            <a:r>
              <a:rPr lang="en-GB" dirty="0" smtClean="0"/>
              <a:t>, “ELENA Vacuum System”, - ELENA Project Review, Oct14-15, 2013, CERN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1043608" y="118610"/>
            <a:ext cx="770485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+mj-lt"/>
              <a:buAutoNum type="arabicPeriod" startAt="4"/>
            </a:pPr>
            <a:r>
              <a:rPr lang="en-GB" sz="1600" b="1" dirty="0" smtClean="0">
                <a:latin typeface="Comic Sans MS" panose="030F0702030302020204" pitchFamily="66" charset="0"/>
              </a:rPr>
              <a:t>Lattice Design and Integration Issues: Sector 1</a:t>
            </a:r>
            <a:endParaRPr lang="en-GB" sz="1600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390" y="102518"/>
            <a:ext cx="950218" cy="950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0392" y="116632"/>
            <a:ext cx="936104" cy="9361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683568" y="1196752"/>
            <a:ext cx="1152128" cy="86409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extBox 13"/>
          <p:cNvSpPr txBox="1"/>
          <p:nvPr/>
        </p:nvSpPr>
        <p:spPr>
          <a:xfrm>
            <a:off x="899592" y="481020"/>
            <a:ext cx="70567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 smtClean="0">
                <a:latin typeface="Comic Sans MS" panose="030F0702030302020204" pitchFamily="66" charset="0"/>
              </a:rPr>
              <a:t>Details of injection septum/kicker tank and magnet</a:t>
            </a:r>
            <a:endParaRPr lang="en-GB" sz="1400" b="1" dirty="0" smtClean="0"/>
          </a:p>
          <a:p>
            <a:pPr marL="342900" indent="-342900">
              <a:buFont typeface="+mj-lt"/>
              <a:buAutoNum type="arabicPeriod" startAt="2"/>
            </a:pPr>
            <a:endParaRPr lang="en-GB" sz="1400" dirty="0"/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8799" y="4499558"/>
            <a:ext cx="5482702" cy="2025786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289" y="764704"/>
            <a:ext cx="7203031" cy="4501895"/>
          </a:xfrm>
          <a:prstGeom prst="rect">
            <a:avLst/>
          </a:prstGeom>
        </p:spPr>
      </p:pic>
      <p:cxnSp>
        <p:nvCxnSpPr>
          <p:cNvPr id="23" name="Straight Arrow Connector 22"/>
          <p:cNvCxnSpPr/>
          <p:nvPr/>
        </p:nvCxnSpPr>
        <p:spPr>
          <a:xfrm flipV="1">
            <a:off x="1785899" y="2705083"/>
            <a:ext cx="2686657" cy="1512168"/>
          </a:xfrm>
          <a:prstGeom prst="straightConnector1">
            <a:avLst/>
          </a:prstGeom>
          <a:ln w="38100">
            <a:solidFill>
              <a:srgbClr val="FF0000"/>
            </a:solidFill>
            <a:prstDash val="dashDot"/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 flipH="1">
            <a:off x="3850804" y="5300745"/>
            <a:ext cx="2115518" cy="288032"/>
          </a:xfrm>
          <a:prstGeom prst="straightConnector1">
            <a:avLst/>
          </a:prstGeom>
          <a:ln w="38100">
            <a:solidFill>
              <a:srgbClr val="FF0000"/>
            </a:solidFill>
            <a:prstDash val="dashDot"/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" name="Picture 1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9193" y="820351"/>
            <a:ext cx="6642308" cy="4390599"/>
          </a:xfrm>
          <a:prstGeom prst="rect">
            <a:avLst/>
          </a:prstGeom>
          <a:ln w="28575"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33463192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3390" y="6525344"/>
            <a:ext cx="8943106" cy="262880"/>
          </a:xfrm>
        </p:spPr>
        <p:txBody>
          <a:bodyPr>
            <a:normAutofit fontScale="40000" lnSpcReduction="20000"/>
          </a:bodyPr>
          <a:lstStyle/>
          <a:p>
            <a:r>
              <a:rPr lang="en-GB" dirty="0" smtClean="0"/>
              <a:t>R. </a:t>
            </a:r>
            <a:r>
              <a:rPr lang="en-GB" dirty="0" err="1" smtClean="0"/>
              <a:t>Kersevan</a:t>
            </a:r>
            <a:r>
              <a:rPr lang="en-GB" dirty="0" smtClean="0"/>
              <a:t>, “ELENA Vacuum System”, - ELENA Project Review, Oct14-15, 2013, CERN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1043608" y="118610"/>
            <a:ext cx="770485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+mj-lt"/>
              <a:buAutoNum type="arabicPeriod" startAt="4"/>
            </a:pPr>
            <a:r>
              <a:rPr lang="en-GB" sz="1600" b="1" dirty="0" smtClean="0">
                <a:latin typeface="Comic Sans MS" panose="030F0702030302020204" pitchFamily="66" charset="0"/>
              </a:rPr>
              <a:t>Lattice Design and Integration Issues: Sector 2</a:t>
            </a:r>
            <a:endParaRPr lang="en-GB" sz="1600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390" y="102518"/>
            <a:ext cx="950218" cy="950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0392" y="116632"/>
            <a:ext cx="936104" cy="9361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extBox 13"/>
          <p:cNvSpPr txBox="1"/>
          <p:nvPr/>
        </p:nvSpPr>
        <p:spPr>
          <a:xfrm>
            <a:off x="899592" y="481020"/>
            <a:ext cx="70567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 smtClean="0">
                <a:latin typeface="Comic Sans MS" panose="030F0702030302020204" pitchFamily="66" charset="0"/>
              </a:rPr>
              <a:t>Details of Coaxial BPMs</a:t>
            </a:r>
            <a:endParaRPr lang="en-GB" sz="1400" b="1" dirty="0" smtClean="0"/>
          </a:p>
          <a:p>
            <a:pPr marL="342900" indent="-342900">
              <a:buFont typeface="+mj-lt"/>
              <a:buAutoNum type="arabicPeriod" startAt="2"/>
            </a:pPr>
            <a:endParaRPr lang="en-GB" sz="1400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668" y="832222"/>
            <a:ext cx="5786403" cy="2736303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15" name="Title 1"/>
          <p:cNvSpPr txBox="1">
            <a:spLocks/>
          </p:cNvSpPr>
          <p:nvPr/>
        </p:nvSpPr>
        <p:spPr>
          <a:xfrm>
            <a:off x="6297356" y="980728"/>
            <a:ext cx="2739140" cy="26642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GB" sz="2400" dirty="0">
              <a:latin typeface="Comic Sans MS" pitchFamily="66" charset="0"/>
            </a:endParaRPr>
          </a:p>
          <a:p>
            <a:pPr marL="342900" indent="-342900" algn="l">
              <a:buFont typeface="Arial" pitchFamily="34" charset="0"/>
              <a:buChar char="•"/>
            </a:pPr>
            <a:r>
              <a:rPr lang="en-GB" sz="1300" b="1" dirty="0" smtClean="0">
                <a:latin typeface="Comic Sans MS" pitchFamily="66" charset="0"/>
              </a:rPr>
              <a:t>NEG-coating of ALL surfaces inside BPMs MANDATORY</a:t>
            </a:r>
          </a:p>
          <a:p>
            <a:pPr marL="342900" indent="-342900" algn="l">
              <a:buFont typeface="Arial" pitchFamily="34" charset="0"/>
              <a:buChar char="•"/>
            </a:pPr>
            <a:r>
              <a:rPr lang="en-GB" sz="1300" b="1" dirty="0" smtClean="0">
                <a:latin typeface="Comic Sans MS" pitchFamily="66" charset="0"/>
              </a:rPr>
              <a:t>Bellows convolutions contribute significantly to outgassing (larger surface per unit length), will be coated too</a:t>
            </a:r>
          </a:p>
          <a:p>
            <a:pPr marL="342900" indent="-342900" algn="l">
              <a:buFont typeface="Arial" pitchFamily="34" charset="0"/>
              <a:buChar char="•"/>
            </a:pPr>
            <a:endParaRPr lang="en-GB" sz="1300" b="1" dirty="0" smtClean="0">
              <a:latin typeface="Comic Sans MS" pitchFamily="66" charset="0"/>
            </a:endParaRP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1920" y="3212976"/>
            <a:ext cx="5069363" cy="3168352"/>
          </a:xfrm>
          <a:prstGeom prst="rect">
            <a:avLst/>
          </a:prstGeom>
          <a:ln w="19050">
            <a:solidFill>
              <a:srgbClr val="FF0000"/>
            </a:solidFill>
          </a:ln>
        </p:spPr>
      </p:pic>
      <p:cxnSp>
        <p:nvCxnSpPr>
          <p:cNvPr id="24" name="Straight Arrow Connector 23"/>
          <p:cNvCxnSpPr/>
          <p:nvPr/>
        </p:nvCxnSpPr>
        <p:spPr>
          <a:xfrm flipH="1">
            <a:off x="2780518" y="2492896"/>
            <a:ext cx="2115518" cy="576064"/>
          </a:xfrm>
          <a:prstGeom prst="straightConnector1">
            <a:avLst/>
          </a:prstGeom>
          <a:ln w="38100">
            <a:solidFill>
              <a:srgbClr val="FF0000"/>
            </a:solidFill>
            <a:prstDash val="dashDot"/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Oval 17"/>
          <p:cNvSpPr/>
          <p:nvPr/>
        </p:nvSpPr>
        <p:spPr>
          <a:xfrm>
            <a:off x="1401764" y="2713412"/>
            <a:ext cx="1004345" cy="499564"/>
          </a:xfrm>
          <a:prstGeom prst="ellipse">
            <a:avLst/>
          </a:prstGeom>
          <a:noFill/>
          <a:ln w="38100">
            <a:solidFill>
              <a:srgbClr val="FF0000"/>
            </a:solidFill>
            <a:prstDash val="dash"/>
          </a:ln>
          <a:scene3d>
            <a:camera prst="orthographicFront">
              <a:rot lat="0" lon="1200000" rev="60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1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47752" y="3789040"/>
            <a:ext cx="3483018" cy="2376264"/>
          </a:xfrm>
          <a:prstGeom prst="rect">
            <a:avLst/>
          </a:prstGeom>
          <a:noFill/>
          <a:ln w="38100" cap="sq" cmpd="sng">
            <a:solidFill>
              <a:srgbClr val="FF0000"/>
            </a:solidFill>
            <a:prstDash val="dash"/>
            <a:miter lim="800000"/>
            <a:headEnd type="none" w="sm" len="sm"/>
            <a:tailEnd type="none" w="sm" len="sm"/>
          </a:ln>
        </p:spPr>
      </p:pic>
    </p:spTree>
    <p:extLst>
      <p:ext uri="{BB962C8B-B14F-4D97-AF65-F5344CB8AC3E}">
        <p14:creationId xmlns:p14="http://schemas.microsoft.com/office/powerpoint/2010/main" val="35457469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 uiExpand="1" build="p"/>
      <p:bldP spid="18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3390" y="6525344"/>
            <a:ext cx="8943106" cy="262880"/>
          </a:xfrm>
        </p:spPr>
        <p:txBody>
          <a:bodyPr>
            <a:normAutofit fontScale="40000" lnSpcReduction="20000"/>
          </a:bodyPr>
          <a:lstStyle/>
          <a:p>
            <a:r>
              <a:rPr lang="en-GB" dirty="0" smtClean="0"/>
              <a:t>R. </a:t>
            </a:r>
            <a:r>
              <a:rPr lang="en-GB" dirty="0" err="1" smtClean="0"/>
              <a:t>Kersevan</a:t>
            </a:r>
            <a:r>
              <a:rPr lang="en-GB" dirty="0" smtClean="0"/>
              <a:t>, “ELENA Vacuum System”, - ELENA Project Review, Oct14-15, 2013, CERN</a:t>
            </a:r>
            <a:endParaRPr lang="en-GB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390" y="102518"/>
            <a:ext cx="950218" cy="950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043608" y="639849"/>
            <a:ext cx="770485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b="1" dirty="0" smtClean="0">
                <a:latin typeface="Comic Sans MS" panose="030F0702030302020204" pitchFamily="66" charset="0"/>
              </a:rPr>
              <a:t>Vacuum Sectoring</a:t>
            </a:r>
            <a:endParaRPr lang="en-GB" dirty="0"/>
          </a:p>
        </p:txBody>
      </p:sp>
      <p:pic>
        <p:nvPicPr>
          <p:cNvPr id="17" name="Picture 2" descr="\\cern.ch\dfs\Users\m\maridor\Public\INT_ELENA\ELENA_MACHINE\image\SECT01to062.bmp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797" r="17004"/>
          <a:stretch/>
        </p:blipFill>
        <p:spPr bwMode="auto">
          <a:xfrm>
            <a:off x="3707904" y="1412776"/>
            <a:ext cx="4706279" cy="48086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" name="TextBox 22"/>
          <p:cNvSpPr txBox="1"/>
          <p:nvPr/>
        </p:nvSpPr>
        <p:spPr>
          <a:xfrm>
            <a:off x="179512" y="3329116"/>
            <a:ext cx="2223864" cy="1107996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txBody>
          <a:bodyPr wrap="square" rtlCol="0">
            <a:spAutoFit/>
          </a:bodyPr>
          <a:lstStyle/>
          <a:p>
            <a:pPr algn="ctr"/>
            <a:r>
              <a:rPr lang="en-GB" sz="2200" b="1" dirty="0" smtClean="0">
                <a:latin typeface="Comic Sans MS" panose="030F0702030302020204" pitchFamily="66" charset="0"/>
              </a:rPr>
              <a:t>Sector</a:t>
            </a:r>
          </a:p>
          <a:p>
            <a:pPr algn="ctr"/>
            <a:r>
              <a:rPr lang="en-GB" sz="2200" b="1" dirty="0" smtClean="0">
                <a:latin typeface="Comic Sans MS" panose="030F0702030302020204" pitchFamily="66" charset="0"/>
              </a:rPr>
              <a:t>Gate Valves</a:t>
            </a:r>
          </a:p>
          <a:p>
            <a:pPr algn="ctr"/>
            <a:r>
              <a:rPr lang="en-GB" sz="2200" b="1" dirty="0" smtClean="0">
                <a:latin typeface="Comic Sans MS" panose="030F0702030302020204" pitchFamily="66" charset="0"/>
              </a:rPr>
              <a:t>(GV)</a:t>
            </a:r>
            <a:endParaRPr lang="en-GB" sz="2200" b="1" dirty="0" smtClean="0"/>
          </a:p>
        </p:txBody>
      </p:sp>
      <p:cxnSp>
        <p:nvCxnSpPr>
          <p:cNvPr id="24" name="Straight Arrow Connector 23"/>
          <p:cNvCxnSpPr>
            <a:stCxn id="23" idx="3"/>
          </p:cNvCxnSpPr>
          <p:nvPr/>
        </p:nvCxnSpPr>
        <p:spPr>
          <a:xfrm flipV="1">
            <a:off x="2403376" y="3053029"/>
            <a:ext cx="1978359" cy="830085"/>
          </a:xfrm>
          <a:prstGeom prst="straightConnector1">
            <a:avLst/>
          </a:prstGeom>
          <a:ln w="28575">
            <a:solidFill>
              <a:srgbClr val="FF0000"/>
            </a:solidFill>
            <a:headEnd type="none" w="med" len="med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 flipV="1">
            <a:off x="2411760" y="3645024"/>
            <a:ext cx="1681943" cy="216025"/>
          </a:xfrm>
          <a:prstGeom prst="straightConnector1">
            <a:avLst/>
          </a:prstGeom>
          <a:ln w="28575">
            <a:solidFill>
              <a:srgbClr val="FF0000"/>
            </a:solidFill>
            <a:headEnd type="none" w="med" len="med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>
            <a:off x="2411760" y="3861050"/>
            <a:ext cx="3230115" cy="1872206"/>
          </a:xfrm>
          <a:prstGeom prst="straightConnector1">
            <a:avLst/>
          </a:prstGeom>
          <a:ln w="28575">
            <a:solidFill>
              <a:srgbClr val="FF0000"/>
            </a:solidFill>
            <a:headEnd type="none" w="med" len="med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>
            <a:off x="2411760" y="3861048"/>
            <a:ext cx="4032448" cy="1872208"/>
          </a:xfrm>
          <a:prstGeom prst="straightConnector1">
            <a:avLst/>
          </a:prstGeom>
          <a:ln w="28575">
            <a:solidFill>
              <a:srgbClr val="FF0000"/>
            </a:solidFill>
            <a:headEnd type="none" w="med" len="med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>
            <a:off x="2411760" y="3861048"/>
            <a:ext cx="5256584" cy="1224136"/>
          </a:xfrm>
          <a:prstGeom prst="straightConnector1">
            <a:avLst/>
          </a:prstGeom>
          <a:ln w="28575">
            <a:solidFill>
              <a:srgbClr val="FF0000"/>
            </a:solidFill>
            <a:headEnd type="none" w="med" len="med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>
            <a:off x="2411760" y="3861048"/>
            <a:ext cx="5472608" cy="612068"/>
          </a:xfrm>
          <a:prstGeom prst="straightConnector1">
            <a:avLst/>
          </a:prstGeom>
          <a:ln w="28575">
            <a:solidFill>
              <a:srgbClr val="FF0000"/>
            </a:solidFill>
            <a:headEnd type="none" w="med" len="med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>
            <a:off x="2411760" y="3861048"/>
            <a:ext cx="5472608" cy="612068"/>
          </a:xfrm>
          <a:prstGeom prst="straightConnector1">
            <a:avLst/>
          </a:prstGeom>
          <a:ln w="28575">
            <a:solidFill>
              <a:srgbClr val="FF0000"/>
            </a:solidFill>
            <a:headEnd type="none" w="med" len="med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5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0392" y="116632"/>
            <a:ext cx="936104" cy="9361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" name="TextBox 26"/>
          <p:cNvSpPr txBox="1"/>
          <p:nvPr/>
        </p:nvSpPr>
        <p:spPr>
          <a:xfrm>
            <a:off x="1043608" y="118610"/>
            <a:ext cx="77048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+mj-lt"/>
              <a:buAutoNum type="arabicPeriod" startAt="4"/>
            </a:pPr>
            <a:r>
              <a:rPr lang="en-GB" b="1" dirty="0" smtClean="0">
                <a:latin typeface="Comic Sans MS" panose="030F0702030302020204" pitchFamily="66" charset="0"/>
              </a:rPr>
              <a:t>Lattice Design and Integration Issues </a:t>
            </a:r>
            <a:endParaRPr lang="en-GB" dirty="0" smtClean="0"/>
          </a:p>
          <a:p>
            <a:pPr marL="342900" indent="-342900">
              <a:buFont typeface="+mj-lt"/>
              <a:buAutoNum type="arabicPeriod" startAt="4"/>
            </a:pPr>
            <a:endParaRPr lang="en-GB" dirty="0"/>
          </a:p>
        </p:txBody>
      </p:sp>
      <p:sp>
        <p:nvSpPr>
          <p:cNvPr id="29" name="TextBox 28"/>
          <p:cNvSpPr txBox="1"/>
          <p:nvPr/>
        </p:nvSpPr>
        <p:spPr>
          <a:xfrm>
            <a:off x="93390" y="4653136"/>
            <a:ext cx="361451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b="1" dirty="0" smtClean="0">
                <a:latin typeface="Comic Sans MS" panose="030F0702030302020204" pitchFamily="66" charset="0"/>
              </a:rPr>
              <a:t>Outcome: unevenly long vacuum sectors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35372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3390" y="6525344"/>
            <a:ext cx="8943106" cy="262880"/>
          </a:xfrm>
        </p:spPr>
        <p:txBody>
          <a:bodyPr>
            <a:normAutofit fontScale="40000" lnSpcReduction="20000"/>
          </a:bodyPr>
          <a:lstStyle/>
          <a:p>
            <a:r>
              <a:rPr lang="en-GB" dirty="0" smtClean="0"/>
              <a:t>R. </a:t>
            </a:r>
            <a:r>
              <a:rPr lang="en-GB" dirty="0" err="1" smtClean="0"/>
              <a:t>Kersevan</a:t>
            </a:r>
            <a:r>
              <a:rPr lang="en-GB" dirty="0" smtClean="0"/>
              <a:t>, “ELENA Vacuum System”, - ELENA Project Review, Oct14-15, 2013, CERN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1043608" y="118610"/>
            <a:ext cx="77048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+mj-lt"/>
              <a:buAutoNum type="arabicPeriod" startAt="2"/>
            </a:pPr>
            <a:r>
              <a:rPr lang="en-GB" b="1" dirty="0" smtClean="0">
                <a:latin typeface="Comic Sans MS" panose="030F0702030302020204" pitchFamily="66" charset="0"/>
              </a:rPr>
              <a:t>Expected Gas Loads and Pumping Speeds</a:t>
            </a:r>
            <a:endParaRPr lang="en-GB" dirty="0" smtClean="0"/>
          </a:p>
          <a:p>
            <a:pPr marL="342900" indent="-342900">
              <a:buFont typeface="+mj-lt"/>
              <a:buAutoNum type="arabicPeriod" startAt="2"/>
            </a:pPr>
            <a:endParaRPr lang="en-GB" dirty="0"/>
          </a:p>
        </p:txBody>
      </p:sp>
      <p:pic>
        <p:nvPicPr>
          <p:cNvPr id="17" name="Picture 2" descr="\\cern.ch\dfs\Users\m\maridor\Public\INT_ELENA\ELENA_MACHINE\image\SECT01to062.bmp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797" r="17004"/>
          <a:stretch/>
        </p:blipFill>
        <p:spPr bwMode="auto">
          <a:xfrm>
            <a:off x="653225" y="-603448"/>
            <a:ext cx="7457020" cy="7619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390" y="102518"/>
            <a:ext cx="950218" cy="950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0392" y="116632"/>
            <a:ext cx="936104" cy="9361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2" name="Freeform 41"/>
          <p:cNvSpPr/>
          <p:nvPr/>
        </p:nvSpPr>
        <p:spPr>
          <a:xfrm>
            <a:off x="1410159" y="804231"/>
            <a:ext cx="6400800" cy="3459297"/>
          </a:xfrm>
          <a:custGeom>
            <a:avLst/>
            <a:gdLst>
              <a:gd name="connsiteX0" fmla="*/ 0 w 6400800"/>
              <a:gd name="connsiteY0" fmla="*/ 2027104 h 3459297"/>
              <a:gd name="connsiteX1" fmla="*/ 1189822 w 6400800"/>
              <a:gd name="connsiteY1" fmla="*/ 11017 h 3459297"/>
              <a:gd name="connsiteX2" fmla="*/ 4748270 w 6400800"/>
              <a:gd name="connsiteY2" fmla="*/ 0 h 3459297"/>
              <a:gd name="connsiteX3" fmla="*/ 6400800 w 6400800"/>
              <a:gd name="connsiteY3" fmla="*/ 2776251 h 3459297"/>
              <a:gd name="connsiteX4" fmla="*/ 5971142 w 6400800"/>
              <a:gd name="connsiteY4" fmla="*/ 3459297 h 3459297"/>
              <a:gd name="connsiteX5" fmla="*/ 0 w 6400800"/>
              <a:gd name="connsiteY5" fmla="*/ 2027104 h 34592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400800" h="3459297">
                <a:moveTo>
                  <a:pt x="0" y="2027104"/>
                </a:moveTo>
                <a:lnTo>
                  <a:pt x="1189822" y="11017"/>
                </a:lnTo>
                <a:lnTo>
                  <a:pt x="4748270" y="0"/>
                </a:lnTo>
                <a:lnTo>
                  <a:pt x="6400800" y="2776251"/>
                </a:lnTo>
                <a:lnTo>
                  <a:pt x="5971142" y="3459297"/>
                </a:lnTo>
                <a:lnTo>
                  <a:pt x="0" y="2027104"/>
                </a:lnTo>
                <a:close/>
              </a:path>
            </a:pathLst>
          </a:custGeom>
          <a:solidFill>
            <a:srgbClr val="FF0000">
              <a:alpha val="20000"/>
            </a:srgbClr>
          </a:solidFill>
          <a:ln w="76200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bg1"/>
              </a:solidFill>
            </a:endParaRPr>
          </a:p>
        </p:txBody>
      </p:sp>
      <p:sp>
        <p:nvSpPr>
          <p:cNvPr id="43" name="Freeform 42"/>
          <p:cNvSpPr/>
          <p:nvPr/>
        </p:nvSpPr>
        <p:spPr>
          <a:xfrm>
            <a:off x="1013552" y="2864386"/>
            <a:ext cx="2743200" cy="3492347"/>
          </a:xfrm>
          <a:custGeom>
            <a:avLst/>
            <a:gdLst>
              <a:gd name="connsiteX0" fmla="*/ 2699132 w 2743200"/>
              <a:gd name="connsiteY0" fmla="*/ 3459296 h 3492347"/>
              <a:gd name="connsiteX1" fmla="*/ 1597446 w 2743200"/>
              <a:gd name="connsiteY1" fmla="*/ 3459296 h 3492347"/>
              <a:gd name="connsiteX2" fmla="*/ 0 w 2743200"/>
              <a:gd name="connsiteY2" fmla="*/ 694062 h 3492347"/>
              <a:gd name="connsiteX3" fmla="*/ 374573 w 2743200"/>
              <a:gd name="connsiteY3" fmla="*/ 0 h 3492347"/>
              <a:gd name="connsiteX4" fmla="*/ 2743200 w 2743200"/>
              <a:gd name="connsiteY4" fmla="*/ 3492347 h 3492347"/>
              <a:gd name="connsiteX5" fmla="*/ 2699132 w 2743200"/>
              <a:gd name="connsiteY5" fmla="*/ 3459296 h 34923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743200" h="3492347">
                <a:moveTo>
                  <a:pt x="2699132" y="3459296"/>
                </a:moveTo>
                <a:lnTo>
                  <a:pt x="1597446" y="3459296"/>
                </a:lnTo>
                <a:lnTo>
                  <a:pt x="0" y="694062"/>
                </a:lnTo>
                <a:lnTo>
                  <a:pt x="374573" y="0"/>
                </a:lnTo>
                <a:lnTo>
                  <a:pt x="2743200" y="3492347"/>
                </a:lnTo>
                <a:lnTo>
                  <a:pt x="2699132" y="3459296"/>
                </a:lnTo>
                <a:close/>
              </a:path>
            </a:pathLst>
          </a:custGeom>
          <a:solidFill>
            <a:srgbClr val="4F81BD">
              <a:alpha val="20000"/>
            </a:srgbClr>
          </a:solidFill>
          <a:ln w="76200"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4" name="Freeform 43"/>
          <p:cNvSpPr/>
          <p:nvPr/>
        </p:nvSpPr>
        <p:spPr>
          <a:xfrm>
            <a:off x="5012675" y="4274545"/>
            <a:ext cx="2357609" cy="2115238"/>
          </a:xfrm>
          <a:custGeom>
            <a:avLst/>
            <a:gdLst>
              <a:gd name="connsiteX0" fmla="*/ 0 w 2357609"/>
              <a:gd name="connsiteY0" fmla="*/ 2049137 h 2115238"/>
              <a:gd name="connsiteX1" fmla="*/ 2357609 w 2357609"/>
              <a:gd name="connsiteY1" fmla="*/ 0 h 2115238"/>
              <a:gd name="connsiteX2" fmla="*/ 1167788 w 2357609"/>
              <a:gd name="connsiteY2" fmla="*/ 2115238 h 2115238"/>
              <a:gd name="connsiteX3" fmla="*/ 0 w 2357609"/>
              <a:gd name="connsiteY3" fmla="*/ 2049137 h 21152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57609" h="2115238">
                <a:moveTo>
                  <a:pt x="0" y="2049137"/>
                </a:moveTo>
                <a:lnTo>
                  <a:pt x="2357609" y="0"/>
                </a:lnTo>
                <a:lnTo>
                  <a:pt x="1167788" y="2115238"/>
                </a:lnTo>
                <a:lnTo>
                  <a:pt x="0" y="2049137"/>
                </a:lnTo>
                <a:close/>
              </a:path>
            </a:pathLst>
          </a:custGeom>
          <a:solidFill>
            <a:srgbClr val="00B050">
              <a:alpha val="20000"/>
            </a:srgbClr>
          </a:solidFill>
          <a:ln w="76200">
            <a:solidFill>
              <a:srgbClr val="00B05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5" name="TextBox 44"/>
          <p:cNvSpPr txBox="1"/>
          <p:nvPr/>
        </p:nvSpPr>
        <p:spPr>
          <a:xfrm>
            <a:off x="3347864" y="3933056"/>
            <a:ext cx="2223864" cy="769441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txBody>
          <a:bodyPr wrap="square" rtlCol="0">
            <a:spAutoFit/>
          </a:bodyPr>
          <a:lstStyle/>
          <a:p>
            <a:pPr algn="ctr"/>
            <a:r>
              <a:rPr lang="en-GB" sz="2200" b="1" dirty="0" smtClean="0">
                <a:latin typeface="Comic Sans MS" panose="030F0702030302020204" pitchFamily="66" charset="0"/>
              </a:rPr>
              <a:t>Vacuum Sectors</a:t>
            </a:r>
            <a:endParaRPr lang="en-GB" sz="2200" b="1" dirty="0" smtClean="0"/>
          </a:p>
        </p:txBody>
      </p:sp>
      <p:sp>
        <p:nvSpPr>
          <p:cNvPr id="47" name="TextBox 46"/>
          <p:cNvSpPr txBox="1"/>
          <p:nvPr/>
        </p:nvSpPr>
        <p:spPr>
          <a:xfrm>
            <a:off x="2708176" y="46365"/>
            <a:ext cx="40240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 startAt="5"/>
            </a:pPr>
            <a:r>
              <a:rPr lang="en-GB" b="1" dirty="0" smtClean="0">
                <a:latin typeface="Comic Sans MS" panose="030F0702030302020204" pitchFamily="66" charset="0"/>
              </a:rPr>
              <a:t>Vacuum Sectoring and Pumping</a:t>
            </a:r>
            <a:endParaRPr lang="en-GB" dirty="0" smtClean="0"/>
          </a:p>
          <a:p>
            <a:pPr marL="342900" indent="-342900">
              <a:buFont typeface="+mj-lt"/>
              <a:buAutoNum type="arabicPeriod" startAt="2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842242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 animBg="1"/>
      <p:bldP spid="43" grpId="0" animBg="1"/>
      <p:bldP spid="44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3390" y="6525344"/>
            <a:ext cx="8943106" cy="262880"/>
          </a:xfrm>
        </p:spPr>
        <p:txBody>
          <a:bodyPr>
            <a:normAutofit fontScale="40000" lnSpcReduction="20000"/>
          </a:bodyPr>
          <a:lstStyle/>
          <a:p>
            <a:r>
              <a:rPr lang="en-GB" dirty="0" smtClean="0"/>
              <a:t>R. </a:t>
            </a:r>
            <a:r>
              <a:rPr lang="en-GB" dirty="0" err="1" smtClean="0"/>
              <a:t>Kersevan</a:t>
            </a:r>
            <a:r>
              <a:rPr lang="en-GB" dirty="0" smtClean="0"/>
              <a:t>, “ELENA Vacuum System”, - ELENA Project Review, Oct14-15, 2013, CERN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1043608" y="118610"/>
            <a:ext cx="77048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+mj-lt"/>
              <a:buAutoNum type="arabicPeriod" startAt="2"/>
            </a:pPr>
            <a:r>
              <a:rPr lang="en-GB" b="1" dirty="0" smtClean="0">
                <a:latin typeface="Comic Sans MS" panose="030F0702030302020204" pitchFamily="66" charset="0"/>
              </a:rPr>
              <a:t>Expected Gas Loads and Pumping Speeds</a:t>
            </a:r>
            <a:endParaRPr lang="en-GB" dirty="0" smtClean="0"/>
          </a:p>
          <a:p>
            <a:pPr marL="342900" indent="-342900">
              <a:buFont typeface="+mj-lt"/>
              <a:buAutoNum type="arabicPeriod" startAt="2"/>
            </a:pPr>
            <a:endParaRPr lang="en-GB" dirty="0"/>
          </a:p>
        </p:txBody>
      </p:sp>
      <p:pic>
        <p:nvPicPr>
          <p:cNvPr id="17" name="Picture 2" descr="\\cern.ch\dfs\Users\m\maridor\Public\INT_ELENA\ELENA_MACHINE\image\SECT01to062.bmp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797" r="17004"/>
          <a:stretch/>
        </p:blipFill>
        <p:spPr bwMode="auto">
          <a:xfrm>
            <a:off x="653225" y="-603448"/>
            <a:ext cx="7457020" cy="7619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" name="TextBox 22"/>
          <p:cNvSpPr txBox="1"/>
          <p:nvPr/>
        </p:nvSpPr>
        <p:spPr>
          <a:xfrm>
            <a:off x="3316052" y="2519025"/>
            <a:ext cx="2223864" cy="2062103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txBody>
          <a:bodyPr wrap="square" rtlCol="0">
            <a:spAutoFit/>
          </a:bodyPr>
          <a:lstStyle/>
          <a:p>
            <a:pPr algn="ctr"/>
            <a:r>
              <a:rPr lang="en-GB" sz="2200" b="1" dirty="0" smtClean="0">
                <a:ln>
                  <a:solidFill>
                    <a:srgbClr val="FF0000"/>
                  </a:solidFill>
                </a:ln>
                <a:latin typeface="Comic Sans MS" panose="030F0702030302020204" pitchFamily="66" charset="0"/>
              </a:rPr>
              <a:t>Pumps</a:t>
            </a:r>
          </a:p>
          <a:p>
            <a:pPr algn="ctr"/>
            <a:r>
              <a:rPr lang="en-GB" sz="2200" b="1" dirty="0" err="1" smtClean="0">
                <a:ln>
                  <a:solidFill>
                    <a:srgbClr val="FF0000"/>
                  </a:solidFill>
                </a:ln>
                <a:latin typeface="Comic Sans MS" panose="030F0702030302020204" pitchFamily="66" charset="0"/>
              </a:rPr>
              <a:t>NEXTorr</a:t>
            </a:r>
            <a:endParaRPr lang="en-GB" sz="2200" b="1" dirty="0" smtClean="0">
              <a:ln>
                <a:solidFill>
                  <a:srgbClr val="FF0000"/>
                </a:solidFill>
              </a:ln>
              <a:latin typeface="Comic Sans MS" panose="030F0702030302020204" pitchFamily="66" charset="0"/>
            </a:endParaRPr>
          </a:p>
          <a:p>
            <a:pPr algn="ctr"/>
            <a:r>
              <a:rPr lang="en-GB" sz="1400" b="1" dirty="0" smtClean="0">
                <a:ln>
                  <a:solidFill>
                    <a:srgbClr val="FF0000"/>
                  </a:solidFill>
                </a:ln>
                <a:latin typeface="Comic Sans MS" panose="030F0702030302020204" pitchFamily="66" charset="0"/>
              </a:rPr>
              <a:t>(NEG pump with integrated Ion-pump)</a:t>
            </a:r>
          </a:p>
          <a:p>
            <a:pPr algn="ctr"/>
            <a:endParaRPr lang="en-GB" sz="1400" b="1" dirty="0">
              <a:ln>
                <a:solidFill>
                  <a:srgbClr val="FF0000"/>
                </a:solidFill>
              </a:ln>
              <a:latin typeface="Comic Sans MS" panose="030F0702030302020204" pitchFamily="66" charset="0"/>
            </a:endParaRPr>
          </a:p>
          <a:p>
            <a:pPr algn="ctr"/>
            <a:r>
              <a:rPr lang="en-GB" sz="1400" b="1" dirty="0" smtClean="0">
                <a:ln>
                  <a:solidFill>
                    <a:srgbClr val="FF0000"/>
                  </a:solidFill>
                </a:ln>
                <a:latin typeface="Comic Sans MS" panose="030F0702030302020204" pitchFamily="66" charset="0"/>
              </a:rPr>
              <a:t>Or</a:t>
            </a:r>
          </a:p>
          <a:p>
            <a:pPr algn="ctr"/>
            <a:endParaRPr lang="en-GB" sz="1400" b="1" dirty="0">
              <a:ln>
                <a:solidFill>
                  <a:srgbClr val="FF0000"/>
                </a:solidFill>
              </a:ln>
              <a:latin typeface="Comic Sans MS" panose="030F0702030302020204" pitchFamily="66" charset="0"/>
            </a:endParaRPr>
          </a:p>
          <a:p>
            <a:pPr algn="ctr"/>
            <a:r>
              <a:rPr lang="en-GB" sz="1400" b="1" dirty="0" smtClean="0">
                <a:ln>
                  <a:solidFill>
                    <a:srgbClr val="FF0000"/>
                  </a:solidFill>
                </a:ln>
                <a:solidFill>
                  <a:schemeClr val="accent1"/>
                </a:solidFill>
                <a:latin typeface="Comic Sans MS" panose="030F0702030302020204" pitchFamily="66" charset="0"/>
              </a:rPr>
              <a:t>Ion-Pumps</a:t>
            </a:r>
            <a:endParaRPr lang="en-GB" sz="1400" b="1" dirty="0" smtClean="0">
              <a:ln>
                <a:solidFill>
                  <a:srgbClr val="FF0000"/>
                </a:solidFill>
              </a:ln>
              <a:solidFill>
                <a:schemeClr val="accent1"/>
              </a:solidFill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390" y="102518"/>
            <a:ext cx="950218" cy="950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0392" y="116632"/>
            <a:ext cx="936104" cy="9361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9" name="Group 8"/>
          <p:cNvGrpSpPr/>
          <p:nvPr/>
        </p:nvGrpSpPr>
        <p:grpSpPr>
          <a:xfrm>
            <a:off x="547877" y="418515"/>
            <a:ext cx="7629221" cy="6302377"/>
            <a:chOff x="547877" y="418515"/>
            <a:chExt cx="7629221" cy="6302377"/>
          </a:xfrm>
        </p:grpSpPr>
        <p:sp>
          <p:nvSpPr>
            <p:cNvPr id="6" name="Oval 5"/>
            <p:cNvSpPr/>
            <p:nvPr/>
          </p:nvSpPr>
          <p:spPr>
            <a:xfrm>
              <a:off x="6056987" y="418515"/>
              <a:ext cx="432048" cy="435648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n>
                  <a:solidFill>
                    <a:schemeClr val="tx1"/>
                  </a:solidFill>
                </a:ln>
                <a:noFill/>
              </a:endParaRPr>
            </a:p>
          </p:txBody>
        </p:sp>
        <p:sp>
          <p:nvSpPr>
            <p:cNvPr id="18" name="Oval 17"/>
            <p:cNvSpPr/>
            <p:nvPr/>
          </p:nvSpPr>
          <p:spPr>
            <a:xfrm>
              <a:off x="7745050" y="3356992"/>
              <a:ext cx="432048" cy="435648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n>
                  <a:solidFill>
                    <a:schemeClr val="tx1"/>
                  </a:solidFill>
                </a:ln>
                <a:noFill/>
              </a:endParaRPr>
            </a:p>
          </p:txBody>
        </p:sp>
        <p:sp>
          <p:nvSpPr>
            <p:cNvPr id="20" name="Oval 19"/>
            <p:cNvSpPr/>
            <p:nvPr/>
          </p:nvSpPr>
          <p:spPr>
            <a:xfrm>
              <a:off x="6040423" y="6285244"/>
              <a:ext cx="432048" cy="435648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n>
                  <a:solidFill>
                    <a:schemeClr val="tx1"/>
                  </a:solidFill>
                </a:ln>
                <a:noFill/>
              </a:endParaRPr>
            </a:p>
          </p:txBody>
        </p:sp>
        <p:sp>
          <p:nvSpPr>
            <p:cNvPr id="22" name="Oval 21"/>
            <p:cNvSpPr/>
            <p:nvPr/>
          </p:nvSpPr>
          <p:spPr>
            <a:xfrm>
              <a:off x="2267744" y="6274451"/>
              <a:ext cx="432048" cy="435648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n>
                  <a:solidFill>
                    <a:schemeClr val="tx1"/>
                  </a:solidFill>
                </a:ln>
                <a:noFill/>
              </a:endParaRPr>
            </a:p>
          </p:txBody>
        </p:sp>
        <p:sp>
          <p:nvSpPr>
            <p:cNvPr id="28" name="Oval 27"/>
            <p:cNvSpPr/>
            <p:nvPr/>
          </p:nvSpPr>
          <p:spPr>
            <a:xfrm>
              <a:off x="547877" y="3382950"/>
              <a:ext cx="432048" cy="435648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n>
                  <a:solidFill>
                    <a:schemeClr val="tx1"/>
                  </a:solidFill>
                </a:ln>
                <a:noFill/>
              </a:endParaRPr>
            </a:p>
          </p:txBody>
        </p:sp>
        <p:sp>
          <p:nvSpPr>
            <p:cNvPr id="31" name="Oval 30"/>
            <p:cNvSpPr/>
            <p:nvPr/>
          </p:nvSpPr>
          <p:spPr>
            <a:xfrm>
              <a:off x="2267744" y="437779"/>
              <a:ext cx="432048" cy="435648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n>
                  <a:solidFill>
                    <a:schemeClr val="tx1"/>
                  </a:solidFill>
                </a:ln>
                <a:noFill/>
              </a:endParaRPr>
            </a:p>
          </p:txBody>
        </p:sp>
        <p:sp>
          <p:nvSpPr>
            <p:cNvPr id="32" name="Oval 31"/>
            <p:cNvSpPr/>
            <p:nvPr/>
          </p:nvSpPr>
          <p:spPr>
            <a:xfrm>
              <a:off x="4111488" y="819681"/>
              <a:ext cx="432048" cy="435648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n>
                  <a:solidFill>
                    <a:schemeClr val="tx1"/>
                  </a:solidFill>
                </a:ln>
                <a:noFill/>
              </a:endParaRPr>
            </a:p>
          </p:txBody>
        </p:sp>
        <p:sp>
          <p:nvSpPr>
            <p:cNvPr id="33" name="Oval 32"/>
            <p:cNvSpPr/>
            <p:nvPr/>
          </p:nvSpPr>
          <p:spPr>
            <a:xfrm>
              <a:off x="6876256" y="2564904"/>
              <a:ext cx="432048" cy="435648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n>
                  <a:solidFill>
                    <a:schemeClr val="tx1"/>
                  </a:solidFill>
                </a:ln>
                <a:noFill/>
              </a:endParaRPr>
            </a:p>
          </p:txBody>
        </p:sp>
        <p:sp>
          <p:nvSpPr>
            <p:cNvPr id="34" name="Oval 33"/>
            <p:cNvSpPr/>
            <p:nvPr/>
          </p:nvSpPr>
          <p:spPr>
            <a:xfrm>
              <a:off x="6443804" y="4869160"/>
              <a:ext cx="432048" cy="435648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n>
                  <a:solidFill>
                    <a:schemeClr val="tx1"/>
                  </a:solidFill>
                </a:ln>
                <a:noFill/>
              </a:endParaRPr>
            </a:p>
          </p:txBody>
        </p:sp>
        <p:sp>
          <p:nvSpPr>
            <p:cNvPr id="35" name="Oval 34"/>
            <p:cNvSpPr/>
            <p:nvPr/>
          </p:nvSpPr>
          <p:spPr>
            <a:xfrm>
              <a:off x="1475656" y="4291355"/>
              <a:ext cx="432048" cy="435648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n>
                  <a:solidFill>
                    <a:schemeClr val="tx1"/>
                  </a:solidFill>
                </a:ln>
                <a:noFill/>
              </a:endParaRPr>
            </a:p>
          </p:txBody>
        </p:sp>
        <p:sp>
          <p:nvSpPr>
            <p:cNvPr id="36" name="Oval 35"/>
            <p:cNvSpPr/>
            <p:nvPr/>
          </p:nvSpPr>
          <p:spPr>
            <a:xfrm>
              <a:off x="1794857" y="1988840"/>
              <a:ext cx="432048" cy="435648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n>
                  <a:solidFill>
                    <a:schemeClr val="tx1"/>
                  </a:solidFill>
                </a:ln>
                <a:noFill/>
              </a:endParaRP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1043608" y="223951"/>
            <a:ext cx="6696744" cy="6503178"/>
            <a:chOff x="1043608" y="223951"/>
            <a:chExt cx="6696744" cy="6503178"/>
          </a:xfrm>
        </p:grpSpPr>
        <p:sp>
          <p:nvSpPr>
            <p:cNvPr id="37" name="Oval 36"/>
            <p:cNvSpPr/>
            <p:nvPr/>
          </p:nvSpPr>
          <p:spPr>
            <a:xfrm>
              <a:off x="5004048" y="223951"/>
              <a:ext cx="432048" cy="435648"/>
            </a:xfrm>
            <a:prstGeom prst="ellipse">
              <a:avLst/>
            </a:prstGeom>
            <a:noFill/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n>
                  <a:solidFill>
                    <a:schemeClr val="tx1"/>
                  </a:solidFill>
                </a:ln>
                <a:noFill/>
              </a:endParaRPr>
            </a:p>
          </p:txBody>
        </p:sp>
        <p:sp>
          <p:nvSpPr>
            <p:cNvPr id="38" name="Oval 37"/>
            <p:cNvSpPr/>
            <p:nvPr/>
          </p:nvSpPr>
          <p:spPr>
            <a:xfrm>
              <a:off x="3629136" y="6291481"/>
              <a:ext cx="432048" cy="435648"/>
            </a:xfrm>
            <a:prstGeom prst="ellipse">
              <a:avLst/>
            </a:prstGeom>
            <a:noFill/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n>
                  <a:solidFill>
                    <a:schemeClr val="tx1"/>
                  </a:solidFill>
                </a:ln>
                <a:noFill/>
              </a:endParaRPr>
            </a:p>
          </p:txBody>
        </p:sp>
        <p:sp>
          <p:nvSpPr>
            <p:cNvPr id="39" name="Oval 38"/>
            <p:cNvSpPr/>
            <p:nvPr/>
          </p:nvSpPr>
          <p:spPr>
            <a:xfrm>
              <a:off x="4680012" y="6291481"/>
              <a:ext cx="432048" cy="435648"/>
            </a:xfrm>
            <a:prstGeom prst="ellipse">
              <a:avLst/>
            </a:prstGeom>
            <a:noFill/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n>
                  <a:solidFill>
                    <a:schemeClr val="tx1"/>
                  </a:solidFill>
                </a:ln>
                <a:noFill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5004048" y="233849"/>
              <a:ext cx="50405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b="1" dirty="0" smtClean="0">
                  <a:solidFill>
                    <a:schemeClr val="accent1"/>
                  </a:solidFill>
                </a:rPr>
                <a:t>2x</a:t>
              </a:r>
              <a:endParaRPr lang="en-GB" b="1" dirty="0">
                <a:solidFill>
                  <a:schemeClr val="accent1"/>
                </a:solidFill>
              </a:endParaRPr>
            </a:p>
          </p:txBody>
        </p:sp>
        <p:sp>
          <p:nvSpPr>
            <p:cNvPr id="41" name="Oval 40"/>
            <p:cNvSpPr/>
            <p:nvPr/>
          </p:nvSpPr>
          <p:spPr>
            <a:xfrm>
              <a:off x="1043608" y="2321179"/>
              <a:ext cx="432048" cy="435648"/>
            </a:xfrm>
            <a:prstGeom prst="ellipse">
              <a:avLst/>
            </a:prstGeom>
            <a:noFill/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n>
                  <a:solidFill>
                    <a:schemeClr val="tx1"/>
                  </a:solidFill>
                </a:ln>
                <a:noFill/>
              </a:endParaRPr>
            </a:p>
          </p:txBody>
        </p:sp>
        <p:sp>
          <p:nvSpPr>
            <p:cNvPr id="42" name="Oval 41"/>
            <p:cNvSpPr/>
            <p:nvPr/>
          </p:nvSpPr>
          <p:spPr>
            <a:xfrm>
              <a:off x="7308304" y="4433512"/>
              <a:ext cx="432048" cy="435648"/>
            </a:xfrm>
            <a:prstGeom prst="ellipse">
              <a:avLst/>
            </a:prstGeom>
            <a:noFill/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n>
                  <a:solidFill>
                    <a:schemeClr val="tx1"/>
                  </a:solidFill>
                </a:ln>
                <a:noFill/>
              </a:endParaRPr>
            </a:p>
          </p:txBody>
        </p:sp>
      </p:grpSp>
      <p:sp>
        <p:nvSpPr>
          <p:cNvPr id="44" name="Oval 43"/>
          <p:cNvSpPr/>
          <p:nvPr/>
        </p:nvSpPr>
        <p:spPr>
          <a:xfrm>
            <a:off x="5004048" y="2633312"/>
            <a:ext cx="432048" cy="43564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n>
                <a:solidFill>
                  <a:schemeClr val="tx1"/>
                </a:solidFill>
              </a:ln>
              <a:noFill/>
            </a:endParaRPr>
          </a:p>
        </p:txBody>
      </p:sp>
      <p:sp>
        <p:nvSpPr>
          <p:cNvPr id="45" name="Oval 44"/>
          <p:cNvSpPr/>
          <p:nvPr/>
        </p:nvSpPr>
        <p:spPr>
          <a:xfrm>
            <a:off x="5040052" y="4077072"/>
            <a:ext cx="432048" cy="435648"/>
          </a:xfrm>
          <a:prstGeom prst="ellipse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n>
                <a:solidFill>
                  <a:schemeClr val="tx1"/>
                </a:solidFill>
              </a:ln>
              <a:noFill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2699792" y="-25643"/>
            <a:ext cx="40240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 startAt="5"/>
            </a:pPr>
            <a:r>
              <a:rPr lang="en-GB" b="1" dirty="0" smtClean="0">
                <a:latin typeface="Comic Sans MS" panose="030F0702030302020204" pitchFamily="66" charset="0"/>
              </a:rPr>
              <a:t>Vacuum Sectoring and Pumping</a:t>
            </a:r>
            <a:endParaRPr lang="en-GB" dirty="0" smtClean="0"/>
          </a:p>
          <a:p>
            <a:pPr marL="342900" indent="-342900">
              <a:buFont typeface="+mj-lt"/>
              <a:buAutoNum type="arabicPeriod" startAt="2"/>
            </a:pP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179512" y="5232771"/>
            <a:ext cx="1687353" cy="1477328"/>
          </a:xfrm>
          <a:prstGeom prst="rect">
            <a:avLst/>
          </a:prstGeom>
          <a:noFill/>
          <a:ln w="3810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GB" b="1" dirty="0" smtClean="0">
                <a:latin typeface="Comic Sans MS" panose="030F0702030302020204" pitchFamily="66" charset="0"/>
              </a:rPr>
              <a:t>16 Bellows in the straight sections</a:t>
            </a:r>
          </a:p>
          <a:p>
            <a:r>
              <a:rPr lang="en-GB" b="1" dirty="0" smtClean="0">
                <a:latin typeface="Comic Sans MS" panose="030F0702030302020204" pitchFamily="66" charset="0"/>
              </a:rPr>
              <a:t>+ 6x2 on Dipoles</a:t>
            </a:r>
            <a:endParaRPr lang="en-GB" b="1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781158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 animBg="1"/>
      <p:bldP spid="45" grpId="0" animBg="1"/>
      <p:bldP spid="11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3390" y="6525344"/>
            <a:ext cx="8943106" cy="262880"/>
          </a:xfrm>
        </p:spPr>
        <p:txBody>
          <a:bodyPr>
            <a:normAutofit fontScale="40000" lnSpcReduction="20000"/>
          </a:bodyPr>
          <a:lstStyle/>
          <a:p>
            <a:r>
              <a:rPr lang="en-GB" dirty="0" smtClean="0"/>
              <a:t>R. </a:t>
            </a:r>
            <a:r>
              <a:rPr lang="en-GB" dirty="0" err="1" smtClean="0"/>
              <a:t>Kersevan</a:t>
            </a:r>
            <a:r>
              <a:rPr lang="en-GB" dirty="0" smtClean="0"/>
              <a:t>, “ELENA Vacuum System”, - ELENA Project Review, Oct14-15, 2013, CERN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1043608" y="118610"/>
            <a:ext cx="77048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 startAt="5"/>
            </a:pPr>
            <a:r>
              <a:rPr lang="en-GB" b="1" dirty="0" smtClean="0">
                <a:latin typeface="Comic Sans MS" panose="030F0702030302020204" pitchFamily="66" charset="0"/>
              </a:rPr>
              <a:t>Vacuum Sectoring and Pumping</a:t>
            </a:r>
            <a:endParaRPr lang="en-GB" dirty="0" smtClean="0"/>
          </a:p>
          <a:p>
            <a:pPr marL="342900" indent="-342900">
              <a:buFont typeface="+mj-lt"/>
              <a:buAutoNum type="arabicPeriod" startAt="2"/>
            </a:pPr>
            <a:endParaRPr lang="en-GB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390" y="102518"/>
            <a:ext cx="950218" cy="950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0392" y="116632"/>
            <a:ext cx="936104" cy="9361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9" name="Subtitle 2"/>
          <p:cNvSpPr txBox="1">
            <a:spLocks/>
          </p:cNvSpPr>
          <p:nvPr/>
        </p:nvSpPr>
        <p:spPr>
          <a:xfrm>
            <a:off x="228600" y="629071"/>
            <a:ext cx="8458200" cy="838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 smtClean="0">
                <a:solidFill>
                  <a:schemeClr val="tx1"/>
                </a:solidFill>
                <a:latin typeface="Comic Sans MS" pitchFamily="66" charset="0"/>
              </a:rPr>
              <a:t>“</a:t>
            </a:r>
            <a:r>
              <a:rPr lang="en-US" sz="1800" b="1" dirty="0" err="1" smtClean="0">
                <a:solidFill>
                  <a:schemeClr val="tx1"/>
                </a:solidFill>
                <a:latin typeface="Comic Sans MS" pitchFamily="66" charset="0"/>
              </a:rPr>
              <a:t>NEXTorr</a:t>
            </a:r>
            <a:r>
              <a:rPr lang="en-US" sz="1800" b="1" dirty="0" smtClean="0">
                <a:solidFill>
                  <a:schemeClr val="tx1"/>
                </a:solidFill>
                <a:latin typeface="Comic Sans MS" pitchFamily="66" charset="0"/>
              </a:rPr>
              <a:t> D300</a:t>
            </a:r>
            <a:r>
              <a:rPr lang="en-US" sz="1800" dirty="0" smtClean="0">
                <a:solidFill>
                  <a:schemeClr val="tx1"/>
                </a:solidFill>
                <a:latin typeface="Comic Sans MS" pitchFamily="66" charset="0"/>
              </a:rPr>
              <a:t>” integrated NEG/Ion-pump (SAES Getters, Milan)</a:t>
            </a:r>
          </a:p>
          <a:p>
            <a:endParaRPr lang="en-US" sz="1800" dirty="0" smtClean="0">
              <a:solidFill>
                <a:schemeClr val="tx1"/>
              </a:solidFill>
              <a:latin typeface="Comic Sans MS" pitchFamily="66" charset="0"/>
            </a:endParaRPr>
          </a:p>
          <a:p>
            <a:endParaRPr lang="en-US" sz="1800" dirty="0">
              <a:solidFill>
                <a:schemeClr val="tx1"/>
              </a:solidFill>
              <a:latin typeface="Comic Sans MS" pitchFamily="66" charset="0"/>
            </a:endParaRPr>
          </a:p>
        </p:txBody>
      </p:sp>
      <p:pic>
        <p:nvPicPr>
          <p:cNvPr id="50" name="Picture 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6200" y="1162471"/>
            <a:ext cx="5049642" cy="2057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51" name="Picture 8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65383" y="1695871"/>
            <a:ext cx="4443121" cy="4343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52" name="Picture 9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96716" y="3429000"/>
            <a:ext cx="4611535" cy="302433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grpSp>
        <p:nvGrpSpPr>
          <p:cNvPr id="2" name="Group 1"/>
          <p:cNvGrpSpPr/>
          <p:nvPr/>
        </p:nvGrpSpPr>
        <p:grpSpPr>
          <a:xfrm>
            <a:off x="893304" y="1048171"/>
            <a:ext cx="7128792" cy="5318762"/>
            <a:chOff x="683568" y="1062566"/>
            <a:chExt cx="7128792" cy="5318762"/>
          </a:xfrm>
        </p:grpSpPr>
        <p:sp>
          <p:nvSpPr>
            <p:cNvPr id="53" name="Subtitle 2"/>
            <p:cNvSpPr txBox="1">
              <a:spLocks/>
            </p:cNvSpPr>
            <p:nvPr/>
          </p:nvSpPr>
          <p:spPr>
            <a:xfrm>
              <a:off x="683568" y="1062566"/>
              <a:ext cx="7128792" cy="5318762"/>
            </a:xfrm>
            <a:prstGeom prst="rect">
              <a:avLst/>
            </a:prstGeom>
            <a:solidFill>
              <a:schemeClr val="bg1"/>
            </a:solidFill>
            <a:effectLst>
              <a:glow rad="228600">
                <a:schemeClr val="accent2">
                  <a:satMod val="175000"/>
                  <a:alpha val="40000"/>
                </a:schemeClr>
              </a:glow>
            </a:effectLst>
          </p:spPr>
          <p:txBody>
            <a:bodyPr vert="horz" lIns="91440" tIns="45720" rIns="91440" bIns="45720" rtlCol="0">
              <a:normAutofit/>
            </a:bodyPr>
            <a:lstStyle>
              <a:lvl1pPr marL="0" indent="0" algn="ctr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indent="0" algn="ctr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sz="2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914400" indent="0" algn="ctr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sz="24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371600" indent="0" algn="ctr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1828800" indent="0" algn="ctr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286000" indent="0" algn="ctr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ctr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ctr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ctr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lang="en-US" sz="1600" dirty="0" smtClean="0">
                  <a:solidFill>
                    <a:schemeClr val="tx1"/>
                  </a:solidFill>
                  <a:latin typeface="Comic Sans MS" pitchFamily="66" charset="0"/>
                </a:rPr>
                <a:t>ELENA will employ either </a:t>
              </a:r>
              <a:r>
                <a:rPr lang="en-US" sz="1600" b="1" dirty="0" smtClean="0">
                  <a:solidFill>
                    <a:schemeClr val="tx1"/>
                  </a:solidFill>
                  <a:latin typeface="Comic Sans MS" pitchFamily="66" charset="0"/>
                </a:rPr>
                <a:t>D1000 </a:t>
              </a:r>
              <a:r>
                <a:rPr lang="en-US" sz="1600" dirty="0" smtClean="0">
                  <a:solidFill>
                    <a:schemeClr val="tx1"/>
                  </a:solidFill>
                  <a:latin typeface="Comic Sans MS" pitchFamily="66" charset="0"/>
                </a:rPr>
                <a:t>or </a:t>
              </a:r>
              <a:r>
                <a:rPr lang="en-US" sz="1600" b="1" dirty="0" smtClean="0">
                  <a:solidFill>
                    <a:schemeClr val="tx1"/>
                  </a:solidFill>
                  <a:latin typeface="Comic Sans MS" pitchFamily="66" charset="0"/>
                </a:rPr>
                <a:t>D2000</a:t>
              </a:r>
              <a:r>
                <a:rPr lang="en-US" sz="1600" dirty="0" smtClean="0">
                  <a:solidFill>
                    <a:schemeClr val="tx1"/>
                  </a:solidFill>
                  <a:latin typeface="Comic Sans MS" pitchFamily="66" charset="0"/>
                </a:rPr>
                <a:t> models (i.e. 1000 or 2000 l/s @H</a:t>
              </a:r>
              <a:r>
                <a:rPr lang="en-US" sz="1600" baseline="-25000" dirty="0" smtClean="0">
                  <a:solidFill>
                    <a:schemeClr val="tx1"/>
                  </a:solidFill>
                  <a:latin typeface="Comic Sans MS" pitchFamily="66" charset="0"/>
                </a:rPr>
                <a:t>2</a:t>
              </a:r>
              <a:r>
                <a:rPr lang="en-US" sz="1600" dirty="0" smtClean="0">
                  <a:solidFill>
                    <a:schemeClr val="tx1"/>
                  </a:solidFill>
                  <a:latin typeface="Comic Sans MS" pitchFamily="66" charset="0"/>
                </a:rPr>
                <a:t>) on dipoles, and D300 on cylindrical chambers except on </a:t>
              </a:r>
              <a:r>
                <a:rPr lang="en-US" sz="1600" dirty="0">
                  <a:solidFill>
                    <a:schemeClr val="tx1"/>
                  </a:solidFill>
                  <a:latin typeface="Comic Sans MS" pitchFamily="66" charset="0"/>
                </a:rPr>
                <a:t>i</a:t>
              </a:r>
              <a:r>
                <a:rPr lang="en-US" sz="1600" dirty="0" smtClean="0">
                  <a:solidFill>
                    <a:schemeClr val="tx1"/>
                  </a:solidFill>
                  <a:latin typeface="Comic Sans MS" pitchFamily="66" charset="0"/>
                </a:rPr>
                <a:t>njection and extraction elements, cavities, where higher gas loads and localized pressure bumps may be expected. Ion-Pumps will be installed there. </a:t>
              </a:r>
            </a:p>
            <a:p>
              <a:r>
                <a:rPr lang="en-US" sz="1600" b="1" dirty="0" smtClean="0">
                  <a:solidFill>
                    <a:schemeClr val="tx1"/>
                  </a:solidFill>
                  <a:latin typeface="Comic Sans MS" pitchFamily="66" charset="0"/>
                </a:rPr>
                <a:t>Note how the pumping speed of the ion-pump (</a:t>
              </a:r>
              <a:r>
                <a:rPr lang="en-US" sz="1600" b="1" dirty="0" err="1" smtClean="0">
                  <a:solidFill>
                    <a:schemeClr val="tx1"/>
                  </a:solidFill>
                  <a:latin typeface="Comic Sans MS" pitchFamily="66" charset="0"/>
                </a:rPr>
                <a:t>StarCell,Agilent</a:t>
              </a:r>
              <a:r>
                <a:rPr lang="en-US" sz="1600" b="1" dirty="0" smtClean="0">
                  <a:solidFill>
                    <a:schemeClr val="tx1"/>
                  </a:solidFill>
                  <a:latin typeface="Comic Sans MS" pitchFamily="66" charset="0"/>
                </a:rPr>
                <a:t>) decreases with the pressure, while the speed for the NEG-pump is pressure independent</a:t>
              </a:r>
            </a:p>
            <a:p>
              <a:endParaRPr lang="en-US" sz="1600" dirty="0" smtClean="0">
                <a:solidFill>
                  <a:schemeClr val="tx1"/>
                </a:solidFill>
                <a:latin typeface="Comic Sans MS" pitchFamily="66" charset="0"/>
              </a:endParaRPr>
            </a:p>
            <a:p>
              <a:endParaRPr lang="en-US" sz="1800" dirty="0">
                <a:solidFill>
                  <a:schemeClr val="tx1"/>
                </a:solidFill>
                <a:latin typeface="Comic Sans MS" pitchFamily="66" charset="0"/>
              </a:endParaRPr>
            </a:p>
          </p:txBody>
        </p:sp>
        <p:pic>
          <p:nvPicPr>
            <p:cNvPr id="6146" name="Picture 2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23628" y="2996952"/>
              <a:ext cx="6048672" cy="31872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7075420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3390" y="6525344"/>
            <a:ext cx="8943106" cy="262880"/>
          </a:xfrm>
        </p:spPr>
        <p:txBody>
          <a:bodyPr>
            <a:normAutofit fontScale="40000" lnSpcReduction="20000"/>
          </a:bodyPr>
          <a:lstStyle/>
          <a:p>
            <a:r>
              <a:rPr lang="en-GB" dirty="0" smtClean="0"/>
              <a:t>R. </a:t>
            </a:r>
            <a:r>
              <a:rPr lang="en-GB" dirty="0" err="1" smtClean="0"/>
              <a:t>Kersevan</a:t>
            </a:r>
            <a:r>
              <a:rPr lang="en-GB" dirty="0" smtClean="0"/>
              <a:t>, “ELENA Vacuum System”, - ELENA Project Review, Oct14-15, 2013, CERN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1043608" y="118610"/>
            <a:ext cx="77048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 startAt="5"/>
            </a:pPr>
            <a:r>
              <a:rPr lang="en-GB" b="1" dirty="0" smtClean="0">
                <a:latin typeface="Comic Sans MS" panose="030F0702030302020204" pitchFamily="66" charset="0"/>
              </a:rPr>
              <a:t>Vacuum Sectoring and Pumping</a:t>
            </a:r>
            <a:endParaRPr lang="en-GB" dirty="0" smtClean="0"/>
          </a:p>
          <a:p>
            <a:pPr marL="342900" indent="-342900">
              <a:buFont typeface="+mj-lt"/>
              <a:buAutoNum type="arabicPeriod" startAt="2"/>
            </a:pPr>
            <a:endParaRPr lang="en-GB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390" y="102518"/>
            <a:ext cx="950218" cy="950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0392" y="116632"/>
            <a:ext cx="936104" cy="9361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Subtitle 2"/>
          <p:cNvSpPr txBox="1">
            <a:spLocks/>
          </p:cNvSpPr>
          <p:nvPr/>
        </p:nvSpPr>
        <p:spPr>
          <a:xfrm>
            <a:off x="1358280" y="457994"/>
            <a:ext cx="6503640" cy="6667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US" sz="1800" b="1" dirty="0" smtClean="0">
                <a:solidFill>
                  <a:schemeClr val="tx1"/>
                </a:solidFill>
                <a:latin typeface="Comic Sans MS" pitchFamily="66" charset="0"/>
              </a:rPr>
              <a:t>Zero</a:t>
            </a:r>
            <a:r>
              <a:rPr lang="en-US" sz="1800" dirty="0" smtClean="0">
                <a:solidFill>
                  <a:schemeClr val="tx1"/>
                </a:solidFill>
                <a:latin typeface="Comic Sans MS" pitchFamily="66" charset="0"/>
              </a:rPr>
              <a:t> Pumping Speed on Sect.1 </a:t>
            </a:r>
            <a:r>
              <a:rPr lang="en-US" sz="1800" u="sng" dirty="0" smtClean="0">
                <a:solidFill>
                  <a:schemeClr val="tx1"/>
                </a:solidFill>
                <a:latin typeface="Comic Sans MS" pitchFamily="66" charset="0"/>
              </a:rPr>
              <a:t>Straight Section Pump</a:t>
            </a:r>
            <a:r>
              <a:rPr lang="en-US" sz="1800" dirty="0" smtClean="0">
                <a:solidFill>
                  <a:schemeClr val="tx1"/>
                </a:solidFill>
                <a:latin typeface="Comic Sans MS" pitchFamily="66" charset="0"/>
              </a:rPr>
              <a:t>: 5% increase of &lt;P&gt; at Sect.1</a:t>
            </a:r>
            <a:endParaRPr lang="en-US" sz="1800" dirty="0">
              <a:solidFill>
                <a:schemeClr val="tx1"/>
              </a:solidFill>
              <a:latin typeface="Comic Sans MS" pitchFamily="66" charset="0"/>
            </a:endParaRPr>
          </a:p>
        </p:txBody>
      </p:sp>
      <p:sp>
        <p:nvSpPr>
          <p:cNvPr id="15" name="Subtitle 2"/>
          <p:cNvSpPr txBox="1">
            <a:spLocks/>
          </p:cNvSpPr>
          <p:nvPr/>
        </p:nvSpPr>
        <p:spPr>
          <a:xfrm>
            <a:off x="381000" y="5867400"/>
            <a:ext cx="8458200" cy="7239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algn="just">
              <a:spcBef>
                <a:spcPct val="20000"/>
              </a:spcBef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Switch-off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 or malfunction of SS1 </a:t>
            </a:r>
            <a:r>
              <a:rPr lang="en-US" dirty="0" smtClean="0">
                <a:latin typeface="Comic Sans MS" pitchFamily="66" charset="0"/>
              </a:rPr>
              <a:t>NEG/Ion-Pump means ~ 5% pressure rise </a:t>
            </a:r>
            <a:r>
              <a:rPr lang="en-US" dirty="0" smtClean="0">
                <a:latin typeface="Symbol" pitchFamily="18" charset="2"/>
              </a:rPr>
              <a:t>D</a:t>
            </a:r>
            <a:r>
              <a:rPr lang="en-US" dirty="0" smtClean="0">
                <a:latin typeface="Comic Sans MS" pitchFamily="66" charset="0"/>
              </a:rPr>
              <a:t>P</a:t>
            </a:r>
            <a:r>
              <a:rPr lang="en-US" baseline="-25000" dirty="0" smtClean="0">
                <a:latin typeface="Comic Sans MS" pitchFamily="66" charset="0"/>
              </a:rPr>
              <a:t>H2</a:t>
            </a:r>
            <a:r>
              <a:rPr lang="en-US" dirty="0" smtClean="0">
                <a:latin typeface="Comic Sans MS" pitchFamily="66" charset="0"/>
              </a:rPr>
              <a:t> at Sect.1, </a:t>
            </a:r>
            <a:r>
              <a:rPr lang="en-US" b="1" dirty="0" smtClean="0">
                <a:latin typeface="Comic Sans MS" pitchFamily="66" charset="0"/>
              </a:rPr>
              <a:t>i.e. </a:t>
            </a:r>
            <a:r>
              <a:rPr lang="en-US" b="1" dirty="0" smtClean="0">
                <a:latin typeface="Symbol" pitchFamily="18" charset="2"/>
              </a:rPr>
              <a:t>D</a:t>
            </a:r>
            <a:r>
              <a:rPr lang="en-US" b="1" dirty="0" smtClean="0">
                <a:latin typeface="Comic Sans MS" pitchFamily="66" charset="0"/>
              </a:rPr>
              <a:t>P</a:t>
            </a:r>
            <a:r>
              <a:rPr lang="en-US" b="1" baseline="-25000" dirty="0" smtClean="0">
                <a:latin typeface="Comic Sans MS" pitchFamily="66" charset="0"/>
              </a:rPr>
              <a:t>H2</a:t>
            </a:r>
            <a:r>
              <a:rPr lang="en-US" b="1" dirty="0" smtClean="0">
                <a:latin typeface="Comic Sans MS" pitchFamily="66" charset="0"/>
              </a:rPr>
              <a:t>&lt; 1% over complete ring</a:t>
            </a:r>
            <a:r>
              <a:rPr lang="en-US" dirty="0" smtClean="0">
                <a:latin typeface="Comic Sans MS" pitchFamily="66" charset="0"/>
              </a:rPr>
              <a:t>. 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omic Sans MS" pitchFamily="66" charset="0"/>
              <a:ea typeface="+mn-ea"/>
              <a:cs typeface="+mn-cs"/>
            </a:endParaRPr>
          </a:p>
        </p:txBody>
      </p:sp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38200" y="1142999"/>
            <a:ext cx="7543800" cy="471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7" name="Straight Arrow Connector 16"/>
          <p:cNvCxnSpPr/>
          <p:nvPr/>
        </p:nvCxnSpPr>
        <p:spPr>
          <a:xfrm>
            <a:off x="5029200" y="762000"/>
            <a:ext cx="0" cy="723900"/>
          </a:xfrm>
          <a:prstGeom prst="straightConnector1">
            <a:avLst/>
          </a:prstGeom>
          <a:ln w="19050">
            <a:solidFill>
              <a:schemeClr val="tx1"/>
            </a:solidFill>
            <a:headEnd type="diamond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828800" y="2438400"/>
            <a:ext cx="4724400" cy="29787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0" name="Group 9"/>
          <p:cNvGrpSpPr/>
          <p:nvPr/>
        </p:nvGrpSpPr>
        <p:grpSpPr>
          <a:xfrm>
            <a:off x="2339752" y="1628800"/>
            <a:ext cx="3888432" cy="3312368"/>
            <a:chOff x="2339752" y="1628800"/>
            <a:chExt cx="3888432" cy="3312368"/>
          </a:xfrm>
        </p:grpSpPr>
        <p:cxnSp>
          <p:nvCxnSpPr>
            <p:cNvPr id="8" name="Straight Arrow Connector 7"/>
            <p:cNvCxnSpPr/>
            <p:nvPr/>
          </p:nvCxnSpPr>
          <p:spPr>
            <a:xfrm>
              <a:off x="2339752" y="1844824"/>
              <a:ext cx="360040" cy="3096344"/>
            </a:xfrm>
            <a:prstGeom prst="straightConnector1">
              <a:avLst/>
            </a:prstGeom>
            <a:ln w="28575">
              <a:solidFill>
                <a:srgbClr val="FF0000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Arrow Connector 22"/>
            <p:cNvCxnSpPr/>
            <p:nvPr/>
          </p:nvCxnSpPr>
          <p:spPr>
            <a:xfrm>
              <a:off x="5436096" y="1628800"/>
              <a:ext cx="792088" cy="3312368"/>
            </a:xfrm>
            <a:prstGeom prst="straightConnector1">
              <a:avLst/>
            </a:prstGeom>
            <a:ln w="28575">
              <a:solidFill>
                <a:srgbClr val="FF0000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8857659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3390" y="6525344"/>
            <a:ext cx="8943106" cy="262880"/>
          </a:xfrm>
        </p:spPr>
        <p:txBody>
          <a:bodyPr>
            <a:normAutofit fontScale="40000" lnSpcReduction="20000"/>
          </a:bodyPr>
          <a:lstStyle/>
          <a:p>
            <a:r>
              <a:rPr lang="en-GB" dirty="0" smtClean="0"/>
              <a:t>R. </a:t>
            </a:r>
            <a:r>
              <a:rPr lang="en-GB" dirty="0" err="1" smtClean="0"/>
              <a:t>Kersevan</a:t>
            </a:r>
            <a:r>
              <a:rPr lang="en-GB" dirty="0" smtClean="0"/>
              <a:t>, “ELENA Vacuum System”, - ELENA Project Review, Oct14-15, 2013, CERN</a:t>
            </a:r>
            <a:endParaRPr lang="en-GB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390" y="102518"/>
            <a:ext cx="950218" cy="950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0392" y="116632"/>
            <a:ext cx="936104" cy="9361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395536" y="288513"/>
            <a:ext cx="8352928" cy="65248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b="1" dirty="0" smtClean="0">
                <a:latin typeface="Comic Sans MS" panose="030F0702030302020204" pitchFamily="66" charset="0"/>
              </a:rPr>
              <a:t>Conclusions:</a:t>
            </a:r>
          </a:p>
          <a:p>
            <a:pPr algn="ctr"/>
            <a:endParaRPr lang="en-GB" sz="2400" b="1" dirty="0" smtClean="0">
              <a:latin typeface="Comic Sans MS" panose="030F0702030302020204" pitchFamily="66" charset="0"/>
            </a:endParaRPr>
          </a:p>
          <a:p>
            <a:pPr marL="363538" indent="-363538">
              <a:buFont typeface="+mj-lt"/>
              <a:buAutoNum type="arabicPeriod"/>
            </a:pPr>
            <a:r>
              <a:rPr lang="en-GB" b="1" dirty="0" smtClean="0">
                <a:latin typeface="Comic Sans MS" panose="030F0702030302020204" pitchFamily="66" charset="0"/>
              </a:rPr>
              <a:t>The design of the vacuum system of the ELENA ring is being finalised. </a:t>
            </a:r>
          </a:p>
          <a:p>
            <a:pPr marL="363538" indent="-363538">
              <a:buFont typeface="+mj-lt"/>
              <a:buAutoNum type="arabicPeriod"/>
            </a:pPr>
            <a:r>
              <a:rPr lang="en-GB" b="1" dirty="0" smtClean="0">
                <a:latin typeface="Comic Sans MS" panose="030F0702030302020204" pitchFamily="66" charset="0"/>
              </a:rPr>
              <a:t>All major integration issues (but 1, refer to 7 below) have been solved</a:t>
            </a:r>
          </a:p>
          <a:p>
            <a:pPr marL="342900" indent="-342900">
              <a:buFont typeface="+mj-lt"/>
              <a:buAutoNum type="arabicPeriod"/>
            </a:pPr>
            <a:r>
              <a:rPr lang="en-GB" b="1" dirty="0" smtClean="0">
                <a:latin typeface="Comic Sans MS" panose="030F0702030302020204" pitchFamily="66" charset="0"/>
              </a:rPr>
              <a:t>The material chosen for the vacuum chambers is 316 LN stainless-steel</a:t>
            </a:r>
          </a:p>
          <a:p>
            <a:pPr marL="342900" indent="-342900">
              <a:buFont typeface="+mj-lt"/>
              <a:buAutoNum type="arabicPeriod"/>
            </a:pPr>
            <a:r>
              <a:rPr lang="en-GB" b="1" dirty="0" smtClean="0">
                <a:latin typeface="Comic Sans MS" panose="030F0702030302020204" pitchFamily="66" charset="0"/>
              </a:rPr>
              <a:t>Conical </a:t>
            </a:r>
            <a:r>
              <a:rPr lang="en-GB" b="1" dirty="0" err="1" smtClean="0">
                <a:latin typeface="Comic Sans MS" panose="030F0702030302020204" pitchFamily="66" charset="0"/>
              </a:rPr>
              <a:t>ConFlat</a:t>
            </a:r>
            <a:r>
              <a:rPr lang="en-GB" b="1" dirty="0" smtClean="0">
                <a:latin typeface="Comic Sans MS" panose="030F0702030302020204" pitchFamily="66" charset="0"/>
              </a:rPr>
              <a:t> flanges (PS-type geometry) with collar are implemented everywhere except on gate valves, cavities, and injection/extraction devices. This saves us some </a:t>
            </a:r>
            <a:r>
              <a:rPr lang="en-GB" b="1" dirty="0" err="1" smtClean="0">
                <a:latin typeface="Comic Sans MS" panose="030F0702030302020204" pitchFamily="66" charset="0"/>
              </a:rPr>
              <a:t>space,longitudinally</a:t>
            </a:r>
            <a:r>
              <a:rPr lang="en-GB" b="1" dirty="0" smtClean="0">
                <a:latin typeface="Comic Sans MS" panose="030F0702030302020204" pitchFamily="66" charset="0"/>
              </a:rPr>
              <a:t>, as they do not need to have available the length of the screws</a:t>
            </a:r>
          </a:p>
          <a:p>
            <a:pPr marL="342900" indent="-342900">
              <a:buFont typeface="+mj-lt"/>
              <a:buAutoNum type="arabicPeriod"/>
            </a:pPr>
            <a:r>
              <a:rPr lang="en-GB" b="1" dirty="0" smtClean="0">
                <a:latin typeface="Comic Sans MS" panose="030F0702030302020204" pitchFamily="66" charset="0"/>
              </a:rPr>
              <a:t>NEG-coating will be applied as much as possible</a:t>
            </a:r>
          </a:p>
          <a:p>
            <a:pPr marL="342900" indent="-342900">
              <a:buFont typeface="+mj-lt"/>
              <a:buAutoNum type="arabicPeriod"/>
            </a:pPr>
            <a:r>
              <a:rPr lang="en-GB" b="1" dirty="0" smtClean="0">
                <a:latin typeface="Comic Sans MS" panose="030F0702030302020204" pitchFamily="66" charset="0"/>
              </a:rPr>
              <a:t>Extensive numerical </a:t>
            </a:r>
            <a:r>
              <a:rPr lang="en-GB" b="1" dirty="0" err="1" smtClean="0">
                <a:latin typeface="Comic Sans MS" panose="030F0702030302020204" pitchFamily="66" charset="0"/>
              </a:rPr>
              <a:t>modeling</a:t>
            </a:r>
            <a:r>
              <a:rPr lang="en-GB" b="1" dirty="0" smtClean="0">
                <a:latin typeface="Comic Sans MS" panose="030F0702030302020204" pitchFamily="66" charset="0"/>
              </a:rPr>
              <a:t> of the pressure distributions show that the pressure specification compatible with the operation of the machine will be met (</a:t>
            </a:r>
            <a:r>
              <a:rPr lang="en-GB" b="1" dirty="0" err="1" smtClean="0">
                <a:latin typeface="Comic Sans MS" panose="030F0702030302020204" pitchFamily="66" charset="0"/>
              </a:rPr>
              <a:t>P</a:t>
            </a:r>
            <a:r>
              <a:rPr lang="en-GB" b="1" baseline="-25000" dirty="0" err="1" smtClean="0">
                <a:latin typeface="Comic Sans MS" panose="030F0702030302020204" pitchFamily="66" charset="0"/>
              </a:rPr>
              <a:t>average</a:t>
            </a:r>
            <a:r>
              <a:rPr lang="en-GB" b="1" dirty="0" smtClean="0">
                <a:latin typeface="Comic Sans MS" panose="030F0702030302020204" pitchFamily="66" charset="0"/>
              </a:rPr>
              <a:t> &lt; 3.0E-12 </a:t>
            </a:r>
            <a:r>
              <a:rPr lang="en-GB" b="1" dirty="0" err="1" smtClean="0">
                <a:latin typeface="Comic Sans MS" panose="030F0702030302020204" pitchFamily="66" charset="0"/>
              </a:rPr>
              <a:t>Torr</a:t>
            </a:r>
            <a:r>
              <a:rPr lang="en-GB" b="1" dirty="0" smtClean="0">
                <a:latin typeface="Comic Sans MS" panose="030F0702030302020204" pitchFamily="66" charset="0"/>
              </a:rPr>
              <a:t>)</a:t>
            </a:r>
          </a:p>
          <a:p>
            <a:pPr marL="342900" indent="-342900">
              <a:buFont typeface="+mj-lt"/>
              <a:buAutoNum type="arabicPeriod"/>
            </a:pPr>
            <a:r>
              <a:rPr lang="en-GB" b="1" dirty="0" smtClean="0">
                <a:latin typeface="Comic Sans MS" panose="030F0702030302020204" pitchFamily="66" charset="0"/>
              </a:rPr>
              <a:t>Only notable vacuum issue not solved yet is the reduction of H</a:t>
            </a:r>
            <a:r>
              <a:rPr lang="en-GB" b="1" baseline="-25000" dirty="0" smtClean="0">
                <a:latin typeface="Comic Sans MS" panose="030F0702030302020204" pitchFamily="66" charset="0"/>
              </a:rPr>
              <a:t>2</a:t>
            </a:r>
            <a:r>
              <a:rPr lang="en-GB" b="1" dirty="0" smtClean="0">
                <a:latin typeface="Comic Sans MS" panose="030F0702030302020204" pitchFamily="66" charset="0"/>
              </a:rPr>
              <a:t> gas leaking out of the H</a:t>
            </a:r>
            <a:r>
              <a:rPr lang="en-GB" b="1" baseline="30000" dirty="0" smtClean="0">
                <a:latin typeface="Comic Sans MS" panose="030F0702030302020204" pitchFamily="66" charset="0"/>
              </a:rPr>
              <a:t>+/-</a:t>
            </a:r>
            <a:r>
              <a:rPr lang="en-GB" b="1" dirty="0" smtClean="0">
                <a:latin typeface="Comic Sans MS" panose="030F0702030302020204" pitchFamily="66" charset="0"/>
              </a:rPr>
              <a:t> commissioning source (see talk by </a:t>
            </a:r>
            <a:r>
              <a:rPr lang="en-GB" b="1" dirty="0" err="1" smtClean="0">
                <a:latin typeface="Comic Sans MS" panose="030F0702030302020204" pitchFamily="66" charset="0"/>
              </a:rPr>
              <a:t>T.Eriksson</a:t>
            </a:r>
            <a:r>
              <a:rPr lang="en-GB" b="1" dirty="0" smtClean="0">
                <a:latin typeface="Comic Sans MS" panose="030F0702030302020204" pitchFamily="66" charset="0"/>
              </a:rPr>
              <a:t> on Tue 15/10). </a:t>
            </a:r>
            <a:r>
              <a:rPr lang="en-GB" b="1" u="sng" dirty="0" smtClean="0">
                <a:latin typeface="Comic Sans MS" panose="030F0702030302020204" pitchFamily="66" charset="0"/>
              </a:rPr>
              <a:t>A dedicated differential pumping system is under study.</a:t>
            </a:r>
            <a:endParaRPr lang="en-GB" b="1" u="sng" dirty="0" smtClean="0">
              <a:latin typeface="Comic Sans MS" panose="030F0702030302020204" pitchFamily="66" charset="0"/>
            </a:endParaRPr>
          </a:p>
          <a:p>
            <a:endParaRPr lang="en-GB" sz="2000" b="1" dirty="0" smtClean="0">
              <a:latin typeface="Comic Sans MS" panose="030F0702030302020204" pitchFamily="66" charset="0"/>
            </a:endParaRPr>
          </a:p>
          <a:p>
            <a:endParaRPr lang="en-GB" sz="2200" b="1" dirty="0" smtClean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685679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uiExpand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3390" y="6525344"/>
            <a:ext cx="8943106" cy="262880"/>
          </a:xfrm>
        </p:spPr>
        <p:txBody>
          <a:bodyPr>
            <a:normAutofit fontScale="40000" lnSpcReduction="20000"/>
          </a:bodyPr>
          <a:lstStyle/>
          <a:p>
            <a:r>
              <a:rPr lang="en-GB" dirty="0" smtClean="0"/>
              <a:t>R. </a:t>
            </a:r>
            <a:r>
              <a:rPr lang="en-GB" dirty="0" err="1" smtClean="0"/>
              <a:t>Kersevan</a:t>
            </a:r>
            <a:r>
              <a:rPr lang="en-GB" dirty="0" smtClean="0"/>
              <a:t>, “ELENA Vacuum System”, - ELENA Project Review, Oct14-15, 2013, CERN</a:t>
            </a:r>
            <a:endParaRPr lang="en-GB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390" y="102518"/>
            <a:ext cx="950218" cy="950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395536" y="908720"/>
            <a:ext cx="8352928" cy="41857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0" b="1" dirty="0" smtClean="0">
                <a:latin typeface="Comic Sans MS" panose="030F0702030302020204" pitchFamily="66" charset="0"/>
              </a:rPr>
              <a:t>Agenda</a:t>
            </a:r>
          </a:p>
          <a:p>
            <a:pPr algn="ctr"/>
            <a:endParaRPr lang="en-GB" sz="4000" b="1" dirty="0" smtClean="0">
              <a:latin typeface="Comic Sans MS" panose="030F0702030302020204" pitchFamily="66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n-GB" sz="2400" b="1" dirty="0" smtClean="0">
                <a:latin typeface="Comic Sans MS" panose="030F0702030302020204" pitchFamily="66" charset="0"/>
              </a:rPr>
              <a:t>Machine physics vacuum requirements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2400" b="1" dirty="0" smtClean="0">
                <a:latin typeface="Comic Sans MS" panose="030F0702030302020204" pitchFamily="66" charset="0"/>
              </a:rPr>
              <a:t>Materials, requirements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2400" b="1" dirty="0" smtClean="0">
                <a:latin typeface="Comic Sans MS" panose="030F0702030302020204" pitchFamily="66" charset="0"/>
              </a:rPr>
              <a:t>Expected gas loads and pumping speeds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2400" b="1" dirty="0" smtClean="0">
                <a:latin typeface="Comic Sans MS" panose="030F0702030302020204" pitchFamily="66" charset="0"/>
              </a:rPr>
              <a:t>Lattice Design and Integration Issues </a:t>
            </a:r>
            <a:endParaRPr lang="en-GB" sz="2400" dirty="0" smtClean="0"/>
          </a:p>
          <a:p>
            <a:pPr marL="342900" indent="-342900">
              <a:buFont typeface="+mj-lt"/>
              <a:buAutoNum type="arabicPeriod" startAt="5"/>
            </a:pPr>
            <a:r>
              <a:rPr lang="en-GB" sz="2400" b="1" dirty="0" smtClean="0">
                <a:latin typeface="Comic Sans MS" panose="030F0702030302020204" pitchFamily="66" charset="0"/>
              </a:rPr>
              <a:t>Vacuum Sectoring and Pumping</a:t>
            </a:r>
            <a:endParaRPr lang="en-GB" sz="2400" dirty="0" smtClean="0"/>
          </a:p>
          <a:p>
            <a:r>
              <a:rPr lang="en-GB" sz="2400" b="1" dirty="0" smtClean="0">
                <a:latin typeface="Comic Sans MS" panose="030F0702030302020204" pitchFamily="66" charset="0"/>
              </a:rPr>
              <a:t>   Conclusions</a:t>
            </a:r>
            <a:br>
              <a:rPr lang="en-GB" sz="2400" b="1" dirty="0" smtClean="0">
                <a:latin typeface="Comic Sans MS" panose="030F0702030302020204" pitchFamily="66" charset="0"/>
              </a:rPr>
            </a:br>
            <a:endParaRPr lang="en-GB" sz="2400" dirty="0" smtClean="0"/>
          </a:p>
          <a:p>
            <a:pPr marL="342900" indent="-342900">
              <a:buFont typeface="+mj-lt"/>
              <a:buAutoNum type="arabicPeriod"/>
            </a:pPr>
            <a:endParaRPr lang="en-GB" dirty="0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0392" y="116632"/>
            <a:ext cx="936104" cy="9361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409412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uiExpand="1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3390" y="6525344"/>
            <a:ext cx="8943106" cy="262880"/>
          </a:xfrm>
        </p:spPr>
        <p:txBody>
          <a:bodyPr>
            <a:normAutofit fontScale="40000" lnSpcReduction="20000"/>
          </a:bodyPr>
          <a:lstStyle/>
          <a:p>
            <a:r>
              <a:rPr lang="en-GB" dirty="0" smtClean="0"/>
              <a:t>R. </a:t>
            </a:r>
            <a:r>
              <a:rPr lang="en-GB" dirty="0" err="1" smtClean="0"/>
              <a:t>Kersevan</a:t>
            </a:r>
            <a:r>
              <a:rPr lang="en-GB" dirty="0" smtClean="0"/>
              <a:t>, “ELENA Vacuum System”, - ELENA Project Review, Oct14-15, 2013, CERN</a:t>
            </a:r>
            <a:endParaRPr lang="en-GB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390" y="102518"/>
            <a:ext cx="950218" cy="950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0392" y="116632"/>
            <a:ext cx="936104" cy="9361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395536" y="288513"/>
            <a:ext cx="8352928" cy="82176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b="1" dirty="0" smtClean="0">
                <a:latin typeface="Comic Sans MS" panose="030F0702030302020204" pitchFamily="66" charset="0"/>
              </a:rPr>
              <a:t>Conclusions (cont.):</a:t>
            </a:r>
          </a:p>
          <a:p>
            <a:pPr algn="ctr"/>
            <a:endParaRPr lang="en-GB" sz="2400" b="1" dirty="0" smtClean="0">
              <a:latin typeface="Comic Sans MS" panose="030F0702030302020204" pitchFamily="66" charset="0"/>
            </a:endParaRPr>
          </a:p>
          <a:p>
            <a:pPr marL="452438" indent="-430213">
              <a:buFont typeface="+mj-lt"/>
              <a:buAutoNum type="arabicPeriod" startAt="8"/>
            </a:pPr>
            <a:r>
              <a:rPr lang="en-GB" b="1" dirty="0" smtClean="0">
                <a:latin typeface="Comic Sans MS" panose="030F0702030302020204" pitchFamily="66" charset="0"/>
              </a:rPr>
              <a:t>The ELENA transfer lines (TL) to the experiments will be made using as much as possible a repetitive modular design (not discussed here, see </a:t>
            </a:r>
            <a:r>
              <a:rPr lang="en-GB" b="1" dirty="0" err="1" smtClean="0">
                <a:latin typeface="Comic Sans MS" panose="030F0702030302020204" pitchFamily="66" charset="0"/>
              </a:rPr>
              <a:t>W.Bartmann’s</a:t>
            </a:r>
            <a:r>
              <a:rPr lang="en-GB" b="1" dirty="0" smtClean="0">
                <a:latin typeface="Comic Sans MS" panose="030F0702030302020204" pitchFamily="66" charset="0"/>
              </a:rPr>
              <a:t> presentation)</a:t>
            </a:r>
          </a:p>
          <a:p>
            <a:pPr marL="452438" indent="-430213">
              <a:buFont typeface="+mj-lt"/>
              <a:buAutoNum type="arabicPeriod" startAt="8"/>
            </a:pPr>
            <a:r>
              <a:rPr lang="en-GB" b="1" dirty="0" smtClean="0">
                <a:latin typeface="Comic Sans MS" panose="030F0702030302020204" pitchFamily="66" charset="0"/>
              </a:rPr>
              <a:t>Optimization of the pumping speed of the fast switching electrostatic elements has been initiated. Preliminary calculations show that pressures in the low 1.0E-10 </a:t>
            </a:r>
            <a:r>
              <a:rPr lang="en-GB" b="1" dirty="0" err="1" smtClean="0">
                <a:latin typeface="Comic Sans MS" panose="030F0702030302020204" pitchFamily="66" charset="0"/>
              </a:rPr>
              <a:t>Torr</a:t>
            </a:r>
            <a:r>
              <a:rPr lang="en-GB" b="1" dirty="0" smtClean="0">
                <a:latin typeface="Comic Sans MS" panose="030F0702030302020204" pitchFamily="66" charset="0"/>
              </a:rPr>
              <a:t> should be easily reached</a:t>
            </a:r>
          </a:p>
          <a:p>
            <a:pPr marL="452438" indent="-430213">
              <a:buFont typeface="+mj-lt"/>
              <a:buAutoNum type="arabicPeriod" startAt="8"/>
            </a:pPr>
            <a:r>
              <a:rPr lang="en-GB" b="1" dirty="0" smtClean="0">
                <a:latin typeface="Comic Sans MS" panose="030F0702030302020204" pitchFamily="66" charset="0"/>
              </a:rPr>
              <a:t>Pumping of the TLs will either be obtained via ion-pumps of NEG-pumps. NEG-coatings only if extremely low pressure will be needed </a:t>
            </a:r>
            <a:r>
              <a:rPr lang="en-GB" b="1" dirty="0" err="1" smtClean="0">
                <a:latin typeface="Comic Sans MS" panose="030F0702030302020204" pitchFamily="66" charset="0"/>
              </a:rPr>
              <a:t>bu</a:t>
            </a:r>
            <a:r>
              <a:rPr lang="en-GB" b="1" dirty="0" smtClean="0">
                <a:latin typeface="Comic Sans MS" panose="030F0702030302020204" pitchFamily="66" charset="0"/>
              </a:rPr>
              <a:t> experiments (TBD)</a:t>
            </a:r>
          </a:p>
          <a:p>
            <a:pPr marL="452438" indent="-430213">
              <a:buFont typeface="+mj-lt"/>
              <a:buAutoNum type="arabicPeriod" startAt="8"/>
            </a:pPr>
            <a:r>
              <a:rPr lang="en-GB" b="1" dirty="0" smtClean="0">
                <a:latin typeface="Comic Sans MS" panose="030F0702030302020204" pitchFamily="66" charset="0"/>
              </a:rPr>
              <a:t>The fabrication of the modified AD extraction line (“Line 7000”) has been started</a:t>
            </a:r>
          </a:p>
          <a:p>
            <a:pPr marL="452438" indent="-430213">
              <a:buFont typeface="+mj-lt"/>
              <a:buAutoNum type="arabicPeriod" startAt="8"/>
            </a:pPr>
            <a:r>
              <a:rPr lang="en-GB" b="1" dirty="0" smtClean="0">
                <a:latin typeface="Comic Sans MS" panose="030F0702030302020204" pitchFamily="66" charset="0"/>
              </a:rPr>
              <a:t> Tests on thin-film heating devices will be done shortly</a:t>
            </a:r>
          </a:p>
          <a:p>
            <a:pPr marL="452438" indent="-430213">
              <a:buFont typeface="+mj-lt"/>
              <a:buAutoNum type="arabicPeriod" startAt="8"/>
            </a:pPr>
            <a:r>
              <a:rPr lang="en-GB" b="1" dirty="0" smtClean="0">
                <a:latin typeface="Comic Sans MS" panose="030F0702030302020204" pitchFamily="66" charset="0"/>
              </a:rPr>
              <a:t> Modifications/re-cabling of the control cabinets for vacuum controllers is underway (within LS1 program)</a:t>
            </a:r>
          </a:p>
          <a:p>
            <a:pPr marL="452438" indent="-430213">
              <a:buFont typeface="+mj-lt"/>
              <a:buAutoNum type="arabicPeriod" startAt="8"/>
            </a:pPr>
            <a:r>
              <a:rPr lang="en-GB" b="1" dirty="0" smtClean="0">
                <a:latin typeface="Comic Sans MS" panose="030F0702030302020204" pitchFamily="66" charset="0"/>
              </a:rPr>
              <a:t> The e-cooler design and integration has not been done yet (other than identifying the available space in Sector 4). See G. </a:t>
            </a:r>
            <a:r>
              <a:rPr lang="en-GB" b="1" dirty="0" err="1" smtClean="0">
                <a:latin typeface="Comic Sans MS" panose="030F0702030302020204" pitchFamily="66" charset="0"/>
              </a:rPr>
              <a:t>Tranquille’s</a:t>
            </a:r>
            <a:r>
              <a:rPr lang="en-GB" b="1" dirty="0" smtClean="0">
                <a:latin typeface="Comic Sans MS" panose="030F0702030302020204" pitchFamily="66" charset="0"/>
              </a:rPr>
              <a:t> presentation for further details. </a:t>
            </a:r>
          </a:p>
          <a:p>
            <a:pPr marL="22225" algn="ctr"/>
            <a:r>
              <a:rPr lang="en-GB" sz="2000" b="1" u="sng" dirty="0" smtClean="0">
                <a:latin typeface="Comic Sans MS" panose="030F0702030302020204" pitchFamily="66" charset="0"/>
              </a:rPr>
              <a:t>Thanks for your attention! </a:t>
            </a:r>
            <a:r>
              <a:rPr lang="en-GB" sz="2000" b="1" u="sng" dirty="0" smtClean="0">
                <a:latin typeface="Comic Sans MS" panose="030F0702030302020204" pitchFamily="66" charset="0"/>
                <a:sym typeface="Wingdings" panose="05000000000000000000" pitchFamily="2" charset="2"/>
              </a:rPr>
              <a:t></a:t>
            </a:r>
            <a:endParaRPr lang="en-GB" sz="2000" b="1" u="sng" dirty="0" smtClean="0">
              <a:latin typeface="Comic Sans MS" panose="030F0702030302020204" pitchFamily="66" charset="0"/>
            </a:endParaRPr>
          </a:p>
          <a:p>
            <a:pPr marL="452438" indent="-430213">
              <a:buFont typeface="+mj-lt"/>
              <a:buAutoNum type="arabicPeriod" startAt="8"/>
            </a:pPr>
            <a:endParaRPr lang="en-GB" b="1" dirty="0" smtClean="0">
              <a:latin typeface="Comic Sans MS" panose="030F0702030302020204" pitchFamily="66" charset="0"/>
            </a:endParaRPr>
          </a:p>
          <a:p>
            <a:pPr marL="452438" indent="-430213">
              <a:buFont typeface="+mj-lt"/>
              <a:buAutoNum type="arabicPeriod" startAt="8"/>
            </a:pPr>
            <a:endParaRPr lang="en-GB" b="1" dirty="0" smtClean="0">
              <a:latin typeface="Comic Sans MS" panose="030F0702030302020204" pitchFamily="66" charset="0"/>
            </a:endParaRPr>
          </a:p>
          <a:p>
            <a:pPr marL="452438" indent="-430213">
              <a:buFont typeface="+mj-lt"/>
              <a:buAutoNum type="arabicPeriod" startAt="8"/>
            </a:pPr>
            <a:endParaRPr lang="en-GB" b="1" dirty="0" smtClean="0">
              <a:latin typeface="Comic Sans MS" panose="030F0702030302020204" pitchFamily="66" charset="0"/>
            </a:endParaRPr>
          </a:p>
          <a:p>
            <a:endParaRPr lang="en-GB" b="1" dirty="0" smtClean="0">
              <a:latin typeface="Comic Sans MS" panose="030F0702030302020204" pitchFamily="66" charset="0"/>
            </a:endParaRPr>
          </a:p>
          <a:p>
            <a:endParaRPr lang="en-GB" sz="2000" b="1" dirty="0" smtClean="0">
              <a:latin typeface="Comic Sans MS" panose="030F0702030302020204" pitchFamily="66" charset="0"/>
            </a:endParaRPr>
          </a:p>
          <a:p>
            <a:endParaRPr lang="en-GB" sz="2200" b="1" dirty="0" smtClean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440564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uiExpand="1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3390" y="6525344"/>
            <a:ext cx="8943106" cy="262880"/>
          </a:xfrm>
        </p:spPr>
        <p:txBody>
          <a:bodyPr>
            <a:normAutofit fontScale="40000" lnSpcReduction="20000"/>
          </a:bodyPr>
          <a:lstStyle/>
          <a:p>
            <a:r>
              <a:rPr lang="en-GB" dirty="0" smtClean="0"/>
              <a:t>R. </a:t>
            </a:r>
            <a:r>
              <a:rPr lang="en-GB" dirty="0" err="1" smtClean="0"/>
              <a:t>Kersevan</a:t>
            </a:r>
            <a:r>
              <a:rPr lang="en-GB" dirty="0" smtClean="0"/>
              <a:t>, “ELENA Vacuum System”, - ELENA Project Review, Oct14-15, 2013, CERN</a:t>
            </a:r>
            <a:endParaRPr lang="en-GB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390" y="102518"/>
            <a:ext cx="950218" cy="950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0392" y="116632"/>
            <a:ext cx="936104" cy="9361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395536" y="44624"/>
            <a:ext cx="83529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b="1" dirty="0" smtClean="0">
                <a:latin typeface="Comic Sans MS" panose="030F0702030302020204" pitchFamily="66" charset="0"/>
              </a:rPr>
              <a:t>Bonus: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624" y="1196752"/>
            <a:ext cx="7084606" cy="466465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95536" y="5903893"/>
            <a:ext cx="835292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b="1" dirty="0" smtClean="0">
                <a:latin typeface="Comic Sans MS" panose="030F0702030302020204" pitchFamily="66" charset="0"/>
              </a:rPr>
              <a:t>ATRAP ES Switchyard, With Lenses and Beam Diagnostic Device</a:t>
            </a:r>
          </a:p>
        </p:txBody>
      </p:sp>
      <p:cxnSp>
        <p:nvCxnSpPr>
          <p:cNvPr id="6" name="Straight Arrow Connector 5"/>
          <p:cNvCxnSpPr/>
          <p:nvPr/>
        </p:nvCxnSpPr>
        <p:spPr>
          <a:xfrm flipV="1">
            <a:off x="1331640" y="1556792"/>
            <a:ext cx="2664296" cy="3096344"/>
          </a:xfrm>
          <a:prstGeom prst="straightConnector1">
            <a:avLst/>
          </a:prstGeom>
          <a:ln w="38100">
            <a:solidFill>
              <a:srgbClr val="FF0000"/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>
            <a:off x="4355976" y="2600908"/>
            <a:ext cx="4212468" cy="1980220"/>
          </a:xfrm>
          <a:prstGeom prst="straightConnector1">
            <a:avLst/>
          </a:prstGeom>
          <a:ln w="38100">
            <a:solidFill>
              <a:srgbClr val="FF0000"/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973191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12" repeatCount="3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9" repeatCount="3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  <p:bldP spid="7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3390" y="6525344"/>
            <a:ext cx="8943106" cy="262880"/>
          </a:xfrm>
        </p:spPr>
        <p:txBody>
          <a:bodyPr>
            <a:normAutofit fontScale="40000" lnSpcReduction="20000"/>
          </a:bodyPr>
          <a:lstStyle/>
          <a:p>
            <a:r>
              <a:rPr lang="en-GB" dirty="0" smtClean="0"/>
              <a:t>R. </a:t>
            </a:r>
            <a:r>
              <a:rPr lang="en-GB" dirty="0" err="1" smtClean="0"/>
              <a:t>Kersevan</a:t>
            </a:r>
            <a:r>
              <a:rPr lang="en-GB" dirty="0" smtClean="0"/>
              <a:t>, “ELENA Vacuum System”, - ELENA Project Review, Oct14-15, 2013, CERN</a:t>
            </a:r>
            <a:endParaRPr lang="en-GB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390" y="102518"/>
            <a:ext cx="950218" cy="950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0392" y="116632"/>
            <a:ext cx="936104" cy="9361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395536" y="44624"/>
            <a:ext cx="83529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b="1" dirty="0" smtClean="0">
                <a:latin typeface="Comic Sans MS" panose="030F0702030302020204" pitchFamily="66" charset="0"/>
              </a:rPr>
              <a:t>Bonus: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95536" y="5517232"/>
            <a:ext cx="835292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b="1" dirty="0" smtClean="0">
                <a:latin typeface="Comic Sans MS" panose="030F0702030302020204" pitchFamily="66" charset="0"/>
              </a:rPr>
              <a:t>Cross-section of the chamber through the plane of the orbit</a:t>
            </a:r>
          </a:p>
        </p:txBody>
      </p:sp>
      <p:pic>
        <p:nvPicPr>
          <p:cNvPr id="11" name="Picture 10" descr="sec01_top"/>
          <p:cNvPicPr>
            <a:picLocks noGrp="1" noChangeAspect="1"/>
          </p:cNvPicPr>
          <p:nvPr isPhoto="1"/>
        </p:nvPicPr>
        <p:blipFill rotWithShape="1">
          <a:blip r:embed="rId4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505" t="32632"/>
          <a:stretch/>
        </p:blipFill>
        <p:spPr>
          <a:xfrm>
            <a:off x="251520" y="1124744"/>
            <a:ext cx="8671394" cy="4253368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18342895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  <p:bldP spid="7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3390" y="6525344"/>
            <a:ext cx="8943106" cy="262880"/>
          </a:xfrm>
        </p:spPr>
        <p:txBody>
          <a:bodyPr>
            <a:normAutofit fontScale="40000" lnSpcReduction="20000"/>
          </a:bodyPr>
          <a:lstStyle/>
          <a:p>
            <a:r>
              <a:rPr lang="en-GB" dirty="0" smtClean="0"/>
              <a:t>R. </a:t>
            </a:r>
            <a:r>
              <a:rPr lang="en-GB" dirty="0" err="1" smtClean="0"/>
              <a:t>Kersevan</a:t>
            </a:r>
            <a:r>
              <a:rPr lang="en-GB" dirty="0" smtClean="0"/>
              <a:t>, “ELENA Vacuum System”, - ELENA Project Review, Oct14-15, 2013, CERN</a:t>
            </a:r>
            <a:endParaRPr lang="en-GB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390" y="102518"/>
            <a:ext cx="950218" cy="950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0392" y="116632"/>
            <a:ext cx="936104" cy="9361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395536" y="44624"/>
            <a:ext cx="83529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b="1" dirty="0" smtClean="0">
                <a:latin typeface="Comic Sans MS" panose="030F0702030302020204" pitchFamily="66" charset="0"/>
              </a:rPr>
              <a:t>Bonus: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68499" y="5427643"/>
            <a:ext cx="835292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b="1" dirty="0" smtClean="0">
                <a:latin typeface="Comic Sans MS" panose="030F0702030302020204" pitchFamily="66" charset="0"/>
              </a:rPr>
              <a:t>Pressure Profile, With and Without NEG-Coating on Tanks, Item on Previous Page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499" y="748242"/>
            <a:ext cx="7452320" cy="46577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7696" y="666167"/>
            <a:ext cx="6688607" cy="4635041"/>
          </a:xfrm>
          <a:prstGeom prst="rect">
            <a:avLst/>
          </a:prstGeo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33517771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  <p:bldP spid="9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3390" y="6525344"/>
            <a:ext cx="8943106" cy="262880"/>
          </a:xfrm>
        </p:spPr>
        <p:txBody>
          <a:bodyPr>
            <a:normAutofit fontScale="40000" lnSpcReduction="20000"/>
          </a:bodyPr>
          <a:lstStyle/>
          <a:p>
            <a:r>
              <a:rPr lang="en-GB" dirty="0" smtClean="0"/>
              <a:t>R. </a:t>
            </a:r>
            <a:r>
              <a:rPr lang="en-GB" dirty="0" err="1" smtClean="0"/>
              <a:t>Kersevan</a:t>
            </a:r>
            <a:r>
              <a:rPr lang="en-GB" dirty="0" smtClean="0"/>
              <a:t>, “ELENA Vacuum System”, - ELENA Project Review, Oct14-15, 2013, CERN</a:t>
            </a:r>
            <a:endParaRPr lang="en-GB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390" y="102518"/>
            <a:ext cx="950218" cy="950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0392" y="116632"/>
            <a:ext cx="936104" cy="9361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395536" y="44624"/>
            <a:ext cx="83529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b="1" dirty="0" smtClean="0">
                <a:latin typeface="Comic Sans MS" panose="030F0702030302020204" pitchFamily="66" charset="0"/>
              </a:rPr>
              <a:t>Bonus: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68499" y="5427643"/>
            <a:ext cx="83529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b="1" dirty="0" smtClean="0">
                <a:latin typeface="Comic Sans MS" panose="030F0702030302020204" pitchFamily="66" charset="0"/>
              </a:rPr>
              <a:t>Area yet to be defined in detail…</a:t>
            </a:r>
          </a:p>
        </p:txBody>
      </p:sp>
      <p:pic>
        <p:nvPicPr>
          <p:cNvPr id="10" name="Picture 3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34" t="5423" r="886" b="5009"/>
          <a:stretch/>
        </p:blipFill>
        <p:spPr bwMode="auto">
          <a:xfrm>
            <a:off x="1043608" y="836712"/>
            <a:ext cx="7018432" cy="439248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11" name="Oval 10"/>
          <p:cNvSpPr/>
          <p:nvPr/>
        </p:nvSpPr>
        <p:spPr>
          <a:xfrm>
            <a:off x="5292080" y="1484784"/>
            <a:ext cx="1440160" cy="100811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n w="57150">
                <a:solidFill>
                  <a:schemeClr val="tx1"/>
                </a:solidFill>
                <a:prstDash val="dash"/>
              </a:ln>
              <a:noFill/>
            </a:endParaRPr>
          </a:p>
        </p:txBody>
      </p:sp>
    </p:spTree>
    <p:extLst>
      <p:ext uri="{BB962C8B-B14F-4D97-AF65-F5344CB8AC3E}">
        <p14:creationId xmlns:p14="http://schemas.microsoft.com/office/powerpoint/2010/main" val="11555774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  <p:bldP spid="9" grpId="0" build="p"/>
      <p:bldP spid="11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3390" y="6525344"/>
            <a:ext cx="8943106" cy="262880"/>
          </a:xfrm>
        </p:spPr>
        <p:txBody>
          <a:bodyPr>
            <a:normAutofit fontScale="40000" lnSpcReduction="20000"/>
          </a:bodyPr>
          <a:lstStyle/>
          <a:p>
            <a:r>
              <a:rPr lang="en-GB" dirty="0" smtClean="0"/>
              <a:t>R. </a:t>
            </a:r>
            <a:r>
              <a:rPr lang="en-GB" dirty="0" err="1" smtClean="0"/>
              <a:t>Kersevan</a:t>
            </a:r>
            <a:r>
              <a:rPr lang="en-GB" dirty="0" smtClean="0"/>
              <a:t>, “ELENA Vacuum System”, - ELENA Project Review, Oct14-15, 2013, CERN</a:t>
            </a:r>
            <a:endParaRPr lang="en-GB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390" y="102518"/>
            <a:ext cx="950218" cy="950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0392" y="116632"/>
            <a:ext cx="936104" cy="9361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395536" y="44624"/>
            <a:ext cx="83529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b="1" dirty="0" smtClean="0">
                <a:latin typeface="Comic Sans MS" panose="030F0702030302020204" pitchFamily="66" charset="0"/>
              </a:rPr>
              <a:t>Bonus: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68499" y="5427643"/>
            <a:ext cx="835292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b="1" dirty="0" smtClean="0">
                <a:latin typeface="Comic Sans MS" panose="030F0702030302020204" pitchFamily="66" charset="0"/>
              </a:rPr>
              <a:t>Differential Pumping Concept for H</a:t>
            </a:r>
            <a:r>
              <a:rPr lang="en-GB" sz="2800" b="1" baseline="30000" dirty="0" smtClean="0">
                <a:latin typeface="Comic Sans MS" panose="030F0702030302020204" pitchFamily="66" charset="0"/>
              </a:rPr>
              <a:t>-/+</a:t>
            </a:r>
            <a:r>
              <a:rPr lang="en-GB" sz="2800" b="1" dirty="0" smtClean="0">
                <a:latin typeface="Comic Sans MS" panose="030F0702030302020204" pitchFamily="66" charset="0"/>
              </a:rPr>
              <a:t> Commissioning Injector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499" y="609392"/>
            <a:ext cx="7380312" cy="46126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08877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  <p:bldP spid="9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3390" y="6525344"/>
            <a:ext cx="8943106" cy="262880"/>
          </a:xfrm>
        </p:spPr>
        <p:txBody>
          <a:bodyPr>
            <a:normAutofit fontScale="40000" lnSpcReduction="20000"/>
          </a:bodyPr>
          <a:lstStyle/>
          <a:p>
            <a:r>
              <a:rPr lang="en-GB" dirty="0" smtClean="0"/>
              <a:t>R. </a:t>
            </a:r>
            <a:r>
              <a:rPr lang="en-GB" dirty="0" err="1" smtClean="0"/>
              <a:t>Kersevan</a:t>
            </a:r>
            <a:r>
              <a:rPr lang="en-GB" dirty="0" smtClean="0"/>
              <a:t>, “ELENA Vacuum System”, - ELENA Project Review, Oct14-15, 2013, CERN</a:t>
            </a:r>
            <a:endParaRPr lang="en-GB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390" y="102518"/>
            <a:ext cx="950218" cy="950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1403648" y="162831"/>
            <a:ext cx="633670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GB" sz="2200" b="1" dirty="0" smtClean="0">
                <a:latin typeface="Comic Sans MS" panose="030F0702030302020204" pitchFamily="66" charset="0"/>
              </a:rPr>
              <a:t>Machine physics vacuum requirements</a:t>
            </a:r>
            <a:endParaRPr lang="en-GB" sz="2200" b="1" dirty="0" smtClean="0">
              <a:latin typeface="Comic Sans MS" panose="030F0702030302020204" pitchFamily="66" charset="0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0392" y="116632"/>
            <a:ext cx="936104" cy="9361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390" y="1355336"/>
            <a:ext cx="4174263" cy="3240360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594462" y="5157192"/>
            <a:ext cx="8081994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200" b="1" dirty="0" smtClean="0">
                <a:latin typeface="Comic Sans MS" panose="030F0702030302020204" pitchFamily="66" charset="0"/>
              </a:rPr>
              <a:t>This translates into an average pressure at the lower limit of Ultra-High Vacuum Range:</a:t>
            </a:r>
          </a:p>
          <a:p>
            <a:pPr algn="ctr"/>
            <a:endParaRPr lang="en-GB" sz="1000" b="1" dirty="0" smtClean="0">
              <a:latin typeface="Comic Sans MS" panose="030F0702030302020204" pitchFamily="66" charset="0"/>
            </a:endParaRPr>
          </a:p>
          <a:p>
            <a:pPr algn="ctr"/>
            <a:r>
              <a:rPr lang="en-GB" sz="2400" b="1" dirty="0" err="1" smtClean="0">
                <a:latin typeface="Comic Sans MS" panose="030F0702030302020204" pitchFamily="66" charset="0"/>
              </a:rPr>
              <a:t>P</a:t>
            </a:r>
            <a:r>
              <a:rPr lang="en-GB" sz="2400" b="1" baseline="-25000" dirty="0" err="1" smtClean="0">
                <a:latin typeface="Comic Sans MS" panose="030F0702030302020204" pitchFamily="66" charset="0"/>
              </a:rPr>
              <a:t>average</a:t>
            </a:r>
            <a:r>
              <a:rPr lang="en-GB" sz="2400" b="1" baseline="-25000" dirty="0" smtClean="0">
                <a:latin typeface="Comic Sans MS" panose="030F0702030302020204" pitchFamily="66" charset="0"/>
              </a:rPr>
              <a:t> </a:t>
            </a:r>
            <a:r>
              <a:rPr lang="en-GB" sz="2400" b="1" dirty="0" smtClean="0">
                <a:latin typeface="Comic Sans MS" panose="030F0702030302020204" pitchFamily="66" charset="0"/>
              </a:rPr>
              <a:t>&lt; 3.0E-12 </a:t>
            </a:r>
            <a:r>
              <a:rPr lang="en-GB" sz="2400" b="1" dirty="0" err="1" smtClean="0">
                <a:latin typeface="Comic Sans MS" panose="030F0702030302020204" pitchFamily="66" charset="0"/>
              </a:rPr>
              <a:t>Torr</a:t>
            </a:r>
            <a:r>
              <a:rPr lang="en-GB" sz="2400" b="1" dirty="0" smtClean="0">
                <a:latin typeface="Comic Sans MS" panose="030F0702030302020204" pitchFamily="66" charset="0"/>
              </a:rPr>
              <a:t>  ( &lt; 4E-12 mbar) </a:t>
            </a:r>
            <a:r>
              <a:rPr lang="en-GB" sz="2400" b="1" u="sng" dirty="0" smtClean="0">
                <a:latin typeface="Comic Sans MS" panose="030F0702030302020204" pitchFamily="66" charset="0"/>
              </a:rPr>
              <a:t>N</a:t>
            </a:r>
            <a:r>
              <a:rPr lang="en-GB" sz="2400" b="1" u="sng" baseline="-25000" dirty="0" smtClean="0">
                <a:latin typeface="Comic Sans MS" panose="030F0702030302020204" pitchFamily="66" charset="0"/>
              </a:rPr>
              <a:t>2</a:t>
            </a:r>
            <a:r>
              <a:rPr lang="en-GB" sz="2400" b="1" u="sng" dirty="0" smtClean="0">
                <a:latin typeface="Comic Sans MS" panose="030F0702030302020204" pitchFamily="66" charset="0"/>
              </a:rPr>
              <a:t>-equiv.!!</a:t>
            </a:r>
            <a:endParaRPr lang="en-GB" sz="2400" b="1" u="sng" dirty="0" smtClean="0"/>
          </a:p>
          <a:p>
            <a:pPr marL="342900" indent="-342900">
              <a:buFont typeface="+mj-lt"/>
              <a:buAutoNum type="arabicPeriod" startAt="2"/>
            </a:pPr>
            <a:endParaRPr lang="en-GB" sz="2400" dirty="0"/>
          </a:p>
        </p:txBody>
      </p:sp>
      <p:grpSp>
        <p:nvGrpSpPr>
          <p:cNvPr id="2" name="Group 1"/>
          <p:cNvGrpSpPr/>
          <p:nvPr/>
        </p:nvGrpSpPr>
        <p:grpSpPr>
          <a:xfrm>
            <a:off x="4344084" y="1355336"/>
            <a:ext cx="4536024" cy="3392530"/>
            <a:chOff x="4344084" y="1355336"/>
            <a:chExt cx="4536024" cy="3392530"/>
          </a:xfrm>
        </p:grpSpPr>
        <p:pic>
          <p:nvPicPr>
            <p:cNvPr id="2051" name="Picture 3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44084" y="1355336"/>
              <a:ext cx="4536024" cy="2937760"/>
            </a:xfrm>
            <a:prstGeom prst="rect">
              <a:avLst/>
            </a:prstGeom>
            <a:noFill/>
            <a:ln w="9525">
              <a:solidFill>
                <a:srgbClr val="4F81BD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pic>
        <p:sp>
          <p:nvSpPr>
            <p:cNvPr id="9" name="TextBox 8"/>
            <p:cNvSpPr txBox="1"/>
            <p:nvPr/>
          </p:nvSpPr>
          <p:spPr>
            <a:xfrm>
              <a:off x="4795069" y="4316979"/>
              <a:ext cx="3696868" cy="430887"/>
            </a:xfrm>
            <a:prstGeom prst="rect">
              <a:avLst/>
            </a:prstGeom>
            <a:noFill/>
            <a:ln>
              <a:solidFill>
                <a:schemeClr val="accent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200" b="1" dirty="0" smtClean="0">
                  <a:latin typeface="Comic Sans MS" panose="030F0702030302020204" pitchFamily="66" charset="0"/>
                </a:rPr>
                <a:t>C. </a:t>
              </a:r>
              <a:r>
                <a:rPr lang="en-GB" sz="2200" b="1" dirty="0" err="1" smtClean="0">
                  <a:latin typeface="Comic Sans MS" panose="030F0702030302020204" pitchFamily="66" charset="0"/>
                </a:rPr>
                <a:t>Carli</a:t>
              </a:r>
              <a:r>
                <a:rPr lang="en-GB" sz="2200" b="1" dirty="0" smtClean="0">
                  <a:latin typeface="Comic Sans MS" panose="030F0702030302020204" pitchFamily="66" charset="0"/>
                </a:rPr>
                <a:t>, this review.</a:t>
              </a:r>
              <a:endParaRPr lang="en-GB" sz="2400" dirty="0"/>
            </a:p>
          </p:txBody>
        </p:sp>
      </p:grpSp>
      <p:sp>
        <p:nvSpPr>
          <p:cNvPr id="11" name="Oval 10"/>
          <p:cNvSpPr/>
          <p:nvPr/>
        </p:nvSpPr>
        <p:spPr>
          <a:xfrm>
            <a:off x="5508104" y="2608192"/>
            <a:ext cx="1512168" cy="432048"/>
          </a:xfrm>
          <a:prstGeom prst="ellipse">
            <a:avLst/>
          </a:prstGeom>
          <a:noFill/>
          <a:ln w="38100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0" name="Straight Connector 9"/>
          <p:cNvCxnSpPr/>
          <p:nvPr/>
        </p:nvCxnSpPr>
        <p:spPr>
          <a:xfrm>
            <a:off x="4427984" y="4127046"/>
            <a:ext cx="4320480" cy="0"/>
          </a:xfrm>
          <a:prstGeom prst="line">
            <a:avLst/>
          </a:prstGeom>
          <a:ln w="28575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4427984" y="4301480"/>
            <a:ext cx="4320480" cy="0"/>
          </a:xfrm>
          <a:prstGeom prst="line">
            <a:avLst/>
          </a:prstGeom>
          <a:ln w="28575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866804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3390" y="6525344"/>
            <a:ext cx="8943106" cy="262880"/>
          </a:xfrm>
        </p:spPr>
        <p:txBody>
          <a:bodyPr>
            <a:normAutofit fontScale="40000" lnSpcReduction="20000"/>
          </a:bodyPr>
          <a:lstStyle/>
          <a:p>
            <a:r>
              <a:rPr lang="en-GB" dirty="0" smtClean="0"/>
              <a:t>R. </a:t>
            </a:r>
            <a:r>
              <a:rPr lang="en-GB" dirty="0" err="1" smtClean="0"/>
              <a:t>Kersevan</a:t>
            </a:r>
            <a:r>
              <a:rPr lang="en-GB" dirty="0" smtClean="0"/>
              <a:t>, “ELENA Vacuum System”, - ELENA Project Review, Oct14-15, 2013, CERN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1043608" y="118610"/>
            <a:ext cx="77048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+mj-lt"/>
              <a:buAutoNum type="arabicPeriod" startAt="2"/>
            </a:pPr>
            <a:r>
              <a:rPr lang="en-GB" b="1" dirty="0" smtClean="0">
                <a:latin typeface="Comic Sans MS" panose="030F0702030302020204" pitchFamily="66" charset="0"/>
              </a:rPr>
              <a:t>Materials</a:t>
            </a:r>
            <a:endParaRPr lang="en-GB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390" y="102518"/>
            <a:ext cx="950218" cy="950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0392" y="116632"/>
            <a:ext cx="936104" cy="9361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395536" y="332656"/>
            <a:ext cx="8352928" cy="5847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0" b="1" dirty="0" smtClean="0">
                <a:latin typeface="Comic Sans MS" panose="030F0702030302020204" pitchFamily="66" charset="0"/>
              </a:rPr>
              <a:t>Requirements:</a:t>
            </a:r>
          </a:p>
          <a:p>
            <a:pPr algn="ctr"/>
            <a:endParaRPr lang="en-GB" sz="2400" b="1" dirty="0" smtClean="0">
              <a:latin typeface="Comic Sans MS" panose="030F0702030302020204" pitchFamily="66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n-GB" sz="2200" b="1" dirty="0" smtClean="0">
                <a:latin typeface="Comic Sans MS" panose="030F0702030302020204" pitchFamily="66" charset="0"/>
              </a:rPr>
              <a:t>Availability, Cost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2200" b="1" dirty="0" smtClean="0">
                <a:latin typeface="Comic Sans MS" panose="030F0702030302020204" pitchFamily="66" charset="0"/>
              </a:rPr>
              <a:t>Known Cleaning Procedures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2200" b="1" dirty="0" smtClean="0">
                <a:latin typeface="Comic Sans MS" panose="030F0702030302020204" pitchFamily="66" charset="0"/>
              </a:rPr>
              <a:t>Low Magnetic Permeability 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2200" b="1" dirty="0" err="1" smtClean="0">
                <a:latin typeface="Comic Sans MS" panose="030F0702030302020204" pitchFamily="66" charset="0"/>
              </a:rPr>
              <a:t>Weldability</a:t>
            </a:r>
            <a:endParaRPr lang="en-GB" sz="2200" b="1" dirty="0" smtClean="0">
              <a:latin typeface="Comic Sans MS" panose="030F0702030302020204" pitchFamily="66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n-GB" sz="2200" b="1" dirty="0" smtClean="0">
                <a:latin typeface="Comic Sans MS" panose="030F0702030302020204" pitchFamily="66" charset="0"/>
              </a:rPr>
              <a:t>Low Outgassing Rate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2200" b="1" dirty="0" smtClean="0">
                <a:latin typeface="Comic Sans MS" panose="030F0702030302020204" pitchFamily="66" charset="0"/>
              </a:rPr>
              <a:t>Capable to Sustain Bake-Out up to 250 ºC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2200" b="1" dirty="0" smtClean="0">
                <a:latin typeface="Comic Sans MS" panose="030F0702030302020204" pitchFamily="66" charset="0"/>
              </a:rPr>
              <a:t>Reliable Sealing Techniques</a:t>
            </a:r>
            <a:endParaRPr lang="en-GB" sz="2200" b="1" dirty="0" smtClean="0">
              <a:latin typeface="Comic Sans MS" panose="030F0702030302020204" pitchFamily="66" charset="0"/>
            </a:endParaRPr>
          </a:p>
          <a:p>
            <a:endParaRPr lang="en-GB" sz="2200" b="1" dirty="0" smtClean="0">
              <a:latin typeface="Comic Sans MS" panose="030F0702030302020204" pitchFamily="66" charset="0"/>
            </a:endParaRPr>
          </a:p>
          <a:p>
            <a:endParaRPr lang="en-GB" sz="2200" b="1" dirty="0" smtClean="0">
              <a:latin typeface="Comic Sans MS" panose="030F0702030302020204" pitchFamily="66" charset="0"/>
            </a:endParaRPr>
          </a:p>
          <a:p>
            <a:pPr algn="ctr"/>
            <a:r>
              <a:rPr lang="en-GB" sz="2400" b="1" dirty="0" smtClean="0">
                <a:latin typeface="Comic Sans MS" panose="030F0702030302020204" pitchFamily="66" charset="0"/>
              </a:rPr>
              <a:t>Requirements 1 through 7 identify 316 LN Stainless-Steel as the Material of Choice, With </a:t>
            </a:r>
            <a:r>
              <a:rPr lang="en-GB" sz="2400" b="1" dirty="0" err="1" smtClean="0">
                <a:latin typeface="Comic Sans MS" panose="030F0702030302020204" pitchFamily="66" charset="0"/>
              </a:rPr>
              <a:t>ConFLat</a:t>
            </a:r>
            <a:r>
              <a:rPr lang="en-GB" sz="2400" b="1" dirty="0" smtClean="0">
                <a:latin typeface="Comic Sans MS" panose="030F0702030302020204" pitchFamily="66" charset="0"/>
              </a:rPr>
              <a:t> Flanges to be Used Anywhere Possible</a:t>
            </a:r>
          </a:p>
          <a:p>
            <a:endParaRPr lang="en-GB" sz="2200" dirty="0" smtClean="0"/>
          </a:p>
          <a:p>
            <a:pPr marL="342900" indent="-342900">
              <a:buFont typeface="+mj-lt"/>
              <a:buAutoNum type="arabicPeriod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29798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3390" y="6525344"/>
            <a:ext cx="8943106" cy="262880"/>
          </a:xfrm>
        </p:spPr>
        <p:txBody>
          <a:bodyPr>
            <a:normAutofit fontScale="40000" lnSpcReduction="20000"/>
          </a:bodyPr>
          <a:lstStyle/>
          <a:p>
            <a:r>
              <a:rPr lang="en-GB" dirty="0" smtClean="0"/>
              <a:t>R. </a:t>
            </a:r>
            <a:r>
              <a:rPr lang="en-GB" dirty="0" err="1" smtClean="0"/>
              <a:t>Kersevan</a:t>
            </a:r>
            <a:r>
              <a:rPr lang="en-GB" dirty="0" smtClean="0"/>
              <a:t>, “ELENA Vacuum System”, - ELENA Project Review, Oct14-15, 2013, CERN</a:t>
            </a:r>
            <a:endParaRPr lang="en-GB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390" y="102518"/>
            <a:ext cx="950218" cy="950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1043608" y="118610"/>
            <a:ext cx="77048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+mj-lt"/>
              <a:buAutoNum type="arabicPeriod" startAt="3"/>
            </a:pPr>
            <a:r>
              <a:rPr lang="en-GB" b="1" dirty="0" smtClean="0">
                <a:latin typeface="Comic Sans MS" panose="030F0702030302020204" pitchFamily="66" charset="0"/>
              </a:rPr>
              <a:t>Expected Gas Loads and Pumping Speeds</a:t>
            </a:r>
            <a:endParaRPr lang="en-GB" dirty="0" smtClean="0"/>
          </a:p>
          <a:p>
            <a:pPr marL="342900" indent="-342900">
              <a:buFont typeface="+mj-lt"/>
              <a:buAutoNum type="arabicPeriod" startAt="3"/>
            </a:pPr>
            <a:endParaRPr lang="en-GB" dirty="0"/>
          </a:p>
        </p:txBody>
      </p:sp>
      <p:pic>
        <p:nvPicPr>
          <p:cNvPr id="3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0392" y="116632"/>
            <a:ext cx="936104" cy="9361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971600" y="548680"/>
            <a:ext cx="7704856" cy="132343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2200" dirty="0" smtClean="0">
                <a:latin typeface="Comic Sans MS" panose="030F0702030302020204" pitchFamily="66" charset="0"/>
              </a:rPr>
              <a:t>The (very) initial estimate of the expected gas load and pumping scheme/requirements dates to this meeting…</a:t>
            </a:r>
          </a:p>
          <a:p>
            <a:pPr algn="ctr"/>
            <a:r>
              <a:rPr lang="en-GB" sz="1600" dirty="0" smtClean="0">
                <a:latin typeface="Comic Sans MS" panose="030F0702030302020204" pitchFamily="66" charset="0"/>
              </a:rPr>
              <a:t>(presentation by P. </a:t>
            </a:r>
            <a:r>
              <a:rPr lang="en-GB" sz="1600" dirty="0" err="1" smtClean="0">
                <a:latin typeface="Comic Sans MS" panose="030F0702030302020204" pitchFamily="66" charset="0"/>
              </a:rPr>
              <a:t>Chiggiato</a:t>
            </a:r>
            <a:r>
              <a:rPr lang="en-GB" sz="1600" dirty="0" smtClean="0">
                <a:latin typeface="Comic Sans MS" panose="030F0702030302020204" pitchFamily="66" charset="0"/>
              </a:rPr>
              <a:t>, TE-VSC-IVM)</a:t>
            </a:r>
            <a:endParaRPr lang="en-GB" sz="1600" dirty="0" smtClean="0"/>
          </a:p>
          <a:p>
            <a:pPr marL="342900" indent="-342900">
              <a:buFont typeface="+mj-lt"/>
              <a:buAutoNum type="arabicPeriod" startAt="2"/>
            </a:pPr>
            <a:endParaRPr lang="en-GB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3292" y="1628800"/>
            <a:ext cx="8534400" cy="971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404" y="2799240"/>
            <a:ext cx="4317166" cy="3654096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2813586"/>
            <a:ext cx="4317166" cy="3632654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36" name="Oval 35"/>
          <p:cNvSpPr/>
          <p:nvPr/>
        </p:nvSpPr>
        <p:spPr>
          <a:xfrm>
            <a:off x="1763688" y="6093296"/>
            <a:ext cx="1512168" cy="432048"/>
          </a:xfrm>
          <a:prstGeom prst="ellipse">
            <a:avLst/>
          </a:prstGeom>
          <a:noFill/>
          <a:ln w="38100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" name="Oval 39"/>
          <p:cNvSpPr/>
          <p:nvPr/>
        </p:nvSpPr>
        <p:spPr>
          <a:xfrm>
            <a:off x="6012452" y="3958005"/>
            <a:ext cx="885285" cy="316835"/>
          </a:xfrm>
          <a:prstGeom prst="ellipse">
            <a:avLst/>
          </a:prstGeom>
          <a:noFill/>
          <a:ln w="38100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1" name="Oval 40"/>
          <p:cNvSpPr/>
          <p:nvPr/>
        </p:nvSpPr>
        <p:spPr>
          <a:xfrm>
            <a:off x="5727656" y="6132646"/>
            <a:ext cx="2012696" cy="432048"/>
          </a:xfrm>
          <a:prstGeom prst="ellipse">
            <a:avLst/>
          </a:prstGeom>
          <a:noFill/>
          <a:ln w="38100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2" name="Oval 41"/>
          <p:cNvSpPr/>
          <p:nvPr/>
        </p:nvSpPr>
        <p:spPr>
          <a:xfrm>
            <a:off x="639303" y="4941168"/>
            <a:ext cx="973814" cy="316835"/>
          </a:xfrm>
          <a:prstGeom prst="ellipse">
            <a:avLst/>
          </a:prstGeom>
          <a:noFill/>
          <a:ln w="38100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3" name="TextBox 42"/>
          <p:cNvSpPr txBox="1"/>
          <p:nvPr/>
        </p:nvSpPr>
        <p:spPr>
          <a:xfrm>
            <a:off x="296442" y="3428454"/>
            <a:ext cx="8534400" cy="169277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2200" b="1" dirty="0" smtClean="0">
                <a:latin typeface="Comic Sans MS" panose="030F0702030302020204" pitchFamily="66" charset="0"/>
              </a:rPr>
              <a:t>Today’s Update:</a:t>
            </a:r>
          </a:p>
          <a:p>
            <a:pPr algn="ctr"/>
            <a:r>
              <a:rPr lang="en-GB" sz="2200" b="1" dirty="0" smtClean="0">
                <a:latin typeface="Comic Sans MS" panose="030F0702030302020204" pitchFamily="66" charset="0"/>
              </a:rPr>
              <a:t>Estimated total geometric area of vacuum chamber: ~10 m</a:t>
            </a:r>
            <a:r>
              <a:rPr lang="en-GB" sz="2200" b="1" baseline="30000" dirty="0" smtClean="0">
                <a:latin typeface="Comic Sans MS" panose="030F0702030302020204" pitchFamily="66" charset="0"/>
              </a:rPr>
              <a:t>2</a:t>
            </a:r>
          </a:p>
          <a:p>
            <a:pPr algn="ctr"/>
            <a:r>
              <a:rPr lang="en-GB" sz="2200" b="1" dirty="0" smtClean="0">
                <a:latin typeface="Comic Sans MS" panose="030F0702030302020204" pitchFamily="66" charset="0"/>
              </a:rPr>
              <a:t>Estimated total outgassing rate at 1.0E-12 </a:t>
            </a:r>
            <a:r>
              <a:rPr lang="en-GB" sz="2200" b="1" dirty="0" err="1" smtClean="0">
                <a:latin typeface="Comic Sans MS" panose="030F0702030302020204" pitchFamily="66" charset="0"/>
              </a:rPr>
              <a:t>Torr</a:t>
            </a:r>
            <a:r>
              <a:rPr lang="en-GB" sz="2200" b="1" dirty="0" smtClean="0">
                <a:latin typeface="Comic Sans MS" panose="030F0702030302020204" pitchFamily="66" charset="0"/>
              </a:rPr>
              <a:t>*l/s/cm</a:t>
            </a:r>
            <a:r>
              <a:rPr lang="en-GB" sz="2200" b="1" baseline="30000" dirty="0" smtClean="0">
                <a:latin typeface="Comic Sans MS" panose="030F0702030302020204" pitchFamily="66" charset="0"/>
              </a:rPr>
              <a:t>2</a:t>
            </a:r>
            <a:r>
              <a:rPr lang="en-GB" sz="2200" b="1" dirty="0" smtClean="0">
                <a:latin typeface="Comic Sans MS" panose="030F0702030302020204" pitchFamily="66" charset="0"/>
              </a:rPr>
              <a:t>: </a:t>
            </a:r>
          </a:p>
          <a:p>
            <a:pPr algn="ctr"/>
            <a:r>
              <a:rPr lang="en-GB" sz="2200" b="1" dirty="0" smtClean="0">
                <a:latin typeface="Comic Sans MS" panose="030F0702030302020204" pitchFamily="66" charset="0"/>
              </a:rPr>
              <a:t>1~5E-7 </a:t>
            </a:r>
            <a:r>
              <a:rPr lang="en-GB" sz="2200" b="1" dirty="0" err="1" smtClean="0">
                <a:latin typeface="Comic Sans MS" panose="030F0702030302020204" pitchFamily="66" charset="0"/>
              </a:rPr>
              <a:t>Torr</a:t>
            </a:r>
            <a:r>
              <a:rPr lang="en-GB" sz="2200" b="1" dirty="0" smtClean="0">
                <a:latin typeface="Comic Sans MS" panose="030F0702030302020204" pitchFamily="66" charset="0"/>
              </a:rPr>
              <a:t>*l/s</a:t>
            </a:r>
          </a:p>
          <a:p>
            <a:pPr algn="ctr"/>
            <a:endParaRPr lang="en-GB" sz="1600" b="1" dirty="0" smtClean="0"/>
          </a:p>
        </p:txBody>
      </p:sp>
    </p:spTree>
    <p:extLst>
      <p:ext uri="{BB962C8B-B14F-4D97-AF65-F5344CB8AC3E}">
        <p14:creationId xmlns:p14="http://schemas.microsoft.com/office/powerpoint/2010/main" val="15609427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4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"/>
                            </p:stCondLst>
                            <p:childTnLst>
                              <p:par>
                                <p:cTn id="5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1000"/>
                            </p:stCondLst>
                            <p:childTnLst>
                              <p:par>
                                <p:cTn id="5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36" grpId="0" animBg="1"/>
      <p:bldP spid="40" grpId="0" animBg="1"/>
      <p:bldP spid="41" grpId="0" animBg="1"/>
      <p:bldP spid="42" grpId="0" animBg="1"/>
      <p:bldP spid="4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3390" y="6525344"/>
            <a:ext cx="8943106" cy="262880"/>
          </a:xfrm>
        </p:spPr>
        <p:txBody>
          <a:bodyPr>
            <a:normAutofit fontScale="40000" lnSpcReduction="20000"/>
          </a:bodyPr>
          <a:lstStyle/>
          <a:p>
            <a:r>
              <a:rPr lang="en-GB" dirty="0" smtClean="0"/>
              <a:t>R. </a:t>
            </a:r>
            <a:r>
              <a:rPr lang="en-GB" dirty="0" err="1" smtClean="0"/>
              <a:t>Kersevan</a:t>
            </a:r>
            <a:r>
              <a:rPr lang="en-GB" dirty="0" smtClean="0"/>
              <a:t>, “ELENA Vacuum System”, - ELENA Project Review, Oct14-15, 2013, CERN</a:t>
            </a:r>
            <a:endParaRPr lang="en-GB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390" y="102518"/>
            <a:ext cx="950218" cy="950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Content Placeholder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883347" y="1927373"/>
            <a:ext cx="4937125" cy="4525963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34" name="TextBox 33"/>
          <p:cNvSpPr txBox="1"/>
          <p:nvPr/>
        </p:nvSpPr>
        <p:spPr>
          <a:xfrm>
            <a:off x="179512" y="1998163"/>
            <a:ext cx="338437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b="1" dirty="0" smtClean="0">
                <a:latin typeface="Comic Sans MS" panose="030F0702030302020204" pitchFamily="66" charset="0"/>
              </a:rPr>
              <a:t>… and also sufficient space for bellows, gate valves, etc… : GREAT!</a:t>
            </a:r>
            <a:endParaRPr lang="en-GB" sz="2200" b="1" dirty="0" smtClean="0"/>
          </a:p>
          <a:p>
            <a:pPr marL="342900" indent="-342900">
              <a:buFont typeface="+mj-lt"/>
              <a:buAutoNum type="arabicPeriod" startAt="2"/>
            </a:pPr>
            <a:endParaRPr lang="en-GB" dirty="0"/>
          </a:p>
        </p:txBody>
      </p:sp>
      <p:pic>
        <p:nvPicPr>
          <p:cNvPr id="35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0392" y="116632"/>
            <a:ext cx="936104" cy="9361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115616" y="548680"/>
            <a:ext cx="7704856" cy="138499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2200" b="1" dirty="0" smtClean="0">
                <a:latin typeface="Comic Sans MS" panose="030F0702030302020204" pitchFamily="66" charset="0"/>
              </a:rPr>
              <a:t>The initial lattice seemed to leave sufficient space for installing </a:t>
            </a:r>
            <a:r>
              <a:rPr lang="en-GB" sz="2200" b="1" u="sng" dirty="0" smtClean="0">
                <a:latin typeface="Comic Sans MS" panose="030F0702030302020204" pitchFamily="66" charset="0"/>
              </a:rPr>
              <a:t>lumped pumps</a:t>
            </a:r>
            <a:r>
              <a:rPr lang="en-GB" sz="2200" b="1" dirty="0">
                <a:latin typeface="Comic Sans MS" panose="030F0702030302020204" pitchFamily="66" charset="0"/>
              </a:rPr>
              <a:t> </a:t>
            </a:r>
            <a:r>
              <a:rPr lang="en-GB" sz="2200" b="1" dirty="0" smtClean="0">
                <a:latin typeface="Comic Sans MS" panose="030F0702030302020204" pitchFamily="66" charset="0"/>
              </a:rPr>
              <a:t>in each straight section (</a:t>
            </a:r>
            <a:r>
              <a:rPr lang="en-GB" sz="2200" b="1" dirty="0" err="1" smtClean="0">
                <a:latin typeface="Comic Sans MS" panose="030F0702030302020204" pitchFamily="66" charset="0"/>
              </a:rPr>
              <a:t>plus,eventually,one</a:t>
            </a:r>
            <a:r>
              <a:rPr lang="en-GB" sz="2200" b="1" dirty="0" smtClean="0">
                <a:latin typeface="Comic Sans MS" panose="030F0702030302020204" pitchFamily="66" charset="0"/>
              </a:rPr>
              <a:t> pump on each dipole)…</a:t>
            </a:r>
            <a:endParaRPr lang="en-GB" sz="2200" b="1" dirty="0" smtClean="0"/>
          </a:p>
          <a:p>
            <a:pPr marL="342900" indent="-342900">
              <a:buFont typeface="+mj-lt"/>
              <a:buAutoNum type="arabicPeriod" startAt="2"/>
            </a:pPr>
            <a:endParaRPr lang="en-GB" dirty="0"/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3347864" y="1241177"/>
            <a:ext cx="2304256" cy="1035695"/>
          </a:xfrm>
          <a:prstGeom prst="straightConnector1">
            <a:avLst/>
          </a:prstGeom>
          <a:ln w="28575">
            <a:solidFill>
              <a:srgbClr val="FF0000"/>
            </a:solidFill>
            <a:headEnd type="none" w="med" len="med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>
            <a:off x="3347864" y="1241177"/>
            <a:ext cx="1008112" cy="1971799"/>
          </a:xfrm>
          <a:prstGeom prst="straightConnector1">
            <a:avLst/>
          </a:prstGeom>
          <a:ln w="28575">
            <a:solidFill>
              <a:srgbClr val="FF0000"/>
            </a:solidFill>
            <a:headEnd type="none" w="med" len="med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3347864" y="1241177"/>
            <a:ext cx="1008112" cy="3555975"/>
          </a:xfrm>
          <a:prstGeom prst="straightConnector1">
            <a:avLst/>
          </a:prstGeom>
          <a:ln w="28575">
            <a:solidFill>
              <a:srgbClr val="FF0000"/>
            </a:solidFill>
            <a:headEnd type="none" w="med" len="med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3347864" y="1241177"/>
            <a:ext cx="2232248" cy="4564087"/>
          </a:xfrm>
          <a:prstGeom prst="straightConnector1">
            <a:avLst/>
          </a:prstGeom>
          <a:ln w="28575">
            <a:solidFill>
              <a:srgbClr val="FF0000"/>
            </a:solidFill>
            <a:headEnd type="none" w="med" len="med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>
            <a:off x="3347864" y="1241177"/>
            <a:ext cx="3096344" cy="4571592"/>
          </a:xfrm>
          <a:prstGeom prst="straightConnector1">
            <a:avLst/>
          </a:prstGeom>
          <a:ln w="28575">
            <a:solidFill>
              <a:srgbClr val="FF0000"/>
            </a:solidFill>
            <a:headEnd type="none" w="med" len="med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>
            <a:off x="3347864" y="1241177"/>
            <a:ext cx="4248472" cy="3771999"/>
          </a:xfrm>
          <a:prstGeom prst="straightConnector1">
            <a:avLst/>
          </a:prstGeom>
          <a:ln w="28575">
            <a:solidFill>
              <a:srgbClr val="FF0000"/>
            </a:solidFill>
            <a:headEnd type="none" w="med" len="med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>
            <a:off x="3347864" y="1241177"/>
            <a:ext cx="4392488" cy="2115815"/>
          </a:xfrm>
          <a:prstGeom prst="straightConnector1">
            <a:avLst/>
          </a:prstGeom>
          <a:ln w="28575">
            <a:solidFill>
              <a:srgbClr val="FF0000"/>
            </a:solidFill>
            <a:headEnd type="none" w="med" len="med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1043608" y="118610"/>
            <a:ext cx="77048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+mj-lt"/>
              <a:buAutoNum type="arabicPeriod" startAt="4"/>
            </a:pPr>
            <a:r>
              <a:rPr lang="en-GB" b="1" dirty="0" smtClean="0">
                <a:latin typeface="Comic Sans MS" panose="030F0702030302020204" pitchFamily="66" charset="0"/>
              </a:rPr>
              <a:t>Lattice Design and Integration Issues </a:t>
            </a:r>
            <a:endParaRPr lang="en-GB" dirty="0" smtClean="0"/>
          </a:p>
          <a:p>
            <a:pPr marL="342900" indent="-342900">
              <a:buFont typeface="+mj-lt"/>
              <a:buAutoNum type="arabicPeriod" startAt="4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362339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500"/>
                            </p:stCondLst>
                            <p:childTnLst>
                              <p:par>
                                <p:cTn id="30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000"/>
                            </p:stCondLst>
                            <p:childTnLst>
                              <p:par>
                                <p:cTn id="35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500"/>
                            </p:stCondLst>
                            <p:childTnLst>
                              <p:par>
                                <p:cTn id="40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000"/>
                            </p:stCondLst>
                            <p:childTnLst>
                              <p:par>
                                <p:cTn id="45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  <p:bldP spid="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3390" y="6525344"/>
            <a:ext cx="8943106" cy="262880"/>
          </a:xfrm>
        </p:spPr>
        <p:txBody>
          <a:bodyPr>
            <a:normAutofit fontScale="40000" lnSpcReduction="20000"/>
          </a:bodyPr>
          <a:lstStyle/>
          <a:p>
            <a:r>
              <a:rPr lang="en-GB" dirty="0" smtClean="0"/>
              <a:t>R. </a:t>
            </a:r>
            <a:r>
              <a:rPr lang="en-GB" dirty="0" err="1" smtClean="0"/>
              <a:t>Kersevan</a:t>
            </a:r>
            <a:r>
              <a:rPr lang="en-GB" dirty="0" smtClean="0"/>
              <a:t>, “ELENA Vacuum System”, - ELENA Project Review, Oct14-15, 2013, CERN</a:t>
            </a:r>
            <a:endParaRPr lang="en-GB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390" y="102518"/>
            <a:ext cx="950218" cy="950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Content Placeholder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883347" y="1927373"/>
            <a:ext cx="4937125" cy="4525963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6" name="TextBox 5"/>
          <p:cNvSpPr txBox="1"/>
          <p:nvPr/>
        </p:nvSpPr>
        <p:spPr>
          <a:xfrm>
            <a:off x="1043608" y="639849"/>
            <a:ext cx="770485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b="1" dirty="0" smtClean="0">
                <a:latin typeface="Comic Sans MS" panose="030F0702030302020204" pitchFamily="66" charset="0"/>
              </a:rPr>
              <a:t>… but once all machine/diagnostic components have been designed, the space for pumps has been reduced by a lot…</a:t>
            </a:r>
            <a:endParaRPr lang="en-GB" sz="2200" b="1" dirty="0" smtClean="0"/>
          </a:p>
          <a:p>
            <a:pPr marL="342900" indent="-342900">
              <a:buFont typeface="+mj-lt"/>
              <a:buAutoNum type="arabicPeriod" startAt="2"/>
            </a:pPr>
            <a:endParaRPr lang="en-GB" dirty="0"/>
          </a:p>
        </p:txBody>
      </p:sp>
      <p:grpSp>
        <p:nvGrpSpPr>
          <p:cNvPr id="11" name="Group 10"/>
          <p:cNvGrpSpPr/>
          <p:nvPr/>
        </p:nvGrpSpPr>
        <p:grpSpPr>
          <a:xfrm>
            <a:off x="3707904" y="1412776"/>
            <a:ext cx="4706279" cy="4896544"/>
            <a:chOff x="3754153" y="1484784"/>
            <a:chExt cx="4706279" cy="4896544"/>
          </a:xfrm>
        </p:grpSpPr>
        <p:pic>
          <p:nvPicPr>
            <p:cNvPr id="17" name="Picture 2" descr="\\cern.ch\dfs\Users\m\maridor\Public\INT_ELENA\ELENA_MACHINE\image\SECT01to062.bmp"/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7797" r="17004"/>
            <a:stretch/>
          </p:blipFill>
          <p:spPr bwMode="auto">
            <a:xfrm>
              <a:off x="3754153" y="1484784"/>
              <a:ext cx="4706279" cy="480864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9" name="TextBox 18"/>
            <p:cNvSpPr txBox="1"/>
            <p:nvPr/>
          </p:nvSpPr>
          <p:spPr>
            <a:xfrm>
              <a:off x="5328084" y="5521062"/>
              <a:ext cx="360040" cy="8602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3600" b="1" dirty="0" smtClean="0">
                  <a:solidFill>
                    <a:srgbClr val="FF0000"/>
                  </a:solidFill>
                </a:rPr>
                <a:t>X</a:t>
              </a:r>
              <a:endParaRPr lang="en-GB" sz="3600" b="1" dirty="0">
                <a:solidFill>
                  <a:srgbClr val="FF0000"/>
                </a:solidFill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6367107" y="5494471"/>
              <a:ext cx="435648" cy="8602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3600" b="1" dirty="0" smtClean="0">
                  <a:solidFill>
                    <a:srgbClr val="FF0000"/>
                  </a:solidFill>
                </a:rPr>
                <a:t>X</a:t>
              </a:r>
              <a:endParaRPr lang="en-GB" sz="3600" b="1" dirty="0">
                <a:solidFill>
                  <a:srgbClr val="FF0000"/>
                </a:solidFill>
              </a:endParaRPr>
            </a:p>
          </p:txBody>
        </p:sp>
      </p:grpSp>
      <p:pic>
        <p:nvPicPr>
          <p:cNvPr id="30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0392" y="116632"/>
            <a:ext cx="936104" cy="9361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" name="TextBox 31"/>
          <p:cNvSpPr txBox="1"/>
          <p:nvPr/>
        </p:nvSpPr>
        <p:spPr>
          <a:xfrm>
            <a:off x="1043608" y="116632"/>
            <a:ext cx="77048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+mj-lt"/>
              <a:buAutoNum type="arabicPeriod" startAt="4"/>
            </a:pPr>
            <a:r>
              <a:rPr lang="en-GB" b="1" dirty="0" smtClean="0">
                <a:latin typeface="Comic Sans MS" panose="030F0702030302020204" pitchFamily="66" charset="0"/>
              </a:rPr>
              <a:t>Lattice Design and Integration Issues </a:t>
            </a:r>
            <a:endParaRPr lang="en-GB" dirty="0" smtClean="0"/>
          </a:p>
          <a:p>
            <a:pPr marL="342900" indent="-342900">
              <a:buFont typeface="+mj-lt"/>
              <a:buAutoNum type="arabicPeriod" startAt="4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313884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repeatCount="3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3390" y="6525344"/>
            <a:ext cx="8943106" cy="262880"/>
          </a:xfrm>
        </p:spPr>
        <p:txBody>
          <a:bodyPr>
            <a:normAutofit fontScale="40000" lnSpcReduction="20000"/>
          </a:bodyPr>
          <a:lstStyle/>
          <a:p>
            <a:r>
              <a:rPr lang="en-GB" dirty="0" smtClean="0"/>
              <a:t>R. </a:t>
            </a:r>
            <a:r>
              <a:rPr lang="en-GB" dirty="0" err="1" smtClean="0"/>
              <a:t>Kersevan</a:t>
            </a:r>
            <a:r>
              <a:rPr lang="en-GB" dirty="0" smtClean="0"/>
              <a:t>, “ELENA Vacuum System”, - ELENA Project Review, Oct14-15, 2013, CERN</a:t>
            </a:r>
            <a:endParaRPr lang="en-GB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390" y="102518"/>
            <a:ext cx="950218" cy="950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0392" y="116632"/>
            <a:ext cx="936104" cy="9361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9568" y="584684"/>
            <a:ext cx="7056784" cy="5781636"/>
          </a:xfrm>
          <a:prstGeom prst="rect">
            <a:avLst/>
          </a:prstGeom>
          <a:noFill/>
          <a:ln w="9525">
            <a:solidFill>
              <a:srgbClr val="4F81BD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1020710" y="1029657"/>
            <a:ext cx="820892" cy="10542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TextBox 28"/>
          <p:cNvSpPr txBox="1"/>
          <p:nvPr/>
        </p:nvSpPr>
        <p:spPr>
          <a:xfrm>
            <a:off x="1043608" y="118610"/>
            <a:ext cx="77048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+mj-lt"/>
              <a:buAutoNum type="arabicPeriod" startAt="4"/>
            </a:pPr>
            <a:r>
              <a:rPr lang="en-GB" b="1" dirty="0" smtClean="0">
                <a:latin typeface="Comic Sans MS" panose="030F0702030302020204" pitchFamily="66" charset="0"/>
              </a:rPr>
              <a:t>Lattice Design and Integration Issues: Ring </a:t>
            </a:r>
            <a:endParaRPr lang="en-GB" dirty="0" smtClean="0"/>
          </a:p>
          <a:p>
            <a:pPr marL="342900" indent="-342900">
              <a:buFont typeface="+mj-lt"/>
              <a:buAutoNum type="arabicPeriod" startAt="4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83753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3390" y="6525344"/>
            <a:ext cx="8943106" cy="262880"/>
          </a:xfrm>
        </p:spPr>
        <p:txBody>
          <a:bodyPr>
            <a:normAutofit fontScale="40000" lnSpcReduction="20000"/>
          </a:bodyPr>
          <a:lstStyle/>
          <a:p>
            <a:r>
              <a:rPr lang="en-GB" dirty="0" smtClean="0"/>
              <a:t>R. </a:t>
            </a:r>
            <a:r>
              <a:rPr lang="en-GB" dirty="0" err="1" smtClean="0"/>
              <a:t>Kersevan</a:t>
            </a:r>
            <a:r>
              <a:rPr lang="en-GB" dirty="0" smtClean="0"/>
              <a:t>, “ELENA Vacuum System”, - ELENA Project Review, Oct14-15, 2013, CERN</a:t>
            </a:r>
            <a:endParaRPr lang="en-GB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390" y="102518"/>
            <a:ext cx="950218" cy="950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0392" y="116632"/>
            <a:ext cx="936104" cy="9361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683568" y="1196752"/>
            <a:ext cx="1152128" cy="86409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5981" y="1628367"/>
            <a:ext cx="7620000" cy="2105025"/>
          </a:xfrm>
          <a:prstGeom prst="rect">
            <a:avLst/>
          </a:prstGeom>
          <a:noFill/>
          <a:ln w="9525">
            <a:solidFill>
              <a:srgbClr val="4F81BD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340768"/>
            <a:ext cx="8584906" cy="3278634"/>
          </a:xfrm>
          <a:prstGeom prst="rect">
            <a:avLst/>
          </a:prstGeom>
          <a:noFill/>
          <a:ln w="9525">
            <a:solidFill>
              <a:srgbClr val="4F81BD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325" y="1715658"/>
            <a:ext cx="8810171" cy="2722185"/>
          </a:xfrm>
          <a:prstGeom prst="rect">
            <a:avLst/>
          </a:prstGeom>
          <a:noFill/>
          <a:ln w="9525">
            <a:solidFill>
              <a:srgbClr val="4F81BD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1043608" y="639849"/>
            <a:ext cx="7056784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200" b="1" dirty="0" smtClean="0">
                <a:latin typeface="Comic Sans MS" panose="030F0702030302020204" pitchFamily="66" charset="0"/>
              </a:rPr>
              <a:t>Details of injection septum/kicker tank and magnet</a:t>
            </a:r>
            <a:endParaRPr lang="en-GB" sz="2200" b="1" dirty="0" smtClean="0"/>
          </a:p>
          <a:p>
            <a:pPr marL="342900" indent="-342900">
              <a:buFont typeface="+mj-lt"/>
              <a:buAutoNum type="arabicPeriod" startAt="2"/>
            </a:pPr>
            <a:endParaRPr lang="en-GB" dirty="0"/>
          </a:p>
        </p:txBody>
      </p:sp>
      <p:sp>
        <p:nvSpPr>
          <p:cNvPr id="13" name="TextBox 12"/>
          <p:cNvSpPr txBox="1"/>
          <p:nvPr/>
        </p:nvSpPr>
        <p:spPr>
          <a:xfrm>
            <a:off x="899592" y="188640"/>
            <a:ext cx="77048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+mj-lt"/>
              <a:buAutoNum type="arabicPeriod" startAt="4"/>
            </a:pPr>
            <a:r>
              <a:rPr lang="en-GB" sz="1700" b="1" dirty="0" smtClean="0">
                <a:latin typeface="Comic Sans MS" panose="030F0702030302020204" pitchFamily="66" charset="0"/>
              </a:rPr>
              <a:t>Lattice Design and Integration Issues: Sector 1 (case study)</a:t>
            </a:r>
            <a:endParaRPr lang="en-GB" sz="1700" dirty="0" smtClean="0"/>
          </a:p>
          <a:p>
            <a:pPr marL="342900" indent="-342900">
              <a:buFont typeface="+mj-lt"/>
              <a:buAutoNum type="arabicPeriod" startAt="4"/>
            </a:pPr>
            <a:endParaRPr lang="en-GB" dirty="0"/>
          </a:p>
        </p:txBody>
      </p:sp>
      <p:sp>
        <p:nvSpPr>
          <p:cNvPr id="14" name="TextBox 13"/>
          <p:cNvSpPr txBox="1"/>
          <p:nvPr/>
        </p:nvSpPr>
        <p:spPr>
          <a:xfrm>
            <a:off x="805981" y="4941168"/>
            <a:ext cx="7056784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Tx/>
              <a:buChar char="-"/>
            </a:pPr>
            <a:r>
              <a:rPr lang="en-GB" sz="2200" b="1" dirty="0" smtClean="0">
                <a:latin typeface="Comic Sans MS" panose="030F0702030302020204" pitchFamily="66" charset="0"/>
              </a:rPr>
              <a:t>2x Coaxial BPMs</a:t>
            </a:r>
          </a:p>
          <a:p>
            <a:pPr marL="342900" indent="-342900">
              <a:buFontTx/>
              <a:buChar char="-"/>
            </a:pPr>
            <a:r>
              <a:rPr lang="en-GB" sz="2200" b="1" dirty="0" smtClean="0">
                <a:latin typeface="Comic Sans MS" panose="030F0702030302020204" pitchFamily="66" charset="0"/>
              </a:rPr>
              <a:t>Injection Septum Tank w/ Kicker</a:t>
            </a:r>
            <a:endParaRPr lang="en-GB" sz="2200" b="1" dirty="0" smtClean="0"/>
          </a:p>
          <a:p>
            <a:pPr marL="342900" indent="-342900">
              <a:buFont typeface="+mj-lt"/>
              <a:buAutoNum type="arabicPeriod" startAt="2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889135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5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4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3003</TotalTime>
  <Words>1463</Words>
  <Application>Microsoft Office PowerPoint</Application>
  <PresentationFormat>On-screen Show (4:3)</PresentationFormat>
  <Paragraphs>149</Paragraphs>
  <Slides>25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6" baseType="lpstr">
      <vt:lpstr>Office Theme</vt:lpstr>
      <vt:lpstr>ELENA Vacuum System  R. Kersevan, TE-VSC-IVM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Roberto Kersevan</dc:creator>
  <cp:lastModifiedBy>Roberto Kersevan</cp:lastModifiedBy>
  <cp:revision>74</cp:revision>
  <cp:lastPrinted>2013-10-13T09:51:35Z</cp:lastPrinted>
  <dcterms:created xsi:type="dcterms:W3CDTF">2013-10-12T09:23:48Z</dcterms:created>
  <dcterms:modified xsi:type="dcterms:W3CDTF">2013-10-14T11:27:16Z</dcterms:modified>
</cp:coreProperties>
</file>