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59" r:id="rId6"/>
    <p:sldId id="261" r:id="rId7"/>
    <p:sldId id="262" r:id="rId8"/>
    <p:sldId id="272" r:id="rId9"/>
    <p:sldId id="273" r:id="rId10"/>
    <p:sldId id="270" r:id="rId11"/>
    <p:sldId id="274" r:id="rId12"/>
    <p:sldId id="263" r:id="rId13"/>
    <p:sldId id="264" r:id="rId14"/>
    <p:sldId id="271" r:id="rId15"/>
    <p:sldId id="265" r:id="rId16"/>
    <p:sldId id="266" r:id="rId17"/>
    <p:sldId id="267" r:id="rId18"/>
    <p:sldId id="268" r:id="rId19"/>
    <p:sldId id="269"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11" autoAdjust="0"/>
    <p:restoredTop sz="94660"/>
  </p:normalViewPr>
  <p:slideViewPr>
    <p:cSldViewPr>
      <p:cViewPr varScale="1">
        <p:scale>
          <a:sx n="90" d="100"/>
          <a:sy n="90" d="100"/>
        </p:scale>
        <p:origin x="-19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2CEDF25-CD7C-43CA-B89B-756DB47A52C2}"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1753066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CEDF25-CD7C-43CA-B89B-756DB47A52C2}"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8269161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CEDF25-CD7C-43CA-B89B-756DB47A52C2}"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1220058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CEDF25-CD7C-43CA-B89B-756DB47A52C2}"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835967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2CEDF25-CD7C-43CA-B89B-756DB47A52C2}" type="datetimeFigureOut">
              <a:rPr lang="en-GB" smtClean="0"/>
              <a:t>11/10/2013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166316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2CEDF25-CD7C-43CA-B89B-756DB47A52C2}"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1955024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2CEDF25-CD7C-43CA-B89B-756DB47A52C2}" type="datetimeFigureOut">
              <a:rPr lang="en-GB" smtClean="0"/>
              <a:t>11/10/2013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8769779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2CEDF25-CD7C-43CA-B89B-756DB47A52C2}" type="datetimeFigureOut">
              <a:rPr lang="en-GB" smtClean="0"/>
              <a:t>11/10/2013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1626625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CEDF25-CD7C-43CA-B89B-756DB47A52C2}" type="datetimeFigureOut">
              <a:rPr lang="en-GB" smtClean="0"/>
              <a:t>11/10/2013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217739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EDF25-CD7C-43CA-B89B-756DB47A52C2}"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474953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2CEDF25-CD7C-43CA-B89B-756DB47A52C2}" type="datetimeFigureOut">
              <a:rPr lang="en-GB" smtClean="0"/>
              <a:t>11/10/2013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C36DD84-7D87-4695-A2F8-10108052F37E}" type="slidenum">
              <a:rPr lang="en-GB" smtClean="0"/>
              <a:t>‹#›</a:t>
            </a:fld>
            <a:endParaRPr lang="en-GB"/>
          </a:p>
        </p:txBody>
      </p:sp>
    </p:spTree>
    <p:extLst>
      <p:ext uri="{BB962C8B-B14F-4D97-AF65-F5344CB8AC3E}">
        <p14:creationId xmlns:p14="http://schemas.microsoft.com/office/powerpoint/2010/main" val="3028535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CEDF25-CD7C-43CA-B89B-756DB47A52C2}" type="datetimeFigureOut">
              <a:rPr lang="en-GB" smtClean="0"/>
              <a:t>11/10/2013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36DD84-7D87-4695-A2F8-10108052F37E}" type="slidenum">
              <a:rPr lang="en-GB" smtClean="0"/>
              <a:t>‹#›</a:t>
            </a:fld>
            <a:endParaRPr lang="en-GB"/>
          </a:p>
        </p:txBody>
      </p:sp>
    </p:spTree>
    <p:extLst>
      <p:ext uri="{BB962C8B-B14F-4D97-AF65-F5344CB8AC3E}">
        <p14:creationId xmlns:p14="http://schemas.microsoft.com/office/powerpoint/2010/main" val="377084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r-CH" dirty="0" smtClean="0"/>
              <a:t>ELENA </a:t>
            </a:r>
            <a:r>
              <a:rPr lang="fr-CH" dirty="0" err="1" smtClean="0"/>
              <a:t>Beam</a:t>
            </a:r>
            <a:r>
              <a:rPr lang="fr-CH" dirty="0" smtClean="0"/>
              <a:t> Instrumentation</a:t>
            </a:r>
            <a:endParaRPr lang="en-GB" dirty="0"/>
          </a:p>
        </p:txBody>
      </p:sp>
      <p:sp>
        <p:nvSpPr>
          <p:cNvPr id="3" name="Subtitle 2"/>
          <p:cNvSpPr>
            <a:spLocks noGrp="1"/>
          </p:cNvSpPr>
          <p:nvPr>
            <p:ph type="subTitle" idx="1"/>
          </p:nvPr>
        </p:nvSpPr>
        <p:spPr/>
        <p:txBody>
          <a:bodyPr/>
          <a:lstStyle/>
          <a:p>
            <a:r>
              <a:rPr lang="fr-CH" dirty="0" smtClean="0"/>
              <a:t>On </a:t>
            </a:r>
            <a:r>
              <a:rPr lang="fr-CH" dirty="0" err="1" smtClean="0"/>
              <a:t>behalf</a:t>
            </a:r>
            <a:r>
              <a:rPr lang="fr-CH" dirty="0" smtClean="0"/>
              <a:t> of </a:t>
            </a:r>
            <a:r>
              <a:rPr lang="fr-CH" dirty="0" err="1" smtClean="0"/>
              <a:t>many</a:t>
            </a:r>
            <a:r>
              <a:rPr lang="fr-CH" dirty="0" smtClean="0"/>
              <a:t> people</a:t>
            </a:r>
            <a:endParaRPr lang="en-GB" dirty="0"/>
          </a:p>
        </p:txBody>
      </p:sp>
    </p:spTree>
    <p:extLst>
      <p:ext uri="{BB962C8B-B14F-4D97-AF65-F5344CB8AC3E}">
        <p14:creationId xmlns:p14="http://schemas.microsoft.com/office/powerpoint/2010/main" val="327264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tranquil\Dropbox\Work files\Conferences &amp; Reports\IBIC 2013\Fig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908720"/>
            <a:ext cx="2897188" cy="13589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tranquil\Dropbox\Work files\Conferences &amp; Reports\IBIC 2013\PU_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672797"/>
            <a:ext cx="3342903" cy="18307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2708920"/>
            <a:ext cx="6865068" cy="378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4463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36912"/>
            <a:ext cx="7128792" cy="3847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4312" y="198432"/>
            <a:ext cx="3222848" cy="2275151"/>
          </a:xfrm>
          <a:prstGeom prst="rect">
            <a:avLst/>
          </a:prstGeom>
          <a:noFill/>
          <a:ln>
            <a:noFill/>
          </a:ln>
        </p:spPr>
      </p:pic>
      <p:sp>
        <p:nvSpPr>
          <p:cNvPr id="8" name="Oval 7"/>
          <p:cNvSpPr/>
          <p:nvPr/>
        </p:nvSpPr>
        <p:spPr>
          <a:xfrm>
            <a:off x="1115616" y="2564904"/>
            <a:ext cx="2426568" cy="185530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Arrow Connector 9"/>
          <p:cNvCxnSpPr/>
          <p:nvPr/>
        </p:nvCxnSpPr>
        <p:spPr>
          <a:xfrm flipH="1" flipV="1">
            <a:off x="2051720" y="2060848"/>
            <a:ext cx="144016" cy="50405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5121"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3" y="332656"/>
            <a:ext cx="5568987" cy="15121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91552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Tune (M. Gasior)</a:t>
            </a:r>
            <a:endParaRPr lang="en-GB" dirty="0"/>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764704"/>
            <a:ext cx="1935477" cy="557584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Rectangle 2"/>
          <p:cNvSpPr/>
          <p:nvPr/>
        </p:nvSpPr>
        <p:spPr>
          <a:xfrm>
            <a:off x="683568" y="1196752"/>
            <a:ext cx="5616624" cy="1077218"/>
          </a:xfrm>
          <a:prstGeom prst="rect">
            <a:avLst/>
          </a:prstGeom>
        </p:spPr>
        <p:txBody>
          <a:bodyPr wrap="square">
            <a:spAutoFit/>
          </a:bodyPr>
          <a:lstStyle/>
          <a:p>
            <a:pPr algn="just"/>
            <a:r>
              <a:rPr lang="en-GB" sz="1600" dirty="0" smtClean="0"/>
              <a:t>Base-Band Tune (BBQ) measurement systems are highly sensitive and based on a direct diode detection principle. The AD will soon be equipped with such a system and it is planned to use a similar setup for ELENA.</a:t>
            </a:r>
            <a:endParaRPr lang="en-GB" sz="1600" dirty="0"/>
          </a:p>
        </p:txBody>
      </p:sp>
      <p:sp>
        <p:nvSpPr>
          <p:cNvPr id="4" name="Rectangle 3"/>
          <p:cNvSpPr/>
          <p:nvPr/>
        </p:nvSpPr>
        <p:spPr>
          <a:xfrm>
            <a:off x="683568" y="2268490"/>
            <a:ext cx="5544616" cy="4524315"/>
          </a:xfrm>
          <a:prstGeom prst="rect">
            <a:avLst/>
          </a:prstGeom>
        </p:spPr>
        <p:txBody>
          <a:bodyPr wrap="square">
            <a:spAutoFit/>
          </a:bodyPr>
          <a:lstStyle/>
          <a:p>
            <a:r>
              <a:rPr lang="en-GB" sz="1600" dirty="0" smtClean="0"/>
              <a:t>As with all BBQ setups the system will consist of:</a:t>
            </a:r>
          </a:p>
          <a:p>
            <a:pPr algn="just"/>
            <a:r>
              <a:rPr lang="en-GB" sz="1600" dirty="0" smtClean="0"/>
              <a:t>•	Diode detectors, converting beam-induced pulses from electrodes of a position pick-up to slower varying signals, from which DC offsets corresponding to the beam orbit is removed with series capacitors.</a:t>
            </a:r>
          </a:p>
          <a:p>
            <a:pPr algn="just"/>
            <a:r>
              <a:rPr lang="en-GB" sz="1600" dirty="0" smtClean="0"/>
              <a:t>•	An analogue front-end amplifying and filtering the detector signals.</a:t>
            </a:r>
          </a:p>
          <a:p>
            <a:pPr algn="just"/>
            <a:r>
              <a:rPr lang="en-GB" sz="1600" dirty="0" smtClean="0"/>
              <a:t>•	Two 16-bit ADC for parallel acquisition of horizontal and vertical </a:t>
            </a:r>
            <a:r>
              <a:rPr lang="en-GB" sz="1600" dirty="0" err="1" smtClean="0"/>
              <a:t>betatron</a:t>
            </a:r>
            <a:r>
              <a:rPr lang="en-GB" sz="1600" dirty="0" smtClean="0"/>
              <a:t> oscillation signals.</a:t>
            </a:r>
          </a:p>
          <a:p>
            <a:pPr algn="just"/>
            <a:r>
              <a:rPr lang="en-GB" sz="1600" dirty="0" smtClean="0"/>
              <a:t>•	A VME, FPGA based Digital Acquisition Board (DAB) providing the read-out and processing of the ADC samples, spectra calculation, data buffering and storing for subsequent transmission through the VME bus to a front-end computer.</a:t>
            </a:r>
          </a:p>
          <a:p>
            <a:pPr algn="just"/>
            <a:r>
              <a:rPr lang="en-GB" sz="1600" dirty="0" smtClean="0"/>
              <a:t>•	Two 12-bit DACs implemented as a DAB mezzanine, used to generate signals for beam chirp excitation, independently for horizontal and vertical machine planes; the DAB can also provide tune kicker triggers synchronised with the acquisition.</a:t>
            </a:r>
            <a:endParaRPr lang="en-GB" sz="1600" dirty="0"/>
          </a:p>
        </p:txBody>
      </p:sp>
    </p:spTree>
    <p:extLst>
      <p:ext uri="{BB962C8B-B14F-4D97-AF65-F5344CB8AC3E}">
        <p14:creationId xmlns:p14="http://schemas.microsoft.com/office/powerpoint/2010/main" val="21294893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Beam</a:t>
            </a:r>
            <a:r>
              <a:rPr lang="fr-CH" dirty="0" smtClean="0"/>
              <a:t> Profile (R. Folch &amp; BI-EA)</a:t>
            </a:r>
            <a:endParaRPr lang="en-GB"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6096" y="1268760"/>
            <a:ext cx="3171825" cy="226695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3" name="Rectangle 2"/>
          <p:cNvSpPr/>
          <p:nvPr/>
        </p:nvSpPr>
        <p:spPr>
          <a:xfrm>
            <a:off x="251520" y="1268760"/>
            <a:ext cx="4572000" cy="2308324"/>
          </a:xfrm>
          <a:prstGeom prst="rect">
            <a:avLst/>
          </a:prstGeom>
        </p:spPr>
        <p:txBody>
          <a:bodyPr>
            <a:spAutoFit/>
          </a:bodyPr>
          <a:lstStyle/>
          <a:p>
            <a:pPr algn="just"/>
            <a:r>
              <a:rPr lang="en-GB" sz="1600" dirty="0" smtClean="0"/>
              <a:t>The profile of the circulating beam will be measured destructively using a scraper system. In this device a blade is moved quickly across the beam and creates a particle shower due to the interaction of the beam with the blade. A simultaneous detection of the intensity of the particle shower outside the vacuum chamber with a scintillator/photomultiplier assembly and the blade position gives an image of the beam profile.</a:t>
            </a:r>
            <a:endParaRPr lang="en-GB" sz="1600" dirty="0"/>
          </a:p>
        </p:txBody>
      </p:sp>
      <p:sp>
        <p:nvSpPr>
          <p:cNvPr id="4" name="Rectangle 3"/>
          <p:cNvSpPr/>
          <p:nvPr/>
        </p:nvSpPr>
        <p:spPr>
          <a:xfrm>
            <a:off x="253426" y="3595416"/>
            <a:ext cx="8356401" cy="2308324"/>
          </a:xfrm>
          <a:prstGeom prst="rect">
            <a:avLst/>
          </a:prstGeom>
        </p:spPr>
        <p:txBody>
          <a:bodyPr wrap="square">
            <a:spAutoFit/>
          </a:bodyPr>
          <a:lstStyle/>
          <a:p>
            <a:pPr algn="just"/>
            <a:r>
              <a:rPr lang="en-GB" sz="1600" dirty="0" smtClean="0"/>
              <a:t>For ELENA, 4 scraper blades (2 horizontal and 2 vertical) will be installed in a vacuum tank in section 5 of the ring . Their design is based on the </a:t>
            </a:r>
            <a:r>
              <a:rPr lang="en-GB" sz="1600" dirty="0" err="1" smtClean="0"/>
              <a:t>Linac</a:t>
            </a:r>
            <a:r>
              <a:rPr lang="en-GB" sz="1600" dirty="0" smtClean="0"/>
              <a:t> 4 beam stopper and will consist of a 50 mm X 20 mm aluminium plate fixed on a rigid arm which is moved into the beam by a stepping motor or a pneumatic jack. A stroke of approximately 40 mm is required to completely kill the circulating beam and the plate has to move to the IN beam position in about 1 second. The exact position is read via LVDT sensors and end switches. The movement control will be</a:t>
            </a:r>
            <a:r>
              <a:rPr lang="en-GB" sz="1600" dirty="0"/>
              <a:t> </a:t>
            </a:r>
            <a:r>
              <a:rPr lang="en-GB" sz="1600" dirty="0" smtClean="0"/>
              <a:t>done using standard PLC based controls. All external components of the tank will be enclosed in a frame and protected by a cover to avoid any damage and for human safety. The components under vacuum will be fully </a:t>
            </a:r>
            <a:r>
              <a:rPr lang="en-GB" sz="1600" dirty="0" err="1" smtClean="0"/>
              <a:t>bakeable</a:t>
            </a:r>
            <a:r>
              <a:rPr lang="en-GB" sz="1600" dirty="0" smtClean="0"/>
              <a:t> and the tank will be NEG-coated.</a:t>
            </a:r>
            <a:endParaRPr lang="en-GB" sz="1600" dirty="0"/>
          </a:p>
        </p:txBody>
      </p:sp>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529" y="5866967"/>
            <a:ext cx="8639175" cy="90487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14081032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620688"/>
            <a:ext cx="6623844" cy="54553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19735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Recombination</a:t>
            </a:r>
            <a:r>
              <a:rPr lang="fr-CH" dirty="0" smtClean="0"/>
              <a:t> Monitor (BI-EA)</a:t>
            </a:r>
            <a:endParaRPr lang="en-GB" dirty="0"/>
          </a:p>
        </p:txBody>
      </p:sp>
      <p:sp>
        <p:nvSpPr>
          <p:cNvPr id="3" name="Rectangle 2"/>
          <p:cNvSpPr/>
          <p:nvPr/>
        </p:nvSpPr>
        <p:spPr>
          <a:xfrm>
            <a:off x="683568" y="1432687"/>
            <a:ext cx="7632848" cy="3046988"/>
          </a:xfrm>
          <a:prstGeom prst="rect">
            <a:avLst/>
          </a:prstGeom>
        </p:spPr>
        <p:txBody>
          <a:bodyPr wrap="square">
            <a:spAutoFit/>
          </a:bodyPr>
          <a:lstStyle/>
          <a:p>
            <a:pPr algn="just"/>
            <a:r>
              <a:rPr lang="en-GB" sz="1600" dirty="0"/>
              <a:t>For commissioning at 100 </a:t>
            </a:r>
            <a:r>
              <a:rPr lang="en-GB" sz="1600" dirty="0" err="1"/>
              <a:t>keV</a:t>
            </a:r>
            <a:r>
              <a:rPr lang="en-GB" sz="1600" dirty="0"/>
              <a:t> with the proton source, optimisation of the electron cooler </a:t>
            </a:r>
            <a:r>
              <a:rPr lang="en-GB" sz="1600" dirty="0" smtClean="0"/>
              <a:t>can </a:t>
            </a:r>
            <a:r>
              <a:rPr lang="en-GB" sz="1600" dirty="0"/>
              <a:t>be performed by measuring the recombination rate of electrons with the circulating protons. The choice of detector depends on the required </a:t>
            </a:r>
            <a:r>
              <a:rPr lang="en-GB" sz="1600" dirty="0" smtClean="0"/>
              <a:t>information.</a:t>
            </a:r>
          </a:p>
          <a:p>
            <a:pPr algn="just"/>
            <a:r>
              <a:rPr lang="en-GB" sz="1600" dirty="0" smtClean="0"/>
              <a:t>A </a:t>
            </a:r>
            <a:r>
              <a:rPr lang="en-GB" sz="1600" dirty="0"/>
              <a:t>scintillator coupled to a photomultiplier </a:t>
            </a:r>
            <a:r>
              <a:rPr lang="en-GB" sz="1600" dirty="0" smtClean="0"/>
              <a:t>can </a:t>
            </a:r>
            <a:r>
              <a:rPr lang="en-GB" sz="1600" dirty="0"/>
              <a:t>be used to measure the recombination rate from which the transverse energy of the electron beam can be evaluated. It will be a good means to correct any angular deviations between the electron and ion beams as the maximum signal is obtained when the beams are correctly </a:t>
            </a:r>
            <a:r>
              <a:rPr lang="en-GB" sz="1600" dirty="0" smtClean="0"/>
              <a:t>aligned.</a:t>
            </a:r>
          </a:p>
          <a:p>
            <a:pPr algn="just"/>
            <a:r>
              <a:rPr lang="en-GB" sz="1600" dirty="0" smtClean="0"/>
              <a:t>Using </a:t>
            </a:r>
            <a:r>
              <a:rPr lang="en-GB" sz="1600" dirty="0"/>
              <a:t>an imaging monitor </a:t>
            </a:r>
            <a:r>
              <a:rPr lang="en-GB" sz="1600" dirty="0" smtClean="0"/>
              <a:t>(MCP with strip read-out) </a:t>
            </a:r>
            <a:r>
              <a:rPr lang="en-GB" sz="1600" dirty="0"/>
              <a:t>one can derive the profile and position of the ion beam from the profile and position of the recombined beam</a:t>
            </a:r>
            <a:r>
              <a:rPr lang="en-GB" sz="1600" dirty="0" smtClean="0"/>
              <a:t>.</a:t>
            </a:r>
          </a:p>
          <a:p>
            <a:pPr algn="just"/>
            <a:endParaRPr lang="fr-CH" sz="1600" dirty="0"/>
          </a:p>
          <a:p>
            <a:pPr algn="just"/>
            <a:r>
              <a:rPr lang="en-GB" sz="1600" dirty="0" smtClean="0"/>
              <a:t>The detector will be installed in an extension of the bending magnet vacuum chamber downstream from the electron cooler. It’s design will be started soon.</a:t>
            </a:r>
            <a:endParaRPr lang="en-GB"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0912" y="4479675"/>
            <a:ext cx="3648001" cy="2016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8566059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Experimental</a:t>
            </a:r>
            <a:r>
              <a:rPr lang="fr-CH" dirty="0" smtClean="0"/>
              <a:t> </a:t>
            </a:r>
            <a:r>
              <a:rPr lang="fr-CH" dirty="0" err="1" smtClean="0"/>
              <a:t>Lines</a:t>
            </a:r>
            <a:endParaRPr lang="en-GB" dirty="0"/>
          </a:p>
        </p:txBody>
      </p:sp>
      <p:pic>
        <p:nvPicPr>
          <p:cNvPr id="6146" name="Picture 2" descr="C:\Users\tranquil\Dropbox\Work files\Conferences &amp; Reports\IBIC 2013\Experimental_Lines_Geometr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492896"/>
            <a:ext cx="5267325" cy="39528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99592" y="1370794"/>
            <a:ext cx="7488832" cy="1077218"/>
          </a:xfrm>
          <a:prstGeom prst="rect">
            <a:avLst/>
          </a:prstGeom>
        </p:spPr>
        <p:txBody>
          <a:bodyPr wrap="square">
            <a:spAutoFit/>
          </a:bodyPr>
          <a:lstStyle/>
          <a:p>
            <a:pPr algn="just"/>
            <a:r>
              <a:rPr lang="en-GB" sz="1600" dirty="0" smtClean="0"/>
              <a:t>The 100-keV antiproton beam extracted from ELENA will be transported to seven experiments using electrostatic beam lines of total length &gt;100 m. The dipoles and </a:t>
            </a:r>
            <a:r>
              <a:rPr lang="en-GB" sz="1600" dirty="0" err="1" smtClean="0"/>
              <a:t>quadrupoles</a:t>
            </a:r>
            <a:r>
              <a:rPr lang="en-GB" sz="1600" dirty="0" smtClean="0"/>
              <a:t> comprising the beam lines must be precisely tuned to focus the antiprotons into the acceptance of the trap experiments. </a:t>
            </a:r>
            <a:endParaRPr lang="en-GB" sz="1600" dirty="0"/>
          </a:p>
        </p:txBody>
      </p:sp>
    </p:spTree>
    <p:extLst>
      <p:ext uri="{BB962C8B-B14F-4D97-AF65-F5344CB8AC3E}">
        <p14:creationId xmlns:p14="http://schemas.microsoft.com/office/powerpoint/2010/main" val="13867759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smtClean="0"/>
              <a:t>μ</a:t>
            </a:r>
            <a:r>
              <a:rPr lang="fr-CH" dirty="0" err="1" smtClean="0"/>
              <a:t>Wire</a:t>
            </a:r>
            <a:r>
              <a:rPr lang="fr-CH" dirty="0" smtClean="0"/>
              <a:t> Monitor (M. Hori)</a:t>
            </a:r>
            <a:endParaRPr lang="en-GB" dirty="0"/>
          </a:p>
        </p:txBody>
      </p:sp>
      <p:sp>
        <p:nvSpPr>
          <p:cNvPr id="3" name="Rectangle 2"/>
          <p:cNvSpPr/>
          <p:nvPr/>
        </p:nvSpPr>
        <p:spPr>
          <a:xfrm>
            <a:off x="539552" y="1556792"/>
            <a:ext cx="7992888" cy="830997"/>
          </a:xfrm>
          <a:prstGeom prst="rect">
            <a:avLst/>
          </a:prstGeom>
        </p:spPr>
        <p:txBody>
          <a:bodyPr wrap="square">
            <a:spAutoFit/>
          </a:bodyPr>
          <a:lstStyle/>
          <a:p>
            <a:pPr algn="just"/>
            <a:r>
              <a:rPr lang="en-GB" sz="1600" dirty="0" smtClean="0"/>
              <a:t>This monitor is based on the devices used by the ASACUSA collaboration since 1999 to measure 100-keV antiproton or proton beams that emerged from the Radiofrequency </a:t>
            </a:r>
            <a:r>
              <a:rPr lang="en-GB" sz="1600" dirty="0" err="1" smtClean="0"/>
              <a:t>Quadrupole</a:t>
            </a:r>
            <a:r>
              <a:rPr lang="en-GB" sz="1600" dirty="0" smtClean="0"/>
              <a:t> Decelerator (RFQD). </a:t>
            </a:r>
            <a:endParaRPr lang="en-GB" sz="1600" dirty="0"/>
          </a:p>
        </p:txBody>
      </p:sp>
      <p:sp>
        <p:nvSpPr>
          <p:cNvPr id="4" name="Rectangle 3"/>
          <p:cNvSpPr/>
          <p:nvPr/>
        </p:nvSpPr>
        <p:spPr>
          <a:xfrm>
            <a:off x="539552" y="2564904"/>
            <a:ext cx="7992888" cy="1815882"/>
          </a:xfrm>
          <a:prstGeom prst="rect">
            <a:avLst/>
          </a:prstGeom>
        </p:spPr>
        <p:txBody>
          <a:bodyPr wrap="square">
            <a:spAutoFit/>
          </a:bodyPr>
          <a:lstStyle/>
          <a:p>
            <a:pPr algn="just"/>
            <a:r>
              <a:rPr lang="en-GB" sz="1600" dirty="0" smtClean="0"/>
              <a:t>The semi-non destructive monitor allows most of the antiprotons to pass through without any degradation, while the small portion (1-3%) intercepted by the wires produces the signal. The device is sensitive to antiproton, proton, and H</a:t>
            </a:r>
            <a:r>
              <a:rPr lang="en-GB" sz="1600" baseline="30000" dirty="0" smtClean="0"/>
              <a:t>-</a:t>
            </a:r>
            <a:r>
              <a:rPr lang="en-GB" sz="1600" dirty="0" smtClean="0"/>
              <a:t> beams of energies between 10 </a:t>
            </a:r>
            <a:r>
              <a:rPr lang="en-GB" sz="1600" dirty="0" err="1" smtClean="0"/>
              <a:t>keV</a:t>
            </a:r>
            <a:r>
              <a:rPr lang="en-GB" sz="1600" dirty="0" smtClean="0"/>
              <a:t> and 5.3 MeV. It consists of two position-sensitive photocathode grids providing the X and Y projections of the beam, sandwiched between three anode grids with a distance of 2 mm between them. Each grid consisted of between 32 and 48 gold-coated tungsten wires of diameter of 5–20 </a:t>
            </a:r>
            <a:r>
              <a:rPr lang="el-GR" sz="1600" dirty="0" smtClean="0"/>
              <a:t>μ</a:t>
            </a:r>
            <a:r>
              <a:rPr lang="en-GB" sz="1600" dirty="0" smtClean="0"/>
              <a:t>m stretched over a ceramic frame, with a pitch 0.5–1.5 mm between neighbouring wires. </a:t>
            </a:r>
            <a:endParaRPr lang="en-GB" sz="1600" dirty="0"/>
          </a:p>
        </p:txBody>
      </p:sp>
      <p:sp>
        <p:nvSpPr>
          <p:cNvPr id="6" name="Rectangle 5"/>
          <p:cNvSpPr/>
          <p:nvPr/>
        </p:nvSpPr>
        <p:spPr>
          <a:xfrm>
            <a:off x="539552" y="4581128"/>
            <a:ext cx="7992888" cy="1077218"/>
          </a:xfrm>
          <a:prstGeom prst="rect">
            <a:avLst/>
          </a:prstGeom>
        </p:spPr>
        <p:txBody>
          <a:bodyPr wrap="square">
            <a:spAutoFit/>
          </a:bodyPr>
          <a:lstStyle/>
          <a:p>
            <a:pPr algn="just"/>
            <a:r>
              <a:rPr lang="en-GB" sz="1600" dirty="0" smtClean="0"/>
              <a:t>The cathode grids at ground potential are irradiated by the beam, and the secondary electrons emitted from them are accelerated toward the anode grids biased at 50 V. The beam profile is obtained by using charge-sensitive preamplifiers to measure the charge Q</a:t>
            </a:r>
            <a:r>
              <a:rPr lang="en-GB" sz="1600" baseline="-25000" dirty="0" smtClean="0"/>
              <a:t>i</a:t>
            </a:r>
            <a:r>
              <a:rPr lang="en-GB" sz="1600" dirty="0" smtClean="0"/>
              <a:t> ejected from the cathode wires on the X- and Y-grids with high sensitivity. </a:t>
            </a:r>
            <a:endParaRPr lang="en-GB" sz="1600" dirty="0"/>
          </a:p>
        </p:txBody>
      </p:sp>
    </p:spTree>
    <p:extLst>
      <p:ext uri="{BB962C8B-B14F-4D97-AF65-F5344CB8AC3E}">
        <p14:creationId xmlns:p14="http://schemas.microsoft.com/office/powerpoint/2010/main" val="3102637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6632"/>
            <a:ext cx="3816424" cy="3168352"/>
          </a:xfrm>
          <a:prstGeom prst="rect">
            <a:avLst/>
          </a:prstGeom>
          <a:noFill/>
          <a:ln>
            <a:noFill/>
          </a:ln>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622" y="3573016"/>
            <a:ext cx="4840257" cy="273630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3898" y="476672"/>
            <a:ext cx="4258633" cy="273630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pic>
        <p:nvPicPr>
          <p:cNvPr id="102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6096" y="4005064"/>
            <a:ext cx="3286435" cy="1620056"/>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Tree>
    <p:extLst>
      <p:ext uri="{BB962C8B-B14F-4D97-AF65-F5344CB8AC3E}">
        <p14:creationId xmlns:p14="http://schemas.microsoft.com/office/powerpoint/2010/main" val="910258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620688"/>
            <a:ext cx="8712968" cy="5262979"/>
          </a:xfrm>
          <a:prstGeom prst="rect">
            <a:avLst/>
          </a:prstGeom>
        </p:spPr>
        <p:txBody>
          <a:bodyPr wrap="square">
            <a:spAutoFit/>
          </a:bodyPr>
          <a:lstStyle/>
          <a:p>
            <a:pPr algn="just"/>
            <a:r>
              <a:rPr lang="en-GB" sz="1600" dirty="0" smtClean="0"/>
              <a:t>Number of detectors		40 - 60</a:t>
            </a:r>
          </a:p>
          <a:p>
            <a:pPr algn="just"/>
            <a:r>
              <a:rPr lang="en-GB" sz="1600" dirty="0" smtClean="0"/>
              <a:t>Beam type			Antiprotons, protons, H- ions</a:t>
            </a:r>
          </a:p>
          <a:p>
            <a:pPr algn="just"/>
            <a:r>
              <a:rPr lang="en-GB" sz="1600" dirty="0" smtClean="0"/>
              <a:t>Beam energy		10 </a:t>
            </a:r>
            <a:r>
              <a:rPr lang="en-GB" sz="1600" dirty="0" err="1" smtClean="0"/>
              <a:t>keV</a:t>
            </a:r>
            <a:r>
              <a:rPr lang="en-GB" sz="1600" dirty="0" smtClean="0"/>
              <a:t> - 6 MeV (previously used in AD and RFQD)</a:t>
            </a:r>
          </a:p>
          <a:p>
            <a:pPr algn="just"/>
            <a:r>
              <a:rPr lang="en-GB" sz="1600" dirty="0" smtClean="0"/>
              <a:t>Aperture			62 x 62 mm</a:t>
            </a:r>
          </a:p>
          <a:p>
            <a:pPr algn="just"/>
            <a:r>
              <a:rPr lang="en-GB" sz="1600" dirty="0" smtClean="0"/>
              <a:t>Active area		48 x 48 mm (variable)</a:t>
            </a:r>
          </a:p>
          <a:p>
            <a:pPr algn="just"/>
            <a:r>
              <a:rPr lang="en-GB" sz="1600" dirty="0" smtClean="0"/>
              <a:t>Spatial resolution		0.5 - 1.5 mm (variable)</a:t>
            </a:r>
          </a:p>
          <a:p>
            <a:pPr algn="just"/>
            <a:r>
              <a:rPr lang="en-GB" sz="1600" dirty="0" smtClean="0"/>
              <a:t>Dynamic range		10000 (limited by charge-sensitive preamplifier)</a:t>
            </a:r>
          </a:p>
          <a:p>
            <a:pPr algn="just"/>
            <a:r>
              <a:rPr lang="en-GB" sz="1600" dirty="0" smtClean="0"/>
              <a:t>Channels			64 or 92 channels parallel readout</a:t>
            </a:r>
          </a:p>
          <a:p>
            <a:pPr algn="just"/>
            <a:r>
              <a:rPr lang="en-GB" sz="1600" dirty="0" smtClean="0"/>
              <a:t>Sensitivity			&gt;5 x 10</a:t>
            </a:r>
            <a:r>
              <a:rPr lang="en-GB" sz="1600" baseline="30000" dirty="0" smtClean="0"/>
              <a:t>5</a:t>
            </a:r>
            <a:r>
              <a:rPr lang="en-GB" sz="1600" dirty="0" smtClean="0"/>
              <a:t> particles in a 300-ns-long bunch</a:t>
            </a:r>
          </a:p>
          <a:p>
            <a:pPr algn="just"/>
            <a:r>
              <a:rPr lang="en-GB" sz="1600" dirty="0" smtClean="0"/>
              <a:t>Transmission		97-99% (depending on wire diameter and pitch) per detector</a:t>
            </a:r>
          </a:p>
          <a:p>
            <a:pPr algn="just"/>
            <a:r>
              <a:rPr lang="en-GB" sz="1600" dirty="0" smtClean="0"/>
              <a:t>Chamber length along beam line	290 mm</a:t>
            </a:r>
          </a:p>
          <a:p>
            <a:pPr algn="just"/>
            <a:r>
              <a:rPr lang="en-GB" sz="1600" dirty="0" smtClean="0"/>
              <a:t>Chamber diameter		200 mm</a:t>
            </a:r>
          </a:p>
          <a:p>
            <a:pPr algn="just"/>
            <a:r>
              <a:rPr lang="en-GB" sz="1600" dirty="0" smtClean="0"/>
              <a:t>Flange and tube diameter	DN200CF</a:t>
            </a:r>
          </a:p>
          <a:p>
            <a:pPr algn="just"/>
            <a:r>
              <a:rPr lang="en-GB" sz="1600" dirty="0" smtClean="0"/>
              <a:t>Materials			Stainless steel 316LN, alumina, gold, copper, </a:t>
            </a:r>
            <a:r>
              <a:rPr lang="en-GB" sz="1600" dirty="0" err="1" smtClean="0"/>
              <a:t>Kapton</a:t>
            </a:r>
            <a:r>
              <a:rPr lang="en-GB" sz="1600" dirty="0" smtClean="0"/>
              <a:t> ribbon insulator</a:t>
            </a:r>
          </a:p>
          <a:p>
            <a:pPr algn="just"/>
            <a:r>
              <a:rPr lang="en-GB" sz="1600" dirty="0" smtClean="0"/>
              <a:t>Vacuum compatibility		&lt;10</a:t>
            </a:r>
            <a:r>
              <a:rPr lang="en-GB" sz="1600" baseline="30000" dirty="0" smtClean="0"/>
              <a:t>-10</a:t>
            </a:r>
            <a:r>
              <a:rPr lang="en-GB" sz="1600" dirty="0" smtClean="0"/>
              <a:t> mbar</a:t>
            </a:r>
          </a:p>
          <a:p>
            <a:pPr algn="just"/>
            <a:r>
              <a:rPr lang="en-GB" sz="1600" dirty="0" smtClean="0"/>
              <a:t>Readout electronics		0.8 </a:t>
            </a:r>
            <a:r>
              <a:rPr lang="el-GR" sz="1600" dirty="0" smtClean="0"/>
              <a:t>μ</a:t>
            </a:r>
            <a:r>
              <a:rPr lang="en-GB" sz="1600" dirty="0" smtClean="0"/>
              <a:t>m N-well CMOS ASIC (IDEAS VA32 or VA64)</a:t>
            </a:r>
          </a:p>
          <a:p>
            <a:pPr algn="just"/>
            <a:r>
              <a:rPr lang="en-GB" sz="1600" dirty="0" smtClean="0"/>
              <a:t>Digitization		14-bit flash ADC</a:t>
            </a:r>
          </a:p>
          <a:p>
            <a:pPr algn="just"/>
            <a:r>
              <a:rPr lang="en-GB" sz="1600" dirty="0" smtClean="0"/>
              <a:t>Calibration			In-situ calibration using DAC pulsar</a:t>
            </a:r>
          </a:p>
          <a:p>
            <a:pPr algn="just"/>
            <a:r>
              <a:rPr lang="en-GB" sz="1600" dirty="0" smtClean="0"/>
              <a:t>Power			+/- 12 V DC, 4 A</a:t>
            </a:r>
          </a:p>
          <a:p>
            <a:pPr algn="just"/>
            <a:r>
              <a:rPr lang="en-GB" sz="1600" dirty="0" smtClean="0"/>
              <a:t>Hardware interface 		CERN standard VME64x backplane bus</a:t>
            </a:r>
          </a:p>
          <a:p>
            <a:pPr algn="just"/>
            <a:r>
              <a:rPr lang="en-GB" sz="1600" dirty="0" smtClean="0"/>
              <a:t>Software interface		CERN standard PS control system</a:t>
            </a:r>
            <a:endParaRPr lang="en-GB" sz="1600" dirty="0"/>
          </a:p>
        </p:txBody>
      </p:sp>
    </p:spTree>
    <p:extLst>
      <p:ext uri="{BB962C8B-B14F-4D97-AF65-F5344CB8AC3E}">
        <p14:creationId xmlns:p14="http://schemas.microsoft.com/office/powerpoint/2010/main" val="3604155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11560" y="548680"/>
            <a:ext cx="3731727" cy="5755422"/>
          </a:xfrm>
          <a:prstGeom prst="rect">
            <a:avLst/>
          </a:prstGeom>
          <a:noFill/>
        </p:spPr>
        <p:txBody>
          <a:bodyPr wrap="none" rtlCol="0">
            <a:spAutoFit/>
          </a:bodyPr>
          <a:lstStyle/>
          <a:p>
            <a:r>
              <a:rPr lang="fr-CH" sz="2800" dirty="0" smtClean="0"/>
              <a:t>AD – ELENA </a:t>
            </a:r>
            <a:r>
              <a:rPr lang="fr-CH" sz="2800" dirty="0" err="1" smtClean="0"/>
              <a:t>transfer</a:t>
            </a:r>
            <a:r>
              <a:rPr lang="fr-CH" sz="2800" dirty="0" smtClean="0"/>
              <a:t> line</a:t>
            </a:r>
          </a:p>
          <a:p>
            <a:r>
              <a:rPr lang="fr-CH" sz="2800" dirty="0"/>
              <a:t>	</a:t>
            </a:r>
            <a:r>
              <a:rPr lang="fr-CH" sz="2000" dirty="0" smtClean="0"/>
              <a:t>Position</a:t>
            </a:r>
          </a:p>
          <a:p>
            <a:r>
              <a:rPr lang="fr-CH" sz="2000" dirty="0"/>
              <a:t>	</a:t>
            </a:r>
            <a:r>
              <a:rPr lang="fr-CH" sz="2000" dirty="0" smtClean="0"/>
              <a:t>Profile</a:t>
            </a:r>
          </a:p>
          <a:p>
            <a:r>
              <a:rPr lang="fr-CH" sz="2000" dirty="0"/>
              <a:t>	</a:t>
            </a:r>
            <a:r>
              <a:rPr lang="fr-CH" sz="2000" dirty="0" smtClean="0"/>
              <a:t>(</a:t>
            </a:r>
            <a:r>
              <a:rPr lang="fr-CH" sz="2000" dirty="0" err="1" smtClean="0"/>
              <a:t>Intensity</a:t>
            </a:r>
            <a:r>
              <a:rPr lang="fr-CH" sz="2000" dirty="0" smtClean="0"/>
              <a:t>)</a:t>
            </a:r>
          </a:p>
          <a:p>
            <a:endParaRPr lang="fr-CH" sz="2000" dirty="0"/>
          </a:p>
          <a:p>
            <a:r>
              <a:rPr lang="fr-CH" sz="2800" dirty="0" smtClean="0"/>
              <a:t>ELENA ring</a:t>
            </a:r>
          </a:p>
          <a:p>
            <a:r>
              <a:rPr lang="fr-CH" sz="2800" dirty="0"/>
              <a:t>	</a:t>
            </a:r>
            <a:r>
              <a:rPr lang="fr-CH" sz="2000" dirty="0" smtClean="0"/>
              <a:t>Position</a:t>
            </a:r>
          </a:p>
          <a:p>
            <a:r>
              <a:rPr lang="fr-CH" sz="2000" dirty="0" smtClean="0"/>
              <a:t>	Tune</a:t>
            </a:r>
          </a:p>
          <a:p>
            <a:r>
              <a:rPr lang="fr-CH" sz="2000" dirty="0"/>
              <a:t>	</a:t>
            </a:r>
            <a:r>
              <a:rPr lang="fr-CH" sz="2000" dirty="0" smtClean="0"/>
              <a:t>Profile</a:t>
            </a:r>
          </a:p>
          <a:p>
            <a:r>
              <a:rPr lang="fr-CH" sz="2000" dirty="0"/>
              <a:t>	</a:t>
            </a:r>
            <a:r>
              <a:rPr lang="fr-CH" sz="2000" dirty="0" smtClean="0"/>
              <a:t>(</a:t>
            </a:r>
            <a:r>
              <a:rPr lang="fr-CH" sz="2000" dirty="0" err="1" smtClean="0"/>
              <a:t>Intensity</a:t>
            </a:r>
            <a:r>
              <a:rPr lang="fr-CH" sz="2000" dirty="0" smtClean="0"/>
              <a:t>)</a:t>
            </a:r>
          </a:p>
          <a:p>
            <a:r>
              <a:rPr lang="fr-CH" sz="2000" dirty="0"/>
              <a:t>	</a:t>
            </a:r>
            <a:r>
              <a:rPr lang="fr-CH" sz="2000" dirty="0" err="1" smtClean="0"/>
              <a:t>Recombination</a:t>
            </a:r>
            <a:r>
              <a:rPr lang="fr-CH" sz="2000" dirty="0" smtClean="0"/>
              <a:t> rate</a:t>
            </a:r>
            <a:endParaRPr lang="fr-CH" sz="2800" dirty="0" smtClean="0"/>
          </a:p>
          <a:p>
            <a:endParaRPr lang="fr-CH" sz="2000" dirty="0"/>
          </a:p>
          <a:p>
            <a:r>
              <a:rPr lang="fr-CH" sz="2800" dirty="0" err="1" smtClean="0"/>
              <a:t>Experimental</a:t>
            </a:r>
            <a:r>
              <a:rPr lang="fr-CH" sz="2800" dirty="0" smtClean="0"/>
              <a:t> zones</a:t>
            </a:r>
          </a:p>
          <a:p>
            <a:r>
              <a:rPr lang="fr-CH" sz="2000" dirty="0"/>
              <a:t>	</a:t>
            </a:r>
            <a:r>
              <a:rPr lang="fr-CH" sz="2000" dirty="0" smtClean="0"/>
              <a:t>Profile</a:t>
            </a:r>
          </a:p>
          <a:p>
            <a:r>
              <a:rPr lang="fr-CH" sz="2000" dirty="0"/>
              <a:t>	</a:t>
            </a:r>
            <a:r>
              <a:rPr lang="fr-CH" sz="2000" dirty="0" smtClean="0"/>
              <a:t>(</a:t>
            </a:r>
            <a:r>
              <a:rPr lang="fr-CH" sz="2000" dirty="0" err="1" smtClean="0"/>
              <a:t>Intensity</a:t>
            </a:r>
            <a:r>
              <a:rPr lang="fr-CH" sz="2000" dirty="0" smtClean="0"/>
              <a:t>)</a:t>
            </a:r>
          </a:p>
          <a:p>
            <a:endParaRPr lang="en-GB" sz="2000" dirty="0"/>
          </a:p>
        </p:txBody>
      </p:sp>
    </p:spTree>
    <p:extLst>
      <p:ext uri="{BB962C8B-B14F-4D97-AF65-F5344CB8AC3E}">
        <p14:creationId xmlns:p14="http://schemas.microsoft.com/office/powerpoint/2010/main" val="1045964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Future Developments</a:t>
            </a:r>
            <a:endParaRPr lang="en-GB" dirty="0"/>
          </a:p>
        </p:txBody>
      </p:sp>
      <p:sp>
        <p:nvSpPr>
          <p:cNvPr id="3" name="TextBox 2"/>
          <p:cNvSpPr txBox="1"/>
          <p:nvPr/>
        </p:nvSpPr>
        <p:spPr>
          <a:xfrm>
            <a:off x="827584" y="1772816"/>
            <a:ext cx="7416824" cy="2800767"/>
          </a:xfrm>
          <a:prstGeom prst="rect">
            <a:avLst/>
          </a:prstGeom>
          <a:noFill/>
        </p:spPr>
        <p:txBody>
          <a:bodyPr wrap="square" rtlCol="0">
            <a:spAutoFit/>
          </a:bodyPr>
          <a:lstStyle/>
          <a:p>
            <a:r>
              <a:rPr lang="en-GB" sz="1600" dirty="0" smtClean="0"/>
              <a:t>Use of BPM PUs for longitudinal </a:t>
            </a:r>
            <a:r>
              <a:rPr lang="en-GB" sz="1600" dirty="0" err="1" smtClean="0"/>
              <a:t>Schottky</a:t>
            </a:r>
            <a:r>
              <a:rPr lang="en-GB" sz="1600" dirty="0" smtClean="0"/>
              <a:t> measurements on de-bunched beams as well as intensity and position of bunched beams.</a:t>
            </a:r>
          </a:p>
          <a:p>
            <a:endParaRPr lang="en-GB" sz="1600" dirty="0" smtClean="0"/>
          </a:p>
          <a:p>
            <a:r>
              <a:rPr lang="en-GB" sz="1600" dirty="0" smtClean="0"/>
              <a:t>Cryogenic current comparator (CCC) based on a superconducting quantum interference device (SQUID) for the measurement of the circulating beam intensity.</a:t>
            </a:r>
          </a:p>
          <a:p>
            <a:r>
              <a:rPr lang="en-GB" sz="1600" dirty="0" smtClean="0"/>
              <a:t>	Collaboration with GSI</a:t>
            </a:r>
          </a:p>
          <a:p>
            <a:r>
              <a:rPr lang="en-GB" sz="1600" dirty="0" smtClean="0"/>
              <a:t>	Prototype to be tested in AD</a:t>
            </a:r>
          </a:p>
          <a:p>
            <a:r>
              <a:rPr lang="en-GB" sz="1600" dirty="0" smtClean="0"/>
              <a:t>	If BPM summing successful then replace magnetic </a:t>
            </a:r>
            <a:r>
              <a:rPr lang="en-GB" sz="1600" dirty="0" smtClean="0"/>
              <a:t>LPU and install CCC</a:t>
            </a:r>
            <a:endParaRPr lang="en-GB" sz="1600" dirty="0" smtClean="0"/>
          </a:p>
          <a:p>
            <a:endParaRPr lang="fr-CH" sz="1600" dirty="0"/>
          </a:p>
          <a:p>
            <a:r>
              <a:rPr lang="en-GB" sz="1600" dirty="0" smtClean="0"/>
              <a:t>Investigate the possibility to use residual gas ionisation or luminescence for circulating beam profile measurements.</a:t>
            </a:r>
          </a:p>
        </p:txBody>
      </p:sp>
    </p:spTree>
    <p:extLst>
      <p:ext uri="{BB962C8B-B14F-4D97-AF65-F5344CB8AC3E}">
        <p14:creationId xmlns:p14="http://schemas.microsoft.com/office/powerpoint/2010/main" val="8743183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To Do</a:t>
            </a:r>
            <a:endParaRPr lang="en-GB" dirty="0"/>
          </a:p>
        </p:txBody>
      </p:sp>
      <p:sp>
        <p:nvSpPr>
          <p:cNvPr id="4" name="TextBox 3"/>
          <p:cNvSpPr txBox="1"/>
          <p:nvPr/>
        </p:nvSpPr>
        <p:spPr>
          <a:xfrm>
            <a:off x="911253" y="1844824"/>
            <a:ext cx="7667099" cy="1077218"/>
          </a:xfrm>
          <a:prstGeom prst="rect">
            <a:avLst/>
          </a:prstGeom>
          <a:noFill/>
        </p:spPr>
        <p:txBody>
          <a:bodyPr wrap="none" rtlCol="0">
            <a:spAutoFit/>
          </a:bodyPr>
          <a:lstStyle/>
          <a:p>
            <a:pPr marL="285750" indent="-285750">
              <a:buFont typeface="Arial" panose="020B0604020202020204" pitchFamily="34" charset="0"/>
              <a:buChar char="•"/>
            </a:pPr>
            <a:r>
              <a:rPr lang="en-GB" sz="1600" dirty="0" smtClean="0"/>
              <a:t>Finish integration of injection/1st turn BTV. Choose IN/OUT mechanism.</a:t>
            </a:r>
          </a:p>
          <a:p>
            <a:pPr marL="285750" indent="-285750">
              <a:buFont typeface="Arial" panose="020B0604020202020204" pitchFamily="34" charset="0"/>
              <a:buChar char="•"/>
            </a:pPr>
            <a:r>
              <a:rPr lang="en-GB" sz="1600" dirty="0" smtClean="0"/>
              <a:t>Design/integrate strip-line kicker for tune measurement</a:t>
            </a:r>
            <a:r>
              <a:rPr lang="en-GB" sz="1600" dirty="0" smtClean="0"/>
              <a:t>. Is there some space for a PU?</a:t>
            </a:r>
            <a:endParaRPr lang="en-GB" sz="1600" dirty="0" smtClean="0"/>
          </a:p>
          <a:p>
            <a:pPr marL="285750" indent="-285750">
              <a:buFont typeface="Arial" panose="020B0604020202020204" pitchFamily="34" charset="0"/>
              <a:buChar char="•"/>
            </a:pPr>
            <a:r>
              <a:rPr lang="en-GB" sz="1600" dirty="0" smtClean="0"/>
              <a:t>Complete the integration of the scraper movement.</a:t>
            </a:r>
          </a:p>
          <a:p>
            <a:pPr marL="285750" indent="-285750">
              <a:buFont typeface="Arial" panose="020B0604020202020204" pitchFamily="34" charset="0"/>
              <a:buChar char="•"/>
            </a:pPr>
            <a:r>
              <a:rPr lang="en-GB" sz="1600" dirty="0" smtClean="0"/>
              <a:t>Design recombination monitor.</a:t>
            </a:r>
            <a:endParaRPr lang="en-GB" sz="1600" dirty="0"/>
          </a:p>
        </p:txBody>
      </p:sp>
    </p:spTree>
    <p:extLst>
      <p:ext uri="{BB962C8B-B14F-4D97-AF65-F5344CB8AC3E}">
        <p14:creationId xmlns:p14="http://schemas.microsoft.com/office/powerpoint/2010/main" val="3658545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AD-ELENA </a:t>
            </a:r>
            <a:r>
              <a:rPr lang="fr-CH" dirty="0" err="1" smtClean="0"/>
              <a:t>transfer</a:t>
            </a:r>
            <a:r>
              <a:rPr lang="fr-CH" dirty="0" smtClean="0"/>
              <a:t> line</a:t>
            </a:r>
            <a:endParaRPr lang="en-GB" dirty="0"/>
          </a:p>
        </p:txBody>
      </p:sp>
      <p:pic>
        <p:nvPicPr>
          <p:cNvPr id="1026" name="Picture 2" descr="C:\Users\tranquil\Dropbox\Work files\Conferences &amp; Reports\IBIC 2013\AD-ELENA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611560" y="1556792"/>
            <a:ext cx="4127922" cy="265734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tranquil\Dropbox\Work files\Conferences &amp; Reports\IBIC 2013\AD-ELENA_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4840844" y="2584092"/>
            <a:ext cx="4549886" cy="249528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838543" y="4258265"/>
            <a:ext cx="3673954" cy="369332"/>
          </a:xfrm>
          <a:prstGeom prst="rect">
            <a:avLst/>
          </a:prstGeom>
          <a:noFill/>
        </p:spPr>
        <p:txBody>
          <a:bodyPr wrap="none" rtlCol="0">
            <a:spAutoFit/>
          </a:bodyPr>
          <a:lstStyle/>
          <a:p>
            <a:r>
              <a:rPr lang="fr-CH" dirty="0" smtClean="0"/>
              <a:t>Modification of the </a:t>
            </a:r>
            <a:r>
              <a:rPr lang="fr-CH" dirty="0" err="1" smtClean="0"/>
              <a:t>existing</a:t>
            </a:r>
            <a:r>
              <a:rPr lang="fr-CH" dirty="0" smtClean="0"/>
              <a:t> 7000 line</a:t>
            </a:r>
            <a:endParaRPr lang="en-GB" dirty="0"/>
          </a:p>
        </p:txBody>
      </p:sp>
      <p:sp>
        <p:nvSpPr>
          <p:cNvPr id="4" name="TextBox 3"/>
          <p:cNvSpPr txBox="1"/>
          <p:nvPr/>
        </p:nvSpPr>
        <p:spPr>
          <a:xfrm>
            <a:off x="5292080" y="6126557"/>
            <a:ext cx="3501087" cy="369332"/>
          </a:xfrm>
          <a:prstGeom prst="rect">
            <a:avLst/>
          </a:prstGeom>
          <a:noFill/>
        </p:spPr>
        <p:txBody>
          <a:bodyPr wrap="none" rtlCol="0">
            <a:spAutoFit/>
          </a:bodyPr>
          <a:lstStyle/>
          <a:p>
            <a:r>
              <a:rPr lang="fr-CH" dirty="0" smtClean="0"/>
              <a:t>New line </a:t>
            </a:r>
            <a:r>
              <a:rPr lang="fr-CH" dirty="0" err="1" smtClean="0"/>
              <a:t>linking</a:t>
            </a:r>
            <a:r>
              <a:rPr lang="fr-CH" dirty="0" smtClean="0"/>
              <a:t> 7000 line to ELENA</a:t>
            </a:r>
            <a:endParaRPr lang="en-GB" dirty="0"/>
          </a:p>
        </p:txBody>
      </p:sp>
      <p:sp>
        <p:nvSpPr>
          <p:cNvPr id="5" name="Oval 4"/>
          <p:cNvSpPr/>
          <p:nvPr/>
        </p:nvSpPr>
        <p:spPr>
          <a:xfrm>
            <a:off x="953921" y="220486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3347864" y="256490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6948264" y="3212976"/>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4246385" y="3579707"/>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6869238" y="4725144"/>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555776" y="2456892"/>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6948264" y="5129572"/>
            <a:ext cx="493097" cy="50405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888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tranquil\Dropbox\Work files\Conferences &amp; Reports\IBIC 2013\BTV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2570" y="963545"/>
            <a:ext cx="3643328" cy="2243255"/>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ern.ch\dfs\Users\r\rsautier\Public\ELENA BTV\ensemble 1 view.bm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3235876"/>
            <a:ext cx="4179338" cy="335832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fr-CH" dirty="0" smtClean="0"/>
              <a:t>BTV (S. Burger)</a:t>
            </a:r>
            <a:endParaRPr lang="en-GB" dirty="0"/>
          </a:p>
        </p:txBody>
      </p:sp>
      <p:sp>
        <p:nvSpPr>
          <p:cNvPr id="3" name="Rectangle 2"/>
          <p:cNvSpPr/>
          <p:nvPr/>
        </p:nvSpPr>
        <p:spPr>
          <a:xfrm>
            <a:off x="395536" y="1313974"/>
            <a:ext cx="4032448" cy="4031873"/>
          </a:xfrm>
          <a:prstGeom prst="rect">
            <a:avLst/>
          </a:prstGeom>
        </p:spPr>
        <p:txBody>
          <a:bodyPr wrap="square">
            <a:spAutoFit/>
          </a:bodyPr>
          <a:lstStyle/>
          <a:p>
            <a:pPr algn="just"/>
            <a:r>
              <a:rPr lang="en-GB" sz="1600" dirty="0" smtClean="0"/>
              <a:t>At present in the AD, Al</a:t>
            </a:r>
            <a:r>
              <a:rPr lang="en-GB" sz="1600" baseline="-25000" dirty="0" smtClean="0"/>
              <a:t>2</a:t>
            </a:r>
            <a:r>
              <a:rPr lang="en-GB" sz="1600" dirty="0" smtClean="0"/>
              <a:t>O</a:t>
            </a:r>
            <a:r>
              <a:rPr lang="en-GB" sz="1600" baseline="-25000" dirty="0" smtClean="0"/>
              <a:t>3</a:t>
            </a:r>
            <a:r>
              <a:rPr lang="en-GB" sz="1600" dirty="0" smtClean="0"/>
              <a:t> scintillating screens are installed in the transfer lines and coupled to a CCD camera have provided information on the antiproton beam position and size. One such device will be moved from its current location in the 7000 line and will be installed after the second bending magnet that will deflect the antiproton beam from the AD to ELENA.</a:t>
            </a:r>
          </a:p>
          <a:p>
            <a:pPr algn="just"/>
            <a:r>
              <a:rPr lang="en-GB" sz="1600" dirty="0" smtClean="0"/>
              <a:t>A new system is also being developed that will be capable of measuring the beam position and size just before the injection kicker and at the first turn in the ring. It consists of two distinct systems each incorporating a 6 cm x 4 cm screen, a CCD camera, filter wheel, optical elements and a pneumatic in/out movement.</a:t>
            </a:r>
            <a:endParaRPr lang="en-GB" sz="1600" dirty="0"/>
          </a:p>
        </p:txBody>
      </p:sp>
    </p:spTree>
    <p:extLst>
      <p:ext uri="{BB962C8B-B14F-4D97-AF65-F5344CB8AC3E}">
        <p14:creationId xmlns:p14="http://schemas.microsoft.com/office/powerpoint/2010/main" val="3667949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GEM (BI-EA)</a:t>
            </a:r>
            <a:endParaRPr lang="en-GB" dirty="0"/>
          </a:p>
        </p:txBody>
      </p:sp>
      <p:pic>
        <p:nvPicPr>
          <p:cNvPr id="3074" name="Picture 2" descr="C:\Users\tranquil\Dropbox\Work files\Conferences &amp; Reports\IBIC 2013\GEM_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25203" y="3241925"/>
            <a:ext cx="2779093" cy="205928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tranquil\Dropbox\Work files\Conferences &amp; Reports\IBIC 2013\GEM_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1609" y="5301208"/>
            <a:ext cx="3507875" cy="1337597"/>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79512" y="1412612"/>
            <a:ext cx="4896544" cy="1569660"/>
          </a:xfrm>
          <a:prstGeom prst="rect">
            <a:avLst/>
          </a:prstGeom>
        </p:spPr>
        <p:txBody>
          <a:bodyPr wrap="square">
            <a:spAutoFit/>
          </a:bodyPr>
          <a:lstStyle/>
          <a:p>
            <a:pPr algn="just"/>
            <a:r>
              <a:rPr lang="en-GB" sz="1600" dirty="0" smtClean="0"/>
              <a:t>GEMs have been deployed extensively in the present AD experimental areas and give excellent results for both position and profile measurements. Like multi-wire proportional chambers these detectors are also gas-filled, and essentially the same physical phenomenon is exploited to multiply ionization charge.</a:t>
            </a:r>
            <a:endParaRPr lang="en-GB" sz="1600" dirty="0"/>
          </a:p>
        </p:txBody>
      </p:sp>
      <p:pic>
        <p:nvPicPr>
          <p:cNvPr id="307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5203" y="1398482"/>
            <a:ext cx="2841625" cy="18415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cap="flat">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pic>
      <p:sp>
        <p:nvSpPr>
          <p:cNvPr id="4" name="Rectangle 3"/>
          <p:cNvSpPr/>
          <p:nvPr/>
        </p:nvSpPr>
        <p:spPr>
          <a:xfrm>
            <a:off x="179512" y="3139025"/>
            <a:ext cx="4896544" cy="2800767"/>
          </a:xfrm>
          <a:prstGeom prst="rect">
            <a:avLst/>
          </a:prstGeom>
        </p:spPr>
        <p:txBody>
          <a:bodyPr wrap="square">
            <a:spAutoFit/>
          </a:bodyPr>
          <a:lstStyle/>
          <a:p>
            <a:pPr algn="just"/>
            <a:r>
              <a:rPr lang="en-GB" sz="1600" dirty="0" smtClean="0"/>
              <a:t>A GEM is a 50 µm thick foil of </a:t>
            </a:r>
            <a:r>
              <a:rPr lang="en-GB" sz="1600" dirty="0" err="1" smtClean="0"/>
              <a:t>Kapton</a:t>
            </a:r>
            <a:r>
              <a:rPr lang="en-GB" sz="1600" dirty="0" smtClean="0"/>
              <a:t>, copper clad on both sides, pierced with microscopic holes at a high density (our 10×10 cm² foils have about a million holes). A voltage of a few hundred volts applied to the top and bottom copper layers causes an electric field that focuses in the centre of these holes where it is just as strong as close to the wires of a wire chamber. Ionization electrons enter the holes from one side, are multiplied inside the holes, and then exit on the other side where they are collected by a strip pattern that integrates the charge and reads out the profile.</a:t>
            </a:r>
            <a:endParaRPr lang="en-GB" sz="1600" dirty="0"/>
          </a:p>
        </p:txBody>
      </p:sp>
    </p:spTree>
    <p:extLst>
      <p:ext uri="{BB962C8B-B14F-4D97-AF65-F5344CB8AC3E}">
        <p14:creationId xmlns:p14="http://schemas.microsoft.com/office/powerpoint/2010/main" val="4221222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ELENA ring</a:t>
            </a:r>
            <a:endParaRPr lang="en-GB" dirty="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3167" y="1484784"/>
            <a:ext cx="7344816" cy="4807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92670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Beam</a:t>
            </a:r>
            <a:r>
              <a:rPr lang="fr-CH" dirty="0" smtClean="0"/>
              <a:t> Position (L. Soby)</a:t>
            </a:r>
            <a:endParaRPr lang="en-GB" dirty="0"/>
          </a:p>
        </p:txBody>
      </p:sp>
      <p:sp>
        <p:nvSpPr>
          <p:cNvPr id="3" name="Rectangle 2"/>
          <p:cNvSpPr/>
          <p:nvPr/>
        </p:nvSpPr>
        <p:spPr>
          <a:xfrm>
            <a:off x="467544" y="1412776"/>
            <a:ext cx="4572000" cy="4770537"/>
          </a:xfrm>
          <a:prstGeom prst="rect">
            <a:avLst/>
          </a:prstGeom>
        </p:spPr>
        <p:txBody>
          <a:bodyPr>
            <a:spAutoFit/>
          </a:bodyPr>
          <a:lstStyle/>
          <a:p>
            <a:pPr algn="just"/>
            <a:r>
              <a:rPr lang="en-GB" sz="1600" dirty="0"/>
              <a:t>The ELENA orbit measurement system will be based on 20 circular BPMs made out stainless steel with vacuum as dielectric, and mounted inside </a:t>
            </a:r>
            <a:r>
              <a:rPr lang="en-GB" sz="1600" dirty="0" err="1"/>
              <a:t>quadrupoles</a:t>
            </a:r>
            <a:r>
              <a:rPr lang="en-GB" sz="1600" dirty="0"/>
              <a:t> and dipoles</a:t>
            </a:r>
            <a:r>
              <a:rPr lang="en-GB" sz="1600" dirty="0" smtClean="0"/>
              <a:t>.</a:t>
            </a:r>
          </a:p>
          <a:p>
            <a:pPr algn="just"/>
            <a:r>
              <a:rPr lang="en-GB" sz="1600" dirty="0"/>
              <a:t>Design of PU, analogue electronics as well as digital acquisition is optimized in view of using the 20 BPMs as one big </a:t>
            </a:r>
            <a:r>
              <a:rPr lang="en-GB" sz="1600" dirty="0" err="1" smtClean="0"/>
              <a:t>Schottky</a:t>
            </a:r>
            <a:r>
              <a:rPr lang="en-GB" sz="1600" dirty="0" smtClean="0"/>
              <a:t> </a:t>
            </a:r>
            <a:r>
              <a:rPr lang="en-GB" sz="1600" dirty="0"/>
              <a:t>PU.</a:t>
            </a:r>
          </a:p>
          <a:p>
            <a:pPr algn="just"/>
            <a:r>
              <a:rPr lang="en-GB" sz="1600" dirty="0" smtClean="0"/>
              <a:t>The </a:t>
            </a:r>
            <a:r>
              <a:rPr lang="en-GB" sz="1600" dirty="0"/>
              <a:t>proposed design is based on a stainless steel body containing 2 diagonal cut BPMs. Two such elements will be inserted in to a vacuum tank, 100mm diameter, in order to have a position measurement in both planes. T</a:t>
            </a:r>
            <a:r>
              <a:rPr lang="en-GB" sz="1600" dirty="0" smtClean="0"/>
              <a:t>he sum and difference signals </a:t>
            </a:r>
            <a:r>
              <a:rPr lang="en-GB" sz="1600" dirty="0"/>
              <a:t>will be generated in the head amplifier.</a:t>
            </a:r>
          </a:p>
          <a:p>
            <a:pPr algn="just"/>
            <a:r>
              <a:rPr lang="en-GB" sz="1600" dirty="0"/>
              <a:t>After amplification of the signals, by low noise amplifiers located very near to the BPMs, </a:t>
            </a:r>
            <a:r>
              <a:rPr lang="en-GB" sz="1600" dirty="0" smtClean="0"/>
              <a:t>the </a:t>
            </a:r>
            <a:r>
              <a:rPr lang="en-GB" sz="1600" dirty="0"/>
              <a:t>signals will be transported by ~50m </a:t>
            </a:r>
            <a:r>
              <a:rPr lang="en-GB" sz="1600" dirty="0" smtClean="0"/>
              <a:t>cables, </a:t>
            </a:r>
            <a:r>
              <a:rPr lang="en-GB" sz="1600" dirty="0"/>
              <a:t>digitized and processed using digital </a:t>
            </a:r>
            <a:r>
              <a:rPr lang="en-GB" sz="1600" dirty="0" smtClean="0"/>
              <a:t>Δ/</a:t>
            </a:r>
            <a:r>
              <a:rPr lang="el-GR" sz="1600" dirty="0" smtClean="0"/>
              <a:t>Σ</a:t>
            </a:r>
            <a:r>
              <a:rPr lang="en-GB" sz="1600" dirty="0" smtClean="0"/>
              <a:t> </a:t>
            </a:r>
            <a:r>
              <a:rPr lang="en-GB" sz="1600" dirty="0"/>
              <a:t>normalization for the position calculations.</a:t>
            </a:r>
          </a:p>
        </p:txBody>
      </p:sp>
      <p:graphicFrame>
        <p:nvGraphicFramePr>
          <p:cNvPr id="4" name="Table 3"/>
          <p:cNvGraphicFramePr>
            <a:graphicFrameLocks noGrp="1"/>
          </p:cNvGraphicFramePr>
          <p:nvPr>
            <p:extLst>
              <p:ext uri="{D42A27DB-BD31-4B8C-83A1-F6EECF244321}">
                <p14:modId xmlns:p14="http://schemas.microsoft.com/office/powerpoint/2010/main" val="3483822894"/>
              </p:ext>
            </p:extLst>
          </p:nvPr>
        </p:nvGraphicFramePr>
        <p:xfrm>
          <a:off x="5220072" y="1916832"/>
          <a:ext cx="3538736" cy="2550240"/>
        </p:xfrm>
        <a:graphic>
          <a:graphicData uri="http://schemas.openxmlformats.org/drawingml/2006/table">
            <a:tbl>
              <a:tblPr>
                <a:tableStyleId>{5C22544A-7EE6-4342-B048-85BDC9FD1C3A}</a:tableStyleId>
              </a:tblPr>
              <a:tblGrid>
                <a:gridCol w="1769368"/>
                <a:gridCol w="1769368"/>
              </a:tblGrid>
              <a:tr h="255024">
                <a:tc>
                  <a:txBody>
                    <a:bodyPr/>
                    <a:lstStyle/>
                    <a:p>
                      <a:pPr fontAlgn="base">
                        <a:lnSpc>
                          <a:spcPct val="115000"/>
                        </a:lnSpc>
                        <a:spcBef>
                          <a:spcPts val="385"/>
                        </a:spcBef>
                        <a:spcAft>
                          <a:spcPts val="0"/>
                        </a:spcAft>
                      </a:pPr>
                      <a:r>
                        <a:rPr lang="en-US" sz="1100" dirty="0">
                          <a:effectLst/>
                        </a:rPr>
                        <a:t>Resolution</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0.1mm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Accuracy</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0.3-0.5mm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Precision</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0.1mm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Max. beam displacement</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33mm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Time resolution</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~10ms</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Revolution frequencies</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1050-145kHz</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Overall maximum length</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400mm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dirty="0">
                          <a:effectLst/>
                        </a:rPr>
                        <a:t>Inner diameter</a:t>
                      </a:r>
                      <a:endParaRPr lang="en-GB" sz="1100" dirty="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66mm</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Bake out temperature</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a:effectLst/>
                        </a:rPr>
                        <a:t>250°C</a:t>
                      </a:r>
                      <a:endParaRPr lang="en-GB" sz="1100">
                        <a:effectLst/>
                        <a:latin typeface="Calibri"/>
                        <a:ea typeface="Calibri"/>
                        <a:cs typeface="Times New Roman"/>
                      </a:endParaRPr>
                    </a:p>
                  </a:txBody>
                  <a:tcPr marL="68580" marR="68580" marT="0" marB="0"/>
                </a:tc>
              </a:tr>
              <a:tr h="255024">
                <a:tc>
                  <a:txBody>
                    <a:bodyPr/>
                    <a:lstStyle/>
                    <a:p>
                      <a:pPr fontAlgn="base">
                        <a:lnSpc>
                          <a:spcPct val="115000"/>
                        </a:lnSpc>
                        <a:spcBef>
                          <a:spcPts val="385"/>
                        </a:spcBef>
                        <a:spcAft>
                          <a:spcPts val="0"/>
                        </a:spcAft>
                      </a:pPr>
                      <a:r>
                        <a:rPr lang="en-US" sz="1100">
                          <a:effectLst/>
                        </a:rPr>
                        <a:t>Vacuum</a:t>
                      </a:r>
                      <a:endParaRPr lang="en-GB" sz="1100">
                        <a:effectLst/>
                        <a:latin typeface="Calibri"/>
                        <a:ea typeface="Calibri"/>
                        <a:cs typeface="Times New Roman"/>
                      </a:endParaRPr>
                    </a:p>
                  </a:txBody>
                  <a:tcPr marL="68580" marR="68580" marT="0" marB="0"/>
                </a:tc>
                <a:tc>
                  <a:txBody>
                    <a:bodyPr/>
                    <a:lstStyle/>
                    <a:p>
                      <a:pPr algn="ctr" fontAlgn="base">
                        <a:lnSpc>
                          <a:spcPct val="115000"/>
                        </a:lnSpc>
                        <a:spcBef>
                          <a:spcPts val="385"/>
                        </a:spcBef>
                        <a:spcAft>
                          <a:spcPts val="0"/>
                        </a:spcAft>
                      </a:pPr>
                      <a:r>
                        <a:rPr lang="en-US" sz="1100" dirty="0">
                          <a:effectLst/>
                        </a:rPr>
                        <a:t>3 × 10</a:t>
                      </a:r>
                      <a:r>
                        <a:rPr lang="en-US" sz="1100" baseline="30000" dirty="0">
                          <a:effectLst/>
                        </a:rPr>
                        <a:t>−12</a:t>
                      </a:r>
                      <a:r>
                        <a:rPr lang="en-US" sz="1100" dirty="0">
                          <a:effectLst/>
                        </a:rPr>
                        <a:t> </a:t>
                      </a:r>
                      <a:r>
                        <a:rPr lang="en-US" sz="1100" dirty="0" err="1">
                          <a:effectLst/>
                        </a:rPr>
                        <a:t>Torr</a:t>
                      </a:r>
                      <a:endParaRPr lang="en-GB" sz="11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41281431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450" y="742950"/>
            <a:ext cx="8547100" cy="537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0320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508376" y="3356992"/>
            <a:ext cx="4267200" cy="2998150"/>
            <a:chOff x="4648200" y="3616495"/>
            <a:chExt cx="4267200" cy="2998150"/>
          </a:xfrm>
        </p:grpSpPr>
        <p:pic>
          <p:nvPicPr>
            <p:cNvPr id="2" name="Picture 3"/>
            <p:cNvPicPr>
              <a:picLocks noChangeAspect="1" noChangeArrowheads="1"/>
            </p:cNvPicPr>
            <p:nvPr/>
          </p:nvPicPr>
          <p:blipFill>
            <a:blip r:embed="rId2" cstate="print"/>
            <a:srcRect/>
            <a:stretch>
              <a:fillRect/>
            </a:stretch>
          </p:blipFill>
          <p:spPr bwMode="auto">
            <a:xfrm>
              <a:off x="4648200" y="3616495"/>
              <a:ext cx="4267200" cy="2998150"/>
            </a:xfrm>
            <a:prstGeom prst="rect">
              <a:avLst/>
            </a:prstGeom>
            <a:noFill/>
            <a:ln w="9525">
              <a:noFill/>
              <a:miter lim="800000"/>
              <a:headEnd/>
              <a:tailEnd/>
            </a:ln>
            <a:effectLst/>
          </p:spPr>
        </p:pic>
        <p:sp>
          <p:nvSpPr>
            <p:cNvPr id="3" name="TextBox 2"/>
            <p:cNvSpPr txBox="1"/>
            <p:nvPr/>
          </p:nvSpPr>
          <p:spPr>
            <a:xfrm>
              <a:off x="5314845" y="3810000"/>
              <a:ext cx="2863669" cy="461665"/>
            </a:xfrm>
            <a:prstGeom prst="rect">
              <a:avLst/>
            </a:prstGeom>
            <a:noFill/>
          </p:spPr>
          <p:txBody>
            <a:bodyPr wrap="none" rtlCol="0">
              <a:spAutoFit/>
            </a:bodyPr>
            <a:lstStyle/>
            <a:p>
              <a:r>
                <a:rPr lang="en-US" dirty="0" smtClean="0"/>
                <a:t>Transverse sensitivity</a:t>
              </a:r>
              <a:endParaRPr lang="en-US" dirty="0"/>
            </a:p>
          </p:txBody>
        </p:sp>
      </p:grpSp>
      <p:pic>
        <p:nvPicPr>
          <p:cNvPr id="5"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l="32621" t="13720" r="11579" b="22176"/>
          <a:stretch>
            <a:fillRect/>
          </a:stretch>
        </p:blipFill>
        <p:spPr bwMode="auto">
          <a:xfrm>
            <a:off x="107504" y="589702"/>
            <a:ext cx="3962400" cy="2606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2" name="Table 11"/>
          <p:cNvGraphicFramePr>
            <a:graphicFrameLocks noGrp="1"/>
          </p:cNvGraphicFramePr>
          <p:nvPr>
            <p:extLst>
              <p:ext uri="{D42A27DB-BD31-4B8C-83A1-F6EECF244321}">
                <p14:modId xmlns:p14="http://schemas.microsoft.com/office/powerpoint/2010/main" val="702316650"/>
              </p:ext>
            </p:extLst>
          </p:nvPr>
        </p:nvGraphicFramePr>
        <p:xfrm>
          <a:off x="4023048" y="929237"/>
          <a:ext cx="4752528" cy="1927860"/>
        </p:xfrm>
        <a:graphic>
          <a:graphicData uri="http://schemas.openxmlformats.org/drawingml/2006/table">
            <a:tbl>
              <a:tblPr firstRow="1" firstCol="1" bandRow="1"/>
              <a:tblGrid>
                <a:gridCol w="2376264"/>
                <a:gridCol w="2376264"/>
              </a:tblGrid>
              <a:tr h="0">
                <a:tc>
                  <a:txBody>
                    <a:bodyPr/>
                    <a:lstStyle/>
                    <a:p>
                      <a:pPr fontAlgn="base" hangingPunct="0">
                        <a:lnSpc>
                          <a:spcPct val="115000"/>
                        </a:lnSpc>
                        <a:spcAft>
                          <a:spcPts val="0"/>
                        </a:spcAft>
                      </a:pPr>
                      <a:r>
                        <a:rPr lang="en-GB" sz="1100" dirty="0">
                          <a:effectLst/>
                          <a:latin typeface="Calibri"/>
                          <a:ea typeface="Times New Roman"/>
                          <a:cs typeface="Times New Roman"/>
                        </a:rPr>
                        <a:t>Electrode length</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a:effectLst/>
                          <a:latin typeface="Calibri"/>
                          <a:ea typeface="Times New Roman"/>
                          <a:cs typeface="Times New Roman"/>
                        </a:rPr>
                        <a:t>120mm</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Electrode area</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dirty="0">
                          <a:effectLst/>
                          <a:latin typeface="Calibri"/>
                          <a:ea typeface="Times New Roman"/>
                          <a:cs typeface="Arial"/>
                        </a:rPr>
                        <a:t>1.24E-02 </a:t>
                      </a:r>
                      <a:r>
                        <a:rPr lang="en-GB" sz="1100" dirty="0">
                          <a:effectLst/>
                          <a:latin typeface="Calibri"/>
                          <a:ea typeface="Times New Roman"/>
                          <a:cs typeface="Times New Roman"/>
                        </a:rPr>
                        <a:t>m</a:t>
                      </a:r>
                      <a:r>
                        <a:rPr lang="en-GB" sz="1100" baseline="30000" dirty="0">
                          <a:effectLst/>
                          <a:latin typeface="Calibri"/>
                          <a:ea typeface="Times New Roman"/>
                          <a:cs typeface="Times New Roman"/>
                        </a:rPr>
                        <a:t>2</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Electrode capacitance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dirty="0">
                          <a:effectLst/>
                          <a:latin typeface="Calibri"/>
                          <a:ea typeface="Times New Roman"/>
                          <a:cs typeface="Times New Roman"/>
                        </a:rPr>
                        <a:t>17pF</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Cable capacitance (20cm, 75Ω)</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dirty="0">
                          <a:effectLst/>
                          <a:latin typeface="Calibri"/>
                          <a:ea typeface="Times New Roman"/>
                          <a:cs typeface="Times New Roman"/>
                        </a:rPr>
                        <a:t>10pF</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Amplifier input capacitance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a:effectLst/>
                          <a:latin typeface="Calibri"/>
                          <a:ea typeface="Times New Roman"/>
                          <a:cs typeface="Times New Roman"/>
                        </a:rPr>
                        <a:t>~20pF</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Number of charges</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a:effectLst/>
                          <a:latin typeface="Calibri"/>
                          <a:ea typeface="Times New Roman"/>
                          <a:cs typeface="Times New Roman"/>
                        </a:rPr>
                        <a:t>1E7</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Bunch length</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dirty="0">
                          <a:effectLst/>
                          <a:latin typeface="Calibri"/>
                          <a:ea typeface="Times New Roman"/>
                          <a:cs typeface="Times New Roman"/>
                        </a:rPr>
                        <a:t>1.5m</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a:effectLst/>
                          <a:latin typeface="Calibri"/>
                          <a:ea typeface="Times New Roman"/>
                          <a:cs typeface="Times New Roman"/>
                        </a:rPr>
                        <a:t>Bunching factor</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a:effectLst/>
                          <a:latin typeface="Calibri"/>
                          <a:ea typeface="Times New Roman"/>
                          <a:cs typeface="Times New Roman"/>
                        </a:rPr>
                        <a:t>20</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b="1">
                          <a:effectLst/>
                          <a:latin typeface="Calibri"/>
                          <a:ea typeface="Times New Roman"/>
                          <a:cs typeface="Times New Roman"/>
                        </a:rPr>
                        <a:t>Max. input signal amplitude</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b="1">
                          <a:effectLst/>
                          <a:latin typeface="Calibri"/>
                          <a:ea typeface="Times New Roman"/>
                          <a:cs typeface="Times New Roman"/>
                        </a:rPr>
                        <a:t>3.0mV</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fontAlgn="base" hangingPunct="0">
                        <a:lnSpc>
                          <a:spcPct val="115000"/>
                        </a:lnSpc>
                        <a:spcAft>
                          <a:spcPts val="0"/>
                        </a:spcAft>
                      </a:pPr>
                      <a:r>
                        <a:rPr lang="en-GB" sz="1100" b="1">
                          <a:effectLst/>
                          <a:latin typeface="Calibri"/>
                          <a:ea typeface="Times New Roman"/>
                          <a:cs typeface="Times New Roman"/>
                        </a:rPr>
                        <a:t>Transverse sensitivity</a:t>
                      </a:r>
                      <a:endParaRPr lang="en-GB" sz="110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ase" hangingPunct="0">
                        <a:lnSpc>
                          <a:spcPct val="115000"/>
                        </a:lnSpc>
                        <a:spcAft>
                          <a:spcPts val="0"/>
                        </a:spcAft>
                      </a:pPr>
                      <a:r>
                        <a:rPr lang="en-GB" sz="1100" b="1" dirty="0">
                          <a:effectLst/>
                          <a:latin typeface="Calibri"/>
                          <a:ea typeface="Times New Roman"/>
                          <a:cs typeface="Times New Roman"/>
                        </a:rPr>
                        <a:t>~90</a:t>
                      </a:r>
                      <a:r>
                        <a:rPr lang="en-GB" sz="1100" b="1" dirty="0">
                          <a:effectLst/>
                          <a:latin typeface="Calibri"/>
                          <a:ea typeface="Times New Roman"/>
                          <a:cs typeface="Times"/>
                        </a:rPr>
                        <a:t>µ</a:t>
                      </a:r>
                      <a:r>
                        <a:rPr lang="en-GB" sz="1100" b="1" dirty="0">
                          <a:effectLst/>
                          <a:latin typeface="Calibri"/>
                          <a:ea typeface="Times New Roman"/>
                          <a:cs typeface="Times New Roman"/>
                        </a:rPr>
                        <a:t>V/mm</a:t>
                      </a:r>
                      <a:endParaRPr lang="en-GB" sz="1100" dirty="0">
                        <a:effectLst/>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5" name="Group 14"/>
          <p:cNvGrpSpPr/>
          <p:nvPr/>
        </p:nvGrpSpPr>
        <p:grpSpPr>
          <a:xfrm>
            <a:off x="307668" y="3356992"/>
            <a:ext cx="4079905" cy="2880320"/>
            <a:chOff x="335604" y="3810000"/>
            <a:chExt cx="4079905" cy="2611140"/>
          </a:xfrm>
        </p:grpSpPr>
        <p:pic>
          <p:nvPicPr>
            <p:cNvPr id="13"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499" t="11597" r="1301" b="38940"/>
            <a:stretch/>
          </p:blipFill>
          <p:spPr bwMode="auto">
            <a:xfrm>
              <a:off x="335604" y="3810000"/>
              <a:ext cx="4079905" cy="26111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Box 13"/>
            <p:cNvSpPr txBox="1"/>
            <p:nvPr/>
          </p:nvSpPr>
          <p:spPr>
            <a:xfrm>
              <a:off x="852831" y="4114800"/>
              <a:ext cx="3045449" cy="461665"/>
            </a:xfrm>
            <a:prstGeom prst="rect">
              <a:avLst/>
            </a:prstGeom>
            <a:noFill/>
          </p:spPr>
          <p:txBody>
            <a:bodyPr wrap="none" rtlCol="0">
              <a:spAutoFit/>
            </a:bodyPr>
            <a:lstStyle/>
            <a:p>
              <a:r>
                <a:rPr lang="en-US" dirty="0" smtClean="0"/>
                <a:t>Wakes and impedances</a:t>
              </a:r>
              <a:endParaRPr lang="en-US" dirty="0"/>
            </a:p>
          </p:txBody>
        </p:sp>
      </p:grpSp>
    </p:spTree>
    <p:extLst>
      <p:ext uri="{BB962C8B-B14F-4D97-AF65-F5344CB8AC3E}">
        <p14:creationId xmlns:p14="http://schemas.microsoft.com/office/powerpoint/2010/main" val="23992764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2638</TotalTime>
  <Words>1392</Words>
  <Application>Microsoft Office PowerPoint</Application>
  <PresentationFormat>On-screen Show (4:3)</PresentationFormat>
  <Paragraphs>132</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ELENA Beam Instrumentation</vt:lpstr>
      <vt:lpstr>PowerPoint Presentation</vt:lpstr>
      <vt:lpstr>AD-ELENA transfer line</vt:lpstr>
      <vt:lpstr>BTV (S. Burger)</vt:lpstr>
      <vt:lpstr>GEM (BI-EA)</vt:lpstr>
      <vt:lpstr>ELENA ring</vt:lpstr>
      <vt:lpstr>Beam Position (L. Soby)</vt:lpstr>
      <vt:lpstr>PowerPoint Presentation</vt:lpstr>
      <vt:lpstr>PowerPoint Presentation</vt:lpstr>
      <vt:lpstr>PowerPoint Presentation</vt:lpstr>
      <vt:lpstr>PowerPoint Presentation</vt:lpstr>
      <vt:lpstr>Tune (M. Gasior)</vt:lpstr>
      <vt:lpstr>Beam Profile (R. Folch &amp; BI-EA)</vt:lpstr>
      <vt:lpstr>PowerPoint Presentation</vt:lpstr>
      <vt:lpstr>Recombination Monitor (BI-EA)</vt:lpstr>
      <vt:lpstr>Experimental Lines</vt:lpstr>
      <vt:lpstr>μWire Monitor (M. Hori)</vt:lpstr>
      <vt:lpstr>PowerPoint Presentation</vt:lpstr>
      <vt:lpstr>PowerPoint Presentation</vt:lpstr>
      <vt:lpstr>Future Developments</vt:lpstr>
      <vt:lpstr>To Do</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ELENA Beam Instrumentation</dc:title>
  <dc:creator>Gerard Tranquille</dc:creator>
  <cp:lastModifiedBy>Gerard Tranquille</cp:lastModifiedBy>
  <cp:revision>51</cp:revision>
  <dcterms:created xsi:type="dcterms:W3CDTF">2013-10-08T09:34:30Z</dcterms:created>
  <dcterms:modified xsi:type="dcterms:W3CDTF">2013-10-11T12:33:38Z</dcterms:modified>
</cp:coreProperties>
</file>