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3" r:id="rId2"/>
    <p:sldId id="368" r:id="rId3"/>
    <p:sldId id="372" r:id="rId4"/>
    <p:sldId id="371" r:id="rId5"/>
    <p:sldId id="373" r:id="rId6"/>
    <p:sldId id="383" r:id="rId7"/>
    <p:sldId id="388" r:id="rId8"/>
    <p:sldId id="389" r:id="rId9"/>
    <p:sldId id="384" r:id="rId10"/>
    <p:sldId id="374" r:id="rId11"/>
    <p:sldId id="386" r:id="rId12"/>
    <p:sldId id="395" r:id="rId13"/>
    <p:sldId id="397" r:id="rId14"/>
    <p:sldId id="396" r:id="rId15"/>
    <p:sldId id="399" r:id="rId16"/>
    <p:sldId id="400" r:id="rId17"/>
    <p:sldId id="402" r:id="rId18"/>
    <p:sldId id="401" r:id="rId19"/>
    <p:sldId id="398" r:id="rId20"/>
    <p:sldId id="391" r:id="rId21"/>
    <p:sldId id="392" r:id="rId22"/>
    <p:sldId id="393" r:id="rId23"/>
    <p:sldId id="394" r:id="rId2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2BD333"/>
    <a:srgbClr val="D9D9D9"/>
    <a:srgbClr val="85A60A"/>
    <a:srgbClr val="74787E"/>
    <a:srgbClr val="42535A"/>
    <a:srgbClr val="404B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289" autoAdjust="0"/>
  </p:normalViewPr>
  <p:slideViewPr>
    <p:cSldViewPr>
      <p:cViewPr>
        <p:scale>
          <a:sx n="100" d="100"/>
          <a:sy n="100" d="100"/>
        </p:scale>
        <p:origin x="-296" y="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484" y="1040"/>
      </p:cViewPr>
      <p:guideLst>
        <p:guide orient="horz" pos="3024"/>
        <p:guide pos="230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/>
          <a:lstStyle>
            <a:lvl1pPr algn="r">
              <a:defRPr sz="1300"/>
            </a:lvl1pPr>
          </a:lstStyle>
          <a:p>
            <a:fld id="{023AC4B5-7541-444B-ACBE-1C1F4966B24B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 anchor="b"/>
          <a:lstStyle>
            <a:lvl1pPr algn="r">
              <a:defRPr sz="1300"/>
            </a:lvl1pPr>
          </a:lstStyle>
          <a:p>
            <a:fld id="{143AB460-3A6B-4E81-8D25-444FC2EDA7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887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/>
          <a:lstStyle>
            <a:lvl1pPr algn="r">
              <a:defRPr sz="1300"/>
            </a:lvl1pPr>
          </a:lstStyle>
          <a:p>
            <a:fld id="{987CFE78-CC51-4E1E-AB2E-4C72FA2639DA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08" tIns="47653" rIns="95308" bIns="4765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5308" tIns="47653" rIns="95308" bIns="476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1" cy="480060"/>
          </a:xfrm>
          <a:prstGeom prst="rect">
            <a:avLst/>
          </a:prstGeom>
        </p:spPr>
        <p:txBody>
          <a:bodyPr vert="horz" lIns="95308" tIns="47653" rIns="95308" bIns="47653" rtlCol="0" anchor="b"/>
          <a:lstStyle>
            <a:lvl1pPr algn="r">
              <a:defRPr sz="1300"/>
            </a:lvl1pPr>
          </a:lstStyle>
          <a:p>
            <a:fld id="{DAE2093A-0216-4DC5-9C94-9891A5669A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024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615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260" y="2786058"/>
            <a:ext cx="6415078" cy="1470025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74787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260" y="4391044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-1146401" y="4457275"/>
            <a:ext cx="368999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" y="285728"/>
            <a:ext cx="40005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6">
                  <a:lumMod val="75000"/>
                </a:schemeClr>
              </a:buClr>
              <a:defRPr sz="18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1pPr>
            <a:lvl2pPr>
              <a:buClr>
                <a:schemeClr val="accent6">
                  <a:lumMod val="75000"/>
                </a:schemeClr>
              </a:buClr>
              <a:defRPr sz="16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2pPr>
            <a:lvl3pPr>
              <a:buClr>
                <a:schemeClr val="accent6">
                  <a:lumMod val="75000"/>
                </a:schemeClr>
              </a:buClr>
              <a:defRPr sz="14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3pPr>
            <a:lvl4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4pPr>
            <a:lvl5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b="0" i="1" noProof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GB" sz="900" b="0" i="1" noProof="0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89116" y="6519470"/>
            <a:ext cx="5257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0" i="1" dirty="0" smtClean="0">
                <a:solidFill>
                  <a:srgbClr val="4A7EBB"/>
                </a:solidFill>
              </a:rPr>
              <a:t>Mechanical</a:t>
            </a:r>
            <a:r>
              <a:rPr lang="en-GB" sz="800" b="0" i="1" baseline="0" dirty="0" smtClean="0">
                <a:solidFill>
                  <a:srgbClr val="4A7EBB"/>
                </a:solidFill>
              </a:rPr>
              <a:t> Measurement Lab</a:t>
            </a:r>
            <a:endParaRPr lang="en-GB" sz="800" b="0" i="1" dirty="0" smtClean="0">
              <a:solidFill>
                <a:srgbClr val="4A7EBB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7939021" y="6519470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b="0" i="1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2013.08.20</a:t>
            </a:r>
            <a:endParaRPr lang="en-GB" sz="700" b="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57158" y="571480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28596" y="6643710"/>
            <a:ext cx="8715436" cy="2308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90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Delio.Ramos@cern.ch, 10.10.2008								</a:t>
            </a:r>
            <a:fld id="{6BD657B7-492E-48EB-AF95-479414A5F10A}" type="slidenum">
              <a:rPr lang="en-GB" sz="9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‹#›</a:t>
            </a:fld>
            <a:endParaRPr lang="en-GB" sz="900" noProof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/>
              <a:pPr/>
              <a:t>8/20/2013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4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1.jpeg"/><Relationship Id="rId5" Type="http://schemas.openxmlformats.org/officeDocument/2006/relationships/image" Target="../media/image6.png"/><Relationship Id="rId10" Type="http://schemas.microsoft.com/office/2007/relationships/hdphoto" Target="../media/hdphoto1.wdp"/><Relationship Id="rId4" Type="http://schemas.openxmlformats.org/officeDocument/2006/relationships/image" Target="../media/image5.wmf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324168" y="5510242"/>
            <a:ext cx="6629392" cy="1277954"/>
          </a:xfrm>
        </p:spPr>
        <p:txBody>
          <a:bodyPr/>
          <a:lstStyle/>
          <a:p>
            <a:pPr algn="r"/>
            <a:endParaRPr lang="pt-BR" dirty="0" smtClean="0"/>
          </a:p>
          <a:p>
            <a:pPr algn="r"/>
            <a:endParaRPr lang="pt-BR" dirty="0" smtClean="0"/>
          </a:p>
          <a:p>
            <a:pPr algn="r"/>
            <a:r>
              <a:rPr lang="pt-BR" sz="1600" dirty="0" smtClean="0"/>
              <a:t>Mechanical Measurement Lab</a:t>
            </a:r>
            <a:r>
              <a:rPr lang="en-GB" sz="1600" dirty="0" smtClean="0"/>
              <a:t>, 2013.08.20</a:t>
            </a:r>
          </a:p>
          <a:p>
            <a:pPr algn="r"/>
            <a:r>
              <a:rPr lang="en-GB" sz="1600" dirty="0" smtClean="0"/>
              <a:t>EDMS no. </a:t>
            </a:r>
            <a:r>
              <a:rPr lang="en-US" sz="1600" b="1" dirty="0"/>
              <a:t>1289879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115616" y="2096852"/>
            <a:ext cx="7416824" cy="434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The SMC (Short Model Coil) dipole </a:t>
            </a:r>
          </a:p>
          <a:p>
            <a:pPr algn="ctr"/>
            <a:r>
              <a:rPr lang="en-US" sz="32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R&amp;D Program </a:t>
            </a:r>
          </a:p>
          <a:p>
            <a:pPr algn="ctr"/>
            <a:endParaRPr lang="en-US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Strain Gauges</a:t>
            </a:r>
          </a:p>
          <a:p>
            <a:pPr algn="ctr"/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Mechanical measurements</a:t>
            </a:r>
            <a:endParaRPr lang="da-DK" sz="3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da-DK" sz="3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M. Guinchard</a:t>
            </a:r>
          </a:p>
          <a:p>
            <a:pPr algn="ctr"/>
            <a:r>
              <a:rPr lang="en-GB" sz="2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GB" sz="2000" dirty="0" err="1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Chiuchiolo</a:t>
            </a:r>
            <a:endParaRPr lang="en-GB" sz="20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endParaRPr lang="en-GB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endParaRPr lang="en-US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 Several thermal cycles at 1.9K</a:t>
            </a:r>
            <a:endParaRPr lang="en-US" dirty="0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992380" y="490025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Th2_Down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2113"/>
            <a:ext cx="8957652" cy="59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36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42875"/>
            <a:ext cx="8964488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Quench 41 – </a:t>
            </a:r>
            <a:r>
              <a:rPr lang="nb-NO" b="1" dirty="0" smtClean="0"/>
              <a:t>Shell strain measurments</a:t>
            </a:r>
            <a:endParaRPr lang="en-US" b="1" dirty="0"/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7" y="692695"/>
            <a:ext cx="396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492" y="707915"/>
            <a:ext cx="396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60"/>
          <a:stretch/>
        </p:blipFill>
        <p:spPr bwMode="auto">
          <a:xfrm>
            <a:off x="3286311" y="4365104"/>
            <a:ext cx="2905869" cy="212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405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42875"/>
            <a:ext cx="8964488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Quench 41 – </a:t>
            </a:r>
            <a:r>
              <a:rPr lang="nb-NO" b="1" dirty="0"/>
              <a:t>R</a:t>
            </a:r>
            <a:r>
              <a:rPr lang="nb-NO" b="1" dirty="0" smtClean="0"/>
              <a:t>ods strain measurements</a:t>
            </a:r>
            <a:endParaRPr lang="en-US" b="1" dirty="0"/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631230"/>
            <a:ext cx="396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5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620688"/>
            <a:ext cx="396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1793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324168" y="5510242"/>
            <a:ext cx="6629392" cy="1277954"/>
          </a:xfrm>
        </p:spPr>
        <p:txBody>
          <a:bodyPr/>
          <a:lstStyle/>
          <a:p>
            <a:pPr algn="r"/>
            <a:endParaRPr lang="pt-BR" dirty="0" smtClean="0"/>
          </a:p>
          <a:p>
            <a:pPr algn="r"/>
            <a:endParaRPr lang="pt-BR" dirty="0" smtClean="0"/>
          </a:p>
          <a:p>
            <a:pPr algn="r"/>
            <a:r>
              <a:rPr lang="pt-BR" sz="1600" dirty="0" smtClean="0"/>
              <a:t>Mechanical Measurement Lab</a:t>
            </a:r>
            <a:r>
              <a:rPr lang="en-GB" sz="1600" dirty="0" smtClean="0"/>
              <a:t>, 2013.08.20</a:t>
            </a:r>
          </a:p>
          <a:p>
            <a:pPr algn="r"/>
            <a:r>
              <a:rPr lang="en-GB" sz="1600" dirty="0" smtClean="0"/>
              <a:t>EDMS no. </a:t>
            </a:r>
            <a:r>
              <a:rPr lang="en-US" sz="1600" b="1" dirty="0"/>
              <a:t>1289879</a:t>
            </a:r>
            <a:endParaRPr lang="en-GB" sz="1600" dirty="0"/>
          </a:p>
        </p:txBody>
      </p:sp>
      <p:pic>
        <p:nvPicPr>
          <p:cNvPr id="148482" name="Picture 2" descr="\\cern.ch\dfs\Users\a\achiuchi\Desktop\400_F_8856770_vGp3qw2viEt06tqIY55EMwOC84nMBC6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360" y="80628"/>
            <a:ext cx="1680958" cy="171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5616" y="2096852"/>
            <a:ext cx="7416824" cy="434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The SMC (Short Model Coil) dipole </a:t>
            </a:r>
          </a:p>
          <a:p>
            <a:pPr algn="ctr"/>
            <a:r>
              <a:rPr lang="en-US" sz="32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R&amp;D Program </a:t>
            </a:r>
          </a:p>
          <a:p>
            <a:pPr algn="ctr"/>
            <a:endParaRPr lang="en-US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Fiber Optic Sensors</a:t>
            </a:r>
          </a:p>
          <a:p>
            <a:pPr algn="ctr"/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Mechanical measurements</a:t>
            </a:r>
            <a:endParaRPr lang="da-DK" sz="3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da-DK" sz="3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GB" sz="2000" dirty="0" err="1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Chiuchiolo</a:t>
            </a:r>
            <a:endParaRPr lang="en-GB" sz="20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M. Guinchard</a:t>
            </a:r>
          </a:p>
          <a:p>
            <a:pPr algn="ctr">
              <a:spcBef>
                <a:spcPct val="20000"/>
              </a:spcBef>
            </a:pPr>
            <a:endParaRPr lang="en-GB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endParaRPr lang="en-US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008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03948" y="2564904"/>
            <a:ext cx="4806534" cy="2937339"/>
            <a:chOff x="1425803" y="2942448"/>
            <a:chExt cx="4806534" cy="29373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7007" y="2942448"/>
              <a:ext cx="2825330" cy="2118997"/>
            </a:xfrm>
            <a:prstGeom prst="rect">
              <a:avLst/>
            </a:prstGeom>
          </p:spPr>
        </p:pic>
        <p:sp>
          <p:nvSpPr>
            <p:cNvPr id="8" name="Rettangolo 66"/>
            <p:cNvSpPr>
              <a:spLocks noChangeArrowheads="1"/>
            </p:cNvSpPr>
            <p:nvPr/>
          </p:nvSpPr>
          <p:spPr bwMode="auto">
            <a:xfrm>
              <a:off x="1425803" y="5295012"/>
              <a:ext cx="2160240" cy="584775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284C6A"/>
                  </a:solidFill>
                  <a:latin typeface="Calibri" pitchFamily="34" charset="0"/>
                </a:rPr>
                <a:t>Electrical strain gauges </a:t>
              </a:r>
            </a:p>
            <a:p>
              <a:pPr algn="ctr"/>
              <a:r>
                <a:rPr lang="en-US" sz="1600" b="1" dirty="0" smtClean="0">
                  <a:solidFill>
                    <a:srgbClr val="284C6A"/>
                  </a:solidFill>
                  <a:latin typeface="Calibri" pitchFamily="34" charset="0"/>
                </a:rPr>
                <a:t>(2 sensors 8 wires)</a:t>
              </a:r>
              <a:endParaRPr lang="it-IT" sz="1600" b="1" dirty="0">
                <a:solidFill>
                  <a:srgbClr val="284C6A"/>
                </a:solidFill>
                <a:latin typeface="Trebuchet MS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628878" y="4250896"/>
              <a:ext cx="0" cy="1001908"/>
            </a:xfrm>
            <a:prstGeom prst="straightConnector1">
              <a:avLst/>
            </a:prstGeom>
            <a:ln w="22225">
              <a:solidFill>
                <a:srgbClr val="002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3275856" y="3674681"/>
              <a:ext cx="934472" cy="327265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5014915" y="3998868"/>
              <a:ext cx="210972" cy="1250239"/>
            </a:xfrm>
            <a:prstGeom prst="straightConnector1">
              <a:avLst/>
            </a:prstGeom>
            <a:ln w="22225">
              <a:solidFill>
                <a:srgbClr val="002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ttangolo 66"/>
            <p:cNvSpPr>
              <a:spLocks noChangeArrowheads="1"/>
            </p:cNvSpPr>
            <p:nvPr/>
          </p:nvSpPr>
          <p:spPr bwMode="auto">
            <a:xfrm>
              <a:off x="3691938" y="5295012"/>
              <a:ext cx="2160240" cy="584775"/>
            </a:xfrm>
            <a:prstGeom prst="rect">
              <a:avLst/>
            </a:prstGeom>
            <a:noFill/>
            <a:ln w="9525">
              <a:solidFill>
                <a:srgbClr val="0020C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284C6A"/>
                  </a:solidFill>
                  <a:latin typeface="Calibri" pitchFamily="34" charset="0"/>
                </a:rPr>
                <a:t>Optical strain sensors</a:t>
              </a:r>
            </a:p>
            <a:p>
              <a:pPr algn="ctr"/>
              <a:r>
                <a:rPr lang="en-US" sz="1600" b="1" dirty="0" smtClean="0">
                  <a:solidFill>
                    <a:srgbClr val="284C6A"/>
                  </a:solidFill>
                  <a:latin typeface="Calibri" pitchFamily="34" charset="0"/>
                </a:rPr>
                <a:t>(8 sensors 1 fiber)</a:t>
              </a:r>
              <a:endParaRPr lang="it-IT" sz="1600" b="1" dirty="0">
                <a:solidFill>
                  <a:srgbClr val="284C6A"/>
                </a:solidFill>
                <a:latin typeface="Trebuchet MS" pitchFamily="34" charset="0"/>
              </a:endParaRPr>
            </a:p>
          </p:txBody>
        </p:sp>
      </p:grpSp>
      <p:pic>
        <p:nvPicPr>
          <p:cNvPr id="14" name="Picture 1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149" t="18427" b="13727"/>
          <a:stretch/>
        </p:blipFill>
        <p:spPr bwMode="auto">
          <a:xfrm>
            <a:off x="5016527" y="836712"/>
            <a:ext cx="1463685" cy="1618156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7" y="764703"/>
            <a:ext cx="4845060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FOS instrumentation for SMC3 : Shell</a:t>
            </a:r>
            <a:endParaRPr lang="en-US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73373" y="3245916"/>
            <a:ext cx="1548783" cy="1104460"/>
          </a:xfrm>
          <a:prstGeom prst="rect">
            <a:avLst/>
          </a:prstGeom>
          <a:noFill/>
          <a:ln w="1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336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67" y="730633"/>
            <a:ext cx="1666106" cy="18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53406"/>
              </p:ext>
            </p:extLst>
          </p:nvPr>
        </p:nvGraphicFramePr>
        <p:xfrm>
          <a:off x="287524" y="4137785"/>
          <a:ext cx="370841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8362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Side 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Side 3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sz="1050" b="1" dirty="0" smtClean="0">
                          <a:latin typeface="+mj-lt"/>
                        </a:rPr>
                        <a:t>8 coated sensors (HBM) :</a:t>
                      </a:r>
                      <a:endParaRPr lang="en-US" sz="1050" b="1" baseline="0" dirty="0" smtClean="0">
                        <a:latin typeface="+mj-lt"/>
                      </a:endParaRP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dirty="0" smtClean="0">
                          <a:solidFill>
                            <a:schemeClr val="tx1"/>
                          </a:solidFill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3 in // and in Z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50" baseline="0" dirty="0" smtClean="0">
                          <a:latin typeface="+mj-lt"/>
                        </a:rPr>
                        <a:t>3 in // and in L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dirty="0" smtClean="0">
                          <a:solidFill>
                            <a:schemeClr val="tx1"/>
                          </a:solidFill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lang="fr-CH" sz="1050" baseline="0" dirty="0" smtClean="0">
                          <a:solidFill>
                            <a:schemeClr val="tx1"/>
                          </a:solidFill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 free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 coated sensors (HBM):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2 in // and in Z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in // and in L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lang="fr-CH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Thermal compensator</a:t>
                      </a:r>
                      <a:endParaRPr lang="en-US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 bare sensors (</a:t>
                      </a:r>
                      <a:r>
                        <a:rPr lang="en-US" sz="105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Optosmart</a:t>
                      </a: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):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1 in Z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in L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lang="fr-CH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free</a:t>
                      </a:r>
                      <a:endParaRPr lang="en-US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 bare sensors (</a:t>
                      </a:r>
                      <a:r>
                        <a:rPr lang="en-US" sz="105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Optosmart</a:t>
                      </a:r>
                      <a:r>
                        <a:rPr lang="en-US" sz="105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):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1 in Z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in L direction</a:t>
                      </a:r>
                    </a:p>
                    <a:p>
                      <a:pPr marL="171450" marR="0" lvl="4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lang="fr-CH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Thermal compensator</a:t>
                      </a:r>
                      <a:endParaRPr lang="en-US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H="1">
            <a:off x="5184068" y="4257092"/>
            <a:ext cx="1" cy="674175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03948" y="5553236"/>
            <a:ext cx="496855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Gluing issues after the first </a:t>
            </a:r>
            <a:r>
              <a:rPr lang="en-US" dirty="0" err="1" smtClean="0"/>
              <a:t>cooldown</a:t>
            </a:r>
            <a:r>
              <a:rPr lang="en-US" dirty="0" smtClean="0"/>
              <a:t> at 77 K for bare sensors ;</a:t>
            </a:r>
          </a:p>
        </p:txBody>
      </p:sp>
    </p:spTree>
    <p:extLst>
      <p:ext uri="{BB962C8B-B14F-4D97-AF65-F5344CB8AC3E}">
        <p14:creationId xmlns:p14="http://schemas.microsoft.com/office/powerpoint/2010/main" val="1910611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FOS DAQ for SMC3 </a:t>
            </a:r>
            <a:endParaRPr lang="en-US" dirty="0"/>
          </a:p>
        </p:txBody>
      </p:sp>
      <p:pic>
        <p:nvPicPr>
          <p:cNvPr id="145410" name="Picture 2" descr="\\cern.ch\dfs\Users\a\achiuchi\Desktop\04_daq_interroga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52" y="1583646"/>
            <a:ext cx="3957960" cy="174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1" name="Picture 3" descr="\\cern.ch\dfs\Users\a\achiuchi\Desktop\logiciels-d-acquisition-de-donnees-catman-easy-399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33668"/>
            <a:ext cx="2097059" cy="160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0788" y="836712"/>
            <a:ext cx="79276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smtClean="0"/>
              <a:t>The </a:t>
            </a:r>
            <a:r>
              <a:rPr lang="en-US" dirty="0" smtClean="0"/>
              <a:t>light </a:t>
            </a:r>
            <a:r>
              <a:rPr lang="en-US" dirty="0"/>
              <a:t>is emitted to a Bragg </a:t>
            </a:r>
            <a:r>
              <a:rPr lang="en-US" dirty="0" smtClean="0"/>
              <a:t>gratings which only reflect </a:t>
            </a:r>
            <a:r>
              <a:rPr lang="en-US" dirty="0"/>
              <a:t>the specific wavelength </a:t>
            </a:r>
            <a:r>
              <a:rPr lang="en-US" dirty="0" smtClean="0"/>
              <a:t>component and work </a:t>
            </a:r>
            <a:r>
              <a:rPr lang="en-US" dirty="0"/>
              <a:t>like a narrowband reflecting filter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1007604" y="5049180"/>
            <a:ext cx="7179572" cy="138499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it-IT" sz="1600" dirty="0" smtClean="0"/>
              <a:t>Different acquisition rates and peak finding algorithms ;</a:t>
            </a:r>
          </a:p>
          <a:p>
            <a:pPr>
              <a:buFont typeface="Wingdings" pitchFamily="2" charset="2"/>
              <a:buChar char="Ø"/>
            </a:pPr>
            <a:r>
              <a:rPr lang="it-IT" sz="1600" dirty="0"/>
              <a:t> </a:t>
            </a:r>
            <a:r>
              <a:rPr lang="it-IT" sz="1600" dirty="0" smtClean="0"/>
              <a:t>Software parameters settings still to be improved with Catman for tracking along the temperature range ;</a:t>
            </a:r>
          </a:p>
          <a:p>
            <a:pPr>
              <a:buFont typeface="Wingdings" pitchFamily="2" charset="2"/>
              <a:buChar char="Ø"/>
            </a:pPr>
            <a:r>
              <a:rPr lang="it-IT" sz="1600" dirty="0" smtClean="0"/>
              <a:t> Synchronization with SG missing for Enlight ;</a:t>
            </a:r>
            <a:endParaRPr lang="en-US" sz="1600" dirty="0" smtClean="0"/>
          </a:p>
        </p:txBody>
      </p:sp>
      <p:pic>
        <p:nvPicPr>
          <p:cNvPr id="145412" name="Picture 4" descr="\\cern.ch\dfs\Users\a\achiuchi\Desktop\Sm125-Optical-Sensing-Interrogat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420396" cy="208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3" name="Picture 5" descr="\\cern.ch\dfs\Users\a\achiuchi\Desktop\ENLIGHTacquisit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47842"/>
            <a:ext cx="2047501" cy="1599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6" name="Rectangle 5"/>
          <p:cNvSpPr/>
          <p:nvPr/>
        </p:nvSpPr>
        <p:spPr>
          <a:xfrm>
            <a:off x="6588224" y="4411913"/>
            <a:ext cx="1541721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Enlight</a:t>
            </a:r>
            <a:endParaRPr lang="en-US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1499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41" b="35448"/>
          <a:stretch/>
        </p:blipFill>
        <p:spPr bwMode="auto">
          <a:xfrm>
            <a:off x="167280" y="503155"/>
            <a:ext cx="4433795" cy="308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02" b="32571"/>
          <a:stretch/>
        </p:blipFill>
        <p:spPr bwMode="auto">
          <a:xfrm>
            <a:off x="4334113" y="407670"/>
            <a:ext cx="4352589" cy="3273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it-IT" dirty="0" smtClean="0"/>
              <a:t>1 st cool down</a:t>
            </a:r>
            <a:r>
              <a:rPr lang="nb-NO" dirty="0" smtClean="0"/>
              <a:t>– Strain measurements Shell (Examples)</a:t>
            </a:r>
            <a:endParaRPr lang="fr-CH" dirty="0"/>
          </a:p>
        </p:txBody>
      </p:sp>
      <p:pic>
        <p:nvPicPr>
          <p:cNvPr id="14643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11"/>
          <a:stretch/>
        </p:blipFill>
        <p:spPr bwMode="auto">
          <a:xfrm>
            <a:off x="397859" y="3984149"/>
            <a:ext cx="3809653" cy="382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43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4" r="37440" b="34018"/>
          <a:stretch/>
        </p:blipFill>
        <p:spPr bwMode="auto">
          <a:xfrm>
            <a:off x="4680012" y="4113076"/>
            <a:ext cx="3670730" cy="24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508" y="3616564"/>
            <a:ext cx="2303193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7 peaks at warm</a:t>
            </a:r>
          </a:p>
          <a:p>
            <a:pPr algn="ctr"/>
            <a:r>
              <a:rPr lang="en-US" sz="1400" dirty="0" smtClean="0"/>
              <a:t> to </a:t>
            </a:r>
          </a:p>
          <a:p>
            <a:pPr algn="ctr"/>
            <a:r>
              <a:rPr lang="en-US" sz="1400" dirty="0" smtClean="0"/>
              <a:t>6 peaks at cold (HBM Fibers)</a:t>
            </a:r>
            <a:r>
              <a:rPr lang="fr-CH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445311" y="3591755"/>
            <a:ext cx="2700301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3 peaks at warm</a:t>
            </a:r>
          </a:p>
          <a:p>
            <a:pPr algn="ctr"/>
            <a:r>
              <a:rPr lang="en-US" sz="1400" dirty="0" smtClean="0"/>
              <a:t> to </a:t>
            </a:r>
          </a:p>
          <a:p>
            <a:pPr algn="ctr"/>
            <a:r>
              <a:rPr lang="en-US" sz="1400" dirty="0" smtClean="0"/>
              <a:t>1 peaks at cold (</a:t>
            </a:r>
            <a:r>
              <a:rPr lang="en-US" sz="1400" dirty="0" err="1" smtClean="0"/>
              <a:t>Optosmart</a:t>
            </a:r>
            <a:r>
              <a:rPr lang="en-US" sz="1400" dirty="0" smtClean="0"/>
              <a:t> fibers)</a:t>
            </a:r>
          </a:p>
        </p:txBody>
      </p:sp>
      <p:sp>
        <p:nvSpPr>
          <p:cNvPr id="7" name="Down Arrow 6"/>
          <p:cNvSpPr/>
          <p:nvPr/>
        </p:nvSpPr>
        <p:spPr>
          <a:xfrm>
            <a:off x="2609782" y="3682775"/>
            <a:ext cx="252028" cy="303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Down Arrow 11"/>
          <p:cNvSpPr/>
          <p:nvPr/>
        </p:nvSpPr>
        <p:spPr>
          <a:xfrm>
            <a:off x="6120172" y="3657966"/>
            <a:ext cx="252028" cy="303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0715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/>
          <a:srcRect l="6018" t="2452" r="6715"/>
          <a:stretch/>
        </p:blipFill>
        <p:spPr bwMode="auto">
          <a:xfrm>
            <a:off x="71500" y="512676"/>
            <a:ext cx="4402832" cy="335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/>
          <a:srcRect l="6001" t="4167" r="7669"/>
          <a:stretch/>
        </p:blipFill>
        <p:spPr bwMode="auto">
          <a:xfrm>
            <a:off x="4252714" y="3212976"/>
            <a:ext cx="4715768" cy="338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59532" y="116632"/>
            <a:ext cx="8229600" cy="64294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it-IT" dirty="0" smtClean="0"/>
              <a:t>1st and 2nd cool down </a:t>
            </a:r>
            <a:r>
              <a:rPr lang="nb-NO" dirty="0" smtClean="0"/>
              <a:t>– Strain measurements Shell (Examples)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4487280" y="1196751"/>
            <a:ext cx="4622564" cy="92333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Close FBGs are not back to the same initial position: different strain on the shell or different sensitivity? </a:t>
            </a:r>
            <a:r>
              <a:rPr lang="it-IT" i="1" dirty="0" smtClean="0">
                <a:solidFill>
                  <a:srgbClr val="C00000"/>
                </a:solidFill>
              </a:rPr>
              <a:t>... Under investigation</a:t>
            </a:r>
            <a:endParaRPr lang="it-IT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712" y="5013176"/>
            <a:ext cx="3672408" cy="64633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Degradation of some signals after the second cool-down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125826" y="4418941"/>
            <a:ext cx="2159818" cy="97123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35696" y="692696"/>
            <a:ext cx="10311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FBGs AX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4751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Powering after the first thermal cycle</a:t>
            </a:r>
            <a:endParaRPr lang="fr-CH" dirty="0"/>
          </a:p>
        </p:txBody>
      </p:sp>
      <p:pic>
        <p:nvPicPr>
          <p:cNvPr id="14745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" r="36928" b="31358"/>
          <a:stretch/>
        </p:blipFill>
        <p:spPr bwMode="auto">
          <a:xfrm>
            <a:off x="4353808" y="3163221"/>
            <a:ext cx="4152819" cy="282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54" b="33440"/>
          <a:stretch/>
        </p:blipFill>
        <p:spPr bwMode="auto">
          <a:xfrm>
            <a:off x="417188" y="620688"/>
            <a:ext cx="4010796" cy="262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75092" y="8391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AZ side 0</a:t>
            </a:r>
            <a:endParaRPr lang="fr-CH" dirty="0"/>
          </a:p>
        </p:txBody>
      </p:sp>
      <p:pic>
        <p:nvPicPr>
          <p:cNvPr id="14746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688" r="38363" b="33678"/>
          <a:stretch/>
        </p:blipFill>
        <p:spPr bwMode="auto">
          <a:xfrm>
            <a:off x="4246146" y="705272"/>
            <a:ext cx="4094936" cy="254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77668" y="80688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AX side 0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7138475" y="33249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AX side 3</a:t>
            </a:r>
            <a:endParaRPr lang="fr-CH" dirty="0"/>
          </a:p>
        </p:txBody>
      </p:sp>
      <p:pic>
        <p:nvPicPr>
          <p:cNvPr id="147462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6" r="33444" b="31526"/>
          <a:stretch/>
        </p:blipFill>
        <p:spPr bwMode="auto">
          <a:xfrm>
            <a:off x="298798" y="3248980"/>
            <a:ext cx="4420539" cy="2655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49032" y="334625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AZ side 3</a:t>
            </a:r>
            <a:endParaRPr lang="fr-CH" dirty="0"/>
          </a:p>
        </p:txBody>
      </p:sp>
      <p:sp>
        <p:nvSpPr>
          <p:cNvPr id="19" name="TextBox 18"/>
          <p:cNvSpPr txBox="1"/>
          <p:nvPr/>
        </p:nvSpPr>
        <p:spPr>
          <a:xfrm>
            <a:off x="575556" y="5807005"/>
            <a:ext cx="802889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1600" dirty="0" smtClean="0"/>
              <a:t>The quenches are clearly seen by the fiber optic sensor with the same order of magnitude</a:t>
            </a:r>
          </a:p>
        </p:txBody>
      </p:sp>
      <p:sp>
        <p:nvSpPr>
          <p:cNvPr id="3" name="Up-Down Arrow 2"/>
          <p:cNvSpPr/>
          <p:nvPr/>
        </p:nvSpPr>
        <p:spPr>
          <a:xfrm>
            <a:off x="2509067" y="1448780"/>
            <a:ext cx="262733" cy="1044116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73047" y="1611668"/>
            <a:ext cx="13293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ym typeface="Symbol"/>
              </a:rPr>
              <a:t> 15 um/m with k=0.8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442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C:\Users\achiuchi\AppData\Local\Microsoft\Windows\Temporary Internet Files\Content.Outlook\Q0R767ML\2013-08-19 11 22 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670" y="1160748"/>
            <a:ext cx="4245338" cy="318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387" name="Picture 3" descr="C:\Users\achiuchi\AppData\Local\Microsoft\Windows\Temporary Internet Files\Content.Outlook\Q0R767ML\2013-08-19 11 22 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0748"/>
            <a:ext cx="3708412" cy="318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1580" y="4437112"/>
            <a:ext cx="779755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The cold cycles and the powering effect the mechanical connections of the fiber ( Glue problem or protection issues ?) ;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The improvement of the bonding and protection procedure </a:t>
            </a:r>
            <a:r>
              <a:rPr lang="it-IT" dirty="0" smtClean="0"/>
              <a:t>is needed</a:t>
            </a:r>
            <a:r>
              <a:rPr lang="fr-CH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;</a:t>
            </a:r>
          </a:p>
          <a:p>
            <a:pPr indent="-285750">
              <a:buFont typeface="Wingdings" pitchFamily="2" charset="2"/>
              <a:buChar char="Ø"/>
            </a:pP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improve</a:t>
            </a:r>
            <a:r>
              <a:rPr lang="fr-CH" dirty="0"/>
              <a:t> the </a:t>
            </a:r>
            <a:r>
              <a:rPr lang="fr-CH" dirty="0" err="1"/>
              <a:t>feedthrough</a:t>
            </a:r>
            <a:r>
              <a:rPr lang="fr-CH" dirty="0"/>
              <a:t> on the cryostat 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dedicated</a:t>
            </a:r>
            <a:r>
              <a:rPr lang="fr-CH" dirty="0"/>
              <a:t> </a:t>
            </a:r>
            <a:r>
              <a:rPr lang="fr-CH" dirty="0" err="1"/>
              <a:t>optical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9532" y="116632"/>
            <a:ext cx="8229600" cy="64294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it-IT" dirty="0" smtClean="0"/>
              <a:t>Detachment of the fibers after the test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60871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Mechanical instrumentation for SMC3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13359"/>
              </p:ext>
            </p:extLst>
          </p:nvPr>
        </p:nvGraphicFramePr>
        <p:xfrm>
          <a:off x="4973636" y="198386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77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3636" y="1983862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830562"/>
              </p:ext>
            </p:extLst>
          </p:nvPr>
        </p:nvGraphicFramePr>
        <p:xfrm>
          <a:off x="1079612" y="692696"/>
          <a:ext cx="7083522" cy="287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955"/>
                <a:gridCol w="1387494"/>
                <a:gridCol w="1533546"/>
                <a:gridCol w="1570059"/>
                <a:gridCol w="13144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r>
                        <a:rPr lang="en-US" baseline="0" dirty="0" smtClean="0"/>
                        <a:t> Coils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Shell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Rods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Type</a:t>
                      </a:r>
                      <a:r>
                        <a:rPr lang="en-US" sz="1400" b="0" baseline="0" dirty="0" smtClean="0"/>
                        <a:t> of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Local</a:t>
                      </a:r>
                      <a:r>
                        <a:rPr lang="en-US" sz="1200" baseline="0" dirty="0" smtClean="0"/>
                        <a:t> s</a:t>
                      </a:r>
                      <a:r>
                        <a:rPr lang="en-US" sz="1200" dirty="0" smtClean="0"/>
                        <a:t>train values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Local</a:t>
                      </a:r>
                      <a:r>
                        <a:rPr lang="en-US" sz="1200" baseline="0" dirty="0" smtClean="0"/>
                        <a:t> s</a:t>
                      </a:r>
                      <a:r>
                        <a:rPr lang="en-US" sz="1200" dirty="0" smtClean="0"/>
                        <a:t>train values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Traction</a:t>
                      </a:r>
                      <a:r>
                        <a:rPr lang="en-US" sz="1200" baseline="0" dirty="0" smtClean="0"/>
                        <a:t>/Compression stress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Bending stress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Number</a:t>
                      </a:r>
                      <a:r>
                        <a:rPr lang="en-US" sz="1400" b="0" baseline="0" dirty="0" smtClean="0"/>
                        <a:t> of 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 </a:t>
                      </a:r>
                      <a:r>
                        <a:rPr lang="en-US" sz="1050" dirty="0" smtClean="0"/>
                        <a:t>points</a:t>
                      </a:r>
                      <a:r>
                        <a:rPr lang="en-US" sz="1050" baseline="0" dirty="0" smtClean="0"/>
                        <a:t> for each coil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 </a:t>
                      </a:r>
                      <a:r>
                        <a:rPr lang="en-US" sz="1050" dirty="0" smtClean="0"/>
                        <a:t>(Z</a:t>
                      </a:r>
                      <a:r>
                        <a:rPr lang="en-US" sz="1050" baseline="0" dirty="0" smtClean="0"/>
                        <a:t> direction)</a:t>
                      </a:r>
                    </a:p>
                    <a:p>
                      <a:pPr algn="ctr"/>
                      <a:r>
                        <a:rPr lang="en-US" sz="1200" dirty="0" smtClean="0"/>
                        <a:t>8</a:t>
                      </a:r>
                      <a:r>
                        <a:rPr lang="en-US" sz="1050" dirty="0" smtClean="0"/>
                        <a:t> (</a:t>
                      </a:r>
                      <a:r>
                        <a:rPr lang="el-GR" sz="1050" dirty="0" smtClean="0"/>
                        <a:t>Θ</a:t>
                      </a:r>
                      <a:r>
                        <a:rPr lang="en-US" sz="1050" baseline="0" dirty="0" smtClean="0"/>
                        <a:t> direction)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 </a:t>
                      </a:r>
                      <a:r>
                        <a:rPr lang="en-US" sz="1200" baseline="0" dirty="0" smtClean="0"/>
                        <a:t>for each rod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 </a:t>
                      </a:r>
                      <a:r>
                        <a:rPr lang="en-US" sz="1200" baseline="0" dirty="0" smtClean="0"/>
                        <a:t>for each rod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Bridge configuration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bridges</a:t>
                      </a:r>
                      <a:r>
                        <a:rPr lang="en-US" sz="1200" baseline="0" dirty="0" smtClean="0"/>
                        <a:t> compensated  by poison effect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bridges</a:t>
                      </a:r>
                      <a:r>
                        <a:rPr lang="en-US" sz="1200" baseline="0" dirty="0" smtClean="0"/>
                        <a:t> compensated  with thermal compensator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Full bridge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bridge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Strain gauges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Power Supply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357567" y="714063"/>
            <a:ext cx="1387494" cy="284801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45061" y="714063"/>
            <a:ext cx="1533546" cy="284801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83221" y="718677"/>
            <a:ext cx="1565445" cy="284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48666" y="714063"/>
            <a:ext cx="1314468" cy="28480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3564096" y="3621971"/>
            <a:ext cx="1872000" cy="2747232"/>
            <a:chOff x="3374231" y="1777188"/>
            <a:chExt cx="2395537" cy="3515537"/>
          </a:xfrm>
        </p:grpSpPr>
        <p:pic>
          <p:nvPicPr>
            <p:cNvPr id="15" name="Picture 14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4231" y="1777188"/>
              <a:ext cx="2395537" cy="3303623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grpSp>
          <p:nvGrpSpPr>
            <p:cNvPr id="16" name="Group 15"/>
            <p:cNvGrpSpPr/>
            <p:nvPr/>
          </p:nvGrpSpPr>
          <p:grpSpPr>
            <a:xfrm rot="5400000">
              <a:off x="3198798" y="3633787"/>
              <a:ext cx="1936750" cy="1381125"/>
              <a:chOff x="5446751" y="4129116"/>
              <a:chExt cx="1936750" cy="1381125"/>
            </a:xfrm>
          </p:grpSpPr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46751" y="4129116"/>
                <a:ext cx="1936750" cy="1381125"/>
              </a:xfrm>
              <a:prstGeom prst="rect">
                <a:avLst/>
              </a:prstGeom>
              <a:noFill/>
              <a:ln w="1">
                <a:noFill/>
                <a:miter lim="800000"/>
                <a:headEnd/>
                <a:tailEnd/>
              </a:ln>
            </p:spPr>
          </p:pic>
          <p:sp>
            <p:nvSpPr>
              <p:cNvPr id="18" name="Quad Arrow 17"/>
              <p:cNvSpPr/>
              <p:nvPr/>
            </p:nvSpPr>
            <p:spPr bwMode="auto">
              <a:xfrm>
                <a:off x="6146351" y="4565038"/>
                <a:ext cx="236711" cy="254079"/>
              </a:xfrm>
              <a:prstGeom prst="quad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133898" y="3841779"/>
            <a:ext cx="1434443" cy="1980000"/>
            <a:chOff x="6356395" y="2517775"/>
            <a:chExt cx="1903417" cy="2627336"/>
          </a:xfrm>
        </p:grpSpPr>
        <p:pic>
          <p:nvPicPr>
            <p:cNvPr id="20" name="Picture 19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994436" y="2879734"/>
              <a:ext cx="2627336" cy="1903417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21" name="Quad Arrow 20"/>
            <p:cNvSpPr/>
            <p:nvPr/>
          </p:nvSpPr>
          <p:spPr bwMode="auto">
            <a:xfrm>
              <a:off x="7621574" y="4489467"/>
              <a:ext cx="236596" cy="254001"/>
            </a:xfrm>
            <a:prstGeom prst="quad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Quad Arrow 21"/>
            <p:cNvSpPr/>
            <p:nvPr/>
          </p:nvSpPr>
          <p:spPr bwMode="auto">
            <a:xfrm>
              <a:off x="6762780" y="4487877"/>
              <a:ext cx="236596" cy="254001"/>
            </a:xfrm>
            <a:prstGeom prst="quad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 rot="5400000">
            <a:off x="5352051" y="4136989"/>
            <a:ext cx="1896123" cy="1440000"/>
            <a:chOff x="4864116" y="4706955"/>
            <a:chExt cx="2227281" cy="1691496"/>
          </a:xfrm>
        </p:grpSpPr>
        <p:pic>
          <p:nvPicPr>
            <p:cNvPr id="24" name="Picture 23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116" y="4706955"/>
              <a:ext cx="2227281" cy="1691496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25" name="Left-Right Arrow 24"/>
            <p:cNvSpPr/>
            <p:nvPr/>
          </p:nvSpPr>
          <p:spPr>
            <a:xfrm>
              <a:off x="5849955" y="5473728"/>
              <a:ext cx="255591" cy="10953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5849955" y="6240501"/>
              <a:ext cx="255591" cy="10953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1315" name="Picture 3" descr="G:\Workspaces\m\MechanicalMeasurement\Pictures\2011\Main Post\S630108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2605809" cy="195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16" name="Picture 4" descr="G:\Workspaces\m\MechanicalMeasurement\Pictures\2011\Main Post\S6301099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608738" y="4748189"/>
            <a:ext cx="1904460" cy="170870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eft-Right Arrow 2"/>
          <p:cNvSpPr/>
          <p:nvPr/>
        </p:nvSpPr>
        <p:spPr>
          <a:xfrm>
            <a:off x="1190389" y="4780198"/>
            <a:ext cx="258788" cy="81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-Right Arrow 28"/>
          <p:cNvSpPr/>
          <p:nvPr/>
        </p:nvSpPr>
        <p:spPr>
          <a:xfrm>
            <a:off x="179512" y="4500120"/>
            <a:ext cx="258788" cy="81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-Right Arrow 29"/>
          <p:cNvSpPr/>
          <p:nvPr/>
        </p:nvSpPr>
        <p:spPr>
          <a:xfrm rot="5400000">
            <a:off x="2391069" y="4540624"/>
            <a:ext cx="258788" cy="81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-Right Arrow 30"/>
          <p:cNvSpPr/>
          <p:nvPr/>
        </p:nvSpPr>
        <p:spPr>
          <a:xfrm rot="5400000">
            <a:off x="1232595" y="4237970"/>
            <a:ext cx="258788" cy="81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190389" y="4077072"/>
            <a:ext cx="418348" cy="37466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617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324168" y="5510242"/>
            <a:ext cx="6629392" cy="1277954"/>
          </a:xfrm>
        </p:spPr>
        <p:txBody>
          <a:bodyPr/>
          <a:lstStyle/>
          <a:p>
            <a:pPr algn="r"/>
            <a:endParaRPr lang="pt-BR" dirty="0" smtClean="0"/>
          </a:p>
          <a:p>
            <a:pPr algn="r"/>
            <a:endParaRPr lang="pt-BR" dirty="0" smtClean="0"/>
          </a:p>
          <a:p>
            <a:pPr algn="r"/>
            <a:r>
              <a:rPr lang="pt-BR" sz="1600" dirty="0" smtClean="0"/>
              <a:t>Mechanical Measurement Lab</a:t>
            </a:r>
            <a:r>
              <a:rPr lang="en-GB" sz="1600" dirty="0" smtClean="0"/>
              <a:t>, 2013.08.20</a:t>
            </a:r>
          </a:p>
          <a:p>
            <a:pPr algn="r"/>
            <a:r>
              <a:rPr lang="en-GB" sz="1600" dirty="0" smtClean="0"/>
              <a:t>EDMS no. </a:t>
            </a:r>
            <a:r>
              <a:rPr lang="en-US" sz="1600" b="1" dirty="0"/>
              <a:t>1289879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115616" y="2096852"/>
            <a:ext cx="7416824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Backup slides</a:t>
            </a:r>
          </a:p>
          <a:p>
            <a:pPr algn="ctr"/>
            <a:endParaRPr lang="en-US" i="1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endParaRPr lang="en-GB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endParaRPr lang="en-US" sz="16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654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42875"/>
            <a:ext cx="8964488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Quench 01 and Quench 41 – </a:t>
            </a:r>
            <a:r>
              <a:rPr lang="nb-NO" b="1" dirty="0" smtClean="0"/>
              <a:t>Coil#01 and Coil#02</a:t>
            </a:r>
            <a:endParaRPr lang="en-US" b="1" dirty="0"/>
          </a:p>
        </p:txBody>
      </p:sp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1" y="764704"/>
            <a:ext cx="3087599" cy="248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53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034" y="776846"/>
            <a:ext cx="3096344" cy="2491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97" y="3795948"/>
            <a:ext cx="3186354" cy="240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275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77" y="3629640"/>
            <a:ext cx="3339269" cy="2812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3665933"/>
            <a:ext cx="3306210" cy="282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519289" cy="277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488" y="836713"/>
            <a:ext cx="3390884" cy="282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9512" y="142875"/>
            <a:ext cx="8964488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Quench 01 and Quench 41 – </a:t>
            </a:r>
            <a:r>
              <a:rPr lang="nb-NO" b="1" dirty="0" smtClean="0"/>
              <a:t>Shell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54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248980"/>
            <a:ext cx="3996444" cy="30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55254"/>
            <a:ext cx="4093369" cy="278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9512" y="142875"/>
            <a:ext cx="8964488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Quench 01 and Quench 41 – </a:t>
            </a:r>
            <a:r>
              <a:rPr lang="nb-NO" b="1" dirty="0" smtClean="0"/>
              <a:t>Rods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05078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Mechanical instrumentation for SMC3 : Shell</a:t>
            </a:r>
            <a:endParaRPr lang="en-US" dirty="0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992380" y="490025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Th2_Down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676014"/>
              </p:ext>
            </p:extLst>
          </p:nvPr>
        </p:nvGraphicFramePr>
        <p:xfrm>
          <a:off x="359532" y="692696"/>
          <a:ext cx="2811501" cy="287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955"/>
                <a:gridCol w="153354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Shell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Type</a:t>
                      </a:r>
                      <a:r>
                        <a:rPr lang="en-US" sz="1400" b="0" baseline="0" dirty="0" smtClean="0"/>
                        <a:t> of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Local</a:t>
                      </a:r>
                      <a:r>
                        <a:rPr lang="en-US" sz="1200" baseline="0" dirty="0" smtClean="0"/>
                        <a:t> s</a:t>
                      </a:r>
                      <a:r>
                        <a:rPr lang="en-US" sz="1200" dirty="0" smtClean="0"/>
                        <a:t>train values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Number</a:t>
                      </a:r>
                      <a:r>
                        <a:rPr lang="en-US" sz="1400" b="0" baseline="0" dirty="0" smtClean="0"/>
                        <a:t> of 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 </a:t>
                      </a:r>
                      <a:r>
                        <a:rPr lang="en-US" sz="1050" dirty="0" smtClean="0"/>
                        <a:t>(Z</a:t>
                      </a:r>
                      <a:r>
                        <a:rPr lang="en-US" sz="1050" baseline="0" dirty="0" smtClean="0"/>
                        <a:t> direction)</a:t>
                      </a:r>
                    </a:p>
                    <a:p>
                      <a:pPr algn="ctr"/>
                      <a:r>
                        <a:rPr lang="en-US" sz="1200" dirty="0" smtClean="0"/>
                        <a:t>8</a:t>
                      </a:r>
                      <a:r>
                        <a:rPr lang="en-US" sz="1050" dirty="0" smtClean="0"/>
                        <a:t> (</a:t>
                      </a:r>
                      <a:r>
                        <a:rPr lang="el-GR" sz="1050" dirty="0" smtClean="0"/>
                        <a:t>Θ</a:t>
                      </a:r>
                      <a:r>
                        <a:rPr lang="en-US" sz="1050" baseline="0" dirty="0" smtClean="0"/>
                        <a:t> direction)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Bridge configuration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bridges</a:t>
                      </a:r>
                      <a:r>
                        <a:rPr lang="en-US" sz="1200" baseline="0" dirty="0" smtClean="0"/>
                        <a:t> compensated  with thermal compensator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Strain gauges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Power Supply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3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1860" y="1087879"/>
            <a:ext cx="3168000" cy="224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228468" y="686091"/>
            <a:ext cx="2556000" cy="3751021"/>
            <a:chOff x="3374231" y="1777188"/>
            <a:chExt cx="2395537" cy="3515537"/>
          </a:xfrm>
        </p:grpSpPr>
        <p:pic>
          <p:nvPicPr>
            <p:cNvPr id="28" name="Picture 2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4231" y="1777188"/>
              <a:ext cx="2395537" cy="3303623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grpSp>
          <p:nvGrpSpPr>
            <p:cNvPr id="29" name="Group 28"/>
            <p:cNvGrpSpPr/>
            <p:nvPr/>
          </p:nvGrpSpPr>
          <p:grpSpPr>
            <a:xfrm rot="5400000">
              <a:off x="3198798" y="3633787"/>
              <a:ext cx="1936750" cy="1381125"/>
              <a:chOff x="5446751" y="4129116"/>
              <a:chExt cx="1936750" cy="1381125"/>
            </a:xfrm>
          </p:grpSpPr>
          <p:pic>
            <p:nvPicPr>
              <p:cNvPr id="30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46751" y="4129116"/>
                <a:ext cx="1936750" cy="1381125"/>
              </a:xfrm>
              <a:prstGeom prst="rect">
                <a:avLst/>
              </a:prstGeom>
              <a:noFill/>
              <a:ln w="1">
                <a:noFill/>
                <a:miter lim="800000"/>
                <a:headEnd/>
                <a:tailEnd/>
              </a:ln>
            </p:spPr>
          </p:pic>
          <p:sp>
            <p:nvSpPr>
              <p:cNvPr id="31" name="Quad Arrow 30"/>
              <p:cNvSpPr/>
              <p:nvPr/>
            </p:nvSpPr>
            <p:spPr bwMode="auto">
              <a:xfrm>
                <a:off x="6146351" y="4565038"/>
                <a:ext cx="236711" cy="254079"/>
              </a:xfrm>
              <a:prstGeom prst="quad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pic>
        <p:nvPicPr>
          <p:cNvPr id="143365" name="Picture 5"/>
          <p:cNvPicPr preferRelativeResize="0"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36"/>
          <a:stretch/>
        </p:blipFill>
        <p:spPr bwMode="auto">
          <a:xfrm>
            <a:off x="431540" y="3753036"/>
            <a:ext cx="5379463" cy="258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024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Mechanical instrumentation for SMC3 : Coils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937033"/>
              </p:ext>
            </p:extLst>
          </p:nvPr>
        </p:nvGraphicFramePr>
        <p:xfrm>
          <a:off x="7136299" y="2014957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05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6299" y="2014957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544836"/>
              </p:ext>
            </p:extLst>
          </p:nvPr>
        </p:nvGraphicFramePr>
        <p:xfrm>
          <a:off x="1258479" y="836712"/>
          <a:ext cx="2665449" cy="287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955"/>
                <a:gridCol w="138749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r>
                        <a:rPr lang="en-US" baseline="0" dirty="0" smtClean="0"/>
                        <a:t> Coils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Type</a:t>
                      </a:r>
                      <a:r>
                        <a:rPr lang="en-US" sz="1400" b="0" baseline="0" dirty="0" smtClean="0"/>
                        <a:t> of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Local</a:t>
                      </a:r>
                      <a:r>
                        <a:rPr lang="en-US" sz="1200" baseline="0" dirty="0" smtClean="0"/>
                        <a:t> s</a:t>
                      </a:r>
                      <a:r>
                        <a:rPr lang="en-US" sz="1200" dirty="0" smtClean="0"/>
                        <a:t>train values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Number</a:t>
                      </a:r>
                      <a:r>
                        <a:rPr lang="en-US" sz="1400" b="0" baseline="0" dirty="0" smtClean="0"/>
                        <a:t> of 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 </a:t>
                      </a:r>
                      <a:r>
                        <a:rPr lang="en-US" sz="1050" dirty="0" smtClean="0"/>
                        <a:t>points</a:t>
                      </a:r>
                      <a:r>
                        <a:rPr lang="en-US" sz="1050" baseline="0" dirty="0" smtClean="0"/>
                        <a:t> for each coil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Bridge configuration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bridges</a:t>
                      </a:r>
                      <a:r>
                        <a:rPr lang="en-US" sz="1200" baseline="0" dirty="0" smtClean="0"/>
                        <a:t> compensated  by poison effect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Strain gauges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Power Supply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2338" name="Picture 2" descr="G:\Workspaces\m\MechanicalMeasurement\Pictures\2011\Main Post\S63010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919" y="3604423"/>
            <a:ext cx="3744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39" name="Picture 3" descr="G:\Workspaces\m\MechanicalMeasurement\Pictures\2011\Main Post\S630108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604" y="688099"/>
            <a:ext cx="3744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330507" y="3651148"/>
            <a:ext cx="93610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Face Down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30507" y="723791"/>
            <a:ext cx="93610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Face Up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90647" y="119184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Th1_Up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90647" y="257625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Th4_Up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02515" y="182017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Th3_Up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38819" y="183991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Th2_Up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90647" y="4252183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Th1_Down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0647" y="5636594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Th4_Down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02515" y="4880510"/>
            <a:ext cx="118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Th3_Down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66811" y="490025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Th2_Down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111359"/>
              </p:ext>
            </p:extLst>
          </p:nvPr>
        </p:nvGraphicFramePr>
        <p:xfrm>
          <a:off x="1367644" y="4091776"/>
          <a:ext cx="2243572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1786"/>
                <a:gridCol w="112178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Correlation between positions for the same coil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Th1_up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Th4_down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Th1_down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Th4_up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Th2_up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Th2_down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Th3_up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Th3_down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1993459" y="459711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≈</a:t>
            </a:r>
            <a:endParaRPr lang="en-GB" sz="1050" b="1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1998792" y="4946583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≈</a:t>
            </a:r>
            <a:endParaRPr lang="en-GB" sz="1050" b="1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2002984" y="533414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≈</a:t>
            </a:r>
            <a:endParaRPr lang="en-GB" sz="1050" b="1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2008317" y="5721717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≈</a:t>
            </a:r>
            <a:endParaRPr lang="en-GB" sz="1050" b="1" i="1" dirty="0"/>
          </a:p>
        </p:txBody>
      </p:sp>
    </p:spTree>
    <p:extLst>
      <p:ext uri="{BB962C8B-B14F-4D97-AF65-F5344CB8AC3E}">
        <p14:creationId xmlns:p14="http://schemas.microsoft.com/office/powerpoint/2010/main" val="300878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dirty="0" smtClean="0"/>
              <a:t> Mechanical instrumentation for SMC3 : Rods</a:t>
            </a:r>
            <a:endParaRPr lang="en-US" dirty="0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992380" y="490025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</a:rPr>
              <a:t>Th2_Down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05196"/>
              </p:ext>
            </p:extLst>
          </p:nvPr>
        </p:nvGraphicFramePr>
        <p:xfrm>
          <a:off x="359532" y="692696"/>
          <a:ext cx="4162482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955"/>
                <a:gridCol w="1570059"/>
                <a:gridCol w="13144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Rods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Type</a:t>
                      </a:r>
                      <a:r>
                        <a:rPr lang="en-US" sz="1400" b="0" baseline="0" dirty="0" smtClean="0"/>
                        <a:t> of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Traction</a:t>
                      </a:r>
                      <a:r>
                        <a:rPr lang="en-US" sz="1200" baseline="0" dirty="0" smtClean="0"/>
                        <a:t>/Compression stress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Bending stress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Number</a:t>
                      </a:r>
                      <a:r>
                        <a:rPr lang="en-US" sz="1400" b="0" baseline="0" dirty="0" smtClean="0"/>
                        <a:t> of  measurements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 </a:t>
                      </a:r>
                      <a:r>
                        <a:rPr lang="en-US" sz="1200" baseline="0" dirty="0" smtClean="0"/>
                        <a:t>for each rod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 </a:t>
                      </a:r>
                      <a:r>
                        <a:rPr lang="en-US" sz="1200" baseline="0" dirty="0" smtClean="0"/>
                        <a:t>for each rod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Bridge configuration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Full bridge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</a:t>
                      </a:r>
                      <a:r>
                        <a:rPr lang="en-US" sz="1200" baseline="0" dirty="0" smtClean="0"/>
                        <a:t> bridge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Strain gauges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Chromium</a:t>
                      </a:r>
                      <a:r>
                        <a:rPr lang="en-US" sz="1200" baseline="0" dirty="0" smtClean="0"/>
                        <a:t> – Nickel / </a:t>
                      </a:r>
                      <a:r>
                        <a:rPr lang="en-US" sz="1200" dirty="0" smtClean="0"/>
                        <a:t>Polyimide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Power Supply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V @4.8 kHz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484519" y="728697"/>
            <a:ext cx="2117821" cy="2923285"/>
            <a:chOff x="6356395" y="2517775"/>
            <a:chExt cx="1903417" cy="2627336"/>
          </a:xfrm>
        </p:grpSpPr>
        <p:pic>
          <p:nvPicPr>
            <p:cNvPr id="18" name="Picture 1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994436" y="2879734"/>
              <a:ext cx="2627336" cy="1903417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19" name="Quad Arrow 18"/>
            <p:cNvSpPr/>
            <p:nvPr/>
          </p:nvSpPr>
          <p:spPr bwMode="auto">
            <a:xfrm>
              <a:off x="7621574" y="4489467"/>
              <a:ext cx="236596" cy="254001"/>
            </a:xfrm>
            <a:prstGeom prst="quad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Quad Arrow 19"/>
            <p:cNvSpPr/>
            <p:nvPr/>
          </p:nvSpPr>
          <p:spPr bwMode="auto">
            <a:xfrm>
              <a:off x="6762780" y="4487877"/>
              <a:ext cx="236596" cy="254001"/>
            </a:xfrm>
            <a:prstGeom prst="quad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5749948" y="3871422"/>
            <a:ext cx="2811017" cy="2134811"/>
            <a:chOff x="4864116" y="4706955"/>
            <a:chExt cx="2227281" cy="1691496"/>
          </a:xfrm>
        </p:grpSpPr>
        <p:pic>
          <p:nvPicPr>
            <p:cNvPr id="22" name="Picture 21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116" y="4706955"/>
              <a:ext cx="2227281" cy="1691496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23" name="Left-Right Arrow 22"/>
            <p:cNvSpPr/>
            <p:nvPr/>
          </p:nvSpPr>
          <p:spPr>
            <a:xfrm>
              <a:off x="5849955" y="5473728"/>
              <a:ext cx="255591" cy="10953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-Right Arrow 23"/>
            <p:cNvSpPr/>
            <p:nvPr/>
          </p:nvSpPr>
          <p:spPr>
            <a:xfrm>
              <a:off x="5849955" y="6240501"/>
              <a:ext cx="255591" cy="10953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20" y="4276517"/>
            <a:ext cx="5148000" cy="126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9328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1 st cool down</a:t>
            </a:r>
            <a:r>
              <a:rPr lang="nb-NO" dirty="0" smtClean="0"/>
              <a:t> and warm up– </a:t>
            </a:r>
            <a:r>
              <a:rPr lang="nb-NO" dirty="0"/>
              <a:t>Strain measurements </a:t>
            </a:r>
            <a:r>
              <a:rPr lang="nb-NO" dirty="0" smtClean="0"/>
              <a:t>Shell</a:t>
            </a:r>
            <a:endParaRPr lang="fr-CH" dirty="0"/>
          </a:p>
        </p:txBody>
      </p:sp>
      <p:pic>
        <p:nvPicPr>
          <p:cNvPr id="14746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90" y="596949"/>
            <a:ext cx="3816424" cy="307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53" y="591765"/>
            <a:ext cx="3772941" cy="303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0" y="3494505"/>
            <a:ext cx="3636404" cy="2925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53" y="3452908"/>
            <a:ext cx="3688104" cy="2967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414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90" y="1067150"/>
            <a:ext cx="432324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1 st cool down</a:t>
            </a:r>
            <a:r>
              <a:rPr lang="nb-NO" dirty="0" smtClean="0"/>
              <a:t> and warm up– </a:t>
            </a:r>
            <a:r>
              <a:rPr lang="nb-NO" dirty="0"/>
              <a:t>Strain measurements </a:t>
            </a:r>
            <a:r>
              <a:rPr lang="nb-NO" dirty="0" smtClean="0"/>
              <a:t>Rods</a:t>
            </a:r>
            <a:endParaRPr lang="fr-CH" dirty="0"/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46" y="1131280"/>
            <a:ext cx="4187118" cy="2968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795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1" y="646796"/>
            <a:ext cx="4267187" cy="3109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37" y="992430"/>
            <a:ext cx="4153288" cy="276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785720" y="3756618"/>
            <a:ext cx="5521561" cy="2451864"/>
            <a:chOff x="4123608" y="882134"/>
            <a:chExt cx="5861973" cy="2664701"/>
          </a:xfrm>
        </p:grpSpPr>
        <p:sp>
          <p:nvSpPr>
            <p:cNvPr id="7" name="Rounded Rectangle 6"/>
            <p:cNvSpPr/>
            <p:nvPr/>
          </p:nvSpPr>
          <p:spPr>
            <a:xfrm>
              <a:off x="5716926" y="1335249"/>
              <a:ext cx="3024336" cy="1517687"/>
            </a:xfrm>
            <a:prstGeom prst="roundRect">
              <a:avLst>
                <a:gd name="adj" fmla="val 50000"/>
              </a:avLst>
            </a:prstGeom>
            <a:scene3d>
              <a:camera prst="isometricOffAxis2Top"/>
              <a:lightRig rig="threePt" dir="t"/>
            </a:scene3d>
            <a:sp3d>
              <a:bevelT w="152400" h="50800" prst="softRound"/>
              <a:bevelB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727234" y="1136098"/>
              <a:ext cx="3024336" cy="1517687"/>
            </a:xfrm>
            <a:prstGeom prst="roundRect">
              <a:avLst>
                <a:gd name="adj" fmla="val 50000"/>
              </a:avLst>
            </a:prstGeom>
            <a:scene3d>
              <a:camera prst="isometricOffAxis2Top"/>
              <a:lightRig rig="threePt" dir="t"/>
            </a:scene3d>
            <a:sp3d>
              <a:bevelT w="152400" h="50800" prst="softRound"/>
              <a:bevelB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7153487" y="1682806"/>
              <a:ext cx="118813" cy="5400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284217" y="1705142"/>
              <a:ext cx="118813" cy="5400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6796574" y="201551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6916594" y="1952836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6764903" y="223720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6884923" y="2174526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6012160" y="1691474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6132180" y="162880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8246893" y="1984506"/>
              <a:ext cx="118814" cy="6596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8377623" y="2006842"/>
              <a:ext cx="118814" cy="872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8437029" y="2204864"/>
              <a:ext cx="106213" cy="720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123608" y="900569"/>
              <a:ext cx="2284573" cy="1137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2BD333"/>
                  </a:solidFill>
                </a:rPr>
                <a:t>Coil#1_Th3_Up</a:t>
              </a:r>
            </a:p>
            <a:p>
              <a:pPr algn="ctr"/>
              <a:r>
                <a:rPr lang="en-US" sz="1200" b="1" i="1" dirty="0" smtClean="0">
                  <a:solidFill>
                    <a:srgbClr val="C00000"/>
                  </a:solidFill>
                </a:rPr>
                <a:t>Coil#1_Th3_Down</a:t>
              </a:r>
              <a:endParaRPr lang="en-GB" sz="1200" b="1" i="1" dirty="0">
                <a:solidFill>
                  <a:srgbClr val="C00000"/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Coil#2_Th3_Up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Coil#2_Th3_Down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36911" y="882134"/>
              <a:ext cx="2518920" cy="1137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Coil#1_Th1_Up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Coil#1_Th4_Down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Coil#2_Th1_Up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bg1">
                      <a:lumMod val="50000"/>
                    </a:schemeClr>
                  </a:solidFill>
                </a:rPr>
                <a:t>Coil#2_Th4_Down</a:t>
              </a:r>
              <a:endParaRPr lang="en-GB" sz="1200" b="1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65895" y="2409557"/>
              <a:ext cx="2362155" cy="1137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Coil#1_Th4_Up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Coil#1_Th1_Down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Coil#2_Th4_Up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Coil#2_Th1_Down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63464" y="2406223"/>
              <a:ext cx="2122117" cy="1137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Coil#1_Th2_Up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Coil#1_Th2_Down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bg1">
                      <a:lumMod val="50000"/>
                    </a:schemeClr>
                  </a:solidFill>
                </a:rPr>
                <a:t>Coil#2_Th2_Up</a:t>
              </a:r>
              <a:endParaRPr lang="en-GB" sz="1200" b="1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Coil#2_Th2_Down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it-IT" dirty="0" smtClean="0"/>
              <a:t>1 st cool down</a:t>
            </a:r>
            <a:r>
              <a:rPr lang="nb-NO" dirty="0" smtClean="0"/>
              <a:t> and warm up– </a:t>
            </a:r>
            <a:r>
              <a:rPr lang="nb-NO" dirty="0"/>
              <a:t>Strain measurements </a:t>
            </a:r>
            <a:r>
              <a:rPr lang="nb-NO" dirty="0" smtClean="0"/>
              <a:t>Coil 1</a:t>
            </a:r>
            <a:endParaRPr lang="fr-CH" dirty="0"/>
          </a:p>
        </p:txBody>
      </p:sp>
      <p:sp>
        <p:nvSpPr>
          <p:cNvPr id="27" name="TextBox 26"/>
          <p:cNvSpPr txBox="1"/>
          <p:nvPr/>
        </p:nvSpPr>
        <p:spPr>
          <a:xfrm>
            <a:off x="288081" y="4222234"/>
            <a:ext cx="38534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Remarks  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Two signals after the first </a:t>
            </a:r>
            <a:r>
              <a:rPr lang="en-US" dirty="0" err="1" smtClean="0"/>
              <a:t>cooldown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6575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1 st cooldown and warm up</a:t>
            </a:r>
            <a:r>
              <a:rPr lang="nb-NO" dirty="0" smtClean="0"/>
              <a:t> </a:t>
            </a:r>
            <a:r>
              <a:rPr lang="nb-NO" dirty="0"/>
              <a:t>– Strain measurements </a:t>
            </a:r>
            <a:r>
              <a:rPr lang="nb-NO" dirty="0" smtClean="0"/>
              <a:t>Coil 2</a:t>
            </a:r>
            <a:endParaRPr lang="fr-CH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09" y="692696"/>
            <a:ext cx="4236732" cy="271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58" y="894231"/>
            <a:ext cx="4287109" cy="251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Group 46"/>
          <p:cNvGrpSpPr/>
          <p:nvPr/>
        </p:nvGrpSpPr>
        <p:grpSpPr>
          <a:xfrm>
            <a:off x="4065215" y="3522376"/>
            <a:ext cx="5317463" cy="2609247"/>
            <a:chOff x="4123608" y="789385"/>
            <a:chExt cx="5645292" cy="2835746"/>
          </a:xfrm>
        </p:grpSpPr>
        <p:sp>
          <p:nvSpPr>
            <p:cNvPr id="48" name="Rounded Rectangle 47"/>
            <p:cNvSpPr/>
            <p:nvPr/>
          </p:nvSpPr>
          <p:spPr>
            <a:xfrm>
              <a:off x="5716926" y="1335249"/>
              <a:ext cx="3024336" cy="1517687"/>
            </a:xfrm>
            <a:prstGeom prst="roundRect">
              <a:avLst>
                <a:gd name="adj" fmla="val 50000"/>
              </a:avLst>
            </a:prstGeom>
            <a:scene3d>
              <a:camera prst="isometricOffAxis2Top"/>
              <a:lightRig rig="threePt" dir="t"/>
            </a:scene3d>
            <a:sp3d>
              <a:bevelT w="152400" h="50800" prst="softRound"/>
              <a:bevelB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727234" y="1136098"/>
              <a:ext cx="3024336" cy="1517687"/>
            </a:xfrm>
            <a:prstGeom prst="roundRect">
              <a:avLst>
                <a:gd name="adj" fmla="val 50000"/>
              </a:avLst>
            </a:prstGeom>
            <a:scene3d>
              <a:camera prst="isometricOffAxis2Top"/>
              <a:lightRig rig="threePt" dir="t"/>
            </a:scene3d>
            <a:sp3d>
              <a:bevelT w="152400" h="50800" prst="softRound"/>
              <a:bevelB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7153487" y="1682806"/>
              <a:ext cx="118813" cy="5400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7284217" y="1705142"/>
              <a:ext cx="118813" cy="5400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6796574" y="201551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6916594" y="1952836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6764903" y="223720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6884923" y="2174526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6012160" y="1691474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6132180" y="1628800"/>
              <a:ext cx="144017" cy="2233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8246893" y="1984506"/>
              <a:ext cx="118814" cy="6596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8377623" y="2006842"/>
              <a:ext cx="118814" cy="872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8437029" y="2204864"/>
              <a:ext cx="106213" cy="720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123608" y="900569"/>
              <a:ext cx="2284573" cy="1137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bg1">
                      <a:lumMod val="50000"/>
                    </a:schemeClr>
                  </a:solidFill>
                </a:rPr>
                <a:t>Coil#1_Th3_Up</a:t>
              </a:r>
            </a:p>
            <a:p>
              <a:pPr algn="ctr"/>
              <a:r>
                <a:rPr lang="en-US" sz="1200" b="1" i="1" dirty="0" smtClean="0">
                  <a:solidFill>
                    <a:schemeClr val="bg1">
                      <a:lumMod val="50000"/>
                    </a:schemeClr>
                  </a:solidFill>
                </a:rPr>
                <a:t>Coil#1_Th3_Down</a:t>
              </a:r>
              <a:endParaRPr lang="en-GB" sz="1200" b="1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Coil#2_Th3_Up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Coil#2_Th3_Down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64903" y="789385"/>
              <a:ext cx="2518920" cy="1137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Coil#1_Th1_Up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Coil#1_Th4_Down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Coil#2_Th1_Up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/>
                <a:t>Coil#2_Th4_Down</a:t>
              </a:r>
              <a:endParaRPr lang="en-GB" sz="1200" b="1" i="1" dirty="0"/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265895" y="2409557"/>
              <a:ext cx="2362155" cy="1137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Coil#1_Th4_Up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Coil#1_Th1_Down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Coil#2_Th4_Up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Coil#2_Th1_Down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646783" y="2487854"/>
              <a:ext cx="2122117" cy="1137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Coil#1_Th2_Up</a:t>
              </a: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Coil#1_Th2_Down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Coil#2_Th2_Up</a:t>
              </a:r>
              <a:endParaRPr lang="en-GB" sz="1200" b="1" i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ctr"/>
              <a:r>
                <a:rPr lang="en-US" sz="12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Coil#2_Th2_Down</a:t>
              </a:r>
              <a:endPara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GB" sz="14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326237" y="4077963"/>
            <a:ext cx="385347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Remarks  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Two signals after the first </a:t>
            </a:r>
            <a:r>
              <a:rPr lang="en-US" dirty="0" err="1" smtClean="0"/>
              <a:t>cooldown</a:t>
            </a:r>
            <a:r>
              <a:rPr lang="en-US" dirty="0" smtClean="0"/>
              <a:t> and no signal after the second </a:t>
            </a:r>
            <a:r>
              <a:rPr lang="en-US" dirty="0" err="1" smtClean="0"/>
              <a:t>cooldown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6304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ganis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Organisation</Template>
  <TotalTime>34905</TotalTime>
  <Words>890</Words>
  <Application>Microsoft Office PowerPoint</Application>
  <PresentationFormat>On-screen Show (4:3)</PresentationFormat>
  <Paragraphs>237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Organisation</vt:lpstr>
      <vt:lpstr>Equation</vt:lpstr>
      <vt:lpstr>PowerPoint Presentation</vt:lpstr>
      <vt:lpstr> Mechanical instrumentation for SMC3</vt:lpstr>
      <vt:lpstr> Mechanical instrumentation for SMC3 : Shell</vt:lpstr>
      <vt:lpstr> Mechanical instrumentation for SMC3 : Coils</vt:lpstr>
      <vt:lpstr> Mechanical instrumentation for SMC3 : Rods</vt:lpstr>
      <vt:lpstr>1 st cool down and warm up– Strain measurements Shell</vt:lpstr>
      <vt:lpstr>1 st cool down and warm up– Strain measurements Rods</vt:lpstr>
      <vt:lpstr>1 st cool down and warm up– Strain measurements Coil 1</vt:lpstr>
      <vt:lpstr>1 st cooldown and warm up – Strain measurements Coil 2</vt:lpstr>
      <vt:lpstr> Several thermal cycles at 1.9K</vt:lpstr>
      <vt:lpstr> Quench 41 – Shell strain measurments</vt:lpstr>
      <vt:lpstr> Quench 41 – Rods strain measurements</vt:lpstr>
      <vt:lpstr>PowerPoint Presentation</vt:lpstr>
      <vt:lpstr> FOS instrumentation for SMC3 : Shell</vt:lpstr>
      <vt:lpstr> FOS DAQ for SMC3 </vt:lpstr>
      <vt:lpstr>1 st cool down– Strain measurements Shell (Examples)</vt:lpstr>
      <vt:lpstr>PowerPoint Presentation</vt:lpstr>
      <vt:lpstr>Powering after the first thermal cycle</vt:lpstr>
      <vt:lpstr>PowerPoint Presentation</vt:lpstr>
      <vt:lpstr>PowerPoint Presentation</vt:lpstr>
      <vt:lpstr> Quench 01 and Quench 41 – Coil#01 and Coil#02</vt:lpstr>
      <vt:lpstr> Quench 01 and Quench 41 – Shell</vt:lpstr>
      <vt:lpstr> Quench 01 and Quench 41 – Rods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EN-MME Organisation for the sLHC-IRP1 project</dc:title>
  <dc:creator>Delio Ramos</dc:creator>
  <cp:lastModifiedBy>Antonella Chiuchiolo</cp:lastModifiedBy>
  <cp:revision>974</cp:revision>
  <cp:lastPrinted>2011-08-24T11:37:03Z</cp:lastPrinted>
  <dcterms:created xsi:type="dcterms:W3CDTF">2009-08-11T11:50:33Z</dcterms:created>
  <dcterms:modified xsi:type="dcterms:W3CDTF">2013-08-20T07:51:51Z</dcterms:modified>
</cp:coreProperties>
</file>