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3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9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8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8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2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4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7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1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8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4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2F543-BF66-4046-A50E-6A6FA922F407}" type="datetimeFigureOut">
              <a:rPr lang="en-US" smtClean="0"/>
              <a:t>29/08/2013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1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5724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5400" baseline="30000" dirty="0" smtClean="0">
                <a:solidFill>
                  <a:schemeClr val="tx2">
                    <a:lumMod val="75000"/>
                  </a:schemeClr>
                </a:solidFill>
              </a:rPr>
              <a:t>nd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 PH-DT Training Seminar</a:t>
            </a:r>
            <a:endParaRPr lang="en-US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12330"/>
            <a:ext cx="6400800" cy="1126469"/>
          </a:xfrm>
        </p:spPr>
        <p:txBody>
          <a:bodyPr/>
          <a:lstStyle/>
          <a:p>
            <a:r>
              <a:rPr lang="en-US" dirty="0" smtClean="0"/>
              <a:t>CERN 29.8.13</a:t>
            </a:r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24" y="678344"/>
            <a:ext cx="4288679" cy="99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9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590"/>
            <a:ext cx="8229600" cy="49251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TODAY</a:t>
            </a:r>
          </a:p>
          <a:p>
            <a:pPr marL="365125" indent="0">
              <a:buNone/>
            </a:pPr>
            <a:r>
              <a:rPr lang="en-US" b="1" dirty="0" smtClean="0"/>
              <a:t>An introduction to rapid prototyping techniques</a:t>
            </a:r>
          </a:p>
          <a:p>
            <a:pPr marL="365125" indent="0">
              <a:buNone/>
            </a:pPr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 err="1" smtClean="0"/>
              <a:t>C.Bault</a:t>
            </a:r>
            <a:r>
              <a:rPr lang="en-US" dirty="0" smtClean="0"/>
              <a:t>, PH-DT-EO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953735"/>
                </a:solidFill>
              </a:rPr>
              <a:t>NEXT on 3</a:t>
            </a:r>
            <a:r>
              <a:rPr lang="en-US" baseline="30000" dirty="0" smtClean="0">
                <a:solidFill>
                  <a:srgbClr val="953735"/>
                </a:solidFill>
              </a:rPr>
              <a:t>th</a:t>
            </a:r>
            <a:r>
              <a:rPr lang="en-US" dirty="0" smtClean="0">
                <a:solidFill>
                  <a:srgbClr val="953735"/>
                </a:solidFill>
              </a:rPr>
              <a:t> October at 11:</a:t>
            </a:r>
            <a:r>
              <a:rPr lang="en-US" dirty="0">
                <a:solidFill>
                  <a:srgbClr val="953735"/>
                </a:solidFill>
              </a:rPr>
              <a:t>0</a:t>
            </a:r>
            <a:r>
              <a:rPr lang="en-US" dirty="0" smtClean="0">
                <a:solidFill>
                  <a:srgbClr val="953735"/>
                </a:solidFill>
              </a:rPr>
              <a:t>0</a:t>
            </a:r>
          </a:p>
          <a:p>
            <a:pPr marL="365125" indent="0">
              <a:buNone/>
            </a:pPr>
            <a:r>
              <a:rPr lang="en-US" b="1" dirty="0" smtClean="0"/>
              <a:t>Overview of activities and expertise in EN-MME</a:t>
            </a:r>
          </a:p>
          <a:p>
            <a:pPr marL="365125" indent="0">
              <a:buNone/>
            </a:pPr>
            <a:r>
              <a:rPr lang="en-US" dirty="0" smtClean="0"/>
              <a:t>By </a:t>
            </a:r>
            <a:r>
              <a:rPr lang="en-US" dirty="0" err="1" smtClean="0"/>
              <a:t>S.Sggoba</a:t>
            </a:r>
            <a:r>
              <a:rPr lang="en-US" dirty="0" smtClean="0"/>
              <a:t>, EN-MME-MM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953735"/>
                </a:solidFill>
              </a:rPr>
              <a:t>11</a:t>
            </a:r>
            <a:r>
              <a:rPr lang="en-US" baseline="30000" dirty="0">
                <a:solidFill>
                  <a:srgbClr val="953735"/>
                </a:solidFill>
              </a:rPr>
              <a:t>th</a:t>
            </a:r>
            <a:r>
              <a:rPr lang="en-US" dirty="0">
                <a:solidFill>
                  <a:srgbClr val="953735"/>
                </a:solidFill>
              </a:rPr>
              <a:t> October at 14:</a:t>
            </a:r>
            <a:r>
              <a:rPr lang="en-US" dirty="0" smtClean="0">
                <a:solidFill>
                  <a:srgbClr val="953735"/>
                </a:solidFill>
              </a:rPr>
              <a:t>30</a:t>
            </a:r>
          </a:p>
          <a:p>
            <a:pPr marL="365125" indent="0">
              <a:buNone/>
            </a:pPr>
            <a:r>
              <a:rPr lang="en-US" dirty="0" smtClean="0"/>
              <a:t>Invited BE-BI (Beam Instrumentation) </a:t>
            </a:r>
            <a:r>
              <a:rPr lang="en-US" dirty="0"/>
              <a:t>seminar on </a:t>
            </a:r>
            <a:r>
              <a:rPr lang="en-US" b="1" dirty="0"/>
              <a:t>Micro-Strip Gas </a:t>
            </a:r>
            <a:r>
              <a:rPr lang="en-US" b="1" dirty="0" smtClean="0"/>
              <a:t>Chambers</a:t>
            </a:r>
          </a:p>
          <a:p>
            <a:pPr marL="365125" indent="0">
              <a:buNone/>
            </a:pPr>
            <a:r>
              <a:rPr lang="en-US" dirty="0" smtClean="0"/>
              <a:t>by </a:t>
            </a:r>
            <a:r>
              <a:rPr lang="en-US" dirty="0" err="1" smtClean="0"/>
              <a:t>L.Ropelewski</a:t>
            </a:r>
            <a:r>
              <a:rPr lang="en-US" dirty="0" smtClean="0"/>
              <a:t>, PH-DT-DD</a:t>
            </a:r>
            <a:endParaRPr lang="en-US" dirty="0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39" y="188191"/>
            <a:ext cx="3658276" cy="84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8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09" y="954748"/>
            <a:ext cx="8674471" cy="559758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00" b="1" dirty="0" err="1" smtClean="0"/>
              <a:t>C.Bault</a:t>
            </a:r>
            <a:endParaRPr lang="en-US" sz="1600" b="1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Joins CERN in 2001 as member of </a:t>
            </a:r>
            <a:r>
              <a:rPr lang="en-US" sz="1400" b="1" dirty="0" err="1" smtClean="0"/>
              <a:t>Assystem</a:t>
            </a:r>
            <a:r>
              <a:rPr lang="en-US" sz="1400" b="1" dirty="0" smtClean="0"/>
              <a:t> (Design office, </a:t>
            </a:r>
            <a:r>
              <a:rPr lang="en-US" sz="1400" b="1" dirty="0" err="1" smtClean="0"/>
              <a:t>Cern</a:t>
            </a:r>
            <a:r>
              <a:rPr lang="en-US" sz="1400" b="1" dirty="0" smtClean="0"/>
              <a:t> sub-contractor) for TS-MME and TS-IC</a:t>
            </a:r>
          </a:p>
          <a:p>
            <a:pPr marL="0" indent="0">
              <a:buNone/>
            </a:pPr>
            <a:r>
              <a:rPr lang="en-US" sz="1400" dirty="0" smtClean="0"/>
              <a:t>Design </a:t>
            </a:r>
            <a:r>
              <a:rPr lang="en-US" sz="1400" dirty="0"/>
              <a:t>of current leads for Distribution Feed Box in LHC </a:t>
            </a:r>
            <a:r>
              <a:rPr lang="en-US" sz="1400" dirty="0" smtClean="0"/>
              <a:t>tunnel,</a:t>
            </a:r>
            <a:r>
              <a:rPr lang="en-US" sz="1400" dirty="0"/>
              <a:t>  Integration of </a:t>
            </a:r>
            <a:r>
              <a:rPr lang="en-US" sz="1400" dirty="0" smtClean="0"/>
              <a:t>equipment </a:t>
            </a:r>
            <a:r>
              <a:rPr lang="en-US" sz="1400" dirty="0"/>
              <a:t>in </a:t>
            </a:r>
            <a:r>
              <a:rPr lang="en-US" sz="1400" dirty="0" smtClean="0"/>
              <a:t>tunnel</a:t>
            </a:r>
            <a:r>
              <a:rPr lang="en-US" sz="1400" dirty="0"/>
              <a:t>, </a:t>
            </a:r>
            <a:r>
              <a:rPr lang="en-US" sz="1400" dirty="0" smtClean="0"/>
              <a:t>checks via </a:t>
            </a:r>
            <a:r>
              <a:rPr lang="en-US" sz="1400" dirty="0"/>
              <a:t>scan 3d loaded </a:t>
            </a:r>
            <a:r>
              <a:rPr lang="en-US" sz="1400" dirty="0" smtClean="0"/>
              <a:t>in </a:t>
            </a:r>
            <a:r>
              <a:rPr lang="en-US" sz="1400" dirty="0" err="1" smtClean="0"/>
              <a:t>Catia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600" b="1" dirty="0" smtClean="0"/>
              <a:t>Joins PH-DT in 2006 as Staff member</a:t>
            </a:r>
            <a:endParaRPr lang="en-US" sz="1600" dirty="0"/>
          </a:p>
          <a:p>
            <a:pPr marL="176213" indent="-176213"/>
            <a:r>
              <a:rPr lang="en-US" sz="1400" dirty="0" smtClean="0"/>
              <a:t>ATLAS Inner Detector:</a:t>
            </a:r>
            <a:endParaRPr lang="en-US" sz="1400" dirty="0"/>
          </a:p>
          <a:p>
            <a:pPr marL="576263" lvl="2" indent="-176213"/>
            <a:r>
              <a:rPr lang="en-US" sz="1200" dirty="0" smtClean="0"/>
              <a:t>Design </a:t>
            </a:r>
            <a:r>
              <a:rPr lang="en-US" sz="1200" dirty="0"/>
              <a:t>of tooling for transport and </a:t>
            </a:r>
            <a:r>
              <a:rPr lang="en-US" sz="1200" dirty="0" smtClean="0"/>
              <a:t>insertion, </a:t>
            </a:r>
            <a:r>
              <a:rPr lang="en-US" sz="1200" dirty="0"/>
              <a:t>u</a:t>
            </a:r>
            <a:r>
              <a:rPr lang="en-US" sz="1200" dirty="0" smtClean="0"/>
              <a:t>se of Cad model and </a:t>
            </a:r>
            <a:r>
              <a:rPr lang="en-US" sz="1200" dirty="0" err="1" smtClean="0"/>
              <a:t>Romer</a:t>
            </a:r>
            <a:r>
              <a:rPr lang="en-US" sz="1200" dirty="0" smtClean="0"/>
              <a:t> arm measurement to check envelope before insertion</a:t>
            </a:r>
          </a:p>
          <a:p>
            <a:pPr marL="576263" lvl="2" indent="-176213"/>
            <a:r>
              <a:rPr lang="en-US" sz="1200" dirty="0" smtClean="0"/>
              <a:t>Scanning </a:t>
            </a:r>
            <a:r>
              <a:rPr lang="en-US" sz="1200" dirty="0"/>
              <a:t>of </a:t>
            </a:r>
            <a:r>
              <a:rPr lang="en-US" sz="1200" dirty="0" err="1"/>
              <a:t>Lar</a:t>
            </a:r>
            <a:r>
              <a:rPr lang="en-US" sz="1200" dirty="0"/>
              <a:t> cryostat flange to </a:t>
            </a:r>
            <a:r>
              <a:rPr lang="en-US" sz="1200" dirty="0" smtClean="0"/>
              <a:t>gather </a:t>
            </a:r>
            <a:r>
              <a:rPr lang="en-US" sz="1200" dirty="0"/>
              <a:t>data </a:t>
            </a:r>
            <a:r>
              <a:rPr lang="en-US" sz="1200" dirty="0" smtClean="0"/>
              <a:t>of ID services </a:t>
            </a:r>
            <a:r>
              <a:rPr lang="en-US" sz="1200" dirty="0"/>
              <a:t>for future projects (IBL, New Service Quarter Panel) and treatment </a:t>
            </a:r>
            <a:r>
              <a:rPr lang="en-US" sz="1200" dirty="0" smtClean="0"/>
              <a:t>Cad system use</a:t>
            </a:r>
          </a:p>
          <a:p>
            <a:pPr marL="576263" lvl="2" indent="-176213"/>
            <a:r>
              <a:rPr lang="en-US" sz="1200" dirty="0" smtClean="0"/>
              <a:t>Migration of all Euclid (old cad system) 3d models to </a:t>
            </a:r>
            <a:r>
              <a:rPr lang="en-US" sz="1200" dirty="0" err="1" smtClean="0"/>
              <a:t>Catia</a:t>
            </a:r>
            <a:endParaRPr lang="en-US" sz="1200" dirty="0"/>
          </a:p>
          <a:p>
            <a:pPr marL="176213" indent="-176213"/>
            <a:r>
              <a:rPr lang="en-US" sz="1400" dirty="0" smtClean="0"/>
              <a:t>ATLAS End</a:t>
            </a:r>
            <a:r>
              <a:rPr lang="en-US" sz="1400" dirty="0"/>
              <a:t>-Cap </a:t>
            </a:r>
            <a:r>
              <a:rPr lang="en-US" sz="1400" dirty="0" err="1" smtClean="0"/>
              <a:t>toroide</a:t>
            </a:r>
            <a:r>
              <a:rPr lang="en-US" sz="1400" dirty="0" smtClean="0"/>
              <a:t>: tooling </a:t>
            </a:r>
            <a:r>
              <a:rPr lang="en-US" sz="1400" dirty="0"/>
              <a:t>design for End-Cap </a:t>
            </a:r>
            <a:r>
              <a:rPr lang="en-US" sz="1400" dirty="0" err="1"/>
              <a:t>Toroide</a:t>
            </a:r>
            <a:r>
              <a:rPr lang="en-US" sz="1400" dirty="0"/>
              <a:t> </a:t>
            </a:r>
            <a:r>
              <a:rPr lang="en-US" sz="1400" dirty="0" smtClean="0"/>
              <a:t>insertion</a:t>
            </a:r>
          </a:p>
          <a:p>
            <a:pPr marL="176213" indent="-176213"/>
            <a:r>
              <a:rPr lang="en-US" sz="1400" dirty="0" smtClean="0"/>
              <a:t>ATLAS </a:t>
            </a:r>
            <a:r>
              <a:rPr lang="en-US" sz="1400" dirty="0"/>
              <a:t>IBL project: </a:t>
            </a:r>
            <a:r>
              <a:rPr lang="en-US" sz="1400" dirty="0" smtClean="0"/>
              <a:t>Cad </a:t>
            </a:r>
            <a:r>
              <a:rPr lang="en-US" sz="1400" dirty="0"/>
              <a:t>assembly, design of flexible circuit, carbon </a:t>
            </a:r>
            <a:r>
              <a:rPr lang="en-US" sz="1400" dirty="0" err="1"/>
              <a:t>fibre</a:t>
            </a:r>
            <a:r>
              <a:rPr lang="en-US" sz="1400" dirty="0"/>
              <a:t> support, tooling for assembly…</a:t>
            </a:r>
          </a:p>
          <a:p>
            <a:pPr marL="176213" indent="-176213"/>
            <a:r>
              <a:rPr lang="en-US" sz="1400" dirty="0" smtClean="0"/>
              <a:t>ATLAS </a:t>
            </a:r>
            <a:r>
              <a:rPr lang="en-US" sz="1400" dirty="0"/>
              <a:t>upgrade phase II: Preliminary design of </a:t>
            </a:r>
            <a:r>
              <a:rPr lang="en-US" sz="1400" dirty="0" smtClean="0"/>
              <a:t>new inner detector</a:t>
            </a:r>
          </a:p>
          <a:p>
            <a:pPr marL="176213" indent="-176213"/>
            <a:endParaRPr lang="en-US" sz="1400" dirty="0"/>
          </a:p>
          <a:p>
            <a:pPr marL="176213" indent="-176213"/>
            <a:r>
              <a:rPr lang="en-US" sz="1400" dirty="0" smtClean="0"/>
              <a:t>NA62 </a:t>
            </a:r>
            <a:r>
              <a:rPr lang="en-US" sz="1400" dirty="0"/>
              <a:t>Straw chambers: preliminary design </a:t>
            </a:r>
            <a:r>
              <a:rPr lang="en-US" sz="1400" dirty="0" smtClean="0"/>
              <a:t>of </a:t>
            </a:r>
            <a:r>
              <a:rPr lang="en-US" sz="1400" dirty="0"/>
              <a:t>chambers </a:t>
            </a:r>
            <a:r>
              <a:rPr lang="en-US" sz="1400" dirty="0" smtClean="0"/>
              <a:t>structure</a:t>
            </a:r>
            <a:endParaRPr lang="en-US" sz="1400" dirty="0"/>
          </a:p>
          <a:p>
            <a:pPr marL="176213" indent="-176213"/>
            <a:r>
              <a:rPr lang="en-US" sz="1400" dirty="0" smtClean="0"/>
              <a:t>Totem, </a:t>
            </a:r>
            <a:r>
              <a:rPr lang="en-US" sz="1400" dirty="0"/>
              <a:t>Alfa Roman pots: integration of stations in LHC tunnel, </a:t>
            </a:r>
            <a:r>
              <a:rPr lang="en-US" sz="1400" dirty="0" smtClean="0"/>
              <a:t>services, </a:t>
            </a:r>
            <a:r>
              <a:rPr lang="en-US" sz="1400" dirty="0"/>
              <a:t>Patch panel design, </a:t>
            </a:r>
            <a:r>
              <a:rPr lang="en-US" sz="1400" dirty="0" smtClean="0"/>
              <a:t>insertion tooling </a:t>
            </a:r>
            <a:endParaRPr lang="en-US" sz="1400" dirty="0"/>
          </a:p>
          <a:p>
            <a:pPr marL="176213" indent="-176213"/>
            <a:r>
              <a:rPr lang="en-US" sz="1400" dirty="0" smtClean="0"/>
              <a:t>AIDA: design </a:t>
            </a:r>
            <a:r>
              <a:rPr lang="en-US" sz="1400" dirty="0"/>
              <a:t>of a forward </a:t>
            </a:r>
            <a:r>
              <a:rPr lang="en-US" sz="1400" dirty="0" smtClean="0"/>
              <a:t>calorimeter</a:t>
            </a:r>
            <a:endParaRPr lang="en-US" sz="1400" dirty="0"/>
          </a:p>
          <a:p>
            <a:pPr marL="176213" indent="-176213"/>
            <a:r>
              <a:rPr lang="en-US" sz="1400" dirty="0" smtClean="0"/>
              <a:t>Local </a:t>
            </a:r>
            <a:r>
              <a:rPr lang="en-US" sz="1400" dirty="0" err="1"/>
              <a:t>correspondant</a:t>
            </a:r>
            <a:r>
              <a:rPr lang="en-US" sz="1400" dirty="0"/>
              <a:t> for </a:t>
            </a:r>
            <a:r>
              <a:rPr lang="en-US" sz="1400" dirty="0" err="1"/>
              <a:t>Catia</a:t>
            </a:r>
            <a:r>
              <a:rPr lang="en-US" sz="1400" dirty="0"/>
              <a:t>/</a:t>
            </a:r>
            <a:r>
              <a:rPr lang="en-US" sz="1400" dirty="0" err="1"/>
              <a:t>Smarteam</a:t>
            </a:r>
            <a:r>
              <a:rPr lang="en-US" sz="1400" dirty="0"/>
              <a:t> </a:t>
            </a:r>
            <a:r>
              <a:rPr lang="en-US" sz="1400" dirty="0" smtClean="0"/>
              <a:t>users and former member of GUCS </a:t>
            </a:r>
            <a:r>
              <a:rPr lang="en-US" sz="1400" dirty="0"/>
              <a:t>(</a:t>
            </a:r>
            <a:r>
              <a:rPr lang="en-US" sz="1400" dirty="0" err="1"/>
              <a:t>Groupe</a:t>
            </a:r>
            <a:r>
              <a:rPr lang="en-US" sz="1400" dirty="0"/>
              <a:t> </a:t>
            </a:r>
            <a:r>
              <a:rPr lang="en-US" sz="1400" dirty="0" err="1"/>
              <a:t>Utilisateurs</a:t>
            </a:r>
            <a:r>
              <a:rPr lang="en-US" sz="1400" dirty="0"/>
              <a:t> </a:t>
            </a:r>
            <a:r>
              <a:rPr lang="en-US" sz="1400" dirty="0" err="1"/>
              <a:t>Catia</a:t>
            </a:r>
            <a:r>
              <a:rPr lang="en-US" sz="1400" dirty="0"/>
              <a:t> </a:t>
            </a:r>
            <a:r>
              <a:rPr lang="en-US" sz="1400" dirty="0" err="1"/>
              <a:t>Smarteam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5" name="Picture 4" descr="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5" y="107131"/>
            <a:ext cx="3658276" cy="84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51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115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2nd PH-DT Training Seminar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PH-DT Training Seminar</dc:title>
  <dc:creator>mar capeans</dc:creator>
  <cp:lastModifiedBy>mar capeans</cp:lastModifiedBy>
  <cp:revision>9</cp:revision>
  <dcterms:created xsi:type="dcterms:W3CDTF">2013-08-29T07:54:06Z</dcterms:created>
  <dcterms:modified xsi:type="dcterms:W3CDTF">2013-08-29T08:39:53Z</dcterms:modified>
</cp:coreProperties>
</file>