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660" r:id="rId2"/>
  </p:sldMasterIdLst>
  <p:notesMasterIdLst>
    <p:notesMasterId r:id="rId38"/>
  </p:notesMasterIdLst>
  <p:handoutMasterIdLst>
    <p:handoutMasterId r:id="rId39"/>
  </p:handoutMasterIdLst>
  <p:sldIdLst>
    <p:sldId id="321" r:id="rId3"/>
    <p:sldId id="338" r:id="rId4"/>
    <p:sldId id="340" r:id="rId5"/>
    <p:sldId id="341" r:id="rId6"/>
    <p:sldId id="305" r:id="rId7"/>
    <p:sldId id="306" r:id="rId8"/>
    <p:sldId id="307" r:id="rId9"/>
    <p:sldId id="308" r:id="rId10"/>
    <p:sldId id="328" r:id="rId11"/>
    <p:sldId id="329" r:id="rId12"/>
    <p:sldId id="309" r:id="rId13"/>
    <p:sldId id="310" r:id="rId14"/>
    <p:sldId id="311" r:id="rId15"/>
    <p:sldId id="317" r:id="rId16"/>
    <p:sldId id="318" r:id="rId17"/>
    <p:sldId id="312" r:id="rId18"/>
    <p:sldId id="313" r:id="rId19"/>
    <p:sldId id="314" r:id="rId20"/>
    <p:sldId id="315" r:id="rId21"/>
    <p:sldId id="316" r:id="rId22"/>
    <p:sldId id="319" r:id="rId23"/>
    <p:sldId id="322" r:id="rId24"/>
    <p:sldId id="323" r:id="rId25"/>
    <p:sldId id="324" r:id="rId26"/>
    <p:sldId id="325" r:id="rId27"/>
    <p:sldId id="326" r:id="rId28"/>
    <p:sldId id="327" r:id="rId29"/>
    <p:sldId id="330" r:id="rId30"/>
    <p:sldId id="331" r:id="rId31"/>
    <p:sldId id="332" r:id="rId32"/>
    <p:sldId id="333" r:id="rId33"/>
    <p:sldId id="334" r:id="rId34"/>
    <p:sldId id="339" r:id="rId35"/>
    <p:sldId id="336" r:id="rId36"/>
    <p:sldId id="337" r:id="rId37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003399"/>
    <a:srgbClr val="00FF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197" autoAdjust="0"/>
  </p:normalViewPr>
  <p:slideViewPr>
    <p:cSldViewPr>
      <p:cViewPr>
        <p:scale>
          <a:sx n="110" d="100"/>
          <a:sy n="110" d="100"/>
        </p:scale>
        <p:origin x="-1644" y="-5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468" y="-9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061" cy="46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684" y="0"/>
            <a:ext cx="3038061" cy="46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0682"/>
            <a:ext cx="3038061" cy="46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684" y="8830682"/>
            <a:ext cx="3038061" cy="464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4C1B61B2-6300-4FF5-80A1-5FF174E731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2448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51603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1100" y="698500"/>
            <a:ext cx="4648200" cy="34861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0710" y="4416090"/>
            <a:ext cx="5608983" cy="418248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fr-FR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6B72B-A68F-41FA-A509-0641EEAB9A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59B0F-C3D3-4A5C-9D62-E75F6989D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0"/>
            <a:ext cx="17907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0"/>
            <a:ext cx="52197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C54F2-2695-4B45-B09A-3D59B287D5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6B72B-A68F-41FA-A509-0641EEAB9A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51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1E5B8-8E77-49E3-98D6-EDFFF5481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7437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7AFCA-B158-4E5E-8DF2-002B615134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186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981200"/>
            <a:ext cx="3505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505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0593D-DFE9-4F1D-975A-69022FDC2C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6101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359B3-5C57-4AC1-B81C-0CD747254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8698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E89BB-D435-48F5-85DF-BA8825D783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9671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6E6A0-D334-4801-B3B2-40375971E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3159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42291-5F6C-4ABD-8F65-E8FCDDF01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069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1E5B8-8E77-49E3-98D6-EDFFF5481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35BB2-C24D-4012-980A-298E28DAE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2092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59B0F-C3D3-4A5C-9D62-E75F6989D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4630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0"/>
            <a:ext cx="17907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0"/>
            <a:ext cx="52197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C54F2-2695-4B45-B09A-3D59B287D5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428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7AFCA-B158-4E5E-8DF2-002B615134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981200"/>
            <a:ext cx="3505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505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0593D-DFE9-4F1D-975A-69022FDC2C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359B3-5C57-4AC1-B81C-0CD747254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CE89BB-D435-48F5-85DF-BA8825D783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F6E6A0-D334-4801-B3B2-40375971EE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742291-5F6C-4ABD-8F65-E8FCDDF01D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435BB2-C24D-4012-980A-298E28DAE3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fld id="{86500945-89E7-4EAC-9439-2EDDE4793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0"/>
            <a:ext cx="5410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981200"/>
            <a:ext cx="7162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000" b="0" smtClean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 smtClean="0"/>
              <a:t>C.Bault PhDt Training Seminar 29th August 2013</a:t>
            </a: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fld id="{86500945-89E7-4EAC-9439-2EDDE47932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905000" y="0"/>
            <a:ext cx="5410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981200"/>
            <a:ext cx="7162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" name="Picture 8"/>
          <p:cNvPicPr>
            <a:picLocks noChangeArrowheads="1"/>
          </p:cNvPicPr>
          <p:nvPr userDrawn="1"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93662" y="107950"/>
            <a:ext cx="74453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94175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cad-service/faq/Surface%20Design/How%20to%20generate%20optimized%20STL%20files.aspx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24.wmf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7.png"/><Relationship Id="rId5" Type="http://schemas.openxmlformats.org/officeDocument/2006/relationships/image" Target="../media/image26.wmf"/><Relationship Id="rId10" Type="http://schemas.openxmlformats.org/officeDocument/2006/relationships/image" Target="../media/image31.wmf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3trpd.co.uk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hyperlink" Target="http://www.initial.fr/" TargetMode="External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Relationship Id="rId6" Type="http://schemas.openxmlformats.org/officeDocument/2006/relationships/hyperlink" Target="mailto:herve.sthioul@hesge.ch" TargetMode="External"/><Relationship Id="rId5" Type="http://schemas.openxmlformats.org/officeDocument/2006/relationships/hyperlink" Target="http://www.hepia.hesge.ch/" TargetMode="External"/><Relationship Id="rId4" Type="http://schemas.openxmlformats.org/officeDocument/2006/relationships/image" Target="../media/image5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hyperlink" Target="http://lgpp.epfl.ch/" TargetMode="External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bvproto.eu/" TargetMode="External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9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aWB84gCi5Sg" TargetMode="Externa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Relationship Id="rId5" Type="http://schemas.openxmlformats.org/officeDocument/2006/relationships/hyperlink" Target="https://www.youtube.com/watch?v=BUfh5wxj3qA" TargetMode="External"/><Relationship Id="rId4" Type="http://schemas.openxmlformats.org/officeDocument/2006/relationships/hyperlink" Target="https://www.youtube.com/watch?v=zknjvQtn6e4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Departments\PH\Groups\DT\PO\EO Personal folders\ChristopheB\Imprimante3D-Applications\PiecesRealisees\Divers-Aout2013\2013-08-13 07.23.5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CECFC1"/>
              </a:clrFrom>
              <a:clrTo>
                <a:srgbClr val="CECFC1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150" y="1295400"/>
            <a:ext cx="314325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1</a:t>
            </a:fld>
            <a:endParaRPr lang="en-US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18" t="6406" r="50000" b="17946"/>
          <a:stretch/>
        </p:blipFill>
        <p:spPr bwMode="auto">
          <a:xfrm>
            <a:off x="304800" y="1295400"/>
            <a:ext cx="2241129" cy="544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4287838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5"/>
          <p:cNvSpPr>
            <a:spLocks noGrp="1" noChangeArrowheads="1"/>
          </p:cNvSpPr>
          <p:nvPr>
            <p:ph type="title"/>
          </p:nvPr>
        </p:nvSpPr>
        <p:spPr>
          <a:xfrm>
            <a:off x="3276600" y="0"/>
            <a:ext cx="5486400" cy="6858000"/>
          </a:xfrm>
        </p:spPr>
        <p:txBody>
          <a:bodyPr anchor="t" anchorCtr="0"/>
          <a:lstStyle/>
          <a:p>
            <a:pPr>
              <a:defRPr/>
            </a:pPr>
            <a:r>
              <a:rPr lang="fr-CH" i="1" dirty="0" smtClean="0"/>
              <a:t>Training </a:t>
            </a:r>
            <a:r>
              <a:rPr lang="fr-CH" i="1" dirty="0" err="1" smtClean="0"/>
              <a:t>seminar</a:t>
            </a:r>
            <a:r>
              <a:rPr lang="fr-CH" i="1" dirty="0" smtClean="0"/>
              <a:t/>
            </a:r>
            <a:br>
              <a:rPr lang="fr-CH" i="1" dirty="0" smtClean="0"/>
            </a:br>
            <a:r>
              <a:rPr lang="fr-CH" i="1" dirty="0" smtClean="0"/>
              <a:t/>
            </a:r>
            <a:br>
              <a:rPr lang="fr-CH" i="1" dirty="0" smtClean="0"/>
            </a:br>
            <a:r>
              <a:rPr lang="fr-CH" i="1" dirty="0" smtClean="0"/>
              <a:t/>
            </a:r>
            <a:br>
              <a:rPr lang="fr-CH" i="1" dirty="0" smtClean="0"/>
            </a:br>
            <a:r>
              <a:rPr lang="fr-CH" i="1" dirty="0" err="1" smtClean="0"/>
              <a:t>Rapid</a:t>
            </a:r>
            <a:r>
              <a:rPr lang="fr-CH" i="1" dirty="0" smtClean="0"/>
              <a:t> </a:t>
            </a:r>
            <a:r>
              <a:rPr lang="fr-CH" i="1" dirty="0" err="1" smtClean="0"/>
              <a:t>prototyping</a:t>
            </a:r>
            <a:r>
              <a:rPr lang="fr-CH" i="1" dirty="0" smtClean="0"/>
              <a:t/>
            </a:r>
            <a:br>
              <a:rPr lang="fr-CH" i="1" dirty="0" smtClean="0"/>
            </a:br>
            <a:r>
              <a:rPr lang="fr-CH" i="1" dirty="0"/>
              <a:t/>
            </a:r>
            <a:br>
              <a:rPr lang="fr-CH" i="1" dirty="0"/>
            </a:br>
            <a:r>
              <a:rPr lang="fr-CH" i="1" dirty="0" smtClean="0"/>
              <a:t/>
            </a:r>
            <a:br>
              <a:rPr lang="fr-CH" i="1" dirty="0" smtClean="0"/>
            </a:br>
            <a:r>
              <a:rPr lang="fr-CH" i="1" dirty="0"/>
              <a:t/>
            </a:r>
            <a:br>
              <a:rPr lang="fr-CH" i="1" dirty="0"/>
            </a:br>
            <a:r>
              <a:rPr lang="fr-CH" i="1" dirty="0"/>
              <a:t/>
            </a:r>
            <a:br>
              <a:rPr lang="fr-CH" i="1" dirty="0"/>
            </a:br>
            <a:r>
              <a:rPr lang="fr-CH" i="1" dirty="0" smtClean="0"/>
              <a:t/>
            </a:r>
            <a:br>
              <a:rPr lang="fr-CH" i="1" dirty="0" smtClean="0"/>
            </a:br>
            <a:r>
              <a:rPr lang="fr-CH" i="1" dirty="0"/>
              <a:t/>
            </a:r>
            <a:br>
              <a:rPr lang="fr-CH" i="1" dirty="0"/>
            </a:br>
            <a:r>
              <a:rPr lang="fr-CH" i="1" dirty="0" smtClean="0"/>
              <a:t/>
            </a:r>
            <a:br>
              <a:rPr lang="fr-CH" i="1" dirty="0" smtClean="0"/>
            </a:br>
            <a:r>
              <a:rPr lang="fr-CH" sz="2400" i="1" dirty="0" smtClean="0"/>
              <a:t>Christophe Bault</a:t>
            </a:r>
            <a:br>
              <a:rPr lang="fr-CH" sz="2400" i="1" dirty="0" smtClean="0"/>
            </a:br>
            <a:r>
              <a:rPr lang="fr-CH" sz="2400" i="1" dirty="0" smtClean="0"/>
              <a:t>PH-DT-EO</a:t>
            </a:r>
            <a:br>
              <a:rPr lang="fr-CH" sz="2400" i="1" dirty="0" smtClean="0"/>
            </a:br>
            <a:r>
              <a:rPr lang="fr-CH" sz="2400" i="1" dirty="0" smtClean="0"/>
              <a:t>August </a:t>
            </a:r>
            <a:r>
              <a:rPr lang="fr-CH" sz="2400" i="1" dirty="0"/>
              <a:t>29th </a:t>
            </a:r>
            <a:r>
              <a:rPr lang="fr-CH" sz="2400" i="1" dirty="0" smtClean="0"/>
              <a:t>2013</a:t>
            </a:r>
            <a:r>
              <a:rPr lang="fr-CH" sz="2000" i="1" dirty="0"/>
              <a:t/>
            </a:r>
            <a:br>
              <a:rPr lang="fr-CH" sz="2000" i="1" dirty="0"/>
            </a:br>
            <a:r>
              <a:rPr lang="fr-CH" sz="2000" i="1" dirty="0"/>
              <a:t/>
            </a:r>
            <a:br>
              <a:rPr lang="fr-CH" sz="2000" i="1" dirty="0"/>
            </a:b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276002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55"/>
          <a:stretch/>
        </p:blipFill>
        <p:spPr bwMode="auto">
          <a:xfrm>
            <a:off x="482296" y="990600"/>
            <a:ext cx="8661704" cy="4945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" y="5943600"/>
            <a:ext cx="914400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b="0" i="1" dirty="0"/>
              <a:t>For </a:t>
            </a:r>
            <a:r>
              <a:rPr lang="fr-CH" b="0" i="1" dirty="0" err="1"/>
              <a:t>each</a:t>
            </a:r>
            <a:r>
              <a:rPr lang="fr-CH" b="0" i="1" dirty="0"/>
              <a:t> type of </a:t>
            </a:r>
            <a:r>
              <a:rPr lang="fr-CH" b="0" i="1" dirty="0" err="1"/>
              <a:t>process</a:t>
            </a:r>
            <a:r>
              <a:rPr lang="fr-CH" b="0" i="1" dirty="0"/>
              <a:t>, the training document </a:t>
            </a:r>
            <a:r>
              <a:rPr lang="fr-CH" b="0" i="1" dirty="0" err="1"/>
              <a:t>gives</a:t>
            </a:r>
            <a:r>
              <a:rPr lang="fr-CH" b="0" i="1" dirty="0"/>
              <a:t> a </a:t>
            </a:r>
            <a:r>
              <a:rPr lang="fr-CH" b="0" i="1" dirty="0" err="1"/>
              <a:t>detailed</a:t>
            </a:r>
            <a:r>
              <a:rPr lang="fr-CH" b="0" i="1" dirty="0"/>
              <a:t> </a:t>
            </a:r>
            <a:r>
              <a:rPr lang="fr-CH" b="0" i="1" dirty="0" err="1"/>
              <a:t>explanation</a:t>
            </a:r>
            <a:r>
              <a:rPr lang="fr-CH" b="0" i="1" dirty="0"/>
              <a:t>, </a:t>
            </a:r>
            <a:r>
              <a:rPr lang="fr-CH" b="0" i="1" dirty="0" err="1"/>
              <a:t>with</a:t>
            </a:r>
            <a:r>
              <a:rPr lang="fr-CH" b="0" i="1" dirty="0"/>
              <a:t> the </a:t>
            </a:r>
            <a:r>
              <a:rPr lang="fr-CH" b="0" i="1" dirty="0" err="1"/>
              <a:t>corresponding</a:t>
            </a:r>
            <a:r>
              <a:rPr lang="fr-CH" b="0" i="1" dirty="0"/>
              <a:t> applications, pro and cons, and </a:t>
            </a:r>
            <a:r>
              <a:rPr lang="fr-CH" b="0" i="1" dirty="0" err="1"/>
              <a:t>examples</a:t>
            </a:r>
            <a:r>
              <a:rPr lang="fr-CH" b="0" i="1" dirty="0"/>
              <a:t> of </a:t>
            </a:r>
            <a:r>
              <a:rPr lang="fr-CH" b="0" i="1" dirty="0" err="1"/>
              <a:t>companies</a:t>
            </a:r>
            <a:r>
              <a:rPr lang="fr-CH" b="0" i="1" dirty="0"/>
              <a:t> able to </a:t>
            </a:r>
            <a:r>
              <a:rPr lang="fr-CH" b="0" i="1" dirty="0" err="1"/>
              <a:t>manufacturing</a:t>
            </a:r>
            <a:endParaRPr lang="fr-CH" b="0" i="1" dirty="0"/>
          </a:p>
        </p:txBody>
      </p:sp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10</a:t>
            </a:fld>
            <a:endParaRPr lang="en-US" dirty="0" smtClean="0"/>
          </a:p>
        </p:txBody>
      </p:sp>
      <p:sp>
        <p:nvSpPr>
          <p:cNvPr id="8" name="Rectangle 55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229600" cy="609600"/>
          </a:xfrm>
        </p:spPr>
        <p:txBody>
          <a:bodyPr/>
          <a:lstStyle/>
          <a:p>
            <a:pPr>
              <a:defRPr/>
            </a:pPr>
            <a:r>
              <a:rPr lang="fr-CH" sz="3400" i="1" dirty="0" err="1"/>
              <a:t>What</a:t>
            </a:r>
            <a:r>
              <a:rPr lang="fr-CH" sz="3400" i="1" dirty="0"/>
              <a:t> </a:t>
            </a:r>
            <a:r>
              <a:rPr lang="fr-CH" sz="3400" i="1" dirty="0" err="1"/>
              <a:t>is</a:t>
            </a:r>
            <a:r>
              <a:rPr lang="fr-CH" sz="3400" i="1" dirty="0"/>
              <a:t> </a:t>
            </a:r>
            <a:r>
              <a:rPr lang="fr-CH" sz="3400" i="1" dirty="0" err="1"/>
              <a:t>rapid</a:t>
            </a:r>
            <a:r>
              <a:rPr lang="fr-CH" sz="3400" i="1" dirty="0"/>
              <a:t> </a:t>
            </a:r>
            <a:r>
              <a:rPr lang="fr-CH" sz="3400" i="1" dirty="0" err="1"/>
              <a:t>prototyping</a:t>
            </a:r>
            <a:r>
              <a:rPr lang="fr-CH" sz="3400" i="1" dirty="0"/>
              <a:t>?</a:t>
            </a:r>
            <a:endParaRPr lang="en-US" sz="3400" i="1" dirty="0"/>
          </a:p>
        </p:txBody>
      </p:sp>
      <p:sp>
        <p:nvSpPr>
          <p:cNvPr id="18" name="Oval 17"/>
          <p:cNvSpPr/>
          <p:nvPr/>
        </p:nvSpPr>
        <p:spPr bwMode="auto">
          <a:xfrm>
            <a:off x="3314700" y="4953000"/>
            <a:ext cx="533400" cy="228600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sm" len="sm"/>
            <a:tailEnd type="none"/>
          </a:ln>
          <a:effectLst/>
        </p:spPr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0800" y="1980000"/>
            <a:ext cx="4698824" cy="353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334000" y="5326407"/>
            <a:ext cx="323678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smtClean="0"/>
              <a:t>Direct </a:t>
            </a:r>
            <a:r>
              <a:rPr lang="fr-CH" dirty="0" err="1" smtClean="0"/>
              <a:t>Metal</a:t>
            </a:r>
            <a:r>
              <a:rPr lang="fr-CH" dirty="0" smtClean="0"/>
              <a:t> Laser </a:t>
            </a:r>
            <a:r>
              <a:rPr lang="fr-CH" dirty="0" err="1" smtClean="0"/>
              <a:t>Sintering</a:t>
            </a:r>
            <a:endParaRPr lang="fr-CH" dirty="0"/>
          </a:p>
        </p:txBody>
      </p:sp>
      <p:sp>
        <p:nvSpPr>
          <p:cNvPr id="10" name="TextBox 9"/>
          <p:cNvSpPr txBox="1"/>
          <p:nvPr/>
        </p:nvSpPr>
        <p:spPr>
          <a:xfrm>
            <a:off x="-1" y="1733384"/>
            <a:ext cx="553998" cy="3933930"/>
          </a:xfrm>
          <a:prstGeom prst="rect">
            <a:avLst/>
          </a:prstGeom>
          <a:noFill/>
        </p:spPr>
        <p:txBody>
          <a:bodyPr vert="vert270" wrap="square" tIns="18000" bIns="18000" rtlCol="0">
            <a:spAutoFit/>
          </a:bodyPr>
          <a:lstStyle/>
          <a:p>
            <a:r>
              <a:rPr lang="fr-CH" sz="2400" b="0" i="1" dirty="0" err="1" smtClean="0"/>
              <a:t>Extract</a:t>
            </a:r>
            <a:r>
              <a:rPr lang="fr-CH" sz="2400" b="0" i="1" dirty="0" smtClean="0"/>
              <a:t> </a:t>
            </a:r>
            <a:r>
              <a:rPr lang="fr-CH" sz="2400" b="0" i="1" dirty="0" err="1" smtClean="0"/>
              <a:t>from</a:t>
            </a:r>
            <a:r>
              <a:rPr lang="fr-CH" sz="2400" b="0" i="1" dirty="0" smtClean="0"/>
              <a:t> FSRM training</a:t>
            </a:r>
            <a:endParaRPr lang="fr-CH" sz="2400" b="0" i="1" dirty="0"/>
          </a:p>
        </p:txBody>
      </p:sp>
    </p:spTree>
    <p:extLst>
      <p:ext uri="{BB962C8B-B14F-4D97-AF65-F5344CB8AC3E}">
        <p14:creationId xmlns:p14="http://schemas.microsoft.com/office/powerpoint/2010/main" val="116451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6211669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b="0" i="1" dirty="0" err="1" smtClean="0"/>
              <a:t>See</a:t>
            </a:r>
            <a:r>
              <a:rPr lang="fr-CH" b="0" i="1" dirty="0" smtClean="0"/>
              <a:t> FAQ: </a:t>
            </a:r>
            <a:r>
              <a:rPr lang="fr-CH" sz="1150" b="0" i="1" dirty="0" smtClean="0">
                <a:hlinkClick r:id="rId3"/>
              </a:rPr>
              <a:t>https://espace.cern.ch/cad-service/faq/Surface%20Design/How%20to%20generate%20optimized%20STL%20files.aspx</a:t>
            </a:r>
            <a:r>
              <a:rPr lang="fr-CH" b="0" i="1" dirty="0" smtClean="0"/>
              <a:t> </a:t>
            </a:r>
            <a:r>
              <a:rPr lang="fr-CH" b="0" i="1" dirty="0" err="1" smtClean="0"/>
              <a:t>explanation</a:t>
            </a:r>
            <a:r>
              <a:rPr lang="fr-CH" b="0" i="1" dirty="0" smtClean="0"/>
              <a:t> to </a:t>
            </a:r>
            <a:r>
              <a:rPr lang="fr-CH" b="0" i="1" dirty="0" err="1" smtClean="0"/>
              <a:t>generate</a:t>
            </a:r>
            <a:r>
              <a:rPr lang="fr-CH" b="0" i="1" dirty="0" smtClean="0"/>
              <a:t> a </a:t>
            </a:r>
            <a:r>
              <a:rPr lang="fr-CH" b="0" i="1" dirty="0" err="1" smtClean="0"/>
              <a:t>stl</a:t>
            </a:r>
            <a:r>
              <a:rPr lang="fr-CH" b="0" i="1" dirty="0" smtClean="0"/>
              <a:t> file </a:t>
            </a:r>
            <a:r>
              <a:rPr lang="fr-CH" b="0" i="1" dirty="0" err="1" smtClean="0"/>
              <a:t>from</a:t>
            </a:r>
            <a:r>
              <a:rPr lang="fr-CH" b="0" i="1" dirty="0" smtClean="0"/>
              <a:t> a Catia file (Part or Product)</a:t>
            </a:r>
          </a:p>
        </p:txBody>
      </p:sp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11</a:t>
            </a:fld>
            <a:endParaRPr lang="en-US" dirty="0" smtClean="0"/>
          </a:p>
        </p:txBody>
      </p:sp>
      <p:sp>
        <p:nvSpPr>
          <p:cNvPr id="10" name="Rectangle 55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229600" cy="609600"/>
          </a:xfrm>
        </p:spPr>
        <p:txBody>
          <a:bodyPr/>
          <a:lstStyle/>
          <a:p>
            <a:pPr>
              <a:defRPr/>
            </a:pPr>
            <a:r>
              <a:rPr lang="fr-CH" sz="3400" i="1" dirty="0" err="1"/>
              <a:t>What</a:t>
            </a:r>
            <a:r>
              <a:rPr lang="fr-CH" sz="3400" i="1" dirty="0"/>
              <a:t> </a:t>
            </a:r>
            <a:r>
              <a:rPr lang="fr-CH" sz="3400" i="1" dirty="0" err="1"/>
              <a:t>is</a:t>
            </a:r>
            <a:r>
              <a:rPr lang="fr-CH" sz="3400" i="1" dirty="0"/>
              <a:t> </a:t>
            </a:r>
            <a:r>
              <a:rPr lang="fr-CH" sz="3400" i="1" dirty="0" err="1"/>
              <a:t>rapid</a:t>
            </a:r>
            <a:r>
              <a:rPr lang="fr-CH" sz="3400" i="1" dirty="0"/>
              <a:t> </a:t>
            </a:r>
            <a:r>
              <a:rPr lang="fr-CH" sz="3400" i="1" dirty="0" err="1"/>
              <a:t>prototyping</a:t>
            </a:r>
            <a:r>
              <a:rPr lang="fr-CH" sz="3400" i="1" dirty="0"/>
              <a:t>?</a:t>
            </a:r>
            <a:endParaRPr lang="en-US" sz="3400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568774"/>
            <a:ext cx="6324600" cy="34201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944575"/>
            <a:ext cx="5562600" cy="2267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-1" y="1733384"/>
            <a:ext cx="553998" cy="3933930"/>
          </a:xfrm>
          <a:prstGeom prst="rect">
            <a:avLst/>
          </a:prstGeom>
          <a:noFill/>
        </p:spPr>
        <p:txBody>
          <a:bodyPr vert="vert270" wrap="square" tIns="18000" bIns="18000" rtlCol="0">
            <a:spAutoFit/>
          </a:bodyPr>
          <a:lstStyle/>
          <a:p>
            <a:r>
              <a:rPr lang="fr-CH" sz="2400" b="0" i="1" dirty="0" err="1" smtClean="0"/>
              <a:t>Extract</a:t>
            </a:r>
            <a:r>
              <a:rPr lang="fr-CH" sz="2400" b="0" i="1" dirty="0" smtClean="0"/>
              <a:t> </a:t>
            </a:r>
            <a:r>
              <a:rPr lang="fr-CH" sz="2400" b="0" i="1" dirty="0" err="1" smtClean="0"/>
              <a:t>from</a:t>
            </a:r>
            <a:r>
              <a:rPr lang="fr-CH" sz="2400" b="0" i="1" dirty="0" smtClean="0"/>
              <a:t> FSRM training</a:t>
            </a:r>
            <a:endParaRPr lang="fr-CH" sz="2400" b="0" i="1" dirty="0"/>
          </a:p>
        </p:txBody>
      </p:sp>
    </p:spTree>
    <p:extLst>
      <p:ext uri="{BB962C8B-B14F-4D97-AF65-F5344CB8AC3E}">
        <p14:creationId xmlns:p14="http://schemas.microsoft.com/office/powerpoint/2010/main" val="1222945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096"/>
          <a:stretch/>
        </p:blipFill>
        <p:spPr>
          <a:xfrm>
            <a:off x="740051" y="838200"/>
            <a:ext cx="8403948" cy="1378789"/>
          </a:xfrm>
          <a:prstGeom prst="rect">
            <a:avLst/>
          </a:prstGeom>
        </p:spPr>
      </p:pic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12</a:t>
            </a:fld>
            <a:endParaRPr lang="en-US" dirty="0" smtClean="0"/>
          </a:p>
        </p:txBody>
      </p:sp>
      <p:sp>
        <p:nvSpPr>
          <p:cNvPr id="7" name="Rectangle 55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229600" cy="609600"/>
          </a:xfrm>
        </p:spPr>
        <p:txBody>
          <a:bodyPr/>
          <a:lstStyle/>
          <a:p>
            <a:pPr>
              <a:defRPr/>
            </a:pPr>
            <a:r>
              <a:rPr lang="fr-CH" sz="3200" i="1" dirty="0" smtClean="0"/>
              <a:t>List </a:t>
            </a:r>
            <a:r>
              <a:rPr lang="fr-CH" sz="2000" i="1" dirty="0"/>
              <a:t>(</a:t>
            </a:r>
            <a:r>
              <a:rPr lang="fr-CH" sz="2000" i="1" dirty="0" smtClean="0"/>
              <a:t>not </a:t>
            </a:r>
            <a:r>
              <a:rPr lang="fr-CH" sz="2000" i="1" dirty="0"/>
              <a:t>exhaustive) </a:t>
            </a:r>
            <a:r>
              <a:rPr lang="fr-CH" sz="3200" i="1" dirty="0" smtClean="0"/>
              <a:t>of usable </a:t>
            </a:r>
            <a:r>
              <a:rPr lang="fr-CH" sz="3200" i="1" dirty="0" err="1" smtClean="0"/>
              <a:t>materials</a:t>
            </a:r>
            <a:endParaRPr lang="en-US" sz="34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-1" y="914400"/>
            <a:ext cx="553998" cy="5181600"/>
          </a:xfrm>
          <a:prstGeom prst="rect">
            <a:avLst/>
          </a:prstGeom>
          <a:noFill/>
        </p:spPr>
        <p:txBody>
          <a:bodyPr vert="vert270" wrap="square" tIns="18000" bIns="18000" rtlCol="0">
            <a:spAutoFit/>
          </a:bodyPr>
          <a:lstStyle/>
          <a:p>
            <a:r>
              <a:rPr lang="fr-CH" sz="2400" b="0" i="1" dirty="0" smtClean="0"/>
              <a:t>Extrait of 3T RPD Ltd </a:t>
            </a:r>
            <a:r>
              <a:rPr lang="fr-CH" sz="2400" b="0" i="1" dirty="0" err="1" smtClean="0"/>
              <a:t>presentation</a:t>
            </a:r>
            <a:endParaRPr lang="fr-CH" sz="2400" b="0" i="1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>
            <a:off x="740051" y="2362200"/>
            <a:ext cx="8403950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399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533400"/>
            <a:ext cx="7086600" cy="2609592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234" y="3352800"/>
            <a:ext cx="7051566" cy="3505199"/>
          </a:xfrm>
          <a:prstGeom prst="rect">
            <a:avLst/>
          </a:prstGeom>
        </p:spPr>
      </p:pic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13</a:t>
            </a:fld>
            <a:endParaRPr lang="en-US" dirty="0" smtClean="0"/>
          </a:p>
        </p:txBody>
      </p:sp>
      <p:sp>
        <p:nvSpPr>
          <p:cNvPr id="10" name="Rectangle 55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229600" cy="609600"/>
          </a:xfrm>
        </p:spPr>
        <p:txBody>
          <a:bodyPr/>
          <a:lstStyle/>
          <a:p>
            <a:pPr>
              <a:defRPr/>
            </a:pPr>
            <a:r>
              <a:rPr lang="fr-CH" sz="3200" i="1" dirty="0"/>
              <a:t>List </a:t>
            </a:r>
            <a:r>
              <a:rPr lang="fr-CH" sz="2000" i="1" dirty="0"/>
              <a:t>(not exhaustive) </a:t>
            </a:r>
            <a:r>
              <a:rPr lang="fr-CH" sz="3200" i="1" dirty="0"/>
              <a:t>of usable </a:t>
            </a:r>
            <a:r>
              <a:rPr lang="fr-CH" sz="3200" i="1" dirty="0" err="1"/>
              <a:t>materials</a:t>
            </a:r>
            <a:endParaRPr lang="en-US" sz="34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-1" y="914400"/>
            <a:ext cx="553998" cy="5181600"/>
          </a:xfrm>
          <a:prstGeom prst="rect">
            <a:avLst/>
          </a:prstGeom>
          <a:noFill/>
        </p:spPr>
        <p:txBody>
          <a:bodyPr vert="vert270" wrap="square" tIns="18000" bIns="18000" rtlCol="0">
            <a:spAutoFit/>
          </a:bodyPr>
          <a:lstStyle/>
          <a:p>
            <a:r>
              <a:rPr lang="fr-CH" sz="2400" b="0" i="1" dirty="0" err="1" smtClean="0"/>
              <a:t>Extract</a:t>
            </a:r>
            <a:r>
              <a:rPr lang="fr-CH" sz="2400" b="0" i="1" dirty="0" smtClean="0"/>
              <a:t> of 3T RPD Ltd </a:t>
            </a:r>
            <a:r>
              <a:rPr lang="fr-CH" sz="2400" b="0" i="1" dirty="0" err="1" smtClean="0"/>
              <a:t>presentation</a:t>
            </a:r>
            <a:endParaRPr lang="fr-CH" sz="2400" b="0" i="1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59" t="41205" r="20234" b="37804"/>
          <a:stretch/>
        </p:blipFill>
        <p:spPr bwMode="auto">
          <a:xfrm>
            <a:off x="4038600" y="1066800"/>
            <a:ext cx="5057029" cy="251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924800" y="714345"/>
            <a:ext cx="9813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solidFill>
                  <a:srgbClr val="7030A0"/>
                </a:solidFill>
                <a:latin typeface="Arial Black" pitchFamily="34" charset="0"/>
              </a:rPr>
              <a:t>- EBM</a:t>
            </a:r>
            <a:endParaRPr lang="fr-CH" sz="20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5546" y="1219200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Arial Black" pitchFamily="34" charset="0"/>
              </a:rPr>
              <a:t>Cast</a:t>
            </a:r>
            <a:endParaRPr lang="fr-CH" sz="1400" dirty="0"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53400" y="1219200"/>
            <a:ext cx="10082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Arial Black" pitchFamily="34" charset="0"/>
              </a:rPr>
              <a:t>Wrought</a:t>
            </a:r>
            <a:endParaRPr lang="fr-CH" sz="1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6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Clippi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916"/>
          <a:stretch/>
        </p:blipFill>
        <p:spPr>
          <a:xfrm>
            <a:off x="365264" y="2514600"/>
            <a:ext cx="8778736" cy="2027579"/>
          </a:xfrm>
          <a:prstGeom prst="rect">
            <a:avLst/>
          </a:prstGeom>
        </p:spPr>
      </p:pic>
      <p:pic>
        <p:nvPicPr>
          <p:cNvPr id="2" name="Picture 1" descr="Screen Clippi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851"/>
          <a:stretch/>
        </p:blipFill>
        <p:spPr>
          <a:xfrm>
            <a:off x="365264" y="1066800"/>
            <a:ext cx="8778736" cy="1322717"/>
          </a:xfrm>
          <a:prstGeom prst="rect">
            <a:avLst/>
          </a:prstGeom>
        </p:spPr>
      </p:pic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14</a:t>
            </a:fld>
            <a:endParaRPr lang="en-US" dirty="0" smtClean="0"/>
          </a:p>
        </p:txBody>
      </p:sp>
      <p:sp>
        <p:nvSpPr>
          <p:cNvPr id="7" name="Rectangle 55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229600" cy="609600"/>
          </a:xfrm>
        </p:spPr>
        <p:txBody>
          <a:bodyPr/>
          <a:lstStyle/>
          <a:p>
            <a:pPr>
              <a:defRPr/>
            </a:pPr>
            <a:r>
              <a:rPr lang="fr-CH" sz="3200" i="1" dirty="0"/>
              <a:t>List </a:t>
            </a:r>
            <a:r>
              <a:rPr lang="fr-CH" sz="2000" i="1" dirty="0"/>
              <a:t>(not exhaustive) </a:t>
            </a:r>
            <a:r>
              <a:rPr lang="fr-CH" sz="3200" i="1" dirty="0"/>
              <a:t>of usable </a:t>
            </a:r>
            <a:r>
              <a:rPr lang="fr-CH" sz="3200" i="1" dirty="0" err="1"/>
              <a:t>materials</a:t>
            </a:r>
            <a:endParaRPr lang="en-US" sz="34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-1" y="914400"/>
            <a:ext cx="553998" cy="5181600"/>
          </a:xfrm>
          <a:prstGeom prst="rect">
            <a:avLst/>
          </a:prstGeom>
          <a:noFill/>
        </p:spPr>
        <p:txBody>
          <a:bodyPr vert="vert270" wrap="square" tIns="18000" bIns="18000" rtlCol="0">
            <a:spAutoFit/>
          </a:bodyPr>
          <a:lstStyle/>
          <a:p>
            <a:r>
              <a:rPr lang="fr-CH" sz="2400" b="0" i="1" dirty="0" err="1" smtClean="0"/>
              <a:t>Extract</a:t>
            </a:r>
            <a:r>
              <a:rPr lang="fr-CH" sz="2400" b="0" i="1" dirty="0" smtClean="0"/>
              <a:t> of 3T RPD Ltd </a:t>
            </a:r>
            <a:r>
              <a:rPr lang="fr-CH" sz="2400" b="0" i="1" dirty="0" err="1" smtClean="0"/>
              <a:t>presentation</a:t>
            </a:r>
            <a:endParaRPr lang="fr-CH" sz="2400" b="0" i="1" dirty="0"/>
          </a:p>
        </p:txBody>
      </p:sp>
    </p:spTree>
    <p:extLst>
      <p:ext uri="{BB962C8B-B14F-4D97-AF65-F5344CB8AC3E}">
        <p14:creationId xmlns:p14="http://schemas.microsoft.com/office/powerpoint/2010/main" val="395935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340"/>
          <a:stretch/>
        </p:blipFill>
        <p:spPr>
          <a:xfrm>
            <a:off x="685801" y="598444"/>
            <a:ext cx="8458200" cy="4353118"/>
          </a:xfrm>
          <a:prstGeom prst="rect">
            <a:avLst/>
          </a:prstGeom>
        </p:spPr>
      </p:pic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15</a:t>
            </a:fld>
            <a:endParaRPr lang="en-US" dirty="0" smtClean="0"/>
          </a:p>
        </p:txBody>
      </p:sp>
      <p:sp>
        <p:nvSpPr>
          <p:cNvPr id="7" name="Rectangle 55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229600" cy="609600"/>
          </a:xfrm>
        </p:spPr>
        <p:txBody>
          <a:bodyPr/>
          <a:lstStyle/>
          <a:p>
            <a:pPr>
              <a:defRPr/>
            </a:pPr>
            <a:r>
              <a:rPr lang="fr-CH" sz="3200" i="1" dirty="0"/>
              <a:t>List </a:t>
            </a:r>
            <a:r>
              <a:rPr lang="fr-CH" sz="2000" i="1" dirty="0"/>
              <a:t>(not exhaustive) </a:t>
            </a:r>
            <a:r>
              <a:rPr lang="fr-CH" sz="3200" i="1" dirty="0"/>
              <a:t>of usable </a:t>
            </a:r>
            <a:r>
              <a:rPr lang="fr-CH" sz="3200" i="1" dirty="0" err="1"/>
              <a:t>materials</a:t>
            </a:r>
            <a:endParaRPr lang="en-US" sz="34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-1" y="914400"/>
            <a:ext cx="553998" cy="5181600"/>
          </a:xfrm>
          <a:prstGeom prst="rect">
            <a:avLst/>
          </a:prstGeom>
          <a:noFill/>
        </p:spPr>
        <p:txBody>
          <a:bodyPr vert="vert270" wrap="square" tIns="18000" bIns="18000" rtlCol="0">
            <a:spAutoFit/>
          </a:bodyPr>
          <a:lstStyle/>
          <a:p>
            <a:r>
              <a:rPr lang="fr-CH" sz="2400" b="0" i="1" dirty="0" err="1" smtClean="0"/>
              <a:t>Extract</a:t>
            </a:r>
            <a:r>
              <a:rPr lang="fr-CH" sz="2400" b="0" i="1" dirty="0" smtClean="0"/>
              <a:t> of 3T RPD Ltd </a:t>
            </a:r>
            <a:r>
              <a:rPr lang="fr-CH" sz="2400" b="0" i="1" dirty="0" err="1" smtClean="0"/>
              <a:t>presentation</a:t>
            </a:r>
            <a:endParaRPr lang="fr-CH" sz="2400" b="0" i="1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925"/>
          <a:stretch/>
        </p:blipFill>
        <p:spPr>
          <a:xfrm>
            <a:off x="685800" y="4953000"/>
            <a:ext cx="8458200" cy="92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51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801" y="381000"/>
            <a:ext cx="5615600" cy="3608634"/>
          </a:xfrm>
          <a:prstGeom prst="rect">
            <a:avLst/>
          </a:prstGeom>
        </p:spPr>
      </p:pic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16</a:t>
            </a:fld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-1" y="914400"/>
            <a:ext cx="553998" cy="5181600"/>
          </a:xfrm>
          <a:prstGeom prst="rect">
            <a:avLst/>
          </a:prstGeom>
          <a:noFill/>
        </p:spPr>
        <p:txBody>
          <a:bodyPr vert="vert270" wrap="square" tIns="18000" bIns="18000" rtlCol="0">
            <a:spAutoFit/>
          </a:bodyPr>
          <a:lstStyle/>
          <a:p>
            <a:r>
              <a:rPr lang="fr-CH" sz="2400" b="0" i="1" dirty="0" err="1" smtClean="0"/>
              <a:t>Extract</a:t>
            </a:r>
            <a:r>
              <a:rPr lang="fr-CH" sz="2400" b="0" i="1" dirty="0" smtClean="0"/>
              <a:t> of 3T RPD Ltd </a:t>
            </a:r>
            <a:r>
              <a:rPr lang="fr-CH" sz="2400" b="0" i="1" dirty="0" err="1" smtClean="0"/>
              <a:t>presentation</a:t>
            </a:r>
            <a:endParaRPr lang="fr-CH" sz="2400" b="0" i="1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9"/>
          <a:stretch/>
        </p:blipFill>
        <p:spPr>
          <a:xfrm>
            <a:off x="2323505" y="4077207"/>
            <a:ext cx="4839295" cy="2780792"/>
          </a:xfrm>
          <a:prstGeom prst="rect">
            <a:avLst/>
          </a:prstGeom>
        </p:spPr>
      </p:pic>
      <p:sp>
        <p:nvSpPr>
          <p:cNvPr id="8" name="Rectangle 55"/>
          <p:cNvSpPr txBox="1">
            <a:spLocks noChangeArrowheads="1"/>
          </p:cNvSpPr>
          <p:nvPr/>
        </p:nvSpPr>
        <p:spPr bwMode="auto">
          <a:xfrm>
            <a:off x="762000" y="0"/>
            <a:ext cx="830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fr-CH" sz="3000" i="1" kern="0" dirty="0" err="1" smtClean="0"/>
              <a:t>Rapid</a:t>
            </a:r>
            <a:r>
              <a:rPr lang="fr-CH" sz="3000" i="1" kern="0" dirty="0" smtClean="0"/>
              <a:t> </a:t>
            </a:r>
            <a:r>
              <a:rPr lang="fr-CH" sz="3000" i="1" kern="0" dirty="0" err="1" smtClean="0"/>
              <a:t>prototyping</a:t>
            </a:r>
            <a:r>
              <a:rPr lang="fr-CH" sz="3000" i="1" kern="0" dirty="0" smtClean="0"/>
              <a:t> </a:t>
            </a:r>
            <a:r>
              <a:rPr lang="fr-CH" sz="3000" i="1" kern="0" dirty="0" err="1" smtClean="0"/>
              <a:t>limits</a:t>
            </a:r>
            <a:r>
              <a:rPr lang="fr-CH" sz="3000" i="1" kern="0" dirty="0" smtClean="0"/>
              <a:t> and </a:t>
            </a:r>
            <a:r>
              <a:rPr lang="fr-CH" sz="3000" i="1" kern="0" dirty="0" err="1" smtClean="0"/>
              <a:t>possibilities</a:t>
            </a:r>
            <a:endParaRPr lang="en-US" sz="3400" i="1" kern="0" dirty="0"/>
          </a:p>
        </p:txBody>
      </p:sp>
    </p:spTree>
    <p:extLst>
      <p:ext uri="{BB962C8B-B14F-4D97-AF65-F5344CB8AC3E}">
        <p14:creationId xmlns:p14="http://schemas.microsoft.com/office/powerpoint/2010/main" val="4028444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777"/>
          <a:stretch/>
        </p:blipFill>
        <p:spPr>
          <a:xfrm>
            <a:off x="411970" y="990600"/>
            <a:ext cx="8732030" cy="1890623"/>
          </a:xfrm>
          <a:prstGeom prst="rect">
            <a:avLst/>
          </a:prstGeom>
        </p:spPr>
      </p:pic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17</a:t>
            </a:fld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-1" y="914400"/>
            <a:ext cx="553998" cy="5181600"/>
          </a:xfrm>
          <a:prstGeom prst="rect">
            <a:avLst/>
          </a:prstGeom>
          <a:noFill/>
        </p:spPr>
        <p:txBody>
          <a:bodyPr vert="vert270" wrap="square" tIns="18000" bIns="18000" rtlCol="0">
            <a:spAutoFit/>
          </a:bodyPr>
          <a:lstStyle/>
          <a:p>
            <a:r>
              <a:rPr lang="fr-CH" sz="2400" b="0" i="1" dirty="0" err="1" smtClean="0"/>
              <a:t>Extract</a:t>
            </a:r>
            <a:r>
              <a:rPr lang="fr-CH" sz="2400" b="0" i="1" dirty="0" smtClean="0"/>
              <a:t> of 3T RPD Ltd </a:t>
            </a:r>
            <a:r>
              <a:rPr lang="fr-CH" sz="2400" b="0" i="1" dirty="0" err="1" smtClean="0"/>
              <a:t>presentation</a:t>
            </a:r>
            <a:endParaRPr lang="fr-CH" sz="2400" b="0" i="1" dirty="0"/>
          </a:p>
        </p:txBody>
      </p:sp>
      <p:sp>
        <p:nvSpPr>
          <p:cNvPr id="7" name="Rectangle 55"/>
          <p:cNvSpPr txBox="1">
            <a:spLocks noChangeArrowheads="1"/>
          </p:cNvSpPr>
          <p:nvPr/>
        </p:nvSpPr>
        <p:spPr bwMode="auto">
          <a:xfrm>
            <a:off x="685800" y="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fr-CH" sz="3000" i="1" kern="0" dirty="0" err="1"/>
              <a:t>Rapid</a:t>
            </a:r>
            <a:r>
              <a:rPr lang="fr-CH" sz="3000" i="1" kern="0" dirty="0"/>
              <a:t> </a:t>
            </a:r>
            <a:r>
              <a:rPr lang="fr-CH" sz="3000" i="1" kern="0" dirty="0" err="1"/>
              <a:t>prototyping</a:t>
            </a:r>
            <a:r>
              <a:rPr lang="fr-CH" sz="3000" i="1" kern="0" dirty="0"/>
              <a:t> </a:t>
            </a:r>
            <a:r>
              <a:rPr lang="fr-CH" sz="3000" i="1" kern="0" dirty="0" err="1"/>
              <a:t>limits</a:t>
            </a:r>
            <a:r>
              <a:rPr lang="fr-CH" sz="3000" i="1" kern="0" dirty="0"/>
              <a:t> and </a:t>
            </a:r>
            <a:r>
              <a:rPr lang="fr-CH" sz="3000" i="1" kern="0" dirty="0" err="1"/>
              <a:t>possibilities</a:t>
            </a:r>
            <a:endParaRPr lang="en-US" sz="3400" i="1" kern="0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26"/>
          <a:stretch/>
        </p:blipFill>
        <p:spPr>
          <a:xfrm>
            <a:off x="411970" y="3048000"/>
            <a:ext cx="8732030" cy="3554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412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6" t="2532" r="-1"/>
          <a:stretch/>
        </p:blipFill>
        <p:spPr bwMode="auto">
          <a:xfrm>
            <a:off x="5638800" y="4800600"/>
            <a:ext cx="1937818" cy="2070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6" t="2978" r="2589" b="2827"/>
          <a:stretch/>
        </p:blipFill>
        <p:spPr bwMode="auto">
          <a:xfrm>
            <a:off x="7276189" y="4800600"/>
            <a:ext cx="1867811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1" r="2984"/>
          <a:stretch/>
        </p:blipFill>
        <p:spPr bwMode="auto">
          <a:xfrm>
            <a:off x="152400" y="4572000"/>
            <a:ext cx="1806384" cy="228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533400"/>
            <a:ext cx="5257800" cy="3650293"/>
          </a:xfrm>
          <a:prstGeom prst="rect">
            <a:avLst/>
          </a:prstGeom>
        </p:spPr>
      </p:pic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18</a:t>
            </a:fld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-1" y="914400"/>
            <a:ext cx="553998" cy="5181600"/>
          </a:xfrm>
          <a:prstGeom prst="rect">
            <a:avLst/>
          </a:prstGeom>
          <a:noFill/>
        </p:spPr>
        <p:txBody>
          <a:bodyPr vert="vert270" wrap="square" tIns="18000" bIns="18000" rtlCol="0">
            <a:spAutoFit/>
          </a:bodyPr>
          <a:lstStyle/>
          <a:p>
            <a:r>
              <a:rPr lang="fr-CH" sz="2400" b="0" i="1" dirty="0" err="1" smtClean="0"/>
              <a:t>Extract</a:t>
            </a:r>
            <a:r>
              <a:rPr lang="fr-CH" sz="2400" b="0" i="1" dirty="0" smtClean="0"/>
              <a:t> of 3T RPD Ltd </a:t>
            </a:r>
            <a:r>
              <a:rPr lang="fr-CH" sz="2400" b="0" i="1" dirty="0" err="1" smtClean="0"/>
              <a:t>presentation</a:t>
            </a:r>
            <a:endParaRPr lang="fr-CH" sz="2400" b="0" i="1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1" b="2967"/>
          <a:stretch/>
        </p:blipFill>
        <p:spPr bwMode="auto">
          <a:xfrm>
            <a:off x="7045874" y="2133600"/>
            <a:ext cx="1926199" cy="2385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6" r="4003"/>
          <a:stretch/>
        </p:blipFill>
        <p:spPr bwMode="auto">
          <a:xfrm>
            <a:off x="1905000" y="4571999"/>
            <a:ext cx="2004061" cy="2298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7" t="4703" r="3280"/>
          <a:stretch/>
        </p:blipFill>
        <p:spPr bwMode="auto">
          <a:xfrm>
            <a:off x="3886200" y="4572000"/>
            <a:ext cx="1787171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55"/>
          <p:cNvSpPr txBox="1">
            <a:spLocks noChangeArrowheads="1"/>
          </p:cNvSpPr>
          <p:nvPr/>
        </p:nvSpPr>
        <p:spPr bwMode="auto">
          <a:xfrm>
            <a:off x="685800" y="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fr-CH" sz="3000" i="1" kern="0" dirty="0" err="1"/>
              <a:t>Rapid</a:t>
            </a:r>
            <a:r>
              <a:rPr lang="fr-CH" sz="3000" i="1" kern="0" dirty="0"/>
              <a:t> </a:t>
            </a:r>
            <a:r>
              <a:rPr lang="fr-CH" sz="3000" i="1" kern="0" dirty="0" err="1"/>
              <a:t>prototyping</a:t>
            </a:r>
            <a:r>
              <a:rPr lang="fr-CH" sz="3000" i="1" kern="0" dirty="0"/>
              <a:t> </a:t>
            </a:r>
            <a:r>
              <a:rPr lang="fr-CH" sz="3000" i="1" kern="0" dirty="0" err="1"/>
              <a:t>limits</a:t>
            </a:r>
            <a:r>
              <a:rPr lang="fr-CH" sz="3000" i="1" kern="0" dirty="0"/>
              <a:t> and </a:t>
            </a:r>
            <a:r>
              <a:rPr lang="fr-CH" sz="3000" i="1" kern="0" dirty="0" err="1"/>
              <a:t>possibilities</a:t>
            </a:r>
            <a:endParaRPr lang="en-US" sz="3400" i="1" kern="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10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61" b="3387"/>
          <a:stretch/>
        </p:blipFill>
        <p:spPr bwMode="auto">
          <a:xfrm>
            <a:off x="6781800" y="0"/>
            <a:ext cx="2378148" cy="220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422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169" y="533400"/>
            <a:ext cx="8108832" cy="6324599"/>
          </a:xfrm>
          <a:prstGeom prst="rect">
            <a:avLst/>
          </a:prstGeom>
        </p:spPr>
      </p:pic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19</a:t>
            </a:fld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-1" y="914400"/>
            <a:ext cx="553998" cy="5181600"/>
          </a:xfrm>
          <a:prstGeom prst="rect">
            <a:avLst/>
          </a:prstGeom>
          <a:noFill/>
        </p:spPr>
        <p:txBody>
          <a:bodyPr vert="vert270" wrap="square" tIns="18000" bIns="18000" rtlCol="0">
            <a:spAutoFit/>
          </a:bodyPr>
          <a:lstStyle/>
          <a:p>
            <a:r>
              <a:rPr lang="fr-CH" sz="2400" b="0" i="1" dirty="0" err="1" smtClean="0"/>
              <a:t>Extract</a:t>
            </a:r>
            <a:r>
              <a:rPr lang="fr-CH" sz="2400" b="0" i="1" dirty="0" smtClean="0"/>
              <a:t> of 3T RPD Ltd </a:t>
            </a:r>
            <a:r>
              <a:rPr lang="fr-CH" sz="2400" b="0" i="1" dirty="0" err="1" smtClean="0"/>
              <a:t>presentation</a:t>
            </a:r>
            <a:endParaRPr lang="fr-CH" sz="2400" b="0" i="1" dirty="0"/>
          </a:p>
        </p:txBody>
      </p:sp>
      <p:sp>
        <p:nvSpPr>
          <p:cNvPr id="7" name="Rectangle 55"/>
          <p:cNvSpPr txBox="1">
            <a:spLocks noChangeArrowheads="1"/>
          </p:cNvSpPr>
          <p:nvPr/>
        </p:nvSpPr>
        <p:spPr bwMode="auto">
          <a:xfrm>
            <a:off x="685800" y="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fr-CH" sz="3000" i="1" kern="0" dirty="0" err="1"/>
              <a:t>Rapid</a:t>
            </a:r>
            <a:r>
              <a:rPr lang="fr-CH" sz="3000" i="1" kern="0" dirty="0"/>
              <a:t> </a:t>
            </a:r>
            <a:r>
              <a:rPr lang="fr-CH" sz="3000" i="1" kern="0" dirty="0" err="1"/>
              <a:t>prototyping</a:t>
            </a:r>
            <a:r>
              <a:rPr lang="fr-CH" sz="3000" i="1" kern="0" dirty="0"/>
              <a:t> </a:t>
            </a:r>
            <a:r>
              <a:rPr lang="fr-CH" sz="3000" i="1" kern="0" dirty="0" err="1"/>
              <a:t>limits</a:t>
            </a:r>
            <a:r>
              <a:rPr lang="fr-CH" sz="3000" i="1" kern="0" dirty="0"/>
              <a:t> and </a:t>
            </a:r>
            <a:r>
              <a:rPr lang="fr-CH" sz="3000" i="1" kern="0" dirty="0" err="1"/>
              <a:t>possibilities</a:t>
            </a:r>
            <a:endParaRPr lang="en-US" sz="3400" i="1" kern="0" dirty="0"/>
          </a:p>
        </p:txBody>
      </p:sp>
    </p:spTree>
    <p:extLst>
      <p:ext uri="{BB962C8B-B14F-4D97-AF65-F5344CB8AC3E}">
        <p14:creationId xmlns:p14="http://schemas.microsoft.com/office/powerpoint/2010/main" val="2618778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6" name="Rectangle 55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381000"/>
            <a:ext cx="8153400" cy="609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CH" i="1" dirty="0" err="1" smtClean="0"/>
              <a:t>Summary</a:t>
            </a:r>
            <a:endParaRPr lang="en-US" sz="20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0" y="990600"/>
            <a:ext cx="914400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CH" dirty="0" smtClean="0"/>
              <a:t>Introduction</a:t>
            </a:r>
          </a:p>
          <a:p>
            <a:pPr marL="285750" indent="-285750">
              <a:buFont typeface="Arial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rapid</a:t>
            </a:r>
            <a:r>
              <a:rPr lang="fr-CH" dirty="0" smtClean="0"/>
              <a:t> </a:t>
            </a:r>
            <a:r>
              <a:rPr lang="fr-CH" dirty="0" err="1" smtClean="0"/>
              <a:t>prototyping</a:t>
            </a:r>
            <a:r>
              <a:rPr lang="fr-CH" dirty="0" smtClean="0"/>
              <a:t>?</a:t>
            </a:r>
          </a:p>
          <a:p>
            <a:r>
              <a:rPr lang="fr-CH" sz="1600" dirty="0" err="1" smtClean="0"/>
              <a:t>extract</a:t>
            </a:r>
            <a:r>
              <a:rPr lang="fr-CH" sz="1600" dirty="0" smtClean="0"/>
              <a:t> </a:t>
            </a:r>
            <a:r>
              <a:rPr lang="fr-CH" sz="1600" dirty="0" err="1" smtClean="0"/>
              <a:t>from</a:t>
            </a:r>
            <a:r>
              <a:rPr lang="fr-CH" sz="1600" dirty="0" smtClean="0"/>
              <a:t> a training* </a:t>
            </a:r>
            <a:r>
              <a:rPr lang="fr-CH" sz="1600" dirty="0" err="1" smtClean="0"/>
              <a:t>given</a:t>
            </a:r>
            <a:r>
              <a:rPr lang="fr-CH" sz="1600" dirty="0" smtClean="0"/>
              <a:t> by Fondation Suisse pour la Recherche en Microtechnique</a:t>
            </a:r>
          </a:p>
          <a:p>
            <a:pPr lvl="1"/>
            <a:r>
              <a:rPr lang="fr-CH" sz="1600" b="0" dirty="0" smtClean="0"/>
              <a:t>Training </a:t>
            </a:r>
            <a:r>
              <a:rPr lang="fr-CH" sz="1600" b="0" dirty="0" err="1" smtClean="0"/>
              <a:t>given</a:t>
            </a:r>
            <a:r>
              <a:rPr lang="fr-CH" sz="1600" b="0" dirty="0" smtClean="0"/>
              <a:t> by 2 EPFL </a:t>
            </a:r>
            <a:r>
              <a:rPr lang="fr-CH" sz="1600" b="0" dirty="0" err="1" smtClean="0"/>
              <a:t>teachers</a:t>
            </a:r>
            <a:endParaRPr lang="fr-CH" sz="1600" b="0" dirty="0" smtClean="0"/>
          </a:p>
          <a:p>
            <a:pPr lvl="1"/>
            <a:r>
              <a:rPr lang="fr-CH" sz="1600" b="0" dirty="0" err="1" smtClean="0"/>
              <a:t>Subject</a:t>
            </a:r>
            <a:r>
              <a:rPr lang="fr-CH" sz="1600" b="0" dirty="0" smtClean="0"/>
              <a:t> of the training: 3d </a:t>
            </a:r>
            <a:r>
              <a:rPr lang="fr-CH" sz="1600" b="0" dirty="0" err="1" smtClean="0"/>
              <a:t>print</a:t>
            </a:r>
            <a:r>
              <a:rPr lang="fr-CH" sz="1600" b="0" dirty="0" smtClean="0"/>
              <a:t>, </a:t>
            </a:r>
            <a:r>
              <a:rPr lang="fr-CH" sz="1600" b="0" dirty="0" err="1" smtClean="0"/>
              <a:t>Industrial</a:t>
            </a:r>
            <a:r>
              <a:rPr lang="fr-CH" sz="1600" b="0" dirty="0" smtClean="0"/>
              <a:t> applications (in French)</a:t>
            </a:r>
          </a:p>
          <a:p>
            <a:pPr marL="285750" indent="-285750">
              <a:buFont typeface="Arial" pitchFamily="34" charset="0"/>
              <a:buChar char="•"/>
            </a:pPr>
            <a:endParaRPr lang="fr-CH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CH" dirty="0" smtClean="0"/>
              <a:t>List (not exhaustive) of usable </a:t>
            </a:r>
            <a:r>
              <a:rPr lang="fr-CH" dirty="0" err="1" smtClean="0"/>
              <a:t>materials</a:t>
            </a:r>
            <a:endParaRPr lang="fr-CH" dirty="0" smtClean="0"/>
          </a:p>
          <a:p>
            <a:r>
              <a:rPr lang="fr-CH" sz="1600" dirty="0" err="1" smtClean="0"/>
              <a:t>extract</a:t>
            </a:r>
            <a:r>
              <a:rPr lang="fr-CH" sz="1600" dirty="0" smtClean="0"/>
              <a:t> </a:t>
            </a:r>
            <a:r>
              <a:rPr lang="fr-CH" sz="1600" dirty="0" err="1" smtClean="0"/>
              <a:t>from</a:t>
            </a:r>
            <a:r>
              <a:rPr lang="fr-CH" sz="1600" dirty="0" smtClean="0"/>
              <a:t> a  </a:t>
            </a:r>
            <a:r>
              <a:rPr lang="fr-CH" sz="1600" dirty="0" err="1" smtClean="0"/>
              <a:t>presentation</a:t>
            </a:r>
            <a:r>
              <a:rPr lang="fr-CH" sz="1600" dirty="0" smtClean="0"/>
              <a:t>* </a:t>
            </a:r>
            <a:r>
              <a:rPr lang="fr-CH" sz="1600" dirty="0" err="1" smtClean="0"/>
              <a:t>given</a:t>
            </a:r>
            <a:r>
              <a:rPr lang="fr-CH" sz="1600" dirty="0" smtClean="0"/>
              <a:t> by </a:t>
            </a:r>
            <a:r>
              <a:rPr lang="fr-CH" sz="1600" dirty="0" err="1" smtClean="0"/>
              <a:t>company</a:t>
            </a:r>
            <a:r>
              <a:rPr lang="fr-CH" sz="1600" dirty="0" smtClean="0"/>
              <a:t> 3T RPD Ltd </a:t>
            </a:r>
            <a:r>
              <a:rPr lang="fr-CH" sz="1600" dirty="0" err="1" smtClean="0"/>
              <a:t>at</a:t>
            </a:r>
            <a:r>
              <a:rPr lang="fr-CH" sz="1600" dirty="0" smtClean="0"/>
              <a:t> Cern</a:t>
            </a:r>
          </a:p>
          <a:p>
            <a:pPr lvl="1"/>
            <a:r>
              <a:rPr lang="fr-CH" sz="1600" b="0" dirty="0" smtClean="0">
                <a:hlinkClick r:id="rId3"/>
              </a:rPr>
              <a:t>http://www.3trpd.co.uk/</a:t>
            </a:r>
            <a:endParaRPr lang="fr-CH" sz="1600" b="0" dirty="0" smtClean="0"/>
          </a:p>
          <a:p>
            <a:pPr lvl="1"/>
            <a:r>
              <a:rPr lang="fr-CH" sz="1600" b="0" dirty="0" smtClean="0"/>
              <a:t>British </a:t>
            </a:r>
            <a:r>
              <a:rPr lang="fr-CH" sz="1600" b="0" dirty="0" err="1" smtClean="0"/>
              <a:t>company</a:t>
            </a:r>
            <a:r>
              <a:rPr lang="fr-CH" sz="1600" b="0" dirty="0" smtClean="0"/>
              <a:t>, </a:t>
            </a:r>
            <a:r>
              <a:rPr lang="fr-CH" sz="1600" b="0" dirty="0" err="1" smtClean="0"/>
              <a:t>specialized</a:t>
            </a:r>
            <a:r>
              <a:rPr lang="fr-CH" sz="1600" b="0" dirty="0" smtClean="0"/>
              <a:t> in </a:t>
            </a:r>
            <a:r>
              <a:rPr lang="fr-CH" sz="1600" b="0" dirty="0" err="1" smtClean="0"/>
              <a:t>manufacturing</a:t>
            </a:r>
            <a:r>
              <a:rPr lang="fr-CH" sz="1600" b="0" dirty="0" smtClean="0"/>
              <a:t> by additive </a:t>
            </a:r>
            <a:r>
              <a:rPr lang="fr-CH" sz="1600" b="0" dirty="0" err="1" smtClean="0"/>
              <a:t>process</a:t>
            </a:r>
            <a:endParaRPr lang="fr-CH" sz="1600" b="0" dirty="0" smtClean="0"/>
          </a:p>
          <a:p>
            <a:pPr lvl="1"/>
            <a:r>
              <a:rPr lang="fr-CH" sz="1600" b="0" dirty="0" smtClean="0"/>
              <a:t>(</a:t>
            </a:r>
            <a:r>
              <a:rPr lang="fr-CH" sz="1600" b="0" dirty="0" err="1" smtClean="0"/>
              <a:t>same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activity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branch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than</a:t>
            </a:r>
            <a:r>
              <a:rPr lang="fr-CH" sz="1600" b="0" dirty="0" smtClean="0"/>
              <a:t> Initial)</a:t>
            </a:r>
          </a:p>
          <a:p>
            <a:pPr lvl="1"/>
            <a:endParaRPr lang="fr-CH" b="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CH" dirty="0" err="1" smtClean="0"/>
              <a:t>Rapid</a:t>
            </a:r>
            <a:r>
              <a:rPr lang="fr-CH" dirty="0" smtClean="0"/>
              <a:t> </a:t>
            </a:r>
            <a:r>
              <a:rPr lang="fr-CH" dirty="0" err="1" smtClean="0"/>
              <a:t>prototyping</a:t>
            </a:r>
            <a:r>
              <a:rPr lang="fr-CH" dirty="0" smtClean="0"/>
              <a:t> </a:t>
            </a:r>
            <a:r>
              <a:rPr lang="fr-CH" dirty="0" err="1" smtClean="0"/>
              <a:t>limits</a:t>
            </a:r>
            <a:r>
              <a:rPr lang="fr-CH" dirty="0" smtClean="0"/>
              <a:t> and </a:t>
            </a:r>
            <a:r>
              <a:rPr lang="fr-CH" dirty="0" err="1" smtClean="0"/>
              <a:t>possibilities</a:t>
            </a:r>
            <a:r>
              <a:rPr lang="fr-CH" dirty="0" smtClean="0"/>
              <a:t> </a:t>
            </a:r>
          </a:p>
          <a:p>
            <a:r>
              <a:rPr lang="fr-CH" sz="1600" dirty="0" err="1" smtClean="0"/>
              <a:t>extract</a:t>
            </a:r>
            <a:r>
              <a:rPr lang="fr-CH" sz="1600" dirty="0" smtClean="0"/>
              <a:t> of 3T RPD Ltd </a:t>
            </a:r>
            <a:r>
              <a:rPr lang="fr-CH" sz="1600" dirty="0" err="1" smtClean="0"/>
              <a:t>presentation</a:t>
            </a:r>
            <a:r>
              <a:rPr lang="fr-CH" sz="1600" dirty="0" smtClean="0"/>
              <a:t> </a:t>
            </a:r>
            <a:r>
              <a:rPr lang="fr-CH" sz="1600" dirty="0" err="1" smtClean="0"/>
              <a:t>at</a:t>
            </a:r>
            <a:r>
              <a:rPr lang="fr-CH" sz="1600" dirty="0" smtClean="0"/>
              <a:t> Cern </a:t>
            </a:r>
          </a:p>
          <a:p>
            <a:endParaRPr lang="fr-CH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CH" dirty="0" smtClean="0"/>
              <a:t>Our machines </a:t>
            </a:r>
            <a:r>
              <a:rPr lang="fr-CH" dirty="0" err="1" smtClean="0"/>
              <a:t>at</a:t>
            </a:r>
            <a:r>
              <a:rPr lang="fr-CH" dirty="0" smtClean="0"/>
              <a:t> Cern (</a:t>
            </a:r>
            <a:r>
              <a:rPr lang="fr-CH" dirty="0" err="1" smtClean="0"/>
              <a:t>department</a:t>
            </a:r>
            <a:r>
              <a:rPr lang="fr-CH" dirty="0" smtClean="0"/>
              <a:t> TE) and PH-DT</a:t>
            </a:r>
          </a:p>
          <a:p>
            <a:pPr marL="285750" indent="-285750">
              <a:buFont typeface="Arial" pitchFamily="34" charset="0"/>
              <a:buChar char="•"/>
            </a:pPr>
            <a:endParaRPr lang="fr-CH" dirty="0"/>
          </a:p>
          <a:p>
            <a:pPr marL="285750" indent="-285750">
              <a:buFont typeface="Arial" pitchFamily="34" charset="0"/>
              <a:buChar char="•"/>
            </a:pPr>
            <a:r>
              <a:rPr lang="fr-CH" dirty="0" smtClean="0"/>
              <a:t>List (not exhaustive) of </a:t>
            </a:r>
            <a:r>
              <a:rPr lang="fr-CH" dirty="0" err="1" smtClean="0"/>
              <a:t>suppliers</a:t>
            </a:r>
            <a:endParaRPr lang="fr-CH" dirty="0" smtClean="0"/>
          </a:p>
          <a:p>
            <a:pPr marL="285750" indent="-285750">
              <a:buFont typeface="Arial" pitchFamily="34" charset="0"/>
              <a:buChar char="•"/>
            </a:pPr>
            <a:endParaRPr lang="fr-CH" dirty="0"/>
          </a:p>
          <a:p>
            <a:pPr marL="285750" indent="-285750">
              <a:buFont typeface="Arial" pitchFamily="34" charset="0"/>
              <a:buChar char="•"/>
            </a:pPr>
            <a:r>
              <a:rPr lang="fr-CH" dirty="0" smtClean="0"/>
              <a:t>Conclusion</a:t>
            </a:r>
            <a:endParaRPr lang="fr-CH" b="0" dirty="0" smtClean="0"/>
          </a:p>
          <a:p>
            <a:pPr lvl="1"/>
            <a:r>
              <a:rPr lang="fr-CH" sz="1400" b="0" dirty="0" smtClean="0"/>
              <a:t>                                                            * </a:t>
            </a:r>
            <a:r>
              <a:rPr lang="fr-CH" sz="1400" b="0" dirty="0" err="1" smtClean="0"/>
              <a:t>Available</a:t>
            </a:r>
            <a:r>
              <a:rPr lang="fr-CH" sz="1400" b="0" dirty="0" smtClean="0"/>
              <a:t> </a:t>
            </a:r>
            <a:r>
              <a:rPr lang="fr-CH" sz="1400" b="0" dirty="0" err="1" smtClean="0"/>
              <a:t>entirely</a:t>
            </a:r>
            <a:r>
              <a:rPr lang="fr-CH" sz="1400" b="0" dirty="0" smtClean="0"/>
              <a:t>, contact me.</a:t>
            </a: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2477439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457200"/>
            <a:ext cx="5562600" cy="3903842"/>
          </a:xfrm>
          <a:prstGeom prst="rect">
            <a:avLst/>
          </a:prstGeom>
        </p:spPr>
      </p:pic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20</a:t>
            </a:fld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-1" y="914400"/>
            <a:ext cx="553998" cy="5181600"/>
          </a:xfrm>
          <a:prstGeom prst="rect">
            <a:avLst/>
          </a:prstGeom>
          <a:noFill/>
        </p:spPr>
        <p:txBody>
          <a:bodyPr vert="vert270" wrap="square" tIns="18000" bIns="18000" rtlCol="0">
            <a:spAutoFit/>
          </a:bodyPr>
          <a:lstStyle/>
          <a:p>
            <a:r>
              <a:rPr lang="fr-CH" sz="2400" b="0" i="1" dirty="0" err="1" smtClean="0"/>
              <a:t>Extract</a:t>
            </a:r>
            <a:r>
              <a:rPr lang="fr-CH" sz="2400" b="0" i="1" dirty="0" smtClean="0"/>
              <a:t> of 3T RPD Ltd </a:t>
            </a:r>
            <a:r>
              <a:rPr lang="fr-CH" sz="2400" b="0" i="1" dirty="0" err="1" smtClean="0"/>
              <a:t>presentation</a:t>
            </a:r>
            <a:endParaRPr lang="fr-CH" sz="2400" b="0" i="1" dirty="0"/>
          </a:p>
        </p:txBody>
      </p:sp>
      <p:pic>
        <p:nvPicPr>
          <p:cNvPr id="7" name="Picture 5" descr="IMG_989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97" y="4572000"/>
            <a:ext cx="3165475" cy="185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IMG_9891 - trans background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1" y="3886200"/>
            <a:ext cx="2590799" cy="2455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73113" y="6172201"/>
            <a:ext cx="7837487" cy="685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 b="1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 b="1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 b="1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r>
              <a:rPr lang="en-GB" sz="2000" b="0" kern="0" dirty="0" smtClean="0">
                <a:solidFill>
                  <a:schemeClr val="tx1"/>
                </a:solidFill>
              </a:rPr>
              <a:t>Manufactured in Titanium using additive manufacturing, weight is reduced to 68g without compromising strength</a:t>
            </a:r>
          </a:p>
        </p:txBody>
      </p:sp>
      <p:sp>
        <p:nvSpPr>
          <p:cNvPr id="11" name="Rectangle 55"/>
          <p:cNvSpPr txBox="1">
            <a:spLocks noChangeArrowheads="1"/>
          </p:cNvSpPr>
          <p:nvPr/>
        </p:nvSpPr>
        <p:spPr bwMode="auto">
          <a:xfrm>
            <a:off x="685800" y="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fr-CH" sz="3000" i="1" kern="0" dirty="0" err="1"/>
              <a:t>Rapid</a:t>
            </a:r>
            <a:r>
              <a:rPr lang="fr-CH" sz="3000" i="1" kern="0" dirty="0"/>
              <a:t> </a:t>
            </a:r>
            <a:r>
              <a:rPr lang="fr-CH" sz="3000" i="1" kern="0" dirty="0" err="1"/>
              <a:t>prototyping</a:t>
            </a:r>
            <a:r>
              <a:rPr lang="fr-CH" sz="3000" i="1" kern="0" dirty="0"/>
              <a:t> </a:t>
            </a:r>
            <a:r>
              <a:rPr lang="fr-CH" sz="3000" i="1" kern="0" dirty="0" err="1"/>
              <a:t>limits</a:t>
            </a:r>
            <a:r>
              <a:rPr lang="fr-CH" sz="3000" i="1" kern="0" dirty="0"/>
              <a:t> and </a:t>
            </a:r>
            <a:r>
              <a:rPr lang="fr-CH" sz="3000" i="1" kern="0" dirty="0" err="1"/>
              <a:t>possibilities</a:t>
            </a:r>
            <a:endParaRPr lang="en-US" sz="3400" i="1" kern="0" dirty="0"/>
          </a:p>
        </p:txBody>
      </p:sp>
    </p:spTree>
    <p:extLst>
      <p:ext uri="{BB962C8B-B14F-4D97-AF65-F5344CB8AC3E}">
        <p14:creationId xmlns:p14="http://schemas.microsoft.com/office/powerpoint/2010/main" val="2478297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7" descr="EOS Clip #3 - Trans background copy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1776" y="4572000"/>
            <a:ext cx="227222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81000"/>
            <a:ext cx="6397920" cy="4267200"/>
          </a:xfrm>
          <a:prstGeom prst="rect">
            <a:avLst/>
          </a:prstGeom>
        </p:spPr>
      </p:pic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21</a:t>
            </a:fld>
            <a:endParaRPr lang="en-US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-1" y="914400"/>
            <a:ext cx="553998" cy="5181600"/>
          </a:xfrm>
          <a:prstGeom prst="rect">
            <a:avLst/>
          </a:prstGeom>
          <a:noFill/>
        </p:spPr>
        <p:txBody>
          <a:bodyPr vert="vert270" wrap="square" tIns="18000" bIns="18000" rtlCol="0">
            <a:spAutoFit/>
          </a:bodyPr>
          <a:lstStyle/>
          <a:p>
            <a:r>
              <a:rPr lang="fr-CH" sz="2400" b="0" i="1" dirty="0" err="1" smtClean="0"/>
              <a:t>Extract</a:t>
            </a:r>
            <a:r>
              <a:rPr lang="fr-CH" sz="2400" b="0" i="1" dirty="0" smtClean="0"/>
              <a:t> of 3T RPD Ltd </a:t>
            </a:r>
            <a:r>
              <a:rPr lang="fr-CH" sz="2400" b="0" i="1" dirty="0" err="1" smtClean="0"/>
              <a:t>presentation</a:t>
            </a:r>
            <a:endParaRPr lang="fr-CH" sz="2400" b="0" i="1" dirty="0"/>
          </a:p>
        </p:txBody>
      </p:sp>
      <p:pic>
        <p:nvPicPr>
          <p:cNvPr id="11" name="Picture 6" descr="EOS Clip #2 - Trans background copy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667792"/>
            <a:ext cx="1600200" cy="2176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 descr="EOS Clip #1 - Trans background copy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56" y="4795210"/>
            <a:ext cx="2391344" cy="2062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5"/>
          <p:cNvSpPr txBox="1">
            <a:spLocks noChangeArrowheads="1"/>
          </p:cNvSpPr>
          <p:nvPr/>
        </p:nvSpPr>
        <p:spPr bwMode="auto">
          <a:xfrm>
            <a:off x="685800" y="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fr-CH" sz="3000" i="1" kern="0" dirty="0" err="1"/>
              <a:t>Rapid</a:t>
            </a:r>
            <a:r>
              <a:rPr lang="fr-CH" sz="3000" i="1" kern="0" dirty="0"/>
              <a:t> </a:t>
            </a:r>
            <a:r>
              <a:rPr lang="fr-CH" sz="3000" i="1" kern="0" dirty="0" err="1"/>
              <a:t>prototyping</a:t>
            </a:r>
            <a:r>
              <a:rPr lang="fr-CH" sz="3000" i="1" kern="0" dirty="0"/>
              <a:t> </a:t>
            </a:r>
            <a:r>
              <a:rPr lang="fr-CH" sz="3000" i="1" kern="0" dirty="0" err="1"/>
              <a:t>limits</a:t>
            </a:r>
            <a:r>
              <a:rPr lang="fr-CH" sz="3000" i="1" kern="0" dirty="0"/>
              <a:t> and </a:t>
            </a:r>
            <a:r>
              <a:rPr lang="fr-CH" sz="3000" i="1" kern="0" dirty="0" err="1"/>
              <a:t>possibilities</a:t>
            </a:r>
            <a:endParaRPr lang="en-US" sz="3400" i="1" kern="0" dirty="0"/>
          </a:p>
        </p:txBody>
      </p:sp>
    </p:spTree>
    <p:extLst>
      <p:ext uri="{BB962C8B-B14F-4D97-AF65-F5344CB8AC3E}">
        <p14:creationId xmlns:p14="http://schemas.microsoft.com/office/powerpoint/2010/main" val="4124802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22</a:t>
            </a:fld>
            <a:endParaRPr lang="en-US" dirty="0" smtClean="0"/>
          </a:p>
        </p:txBody>
      </p:sp>
      <p:sp>
        <p:nvSpPr>
          <p:cNvPr id="10" name="Rectangle 55"/>
          <p:cNvSpPr txBox="1">
            <a:spLocks noChangeArrowheads="1"/>
          </p:cNvSpPr>
          <p:nvPr/>
        </p:nvSpPr>
        <p:spPr bwMode="auto">
          <a:xfrm>
            <a:off x="685800" y="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fr-CH" sz="3000" i="1" kern="0" dirty="0" smtClean="0"/>
              <a:t>Our </a:t>
            </a:r>
            <a:r>
              <a:rPr lang="fr-CH" sz="3000" i="1" kern="0" dirty="0"/>
              <a:t>machines </a:t>
            </a:r>
            <a:r>
              <a:rPr lang="fr-CH" sz="3000" i="1" kern="0" dirty="0" err="1" smtClean="0"/>
              <a:t>at</a:t>
            </a:r>
            <a:r>
              <a:rPr lang="fr-CH" sz="3000" i="1" kern="0" dirty="0" smtClean="0"/>
              <a:t> </a:t>
            </a:r>
            <a:r>
              <a:rPr lang="fr-CH" sz="3000" i="1" kern="0" dirty="0"/>
              <a:t>Cern (</a:t>
            </a:r>
            <a:r>
              <a:rPr lang="fr-CH" sz="3000" i="1" kern="0" dirty="0" err="1" smtClean="0"/>
              <a:t>department</a:t>
            </a:r>
            <a:r>
              <a:rPr lang="fr-CH" sz="3000" i="1" kern="0" dirty="0" smtClean="0"/>
              <a:t> TE)</a:t>
            </a:r>
          </a:p>
          <a:p>
            <a:pPr>
              <a:defRPr/>
            </a:pPr>
            <a:r>
              <a:rPr lang="fr-CH" sz="1600" i="1" kern="0" dirty="0" err="1" smtClean="0"/>
              <a:t>Polymer</a:t>
            </a:r>
            <a:r>
              <a:rPr lang="fr-CH" sz="1600" i="1" kern="0" dirty="0" smtClean="0"/>
              <a:t> workshop building 110</a:t>
            </a:r>
            <a:endParaRPr lang="en-US" sz="1600" i="1" kern="0" dirty="0"/>
          </a:p>
        </p:txBody>
      </p:sp>
      <p:pic>
        <p:nvPicPr>
          <p:cNvPr id="9" name="Content Placeholder 3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600200"/>
            <a:ext cx="3581400" cy="3733800"/>
          </a:xfrm>
          <a:prstGeom prst="rect">
            <a:avLst/>
          </a:prstGeom>
          <a:effectLst>
            <a:outerShdw blurRad="50800" dist="50800" dir="5400000" algn="ctr" rotWithShape="0">
              <a:schemeClr val="bg2"/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3581400" y="608793"/>
            <a:ext cx="217239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Model Z Corp. 510</a:t>
            </a:r>
          </a:p>
          <a:p>
            <a:pPr algn="ctr"/>
            <a:r>
              <a:rPr lang="fr-FR" sz="1600" b="0" i="1" dirty="0" smtClean="0"/>
              <a:t>3dP </a:t>
            </a:r>
            <a:r>
              <a:rPr lang="fr-FR" sz="1600" b="0" i="1" dirty="0" err="1" smtClean="0"/>
              <a:t>technology</a:t>
            </a:r>
            <a:endParaRPr lang="fr-FR" sz="1600" b="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267200" y="1447800"/>
            <a:ext cx="473078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CH" sz="2000" b="0" dirty="0" smtClean="0"/>
              <a:t>Maxi part dimension: 360 x 270 x 230</a:t>
            </a:r>
          </a:p>
          <a:p>
            <a:pPr marL="285750" indent="-285750">
              <a:buFont typeface="Arial" pitchFamily="34" charset="0"/>
              <a:buChar char="•"/>
            </a:pPr>
            <a:endParaRPr lang="fr-CH" sz="2000" b="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CH" sz="2000" b="0" dirty="0" err="1" smtClean="0"/>
              <a:t>Accuracy</a:t>
            </a:r>
            <a:r>
              <a:rPr lang="fr-CH" sz="2000" b="0" dirty="0" smtClean="0"/>
              <a:t>: +/- 0.1mm</a:t>
            </a:r>
          </a:p>
          <a:p>
            <a:pPr marL="285750" indent="-285750">
              <a:buFont typeface="Arial" pitchFamily="34" charset="0"/>
              <a:buChar char="•"/>
            </a:pPr>
            <a:endParaRPr lang="fr-CH" sz="2000" b="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CH" sz="2000" b="0" dirty="0" smtClean="0"/>
              <a:t>Mini </a:t>
            </a:r>
            <a:r>
              <a:rPr lang="fr-CH" sz="2000" b="0" dirty="0" err="1" smtClean="0"/>
              <a:t>wall</a:t>
            </a:r>
            <a:r>
              <a:rPr lang="fr-CH" sz="2000" b="0" dirty="0" smtClean="0"/>
              <a:t> </a:t>
            </a:r>
            <a:r>
              <a:rPr lang="fr-CH" sz="2000" b="0" dirty="0" err="1" smtClean="0"/>
              <a:t>thickness</a:t>
            </a:r>
            <a:r>
              <a:rPr lang="fr-CH" sz="2000" b="0" dirty="0" smtClean="0"/>
              <a:t>: 2mm</a:t>
            </a:r>
            <a:endParaRPr lang="fr-CH" sz="2000" b="0" dirty="0"/>
          </a:p>
        </p:txBody>
      </p:sp>
    </p:spTree>
    <p:extLst>
      <p:ext uri="{BB962C8B-B14F-4D97-AF65-F5344CB8AC3E}">
        <p14:creationId xmlns:p14="http://schemas.microsoft.com/office/powerpoint/2010/main" val="240189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14400"/>
            <a:ext cx="79248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23</a:t>
            </a:fld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-1" y="914400"/>
            <a:ext cx="769441" cy="5943600"/>
          </a:xfrm>
          <a:prstGeom prst="rect">
            <a:avLst/>
          </a:prstGeom>
          <a:noFill/>
        </p:spPr>
        <p:txBody>
          <a:bodyPr vert="vert270" wrap="square" tIns="18000" bIns="18000" rtlCol="0">
            <a:spAutoFit/>
          </a:bodyPr>
          <a:lstStyle/>
          <a:p>
            <a:r>
              <a:rPr lang="fr-CH" sz="2400" b="0" i="1" dirty="0" err="1" smtClean="0"/>
              <a:t>Extract</a:t>
            </a:r>
            <a:r>
              <a:rPr lang="fr-CH" sz="2400" b="0" i="1" dirty="0" smtClean="0"/>
              <a:t> of </a:t>
            </a:r>
            <a:r>
              <a:rPr lang="fr-CH" sz="2400" b="0" i="1" dirty="0" err="1" smtClean="0"/>
              <a:t>presentation</a:t>
            </a:r>
            <a:r>
              <a:rPr lang="fr-CH" sz="2400" b="0" i="1" dirty="0" smtClean="0"/>
              <a:t> by S. Clément</a:t>
            </a:r>
          </a:p>
          <a:p>
            <a:pPr algn="ctr"/>
            <a:r>
              <a:rPr lang="fr-CH" sz="1400" b="0" i="1" dirty="0" smtClean="0"/>
              <a:t>(Catia forum 8th </a:t>
            </a:r>
            <a:r>
              <a:rPr lang="fr-CH" sz="1400" b="0" i="1" dirty="0" err="1" smtClean="0"/>
              <a:t>december</a:t>
            </a:r>
            <a:r>
              <a:rPr lang="fr-CH" sz="1400" b="0" i="1" dirty="0" smtClean="0"/>
              <a:t> 2011)</a:t>
            </a:r>
            <a:endParaRPr lang="fr-CH" sz="1400" b="0" i="1" dirty="0"/>
          </a:p>
        </p:txBody>
      </p:sp>
      <p:sp>
        <p:nvSpPr>
          <p:cNvPr id="6" name="Rectangle 55"/>
          <p:cNvSpPr txBox="1">
            <a:spLocks noChangeArrowheads="1"/>
          </p:cNvSpPr>
          <p:nvPr/>
        </p:nvSpPr>
        <p:spPr bwMode="auto">
          <a:xfrm>
            <a:off x="685800" y="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fr-CH" sz="3000" i="1" kern="0" dirty="0" smtClean="0"/>
              <a:t>Our </a:t>
            </a:r>
            <a:r>
              <a:rPr lang="fr-CH" sz="3000" i="1" kern="0" dirty="0"/>
              <a:t>machines </a:t>
            </a:r>
            <a:r>
              <a:rPr lang="fr-CH" sz="3000" i="1" kern="0" dirty="0" err="1" smtClean="0"/>
              <a:t>at</a:t>
            </a:r>
            <a:r>
              <a:rPr lang="fr-CH" sz="3000" i="1" kern="0" dirty="0" smtClean="0"/>
              <a:t> </a:t>
            </a:r>
            <a:r>
              <a:rPr lang="fr-CH" sz="3000" i="1" kern="0" dirty="0"/>
              <a:t>Cern (</a:t>
            </a:r>
            <a:r>
              <a:rPr lang="fr-CH" sz="3000" i="1" kern="0" dirty="0" err="1" smtClean="0"/>
              <a:t>department</a:t>
            </a:r>
            <a:r>
              <a:rPr lang="fr-CH" sz="3000" i="1" kern="0" dirty="0" smtClean="0"/>
              <a:t> TE)</a:t>
            </a:r>
          </a:p>
          <a:p>
            <a:pPr>
              <a:defRPr/>
            </a:pPr>
            <a:r>
              <a:rPr lang="fr-CH" sz="1600" i="1" kern="0" dirty="0" err="1" smtClean="0"/>
              <a:t>Polymer</a:t>
            </a:r>
            <a:r>
              <a:rPr lang="fr-CH" sz="1600" i="1" kern="0" dirty="0" smtClean="0"/>
              <a:t> workshop building 110</a:t>
            </a:r>
            <a:endParaRPr lang="en-US" sz="1600" i="1" kern="0" dirty="0"/>
          </a:p>
        </p:txBody>
      </p:sp>
    </p:spTree>
    <p:extLst>
      <p:ext uri="{BB962C8B-B14F-4D97-AF65-F5344CB8AC3E}">
        <p14:creationId xmlns:p14="http://schemas.microsoft.com/office/powerpoint/2010/main" val="121318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24</a:t>
            </a:fld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3581400" y="608793"/>
            <a:ext cx="2159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Viper</a:t>
            </a:r>
            <a:r>
              <a:rPr lang="fr-FR" dirty="0" smtClean="0"/>
              <a:t> SLA System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7" y="1362075"/>
            <a:ext cx="4133850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148427" y="1447800"/>
            <a:ext cx="499557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CH" sz="2000" b="0" dirty="0" err="1" smtClean="0"/>
              <a:t>Material</a:t>
            </a:r>
            <a:r>
              <a:rPr lang="fr-CH" sz="2000" b="0" dirty="0" smtClean="0"/>
              <a:t>: Epoxy </a:t>
            </a:r>
            <a:r>
              <a:rPr lang="fr-CH" sz="2000" b="0" dirty="0" err="1" smtClean="0"/>
              <a:t>resin</a:t>
            </a:r>
            <a:r>
              <a:rPr lang="fr-CH" sz="2000" b="0" dirty="0" smtClean="0"/>
              <a:t>, </a:t>
            </a:r>
            <a:r>
              <a:rPr lang="fr-CH" sz="2000" b="0" dirty="0" err="1" smtClean="0"/>
              <a:t>could</a:t>
            </a:r>
            <a:r>
              <a:rPr lang="fr-CH" sz="2000" b="0" dirty="0" smtClean="0"/>
              <a:t> </a:t>
            </a:r>
            <a:r>
              <a:rPr lang="fr-CH" sz="2000" b="0" dirty="0" err="1" smtClean="0"/>
              <a:t>be</a:t>
            </a:r>
            <a:r>
              <a:rPr lang="fr-CH" sz="2000" b="0" dirty="0" smtClean="0"/>
              <a:t> </a:t>
            </a:r>
            <a:r>
              <a:rPr lang="fr-CH" sz="2000" b="0" dirty="0" err="1" smtClean="0"/>
              <a:t>charged</a:t>
            </a:r>
            <a:r>
              <a:rPr lang="fr-CH" sz="2000" b="0" dirty="0" smtClean="0"/>
              <a:t> </a:t>
            </a:r>
            <a:r>
              <a:rPr lang="fr-CH" sz="2000" b="0" dirty="0" err="1" smtClean="0"/>
              <a:t>with</a:t>
            </a:r>
            <a:r>
              <a:rPr lang="fr-CH" sz="2000" b="0" dirty="0" smtClean="0"/>
              <a:t> </a:t>
            </a:r>
            <a:r>
              <a:rPr lang="fr-CH" sz="2000" b="0" dirty="0" err="1" smtClean="0"/>
              <a:t>ceramic</a:t>
            </a:r>
            <a:endParaRPr lang="fr-CH" sz="2000" b="0" dirty="0" smtClean="0"/>
          </a:p>
          <a:p>
            <a:pPr marL="285750" indent="-285750">
              <a:buFont typeface="Arial" pitchFamily="34" charset="0"/>
              <a:buChar char="•"/>
            </a:pPr>
            <a:endParaRPr lang="fr-CH" sz="2000" b="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CH" sz="2000" b="0" dirty="0" smtClean="0"/>
              <a:t>Maxi part dimension: 250 x 250 x 250</a:t>
            </a:r>
          </a:p>
          <a:p>
            <a:pPr marL="285750" indent="-285750">
              <a:buFont typeface="Arial" pitchFamily="34" charset="0"/>
              <a:buChar char="•"/>
            </a:pPr>
            <a:endParaRPr lang="fr-CH" sz="2000" b="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CH" sz="2000" b="0" dirty="0" err="1" smtClean="0"/>
              <a:t>Accuracy</a:t>
            </a:r>
            <a:r>
              <a:rPr lang="fr-CH" sz="2000" b="0" dirty="0" smtClean="0"/>
              <a:t>: +/- 0.0076mm</a:t>
            </a:r>
          </a:p>
          <a:p>
            <a:pPr marL="285750" indent="-285750">
              <a:buFont typeface="Arial" pitchFamily="34" charset="0"/>
              <a:buChar char="•"/>
            </a:pPr>
            <a:endParaRPr lang="fr-CH" sz="2000" b="0" dirty="0"/>
          </a:p>
          <a:p>
            <a:r>
              <a:rPr lang="fr-CH" sz="2000" b="0" dirty="0" err="1" smtClean="0"/>
              <a:t>Some</a:t>
            </a:r>
            <a:r>
              <a:rPr lang="fr-CH" sz="2000" b="0" dirty="0" smtClean="0"/>
              <a:t> tests are in </a:t>
            </a:r>
            <a:r>
              <a:rPr lang="fr-CH" sz="2000" b="0" dirty="0" err="1" smtClean="0"/>
              <a:t>progress</a:t>
            </a:r>
            <a:r>
              <a:rPr lang="fr-CH" sz="2000" b="0" dirty="0" smtClean="0"/>
              <a:t> to </a:t>
            </a:r>
            <a:r>
              <a:rPr lang="fr-CH" sz="2000" b="0" dirty="0" err="1" smtClean="0"/>
              <a:t>measure</a:t>
            </a:r>
            <a:r>
              <a:rPr lang="fr-CH" sz="2000" b="0" dirty="0" smtClean="0"/>
              <a:t> radiation </a:t>
            </a:r>
            <a:r>
              <a:rPr lang="fr-CH" sz="2000" b="0" dirty="0" err="1" smtClean="0"/>
              <a:t>resistance</a:t>
            </a:r>
            <a:r>
              <a:rPr lang="fr-CH" sz="2000" b="0" dirty="0" smtClean="0"/>
              <a:t> of </a:t>
            </a:r>
            <a:r>
              <a:rPr lang="fr-CH" sz="2000" b="0" dirty="0" err="1" smtClean="0"/>
              <a:t>material</a:t>
            </a:r>
            <a:endParaRPr lang="fr-CH" sz="2000" b="0" dirty="0" smtClean="0"/>
          </a:p>
          <a:p>
            <a:pPr marL="285750" indent="-285750">
              <a:buFont typeface="Arial" pitchFamily="34" charset="0"/>
              <a:buChar char="•"/>
            </a:pPr>
            <a:endParaRPr lang="fr-CH" sz="2000" b="0" dirty="0" smtClean="0"/>
          </a:p>
        </p:txBody>
      </p:sp>
      <p:sp>
        <p:nvSpPr>
          <p:cNvPr id="7" name="Rectangle 55"/>
          <p:cNvSpPr txBox="1">
            <a:spLocks noChangeArrowheads="1"/>
          </p:cNvSpPr>
          <p:nvPr/>
        </p:nvSpPr>
        <p:spPr bwMode="auto">
          <a:xfrm>
            <a:off x="685800" y="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fr-CH" sz="3000" i="1" kern="0" dirty="0" smtClean="0"/>
              <a:t>Our </a:t>
            </a:r>
            <a:r>
              <a:rPr lang="fr-CH" sz="3000" i="1" kern="0" dirty="0"/>
              <a:t>machines </a:t>
            </a:r>
            <a:r>
              <a:rPr lang="fr-CH" sz="3000" i="1" kern="0" dirty="0" err="1" smtClean="0"/>
              <a:t>at</a:t>
            </a:r>
            <a:r>
              <a:rPr lang="fr-CH" sz="3000" i="1" kern="0" dirty="0" smtClean="0"/>
              <a:t> </a:t>
            </a:r>
            <a:r>
              <a:rPr lang="fr-CH" sz="3000" i="1" kern="0" dirty="0"/>
              <a:t>Cern (</a:t>
            </a:r>
            <a:r>
              <a:rPr lang="fr-CH" sz="3000" i="1" kern="0" dirty="0" err="1" smtClean="0"/>
              <a:t>department</a:t>
            </a:r>
            <a:r>
              <a:rPr lang="fr-CH" sz="3000" i="1" kern="0" dirty="0" smtClean="0"/>
              <a:t> TE)</a:t>
            </a:r>
          </a:p>
          <a:p>
            <a:pPr>
              <a:defRPr/>
            </a:pPr>
            <a:r>
              <a:rPr lang="fr-CH" sz="1600" i="1" kern="0" dirty="0" err="1" smtClean="0"/>
              <a:t>Polymer</a:t>
            </a:r>
            <a:r>
              <a:rPr lang="fr-CH" sz="1600" i="1" kern="0" dirty="0" smtClean="0"/>
              <a:t> workshop building 110</a:t>
            </a:r>
            <a:endParaRPr lang="en-US" sz="1600" i="1" kern="0" dirty="0"/>
          </a:p>
        </p:txBody>
      </p:sp>
    </p:spTree>
    <p:extLst>
      <p:ext uri="{BB962C8B-B14F-4D97-AF65-F5344CB8AC3E}">
        <p14:creationId xmlns:p14="http://schemas.microsoft.com/office/powerpoint/2010/main" val="145513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25</a:t>
            </a:fld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3581400" y="533400"/>
            <a:ext cx="29803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3d Dimension Elite</a:t>
            </a:r>
          </a:p>
          <a:p>
            <a:pPr algn="ctr"/>
            <a:r>
              <a:rPr lang="fr-FR" b="0" i="1" dirty="0" err="1" smtClean="0"/>
              <a:t>Fused</a:t>
            </a:r>
            <a:r>
              <a:rPr lang="fr-FR" b="0" i="1" dirty="0" smtClean="0"/>
              <a:t> </a:t>
            </a:r>
            <a:r>
              <a:rPr lang="fr-FR" b="0" i="1" dirty="0" err="1" smtClean="0"/>
              <a:t>Deposition</a:t>
            </a:r>
            <a:r>
              <a:rPr lang="fr-FR" b="0" i="1" dirty="0" smtClean="0"/>
              <a:t> </a:t>
            </a:r>
            <a:r>
              <a:rPr lang="fr-FR" b="0" i="1" dirty="0" err="1" smtClean="0"/>
              <a:t>Modeling</a:t>
            </a:r>
            <a:endParaRPr lang="fr-FR" b="0" i="1" dirty="0"/>
          </a:p>
        </p:txBody>
      </p:sp>
      <p:sp>
        <p:nvSpPr>
          <p:cNvPr id="8" name="Rectangle 55"/>
          <p:cNvSpPr txBox="1">
            <a:spLocks noChangeArrowheads="1"/>
          </p:cNvSpPr>
          <p:nvPr/>
        </p:nvSpPr>
        <p:spPr bwMode="auto">
          <a:xfrm>
            <a:off x="685800" y="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fr-CH" sz="3000" i="1" kern="0" dirty="0" smtClean="0"/>
              <a:t>Our </a:t>
            </a:r>
            <a:r>
              <a:rPr lang="fr-CH" sz="3000" i="1" kern="0" dirty="0"/>
              <a:t>machines </a:t>
            </a:r>
            <a:r>
              <a:rPr lang="fr-CH" sz="3000" i="1" kern="0" dirty="0" err="1" smtClean="0"/>
              <a:t>at</a:t>
            </a:r>
            <a:r>
              <a:rPr lang="fr-CH" sz="3000" i="1" kern="0" dirty="0" smtClean="0"/>
              <a:t> </a:t>
            </a:r>
            <a:r>
              <a:rPr lang="fr-CH" sz="3000" i="1" kern="0" dirty="0"/>
              <a:t>Cern </a:t>
            </a:r>
            <a:r>
              <a:rPr lang="fr-CH" sz="3000" i="1" kern="0" dirty="0" smtClean="0"/>
              <a:t>(Ph-</a:t>
            </a:r>
            <a:r>
              <a:rPr lang="fr-CH" sz="3000" i="1" kern="0" dirty="0" err="1" smtClean="0"/>
              <a:t>dt</a:t>
            </a:r>
            <a:r>
              <a:rPr lang="fr-CH" sz="3000" i="1" kern="0" dirty="0" smtClean="0"/>
              <a:t>)</a:t>
            </a:r>
          </a:p>
          <a:p>
            <a:pPr>
              <a:defRPr/>
            </a:pPr>
            <a:r>
              <a:rPr lang="fr-CH" sz="1600" i="1" kern="0" dirty="0" smtClean="0"/>
              <a:t>Section EO, 25 R 028</a:t>
            </a:r>
            <a:endParaRPr lang="en-US" sz="1600" i="1" kern="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18" t="6406" r="50000" b="17946"/>
          <a:stretch/>
        </p:blipFill>
        <p:spPr bwMode="auto">
          <a:xfrm>
            <a:off x="0" y="954157"/>
            <a:ext cx="2241129" cy="5446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241129" y="1143000"/>
            <a:ext cx="6902872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fr-CH" b="0" dirty="0" err="1" smtClean="0"/>
              <a:t>Material</a:t>
            </a:r>
            <a:r>
              <a:rPr lang="fr-CH" b="0" dirty="0" smtClean="0"/>
              <a:t>: ABS plus, </a:t>
            </a:r>
            <a:r>
              <a:rPr lang="fr-CH" b="0" dirty="0" err="1" smtClean="0"/>
              <a:t>different</a:t>
            </a:r>
            <a:r>
              <a:rPr lang="fr-CH" b="0" dirty="0" smtClean="0"/>
              <a:t> </a:t>
            </a:r>
            <a:r>
              <a:rPr lang="fr-CH" b="0" dirty="0" err="1" smtClean="0"/>
              <a:t>colors</a:t>
            </a:r>
            <a:r>
              <a:rPr lang="fr-CH" b="0" dirty="0" smtClean="0"/>
              <a:t>. </a:t>
            </a:r>
          </a:p>
          <a:p>
            <a:pPr lvl="1"/>
            <a:r>
              <a:rPr lang="fr-CH" b="0" dirty="0" err="1" smtClean="0"/>
              <a:t>Deposition</a:t>
            </a:r>
            <a:r>
              <a:rPr lang="fr-CH" b="0" dirty="0" smtClean="0"/>
              <a:t> of soluble support</a:t>
            </a:r>
          </a:p>
          <a:p>
            <a:pPr marL="285750" indent="-285750">
              <a:buFont typeface="Arial" pitchFamily="34" charset="0"/>
              <a:buChar char="•"/>
            </a:pPr>
            <a:endParaRPr lang="fr-CH" b="0" dirty="0"/>
          </a:p>
          <a:p>
            <a:pPr marL="285750" indent="-285750">
              <a:buFont typeface="Arial" pitchFamily="34" charset="0"/>
              <a:buChar char="•"/>
            </a:pPr>
            <a:r>
              <a:rPr lang="fr-CH" b="0" dirty="0" smtClean="0"/>
              <a:t>Maxi part dimension: 203 x 203 x 305</a:t>
            </a:r>
          </a:p>
          <a:p>
            <a:pPr marL="285750" indent="-285750">
              <a:buFont typeface="Arial" pitchFamily="34" charset="0"/>
              <a:buChar char="•"/>
            </a:pPr>
            <a:endParaRPr lang="fr-CH" b="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CH" b="0" dirty="0" smtClean="0"/>
              <a:t>Layer </a:t>
            </a:r>
            <a:r>
              <a:rPr lang="fr-CH" b="0" dirty="0" err="1" smtClean="0"/>
              <a:t>thickness</a:t>
            </a:r>
            <a:r>
              <a:rPr lang="fr-CH" b="0" dirty="0" smtClean="0"/>
              <a:t> (Z </a:t>
            </a:r>
            <a:r>
              <a:rPr lang="fr-CH" b="0" dirty="0" err="1" smtClean="0"/>
              <a:t>movement</a:t>
            </a:r>
            <a:r>
              <a:rPr lang="fr-CH" b="0" dirty="0" smtClean="0"/>
              <a:t>): 0.178 or 0.254mm</a:t>
            </a:r>
          </a:p>
          <a:p>
            <a:pPr marL="285750" indent="-285750">
              <a:buFont typeface="Arial" pitchFamily="34" charset="0"/>
              <a:buChar char="•"/>
            </a:pPr>
            <a:endParaRPr lang="fr-CH" b="0" dirty="0"/>
          </a:p>
          <a:p>
            <a:pPr marL="285750" indent="-285750">
              <a:buFont typeface="Arial" pitchFamily="34" charset="0"/>
              <a:buChar char="•"/>
            </a:pPr>
            <a:r>
              <a:rPr lang="fr-CH" b="0" dirty="0" smtClean="0"/>
              <a:t>Solid part or «light» (massive </a:t>
            </a:r>
            <a:r>
              <a:rPr lang="fr-CH" b="0" dirty="0" err="1" smtClean="0"/>
              <a:t>external</a:t>
            </a:r>
            <a:r>
              <a:rPr lang="fr-CH" b="0" dirty="0" smtClean="0"/>
              <a:t> </a:t>
            </a:r>
            <a:r>
              <a:rPr lang="fr-CH" b="0" dirty="0" err="1" smtClean="0"/>
              <a:t>wall</a:t>
            </a:r>
            <a:r>
              <a:rPr lang="fr-CH" b="0" dirty="0" smtClean="0"/>
              <a:t> + structure </a:t>
            </a:r>
            <a:r>
              <a:rPr lang="fr-CH" b="0" dirty="0" err="1" smtClean="0"/>
              <a:t>like</a:t>
            </a:r>
            <a:r>
              <a:rPr lang="fr-CH" b="0" dirty="0" smtClean="0"/>
              <a:t> </a:t>
            </a:r>
            <a:r>
              <a:rPr lang="fr-CH" b="0" dirty="0" err="1" smtClean="0"/>
              <a:t>honey</a:t>
            </a:r>
            <a:r>
              <a:rPr lang="fr-CH" b="0" dirty="0" smtClean="0"/>
              <a:t> </a:t>
            </a:r>
            <a:r>
              <a:rPr lang="fr-CH" b="0" dirty="0" err="1" smtClean="0"/>
              <a:t>comb</a:t>
            </a:r>
            <a:r>
              <a:rPr lang="fr-CH" b="0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endParaRPr lang="fr-CH" b="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CH" b="0" dirty="0" err="1" smtClean="0"/>
              <a:t>Estimated</a:t>
            </a:r>
            <a:r>
              <a:rPr lang="fr-CH" b="0" dirty="0" smtClean="0"/>
              <a:t> </a:t>
            </a:r>
            <a:r>
              <a:rPr lang="fr-CH" b="0" dirty="0" err="1" smtClean="0"/>
              <a:t>accuracy</a:t>
            </a:r>
            <a:r>
              <a:rPr lang="fr-CH" b="0" dirty="0" smtClean="0"/>
              <a:t>: ~ +/- 0.1mm</a:t>
            </a:r>
          </a:p>
          <a:p>
            <a:pPr marL="285750" indent="-285750">
              <a:buFont typeface="Arial" pitchFamily="34" charset="0"/>
              <a:buChar char="•"/>
            </a:pPr>
            <a:endParaRPr lang="fr-CH" b="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CH" b="0" dirty="0" smtClean="0"/>
              <a:t>Mini </a:t>
            </a:r>
            <a:r>
              <a:rPr lang="fr-CH" b="0" dirty="0" err="1" smtClean="0"/>
              <a:t>thickness</a:t>
            </a:r>
            <a:r>
              <a:rPr lang="fr-CH" b="0" dirty="0" smtClean="0"/>
              <a:t> </a:t>
            </a:r>
            <a:r>
              <a:rPr lang="fr-CH" b="0" dirty="0" err="1" smtClean="0"/>
              <a:t>wall</a:t>
            </a:r>
            <a:r>
              <a:rPr lang="fr-CH" b="0" dirty="0" smtClean="0"/>
              <a:t>: 0.6mm</a:t>
            </a:r>
          </a:p>
          <a:p>
            <a:pPr marL="285750" indent="-285750">
              <a:buFont typeface="Arial" pitchFamily="34" charset="0"/>
              <a:buChar char="•"/>
            </a:pPr>
            <a:endParaRPr lang="fr-CH" b="0" dirty="0"/>
          </a:p>
          <a:p>
            <a:pPr marL="285750" indent="-285750">
              <a:buFont typeface="Arial" pitchFamily="34" charset="0"/>
              <a:buChar char="•"/>
            </a:pPr>
            <a:r>
              <a:rPr lang="fr-CH" b="0" dirty="0" smtClean="0"/>
              <a:t>Tips and tricks: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fr-CH" sz="1600" b="0" dirty="0" smtClean="0"/>
              <a:t>A </a:t>
            </a:r>
            <a:r>
              <a:rPr lang="fr-CH" sz="1600" b="0" dirty="0" err="1" smtClean="0"/>
              <a:t>big</a:t>
            </a:r>
            <a:r>
              <a:rPr lang="fr-CH" sz="1600" b="0" dirty="0" smtClean="0"/>
              <a:t> part </a:t>
            </a:r>
            <a:r>
              <a:rPr lang="fr-CH" sz="1600" b="0" dirty="0" err="1" smtClean="0"/>
              <a:t>can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be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done</a:t>
            </a:r>
            <a:r>
              <a:rPr lang="fr-CH" sz="1600" b="0" dirty="0" smtClean="0"/>
              <a:t> by printing of </a:t>
            </a:r>
            <a:r>
              <a:rPr lang="fr-CH" sz="1600" b="0" dirty="0" err="1" smtClean="0"/>
              <a:t>several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smaller</a:t>
            </a:r>
            <a:r>
              <a:rPr lang="fr-CH" sz="1600" b="0" dirty="0" smtClean="0"/>
              <a:t> parts, </a:t>
            </a:r>
            <a:r>
              <a:rPr lang="fr-CH" sz="1600" b="0" dirty="0" err="1" smtClean="0"/>
              <a:t>assembled</a:t>
            </a:r>
            <a:r>
              <a:rPr lang="fr-CH" sz="1600" b="0" dirty="0" smtClean="0"/>
              <a:t> by </a:t>
            </a:r>
            <a:r>
              <a:rPr lang="fr-CH" sz="1600" b="0" dirty="0" err="1" smtClean="0"/>
              <a:t>gluing</a:t>
            </a:r>
            <a:r>
              <a:rPr lang="fr-CH" sz="1600" b="0" dirty="0" smtClean="0"/>
              <a:t>. </a:t>
            </a:r>
            <a:r>
              <a:rPr lang="fr-CH" sz="1600" b="0" dirty="0" err="1" smtClean="0"/>
              <a:t>Recommanded</a:t>
            </a:r>
            <a:r>
              <a:rPr lang="fr-CH" sz="1600" b="0" dirty="0" smtClean="0"/>
              <a:t> to </a:t>
            </a:r>
            <a:r>
              <a:rPr lang="fr-CH" sz="1600" b="0" dirty="0" err="1" smtClean="0"/>
              <a:t>create</a:t>
            </a:r>
            <a:r>
              <a:rPr lang="fr-CH" sz="1600" b="0" dirty="0" smtClean="0"/>
              <a:t> male/</a:t>
            </a:r>
            <a:r>
              <a:rPr lang="fr-CH" sz="1600" b="0" dirty="0" err="1" smtClean="0"/>
              <a:t>female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specific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shapes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allowing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accuracy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fitting</a:t>
            </a:r>
            <a:endParaRPr lang="fr-CH" sz="1600" b="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fr-CH" sz="1600" b="0" dirty="0" smtClean="0"/>
              <a:t>In </a:t>
            </a:r>
            <a:r>
              <a:rPr lang="fr-CH" sz="1600" b="0" dirty="0" err="1" smtClean="0"/>
              <a:t>progress</a:t>
            </a:r>
            <a:r>
              <a:rPr lang="fr-CH" sz="1600" b="0" dirty="0" smtClean="0"/>
              <a:t>, </a:t>
            </a:r>
            <a:r>
              <a:rPr lang="fr-CH" sz="1600" b="0" dirty="0" err="1" smtClean="0"/>
              <a:t>search</a:t>
            </a:r>
            <a:r>
              <a:rPr lang="fr-CH" sz="1600" b="0" dirty="0" smtClean="0"/>
              <a:t> for </a:t>
            </a:r>
            <a:r>
              <a:rPr lang="fr-CH" sz="1600" b="0" dirty="0" err="1" smtClean="0"/>
              <a:t>screw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assembly</a:t>
            </a:r>
            <a:r>
              <a:rPr lang="fr-CH" sz="1600" b="0" dirty="0" smtClean="0"/>
              <a:t> solution: 3d thread (for M8 and up), use of </a:t>
            </a:r>
            <a:r>
              <a:rPr lang="fr-CH" sz="1600" b="0" dirty="0" err="1" smtClean="0"/>
              <a:t>threaded</a:t>
            </a:r>
            <a:r>
              <a:rPr lang="fr-CH" sz="1600" b="0" dirty="0" smtClean="0"/>
              <a:t> inserts, </a:t>
            </a:r>
            <a:r>
              <a:rPr lang="fr-CH" sz="1600" b="0" dirty="0" err="1" smtClean="0"/>
              <a:t>nuts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gluing</a:t>
            </a:r>
            <a:r>
              <a:rPr lang="fr-CH" sz="1600" b="0" dirty="0" smtClean="0"/>
              <a:t> in hexagonal </a:t>
            </a:r>
            <a:r>
              <a:rPr lang="fr-CH" sz="1600" b="0" dirty="0" err="1" smtClean="0"/>
              <a:t>hole</a:t>
            </a:r>
            <a:r>
              <a:rPr lang="fr-CH" sz="1600" b="0" dirty="0" smtClean="0"/>
              <a:t>, simple </a:t>
            </a:r>
            <a:r>
              <a:rPr lang="fr-CH" sz="1600" b="0" dirty="0" err="1" smtClean="0"/>
              <a:t>hole</a:t>
            </a:r>
            <a:r>
              <a:rPr lang="fr-CH" sz="1600" b="0" dirty="0" smtClean="0"/>
              <a:t> to </a:t>
            </a:r>
            <a:r>
              <a:rPr lang="fr-CH" sz="1600" b="0" dirty="0" err="1" smtClean="0"/>
              <a:t>be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threaded</a:t>
            </a:r>
            <a:r>
              <a:rPr lang="fr-CH" sz="1600" b="0" dirty="0" smtClean="0"/>
              <a:t>.</a:t>
            </a:r>
            <a:endParaRPr lang="fr-CH" sz="1600" b="0" dirty="0"/>
          </a:p>
        </p:txBody>
      </p:sp>
    </p:spTree>
    <p:extLst>
      <p:ext uri="{BB962C8B-B14F-4D97-AF65-F5344CB8AC3E}">
        <p14:creationId xmlns:p14="http://schemas.microsoft.com/office/powerpoint/2010/main" val="209848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26</a:t>
            </a:fld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4126421" y="53340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err="1" smtClean="0"/>
              <a:t>Process</a:t>
            </a:r>
            <a:r>
              <a:rPr lang="fr-FR" dirty="0" smtClean="0"/>
              <a:t>:</a:t>
            </a:r>
          </a:p>
        </p:txBody>
      </p:sp>
      <p:sp>
        <p:nvSpPr>
          <p:cNvPr id="8" name="Rectangle 55"/>
          <p:cNvSpPr txBox="1">
            <a:spLocks noChangeArrowheads="1"/>
          </p:cNvSpPr>
          <p:nvPr/>
        </p:nvSpPr>
        <p:spPr bwMode="auto">
          <a:xfrm>
            <a:off x="685800" y="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fr-CH" sz="3000" i="1" kern="0" dirty="0" smtClean="0"/>
              <a:t>Our </a:t>
            </a:r>
            <a:r>
              <a:rPr lang="fr-CH" sz="3000" i="1" kern="0" dirty="0"/>
              <a:t>machines </a:t>
            </a:r>
            <a:r>
              <a:rPr lang="fr-CH" sz="3000" i="1" kern="0" dirty="0" err="1" smtClean="0"/>
              <a:t>at</a:t>
            </a:r>
            <a:r>
              <a:rPr lang="fr-CH" sz="3000" i="1" kern="0" dirty="0" smtClean="0"/>
              <a:t> </a:t>
            </a:r>
            <a:r>
              <a:rPr lang="fr-CH" sz="3000" i="1" kern="0" dirty="0"/>
              <a:t>Cern </a:t>
            </a:r>
            <a:r>
              <a:rPr lang="fr-CH" sz="3000" i="1" kern="0" dirty="0" smtClean="0"/>
              <a:t>(PH-DT)</a:t>
            </a:r>
          </a:p>
          <a:p>
            <a:pPr>
              <a:defRPr/>
            </a:pPr>
            <a:r>
              <a:rPr lang="fr-CH" sz="1600" i="1" kern="0" dirty="0" smtClean="0"/>
              <a:t>Section EO, 25 R 028</a:t>
            </a:r>
            <a:endParaRPr lang="en-US" sz="1600" i="1" kern="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36601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4130" y="1143000"/>
            <a:ext cx="3703470" cy="217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970" y="3898942"/>
            <a:ext cx="2743200" cy="158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\\cern.ch\dfs\Departments\PH\Groups\DT\PO\Catia&amp;Printer3d\Printer3d\Impression12Aout2013\TestTaraudage-Vissage\TestTaraudageVissag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42903"/>
            <a:ext cx="5385947" cy="3215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 bwMode="auto">
          <a:xfrm>
            <a:off x="6248400" y="2362200"/>
            <a:ext cx="228600" cy="152400"/>
          </a:xfrm>
          <a:prstGeom prst="rect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sm" len="sm"/>
            <a:tailEnd type="none"/>
          </a:ln>
          <a:effectLst/>
        </p:spPr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4" name="Straight Connector 3"/>
          <p:cNvCxnSpPr>
            <a:endCxn id="5124" idx="0"/>
          </p:cNvCxnSpPr>
          <p:nvPr/>
        </p:nvCxnSpPr>
        <p:spPr bwMode="auto">
          <a:xfrm>
            <a:off x="6477000" y="2514600"/>
            <a:ext cx="1267570" cy="1384342"/>
          </a:xfrm>
          <a:prstGeom prst="lin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sm" len="sm"/>
            <a:tailEnd type="none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197127" y="799913"/>
            <a:ext cx="3382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1- 3d </a:t>
            </a:r>
            <a:r>
              <a:rPr lang="fr-FR" sz="1600" dirty="0" err="1" smtClean="0"/>
              <a:t>modelisation</a:t>
            </a:r>
            <a:r>
              <a:rPr lang="fr-FR" sz="1600" dirty="0" smtClean="0"/>
              <a:t> (</a:t>
            </a:r>
            <a:r>
              <a:rPr lang="fr-FR" sz="1600" dirty="0" err="1" smtClean="0"/>
              <a:t>catia</a:t>
            </a:r>
            <a:r>
              <a:rPr lang="fr-FR" sz="1600" dirty="0" smtClean="0"/>
              <a:t> or .stp)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761494" y="804446"/>
            <a:ext cx="4078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/>
              <a:t>2- </a:t>
            </a:r>
            <a:r>
              <a:rPr lang="fr-FR" sz="1600" dirty="0" err="1" smtClean="0"/>
              <a:t>Converted</a:t>
            </a:r>
            <a:r>
              <a:rPr lang="fr-FR" sz="1600" dirty="0" smtClean="0"/>
              <a:t> in .</a:t>
            </a:r>
            <a:r>
              <a:rPr lang="fr-FR" sz="1600" dirty="0" err="1" smtClean="0"/>
              <a:t>stl</a:t>
            </a:r>
            <a:r>
              <a:rPr lang="fr-FR" sz="1600" dirty="0" smtClean="0"/>
              <a:t> (</a:t>
            </a:r>
            <a:r>
              <a:rPr lang="fr-FR" sz="1600" dirty="0" err="1" smtClean="0"/>
              <a:t>triangular</a:t>
            </a:r>
            <a:r>
              <a:rPr lang="fr-FR" sz="1600" dirty="0" smtClean="0"/>
              <a:t> </a:t>
            </a:r>
            <a:r>
              <a:rPr lang="fr-FR" sz="1600" dirty="0" err="1" smtClean="0"/>
              <a:t>meshing</a:t>
            </a:r>
            <a:r>
              <a:rPr lang="fr-FR" sz="1600" dirty="0" smtClean="0"/>
              <a:t>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0" y="3350515"/>
            <a:ext cx="708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/>
              <a:t>3- Insertion in </a:t>
            </a:r>
            <a:r>
              <a:rPr lang="fr-FR" sz="1600" dirty="0" err="1" smtClean="0"/>
              <a:t>Catalyst</a:t>
            </a:r>
            <a:r>
              <a:rPr lang="fr-FR" sz="1600" dirty="0" smtClean="0"/>
              <a:t>: part orientation, </a:t>
            </a:r>
            <a:r>
              <a:rPr lang="fr-FR" sz="1600" dirty="0" err="1" smtClean="0"/>
              <a:t>quantity</a:t>
            </a:r>
            <a:r>
              <a:rPr lang="fr-FR" sz="1600" dirty="0" smtClean="0"/>
              <a:t>, </a:t>
            </a:r>
            <a:r>
              <a:rPr lang="fr-FR" sz="1600" dirty="0" err="1" smtClean="0"/>
              <a:t>other</a:t>
            </a:r>
            <a:r>
              <a:rPr lang="fr-FR" sz="1600" dirty="0" smtClean="0"/>
              <a:t> parts </a:t>
            </a:r>
            <a:r>
              <a:rPr lang="fr-FR" sz="1600" dirty="0" err="1" smtClean="0"/>
              <a:t>can</a:t>
            </a:r>
            <a:r>
              <a:rPr lang="fr-FR" sz="1600" dirty="0" smtClean="0"/>
              <a:t> </a:t>
            </a:r>
            <a:r>
              <a:rPr lang="fr-FR" sz="1600" dirty="0" err="1" smtClean="0"/>
              <a:t>be</a:t>
            </a:r>
            <a:r>
              <a:rPr lang="fr-FR" sz="1600" dirty="0" smtClean="0"/>
              <a:t> </a:t>
            </a:r>
            <a:r>
              <a:rPr lang="fr-FR" sz="1600" dirty="0" err="1" smtClean="0"/>
              <a:t>added</a:t>
            </a:r>
            <a:r>
              <a:rPr lang="fr-FR" sz="1600" dirty="0" smtClean="0"/>
              <a:t> to </a:t>
            </a:r>
            <a:r>
              <a:rPr lang="fr-FR" sz="1600" dirty="0" err="1" smtClean="0"/>
              <a:t>fill</a:t>
            </a:r>
            <a:r>
              <a:rPr lang="fr-FR" sz="1600" dirty="0" smtClean="0"/>
              <a:t> the </a:t>
            </a:r>
            <a:r>
              <a:rPr lang="fr-FR" sz="1600" dirty="0" err="1" smtClean="0"/>
              <a:t>tray</a:t>
            </a:r>
            <a:endParaRPr lang="fr-FR" sz="1600" dirty="0" smtClean="0"/>
          </a:p>
        </p:txBody>
      </p:sp>
    </p:spTree>
    <p:extLst>
      <p:ext uri="{BB962C8B-B14F-4D97-AF65-F5344CB8AC3E}">
        <p14:creationId xmlns:p14="http://schemas.microsoft.com/office/powerpoint/2010/main" val="209406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8" grpId="0"/>
      <p:bldP spid="19" grpId="0"/>
      <p:bldP spid="2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27</a:t>
            </a:fld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3581400" y="608793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3d Dimension Elite</a:t>
            </a:r>
          </a:p>
        </p:txBody>
      </p:sp>
      <p:sp>
        <p:nvSpPr>
          <p:cNvPr id="8" name="Rectangle 55"/>
          <p:cNvSpPr txBox="1">
            <a:spLocks noChangeArrowheads="1"/>
          </p:cNvSpPr>
          <p:nvPr/>
        </p:nvSpPr>
        <p:spPr bwMode="auto">
          <a:xfrm>
            <a:off x="685800" y="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fr-CH" sz="3000" i="1" kern="0" dirty="0" smtClean="0"/>
              <a:t>Our </a:t>
            </a:r>
            <a:r>
              <a:rPr lang="fr-CH" sz="3000" i="1" kern="0" dirty="0"/>
              <a:t>machines </a:t>
            </a:r>
            <a:r>
              <a:rPr lang="fr-CH" sz="3000" i="1" kern="0" dirty="0" err="1" smtClean="0"/>
              <a:t>at</a:t>
            </a:r>
            <a:r>
              <a:rPr lang="fr-CH" sz="3000" i="1" kern="0" dirty="0" smtClean="0"/>
              <a:t> </a:t>
            </a:r>
            <a:r>
              <a:rPr lang="fr-CH" sz="3000" i="1" kern="0" dirty="0"/>
              <a:t>Cern </a:t>
            </a:r>
            <a:r>
              <a:rPr lang="fr-CH" sz="3000" i="1" kern="0" dirty="0" smtClean="0"/>
              <a:t>(PH-DT)</a:t>
            </a:r>
          </a:p>
          <a:p>
            <a:pPr>
              <a:defRPr/>
            </a:pPr>
            <a:r>
              <a:rPr lang="fr-CH" sz="1600" i="1" kern="0" dirty="0" smtClean="0"/>
              <a:t>Section EO, 25 R 028</a:t>
            </a:r>
            <a:endParaRPr lang="en-US" sz="1600" i="1" kern="0" dirty="0"/>
          </a:p>
        </p:txBody>
      </p:sp>
      <p:pic>
        <p:nvPicPr>
          <p:cNvPr id="4099" name="Picture 3" descr="E:\DCIM\Camera\2013-08-13 07.23.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76157" y="2128755"/>
            <a:ext cx="3009244" cy="225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\\cern.ch\dfs\Departments\PH\Groups\DT\PO\EO Personal folders\ChristopheB\Imprimante3D-Applications\PiecesRealisees\Divers-Aout2013\2013-08-13 07.24.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565" y="1600022"/>
            <a:ext cx="2371368" cy="3161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\\cern.ch\dfs\Departments\PH\Groups\DT\PO\EO Personal folders\ChristopheB\Imprimante3D-Applications\PiecesRealisees\Divers-Aout2013\2013-08-13 07.30.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803833"/>
            <a:ext cx="2738890" cy="2054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\\cern.ch\dfs\Departments\PH\Groups\DT\PO\EO Personal folders\ChristopheB\Imprimante3D-Applications\PiecesRealisees\Divers-Aout2013\2013-08-13 07.55.3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362200"/>
            <a:ext cx="2678596" cy="2008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\\cern.ch\dfs\Departments\PH\Groups\DT\PO\EO Personal folders\ChristopheB\Imprimante3D-Applications\PiecesRealisees\Divers-Aout2013\2013-08-13 08.05.4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4317" y="4436164"/>
            <a:ext cx="1761766" cy="2349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0" y="914400"/>
            <a:ext cx="7315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4- 3d printer on, </a:t>
            </a:r>
            <a:r>
              <a:rPr lang="fr-FR" sz="1600" dirty="0" err="1" smtClean="0"/>
              <a:t>heating</a:t>
            </a:r>
            <a:r>
              <a:rPr lang="fr-FR" sz="1600" dirty="0" smtClean="0"/>
              <a:t> (75°C, printer </a:t>
            </a:r>
            <a:r>
              <a:rPr lang="fr-FR" sz="1600" dirty="0" err="1" smtClean="0"/>
              <a:t>heads</a:t>
            </a:r>
            <a:r>
              <a:rPr lang="fr-FR" sz="1600" dirty="0" smtClean="0"/>
              <a:t> </a:t>
            </a:r>
            <a:r>
              <a:rPr lang="fr-FR" sz="1600" dirty="0" err="1" smtClean="0"/>
              <a:t>at</a:t>
            </a:r>
            <a:r>
              <a:rPr lang="fr-FR" sz="1600" dirty="0" smtClean="0"/>
              <a:t> ~</a:t>
            </a:r>
            <a:r>
              <a:rPr lang="fr-FR" sz="1600" dirty="0" smtClean="0"/>
              <a:t>270°C</a:t>
            </a:r>
            <a:r>
              <a:rPr lang="fr-FR" sz="1600" dirty="0" smtClean="0"/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-1" y="1219200"/>
            <a:ext cx="4914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5- </a:t>
            </a:r>
            <a:r>
              <a:rPr lang="fr-FR" sz="1600" dirty="0" err="1" smtClean="0"/>
              <a:t>After</a:t>
            </a:r>
            <a:r>
              <a:rPr lang="fr-FR" sz="1600" dirty="0" smtClean="0"/>
              <a:t> few </a:t>
            </a:r>
            <a:r>
              <a:rPr lang="fr-FR" sz="1600" dirty="0" err="1" smtClean="0"/>
              <a:t>hours</a:t>
            </a:r>
            <a:r>
              <a:rPr lang="fr-FR" sz="1600" dirty="0" smtClean="0"/>
              <a:t> (13h in </a:t>
            </a:r>
            <a:r>
              <a:rPr lang="fr-FR" sz="1600" dirty="0" err="1" smtClean="0"/>
              <a:t>this</a:t>
            </a:r>
            <a:r>
              <a:rPr lang="fr-FR" sz="1600" dirty="0" smtClean="0"/>
              <a:t> case) of printing: </a:t>
            </a:r>
            <a:r>
              <a:rPr lang="fr-FR" sz="1600" dirty="0" err="1" smtClean="0"/>
              <a:t>bringing</a:t>
            </a:r>
            <a:r>
              <a:rPr lang="fr-FR" sz="1600" dirty="0" smtClean="0"/>
              <a:t> out of </a:t>
            </a:r>
            <a:r>
              <a:rPr lang="fr-FR" sz="1600" dirty="0" err="1" smtClean="0"/>
              <a:t>tray</a:t>
            </a:r>
            <a:endParaRPr lang="fr-FR" sz="16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818933" y="1295400"/>
            <a:ext cx="44774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6- </a:t>
            </a:r>
            <a:r>
              <a:rPr lang="fr-FR" sz="1600" dirty="0" err="1" smtClean="0"/>
              <a:t>Removal</a:t>
            </a:r>
            <a:r>
              <a:rPr lang="fr-FR" sz="1600" dirty="0" smtClean="0"/>
              <a:t> of support </a:t>
            </a:r>
            <a:r>
              <a:rPr lang="fr-FR" sz="1600" dirty="0" err="1" smtClean="0"/>
              <a:t>material</a:t>
            </a:r>
            <a:r>
              <a:rPr lang="fr-FR" sz="1600" dirty="0" smtClean="0"/>
              <a:t>:</a:t>
            </a:r>
          </a:p>
          <a:p>
            <a:r>
              <a:rPr lang="fr-FR" sz="1600" dirty="0" smtClean="0"/>
              <a:t>Maximum </a:t>
            </a:r>
            <a:r>
              <a:rPr lang="fr-FR" sz="1600" dirty="0" err="1" smtClean="0"/>
              <a:t>manually</a:t>
            </a:r>
            <a:r>
              <a:rPr lang="fr-FR" sz="1600" dirty="0" smtClean="0"/>
              <a:t> </a:t>
            </a:r>
            <a:r>
              <a:rPr lang="fr-FR" sz="1600" dirty="0" err="1" smtClean="0"/>
              <a:t>removal</a:t>
            </a:r>
            <a:endParaRPr lang="fr-FR" sz="1600" dirty="0" smtClean="0"/>
          </a:p>
          <a:p>
            <a:r>
              <a:rPr lang="fr-FR" sz="1600" dirty="0" smtClean="0"/>
              <a:t>The </a:t>
            </a:r>
            <a:r>
              <a:rPr lang="fr-FR" sz="1600" dirty="0" err="1" smtClean="0"/>
              <a:t>rest</a:t>
            </a:r>
            <a:r>
              <a:rPr lang="fr-FR" sz="1600" dirty="0" smtClean="0"/>
              <a:t> by </a:t>
            </a:r>
            <a:r>
              <a:rPr lang="fr-FR" sz="1600" dirty="0" err="1" smtClean="0"/>
              <a:t>plunging</a:t>
            </a:r>
            <a:r>
              <a:rPr lang="fr-FR" sz="1600" dirty="0" smtClean="0"/>
              <a:t> the part in a tank </a:t>
            </a:r>
            <a:r>
              <a:rPr lang="fr-FR" sz="1600" dirty="0" err="1" smtClean="0"/>
              <a:t>filled</a:t>
            </a:r>
            <a:r>
              <a:rPr lang="fr-FR" sz="1600" dirty="0" smtClean="0"/>
              <a:t> of water + </a:t>
            </a:r>
            <a:r>
              <a:rPr lang="fr-FR" sz="1600" dirty="0" err="1" smtClean="0"/>
              <a:t>washing</a:t>
            </a:r>
            <a:r>
              <a:rPr lang="fr-FR" sz="1600" dirty="0" smtClean="0"/>
              <a:t> </a:t>
            </a:r>
            <a:r>
              <a:rPr lang="fr-FR" sz="1600" dirty="0" err="1" smtClean="0"/>
              <a:t>at</a:t>
            </a:r>
            <a:r>
              <a:rPr lang="fr-FR" sz="1600" dirty="0" smtClean="0"/>
              <a:t> 70°C </a:t>
            </a:r>
            <a:r>
              <a:rPr lang="fr-FR" sz="1600" dirty="0" err="1" smtClean="0"/>
              <a:t>during</a:t>
            </a:r>
            <a:r>
              <a:rPr lang="fr-FR" sz="1600" dirty="0" smtClean="0"/>
              <a:t> ~4h </a:t>
            </a:r>
          </a:p>
        </p:txBody>
      </p:sp>
    </p:spTree>
    <p:extLst>
      <p:ext uri="{BB962C8B-B14F-4D97-AF65-F5344CB8AC3E}">
        <p14:creationId xmlns:p14="http://schemas.microsoft.com/office/powerpoint/2010/main" val="255169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28</a:t>
            </a:fld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3581400" y="608793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3d Dimension Elite</a:t>
            </a:r>
          </a:p>
        </p:txBody>
      </p:sp>
      <p:sp>
        <p:nvSpPr>
          <p:cNvPr id="8" name="Rectangle 55"/>
          <p:cNvSpPr txBox="1">
            <a:spLocks noChangeArrowheads="1"/>
          </p:cNvSpPr>
          <p:nvPr/>
        </p:nvSpPr>
        <p:spPr bwMode="auto">
          <a:xfrm>
            <a:off x="685800" y="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fr-CH" sz="3000" i="1" kern="0" dirty="0" smtClean="0"/>
              <a:t>Our </a:t>
            </a:r>
            <a:r>
              <a:rPr lang="fr-CH" sz="3000" i="1" kern="0" dirty="0"/>
              <a:t>machines </a:t>
            </a:r>
            <a:r>
              <a:rPr lang="fr-CH" sz="3000" i="1" kern="0" dirty="0" err="1" smtClean="0"/>
              <a:t>at</a:t>
            </a:r>
            <a:r>
              <a:rPr lang="fr-CH" sz="3000" i="1" kern="0" dirty="0" smtClean="0"/>
              <a:t> </a:t>
            </a:r>
            <a:r>
              <a:rPr lang="fr-CH" sz="3000" i="1" kern="0" dirty="0"/>
              <a:t>Cern </a:t>
            </a:r>
            <a:r>
              <a:rPr lang="fr-CH" sz="3000" i="1" kern="0" dirty="0" smtClean="0"/>
              <a:t>(Ph-</a:t>
            </a:r>
            <a:r>
              <a:rPr lang="fr-CH" sz="3000" i="1" kern="0" dirty="0" err="1" smtClean="0"/>
              <a:t>dt</a:t>
            </a:r>
            <a:r>
              <a:rPr lang="fr-CH" sz="3000" i="1" kern="0" dirty="0" smtClean="0"/>
              <a:t>)</a:t>
            </a:r>
          </a:p>
          <a:p>
            <a:pPr>
              <a:defRPr/>
            </a:pPr>
            <a:r>
              <a:rPr lang="fr-CH" sz="1600" i="1" kern="0" dirty="0" smtClean="0"/>
              <a:t>Section EO, 25 R 028</a:t>
            </a:r>
            <a:endParaRPr lang="en-US" sz="1600" i="1" kern="0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987402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Printing </a:t>
            </a:r>
            <a:r>
              <a:rPr lang="fr-FR" sz="1600" dirty="0" err="1" smtClean="0"/>
              <a:t>cost</a:t>
            </a:r>
            <a:r>
              <a:rPr lang="fr-FR" sz="1600" dirty="0" smtClean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sz="1600" b="0" dirty="0" smtClean="0"/>
              <a:t>1 </a:t>
            </a:r>
            <a:r>
              <a:rPr lang="fr-FR" sz="1600" b="0" dirty="0" err="1" smtClean="0"/>
              <a:t>tray</a:t>
            </a:r>
            <a:r>
              <a:rPr lang="fr-FR" sz="1600" b="0" dirty="0" smtClean="0"/>
              <a:t> per printing (</a:t>
            </a:r>
            <a:r>
              <a:rPr lang="fr-FR" sz="1600" b="0" dirty="0" err="1" smtClean="0"/>
              <a:t>théorical</a:t>
            </a:r>
            <a:r>
              <a:rPr lang="fr-FR" sz="1600" b="0" dirty="0" smtClean="0"/>
              <a:t>. In reality, by </a:t>
            </a:r>
            <a:r>
              <a:rPr lang="fr-FR" sz="1600" b="0" dirty="0" err="1" smtClean="0"/>
              <a:t>careful</a:t>
            </a:r>
            <a:r>
              <a:rPr lang="fr-FR" sz="1600" b="0" dirty="0" smtClean="0"/>
              <a:t> </a:t>
            </a:r>
            <a:r>
              <a:rPr lang="fr-FR" sz="1600" b="0" dirty="0" err="1" smtClean="0"/>
              <a:t>cleaning</a:t>
            </a:r>
            <a:r>
              <a:rPr lang="fr-FR" sz="1600" b="0" dirty="0" smtClean="0"/>
              <a:t> and </a:t>
            </a:r>
            <a:r>
              <a:rPr lang="fr-FR" sz="1600" b="0" dirty="0" err="1" smtClean="0"/>
              <a:t>degreasing</a:t>
            </a:r>
            <a:r>
              <a:rPr lang="fr-FR" sz="1600" b="0" dirty="0" smtClean="0"/>
              <a:t>, </a:t>
            </a:r>
            <a:r>
              <a:rPr lang="fr-FR" sz="1600" b="0" dirty="0" err="1" smtClean="0"/>
              <a:t>we</a:t>
            </a:r>
            <a:r>
              <a:rPr lang="fr-FR" sz="1600" b="0" dirty="0" smtClean="0"/>
              <a:t> </a:t>
            </a:r>
            <a:r>
              <a:rPr lang="fr-FR" sz="1600" b="0" dirty="0" err="1" smtClean="0"/>
              <a:t>can</a:t>
            </a:r>
            <a:r>
              <a:rPr lang="fr-FR" sz="1600" b="0" dirty="0" smtClean="0"/>
              <a:t> </a:t>
            </a:r>
            <a:r>
              <a:rPr lang="fr-FR" sz="1600" b="0" dirty="0" err="1" smtClean="0"/>
              <a:t>re-use</a:t>
            </a:r>
            <a:r>
              <a:rPr lang="fr-FR" sz="1600" b="0" dirty="0" smtClean="0"/>
              <a:t> </a:t>
            </a:r>
            <a:r>
              <a:rPr lang="fr-FR" sz="1600" b="0" dirty="0" err="1" smtClean="0"/>
              <a:t>it</a:t>
            </a:r>
            <a:r>
              <a:rPr lang="fr-FR" sz="1600" b="0" dirty="0" smtClean="0"/>
              <a:t> 2 or 3 times: 10 CHF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sz="1600" b="0" dirty="0" err="1" smtClean="0"/>
              <a:t>Matérial</a:t>
            </a:r>
            <a:r>
              <a:rPr lang="fr-FR" sz="1600" b="0" dirty="0" smtClean="0"/>
              <a:t>: 0.51 CHF/cm</a:t>
            </a:r>
            <a:r>
              <a:rPr lang="fr-FR" sz="1600" b="0" baseline="30000" dirty="0" smtClean="0"/>
              <a:t>3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sz="1600" b="0" dirty="0" smtClean="0"/>
              <a:t>Support: </a:t>
            </a:r>
            <a:r>
              <a:rPr lang="fr-FR" sz="1600" b="0" dirty="0"/>
              <a:t>0.51 CHF/cm</a:t>
            </a:r>
            <a:r>
              <a:rPr lang="fr-FR" sz="1600" b="0" baseline="30000" dirty="0"/>
              <a:t>3</a:t>
            </a:r>
            <a:endParaRPr lang="fr-FR" sz="1600" b="0" dirty="0" smtClean="0"/>
          </a:p>
        </p:txBody>
      </p:sp>
      <p:pic>
        <p:nvPicPr>
          <p:cNvPr id="7170" name="Picture 2" descr="\\cern.ch\dfs\Departments\PH\Groups\DT\PO\EO Personal folders\ChristopheB\Imprimante3D-Applications\PiecesRealisees\Divers-Aout2013\2013-08-13 07.30.0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72" r="20161"/>
          <a:stretch/>
        </p:blipFill>
        <p:spPr bwMode="auto">
          <a:xfrm>
            <a:off x="482600" y="2496710"/>
            <a:ext cx="4948141" cy="4361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/>
          <p:cNvCxnSpPr>
            <a:endCxn id="4" idx="1"/>
          </p:cNvCxnSpPr>
          <p:nvPr/>
        </p:nvCxnSpPr>
        <p:spPr bwMode="auto">
          <a:xfrm>
            <a:off x="3581400" y="4677355"/>
            <a:ext cx="2249334" cy="767344"/>
          </a:xfrm>
          <a:prstGeom prst="lin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oval" w="sm" len="sm"/>
            <a:tailEnd type="none"/>
          </a:ln>
          <a:effectLst/>
        </p:spPr>
      </p:cxnSp>
      <p:sp>
        <p:nvSpPr>
          <p:cNvPr id="4" name="TextBox 3"/>
          <p:cNvSpPr txBox="1"/>
          <p:nvPr/>
        </p:nvSpPr>
        <p:spPr>
          <a:xfrm>
            <a:off x="5830734" y="5029200"/>
            <a:ext cx="3163045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600" b="0" dirty="0" err="1" smtClean="0"/>
              <a:t>Matérial</a:t>
            </a:r>
            <a:r>
              <a:rPr lang="fr-CH" sz="1600" b="0" dirty="0" smtClean="0"/>
              <a:t>: 21.12 cm</a:t>
            </a:r>
            <a:r>
              <a:rPr lang="fr-CH" sz="1600" b="0" baseline="30000" dirty="0" smtClean="0"/>
              <a:t>3</a:t>
            </a:r>
            <a:r>
              <a:rPr lang="fr-CH" sz="1600" b="0" dirty="0" smtClean="0"/>
              <a:t>, 10.79 CHF</a:t>
            </a:r>
          </a:p>
          <a:p>
            <a:r>
              <a:rPr lang="fr-CH" sz="1600" b="0" dirty="0" smtClean="0"/>
              <a:t>Support: 4.74 cm</a:t>
            </a:r>
            <a:r>
              <a:rPr lang="fr-CH" sz="1600" b="0" baseline="30000" dirty="0" smtClean="0"/>
              <a:t>3</a:t>
            </a:r>
            <a:r>
              <a:rPr lang="fr-CH" sz="1600" b="0" dirty="0" smtClean="0"/>
              <a:t>, 2.42 CHF</a:t>
            </a:r>
          </a:p>
          <a:p>
            <a:r>
              <a:rPr lang="fr-CH" sz="1600" dirty="0" smtClean="0"/>
              <a:t>Total: 13.21 CHF</a:t>
            </a:r>
            <a:endParaRPr lang="fr-CH" sz="1600" dirty="0"/>
          </a:p>
        </p:txBody>
      </p:sp>
      <p:cxnSp>
        <p:nvCxnSpPr>
          <p:cNvPr id="18" name="Straight Connector 17"/>
          <p:cNvCxnSpPr>
            <a:endCxn id="19" idx="1"/>
          </p:cNvCxnSpPr>
          <p:nvPr/>
        </p:nvCxnSpPr>
        <p:spPr bwMode="auto">
          <a:xfrm flipV="1">
            <a:off x="4293482" y="2726340"/>
            <a:ext cx="1524000" cy="415498"/>
          </a:xfrm>
          <a:prstGeom prst="lin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oval" w="sm" len="sm"/>
            <a:tailEnd type="none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817482" y="2310841"/>
            <a:ext cx="3124573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600" b="0" dirty="0" err="1" smtClean="0"/>
              <a:t>Matérial</a:t>
            </a:r>
            <a:r>
              <a:rPr lang="fr-CH" sz="1600" b="0" dirty="0" smtClean="0"/>
              <a:t>: 93.26 cm</a:t>
            </a:r>
            <a:r>
              <a:rPr lang="fr-CH" sz="1600" b="0" baseline="30000" dirty="0" smtClean="0"/>
              <a:t>3</a:t>
            </a:r>
            <a:r>
              <a:rPr lang="fr-CH" sz="1600" b="0" dirty="0" smtClean="0"/>
              <a:t>, 47.64 CHF</a:t>
            </a:r>
          </a:p>
          <a:p>
            <a:r>
              <a:rPr lang="fr-CH" sz="1600" b="0" dirty="0" smtClean="0"/>
              <a:t>Support: 15.38 cm</a:t>
            </a:r>
            <a:r>
              <a:rPr lang="fr-CH" sz="1600" b="0" baseline="30000" dirty="0" smtClean="0"/>
              <a:t>3</a:t>
            </a:r>
            <a:r>
              <a:rPr lang="fr-CH" sz="1600" b="0" dirty="0" smtClean="0"/>
              <a:t>, 7.86 CHF</a:t>
            </a:r>
          </a:p>
          <a:p>
            <a:r>
              <a:rPr lang="fr-CH" sz="1600" dirty="0" smtClean="0"/>
              <a:t>Total: 55.50 CHF</a:t>
            </a:r>
            <a:endParaRPr lang="fr-CH" sz="1600" dirty="0"/>
          </a:p>
        </p:txBody>
      </p:sp>
      <p:cxnSp>
        <p:nvCxnSpPr>
          <p:cNvPr id="20" name="Straight Connector 19"/>
          <p:cNvCxnSpPr>
            <a:endCxn id="21" idx="1"/>
          </p:cNvCxnSpPr>
          <p:nvPr/>
        </p:nvCxnSpPr>
        <p:spPr bwMode="auto">
          <a:xfrm>
            <a:off x="4114800" y="3886200"/>
            <a:ext cx="1702682" cy="263099"/>
          </a:xfrm>
          <a:prstGeom prst="line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oval" w="sm" len="sm"/>
            <a:tailEnd type="none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5817482" y="3733800"/>
            <a:ext cx="2896947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sz="1600" b="0" dirty="0" err="1" smtClean="0"/>
              <a:t>Matérial</a:t>
            </a:r>
            <a:r>
              <a:rPr lang="fr-CH" sz="1600" b="0" dirty="0" smtClean="0"/>
              <a:t>: 0.74 cm</a:t>
            </a:r>
            <a:r>
              <a:rPr lang="fr-CH" sz="1600" b="0" baseline="30000" dirty="0" smtClean="0"/>
              <a:t>3</a:t>
            </a:r>
            <a:r>
              <a:rPr lang="fr-CH" sz="1600" b="0" dirty="0" smtClean="0"/>
              <a:t>, 0.38 CHF</a:t>
            </a:r>
          </a:p>
          <a:p>
            <a:r>
              <a:rPr lang="fr-CH" sz="1600" b="0" dirty="0" smtClean="0"/>
              <a:t>Support: 0.3 cm</a:t>
            </a:r>
            <a:r>
              <a:rPr lang="fr-CH" sz="1600" b="0" baseline="30000" dirty="0" smtClean="0"/>
              <a:t>3</a:t>
            </a:r>
            <a:r>
              <a:rPr lang="fr-CH" sz="1600" b="0" dirty="0" smtClean="0"/>
              <a:t>, 0.15 CHF</a:t>
            </a:r>
          </a:p>
          <a:p>
            <a:r>
              <a:rPr lang="fr-CH" sz="1600" dirty="0" smtClean="0"/>
              <a:t>Total: 0.53 CHF</a:t>
            </a:r>
            <a:endParaRPr lang="fr-CH" sz="1600" dirty="0"/>
          </a:p>
        </p:txBody>
      </p:sp>
    </p:spTree>
    <p:extLst>
      <p:ext uri="{BB962C8B-B14F-4D97-AF65-F5344CB8AC3E}">
        <p14:creationId xmlns:p14="http://schemas.microsoft.com/office/powerpoint/2010/main" val="421946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29</a:t>
            </a:fld>
            <a:endParaRPr lang="en-US" dirty="0" smtClean="0"/>
          </a:p>
        </p:txBody>
      </p:sp>
      <p:sp>
        <p:nvSpPr>
          <p:cNvPr id="8" name="Rectangle 55"/>
          <p:cNvSpPr txBox="1">
            <a:spLocks noChangeArrowheads="1"/>
          </p:cNvSpPr>
          <p:nvPr/>
        </p:nvSpPr>
        <p:spPr bwMode="auto">
          <a:xfrm>
            <a:off x="685800" y="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fr-CH" sz="3000" i="1" kern="0" dirty="0" smtClean="0"/>
              <a:t>Our </a:t>
            </a:r>
            <a:r>
              <a:rPr lang="fr-CH" sz="3000" i="1" kern="0" dirty="0"/>
              <a:t>machines </a:t>
            </a:r>
            <a:r>
              <a:rPr lang="fr-CH" sz="3000" i="1" kern="0" dirty="0" err="1" smtClean="0"/>
              <a:t>at</a:t>
            </a:r>
            <a:r>
              <a:rPr lang="fr-CH" sz="3000" i="1" kern="0" dirty="0" smtClean="0"/>
              <a:t> </a:t>
            </a:r>
            <a:r>
              <a:rPr lang="fr-CH" sz="3000" i="1" kern="0" dirty="0"/>
              <a:t>Cern </a:t>
            </a:r>
            <a:r>
              <a:rPr lang="fr-CH" sz="3000" i="1" kern="0" dirty="0" smtClean="0"/>
              <a:t>(EN-MME)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1120676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0" dirty="0"/>
              <a:t>EN-MME </a:t>
            </a:r>
            <a:r>
              <a:rPr lang="fr-CH" b="0" dirty="0" err="1" smtClean="0"/>
              <a:t>consider</a:t>
            </a:r>
            <a:r>
              <a:rPr lang="fr-CH" b="0" dirty="0" smtClean="0"/>
              <a:t> to </a:t>
            </a:r>
            <a:r>
              <a:rPr lang="fr-CH" b="0" dirty="0" err="1" smtClean="0"/>
              <a:t>buy</a:t>
            </a:r>
            <a:r>
              <a:rPr lang="fr-CH" b="0" dirty="0" smtClean="0"/>
              <a:t> a DMLS (Direct </a:t>
            </a:r>
            <a:r>
              <a:rPr lang="fr-CH" b="0" dirty="0" err="1" smtClean="0"/>
              <a:t>Metal</a:t>
            </a:r>
            <a:r>
              <a:rPr lang="fr-CH" b="0" dirty="0" smtClean="0"/>
              <a:t> Laser </a:t>
            </a:r>
            <a:r>
              <a:rPr lang="fr-CH" b="0" dirty="0" err="1" smtClean="0"/>
              <a:t>Sintering</a:t>
            </a:r>
            <a:r>
              <a:rPr lang="fr-CH" b="0" dirty="0" smtClean="0"/>
              <a:t>) or  </a:t>
            </a:r>
            <a:r>
              <a:rPr lang="fr-CH" b="0" dirty="0"/>
              <a:t>EBM (Electron </a:t>
            </a:r>
            <a:r>
              <a:rPr lang="fr-CH" b="0" dirty="0" err="1"/>
              <a:t>Beam</a:t>
            </a:r>
            <a:r>
              <a:rPr lang="fr-CH" b="0" dirty="0"/>
              <a:t> </a:t>
            </a:r>
            <a:r>
              <a:rPr lang="fr-CH" b="0" dirty="0" err="1" smtClean="0"/>
              <a:t>Melting</a:t>
            </a:r>
            <a:r>
              <a:rPr lang="fr-CH" b="0" dirty="0" smtClean="0"/>
              <a:t>) machine.</a:t>
            </a:r>
          </a:p>
          <a:p>
            <a:endParaRPr lang="fr-CH" b="0" dirty="0" smtClean="0"/>
          </a:p>
          <a:p>
            <a:endParaRPr lang="fr-CH" b="0" dirty="0"/>
          </a:p>
          <a:p>
            <a:r>
              <a:rPr lang="fr-CH" b="0" dirty="0"/>
              <a:t>Budget 500 000 </a:t>
            </a:r>
            <a:r>
              <a:rPr lang="fr-CH" b="0" dirty="0" smtClean="0"/>
              <a:t>to </a:t>
            </a:r>
            <a:r>
              <a:rPr lang="fr-CH" b="0" dirty="0"/>
              <a:t>1 000 000 </a:t>
            </a:r>
            <a:r>
              <a:rPr lang="fr-CH" b="0" dirty="0" smtClean="0"/>
              <a:t>CHF</a:t>
            </a:r>
          </a:p>
          <a:p>
            <a:endParaRPr lang="fr-CH" b="0" dirty="0" smtClean="0"/>
          </a:p>
          <a:p>
            <a:endParaRPr lang="fr-CH" b="0" dirty="0"/>
          </a:p>
          <a:p>
            <a:r>
              <a:rPr lang="fr-CH" b="0" dirty="0" smtClean="0"/>
              <a:t>Goal: Printing </a:t>
            </a:r>
            <a:r>
              <a:rPr lang="fr-CH" b="0" dirty="0" err="1" smtClean="0"/>
              <a:t>metallic</a:t>
            </a:r>
            <a:r>
              <a:rPr lang="fr-CH" b="0" dirty="0" smtClean="0"/>
              <a:t> parts </a:t>
            </a:r>
            <a:r>
              <a:rPr lang="fr-CH" b="0" dirty="0" err="1" smtClean="0"/>
              <a:t>at</a:t>
            </a:r>
            <a:r>
              <a:rPr lang="fr-CH" b="0" dirty="0" smtClean="0"/>
              <a:t> Cern, but </a:t>
            </a:r>
            <a:r>
              <a:rPr lang="fr-CH" b="0" dirty="0" err="1" smtClean="0"/>
              <a:t>especially</a:t>
            </a:r>
            <a:r>
              <a:rPr lang="fr-CH" b="0" dirty="0" smtClean="0"/>
              <a:t> </a:t>
            </a:r>
            <a:r>
              <a:rPr lang="fr-CH" b="0" dirty="0" err="1" smtClean="0"/>
              <a:t>make</a:t>
            </a:r>
            <a:r>
              <a:rPr lang="fr-CH" b="0" dirty="0" smtClean="0"/>
              <a:t> </a:t>
            </a:r>
            <a:r>
              <a:rPr lang="fr-CH" b="0" dirty="0" err="1" smtClean="0"/>
              <a:t>some</a:t>
            </a:r>
            <a:r>
              <a:rPr lang="fr-CH" b="0" dirty="0" smtClean="0"/>
              <a:t> </a:t>
            </a:r>
            <a:r>
              <a:rPr lang="fr-CH" b="0" dirty="0" err="1" smtClean="0"/>
              <a:t>research</a:t>
            </a:r>
            <a:r>
              <a:rPr lang="fr-CH" b="0" dirty="0" smtClean="0"/>
              <a:t> to test </a:t>
            </a:r>
            <a:r>
              <a:rPr lang="fr-CH" b="0" dirty="0" err="1" smtClean="0"/>
              <a:t>other</a:t>
            </a:r>
            <a:r>
              <a:rPr lang="fr-CH" b="0" dirty="0" smtClean="0"/>
              <a:t> </a:t>
            </a:r>
            <a:r>
              <a:rPr lang="fr-CH" b="0" dirty="0" err="1" smtClean="0"/>
              <a:t>materials</a:t>
            </a:r>
            <a:r>
              <a:rPr lang="fr-CH" b="0" dirty="0" smtClean="0"/>
              <a:t>, not </a:t>
            </a:r>
            <a:r>
              <a:rPr lang="fr-CH" b="0" dirty="0" err="1" smtClean="0"/>
              <a:t>currently</a:t>
            </a:r>
            <a:r>
              <a:rPr lang="fr-CH" b="0" dirty="0" smtClean="0"/>
              <a:t> </a:t>
            </a:r>
            <a:r>
              <a:rPr lang="fr-CH" b="0" dirty="0" err="1" smtClean="0"/>
              <a:t>agreed</a:t>
            </a:r>
            <a:r>
              <a:rPr lang="fr-CH" b="0" dirty="0" smtClean="0"/>
              <a:t> by </a:t>
            </a:r>
            <a:r>
              <a:rPr lang="fr-CH" b="0" dirty="0" err="1" smtClean="0"/>
              <a:t>this</a:t>
            </a:r>
            <a:r>
              <a:rPr lang="fr-CH" b="0" dirty="0" smtClean="0"/>
              <a:t> type of </a:t>
            </a:r>
            <a:r>
              <a:rPr lang="fr-CH" b="0" dirty="0" err="1" smtClean="0"/>
              <a:t>technology</a:t>
            </a:r>
            <a:r>
              <a:rPr lang="fr-CH" b="0" dirty="0" smtClean="0"/>
              <a:t> </a:t>
            </a:r>
            <a:r>
              <a:rPr lang="fr-CH" b="0" dirty="0"/>
              <a:t>(</a:t>
            </a:r>
            <a:r>
              <a:rPr lang="fr-CH" b="0" dirty="0" err="1" smtClean="0"/>
              <a:t>example</a:t>
            </a:r>
            <a:r>
              <a:rPr lang="fr-CH" b="0" dirty="0"/>
              <a:t>: Invar</a:t>
            </a:r>
            <a:r>
              <a:rPr lang="fr-CH" b="0" dirty="0" smtClean="0"/>
              <a:t>)</a:t>
            </a:r>
          </a:p>
          <a:p>
            <a:endParaRPr lang="fr-CH" b="0" dirty="0" smtClean="0"/>
          </a:p>
          <a:p>
            <a:endParaRPr lang="fr-CH" b="0" dirty="0"/>
          </a:p>
          <a:p>
            <a:r>
              <a:rPr lang="fr-CH" b="0" dirty="0" err="1" smtClean="0"/>
              <a:t>Today</a:t>
            </a:r>
            <a:r>
              <a:rPr lang="fr-CH" b="0" dirty="0" smtClean="0"/>
              <a:t>, EN-MME </a:t>
            </a:r>
            <a:r>
              <a:rPr lang="fr-CH" b="0" dirty="0" err="1" smtClean="0"/>
              <a:t>is</a:t>
            </a:r>
            <a:r>
              <a:rPr lang="fr-CH" b="0" dirty="0" smtClean="0"/>
              <a:t> </a:t>
            </a:r>
            <a:r>
              <a:rPr lang="fr-CH" b="0" dirty="0" err="1" smtClean="0"/>
              <a:t>trying</a:t>
            </a:r>
            <a:r>
              <a:rPr lang="fr-CH" b="0" dirty="0" smtClean="0"/>
              <a:t> to </a:t>
            </a:r>
            <a:r>
              <a:rPr lang="fr-CH" b="0" dirty="0" err="1" smtClean="0"/>
              <a:t>identify</a:t>
            </a:r>
            <a:r>
              <a:rPr lang="fr-CH" b="0" dirty="0" smtClean="0"/>
              <a:t> the use, to </a:t>
            </a:r>
            <a:r>
              <a:rPr lang="fr-CH" b="0" dirty="0" err="1" smtClean="0"/>
              <a:t>justify</a:t>
            </a:r>
            <a:r>
              <a:rPr lang="fr-CH" b="0" dirty="0" smtClean="0"/>
              <a:t> </a:t>
            </a:r>
            <a:r>
              <a:rPr lang="fr-CH" b="0" dirty="0" err="1" smtClean="0"/>
              <a:t>this</a:t>
            </a:r>
            <a:r>
              <a:rPr lang="fr-CH" b="0" dirty="0" smtClean="0"/>
              <a:t> </a:t>
            </a:r>
            <a:r>
              <a:rPr lang="fr-CH" b="0" dirty="0" err="1" smtClean="0"/>
              <a:t>investement</a:t>
            </a:r>
            <a:r>
              <a:rPr lang="fr-CH" b="0" dirty="0" smtClean="0"/>
              <a:t>.</a:t>
            </a:r>
          </a:p>
          <a:p>
            <a:endParaRPr lang="fr-CH" b="0" dirty="0"/>
          </a:p>
          <a:p>
            <a:endParaRPr lang="fr-CH" b="0" dirty="0"/>
          </a:p>
          <a:p>
            <a:r>
              <a:rPr lang="fr-CH" b="0" dirty="0" smtClean="0"/>
              <a:t>If </a:t>
            </a:r>
            <a:r>
              <a:rPr lang="fr-CH" b="0" dirty="0" err="1" smtClean="0"/>
              <a:t>you</a:t>
            </a:r>
            <a:r>
              <a:rPr lang="fr-CH" b="0" dirty="0" smtClean="0"/>
              <a:t> have </a:t>
            </a:r>
            <a:r>
              <a:rPr lang="fr-CH" b="0" dirty="0" err="1" smtClean="0"/>
              <a:t>some</a:t>
            </a:r>
            <a:r>
              <a:rPr lang="fr-CH" b="0" dirty="0" smtClean="0"/>
              <a:t> </a:t>
            </a:r>
            <a:r>
              <a:rPr lang="fr-CH" b="0" dirty="0" err="1" smtClean="0"/>
              <a:t>ideas</a:t>
            </a:r>
            <a:r>
              <a:rPr lang="fr-CH" b="0" dirty="0" smtClean="0"/>
              <a:t> about possible applications, </a:t>
            </a:r>
            <a:r>
              <a:rPr lang="fr-CH" b="0" dirty="0" err="1" smtClean="0"/>
              <a:t>thanks</a:t>
            </a:r>
            <a:r>
              <a:rPr lang="fr-CH" b="0" dirty="0" smtClean="0"/>
              <a:t> to feedback.</a:t>
            </a:r>
            <a:endParaRPr lang="fr-CH" b="0" dirty="0"/>
          </a:p>
          <a:p>
            <a:r>
              <a:rPr lang="fr-CH" b="0" dirty="0" smtClean="0"/>
              <a:t>Contact </a:t>
            </a:r>
            <a:r>
              <a:rPr lang="fr-CH" b="0" dirty="0"/>
              <a:t>EN-MME </a:t>
            </a:r>
            <a:r>
              <a:rPr lang="fr-CH" b="0" dirty="0" err="1" smtClean="0"/>
              <a:t>is</a:t>
            </a:r>
            <a:r>
              <a:rPr lang="fr-CH" b="0" dirty="0" smtClean="0"/>
              <a:t>: </a:t>
            </a:r>
            <a:r>
              <a:rPr lang="fr-CH" b="0" dirty="0"/>
              <a:t>Thomas </a:t>
            </a:r>
            <a:r>
              <a:rPr lang="fr-CH" b="0" dirty="0" smtClean="0"/>
              <a:t>Sahner</a:t>
            </a:r>
            <a:endParaRPr lang="fr-CH" b="0" dirty="0"/>
          </a:p>
        </p:txBody>
      </p:sp>
    </p:spTree>
    <p:extLst>
      <p:ext uri="{BB962C8B-B14F-4D97-AF65-F5344CB8AC3E}">
        <p14:creationId xmlns:p14="http://schemas.microsoft.com/office/powerpoint/2010/main" val="50499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3</a:t>
            </a:fld>
            <a:endParaRPr lang="en-US" dirty="0" smtClean="0"/>
          </a:p>
        </p:txBody>
      </p:sp>
      <p:sp>
        <p:nvSpPr>
          <p:cNvPr id="6" name="Rectangle 55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381000"/>
            <a:ext cx="8153400" cy="609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CH" i="1" dirty="0" smtClean="0"/>
              <a:t>Introduction</a:t>
            </a:r>
            <a:endParaRPr lang="en-US" sz="20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0" y="990600"/>
            <a:ext cx="91440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After some use in the past of rapid prototyping techniques for real detector components or validation parts, a few months ago, PH-DT decided to buy its own rapid prototyping machine:</a:t>
            </a:r>
          </a:p>
          <a:p>
            <a:endParaRPr lang="fr-CH" dirty="0" smtClean="0"/>
          </a:p>
          <a:p>
            <a:r>
              <a:rPr lang="fr-CH" dirty="0" err="1" smtClean="0"/>
              <a:t>Why</a:t>
            </a:r>
            <a:r>
              <a:rPr lang="fr-CH" dirty="0" smtClean="0"/>
              <a:t>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Mainly for frequent need of validating the 3D design concepts with close to real parts: integration, clearance value, assembly with tools and access… (limitation: </a:t>
            </a:r>
            <a:r>
              <a:rPr lang="en-US" dirty="0">
                <a:solidFill>
                  <a:srgbClr val="FF0000"/>
                </a:solidFill>
              </a:rPr>
              <a:t>working with reduced / scaled parts)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To present concepts designed in 3D during project reviews or brainstorming.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To manufacture quickly some parts needed for assembly, test, tools.</a:t>
            </a:r>
          </a:p>
          <a:p>
            <a:endParaRPr lang="fr-CH" dirty="0"/>
          </a:p>
          <a:p>
            <a:r>
              <a:rPr lang="fr-CH" dirty="0" smtClean="0"/>
              <a:t>How?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dirty="0" err="1" smtClean="0"/>
              <a:t>Investigating</a:t>
            </a:r>
            <a:r>
              <a:rPr lang="fr-CH" dirty="0" smtClean="0"/>
              <a:t> on the web to </a:t>
            </a:r>
            <a:r>
              <a:rPr lang="fr-CH" dirty="0" err="1" smtClean="0"/>
              <a:t>understand</a:t>
            </a:r>
            <a:r>
              <a:rPr lang="fr-CH" dirty="0" smtClean="0"/>
              <a:t> </a:t>
            </a:r>
            <a:r>
              <a:rPr lang="fr-CH" dirty="0" err="1" smtClean="0"/>
              <a:t>existing</a:t>
            </a:r>
            <a:r>
              <a:rPr lang="fr-CH" dirty="0" smtClean="0"/>
              <a:t> </a:t>
            </a:r>
            <a:r>
              <a:rPr lang="fr-CH" dirty="0" err="1" smtClean="0"/>
              <a:t>rapid</a:t>
            </a:r>
            <a:r>
              <a:rPr lang="fr-CH" dirty="0" smtClean="0"/>
              <a:t> </a:t>
            </a:r>
            <a:r>
              <a:rPr lang="fr-CH" dirty="0" err="1" smtClean="0"/>
              <a:t>prototyping</a:t>
            </a:r>
            <a:r>
              <a:rPr lang="fr-CH" dirty="0" smtClean="0"/>
              <a:t> technologies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dirty="0" err="1" smtClean="0"/>
              <a:t>Following</a:t>
            </a:r>
            <a:r>
              <a:rPr lang="fr-CH" dirty="0" smtClean="0"/>
              <a:t> training on </a:t>
            </a:r>
            <a:r>
              <a:rPr lang="fr-CH" dirty="0" err="1" smtClean="0"/>
              <a:t>rapid</a:t>
            </a:r>
            <a:r>
              <a:rPr lang="fr-CH" dirty="0" smtClean="0"/>
              <a:t> </a:t>
            </a:r>
            <a:r>
              <a:rPr lang="fr-CH" dirty="0" err="1" smtClean="0"/>
              <a:t>prototyping</a:t>
            </a:r>
            <a:r>
              <a:rPr lang="fr-CH" dirty="0" smtClean="0"/>
              <a:t> </a:t>
            </a:r>
            <a:r>
              <a:rPr lang="fr-CH" sz="1200" dirty="0" smtClean="0"/>
              <a:t>(</a:t>
            </a:r>
            <a:r>
              <a:rPr lang="fr-CH" sz="1200" dirty="0" err="1" smtClean="0"/>
              <a:t>organized</a:t>
            </a:r>
            <a:r>
              <a:rPr lang="fr-CH" sz="1200" dirty="0" smtClean="0"/>
              <a:t> by Fondation </a:t>
            </a:r>
            <a:r>
              <a:rPr lang="fr-CH" sz="1200" dirty="0"/>
              <a:t>Suisse pour la Recherche en </a:t>
            </a:r>
            <a:r>
              <a:rPr lang="fr-CH" sz="1200" dirty="0" smtClean="0"/>
              <a:t>Microtechnique)</a:t>
            </a:r>
            <a:endParaRPr lang="fr-CH" sz="1200" dirty="0"/>
          </a:p>
          <a:p>
            <a:pPr marL="285750" indent="-285750">
              <a:buFont typeface="Arial" pitchFamily="34" charset="0"/>
              <a:buChar char="•"/>
            </a:pPr>
            <a:r>
              <a:rPr lang="fr-CH" dirty="0" err="1" smtClean="0"/>
              <a:t>Following</a:t>
            </a:r>
            <a:r>
              <a:rPr lang="fr-CH" dirty="0" smtClean="0"/>
              <a:t> a commercial </a:t>
            </a:r>
            <a:r>
              <a:rPr lang="fr-CH" dirty="0" err="1" smtClean="0"/>
              <a:t>presentation</a:t>
            </a:r>
            <a:r>
              <a:rPr lang="fr-CH" dirty="0" smtClean="0"/>
              <a:t> made by a </a:t>
            </a:r>
            <a:r>
              <a:rPr lang="fr-CH" dirty="0" err="1" smtClean="0"/>
              <a:t>company</a:t>
            </a:r>
            <a:r>
              <a:rPr lang="fr-CH" dirty="0" smtClean="0"/>
              <a:t> </a:t>
            </a:r>
            <a:r>
              <a:rPr lang="fr-CH" dirty="0" err="1" smtClean="0"/>
              <a:t>specialized</a:t>
            </a:r>
            <a:r>
              <a:rPr lang="fr-CH" dirty="0" smtClean="0"/>
              <a:t> in additive </a:t>
            </a:r>
            <a:r>
              <a:rPr lang="fr-CH" dirty="0" err="1" smtClean="0"/>
              <a:t>manufacturing</a:t>
            </a:r>
            <a:r>
              <a:rPr lang="fr-CH" dirty="0" smtClean="0"/>
              <a:t>  </a:t>
            </a:r>
          </a:p>
          <a:p>
            <a:r>
              <a:rPr lang="fr-CH" sz="1400" dirty="0" smtClean="0"/>
              <a:t>-&gt; It </a:t>
            </a:r>
            <a:r>
              <a:rPr lang="fr-CH" sz="1400" dirty="0" err="1" smtClean="0"/>
              <a:t>became</a:t>
            </a:r>
            <a:r>
              <a:rPr lang="fr-CH" sz="1400" dirty="0" smtClean="0"/>
              <a:t> </a:t>
            </a:r>
            <a:r>
              <a:rPr lang="fr-CH" sz="1400" dirty="0" err="1" smtClean="0"/>
              <a:t>clear</a:t>
            </a:r>
            <a:r>
              <a:rPr lang="fr-CH" sz="1400" dirty="0" smtClean="0"/>
              <a:t> </a:t>
            </a:r>
            <a:r>
              <a:rPr lang="fr-CH" sz="1400" dirty="0" err="1" smtClean="0"/>
              <a:t>that</a:t>
            </a:r>
            <a:r>
              <a:rPr lang="fr-CH" sz="1400" dirty="0" smtClean="0"/>
              <a:t> 2 types of machine </a:t>
            </a:r>
            <a:r>
              <a:rPr lang="fr-CH" sz="1400" dirty="0" err="1" smtClean="0"/>
              <a:t>exist</a:t>
            </a:r>
            <a:r>
              <a:rPr lang="fr-CH" sz="1400" dirty="0" smtClean="0"/>
              <a:t>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fr-CH" sz="1400" dirty="0" err="1" smtClean="0"/>
              <a:t>Overbudget</a:t>
            </a:r>
            <a:endParaRPr lang="fr-CH" sz="14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fr-CH" sz="1400" dirty="0" err="1" smtClean="0"/>
              <a:t>Reasonable</a:t>
            </a:r>
            <a:r>
              <a:rPr lang="fr-CH" sz="1400" dirty="0" smtClean="0"/>
              <a:t> budget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dirty="0" err="1" smtClean="0"/>
              <a:t>Organizing</a:t>
            </a:r>
            <a:r>
              <a:rPr lang="fr-CH" dirty="0" smtClean="0"/>
              <a:t> a </a:t>
            </a:r>
            <a:r>
              <a:rPr lang="fr-CH" dirty="0" err="1" smtClean="0"/>
              <a:t>market</a:t>
            </a:r>
            <a:r>
              <a:rPr lang="fr-CH" dirty="0" smtClean="0"/>
              <a:t> </a:t>
            </a:r>
            <a:r>
              <a:rPr lang="fr-CH" dirty="0" err="1" smtClean="0"/>
              <a:t>survey</a:t>
            </a:r>
            <a:r>
              <a:rPr lang="fr-CH" dirty="0" smtClean="0"/>
              <a:t> and </a:t>
            </a:r>
            <a:r>
              <a:rPr lang="fr-CH" dirty="0" err="1" smtClean="0"/>
              <a:t>procuring</a:t>
            </a:r>
            <a:r>
              <a:rPr lang="fr-CH" dirty="0" smtClean="0"/>
              <a:t> a 3D Dimension Elite</a:t>
            </a:r>
          </a:p>
        </p:txBody>
      </p:sp>
    </p:spTree>
    <p:extLst>
      <p:ext uri="{BB962C8B-B14F-4D97-AF65-F5344CB8AC3E}">
        <p14:creationId xmlns:p14="http://schemas.microsoft.com/office/powerpoint/2010/main" val="262622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30</a:t>
            </a:fld>
            <a:endParaRPr lang="en-US" dirty="0" smtClean="0"/>
          </a:p>
        </p:txBody>
      </p:sp>
      <p:sp>
        <p:nvSpPr>
          <p:cNvPr id="8" name="Rectangle 55"/>
          <p:cNvSpPr txBox="1">
            <a:spLocks noChangeArrowheads="1"/>
          </p:cNvSpPr>
          <p:nvPr/>
        </p:nvSpPr>
        <p:spPr bwMode="auto">
          <a:xfrm>
            <a:off x="685800" y="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fr-CH" sz="3200" i="1" kern="0" dirty="0" smtClean="0"/>
              <a:t>List </a:t>
            </a:r>
            <a:r>
              <a:rPr lang="fr-CH" sz="3200" i="1" kern="0" dirty="0"/>
              <a:t>(</a:t>
            </a:r>
            <a:r>
              <a:rPr lang="fr-CH" sz="3200" i="1" kern="0" dirty="0" smtClean="0"/>
              <a:t>not </a:t>
            </a:r>
            <a:r>
              <a:rPr lang="fr-CH" sz="3200" i="1" kern="0" dirty="0"/>
              <a:t>exhaustive) </a:t>
            </a:r>
            <a:r>
              <a:rPr lang="fr-CH" sz="3200" i="1" kern="0" dirty="0" smtClean="0"/>
              <a:t>of </a:t>
            </a:r>
            <a:r>
              <a:rPr lang="fr-CH" sz="3200" i="1" kern="0" dirty="0" err="1" smtClean="0"/>
              <a:t>suppliers</a:t>
            </a:r>
            <a:endParaRPr lang="fr-CH" sz="3200" i="1" kern="0" dirty="0"/>
          </a:p>
        </p:txBody>
      </p:sp>
      <p:sp>
        <p:nvSpPr>
          <p:cNvPr id="14" name="TextBox 13"/>
          <p:cNvSpPr txBox="1"/>
          <p:nvPr/>
        </p:nvSpPr>
        <p:spPr>
          <a:xfrm>
            <a:off x="0" y="11206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0" dirty="0" smtClean="0"/>
              <a:t>Initial: </a:t>
            </a:r>
            <a:r>
              <a:rPr lang="fr-CH" sz="1600" b="0" dirty="0" smtClean="0">
                <a:hlinkClick r:id="rId3"/>
              </a:rPr>
              <a:t>http://www.initial.fr/</a:t>
            </a:r>
            <a:endParaRPr lang="fr-CH" sz="1600" b="0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143000"/>
            <a:ext cx="17526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2709446"/>
            <a:ext cx="640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0" dirty="0" smtClean="0"/>
              <a:t>Haute Ecole du Paysage, d’Ingénierie et d’Architecture de Genève: </a:t>
            </a:r>
            <a:r>
              <a:rPr lang="fr-CH" sz="1600" b="0" dirty="0" smtClean="0">
                <a:hlinkClick r:id="rId5"/>
              </a:rPr>
              <a:t>http://www.hepia.hesge.ch</a:t>
            </a:r>
            <a:endParaRPr lang="fr-CH" sz="1600" b="0" dirty="0" smtClean="0"/>
          </a:p>
          <a:p>
            <a:r>
              <a:rPr lang="fr-CH" sz="1600" b="0" dirty="0" smtClean="0"/>
              <a:t>Contact: </a:t>
            </a:r>
            <a:r>
              <a:rPr lang="en-US" sz="1600" b="0" u="sng" dirty="0" smtClean="0">
                <a:hlinkClick r:id="rId6" tooltip="blocked::mailto:direction.hepia@hesge.ch"/>
              </a:rPr>
              <a:t>herve.sthioul@hesge.ch</a:t>
            </a:r>
            <a:endParaRPr lang="en-US" sz="1600" b="0" u="sng" dirty="0" smtClean="0"/>
          </a:p>
          <a:p>
            <a:r>
              <a:rPr lang="en-US" sz="1600" b="0" dirty="0" smtClean="0"/>
              <a:t>Technology: Polymer jetting</a:t>
            </a:r>
            <a:endParaRPr lang="en-US" sz="1600" b="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2819400"/>
            <a:ext cx="180975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20349" y="4614446"/>
            <a:ext cx="7023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0" dirty="0" err="1" smtClean="0"/>
              <a:t>Recommanded</a:t>
            </a:r>
            <a:r>
              <a:rPr lang="fr-CH" sz="1600" b="0" dirty="0" smtClean="0"/>
              <a:t> for </a:t>
            </a:r>
            <a:r>
              <a:rPr lang="fr-CH" sz="1600" b="0" dirty="0" err="1" smtClean="0"/>
              <a:t>stereolithography</a:t>
            </a:r>
            <a:r>
              <a:rPr lang="fr-CH" sz="1600" b="0" dirty="0" smtClean="0"/>
              <a:t> and </a:t>
            </a:r>
            <a:r>
              <a:rPr lang="fr-CH" sz="1600" b="0" dirty="0" err="1" smtClean="0"/>
              <a:t>Fused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Deposition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Modeling</a:t>
            </a:r>
            <a:r>
              <a:rPr lang="fr-CH" sz="1600" b="0" dirty="0" smtClean="0"/>
              <a:t> (ABS)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707835"/>
            <a:ext cx="2133600" cy="1007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343400" y="1143000"/>
            <a:ext cx="48138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0" dirty="0" smtClean="0"/>
              <a:t>Propose lots of </a:t>
            </a:r>
            <a:r>
              <a:rPr lang="fr-CH" sz="1600" b="0" dirty="0" err="1" smtClean="0"/>
              <a:t>rapid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prototyping</a:t>
            </a:r>
            <a:r>
              <a:rPr lang="fr-CH" sz="1600" b="0" dirty="0" smtClean="0"/>
              <a:t> technologies:  </a:t>
            </a:r>
            <a:r>
              <a:rPr lang="fr-CH" sz="1600" b="0" dirty="0" err="1" smtClean="0"/>
              <a:t>Stereolithography</a:t>
            </a:r>
            <a:r>
              <a:rPr lang="fr-CH" sz="1600" b="0" dirty="0" smtClean="0"/>
              <a:t>, 3d Printing, </a:t>
            </a:r>
            <a:r>
              <a:rPr lang="fr-CH" sz="1600" b="0" dirty="0" err="1" smtClean="0"/>
              <a:t>Selective</a:t>
            </a:r>
            <a:r>
              <a:rPr lang="fr-CH" sz="1600" b="0" dirty="0" smtClean="0"/>
              <a:t> Laser </a:t>
            </a:r>
            <a:r>
              <a:rPr lang="fr-CH" sz="1600" b="0" dirty="0" err="1" smtClean="0"/>
              <a:t>Sintering</a:t>
            </a:r>
            <a:r>
              <a:rPr lang="fr-CH" sz="1600" b="0" dirty="0" smtClean="0"/>
              <a:t> (</a:t>
            </a:r>
            <a:r>
              <a:rPr lang="fr-CH" sz="1600" b="0" dirty="0" err="1" smtClean="0"/>
              <a:t>Polymer</a:t>
            </a:r>
            <a:r>
              <a:rPr lang="fr-CH" sz="1600" b="0" dirty="0" smtClean="0"/>
              <a:t>), </a:t>
            </a:r>
            <a:r>
              <a:rPr lang="fr-CH" sz="1600" b="0" dirty="0" err="1" smtClean="0"/>
              <a:t>Fused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Deposition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Modeling</a:t>
            </a:r>
            <a:r>
              <a:rPr lang="fr-CH" sz="1600" b="0" dirty="0" smtClean="0"/>
              <a:t> (ABS), Direct </a:t>
            </a:r>
            <a:r>
              <a:rPr lang="fr-CH" sz="1600" b="0" dirty="0" err="1" smtClean="0"/>
              <a:t>Metal</a:t>
            </a:r>
            <a:r>
              <a:rPr lang="fr-CH" sz="1600" b="0" dirty="0" smtClean="0"/>
              <a:t> Laser </a:t>
            </a:r>
            <a:r>
              <a:rPr lang="fr-CH" sz="1600" b="0" dirty="0" err="1" smtClean="0"/>
              <a:t>Sintering</a:t>
            </a:r>
            <a:r>
              <a:rPr lang="fr-CH" sz="1600" b="0" dirty="0" smtClean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82270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31</a:t>
            </a:fld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828800" y="863025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0" dirty="0" smtClean="0"/>
              <a:t>Ecole Polytechnique Fédérale de Lausanne: </a:t>
            </a:r>
            <a:r>
              <a:rPr lang="fr-CH" sz="1600" b="0" dirty="0" err="1" smtClean="0"/>
              <a:t>Selective</a:t>
            </a:r>
            <a:r>
              <a:rPr lang="fr-CH" sz="1600" b="0" dirty="0" smtClean="0"/>
              <a:t> Laser </a:t>
            </a:r>
            <a:r>
              <a:rPr lang="fr-CH" sz="1600" b="0" dirty="0" err="1" smtClean="0"/>
              <a:t>Sintering</a:t>
            </a:r>
            <a:endParaRPr lang="fr-CH" sz="1600" b="0" dirty="0" smtClean="0"/>
          </a:p>
          <a:p>
            <a:r>
              <a:rPr lang="fr-CH" sz="1600" b="0" dirty="0" smtClean="0">
                <a:hlinkClick r:id="rId3"/>
              </a:rPr>
              <a:t>http://lgpp.epfl.ch/</a:t>
            </a:r>
            <a:endParaRPr lang="fr-CH" sz="1600" b="0" dirty="0" smtClean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75268"/>
            <a:ext cx="2376488" cy="977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133600" y="2286000"/>
            <a:ext cx="7023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0" dirty="0" err="1" smtClean="0"/>
              <a:t>Recommanded</a:t>
            </a:r>
            <a:r>
              <a:rPr lang="fr-CH" sz="1600" b="0" dirty="0" smtClean="0"/>
              <a:t> for Direct Polyamide Laser </a:t>
            </a:r>
            <a:r>
              <a:rPr lang="fr-CH" sz="1600" b="0" dirty="0" err="1" smtClean="0"/>
              <a:t>Sintering</a:t>
            </a:r>
            <a:endParaRPr lang="fr-CH" sz="1600" b="0" dirty="0" smtClean="0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06266"/>
            <a:ext cx="3038475" cy="1065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981200" y="3395246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0" dirty="0" smtClean="0">
                <a:hlinkClick r:id="rId6"/>
              </a:rPr>
              <a:t>http://www.bvproto.eu</a:t>
            </a:r>
            <a:endParaRPr lang="fr-CH" sz="1600" b="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267200" y="3377625"/>
            <a:ext cx="495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0" dirty="0" err="1" smtClean="0"/>
              <a:t>Recommanded</a:t>
            </a:r>
            <a:r>
              <a:rPr lang="fr-CH" sz="1600" b="0" dirty="0" smtClean="0"/>
              <a:t> for Direct </a:t>
            </a:r>
            <a:r>
              <a:rPr lang="fr-CH" sz="1600" b="0" dirty="0" err="1" smtClean="0"/>
              <a:t>Metal</a:t>
            </a:r>
            <a:r>
              <a:rPr lang="fr-CH" sz="1600" b="0" dirty="0" smtClean="0"/>
              <a:t> Laser </a:t>
            </a:r>
            <a:r>
              <a:rPr lang="fr-CH" sz="1600" b="0" dirty="0" err="1" smtClean="0"/>
              <a:t>Sintering</a:t>
            </a:r>
            <a:r>
              <a:rPr lang="fr-CH" sz="1600" b="0" dirty="0" smtClean="0"/>
              <a:t> and </a:t>
            </a:r>
            <a:r>
              <a:rPr lang="fr-CH" sz="1600" b="0" dirty="0" err="1" smtClean="0"/>
              <a:t>Selective</a:t>
            </a:r>
            <a:r>
              <a:rPr lang="fr-CH" sz="1600" b="0" dirty="0" smtClean="0"/>
              <a:t> Laser </a:t>
            </a:r>
            <a:r>
              <a:rPr lang="fr-CH" sz="1600" b="0" dirty="0" err="1" smtClean="0"/>
              <a:t>Melting</a:t>
            </a:r>
            <a:endParaRPr lang="fr-CH" sz="1600" b="0" dirty="0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24400"/>
            <a:ext cx="1685925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05500"/>
            <a:ext cx="219075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133600" y="4690646"/>
            <a:ext cx="7023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0" dirty="0" err="1" smtClean="0"/>
              <a:t>Recommanded</a:t>
            </a:r>
            <a:r>
              <a:rPr lang="fr-CH" sz="1600" b="0" dirty="0" smtClean="0"/>
              <a:t> for Electron </a:t>
            </a:r>
            <a:r>
              <a:rPr lang="fr-CH" sz="1600" b="0" dirty="0" err="1" smtClean="0"/>
              <a:t>Beam</a:t>
            </a:r>
            <a:r>
              <a:rPr lang="fr-CH" sz="1600" b="0" dirty="0" smtClean="0"/>
              <a:t> </a:t>
            </a:r>
            <a:r>
              <a:rPr lang="fr-CH" sz="1600" b="0" dirty="0" err="1" smtClean="0"/>
              <a:t>Melting</a:t>
            </a:r>
            <a:endParaRPr lang="fr-CH" sz="1600" b="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" y="770259"/>
            <a:ext cx="1548932" cy="1515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55"/>
          <p:cNvSpPr txBox="1">
            <a:spLocks noChangeArrowheads="1"/>
          </p:cNvSpPr>
          <p:nvPr/>
        </p:nvSpPr>
        <p:spPr bwMode="auto">
          <a:xfrm>
            <a:off x="685800" y="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fr-CH" sz="3200" i="1" kern="0" dirty="0" smtClean="0"/>
              <a:t>List </a:t>
            </a:r>
            <a:r>
              <a:rPr lang="fr-CH" sz="3200" i="1" kern="0" dirty="0"/>
              <a:t>(</a:t>
            </a:r>
            <a:r>
              <a:rPr lang="fr-CH" sz="3200" i="1" kern="0" dirty="0" smtClean="0"/>
              <a:t>not </a:t>
            </a:r>
            <a:r>
              <a:rPr lang="fr-CH" sz="3200" i="1" kern="0" dirty="0"/>
              <a:t>exhaustive) </a:t>
            </a:r>
            <a:r>
              <a:rPr lang="fr-CH" sz="3200" i="1" kern="0" dirty="0" smtClean="0"/>
              <a:t>of </a:t>
            </a:r>
            <a:r>
              <a:rPr lang="fr-CH" sz="3200" i="1" kern="0" dirty="0" err="1" smtClean="0"/>
              <a:t>suppliers</a:t>
            </a:r>
            <a:endParaRPr lang="fr-CH" sz="3200" i="1" kern="0" dirty="0"/>
          </a:p>
        </p:txBody>
      </p:sp>
    </p:spTree>
    <p:extLst>
      <p:ext uri="{BB962C8B-B14F-4D97-AF65-F5344CB8AC3E}">
        <p14:creationId xmlns:p14="http://schemas.microsoft.com/office/powerpoint/2010/main" val="112868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16" grpId="0"/>
      <p:bldP spid="1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5"/>
          <p:cNvSpPr txBox="1">
            <a:spLocks noChangeArrowheads="1"/>
          </p:cNvSpPr>
          <p:nvPr/>
        </p:nvSpPr>
        <p:spPr bwMode="auto">
          <a:xfrm>
            <a:off x="685800" y="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fr-CH" sz="3200" i="1" kern="0" dirty="0" smtClean="0"/>
              <a:t>Conclusion</a:t>
            </a:r>
            <a:endParaRPr lang="fr-CH" sz="3200" i="1" kern="0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1214259"/>
            <a:ext cx="91440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Additive </a:t>
            </a:r>
            <a:r>
              <a:rPr lang="fr-CH" dirty="0" err="1" smtClean="0"/>
              <a:t>manufacturing</a:t>
            </a:r>
            <a:r>
              <a:rPr lang="fr-CH" dirty="0" smtClean="0"/>
              <a:t> </a:t>
            </a:r>
            <a:r>
              <a:rPr lang="fr-CH" dirty="0" err="1" smtClean="0"/>
              <a:t>processes</a:t>
            </a:r>
            <a:r>
              <a:rPr lang="fr-CH" dirty="0" smtClean="0"/>
              <a:t> are in </a:t>
            </a:r>
            <a:r>
              <a:rPr lang="fr-CH" dirty="0" err="1" smtClean="0"/>
              <a:t>progress</a:t>
            </a:r>
            <a:r>
              <a:rPr lang="fr-CH" dirty="0" smtClean="0"/>
              <a:t>.</a:t>
            </a:r>
          </a:p>
          <a:p>
            <a:endParaRPr lang="fr-CH" dirty="0" smtClean="0"/>
          </a:p>
          <a:p>
            <a:r>
              <a:rPr lang="fr-CH" b="0" dirty="0" err="1" smtClean="0"/>
              <a:t>Until</a:t>
            </a:r>
            <a:r>
              <a:rPr lang="fr-CH" b="0" dirty="0" smtClean="0"/>
              <a:t> last </a:t>
            </a:r>
            <a:r>
              <a:rPr lang="fr-CH" b="0" dirty="0" err="1" smtClean="0"/>
              <a:t>years</a:t>
            </a:r>
            <a:r>
              <a:rPr lang="fr-CH" b="0" dirty="0" smtClean="0"/>
              <a:t>, </a:t>
            </a:r>
            <a:r>
              <a:rPr lang="fr-CH" b="0" dirty="0" err="1" smtClean="0"/>
              <a:t>they</a:t>
            </a:r>
            <a:r>
              <a:rPr lang="fr-CH" b="0" dirty="0" smtClean="0"/>
              <a:t> </a:t>
            </a:r>
            <a:r>
              <a:rPr lang="fr-CH" b="0" dirty="0" err="1" smtClean="0"/>
              <a:t>were</a:t>
            </a:r>
            <a:r>
              <a:rPr lang="fr-CH" b="0" dirty="0" smtClean="0"/>
              <a:t> </a:t>
            </a:r>
            <a:r>
              <a:rPr lang="fr-CH" b="0" dirty="0" err="1" smtClean="0"/>
              <a:t>mainly</a:t>
            </a:r>
            <a:r>
              <a:rPr lang="fr-CH" b="0" dirty="0" smtClean="0"/>
              <a:t> </a:t>
            </a:r>
            <a:r>
              <a:rPr lang="fr-CH" b="0" dirty="0" err="1" smtClean="0"/>
              <a:t>used</a:t>
            </a:r>
            <a:r>
              <a:rPr lang="fr-CH" b="0" dirty="0" smtClean="0"/>
              <a:t> for prototypes production to </a:t>
            </a:r>
            <a:r>
              <a:rPr lang="fr-CH" b="0" dirty="0" err="1" smtClean="0"/>
              <a:t>validate</a:t>
            </a:r>
            <a:r>
              <a:rPr lang="fr-CH" b="0" dirty="0" smtClean="0"/>
              <a:t> concepts, and in </a:t>
            </a:r>
            <a:r>
              <a:rPr lang="fr-CH" b="0" dirty="0" err="1" smtClean="0"/>
              <a:t>specific</a:t>
            </a:r>
            <a:r>
              <a:rPr lang="fr-CH" b="0" dirty="0" smtClean="0"/>
              <a:t> </a:t>
            </a:r>
            <a:r>
              <a:rPr lang="fr-CH" b="0" dirty="0" err="1" smtClean="0"/>
              <a:t>activities</a:t>
            </a:r>
            <a:r>
              <a:rPr lang="fr-CH" b="0" dirty="0" smtClean="0"/>
              <a:t> </a:t>
            </a:r>
            <a:r>
              <a:rPr lang="fr-CH" b="0" dirty="0" err="1" smtClean="0"/>
              <a:t>like</a:t>
            </a:r>
            <a:r>
              <a:rPr lang="fr-CH" b="0" dirty="0" smtClean="0"/>
              <a:t> </a:t>
            </a:r>
            <a:r>
              <a:rPr lang="fr-CH" b="0" dirty="0" err="1" smtClean="0"/>
              <a:t>medical</a:t>
            </a:r>
            <a:r>
              <a:rPr lang="fr-CH" b="0" dirty="0" smtClean="0"/>
              <a:t> and dental </a:t>
            </a:r>
            <a:r>
              <a:rPr lang="fr-CH" b="0" dirty="0" err="1" smtClean="0"/>
              <a:t>prostheses</a:t>
            </a:r>
            <a:r>
              <a:rPr lang="fr-CH" b="0" dirty="0" smtClean="0"/>
              <a:t> and for </a:t>
            </a:r>
            <a:r>
              <a:rPr lang="fr-CH" b="0" dirty="0" err="1" smtClean="0"/>
              <a:t>molding</a:t>
            </a:r>
            <a:r>
              <a:rPr lang="fr-CH" b="0" dirty="0" smtClean="0"/>
              <a:t> ( model production for </a:t>
            </a:r>
            <a:r>
              <a:rPr lang="fr-CH" b="0" dirty="0" err="1" smtClean="0"/>
              <a:t>sand</a:t>
            </a:r>
            <a:r>
              <a:rPr lang="fr-CH" b="0" dirty="0" smtClean="0"/>
              <a:t> </a:t>
            </a:r>
            <a:r>
              <a:rPr lang="fr-CH" b="0" dirty="0" err="1" smtClean="0"/>
              <a:t>mold</a:t>
            </a:r>
            <a:r>
              <a:rPr lang="fr-CH" b="0" dirty="0" smtClean="0"/>
              <a:t>, </a:t>
            </a:r>
            <a:r>
              <a:rPr lang="fr-CH" b="0" dirty="0" err="1" smtClean="0"/>
              <a:t>core</a:t>
            </a:r>
            <a:r>
              <a:rPr lang="fr-CH" b="0" dirty="0" smtClean="0"/>
              <a:t>…) </a:t>
            </a:r>
          </a:p>
          <a:p>
            <a:endParaRPr lang="fr-CH" b="0" dirty="0" smtClean="0"/>
          </a:p>
          <a:p>
            <a:endParaRPr lang="fr-CH" b="0" dirty="0" smtClean="0"/>
          </a:p>
          <a:p>
            <a:r>
              <a:rPr lang="fr-CH" dirty="0" err="1" smtClean="0"/>
              <a:t>Improvement</a:t>
            </a:r>
            <a:r>
              <a:rPr lang="fr-CH" dirty="0" smtClean="0"/>
              <a:t> of </a:t>
            </a:r>
            <a:r>
              <a:rPr lang="fr-CH" dirty="0" err="1" smtClean="0"/>
              <a:t>processes</a:t>
            </a:r>
            <a:r>
              <a:rPr lang="fr-CH" dirty="0" smtClean="0"/>
              <a:t> </a:t>
            </a:r>
            <a:r>
              <a:rPr lang="fr-CH" b="0" dirty="0" smtClean="0"/>
              <a:t>(</a:t>
            </a:r>
            <a:r>
              <a:rPr lang="fr-CH" b="0" dirty="0" err="1" smtClean="0"/>
              <a:t>better</a:t>
            </a:r>
            <a:r>
              <a:rPr lang="fr-CH" b="0" dirty="0" smtClean="0"/>
              <a:t> </a:t>
            </a:r>
            <a:r>
              <a:rPr lang="fr-CH" b="0" dirty="0" err="1" smtClean="0"/>
              <a:t>precision</a:t>
            </a:r>
            <a:r>
              <a:rPr lang="fr-CH" b="0" dirty="0" smtClean="0"/>
              <a:t>, </a:t>
            </a:r>
            <a:r>
              <a:rPr lang="fr-CH" b="0" dirty="0" err="1" smtClean="0"/>
              <a:t>diversity</a:t>
            </a:r>
            <a:r>
              <a:rPr lang="fr-CH" b="0" dirty="0" smtClean="0"/>
              <a:t> of usable </a:t>
            </a:r>
            <a:r>
              <a:rPr lang="fr-CH" b="0" dirty="0" err="1" smtClean="0"/>
              <a:t>materials</a:t>
            </a:r>
            <a:r>
              <a:rPr lang="fr-CH" b="0" dirty="0" smtClean="0"/>
              <a:t>, </a:t>
            </a:r>
            <a:r>
              <a:rPr lang="fr-CH" b="0" dirty="0" err="1" smtClean="0"/>
              <a:t>mechanical</a:t>
            </a:r>
            <a:r>
              <a:rPr lang="fr-CH" b="0" dirty="0" smtClean="0"/>
              <a:t> </a:t>
            </a:r>
            <a:r>
              <a:rPr lang="fr-CH" b="0" dirty="0" err="1" smtClean="0"/>
              <a:t>characteristics</a:t>
            </a:r>
            <a:r>
              <a:rPr lang="fr-CH" b="0" dirty="0" smtClean="0"/>
              <a:t>, </a:t>
            </a:r>
            <a:r>
              <a:rPr lang="fr-CH" b="0" dirty="0" err="1" smtClean="0"/>
              <a:t>lower</a:t>
            </a:r>
            <a:r>
              <a:rPr lang="fr-CH" b="0" dirty="0" smtClean="0"/>
              <a:t> </a:t>
            </a:r>
            <a:r>
              <a:rPr lang="fr-CH" b="0" dirty="0" err="1" smtClean="0"/>
              <a:t>costs</a:t>
            </a:r>
            <a:r>
              <a:rPr lang="fr-CH" b="0" dirty="0" smtClean="0"/>
              <a:t> machine) </a:t>
            </a:r>
            <a:r>
              <a:rPr lang="fr-CH" dirty="0" err="1" smtClean="0"/>
              <a:t>could</a:t>
            </a:r>
            <a:r>
              <a:rPr lang="fr-CH" dirty="0" smtClean="0"/>
              <a:t> </a:t>
            </a:r>
            <a:r>
              <a:rPr lang="fr-CH" dirty="0" err="1" smtClean="0"/>
              <a:t>make</a:t>
            </a:r>
            <a:r>
              <a:rPr lang="fr-CH" dirty="0" smtClean="0"/>
              <a:t> an </a:t>
            </a:r>
            <a:r>
              <a:rPr lang="fr-CH" dirty="0" err="1" smtClean="0"/>
              <a:t>interesting</a:t>
            </a:r>
            <a:r>
              <a:rPr lang="fr-CH" dirty="0" smtClean="0"/>
              <a:t> alternative </a:t>
            </a:r>
            <a:r>
              <a:rPr lang="fr-CH" dirty="0" err="1" smtClean="0"/>
              <a:t>compared</a:t>
            </a:r>
            <a:r>
              <a:rPr lang="fr-CH" dirty="0" smtClean="0"/>
              <a:t> to </a:t>
            </a:r>
            <a:r>
              <a:rPr lang="fr-CH" dirty="0" err="1" smtClean="0"/>
              <a:t>traditional</a:t>
            </a:r>
            <a:r>
              <a:rPr lang="fr-CH" dirty="0" smtClean="0"/>
              <a:t> </a:t>
            </a:r>
            <a:r>
              <a:rPr lang="fr-CH" dirty="0" err="1" smtClean="0"/>
              <a:t>manufacturing</a:t>
            </a:r>
            <a:r>
              <a:rPr lang="fr-CH" dirty="0" smtClean="0"/>
              <a:t> </a:t>
            </a:r>
            <a:r>
              <a:rPr lang="fr-CH" dirty="0" err="1" smtClean="0"/>
              <a:t>processes</a:t>
            </a:r>
            <a:r>
              <a:rPr lang="fr-CH" dirty="0" smtClean="0"/>
              <a:t>, </a:t>
            </a:r>
            <a:r>
              <a:rPr lang="fr-CH" dirty="0" err="1" smtClean="0"/>
              <a:t>especially</a:t>
            </a:r>
            <a:r>
              <a:rPr lang="fr-CH" dirty="0" smtClean="0"/>
              <a:t> in </a:t>
            </a:r>
            <a:r>
              <a:rPr lang="fr-CH" dirty="0" err="1" smtClean="0"/>
              <a:t>following</a:t>
            </a:r>
            <a:r>
              <a:rPr lang="fr-CH" dirty="0" smtClean="0"/>
              <a:t> cases:</a:t>
            </a:r>
          </a:p>
          <a:p>
            <a:endParaRPr lang="fr-CH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CH" b="0" dirty="0" smtClean="0"/>
              <a:t>Small parts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CH" b="0" dirty="0" smtClean="0"/>
              <a:t>Small </a:t>
            </a:r>
            <a:r>
              <a:rPr lang="fr-CH" b="0" dirty="0" err="1" smtClean="0"/>
              <a:t>series</a:t>
            </a:r>
            <a:endParaRPr lang="fr-CH" b="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CH" b="0" dirty="0" smtClean="0"/>
              <a:t>Shape </a:t>
            </a:r>
            <a:r>
              <a:rPr lang="fr-CH" b="0" dirty="0" err="1" smtClean="0"/>
              <a:t>very</a:t>
            </a:r>
            <a:r>
              <a:rPr lang="fr-CH" b="0" dirty="0" smtClean="0"/>
              <a:t> </a:t>
            </a:r>
            <a:r>
              <a:rPr lang="fr-CH" b="0" dirty="0" err="1" smtClean="0"/>
              <a:t>difficult</a:t>
            </a:r>
            <a:r>
              <a:rPr lang="fr-CH" b="0" dirty="0" smtClean="0"/>
              <a:t> to </a:t>
            </a:r>
            <a:r>
              <a:rPr lang="fr-CH" b="0" dirty="0" err="1" smtClean="0"/>
              <a:t>obtain</a:t>
            </a:r>
            <a:r>
              <a:rPr lang="fr-CH" b="0" dirty="0" smtClean="0"/>
              <a:t> by </a:t>
            </a:r>
            <a:r>
              <a:rPr lang="fr-CH" b="0" dirty="0" err="1" smtClean="0"/>
              <a:t>machining</a:t>
            </a:r>
            <a:endParaRPr lang="fr-CH" b="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CH" b="0" dirty="0" smtClean="0"/>
              <a:t>Use of </a:t>
            </a:r>
            <a:r>
              <a:rPr lang="fr-CH" b="0" dirty="0" err="1" smtClean="0"/>
              <a:t>expensive</a:t>
            </a:r>
            <a:r>
              <a:rPr lang="fr-CH" b="0" dirty="0" smtClean="0"/>
              <a:t> </a:t>
            </a:r>
            <a:r>
              <a:rPr lang="fr-CH" b="0" dirty="0" err="1" smtClean="0"/>
              <a:t>material</a:t>
            </a:r>
            <a:endParaRPr lang="fr-CH" b="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CH" b="0" dirty="0" err="1" smtClean="0"/>
              <a:t>Research</a:t>
            </a:r>
            <a:r>
              <a:rPr lang="fr-CH" b="0" dirty="0" smtClean="0"/>
              <a:t> of </a:t>
            </a:r>
            <a:r>
              <a:rPr lang="fr-CH" b="0" dirty="0" err="1" smtClean="0"/>
              <a:t>low</a:t>
            </a:r>
            <a:r>
              <a:rPr lang="fr-CH" b="0" dirty="0" smtClean="0"/>
              <a:t> mass (X0)</a:t>
            </a:r>
          </a:p>
          <a:p>
            <a:pPr marL="285750" indent="-285750">
              <a:buFont typeface="Arial" pitchFamily="34" charset="0"/>
              <a:buChar char="•"/>
            </a:pPr>
            <a:endParaRPr lang="fr-CH" sz="1600" b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F6E6A0-D334-4801-B3B2-40375971EEA2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47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5"/>
          <p:cNvSpPr txBox="1">
            <a:spLocks noChangeArrowheads="1"/>
          </p:cNvSpPr>
          <p:nvPr/>
        </p:nvSpPr>
        <p:spPr bwMode="auto">
          <a:xfrm>
            <a:off x="685800" y="0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fr-CH" sz="3200" i="1" kern="0" dirty="0" smtClean="0"/>
              <a:t>Conclusion</a:t>
            </a:r>
            <a:endParaRPr lang="fr-CH" sz="3200" i="1" kern="0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1453277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Do not </a:t>
            </a:r>
            <a:r>
              <a:rPr lang="fr-CH" dirty="0" err="1" smtClean="0"/>
              <a:t>limit</a:t>
            </a:r>
            <a:r>
              <a:rPr lang="fr-CH" dirty="0" smtClean="0"/>
              <a:t> </a:t>
            </a:r>
            <a:r>
              <a:rPr lang="fr-CH" dirty="0" err="1" smtClean="0"/>
              <a:t>yourselves</a:t>
            </a:r>
            <a:r>
              <a:rPr lang="fr-CH" dirty="0" smtClean="0"/>
              <a:t> to additive technologies </a:t>
            </a:r>
            <a:r>
              <a:rPr lang="fr-CH" dirty="0" err="1" smtClean="0"/>
              <a:t>available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Cern, </a:t>
            </a:r>
            <a:r>
              <a:rPr lang="fr-CH" dirty="0" err="1" smtClean="0"/>
              <a:t>request</a:t>
            </a:r>
            <a:r>
              <a:rPr lang="fr-CH" dirty="0" smtClean="0"/>
              <a:t> </a:t>
            </a:r>
            <a:r>
              <a:rPr lang="fr-CH" dirty="0" err="1" smtClean="0"/>
              <a:t>advises</a:t>
            </a:r>
            <a:r>
              <a:rPr lang="fr-CH" dirty="0" smtClean="0"/>
              <a:t> to </a:t>
            </a:r>
            <a:r>
              <a:rPr lang="fr-CH" dirty="0" err="1" smtClean="0"/>
              <a:t>specialized</a:t>
            </a:r>
            <a:r>
              <a:rPr lang="fr-CH" dirty="0" smtClean="0"/>
              <a:t> </a:t>
            </a:r>
            <a:r>
              <a:rPr lang="fr-CH" dirty="0" err="1" smtClean="0"/>
              <a:t>companies</a:t>
            </a:r>
            <a:r>
              <a:rPr lang="fr-CH" dirty="0" smtClean="0"/>
              <a:t>.</a:t>
            </a:r>
          </a:p>
          <a:p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And </a:t>
            </a:r>
            <a:r>
              <a:rPr lang="fr-CH" dirty="0" err="1" smtClean="0"/>
              <a:t>thanks</a:t>
            </a:r>
            <a:r>
              <a:rPr lang="fr-CH" dirty="0" smtClean="0"/>
              <a:t> to </a:t>
            </a:r>
            <a:r>
              <a:rPr lang="fr-CH" dirty="0" err="1" smtClean="0"/>
              <a:t>give</a:t>
            </a:r>
            <a:r>
              <a:rPr lang="fr-CH" dirty="0" smtClean="0"/>
              <a:t> me a feedback about </a:t>
            </a:r>
            <a:r>
              <a:rPr lang="fr-CH" dirty="0" err="1" smtClean="0"/>
              <a:t>personal</a:t>
            </a:r>
            <a:r>
              <a:rPr lang="fr-CH" dirty="0" smtClean="0"/>
              <a:t> </a:t>
            </a:r>
            <a:r>
              <a:rPr lang="fr-CH" dirty="0" err="1" smtClean="0"/>
              <a:t>experience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could</a:t>
            </a:r>
            <a:r>
              <a:rPr lang="fr-CH" dirty="0" smtClean="0"/>
              <a:t> have.</a:t>
            </a:r>
          </a:p>
          <a:p>
            <a:endParaRPr lang="fr-CH" dirty="0" smtClean="0"/>
          </a:p>
          <a:p>
            <a:pPr marL="285750" indent="-285750">
              <a:buFont typeface="Arial" pitchFamily="34" charset="0"/>
              <a:buChar char="•"/>
            </a:pPr>
            <a:endParaRPr lang="fr-CH" dirty="0"/>
          </a:p>
          <a:p>
            <a:r>
              <a:rPr lang="fr-CH" dirty="0" smtClean="0"/>
              <a:t>Combine </a:t>
            </a:r>
            <a:r>
              <a:rPr lang="fr-CH" dirty="0" err="1" smtClean="0"/>
              <a:t>with</a:t>
            </a:r>
            <a:r>
              <a:rPr lang="fr-CH" dirty="0" smtClean="0"/>
              <a:t> scanning </a:t>
            </a:r>
            <a:r>
              <a:rPr lang="fr-CH" dirty="0" err="1" smtClean="0"/>
              <a:t>process</a:t>
            </a:r>
            <a:r>
              <a:rPr lang="fr-CH" dirty="0" smtClean="0"/>
              <a:t>, a 3d part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quickly</a:t>
            </a:r>
            <a:r>
              <a:rPr lang="fr-CH" dirty="0" smtClean="0"/>
              <a:t> </a:t>
            </a:r>
            <a:r>
              <a:rPr lang="fr-CH" dirty="0" err="1" smtClean="0"/>
              <a:t>reproduced</a:t>
            </a:r>
            <a:r>
              <a:rPr lang="fr-CH" dirty="0" smtClean="0"/>
              <a:t> </a:t>
            </a:r>
            <a:r>
              <a:rPr lang="fr-CH" dirty="0" err="1" smtClean="0"/>
              <a:t>without</a:t>
            </a:r>
            <a:r>
              <a:rPr lang="fr-CH" dirty="0" smtClean="0"/>
              <a:t> original 3d model. </a:t>
            </a:r>
          </a:p>
          <a:p>
            <a:endParaRPr lang="fr-CH" dirty="0" smtClean="0"/>
          </a:p>
          <a:p>
            <a:endParaRPr lang="fr-CH" dirty="0" smtClean="0"/>
          </a:p>
          <a:p>
            <a:r>
              <a:rPr lang="fr-CH" dirty="0" err="1" smtClean="0"/>
              <a:t>I’m</a:t>
            </a:r>
            <a:r>
              <a:rPr lang="fr-CH" dirty="0" smtClean="0"/>
              <a:t> </a:t>
            </a:r>
            <a:r>
              <a:rPr lang="fr-CH" dirty="0" err="1" smtClean="0"/>
              <a:t>available</a:t>
            </a:r>
            <a:r>
              <a:rPr lang="fr-CH" dirty="0" smtClean="0"/>
              <a:t> to </a:t>
            </a:r>
            <a:r>
              <a:rPr lang="fr-CH" dirty="0" err="1" smtClean="0"/>
              <a:t>give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helps</a:t>
            </a:r>
            <a:r>
              <a:rPr lang="fr-CH" dirty="0" smtClean="0"/>
              <a:t> in </a:t>
            </a:r>
            <a:r>
              <a:rPr lang="fr-CH" dirty="0" err="1" smtClean="0"/>
              <a:t>search</a:t>
            </a:r>
            <a:r>
              <a:rPr lang="fr-CH" dirty="0" smtClean="0"/>
              <a:t> of solutions.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EF6E6A0-D334-4801-B3B2-40375971EEA2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94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180" y="609600"/>
            <a:ext cx="814582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34</a:t>
            </a:fld>
            <a:endParaRPr lang="en-US" dirty="0" smtClean="0"/>
          </a:p>
        </p:txBody>
      </p:sp>
      <p:sp>
        <p:nvSpPr>
          <p:cNvPr id="3127" name="Rectangle 55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229600" cy="609600"/>
          </a:xfrm>
        </p:spPr>
        <p:txBody>
          <a:bodyPr/>
          <a:lstStyle/>
          <a:p>
            <a:pPr>
              <a:defRPr/>
            </a:pPr>
            <a:r>
              <a:rPr lang="fr-CH" sz="3400" i="1" dirty="0" err="1" smtClean="0"/>
              <a:t>Annex</a:t>
            </a:r>
            <a:endParaRPr lang="en-US" sz="34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-1" y="2057400"/>
            <a:ext cx="553998" cy="3609914"/>
          </a:xfrm>
          <a:prstGeom prst="rect">
            <a:avLst/>
          </a:prstGeom>
          <a:noFill/>
        </p:spPr>
        <p:txBody>
          <a:bodyPr vert="vert270" wrap="square" tIns="18000" bIns="18000" rtlCol="0">
            <a:spAutoFit/>
          </a:bodyPr>
          <a:lstStyle/>
          <a:p>
            <a:r>
              <a:rPr lang="fr-CH" sz="2400" b="0" i="1" dirty="0" err="1" smtClean="0"/>
              <a:t>Extract</a:t>
            </a:r>
            <a:r>
              <a:rPr lang="fr-CH" sz="2400" b="0" i="1" dirty="0" smtClean="0"/>
              <a:t> of FSRM training</a:t>
            </a:r>
            <a:endParaRPr lang="fr-CH" sz="2400" b="0" i="1" dirty="0"/>
          </a:p>
        </p:txBody>
      </p:sp>
    </p:spTree>
    <p:extLst>
      <p:ext uri="{BB962C8B-B14F-4D97-AF65-F5344CB8AC3E}">
        <p14:creationId xmlns:p14="http://schemas.microsoft.com/office/powerpoint/2010/main" val="738828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35</a:t>
            </a:fld>
            <a:endParaRPr lang="en-US" dirty="0" smtClean="0"/>
          </a:p>
        </p:txBody>
      </p:sp>
      <p:sp>
        <p:nvSpPr>
          <p:cNvPr id="3127" name="Rectangle 55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229600" cy="609600"/>
          </a:xfrm>
        </p:spPr>
        <p:txBody>
          <a:bodyPr/>
          <a:lstStyle/>
          <a:p>
            <a:pPr>
              <a:defRPr/>
            </a:pPr>
            <a:r>
              <a:rPr lang="fr-CH" sz="3400" i="1" dirty="0" err="1" smtClean="0"/>
              <a:t>Annex</a:t>
            </a:r>
            <a:endParaRPr lang="en-US" sz="34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0" y="1382202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Few </a:t>
            </a:r>
            <a:r>
              <a:rPr lang="fr-CH" dirty="0" err="1" smtClean="0"/>
              <a:t>youtube</a:t>
            </a:r>
            <a:r>
              <a:rPr lang="fr-CH" dirty="0" smtClean="0"/>
              <a:t> </a:t>
            </a:r>
            <a:r>
              <a:rPr lang="fr-CH" dirty="0" err="1" smtClean="0"/>
              <a:t>videos</a:t>
            </a:r>
            <a:r>
              <a:rPr lang="fr-CH" dirty="0" smtClean="0"/>
              <a:t>:</a:t>
            </a:r>
          </a:p>
          <a:p>
            <a:r>
              <a:rPr lang="fr-CH" dirty="0" smtClean="0">
                <a:hlinkClick r:id="rId3"/>
              </a:rPr>
              <a:t>https://www.youtube.com/watch?v=aWB84gCi5Sg</a:t>
            </a:r>
            <a:endParaRPr lang="fr-CH" dirty="0" smtClean="0"/>
          </a:p>
          <a:p>
            <a:r>
              <a:rPr lang="fr-CH" dirty="0" smtClean="0">
                <a:hlinkClick r:id="rId4"/>
              </a:rPr>
              <a:t>https://www.youtube.com/watch?v=zknjvQtn6e4</a:t>
            </a:r>
            <a:r>
              <a:rPr lang="fr-CH" dirty="0" smtClean="0"/>
              <a:t> </a:t>
            </a:r>
          </a:p>
          <a:p>
            <a:r>
              <a:rPr lang="fr-CH" dirty="0" smtClean="0">
                <a:hlinkClick r:id="rId5"/>
              </a:rPr>
              <a:t>https://www.youtube.com/watch?v=BUfh5wxj3qA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80857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6" name="Rectangle 55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381000"/>
            <a:ext cx="8153400" cy="6096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CH" i="1" dirty="0" smtClean="0"/>
              <a:t>Introduction</a:t>
            </a:r>
            <a:endParaRPr lang="en-US" sz="20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0" y="1065074"/>
            <a:ext cx="9144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The 3d Dimension Elite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useful</a:t>
            </a:r>
            <a:r>
              <a:rPr lang="fr-CH" dirty="0" smtClean="0"/>
              <a:t> for lots applications, but </a:t>
            </a:r>
            <a:r>
              <a:rPr lang="fr-CH" dirty="0" err="1" smtClean="0"/>
              <a:t>cannot</a:t>
            </a:r>
            <a:r>
              <a:rPr lang="fr-CH" dirty="0" smtClean="0"/>
              <a:t> </a:t>
            </a:r>
            <a:r>
              <a:rPr lang="fr-CH" dirty="0" err="1" smtClean="0"/>
              <a:t>cover</a:t>
            </a:r>
            <a:r>
              <a:rPr lang="fr-CH" dirty="0" smtClean="0"/>
              <a:t> all possible </a:t>
            </a:r>
            <a:r>
              <a:rPr lang="fr-CH" dirty="0" err="1" smtClean="0"/>
              <a:t>needs</a:t>
            </a:r>
            <a:r>
              <a:rPr lang="fr-CH" dirty="0" smtClean="0"/>
              <a:t>.</a:t>
            </a:r>
          </a:p>
          <a:p>
            <a:endParaRPr lang="fr-CH" dirty="0" smtClean="0"/>
          </a:p>
          <a:p>
            <a:r>
              <a:rPr lang="fr-CH" dirty="0" smtClean="0"/>
              <a:t>For </a:t>
            </a:r>
            <a:r>
              <a:rPr lang="fr-CH" dirty="0" err="1" smtClean="0"/>
              <a:t>requirements</a:t>
            </a:r>
            <a:r>
              <a:rPr lang="fr-CH" dirty="0" smtClean="0"/>
              <a:t> not </a:t>
            </a:r>
            <a:r>
              <a:rPr lang="fr-CH" dirty="0" err="1" smtClean="0"/>
              <a:t>covered</a:t>
            </a:r>
            <a:r>
              <a:rPr lang="fr-CH" dirty="0" smtClean="0"/>
              <a:t> by </a:t>
            </a:r>
            <a:r>
              <a:rPr lang="fr-CH" dirty="0" err="1" smtClean="0"/>
              <a:t>our</a:t>
            </a:r>
            <a:r>
              <a:rPr lang="fr-CH" dirty="0" smtClean="0"/>
              <a:t> printer,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</a:t>
            </a:r>
            <a:r>
              <a:rPr lang="fr-CH" dirty="0" err="1" smtClean="0"/>
              <a:t>specialized</a:t>
            </a:r>
            <a:r>
              <a:rPr lang="fr-CH" dirty="0" smtClean="0"/>
              <a:t> </a:t>
            </a:r>
            <a:r>
              <a:rPr lang="fr-CH" dirty="0" err="1" smtClean="0"/>
              <a:t>company</a:t>
            </a:r>
            <a:r>
              <a:rPr lang="fr-CH" dirty="0" smtClean="0"/>
              <a:t>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offer</a:t>
            </a:r>
            <a:r>
              <a:rPr lang="fr-CH" dirty="0" smtClean="0"/>
              <a:t> high </a:t>
            </a:r>
            <a:r>
              <a:rPr lang="fr-CH" dirty="0" err="1" smtClean="0"/>
              <a:t>accuracy</a:t>
            </a:r>
            <a:r>
              <a:rPr lang="fr-CH" dirty="0" smtClean="0"/>
              <a:t> machine and </a:t>
            </a:r>
            <a:r>
              <a:rPr lang="fr-CH" dirty="0" err="1" smtClean="0"/>
              <a:t>employ</a:t>
            </a:r>
            <a:r>
              <a:rPr lang="fr-CH" dirty="0" smtClean="0"/>
              <a:t> high performance </a:t>
            </a:r>
            <a:r>
              <a:rPr lang="fr-CH" dirty="0" err="1" smtClean="0"/>
              <a:t>materials</a:t>
            </a:r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The </a:t>
            </a:r>
            <a:r>
              <a:rPr lang="fr-CH" dirty="0" err="1" smtClean="0"/>
              <a:t>choice</a:t>
            </a:r>
            <a:r>
              <a:rPr lang="fr-CH" dirty="0" smtClean="0"/>
              <a:t> of the </a:t>
            </a:r>
            <a:r>
              <a:rPr lang="fr-CH" dirty="0" err="1" smtClean="0"/>
              <a:t>technology</a:t>
            </a:r>
            <a:r>
              <a:rPr lang="fr-CH" dirty="0" smtClean="0"/>
              <a:t> (and </a:t>
            </a:r>
            <a:r>
              <a:rPr lang="fr-CH" dirty="0" err="1" smtClean="0"/>
              <a:t>thus</a:t>
            </a:r>
            <a:r>
              <a:rPr lang="fr-CH" dirty="0" smtClean="0"/>
              <a:t> of the </a:t>
            </a:r>
            <a:r>
              <a:rPr lang="fr-CH" dirty="0" err="1" smtClean="0"/>
              <a:t>external</a:t>
            </a:r>
            <a:r>
              <a:rPr lang="fr-CH" dirty="0" smtClean="0"/>
              <a:t> </a:t>
            </a:r>
            <a:r>
              <a:rPr lang="fr-CH" dirty="0" err="1" smtClean="0"/>
              <a:t>company</a:t>
            </a:r>
            <a:r>
              <a:rPr lang="fr-CH" dirty="0" smtClean="0"/>
              <a:t>)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driven</a:t>
            </a:r>
            <a:r>
              <a:rPr lang="fr-CH" dirty="0" smtClean="0"/>
              <a:t> by </a:t>
            </a:r>
            <a:r>
              <a:rPr lang="fr-CH" dirty="0" err="1" smtClean="0"/>
              <a:t>material</a:t>
            </a:r>
            <a:r>
              <a:rPr lang="fr-CH" dirty="0" smtClean="0"/>
              <a:t> </a:t>
            </a:r>
            <a:r>
              <a:rPr lang="fr-CH" dirty="0" err="1" smtClean="0"/>
              <a:t>characteristics</a:t>
            </a:r>
            <a:r>
              <a:rPr lang="fr-CH" dirty="0" smtClean="0"/>
              <a:t> (</a:t>
            </a:r>
            <a:r>
              <a:rPr lang="fr-CH" dirty="0" err="1" smtClean="0"/>
              <a:t>mechanical</a:t>
            </a:r>
            <a:r>
              <a:rPr lang="fr-CH" dirty="0" smtClean="0"/>
              <a:t>, radiation </a:t>
            </a:r>
            <a:r>
              <a:rPr lang="fr-CH" dirty="0" err="1" smtClean="0"/>
              <a:t>resistance</a:t>
            </a:r>
            <a:r>
              <a:rPr lang="fr-CH" dirty="0" smtClean="0"/>
              <a:t>, etc…) and the </a:t>
            </a:r>
            <a:r>
              <a:rPr lang="fr-CH" dirty="0" err="1" smtClean="0"/>
              <a:t>precision</a:t>
            </a:r>
            <a:r>
              <a:rPr lang="fr-CH" dirty="0" smtClean="0"/>
              <a:t> </a:t>
            </a:r>
            <a:r>
              <a:rPr lang="fr-CH" dirty="0" err="1" smtClean="0"/>
              <a:t>required</a:t>
            </a:r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 smtClean="0"/>
          </a:p>
          <a:p>
            <a:r>
              <a:rPr lang="fr-CH" dirty="0" err="1" smtClean="0"/>
              <a:t>We</a:t>
            </a:r>
            <a:r>
              <a:rPr lang="fr-CH" dirty="0" smtClean="0"/>
              <a:t> are not (</a:t>
            </a:r>
            <a:r>
              <a:rPr lang="fr-CH" dirty="0" err="1" smtClean="0"/>
              <a:t>yet</a:t>
            </a:r>
            <a:r>
              <a:rPr lang="fr-CH" dirty="0" smtClean="0"/>
              <a:t>) </a:t>
            </a:r>
            <a:r>
              <a:rPr lang="fr-CH" dirty="0" err="1" smtClean="0"/>
              <a:t>specialists</a:t>
            </a:r>
            <a:r>
              <a:rPr lang="fr-CH" dirty="0" smtClean="0"/>
              <a:t>.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learn</a:t>
            </a:r>
            <a:r>
              <a:rPr lang="fr-CH" dirty="0" smtClean="0"/>
              <a:t> </a:t>
            </a:r>
            <a:r>
              <a:rPr lang="fr-CH" dirty="0" err="1" smtClean="0"/>
              <a:t>each</a:t>
            </a:r>
            <a:r>
              <a:rPr lang="fr-CH" dirty="0" smtClean="0"/>
              <a:t> time by </a:t>
            </a:r>
            <a:r>
              <a:rPr lang="fr-CH" dirty="0" err="1" smtClean="0"/>
              <a:t>using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. And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still</a:t>
            </a:r>
            <a:r>
              <a:rPr lang="fr-CH" dirty="0" smtClean="0"/>
              <a:t> have </a:t>
            </a:r>
            <a:r>
              <a:rPr lang="fr-CH" dirty="0" err="1" smtClean="0"/>
              <a:t>some</a:t>
            </a:r>
            <a:r>
              <a:rPr lang="fr-CH" dirty="0" smtClean="0"/>
              <a:t> </a:t>
            </a:r>
            <a:r>
              <a:rPr lang="fr-CH" dirty="0" err="1" smtClean="0"/>
              <a:t>problems</a:t>
            </a:r>
            <a:r>
              <a:rPr lang="fr-CH" dirty="0" smtClean="0"/>
              <a:t> to </a:t>
            </a:r>
            <a:r>
              <a:rPr lang="fr-CH" dirty="0" err="1" smtClean="0"/>
              <a:t>solve</a:t>
            </a:r>
            <a:r>
              <a:rPr lang="fr-CH" dirty="0" smtClean="0"/>
              <a:t>.</a:t>
            </a:r>
          </a:p>
          <a:p>
            <a:endParaRPr lang="fr-CH" dirty="0" smtClean="0"/>
          </a:p>
          <a:p>
            <a:endParaRPr lang="fr-CH" dirty="0" smtClean="0"/>
          </a:p>
          <a:p>
            <a:r>
              <a:rPr lang="fr-CH" dirty="0" smtClean="0"/>
              <a:t>But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want</a:t>
            </a:r>
            <a:r>
              <a:rPr lang="fr-CH" dirty="0" smtClean="0"/>
              <a:t> to </a:t>
            </a:r>
            <a:r>
              <a:rPr lang="fr-CH" dirty="0" err="1" smtClean="0"/>
              <a:t>share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you</a:t>
            </a:r>
            <a:r>
              <a:rPr lang="fr-CH" dirty="0" smtClean="0"/>
              <a:t> </a:t>
            </a:r>
            <a:r>
              <a:rPr lang="fr-CH" dirty="0" err="1" smtClean="0"/>
              <a:t>our</a:t>
            </a:r>
            <a:r>
              <a:rPr lang="fr-CH" dirty="0" smtClean="0"/>
              <a:t> </a:t>
            </a:r>
            <a:r>
              <a:rPr lang="fr-CH" dirty="0" err="1" smtClean="0"/>
              <a:t>experience</a:t>
            </a:r>
            <a:r>
              <a:rPr lang="fr-CH" dirty="0" smtClean="0"/>
              <a:t>, and </a:t>
            </a:r>
            <a:r>
              <a:rPr lang="fr-CH" dirty="0" err="1" smtClean="0"/>
              <a:t>we</a:t>
            </a:r>
            <a:r>
              <a:rPr lang="fr-CH" dirty="0" smtClean="0"/>
              <a:t> are happy to </a:t>
            </a:r>
            <a:r>
              <a:rPr lang="fr-CH" dirty="0" err="1" smtClean="0"/>
              <a:t>learn</a:t>
            </a:r>
            <a:r>
              <a:rPr lang="fr-CH" dirty="0" smtClean="0"/>
              <a:t> more </a:t>
            </a:r>
            <a:r>
              <a:rPr lang="fr-CH" dirty="0" err="1" smtClean="0"/>
              <a:t>thanks</a:t>
            </a:r>
            <a:r>
              <a:rPr lang="fr-CH" dirty="0" smtClean="0"/>
              <a:t> to </a:t>
            </a:r>
            <a:r>
              <a:rPr lang="fr-CH" dirty="0" err="1" smtClean="0"/>
              <a:t>your</a:t>
            </a:r>
            <a:r>
              <a:rPr lang="fr-CH" dirty="0" smtClean="0"/>
              <a:t> </a:t>
            </a:r>
            <a:r>
              <a:rPr lang="fr-CH" dirty="0" err="1" smtClean="0"/>
              <a:t>personal</a:t>
            </a:r>
            <a:r>
              <a:rPr lang="fr-CH" dirty="0" smtClean="0"/>
              <a:t> feedback on </a:t>
            </a:r>
            <a:r>
              <a:rPr lang="fr-CH" dirty="0" err="1" smtClean="0"/>
              <a:t>each</a:t>
            </a:r>
            <a:r>
              <a:rPr lang="fr-CH" dirty="0" smtClean="0"/>
              <a:t> </a:t>
            </a:r>
            <a:r>
              <a:rPr lang="fr-CH" dirty="0" err="1" smtClean="0"/>
              <a:t>specific</a:t>
            </a:r>
            <a:r>
              <a:rPr lang="fr-CH" dirty="0" smtClean="0"/>
              <a:t> application.  </a:t>
            </a:r>
          </a:p>
        </p:txBody>
      </p:sp>
    </p:spTree>
    <p:extLst>
      <p:ext uri="{BB962C8B-B14F-4D97-AF65-F5344CB8AC3E}">
        <p14:creationId xmlns:p14="http://schemas.microsoft.com/office/powerpoint/2010/main" val="278709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13"/>
          <a:stretch/>
        </p:blipFill>
        <p:spPr bwMode="auto">
          <a:xfrm>
            <a:off x="452885" y="1733384"/>
            <a:ext cx="8691115" cy="5128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5</a:t>
            </a:fld>
            <a:endParaRPr lang="en-US" dirty="0" smtClean="0"/>
          </a:p>
        </p:txBody>
      </p:sp>
      <p:sp>
        <p:nvSpPr>
          <p:cNvPr id="3127" name="Rectangle 55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229600" cy="609600"/>
          </a:xfrm>
        </p:spPr>
        <p:txBody>
          <a:bodyPr/>
          <a:lstStyle/>
          <a:p>
            <a:pPr>
              <a:defRPr/>
            </a:pPr>
            <a:r>
              <a:rPr lang="fr-CH" sz="3400" i="1" dirty="0" err="1" smtClean="0"/>
              <a:t>What</a:t>
            </a:r>
            <a:r>
              <a:rPr lang="fr-CH" sz="3400" i="1" dirty="0" smtClean="0"/>
              <a:t> </a:t>
            </a:r>
            <a:r>
              <a:rPr lang="fr-CH" sz="3400" i="1" dirty="0" err="1" smtClean="0"/>
              <a:t>is</a:t>
            </a:r>
            <a:r>
              <a:rPr lang="fr-CH" sz="3400" i="1" dirty="0" smtClean="0"/>
              <a:t> </a:t>
            </a:r>
            <a:r>
              <a:rPr lang="fr-CH" sz="3400" i="1" dirty="0" err="1" smtClean="0"/>
              <a:t>rapid</a:t>
            </a:r>
            <a:r>
              <a:rPr lang="fr-CH" sz="3400" i="1" dirty="0" smtClean="0"/>
              <a:t> </a:t>
            </a:r>
            <a:r>
              <a:rPr lang="fr-CH" sz="3400" i="1" dirty="0" err="1" smtClean="0"/>
              <a:t>prototyping</a:t>
            </a:r>
            <a:r>
              <a:rPr lang="fr-CH" sz="3400" i="1" dirty="0" smtClean="0"/>
              <a:t>?</a:t>
            </a:r>
            <a:endParaRPr lang="en-US" sz="34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-1" y="1733384"/>
            <a:ext cx="553998" cy="3933930"/>
          </a:xfrm>
          <a:prstGeom prst="rect">
            <a:avLst/>
          </a:prstGeom>
          <a:noFill/>
        </p:spPr>
        <p:txBody>
          <a:bodyPr vert="vert270" wrap="square" tIns="18000" bIns="18000" rtlCol="0">
            <a:spAutoFit/>
          </a:bodyPr>
          <a:lstStyle/>
          <a:p>
            <a:r>
              <a:rPr lang="fr-CH" sz="2400" b="0" i="1" dirty="0" err="1" smtClean="0"/>
              <a:t>Extract</a:t>
            </a:r>
            <a:r>
              <a:rPr lang="fr-CH" sz="2400" b="0" i="1" dirty="0" smtClean="0"/>
              <a:t> </a:t>
            </a:r>
            <a:r>
              <a:rPr lang="fr-CH" sz="2400" b="0" i="1" dirty="0" err="1" smtClean="0"/>
              <a:t>from</a:t>
            </a:r>
            <a:r>
              <a:rPr lang="fr-CH" sz="2400" b="0" i="1" dirty="0" smtClean="0"/>
              <a:t> FSRM training</a:t>
            </a:r>
            <a:endParaRPr lang="fr-CH" sz="2400" b="0" i="1" dirty="0"/>
          </a:p>
        </p:txBody>
      </p:sp>
    </p:spTree>
    <p:extLst>
      <p:ext uri="{BB962C8B-B14F-4D97-AF65-F5344CB8AC3E}">
        <p14:creationId xmlns:p14="http://schemas.microsoft.com/office/powerpoint/2010/main" val="4021184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82"/>
          <a:stretch/>
        </p:blipFill>
        <p:spPr bwMode="auto">
          <a:xfrm>
            <a:off x="403860" y="1765190"/>
            <a:ext cx="8740140" cy="5092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6</a:t>
            </a:fld>
            <a:endParaRPr lang="en-US" dirty="0" smtClean="0"/>
          </a:p>
        </p:txBody>
      </p:sp>
      <p:sp>
        <p:nvSpPr>
          <p:cNvPr id="8" name="Rectangle 55"/>
          <p:cNvSpPr txBox="1">
            <a:spLocks noChangeArrowheads="1"/>
          </p:cNvSpPr>
          <p:nvPr/>
        </p:nvSpPr>
        <p:spPr bwMode="auto">
          <a:xfrm>
            <a:off x="914400" y="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fr-CH" sz="3400" i="1" dirty="0" err="1"/>
              <a:t>What</a:t>
            </a:r>
            <a:r>
              <a:rPr lang="fr-CH" sz="3400" i="1" dirty="0"/>
              <a:t> </a:t>
            </a:r>
            <a:r>
              <a:rPr lang="fr-CH" sz="3400" i="1" dirty="0" err="1"/>
              <a:t>is</a:t>
            </a:r>
            <a:r>
              <a:rPr lang="fr-CH" sz="3400" i="1" dirty="0"/>
              <a:t> </a:t>
            </a:r>
            <a:r>
              <a:rPr lang="fr-CH" sz="3400" i="1" dirty="0" err="1"/>
              <a:t>rapid</a:t>
            </a:r>
            <a:r>
              <a:rPr lang="fr-CH" sz="3400" i="1" dirty="0"/>
              <a:t> </a:t>
            </a:r>
            <a:r>
              <a:rPr lang="fr-CH" sz="3400" i="1" dirty="0" err="1"/>
              <a:t>prototyping</a:t>
            </a:r>
            <a:r>
              <a:rPr lang="fr-CH" sz="3400" i="1" dirty="0"/>
              <a:t>?</a:t>
            </a:r>
            <a:endParaRPr lang="en-US" sz="3400" i="1" kern="0" dirty="0"/>
          </a:p>
        </p:txBody>
      </p:sp>
      <p:sp>
        <p:nvSpPr>
          <p:cNvPr id="6" name="TextBox 5"/>
          <p:cNvSpPr txBox="1"/>
          <p:nvPr/>
        </p:nvSpPr>
        <p:spPr>
          <a:xfrm>
            <a:off x="-1" y="1733384"/>
            <a:ext cx="553998" cy="3933930"/>
          </a:xfrm>
          <a:prstGeom prst="rect">
            <a:avLst/>
          </a:prstGeom>
          <a:noFill/>
        </p:spPr>
        <p:txBody>
          <a:bodyPr vert="vert270" wrap="square" tIns="18000" bIns="18000" rtlCol="0">
            <a:spAutoFit/>
          </a:bodyPr>
          <a:lstStyle/>
          <a:p>
            <a:r>
              <a:rPr lang="fr-CH" sz="2400" b="0" i="1" dirty="0" err="1" smtClean="0"/>
              <a:t>Extract</a:t>
            </a:r>
            <a:r>
              <a:rPr lang="fr-CH" sz="2400" b="0" i="1" dirty="0" smtClean="0"/>
              <a:t> </a:t>
            </a:r>
            <a:r>
              <a:rPr lang="fr-CH" sz="2400" b="0" i="1" dirty="0" err="1" smtClean="0"/>
              <a:t>from</a:t>
            </a:r>
            <a:r>
              <a:rPr lang="fr-CH" sz="2400" b="0" i="1" dirty="0" smtClean="0"/>
              <a:t> FSRM training</a:t>
            </a:r>
            <a:endParaRPr lang="fr-CH" sz="2400" b="0" i="1" dirty="0"/>
          </a:p>
        </p:txBody>
      </p:sp>
    </p:spTree>
    <p:extLst>
      <p:ext uri="{BB962C8B-B14F-4D97-AF65-F5344CB8AC3E}">
        <p14:creationId xmlns:p14="http://schemas.microsoft.com/office/powerpoint/2010/main" val="40706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60" b="67432"/>
          <a:stretch/>
        </p:blipFill>
        <p:spPr bwMode="auto">
          <a:xfrm>
            <a:off x="433712" y="838199"/>
            <a:ext cx="8253088" cy="1154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7</a:t>
            </a:fld>
            <a:endParaRPr lang="en-US" dirty="0" smtClean="0"/>
          </a:p>
        </p:txBody>
      </p:sp>
      <p:sp>
        <p:nvSpPr>
          <p:cNvPr id="8" name="Rectangle 55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229600" cy="609600"/>
          </a:xfrm>
        </p:spPr>
        <p:txBody>
          <a:bodyPr/>
          <a:lstStyle/>
          <a:p>
            <a:pPr>
              <a:defRPr/>
            </a:pPr>
            <a:r>
              <a:rPr lang="fr-CH" sz="3400" i="1" dirty="0" err="1"/>
              <a:t>What</a:t>
            </a:r>
            <a:r>
              <a:rPr lang="fr-CH" sz="3400" i="1" dirty="0"/>
              <a:t> </a:t>
            </a:r>
            <a:r>
              <a:rPr lang="fr-CH" sz="3400" i="1" dirty="0" err="1"/>
              <a:t>is</a:t>
            </a:r>
            <a:r>
              <a:rPr lang="fr-CH" sz="3400" i="1" dirty="0"/>
              <a:t> </a:t>
            </a:r>
            <a:r>
              <a:rPr lang="fr-CH" sz="3400" i="1" dirty="0" err="1"/>
              <a:t>rapid</a:t>
            </a:r>
            <a:r>
              <a:rPr lang="fr-CH" sz="3400" i="1" dirty="0"/>
              <a:t> </a:t>
            </a:r>
            <a:r>
              <a:rPr lang="fr-CH" sz="3400" i="1" dirty="0" err="1"/>
              <a:t>prototyping</a:t>
            </a:r>
            <a:r>
              <a:rPr lang="fr-CH" sz="3400" i="1" dirty="0"/>
              <a:t>?</a:t>
            </a:r>
            <a:endParaRPr lang="en-US" sz="3400" i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155"/>
          <a:stretch/>
        </p:blipFill>
        <p:spPr bwMode="auto">
          <a:xfrm>
            <a:off x="2209800" y="4712257"/>
            <a:ext cx="5467314" cy="1078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45" b="6309"/>
          <a:stretch/>
        </p:blipFill>
        <p:spPr bwMode="auto">
          <a:xfrm>
            <a:off x="2209799" y="5791201"/>
            <a:ext cx="5405781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55" b="37887"/>
          <a:stretch/>
        </p:blipFill>
        <p:spPr bwMode="auto">
          <a:xfrm>
            <a:off x="433712" y="2133600"/>
            <a:ext cx="8253088" cy="1247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691" b="10144"/>
          <a:stretch/>
        </p:blipFill>
        <p:spPr bwMode="auto">
          <a:xfrm>
            <a:off x="433712" y="3517343"/>
            <a:ext cx="8253088" cy="1130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-1" y="1733384"/>
            <a:ext cx="553998" cy="3933930"/>
          </a:xfrm>
          <a:prstGeom prst="rect">
            <a:avLst/>
          </a:prstGeom>
          <a:noFill/>
        </p:spPr>
        <p:txBody>
          <a:bodyPr vert="vert270" wrap="square" tIns="18000" bIns="18000" rtlCol="0">
            <a:spAutoFit/>
          </a:bodyPr>
          <a:lstStyle/>
          <a:p>
            <a:r>
              <a:rPr lang="fr-CH" sz="2400" b="0" i="1" dirty="0" err="1" smtClean="0"/>
              <a:t>Extract</a:t>
            </a:r>
            <a:r>
              <a:rPr lang="fr-CH" sz="2400" b="0" i="1" dirty="0" smtClean="0"/>
              <a:t> </a:t>
            </a:r>
            <a:r>
              <a:rPr lang="fr-CH" sz="2400" b="0" i="1" dirty="0" err="1" smtClean="0"/>
              <a:t>from</a:t>
            </a:r>
            <a:r>
              <a:rPr lang="fr-CH" sz="2400" b="0" i="1" dirty="0" smtClean="0"/>
              <a:t> FSRM training</a:t>
            </a:r>
            <a:endParaRPr lang="fr-CH" sz="2400" b="0" i="1" dirty="0"/>
          </a:p>
        </p:txBody>
      </p:sp>
    </p:spTree>
    <p:extLst>
      <p:ext uri="{BB962C8B-B14F-4D97-AF65-F5344CB8AC3E}">
        <p14:creationId xmlns:p14="http://schemas.microsoft.com/office/powerpoint/2010/main" val="365395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55"/>
          <a:stretch/>
        </p:blipFill>
        <p:spPr bwMode="auto">
          <a:xfrm>
            <a:off x="482296" y="990600"/>
            <a:ext cx="8661704" cy="4945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981199"/>
            <a:ext cx="4723406" cy="3532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" y="5943600"/>
            <a:ext cx="914400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b="0" i="1" dirty="0" smtClean="0"/>
              <a:t>For </a:t>
            </a:r>
            <a:r>
              <a:rPr lang="fr-CH" b="0" i="1" dirty="0" err="1" smtClean="0"/>
              <a:t>each</a:t>
            </a:r>
            <a:r>
              <a:rPr lang="fr-CH" b="0" i="1" dirty="0" smtClean="0"/>
              <a:t> type of </a:t>
            </a:r>
            <a:r>
              <a:rPr lang="fr-CH" b="0" i="1" dirty="0" err="1" smtClean="0"/>
              <a:t>process</a:t>
            </a:r>
            <a:r>
              <a:rPr lang="fr-CH" b="0" i="1" dirty="0" smtClean="0"/>
              <a:t>, the training document </a:t>
            </a:r>
            <a:r>
              <a:rPr lang="fr-CH" b="0" i="1" dirty="0" err="1" smtClean="0"/>
              <a:t>gives</a:t>
            </a:r>
            <a:r>
              <a:rPr lang="fr-CH" b="0" i="1" dirty="0" smtClean="0"/>
              <a:t> a </a:t>
            </a:r>
            <a:r>
              <a:rPr lang="fr-CH" b="0" i="1" dirty="0" err="1" smtClean="0"/>
              <a:t>detailed</a:t>
            </a:r>
            <a:r>
              <a:rPr lang="fr-CH" b="0" i="1" dirty="0" smtClean="0"/>
              <a:t> </a:t>
            </a:r>
            <a:r>
              <a:rPr lang="fr-CH" b="0" i="1" dirty="0" err="1" smtClean="0"/>
              <a:t>explanation</a:t>
            </a:r>
            <a:r>
              <a:rPr lang="fr-CH" b="0" i="1" dirty="0" smtClean="0"/>
              <a:t>, </a:t>
            </a:r>
            <a:r>
              <a:rPr lang="fr-CH" b="0" i="1" dirty="0" err="1" smtClean="0"/>
              <a:t>with</a:t>
            </a:r>
            <a:r>
              <a:rPr lang="fr-CH" b="0" i="1" dirty="0" smtClean="0"/>
              <a:t> the </a:t>
            </a:r>
            <a:r>
              <a:rPr lang="fr-CH" b="0" i="1" dirty="0" err="1" smtClean="0"/>
              <a:t>corresponding</a:t>
            </a:r>
            <a:r>
              <a:rPr lang="fr-CH" b="0" i="1" dirty="0" smtClean="0"/>
              <a:t> applications, pro and cons, and </a:t>
            </a:r>
            <a:r>
              <a:rPr lang="fr-CH" b="0" i="1" dirty="0" err="1" smtClean="0"/>
              <a:t>examples</a:t>
            </a:r>
            <a:r>
              <a:rPr lang="fr-CH" b="0" i="1" dirty="0" smtClean="0"/>
              <a:t> of </a:t>
            </a:r>
            <a:r>
              <a:rPr lang="fr-CH" b="0" i="1" dirty="0" err="1" smtClean="0"/>
              <a:t>companies</a:t>
            </a:r>
            <a:r>
              <a:rPr lang="fr-CH" b="0" i="1" dirty="0" smtClean="0"/>
              <a:t> able to </a:t>
            </a:r>
            <a:r>
              <a:rPr lang="fr-CH" b="0" i="1" dirty="0" err="1" smtClean="0"/>
              <a:t>manufacturing</a:t>
            </a:r>
            <a:endParaRPr lang="fr-CH" b="0" i="1" dirty="0" smtClean="0"/>
          </a:p>
        </p:txBody>
      </p:sp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8</a:t>
            </a:fld>
            <a:endParaRPr lang="en-US" dirty="0" smtClean="0"/>
          </a:p>
        </p:txBody>
      </p:sp>
      <p:sp>
        <p:nvSpPr>
          <p:cNvPr id="8" name="Rectangle 55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229600" cy="609600"/>
          </a:xfrm>
        </p:spPr>
        <p:txBody>
          <a:bodyPr/>
          <a:lstStyle/>
          <a:p>
            <a:pPr>
              <a:defRPr/>
            </a:pPr>
            <a:r>
              <a:rPr lang="fr-CH" sz="3400" i="1" dirty="0" err="1"/>
              <a:t>What</a:t>
            </a:r>
            <a:r>
              <a:rPr lang="fr-CH" sz="3400" i="1" dirty="0"/>
              <a:t> </a:t>
            </a:r>
            <a:r>
              <a:rPr lang="fr-CH" sz="3400" i="1" dirty="0" err="1"/>
              <a:t>is</a:t>
            </a:r>
            <a:r>
              <a:rPr lang="fr-CH" sz="3400" i="1" dirty="0"/>
              <a:t> </a:t>
            </a:r>
            <a:r>
              <a:rPr lang="fr-CH" sz="3400" i="1" dirty="0" err="1"/>
              <a:t>rapid</a:t>
            </a:r>
            <a:r>
              <a:rPr lang="fr-CH" sz="3400" i="1" dirty="0"/>
              <a:t> </a:t>
            </a:r>
            <a:r>
              <a:rPr lang="fr-CH" sz="3400" i="1" dirty="0" err="1"/>
              <a:t>prototyping</a:t>
            </a:r>
            <a:r>
              <a:rPr lang="fr-CH" sz="3400" i="1" dirty="0"/>
              <a:t>?</a:t>
            </a:r>
            <a:endParaRPr lang="en-US" sz="3400" i="1" dirty="0"/>
          </a:p>
        </p:txBody>
      </p:sp>
      <p:sp>
        <p:nvSpPr>
          <p:cNvPr id="5" name="Oval 4"/>
          <p:cNvSpPr/>
          <p:nvPr/>
        </p:nvSpPr>
        <p:spPr bwMode="auto">
          <a:xfrm>
            <a:off x="3429000" y="2331057"/>
            <a:ext cx="533400" cy="228600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sm" len="sm"/>
            <a:tailEnd type="none"/>
          </a:ln>
          <a:effectLst/>
        </p:spPr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TextBox 21"/>
          <p:cNvSpPr txBox="1"/>
          <p:nvPr/>
        </p:nvSpPr>
        <p:spPr>
          <a:xfrm>
            <a:off x="5669460" y="5326407"/>
            <a:ext cx="215956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err="1" smtClean="0"/>
              <a:t>Stereolithography</a:t>
            </a:r>
            <a:endParaRPr lang="fr-CH" dirty="0"/>
          </a:p>
        </p:txBody>
      </p:sp>
      <p:sp>
        <p:nvSpPr>
          <p:cNvPr id="10" name="TextBox 9"/>
          <p:cNvSpPr txBox="1"/>
          <p:nvPr/>
        </p:nvSpPr>
        <p:spPr>
          <a:xfrm>
            <a:off x="-1" y="1733384"/>
            <a:ext cx="553998" cy="3933930"/>
          </a:xfrm>
          <a:prstGeom prst="rect">
            <a:avLst/>
          </a:prstGeom>
          <a:noFill/>
        </p:spPr>
        <p:txBody>
          <a:bodyPr vert="vert270" wrap="square" tIns="18000" bIns="18000" rtlCol="0">
            <a:spAutoFit/>
          </a:bodyPr>
          <a:lstStyle/>
          <a:p>
            <a:r>
              <a:rPr lang="fr-CH" sz="2400" b="0" i="1" dirty="0" err="1" smtClean="0"/>
              <a:t>Extract</a:t>
            </a:r>
            <a:r>
              <a:rPr lang="fr-CH" sz="2400" b="0" i="1" dirty="0" smtClean="0"/>
              <a:t> </a:t>
            </a:r>
            <a:r>
              <a:rPr lang="fr-CH" sz="2400" b="0" i="1" dirty="0" err="1" smtClean="0"/>
              <a:t>from</a:t>
            </a:r>
            <a:r>
              <a:rPr lang="fr-CH" sz="2400" b="0" i="1" dirty="0" smtClean="0"/>
              <a:t> FSRM training</a:t>
            </a:r>
            <a:endParaRPr lang="fr-CH" sz="2400" b="0" i="1" dirty="0"/>
          </a:p>
        </p:txBody>
      </p:sp>
    </p:spTree>
    <p:extLst>
      <p:ext uri="{BB962C8B-B14F-4D97-AF65-F5344CB8AC3E}">
        <p14:creationId xmlns:p14="http://schemas.microsoft.com/office/powerpoint/2010/main" val="115671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55"/>
          <a:stretch/>
        </p:blipFill>
        <p:spPr bwMode="auto">
          <a:xfrm>
            <a:off x="482296" y="990600"/>
            <a:ext cx="8661704" cy="4945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" y="5943600"/>
            <a:ext cx="914400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b="0" i="1" dirty="0"/>
              <a:t>For </a:t>
            </a:r>
            <a:r>
              <a:rPr lang="fr-CH" b="0" i="1" dirty="0" err="1"/>
              <a:t>each</a:t>
            </a:r>
            <a:r>
              <a:rPr lang="fr-CH" b="0" i="1" dirty="0"/>
              <a:t> type of </a:t>
            </a:r>
            <a:r>
              <a:rPr lang="fr-CH" b="0" i="1" dirty="0" err="1"/>
              <a:t>process</a:t>
            </a:r>
            <a:r>
              <a:rPr lang="fr-CH" b="0" i="1" dirty="0"/>
              <a:t>, the training document </a:t>
            </a:r>
            <a:r>
              <a:rPr lang="fr-CH" b="0" i="1" dirty="0" err="1"/>
              <a:t>gives</a:t>
            </a:r>
            <a:r>
              <a:rPr lang="fr-CH" b="0" i="1" dirty="0"/>
              <a:t> a </a:t>
            </a:r>
            <a:r>
              <a:rPr lang="fr-CH" b="0" i="1" dirty="0" err="1"/>
              <a:t>detailed</a:t>
            </a:r>
            <a:r>
              <a:rPr lang="fr-CH" b="0" i="1" dirty="0"/>
              <a:t> </a:t>
            </a:r>
            <a:r>
              <a:rPr lang="fr-CH" b="0" i="1" dirty="0" err="1"/>
              <a:t>explanation</a:t>
            </a:r>
            <a:r>
              <a:rPr lang="fr-CH" b="0" i="1" dirty="0"/>
              <a:t>, </a:t>
            </a:r>
            <a:r>
              <a:rPr lang="fr-CH" b="0" i="1" dirty="0" err="1"/>
              <a:t>with</a:t>
            </a:r>
            <a:r>
              <a:rPr lang="fr-CH" b="0" i="1" dirty="0"/>
              <a:t> the </a:t>
            </a:r>
            <a:r>
              <a:rPr lang="fr-CH" b="0" i="1" dirty="0" err="1"/>
              <a:t>corresponding</a:t>
            </a:r>
            <a:r>
              <a:rPr lang="fr-CH" b="0" i="1" dirty="0"/>
              <a:t> applications, pro and cons, and </a:t>
            </a:r>
            <a:r>
              <a:rPr lang="fr-CH" b="0" i="1" dirty="0" err="1"/>
              <a:t>examples</a:t>
            </a:r>
            <a:r>
              <a:rPr lang="fr-CH" b="0" i="1" dirty="0"/>
              <a:t> of </a:t>
            </a:r>
            <a:r>
              <a:rPr lang="fr-CH" b="0" i="1" dirty="0" err="1"/>
              <a:t>companies</a:t>
            </a:r>
            <a:r>
              <a:rPr lang="fr-CH" b="0" i="1" dirty="0"/>
              <a:t> able to </a:t>
            </a:r>
            <a:r>
              <a:rPr lang="fr-CH" b="0" i="1" dirty="0" err="1"/>
              <a:t>manufacturing</a:t>
            </a:r>
            <a:endParaRPr lang="fr-CH" b="0" i="1" dirty="0"/>
          </a:p>
        </p:txBody>
      </p:sp>
      <p:sp>
        <p:nvSpPr>
          <p:cNvPr id="1536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DEA88EE-2699-4B1E-B0DF-FDF28EE21AAC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8" name="Rectangle 55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0"/>
            <a:ext cx="8229600" cy="609600"/>
          </a:xfrm>
        </p:spPr>
        <p:txBody>
          <a:bodyPr/>
          <a:lstStyle/>
          <a:p>
            <a:pPr>
              <a:defRPr/>
            </a:pPr>
            <a:r>
              <a:rPr lang="fr-CH" sz="3400" i="1" dirty="0" err="1"/>
              <a:t>What</a:t>
            </a:r>
            <a:r>
              <a:rPr lang="fr-CH" sz="3400" i="1" dirty="0"/>
              <a:t> </a:t>
            </a:r>
            <a:r>
              <a:rPr lang="fr-CH" sz="3400" i="1" dirty="0" err="1"/>
              <a:t>is</a:t>
            </a:r>
            <a:r>
              <a:rPr lang="fr-CH" sz="3400" i="1" dirty="0"/>
              <a:t> </a:t>
            </a:r>
            <a:r>
              <a:rPr lang="fr-CH" sz="3400" i="1" dirty="0" err="1"/>
              <a:t>rapid</a:t>
            </a:r>
            <a:r>
              <a:rPr lang="fr-CH" sz="3400" i="1" dirty="0"/>
              <a:t> </a:t>
            </a:r>
            <a:r>
              <a:rPr lang="fr-CH" sz="3400" i="1" dirty="0" err="1"/>
              <a:t>prototyping</a:t>
            </a:r>
            <a:r>
              <a:rPr lang="fr-CH" sz="3400" i="1" dirty="0"/>
              <a:t>?</a:t>
            </a:r>
            <a:endParaRPr lang="en-US" sz="3400" i="1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680" y="1980000"/>
            <a:ext cx="4630320" cy="353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val 13"/>
          <p:cNvSpPr/>
          <p:nvPr/>
        </p:nvSpPr>
        <p:spPr bwMode="auto">
          <a:xfrm>
            <a:off x="3314700" y="3807018"/>
            <a:ext cx="533400" cy="228600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sm" len="sm"/>
            <a:tailEnd type="none"/>
          </a:ln>
          <a:effectLst/>
        </p:spPr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TextBox 12"/>
          <p:cNvSpPr txBox="1"/>
          <p:nvPr/>
        </p:nvSpPr>
        <p:spPr>
          <a:xfrm>
            <a:off x="5334000" y="5326407"/>
            <a:ext cx="319831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err="1" smtClean="0"/>
              <a:t>Fused</a:t>
            </a:r>
            <a:r>
              <a:rPr lang="fr-CH" dirty="0" smtClean="0"/>
              <a:t> </a:t>
            </a:r>
            <a:r>
              <a:rPr lang="fr-CH" dirty="0" err="1" smtClean="0"/>
              <a:t>Deposition</a:t>
            </a:r>
            <a:r>
              <a:rPr lang="fr-CH" dirty="0" smtClean="0"/>
              <a:t> </a:t>
            </a:r>
            <a:r>
              <a:rPr lang="fr-CH" dirty="0" err="1" smtClean="0"/>
              <a:t>Modeling</a:t>
            </a:r>
            <a:endParaRPr lang="fr-CH" dirty="0"/>
          </a:p>
        </p:txBody>
      </p:sp>
      <p:sp>
        <p:nvSpPr>
          <p:cNvPr id="10" name="TextBox 9"/>
          <p:cNvSpPr txBox="1"/>
          <p:nvPr/>
        </p:nvSpPr>
        <p:spPr>
          <a:xfrm>
            <a:off x="-1" y="1733384"/>
            <a:ext cx="553998" cy="3933930"/>
          </a:xfrm>
          <a:prstGeom prst="rect">
            <a:avLst/>
          </a:prstGeom>
          <a:noFill/>
        </p:spPr>
        <p:txBody>
          <a:bodyPr vert="vert270" wrap="square" tIns="18000" bIns="18000" rtlCol="0">
            <a:spAutoFit/>
          </a:bodyPr>
          <a:lstStyle/>
          <a:p>
            <a:r>
              <a:rPr lang="fr-CH" sz="2400" b="0" i="1" dirty="0" err="1" smtClean="0"/>
              <a:t>Extract</a:t>
            </a:r>
            <a:r>
              <a:rPr lang="fr-CH" sz="2400" b="0" i="1" dirty="0" smtClean="0"/>
              <a:t> </a:t>
            </a:r>
            <a:r>
              <a:rPr lang="fr-CH" sz="2400" b="0" i="1" dirty="0" err="1" smtClean="0"/>
              <a:t>from</a:t>
            </a:r>
            <a:r>
              <a:rPr lang="fr-CH" sz="2400" b="0" i="1" dirty="0" smtClean="0"/>
              <a:t> FSRM training</a:t>
            </a:r>
            <a:endParaRPr lang="fr-CH" sz="2400" b="0" i="1" dirty="0"/>
          </a:p>
        </p:txBody>
      </p:sp>
    </p:spTree>
    <p:extLst>
      <p:ext uri="{BB962C8B-B14F-4D97-AF65-F5344CB8AC3E}">
        <p14:creationId xmlns:p14="http://schemas.microsoft.com/office/powerpoint/2010/main" val="414877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LAS UPGRAD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ATLAS UPGRA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5875" cap="flat" cmpd="sng" algn="ctr">
          <a:solidFill>
            <a:schemeClr val="tx1"/>
          </a:solidFill>
          <a:prstDash val="solid"/>
          <a:round/>
          <a:headEnd type="none" w="sm" len="sm"/>
          <a:tailEnd type="none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noFill/>
        <a:ln w="15875" cap="flat" cmpd="sng" algn="ctr">
          <a:solidFill>
            <a:schemeClr val="tx1"/>
          </a:solidFill>
          <a:prstDash val="solid"/>
          <a:round/>
          <a:headEnd type="none" w="sm" len="sm"/>
          <a:tailEnd type="none"/>
        </a:ln>
        <a:effectLst/>
      </a:spPr>
      <a:bodyPr/>
      <a:lstStyle/>
    </a:lnDef>
  </a:objectDefaults>
  <a:extraClrSchemeLst>
    <a:extraClrScheme>
      <a:clrScheme name="ATLAS UPGRAD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 UPGRAD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LAS UPGRAD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 UPGRAD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 UPGRAD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 UPGRAD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 UPGRAD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TLAS UPGRAD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ATLAS UPGRA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5875" cap="flat" cmpd="sng" algn="ctr">
          <a:solidFill>
            <a:schemeClr val="tx1"/>
          </a:solidFill>
          <a:prstDash val="solid"/>
          <a:round/>
          <a:headEnd type="none" w="sm" len="sm"/>
          <a:tailEnd type="none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noFill/>
        <a:ln w="15875" cap="flat" cmpd="sng" algn="ctr">
          <a:solidFill>
            <a:schemeClr val="tx1"/>
          </a:solidFill>
          <a:prstDash val="solid"/>
          <a:round/>
          <a:headEnd type="none" w="sm" len="sm"/>
          <a:tailEnd type="none"/>
        </a:ln>
        <a:effectLst/>
      </a:spPr>
      <a:bodyPr/>
      <a:lstStyle/>
    </a:lnDef>
  </a:objectDefaults>
  <a:extraClrSchemeLst>
    <a:extraClrScheme>
      <a:clrScheme name="ATLAS UPGRAD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 UPGRAD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LAS UPGRAD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 UPGRAD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 UPGRAD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 UPGRAD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 UPGRAD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22094</TotalTime>
  <Words>1654</Words>
  <Application>Microsoft Office PowerPoint</Application>
  <PresentationFormat>On-screen Show (4:3)</PresentationFormat>
  <Paragraphs>266</Paragraphs>
  <Slides>35</Slides>
  <Notes>35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ATLAS UPGRADE</vt:lpstr>
      <vt:lpstr>1_ATLAS UPGRADE</vt:lpstr>
      <vt:lpstr>Training seminar   Rapid prototyping        Christophe Bault PH-DT-EO August 29th 2013  </vt:lpstr>
      <vt:lpstr>Summary</vt:lpstr>
      <vt:lpstr>Introduction</vt:lpstr>
      <vt:lpstr>Introduction</vt:lpstr>
      <vt:lpstr>What is rapid prototyping?</vt:lpstr>
      <vt:lpstr>PowerPoint Presentation</vt:lpstr>
      <vt:lpstr>What is rapid prototyping?</vt:lpstr>
      <vt:lpstr>What is rapid prototyping?</vt:lpstr>
      <vt:lpstr>What is rapid prototyping?</vt:lpstr>
      <vt:lpstr>What is rapid prototyping?</vt:lpstr>
      <vt:lpstr>What is rapid prototyping?</vt:lpstr>
      <vt:lpstr>List (not exhaustive) of usable materials</vt:lpstr>
      <vt:lpstr>List (not exhaustive) of usable materials</vt:lpstr>
      <vt:lpstr>List (not exhaustive) of usable materials</vt:lpstr>
      <vt:lpstr>List (not exhaustive) of usable materials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Annex</vt:lpstr>
      <vt:lpstr>Annex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UPGRADE</dc:title>
  <dc:creator>cbault</dc:creator>
  <cp:lastModifiedBy>Christophe Bault</cp:lastModifiedBy>
  <cp:revision>802</cp:revision>
  <dcterms:created xsi:type="dcterms:W3CDTF">2008-02-21T07:26:46Z</dcterms:created>
  <dcterms:modified xsi:type="dcterms:W3CDTF">2013-08-28T08:13:07Z</dcterms:modified>
</cp:coreProperties>
</file>