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6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882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08828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88904"/>
            <a:ext cx="8226854" cy="5074571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Jan Uythoven, 9/7/2013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HL-LHC-WP14, first WP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WP 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Transfer and Kickers</a:t>
            </a:r>
          </a:p>
          <a:p>
            <a:pPr lvl="1"/>
            <a:r>
              <a:rPr lang="en-GB" dirty="0" smtClean="0"/>
              <a:t>Elements related to the injection and extraction of the LHC beams</a:t>
            </a:r>
          </a:p>
          <a:p>
            <a:pPr lvl="1"/>
            <a:r>
              <a:rPr lang="en-GB" dirty="0" smtClean="0"/>
              <a:t>Hardware starts at the entrance of the injection septa MSI. LIU takes care upstream of the MSI</a:t>
            </a:r>
          </a:p>
          <a:p>
            <a:r>
              <a:rPr lang="en-GB" dirty="0" smtClean="0"/>
              <a:t>Organisation</a:t>
            </a:r>
          </a:p>
          <a:p>
            <a:pPr lvl="1"/>
            <a:r>
              <a:rPr lang="en-GB" dirty="0" smtClean="0"/>
              <a:t>WP Leader: Jan Uythoven</a:t>
            </a:r>
          </a:p>
          <a:p>
            <a:pPr lvl="1"/>
            <a:r>
              <a:rPr lang="en-US" dirty="0" smtClean="0"/>
              <a:t>Deputy: Brennan Goddard</a:t>
            </a:r>
          </a:p>
          <a:p>
            <a:pPr lvl="1"/>
            <a:r>
              <a:rPr lang="en-US" dirty="0" smtClean="0"/>
              <a:t>Sc. Secretary: Anton Lechner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84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Modus Operandi WP14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Bi-weekly meetings on Tuesday mornings at 10:30</a:t>
            </a:r>
          </a:p>
          <a:p>
            <a:pPr lvl="1"/>
            <a:r>
              <a:rPr lang="en-US" dirty="0" smtClean="0"/>
              <a:t>Regular after the summer holidays</a:t>
            </a:r>
          </a:p>
          <a:p>
            <a:pPr lvl="1"/>
            <a:r>
              <a:rPr lang="en-US" dirty="0" err="1" smtClean="0"/>
              <a:t>Indico</a:t>
            </a:r>
            <a:r>
              <a:rPr lang="en-US" dirty="0" smtClean="0"/>
              <a:t> and webpages to be put in place</a:t>
            </a:r>
          </a:p>
          <a:p>
            <a:r>
              <a:rPr lang="en-US" dirty="0" smtClean="0"/>
              <a:t>In the beginning the accent will be on the TDI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548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to other Work Packages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72" y="884664"/>
            <a:ext cx="7653260" cy="54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96000" y="4676077"/>
            <a:ext cx="1925444" cy="5129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483112" y="1765610"/>
            <a:ext cx="2026961" cy="60216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214946" y="2520176"/>
            <a:ext cx="2026961" cy="60216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876693" y="1520283"/>
            <a:ext cx="2026961" cy="546410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51395" y="942321"/>
            <a:ext cx="2026961" cy="52220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76984" y="3623521"/>
            <a:ext cx="2026961" cy="60216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367344" y="3582634"/>
            <a:ext cx="2026961" cy="486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253271" y="4136476"/>
            <a:ext cx="2026961" cy="486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603213" y="1144232"/>
            <a:ext cx="2217938" cy="486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721728" y="5233014"/>
            <a:ext cx="2026961" cy="486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732881" y="5757120"/>
            <a:ext cx="2026961" cy="48693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65472" y="2148468"/>
            <a:ext cx="56188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0458" y="1793488"/>
            <a:ext cx="915955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7882D"/>
                </a:solidFill>
              </a:rPr>
              <a:t>Strong Link</a:t>
            </a:r>
            <a:endParaRPr lang="en-GB" dirty="0">
              <a:solidFill>
                <a:srgbClr val="F7882D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092820" y="1203424"/>
            <a:ext cx="51039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3551" y="1048215"/>
            <a:ext cx="1055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General link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463776" cy="7088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WP2 Accelerator Physics and Performance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Optics and Trajectories in the injection and dump regions</a:t>
            </a:r>
          </a:p>
          <a:p>
            <a:pPr lvl="1"/>
            <a:r>
              <a:rPr lang="en-US" dirty="0" smtClean="0"/>
              <a:t>Phase between kickers and protective elements</a:t>
            </a:r>
          </a:p>
          <a:p>
            <a:pPr lvl="1"/>
            <a:r>
              <a:rPr lang="en-US" dirty="0" smtClean="0"/>
              <a:t>Aperture in the region</a:t>
            </a:r>
          </a:p>
          <a:p>
            <a:pPr lvl="2"/>
            <a:r>
              <a:rPr lang="en-US" dirty="0" smtClean="0"/>
              <a:t>Especially for failure scenarios</a:t>
            </a:r>
          </a:p>
          <a:p>
            <a:pPr lvl="1"/>
            <a:r>
              <a:rPr lang="en-US" dirty="0" smtClean="0"/>
              <a:t>See talk Riccardo later in this meeting</a:t>
            </a:r>
          </a:p>
          <a:p>
            <a:r>
              <a:rPr lang="en-US" dirty="0" smtClean="0"/>
              <a:t>Layout options</a:t>
            </a:r>
          </a:p>
          <a:p>
            <a:r>
              <a:rPr lang="en-US" dirty="0" smtClean="0"/>
              <a:t>Beam impedance of Absorber Elements</a:t>
            </a:r>
          </a:p>
          <a:p>
            <a:r>
              <a:rPr lang="en-US" dirty="0" smtClean="0"/>
              <a:t>E-cloud of elements (MKI)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3249" y="5716859"/>
            <a:ext cx="372450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G.Arduini</a:t>
            </a:r>
            <a:r>
              <a:rPr lang="en-US" dirty="0" smtClean="0"/>
              <a:t>, </a:t>
            </a:r>
            <a:r>
              <a:rPr lang="en-US" dirty="0" err="1" smtClean="0"/>
              <a:t>A.Wolski</a:t>
            </a:r>
            <a:r>
              <a:rPr lang="en-US" dirty="0" smtClean="0"/>
              <a:t>, R.de Maria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1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WP5 Collimation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Injection and dump protection depends on collimation hierarchy and tolerances</a:t>
            </a:r>
          </a:p>
          <a:p>
            <a:pPr lvl="1"/>
            <a:r>
              <a:rPr lang="en-US" dirty="0"/>
              <a:t>Asynchronous dumps</a:t>
            </a:r>
          </a:p>
          <a:p>
            <a:pPr lvl="1"/>
            <a:r>
              <a:rPr lang="en-US" dirty="0"/>
              <a:t>Protection of TCTs</a:t>
            </a:r>
          </a:p>
          <a:p>
            <a:r>
              <a:rPr lang="en-US" dirty="0" smtClean="0"/>
              <a:t>Collimation control system and interlocking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01269" y="5347527"/>
            <a:ext cx="243096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S.Redaelli</a:t>
            </a:r>
            <a:r>
              <a:rPr lang="en-US" dirty="0" smtClean="0"/>
              <a:t>, </a:t>
            </a:r>
            <a:r>
              <a:rPr lang="en-US" dirty="0" err="1" smtClean="0"/>
              <a:t>R.Appleby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35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WP7 Machine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Injection and dump protection originally part of WP7 before the “Beam Transfer and Kickers” WP existed</a:t>
            </a:r>
          </a:p>
          <a:p>
            <a:r>
              <a:rPr lang="en-US" dirty="0" smtClean="0"/>
              <a:t>Can be redefined within WP7 (talked to Markus and Daniel)</a:t>
            </a:r>
          </a:p>
          <a:p>
            <a:r>
              <a:rPr lang="en-US" dirty="0" smtClean="0"/>
              <a:t>Strong collaboration through MPP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3249" y="5716859"/>
            <a:ext cx="296622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D.Wollmann</a:t>
            </a:r>
            <a:r>
              <a:rPr lang="en-US" dirty="0" smtClean="0"/>
              <a:t>, </a:t>
            </a:r>
            <a:r>
              <a:rPr lang="en-US" dirty="0" err="1" smtClean="0"/>
              <a:t>J.Wenninger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1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WP8 Collider-Experiment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mentioned in the WP description, but seems logical to me that it also contains:</a:t>
            </a:r>
          </a:p>
          <a:p>
            <a:pPr lvl="1"/>
            <a:r>
              <a:rPr lang="en-US" dirty="0" smtClean="0"/>
              <a:t>Protection of Experiment in case of injection or dump failures</a:t>
            </a:r>
          </a:p>
          <a:p>
            <a:pPr lvl="1"/>
            <a:r>
              <a:rPr lang="en-US" dirty="0" smtClean="0"/>
              <a:t>Lay-out</a:t>
            </a:r>
          </a:p>
          <a:p>
            <a:pPr lvl="2"/>
            <a:r>
              <a:rPr lang="en-US" dirty="0" smtClean="0"/>
              <a:t>ALICE ZDC recombination chamber close to TDI, meeting planned with ALICE for 18</a:t>
            </a:r>
            <a:r>
              <a:rPr lang="en-US" baseline="30000" dirty="0" smtClean="0"/>
              <a:t>th</a:t>
            </a:r>
            <a:r>
              <a:rPr lang="en-US" dirty="0" smtClean="0"/>
              <a:t> July via LTEX</a:t>
            </a:r>
          </a:p>
          <a:p>
            <a:pPr lvl="1"/>
            <a:r>
              <a:rPr lang="en-US" dirty="0" smtClean="0"/>
              <a:t>Relation LTEX and WP8 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3249" y="5716859"/>
            <a:ext cx="372450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B. Di </a:t>
            </a:r>
            <a:r>
              <a:rPr lang="en-US" dirty="0" err="1" smtClean="0"/>
              <a:t>Girolamo</a:t>
            </a:r>
            <a:r>
              <a:rPr lang="en-US" dirty="0" smtClean="0"/>
              <a:t>, D. </a:t>
            </a:r>
            <a:r>
              <a:rPr lang="en-US" dirty="0" err="1" smtClean="0"/>
              <a:t>Lacarrere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70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WP10 Energy Deposition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Collaboration, sharing models and people</a:t>
            </a:r>
          </a:p>
          <a:p>
            <a:r>
              <a:rPr lang="en-US" dirty="0" smtClean="0"/>
              <a:t>Actual simulations of absorbers (TDI, TDE etc.) will be done under WP14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54031" y="5144430"/>
            <a:ext cx="22599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F.Cerutti</a:t>
            </a:r>
            <a:r>
              <a:rPr lang="en-US" dirty="0" smtClean="0"/>
              <a:t>, </a:t>
            </a:r>
            <a:r>
              <a:rPr lang="en-US" dirty="0" err="1" smtClean="0"/>
              <a:t>N.Mohkov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635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 strong Dependence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WP1: Project Management and Technical Coordination</a:t>
            </a:r>
          </a:p>
          <a:p>
            <a:r>
              <a:rPr lang="en-US" dirty="0" smtClean="0"/>
              <a:t>WP12: Vacuum</a:t>
            </a:r>
          </a:p>
          <a:p>
            <a:pPr lvl="1"/>
            <a:r>
              <a:rPr lang="en-US" dirty="0" smtClean="0"/>
              <a:t>As Vacuum in all equipment, dump window</a:t>
            </a:r>
          </a:p>
          <a:p>
            <a:pPr lvl="1"/>
            <a:r>
              <a:rPr lang="en-US" dirty="0" smtClean="0"/>
              <a:t>MKI: multi-</a:t>
            </a:r>
            <a:r>
              <a:rPr lang="en-US" dirty="0" err="1" smtClean="0"/>
              <a:t>pacting</a:t>
            </a:r>
            <a:r>
              <a:rPr lang="en-US" dirty="0" smtClean="0"/>
              <a:t>, e-cloud</a:t>
            </a:r>
          </a:p>
          <a:p>
            <a:pPr lvl="1"/>
            <a:r>
              <a:rPr lang="en-US" dirty="0" smtClean="0"/>
              <a:t>Absorbers: bake-out etc.</a:t>
            </a:r>
          </a:p>
          <a:p>
            <a:r>
              <a:rPr lang="en-US" dirty="0" smtClean="0"/>
              <a:t>WP13: Beam Diagnostics</a:t>
            </a:r>
          </a:p>
          <a:p>
            <a:pPr lvl="1"/>
            <a:r>
              <a:rPr lang="en-US" dirty="0" smtClean="0"/>
              <a:t>Related to injection and beam dump</a:t>
            </a:r>
          </a:p>
          <a:p>
            <a:pPr lvl="1"/>
            <a:r>
              <a:rPr lang="en-US" dirty="0" smtClean="0"/>
              <a:t>BTVs, BLMs (injection losses), BCTs, AGM etc.</a:t>
            </a:r>
          </a:p>
          <a:p>
            <a:r>
              <a:rPr lang="en-US" dirty="0" smtClean="0"/>
              <a:t>WP15: Integration &amp; (de-)installation</a:t>
            </a:r>
          </a:p>
          <a:p>
            <a:r>
              <a:rPr lang="en-US" dirty="0" smtClean="0"/>
              <a:t>WP16: Hardware commissioning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813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 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TDI studies ongoing, see later this meeting</a:t>
            </a:r>
          </a:p>
          <a:p>
            <a:pPr lvl="1"/>
            <a:r>
              <a:rPr lang="en-US" sz="2400" dirty="0" smtClean="0"/>
              <a:t>Functional spec to be published</a:t>
            </a:r>
          </a:p>
          <a:p>
            <a:pPr lvl="1"/>
            <a:r>
              <a:rPr lang="en-US" sz="2400" dirty="0" smtClean="0"/>
              <a:t>Installation in LS2</a:t>
            </a:r>
          </a:p>
          <a:p>
            <a:r>
              <a:rPr lang="en-US" sz="2800" dirty="0" smtClean="0"/>
              <a:t>TCDD, TCLIA/B, TCLIM to be adapted?</a:t>
            </a:r>
          </a:p>
          <a:p>
            <a:r>
              <a:rPr lang="en-US" sz="2800" dirty="0" smtClean="0"/>
              <a:t>Injection kickers MKI</a:t>
            </a:r>
          </a:p>
          <a:p>
            <a:pPr lvl="1"/>
            <a:r>
              <a:rPr lang="en-US" sz="2400" dirty="0" smtClean="0"/>
              <a:t>extrapolation of operational data, changes required?</a:t>
            </a:r>
          </a:p>
          <a:p>
            <a:r>
              <a:rPr lang="en-US" sz="2800" dirty="0" smtClean="0"/>
              <a:t>Injection protection failure studies, interlocking</a:t>
            </a:r>
          </a:p>
          <a:p>
            <a:r>
              <a:rPr lang="en-US" sz="2800" dirty="0" smtClean="0"/>
              <a:t>Beam dumping system</a:t>
            </a:r>
          </a:p>
          <a:p>
            <a:pPr lvl="1"/>
            <a:r>
              <a:rPr lang="en-US" sz="2400" dirty="0" smtClean="0"/>
              <a:t>TDE, window VDWB, BTVs</a:t>
            </a:r>
          </a:p>
          <a:p>
            <a:pPr lvl="1"/>
            <a:r>
              <a:rPr lang="en-US" sz="2400" dirty="0" smtClean="0"/>
              <a:t>TCDQ, (button) TCSG, TCDQM and its positioning, </a:t>
            </a:r>
            <a:r>
              <a:rPr lang="en-US" sz="2400" dirty="0" err="1" smtClean="0"/>
              <a:t>asynch</a:t>
            </a:r>
            <a:r>
              <a:rPr lang="en-US" sz="2400" dirty="0" smtClean="0"/>
              <a:t> dump, abort gap</a:t>
            </a:r>
          </a:p>
          <a:p>
            <a:r>
              <a:rPr lang="en-US" sz="2800" dirty="0" smtClean="0"/>
              <a:t>Beam dump failure studies and interlocking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 Uythoven, 9/7/2013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HL-LHC-WP14, first WP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440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 standard 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542</Words>
  <Application>Microsoft Office PowerPoint</Application>
  <PresentationFormat>On-screen Show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 standard template</vt:lpstr>
      <vt:lpstr>HL-LHC WP 14</vt:lpstr>
      <vt:lpstr>Link to other Work Packages</vt:lpstr>
      <vt:lpstr>WP2 Accelerator Physics and Performance</vt:lpstr>
      <vt:lpstr>WP5 Collimation</vt:lpstr>
      <vt:lpstr>WP7 Machine Protection</vt:lpstr>
      <vt:lpstr>WP8 Collider-Experiment Interface</vt:lpstr>
      <vt:lpstr>WP10 Energy Deposition</vt:lpstr>
      <vt:lpstr>Less strong Dependence</vt:lpstr>
      <vt:lpstr>WP 14</vt:lpstr>
      <vt:lpstr>Modus Operandi WP14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uythoven</dc:creator>
  <cp:lastModifiedBy>uythoven</cp:lastModifiedBy>
  <cp:revision>14</cp:revision>
  <cp:lastPrinted>2013-07-08T11:36:14Z</cp:lastPrinted>
  <dcterms:created xsi:type="dcterms:W3CDTF">2013-07-08T09:22:09Z</dcterms:created>
  <dcterms:modified xsi:type="dcterms:W3CDTF">2013-07-08T13:07:13Z</dcterms:modified>
</cp:coreProperties>
</file>