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64" r:id="rId2"/>
    <p:sldId id="393" r:id="rId3"/>
    <p:sldId id="408" r:id="rId4"/>
    <p:sldId id="394" r:id="rId5"/>
    <p:sldId id="381" r:id="rId6"/>
    <p:sldId id="404" r:id="rId7"/>
    <p:sldId id="405" r:id="rId8"/>
    <p:sldId id="406" r:id="rId9"/>
    <p:sldId id="382" r:id="rId10"/>
    <p:sldId id="275" r:id="rId11"/>
    <p:sldId id="333" r:id="rId12"/>
    <p:sldId id="384" r:id="rId13"/>
    <p:sldId id="302" r:id="rId14"/>
    <p:sldId id="303" r:id="rId15"/>
    <p:sldId id="336" r:id="rId16"/>
    <p:sldId id="387" r:id="rId17"/>
    <p:sldId id="311" r:id="rId18"/>
    <p:sldId id="414" r:id="rId19"/>
    <p:sldId id="299" r:id="rId20"/>
    <p:sldId id="300" r:id="rId21"/>
    <p:sldId id="301" r:id="rId22"/>
    <p:sldId id="413" r:id="rId23"/>
    <p:sldId id="391" r:id="rId24"/>
    <p:sldId id="416" r:id="rId25"/>
    <p:sldId id="418" r:id="rId26"/>
    <p:sldId id="419" r:id="rId27"/>
    <p:sldId id="422" r:id="rId28"/>
    <p:sldId id="423" r:id="rId29"/>
    <p:sldId id="421" r:id="rId30"/>
    <p:sldId id="415" r:id="rId31"/>
    <p:sldId id="340" r:id="rId32"/>
    <p:sldId id="325" r:id="rId33"/>
    <p:sldId id="389" r:id="rId34"/>
    <p:sldId id="388" r:id="rId35"/>
    <p:sldId id="385" r:id="rId36"/>
    <p:sldId id="331" r:id="rId37"/>
    <p:sldId id="332" r:id="rId38"/>
    <p:sldId id="430" r:id="rId39"/>
    <p:sldId id="431" r:id="rId40"/>
    <p:sldId id="435" r:id="rId41"/>
    <p:sldId id="432" r:id="rId42"/>
    <p:sldId id="433" r:id="rId43"/>
    <p:sldId id="434" r:id="rId44"/>
    <p:sldId id="424" r:id="rId45"/>
    <p:sldId id="425" r:id="rId46"/>
    <p:sldId id="426" r:id="rId47"/>
    <p:sldId id="427" r:id="rId48"/>
    <p:sldId id="428" r:id="rId49"/>
    <p:sldId id="42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0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91706" autoAdjust="0"/>
  </p:normalViewPr>
  <p:slideViewPr>
    <p:cSldViewPr snapToGrid="0" snapToObjects="1">
      <p:cViewPr>
        <p:scale>
          <a:sx n="107" d="100"/>
          <a:sy n="107" d="100"/>
        </p:scale>
        <p:origin x="-16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4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8/26/2013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81190-FBD2-42D9-AD0C-169CB4295AC7}" type="slidenum">
              <a:rPr lang="en-GB"/>
              <a:pPr/>
              <a:t>6</a:t>
            </a:fld>
            <a:endParaRPr lang="en-GB"/>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xfrm>
            <a:off x="913968" y="4343696"/>
            <a:ext cx="5030064" cy="4115389"/>
          </a:xfrm>
        </p:spPr>
        <p:txBody>
          <a:bodyPr/>
          <a:lstStyle/>
          <a:p>
            <a:endParaRPr lang="fr-C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38</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39</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screenshot</a:t>
            </a:r>
            <a:r>
              <a:rPr lang="en-US" baseline="0" dirty="0" smtClean="0"/>
              <a:t> of our website.</a:t>
            </a:r>
          </a:p>
          <a:p>
            <a:r>
              <a:rPr lang="en-US" baseline="0" dirty="0" smtClean="0"/>
              <a:t>We have implemented the scheme pioneered by the University of Glasgow. We are ready to give a free license (for some of our technologies) to companies who will demonstrate that they can turn it into a product.</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42</a:t>
            </a:fld>
            <a:endParaRPr lang="en-US"/>
          </a:p>
        </p:txBody>
      </p:sp>
    </p:spTree>
    <p:extLst>
      <p:ext uri="{BB962C8B-B14F-4D97-AF65-F5344CB8AC3E}">
        <p14:creationId xmlns:p14="http://schemas.microsoft.com/office/powerpoint/2010/main" val="601786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86200" y="8686643"/>
            <a:ext cx="2971800" cy="457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8" tIns="48049" rIns="96098" bIns="48049"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3119EDEF-0AF3-D941-B6CA-8630B365E125}" type="slidenum">
              <a:rPr lang="en-GB">
                <a:latin typeface="Times" charset="0"/>
              </a:rPr>
              <a:pPr algn="r" eaLnBrk="1" hangingPunct="1"/>
              <a:t>44</a:t>
            </a:fld>
            <a:endParaRPr lang="en-GB">
              <a:latin typeface="Times" charset="0"/>
            </a:endParaRPr>
          </a:p>
        </p:txBody>
      </p:sp>
      <p:sp>
        <p:nvSpPr>
          <p:cNvPr id="75778" name="Rectangle 2"/>
          <p:cNvSpPr>
            <a:spLocks noGrp="1" noRot="1" noChangeAspect="1" noChangeArrowheads="1" noTextEdit="1"/>
          </p:cNvSpPr>
          <p:nvPr>
            <p:ph type="sldImg"/>
          </p:nvPr>
        </p:nvSpPr>
        <p:spPr>
          <a:solidFill>
            <a:srgbClr val="FFFFFF"/>
          </a:solidFill>
          <a:ln/>
        </p:spPr>
      </p:sp>
      <p:sp>
        <p:nvSpPr>
          <p:cNvPr id="7577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D47586-B8BD-41EE-AADC-8941E6E6905B}" type="slidenum">
              <a:rPr lang="en-GB"/>
              <a:pPr/>
              <a:t>7</a:t>
            </a:fld>
            <a:endParaRPr lang="en-GB"/>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5C46BD-CD08-4771-BAC5-473BC506B334}" type="slidenum">
              <a:rPr lang="en-GB"/>
              <a:pPr/>
              <a:t>8</a:t>
            </a:fld>
            <a:endParaRPr lang="en-GB"/>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solidFill>
                  <a:prstClr val="black"/>
                </a:solidFill>
              </a:rPr>
              <a:pPr>
                <a:defRPr/>
              </a:pPr>
              <a:t>11</a:t>
            </a:fld>
            <a:endParaRPr lang="en-GB">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solidFill>
                  <a:prstClr val="black"/>
                </a:solidFill>
              </a:rPr>
              <a:pPr>
                <a:defRPr/>
              </a:pPr>
              <a:t>31</a:t>
            </a:fld>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35</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36</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FC345A4-8559-4C61-BD29-6A6C49370915}" type="datetimeFigureOut">
              <a:rPr lang="en-GB" smtClean="0">
                <a:solidFill>
                  <a:prstClr val="black">
                    <a:tint val="75000"/>
                  </a:prstClr>
                </a:solidFill>
              </a:rPr>
              <a:pPr/>
              <a:t>26/08/2013</a:t>
            </a:fld>
            <a:endParaRPr lang="en-GB">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endParaRPr lang="en-GB" dirty="0">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7429977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0636499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userDrawn="1"/>
        </p:nvSpPr>
        <p:spPr>
          <a:xfrm>
            <a:off x="4079172" y="6395431"/>
            <a:ext cx="4629856" cy="523220"/>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US" sz="1000" dirty="0" smtClean="0"/>
          </a:p>
          <a:p>
            <a:r>
              <a:rPr lang="en-US" i="1" dirty="0" smtClean="0">
                <a:solidFill>
                  <a:schemeClr val="tx2">
                    <a:lumMod val="75000"/>
                  </a:schemeClr>
                </a:solidFill>
                <a:latin typeface="Helvetica Neue"/>
                <a:cs typeface="Helvetica Neue"/>
              </a:rPr>
              <a:t>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 id="2147483676" r:id="rId15"/>
    <p:sldLayoutId id="2147483679" r:id="rId16"/>
    <p:sldLayoutId id="2147483680" r:id="rId17"/>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mediaarchive.cern.ch/MediaArchive/Photo/Public/2010/1006109/1006109_05/1006109_05-A5-at-72-dpi.jpg" TargetMode="External"/><Relationship Id="rId2" Type="http://schemas.openxmlformats.org/officeDocument/2006/relationships/image" Target="../media/image31.jpeg"/><Relationship Id="rId1" Type="http://schemas.openxmlformats.org/officeDocument/2006/relationships/slideLayout" Target="../slideLayouts/slideLayout14.xml"/><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gi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37.jpeg"/><Relationship Id="rId3" Type="http://schemas.openxmlformats.org/officeDocument/2006/relationships/image" Target="../media/image40.jpeg"/><Relationship Id="rId7" Type="http://schemas.openxmlformats.org/officeDocument/2006/relationships/image" Target="../media/image42.jpeg"/><Relationship Id="rId12" Type="http://schemas.openxmlformats.org/officeDocument/2006/relationships/image" Target="../media/image39.emf"/><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41.jpeg"/><Relationship Id="rId11" Type="http://schemas.openxmlformats.org/officeDocument/2006/relationships/oleObject" Target="../embeddings/oleObject1.bin"/><Relationship Id="rId5" Type="http://schemas.openxmlformats.org/officeDocument/2006/relationships/image" Target="../media/image16.jpeg"/><Relationship Id="rId15" Type="http://schemas.openxmlformats.org/officeDocument/2006/relationships/image" Target="../media/image47.png"/><Relationship Id="rId10" Type="http://schemas.openxmlformats.org/officeDocument/2006/relationships/image" Target="../media/image45.png"/><Relationship Id="rId4" Type="http://schemas.openxmlformats.org/officeDocument/2006/relationships/image" Target="../media/image12.wmf"/><Relationship Id="rId9" Type="http://schemas.openxmlformats.org/officeDocument/2006/relationships/image" Target="../media/image44.png"/><Relationship Id="rId14" Type="http://schemas.openxmlformats.org/officeDocument/2006/relationships/image" Target="../media/image46.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2.bin"/><Relationship Id="rId7" Type="http://schemas.openxmlformats.org/officeDocument/2006/relationships/image" Target="../media/image45.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9.jpeg"/><Relationship Id="rId4" Type="http://schemas.openxmlformats.org/officeDocument/2006/relationships/image" Target="../media/image48.png"/><Relationship Id="rId9" Type="http://schemas.openxmlformats.org/officeDocument/2006/relationships/image" Target="../media/image39.emf"/></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8.jpeg"/><Relationship Id="rId1" Type="http://schemas.openxmlformats.org/officeDocument/2006/relationships/slideLayout" Target="../slideLayouts/slideLayout14.xml"/><Relationship Id="rId5" Type="http://schemas.microsoft.com/office/2007/relationships/hdphoto" Target="../media/hdphoto2.wdp"/><Relationship Id="rId4" Type="http://schemas.openxmlformats.org/officeDocument/2006/relationships/image" Target="../media/image59.jpeg"/></Relationships>
</file>

<file path=ppt/slides/_rels/slide28.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14.xml"/><Relationship Id="rId4" Type="http://schemas.openxmlformats.org/officeDocument/2006/relationships/image" Target="../media/image62.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1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jpeg"/></Relationships>
</file>

<file path=ppt/slides/_rels/slide3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3.xml"/><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75.png"/></Relationships>
</file>

<file path=ppt/slides/_rels/slide37.xml.rels><?xml version="1.0" encoding="UTF-8" standalone="yes"?>
<Relationships xmlns="http://schemas.openxmlformats.org/package/2006/relationships"><Relationship Id="rId3" Type="http://schemas.openxmlformats.org/officeDocument/2006/relationships/hyperlink" Target="http://www.cern.ch/knowledgetransfer"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hyperlink" Target="mailto:mail-TTO@cern.ch" TargetMode="External"/><Relationship Id="rId4" Type="http://schemas.openxmlformats.org/officeDocument/2006/relationships/hyperlink" Target="mailto:Nick.Ziogas@cern.ch"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79.png"/></Relationships>
</file>

<file path=ppt/slides/_rels/slide43.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82.jpeg"/></Relationships>
</file>

<file path=ppt/slides/_rels/slide45.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jpeg"/><Relationship Id="rId1" Type="http://schemas.openxmlformats.org/officeDocument/2006/relationships/slideLayout" Target="../slideLayouts/slideLayout14.xml"/><Relationship Id="rId4" Type="http://schemas.openxmlformats.org/officeDocument/2006/relationships/image" Target="../media/image86.png"/></Relationships>
</file>

<file path=ppt/slides/_rels/slide47.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png"/><Relationship Id="rId1" Type="http://schemas.openxmlformats.org/officeDocument/2006/relationships/slideLayout" Target="../slideLayouts/slideLayout14.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4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Gigabyte"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16.jpeg"/><Relationship Id="rId4" Type="http://schemas.openxmlformats.org/officeDocument/2006/relationships/hyperlink" Target="http://en.wikipedia.org/wiki/Megabyte"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91406"/>
            <a:ext cx="8265984" cy="2330501"/>
          </a:xfrm>
          <a:ln>
            <a:solidFill>
              <a:schemeClr val="bg1"/>
            </a:solidFill>
          </a:ln>
        </p:spPr>
        <p:txBody>
          <a:bodyPr>
            <a:normAutofit fontScale="90000"/>
          </a:bodyPr>
          <a:lstStyle/>
          <a:p>
            <a:pPr algn="r"/>
            <a:r>
              <a:rPr lang="en-US" sz="4800" dirty="0" smtClean="0">
                <a:solidFill>
                  <a:srgbClr val="D30707"/>
                </a:solidFill>
              </a:rPr>
              <a:t>CERN,</a:t>
            </a:r>
            <a:br>
              <a:rPr lang="en-US" sz="4800" dirty="0" smtClean="0">
                <a:solidFill>
                  <a:srgbClr val="D30707"/>
                </a:solidFill>
              </a:rPr>
            </a:br>
            <a:r>
              <a:rPr lang="en-US" sz="4800" dirty="0" smtClean="0">
                <a:solidFill>
                  <a:srgbClr val="D30707"/>
                </a:solidFill>
              </a:rPr>
              <a:t>accelerating </a:t>
            </a:r>
            <a:br>
              <a:rPr lang="en-US" sz="4800" dirty="0" smtClean="0">
                <a:solidFill>
                  <a:srgbClr val="D30707"/>
                </a:solidFill>
              </a:rPr>
            </a:br>
            <a:r>
              <a:rPr lang="en-US" sz="4800" dirty="0" smtClean="0">
                <a:solidFill>
                  <a:srgbClr val="D30707"/>
                </a:solidFill>
              </a:rPr>
              <a:t>innovation</a:t>
            </a:r>
            <a:br>
              <a:rPr lang="en-US" sz="4800" dirty="0" smtClean="0">
                <a:solidFill>
                  <a:srgbClr val="D30707"/>
                </a:solidFill>
              </a:rPr>
            </a:br>
            <a:endParaRPr lang="en-US" sz="4800" dirty="0">
              <a:solidFill>
                <a:srgbClr val="D30707"/>
              </a:solidFill>
            </a:endParaRPr>
          </a:p>
        </p:txBody>
      </p:sp>
      <p:sp>
        <p:nvSpPr>
          <p:cNvPr id="5" name="Rectangle 4"/>
          <p:cNvSpPr/>
          <p:nvPr/>
        </p:nvSpPr>
        <p:spPr>
          <a:xfrm>
            <a:off x="3639592" y="4296878"/>
            <a:ext cx="5058192" cy="892552"/>
          </a:xfrm>
          <a:prstGeom prst="rect">
            <a:avLst/>
          </a:prstGeom>
        </p:spPr>
        <p:txBody>
          <a:bodyPr wrap="square">
            <a:spAutoFit/>
          </a:bodyPr>
          <a:lstStyle/>
          <a:p>
            <a:pPr algn="r"/>
            <a:r>
              <a:rPr lang="en-US" sz="2800" dirty="0" smtClean="0"/>
              <a:t>Nick Ziogas</a:t>
            </a:r>
          </a:p>
          <a:p>
            <a:pPr algn="r"/>
            <a:r>
              <a:rPr lang="en-US" sz="2400" dirty="0" smtClean="0">
                <a:solidFill>
                  <a:schemeClr val="accent5">
                    <a:lumMod val="60000"/>
                    <a:lumOff val="40000"/>
                  </a:schemeClr>
                </a:solidFill>
              </a:rPr>
              <a:t>Knowledge </a:t>
            </a:r>
            <a:r>
              <a:rPr lang="en-US" sz="2400" dirty="0">
                <a:solidFill>
                  <a:schemeClr val="accent5">
                    <a:lumMod val="60000"/>
                    <a:lumOff val="40000"/>
                  </a:schemeClr>
                </a:solidFill>
              </a:rPr>
              <a:t>Transfer </a:t>
            </a:r>
            <a:r>
              <a:rPr lang="en-US" sz="2400" dirty="0" smtClean="0">
                <a:solidFill>
                  <a:schemeClr val="accent5">
                    <a:lumMod val="60000"/>
                    <a:lumOff val="40000"/>
                  </a:schemeClr>
                </a:solidFill>
              </a:rPr>
              <a:t>Group</a:t>
            </a:r>
            <a:endParaRPr lang="en-US" sz="2400" dirty="0"/>
          </a:p>
        </p:txBody>
      </p:sp>
    </p:spTree>
    <p:extLst>
      <p:ext uri="{BB962C8B-B14F-4D97-AF65-F5344CB8AC3E}">
        <p14:creationId xmlns:p14="http://schemas.microsoft.com/office/powerpoint/2010/main" val="3964487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CERN’s Technology Portfolio</a:t>
            </a:r>
            <a:r>
              <a:rPr lang="en-US" sz="3600" dirty="0" smtClean="0"/>
              <a:t/>
            </a:r>
            <a:br>
              <a:rPr lang="en-US" sz="3600" dirty="0" smtClean="0"/>
            </a:br>
            <a:endParaRPr lang="en-US" sz="3600" dirty="0"/>
          </a:p>
        </p:txBody>
      </p:sp>
      <p:pic>
        <p:nvPicPr>
          <p:cNvPr id="4101" name="Picture 5"/>
          <p:cNvPicPr>
            <a:picLocks noChangeAspect="1" noChangeArrowheads="1"/>
          </p:cNvPicPr>
          <p:nvPr/>
        </p:nvPicPr>
        <p:blipFill>
          <a:blip r:embed="rId2" cstate="print"/>
          <a:srcRect/>
          <a:stretch>
            <a:fillRect/>
          </a:stretch>
        </p:blipFill>
        <p:spPr bwMode="auto">
          <a:xfrm>
            <a:off x="0" y="972255"/>
            <a:ext cx="9144000" cy="5249635"/>
          </a:xfrm>
          <a:prstGeom prst="rect">
            <a:avLst/>
          </a:prstGeom>
          <a:noFill/>
          <a:ln w="9525">
            <a:noFill/>
            <a:miter lim="800000"/>
            <a:headEnd/>
            <a:tailEnd/>
          </a:ln>
          <a:effectLst/>
        </p:spPr>
      </p:pic>
    </p:spTree>
    <p:extLst>
      <p:ext uri="{BB962C8B-B14F-4D97-AF65-F5344CB8AC3E}">
        <p14:creationId xmlns:p14="http://schemas.microsoft.com/office/powerpoint/2010/main" val="3031802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eaLnBrk="0" hangingPunct="0">
              <a:defRPr/>
            </a:pPr>
            <a:r>
              <a:rPr lang="en-US" sz="4000" kern="0" dirty="0" smtClean="0">
                <a:solidFill>
                  <a:srgbClr val="336699"/>
                </a:solidFill>
                <a:latin typeface="Helvetica"/>
                <a:ea typeface="ＭＳ Ｐゴシック" pitchFamily="-112" charset="-128"/>
                <a:cs typeface="ＭＳ Ｐゴシック" pitchFamily="-112" charset="-128"/>
              </a:rPr>
              <a:t>Technology Portfolio - statistics</a:t>
            </a:r>
            <a:endParaRPr lang="en-US" sz="4000" kern="0" dirty="0">
              <a:solidFill>
                <a:srgbClr val="336699"/>
              </a:solidFill>
              <a:latin typeface="Helvetica"/>
              <a:ea typeface="ＭＳ Ｐゴシック" pitchFamily="-112" charset="-128"/>
              <a:cs typeface="ＭＳ Ｐゴシック" pitchFamily="-112" charset="-128"/>
            </a:endParaRPr>
          </a:p>
        </p:txBody>
      </p:sp>
      <p:sp>
        <p:nvSpPr>
          <p:cNvPr id="4" name="Rectangle 24"/>
          <p:cNvSpPr>
            <a:spLocks noChangeArrowheads="1"/>
          </p:cNvSpPr>
          <p:nvPr/>
        </p:nvSpPr>
        <p:spPr bwMode="auto">
          <a:xfrm>
            <a:off x="251520" y="1700808"/>
            <a:ext cx="7200800" cy="923330"/>
          </a:xfrm>
          <a:prstGeom prst="rect">
            <a:avLst/>
          </a:prstGeom>
          <a:noFill/>
          <a:ln w="9525">
            <a:noFill/>
            <a:miter lim="800000"/>
            <a:headEnd/>
            <a:tailEnd/>
          </a:ln>
        </p:spPr>
        <p:txBody>
          <a:bodyPr wrap="square">
            <a:spAutoFit/>
          </a:bodyPr>
          <a:lstStyle/>
          <a:p>
            <a:pPr fontAlgn="auto">
              <a:spcBef>
                <a:spcPts val="0"/>
              </a:spcBef>
              <a:spcAft>
                <a:spcPts val="0"/>
              </a:spcAft>
              <a:buFont typeface="Arial" pitchFamily="34" charset="0"/>
              <a:buChar char="•"/>
            </a:pPr>
            <a:r>
              <a:rPr lang="en-US" dirty="0">
                <a:solidFill>
                  <a:srgbClr val="4F81BD">
                    <a:lumMod val="75000"/>
                  </a:srgbClr>
                </a:solidFill>
                <a:latin typeface="Calibri"/>
                <a:ea typeface="ＭＳ Ｐゴシック" pitchFamily="-112" charset="-128"/>
                <a:cs typeface="+mn-cs"/>
              </a:rPr>
              <a:t> </a:t>
            </a:r>
            <a:r>
              <a:rPr lang="en-US" dirty="0" smtClean="0">
                <a:solidFill>
                  <a:srgbClr val="4F81BD">
                    <a:lumMod val="75000"/>
                  </a:srgbClr>
                </a:solidFill>
                <a:latin typeface="Calibri"/>
                <a:ea typeface="ＭＳ Ｐゴシック" pitchFamily="-112" charset="-128"/>
                <a:cs typeface="+mn-cs"/>
              </a:rPr>
              <a:t>~200 </a:t>
            </a:r>
            <a:r>
              <a:rPr lang="en-US" dirty="0">
                <a:solidFill>
                  <a:srgbClr val="4F81BD">
                    <a:lumMod val="75000"/>
                  </a:srgbClr>
                </a:solidFill>
                <a:latin typeface="Calibri"/>
                <a:ea typeface="ＭＳ Ｐゴシック" pitchFamily="-112" charset="-128"/>
                <a:cs typeface="+mn-cs"/>
              </a:rPr>
              <a:t>TT cases </a:t>
            </a:r>
            <a:r>
              <a:rPr lang="en-US" dirty="0" smtClean="0">
                <a:solidFill>
                  <a:srgbClr val="4F81BD">
                    <a:lumMod val="75000"/>
                  </a:srgbClr>
                </a:solidFill>
                <a:latin typeface="Calibri"/>
                <a:ea typeface="ＭＳ Ｐゴシック" pitchFamily="-112" charset="-128"/>
                <a:cs typeface="+mn-cs"/>
              </a:rPr>
              <a:t>(40% open, 20% protected by patent)</a:t>
            </a:r>
            <a:endParaRPr lang="en-US" dirty="0">
              <a:solidFill>
                <a:srgbClr val="4F81BD">
                  <a:lumMod val="75000"/>
                </a:srgbClr>
              </a:solidFill>
              <a:latin typeface="Calibri"/>
              <a:ea typeface="ＭＳ Ｐゴシック" pitchFamily="-112" charset="-128"/>
              <a:cs typeface="+mn-cs"/>
            </a:endParaRPr>
          </a:p>
          <a:p>
            <a:pPr marL="0" lvl="1" fontAlgn="auto">
              <a:spcBef>
                <a:spcPts val="0"/>
              </a:spcBef>
              <a:spcAft>
                <a:spcPts val="0"/>
              </a:spcAft>
              <a:buFont typeface="Arial" pitchFamily="34" charset="0"/>
              <a:buChar char="•"/>
            </a:pPr>
            <a:r>
              <a:rPr lang="en-US" dirty="0">
                <a:solidFill>
                  <a:srgbClr val="4F81BD">
                    <a:lumMod val="75000"/>
                  </a:srgbClr>
                </a:solidFill>
                <a:latin typeface="Calibri"/>
                <a:ea typeface="ＭＳ Ｐゴシック" pitchFamily="-112" charset="-128"/>
                <a:cs typeface="+mn-cs"/>
              </a:rPr>
              <a:t> </a:t>
            </a:r>
            <a:r>
              <a:rPr lang="en-US" dirty="0" smtClean="0">
                <a:solidFill>
                  <a:srgbClr val="4F81BD">
                    <a:lumMod val="75000"/>
                  </a:srgbClr>
                </a:solidFill>
                <a:latin typeface="Calibri"/>
                <a:ea typeface="ＭＳ Ｐゴシック" pitchFamily="-112" charset="-128"/>
                <a:cs typeface="+mn-cs"/>
              </a:rPr>
              <a:t>~</a:t>
            </a:r>
            <a:r>
              <a:rPr lang="en-US" dirty="0" smtClean="0">
                <a:solidFill>
                  <a:srgbClr val="4F81BD">
                    <a:lumMod val="75000"/>
                  </a:srgbClr>
                </a:solidFill>
                <a:latin typeface="Calibri"/>
                <a:ea typeface="ＭＳ Ｐゴシック" pitchFamily="-112" charset="-128"/>
              </a:rPr>
              <a:t>40</a:t>
            </a:r>
            <a:r>
              <a:rPr lang="en-US" dirty="0" smtClean="0">
                <a:solidFill>
                  <a:srgbClr val="4F81BD">
                    <a:lumMod val="75000"/>
                  </a:srgbClr>
                </a:solidFill>
                <a:latin typeface="Calibri"/>
                <a:ea typeface="ＭＳ Ｐゴシック" pitchFamily="-112" charset="-128"/>
                <a:cs typeface="+mn-cs"/>
              </a:rPr>
              <a:t> new </a:t>
            </a:r>
            <a:r>
              <a:rPr lang="en-US" dirty="0">
                <a:solidFill>
                  <a:srgbClr val="4F81BD">
                    <a:lumMod val="75000"/>
                  </a:srgbClr>
                </a:solidFill>
                <a:latin typeface="Calibri"/>
                <a:ea typeface="ＭＳ Ｐゴシック" pitchFamily="-112" charset="-128"/>
                <a:cs typeface="+mn-cs"/>
              </a:rPr>
              <a:t>disclosures per year</a:t>
            </a:r>
          </a:p>
          <a:p>
            <a:pPr marL="0" lvl="1" fontAlgn="auto">
              <a:spcBef>
                <a:spcPts val="0"/>
              </a:spcBef>
              <a:spcAft>
                <a:spcPts val="0"/>
              </a:spcAft>
              <a:buFont typeface="Arial" pitchFamily="34" charset="0"/>
              <a:buChar char="•"/>
            </a:pPr>
            <a:r>
              <a:rPr lang="en-US" dirty="0">
                <a:solidFill>
                  <a:srgbClr val="4F81BD">
                    <a:lumMod val="75000"/>
                  </a:srgbClr>
                </a:solidFill>
                <a:latin typeface="Calibri"/>
                <a:ea typeface="ＭＳ Ｐゴシック" pitchFamily="-112" charset="-128"/>
                <a:cs typeface="+mn-cs"/>
              </a:rPr>
              <a:t> </a:t>
            </a:r>
            <a:r>
              <a:rPr lang="en-US" dirty="0" smtClean="0">
                <a:solidFill>
                  <a:srgbClr val="4F81BD">
                    <a:lumMod val="75000"/>
                  </a:srgbClr>
                </a:solidFill>
                <a:latin typeface="Calibri"/>
                <a:ea typeface="ＭＳ Ｐゴシック" pitchFamily="-112" charset="-128"/>
                <a:cs typeface="+mn-cs"/>
              </a:rPr>
              <a:t> Exploitation level: ~50%</a:t>
            </a:r>
            <a:endParaRPr lang="en-US" dirty="0">
              <a:solidFill>
                <a:srgbClr val="4F81BD">
                  <a:lumMod val="75000"/>
                </a:srgbClr>
              </a:solidFill>
              <a:latin typeface="Calibri"/>
              <a:ea typeface="ＭＳ Ｐゴシック" pitchFamily="-112" charset="-128"/>
              <a:cs typeface="+mn-cs"/>
            </a:endParaRPr>
          </a:p>
        </p:txBody>
      </p:sp>
      <p:pic>
        <p:nvPicPr>
          <p:cNvPr id="5" name="Picture 4"/>
          <p:cNvPicPr>
            <a:picLocks noChangeAspect="1" noChangeArrowheads="1"/>
          </p:cNvPicPr>
          <p:nvPr/>
        </p:nvPicPr>
        <p:blipFill>
          <a:blip r:embed="rId3" cstate="print"/>
          <a:srcRect/>
          <a:stretch>
            <a:fillRect/>
          </a:stretch>
        </p:blipFill>
        <p:spPr bwMode="auto">
          <a:xfrm>
            <a:off x="683568" y="3068960"/>
            <a:ext cx="3124379" cy="3135659"/>
          </a:xfrm>
          <a:prstGeom prst="rect">
            <a:avLst/>
          </a:prstGeom>
          <a:noFill/>
          <a:ln w="9525">
            <a:noFill/>
            <a:miter lim="800000"/>
            <a:headEnd/>
            <a:tailEnd/>
          </a:ln>
        </p:spPr>
      </p:pic>
      <p:graphicFrame>
        <p:nvGraphicFramePr>
          <p:cNvPr id="6" name="Table 5"/>
          <p:cNvGraphicFramePr>
            <a:graphicFrameLocks noGrp="1"/>
          </p:cNvGraphicFramePr>
          <p:nvPr/>
        </p:nvGraphicFramePr>
        <p:xfrm>
          <a:off x="4211960" y="3212976"/>
          <a:ext cx="4608512" cy="2538431"/>
        </p:xfrm>
        <a:graphic>
          <a:graphicData uri="http://schemas.openxmlformats.org/drawingml/2006/table">
            <a:tbl>
              <a:tblPr/>
              <a:tblGrid>
                <a:gridCol w="1496710"/>
                <a:gridCol w="3111802"/>
              </a:tblGrid>
              <a:tr h="504056">
                <a:tc>
                  <a:txBody>
                    <a:bodyPr/>
                    <a:lstStyle/>
                    <a:p>
                      <a:pPr algn="ctr" fontAlgn="b"/>
                      <a:r>
                        <a:rPr lang="en-US" sz="1600" b="1" i="0" u="none" strike="noStrike" dirty="0">
                          <a:solidFill>
                            <a:srgbClr val="0070C0"/>
                          </a:solidFill>
                          <a:latin typeface="Calibri"/>
                        </a:rPr>
                        <a:t>TRL</a:t>
                      </a:r>
                    </a:p>
                  </a:txBody>
                  <a:tcPr marL="6711" marR="6711" marT="6711" marB="0" anchor="ctr">
                    <a:lnL>
                      <a:noFill/>
                    </a:lnL>
                    <a:lnR>
                      <a:noFill/>
                    </a:lnR>
                    <a:lnT>
                      <a:noFill/>
                    </a:lnT>
                    <a:lnB>
                      <a:noFill/>
                    </a:lnB>
                  </a:tcPr>
                </a:tc>
                <a:tc>
                  <a:txBody>
                    <a:bodyPr/>
                    <a:lstStyle/>
                    <a:p>
                      <a:pPr algn="l" fontAlgn="b"/>
                      <a:r>
                        <a:rPr lang="en-US" sz="1600" b="1" i="0" u="none" strike="noStrike" dirty="0" smtClean="0">
                          <a:solidFill>
                            <a:srgbClr val="0070C0"/>
                          </a:solidFill>
                          <a:latin typeface="Calibri"/>
                        </a:rPr>
                        <a:t>Simplified Definition</a:t>
                      </a:r>
                      <a:endParaRPr lang="en-US" sz="1600" b="1" i="0" u="none" strike="noStrike" dirty="0">
                        <a:solidFill>
                          <a:srgbClr val="0070C0"/>
                        </a:solidFill>
                        <a:latin typeface="Calibri"/>
                      </a:endParaRPr>
                    </a:p>
                  </a:txBody>
                  <a:tcPr marL="6711" marR="6711" marT="6711" marB="0" anchor="ctr">
                    <a:lnL>
                      <a:noFill/>
                    </a:lnL>
                    <a:lnR>
                      <a:noFill/>
                    </a:lnR>
                    <a:lnT>
                      <a:noFill/>
                    </a:lnT>
                    <a:lnB>
                      <a:noFill/>
                    </a:lnB>
                  </a:tcPr>
                </a:tc>
              </a:tr>
              <a:tr h="648072">
                <a:tc>
                  <a:txBody>
                    <a:bodyPr/>
                    <a:lstStyle/>
                    <a:p>
                      <a:pPr algn="ctr" fontAlgn="b"/>
                      <a:r>
                        <a:rPr lang="en-US" sz="1600" b="1" i="0" u="none" strike="noStrike" dirty="0">
                          <a:solidFill>
                            <a:srgbClr val="0070C0"/>
                          </a:solidFill>
                          <a:latin typeface="Calibri"/>
                        </a:rPr>
                        <a:t>1</a:t>
                      </a:r>
                    </a:p>
                  </a:txBody>
                  <a:tcPr marL="6711" marR="6711" marT="6711" marB="0" anchor="ctr">
                    <a:lnL>
                      <a:noFill/>
                    </a:lnL>
                    <a:lnR>
                      <a:noFill/>
                    </a:lnR>
                    <a:lnT>
                      <a:noFill/>
                    </a:lnT>
                    <a:lnB>
                      <a:noFill/>
                    </a:lnB>
                  </a:tcPr>
                </a:tc>
                <a:tc>
                  <a:txBody>
                    <a:bodyPr/>
                    <a:lstStyle/>
                    <a:p>
                      <a:pPr algn="l" fontAlgn="b"/>
                      <a:r>
                        <a:rPr lang="en-US" sz="1600" b="0" i="0" u="none" strike="noStrike" dirty="0">
                          <a:solidFill>
                            <a:srgbClr val="0070C0"/>
                          </a:solidFill>
                          <a:latin typeface="Calibri"/>
                        </a:rPr>
                        <a:t>Technology application formulated and basic concept demonstrated</a:t>
                      </a:r>
                    </a:p>
                  </a:txBody>
                  <a:tcPr marL="6711" marR="6711" marT="6711" marB="0" anchor="ctr">
                    <a:lnL>
                      <a:noFill/>
                    </a:lnL>
                    <a:lnR>
                      <a:noFill/>
                    </a:lnR>
                    <a:lnT>
                      <a:noFill/>
                    </a:lnT>
                    <a:lnB>
                      <a:noFill/>
                    </a:lnB>
                  </a:tcPr>
                </a:tc>
              </a:tr>
              <a:tr h="648072">
                <a:tc>
                  <a:txBody>
                    <a:bodyPr/>
                    <a:lstStyle/>
                    <a:p>
                      <a:pPr algn="ctr" fontAlgn="b"/>
                      <a:r>
                        <a:rPr lang="en-US" sz="1600" b="1" i="0" u="none" strike="noStrike" dirty="0">
                          <a:solidFill>
                            <a:srgbClr val="0070C0"/>
                          </a:solidFill>
                          <a:latin typeface="Calibri"/>
                        </a:rPr>
                        <a:t>2</a:t>
                      </a:r>
                    </a:p>
                  </a:txBody>
                  <a:tcPr marL="6711" marR="6711" marT="6711" marB="0" anchor="ctr">
                    <a:lnL>
                      <a:noFill/>
                    </a:lnL>
                    <a:lnR>
                      <a:noFill/>
                    </a:lnR>
                    <a:lnT>
                      <a:noFill/>
                    </a:lnT>
                    <a:lnB>
                      <a:noFill/>
                    </a:lnB>
                  </a:tcPr>
                </a:tc>
                <a:tc>
                  <a:txBody>
                    <a:bodyPr/>
                    <a:lstStyle/>
                    <a:p>
                      <a:pPr algn="l" fontAlgn="b"/>
                      <a:r>
                        <a:rPr lang="en-US" sz="1600" b="0" i="0" u="none" strike="noStrike" dirty="0">
                          <a:solidFill>
                            <a:srgbClr val="0070C0"/>
                          </a:solidFill>
                          <a:latin typeface="Calibri"/>
                        </a:rPr>
                        <a:t>Functional validation in laboratory environment</a:t>
                      </a:r>
                    </a:p>
                  </a:txBody>
                  <a:tcPr marL="6711" marR="6711" marT="6711" marB="0" anchor="ctr">
                    <a:lnL>
                      <a:noFill/>
                    </a:lnL>
                    <a:lnR>
                      <a:noFill/>
                    </a:lnR>
                    <a:lnT>
                      <a:noFill/>
                    </a:lnT>
                    <a:lnB>
                      <a:noFill/>
                    </a:lnB>
                  </a:tcPr>
                </a:tc>
              </a:tr>
              <a:tr h="424842">
                <a:tc>
                  <a:txBody>
                    <a:bodyPr/>
                    <a:lstStyle/>
                    <a:p>
                      <a:pPr algn="ctr" fontAlgn="b"/>
                      <a:r>
                        <a:rPr lang="en-US" sz="1600" b="1" i="0" u="none" strike="noStrike" dirty="0">
                          <a:solidFill>
                            <a:srgbClr val="0070C0"/>
                          </a:solidFill>
                          <a:latin typeface="Calibri"/>
                        </a:rPr>
                        <a:t>3</a:t>
                      </a:r>
                    </a:p>
                  </a:txBody>
                  <a:tcPr marL="6711" marR="6711" marT="6711" marB="0" anchor="ctr">
                    <a:lnL>
                      <a:noFill/>
                    </a:lnL>
                    <a:lnR>
                      <a:noFill/>
                    </a:lnR>
                    <a:lnT>
                      <a:noFill/>
                    </a:lnT>
                    <a:lnB>
                      <a:noFill/>
                    </a:lnB>
                  </a:tcPr>
                </a:tc>
                <a:tc>
                  <a:txBody>
                    <a:bodyPr/>
                    <a:lstStyle/>
                    <a:p>
                      <a:pPr algn="l" fontAlgn="b"/>
                      <a:r>
                        <a:rPr lang="en-US" sz="1600" b="0" i="0" u="none" strike="noStrike" dirty="0">
                          <a:solidFill>
                            <a:srgbClr val="0070C0"/>
                          </a:solidFill>
                          <a:latin typeface="Calibri"/>
                        </a:rPr>
                        <a:t>Representative prototype fully qualified (technology ready to transfer)</a:t>
                      </a:r>
                    </a:p>
                  </a:txBody>
                  <a:tcPr marL="6711" marR="6711" marT="6711" marB="0" anchor="ctr">
                    <a:lnL>
                      <a:noFill/>
                    </a:lnL>
                    <a:lnR>
                      <a:noFill/>
                    </a:lnR>
                    <a:lnT>
                      <a:noFill/>
                    </a:lnT>
                    <a:lnB>
                      <a:noFill/>
                    </a:lnB>
                  </a:tcPr>
                </a:tc>
              </a:tr>
            </a:tbl>
          </a:graphicData>
        </a:graphic>
      </p:graphicFrame>
      <p:sp>
        <p:nvSpPr>
          <p:cNvPr id="7" name="Rectangle 6"/>
          <p:cNvSpPr/>
          <p:nvPr/>
        </p:nvSpPr>
        <p:spPr>
          <a:xfrm>
            <a:off x="323528" y="1052736"/>
            <a:ext cx="5243102" cy="461665"/>
          </a:xfrm>
          <a:prstGeom prst="rect">
            <a:avLst/>
          </a:prstGeom>
        </p:spPr>
        <p:txBody>
          <a:bodyPr wrap="none">
            <a:spAutoFit/>
          </a:bodyPr>
          <a:lstStyle/>
          <a:p>
            <a:pPr fontAlgn="auto">
              <a:spcBef>
                <a:spcPts val="0"/>
              </a:spcBef>
              <a:spcAft>
                <a:spcPts val="0"/>
              </a:spcAft>
              <a:defRPr/>
            </a:pPr>
            <a:r>
              <a:rPr lang="en-US" b="1" dirty="0" smtClean="0">
                <a:solidFill>
                  <a:srgbClr val="0070C0"/>
                </a:solidFill>
                <a:latin typeface="Calibri"/>
                <a:ea typeface="ＭＳ Ｐゴシック" pitchFamily="-112" charset="-128"/>
                <a:cs typeface="+mn-cs"/>
              </a:rPr>
              <a:t>Technology Portfolio - General Statistics</a:t>
            </a:r>
            <a:endParaRPr lang="en-US" b="1" dirty="0">
              <a:solidFill>
                <a:srgbClr val="0070C0"/>
              </a:solidFill>
              <a:latin typeface="Calibri"/>
              <a:ea typeface="ＭＳ Ｐゴシック" pitchFamily="-112" charset="-128"/>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and Patents</a:t>
            </a:r>
            <a:endParaRPr lang="en-US" dirty="0"/>
          </a:p>
        </p:txBody>
      </p:sp>
      <p:pic>
        <p:nvPicPr>
          <p:cNvPr id="18" name="Picture 2" descr="\\cern.ch\dfs\Users\v\vnilsen\Documents\My Pictures\Patent.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892420">
            <a:off x="5395265" y="1450500"/>
            <a:ext cx="2968107" cy="42178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5" name="Content Placeholder 2"/>
          <p:cNvSpPr>
            <a:spLocks noGrp="1"/>
          </p:cNvSpPr>
          <p:nvPr>
            <p:ph idx="4294967295"/>
          </p:nvPr>
        </p:nvSpPr>
        <p:spPr>
          <a:xfrm>
            <a:off x="144242" y="1772816"/>
            <a:ext cx="4367213" cy="3888432"/>
          </a:xfrm>
        </p:spPr>
        <p:txBody>
          <a:bodyPr>
            <a:noAutofit/>
          </a:bodyPr>
          <a:lstStyle/>
          <a:p>
            <a:pPr lvl="0"/>
            <a:r>
              <a:rPr lang="en-GB" sz="2000" dirty="0"/>
              <a:t>I</a:t>
            </a:r>
            <a:r>
              <a:rPr lang="en-GB" sz="2000" dirty="0" smtClean="0"/>
              <a:t>ncrease </a:t>
            </a:r>
            <a:r>
              <a:rPr lang="en-GB" sz="2000" dirty="0"/>
              <a:t>the probability of having the technology </a:t>
            </a:r>
            <a:r>
              <a:rPr lang="en-GB" sz="2000" dirty="0" smtClean="0"/>
              <a:t>transferred (justify development investments from industry)</a:t>
            </a:r>
          </a:p>
          <a:p>
            <a:pPr lvl="0"/>
            <a:endParaRPr lang="en-GB" sz="2000" dirty="0" smtClean="0"/>
          </a:p>
          <a:p>
            <a:r>
              <a:rPr lang="en-GB" sz="2000" dirty="0"/>
              <a:t>S</a:t>
            </a:r>
            <a:r>
              <a:rPr lang="en-GB" sz="2000" dirty="0" smtClean="0"/>
              <a:t>ignificantly </a:t>
            </a:r>
            <a:r>
              <a:rPr lang="en-GB" sz="2000" dirty="0"/>
              <a:t>enhance the commercial value of the </a:t>
            </a:r>
            <a:r>
              <a:rPr lang="en-GB" sz="2000" dirty="0" smtClean="0"/>
              <a:t>technology</a:t>
            </a:r>
          </a:p>
          <a:p>
            <a:pPr lvl="0"/>
            <a:endParaRPr lang="en-GB" sz="2000" dirty="0" smtClean="0"/>
          </a:p>
          <a:p>
            <a:pPr lvl="0"/>
            <a:r>
              <a:rPr lang="en-GB" sz="2000" dirty="0" smtClean="0"/>
              <a:t>Ensure </a:t>
            </a:r>
            <a:r>
              <a:rPr lang="en-GB" sz="2000" dirty="0"/>
              <a:t>CERN’s recognition as the originator of an exceptional </a:t>
            </a:r>
            <a:r>
              <a:rPr lang="en-GB" sz="2000" dirty="0" smtClean="0"/>
              <a:t>invention</a:t>
            </a:r>
          </a:p>
          <a:p>
            <a:endParaRPr lang="en-US" sz="2000" dirty="0"/>
          </a:p>
          <a:p>
            <a:pPr lvl="0"/>
            <a:endParaRPr lang="en-US" sz="2000" dirty="0"/>
          </a:p>
          <a:p>
            <a:endParaRPr lang="en-GB" sz="2000" dirty="0"/>
          </a:p>
        </p:txBody>
      </p:sp>
      <p:sp>
        <p:nvSpPr>
          <p:cNvPr id="6" name="Text Box 8"/>
          <p:cNvSpPr txBox="1">
            <a:spLocks noChangeArrowheads="1"/>
          </p:cNvSpPr>
          <p:nvPr/>
        </p:nvSpPr>
        <p:spPr bwMode="auto">
          <a:xfrm>
            <a:off x="255854" y="1052736"/>
            <a:ext cx="5324258" cy="434242"/>
          </a:xfrm>
          <a:prstGeom prst="rect">
            <a:avLst/>
          </a:prstGeom>
          <a:noFill/>
          <a:ln w="9525">
            <a:noFill/>
            <a:miter lim="800000"/>
            <a:headEnd/>
            <a:tailEnd/>
          </a:ln>
        </p:spPr>
        <p:txBody>
          <a:bodyPr wrap="square" lIns="64282" tIns="32141" rIns="64282" bIns="32141">
            <a:spAutoFit/>
          </a:bodyPr>
          <a:lstStyle/>
          <a:p>
            <a:pPr eaLnBrk="0" hangingPunct="0">
              <a:spcBef>
                <a:spcPct val="50000"/>
              </a:spcBef>
            </a:pPr>
            <a:r>
              <a:rPr lang="en-US" sz="2400" b="1" dirty="0" smtClean="0">
                <a:solidFill>
                  <a:srgbClr val="0070C0"/>
                </a:solidFill>
                <a:latin typeface="Optima"/>
              </a:rPr>
              <a:t>Patents are taken in order to:</a:t>
            </a:r>
            <a:endParaRPr lang="en-US" sz="2400" b="1" dirty="0">
              <a:solidFill>
                <a:srgbClr val="0070C0"/>
              </a:solidFill>
              <a:latin typeface="Optima"/>
            </a:endParaRPr>
          </a:p>
        </p:txBody>
      </p:sp>
    </p:spTree>
    <p:extLst>
      <p:ext uri="{BB962C8B-B14F-4D97-AF65-F5344CB8AC3E}">
        <p14:creationId xmlns:p14="http://schemas.microsoft.com/office/powerpoint/2010/main" val="4201980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p:txBody>
          <a:bodyPr/>
          <a:lstStyle/>
          <a:p>
            <a:pPr defTabSz="1300163"/>
            <a:r>
              <a:rPr lang="en-US" sz="2000" dirty="0" smtClean="0">
                <a:solidFill>
                  <a:srgbClr val="FF0000"/>
                </a:solidFill>
                <a:ea typeface="ＭＳ Ｐゴシック"/>
                <a:cs typeface="ＭＳ Ｐゴシック"/>
              </a:rPr>
              <a:t>NEG </a:t>
            </a:r>
            <a:r>
              <a:rPr lang="en-US" sz="2000" dirty="0" smtClean="0">
                <a:ea typeface="ＭＳ Ｐゴシック"/>
                <a:cs typeface="ＭＳ Ｐゴシック"/>
              </a:rPr>
              <a:t>(Non-Evaporable Getter thin film coatings)</a:t>
            </a:r>
            <a:endParaRPr lang="en-US" sz="2000" dirty="0" smtClean="0">
              <a:solidFill>
                <a:srgbClr val="FF0000"/>
              </a:solidFill>
              <a:ea typeface="ＭＳ Ｐゴシック"/>
              <a:cs typeface="ＭＳ Ｐゴシック"/>
            </a:endParaRPr>
          </a:p>
          <a:p>
            <a:pPr defTabSz="1300163">
              <a:spcBef>
                <a:spcPct val="0"/>
              </a:spcBef>
              <a:buFont typeface="Wingdings" pitchFamily="2" charset="2"/>
              <a:buNone/>
            </a:pPr>
            <a:r>
              <a:rPr lang="en-US" dirty="0" smtClean="0">
                <a:ea typeface="ＭＳ Ｐゴシック"/>
                <a:cs typeface="ＭＳ Ｐゴシック"/>
              </a:rPr>
              <a:t>   </a:t>
            </a:r>
            <a:r>
              <a:rPr lang="en-US" sz="1800" dirty="0" smtClean="0">
                <a:ea typeface="ＭＳ Ｐゴシック"/>
                <a:cs typeface="ＭＳ Ｐゴシック"/>
              </a:rPr>
              <a:t>Technology used to create and maintain ultra-high vacuum in the accelerator vacuum chambers. </a:t>
            </a:r>
          </a:p>
          <a:p>
            <a:pPr defTabSz="1300163">
              <a:spcBef>
                <a:spcPct val="0"/>
              </a:spcBef>
            </a:pPr>
            <a:endParaRPr lang="en-US" sz="4200" dirty="0" smtClean="0">
              <a:ea typeface="ＭＳ Ｐゴシック"/>
              <a:cs typeface="ＭＳ Ｐゴシック"/>
            </a:endParaRPr>
          </a:p>
        </p:txBody>
      </p:sp>
      <p:pic>
        <p:nvPicPr>
          <p:cNvPr id="10244" name="Picture 6" descr="neg"/>
          <p:cNvPicPr>
            <a:picLocks noChangeAspect="1" noChangeArrowheads="1"/>
          </p:cNvPicPr>
          <p:nvPr/>
        </p:nvPicPr>
        <p:blipFill>
          <a:blip r:embed="rId2" cstate="print"/>
          <a:srcRect/>
          <a:stretch>
            <a:fillRect/>
          </a:stretch>
        </p:blipFill>
        <p:spPr bwMode="auto">
          <a:xfrm>
            <a:off x="1792864" y="2492896"/>
            <a:ext cx="5659456" cy="3672408"/>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From high vacuum…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912813" y="1268760"/>
            <a:ext cx="7773987" cy="4800600"/>
          </a:xfrm>
        </p:spPr>
        <p:txBody>
          <a:bodyPr/>
          <a:lstStyle/>
          <a:p>
            <a:pPr defTabSz="1300163"/>
            <a:r>
              <a:rPr lang="en-US" sz="2000" dirty="0" smtClean="0">
                <a:solidFill>
                  <a:srgbClr val="FF0000"/>
                </a:solidFill>
                <a:ea typeface="ＭＳ Ｐゴシック"/>
                <a:cs typeface="ＭＳ Ｐゴシック"/>
              </a:rPr>
              <a:t>License and partnership with a start-up company</a:t>
            </a:r>
          </a:p>
          <a:p>
            <a:pPr defTabSz="1300163">
              <a:spcBef>
                <a:spcPct val="0"/>
              </a:spcBef>
              <a:buFont typeface="Wingdings" pitchFamily="2" charset="2"/>
              <a:buNone/>
            </a:pPr>
            <a:r>
              <a:rPr lang="en-US" dirty="0" smtClean="0">
                <a:ea typeface="ＭＳ Ｐゴシック"/>
                <a:cs typeface="ＭＳ Ｐゴシック"/>
              </a:rPr>
              <a:t>   </a:t>
            </a:r>
            <a:r>
              <a:rPr lang="en-US" sz="1800" dirty="0" smtClean="0">
                <a:ea typeface="ＭＳ Ｐゴシック"/>
                <a:cs typeface="ＭＳ Ｐゴシック"/>
              </a:rPr>
              <a:t>Development of a commercial product able to use </a:t>
            </a:r>
            <a:r>
              <a:rPr lang="en-US" sz="1800" dirty="0" smtClean="0"/>
              <a:t>diffused or indirect light and reach very high temperatures of up to 300 degrees</a:t>
            </a:r>
          </a:p>
          <a:p>
            <a:pPr defTabSz="1300163">
              <a:spcBef>
                <a:spcPct val="0"/>
              </a:spcBef>
              <a:buFont typeface="Wingdings" pitchFamily="2" charset="2"/>
              <a:buNone/>
            </a:pPr>
            <a:r>
              <a:rPr lang="en-US" sz="1800" dirty="0" smtClean="0">
                <a:ea typeface="ＭＳ Ｐゴシック"/>
                <a:cs typeface="ＭＳ Ｐゴシック"/>
              </a:rPr>
              <a:t>	Development of a prototype production chain </a:t>
            </a:r>
          </a:p>
          <a:p>
            <a:pPr defTabSz="1300163">
              <a:spcBef>
                <a:spcPct val="0"/>
              </a:spcBef>
              <a:buFontTx/>
              <a:buChar char="•"/>
            </a:pPr>
            <a:endParaRPr lang="en-US" sz="4200" dirty="0" smtClean="0">
              <a:ea typeface="ＭＳ Ｐゴシック"/>
              <a:cs typeface="ＭＳ Ｐゴシック"/>
            </a:endParaRPr>
          </a:p>
        </p:txBody>
      </p:sp>
      <p:pic>
        <p:nvPicPr>
          <p:cNvPr id="12292" name="Picture 1" descr="http://technologytransfer.web.cern.ch/TechnologyTransfer/images/solarsrb.jpg"/>
          <p:cNvPicPr>
            <a:picLocks noChangeAspect="1" noChangeArrowheads="1"/>
          </p:cNvPicPr>
          <p:nvPr/>
        </p:nvPicPr>
        <p:blipFill>
          <a:blip r:embed="rId2" cstate="print"/>
          <a:srcRect/>
          <a:stretch>
            <a:fillRect/>
          </a:stretch>
        </p:blipFill>
        <p:spPr bwMode="auto">
          <a:xfrm>
            <a:off x="1907704" y="2780928"/>
            <a:ext cx="5533596" cy="3384376"/>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 to solar energy!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p:txBody>
          <a:bodyPr/>
          <a:lstStyle/>
          <a:p>
            <a:pPr defTabSz="1300163"/>
            <a:r>
              <a:rPr lang="en-US" sz="2000" smtClean="0">
                <a:solidFill>
                  <a:srgbClr val="FF0000"/>
                </a:solidFill>
              </a:rPr>
              <a:t>Civil-engineering company opened a new solar power plant</a:t>
            </a:r>
            <a:endParaRPr lang="en-US" sz="2000" smtClean="0">
              <a:solidFill>
                <a:srgbClr val="FF0000"/>
              </a:solidFill>
              <a:ea typeface="ＭＳ Ｐゴシック"/>
              <a:cs typeface="ＭＳ Ｐゴシック"/>
            </a:endParaRPr>
          </a:p>
          <a:p>
            <a:pPr defTabSz="1300163">
              <a:spcBef>
                <a:spcPct val="0"/>
              </a:spcBef>
              <a:buFont typeface="Wingdings" pitchFamily="2" charset="2"/>
              <a:buNone/>
            </a:pPr>
            <a:r>
              <a:rPr lang="en-US" smtClean="0">
                <a:ea typeface="ＭＳ Ｐゴシック"/>
                <a:cs typeface="ＭＳ Ｐゴシック"/>
              </a:rPr>
              <a:t> 	</a:t>
            </a:r>
            <a:r>
              <a:rPr lang="en-US" sz="1800" smtClean="0"/>
              <a:t>Environmentally friendly "solar field" heats close to 80,000 cubic metres of bitumen to 180 degrees.</a:t>
            </a:r>
            <a:endParaRPr lang="en-US" sz="1800" smtClean="0">
              <a:ea typeface="ＭＳ Ｐゴシック"/>
              <a:cs typeface="ＭＳ Ｐゴシック"/>
            </a:endParaRPr>
          </a:p>
          <a:p>
            <a:pPr defTabSz="1300163">
              <a:spcBef>
                <a:spcPct val="0"/>
              </a:spcBef>
              <a:buFontTx/>
              <a:buChar char="•"/>
            </a:pPr>
            <a:endParaRPr lang="en-US" sz="4200" smtClean="0">
              <a:ea typeface="ＭＳ Ｐゴシック"/>
              <a:cs typeface="ＭＳ Ｐゴシック"/>
            </a:endParaRPr>
          </a:p>
        </p:txBody>
      </p:sp>
      <p:pic>
        <p:nvPicPr>
          <p:cNvPr id="13316" name="Picture 4" descr="G:\Workspaces\r\RBE\Pictures\2010\Colas\29-04-2010\IMG_2910.JPG"/>
          <p:cNvPicPr>
            <a:picLocks noChangeAspect="1" noChangeArrowheads="1"/>
          </p:cNvPicPr>
          <p:nvPr/>
        </p:nvPicPr>
        <p:blipFill>
          <a:blip r:embed="rId2" cstate="print"/>
          <a:srcRect t="11346"/>
          <a:stretch>
            <a:fillRect/>
          </a:stretch>
        </p:blipFill>
        <p:spPr bwMode="auto">
          <a:xfrm>
            <a:off x="4787900" y="3213100"/>
            <a:ext cx="3581400" cy="2381250"/>
          </a:xfrm>
          <a:prstGeom prst="rect">
            <a:avLst/>
          </a:prstGeom>
          <a:noFill/>
          <a:ln w="9525">
            <a:noFill/>
            <a:miter lim="800000"/>
            <a:headEnd/>
            <a:tailEnd/>
          </a:ln>
        </p:spPr>
      </p:pic>
      <p:pic>
        <p:nvPicPr>
          <p:cNvPr id="13317" name="Picture 4" descr="Highslide JS">
            <a:hlinkClick r:id="rId3"/>
          </p:cNvPr>
          <p:cNvPicPr>
            <a:picLocks noChangeAspect="1" noChangeArrowheads="1"/>
          </p:cNvPicPr>
          <p:nvPr/>
        </p:nvPicPr>
        <p:blipFill>
          <a:blip r:embed="rId4" cstate="print"/>
          <a:srcRect/>
          <a:stretch>
            <a:fillRect/>
          </a:stretch>
        </p:blipFill>
        <p:spPr bwMode="auto">
          <a:xfrm>
            <a:off x="755650" y="3213100"/>
            <a:ext cx="3600450" cy="2400300"/>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smtClean="0"/>
              <a:t>Solar panels plant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Installation at GVA airport</a:t>
            </a:r>
            <a:endParaRPr lang="en-GB" dirty="0"/>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1074305" y="1325563"/>
            <a:ext cx="6992215" cy="4667250"/>
          </a:xfrm>
        </p:spPr>
      </p:pic>
    </p:spTree>
    <p:extLst>
      <p:ext uri="{BB962C8B-B14F-4D97-AF65-F5344CB8AC3E}">
        <p14:creationId xmlns:p14="http://schemas.microsoft.com/office/powerpoint/2010/main" val="3029349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57200" y="1292950"/>
            <a:ext cx="8226854" cy="4667421"/>
          </a:xfrm>
        </p:spPr>
        <p:txBody>
          <a:bodyPr/>
          <a:lstStyle/>
          <a:p>
            <a:pPr defTabSz="1300163"/>
            <a:r>
              <a:rPr lang="en-US" sz="2000" dirty="0" smtClean="0">
                <a:solidFill>
                  <a:srgbClr val="FF0000"/>
                </a:solidFill>
              </a:rPr>
              <a:t>Hybrid silicon pixel detectors </a:t>
            </a:r>
            <a:r>
              <a:rPr lang="en-US" sz="2000" dirty="0" smtClean="0"/>
              <a:t>for tracking applications in High Energy Physics</a:t>
            </a:r>
            <a:endParaRPr lang="en-US" sz="2000" dirty="0" smtClean="0">
              <a:solidFill>
                <a:srgbClr val="FF0000"/>
              </a:solidFill>
              <a:ea typeface="ＭＳ Ｐゴシック"/>
              <a:cs typeface="ＭＳ Ｐゴシック"/>
            </a:endParaRPr>
          </a:p>
          <a:p>
            <a:pPr defTabSz="1300163">
              <a:spcBef>
                <a:spcPct val="0"/>
              </a:spcBef>
              <a:buFont typeface="Wingdings" pitchFamily="2" charset="2"/>
              <a:buNone/>
            </a:pPr>
            <a:r>
              <a:rPr lang="en-US" dirty="0" smtClean="0">
                <a:ea typeface="ＭＳ Ｐゴシック"/>
                <a:cs typeface="ＭＳ Ｐゴシック"/>
              </a:rPr>
              <a:t>    </a:t>
            </a:r>
            <a:endParaRPr lang="en-US" sz="1800" dirty="0" smtClean="0">
              <a:ea typeface="ＭＳ Ｐゴシック"/>
              <a:cs typeface="ＭＳ Ｐゴシック"/>
            </a:endParaRPr>
          </a:p>
          <a:p>
            <a:pPr defTabSz="1300163">
              <a:spcBef>
                <a:spcPct val="0"/>
              </a:spcBef>
            </a:pPr>
            <a:endParaRPr lang="en-US" sz="4200" dirty="0" smtClean="0">
              <a:ea typeface="ＭＳ Ｐゴシック"/>
              <a:cs typeface="ＭＳ Ｐゴシック"/>
            </a:endParaRPr>
          </a:p>
        </p:txBody>
      </p:sp>
      <p:pic>
        <p:nvPicPr>
          <p:cNvPr id="8193" name="Picture 1" descr="153tracknotitle"/>
          <p:cNvPicPr>
            <a:picLocks noChangeAspect="1" noChangeArrowheads="1"/>
          </p:cNvPicPr>
          <p:nvPr/>
        </p:nvPicPr>
        <p:blipFill>
          <a:blip r:embed="rId2" cstate="print"/>
          <a:srcRect l="12100" t="29929" r="18152" b="21378"/>
          <a:stretch>
            <a:fillRect/>
          </a:stretch>
        </p:blipFill>
        <p:spPr bwMode="auto">
          <a:xfrm>
            <a:off x="2051720" y="2172208"/>
            <a:ext cx="5248275" cy="3312368"/>
          </a:xfrm>
          <a:prstGeom prst="rect">
            <a:avLst/>
          </a:prstGeom>
          <a:noFill/>
          <a:ln w="9525">
            <a:noFill/>
            <a:miter lim="800000"/>
            <a:headEnd/>
            <a:tailEnd/>
          </a:ln>
        </p:spPr>
      </p:pic>
      <p:sp>
        <p:nvSpPr>
          <p:cNvPr id="8" name="Rectangle 7"/>
          <p:cNvSpPr/>
          <p:nvPr/>
        </p:nvSpPr>
        <p:spPr>
          <a:xfrm>
            <a:off x="1331640" y="5556584"/>
            <a:ext cx="6840760" cy="584775"/>
          </a:xfrm>
          <a:prstGeom prst="rect">
            <a:avLst/>
          </a:prstGeom>
        </p:spPr>
        <p:txBody>
          <a:bodyPr wrap="square">
            <a:spAutoFit/>
          </a:bodyPr>
          <a:lstStyle/>
          <a:p>
            <a:r>
              <a:rPr lang="en-US" sz="1600" dirty="0" smtClean="0"/>
              <a:t>153 high energy particle tracks flying through a telescope of half a million pixels in the WA97 experiment back in 1995</a:t>
            </a:r>
            <a:endParaRPr lang="en-US" sz="1600" dirty="0"/>
          </a:p>
        </p:txBody>
      </p:sp>
      <p:sp>
        <p:nvSpPr>
          <p:cNvPr id="6" name="Title 5"/>
          <p:cNvSpPr>
            <a:spLocks noGrp="1"/>
          </p:cNvSpPr>
          <p:nvPr>
            <p:ph type="title"/>
          </p:nvPr>
        </p:nvSpPr>
        <p:spPr/>
        <p:txBody>
          <a:bodyPr/>
          <a:lstStyle/>
          <a:p>
            <a:r>
              <a:rPr lang="en-US" dirty="0" smtClean="0"/>
              <a:t>Silicon pixel detectors (SPDs)</a:t>
            </a:r>
            <a:endParaRPr lang="en-US" dirty="0"/>
          </a:p>
        </p:txBody>
      </p:sp>
    </p:spTree>
    <p:extLst>
      <p:ext uri="{BB962C8B-B14F-4D97-AF65-F5344CB8AC3E}">
        <p14:creationId xmlns:p14="http://schemas.microsoft.com/office/powerpoint/2010/main" val="581519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Medipix logo, click to enlarge"/>
          <p:cNvPicPr>
            <a:picLocks noChangeAspect="1" noChangeArrowheads="1"/>
          </p:cNvPicPr>
          <p:nvPr/>
        </p:nvPicPr>
        <p:blipFill>
          <a:blip r:embed="rId2" cstate="print"/>
          <a:srcRect/>
          <a:stretch>
            <a:fillRect/>
          </a:stretch>
        </p:blipFill>
        <p:spPr bwMode="auto">
          <a:xfrm>
            <a:off x="7919864" y="0"/>
            <a:ext cx="1224136" cy="1224136"/>
          </a:xfrm>
          <a:prstGeom prst="rect">
            <a:avLst/>
          </a:prstGeom>
          <a:noFill/>
        </p:spPr>
      </p:pic>
      <p:pic>
        <p:nvPicPr>
          <p:cNvPr id="9" name="Picture 3"/>
          <p:cNvPicPr>
            <a:picLocks noChangeAspect="1" noChangeArrowheads="1"/>
          </p:cNvPicPr>
          <p:nvPr/>
        </p:nvPicPr>
        <p:blipFill>
          <a:blip r:embed="rId3" cstate="print"/>
          <a:srcRect/>
          <a:stretch>
            <a:fillRect/>
          </a:stretch>
        </p:blipFill>
        <p:spPr bwMode="auto">
          <a:xfrm>
            <a:off x="1043608" y="1836894"/>
            <a:ext cx="7272808" cy="4025313"/>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err="1" smtClean="0"/>
              <a:t>Medipix</a:t>
            </a:r>
            <a:endParaRPr lang="en-US" dirty="0"/>
          </a:p>
        </p:txBody>
      </p:sp>
    </p:spTree>
    <p:extLst>
      <p:ext uri="{BB962C8B-B14F-4D97-AF65-F5344CB8AC3E}">
        <p14:creationId xmlns:p14="http://schemas.microsoft.com/office/powerpoint/2010/main" val="4046619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Medipix logo, click to enlarge"/>
          <p:cNvPicPr>
            <a:picLocks noChangeAspect="1" noChangeArrowheads="1"/>
          </p:cNvPicPr>
          <p:nvPr/>
        </p:nvPicPr>
        <p:blipFill>
          <a:blip r:embed="rId2" cstate="print"/>
          <a:srcRect/>
          <a:stretch>
            <a:fillRect/>
          </a:stretch>
        </p:blipFill>
        <p:spPr bwMode="auto">
          <a:xfrm>
            <a:off x="7919864" y="0"/>
            <a:ext cx="1224136" cy="1224136"/>
          </a:xfrm>
          <a:prstGeom prst="rect">
            <a:avLst/>
          </a:prstGeom>
          <a:noFill/>
        </p:spPr>
      </p:pic>
      <p:sp>
        <p:nvSpPr>
          <p:cNvPr id="6" name="Title 5"/>
          <p:cNvSpPr>
            <a:spLocks noGrp="1"/>
          </p:cNvSpPr>
          <p:nvPr>
            <p:ph type="title"/>
          </p:nvPr>
        </p:nvSpPr>
        <p:spPr/>
        <p:txBody>
          <a:bodyPr/>
          <a:lstStyle/>
          <a:p>
            <a:r>
              <a:rPr lang="en-US" dirty="0" err="1" smtClean="0"/>
              <a:t>Medipix</a:t>
            </a:r>
            <a:endParaRPr lang="en-US" dirty="0"/>
          </a:p>
        </p:txBody>
      </p:sp>
      <p:sp>
        <p:nvSpPr>
          <p:cNvPr id="7" name="Content Placeholder 6"/>
          <p:cNvSpPr>
            <a:spLocks noGrp="1"/>
          </p:cNvSpPr>
          <p:nvPr>
            <p:ph idx="1"/>
          </p:nvPr>
        </p:nvSpPr>
        <p:spPr>
          <a:xfrm>
            <a:off x="912813" y="1295400"/>
            <a:ext cx="7331595" cy="4800600"/>
          </a:xfrm>
        </p:spPr>
        <p:txBody>
          <a:bodyPr>
            <a:normAutofit lnSpcReduction="10000"/>
          </a:bodyPr>
          <a:lstStyle/>
          <a:p>
            <a:r>
              <a:rPr lang="en-US" dirty="0" smtClean="0"/>
              <a:t>A family of single photon counting integrated circuits used in Hybrid Silicon Pixel Detectors</a:t>
            </a:r>
          </a:p>
          <a:p>
            <a:r>
              <a:rPr lang="en-US" dirty="0" smtClean="0"/>
              <a:t>The </a:t>
            </a:r>
            <a:r>
              <a:rPr lang="en-US" dirty="0" err="1" smtClean="0"/>
              <a:t>Medipix</a:t>
            </a:r>
            <a:r>
              <a:rPr lang="en-US" dirty="0" smtClean="0"/>
              <a:t> collaborations (close to 20 institutes) contributed to the development and dissemination of the technology</a:t>
            </a:r>
          </a:p>
          <a:p>
            <a:r>
              <a:rPr lang="en-US" dirty="0" smtClean="0"/>
              <a:t>A good example of how (fundamental) science fosters innovation which can be transferred to society… and back!</a:t>
            </a:r>
            <a:endParaRPr lang="en-US" dirty="0"/>
          </a:p>
        </p:txBody>
      </p:sp>
    </p:spTree>
    <p:extLst>
      <p:ext uri="{BB962C8B-B14F-4D97-AF65-F5344CB8AC3E}">
        <p14:creationId xmlns:p14="http://schemas.microsoft.com/office/powerpoint/2010/main" val="7809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Knowledge Transfer?</a:t>
            </a:r>
            <a:endParaRPr 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09600" y="1600200"/>
            <a:ext cx="7989590" cy="4504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8580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ern.ch\dfs\Users\c\cparrine\Documents\My Pictures\MARS.jpg"/>
          <p:cNvPicPr>
            <a:picLocks noChangeAspect="1" noChangeArrowheads="1"/>
          </p:cNvPicPr>
          <p:nvPr/>
        </p:nvPicPr>
        <p:blipFill>
          <a:blip r:embed="rId3" cstate="print"/>
          <a:srcRect/>
          <a:stretch>
            <a:fillRect/>
          </a:stretch>
        </p:blipFill>
        <p:spPr bwMode="auto">
          <a:xfrm>
            <a:off x="1547664" y="2034888"/>
            <a:ext cx="6192688" cy="3709746"/>
          </a:xfrm>
          <a:prstGeom prst="rect">
            <a:avLst/>
          </a:prstGeom>
          <a:noFill/>
        </p:spPr>
      </p:pic>
      <p:sp>
        <p:nvSpPr>
          <p:cNvPr id="21" name="Rectangle 3"/>
          <p:cNvSpPr txBox="1">
            <a:spLocks noChangeArrowheads="1"/>
          </p:cNvSpPr>
          <p:nvPr/>
        </p:nvSpPr>
        <p:spPr bwMode="auto">
          <a:xfrm>
            <a:off x="1115616" y="5635288"/>
            <a:ext cx="5366400" cy="6343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indent="-514350" algn="just" eaLnBrk="1" hangingPunct="1">
              <a:spcBef>
                <a:spcPct val="20000"/>
              </a:spcBef>
              <a:defRPr/>
            </a:pPr>
            <a:r>
              <a:rPr lang="en-US" sz="2800" kern="0" dirty="0" smtClean="0">
                <a:latin typeface="Verdana" pitchFamily="34" charset="0"/>
              </a:rPr>
              <a:t>		</a:t>
            </a:r>
            <a:r>
              <a:rPr lang="en-US" sz="1400" kern="0" dirty="0" smtClean="0">
                <a:latin typeface="Verdana" pitchFamily="34" charset="0"/>
              </a:rPr>
              <a:t>(courtesy of </a:t>
            </a:r>
            <a:r>
              <a:rPr lang="en-GB" sz="1400" dirty="0" smtClean="0"/>
              <a:t>MARS </a:t>
            </a:r>
            <a:r>
              <a:rPr lang="en-GB" sz="1400" dirty="0" err="1" smtClean="0"/>
              <a:t>Bioimaging</a:t>
            </a:r>
            <a:r>
              <a:rPr lang="en-GB" sz="1400" dirty="0" smtClean="0"/>
              <a:t> Ltd</a:t>
            </a:r>
            <a:r>
              <a:rPr lang="en-US" sz="1400" kern="0" dirty="0" smtClean="0">
                <a:latin typeface="Verdana" pitchFamily="34" charset="0"/>
              </a:rPr>
              <a:t>) </a:t>
            </a:r>
          </a:p>
          <a:p>
            <a:pPr marL="514350" marR="0" lvl="0" indent="-514350" algn="just" defTabSz="914400" rtl="0" eaLnBrk="1" fontAlgn="base" latinLnBrk="0" hangingPunct="1">
              <a:lnSpc>
                <a:spcPct val="100000"/>
              </a:lnSpc>
              <a:spcBef>
                <a:spcPct val="20000"/>
              </a:spcBef>
              <a:spcAft>
                <a:spcPct val="0"/>
              </a:spcAft>
              <a:buClrTx/>
              <a:buSzTx/>
              <a:buFont typeface="Wingdings" pitchFamily="2" charset="2"/>
              <a:buChar char="Ø"/>
              <a:tabLst/>
              <a:defRPr/>
            </a:pPr>
            <a:endParaRPr kumimoji="0" lang="en-US" sz="1600" b="0" i="0" u="none" strike="noStrike" kern="0" cap="none" spc="0" normalizeH="0" baseline="0" noProof="0" dirty="0" smtClean="0">
              <a:ln>
                <a:noFill/>
              </a:ln>
              <a:solidFill>
                <a:srgbClr val="000000"/>
              </a:solidFill>
              <a:effectLst/>
              <a:uLnTx/>
              <a:uFillTx/>
              <a:latin typeface="Verdana" pitchFamily="34" charset="0"/>
              <a:ea typeface="+mn-ea"/>
              <a:cs typeface="+mn-cs"/>
            </a:endParaRPr>
          </a:p>
        </p:txBody>
      </p:sp>
      <p:sp>
        <p:nvSpPr>
          <p:cNvPr id="11" name="Rectangle 3"/>
          <p:cNvSpPr>
            <a:spLocks noGrp="1" noChangeArrowheads="1"/>
          </p:cNvSpPr>
          <p:nvPr>
            <p:ph idx="1"/>
          </p:nvPr>
        </p:nvSpPr>
        <p:spPr>
          <a:xfrm>
            <a:off x="323528" y="1242800"/>
            <a:ext cx="7773987" cy="3960440"/>
          </a:xfrm>
        </p:spPr>
        <p:txBody>
          <a:bodyPr/>
          <a:lstStyle/>
          <a:p>
            <a:pPr defTabSz="1300163"/>
            <a:r>
              <a:rPr lang="en-US" sz="2000" dirty="0" smtClean="0">
                <a:solidFill>
                  <a:srgbClr val="FF0000"/>
                </a:solidFill>
                <a:ea typeface="ＭＳ Ｐゴシック"/>
                <a:cs typeface="ＭＳ Ｐゴシック"/>
              </a:rPr>
              <a:t>MARS project </a:t>
            </a:r>
          </a:p>
          <a:p>
            <a:pPr lvl="1" defTabSz="1300163">
              <a:buNone/>
            </a:pPr>
            <a:r>
              <a:rPr lang="en-US" sz="1600" dirty="0" smtClean="0">
                <a:solidFill>
                  <a:srgbClr val="000000"/>
                </a:solidFill>
                <a:latin typeface="Verdana" pitchFamily="34" charset="0"/>
              </a:rPr>
              <a:t>    </a:t>
            </a:r>
            <a:r>
              <a:rPr lang="en-US" sz="1600" dirty="0" err="1" smtClean="0">
                <a:solidFill>
                  <a:srgbClr val="000000"/>
                </a:solidFill>
                <a:latin typeface="Verdana" pitchFamily="34" charset="0"/>
              </a:rPr>
              <a:t>Colour</a:t>
            </a:r>
            <a:r>
              <a:rPr lang="en-US" sz="1600" dirty="0" smtClean="0">
                <a:solidFill>
                  <a:srgbClr val="000000"/>
                </a:solidFill>
                <a:latin typeface="Verdana" pitchFamily="34" charset="0"/>
              </a:rPr>
              <a:t> CT X-ray scanner based on the </a:t>
            </a:r>
            <a:r>
              <a:rPr lang="en-US" sz="1600" dirty="0" err="1" smtClean="0">
                <a:solidFill>
                  <a:srgbClr val="000000"/>
                </a:solidFill>
                <a:latin typeface="Verdana" pitchFamily="34" charset="0"/>
              </a:rPr>
              <a:t>Medipix</a:t>
            </a:r>
            <a:r>
              <a:rPr lang="en-US" sz="1600" dirty="0" smtClean="0">
                <a:solidFill>
                  <a:srgbClr val="000000"/>
                </a:solidFill>
                <a:latin typeface="Verdana" pitchFamily="34" charset="0"/>
              </a:rPr>
              <a:t> technology</a:t>
            </a:r>
            <a:endParaRPr lang="en-US" sz="1600" dirty="0" smtClean="0">
              <a:ea typeface="ＭＳ Ｐゴシック"/>
              <a:cs typeface="ＭＳ Ｐゴシック"/>
            </a:endParaRPr>
          </a:p>
          <a:p>
            <a:pPr defTabSz="1300163">
              <a:spcBef>
                <a:spcPct val="0"/>
              </a:spcBef>
              <a:buFont typeface="Wingdings" pitchFamily="2" charset="2"/>
              <a:buNone/>
            </a:pPr>
            <a:r>
              <a:rPr lang="en-US" sz="1800" dirty="0" smtClean="0">
                <a:ea typeface="ＭＳ Ｐゴシック"/>
                <a:cs typeface="ＭＳ Ｐゴシック"/>
              </a:rPr>
              <a:t> </a:t>
            </a:r>
          </a:p>
          <a:p>
            <a:pPr defTabSz="1300163">
              <a:spcBef>
                <a:spcPct val="0"/>
              </a:spcBef>
            </a:pPr>
            <a:endParaRPr lang="en-US" sz="4200" dirty="0" smtClean="0">
              <a:ea typeface="ＭＳ Ｐゴシック"/>
              <a:cs typeface="ＭＳ Ｐゴシック"/>
            </a:endParaRPr>
          </a:p>
        </p:txBody>
      </p:sp>
      <p:sp>
        <p:nvSpPr>
          <p:cNvPr id="7" name="Title 6"/>
          <p:cNvSpPr>
            <a:spLocks noGrp="1"/>
          </p:cNvSpPr>
          <p:nvPr>
            <p:ph type="title"/>
          </p:nvPr>
        </p:nvSpPr>
        <p:spPr>
          <a:xfrm>
            <a:off x="683568" y="188640"/>
            <a:ext cx="7815262" cy="762000"/>
          </a:xfrm>
        </p:spPr>
        <p:txBody>
          <a:bodyPr>
            <a:normAutofit fontScale="90000"/>
          </a:bodyPr>
          <a:lstStyle/>
          <a:p>
            <a:r>
              <a:rPr lang="en-US" dirty="0" smtClean="0"/>
              <a:t>Application: Medical imaging</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57200" y="1227638"/>
            <a:ext cx="8226854" cy="4667421"/>
          </a:xfrm>
        </p:spPr>
        <p:txBody>
          <a:bodyPr/>
          <a:lstStyle/>
          <a:p>
            <a:pPr defTabSz="1300163"/>
            <a:r>
              <a:rPr lang="en-US" sz="2000" dirty="0" smtClean="0">
                <a:solidFill>
                  <a:srgbClr val="FF0000"/>
                </a:solidFill>
              </a:rPr>
              <a:t>Partnership and license agreements </a:t>
            </a:r>
            <a:r>
              <a:rPr lang="en-US" sz="2000" dirty="0" smtClean="0"/>
              <a:t>with a company to build a X-ray </a:t>
            </a:r>
            <a:r>
              <a:rPr lang="en-US" sz="2000" dirty="0" err="1" smtClean="0"/>
              <a:t>diffractometer</a:t>
            </a:r>
            <a:endParaRPr lang="en-US" sz="2000" dirty="0" smtClean="0"/>
          </a:p>
          <a:p>
            <a:pPr defTabSz="1300163">
              <a:buNone/>
            </a:pPr>
            <a:endParaRPr lang="en-US" sz="2000" dirty="0" smtClean="0"/>
          </a:p>
        </p:txBody>
      </p:sp>
      <p:pic>
        <p:nvPicPr>
          <p:cNvPr id="10" name="Picture 5" descr="PN5395_05"/>
          <p:cNvPicPr>
            <a:picLocks noChangeAspect="1" noChangeArrowheads="1"/>
          </p:cNvPicPr>
          <p:nvPr/>
        </p:nvPicPr>
        <p:blipFill>
          <a:blip r:embed="rId2" cstate="print"/>
          <a:srcRect/>
          <a:stretch>
            <a:fillRect/>
          </a:stretch>
        </p:blipFill>
        <p:spPr bwMode="auto">
          <a:xfrm>
            <a:off x="2411760" y="2034888"/>
            <a:ext cx="4354511" cy="3888432"/>
          </a:xfrm>
          <a:prstGeom prst="rect">
            <a:avLst/>
          </a:prstGeom>
          <a:noFill/>
          <a:ln w="9525">
            <a:noFill/>
            <a:miter lim="800000"/>
            <a:headEnd/>
            <a:tailEnd/>
          </a:ln>
        </p:spPr>
      </p:pic>
      <p:sp>
        <p:nvSpPr>
          <p:cNvPr id="5" name="Title 4"/>
          <p:cNvSpPr>
            <a:spLocks noGrp="1"/>
          </p:cNvSpPr>
          <p:nvPr>
            <p:ph type="title"/>
          </p:nvPr>
        </p:nvSpPr>
        <p:spPr>
          <a:xfrm>
            <a:off x="871538" y="146720"/>
            <a:ext cx="7815262" cy="762000"/>
          </a:xfrm>
        </p:spPr>
        <p:txBody>
          <a:bodyPr>
            <a:normAutofit fontScale="90000"/>
          </a:bodyPr>
          <a:lstStyle/>
          <a:p>
            <a:r>
              <a:rPr lang="en-US" dirty="0" smtClean="0"/>
              <a:t>Application: Material analysis</a:t>
            </a:r>
            <a:endParaRPr lang="en-US" dirty="0"/>
          </a:p>
        </p:txBody>
      </p:sp>
    </p:spTree>
    <p:extLst>
      <p:ext uri="{BB962C8B-B14F-4D97-AF65-F5344CB8AC3E}">
        <p14:creationId xmlns:p14="http://schemas.microsoft.com/office/powerpoint/2010/main" val="2297012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medical applications</a:t>
            </a:r>
            <a:endParaRPr lang="en-US" dirty="0"/>
          </a:p>
        </p:txBody>
      </p:sp>
      <p:sp>
        <p:nvSpPr>
          <p:cNvPr id="4" name="Content Placeholder 2"/>
          <p:cNvSpPr>
            <a:spLocks noGrp="1"/>
          </p:cNvSpPr>
          <p:nvPr>
            <p:ph idx="4294967295"/>
          </p:nvPr>
        </p:nvSpPr>
        <p:spPr>
          <a:xfrm>
            <a:off x="179512" y="1330474"/>
            <a:ext cx="7773987" cy="4464496"/>
          </a:xfrm>
        </p:spPr>
        <p:txBody>
          <a:bodyPr/>
          <a:lstStyle/>
          <a:p>
            <a:pPr marL="514350" indent="-514350">
              <a:buNone/>
            </a:pPr>
            <a:r>
              <a:rPr lang="en-US" sz="2000" dirty="0" smtClean="0"/>
              <a:t>Particle accelerators for </a:t>
            </a:r>
            <a:r>
              <a:rPr lang="en-US" sz="2000" dirty="0" smtClean="0">
                <a:solidFill>
                  <a:srgbClr val="0070C0"/>
                </a:solidFill>
              </a:rPr>
              <a:t>hadron therapy </a:t>
            </a:r>
          </a:p>
          <a:p>
            <a:pPr marL="514350" indent="-514350">
              <a:buFont typeface="+mj-lt"/>
              <a:buAutoNum type="arabicPeriod"/>
            </a:pPr>
            <a:endParaRPr lang="en-US" dirty="0" smtClean="0"/>
          </a:p>
          <a:p>
            <a:pPr marL="514350" indent="-514350">
              <a:buNone/>
            </a:pPr>
            <a:endParaRPr lang="en-US" dirty="0" smtClean="0"/>
          </a:p>
          <a:p>
            <a:pPr marL="514350" indent="-514350">
              <a:buNone/>
            </a:pPr>
            <a:endParaRPr lang="en-US" sz="1400" dirty="0" smtClean="0"/>
          </a:p>
          <a:p>
            <a:pPr marL="514350" indent="-514350">
              <a:buNone/>
            </a:pPr>
            <a:r>
              <a:rPr lang="en-US" sz="2000" dirty="0" smtClean="0"/>
              <a:t>Particle detectors for </a:t>
            </a:r>
            <a:r>
              <a:rPr lang="en-US" sz="2000" dirty="0" smtClean="0">
                <a:solidFill>
                  <a:srgbClr val="0070C0"/>
                </a:solidFill>
              </a:rPr>
              <a:t>medical imaging</a:t>
            </a:r>
          </a:p>
          <a:p>
            <a:pPr marL="514350" indent="-514350">
              <a:buFont typeface="+mj-lt"/>
              <a:buAutoNum type="arabicPeriod"/>
            </a:pPr>
            <a:endParaRPr lang="en-US" sz="2400" dirty="0" smtClean="0"/>
          </a:p>
          <a:p>
            <a:pPr marL="514350" indent="-514350">
              <a:buNone/>
            </a:pPr>
            <a:endParaRPr lang="en-US" sz="2400" dirty="0" smtClean="0"/>
          </a:p>
          <a:p>
            <a:pPr marL="514350" indent="-514350">
              <a:buNone/>
            </a:pPr>
            <a:endParaRPr lang="en-US" sz="2000" dirty="0" smtClean="0"/>
          </a:p>
          <a:p>
            <a:pPr marL="514350" indent="-514350">
              <a:buNone/>
            </a:pPr>
            <a:r>
              <a:rPr lang="en-US" sz="1800" dirty="0" smtClean="0"/>
              <a:t>Grid computing for </a:t>
            </a:r>
            <a:r>
              <a:rPr lang="en-US" sz="1800" dirty="0" smtClean="0">
                <a:solidFill>
                  <a:srgbClr val="0070C0"/>
                </a:solidFill>
              </a:rPr>
              <a:t>medical data management and analysis</a:t>
            </a:r>
          </a:p>
        </p:txBody>
      </p:sp>
      <p:pic>
        <p:nvPicPr>
          <p:cNvPr id="5" name="Picture 2" descr="Capture-003924web"/>
          <p:cNvPicPr>
            <a:picLocks noChangeAspect="1" noChangeArrowheads="1"/>
          </p:cNvPicPr>
          <p:nvPr/>
        </p:nvPicPr>
        <p:blipFill>
          <a:blip r:embed="rId3" cstate="print"/>
          <a:srcRect/>
          <a:stretch>
            <a:fillRect/>
          </a:stretch>
        </p:blipFill>
        <p:spPr bwMode="auto">
          <a:xfrm>
            <a:off x="323528" y="1834530"/>
            <a:ext cx="1663300" cy="1143008"/>
          </a:xfrm>
          <a:prstGeom prst="rect">
            <a:avLst/>
          </a:prstGeom>
          <a:noFill/>
          <a:ln w="9525">
            <a:noFill/>
            <a:miter lim="800000"/>
            <a:headEnd/>
            <a:tailEnd/>
          </a:ln>
        </p:spPr>
      </p:pic>
      <p:pic>
        <p:nvPicPr>
          <p:cNvPr id="6" name="Picture 9"/>
          <p:cNvPicPr>
            <a:picLocks noChangeAspect="1" noChangeArrowheads="1"/>
          </p:cNvPicPr>
          <p:nvPr/>
        </p:nvPicPr>
        <p:blipFill>
          <a:blip r:embed="rId4" cstate="print"/>
          <a:srcRect/>
          <a:stretch>
            <a:fillRect/>
          </a:stretch>
        </p:blipFill>
        <p:spPr bwMode="auto">
          <a:xfrm>
            <a:off x="323528" y="3562722"/>
            <a:ext cx="1715674" cy="1008112"/>
          </a:xfrm>
          <a:prstGeom prst="rect">
            <a:avLst/>
          </a:prstGeom>
          <a:noFill/>
          <a:ln w="9525">
            <a:noFill/>
            <a:miter lim="800000"/>
            <a:headEnd/>
            <a:tailEnd/>
          </a:ln>
        </p:spPr>
      </p:pic>
      <p:pic>
        <p:nvPicPr>
          <p:cNvPr id="7" name="Picture 8" descr="grid-small"/>
          <p:cNvPicPr>
            <a:picLocks noChangeAspect="1" noChangeArrowheads="1"/>
          </p:cNvPicPr>
          <p:nvPr/>
        </p:nvPicPr>
        <p:blipFill>
          <a:blip r:embed="rId5" cstate="print">
            <a:lum bright="42000" contrast="-52000"/>
          </a:blip>
          <a:srcRect/>
          <a:stretch>
            <a:fillRect/>
          </a:stretch>
        </p:blipFill>
        <p:spPr bwMode="auto">
          <a:xfrm>
            <a:off x="323528" y="5146898"/>
            <a:ext cx="1571636" cy="942514"/>
          </a:xfrm>
          <a:prstGeom prst="rect">
            <a:avLst/>
          </a:prstGeom>
          <a:noFill/>
          <a:ln w="9525">
            <a:noFill/>
            <a:miter lim="800000"/>
            <a:headEnd/>
            <a:tailEnd/>
          </a:ln>
        </p:spPr>
      </p:pic>
      <p:sp>
        <p:nvSpPr>
          <p:cNvPr id="8" name="Right Arrow 7"/>
          <p:cNvSpPr/>
          <p:nvPr/>
        </p:nvSpPr>
        <p:spPr bwMode="auto">
          <a:xfrm>
            <a:off x="2195736" y="2194570"/>
            <a:ext cx="1285884" cy="35719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rgbClr val="0070C0"/>
              </a:solidFill>
              <a:effectLst/>
              <a:latin typeface="Arial" pitchFamily="-112" charset="0"/>
              <a:ea typeface="ＭＳ Ｐゴシック" pitchFamily="-112" charset="-128"/>
              <a:cs typeface="ＭＳ Ｐゴシック" pitchFamily="-112" charset="-128"/>
            </a:endParaRPr>
          </a:p>
        </p:txBody>
      </p:sp>
      <p:sp>
        <p:nvSpPr>
          <p:cNvPr id="9" name="Right Arrow 8"/>
          <p:cNvSpPr/>
          <p:nvPr/>
        </p:nvSpPr>
        <p:spPr bwMode="auto">
          <a:xfrm>
            <a:off x="2267744" y="3850754"/>
            <a:ext cx="1224136" cy="35719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10" name="Picture 14" descr="cte_cspine_vr1"/>
          <p:cNvPicPr>
            <a:picLocks noChangeAspect="1" noChangeArrowheads="1"/>
          </p:cNvPicPr>
          <p:nvPr/>
        </p:nvPicPr>
        <p:blipFill>
          <a:blip r:embed="rId6" cstate="print"/>
          <a:srcRect/>
          <a:stretch>
            <a:fillRect/>
          </a:stretch>
        </p:blipFill>
        <p:spPr bwMode="auto">
          <a:xfrm>
            <a:off x="6084168" y="3562722"/>
            <a:ext cx="1076340" cy="1070129"/>
          </a:xfrm>
          <a:prstGeom prst="rect">
            <a:avLst/>
          </a:prstGeom>
          <a:noFill/>
          <a:ln w="9525">
            <a:noFill/>
            <a:miter lim="800000"/>
            <a:headEnd/>
            <a:tailEnd/>
          </a:ln>
        </p:spPr>
      </p:pic>
      <p:sp>
        <p:nvSpPr>
          <p:cNvPr id="11" name="Right Arrow 10"/>
          <p:cNvSpPr/>
          <p:nvPr/>
        </p:nvSpPr>
        <p:spPr bwMode="auto">
          <a:xfrm>
            <a:off x="2195736" y="5362922"/>
            <a:ext cx="1296144" cy="35719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12" name="Picture 11"/>
          <p:cNvPicPr>
            <a:picLocks noChangeAspect="1" noChangeArrowheads="1"/>
          </p:cNvPicPr>
          <p:nvPr/>
        </p:nvPicPr>
        <p:blipFill>
          <a:blip r:embed="rId7" cstate="print"/>
          <a:srcRect/>
          <a:stretch>
            <a:fillRect/>
          </a:stretch>
        </p:blipFill>
        <p:spPr>
          <a:xfrm>
            <a:off x="6660232" y="4858866"/>
            <a:ext cx="1857388" cy="1103827"/>
          </a:xfrm>
          <a:prstGeom prst="rect">
            <a:avLst/>
          </a:prstGeom>
          <a:ln/>
        </p:spPr>
      </p:pic>
      <p:grpSp>
        <p:nvGrpSpPr>
          <p:cNvPr id="13" name="Group 11"/>
          <p:cNvGrpSpPr>
            <a:grpSpLocks/>
          </p:cNvGrpSpPr>
          <p:nvPr/>
        </p:nvGrpSpPr>
        <p:grpSpPr bwMode="auto">
          <a:xfrm>
            <a:off x="6547332" y="1509069"/>
            <a:ext cx="2555776" cy="1728192"/>
            <a:chOff x="2794" y="2312"/>
            <a:chExt cx="2726" cy="1912"/>
          </a:xfrm>
        </p:grpSpPr>
        <p:grpSp>
          <p:nvGrpSpPr>
            <p:cNvPr id="14" name="Group 27"/>
            <p:cNvGrpSpPr>
              <a:grpSpLocks/>
            </p:cNvGrpSpPr>
            <p:nvPr/>
          </p:nvGrpSpPr>
          <p:grpSpPr bwMode="auto">
            <a:xfrm>
              <a:off x="2794" y="2312"/>
              <a:ext cx="2726" cy="1912"/>
              <a:chOff x="1882" y="1880"/>
              <a:chExt cx="3500" cy="2468"/>
            </a:xfrm>
          </p:grpSpPr>
          <p:sp>
            <p:nvSpPr>
              <p:cNvPr id="17" name="Rectangle 14"/>
              <p:cNvSpPr>
                <a:spLocks noChangeArrowheads="1"/>
              </p:cNvSpPr>
              <p:nvPr/>
            </p:nvSpPr>
            <p:spPr bwMode="auto">
              <a:xfrm>
                <a:off x="1882" y="1928"/>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pSp>
            <p:nvGrpSpPr>
              <p:cNvPr id="18" name="Group 15"/>
              <p:cNvGrpSpPr>
                <a:grpSpLocks noChangeAspect="1"/>
              </p:cNvGrpSpPr>
              <p:nvPr/>
            </p:nvGrpSpPr>
            <p:grpSpPr bwMode="auto">
              <a:xfrm>
                <a:off x="2191" y="1935"/>
                <a:ext cx="3078" cy="2413"/>
                <a:chOff x="2191" y="1935"/>
                <a:chExt cx="3078" cy="2413"/>
              </a:xfrm>
            </p:grpSpPr>
            <p:sp>
              <p:nvSpPr>
                <p:cNvPr id="24" name="AutoShape 16"/>
                <p:cNvSpPr>
                  <a:spLocks noChangeAspect="1" noChangeArrowheads="1" noTextEdit="1"/>
                </p:cNvSpPr>
                <p:nvPr/>
              </p:nvSpPr>
              <p:spPr bwMode="auto">
                <a:xfrm>
                  <a:off x="2192" y="1936"/>
                  <a:ext cx="3077" cy="2336"/>
                </a:xfrm>
                <a:prstGeom prst="rect">
                  <a:avLst/>
                </a:prstGeom>
                <a:noFill/>
                <a:ln w="9525">
                  <a:noFill/>
                  <a:miter lim="800000"/>
                  <a:headEnd/>
                  <a:tailEnd/>
                </a:ln>
              </p:spPr>
              <p:txBody>
                <a:bodyPr/>
                <a:lstStyle/>
                <a:p>
                  <a:endParaRPr lang="en-GB"/>
                </a:p>
              </p:txBody>
            </p:sp>
            <p:sp>
              <p:nvSpPr>
                <p:cNvPr id="25" name="Rectangle 17"/>
                <p:cNvSpPr>
                  <a:spLocks noChangeArrowheads="1"/>
                </p:cNvSpPr>
                <p:nvPr/>
              </p:nvSpPr>
              <p:spPr bwMode="auto">
                <a:xfrm>
                  <a:off x="2191" y="1935"/>
                  <a:ext cx="3078" cy="2413"/>
                </a:xfrm>
                <a:prstGeom prst="rect">
                  <a:avLst/>
                </a:prstGeom>
                <a:solidFill>
                  <a:srgbClr val="000000"/>
                </a:solidFill>
                <a:ln w="9525">
                  <a:noFill/>
                  <a:miter lim="800000"/>
                  <a:headEnd/>
                  <a:tailEnd/>
                </a:ln>
              </p:spPr>
              <p:txBody>
                <a:bodyPr/>
                <a:lstStyle/>
                <a:p>
                  <a:endParaRPr lang="en-GB"/>
                </a:p>
              </p:txBody>
            </p:sp>
            <p:pic>
              <p:nvPicPr>
                <p:cNvPr id="26" name="Picture 18"/>
                <p:cNvPicPr>
                  <a:picLocks noChangeAspect="1" noChangeArrowheads="1"/>
                </p:cNvPicPr>
                <p:nvPr/>
              </p:nvPicPr>
              <p:blipFill>
                <a:blip r:embed="rId8" cstate="print"/>
                <a:srcRect/>
                <a:stretch>
                  <a:fillRect/>
                </a:stretch>
              </p:blipFill>
              <p:spPr bwMode="auto">
                <a:xfrm>
                  <a:off x="2295" y="2365"/>
                  <a:ext cx="1410" cy="1474"/>
                </a:xfrm>
                <a:prstGeom prst="rect">
                  <a:avLst/>
                </a:prstGeom>
                <a:noFill/>
                <a:ln w="9525">
                  <a:noFill/>
                  <a:miter lim="800000"/>
                  <a:headEnd/>
                  <a:tailEnd/>
                </a:ln>
              </p:spPr>
            </p:pic>
            <p:pic>
              <p:nvPicPr>
                <p:cNvPr id="27" name="Picture 19"/>
                <p:cNvPicPr>
                  <a:picLocks noChangeAspect="1" noChangeArrowheads="1"/>
                </p:cNvPicPr>
                <p:nvPr/>
              </p:nvPicPr>
              <p:blipFill>
                <a:blip r:embed="rId9" cstate="print"/>
                <a:srcRect/>
                <a:stretch>
                  <a:fillRect/>
                </a:stretch>
              </p:blipFill>
              <p:spPr bwMode="auto">
                <a:xfrm>
                  <a:off x="3782" y="2365"/>
                  <a:ext cx="1360" cy="1474"/>
                </a:xfrm>
                <a:prstGeom prst="rect">
                  <a:avLst/>
                </a:prstGeom>
                <a:noFill/>
                <a:ln w="9525">
                  <a:noFill/>
                  <a:miter lim="800000"/>
                  <a:headEnd/>
                  <a:tailEnd/>
                </a:ln>
              </p:spPr>
            </p:pic>
            <p:pic>
              <p:nvPicPr>
                <p:cNvPr id="28" name="Picture 20"/>
                <p:cNvPicPr>
                  <a:picLocks noChangeAspect="1" noChangeArrowheads="1"/>
                </p:cNvPicPr>
                <p:nvPr/>
              </p:nvPicPr>
              <p:blipFill>
                <a:blip r:embed="rId10" cstate="print"/>
                <a:srcRect/>
                <a:stretch>
                  <a:fillRect/>
                </a:stretch>
              </p:blipFill>
              <p:spPr bwMode="auto">
                <a:xfrm>
                  <a:off x="3576" y="3518"/>
                  <a:ext cx="390" cy="750"/>
                </a:xfrm>
                <a:prstGeom prst="rect">
                  <a:avLst/>
                </a:prstGeom>
                <a:noFill/>
                <a:ln w="9525">
                  <a:noFill/>
                  <a:miter lim="800000"/>
                  <a:headEnd/>
                  <a:tailEnd/>
                </a:ln>
              </p:spPr>
            </p:pic>
            <p:sp>
              <p:nvSpPr>
                <p:cNvPr id="29" name="Rectangle 21"/>
                <p:cNvSpPr>
                  <a:spLocks noChangeArrowheads="1"/>
                </p:cNvSpPr>
                <p:nvPr/>
              </p:nvSpPr>
              <p:spPr bwMode="auto">
                <a:xfrm>
                  <a:off x="2765" y="2120"/>
                  <a:ext cx="461"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Photons</a:t>
                  </a:r>
                  <a:endParaRPr lang="en-US" sz="1600" b="1">
                    <a:solidFill>
                      <a:schemeClr val="folHlink"/>
                    </a:solidFill>
                    <a:latin typeface="Arial" charset="0"/>
                  </a:endParaRPr>
                </a:p>
              </p:txBody>
            </p:sp>
            <p:sp>
              <p:nvSpPr>
                <p:cNvPr id="30" name="Rectangle 22"/>
                <p:cNvSpPr>
                  <a:spLocks noChangeArrowheads="1"/>
                </p:cNvSpPr>
                <p:nvPr/>
              </p:nvSpPr>
              <p:spPr bwMode="auto">
                <a:xfrm>
                  <a:off x="4180" y="2120"/>
                  <a:ext cx="446"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Protons</a:t>
                  </a:r>
                  <a:endParaRPr lang="en-US" sz="1600" b="1">
                    <a:solidFill>
                      <a:schemeClr val="folHlink"/>
                    </a:solidFill>
                    <a:latin typeface="Arial" charset="0"/>
                  </a:endParaRPr>
                </a:p>
              </p:txBody>
            </p:sp>
          </p:grpSp>
          <p:grpSp>
            <p:nvGrpSpPr>
              <p:cNvPr id="19" name="Group 23"/>
              <p:cNvGrpSpPr>
                <a:grpSpLocks/>
              </p:cNvGrpSpPr>
              <p:nvPr/>
            </p:nvGrpSpPr>
            <p:grpSpPr bwMode="auto">
              <a:xfrm>
                <a:off x="1882" y="1880"/>
                <a:ext cx="3500" cy="2392"/>
                <a:chOff x="1920" y="1855"/>
                <a:chExt cx="3500" cy="2392"/>
              </a:xfrm>
            </p:grpSpPr>
            <p:sp>
              <p:nvSpPr>
                <p:cNvPr id="22" name="Rectangle 24"/>
                <p:cNvSpPr>
                  <a:spLocks noChangeArrowheads="1"/>
                </p:cNvSpPr>
                <p:nvPr/>
              </p:nvSpPr>
              <p:spPr bwMode="auto">
                <a:xfrm>
                  <a:off x="1920" y="1855"/>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aphicFrame>
              <p:nvGraphicFramePr>
                <p:cNvPr id="23" name="Object 25"/>
                <p:cNvGraphicFramePr>
                  <a:graphicFrameLocks noChangeAspect="1"/>
                </p:cNvGraphicFramePr>
                <p:nvPr/>
              </p:nvGraphicFramePr>
              <p:xfrm>
                <a:off x="2230" y="1911"/>
                <a:ext cx="3077" cy="2336"/>
              </p:xfrm>
              <a:graphic>
                <a:graphicData uri="http://schemas.openxmlformats.org/presentationml/2006/ole">
                  <mc:AlternateContent xmlns:mc="http://schemas.openxmlformats.org/markup-compatibility/2006">
                    <mc:Choice xmlns:v="urn:schemas-microsoft-com:vml" Requires="v">
                      <p:oleObj spid="_x0000_s5163" name="Slide" r:id="rId11" imgW="5090050" imgH="3395611" progId="PowerPoint.Slide.8">
                        <p:embed/>
                      </p:oleObj>
                    </mc:Choice>
                    <mc:Fallback>
                      <p:oleObj name="Slide" r:id="rId11" imgW="5090050" imgH="3395611" progId="PowerPoint.Slide.8">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b="3232"/>
                            <a:stretch>
                              <a:fillRect/>
                            </a:stretch>
                          </p:blipFill>
                          <p:spPr bwMode="auto">
                            <a:xfrm>
                              <a:off x="2230" y="1911"/>
                              <a:ext cx="3077" cy="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0" name="AutoShape 26"/>
              <p:cNvSpPr>
                <a:spLocks noChangeArrowheads="1"/>
              </p:cNvSpPr>
              <p:nvPr/>
            </p:nvSpPr>
            <p:spPr bwMode="auto">
              <a:xfrm rot="719038">
                <a:off x="3723" y="2511"/>
                <a:ext cx="212" cy="470"/>
              </a:xfrm>
              <a:prstGeom prst="parallelogram">
                <a:avLst>
                  <a:gd name="adj" fmla="val 25000"/>
                </a:avLst>
              </a:prstGeom>
              <a:solidFill>
                <a:schemeClr val="bg2"/>
              </a:solidFill>
              <a:ln w="28575">
                <a:solidFill>
                  <a:schemeClr val="bg2"/>
                </a:solidFill>
                <a:miter lim="800000"/>
                <a:headEnd/>
                <a:tailEnd/>
              </a:ln>
              <a:effectLst/>
            </p:spPr>
            <p:txBody>
              <a:bodyPr anchor="ctr">
                <a:spAutoFit/>
              </a:bodyPr>
              <a:lstStyle/>
              <a:p>
                <a:endParaRPr lang="en-GB"/>
              </a:p>
            </p:txBody>
          </p:sp>
          <p:sp>
            <p:nvSpPr>
              <p:cNvPr id="21" name="AutoShape 27"/>
              <p:cNvSpPr>
                <a:spLocks noChangeArrowheads="1"/>
              </p:cNvSpPr>
              <p:nvPr/>
            </p:nvSpPr>
            <p:spPr bwMode="auto">
              <a:xfrm rot="594400">
                <a:off x="3795" y="2069"/>
                <a:ext cx="352" cy="602"/>
              </a:xfrm>
              <a:prstGeom prst="diamond">
                <a:avLst/>
              </a:prstGeom>
              <a:solidFill>
                <a:schemeClr val="bg2"/>
              </a:solidFill>
              <a:ln w="28575">
                <a:solidFill>
                  <a:schemeClr val="bg2"/>
                </a:solidFill>
                <a:miter lim="800000"/>
                <a:headEnd/>
                <a:tailEnd/>
              </a:ln>
              <a:effectLst/>
            </p:spPr>
            <p:txBody>
              <a:bodyPr anchor="ctr">
                <a:spAutoFit/>
              </a:bodyPr>
              <a:lstStyle/>
              <a:p>
                <a:endParaRPr lang="en-GB"/>
              </a:p>
            </p:txBody>
          </p:sp>
        </p:grpSp>
        <p:sp>
          <p:nvSpPr>
            <p:cNvPr id="15" name="Line 30"/>
            <p:cNvSpPr>
              <a:spLocks noChangeShapeType="1"/>
            </p:cNvSpPr>
            <p:nvPr/>
          </p:nvSpPr>
          <p:spPr bwMode="auto">
            <a:xfrm>
              <a:off x="4098" y="2978"/>
              <a:ext cx="318" cy="94"/>
            </a:xfrm>
            <a:prstGeom prst="line">
              <a:avLst/>
            </a:prstGeom>
            <a:noFill/>
            <a:ln w="76200">
              <a:solidFill>
                <a:srgbClr val="FF0000"/>
              </a:solidFill>
              <a:round/>
              <a:headEnd/>
              <a:tailEnd type="triangle" w="med" len="med"/>
            </a:ln>
            <a:effectLst/>
          </p:spPr>
          <p:txBody>
            <a:bodyPr>
              <a:spAutoFit/>
            </a:bodyPr>
            <a:lstStyle/>
            <a:p>
              <a:endParaRPr lang="en-GB"/>
            </a:p>
          </p:txBody>
        </p:sp>
        <p:sp>
          <p:nvSpPr>
            <p:cNvPr id="16" name="Line 31"/>
            <p:cNvSpPr>
              <a:spLocks noChangeShapeType="1"/>
            </p:cNvSpPr>
            <p:nvPr/>
          </p:nvSpPr>
          <p:spPr bwMode="auto">
            <a:xfrm>
              <a:off x="2898" y="2930"/>
              <a:ext cx="318" cy="94"/>
            </a:xfrm>
            <a:prstGeom prst="line">
              <a:avLst/>
            </a:prstGeom>
            <a:noFill/>
            <a:ln w="76200">
              <a:solidFill>
                <a:srgbClr val="FF0000"/>
              </a:solidFill>
              <a:round/>
              <a:headEnd/>
              <a:tailEnd type="triangle" w="med" len="med"/>
            </a:ln>
            <a:effectLst/>
          </p:spPr>
          <p:txBody>
            <a:bodyPr>
              <a:spAutoFit/>
            </a:bodyPr>
            <a:lstStyle/>
            <a:p>
              <a:endParaRPr lang="en-GB"/>
            </a:p>
          </p:txBody>
        </p:sp>
      </p:grpSp>
      <p:pic>
        <p:nvPicPr>
          <p:cNvPr id="31" name="Picture 2" descr="\\cern.ch\dfs\Users\c\cparrine\Documents\My Pictures\MARS.jpg"/>
          <p:cNvPicPr>
            <a:picLocks noChangeAspect="1" noChangeArrowheads="1"/>
          </p:cNvPicPr>
          <p:nvPr/>
        </p:nvPicPr>
        <p:blipFill>
          <a:blip r:embed="rId13" cstate="print"/>
          <a:srcRect/>
          <a:stretch>
            <a:fillRect/>
          </a:stretch>
        </p:blipFill>
        <p:spPr bwMode="auto">
          <a:xfrm>
            <a:off x="3779912" y="3562722"/>
            <a:ext cx="1783052" cy="1068142"/>
          </a:xfrm>
          <a:prstGeom prst="rect">
            <a:avLst/>
          </a:prstGeom>
          <a:noFill/>
        </p:spPr>
      </p:pic>
      <p:pic>
        <p:nvPicPr>
          <p:cNvPr id="32" name="Picture 1" descr="C:\Documents and Settings\varela\My Documents\LIP\PET\EnsaiosClinicos\IPO\ImagensClinicas-Jun09\clinical1-2.png"/>
          <p:cNvPicPr>
            <a:picLocks noChangeAspect="1" noChangeArrowheads="1"/>
          </p:cNvPicPr>
          <p:nvPr/>
        </p:nvPicPr>
        <p:blipFill>
          <a:blip r:embed="rId14" cstate="email"/>
          <a:srcRect/>
          <a:stretch>
            <a:fillRect/>
          </a:stretch>
        </p:blipFill>
        <p:spPr bwMode="auto">
          <a:xfrm>
            <a:off x="7596336" y="3562722"/>
            <a:ext cx="936104" cy="1050840"/>
          </a:xfrm>
          <a:prstGeom prst="rect">
            <a:avLst/>
          </a:prstGeom>
          <a:noFill/>
        </p:spPr>
      </p:pic>
      <p:pic>
        <p:nvPicPr>
          <p:cNvPr id="33" name="Picture 36"/>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3563793" y="1790534"/>
            <a:ext cx="2965348" cy="1412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4723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265" y="49560"/>
            <a:ext cx="7470648" cy="1143000"/>
          </a:xfrm>
        </p:spPr>
        <p:txBody>
          <a:bodyPr/>
          <a:lstStyle/>
          <a:p>
            <a:r>
              <a:rPr lang="en-US" dirty="0" err="1" smtClean="0"/>
              <a:t>Hadrontherapy</a:t>
            </a:r>
            <a:endParaRPr lang="en-US" dirty="0"/>
          </a:p>
        </p:txBody>
      </p:sp>
      <p:grpSp>
        <p:nvGrpSpPr>
          <p:cNvPr id="4" name="Group 3"/>
          <p:cNvGrpSpPr>
            <a:grpSpLocks/>
          </p:cNvGrpSpPr>
          <p:nvPr/>
        </p:nvGrpSpPr>
        <p:grpSpPr bwMode="auto">
          <a:xfrm>
            <a:off x="2640627" y="1484784"/>
            <a:ext cx="5747797" cy="1722760"/>
            <a:chOff x="1506" y="459"/>
            <a:chExt cx="4028" cy="1419"/>
          </a:xfrm>
        </p:grpSpPr>
        <p:graphicFrame>
          <p:nvGraphicFramePr>
            <p:cNvPr id="5" name="Object 4"/>
            <p:cNvGraphicFramePr>
              <a:graphicFrameLocks noChangeAspect="1"/>
            </p:cNvGraphicFramePr>
            <p:nvPr/>
          </p:nvGraphicFramePr>
          <p:xfrm>
            <a:off x="1506" y="459"/>
            <a:ext cx="4028" cy="1419"/>
          </p:xfrm>
          <a:graphic>
            <a:graphicData uri="http://schemas.openxmlformats.org/presentationml/2006/ole">
              <mc:AlternateContent xmlns:mc="http://schemas.openxmlformats.org/markup-compatibility/2006">
                <mc:Choice xmlns:v="urn:schemas-microsoft-com:vml" Requires="v">
                  <p:oleObj spid="_x0000_s1145" name="Bitmap Image" r:id="rId3" imgW="7000000" imgH="2657846" progId="PBrush">
                    <p:embed/>
                  </p:oleObj>
                </mc:Choice>
                <mc:Fallback>
                  <p:oleObj name="Bitmap Image" r:id="rId3" imgW="7000000" imgH="265784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b="7225"/>
                        <a:stretch>
                          <a:fillRect/>
                        </a:stretch>
                      </p:blipFill>
                      <p:spPr bwMode="auto">
                        <a:xfrm>
                          <a:off x="1506" y="459"/>
                          <a:ext cx="4028" cy="1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FF66"/>
                              </a:solidFill>
                              <a:miter lim="800000"/>
                              <a:headEnd/>
                              <a:tailEnd/>
                            </a14:hiddenLine>
                          </a:ext>
                        </a:extLst>
                      </p:spPr>
                    </p:pic>
                  </p:oleObj>
                </mc:Fallback>
              </mc:AlternateContent>
            </a:graphicData>
          </a:graphic>
        </p:graphicFrame>
        <p:sp>
          <p:nvSpPr>
            <p:cNvPr id="6" name="Text Box 6"/>
            <p:cNvSpPr txBox="1">
              <a:spLocks noChangeArrowheads="1"/>
            </p:cNvSpPr>
            <p:nvPr/>
          </p:nvSpPr>
          <p:spPr bwMode="auto">
            <a:xfrm>
              <a:off x="1558" y="1385"/>
              <a:ext cx="1784" cy="438"/>
            </a:xfrm>
            <a:prstGeom prst="rect">
              <a:avLst/>
            </a:prstGeom>
            <a:noFill/>
            <a:ln w="28575">
              <a:noFill/>
              <a:miter lim="800000"/>
              <a:headEnd/>
              <a:tailEnd/>
            </a:ln>
            <a:effectLst/>
          </p:spPr>
          <p:txBody>
            <a:bodyPr wrap="none">
              <a:spAutoFit/>
            </a:bodyPr>
            <a:lstStyle/>
            <a:p>
              <a:pPr algn="ctr">
                <a:spcBef>
                  <a:spcPct val="25000"/>
                </a:spcBef>
              </a:pPr>
              <a:r>
                <a:rPr lang="en-US" sz="1600" b="1" dirty="0">
                  <a:solidFill>
                    <a:schemeClr val="folHlink"/>
                  </a:solidFill>
                  <a:latin typeface="Arial" charset="0"/>
                </a:rPr>
                <a:t>charged </a:t>
              </a:r>
              <a:r>
                <a:rPr lang="en-US" sz="1600" b="1" dirty="0" err="1">
                  <a:solidFill>
                    <a:schemeClr val="folHlink"/>
                  </a:solidFill>
                  <a:latin typeface="Arial" charset="0"/>
                </a:rPr>
                <a:t>hadron</a:t>
              </a:r>
              <a:r>
                <a:rPr lang="en-US" sz="1600" b="1" dirty="0">
                  <a:solidFill>
                    <a:schemeClr val="folHlink"/>
                  </a:solidFill>
                  <a:latin typeface="Arial" charset="0"/>
                </a:rPr>
                <a:t> beam</a:t>
              </a:r>
            </a:p>
            <a:p>
              <a:pPr algn="ctr">
                <a:spcBef>
                  <a:spcPct val="25000"/>
                </a:spcBef>
              </a:pPr>
              <a:r>
                <a:rPr lang="en-US" sz="1600" b="1" dirty="0">
                  <a:solidFill>
                    <a:schemeClr val="folHlink"/>
                  </a:solidFill>
                  <a:latin typeface="Arial" charset="0"/>
                </a:rPr>
                <a:t>that loses energy in matter</a:t>
              </a:r>
              <a:endParaRPr lang="en-US" sz="1400" b="1" dirty="0">
                <a:solidFill>
                  <a:schemeClr val="folHlink"/>
                </a:solidFill>
                <a:latin typeface="Arial" charset="0"/>
              </a:endParaRPr>
            </a:p>
          </p:txBody>
        </p:sp>
        <p:sp>
          <p:nvSpPr>
            <p:cNvPr id="7" name="Text Box 8"/>
            <p:cNvSpPr txBox="1">
              <a:spLocks noChangeArrowheads="1"/>
            </p:cNvSpPr>
            <p:nvPr/>
          </p:nvSpPr>
          <p:spPr bwMode="auto">
            <a:xfrm>
              <a:off x="4843" y="709"/>
              <a:ext cx="568" cy="478"/>
            </a:xfrm>
            <a:prstGeom prst="rect">
              <a:avLst/>
            </a:prstGeom>
            <a:noFill/>
            <a:ln w="28575">
              <a:noFill/>
              <a:miter lim="800000"/>
              <a:headEnd/>
              <a:tailEnd/>
            </a:ln>
            <a:effectLst/>
          </p:spPr>
          <p:txBody>
            <a:bodyPr wrap="none">
              <a:spAutoFit/>
            </a:bodyPr>
            <a:lstStyle/>
            <a:p>
              <a:pPr algn="ctr">
                <a:spcBef>
                  <a:spcPct val="50000"/>
                </a:spcBef>
              </a:pPr>
              <a:r>
                <a:rPr lang="en-US" sz="1600" b="1" dirty="0" err="1">
                  <a:solidFill>
                    <a:srgbClr val="00FF00"/>
                  </a:solidFill>
                  <a:latin typeface="Arial" charset="0"/>
                </a:rPr>
                <a:t>tumour</a:t>
              </a:r>
              <a:endParaRPr lang="en-US" sz="1600" b="1" dirty="0">
                <a:solidFill>
                  <a:srgbClr val="00FF00"/>
                </a:solidFill>
                <a:latin typeface="Arial" charset="0"/>
              </a:endParaRPr>
            </a:p>
            <a:p>
              <a:pPr algn="ctr">
                <a:spcBef>
                  <a:spcPct val="50000"/>
                </a:spcBef>
              </a:pPr>
              <a:r>
                <a:rPr lang="en-US" sz="1600" b="1" dirty="0">
                  <a:solidFill>
                    <a:srgbClr val="00FF00"/>
                  </a:solidFill>
                  <a:latin typeface="Arial" charset="0"/>
                </a:rPr>
                <a:t>target</a:t>
              </a:r>
            </a:p>
          </p:txBody>
        </p:sp>
      </p:grpSp>
      <p:grpSp>
        <p:nvGrpSpPr>
          <p:cNvPr id="8" name="Group 11"/>
          <p:cNvGrpSpPr>
            <a:grpSpLocks/>
          </p:cNvGrpSpPr>
          <p:nvPr/>
        </p:nvGrpSpPr>
        <p:grpSpPr bwMode="auto">
          <a:xfrm>
            <a:off x="4788024" y="3645024"/>
            <a:ext cx="4032126" cy="2556198"/>
            <a:chOff x="2794" y="2304"/>
            <a:chExt cx="2726" cy="1920"/>
          </a:xfrm>
        </p:grpSpPr>
        <p:grpSp>
          <p:nvGrpSpPr>
            <p:cNvPr id="9" name="Group 12"/>
            <p:cNvGrpSpPr>
              <a:grpSpLocks/>
            </p:cNvGrpSpPr>
            <p:nvPr/>
          </p:nvGrpSpPr>
          <p:grpSpPr bwMode="auto">
            <a:xfrm>
              <a:off x="2794" y="2304"/>
              <a:ext cx="2726" cy="1920"/>
              <a:chOff x="1882" y="1872"/>
              <a:chExt cx="2726" cy="1920"/>
            </a:xfrm>
          </p:grpSpPr>
          <p:grpSp>
            <p:nvGrpSpPr>
              <p:cNvPr id="12" name="Group 27"/>
              <p:cNvGrpSpPr>
                <a:grpSpLocks/>
              </p:cNvGrpSpPr>
              <p:nvPr/>
            </p:nvGrpSpPr>
            <p:grpSpPr bwMode="auto">
              <a:xfrm>
                <a:off x="1882" y="1880"/>
                <a:ext cx="2726" cy="1912"/>
                <a:chOff x="1882" y="1880"/>
                <a:chExt cx="3500" cy="2468"/>
              </a:xfrm>
            </p:grpSpPr>
            <p:sp>
              <p:nvSpPr>
                <p:cNvPr id="15" name="Rectangle 14"/>
                <p:cNvSpPr>
                  <a:spLocks noChangeArrowheads="1"/>
                </p:cNvSpPr>
                <p:nvPr/>
              </p:nvSpPr>
              <p:spPr bwMode="auto">
                <a:xfrm>
                  <a:off x="1882" y="1928"/>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pSp>
              <p:nvGrpSpPr>
                <p:cNvPr id="16" name="Group 15"/>
                <p:cNvGrpSpPr>
                  <a:grpSpLocks noChangeAspect="1"/>
                </p:cNvGrpSpPr>
                <p:nvPr/>
              </p:nvGrpSpPr>
              <p:grpSpPr bwMode="auto">
                <a:xfrm>
                  <a:off x="2191" y="1935"/>
                  <a:ext cx="3078" cy="2413"/>
                  <a:chOff x="2191" y="1935"/>
                  <a:chExt cx="3078" cy="2413"/>
                </a:xfrm>
              </p:grpSpPr>
              <p:sp>
                <p:nvSpPr>
                  <p:cNvPr id="22" name="AutoShape 16"/>
                  <p:cNvSpPr>
                    <a:spLocks noChangeAspect="1" noChangeArrowheads="1" noTextEdit="1"/>
                  </p:cNvSpPr>
                  <p:nvPr/>
                </p:nvSpPr>
                <p:spPr bwMode="auto">
                  <a:xfrm>
                    <a:off x="2192" y="1936"/>
                    <a:ext cx="3077" cy="2336"/>
                  </a:xfrm>
                  <a:prstGeom prst="rect">
                    <a:avLst/>
                  </a:prstGeom>
                  <a:noFill/>
                  <a:ln w="9525">
                    <a:noFill/>
                    <a:miter lim="800000"/>
                    <a:headEnd/>
                    <a:tailEnd/>
                  </a:ln>
                </p:spPr>
                <p:txBody>
                  <a:bodyPr/>
                  <a:lstStyle/>
                  <a:p>
                    <a:endParaRPr lang="en-GB"/>
                  </a:p>
                </p:txBody>
              </p:sp>
              <p:sp>
                <p:nvSpPr>
                  <p:cNvPr id="23" name="Rectangle 17"/>
                  <p:cNvSpPr>
                    <a:spLocks noChangeArrowheads="1"/>
                  </p:cNvSpPr>
                  <p:nvPr/>
                </p:nvSpPr>
                <p:spPr bwMode="auto">
                  <a:xfrm>
                    <a:off x="2191" y="1935"/>
                    <a:ext cx="3078" cy="2413"/>
                  </a:xfrm>
                  <a:prstGeom prst="rect">
                    <a:avLst/>
                  </a:prstGeom>
                  <a:solidFill>
                    <a:srgbClr val="000000"/>
                  </a:solidFill>
                  <a:ln w="9525">
                    <a:noFill/>
                    <a:miter lim="800000"/>
                    <a:headEnd/>
                    <a:tailEnd/>
                  </a:ln>
                </p:spPr>
                <p:txBody>
                  <a:bodyPr/>
                  <a:lstStyle/>
                  <a:p>
                    <a:endParaRPr lang="en-GB"/>
                  </a:p>
                </p:txBody>
              </p:sp>
              <p:pic>
                <p:nvPicPr>
                  <p:cNvPr id="24" name="Picture 18"/>
                  <p:cNvPicPr>
                    <a:picLocks noChangeAspect="1" noChangeArrowheads="1"/>
                  </p:cNvPicPr>
                  <p:nvPr/>
                </p:nvPicPr>
                <p:blipFill>
                  <a:blip r:embed="rId5" cstate="print"/>
                  <a:srcRect/>
                  <a:stretch>
                    <a:fillRect/>
                  </a:stretch>
                </p:blipFill>
                <p:spPr bwMode="auto">
                  <a:xfrm>
                    <a:off x="2295" y="2365"/>
                    <a:ext cx="1410" cy="1474"/>
                  </a:xfrm>
                  <a:prstGeom prst="rect">
                    <a:avLst/>
                  </a:prstGeom>
                  <a:noFill/>
                  <a:ln w="9525">
                    <a:noFill/>
                    <a:miter lim="800000"/>
                    <a:headEnd/>
                    <a:tailEnd/>
                  </a:ln>
                </p:spPr>
              </p:pic>
              <p:pic>
                <p:nvPicPr>
                  <p:cNvPr id="25" name="Picture 19"/>
                  <p:cNvPicPr>
                    <a:picLocks noChangeAspect="1" noChangeArrowheads="1"/>
                  </p:cNvPicPr>
                  <p:nvPr/>
                </p:nvPicPr>
                <p:blipFill>
                  <a:blip r:embed="rId6" cstate="print"/>
                  <a:srcRect/>
                  <a:stretch>
                    <a:fillRect/>
                  </a:stretch>
                </p:blipFill>
                <p:spPr bwMode="auto">
                  <a:xfrm>
                    <a:off x="3782" y="2365"/>
                    <a:ext cx="1360" cy="1474"/>
                  </a:xfrm>
                  <a:prstGeom prst="rect">
                    <a:avLst/>
                  </a:prstGeom>
                  <a:noFill/>
                  <a:ln w="9525">
                    <a:noFill/>
                    <a:miter lim="800000"/>
                    <a:headEnd/>
                    <a:tailEnd/>
                  </a:ln>
                </p:spPr>
              </p:pic>
              <p:pic>
                <p:nvPicPr>
                  <p:cNvPr id="26" name="Picture 20"/>
                  <p:cNvPicPr>
                    <a:picLocks noChangeAspect="1" noChangeArrowheads="1"/>
                  </p:cNvPicPr>
                  <p:nvPr/>
                </p:nvPicPr>
                <p:blipFill>
                  <a:blip r:embed="rId7" cstate="print"/>
                  <a:srcRect/>
                  <a:stretch>
                    <a:fillRect/>
                  </a:stretch>
                </p:blipFill>
                <p:spPr bwMode="auto">
                  <a:xfrm>
                    <a:off x="3576" y="3518"/>
                    <a:ext cx="390" cy="750"/>
                  </a:xfrm>
                  <a:prstGeom prst="rect">
                    <a:avLst/>
                  </a:prstGeom>
                  <a:noFill/>
                  <a:ln w="9525">
                    <a:noFill/>
                    <a:miter lim="800000"/>
                    <a:headEnd/>
                    <a:tailEnd/>
                  </a:ln>
                </p:spPr>
              </p:pic>
              <p:sp>
                <p:nvSpPr>
                  <p:cNvPr id="27" name="Rectangle 21"/>
                  <p:cNvSpPr>
                    <a:spLocks noChangeArrowheads="1"/>
                  </p:cNvSpPr>
                  <p:nvPr/>
                </p:nvSpPr>
                <p:spPr bwMode="auto">
                  <a:xfrm>
                    <a:off x="2765" y="2120"/>
                    <a:ext cx="461"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Photons</a:t>
                    </a:r>
                    <a:endParaRPr lang="en-US" sz="1600" b="1">
                      <a:solidFill>
                        <a:schemeClr val="folHlink"/>
                      </a:solidFill>
                      <a:latin typeface="Arial" charset="0"/>
                    </a:endParaRPr>
                  </a:p>
                </p:txBody>
              </p:sp>
              <p:sp>
                <p:nvSpPr>
                  <p:cNvPr id="28" name="Rectangle 22"/>
                  <p:cNvSpPr>
                    <a:spLocks noChangeArrowheads="1"/>
                  </p:cNvSpPr>
                  <p:nvPr/>
                </p:nvSpPr>
                <p:spPr bwMode="auto">
                  <a:xfrm>
                    <a:off x="4180" y="2120"/>
                    <a:ext cx="446"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Protons</a:t>
                    </a:r>
                    <a:endParaRPr lang="en-US" sz="1600" b="1">
                      <a:solidFill>
                        <a:schemeClr val="folHlink"/>
                      </a:solidFill>
                      <a:latin typeface="Arial" charset="0"/>
                    </a:endParaRPr>
                  </a:p>
                </p:txBody>
              </p:sp>
            </p:grpSp>
            <p:grpSp>
              <p:nvGrpSpPr>
                <p:cNvPr id="17" name="Group 23"/>
                <p:cNvGrpSpPr>
                  <a:grpSpLocks/>
                </p:cNvGrpSpPr>
                <p:nvPr/>
              </p:nvGrpSpPr>
              <p:grpSpPr bwMode="auto">
                <a:xfrm>
                  <a:off x="1882" y="1880"/>
                  <a:ext cx="3500" cy="2392"/>
                  <a:chOff x="1920" y="1855"/>
                  <a:chExt cx="3500" cy="2392"/>
                </a:xfrm>
              </p:grpSpPr>
              <p:sp>
                <p:nvSpPr>
                  <p:cNvPr id="20" name="Rectangle 24"/>
                  <p:cNvSpPr>
                    <a:spLocks noChangeArrowheads="1"/>
                  </p:cNvSpPr>
                  <p:nvPr/>
                </p:nvSpPr>
                <p:spPr bwMode="auto">
                  <a:xfrm>
                    <a:off x="1920" y="1855"/>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aphicFrame>
                <p:nvGraphicFramePr>
                  <p:cNvPr id="21" name="Object 25"/>
                  <p:cNvGraphicFramePr>
                    <a:graphicFrameLocks noChangeAspect="1"/>
                  </p:cNvGraphicFramePr>
                  <p:nvPr/>
                </p:nvGraphicFramePr>
                <p:xfrm>
                  <a:off x="2230" y="1911"/>
                  <a:ext cx="3077" cy="2336"/>
                </p:xfrm>
                <a:graphic>
                  <a:graphicData uri="http://schemas.openxmlformats.org/presentationml/2006/ole">
                    <mc:AlternateContent xmlns:mc="http://schemas.openxmlformats.org/markup-compatibility/2006">
                      <mc:Choice xmlns:v="urn:schemas-microsoft-com:vml" Requires="v">
                        <p:oleObj spid="_x0000_s1146" name="Slide" r:id="rId8" imgW="5090050" imgH="3395611" progId="PowerPoint.Slide.8">
                          <p:embed/>
                        </p:oleObj>
                      </mc:Choice>
                      <mc:Fallback>
                        <p:oleObj name="Slide" r:id="rId8" imgW="5090050" imgH="3395611" progId="PowerPoint.Slide.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b="3232"/>
                              <a:stretch>
                                <a:fillRect/>
                              </a:stretch>
                            </p:blipFill>
                            <p:spPr bwMode="auto">
                              <a:xfrm>
                                <a:off x="2230" y="1911"/>
                                <a:ext cx="3077" cy="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8" name="AutoShape 26"/>
                <p:cNvSpPr>
                  <a:spLocks noChangeArrowheads="1"/>
                </p:cNvSpPr>
                <p:nvPr/>
              </p:nvSpPr>
              <p:spPr bwMode="auto">
                <a:xfrm rot="719038">
                  <a:off x="3723" y="2511"/>
                  <a:ext cx="212" cy="470"/>
                </a:xfrm>
                <a:prstGeom prst="parallelogram">
                  <a:avLst>
                    <a:gd name="adj" fmla="val 25000"/>
                  </a:avLst>
                </a:prstGeom>
                <a:solidFill>
                  <a:schemeClr val="bg2"/>
                </a:solidFill>
                <a:ln w="28575">
                  <a:solidFill>
                    <a:schemeClr val="bg2"/>
                  </a:solidFill>
                  <a:miter lim="800000"/>
                  <a:headEnd/>
                  <a:tailEnd/>
                </a:ln>
                <a:effectLst/>
              </p:spPr>
              <p:txBody>
                <a:bodyPr anchor="ctr">
                  <a:spAutoFit/>
                </a:bodyPr>
                <a:lstStyle/>
                <a:p>
                  <a:endParaRPr lang="en-GB"/>
                </a:p>
              </p:txBody>
            </p:sp>
            <p:sp>
              <p:nvSpPr>
                <p:cNvPr id="19" name="AutoShape 27"/>
                <p:cNvSpPr>
                  <a:spLocks noChangeArrowheads="1"/>
                </p:cNvSpPr>
                <p:nvPr/>
              </p:nvSpPr>
              <p:spPr bwMode="auto">
                <a:xfrm rot="594400">
                  <a:off x="3795" y="2069"/>
                  <a:ext cx="352" cy="602"/>
                </a:xfrm>
                <a:prstGeom prst="diamond">
                  <a:avLst/>
                </a:prstGeom>
                <a:solidFill>
                  <a:schemeClr val="bg2"/>
                </a:solidFill>
                <a:ln w="28575">
                  <a:solidFill>
                    <a:schemeClr val="bg2"/>
                  </a:solidFill>
                  <a:miter lim="800000"/>
                  <a:headEnd/>
                  <a:tailEnd/>
                </a:ln>
                <a:effectLst/>
              </p:spPr>
              <p:txBody>
                <a:bodyPr anchor="ctr">
                  <a:spAutoFit/>
                </a:bodyPr>
                <a:lstStyle/>
                <a:p>
                  <a:endParaRPr lang="en-GB"/>
                </a:p>
              </p:txBody>
            </p:sp>
          </p:grpSp>
          <p:sp>
            <p:nvSpPr>
              <p:cNvPr id="13" name="Text Box 28"/>
              <p:cNvSpPr txBox="1">
                <a:spLocks noChangeArrowheads="1"/>
              </p:cNvSpPr>
              <p:nvPr/>
            </p:nvSpPr>
            <p:spPr bwMode="auto">
              <a:xfrm>
                <a:off x="2357" y="1872"/>
                <a:ext cx="715" cy="320"/>
              </a:xfrm>
              <a:prstGeom prst="rect">
                <a:avLst/>
              </a:prstGeom>
              <a:solidFill>
                <a:schemeClr val="bg2"/>
              </a:solidFill>
              <a:ln w="28575">
                <a:noFill/>
                <a:miter lim="800000"/>
                <a:headEnd/>
                <a:tailEnd/>
              </a:ln>
              <a:effectLst/>
            </p:spPr>
            <p:txBody>
              <a:bodyPr>
                <a:spAutoFit/>
              </a:bodyPr>
              <a:lstStyle/>
              <a:p>
                <a:pPr algn="ctr">
                  <a:lnSpc>
                    <a:spcPct val="70000"/>
                  </a:lnSpc>
                  <a:spcBef>
                    <a:spcPct val="30000"/>
                  </a:spcBef>
                </a:pPr>
                <a:endParaRPr lang="en-US" sz="1600" b="1" dirty="0">
                  <a:solidFill>
                    <a:schemeClr val="accent1"/>
                  </a:solidFill>
                  <a:latin typeface="Arial" charset="0"/>
                </a:endParaRPr>
              </a:p>
              <a:p>
                <a:pPr algn="ctr">
                  <a:lnSpc>
                    <a:spcPct val="70000"/>
                  </a:lnSpc>
                  <a:spcBef>
                    <a:spcPct val="30000"/>
                  </a:spcBef>
                </a:pPr>
                <a:r>
                  <a:rPr lang="en-US" sz="1600" b="1" dirty="0">
                    <a:solidFill>
                      <a:schemeClr val="tx2"/>
                    </a:solidFill>
                    <a:latin typeface="Arial" charset="0"/>
                  </a:rPr>
                  <a:t>X rays</a:t>
                </a:r>
              </a:p>
            </p:txBody>
          </p:sp>
          <p:sp>
            <p:nvSpPr>
              <p:cNvPr id="14" name="Text Box 29"/>
              <p:cNvSpPr txBox="1">
                <a:spLocks noChangeArrowheads="1"/>
              </p:cNvSpPr>
              <p:nvPr/>
            </p:nvSpPr>
            <p:spPr bwMode="auto">
              <a:xfrm>
                <a:off x="3441" y="1920"/>
                <a:ext cx="848" cy="324"/>
              </a:xfrm>
              <a:prstGeom prst="rect">
                <a:avLst/>
              </a:prstGeom>
              <a:solidFill>
                <a:schemeClr val="bg2"/>
              </a:solidFill>
              <a:ln w="28575">
                <a:noFill/>
                <a:miter lim="800000"/>
                <a:headEnd/>
                <a:tailEnd/>
              </a:ln>
              <a:effectLst/>
            </p:spPr>
            <p:txBody>
              <a:bodyPr wrap="none">
                <a:spAutoFit/>
              </a:bodyPr>
              <a:lstStyle/>
              <a:p>
                <a:pPr algn="ctr">
                  <a:lnSpc>
                    <a:spcPct val="70000"/>
                  </a:lnSpc>
                  <a:spcBef>
                    <a:spcPct val="30000"/>
                  </a:spcBef>
                </a:pPr>
                <a:r>
                  <a:rPr lang="en-US" sz="1600" b="1" dirty="0">
                    <a:solidFill>
                      <a:schemeClr val="tx2"/>
                    </a:solidFill>
                    <a:latin typeface="Arial" charset="0"/>
                  </a:rPr>
                  <a:t>protons or</a:t>
                </a:r>
              </a:p>
              <a:p>
                <a:pPr algn="ctr">
                  <a:lnSpc>
                    <a:spcPct val="70000"/>
                  </a:lnSpc>
                  <a:spcBef>
                    <a:spcPct val="30000"/>
                  </a:spcBef>
                </a:pPr>
                <a:r>
                  <a:rPr lang="en-US" sz="1600" b="1" dirty="0">
                    <a:solidFill>
                      <a:schemeClr val="tx2"/>
                    </a:solidFill>
                    <a:latin typeface="Arial" charset="0"/>
                  </a:rPr>
                  <a:t>carbon ions</a:t>
                </a:r>
              </a:p>
            </p:txBody>
          </p:sp>
        </p:grpSp>
        <p:sp>
          <p:nvSpPr>
            <p:cNvPr id="10" name="Line 30"/>
            <p:cNvSpPr>
              <a:spLocks noChangeShapeType="1"/>
            </p:cNvSpPr>
            <p:nvPr/>
          </p:nvSpPr>
          <p:spPr bwMode="auto">
            <a:xfrm>
              <a:off x="4098" y="2978"/>
              <a:ext cx="318" cy="94"/>
            </a:xfrm>
            <a:prstGeom prst="line">
              <a:avLst/>
            </a:prstGeom>
            <a:noFill/>
            <a:ln w="76200">
              <a:solidFill>
                <a:srgbClr val="FF0000"/>
              </a:solidFill>
              <a:round/>
              <a:headEnd/>
              <a:tailEnd type="triangle" w="med" len="med"/>
            </a:ln>
            <a:effectLst/>
          </p:spPr>
          <p:txBody>
            <a:bodyPr>
              <a:spAutoFit/>
            </a:bodyPr>
            <a:lstStyle/>
            <a:p>
              <a:endParaRPr lang="en-GB"/>
            </a:p>
          </p:txBody>
        </p:sp>
        <p:sp>
          <p:nvSpPr>
            <p:cNvPr id="11" name="Line 31"/>
            <p:cNvSpPr>
              <a:spLocks noChangeShapeType="1"/>
            </p:cNvSpPr>
            <p:nvPr/>
          </p:nvSpPr>
          <p:spPr bwMode="auto">
            <a:xfrm>
              <a:off x="2898" y="2930"/>
              <a:ext cx="318" cy="94"/>
            </a:xfrm>
            <a:prstGeom prst="line">
              <a:avLst/>
            </a:prstGeom>
            <a:noFill/>
            <a:ln w="76200">
              <a:solidFill>
                <a:srgbClr val="FF0000"/>
              </a:solidFill>
              <a:round/>
              <a:headEnd/>
              <a:tailEnd type="triangle" w="med" len="med"/>
            </a:ln>
            <a:effectLst/>
          </p:spPr>
          <p:txBody>
            <a:bodyPr>
              <a:spAutoFit/>
            </a:bodyPr>
            <a:lstStyle/>
            <a:p>
              <a:endParaRPr lang="en-GB"/>
            </a:p>
          </p:txBody>
        </p:sp>
      </p:grpSp>
      <p:sp>
        <p:nvSpPr>
          <p:cNvPr id="29" name="Text Box 42"/>
          <p:cNvSpPr txBox="1">
            <a:spLocks noChangeArrowheads="1"/>
          </p:cNvSpPr>
          <p:nvPr/>
        </p:nvSpPr>
        <p:spPr bwMode="auto">
          <a:xfrm>
            <a:off x="7935913" y="5824538"/>
            <a:ext cx="708025" cy="457200"/>
          </a:xfrm>
          <a:prstGeom prst="rect">
            <a:avLst/>
          </a:prstGeom>
          <a:noFill/>
          <a:ln w="9525">
            <a:noFill/>
            <a:miter lim="800000"/>
            <a:headEnd/>
            <a:tailEnd/>
          </a:ln>
          <a:effectLst/>
        </p:spPr>
        <p:txBody>
          <a:bodyPr wrap="none">
            <a:spAutoFit/>
          </a:bodyPr>
          <a:lstStyle/>
          <a:p>
            <a:pPr eaLnBrk="0" hangingPunct="0"/>
            <a:r>
              <a:rPr lang="en-GB">
                <a:solidFill>
                  <a:schemeClr val="folHlink"/>
                </a:solidFill>
                <a:latin typeface="Arial" charset="0"/>
              </a:rPr>
              <a:t>GSI</a:t>
            </a:r>
          </a:p>
        </p:txBody>
      </p:sp>
      <p:sp>
        <p:nvSpPr>
          <p:cNvPr id="30" name="Text Box 43"/>
          <p:cNvSpPr txBox="1">
            <a:spLocks noChangeArrowheads="1"/>
          </p:cNvSpPr>
          <p:nvPr/>
        </p:nvSpPr>
        <p:spPr bwMode="auto">
          <a:xfrm>
            <a:off x="120347" y="1484784"/>
            <a:ext cx="2520280" cy="1323439"/>
          </a:xfrm>
          <a:prstGeom prst="rect">
            <a:avLst/>
          </a:prstGeom>
          <a:noFill/>
          <a:ln w="9525">
            <a:noFill/>
            <a:miter lim="800000"/>
            <a:headEnd/>
            <a:tailEnd/>
          </a:ln>
          <a:effectLst/>
        </p:spPr>
        <p:txBody>
          <a:bodyPr wrap="square">
            <a:spAutoFit/>
          </a:bodyPr>
          <a:lstStyle/>
          <a:p>
            <a:r>
              <a:rPr lang="fr-FR" sz="2000" dirty="0">
                <a:solidFill>
                  <a:schemeClr val="tx2"/>
                </a:solidFill>
              </a:rPr>
              <a:t>Hadron </a:t>
            </a:r>
            <a:r>
              <a:rPr lang="fr-FR" sz="2000" dirty="0" err="1" smtClean="0">
                <a:solidFill>
                  <a:schemeClr val="tx2"/>
                </a:solidFill>
              </a:rPr>
              <a:t>beams</a:t>
            </a:r>
            <a:r>
              <a:rPr lang="fr-FR" sz="2000" dirty="0" smtClean="0">
                <a:solidFill>
                  <a:schemeClr val="tx2"/>
                </a:solidFill>
              </a:rPr>
              <a:t>: </a:t>
            </a:r>
          </a:p>
          <a:p>
            <a:r>
              <a:rPr lang="fr-FR" sz="2000" dirty="0" smtClean="0">
                <a:solidFill>
                  <a:schemeClr val="tx2"/>
                </a:solidFill>
              </a:rPr>
              <a:t>new </a:t>
            </a:r>
            <a:r>
              <a:rPr lang="fr-FR" sz="2000" dirty="0" err="1">
                <a:solidFill>
                  <a:schemeClr val="tx2"/>
                </a:solidFill>
              </a:rPr>
              <a:t>treatment</a:t>
            </a:r>
            <a:r>
              <a:rPr lang="fr-FR" sz="2000" dirty="0">
                <a:solidFill>
                  <a:schemeClr val="tx2"/>
                </a:solidFill>
              </a:rPr>
              <a:t> </a:t>
            </a:r>
            <a:r>
              <a:rPr lang="fr-FR" sz="2000" dirty="0" err="1">
                <a:solidFill>
                  <a:schemeClr val="tx2"/>
                </a:solidFill>
              </a:rPr>
              <a:t>opportunities</a:t>
            </a:r>
            <a:r>
              <a:rPr lang="fr-FR" sz="2000" dirty="0">
                <a:solidFill>
                  <a:schemeClr val="tx2"/>
                </a:solidFill>
              </a:rPr>
              <a:t> for </a:t>
            </a:r>
            <a:r>
              <a:rPr lang="fr-FR" sz="2000" dirty="0" err="1" smtClean="0">
                <a:solidFill>
                  <a:schemeClr val="tx2"/>
                </a:solidFill>
              </a:rPr>
              <a:t>deep</a:t>
            </a:r>
            <a:r>
              <a:rPr lang="fr-FR" sz="2000" dirty="0" smtClean="0">
                <a:solidFill>
                  <a:schemeClr val="tx2"/>
                </a:solidFill>
              </a:rPr>
              <a:t>-</a:t>
            </a:r>
            <a:r>
              <a:rPr lang="fr-FR" sz="2000" dirty="0" err="1" smtClean="0">
                <a:solidFill>
                  <a:schemeClr val="tx2"/>
                </a:solidFill>
              </a:rPr>
              <a:t>seated</a:t>
            </a:r>
            <a:r>
              <a:rPr lang="fr-FR" sz="2000" dirty="0" smtClean="0">
                <a:solidFill>
                  <a:schemeClr val="tx2"/>
                </a:solidFill>
              </a:rPr>
              <a:t>  </a:t>
            </a:r>
            <a:r>
              <a:rPr lang="fr-FR" sz="2000" dirty="0" err="1" smtClean="0">
                <a:solidFill>
                  <a:schemeClr val="tx2"/>
                </a:solidFill>
              </a:rPr>
              <a:t>tumours</a:t>
            </a:r>
            <a:endParaRPr lang="fr-FR" sz="2000" dirty="0">
              <a:solidFill>
                <a:schemeClr val="tx2"/>
              </a:solidFill>
            </a:endParaRPr>
          </a:p>
        </p:txBody>
      </p:sp>
      <p:pic>
        <p:nvPicPr>
          <p:cNvPr id="31" name="Picture 4"/>
          <p:cNvPicPr>
            <a:picLocks noChangeAspect="1" noChangeArrowheads="1"/>
          </p:cNvPicPr>
          <p:nvPr/>
        </p:nvPicPr>
        <p:blipFill>
          <a:blip r:embed="rId10" cstate="print"/>
          <a:srcRect/>
          <a:stretch>
            <a:fillRect/>
          </a:stretch>
        </p:blipFill>
        <p:spPr>
          <a:xfrm>
            <a:off x="0" y="3284984"/>
            <a:ext cx="4733789" cy="2520280"/>
          </a:xfrm>
          <a:prstGeom prst="rect">
            <a:avLst/>
          </a:prstGeom>
          <a:noFill/>
          <a:ln/>
        </p:spPr>
      </p:pic>
      <p:sp>
        <p:nvSpPr>
          <p:cNvPr id="32" name="Text Box 43"/>
          <p:cNvSpPr txBox="1">
            <a:spLocks noChangeArrowheads="1"/>
          </p:cNvSpPr>
          <p:nvPr/>
        </p:nvSpPr>
        <p:spPr bwMode="auto">
          <a:xfrm>
            <a:off x="-1" y="5661248"/>
            <a:ext cx="5057367" cy="400110"/>
          </a:xfrm>
          <a:prstGeom prst="rect">
            <a:avLst/>
          </a:prstGeom>
          <a:noFill/>
          <a:ln w="9525">
            <a:noFill/>
            <a:miter lim="800000"/>
            <a:headEnd/>
            <a:tailEnd/>
          </a:ln>
          <a:effectLst/>
        </p:spPr>
        <p:txBody>
          <a:bodyPr wrap="square">
            <a:spAutoFit/>
          </a:bodyPr>
          <a:lstStyle/>
          <a:p>
            <a:r>
              <a:rPr lang="fr-FR" sz="2000" dirty="0" smtClean="0">
                <a:solidFill>
                  <a:schemeClr val="tx2"/>
                </a:solidFill>
              </a:rPr>
              <a:t>C ions: 24 times more </a:t>
            </a:r>
            <a:r>
              <a:rPr lang="fr-FR" sz="2000" dirty="0" err="1" smtClean="0">
                <a:solidFill>
                  <a:schemeClr val="tx2"/>
                </a:solidFill>
              </a:rPr>
              <a:t>energy</a:t>
            </a:r>
            <a:r>
              <a:rPr lang="fr-FR" sz="2000" dirty="0" smtClean="0">
                <a:solidFill>
                  <a:schemeClr val="tx2"/>
                </a:solidFill>
              </a:rPr>
              <a:t> </a:t>
            </a:r>
            <a:r>
              <a:rPr lang="fr-FR" sz="2000" dirty="0" err="1" smtClean="0">
                <a:solidFill>
                  <a:schemeClr val="tx2"/>
                </a:solidFill>
              </a:rPr>
              <a:t>than</a:t>
            </a:r>
            <a:r>
              <a:rPr lang="fr-FR" sz="2000" dirty="0" smtClean="0">
                <a:solidFill>
                  <a:schemeClr val="tx2"/>
                </a:solidFill>
              </a:rPr>
              <a:t> protons</a:t>
            </a:r>
            <a:endParaRPr lang="fr-FR" sz="2000" dirty="0">
              <a:solidFill>
                <a:schemeClr val="tx2"/>
              </a:solidFill>
            </a:endParaRPr>
          </a:p>
        </p:txBody>
      </p:sp>
    </p:spTree>
    <p:extLst>
      <p:ext uri="{BB962C8B-B14F-4D97-AF65-F5344CB8AC3E}">
        <p14:creationId xmlns:p14="http://schemas.microsoft.com/office/powerpoint/2010/main" val="30468271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X-ray therapy</a:t>
            </a:r>
            <a:endParaRPr lang="en-US" dirty="0"/>
          </a:p>
        </p:txBody>
      </p:sp>
      <p:grpSp>
        <p:nvGrpSpPr>
          <p:cNvPr id="4" name="Group 3"/>
          <p:cNvGrpSpPr>
            <a:grpSpLocks/>
          </p:cNvGrpSpPr>
          <p:nvPr/>
        </p:nvGrpSpPr>
        <p:grpSpPr bwMode="auto">
          <a:xfrm>
            <a:off x="1218025" y="1590607"/>
            <a:ext cx="6390352" cy="4513714"/>
            <a:chOff x="573" y="819"/>
            <a:chExt cx="4425" cy="3118"/>
          </a:xfrm>
        </p:grpSpPr>
        <p:pic>
          <p:nvPicPr>
            <p:cNvPr id="5" name="Picture 4" descr="Image"/>
            <p:cNvPicPr>
              <a:picLocks noChangeAspect="1" noChangeArrowheads="1"/>
            </p:cNvPicPr>
            <p:nvPr/>
          </p:nvPicPr>
          <p:blipFill>
            <a:blip r:embed="rId2">
              <a:lum bright="12000"/>
              <a:extLst>
                <a:ext uri="{28A0092B-C50C-407E-A947-70E740481C1C}">
                  <a14:useLocalDpi xmlns:a14="http://schemas.microsoft.com/office/drawing/2010/main" val="0"/>
                </a:ext>
              </a:extLst>
            </a:blip>
            <a:srcRect l="20308" r="18135" b="10976"/>
            <a:stretch>
              <a:fillRect/>
            </a:stretch>
          </p:blipFill>
          <p:spPr bwMode="auto">
            <a:xfrm>
              <a:off x="1430" y="819"/>
              <a:ext cx="2992" cy="3118"/>
            </a:xfrm>
            <a:prstGeom prst="rect">
              <a:avLst/>
            </a:prstGeom>
            <a:noFill/>
            <a:ln w="9525" cap="rnd">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pic>
        <p:grpSp>
          <p:nvGrpSpPr>
            <p:cNvPr id="6" name="Group 5"/>
            <p:cNvGrpSpPr>
              <a:grpSpLocks/>
            </p:cNvGrpSpPr>
            <p:nvPr/>
          </p:nvGrpSpPr>
          <p:grpSpPr bwMode="auto">
            <a:xfrm>
              <a:off x="573" y="2228"/>
              <a:ext cx="3552" cy="1200"/>
              <a:chOff x="528" y="2064"/>
              <a:chExt cx="3552" cy="1200"/>
            </a:xfrm>
          </p:grpSpPr>
          <p:sp>
            <p:nvSpPr>
              <p:cNvPr id="13" name="Line 6"/>
              <p:cNvSpPr>
                <a:spLocks noChangeShapeType="1"/>
              </p:cNvSpPr>
              <p:nvPr/>
            </p:nvSpPr>
            <p:spPr bwMode="auto">
              <a:xfrm flipV="1">
                <a:off x="528" y="2064"/>
                <a:ext cx="3504" cy="672"/>
              </a:xfrm>
              <a:prstGeom prst="line">
                <a:avLst/>
              </a:prstGeom>
              <a:noFill/>
              <a:ln w="28575" cap="rnd">
                <a:solidFill>
                  <a:srgbClr val="99FF66"/>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4" name="Line 7"/>
              <p:cNvSpPr>
                <a:spLocks noChangeShapeType="1"/>
              </p:cNvSpPr>
              <p:nvPr/>
            </p:nvSpPr>
            <p:spPr bwMode="auto">
              <a:xfrm>
                <a:off x="528" y="2736"/>
                <a:ext cx="3408" cy="528"/>
              </a:xfrm>
              <a:prstGeom prst="line">
                <a:avLst/>
              </a:prstGeom>
              <a:noFill/>
              <a:ln w="28575" cap="rnd">
                <a:solidFill>
                  <a:srgbClr val="99FF66"/>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5" name="Line 8"/>
              <p:cNvSpPr>
                <a:spLocks noChangeShapeType="1"/>
              </p:cNvSpPr>
              <p:nvPr/>
            </p:nvSpPr>
            <p:spPr bwMode="auto">
              <a:xfrm flipV="1">
                <a:off x="528" y="2640"/>
                <a:ext cx="3552" cy="96"/>
              </a:xfrm>
              <a:prstGeom prst="line">
                <a:avLst/>
              </a:prstGeom>
              <a:noFill/>
              <a:ln w="28575" cap="rnd">
                <a:solidFill>
                  <a:srgbClr val="99FF66"/>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6" name="Line 9"/>
              <p:cNvSpPr>
                <a:spLocks noChangeShapeType="1"/>
              </p:cNvSpPr>
              <p:nvPr/>
            </p:nvSpPr>
            <p:spPr bwMode="auto">
              <a:xfrm flipV="1">
                <a:off x="528" y="2352"/>
                <a:ext cx="3552" cy="384"/>
              </a:xfrm>
              <a:prstGeom prst="line">
                <a:avLst/>
              </a:prstGeom>
              <a:noFill/>
              <a:ln w="28575" cap="rnd">
                <a:solidFill>
                  <a:srgbClr val="99FF66"/>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7" name="Line 10"/>
              <p:cNvSpPr>
                <a:spLocks noChangeShapeType="1"/>
              </p:cNvSpPr>
              <p:nvPr/>
            </p:nvSpPr>
            <p:spPr bwMode="auto">
              <a:xfrm>
                <a:off x="576" y="2736"/>
                <a:ext cx="3408" cy="240"/>
              </a:xfrm>
              <a:prstGeom prst="line">
                <a:avLst/>
              </a:prstGeom>
              <a:noFill/>
              <a:ln w="28575" cap="rnd">
                <a:solidFill>
                  <a:srgbClr val="99FF66"/>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7" name="Freeform 11"/>
            <p:cNvSpPr>
              <a:spLocks/>
            </p:cNvSpPr>
            <p:nvPr/>
          </p:nvSpPr>
          <p:spPr bwMode="auto">
            <a:xfrm>
              <a:off x="1732" y="2203"/>
              <a:ext cx="2449" cy="1215"/>
            </a:xfrm>
            <a:custGeom>
              <a:avLst/>
              <a:gdLst>
                <a:gd name="T0" fmla="*/ 16 w 2448"/>
                <a:gd name="T1" fmla="*/ 456 h 1215"/>
                <a:gd name="T2" fmla="*/ 8 w 2448"/>
                <a:gd name="T3" fmla="*/ 504 h 1215"/>
                <a:gd name="T4" fmla="*/ 0 w 2448"/>
                <a:gd name="T5" fmla="*/ 536 h 1215"/>
                <a:gd name="T6" fmla="*/ 44 w 2448"/>
                <a:gd name="T7" fmla="*/ 792 h 1215"/>
                <a:gd name="T8" fmla="*/ 72 w 2448"/>
                <a:gd name="T9" fmla="*/ 864 h 1215"/>
                <a:gd name="T10" fmla="*/ 160 w 2448"/>
                <a:gd name="T11" fmla="*/ 888 h 1215"/>
                <a:gd name="T12" fmla="*/ 324 w 2448"/>
                <a:gd name="T13" fmla="*/ 924 h 1215"/>
                <a:gd name="T14" fmla="*/ 612 w 2448"/>
                <a:gd name="T15" fmla="*/ 956 h 1215"/>
                <a:gd name="T16" fmla="*/ 968 w 2448"/>
                <a:gd name="T17" fmla="*/ 1020 h 1215"/>
                <a:gd name="T18" fmla="*/ 1060 w 2448"/>
                <a:gd name="T19" fmla="*/ 1024 h 1215"/>
                <a:gd name="T20" fmla="*/ 1196 w 2448"/>
                <a:gd name="T21" fmla="*/ 1056 h 1215"/>
                <a:gd name="T22" fmla="*/ 1508 w 2448"/>
                <a:gd name="T23" fmla="*/ 1096 h 1215"/>
                <a:gd name="T24" fmla="*/ 1600 w 2448"/>
                <a:gd name="T25" fmla="*/ 1108 h 1215"/>
                <a:gd name="T26" fmla="*/ 1800 w 2448"/>
                <a:gd name="T27" fmla="*/ 1136 h 1215"/>
                <a:gd name="T28" fmla="*/ 1940 w 2448"/>
                <a:gd name="T29" fmla="*/ 1160 h 1215"/>
                <a:gd name="T30" fmla="*/ 2220 w 2448"/>
                <a:gd name="T31" fmla="*/ 1212 h 1215"/>
                <a:gd name="T32" fmla="*/ 2240 w 2448"/>
                <a:gd name="T33" fmla="*/ 1180 h 1215"/>
                <a:gd name="T34" fmla="*/ 2300 w 2448"/>
                <a:gd name="T35" fmla="*/ 1028 h 1215"/>
                <a:gd name="T36" fmla="*/ 2316 w 2448"/>
                <a:gd name="T37" fmla="*/ 976 h 1215"/>
                <a:gd name="T38" fmla="*/ 2372 w 2448"/>
                <a:gd name="T39" fmla="*/ 848 h 1215"/>
                <a:gd name="T40" fmla="*/ 2392 w 2448"/>
                <a:gd name="T41" fmla="*/ 704 h 1215"/>
                <a:gd name="T42" fmla="*/ 2440 w 2448"/>
                <a:gd name="T43" fmla="*/ 504 h 1215"/>
                <a:gd name="T44" fmla="*/ 2436 w 2448"/>
                <a:gd name="T45" fmla="*/ 316 h 1215"/>
                <a:gd name="T46" fmla="*/ 2424 w 2448"/>
                <a:gd name="T47" fmla="*/ 116 h 1215"/>
                <a:gd name="T48" fmla="*/ 2412 w 2448"/>
                <a:gd name="T49" fmla="*/ 20 h 1215"/>
                <a:gd name="T50" fmla="*/ 2252 w 2448"/>
                <a:gd name="T51" fmla="*/ 20 h 1215"/>
                <a:gd name="T52" fmla="*/ 2192 w 2448"/>
                <a:gd name="T53" fmla="*/ 44 h 1215"/>
                <a:gd name="T54" fmla="*/ 2012 w 2448"/>
                <a:gd name="T55" fmla="*/ 72 h 1215"/>
                <a:gd name="T56" fmla="*/ 1832 w 2448"/>
                <a:gd name="T57" fmla="*/ 108 h 1215"/>
                <a:gd name="T58" fmla="*/ 1380 w 2448"/>
                <a:gd name="T59" fmla="*/ 196 h 1215"/>
                <a:gd name="T60" fmla="*/ 1132 w 2448"/>
                <a:gd name="T61" fmla="*/ 244 h 1215"/>
                <a:gd name="T62" fmla="*/ 864 w 2448"/>
                <a:gd name="T63" fmla="*/ 300 h 1215"/>
                <a:gd name="T64" fmla="*/ 684 w 2448"/>
                <a:gd name="T65" fmla="*/ 336 h 1215"/>
                <a:gd name="T66" fmla="*/ 72 w 2448"/>
                <a:gd name="T67" fmla="*/ 436 h 1215"/>
                <a:gd name="T68" fmla="*/ 16 w 2448"/>
                <a:gd name="T69" fmla="*/ 456 h 1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48" h="1215">
                  <a:moveTo>
                    <a:pt x="16" y="456"/>
                  </a:moveTo>
                  <a:cubicBezTo>
                    <a:pt x="13" y="477"/>
                    <a:pt x="12" y="485"/>
                    <a:pt x="8" y="504"/>
                  </a:cubicBezTo>
                  <a:cubicBezTo>
                    <a:pt x="6" y="515"/>
                    <a:pt x="0" y="536"/>
                    <a:pt x="0" y="536"/>
                  </a:cubicBezTo>
                  <a:cubicBezTo>
                    <a:pt x="3" y="647"/>
                    <a:pt x="3" y="699"/>
                    <a:pt x="44" y="792"/>
                  </a:cubicBezTo>
                  <a:cubicBezTo>
                    <a:pt x="52" y="811"/>
                    <a:pt x="54" y="850"/>
                    <a:pt x="72" y="864"/>
                  </a:cubicBezTo>
                  <a:cubicBezTo>
                    <a:pt x="97" y="884"/>
                    <a:pt x="128" y="885"/>
                    <a:pt x="160" y="888"/>
                  </a:cubicBezTo>
                  <a:cubicBezTo>
                    <a:pt x="214" y="893"/>
                    <a:pt x="270" y="919"/>
                    <a:pt x="324" y="924"/>
                  </a:cubicBezTo>
                  <a:cubicBezTo>
                    <a:pt x="399" y="935"/>
                    <a:pt x="505" y="940"/>
                    <a:pt x="612" y="956"/>
                  </a:cubicBezTo>
                  <a:cubicBezTo>
                    <a:pt x="739" y="988"/>
                    <a:pt x="840" y="994"/>
                    <a:pt x="968" y="1020"/>
                  </a:cubicBezTo>
                  <a:cubicBezTo>
                    <a:pt x="997" y="1026"/>
                    <a:pt x="1031" y="1022"/>
                    <a:pt x="1060" y="1024"/>
                  </a:cubicBezTo>
                  <a:cubicBezTo>
                    <a:pt x="1106" y="1027"/>
                    <a:pt x="1151" y="1049"/>
                    <a:pt x="1196" y="1056"/>
                  </a:cubicBezTo>
                  <a:cubicBezTo>
                    <a:pt x="1307" y="1074"/>
                    <a:pt x="1392" y="1089"/>
                    <a:pt x="1508" y="1096"/>
                  </a:cubicBezTo>
                  <a:cubicBezTo>
                    <a:pt x="1539" y="1100"/>
                    <a:pt x="1569" y="1105"/>
                    <a:pt x="1600" y="1108"/>
                  </a:cubicBezTo>
                  <a:cubicBezTo>
                    <a:pt x="1667" y="1125"/>
                    <a:pt x="1731" y="1131"/>
                    <a:pt x="1800" y="1136"/>
                  </a:cubicBezTo>
                  <a:cubicBezTo>
                    <a:pt x="1832" y="1138"/>
                    <a:pt x="1940" y="1160"/>
                    <a:pt x="1940" y="1160"/>
                  </a:cubicBezTo>
                  <a:cubicBezTo>
                    <a:pt x="2018" y="1186"/>
                    <a:pt x="2137" y="1209"/>
                    <a:pt x="2220" y="1212"/>
                  </a:cubicBezTo>
                  <a:cubicBezTo>
                    <a:pt x="2270" y="1215"/>
                    <a:pt x="2236" y="1191"/>
                    <a:pt x="2240" y="1180"/>
                  </a:cubicBezTo>
                  <a:cubicBezTo>
                    <a:pt x="2253" y="1149"/>
                    <a:pt x="2287" y="1062"/>
                    <a:pt x="2300" y="1028"/>
                  </a:cubicBezTo>
                  <a:cubicBezTo>
                    <a:pt x="2305" y="1009"/>
                    <a:pt x="2311" y="996"/>
                    <a:pt x="2316" y="976"/>
                  </a:cubicBezTo>
                  <a:cubicBezTo>
                    <a:pt x="2317" y="948"/>
                    <a:pt x="2359" y="893"/>
                    <a:pt x="2372" y="848"/>
                  </a:cubicBezTo>
                  <a:cubicBezTo>
                    <a:pt x="2385" y="803"/>
                    <a:pt x="2381" y="761"/>
                    <a:pt x="2392" y="704"/>
                  </a:cubicBezTo>
                  <a:cubicBezTo>
                    <a:pt x="2397" y="680"/>
                    <a:pt x="2432" y="527"/>
                    <a:pt x="2440" y="504"/>
                  </a:cubicBezTo>
                  <a:cubicBezTo>
                    <a:pt x="2433" y="397"/>
                    <a:pt x="2444" y="423"/>
                    <a:pt x="2436" y="316"/>
                  </a:cubicBezTo>
                  <a:cubicBezTo>
                    <a:pt x="2432" y="259"/>
                    <a:pt x="2436" y="171"/>
                    <a:pt x="2424" y="116"/>
                  </a:cubicBezTo>
                  <a:cubicBezTo>
                    <a:pt x="2413" y="69"/>
                    <a:pt x="2448" y="56"/>
                    <a:pt x="2412" y="20"/>
                  </a:cubicBezTo>
                  <a:cubicBezTo>
                    <a:pt x="2405" y="0"/>
                    <a:pt x="2269" y="32"/>
                    <a:pt x="2252" y="20"/>
                  </a:cubicBezTo>
                  <a:cubicBezTo>
                    <a:pt x="2226" y="18"/>
                    <a:pt x="2232" y="35"/>
                    <a:pt x="2192" y="44"/>
                  </a:cubicBezTo>
                  <a:cubicBezTo>
                    <a:pt x="2152" y="53"/>
                    <a:pt x="2072" y="61"/>
                    <a:pt x="2012" y="72"/>
                  </a:cubicBezTo>
                  <a:cubicBezTo>
                    <a:pt x="1959" y="90"/>
                    <a:pt x="1888" y="101"/>
                    <a:pt x="1832" y="108"/>
                  </a:cubicBezTo>
                  <a:cubicBezTo>
                    <a:pt x="1727" y="129"/>
                    <a:pt x="1497" y="173"/>
                    <a:pt x="1380" y="196"/>
                  </a:cubicBezTo>
                  <a:cubicBezTo>
                    <a:pt x="1319" y="207"/>
                    <a:pt x="1191" y="224"/>
                    <a:pt x="1132" y="244"/>
                  </a:cubicBezTo>
                  <a:cubicBezTo>
                    <a:pt x="1046" y="261"/>
                    <a:pt x="939" y="285"/>
                    <a:pt x="864" y="300"/>
                  </a:cubicBezTo>
                  <a:cubicBezTo>
                    <a:pt x="812" y="304"/>
                    <a:pt x="743" y="328"/>
                    <a:pt x="684" y="336"/>
                  </a:cubicBezTo>
                  <a:cubicBezTo>
                    <a:pt x="552" y="359"/>
                    <a:pt x="183" y="416"/>
                    <a:pt x="72" y="436"/>
                  </a:cubicBezTo>
                  <a:cubicBezTo>
                    <a:pt x="47" y="439"/>
                    <a:pt x="30" y="435"/>
                    <a:pt x="16" y="456"/>
                  </a:cubicBezTo>
                  <a:close/>
                </a:path>
              </a:pathLst>
            </a:custGeom>
            <a:gradFill rotWithShape="0">
              <a:gsLst>
                <a:gs pos="0">
                  <a:srgbClr val="A603AB">
                    <a:alpha val="80000"/>
                  </a:srgbClr>
                </a:gs>
                <a:gs pos="21001">
                  <a:srgbClr val="0819FB">
                    <a:alpha val="80000"/>
                  </a:srgbClr>
                </a:gs>
                <a:gs pos="35001">
                  <a:srgbClr val="1A8D48">
                    <a:alpha val="80000"/>
                  </a:srgbClr>
                </a:gs>
                <a:gs pos="52000">
                  <a:srgbClr val="FFFF00">
                    <a:alpha val="80000"/>
                  </a:srgbClr>
                </a:gs>
                <a:gs pos="73000">
                  <a:srgbClr val="EE3F17">
                    <a:alpha val="80000"/>
                  </a:srgbClr>
                </a:gs>
                <a:gs pos="88000">
                  <a:srgbClr val="E81766">
                    <a:alpha val="80000"/>
                  </a:srgbClr>
                </a:gs>
                <a:gs pos="100000">
                  <a:srgbClr val="A603AB">
                    <a:alpha val="80000"/>
                  </a:srgbClr>
                </a:gs>
              </a:gsLst>
              <a:lin ang="0" scaled="1"/>
            </a:gradFill>
            <a:ln>
              <a:noFill/>
            </a:ln>
            <a:effectLst/>
            <a:extLst>
              <a:ext uri="{91240B29-F687-4F45-9708-019B960494DF}">
                <a14:hiddenLine xmlns:a14="http://schemas.microsoft.com/office/drawing/2010/main" w="12700" cap="flat" cmpd="sng">
                  <a:solidFill>
                    <a:srgbClr val="FF0000"/>
                  </a:solidFill>
                  <a:prstDash val="solid"/>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8" name="Text Box 12"/>
            <p:cNvSpPr txBox="1">
              <a:spLocks noChangeArrowheads="1"/>
            </p:cNvSpPr>
            <p:nvPr/>
          </p:nvSpPr>
          <p:spPr bwMode="auto">
            <a:xfrm>
              <a:off x="1924" y="2665"/>
              <a:ext cx="3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r>
                <a:rPr lang="fr-CH" b="1" dirty="0">
                  <a:solidFill>
                    <a:srgbClr val="000000"/>
                  </a:solidFill>
                  <a:latin typeface="Times New Roman" charset="0"/>
                </a:rPr>
                <a:t>80</a:t>
              </a:r>
              <a:endParaRPr lang="fr-FR" b="1" dirty="0">
                <a:solidFill>
                  <a:srgbClr val="000000"/>
                </a:solidFill>
                <a:latin typeface="Times New Roman" charset="0"/>
              </a:endParaRPr>
            </a:p>
          </p:txBody>
        </p:sp>
        <p:sp>
          <p:nvSpPr>
            <p:cNvPr id="9" name="Text Box 13"/>
            <p:cNvSpPr txBox="1">
              <a:spLocks noChangeArrowheads="1"/>
            </p:cNvSpPr>
            <p:nvPr/>
          </p:nvSpPr>
          <p:spPr bwMode="auto">
            <a:xfrm>
              <a:off x="3605" y="2655"/>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r>
                <a:rPr lang="fr-CH" b="1">
                  <a:solidFill>
                    <a:srgbClr val="000000"/>
                  </a:solidFill>
                  <a:latin typeface="Times New Roman" charset="0"/>
                </a:rPr>
                <a:t>30</a:t>
              </a:r>
              <a:endParaRPr lang="fr-FR" b="1">
                <a:solidFill>
                  <a:srgbClr val="000000"/>
                </a:solidFill>
                <a:latin typeface="Times New Roman" charset="0"/>
              </a:endParaRPr>
            </a:p>
          </p:txBody>
        </p:sp>
        <p:sp>
          <p:nvSpPr>
            <p:cNvPr id="10" name="Text Box 14"/>
            <p:cNvSpPr txBox="1">
              <a:spLocks noChangeArrowheads="1"/>
            </p:cNvSpPr>
            <p:nvPr/>
          </p:nvSpPr>
          <p:spPr bwMode="auto">
            <a:xfrm>
              <a:off x="2821" y="2665"/>
              <a:ext cx="3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r>
                <a:rPr lang="fr-CH" b="1">
                  <a:solidFill>
                    <a:srgbClr val="000000"/>
                  </a:solidFill>
                  <a:latin typeface="Times New Roman" charset="0"/>
                </a:rPr>
                <a:t>50</a:t>
              </a:r>
              <a:endParaRPr lang="fr-FR" b="1">
                <a:solidFill>
                  <a:srgbClr val="000000"/>
                </a:solidFill>
                <a:latin typeface="Times New Roman" charset="0"/>
              </a:endParaRPr>
            </a:p>
          </p:txBody>
        </p:sp>
        <p:sp>
          <p:nvSpPr>
            <p:cNvPr id="11" name="Freeform 15"/>
            <p:cNvSpPr>
              <a:spLocks/>
            </p:cNvSpPr>
            <p:nvPr/>
          </p:nvSpPr>
          <p:spPr bwMode="auto">
            <a:xfrm>
              <a:off x="2503" y="2463"/>
              <a:ext cx="862" cy="749"/>
            </a:xfrm>
            <a:custGeom>
              <a:avLst/>
              <a:gdLst>
                <a:gd name="T0" fmla="*/ 648 w 861"/>
                <a:gd name="T1" fmla="*/ 23 h 749"/>
                <a:gd name="T2" fmla="*/ 672 w 861"/>
                <a:gd name="T3" fmla="*/ 32 h 749"/>
                <a:gd name="T4" fmla="*/ 753 w 861"/>
                <a:gd name="T5" fmla="*/ 122 h 749"/>
                <a:gd name="T6" fmla="*/ 780 w 861"/>
                <a:gd name="T7" fmla="*/ 146 h 749"/>
                <a:gd name="T8" fmla="*/ 798 w 861"/>
                <a:gd name="T9" fmla="*/ 158 h 749"/>
                <a:gd name="T10" fmla="*/ 825 w 861"/>
                <a:gd name="T11" fmla="*/ 191 h 749"/>
                <a:gd name="T12" fmla="*/ 834 w 861"/>
                <a:gd name="T13" fmla="*/ 218 h 749"/>
                <a:gd name="T14" fmla="*/ 822 w 861"/>
                <a:gd name="T15" fmla="*/ 260 h 749"/>
                <a:gd name="T16" fmla="*/ 855 w 861"/>
                <a:gd name="T17" fmla="*/ 422 h 749"/>
                <a:gd name="T18" fmla="*/ 846 w 861"/>
                <a:gd name="T19" fmla="*/ 539 h 749"/>
                <a:gd name="T20" fmla="*/ 795 w 861"/>
                <a:gd name="T21" fmla="*/ 584 h 749"/>
                <a:gd name="T22" fmla="*/ 669 w 861"/>
                <a:gd name="T23" fmla="*/ 653 h 749"/>
                <a:gd name="T24" fmla="*/ 540 w 861"/>
                <a:gd name="T25" fmla="*/ 722 h 749"/>
                <a:gd name="T26" fmla="*/ 447 w 861"/>
                <a:gd name="T27" fmla="*/ 743 h 749"/>
                <a:gd name="T28" fmla="*/ 372 w 861"/>
                <a:gd name="T29" fmla="*/ 749 h 749"/>
                <a:gd name="T30" fmla="*/ 189 w 861"/>
                <a:gd name="T31" fmla="*/ 713 h 749"/>
                <a:gd name="T32" fmla="*/ 129 w 861"/>
                <a:gd name="T33" fmla="*/ 698 h 749"/>
                <a:gd name="T34" fmla="*/ 102 w 861"/>
                <a:gd name="T35" fmla="*/ 659 h 749"/>
                <a:gd name="T36" fmla="*/ 81 w 861"/>
                <a:gd name="T37" fmla="*/ 626 h 749"/>
                <a:gd name="T38" fmla="*/ 48 w 861"/>
                <a:gd name="T39" fmla="*/ 599 h 749"/>
                <a:gd name="T40" fmla="*/ 15 w 861"/>
                <a:gd name="T41" fmla="*/ 548 h 749"/>
                <a:gd name="T42" fmla="*/ 0 w 861"/>
                <a:gd name="T43" fmla="*/ 455 h 749"/>
                <a:gd name="T44" fmla="*/ 3 w 861"/>
                <a:gd name="T45" fmla="*/ 350 h 749"/>
                <a:gd name="T46" fmla="*/ 42 w 861"/>
                <a:gd name="T47" fmla="*/ 275 h 749"/>
                <a:gd name="T48" fmla="*/ 42 w 861"/>
                <a:gd name="T49" fmla="*/ 182 h 749"/>
                <a:gd name="T50" fmla="*/ 63 w 861"/>
                <a:gd name="T51" fmla="*/ 152 h 749"/>
                <a:gd name="T52" fmla="*/ 84 w 861"/>
                <a:gd name="T53" fmla="*/ 125 h 749"/>
                <a:gd name="T54" fmla="*/ 165 w 861"/>
                <a:gd name="T55" fmla="*/ 98 h 749"/>
                <a:gd name="T56" fmla="*/ 210 w 861"/>
                <a:gd name="T57" fmla="*/ 74 h 749"/>
                <a:gd name="T58" fmla="*/ 237 w 861"/>
                <a:gd name="T59" fmla="*/ 53 h 749"/>
                <a:gd name="T60" fmla="*/ 390 w 861"/>
                <a:gd name="T61" fmla="*/ 5 h 749"/>
                <a:gd name="T62" fmla="*/ 510 w 861"/>
                <a:gd name="T63" fmla="*/ 2 h 749"/>
                <a:gd name="T64" fmla="*/ 648 w 861"/>
                <a:gd name="T65" fmla="*/ 23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1" h="749">
                  <a:moveTo>
                    <a:pt x="648" y="23"/>
                  </a:moveTo>
                  <a:cubicBezTo>
                    <a:pt x="656" y="27"/>
                    <a:pt x="665" y="27"/>
                    <a:pt x="672" y="32"/>
                  </a:cubicBezTo>
                  <a:cubicBezTo>
                    <a:pt x="700" y="52"/>
                    <a:pt x="731" y="95"/>
                    <a:pt x="753" y="122"/>
                  </a:cubicBezTo>
                  <a:cubicBezTo>
                    <a:pt x="760" y="130"/>
                    <a:pt x="771" y="139"/>
                    <a:pt x="780" y="146"/>
                  </a:cubicBezTo>
                  <a:cubicBezTo>
                    <a:pt x="786" y="150"/>
                    <a:pt x="798" y="158"/>
                    <a:pt x="798" y="158"/>
                  </a:cubicBezTo>
                  <a:cubicBezTo>
                    <a:pt x="806" y="171"/>
                    <a:pt x="820" y="175"/>
                    <a:pt x="825" y="191"/>
                  </a:cubicBezTo>
                  <a:cubicBezTo>
                    <a:pt x="828" y="200"/>
                    <a:pt x="834" y="218"/>
                    <a:pt x="834" y="218"/>
                  </a:cubicBezTo>
                  <a:cubicBezTo>
                    <a:pt x="830" y="232"/>
                    <a:pt x="826" y="246"/>
                    <a:pt x="822" y="260"/>
                  </a:cubicBezTo>
                  <a:cubicBezTo>
                    <a:pt x="826" y="317"/>
                    <a:pt x="850" y="364"/>
                    <a:pt x="855" y="422"/>
                  </a:cubicBezTo>
                  <a:cubicBezTo>
                    <a:pt x="855" y="430"/>
                    <a:pt x="861" y="509"/>
                    <a:pt x="846" y="539"/>
                  </a:cubicBezTo>
                  <a:cubicBezTo>
                    <a:pt x="836" y="559"/>
                    <a:pt x="812" y="570"/>
                    <a:pt x="795" y="584"/>
                  </a:cubicBezTo>
                  <a:cubicBezTo>
                    <a:pt x="757" y="616"/>
                    <a:pt x="713" y="631"/>
                    <a:pt x="669" y="653"/>
                  </a:cubicBezTo>
                  <a:cubicBezTo>
                    <a:pt x="626" y="675"/>
                    <a:pt x="584" y="700"/>
                    <a:pt x="540" y="722"/>
                  </a:cubicBezTo>
                  <a:cubicBezTo>
                    <a:pt x="520" y="732"/>
                    <a:pt x="469" y="741"/>
                    <a:pt x="447" y="743"/>
                  </a:cubicBezTo>
                  <a:cubicBezTo>
                    <a:pt x="422" y="745"/>
                    <a:pt x="372" y="749"/>
                    <a:pt x="372" y="749"/>
                  </a:cubicBezTo>
                  <a:cubicBezTo>
                    <a:pt x="306" y="745"/>
                    <a:pt x="251" y="729"/>
                    <a:pt x="189" y="713"/>
                  </a:cubicBezTo>
                  <a:cubicBezTo>
                    <a:pt x="167" y="707"/>
                    <a:pt x="148" y="711"/>
                    <a:pt x="129" y="698"/>
                  </a:cubicBezTo>
                  <a:cubicBezTo>
                    <a:pt x="120" y="685"/>
                    <a:pt x="113" y="670"/>
                    <a:pt x="102" y="659"/>
                  </a:cubicBezTo>
                  <a:cubicBezTo>
                    <a:pt x="97" y="644"/>
                    <a:pt x="92" y="637"/>
                    <a:pt x="81" y="626"/>
                  </a:cubicBezTo>
                  <a:cubicBezTo>
                    <a:pt x="75" y="609"/>
                    <a:pt x="61" y="608"/>
                    <a:pt x="48" y="599"/>
                  </a:cubicBezTo>
                  <a:cubicBezTo>
                    <a:pt x="30" y="586"/>
                    <a:pt x="26" y="565"/>
                    <a:pt x="15" y="548"/>
                  </a:cubicBezTo>
                  <a:cubicBezTo>
                    <a:pt x="7" y="518"/>
                    <a:pt x="4" y="486"/>
                    <a:pt x="0" y="455"/>
                  </a:cubicBezTo>
                  <a:cubicBezTo>
                    <a:pt x="1" y="420"/>
                    <a:pt x="1" y="385"/>
                    <a:pt x="3" y="350"/>
                  </a:cubicBezTo>
                  <a:cubicBezTo>
                    <a:pt x="4" y="333"/>
                    <a:pt x="36" y="294"/>
                    <a:pt x="42" y="275"/>
                  </a:cubicBezTo>
                  <a:cubicBezTo>
                    <a:pt x="41" y="246"/>
                    <a:pt x="36" y="212"/>
                    <a:pt x="42" y="182"/>
                  </a:cubicBezTo>
                  <a:cubicBezTo>
                    <a:pt x="44" y="170"/>
                    <a:pt x="56" y="161"/>
                    <a:pt x="63" y="152"/>
                  </a:cubicBezTo>
                  <a:cubicBezTo>
                    <a:pt x="70" y="144"/>
                    <a:pt x="76" y="131"/>
                    <a:pt x="84" y="125"/>
                  </a:cubicBezTo>
                  <a:cubicBezTo>
                    <a:pt x="103" y="110"/>
                    <a:pt x="142" y="106"/>
                    <a:pt x="165" y="98"/>
                  </a:cubicBezTo>
                  <a:cubicBezTo>
                    <a:pt x="181" y="93"/>
                    <a:pt x="194" y="79"/>
                    <a:pt x="210" y="74"/>
                  </a:cubicBezTo>
                  <a:cubicBezTo>
                    <a:pt x="218" y="66"/>
                    <a:pt x="237" y="53"/>
                    <a:pt x="237" y="53"/>
                  </a:cubicBezTo>
                  <a:cubicBezTo>
                    <a:pt x="272" y="0"/>
                    <a:pt x="333" y="7"/>
                    <a:pt x="390" y="5"/>
                  </a:cubicBezTo>
                  <a:cubicBezTo>
                    <a:pt x="430" y="4"/>
                    <a:pt x="470" y="3"/>
                    <a:pt x="510" y="2"/>
                  </a:cubicBezTo>
                  <a:cubicBezTo>
                    <a:pt x="552" y="4"/>
                    <a:pt x="608" y="3"/>
                    <a:pt x="648" y="23"/>
                  </a:cubicBezTo>
                  <a:close/>
                </a:path>
              </a:pathLst>
            </a:custGeom>
            <a:noFill/>
            <a:ln w="38100" cap="flat" cmpd="sng">
              <a:solidFill>
                <a:srgbClr val="FF0000"/>
              </a:solidFill>
              <a:prstDash val="solid"/>
              <a:round/>
              <a:headEnd type="none" w="sm" len="sm"/>
              <a:tailEnd type="none" w="sm" len="sm"/>
            </a:ln>
            <a:effectLst/>
            <a:extLst>
              <a:ext uri="{909E8E84-426E-40DD-AFC4-6F175D3DCCD1}">
                <a14:hiddenFill xmlns:a14="http://schemas.microsoft.com/office/drawing/2010/main">
                  <a:solidFill>
                    <a:srgbClr val="FF33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pic>
          <p:nvPicPr>
            <p:cNvPr id="12" name="Picture 16"/>
            <p:cNvPicPr>
              <a:picLocks noChangeArrowheads="1"/>
            </p:cNvPicPr>
            <p:nvPr/>
          </p:nvPicPr>
          <p:blipFill>
            <a:blip r:embed="rId3">
              <a:extLst>
                <a:ext uri="{28A0092B-C50C-407E-A947-70E740481C1C}">
                  <a14:useLocalDpi xmlns:a14="http://schemas.microsoft.com/office/drawing/2010/main" val="0"/>
                </a:ext>
              </a:extLst>
            </a:blip>
            <a:srcRect l="89975" t="3107"/>
            <a:stretch>
              <a:fillRect/>
            </a:stretch>
          </p:blipFill>
          <p:spPr bwMode="auto">
            <a:xfrm>
              <a:off x="4503" y="819"/>
              <a:ext cx="495" cy="3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spTree>
    <p:extLst>
      <p:ext uri="{BB962C8B-B14F-4D97-AF65-F5344CB8AC3E}">
        <p14:creationId xmlns:p14="http://schemas.microsoft.com/office/powerpoint/2010/main" val="35872121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CERN’s PIMMS Study</a:t>
            </a:r>
            <a:endParaRPr lang="en-US" dirty="0"/>
          </a:p>
        </p:txBody>
      </p:sp>
      <p:sp>
        <p:nvSpPr>
          <p:cNvPr id="4" name="Rectangle 3"/>
          <p:cNvSpPr txBox="1">
            <a:spLocks noChangeArrowheads="1"/>
          </p:cNvSpPr>
          <p:nvPr/>
        </p:nvSpPr>
        <p:spPr bwMode="auto">
          <a:xfrm>
            <a:off x="0" y="1144495"/>
            <a:ext cx="8534400" cy="685800"/>
          </a:xfrm>
          <a:prstGeom prst="rect">
            <a:avLst/>
          </a:prstGeom>
          <a:noFill/>
          <a:ln w="9525">
            <a:noFill/>
            <a:miter lim="800000"/>
            <a:headEnd/>
            <a:tailEnd/>
          </a:ln>
          <a:effectLst/>
        </p:spPr>
        <p:txBody>
          <a:bodyPr/>
          <a:lstStyle/>
          <a:p>
            <a:pPr marL="514350" indent="-514350" algn="just">
              <a:spcBef>
                <a:spcPct val="20000"/>
              </a:spcBef>
              <a:defRPr/>
            </a:pPr>
            <a:endParaRPr lang="en-US" sz="2000" kern="0" dirty="0">
              <a:solidFill>
                <a:srgbClr val="000000"/>
              </a:solidFill>
              <a:latin typeface="Verdana" pitchFamily="34" charset="0"/>
              <a:ea typeface="+mn-ea"/>
              <a:cs typeface="+mn-cs"/>
            </a:endParaRPr>
          </a:p>
        </p:txBody>
      </p:sp>
      <p:pic>
        <p:nvPicPr>
          <p:cNvPr id="5"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l="34375" t="19286" r="34375" b="70001"/>
          <a:stretch>
            <a:fillRect/>
          </a:stretch>
        </p:blipFill>
        <p:spPr bwMode="auto">
          <a:xfrm>
            <a:off x="2887663" y="3313440"/>
            <a:ext cx="2000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l="60268" t="17143" r="25893" b="77856"/>
          <a:stretch>
            <a:fillRect/>
          </a:stretch>
        </p:blipFill>
        <p:spPr bwMode="auto">
          <a:xfrm>
            <a:off x="336550" y="5105067"/>
            <a:ext cx="22145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1"/>
          <p:cNvSpPr txBox="1">
            <a:spLocks noChangeArrowheads="1"/>
          </p:cNvSpPr>
          <p:nvPr/>
        </p:nvSpPr>
        <p:spPr bwMode="auto">
          <a:xfrm>
            <a:off x="5080000" y="3434090"/>
            <a:ext cx="34803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sz="1800" dirty="0" smtClean="0">
                <a:solidFill>
                  <a:schemeClr val="tx2"/>
                </a:solidFill>
                <a:latin typeface="+mn-lt"/>
              </a:rPr>
              <a:t>Treatment centre in Pavia, Italy. </a:t>
            </a:r>
          </a:p>
        </p:txBody>
      </p:sp>
      <p:sp>
        <p:nvSpPr>
          <p:cNvPr id="8" name="TextBox 12"/>
          <p:cNvSpPr txBox="1">
            <a:spLocks noChangeArrowheads="1"/>
          </p:cNvSpPr>
          <p:nvPr/>
        </p:nvSpPr>
        <p:spPr bwMode="auto">
          <a:xfrm>
            <a:off x="2971800" y="5035217"/>
            <a:ext cx="571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sz="1800" dirty="0" smtClean="0">
                <a:solidFill>
                  <a:schemeClr val="tx2"/>
                </a:solidFill>
                <a:latin typeface="+mn-lt"/>
              </a:rPr>
              <a:t>Treatment centre in Wiener </a:t>
            </a:r>
            <a:r>
              <a:rPr lang="en-GB" sz="1800" dirty="0" err="1" smtClean="0">
                <a:solidFill>
                  <a:schemeClr val="tx2"/>
                </a:solidFill>
                <a:latin typeface="+mn-lt"/>
              </a:rPr>
              <a:t>Neustadt</a:t>
            </a:r>
            <a:r>
              <a:rPr lang="en-GB" sz="1800" dirty="0" smtClean="0">
                <a:solidFill>
                  <a:schemeClr val="tx2"/>
                </a:solidFill>
                <a:latin typeface="+mn-lt"/>
              </a:rPr>
              <a:t>, Austria, </a:t>
            </a:r>
          </a:p>
          <a:p>
            <a:pPr eaLnBrk="1" hangingPunct="1">
              <a:defRPr/>
            </a:pPr>
            <a:r>
              <a:rPr lang="en-GB" sz="1800" dirty="0" smtClean="0">
                <a:solidFill>
                  <a:schemeClr val="tx2"/>
                </a:solidFill>
                <a:latin typeface="+mn-lt"/>
              </a:rPr>
              <a:t>foundation stone 16 March 2011, will be ready in 2015</a:t>
            </a:r>
          </a:p>
        </p:txBody>
      </p:sp>
      <p:pic>
        <p:nvPicPr>
          <p:cNvPr id="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l="29297" t="13750" r="58203" b="80624"/>
          <a:stretch>
            <a:fillRect/>
          </a:stretch>
        </p:blipFill>
        <p:spPr bwMode="auto">
          <a:xfrm>
            <a:off x="387350" y="3286452"/>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Arrow 15"/>
          <p:cNvSpPr>
            <a:spLocks noChangeArrowheads="1"/>
          </p:cNvSpPr>
          <p:nvPr/>
        </p:nvSpPr>
        <p:spPr bwMode="auto">
          <a:xfrm>
            <a:off x="2316163" y="3384877"/>
            <a:ext cx="500062" cy="282575"/>
          </a:xfrm>
          <a:prstGeom prst="rightArrow">
            <a:avLst>
              <a:gd name="adj1" fmla="val 50000"/>
              <a:gd name="adj2" fmla="val 49960"/>
            </a:avLst>
          </a:prstGeom>
          <a:solidFill>
            <a:srgbClr val="FF0000"/>
          </a:solidFill>
          <a:ln w="9525">
            <a:solidFill>
              <a:schemeClr val="tx1"/>
            </a:solidFill>
            <a:round/>
            <a:headEnd/>
            <a:tailEnd/>
          </a:ln>
        </p:spPr>
        <p:txBody>
          <a:bodyPr/>
          <a:lstStyle/>
          <a:p>
            <a:endParaRPr lang="en-GB"/>
          </a:p>
        </p:txBody>
      </p:sp>
      <p:pic>
        <p:nvPicPr>
          <p:cNvPr id="11"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7175" y="1534480"/>
            <a:ext cx="5943600" cy="93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2" name="TextBox 8"/>
          <p:cNvSpPr txBox="1">
            <a:spLocks noChangeArrowheads="1"/>
          </p:cNvSpPr>
          <p:nvPr/>
        </p:nvSpPr>
        <p:spPr bwMode="auto">
          <a:xfrm>
            <a:off x="313200" y="1620640"/>
            <a:ext cx="244428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dirty="0" smtClean="0">
                <a:solidFill>
                  <a:schemeClr val="tx2"/>
                </a:solidFill>
                <a:latin typeface="+mn-lt"/>
              </a:rPr>
              <a:t>PIMMS  2000 </a:t>
            </a:r>
            <a:r>
              <a:rPr lang="en-GB" sz="1800" dirty="0" smtClean="0">
                <a:solidFill>
                  <a:schemeClr val="tx2"/>
                </a:solidFill>
                <a:latin typeface="+mn-lt"/>
              </a:rPr>
              <a:t>(coordinated by CERN)</a:t>
            </a:r>
            <a:r>
              <a:rPr lang="en-GB" sz="1800" dirty="0">
                <a:solidFill>
                  <a:schemeClr val="tx2"/>
                </a:solidFill>
                <a:latin typeface="+mn-lt"/>
              </a:rPr>
              <a:t> </a:t>
            </a:r>
            <a:r>
              <a:rPr lang="en-GB" sz="1800" dirty="0" smtClean="0">
                <a:solidFill>
                  <a:schemeClr val="tx2"/>
                </a:solidFill>
                <a:latin typeface="+mn-lt"/>
              </a:rPr>
              <a:t>has led to</a:t>
            </a:r>
            <a:r>
              <a:rPr lang="en-GB" dirty="0" smtClean="0">
                <a:solidFill>
                  <a:schemeClr val="tx2"/>
                </a:solidFill>
                <a:latin typeface="+mn-lt"/>
              </a:rPr>
              <a:t>:</a:t>
            </a:r>
          </a:p>
        </p:txBody>
      </p:sp>
      <p:sp>
        <p:nvSpPr>
          <p:cNvPr id="13" name="TextBox 12"/>
          <p:cNvSpPr txBox="1"/>
          <p:nvPr/>
        </p:nvSpPr>
        <p:spPr>
          <a:xfrm>
            <a:off x="387350" y="3943350"/>
            <a:ext cx="8023225" cy="400110"/>
          </a:xfrm>
          <a:prstGeom prst="rect">
            <a:avLst/>
          </a:prstGeom>
          <a:noFill/>
        </p:spPr>
        <p:txBody>
          <a:bodyPr wrap="square" rtlCol="0">
            <a:spAutoFit/>
          </a:bodyPr>
          <a:lstStyle/>
          <a:p>
            <a:pPr algn="ctr"/>
            <a:r>
              <a:rPr lang="en-US" sz="2000" b="1" dirty="0" smtClean="0">
                <a:solidFill>
                  <a:srgbClr val="FF0000"/>
                </a:solidFill>
              </a:rPr>
              <a:t>First patient treated with Carbon ions in November 2012!</a:t>
            </a:r>
            <a:endParaRPr lang="en-GB" sz="2000" b="1" dirty="0">
              <a:solidFill>
                <a:srgbClr val="FF0000"/>
              </a:solidFill>
            </a:endParaRPr>
          </a:p>
        </p:txBody>
      </p:sp>
    </p:spTree>
    <p:extLst>
      <p:ext uri="{BB962C8B-B14F-4D97-AF65-F5344CB8AC3E}">
        <p14:creationId xmlns:p14="http://schemas.microsoft.com/office/powerpoint/2010/main" val="353106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CNAO</a:t>
            </a:r>
            <a:endParaRPr lang="en-US" dirty="0"/>
          </a:p>
        </p:txBody>
      </p:sp>
      <p:pic>
        <p:nvPicPr>
          <p:cNvPr id="4" name="Picture 3"/>
          <p:cNvPicPr>
            <a:picLocks noChangeAspect="1"/>
          </p:cNvPicPr>
          <p:nvPr/>
        </p:nvPicPr>
        <p:blipFill>
          <a:blip r:embed="rId2"/>
          <a:stretch>
            <a:fillRect/>
          </a:stretch>
        </p:blipFill>
        <p:spPr>
          <a:xfrm>
            <a:off x="0" y="1417320"/>
            <a:ext cx="4760208" cy="3296444"/>
          </a:xfrm>
          <a:prstGeom prst="rect">
            <a:avLst/>
          </a:prstGeom>
        </p:spPr>
      </p:pic>
      <p:pic>
        <p:nvPicPr>
          <p:cNvPr id="5" name="Picture 4" descr="CNAO_accelerator.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70918" y="2995040"/>
            <a:ext cx="4773082" cy="3182054"/>
          </a:xfrm>
          <a:prstGeom prst="rect">
            <a:avLst/>
          </a:prstGeom>
        </p:spPr>
      </p:pic>
    </p:spTree>
    <p:extLst>
      <p:ext uri="{BB962C8B-B14F-4D97-AF65-F5344CB8AC3E}">
        <p14:creationId xmlns:p14="http://schemas.microsoft.com/office/powerpoint/2010/main" val="9544611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Medical imaging and particle physics</a:t>
            </a:r>
            <a:endParaRPr lang="en-US" sz="3600" dirty="0"/>
          </a:p>
        </p:txBody>
      </p:sp>
      <p:pic>
        <p:nvPicPr>
          <p:cNvPr id="78" name="Picture 1029"/>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25198" y="1706888"/>
            <a:ext cx="4151428" cy="410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1032" descr="hrrt-open"/>
          <p:cNvPicPr>
            <a:picLocks noChangeAspect="1" noChangeArrowheads="1"/>
          </p:cNvPicPr>
          <p:nvPr/>
        </p:nvPicPr>
        <p:blipFill rotWithShape="1">
          <a:blip r:embed="rId4" cstate="email">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rcRect/>
          <a:stretch/>
        </p:blipFill>
        <p:spPr bwMode="auto">
          <a:xfrm>
            <a:off x="4751918" y="1706888"/>
            <a:ext cx="4019636" cy="410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7909168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PET: How does it work</a:t>
            </a:r>
            <a:endParaRPr lang="en-US" dirty="0"/>
          </a:p>
        </p:txBody>
      </p:sp>
      <p:sp>
        <p:nvSpPr>
          <p:cNvPr id="3" name="Content Placeholder 2"/>
          <p:cNvSpPr>
            <a:spLocks noGrp="1"/>
          </p:cNvSpPr>
          <p:nvPr>
            <p:ph idx="1"/>
          </p:nvPr>
        </p:nvSpPr>
        <p:spPr>
          <a:xfrm>
            <a:off x="4029365" y="1177682"/>
            <a:ext cx="4740068" cy="5038390"/>
          </a:xfrm>
        </p:spPr>
        <p:txBody>
          <a:bodyPr>
            <a:normAutofit fontScale="92500" lnSpcReduction="20000"/>
          </a:bodyPr>
          <a:lstStyle/>
          <a:p>
            <a:r>
              <a:rPr lang="en-US" dirty="0"/>
              <a:t>Drug is labeled with positron</a:t>
            </a:r>
            <a:br>
              <a:rPr lang="en-US" dirty="0"/>
            </a:br>
            <a:r>
              <a:rPr lang="en-US" dirty="0"/>
              <a:t>(+) emitting radionuclide.</a:t>
            </a:r>
          </a:p>
          <a:p>
            <a:r>
              <a:rPr lang="en-US" dirty="0"/>
              <a:t>Drug localizes in patient according to metabolic properties of that drug.</a:t>
            </a:r>
          </a:p>
          <a:p>
            <a:r>
              <a:rPr lang="en-US" dirty="0"/>
              <a:t>Trace (</a:t>
            </a:r>
            <a:r>
              <a:rPr lang="en-US" dirty="0" err="1"/>
              <a:t>pico</a:t>
            </a:r>
            <a:r>
              <a:rPr lang="en-US" dirty="0"/>
              <a:t>-molar) quantities of drug are sufficient.</a:t>
            </a:r>
          </a:p>
          <a:p>
            <a:r>
              <a:rPr lang="en-US" dirty="0"/>
              <a:t>Radiation dose fairly small</a:t>
            </a:r>
            <a:br>
              <a:rPr lang="en-US" dirty="0"/>
            </a:br>
            <a:r>
              <a:rPr lang="en-US" dirty="0"/>
              <a:t>(&lt;1 </a:t>
            </a:r>
            <a:r>
              <a:rPr lang="en-US" dirty="0" smtClean="0"/>
              <a:t>rem = 0.01 </a:t>
            </a:r>
            <a:r>
              <a:rPr lang="en-US" dirty="0" err="1" smtClean="0"/>
              <a:t>Sv</a:t>
            </a:r>
            <a:r>
              <a:rPr lang="en-US" dirty="0" smtClean="0"/>
              <a:t>)</a:t>
            </a:r>
            <a:r>
              <a:rPr lang="en-US" dirty="0"/>
              <a:t>.</a:t>
            </a:r>
          </a:p>
          <a:p>
            <a:pPr marL="0" indent="0">
              <a:buNone/>
            </a:pPr>
            <a:endParaRPr lang="en-US" dirty="0"/>
          </a:p>
        </p:txBody>
      </p:sp>
      <p:pic>
        <p:nvPicPr>
          <p:cNvPr id="6"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9608" y="1015750"/>
            <a:ext cx="1817687" cy="543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15333" y="1041150"/>
            <a:ext cx="75565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42183" y="1079250"/>
            <a:ext cx="1265237"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838688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detection</a:t>
            </a:r>
            <a:endParaRPr lang="en-US" dirty="0"/>
          </a:p>
        </p:txBody>
      </p:sp>
      <p:grpSp>
        <p:nvGrpSpPr>
          <p:cNvPr id="4" name="Group 3"/>
          <p:cNvGrpSpPr>
            <a:grpSpLocks/>
          </p:cNvGrpSpPr>
          <p:nvPr/>
        </p:nvGrpSpPr>
        <p:grpSpPr bwMode="auto">
          <a:xfrm>
            <a:off x="1822450" y="1568450"/>
            <a:ext cx="2109437" cy="1549400"/>
            <a:chOff x="1292" y="988"/>
            <a:chExt cx="1494" cy="976"/>
          </a:xfrm>
        </p:grpSpPr>
        <p:grpSp>
          <p:nvGrpSpPr>
            <p:cNvPr id="5" name="Group 4"/>
            <p:cNvGrpSpPr>
              <a:grpSpLocks/>
            </p:cNvGrpSpPr>
            <p:nvPr/>
          </p:nvGrpSpPr>
          <p:grpSpPr bwMode="auto">
            <a:xfrm>
              <a:off x="2482" y="1191"/>
              <a:ext cx="256" cy="245"/>
              <a:chOff x="2128" y="1317"/>
              <a:chExt cx="256" cy="245"/>
            </a:xfrm>
          </p:grpSpPr>
          <p:sp>
            <p:nvSpPr>
              <p:cNvPr id="26" name="Oval 5"/>
              <p:cNvSpPr>
                <a:spLocks noChangeArrowheads="1"/>
              </p:cNvSpPr>
              <p:nvPr/>
            </p:nvSpPr>
            <p:spPr bwMode="auto">
              <a:xfrm>
                <a:off x="2128" y="1317"/>
                <a:ext cx="256" cy="245"/>
              </a:xfrm>
              <a:prstGeom prst="ellipse">
                <a:avLst/>
              </a:prstGeom>
              <a:gradFill rotWithShape="0">
                <a:gsLst>
                  <a:gs pos="0">
                    <a:srgbClr val="8CF4EA"/>
                  </a:gs>
                  <a:gs pos="100000">
                    <a:srgbClr val="000000"/>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27" name="Rectangle 6"/>
              <p:cNvSpPr>
                <a:spLocks noChangeArrowheads="1"/>
              </p:cNvSpPr>
              <p:nvPr/>
            </p:nvSpPr>
            <p:spPr bwMode="auto">
              <a:xfrm>
                <a:off x="2139" y="1352"/>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n</a:t>
                </a:r>
              </a:p>
            </p:txBody>
          </p:sp>
        </p:grpSp>
        <p:grpSp>
          <p:nvGrpSpPr>
            <p:cNvPr id="6" name="Group 5"/>
            <p:cNvGrpSpPr>
              <a:grpSpLocks/>
            </p:cNvGrpSpPr>
            <p:nvPr/>
          </p:nvGrpSpPr>
          <p:grpSpPr bwMode="auto">
            <a:xfrm>
              <a:off x="2116" y="1719"/>
              <a:ext cx="256" cy="245"/>
              <a:chOff x="2128" y="1317"/>
              <a:chExt cx="256" cy="245"/>
            </a:xfrm>
          </p:grpSpPr>
          <p:sp>
            <p:nvSpPr>
              <p:cNvPr id="24" name="Oval 8"/>
              <p:cNvSpPr>
                <a:spLocks noChangeArrowheads="1"/>
              </p:cNvSpPr>
              <p:nvPr/>
            </p:nvSpPr>
            <p:spPr bwMode="auto">
              <a:xfrm>
                <a:off x="2128" y="1317"/>
                <a:ext cx="256" cy="245"/>
              </a:xfrm>
              <a:prstGeom prst="ellipse">
                <a:avLst/>
              </a:prstGeom>
              <a:gradFill rotWithShape="0">
                <a:gsLst>
                  <a:gs pos="0">
                    <a:srgbClr val="8CF4EA"/>
                  </a:gs>
                  <a:gs pos="100000">
                    <a:srgbClr val="000000"/>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25" name="Rectangle 9"/>
              <p:cNvSpPr>
                <a:spLocks noChangeArrowheads="1"/>
              </p:cNvSpPr>
              <p:nvPr/>
            </p:nvSpPr>
            <p:spPr bwMode="auto">
              <a:xfrm>
                <a:off x="2139" y="1352"/>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n</a:t>
                </a:r>
              </a:p>
            </p:txBody>
          </p:sp>
        </p:grpSp>
        <p:grpSp>
          <p:nvGrpSpPr>
            <p:cNvPr id="7" name="Group 10"/>
            <p:cNvGrpSpPr>
              <a:grpSpLocks/>
            </p:cNvGrpSpPr>
            <p:nvPr/>
          </p:nvGrpSpPr>
          <p:grpSpPr bwMode="auto">
            <a:xfrm>
              <a:off x="2090" y="1522"/>
              <a:ext cx="256" cy="245"/>
              <a:chOff x="2090" y="1018"/>
              <a:chExt cx="256" cy="245"/>
            </a:xfrm>
          </p:grpSpPr>
          <p:sp>
            <p:nvSpPr>
              <p:cNvPr id="22" name="Oval 11"/>
              <p:cNvSpPr>
                <a:spLocks noChangeArrowheads="1"/>
              </p:cNvSpPr>
              <p:nvPr/>
            </p:nvSpPr>
            <p:spPr bwMode="auto">
              <a:xfrm>
                <a:off x="2090" y="1018"/>
                <a:ext cx="256" cy="245"/>
              </a:xfrm>
              <a:prstGeom prst="ellipse">
                <a:avLst/>
              </a:prstGeom>
              <a:gradFill rotWithShape="0">
                <a:gsLst>
                  <a:gs pos="0">
                    <a:srgbClr val="FDC0E5"/>
                  </a:gs>
                  <a:gs pos="100000">
                    <a:srgbClr val="4B3944"/>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23" name="Rectangle 12"/>
              <p:cNvSpPr>
                <a:spLocks noChangeArrowheads="1"/>
              </p:cNvSpPr>
              <p:nvPr/>
            </p:nvSpPr>
            <p:spPr bwMode="auto">
              <a:xfrm>
                <a:off x="2099" y="1068"/>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p</a:t>
                </a:r>
              </a:p>
            </p:txBody>
          </p:sp>
        </p:grpSp>
        <p:sp>
          <p:nvSpPr>
            <p:cNvPr id="8" name="Rectangle 13"/>
            <p:cNvSpPr>
              <a:spLocks noChangeArrowheads="1"/>
            </p:cNvSpPr>
            <p:nvPr/>
          </p:nvSpPr>
          <p:spPr bwMode="auto">
            <a:xfrm>
              <a:off x="1292" y="988"/>
              <a:ext cx="1479" cy="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90000"/>
                </a:lnSpc>
              </a:pPr>
              <a:r>
                <a:rPr lang="en-US" sz="2000" dirty="0" smtClean="0">
                  <a:latin typeface="Arial" charset="0"/>
                </a:rPr>
                <a:t>Neutron-deficient</a:t>
              </a:r>
            </a:p>
            <a:p>
              <a:pPr defTabSz="960438">
                <a:lnSpc>
                  <a:spcPct val="90000"/>
                </a:lnSpc>
              </a:pPr>
              <a:r>
                <a:rPr lang="en-US" sz="2000" dirty="0" smtClean="0">
                  <a:latin typeface="Arial" charset="0"/>
                </a:rPr>
                <a:t>radioisotope</a:t>
              </a:r>
              <a:endParaRPr lang="en-US" sz="2000" dirty="0">
                <a:latin typeface="Arial" charset="0"/>
              </a:endParaRPr>
            </a:p>
          </p:txBody>
        </p:sp>
        <p:sp>
          <p:nvSpPr>
            <p:cNvPr id="9" name="Oval 14"/>
            <p:cNvSpPr>
              <a:spLocks noChangeArrowheads="1"/>
            </p:cNvSpPr>
            <p:nvPr/>
          </p:nvSpPr>
          <p:spPr bwMode="auto">
            <a:xfrm>
              <a:off x="2344" y="1329"/>
              <a:ext cx="256" cy="245"/>
            </a:xfrm>
            <a:prstGeom prst="ellipse">
              <a:avLst/>
            </a:prstGeom>
            <a:gradFill rotWithShape="0">
              <a:gsLst>
                <a:gs pos="0">
                  <a:srgbClr val="FDC0E5"/>
                </a:gs>
                <a:gs pos="100000">
                  <a:srgbClr val="4B3944"/>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10" name="Oval 15"/>
            <p:cNvSpPr>
              <a:spLocks noChangeArrowheads="1"/>
            </p:cNvSpPr>
            <p:nvPr/>
          </p:nvSpPr>
          <p:spPr bwMode="auto">
            <a:xfrm>
              <a:off x="2248" y="1490"/>
              <a:ext cx="256" cy="245"/>
            </a:xfrm>
            <a:prstGeom prst="ellipse">
              <a:avLst/>
            </a:prstGeom>
            <a:gradFill rotWithShape="0">
              <a:gsLst>
                <a:gs pos="0">
                  <a:srgbClr val="FDC0E5"/>
                </a:gs>
                <a:gs pos="100000">
                  <a:srgbClr val="4B3944"/>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11" name="Oval 16"/>
            <p:cNvSpPr>
              <a:spLocks noChangeArrowheads="1"/>
            </p:cNvSpPr>
            <p:nvPr/>
          </p:nvSpPr>
          <p:spPr bwMode="auto">
            <a:xfrm>
              <a:off x="2525" y="1351"/>
              <a:ext cx="256" cy="245"/>
            </a:xfrm>
            <a:prstGeom prst="ellipse">
              <a:avLst/>
            </a:prstGeom>
            <a:gradFill rotWithShape="0">
              <a:gsLst>
                <a:gs pos="0">
                  <a:srgbClr val="FDC0E5"/>
                </a:gs>
                <a:gs pos="100000">
                  <a:srgbClr val="4B3944"/>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12" name="Oval 17"/>
            <p:cNvSpPr>
              <a:spLocks noChangeArrowheads="1"/>
            </p:cNvSpPr>
            <p:nvPr/>
          </p:nvSpPr>
          <p:spPr bwMode="auto">
            <a:xfrm>
              <a:off x="2472" y="1501"/>
              <a:ext cx="256" cy="245"/>
            </a:xfrm>
            <a:prstGeom prst="ellipse">
              <a:avLst/>
            </a:prstGeom>
            <a:gradFill rotWithShape="0">
              <a:gsLst>
                <a:gs pos="0">
                  <a:srgbClr val="8CF4EA"/>
                </a:gs>
                <a:gs pos="100000">
                  <a:srgbClr val="000000"/>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13" name="Rectangle 18"/>
            <p:cNvSpPr>
              <a:spLocks noChangeArrowheads="1"/>
            </p:cNvSpPr>
            <p:nvPr/>
          </p:nvSpPr>
          <p:spPr bwMode="auto">
            <a:xfrm>
              <a:off x="2247" y="1520"/>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p</a:t>
              </a:r>
            </a:p>
          </p:txBody>
        </p:sp>
        <p:sp>
          <p:nvSpPr>
            <p:cNvPr id="14" name="Rectangle 19"/>
            <p:cNvSpPr>
              <a:spLocks noChangeArrowheads="1"/>
            </p:cNvSpPr>
            <p:nvPr/>
          </p:nvSpPr>
          <p:spPr bwMode="auto">
            <a:xfrm>
              <a:off x="2602" y="1365"/>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p</a:t>
              </a:r>
            </a:p>
          </p:txBody>
        </p:sp>
        <p:sp>
          <p:nvSpPr>
            <p:cNvPr id="15" name="Rectangle 20"/>
            <p:cNvSpPr>
              <a:spLocks noChangeArrowheads="1"/>
            </p:cNvSpPr>
            <p:nvPr/>
          </p:nvSpPr>
          <p:spPr bwMode="auto">
            <a:xfrm>
              <a:off x="2344" y="1323"/>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p</a:t>
              </a:r>
            </a:p>
          </p:txBody>
        </p:sp>
        <p:sp>
          <p:nvSpPr>
            <p:cNvPr id="16" name="Rectangle 21"/>
            <p:cNvSpPr>
              <a:spLocks noChangeArrowheads="1"/>
            </p:cNvSpPr>
            <p:nvPr/>
          </p:nvSpPr>
          <p:spPr bwMode="auto">
            <a:xfrm>
              <a:off x="2521" y="1520"/>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n</a:t>
              </a:r>
            </a:p>
          </p:txBody>
        </p:sp>
        <p:sp>
          <p:nvSpPr>
            <p:cNvPr id="17" name="Oval 22"/>
            <p:cNvSpPr>
              <a:spLocks noChangeArrowheads="1"/>
            </p:cNvSpPr>
            <p:nvPr/>
          </p:nvSpPr>
          <p:spPr bwMode="auto">
            <a:xfrm>
              <a:off x="2310" y="1626"/>
              <a:ext cx="256" cy="245"/>
            </a:xfrm>
            <a:prstGeom prst="ellipse">
              <a:avLst/>
            </a:prstGeom>
            <a:gradFill rotWithShape="0">
              <a:gsLst>
                <a:gs pos="0">
                  <a:srgbClr val="FDC0E5"/>
                </a:gs>
                <a:gs pos="100000">
                  <a:srgbClr val="4B3944"/>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18" name="Rectangle 23"/>
            <p:cNvSpPr>
              <a:spLocks noChangeArrowheads="1"/>
            </p:cNvSpPr>
            <p:nvPr/>
          </p:nvSpPr>
          <p:spPr bwMode="auto">
            <a:xfrm>
              <a:off x="2349" y="1664"/>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p</a:t>
              </a:r>
            </a:p>
          </p:txBody>
        </p:sp>
        <p:grpSp>
          <p:nvGrpSpPr>
            <p:cNvPr id="19" name="Group 24"/>
            <p:cNvGrpSpPr>
              <a:grpSpLocks/>
            </p:cNvGrpSpPr>
            <p:nvPr/>
          </p:nvGrpSpPr>
          <p:grpSpPr bwMode="auto">
            <a:xfrm>
              <a:off x="2128" y="1317"/>
              <a:ext cx="256" cy="245"/>
              <a:chOff x="2128" y="1317"/>
              <a:chExt cx="256" cy="245"/>
            </a:xfrm>
          </p:grpSpPr>
          <p:sp>
            <p:nvSpPr>
              <p:cNvPr id="20" name="Oval 25"/>
              <p:cNvSpPr>
                <a:spLocks noChangeArrowheads="1"/>
              </p:cNvSpPr>
              <p:nvPr/>
            </p:nvSpPr>
            <p:spPr bwMode="auto">
              <a:xfrm>
                <a:off x="2128" y="1317"/>
                <a:ext cx="256" cy="245"/>
              </a:xfrm>
              <a:prstGeom prst="ellipse">
                <a:avLst/>
              </a:prstGeom>
              <a:gradFill rotWithShape="0">
                <a:gsLst>
                  <a:gs pos="0">
                    <a:srgbClr val="8CF4EA"/>
                  </a:gs>
                  <a:gs pos="100000">
                    <a:srgbClr val="000000"/>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21" name="Rectangle 26"/>
              <p:cNvSpPr>
                <a:spLocks noChangeArrowheads="1"/>
              </p:cNvSpPr>
              <p:nvPr/>
            </p:nvSpPr>
            <p:spPr bwMode="auto">
              <a:xfrm>
                <a:off x="2142" y="1352"/>
                <a:ext cx="18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85000"/>
                  </a:lnSpc>
                </a:pPr>
                <a:r>
                  <a:rPr lang="en-US" sz="1600" b="1">
                    <a:latin typeface="Arial" charset="0"/>
                  </a:rPr>
                  <a:t>n</a:t>
                </a:r>
              </a:p>
            </p:txBody>
          </p:sp>
        </p:grpSp>
      </p:grpSp>
      <p:grpSp>
        <p:nvGrpSpPr>
          <p:cNvPr id="28" name="Group 28"/>
          <p:cNvGrpSpPr>
            <a:grpSpLocks/>
          </p:cNvGrpSpPr>
          <p:nvPr/>
        </p:nvGrpSpPr>
        <p:grpSpPr bwMode="auto">
          <a:xfrm>
            <a:off x="4241795" y="3908425"/>
            <a:ext cx="409044" cy="392113"/>
            <a:chOff x="3006" y="2462"/>
            <a:chExt cx="290" cy="247"/>
          </a:xfrm>
        </p:grpSpPr>
        <p:sp>
          <p:nvSpPr>
            <p:cNvPr id="29" name="Oval 29"/>
            <p:cNvSpPr>
              <a:spLocks noChangeArrowheads="1"/>
            </p:cNvSpPr>
            <p:nvPr/>
          </p:nvSpPr>
          <p:spPr bwMode="auto">
            <a:xfrm>
              <a:off x="3006" y="2462"/>
              <a:ext cx="256" cy="245"/>
            </a:xfrm>
            <a:prstGeom prst="ellipse">
              <a:avLst/>
            </a:prstGeom>
            <a:gradFill rotWithShape="0">
              <a:gsLst>
                <a:gs pos="0">
                  <a:srgbClr val="00FF00"/>
                </a:gs>
                <a:gs pos="100000">
                  <a:srgbClr val="000000"/>
                </a:gs>
              </a:gsLst>
              <a:path path="shape">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30" name="Rectangle 30"/>
            <p:cNvSpPr>
              <a:spLocks noChangeArrowheads="1"/>
            </p:cNvSpPr>
            <p:nvPr/>
          </p:nvSpPr>
          <p:spPr bwMode="auto">
            <a:xfrm>
              <a:off x="3039" y="2478"/>
              <a:ext cx="2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sz="1800" b="1">
                  <a:latin typeface="Arial" charset="0"/>
                </a:rPr>
                <a:t>e</a:t>
              </a:r>
              <a:r>
                <a:rPr lang="en-US" sz="1800" b="1" baseline="30000">
                  <a:latin typeface="Arial" charset="0"/>
                </a:rPr>
                <a:t>-</a:t>
              </a:r>
            </a:p>
          </p:txBody>
        </p:sp>
      </p:grpSp>
      <p:grpSp>
        <p:nvGrpSpPr>
          <p:cNvPr id="31" name="Group 31"/>
          <p:cNvGrpSpPr>
            <a:grpSpLocks/>
          </p:cNvGrpSpPr>
          <p:nvPr/>
        </p:nvGrpSpPr>
        <p:grpSpPr bwMode="auto">
          <a:xfrm>
            <a:off x="3578228" y="1628775"/>
            <a:ext cx="2406652" cy="2482850"/>
            <a:chOff x="2536" y="1026"/>
            <a:chExt cx="1705" cy="1564"/>
          </a:xfrm>
        </p:grpSpPr>
        <p:grpSp>
          <p:nvGrpSpPr>
            <p:cNvPr id="32" name="Group 32"/>
            <p:cNvGrpSpPr>
              <a:grpSpLocks/>
            </p:cNvGrpSpPr>
            <p:nvPr/>
          </p:nvGrpSpPr>
          <p:grpSpPr bwMode="auto">
            <a:xfrm>
              <a:off x="2763" y="1026"/>
              <a:ext cx="1478" cy="1564"/>
              <a:chOff x="2763" y="1026"/>
              <a:chExt cx="1478" cy="1564"/>
            </a:xfrm>
          </p:grpSpPr>
          <p:sp>
            <p:nvSpPr>
              <p:cNvPr id="36" name="AutoShape 33"/>
              <p:cNvSpPr>
                <a:spLocks noChangeArrowheads="1"/>
              </p:cNvSpPr>
              <p:nvPr/>
            </p:nvSpPr>
            <p:spPr bwMode="auto">
              <a:xfrm>
                <a:off x="2961" y="1135"/>
                <a:ext cx="107" cy="53"/>
              </a:xfrm>
              <a:prstGeom prst="rightArrow">
                <a:avLst>
                  <a:gd name="adj1" fmla="val 50000"/>
                  <a:gd name="adj2" fmla="val 100953"/>
                </a:avLst>
              </a:prstGeom>
              <a:solidFill>
                <a:srgbClr val="C0FEF9"/>
              </a:solidFill>
              <a:ln w="12700">
                <a:solidFill>
                  <a:srgbClr val="0C377B"/>
                </a:solidFill>
                <a:miter lim="800000"/>
                <a:headEnd/>
                <a:tailEnd/>
              </a:ln>
            </p:spPr>
            <p:txBody>
              <a:bodyPr wrap="none" anchor="ctr"/>
              <a:lstStyle/>
              <a:p>
                <a:endParaRPr lang="en-US"/>
              </a:p>
            </p:txBody>
          </p:sp>
          <p:grpSp>
            <p:nvGrpSpPr>
              <p:cNvPr id="37" name="Group 34"/>
              <p:cNvGrpSpPr>
                <a:grpSpLocks/>
              </p:cNvGrpSpPr>
              <p:nvPr/>
            </p:nvGrpSpPr>
            <p:grpSpPr bwMode="auto">
              <a:xfrm>
                <a:off x="2763" y="1026"/>
                <a:ext cx="1478" cy="1564"/>
                <a:chOff x="2763" y="1026"/>
                <a:chExt cx="1478" cy="1564"/>
              </a:xfrm>
            </p:grpSpPr>
            <p:sp>
              <p:nvSpPr>
                <p:cNvPr id="38" name="Rectangle 35"/>
                <p:cNvSpPr>
                  <a:spLocks noChangeArrowheads="1"/>
                </p:cNvSpPr>
                <p:nvPr/>
              </p:nvSpPr>
              <p:spPr bwMode="auto">
                <a:xfrm>
                  <a:off x="2763" y="1026"/>
                  <a:ext cx="1478" cy="267"/>
                </a:xfrm>
                <a:prstGeom prst="rect">
                  <a:avLst/>
                </a:prstGeom>
                <a:noFill/>
                <a:ln w="12700">
                  <a:solidFill>
                    <a:srgbClr val="0C377B"/>
                  </a:solidFill>
                  <a:miter lim="800000"/>
                  <a:headEnd/>
                  <a:tailEnd/>
                </a:ln>
                <a:extLst>
                  <a:ext uri="{909E8E84-426E-40DD-AFC4-6F175D3DCCD1}">
                    <a14:hiddenFill xmlns:a14="http://schemas.microsoft.com/office/drawing/2010/main">
                      <a:solidFill>
                        <a:srgbClr val="FFFFFF"/>
                      </a:solidFill>
                    </a14:hiddenFill>
                  </a:ext>
                </a:extLst>
              </p:spPr>
              <p:txBody>
                <a:bodyPr wrap="none" lIns="66675" tIns="26988" rIns="66675" bIns="26988">
                  <a:spAutoFit/>
                </a:bodyPr>
                <a:lstStyle/>
                <a:p>
                  <a:pPr algn="l" defTabSz="960438"/>
                  <a:r>
                    <a:rPr lang="en-US" sz="2400">
                      <a:latin typeface="Arial" charset="0"/>
                    </a:rPr>
                    <a:t>p    n + e</a:t>
                  </a:r>
                  <a:r>
                    <a:rPr lang="en-US" sz="2400" baseline="30000">
                      <a:latin typeface="Arial" charset="0"/>
                    </a:rPr>
                    <a:t>+</a:t>
                  </a:r>
                  <a:r>
                    <a:rPr lang="en-US" sz="2400">
                      <a:latin typeface="Arial" charset="0"/>
                    </a:rPr>
                    <a:t> + </a:t>
                  </a:r>
                  <a:r>
                    <a:rPr lang="en-US" sz="2400">
                      <a:latin typeface="Symbol" charset="0"/>
                    </a:rPr>
                    <a:t></a:t>
                  </a:r>
                  <a:r>
                    <a:rPr lang="en-US" sz="2400" baseline="-25000">
                      <a:latin typeface="Arial" charset="0"/>
                    </a:rPr>
                    <a:t>e</a:t>
                  </a:r>
                </a:p>
              </p:txBody>
            </p:sp>
            <p:grpSp>
              <p:nvGrpSpPr>
                <p:cNvPr id="39" name="Group 36"/>
                <p:cNvGrpSpPr>
                  <a:grpSpLocks/>
                </p:cNvGrpSpPr>
                <p:nvPr/>
              </p:nvGrpSpPr>
              <p:grpSpPr bwMode="auto">
                <a:xfrm>
                  <a:off x="2800" y="1509"/>
                  <a:ext cx="1372" cy="1081"/>
                  <a:chOff x="2800" y="1509"/>
                  <a:chExt cx="1372" cy="1081"/>
                </a:xfrm>
              </p:grpSpPr>
              <p:sp>
                <p:nvSpPr>
                  <p:cNvPr id="40" name="Rectangle 37"/>
                  <p:cNvSpPr>
                    <a:spLocks noChangeArrowheads="1"/>
                  </p:cNvSpPr>
                  <p:nvPr/>
                </p:nvSpPr>
                <p:spPr bwMode="auto">
                  <a:xfrm>
                    <a:off x="3096" y="1620"/>
                    <a:ext cx="1076" cy="212"/>
                  </a:xfrm>
                  <a:prstGeom prst="rect">
                    <a:avLst/>
                  </a:prstGeom>
                  <a:noFill/>
                  <a:ln w="12700">
                    <a:solidFill>
                      <a:srgbClr val="0C377B"/>
                    </a:solidFill>
                    <a:miter lim="800000"/>
                    <a:headEnd/>
                    <a:tailEnd/>
                  </a:ln>
                  <a:extLst>
                    <a:ext uri="{909E8E84-426E-40DD-AFC4-6F175D3DCCD1}">
                      <a14:hiddenFill xmlns:a14="http://schemas.microsoft.com/office/drawing/2010/main">
                        <a:solidFill>
                          <a:srgbClr val="FFFFFF"/>
                        </a:solidFill>
                      </a14:hiddenFill>
                    </a:ext>
                  </a:extLst>
                </p:spPr>
                <p:txBody>
                  <a:bodyPr wrap="square" lIns="90488" tIns="44450" rIns="90488" bIns="44450">
                    <a:spAutoFit/>
                  </a:bodyPr>
                  <a:lstStyle/>
                  <a:p>
                    <a:pPr algn="l"/>
                    <a:r>
                      <a:rPr lang="en-US" sz="1600" dirty="0" smtClean="0">
                        <a:latin typeface="Arial" charset="0"/>
                      </a:rPr>
                      <a:t>Positron range</a:t>
                    </a:r>
                    <a:endParaRPr lang="en-US" sz="1600" dirty="0">
                      <a:latin typeface="Arial" charset="0"/>
                    </a:endParaRPr>
                  </a:p>
                </p:txBody>
              </p:sp>
              <p:grpSp>
                <p:nvGrpSpPr>
                  <p:cNvPr id="41" name="Group 38"/>
                  <p:cNvGrpSpPr>
                    <a:grpSpLocks/>
                  </p:cNvGrpSpPr>
                  <p:nvPr/>
                </p:nvGrpSpPr>
                <p:grpSpPr bwMode="auto">
                  <a:xfrm>
                    <a:off x="2800" y="1509"/>
                    <a:ext cx="661" cy="819"/>
                    <a:chOff x="2800" y="1509"/>
                    <a:chExt cx="661" cy="819"/>
                  </a:xfrm>
                </p:grpSpPr>
                <p:sp>
                  <p:nvSpPr>
                    <p:cNvPr id="44" name="Line 39"/>
                    <p:cNvSpPr>
                      <a:spLocks noChangeShapeType="1"/>
                    </p:cNvSpPr>
                    <p:nvPr/>
                  </p:nvSpPr>
                  <p:spPr bwMode="auto">
                    <a:xfrm>
                      <a:off x="2800" y="1509"/>
                      <a:ext cx="261" cy="102"/>
                    </a:xfrm>
                    <a:prstGeom prst="line">
                      <a:avLst/>
                    </a:prstGeom>
                    <a:noFill/>
                    <a:ln w="25400">
                      <a:solidFill>
                        <a:srgbClr val="0C377B"/>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5" name="Line 40"/>
                    <p:cNvSpPr>
                      <a:spLocks noChangeShapeType="1"/>
                    </p:cNvSpPr>
                    <p:nvPr/>
                  </p:nvSpPr>
                  <p:spPr bwMode="auto">
                    <a:xfrm flipH="1">
                      <a:off x="2955" y="1627"/>
                      <a:ext cx="122" cy="154"/>
                    </a:xfrm>
                    <a:prstGeom prst="line">
                      <a:avLst/>
                    </a:prstGeom>
                    <a:noFill/>
                    <a:ln w="25400">
                      <a:solidFill>
                        <a:srgbClr val="0C377B"/>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 name="Line 41"/>
                    <p:cNvSpPr>
                      <a:spLocks noChangeShapeType="1"/>
                    </p:cNvSpPr>
                    <p:nvPr/>
                  </p:nvSpPr>
                  <p:spPr bwMode="auto">
                    <a:xfrm>
                      <a:off x="2971" y="1797"/>
                      <a:ext cx="474" cy="155"/>
                    </a:xfrm>
                    <a:prstGeom prst="line">
                      <a:avLst/>
                    </a:prstGeom>
                    <a:noFill/>
                    <a:ln w="25400">
                      <a:solidFill>
                        <a:srgbClr val="0C377B"/>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7" name="Line 42"/>
                    <p:cNvSpPr>
                      <a:spLocks noChangeShapeType="1"/>
                    </p:cNvSpPr>
                    <p:nvPr/>
                  </p:nvSpPr>
                  <p:spPr bwMode="auto">
                    <a:xfrm flipH="1">
                      <a:off x="2976" y="2165"/>
                      <a:ext cx="37" cy="163"/>
                    </a:xfrm>
                    <a:prstGeom prst="line">
                      <a:avLst/>
                    </a:prstGeom>
                    <a:noFill/>
                    <a:ln w="25400">
                      <a:solidFill>
                        <a:srgbClr val="0C377B"/>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8" name="Line 43"/>
                    <p:cNvSpPr>
                      <a:spLocks noChangeShapeType="1"/>
                    </p:cNvSpPr>
                    <p:nvPr/>
                  </p:nvSpPr>
                  <p:spPr bwMode="auto">
                    <a:xfrm flipH="1">
                      <a:off x="2997" y="1968"/>
                      <a:ext cx="464" cy="187"/>
                    </a:xfrm>
                    <a:prstGeom prst="line">
                      <a:avLst/>
                    </a:prstGeom>
                    <a:noFill/>
                    <a:ln w="25400">
                      <a:solidFill>
                        <a:srgbClr val="0C377B"/>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42" name="Oval 44"/>
                  <p:cNvSpPr>
                    <a:spLocks noChangeArrowheads="1"/>
                  </p:cNvSpPr>
                  <p:nvPr/>
                </p:nvSpPr>
                <p:spPr bwMode="auto">
                  <a:xfrm>
                    <a:off x="2867" y="2345"/>
                    <a:ext cx="256" cy="245"/>
                  </a:xfrm>
                  <a:prstGeom prst="ellipse">
                    <a:avLst/>
                  </a:prstGeom>
                  <a:gradFill rotWithShape="0">
                    <a:gsLst>
                      <a:gs pos="0">
                        <a:srgbClr val="FE9B03"/>
                      </a:gs>
                      <a:gs pos="100000">
                        <a:srgbClr val="000000"/>
                      </a:gs>
                    </a:gsLst>
                    <a:path path="shape">
                      <a:fillToRect l="50000" t="50000" r="50000" b="50000"/>
                    </a:path>
                  </a:gradFill>
                  <a:ln w="12700">
                    <a:solidFill>
                      <a:srgbClr val="0C377B"/>
                    </a:solidFill>
                    <a:round/>
                    <a:headEnd/>
                    <a:tailEnd/>
                  </a:ln>
                </p:spPr>
                <p:txBody>
                  <a:bodyPr wrap="none" anchor="ctr"/>
                  <a:lstStyle/>
                  <a:p>
                    <a:endParaRPr lang="en-US"/>
                  </a:p>
                </p:txBody>
              </p:sp>
              <p:sp>
                <p:nvSpPr>
                  <p:cNvPr id="43" name="Rectangle 45"/>
                  <p:cNvSpPr>
                    <a:spLocks noChangeArrowheads="1"/>
                  </p:cNvSpPr>
                  <p:nvPr/>
                </p:nvSpPr>
                <p:spPr bwMode="auto">
                  <a:xfrm>
                    <a:off x="2886" y="2340"/>
                    <a:ext cx="284" cy="231"/>
                  </a:xfrm>
                  <a:prstGeom prst="rect">
                    <a:avLst/>
                  </a:prstGeom>
                  <a:noFill/>
                  <a:ln w="12700">
                    <a:solidFill>
                      <a:srgbClr val="0C377B"/>
                    </a:solid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algn="l"/>
                    <a:r>
                      <a:rPr lang="en-US" sz="1800" b="1">
                        <a:latin typeface="Arial" charset="0"/>
                      </a:rPr>
                      <a:t>e</a:t>
                    </a:r>
                    <a:r>
                      <a:rPr lang="en-US" sz="1800" b="1" baseline="30000">
                        <a:latin typeface="Arial" charset="0"/>
                      </a:rPr>
                      <a:t>+</a:t>
                    </a:r>
                  </a:p>
                </p:txBody>
              </p:sp>
            </p:grpSp>
          </p:grpSp>
        </p:grpSp>
        <p:grpSp>
          <p:nvGrpSpPr>
            <p:cNvPr id="33" name="Group 46"/>
            <p:cNvGrpSpPr>
              <a:grpSpLocks/>
            </p:cNvGrpSpPr>
            <p:nvPr/>
          </p:nvGrpSpPr>
          <p:grpSpPr bwMode="auto">
            <a:xfrm>
              <a:off x="2536" y="1341"/>
              <a:ext cx="256" cy="245"/>
              <a:chOff x="2128" y="1317"/>
              <a:chExt cx="256" cy="245"/>
            </a:xfrm>
          </p:grpSpPr>
          <p:sp>
            <p:nvSpPr>
              <p:cNvPr id="34" name="Oval 47"/>
              <p:cNvSpPr>
                <a:spLocks noChangeArrowheads="1"/>
              </p:cNvSpPr>
              <p:nvPr/>
            </p:nvSpPr>
            <p:spPr bwMode="auto">
              <a:xfrm>
                <a:off x="2128" y="1317"/>
                <a:ext cx="256" cy="245"/>
              </a:xfrm>
              <a:prstGeom prst="ellipse">
                <a:avLst/>
              </a:prstGeom>
              <a:gradFill rotWithShape="0">
                <a:gsLst>
                  <a:gs pos="0">
                    <a:srgbClr val="8CF4EA"/>
                  </a:gs>
                  <a:gs pos="100000">
                    <a:srgbClr val="000000"/>
                  </a:gs>
                </a:gsLst>
                <a:path path="shape">
                  <a:fillToRect l="50000" t="50000" r="50000" b="50000"/>
                </a:path>
              </a:gradFill>
              <a:ln w="12700">
                <a:solidFill>
                  <a:srgbClr val="0C377B"/>
                </a:solidFill>
                <a:round/>
                <a:headEnd/>
                <a:tailEnd/>
              </a:ln>
            </p:spPr>
            <p:txBody>
              <a:bodyPr wrap="none" anchor="ctr"/>
              <a:lstStyle/>
              <a:p>
                <a:endParaRPr lang="en-US"/>
              </a:p>
            </p:txBody>
          </p:sp>
          <p:sp>
            <p:nvSpPr>
              <p:cNvPr id="35" name="Rectangle 48"/>
              <p:cNvSpPr>
                <a:spLocks noChangeArrowheads="1"/>
              </p:cNvSpPr>
              <p:nvPr/>
            </p:nvSpPr>
            <p:spPr bwMode="auto">
              <a:xfrm>
                <a:off x="2139" y="1352"/>
                <a:ext cx="184" cy="170"/>
              </a:xfrm>
              <a:prstGeom prst="rect">
                <a:avLst/>
              </a:prstGeom>
              <a:noFill/>
              <a:ln w="12700">
                <a:solidFill>
                  <a:srgbClr val="0C377B"/>
                </a:solidFill>
                <a:miter lim="800000"/>
                <a:headEnd/>
                <a:tailEnd/>
              </a:ln>
              <a:extLst>
                <a:ext uri="{909E8E84-426E-40DD-AFC4-6F175D3DCCD1}">
                  <a14:hiddenFill xmlns:a14="http://schemas.microsoft.com/office/drawing/2010/main">
                    <a:solidFill>
                      <a:srgbClr val="FFFFFF"/>
                    </a:solidFill>
                  </a14:hiddenFill>
                </a:ext>
              </a:extLst>
            </p:spPr>
            <p:txBody>
              <a:bodyPr wrap="none" lIns="66675" tIns="26988" rIns="66675" bIns="26988">
                <a:spAutoFit/>
              </a:bodyPr>
              <a:lstStyle/>
              <a:p>
                <a:pPr defTabSz="960438">
                  <a:lnSpc>
                    <a:spcPct val="85000"/>
                  </a:lnSpc>
                </a:pPr>
                <a:r>
                  <a:rPr lang="en-US" sz="1600" b="1">
                    <a:latin typeface="Arial" charset="0"/>
                  </a:rPr>
                  <a:t>n</a:t>
                </a:r>
              </a:p>
            </p:txBody>
          </p:sp>
        </p:grpSp>
      </p:grpSp>
      <p:grpSp>
        <p:nvGrpSpPr>
          <p:cNvPr id="49" name="Group 48"/>
          <p:cNvGrpSpPr/>
          <p:nvPr/>
        </p:nvGrpSpPr>
        <p:grpSpPr>
          <a:xfrm>
            <a:off x="206375" y="2092325"/>
            <a:ext cx="8332031" cy="3724275"/>
            <a:chOff x="206375" y="2092325"/>
            <a:chExt cx="8332031" cy="3724275"/>
          </a:xfrm>
        </p:grpSpPr>
        <p:grpSp>
          <p:nvGrpSpPr>
            <p:cNvPr id="50" name="Group 49"/>
            <p:cNvGrpSpPr/>
            <p:nvPr/>
          </p:nvGrpSpPr>
          <p:grpSpPr>
            <a:xfrm>
              <a:off x="206375" y="2092325"/>
              <a:ext cx="8175625" cy="3724275"/>
              <a:chOff x="206375" y="2092325"/>
              <a:chExt cx="8175625" cy="3724275"/>
            </a:xfrm>
          </p:grpSpPr>
          <p:grpSp>
            <p:nvGrpSpPr>
              <p:cNvPr id="52" name="Group 50"/>
              <p:cNvGrpSpPr>
                <a:grpSpLocks/>
              </p:cNvGrpSpPr>
              <p:nvPr/>
            </p:nvGrpSpPr>
            <p:grpSpPr bwMode="auto">
              <a:xfrm>
                <a:off x="206375" y="2092325"/>
                <a:ext cx="7306275" cy="3724275"/>
                <a:chOff x="146" y="1318"/>
                <a:chExt cx="5178" cy="2346"/>
              </a:xfrm>
            </p:grpSpPr>
            <p:grpSp>
              <p:nvGrpSpPr>
                <p:cNvPr id="68" name="Group 51"/>
                <p:cNvGrpSpPr>
                  <a:grpSpLocks/>
                </p:cNvGrpSpPr>
                <p:nvPr/>
              </p:nvGrpSpPr>
              <p:grpSpPr bwMode="auto">
                <a:xfrm>
                  <a:off x="146" y="3112"/>
                  <a:ext cx="1096" cy="552"/>
                  <a:chOff x="146" y="3112"/>
                  <a:chExt cx="1096" cy="552"/>
                </a:xfrm>
              </p:grpSpPr>
              <p:sp>
                <p:nvSpPr>
                  <p:cNvPr id="73" name="Rectangle 52"/>
                  <p:cNvSpPr>
                    <a:spLocks noChangeArrowheads="1"/>
                  </p:cNvSpPr>
                  <p:nvPr/>
                </p:nvSpPr>
                <p:spPr bwMode="auto">
                  <a:xfrm rot="-1560000">
                    <a:off x="983" y="3350"/>
                    <a:ext cx="259" cy="205"/>
                  </a:xfrm>
                  <a:prstGeom prst="rect">
                    <a:avLst/>
                  </a:prstGeom>
                  <a:gradFill rotWithShape="0">
                    <a:gsLst>
                      <a:gs pos="0">
                        <a:srgbClr val="8CF4EA"/>
                      </a:gs>
                      <a:gs pos="100000">
                        <a:srgbClr val="2A4946"/>
                      </a:gs>
                    </a:gsLst>
                    <a:path path="rect">
                      <a:fillToRect l="100000" b="100000"/>
                    </a:path>
                  </a:gradFill>
                  <a:ln w="12700">
                    <a:solidFill>
                      <a:srgbClr val="8CF4EA"/>
                    </a:solidFill>
                    <a:miter lim="800000"/>
                    <a:headEnd/>
                    <a:tailEnd/>
                  </a:ln>
                </p:spPr>
                <p:txBody>
                  <a:bodyPr wrap="none" anchor="ctr"/>
                  <a:lstStyle/>
                  <a:p>
                    <a:endParaRPr lang="en-US"/>
                  </a:p>
                </p:txBody>
              </p:sp>
              <p:sp>
                <p:nvSpPr>
                  <p:cNvPr id="74" name="Rectangle 53"/>
                  <p:cNvSpPr>
                    <a:spLocks noChangeArrowheads="1"/>
                  </p:cNvSpPr>
                  <p:nvPr/>
                </p:nvSpPr>
                <p:spPr bwMode="auto">
                  <a:xfrm>
                    <a:off x="146" y="3112"/>
                    <a:ext cx="759"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150000"/>
                      </a:lnSpc>
                    </a:pPr>
                    <a:r>
                      <a:rPr lang="en-US" sz="2000" dirty="0" smtClean="0">
                        <a:latin typeface="Arial" charset="0"/>
                      </a:rPr>
                      <a:t>detector</a:t>
                    </a:r>
                    <a:endParaRPr lang="en-US" sz="2000" dirty="0">
                      <a:latin typeface="Arial" charset="0"/>
                    </a:endParaRPr>
                  </a:p>
                </p:txBody>
              </p:sp>
              <p:grpSp>
                <p:nvGrpSpPr>
                  <p:cNvPr id="75" name="Group 54"/>
                  <p:cNvGrpSpPr>
                    <a:grpSpLocks/>
                  </p:cNvGrpSpPr>
                  <p:nvPr/>
                </p:nvGrpSpPr>
                <p:grpSpPr bwMode="auto">
                  <a:xfrm>
                    <a:off x="754" y="3478"/>
                    <a:ext cx="258" cy="186"/>
                    <a:chOff x="754" y="2974"/>
                    <a:chExt cx="258" cy="186"/>
                  </a:xfrm>
                </p:grpSpPr>
                <p:sp>
                  <p:nvSpPr>
                    <p:cNvPr id="76" name="Rectangle 55"/>
                    <p:cNvSpPr>
                      <a:spLocks noChangeArrowheads="1"/>
                    </p:cNvSpPr>
                    <p:nvPr/>
                  </p:nvSpPr>
                  <p:spPr bwMode="auto">
                    <a:xfrm rot="-1620000">
                      <a:off x="754" y="2974"/>
                      <a:ext cx="202" cy="82"/>
                    </a:xfrm>
                    <a:prstGeom prst="rect">
                      <a:avLst/>
                    </a:prstGeom>
                    <a:solidFill>
                      <a:schemeClr val="folHlink"/>
                    </a:solidFill>
                    <a:ln w="12700">
                      <a:solidFill>
                        <a:schemeClr val="accent1"/>
                      </a:solidFill>
                      <a:miter lim="800000"/>
                      <a:headEnd/>
                      <a:tailEnd/>
                    </a:ln>
                  </p:spPr>
                  <p:txBody>
                    <a:bodyPr wrap="none" anchor="ctr"/>
                    <a:lstStyle/>
                    <a:p>
                      <a:endParaRPr lang="en-US"/>
                    </a:p>
                  </p:txBody>
                </p:sp>
                <p:sp>
                  <p:nvSpPr>
                    <p:cNvPr id="77" name="Rectangle 56"/>
                    <p:cNvSpPr>
                      <a:spLocks noChangeArrowheads="1"/>
                    </p:cNvSpPr>
                    <p:nvPr/>
                  </p:nvSpPr>
                  <p:spPr bwMode="auto">
                    <a:xfrm rot="-1620000">
                      <a:off x="810" y="3078"/>
                      <a:ext cx="202" cy="82"/>
                    </a:xfrm>
                    <a:prstGeom prst="rect">
                      <a:avLst/>
                    </a:prstGeom>
                    <a:solidFill>
                      <a:schemeClr val="folHlink"/>
                    </a:solidFill>
                    <a:ln w="12700">
                      <a:solidFill>
                        <a:schemeClr val="accent1"/>
                      </a:solidFill>
                      <a:miter lim="800000"/>
                      <a:headEnd/>
                      <a:tailEnd/>
                    </a:ln>
                  </p:spPr>
                  <p:txBody>
                    <a:bodyPr wrap="none" anchor="ctr"/>
                    <a:lstStyle/>
                    <a:p>
                      <a:endParaRPr lang="en-US"/>
                    </a:p>
                  </p:txBody>
                </p:sp>
              </p:grpSp>
            </p:grpSp>
            <p:grpSp>
              <p:nvGrpSpPr>
                <p:cNvPr id="69" name="Group 57"/>
                <p:cNvGrpSpPr>
                  <a:grpSpLocks/>
                </p:cNvGrpSpPr>
                <p:nvPr/>
              </p:nvGrpSpPr>
              <p:grpSpPr bwMode="auto">
                <a:xfrm>
                  <a:off x="4844" y="1318"/>
                  <a:ext cx="480" cy="317"/>
                  <a:chOff x="4844" y="1318"/>
                  <a:chExt cx="480" cy="317"/>
                </a:xfrm>
              </p:grpSpPr>
              <p:sp>
                <p:nvSpPr>
                  <p:cNvPr id="70" name="Rectangle 58"/>
                  <p:cNvSpPr>
                    <a:spLocks noChangeArrowheads="1"/>
                  </p:cNvSpPr>
                  <p:nvPr/>
                </p:nvSpPr>
                <p:spPr bwMode="auto">
                  <a:xfrm rot="-1560000">
                    <a:off x="4844" y="1430"/>
                    <a:ext cx="259" cy="205"/>
                  </a:xfrm>
                  <a:prstGeom prst="rect">
                    <a:avLst/>
                  </a:prstGeom>
                  <a:gradFill rotWithShape="0">
                    <a:gsLst>
                      <a:gs pos="0">
                        <a:srgbClr val="8CF4EA"/>
                      </a:gs>
                      <a:gs pos="100000">
                        <a:srgbClr val="2A4946"/>
                      </a:gs>
                    </a:gsLst>
                    <a:path path="rect">
                      <a:fillToRect t="100000" r="100000"/>
                    </a:path>
                  </a:gradFill>
                  <a:ln w="12700">
                    <a:solidFill>
                      <a:srgbClr val="8CF4EA"/>
                    </a:solidFill>
                    <a:miter lim="800000"/>
                    <a:headEnd/>
                    <a:tailEnd/>
                  </a:ln>
                </p:spPr>
                <p:txBody>
                  <a:bodyPr wrap="none" anchor="ctr"/>
                  <a:lstStyle/>
                  <a:p>
                    <a:endParaRPr lang="en-US"/>
                  </a:p>
                </p:txBody>
              </p:sp>
              <p:sp>
                <p:nvSpPr>
                  <p:cNvPr id="71" name="Rectangle 60"/>
                  <p:cNvSpPr>
                    <a:spLocks noChangeArrowheads="1"/>
                  </p:cNvSpPr>
                  <p:nvPr/>
                </p:nvSpPr>
                <p:spPr bwMode="auto">
                  <a:xfrm rot="-1620000">
                    <a:off x="5066" y="1318"/>
                    <a:ext cx="202" cy="82"/>
                  </a:xfrm>
                  <a:prstGeom prst="rect">
                    <a:avLst/>
                  </a:prstGeom>
                  <a:solidFill>
                    <a:schemeClr val="folHlink"/>
                  </a:solidFill>
                  <a:ln w="12700">
                    <a:solidFill>
                      <a:schemeClr val="accent1"/>
                    </a:solidFill>
                    <a:miter lim="800000"/>
                    <a:headEnd/>
                    <a:tailEnd/>
                  </a:ln>
                </p:spPr>
                <p:txBody>
                  <a:bodyPr wrap="none" anchor="ctr"/>
                  <a:lstStyle/>
                  <a:p>
                    <a:endParaRPr lang="en-US"/>
                  </a:p>
                </p:txBody>
              </p:sp>
              <p:sp>
                <p:nvSpPr>
                  <p:cNvPr id="72" name="Rectangle 61"/>
                  <p:cNvSpPr>
                    <a:spLocks noChangeArrowheads="1"/>
                  </p:cNvSpPr>
                  <p:nvPr/>
                </p:nvSpPr>
                <p:spPr bwMode="auto">
                  <a:xfrm rot="-1620000">
                    <a:off x="5122" y="1422"/>
                    <a:ext cx="202" cy="82"/>
                  </a:xfrm>
                  <a:prstGeom prst="rect">
                    <a:avLst/>
                  </a:prstGeom>
                  <a:solidFill>
                    <a:schemeClr val="folHlink"/>
                  </a:solidFill>
                  <a:ln w="12700">
                    <a:solidFill>
                      <a:schemeClr val="accent1"/>
                    </a:solidFill>
                    <a:miter lim="800000"/>
                    <a:headEnd/>
                    <a:tailEnd/>
                  </a:ln>
                </p:spPr>
                <p:txBody>
                  <a:bodyPr wrap="none" anchor="ctr"/>
                  <a:lstStyle/>
                  <a:p>
                    <a:endParaRPr lang="en-US"/>
                  </a:p>
                </p:txBody>
              </p:sp>
            </p:grpSp>
          </p:grpSp>
          <p:grpSp>
            <p:nvGrpSpPr>
              <p:cNvPr id="53" name="Group 52"/>
              <p:cNvGrpSpPr>
                <a:grpSpLocks/>
              </p:cNvGrpSpPr>
              <p:nvPr/>
            </p:nvGrpSpPr>
            <p:grpSpPr bwMode="auto">
              <a:xfrm>
                <a:off x="1820863" y="2603500"/>
                <a:ext cx="6561137" cy="2740025"/>
                <a:chOff x="1290" y="1640"/>
                <a:chExt cx="4650" cy="1726"/>
              </a:xfrm>
            </p:grpSpPr>
            <p:grpSp>
              <p:nvGrpSpPr>
                <p:cNvPr id="55" name="Group 54"/>
                <p:cNvGrpSpPr>
                  <a:grpSpLocks/>
                </p:cNvGrpSpPr>
                <p:nvPr/>
              </p:nvGrpSpPr>
              <p:grpSpPr bwMode="auto">
                <a:xfrm>
                  <a:off x="1290" y="1640"/>
                  <a:ext cx="4650" cy="1726"/>
                  <a:chOff x="1290" y="1640"/>
                  <a:chExt cx="4650" cy="1726"/>
                </a:xfrm>
              </p:grpSpPr>
              <p:grpSp>
                <p:nvGrpSpPr>
                  <p:cNvPr id="57" name="Group 56"/>
                  <p:cNvGrpSpPr>
                    <a:grpSpLocks/>
                  </p:cNvGrpSpPr>
                  <p:nvPr/>
                </p:nvGrpSpPr>
                <p:grpSpPr bwMode="auto">
                  <a:xfrm>
                    <a:off x="1290" y="1640"/>
                    <a:ext cx="4650" cy="1726"/>
                    <a:chOff x="1290" y="1640"/>
                    <a:chExt cx="4650" cy="1726"/>
                  </a:xfrm>
                </p:grpSpPr>
                <p:sp useBgFill="1">
                  <p:nvSpPr>
                    <p:cNvPr id="63" name="Oval 67"/>
                    <p:cNvSpPr>
                      <a:spLocks noChangeArrowheads="1"/>
                    </p:cNvSpPr>
                    <p:nvPr/>
                  </p:nvSpPr>
                  <p:spPr bwMode="auto">
                    <a:xfrm>
                      <a:off x="2503" y="1992"/>
                      <a:ext cx="1058" cy="1026"/>
                    </a:xfrm>
                    <a:prstGeom prst="ellipse">
                      <a:avLst/>
                    </a:prstGeom>
                    <a:ln w="12700">
                      <a:solidFill>
                        <a:srgbClr val="FCAB40"/>
                      </a:solidFill>
                      <a:round/>
                      <a:headEnd/>
                      <a:tailEnd/>
                    </a:ln>
                  </p:spPr>
                  <p:txBody>
                    <a:bodyPr wrap="none" anchor="ctr"/>
                    <a:lstStyle/>
                    <a:p>
                      <a:endParaRPr lang="en-US"/>
                    </a:p>
                  </p:txBody>
                </p:sp>
                <p:sp>
                  <p:nvSpPr>
                    <p:cNvPr id="64" name="Line 68"/>
                    <p:cNvSpPr>
                      <a:spLocks noChangeShapeType="1"/>
                    </p:cNvSpPr>
                    <p:nvPr/>
                  </p:nvSpPr>
                  <p:spPr bwMode="auto">
                    <a:xfrm flipH="1">
                      <a:off x="3202" y="1640"/>
                      <a:ext cx="1582" cy="759"/>
                    </a:xfrm>
                    <a:prstGeom prst="line">
                      <a:avLst/>
                    </a:prstGeom>
                    <a:noFill/>
                    <a:ln w="25400">
                      <a:solidFill>
                        <a:srgbClr val="FDC0E5"/>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65" name="Rectangle 69"/>
                    <p:cNvSpPr>
                      <a:spLocks noChangeArrowheads="1"/>
                    </p:cNvSpPr>
                    <p:nvPr/>
                  </p:nvSpPr>
                  <p:spPr bwMode="auto">
                    <a:xfrm>
                      <a:off x="4298" y="1896"/>
                      <a:ext cx="1642"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lnSpc>
                          <a:spcPct val="85000"/>
                        </a:lnSpc>
                      </a:pPr>
                      <a:r>
                        <a:rPr lang="en-US" sz="2000" dirty="0" smtClean="0">
                          <a:latin typeface="Arial" charset="0"/>
                        </a:rPr>
                        <a:t>Photon (511 </a:t>
                      </a:r>
                      <a:r>
                        <a:rPr lang="en-US" sz="2000" dirty="0" err="1">
                          <a:latin typeface="Arial" charset="0"/>
                        </a:rPr>
                        <a:t>keV</a:t>
                      </a:r>
                      <a:r>
                        <a:rPr lang="en-US" sz="2000" dirty="0">
                          <a:latin typeface="Arial" charset="0"/>
                        </a:rPr>
                        <a:t> </a:t>
                      </a:r>
                      <a:r>
                        <a:rPr lang="en-US" sz="2000" dirty="0" smtClean="0">
                          <a:latin typeface="Arial" charset="0"/>
                        </a:rPr>
                        <a:t>)</a:t>
                      </a:r>
                      <a:endParaRPr lang="en-US" sz="2000" dirty="0">
                        <a:latin typeface="Arial" charset="0"/>
                      </a:endParaRPr>
                    </a:p>
                  </p:txBody>
                </p:sp>
                <p:sp useBgFill="1">
                  <p:nvSpPr>
                    <p:cNvPr id="66" name="Rectangle 70"/>
                    <p:cNvSpPr>
                      <a:spLocks noChangeArrowheads="1"/>
                    </p:cNvSpPr>
                    <p:nvPr/>
                  </p:nvSpPr>
                  <p:spPr bwMode="auto">
                    <a:xfrm>
                      <a:off x="3117" y="2815"/>
                      <a:ext cx="606" cy="25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sz="2000">
                          <a:latin typeface="Arial" charset="0"/>
                        </a:rPr>
                        <a:t>~180</a:t>
                      </a:r>
                      <a:r>
                        <a:rPr lang="en-US" sz="2000" baseline="30000">
                          <a:latin typeface="Arial" charset="0"/>
                        </a:rPr>
                        <a:t>o</a:t>
                      </a:r>
                    </a:p>
                  </p:txBody>
                </p:sp>
                <p:sp>
                  <p:nvSpPr>
                    <p:cNvPr id="67" name="Line 71"/>
                    <p:cNvSpPr>
                      <a:spLocks noChangeShapeType="1"/>
                    </p:cNvSpPr>
                    <p:nvPr/>
                  </p:nvSpPr>
                  <p:spPr bwMode="auto">
                    <a:xfrm flipV="1">
                      <a:off x="1290" y="2575"/>
                      <a:ext cx="1550" cy="791"/>
                    </a:xfrm>
                    <a:prstGeom prst="line">
                      <a:avLst/>
                    </a:prstGeom>
                    <a:noFill/>
                    <a:ln w="25400">
                      <a:solidFill>
                        <a:srgbClr val="FDC0E5"/>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8" name="Group 73"/>
                  <p:cNvGrpSpPr>
                    <a:grpSpLocks/>
                  </p:cNvGrpSpPr>
                  <p:nvPr/>
                </p:nvGrpSpPr>
                <p:grpSpPr bwMode="auto">
                  <a:xfrm>
                    <a:off x="2352" y="1944"/>
                    <a:ext cx="1155" cy="774"/>
                    <a:chOff x="2352" y="1944"/>
                    <a:chExt cx="1155" cy="774"/>
                  </a:xfrm>
                </p:grpSpPr>
                <p:sp useBgFill="1">
                  <p:nvSpPr>
                    <p:cNvPr id="59" name="Rectangle 74"/>
                    <p:cNvSpPr>
                      <a:spLocks noChangeArrowheads="1"/>
                    </p:cNvSpPr>
                    <p:nvPr/>
                  </p:nvSpPr>
                  <p:spPr bwMode="auto">
                    <a:xfrm>
                      <a:off x="2352" y="2208"/>
                      <a:ext cx="227" cy="51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useBgFill="1">
                  <p:nvSpPr>
                    <p:cNvPr id="60" name="Rectangle 75"/>
                    <p:cNvSpPr>
                      <a:spLocks noChangeArrowheads="1"/>
                    </p:cNvSpPr>
                    <p:nvPr/>
                  </p:nvSpPr>
                  <p:spPr bwMode="auto">
                    <a:xfrm>
                      <a:off x="2552" y="1952"/>
                      <a:ext cx="432" cy="310"/>
                    </a:xfrm>
                    <a:prstGeom prst="rect">
                      <a:avLst/>
                    </a:prstGeom>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useBgFill="1">
                  <p:nvSpPr>
                    <p:cNvPr id="61" name="Freeform 76"/>
                    <p:cNvSpPr>
                      <a:spLocks/>
                    </p:cNvSpPr>
                    <p:nvPr/>
                  </p:nvSpPr>
                  <p:spPr bwMode="auto">
                    <a:xfrm>
                      <a:off x="2968" y="1944"/>
                      <a:ext cx="345" cy="105"/>
                    </a:xfrm>
                    <a:custGeom>
                      <a:avLst/>
                      <a:gdLst>
                        <a:gd name="T0" fmla="*/ 0 w 345"/>
                        <a:gd name="T1" fmla="*/ 0 h 105"/>
                        <a:gd name="T2" fmla="*/ 0 w 345"/>
                        <a:gd name="T3" fmla="*/ 0 h 105"/>
                        <a:gd name="T4" fmla="*/ 17 w 345"/>
                        <a:gd name="T5" fmla="*/ 0 h 105"/>
                        <a:gd name="T6" fmla="*/ 34 w 345"/>
                        <a:gd name="T7" fmla="*/ 0 h 105"/>
                        <a:gd name="T8" fmla="*/ 52 w 345"/>
                        <a:gd name="T9" fmla="*/ 9 h 105"/>
                        <a:gd name="T10" fmla="*/ 69 w 345"/>
                        <a:gd name="T11" fmla="*/ 9 h 105"/>
                        <a:gd name="T12" fmla="*/ 77 w 345"/>
                        <a:gd name="T13" fmla="*/ 28 h 105"/>
                        <a:gd name="T14" fmla="*/ 103 w 345"/>
                        <a:gd name="T15" fmla="*/ 19 h 105"/>
                        <a:gd name="T16" fmla="*/ 129 w 345"/>
                        <a:gd name="T17" fmla="*/ 19 h 105"/>
                        <a:gd name="T18" fmla="*/ 146 w 345"/>
                        <a:gd name="T19" fmla="*/ 19 h 105"/>
                        <a:gd name="T20" fmla="*/ 163 w 345"/>
                        <a:gd name="T21" fmla="*/ 28 h 105"/>
                        <a:gd name="T22" fmla="*/ 181 w 345"/>
                        <a:gd name="T23" fmla="*/ 19 h 105"/>
                        <a:gd name="T24" fmla="*/ 198 w 345"/>
                        <a:gd name="T25" fmla="*/ 28 h 105"/>
                        <a:gd name="T26" fmla="*/ 215 w 345"/>
                        <a:gd name="T27" fmla="*/ 28 h 105"/>
                        <a:gd name="T28" fmla="*/ 232 w 345"/>
                        <a:gd name="T29" fmla="*/ 28 h 105"/>
                        <a:gd name="T30" fmla="*/ 249 w 345"/>
                        <a:gd name="T31" fmla="*/ 28 h 105"/>
                        <a:gd name="T32" fmla="*/ 267 w 345"/>
                        <a:gd name="T33" fmla="*/ 28 h 105"/>
                        <a:gd name="T34" fmla="*/ 301 w 345"/>
                        <a:gd name="T35" fmla="*/ 38 h 105"/>
                        <a:gd name="T36" fmla="*/ 318 w 345"/>
                        <a:gd name="T37" fmla="*/ 47 h 105"/>
                        <a:gd name="T38" fmla="*/ 335 w 345"/>
                        <a:gd name="T39" fmla="*/ 57 h 105"/>
                        <a:gd name="T40" fmla="*/ 344 w 345"/>
                        <a:gd name="T41" fmla="*/ 76 h 105"/>
                        <a:gd name="T42" fmla="*/ 327 w 345"/>
                        <a:gd name="T43" fmla="*/ 85 h 105"/>
                        <a:gd name="T44" fmla="*/ 310 w 345"/>
                        <a:gd name="T45" fmla="*/ 95 h 105"/>
                        <a:gd name="T46" fmla="*/ 292 w 345"/>
                        <a:gd name="T47" fmla="*/ 95 h 105"/>
                        <a:gd name="T48" fmla="*/ 275 w 345"/>
                        <a:gd name="T49" fmla="*/ 104 h 105"/>
                        <a:gd name="T50" fmla="*/ 258 w 345"/>
                        <a:gd name="T51" fmla="*/ 104 h 105"/>
                        <a:gd name="T52" fmla="*/ 241 w 345"/>
                        <a:gd name="T53" fmla="*/ 104 h 105"/>
                        <a:gd name="T54" fmla="*/ 224 w 345"/>
                        <a:gd name="T55" fmla="*/ 104 h 105"/>
                        <a:gd name="T56" fmla="*/ 206 w 345"/>
                        <a:gd name="T57" fmla="*/ 104 h 105"/>
                        <a:gd name="T58" fmla="*/ 189 w 345"/>
                        <a:gd name="T59" fmla="*/ 95 h 105"/>
                        <a:gd name="T60" fmla="*/ 172 w 345"/>
                        <a:gd name="T61" fmla="*/ 95 h 105"/>
                        <a:gd name="T62" fmla="*/ 155 w 345"/>
                        <a:gd name="T63" fmla="*/ 95 h 105"/>
                        <a:gd name="T64" fmla="*/ 138 w 345"/>
                        <a:gd name="T65" fmla="*/ 95 h 105"/>
                        <a:gd name="T66" fmla="*/ 120 w 345"/>
                        <a:gd name="T67" fmla="*/ 95 h 105"/>
                        <a:gd name="T68" fmla="*/ 103 w 345"/>
                        <a:gd name="T69" fmla="*/ 95 h 105"/>
                        <a:gd name="T70" fmla="*/ 86 w 345"/>
                        <a:gd name="T71" fmla="*/ 104 h 105"/>
                        <a:gd name="T72" fmla="*/ 69 w 345"/>
                        <a:gd name="T73" fmla="*/ 104 h 105"/>
                        <a:gd name="T74" fmla="*/ 52 w 345"/>
                        <a:gd name="T75" fmla="*/ 95 h 105"/>
                        <a:gd name="T76" fmla="*/ 34 w 345"/>
                        <a:gd name="T77" fmla="*/ 85 h 105"/>
                        <a:gd name="T78" fmla="*/ 17 w 345"/>
                        <a:gd name="T79" fmla="*/ 76 h 105"/>
                        <a:gd name="T80" fmla="*/ 0 w 345"/>
                        <a:gd name="T81" fmla="*/ 66 h 105"/>
                        <a:gd name="T82" fmla="*/ 0 w 345"/>
                        <a:gd name="T83" fmla="*/ 47 h 105"/>
                        <a:gd name="T84" fmla="*/ 17 w 345"/>
                        <a:gd name="T85" fmla="*/ 38 h 105"/>
                        <a:gd name="T86" fmla="*/ 26 w 345"/>
                        <a:gd name="T87" fmla="*/ 19 h 105"/>
                        <a:gd name="T88" fmla="*/ 0 w 345"/>
                        <a:gd name="T89" fmla="*/ 0 h 1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5"/>
                        <a:gd name="T136" fmla="*/ 0 h 105"/>
                        <a:gd name="T137" fmla="*/ 345 w 345"/>
                        <a:gd name="T138" fmla="*/ 105 h 10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5" h="105">
                          <a:moveTo>
                            <a:pt x="0" y="0"/>
                          </a:moveTo>
                          <a:lnTo>
                            <a:pt x="0" y="0"/>
                          </a:lnTo>
                          <a:lnTo>
                            <a:pt x="17" y="0"/>
                          </a:lnTo>
                          <a:lnTo>
                            <a:pt x="34" y="0"/>
                          </a:lnTo>
                          <a:lnTo>
                            <a:pt x="52" y="9"/>
                          </a:lnTo>
                          <a:lnTo>
                            <a:pt x="69" y="9"/>
                          </a:lnTo>
                          <a:lnTo>
                            <a:pt x="77" y="28"/>
                          </a:lnTo>
                          <a:lnTo>
                            <a:pt x="103" y="19"/>
                          </a:lnTo>
                          <a:lnTo>
                            <a:pt x="129" y="19"/>
                          </a:lnTo>
                          <a:lnTo>
                            <a:pt x="146" y="19"/>
                          </a:lnTo>
                          <a:lnTo>
                            <a:pt x="163" y="28"/>
                          </a:lnTo>
                          <a:lnTo>
                            <a:pt x="181" y="19"/>
                          </a:lnTo>
                          <a:lnTo>
                            <a:pt x="198" y="28"/>
                          </a:lnTo>
                          <a:lnTo>
                            <a:pt x="215" y="28"/>
                          </a:lnTo>
                          <a:lnTo>
                            <a:pt x="232" y="28"/>
                          </a:lnTo>
                          <a:lnTo>
                            <a:pt x="249" y="28"/>
                          </a:lnTo>
                          <a:lnTo>
                            <a:pt x="267" y="28"/>
                          </a:lnTo>
                          <a:lnTo>
                            <a:pt x="301" y="38"/>
                          </a:lnTo>
                          <a:lnTo>
                            <a:pt x="318" y="47"/>
                          </a:lnTo>
                          <a:lnTo>
                            <a:pt x="335" y="57"/>
                          </a:lnTo>
                          <a:lnTo>
                            <a:pt x="344" y="76"/>
                          </a:lnTo>
                          <a:lnTo>
                            <a:pt x="327" y="85"/>
                          </a:lnTo>
                          <a:lnTo>
                            <a:pt x="310" y="95"/>
                          </a:lnTo>
                          <a:lnTo>
                            <a:pt x="292" y="95"/>
                          </a:lnTo>
                          <a:lnTo>
                            <a:pt x="275" y="104"/>
                          </a:lnTo>
                          <a:lnTo>
                            <a:pt x="258" y="104"/>
                          </a:lnTo>
                          <a:lnTo>
                            <a:pt x="241" y="104"/>
                          </a:lnTo>
                          <a:lnTo>
                            <a:pt x="224" y="104"/>
                          </a:lnTo>
                          <a:lnTo>
                            <a:pt x="206" y="104"/>
                          </a:lnTo>
                          <a:lnTo>
                            <a:pt x="189" y="95"/>
                          </a:lnTo>
                          <a:lnTo>
                            <a:pt x="172" y="95"/>
                          </a:lnTo>
                          <a:lnTo>
                            <a:pt x="155" y="95"/>
                          </a:lnTo>
                          <a:lnTo>
                            <a:pt x="138" y="95"/>
                          </a:lnTo>
                          <a:lnTo>
                            <a:pt x="120" y="95"/>
                          </a:lnTo>
                          <a:lnTo>
                            <a:pt x="103" y="95"/>
                          </a:lnTo>
                          <a:lnTo>
                            <a:pt x="86" y="104"/>
                          </a:lnTo>
                          <a:lnTo>
                            <a:pt x="69" y="104"/>
                          </a:lnTo>
                          <a:lnTo>
                            <a:pt x="52" y="95"/>
                          </a:lnTo>
                          <a:lnTo>
                            <a:pt x="34" y="85"/>
                          </a:lnTo>
                          <a:lnTo>
                            <a:pt x="17" y="76"/>
                          </a:lnTo>
                          <a:lnTo>
                            <a:pt x="0" y="66"/>
                          </a:lnTo>
                          <a:lnTo>
                            <a:pt x="0" y="47"/>
                          </a:lnTo>
                          <a:lnTo>
                            <a:pt x="17" y="38"/>
                          </a:lnTo>
                          <a:lnTo>
                            <a:pt x="26" y="19"/>
                          </a:lnTo>
                          <a:lnTo>
                            <a:pt x="0" y="0"/>
                          </a:lnTo>
                        </a:path>
                      </a:pathLst>
                    </a:custGeom>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n-US"/>
                    </a:p>
                  </p:txBody>
                </p:sp>
                <p:sp useBgFill="1">
                  <p:nvSpPr>
                    <p:cNvPr id="62" name="Freeform 77"/>
                    <p:cNvSpPr>
                      <a:spLocks/>
                    </p:cNvSpPr>
                    <p:nvPr/>
                  </p:nvSpPr>
                  <p:spPr bwMode="auto">
                    <a:xfrm>
                      <a:off x="3250" y="2041"/>
                      <a:ext cx="257" cy="213"/>
                    </a:xfrm>
                    <a:custGeom>
                      <a:avLst/>
                      <a:gdLst>
                        <a:gd name="T0" fmla="*/ 0 w 257"/>
                        <a:gd name="T1" fmla="*/ 11 h 213"/>
                        <a:gd name="T2" fmla="*/ 11 w 257"/>
                        <a:gd name="T3" fmla="*/ 11 h 213"/>
                        <a:gd name="T4" fmla="*/ 22 w 257"/>
                        <a:gd name="T5" fmla="*/ 6 h 213"/>
                        <a:gd name="T6" fmla="*/ 38 w 257"/>
                        <a:gd name="T7" fmla="*/ 0 h 213"/>
                        <a:gd name="T8" fmla="*/ 59 w 257"/>
                        <a:gd name="T9" fmla="*/ 6 h 213"/>
                        <a:gd name="T10" fmla="*/ 70 w 257"/>
                        <a:gd name="T11" fmla="*/ 6 h 213"/>
                        <a:gd name="T12" fmla="*/ 91 w 257"/>
                        <a:gd name="T13" fmla="*/ 11 h 213"/>
                        <a:gd name="T14" fmla="*/ 102 w 257"/>
                        <a:gd name="T15" fmla="*/ 11 h 213"/>
                        <a:gd name="T16" fmla="*/ 118 w 257"/>
                        <a:gd name="T17" fmla="*/ 16 h 213"/>
                        <a:gd name="T18" fmla="*/ 123 w 257"/>
                        <a:gd name="T19" fmla="*/ 28 h 213"/>
                        <a:gd name="T20" fmla="*/ 134 w 257"/>
                        <a:gd name="T21" fmla="*/ 33 h 213"/>
                        <a:gd name="T22" fmla="*/ 139 w 257"/>
                        <a:gd name="T23" fmla="*/ 49 h 213"/>
                        <a:gd name="T24" fmla="*/ 144 w 257"/>
                        <a:gd name="T25" fmla="*/ 60 h 213"/>
                        <a:gd name="T26" fmla="*/ 150 w 257"/>
                        <a:gd name="T27" fmla="*/ 71 h 213"/>
                        <a:gd name="T28" fmla="*/ 160 w 257"/>
                        <a:gd name="T29" fmla="*/ 88 h 213"/>
                        <a:gd name="T30" fmla="*/ 171 w 257"/>
                        <a:gd name="T31" fmla="*/ 88 h 213"/>
                        <a:gd name="T32" fmla="*/ 176 w 257"/>
                        <a:gd name="T33" fmla="*/ 104 h 213"/>
                        <a:gd name="T34" fmla="*/ 187 w 257"/>
                        <a:gd name="T35" fmla="*/ 114 h 213"/>
                        <a:gd name="T36" fmla="*/ 198 w 257"/>
                        <a:gd name="T37" fmla="*/ 120 h 213"/>
                        <a:gd name="T38" fmla="*/ 208 w 257"/>
                        <a:gd name="T39" fmla="*/ 137 h 213"/>
                        <a:gd name="T40" fmla="*/ 219 w 257"/>
                        <a:gd name="T41" fmla="*/ 142 h 213"/>
                        <a:gd name="T42" fmla="*/ 224 w 257"/>
                        <a:gd name="T43" fmla="*/ 153 h 213"/>
                        <a:gd name="T44" fmla="*/ 235 w 257"/>
                        <a:gd name="T45" fmla="*/ 158 h 213"/>
                        <a:gd name="T46" fmla="*/ 246 w 257"/>
                        <a:gd name="T47" fmla="*/ 163 h 213"/>
                        <a:gd name="T48" fmla="*/ 246 w 257"/>
                        <a:gd name="T49" fmla="*/ 174 h 213"/>
                        <a:gd name="T50" fmla="*/ 256 w 257"/>
                        <a:gd name="T51" fmla="*/ 186 h 213"/>
                        <a:gd name="T52" fmla="*/ 251 w 257"/>
                        <a:gd name="T53" fmla="*/ 202 h 213"/>
                        <a:gd name="T54" fmla="*/ 240 w 257"/>
                        <a:gd name="T55" fmla="*/ 207 h 213"/>
                        <a:gd name="T56" fmla="*/ 224 w 257"/>
                        <a:gd name="T57" fmla="*/ 212 h 213"/>
                        <a:gd name="T58" fmla="*/ 208 w 257"/>
                        <a:gd name="T59" fmla="*/ 212 h 213"/>
                        <a:gd name="T60" fmla="*/ 192 w 257"/>
                        <a:gd name="T61" fmla="*/ 207 h 213"/>
                        <a:gd name="T62" fmla="*/ 187 w 257"/>
                        <a:gd name="T63" fmla="*/ 196 h 213"/>
                        <a:gd name="T64" fmla="*/ 176 w 257"/>
                        <a:gd name="T65" fmla="*/ 191 h 213"/>
                        <a:gd name="T66" fmla="*/ 176 w 257"/>
                        <a:gd name="T67" fmla="*/ 179 h 213"/>
                        <a:gd name="T68" fmla="*/ 171 w 257"/>
                        <a:gd name="T69" fmla="*/ 163 h 213"/>
                        <a:gd name="T70" fmla="*/ 160 w 257"/>
                        <a:gd name="T71" fmla="*/ 153 h 213"/>
                        <a:gd name="T72" fmla="*/ 150 w 257"/>
                        <a:gd name="T73" fmla="*/ 142 h 213"/>
                        <a:gd name="T74" fmla="*/ 144 w 257"/>
                        <a:gd name="T75" fmla="*/ 130 h 213"/>
                        <a:gd name="T76" fmla="*/ 128 w 257"/>
                        <a:gd name="T77" fmla="*/ 125 h 213"/>
                        <a:gd name="T78" fmla="*/ 118 w 257"/>
                        <a:gd name="T79" fmla="*/ 114 h 213"/>
                        <a:gd name="T80" fmla="*/ 107 w 257"/>
                        <a:gd name="T81" fmla="*/ 104 h 213"/>
                        <a:gd name="T82" fmla="*/ 96 w 257"/>
                        <a:gd name="T83" fmla="*/ 93 h 213"/>
                        <a:gd name="T84" fmla="*/ 86 w 257"/>
                        <a:gd name="T85" fmla="*/ 82 h 213"/>
                        <a:gd name="T86" fmla="*/ 75 w 257"/>
                        <a:gd name="T87" fmla="*/ 71 h 213"/>
                        <a:gd name="T88" fmla="*/ 64 w 257"/>
                        <a:gd name="T89" fmla="*/ 65 h 213"/>
                        <a:gd name="T90" fmla="*/ 38 w 257"/>
                        <a:gd name="T91" fmla="*/ 39 h 213"/>
                        <a:gd name="T92" fmla="*/ 32 w 257"/>
                        <a:gd name="T93" fmla="*/ 28 h 213"/>
                        <a:gd name="T94" fmla="*/ 22 w 257"/>
                        <a:gd name="T95" fmla="*/ 16 h 213"/>
                        <a:gd name="T96" fmla="*/ 27 w 257"/>
                        <a:gd name="T97" fmla="*/ 6 h 213"/>
                        <a:gd name="T98" fmla="*/ 27 w 257"/>
                        <a:gd name="T99" fmla="*/ 6 h 213"/>
                        <a:gd name="T100" fmla="*/ 0 w 257"/>
                        <a:gd name="T101" fmla="*/ 11 h 21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57"/>
                        <a:gd name="T154" fmla="*/ 0 h 213"/>
                        <a:gd name="T155" fmla="*/ 257 w 257"/>
                        <a:gd name="T156" fmla="*/ 213 h 21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57" h="213">
                          <a:moveTo>
                            <a:pt x="0" y="11"/>
                          </a:moveTo>
                          <a:lnTo>
                            <a:pt x="11" y="11"/>
                          </a:lnTo>
                          <a:lnTo>
                            <a:pt x="22" y="6"/>
                          </a:lnTo>
                          <a:lnTo>
                            <a:pt x="38" y="0"/>
                          </a:lnTo>
                          <a:lnTo>
                            <a:pt x="59" y="6"/>
                          </a:lnTo>
                          <a:lnTo>
                            <a:pt x="70" y="6"/>
                          </a:lnTo>
                          <a:lnTo>
                            <a:pt x="91" y="11"/>
                          </a:lnTo>
                          <a:lnTo>
                            <a:pt x="102" y="11"/>
                          </a:lnTo>
                          <a:lnTo>
                            <a:pt x="118" y="16"/>
                          </a:lnTo>
                          <a:lnTo>
                            <a:pt x="123" y="28"/>
                          </a:lnTo>
                          <a:lnTo>
                            <a:pt x="134" y="33"/>
                          </a:lnTo>
                          <a:lnTo>
                            <a:pt x="139" y="49"/>
                          </a:lnTo>
                          <a:lnTo>
                            <a:pt x="144" y="60"/>
                          </a:lnTo>
                          <a:lnTo>
                            <a:pt x="150" y="71"/>
                          </a:lnTo>
                          <a:lnTo>
                            <a:pt x="160" y="88"/>
                          </a:lnTo>
                          <a:lnTo>
                            <a:pt x="171" y="88"/>
                          </a:lnTo>
                          <a:lnTo>
                            <a:pt x="176" y="104"/>
                          </a:lnTo>
                          <a:lnTo>
                            <a:pt x="187" y="114"/>
                          </a:lnTo>
                          <a:lnTo>
                            <a:pt x="198" y="120"/>
                          </a:lnTo>
                          <a:lnTo>
                            <a:pt x="208" y="137"/>
                          </a:lnTo>
                          <a:lnTo>
                            <a:pt x="219" y="142"/>
                          </a:lnTo>
                          <a:lnTo>
                            <a:pt x="224" y="153"/>
                          </a:lnTo>
                          <a:lnTo>
                            <a:pt x="235" y="158"/>
                          </a:lnTo>
                          <a:lnTo>
                            <a:pt x="246" y="163"/>
                          </a:lnTo>
                          <a:lnTo>
                            <a:pt x="246" y="174"/>
                          </a:lnTo>
                          <a:lnTo>
                            <a:pt x="256" y="186"/>
                          </a:lnTo>
                          <a:lnTo>
                            <a:pt x="251" y="202"/>
                          </a:lnTo>
                          <a:lnTo>
                            <a:pt x="240" y="207"/>
                          </a:lnTo>
                          <a:lnTo>
                            <a:pt x="224" y="212"/>
                          </a:lnTo>
                          <a:lnTo>
                            <a:pt x="208" y="212"/>
                          </a:lnTo>
                          <a:lnTo>
                            <a:pt x="192" y="207"/>
                          </a:lnTo>
                          <a:lnTo>
                            <a:pt x="187" y="196"/>
                          </a:lnTo>
                          <a:lnTo>
                            <a:pt x="176" y="191"/>
                          </a:lnTo>
                          <a:lnTo>
                            <a:pt x="176" y="179"/>
                          </a:lnTo>
                          <a:lnTo>
                            <a:pt x="171" y="163"/>
                          </a:lnTo>
                          <a:lnTo>
                            <a:pt x="160" y="153"/>
                          </a:lnTo>
                          <a:lnTo>
                            <a:pt x="150" y="142"/>
                          </a:lnTo>
                          <a:lnTo>
                            <a:pt x="144" y="130"/>
                          </a:lnTo>
                          <a:lnTo>
                            <a:pt x="128" y="125"/>
                          </a:lnTo>
                          <a:lnTo>
                            <a:pt x="118" y="114"/>
                          </a:lnTo>
                          <a:lnTo>
                            <a:pt x="107" y="104"/>
                          </a:lnTo>
                          <a:lnTo>
                            <a:pt x="96" y="93"/>
                          </a:lnTo>
                          <a:lnTo>
                            <a:pt x="86" y="82"/>
                          </a:lnTo>
                          <a:lnTo>
                            <a:pt x="75" y="71"/>
                          </a:lnTo>
                          <a:lnTo>
                            <a:pt x="64" y="65"/>
                          </a:lnTo>
                          <a:lnTo>
                            <a:pt x="38" y="39"/>
                          </a:lnTo>
                          <a:lnTo>
                            <a:pt x="32" y="28"/>
                          </a:lnTo>
                          <a:lnTo>
                            <a:pt x="22" y="16"/>
                          </a:lnTo>
                          <a:lnTo>
                            <a:pt x="27" y="6"/>
                          </a:lnTo>
                          <a:lnTo>
                            <a:pt x="0" y="11"/>
                          </a:lnTo>
                        </a:path>
                      </a:pathLst>
                    </a:custGeom>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n-US"/>
                    </a:p>
                  </p:txBody>
                </p:sp>
              </p:grpSp>
            </p:grpSp>
            <p:sp>
              <p:nvSpPr>
                <p:cNvPr id="56" name="AutoShape 78"/>
                <p:cNvSpPr>
                  <a:spLocks noChangeArrowheads="1"/>
                </p:cNvSpPr>
                <p:nvPr/>
              </p:nvSpPr>
              <p:spPr bwMode="auto">
                <a:xfrm>
                  <a:off x="2784" y="2256"/>
                  <a:ext cx="528" cy="456"/>
                </a:xfrm>
                <a:prstGeom prst="star5">
                  <a:avLst/>
                </a:prstGeom>
                <a:solidFill>
                  <a:schemeClr val="tx1"/>
                </a:solidFill>
                <a:ln w="12700">
                  <a:solidFill>
                    <a:schemeClr val="tx1"/>
                  </a:solidFill>
                  <a:miter lim="800000"/>
                  <a:headEnd/>
                  <a:tailEnd/>
                </a:ln>
                <a:effectLst/>
              </p:spPr>
              <p:txBody>
                <a:bodyPr wrap="none" anchor="ctr"/>
                <a:lstStyle/>
                <a:p>
                  <a:pPr>
                    <a:defRPr/>
                  </a:pPr>
                  <a:endParaRPr lang="en-US">
                    <a:ea typeface="+mn-ea"/>
                    <a:cs typeface="+mn-cs"/>
                  </a:endParaRPr>
                </a:p>
              </p:txBody>
            </p:sp>
          </p:grpSp>
          <p:sp>
            <p:nvSpPr>
              <p:cNvPr id="54" name="Rectangle 69"/>
              <p:cNvSpPr>
                <a:spLocks noChangeArrowheads="1"/>
              </p:cNvSpPr>
              <p:nvPr/>
            </p:nvSpPr>
            <p:spPr bwMode="auto">
              <a:xfrm>
                <a:off x="2230438" y="5105400"/>
                <a:ext cx="2316162" cy="35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lnSpc>
                    <a:spcPct val="85000"/>
                  </a:lnSpc>
                </a:pPr>
                <a:r>
                  <a:rPr lang="en-US" sz="2000" dirty="0" smtClean="0">
                    <a:latin typeface="Arial" charset="0"/>
                  </a:rPr>
                  <a:t>Photon (511 </a:t>
                </a:r>
                <a:r>
                  <a:rPr lang="en-US" sz="2000" dirty="0" err="1" smtClean="0">
                    <a:latin typeface="Arial" charset="0"/>
                  </a:rPr>
                  <a:t>keV</a:t>
                </a:r>
                <a:r>
                  <a:rPr lang="en-US" sz="2000" dirty="0" smtClean="0">
                    <a:latin typeface="Arial" charset="0"/>
                  </a:rPr>
                  <a:t>) </a:t>
                </a:r>
                <a:endParaRPr lang="en-US" sz="2000" dirty="0">
                  <a:latin typeface="Arial" charset="0"/>
                </a:endParaRPr>
              </a:p>
            </p:txBody>
          </p:sp>
        </p:grpSp>
        <p:sp>
          <p:nvSpPr>
            <p:cNvPr id="51" name="Rectangle 53"/>
            <p:cNvSpPr>
              <a:spLocks noChangeArrowheads="1"/>
            </p:cNvSpPr>
            <p:nvPr/>
          </p:nvSpPr>
          <p:spPr bwMode="auto">
            <a:xfrm>
              <a:off x="7467600" y="2286000"/>
              <a:ext cx="1070806" cy="49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6675" tIns="26988" rIns="66675" bIns="26988">
              <a:spAutoFit/>
            </a:bodyPr>
            <a:lstStyle/>
            <a:p>
              <a:pPr defTabSz="960438">
                <a:lnSpc>
                  <a:spcPct val="150000"/>
                </a:lnSpc>
              </a:pPr>
              <a:r>
                <a:rPr lang="en-US" sz="2000" dirty="0" smtClean="0">
                  <a:latin typeface="Arial" charset="0"/>
                </a:rPr>
                <a:t>detector</a:t>
              </a:r>
              <a:endParaRPr lang="en-US" sz="2000" dirty="0">
                <a:latin typeface="Arial" charset="0"/>
              </a:endParaRPr>
            </a:p>
          </p:txBody>
        </p:sp>
      </p:grpSp>
    </p:spTree>
    <p:extLst>
      <p:ext uri="{BB962C8B-B14F-4D97-AF65-F5344CB8AC3E}">
        <p14:creationId xmlns:p14="http://schemas.microsoft.com/office/powerpoint/2010/main" val="204187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dissolv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dissolv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WWW</a:t>
            </a:r>
            <a:endParaRPr lang="en-US" dirty="0"/>
          </a:p>
        </p:txBody>
      </p:sp>
      <p:pic>
        <p:nvPicPr>
          <p:cNvPr id="4" name="Picture 3" descr="Vague but exciting.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56618" y="185521"/>
            <a:ext cx="4468018" cy="6161708"/>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37321" y="2308773"/>
            <a:ext cx="4219297" cy="2705624"/>
          </a:xfrm>
          <a:prstGeom prst="rect">
            <a:avLst/>
          </a:prstGeom>
        </p:spPr>
      </p:pic>
      <p:sp>
        <p:nvSpPr>
          <p:cNvPr id="6" name="Oval 5"/>
          <p:cNvSpPr/>
          <p:nvPr/>
        </p:nvSpPr>
        <p:spPr>
          <a:xfrm>
            <a:off x="6500091" y="103909"/>
            <a:ext cx="1547091" cy="427182"/>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1307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Crystals for HEP and … PET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93899" y="1302890"/>
            <a:ext cx="7245101" cy="4760217"/>
          </a:xfrm>
          <a:prstGeom prst="rect">
            <a:avLst/>
          </a:prstGeom>
        </p:spPr>
      </p:pic>
    </p:spTree>
    <p:extLst>
      <p:ext uri="{BB962C8B-B14F-4D97-AF65-F5344CB8AC3E}">
        <p14:creationId xmlns:p14="http://schemas.microsoft.com/office/powerpoint/2010/main" val="2720143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ways of dissemination</a:t>
            </a:r>
            <a:endParaRPr lang="en-US" dirty="0"/>
          </a:p>
        </p:txBody>
      </p:sp>
      <p:sp>
        <p:nvSpPr>
          <p:cNvPr id="3" name="Content Placeholder 2"/>
          <p:cNvSpPr>
            <a:spLocks noGrp="1"/>
          </p:cNvSpPr>
          <p:nvPr>
            <p:ph idx="1"/>
          </p:nvPr>
        </p:nvSpPr>
        <p:spPr>
          <a:xfrm>
            <a:off x="827584" y="1295400"/>
            <a:ext cx="7773987" cy="4800600"/>
          </a:xfrm>
        </p:spPr>
        <p:txBody>
          <a:bodyPr/>
          <a:lstStyle/>
          <a:p>
            <a:r>
              <a:rPr lang="en-US" dirty="0" smtClean="0"/>
              <a:t>The Technology Transfer process:</a:t>
            </a:r>
            <a:br>
              <a:rPr lang="en-US" dirty="0" smtClean="0"/>
            </a:br>
            <a:r>
              <a:rPr lang="en-US" sz="2000" dirty="0" smtClean="0"/>
              <a:t/>
            </a:r>
            <a:br>
              <a:rPr lang="en-US" sz="2000" dirty="0" smtClean="0"/>
            </a:br>
            <a:r>
              <a:rPr lang="en-US" sz="2000" i="1" dirty="0" smtClean="0"/>
              <a:t>invention disclosure </a:t>
            </a:r>
            <a:r>
              <a:rPr lang="en-US" sz="2000" i="1" dirty="0" smtClean="0">
                <a:sym typeface="Wingdings" pitchFamily="2" charset="2"/>
              </a:rPr>
              <a:t> </a:t>
            </a:r>
            <a:r>
              <a:rPr lang="en-US" sz="2000" i="1" dirty="0" smtClean="0"/>
              <a:t>IP protection </a:t>
            </a:r>
            <a:r>
              <a:rPr lang="en-US" sz="2000" i="1" dirty="0" smtClean="0">
                <a:sym typeface="Wingdings" pitchFamily="2" charset="2"/>
              </a:rPr>
              <a:t> </a:t>
            </a:r>
            <a:r>
              <a:rPr lang="en-US" sz="2000" i="1" dirty="0" smtClean="0"/>
              <a:t>license to a company</a:t>
            </a:r>
            <a:br>
              <a:rPr lang="en-US" sz="2000" i="1" dirty="0" smtClean="0"/>
            </a:br>
            <a:r>
              <a:rPr lang="en-US" sz="2000" dirty="0" smtClean="0"/>
              <a:t/>
            </a:r>
            <a:br>
              <a:rPr lang="en-US" sz="2000" dirty="0" smtClean="0"/>
            </a:br>
            <a:r>
              <a:rPr lang="en-US" dirty="0" smtClean="0"/>
              <a:t>is difficult, especially for the world of particle physics. Collaborative R&amp;D (with industry and other research institutes) is key for a successful transfer.</a:t>
            </a:r>
          </a:p>
          <a:p>
            <a:r>
              <a:rPr lang="en-US" dirty="0" smtClean="0"/>
              <a:t>Other ways of dissemination are also very important for the Organization</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508104" y="151319"/>
            <a:ext cx="2513459" cy="1819780"/>
          </a:xfrm>
          <a:prstGeom prst="rect">
            <a:avLst/>
          </a:prstGeom>
          <a:noFill/>
          <a:ln w="9525">
            <a:noFill/>
            <a:miter lim="800000"/>
            <a:headEnd/>
            <a:tailEnd/>
          </a:ln>
        </p:spPr>
      </p:pic>
      <p:pic>
        <p:nvPicPr>
          <p:cNvPr id="5" name="Picture 2" descr="G:\Summer\Royal Society\Royal Society\LucidPhotos\Fig 3.jpg"/>
          <p:cNvPicPr>
            <a:picLocks noChangeAspect="1" noChangeArrowheads="1"/>
          </p:cNvPicPr>
          <p:nvPr/>
        </p:nvPicPr>
        <p:blipFill>
          <a:blip r:embed="rId3" cstate="print"/>
          <a:srcRect/>
          <a:stretch>
            <a:fillRect/>
          </a:stretch>
        </p:blipFill>
        <p:spPr bwMode="auto">
          <a:xfrm>
            <a:off x="7812360" y="871398"/>
            <a:ext cx="1152128" cy="1080121"/>
          </a:xfrm>
          <a:prstGeom prst="rect">
            <a:avLst/>
          </a:prstGeom>
          <a:noFill/>
          <a:ln w="9525">
            <a:noFill/>
            <a:miter lim="800000"/>
            <a:headEnd/>
            <a:tailEnd/>
          </a:ln>
        </p:spPr>
      </p:pic>
      <p:pic>
        <p:nvPicPr>
          <p:cNvPr id="7" name="Content Placeholder 3" descr="Kit.jpg"/>
          <p:cNvPicPr>
            <a:picLocks/>
          </p:cNvPicPr>
          <p:nvPr/>
        </p:nvPicPr>
        <p:blipFill>
          <a:blip r:embed="rId4" cstate="print"/>
          <a:srcRect/>
          <a:stretch>
            <a:fillRect/>
          </a:stretch>
        </p:blipFill>
        <p:spPr>
          <a:xfrm>
            <a:off x="1" y="0"/>
            <a:ext cx="4139952" cy="3717032"/>
          </a:xfrm>
          <a:prstGeom prst="rect">
            <a:avLst/>
          </a:prstGeom>
        </p:spPr>
      </p:pic>
      <p:pic>
        <p:nvPicPr>
          <p:cNvPr id="8" name="Content Placeholder 3" descr="Dataflow"/>
          <p:cNvPicPr>
            <a:picLocks/>
          </p:cNvPicPr>
          <p:nvPr/>
        </p:nvPicPr>
        <p:blipFill>
          <a:blip r:embed="rId5" cstate="print"/>
          <a:srcRect/>
          <a:stretch>
            <a:fillRect/>
          </a:stretch>
        </p:blipFill>
        <p:spPr>
          <a:xfrm>
            <a:off x="5724128" y="3175655"/>
            <a:ext cx="2769865" cy="2025327"/>
          </a:xfrm>
          <a:prstGeom prst="rect">
            <a:avLst/>
          </a:prstGeom>
        </p:spPr>
      </p:pic>
      <p:pic>
        <p:nvPicPr>
          <p:cNvPr id="9" name="Picture 9"/>
          <p:cNvPicPr>
            <a:picLocks noChangeAspect="1" noChangeArrowheads="1"/>
          </p:cNvPicPr>
          <p:nvPr/>
        </p:nvPicPr>
        <p:blipFill>
          <a:blip r:embed="rId6" cstate="print"/>
          <a:srcRect l="7381" t="18436" r="9744" b="10562"/>
          <a:stretch>
            <a:fillRect/>
          </a:stretch>
        </p:blipFill>
        <p:spPr bwMode="auto">
          <a:xfrm>
            <a:off x="1317571" y="4366740"/>
            <a:ext cx="2579325" cy="1887141"/>
          </a:xfrm>
          <a:prstGeom prst="rect">
            <a:avLst/>
          </a:prstGeom>
          <a:noFill/>
          <a:ln w="9525">
            <a:noFill/>
            <a:miter lim="800000"/>
            <a:headEnd/>
            <a:tailEnd/>
          </a:ln>
        </p:spPr>
      </p:pic>
      <p:sp>
        <p:nvSpPr>
          <p:cNvPr id="10" name="TextBox 9"/>
          <p:cNvSpPr txBox="1"/>
          <p:nvPr/>
        </p:nvSpPr>
        <p:spPr>
          <a:xfrm>
            <a:off x="2411760" y="2924944"/>
            <a:ext cx="2808312" cy="1323439"/>
          </a:xfrm>
          <a:prstGeom prst="rect">
            <a:avLst/>
          </a:prstGeom>
          <a:noFill/>
        </p:spPr>
        <p:txBody>
          <a:bodyPr wrap="square" rtlCol="0">
            <a:spAutoFit/>
          </a:bodyPr>
          <a:lstStyle/>
          <a:p>
            <a:pPr eaLnBrk="1" fontAlgn="auto" hangingPunct="1">
              <a:spcBef>
                <a:spcPts val="0"/>
              </a:spcBef>
              <a:spcAft>
                <a:spcPts val="0"/>
              </a:spcAft>
            </a:pPr>
            <a:r>
              <a:rPr lang="en-GB" sz="2000" dirty="0" smtClean="0">
                <a:solidFill>
                  <a:prstClr val="black"/>
                </a:solidFill>
                <a:latin typeface="Calibri"/>
                <a:cs typeface="+mn-cs"/>
              </a:rPr>
              <a:t>CERN@school allows students to use a Timepix chip in the lab to visualise radiation </a:t>
            </a:r>
            <a:endParaRPr lang="en-GB" sz="2000" dirty="0">
              <a:solidFill>
                <a:prstClr val="black"/>
              </a:solidFill>
              <a:latin typeface="Calibri"/>
              <a:cs typeface="+mn-cs"/>
            </a:endParaRPr>
          </a:p>
        </p:txBody>
      </p:sp>
      <p:sp>
        <p:nvSpPr>
          <p:cNvPr id="11" name="TextBox 10"/>
          <p:cNvSpPr txBox="1"/>
          <p:nvPr/>
        </p:nvSpPr>
        <p:spPr>
          <a:xfrm>
            <a:off x="5436096" y="1951519"/>
            <a:ext cx="3456384" cy="1200329"/>
          </a:xfrm>
          <a:prstGeom prst="rect">
            <a:avLst/>
          </a:prstGeom>
          <a:noFill/>
        </p:spPr>
        <p:txBody>
          <a:bodyPr wrap="square" rtlCol="0">
            <a:spAutoFit/>
          </a:bodyPr>
          <a:lstStyle/>
          <a:p>
            <a:pPr eaLnBrk="1" fontAlgn="auto" hangingPunct="1">
              <a:spcBef>
                <a:spcPts val="0"/>
              </a:spcBef>
              <a:spcAft>
                <a:spcPts val="0"/>
              </a:spcAft>
            </a:pPr>
            <a:r>
              <a:rPr lang="en-GB" sz="1800" dirty="0" smtClean="0">
                <a:solidFill>
                  <a:prstClr val="black"/>
                </a:solidFill>
                <a:latin typeface="Calibri"/>
                <a:cs typeface="+mn-cs"/>
              </a:rPr>
              <a:t>Langton Ultimate Cosmic ray Intensity Detector uses  5 </a:t>
            </a:r>
            <a:r>
              <a:rPr lang="en-GB" sz="1800" dirty="0">
                <a:solidFill>
                  <a:prstClr val="black"/>
                </a:solidFill>
                <a:latin typeface="Calibri"/>
                <a:cs typeface="+mn-cs"/>
              </a:rPr>
              <a:t>T</a:t>
            </a:r>
            <a:r>
              <a:rPr lang="en-GB" sz="1800" dirty="0" smtClean="0">
                <a:solidFill>
                  <a:prstClr val="black"/>
                </a:solidFill>
                <a:latin typeface="Calibri"/>
                <a:cs typeface="+mn-cs"/>
              </a:rPr>
              <a:t>imepix chips to monitor the radiation environment in Space</a:t>
            </a:r>
            <a:endParaRPr lang="en-GB" sz="1800" dirty="0">
              <a:solidFill>
                <a:prstClr val="black"/>
              </a:solidFill>
              <a:latin typeface="Calibri"/>
              <a:cs typeface="+mn-cs"/>
            </a:endParaRPr>
          </a:p>
        </p:txBody>
      </p:sp>
      <p:sp>
        <p:nvSpPr>
          <p:cNvPr id="12" name="TextBox 11"/>
          <p:cNvSpPr txBox="1"/>
          <p:nvPr/>
        </p:nvSpPr>
        <p:spPr>
          <a:xfrm>
            <a:off x="4716016" y="5263887"/>
            <a:ext cx="3312368" cy="1200329"/>
          </a:xfrm>
          <a:prstGeom prst="rect">
            <a:avLst/>
          </a:prstGeom>
          <a:noFill/>
        </p:spPr>
        <p:txBody>
          <a:bodyPr wrap="square" rtlCol="0">
            <a:spAutoFit/>
          </a:bodyPr>
          <a:lstStyle/>
          <a:p>
            <a:pPr eaLnBrk="1" fontAlgn="auto" hangingPunct="1">
              <a:spcBef>
                <a:spcPts val="0"/>
              </a:spcBef>
              <a:spcAft>
                <a:spcPts val="0"/>
              </a:spcAft>
            </a:pPr>
            <a:r>
              <a:rPr lang="en-GB" sz="1800" dirty="0" smtClean="0">
                <a:solidFill>
                  <a:prstClr val="black"/>
                </a:solidFill>
                <a:latin typeface="Calibri"/>
                <a:cs typeface="+mn-cs"/>
              </a:rPr>
              <a:t>Data from LUCID and CERN@school detectors will be uploaded to the Grid and made available for students to analyse</a:t>
            </a:r>
            <a:endParaRPr lang="en-GB" sz="1800" dirty="0">
              <a:solidFill>
                <a:prstClr val="black"/>
              </a:solidFill>
              <a:latin typeface="Calibri"/>
              <a:cs typeface="+mn-cs"/>
            </a:endParaRPr>
          </a:p>
        </p:txBody>
      </p:sp>
      <p:pic>
        <p:nvPicPr>
          <p:cNvPr id="14" name="Picture 8" descr="Cern@school Logo - Light Background copy"/>
          <p:cNvPicPr>
            <a:picLocks noChangeAspect="1" noChangeArrowheads="1"/>
          </p:cNvPicPr>
          <p:nvPr/>
        </p:nvPicPr>
        <p:blipFill>
          <a:blip r:embed="rId7" cstate="print"/>
          <a:srcRect/>
          <a:stretch>
            <a:fillRect/>
          </a:stretch>
        </p:blipFill>
        <p:spPr>
          <a:xfrm>
            <a:off x="2051720" y="404664"/>
            <a:ext cx="3162424" cy="61356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normAutofit fontScale="90000"/>
          </a:bodyPr>
          <a:lstStyle/>
          <a:p>
            <a:r>
              <a:rPr lang="en-US" dirty="0" smtClean="0"/>
              <a:t>CERN Business Ideas Accelerator</a:t>
            </a:r>
            <a:endParaRPr lang="en-US" dirty="0"/>
          </a:p>
        </p:txBody>
      </p:sp>
      <p:pic>
        <p:nvPicPr>
          <p:cNvPr id="5" name="Picture 4" descr="alice FE card.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2811" y="2139464"/>
            <a:ext cx="1875692" cy="1248526"/>
          </a:xfrm>
          <a:prstGeom prst="rect">
            <a:avLst/>
          </a:prstGeom>
        </p:spPr>
      </p:pic>
      <p:pic>
        <p:nvPicPr>
          <p:cNvPr id="6" name="Picture 5" descr="moneystack.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68966" y="1105552"/>
            <a:ext cx="1875692" cy="1249357"/>
          </a:xfrm>
          <a:prstGeom prst="rect">
            <a:avLst/>
          </a:prstGeom>
        </p:spPr>
      </p:pic>
      <p:pic>
        <p:nvPicPr>
          <p:cNvPr id="7" name="Picture 6" descr="STH-BinaryPeople-High.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777888" y="2138633"/>
            <a:ext cx="1745436" cy="1309077"/>
          </a:xfrm>
          <a:prstGeom prst="rect">
            <a:avLst/>
          </a:prstGeom>
        </p:spPr>
      </p:pic>
      <p:sp>
        <p:nvSpPr>
          <p:cNvPr id="8" name="Hexagon 7"/>
          <p:cNvSpPr/>
          <p:nvPr/>
        </p:nvSpPr>
        <p:spPr>
          <a:xfrm>
            <a:off x="3768966" y="2969843"/>
            <a:ext cx="1953846" cy="1563077"/>
          </a:xfrm>
          <a:prstGeom prst="hexagon">
            <a:avLst/>
          </a:prstGeom>
          <a:noFill/>
          <a:ln>
            <a:solidFill>
              <a:schemeClr val="tx1"/>
            </a:solidFill>
          </a:ln>
          <a:effectLst>
            <a:glow rad="139700">
              <a:schemeClr val="accent6">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46768" y="3367626"/>
            <a:ext cx="1592384" cy="646331"/>
          </a:xfrm>
          <a:prstGeom prst="rect">
            <a:avLst/>
          </a:prstGeom>
          <a:noFill/>
        </p:spPr>
        <p:txBody>
          <a:bodyPr wrap="square" rtlCol="0">
            <a:spAutoFit/>
          </a:bodyPr>
          <a:lstStyle/>
          <a:p>
            <a:pPr algn="ctr"/>
            <a:r>
              <a:rPr lang="en-US" dirty="0" smtClean="0"/>
              <a:t>CERN</a:t>
            </a:r>
          </a:p>
          <a:p>
            <a:pPr algn="ctr"/>
            <a:r>
              <a:rPr lang="en-US" dirty="0" smtClean="0"/>
              <a:t>Pre-Incubator</a:t>
            </a:r>
            <a:endParaRPr lang="en-US" dirty="0"/>
          </a:p>
        </p:txBody>
      </p:sp>
      <p:cxnSp>
        <p:nvCxnSpPr>
          <p:cNvPr id="11" name="Straight Arrow Connector 10"/>
          <p:cNvCxnSpPr/>
          <p:nvPr/>
        </p:nvCxnSpPr>
        <p:spPr>
          <a:xfrm>
            <a:off x="2643547" y="2774458"/>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a:off x="5722812" y="2720727"/>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flipH="1">
            <a:off x="4734169" y="2441301"/>
            <a:ext cx="2" cy="39177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5722812"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a:xfrm flipH="1">
            <a:off x="2643547"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4720493" y="4782035"/>
            <a:ext cx="0" cy="619369"/>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5455131" y="4685320"/>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flipH="1">
            <a:off x="3501285" y="4719512"/>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840153" y="4597369"/>
            <a:ext cx="1678349" cy="646331"/>
          </a:xfrm>
          <a:prstGeom prst="rect">
            <a:avLst/>
          </a:prstGeom>
          <a:noFill/>
          <a:ln>
            <a:solidFill>
              <a:schemeClr val="tx2"/>
            </a:solidFill>
          </a:ln>
        </p:spPr>
        <p:txBody>
          <a:bodyPr wrap="square" rtlCol="0">
            <a:spAutoFit/>
          </a:bodyPr>
          <a:lstStyle/>
          <a:p>
            <a:pPr algn="ctr"/>
            <a:r>
              <a:rPr lang="en-US" dirty="0" smtClean="0"/>
              <a:t>CERN STFC BIC</a:t>
            </a:r>
            <a:endParaRPr lang="en-US" dirty="0"/>
          </a:p>
        </p:txBody>
      </p:sp>
      <p:sp>
        <p:nvSpPr>
          <p:cNvPr id="26" name="TextBox 25"/>
          <p:cNvSpPr txBox="1"/>
          <p:nvPr/>
        </p:nvSpPr>
        <p:spPr>
          <a:xfrm>
            <a:off x="2518503" y="5401404"/>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
        <p:nvSpPr>
          <p:cNvPr id="27" name="TextBox 26"/>
          <p:cNvSpPr txBox="1"/>
          <p:nvPr/>
        </p:nvSpPr>
        <p:spPr>
          <a:xfrm>
            <a:off x="4036646" y="5530942"/>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
        <p:nvSpPr>
          <p:cNvPr id="28" name="TextBox 27"/>
          <p:cNvSpPr txBox="1"/>
          <p:nvPr/>
        </p:nvSpPr>
        <p:spPr>
          <a:xfrm>
            <a:off x="5539152" y="5401404"/>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
        <p:nvSpPr>
          <p:cNvPr id="29" name="TextBox 28"/>
          <p:cNvSpPr txBox="1"/>
          <p:nvPr/>
        </p:nvSpPr>
        <p:spPr>
          <a:xfrm>
            <a:off x="6971321" y="4781059"/>
            <a:ext cx="1361833" cy="646331"/>
          </a:xfrm>
          <a:prstGeom prst="rect">
            <a:avLst/>
          </a:prstGeom>
          <a:noFill/>
          <a:ln>
            <a:solidFill>
              <a:schemeClr val="tx2"/>
            </a:solidFill>
          </a:ln>
        </p:spPr>
        <p:txBody>
          <a:bodyPr wrap="square" rtlCol="0">
            <a:spAutoFit/>
          </a:bodyPr>
          <a:lstStyle/>
          <a:p>
            <a:pPr algn="ctr"/>
            <a:r>
              <a:rPr lang="en-US" dirty="0" smtClean="0"/>
              <a:t>NATIONAL BIC</a:t>
            </a:r>
            <a:endParaRPr lang="en-US" dirty="0"/>
          </a:p>
        </p:txBody>
      </p:sp>
    </p:spTree>
    <p:extLst>
      <p:ext uri="{BB962C8B-B14F-4D97-AF65-F5344CB8AC3E}">
        <p14:creationId xmlns:p14="http://schemas.microsoft.com/office/powerpoint/2010/main" val="15707409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CERN technologies into new business opportunities</a:t>
            </a:r>
            <a:endParaRPr lang="en-GB" dirty="0"/>
          </a:p>
        </p:txBody>
      </p:sp>
      <p:pic>
        <p:nvPicPr>
          <p:cNvPr id="5" name="Content Placeholder 4"/>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12206" y="1464401"/>
            <a:ext cx="7860294" cy="4509361"/>
          </a:xfrm>
        </p:spPr>
      </p:pic>
    </p:spTree>
    <p:extLst>
      <p:ext uri="{BB962C8B-B14F-4D97-AF65-F5344CB8AC3E}">
        <p14:creationId xmlns:p14="http://schemas.microsoft.com/office/powerpoint/2010/main" val="3500257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400"/>
            <a:ext cx="8136904" cy="762000"/>
          </a:xfrm>
        </p:spPr>
        <p:txBody>
          <a:bodyPr/>
          <a:lstStyle/>
          <a:p>
            <a:r>
              <a:rPr lang="fr-CH" sz="3200" dirty="0" err="1" smtClean="0"/>
              <a:t>Knowledge</a:t>
            </a:r>
            <a:r>
              <a:rPr lang="fr-CH" sz="3200" dirty="0" smtClean="0"/>
              <a:t> Transfer </a:t>
            </a:r>
            <a:r>
              <a:rPr lang="fr-CH" sz="3200" dirty="0" err="1" smtClean="0"/>
              <a:t>through</a:t>
            </a:r>
            <a:r>
              <a:rPr lang="fr-CH" sz="3200" dirty="0" smtClean="0"/>
              <a:t> </a:t>
            </a:r>
            <a:r>
              <a:rPr lang="fr-CH" sz="3200" dirty="0" err="1" smtClean="0"/>
              <a:t>Procurement</a:t>
            </a:r>
            <a:endParaRPr lang="en-GB" sz="3200" dirty="0"/>
          </a:p>
        </p:txBody>
      </p:sp>
      <p:sp>
        <p:nvSpPr>
          <p:cNvPr id="6" name="Rectangle 3"/>
          <p:cNvSpPr txBox="1">
            <a:spLocks noChangeArrowheads="1"/>
          </p:cNvSpPr>
          <p:nvPr/>
        </p:nvSpPr>
        <p:spPr bwMode="auto">
          <a:xfrm>
            <a:off x="457200" y="1500174"/>
            <a:ext cx="8229600"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r>
              <a:rPr lang="en-US" sz="2000" dirty="0" smtClean="0">
                <a:solidFill>
                  <a:schemeClr val="tx2"/>
                </a:solidFill>
              </a:rPr>
              <a:t>Results from a survey of companies involved in technology-intensive</a:t>
            </a:r>
          </a:p>
          <a:p>
            <a:pPr marL="457200" indent="-457200" eaLnBrk="1" hangingPunct="1"/>
            <a:r>
              <a:rPr lang="en-US" sz="2000" dirty="0" smtClean="0">
                <a:solidFill>
                  <a:schemeClr val="tx2"/>
                </a:solidFill>
              </a:rPr>
              <a:t>procurement contracts with CERN. </a:t>
            </a:r>
          </a:p>
          <a:p>
            <a:pPr marL="457200" indent="-457200" eaLnBrk="1" hangingPunct="1"/>
            <a:r>
              <a:rPr lang="en-US" sz="2000" dirty="0" smtClean="0">
                <a:solidFill>
                  <a:schemeClr val="tx2"/>
                </a:solidFill>
              </a:rPr>
              <a:t>178 questionnaires analyzed, related to 503 MCHF procurement </a:t>
            </a:r>
          </a:p>
          <a:p>
            <a:pPr marL="457200" indent="-457200" eaLnBrk="1" hangingPunct="1"/>
            <a:r>
              <a:rPr lang="en-US" sz="2000" dirty="0" smtClean="0">
                <a:solidFill>
                  <a:schemeClr val="tx2"/>
                </a:solidFill>
              </a:rPr>
              <a:t>budget</a:t>
            </a:r>
            <a:r>
              <a:rPr lang="en-US" sz="1800" dirty="0" smtClean="0">
                <a:solidFill>
                  <a:schemeClr val="tx2"/>
                </a:solidFill>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lang="en-GB" sz="2000" kern="0" dirty="0" smtClean="0">
              <a:solidFill>
                <a:srgbClr val="CC3300"/>
              </a:solidFill>
              <a:latin typeface="+mn-lt"/>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r>
              <a:rPr lang="en-GB" sz="2000" u="sng" kern="0" dirty="0" smtClean="0">
                <a:solidFill>
                  <a:srgbClr val="CC3300"/>
                </a:solidFill>
                <a:latin typeface="+mn-lt"/>
                <a:cs typeface="Times New Roman" pitchFamily="18" charset="0"/>
              </a:rPr>
              <a:t>R</a:t>
            </a:r>
            <a:r>
              <a:rPr kumimoji="0" lang="en-GB" sz="2000" b="0" i="0" u="sng" strike="noStrike" kern="0" cap="none" spc="0" normalizeH="0" baseline="0" noProof="0" dirty="0" err="1" smtClean="0">
                <a:ln>
                  <a:noFill/>
                </a:ln>
                <a:solidFill>
                  <a:srgbClr val="CC3300"/>
                </a:solidFill>
                <a:effectLst/>
                <a:uLnTx/>
                <a:uFillTx/>
                <a:latin typeface="+mn-lt"/>
                <a:ea typeface="ＭＳ Ｐゴシック" pitchFamily="-112" charset="-128"/>
                <a:cs typeface="Times New Roman" pitchFamily="18" charset="0"/>
              </a:rPr>
              <a:t>esults</a:t>
            </a:r>
            <a:r>
              <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44%</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technological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increased their international exposure</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38%</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developed new products</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36%</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market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13%</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started new R&amp;D teams </a:t>
            </a:r>
            <a:endPar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52%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sales performance without CER</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N</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41%</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technological performance</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spTree>
    <p:extLst>
      <p:ext uri="{BB962C8B-B14F-4D97-AF65-F5344CB8AC3E}">
        <p14:creationId xmlns:p14="http://schemas.microsoft.com/office/powerpoint/2010/main" val="42878490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400"/>
            <a:ext cx="8136904" cy="762000"/>
          </a:xfrm>
        </p:spPr>
        <p:txBody>
          <a:bodyPr/>
          <a:lstStyle/>
          <a:p>
            <a:r>
              <a:rPr lang="fr-CH" sz="3200" dirty="0" err="1" smtClean="0"/>
              <a:t>Knowledge</a:t>
            </a:r>
            <a:r>
              <a:rPr lang="fr-CH" sz="3200" dirty="0" smtClean="0"/>
              <a:t> Transfer </a:t>
            </a:r>
            <a:r>
              <a:rPr lang="fr-CH" sz="3200" dirty="0" err="1" smtClean="0"/>
              <a:t>through</a:t>
            </a:r>
            <a:r>
              <a:rPr lang="fr-CH" sz="3200" dirty="0" smtClean="0"/>
              <a:t> People</a:t>
            </a:r>
            <a:endParaRPr lang="en-GB" sz="3200" dirty="0"/>
          </a:p>
        </p:txBody>
      </p:sp>
      <p:sp>
        <p:nvSpPr>
          <p:cNvPr id="6" name="Rectangle 3"/>
          <p:cNvSpPr txBox="1">
            <a:spLocks noChangeArrowheads="1"/>
          </p:cNvSpPr>
          <p:nvPr/>
        </p:nvSpPr>
        <p:spPr bwMode="auto">
          <a:xfrm>
            <a:off x="457200" y="1291455"/>
            <a:ext cx="3110948"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0000" eaLnBrk="1" hangingPunct="1"/>
            <a:r>
              <a:rPr lang="en-US" sz="2000" dirty="0" smtClean="0">
                <a:solidFill>
                  <a:schemeClr val="tx2"/>
                </a:solidFill>
              </a:rPr>
              <a:t>Every year, hundreds of students come to CERN to contribute to our research programs</a:t>
            </a:r>
          </a:p>
          <a:p>
            <a:pPr marL="180000" eaLnBrk="1" hangingPunct="1"/>
            <a:endParaRPr lang="en-US" sz="2000" dirty="0" smtClean="0">
              <a:solidFill>
                <a:schemeClr val="tx2"/>
              </a:solidFill>
            </a:endParaRPr>
          </a:p>
          <a:p>
            <a:pPr marL="180000" eaLnBrk="1" hangingPunct="1"/>
            <a:r>
              <a:rPr lang="en-US" sz="2000" dirty="0" smtClean="0">
                <a:solidFill>
                  <a:schemeClr val="tx2"/>
                </a:solidFill>
              </a:rPr>
              <a:t>An opportunity for young people to learn in a multicultural environment</a:t>
            </a:r>
          </a:p>
          <a:p>
            <a:pPr marL="180000" eaLnBrk="1" hangingPunct="1"/>
            <a:endParaRPr kumimoji="0" lang="en-US" sz="2000" b="0" i="0" u="none" strike="noStrike" kern="0" cap="none" spc="0" normalizeH="0" baseline="0" noProof="0" dirty="0" smtClean="0">
              <a:ln>
                <a:noFill/>
              </a:ln>
              <a:solidFill>
                <a:schemeClr val="tx2"/>
              </a:solidFill>
              <a:effectLst/>
              <a:uLnTx/>
              <a:uFillTx/>
              <a:latin typeface="+mn-lt"/>
              <a:ea typeface="ＭＳ Ｐゴシック" pitchFamily="-112" charset="-128"/>
              <a:cs typeface="Times New Roman" pitchFamily="18" charset="0"/>
            </a:endParaRPr>
          </a:p>
          <a:p>
            <a:pPr marL="180000" eaLnBrk="1" hangingPunct="1"/>
            <a:r>
              <a:rPr lang="en-US" sz="2000" kern="0" dirty="0" smtClean="0">
                <a:solidFill>
                  <a:schemeClr val="tx2"/>
                </a:solidFill>
                <a:ea typeface="ＭＳ Ｐゴシック" pitchFamily="-112" charset="-128"/>
                <a:cs typeface="Times New Roman" pitchFamily="18" charset="0"/>
              </a:rPr>
              <a:t>Not only for physicists! Also engineers, computer scientists, administrative students…</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pic>
        <p:nvPicPr>
          <p:cNvPr id="30723" name="Picture 3"/>
          <p:cNvPicPr>
            <a:picLocks noChangeAspect="1" noChangeArrowheads="1"/>
          </p:cNvPicPr>
          <p:nvPr/>
        </p:nvPicPr>
        <p:blipFill>
          <a:blip r:embed="rId3" cstate="print"/>
          <a:srcRect/>
          <a:stretch>
            <a:fillRect/>
          </a:stretch>
        </p:blipFill>
        <p:spPr bwMode="auto">
          <a:xfrm>
            <a:off x="3717234" y="1338677"/>
            <a:ext cx="4800600" cy="2371725"/>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4323521" y="3918917"/>
            <a:ext cx="3826566" cy="22897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52400"/>
            <a:ext cx="7446588" cy="762000"/>
          </a:xfrm>
        </p:spPr>
        <p:txBody>
          <a:bodyPr/>
          <a:lstStyle/>
          <a:p>
            <a:r>
              <a:rPr lang="fr-CH" sz="3200" dirty="0" smtClean="0"/>
              <a:t>More info / Contacts</a:t>
            </a:r>
            <a:endParaRPr lang="en-GB" sz="3200" dirty="0"/>
          </a:p>
        </p:txBody>
      </p:sp>
      <p:sp>
        <p:nvSpPr>
          <p:cNvPr id="4" name="TextBox 3"/>
          <p:cNvSpPr txBox="1"/>
          <p:nvPr/>
        </p:nvSpPr>
        <p:spPr>
          <a:xfrm>
            <a:off x="1190209" y="1630017"/>
            <a:ext cx="6867939" cy="4031873"/>
          </a:xfrm>
          <a:prstGeom prst="rect">
            <a:avLst/>
          </a:prstGeom>
          <a:noFill/>
        </p:spPr>
        <p:txBody>
          <a:bodyPr wrap="square" rtlCol="0">
            <a:spAutoFit/>
          </a:bodyPr>
          <a:lstStyle/>
          <a:p>
            <a:r>
              <a:rPr lang="en-US" sz="3200" dirty="0" smtClean="0">
                <a:hlinkClick r:id="rId3"/>
              </a:rPr>
              <a:t>www.cern.ch/knowledgetransfer</a:t>
            </a:r>
            <a:endParaRPr lang="en-US" sz="3200" dirty="0" smtClean="0"/>
          </a:p>
          <a:p>
            <a:endParaRPr lang="en-US" sz="3200" dirty="0" smtClean="0"/>
          </a:p>
          <a:p>
            <a:endParaRPr lang="en-US" sz="3200" dirty="0" smtClean="0"/>
          </a:p>
          <a:p>
            <a:r>
              <a:rPr lang="en-US" sz="3200" dirty="0" smtClean="0">
                <a:hlinkClick r:id="rId4"/>
              </a:rPr>
              <a:t>Nick.Ziogas@cern.ch</a:t>
            </a:r>
            <a:endParaRPr lang="en-US" sz="3200" dirty="0" smtClean="0"/>
          </a:p>
          <a:p>
            <a:endParaRPr lang="en-US" sz="3200" dirty="0" smtClean="0"/>
          </a:p>
          <a:p>
            <a:endParaRPr lang="en-US" sz="3200" dirty="0" smtClean="0"/>
          </a:p>
          <a:p>
            <a:r>
              <a:rPr lang="en-US" sz="3200" dirty="0" smtClean="0">
                <a:hlinkClick r:id="rId5"/>
              </a:rPr>
              <a:t>mail-KT@cern.ch</a:t>
            </a:r>
            <a:endParaRPr lang="en-US" sz="3200" dirty="0" smtClean="0"/>
          </a:p>
          <a:p>
            <a:endParaRPr lang="en-US" sz="3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90207" y="1630014"/>
            <a:ext cx="6867939" cy="2062103"/>
          </a:xfrm>
          <a:prstGeom prst="rect">
            <a:avLst/>
          </a:prstGeom>
          <a:noFill/>
        </p:spPr>
        <p:txBody>
          <a:bodyPr wrap="square" rtlCol="0">
            <a:spAutoFit/>
          </a:bodyPr>
          <a:lstStyle/>
          <a:p>
            <a:pPr algn="ctr"/>
            <a:endParaRPr lang="en-US" sz="3200" dirty="0" smtClean="0"/>
          </a:p>
          <a:p>
            <a:r>
              <a:rPr lang="el-GR" sz="3200" dirty="0"/>
              <a:t>Ευχαριστώ για την προσοχή σας</a:t>
            </a:r>
            <a:endParaRPr lang="fr-FR" sz="3200" dirty="0"/>
          </a:p>
          <a:p>
            <a:endParaRPr lang="fr-FR" sz="3200" dirty="0"/>
          </a:p>
          <a:p>
            <a:pPr algn="ctr"/>
            <a:r>
              <a:rPr lang="el-GR" sz="3200" dirty="0"/>
              <a:t>Ερωτήσεις ;</a:t>
            </a:r>
            <a:endParaRPr lang="fr-FR" sz="3200"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41125" y="3828493"/>
            <a:ext cx="1766101" cy="1766101"/>
          </a:xfrm>
          <a:prstGeom prst="rect">
            <a:avLst/>
          </a:prstGeom>
        </p:spPr>
      </p:pic>
    </p:spTree>
    <p:extLst>
      <p:ext uri="{BB962C8B-B14F-4D97-AF65-F5344CB8AC3E}">
        <p14:creationId xmlns:p14="http://schemas.microsoft.com/office/powerpoint/2010/main" val="20636273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4831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know?</a:t>
            </a:r>
            <a:endParaRPr lang="en-US"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200" y="1897038"/>
            <a:ext cx="4376737"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26822" y="3270972"/>
            <a:ext cx="3876675" cy="284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62417_650_550_0_0_0_0.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53920" y="188335"/>
            <a:ext cx="3567091" cy="2683550"/>
          </a:xfrm>
          <a:prstGeom prst="rect">
            <a:avLst/>
          </a:prstGeom>
        </p:spPr>
      </p:pic>
    </p:spTree>
    <p:extLst>
      <p:ext uri="{BB962C8B-B14F-4D97-AF65-F5344CB8AC3E}">
        <p14:creationId xmlns:p14="http://schemas.microsoft.com/office/powerpoint/2010/main" val="10129515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Incubators in the MS</a:t>
            </a:r>
            <a:endParaRPr lang="en-GB" dirty="0"/>
          </a:p>
        </p:txBody>
      </p:sp>
      <p:sp>
        <p:nvSpPr>
          <p:cNvPr id="3" name="Content Placeholder 2"/>
          <p:cNvSpPr>
            <a:spLocks noGrp="1"/>
          </p:cNvSpPr>
          <p:nvPr>
            <p:ph idx="1"/>
          </p:nvPr>
        </p:nvSpPr>
        <p:spPr>
          <a:xfrm>
            <a:off x="546100" y="1465306"/>
            <a:ext cx="8039100" cy="4249693"/>
          </a:xfrm>
        </p:spPr>
        <p:txBody>
          <a:bodyPr>
            <a:normAutofit lnSpcReduction="10000"/>
          </a:bodyPr>
          <a:lstStyle/>
          <a:p>
            <a:r>
              <a:rPr lang="en-US" dirty="0" smtClean="0"/>
              <a:t>The STFC CERN BIC is a pilot scheme which we plan to replicate in other Member States</a:t>
            </a:r>
          </a:p>
          <a:p>
            <a:r>
              <a:rPr lang="en-US" dirty="0" smtClean="0"/>
              <a:t>Integration into existing structures is crucial</a:t>
            </a:r>
          </a:p>
          <a:p>
            <a:r>
              <a:rPr lang="en-US" dirty="0" smtClean="0"/>
              <a:t>To “fill” these incubators, we are working on a “pre-incubator” concept: CERN technologies + (external) </a:t>
            </a:r>
            <a:r>
              <a:rPr lang="en-US" dirty="0" err="1" smtClean="0"/>
              <a:t>fundings</a:t>
            </a:r>
            <a:r>
              <a:rPr lang="en-US" dirty="0" smtClean="0"/>
              <a:t> + (external) entrepreneurs </a:t>
            </a:r>
            <a:r>
              <a:rPr lang="en-US" dirty="0" smtClean="0">
                <a:sym typeface="Wingdings" pitchFamily="2" charset="2"/>
              </a:rPr>
              <a:t> new companies generation</a:t>
            </a:r>
            <a:endParaRPr lang="en-GB" dirty="0"/>
          </a:p>
        </p:txBody>
      </p:sp>
    </p:spTree>
    <p:extLst>
      <p:ext uri="{BB962C8B-B14F-4D97-AF65-F5344CB8AC3E}">
        <p14:creationId xmlns:p14="http://schemas.microsoft.com/office/powerpoint/2010/main" val="18351326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800"/>
            <a:ext cx="8229600" cy="893977"/>
          </a:xfrm>
        </p:spPr>
        <p:txBody>
          <a:bodyPr>
            <a:normAutofit fontScale="90000"/>
          </a:bodyPr>
          <a:lstStyle/>
          <a:p>
            <a:r>
              <a:rPr lang="en-US" sz="3600" dirty="0" smtClean="0"/>
              <a:t>CERN Open Hardware </a:t>
            </a:r>
            <a:r>
              <a:rPr lang="en-US" sz="3600" dirty="0" err="1" smtClean="0"/>
              <a:t>Licence</a:t>
            </a:r>
            <a:r>
              <a:rPr lang="en-US" sz="3600" dirty="0" smtClean="0"/>
              <a:t/>
            </a:r>
            <a:br>
              <a:rPr lang="en-US" sz="3600" dirty="0" smtClean="0"/>
            </a:br>
            <a:endParaRPr lang="en-US" sz="3600" dirty="0"/>
          </a:p>
        </p:txBody>
      </p:sp>
      <p:sp>
        <p:nvSpPr>
          <p:cNvPr id="4" name="TextBox 3"/>
          <p:cNvSpPr txBox="1"/>
          <p:nvPr/>
        </p:nvSpPr>
        <p:spPr>
          <a:xfrm>
            <a:off x="951653" y="1445079"/>
            <a:ext cx="3995905" cy="3970318"/>
          </a:xfrm>
          <a:prstGeom prst="rect">
            <a:avLst/>
          </a:prstGeom>
          <a:noFill/>
        </p:spPr>
        <p:txBody>
          <a:bodyPr wrap="square" rtlCol="0">
            <a:spAutoFit/>
          </a:bodyPr>
          <a:lstStyle/>
          <a:p>
            <a:r>
              <a:rPr lang="en-US" dirty="0" smtClean="0"/>
              <a:t>A legal </a:t>
            </a:r>
            <a:r>
              <a:rPr lang="en-US" dirty="0"/>
              <a:t>framework to facilitate knowledge exchange across the electronic design community.</a:t>
            </a:r>
          </a:p>
          <a:p>
            <a:r>
              <a:rPr lang="en-US" dirty="0" smtClean="0"/>
              <a:t/>
            </a:r>
            <a:br>
              <a:rPr lang="en-US" dirty="0" smtClean="0"/>
            </a:br>
            <a:endParaRPr lang="en-US" dirty="0"/>
          </a:p>
          <a:p>
            <a:r>
              <a:rPr lang="en-US" dirty="0"/>
              <a:t>In the spirit of knowledge and technology dissemination, the CERN OHL was created to govern the use, copying, modification and distribution of hardware design documentation, and the manufacture and distribution of products. </a:t>
            </a:r>
          </a:p>
          <a:p>
            <a:endParaRPr lang="en-US" dirty="0"/>
          </a:p>
          <a:p>
            <a:endParaRPr 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970787" y="1549692"/>
            <a:ext cx="2716013" cy="3217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64403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CERN Easy Access IP</a:t>
            </a:r>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8444" y="1726169"/>
            <a:ext cx="4393555" cy="3580132"/>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35830" y="1248370"/>
            <a:ext cx="4331765" cy="5024848"/>
          </a:xfrm>
          <a:prstGeom prst="rect">
            <a:avLst/>
          </a:prstGeom>
        </p:spPr>
      </p:pic>
    </p:spTree>
    <p:extLst>
      <p:ext uri="{BB962C8B-B14F-4D97-AF65-F5344CB8AC3E}">
        <p14:creationId xmlns:p14="http://schemas.microsoft.com/office/powerpoint/2010/main" val="23883307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lstStyle/>
          <a:p>
            <a:r>
              <a:rPr lang="en-US" dirty="0" smtClean="0"/>
              <a:t>KT implementation ways</a:t>
            </a:r>
            <a:endParaRPr lang="en-US" dirty="0"/>
          </a:p>
        </p:txBody>
      </p:sp>
      <p:sp>
        <p:nvSpPr>
          <p:cNvPr id="4" name="TextBox 3"/>
          <p:cNvSpPr txBox="1"/>
          <p:nvPr/>
        </p:nvSpPr>
        <p:spPr>
          <a:xfrm>
            <a:off x="315020" y="2064188"/>
            <a:ext cx="4750643" cy="461665"/>
          </a:xfrm>
          <a:prstGeom prst="rect">
            <a:avLst/>
          </a:prstGeom>
          <a:noFill/>
          <a:ln>
            <a:solidFill>
              <a:srgbClr val="000090"/>
            </a:solidFill>
          </a:ln>
        </p:spPr>
        <p:txBody>
          <a:bodyPr wrap="square" rtlCol="0">
            <a:spAutoFit/>
          </a:bodyPr>
          <a:lstStyle/>
          <a:p>
            <a:pPr algn="ctr"/>
            <a:r>
              <a:rPr lang="fr-CH" sz="2400" dirty="0" smtClean="0"/>
              <a:t>Transfer to </a:t>
            </a:r>
            <a:r>
              <a:rPr lang="fr-CH" sz="2400" dirty="0" err="1" smtClean="0"/>
              <a:t>Existing</a:t>
            </a:r>
            <a:r>
              <a:rPr lang="fr-CH" sz="2400" dirty="0" smtClean="0"/>
              <a:t> </a:t>
            </a:r>
            <a:r>
              <a:rPr lang="fr-CH" sz="2400" dirty="0" err="1" smtClean="0"/>
              <a:t>Companies</a:t>
            </a:r>
            <a:endParaRPr lang="en-GB" sz="2400" dirty="0"/>
          </a:p>
        </p:txBody>
      </p:sp>
      <p:sp>
        <p:nvSpPr>
          <p:cNvPr id="5" name="TextBox 4"/>
          <p:cNvSpPr txBox="1"/>
          <p:nvPr/>
        </p:nvSpPr>
        <p:spPr>
          <a:xfrm>
            <a:off x="387027" y="4039344"/>
            <a:ext cx="4678635" cy="523220"/>
          </a:xfrm>
          <a:prstGeom prst="rect">
            <a:avLst/>
          </a:prstGeom>
          <a:noFill/>
          <a:ln>
            <a:solidFill>
              <a:srgbClr val="000090"/>
            </a:solidFill>
          </a:ln>
        </p:spPr>
        <p:txBody>
          <a:bodyPr wrap="square" rtlCol="0">
            <a:spAutoFit/>
          </a:bodyPr>
          <a:lstStyle/>
          <a:p>
            <a:r>
              <a:rPr lang="fr-CH" sz="2800" dirty="0" err="1" smtClean="0"/>
              <a:t>Creation</a:t>
            </a:r>
            <a:r>
              <a:rPr lang="fr-CH" sz="2800" dirty="0" smtClean="0"/>
              <a:t> of New </a:t>
            </a:r>
            <a:r>
              <a:rPr lang="fr-CH" sz="2800" dirty="0" err="1" smtClean="0"/>
              <a:t>Companies</a:t>
            </a:r>
            <a:endParaRPr lang="en-GB" sz="2800" dirty="0"/>
          </a:p>
        </p:txBody>
      </p:sp>
      <p:sp>
        <p:nvSpPr>
          <p:cNvPr id="6" name="TextBox 5"/>
          <p:cNvSpPr txBox="1"/>
          <p:nvPr/>
        </p:nvSpPr>
        <p:spPr>
          <a:xfrm>
            <a:off x="5914318" y="1378625"/>
            <a:ext cx="2736304" cy="523220"/>
          </a:xfrm>
          <a:prstGeom prst="rect">
            <a:avLst/>
          </a:prstGeom>
          <a:noFill/>
          <a:ln>
            <a:solidFill>
              <a:srgbClr val="000090"/>
            </a:solidFill>
          </a:ln>
        </p:spPr>
        <p:txBody>
          <a:bodyPr wrap="square" rtlCol="0">
            <a:spAutoFit/>
          </a:bodyPr>
          <a:lstStyle/>
          <a:p>
            <a:pPr algn="ctr"/>
            <a:r>
              <a:rPr lang="fr-CH" sz="2800" dirty="0" err="1" smtClean="0"/>
              <a:t>Market</a:t>
            </a:r>
            <a:r>
              <a:rPr lang="fr-CH" sz="2800" dirty="0" smtClean="0"/>
              <a:t> Pull</a:t>
            </a:r>
            <a:endParaRPr lang="en-GB" sz="2800" dirty="0"/>
          </a:p>
        </p:txBody>
      </p:sp>
      <p:sp>
        <p:nvSpPr>
          <p:cNvPr id="7" name="TextBox 6"/>
          <p:cNvSpPr txBox="1"/>
          <p:nvPr/>
        </p:nvSpPr>
        <p:spPr>
          <a:xfrm>
            <a:off x="5914318" y="2833093"/>
            <a:ext cx="2736304" cy="461665"/>
          </a:xfrm>
          <a:prstGeom prst="rect">
            <a:avLst/>
          </a:prstGeom>
          <a:noFill/>
          <a:ln>
            <a:solidFill>
              <a:srgbClr val="000090"/>
            </a:solidFill>
          </a:ln>
        </p:spPr>
        <p:txBody>
          <a:bodyPr wrap="square" rtlCol="0">
            <a:spAutoFit/>
          </a:bodyPr>
          <a:lstStyle/>
          <a:p>
            <a:pPr algn="ctr"/>
            <a:r>
              <a:rPr lang="fr-CH" sz="2400" dirty="0" smtClean="0"/>
              <a:t>Technology Push</a:t>
            </a:r>
            <a:endParaRPr lang="en-GB" sz="2400" dirty="0"/>
          </a:p>
        </p:txBody>
      </p:sp>
      <p:sp>
        <p:nvSpPr>
          <p:cNvPr id="8" name="TextBox 7"/>
          <p:cNvSpPr txBox="1"/>
          <p:nvPr/>
        </p:nvSpPr>
        <p:spPr>
          <a:xfrm>
            <a:off x="5859636" y="4039344"/>
            <a:ext cx="2845668" cy="523220"/>
          </a:xfrm>
          <a:prstGeom prst="rect">
            <a:avLst/>
          </a:prstGeom>
          <a:noFill/>
          <a:ln>
            <a:solidFill>
              <a:srgbClr val="000090"/>
            </a:solidFill>
          </a:ln>
        </p:spPr>
        <p:txBody>
          <a:bodyPr wrap="square" rtlCol="0">
            <a:spAutoFit/>
          </a:bodyPr>
          <a:lstStyle/>
          <a:p>
            <a:pPr algn="ctr"/>
            <a:r>
              <a:rPr lang="fr-CH" sz="2800" dirty="0" smtClean="0"/>
              <a:t>Spin-Off Support</a:t>
            </a:r>
            <a:endParaRPr lang="en-GB" sz="2800" dirty="0"/>
          </a:p>
        </p:txBody>
      </p:sp>
      <p:cxnSp>
        <p:nvCxnSpPr>
          <p:cNvPr id="9" name="Straight Arrow Connector 8"/>
          <p:cNvCxnSpPr>
            <a:endCxn id="6" idx="1"/>
          </p:cNvCxnSpPr>
          <p:nvPr/>
        </p:nvCxnSpPr>
        <p:spPr>
          <a:xfrm flipV="1">
            <a:off x="5065663" y="1640235"/>
            <a:ext cx="848655" cy="654786"/>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7" idx="1"/>
          </p:cNvCxnSpPr>
          <p:nvPr/>
        </p:nvCxnSpPr>
        <p:spPr>
          <a:xfrm>
            <a:off x="5065663" y="2377591"/>
            <a:ext cx="848655" cy="686335"/>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8" idx="1"/>
          </p:cNvCxnSpPr>
          <p:nvPr/>
        </p:nvCxnSpPr>
        <p:spPr>
          <a:xfrm>
            <a:off x="5065662" y="4300954"/>
            <a:ext cx="793974" cy="0"/>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descr="DonorsSpinoff.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77000" y="4714964"/>
            <a:ext cx="1647736" cy="1647736"/>
          </a:xfrm>
          <a:prstGeom prst="rect">
            <a:avLst/>
          </a:prstGeom>
        </p:spPr>
      </p:pic>
    </p:spTree>
    <p:extLst>
      <p:ext uri="{BB962C8B-B14F-4D97-AF65-F5344CB8AC3E}">
        <p14:creationId xmlns:p14="http://schemas.microsoft.com/office/powerpoint/2010/main" val="15780422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2" y="14942"/>
            <a:ext cx="8226352" cy="1029148"/>
          </a:xfrm>
        </p:spPr>
        <p:txBody>
          <a:bodyPr>
            <a:normAutofit fontScale="90000"/>
          </a:bodyPr>
          <a:lstStyle/>
          <a:p>
            <a:pPr algn="ctr"/>
            <a:r>
              <a:rPr lang="en-GB" sz="3600" dirty="0" smtClean="0">
                <a:solidFill>
                  <a:srgbClr val="9C0000"/>
                </a:solidFill>
                <a:ea typeface="ＭＳ Ｐゴシック" charset="0"/>
                <a:cs typeface="ＭＳ Ｐゴシック" charset="0"/>
              </a:rPr>
              <a:t>10 years of ENLIGHT Collaboration </a:t>
            </a:r>
            <a:r>
              <a:rPr lang="en-GB" sz="3200" dirty="0" smtClean="0">
                <a:solidFill>
                  <a:srgbClr val="9C0000"/>
                </a:solidFill>
                <a:ea typeface="ＭＳ Ｐゴシック" charset="0"/>
                <a:cs typeface="ＭＳ Ｐゴシック" charset="0"/>
              </a:rPr>
              <a:t/>
            </a:r>
            <a:br>
              <a:rPr lang="en-GB" sz="3200" dirty="0" smtClean="0">
                <a:solidFill>
                  <a:srgbClr val="9C0000"/>
                </a:solidFill>
                <a:ea typeface="ＭＳ Ｐゴシック" charset="0"/>
                <a:cs typeface="ＭＳ Ｐゴシック" charset="0"/>
              </a:rPr>
            </a:br>
            <a:r>
              <a:rPr lang="en-GB" sz="2667" dirty="0" smtClean="0">
                <a:solidFill>
                  <a:srgbClr val="0000FF"/>
                </a:solidFill>
                <a:ea typeface="ＭＳ Ｐゴシック" charset="0"/>
                <a:cs typeface="ＭＳ Ｐゴシック" charset="0"/>
              </a:rPr>
              <a:t>CERN philosophy into health field</a:t>
            </a:r>
            <a:endParaRPr lang="en-GB" sz="2667" dirty="0">
              <a:solidFill>
                <a:srgbClr val="0000FF"/>
              </a:solidFill>
              <a:latin typeface="Helvetica" charset="0"/>
              <a:ea typeface="ＭＳ Ｐゴシック" charset="0"/>
              <a:cs typeface="ＭＳ Ｐゴシック" charset="0"/>
            </a:endParaRPr>
          </a:p>
        </p:txBody>
      </p:sp>
      <p:sp>
        <p:nvSpPr>
          <p:cNvPr id="73730" name="Rectangle 3"/>
          <p:cNvSpPr>
            <a:spLocks noGrp="1" noChangeArrowheads="1"/>
          </p:cNvSpPr>
          <p:nvPr>
            <p:ph type="body" idx="4294967295"/>
          </p:nvPr>
        </p:nvSpPr>
        <p:spPr>
          <a:xfrm>
            <a:off x="92075" y="1044090"/>
            <a:ext cx="7032625" cy="4792663"/>
          </a:xfrm>
        </p:spPr>
        <p:txBody>
          <a:bodyPr>
            <a:normAutofit/>
          </a:bodyPr>
          <a:lstStyle/>
          <a:p>
            <a:pPr>
              <a:lnSpc>
                <a:spcPct val="90000"/>
              </a:lnSpc>
              <a:buFont typeface="Wingdings 2" charset="0"/>
              <a:buNone/>
              <a:defRPr/>
            </a:pPr>
            <a:endParaRPr lang="en-GB" sz="2000" dirty="0">
              <a:latin typeface="Constantia" charset="0"/>
              <a:ea typeface="ＭＳ Ｐゴシック" charset="0"/>
              <a:cs typeface="ＭＳ Ｐゴシック" charset="0"/>
            </a:endParaRPr>
          </a:p>
          <a:p>
            <a:pPr lvl="1">
              <a:lnSpc>
                <a:spcPct val="90000"/>
              </a:lnSpc>
              <a:buClr>
                <a:srgbClr val="9C0000"/>
              </a:buClr>
              <a:buFont typeface="Wingdings" charset="2"/>
              <a:buChar char="§"/>
              <a:defRPr/>
            </a:pPr>
            <a:r>
              <a:rPr lang="en-GB" dirty="0" smtClean="0">
                <a:ea typeface="ＭＳ Ｐゴシック" charset="0"/>
              </a:rPr>
              <a:t>Common </a:t>
            </a:r>
            <a:r>
              <a:rPr lang="en-GB" dirty="0">
                <a:ea typeface="ＭＳ Ｐゴシック" charset="0"/>
              </a:rPr>
              <a:t>multidisciplinary </a:t>
            </a:r>
            <a:r>
              <a:rPr lang="en-GB" dirty="0" smtClean="0">
                <a:ea typeface="ＭＳ Ｐゴシック" charset="0"/>
              </a:rPr>
              <a:t>platform</a:t>
            </a:r>
          </a:p>
          <a:p>
            <a:pPr lvl="1">
              <a:lnSpc>
                <a:spcPct val="90000"/>
              </a:lnSpc>
              <a:buClr>
                <a:srgbClr val="9C0000"/>
              </a:buClr>
              <a:buFont typeface="Wingdings" charset="2"/>
              <a:buChar char="§"/>
              <a:defRPr/>
            </a:pPr>
            <a:r>
              <a:rPr lang="en-GB" dirty="0" smtClean="0">
                <a:ea typeface="ＭＳ Ｐゴシック" charset="0"/>
              </a:rPr>
              <a:t>Identify challenges</a:t>
            </a:r>
            <a:endParaRPr lang="en-GB" dirty="0">
              <a:ea typeface="ＭＳ Ｐゴシック" charset="0"/>
            </a:endParaRPr>
          </a:p>
          <a:p>
            <a:pPr lvl="1">
              <a:lnSpc>
                <a:spcPct val="90000"/>
              </a:lnSpc>
              <a:buClr>
                <a:srgbClr val="9C0000"/>
              </a:buClr>
              <a:buFont typeface="Wingdings" charset="2"/>
              <a:buChar char="§"/>
              <a:defRPr/>
            </a:pPr>
            <a:r>
              <a:rPr lang="en-GB" dirty="0">
                <a:ea typeface="ＭＳ Ｐゴシック" charset="0"/>
              </a:rPr>
              <a:t>Share knowledge</a:t>
            </a:r>
          </a:p>
          <a:p>
            <a:pPr lvl="1">
              <a:lnSpc>
                <a:spcPct val="90000"/>
              </a:lnSpc>
              <a:buClr>
                <a:srgbClr val="9C0000"/>
              </a:buClr>
              <a:buFont typeface="Wingdings" charset="2"/>
              <a:buChar char="§"/>
              <a:defRPr/>
            </a:pPr>
            <a:r>
              <a:rPr lang="en-GB" dirty="0">
                <a:ea typeface="ＭＳ Ｐゴシック" charset="0"/>
              </a:rPr>
              <a:t>Share best practices </a:t>
            </a:r>
          </a:p>
          <a:p>
            <a:pPr lvl="1">
              <a:lnSpc>
                <a:spcPct val="90000"/>
              </a:lnSpc>
              <a:buClr>
                <a:srgbClr val="9C0000"/>
              </a:buClr>
              <a:buFont typeface="Wingdings" charset="2"/>
              <a:buChar char="§"/>
              <a:defRPr/>
            </a:pPr>
            <a:r>
              <a:rPr lang="en-GB" dirty="0">
                <a:ea typeface="ＭＳ Ｐゴシック" charset="0"/>
              </a:rPr>
              <a:t>Harmonise data   </a:t>
            </a:r>
          </a:p>
          <a:p>
            <a:pPr lvl="1">
              <a:lnSpc>
                <a:spcPct val="90000"/>
              </a:lnSpc>
              <a:buClr>
                <a:srgbClr val="9C0000"/>
              </a:buClr>
              <a:buFont typeface="Wingdings" charset="2"/>
              <a:buChar char="§"/>
              <a:defRPr/>
            </a:pPr>
            <a:r>
              <a:rPr lang="en-GB" dirty="0">
                <a:ea typeface="ＭＳ Ｐゴシック" charset="0"/>
              </a:rPr>
              <a:t>Provide training, education</a:t>
            </a:r>
          </a:p>
          <a:p>
            <a:pPr lvl="1">
              <a:lnSpc>
                <a:spcPct val="90000"/>
              </a:lnSpc>
              <a:buClr>
                <a:srgbClr val="9C0000"/>
              </a:buClr>
              <a:buFont typeface="Wingdings" charset="2"/>
              <a:buChar char="§"/>
              <a:defRPr/>
            </a:pPr>
            <a:r>
              <a:rPr lang="en-GB" dirty="0" smtClean="0">
                <a:ea typeface="ＭＳ Ｐゴシック" charset="0"/>
                <a:sym typeface="Wingdings" charset="0"/>
              </a:rPr>
              <a:t>Innovate to improve</a:t>
            </a:r>
            <a:endParaRPr lang="en-GB" dirty="0">
              <a:ea typeface="ＭＳ Ｐゴシック" charset="0"/>
              <a:sym typeface="Wingdings" charset="0"/>
            </a:endParaRPr>
          </a:p>
          <a:p>
            <a:pPr lvl="1">
              <a:lnSpc>
                <a:spcPct val="90000"/>
              </a:lnSpc>
              <a:buClr>
                <a:srgbClr val="9C0000"/>
              </a:buClr>
              <a:buFont typeface="Wingdings" charset="2"/>
              <a:buChar char="§"/>
              <a:defRPr/>
            </a:pPr>
            <a:r>
              <a:rPr lang="en-GB" dirty="0">
                <a:ea typeface="ＭＳ Ｐゴシック" charset="0"/>
                <a:sym typeface="Wingdings" charset="0"/>
              </a:rPr>
              <a:t>Lobbying for </a:t>
            </a:r>
            <a:r>
              <a:rPr lang="en-GB" dirty="0" smtClean="0">
                <a:ea typeface="ＭＳ Ｐゴシック" charset="0"/>
                <a:sym typeface="Wingdings" charset="0"/>
              </a:rPr>
              <a:t>funding</a:t>
            </a:r>
          </a:p>
          <a:p>
            <a:pPr marL="448056" lvl="1" indent="0">
              <a:lnSpc>
                <a:spcPct val="90000"/>
              </a:lnSpc>
              <a:buClr>
                <a:srgbClr val="9C0000"/>
              </a:buClr>
              <a:buNone/>
              <a:defRPr/>
            </a:pPr>
            <a:endParaRPr lang="en-GB" dirty="0" smtClean="0">
              <a:solidFill>
                <a:srgbClr val="D30707"/>
              </a:solidFill>
              <a:ea typeface="ＭＳ Ｐゴシック" charset="0"/>
              <a:sym typeface="Wingdings" charset="0"/>
            </a:endParaRPr>
          </a:p>
          <a:p>
            <a:pPr marL="448056" lvl="1" indent="0">
              <a:lnSpc>
                <a:spcPct val="90000"/>
              </a:lnSpc>
              <a:buClr>
                <a:srgbClr val="9C0000"/>
              </a:buClr>
              <a:buNone/>
              <a:defRPr/>
            </a:pPr>
            <a:r>
              <a:rPr lang="en-GB" dirty="0" smtClean="0">
                <a:solidFill>
                  <a:srgbClr val="910101"/>
                </a:solidFill>
                <a:ea typeface="ＭＳ Ｐゴシック" charset="0"/>
                <a:sym typeface="Wingdings" charset="0"/>
              </a:rPr>
              <a:t>Coordinated by CERN</a:t>
            </a:r>
          </a:p>
          <a:p>
            <a:pPr marL="457200" lvl="1" indent="0">
              <a:lnSpc>
                <a:spcPct val="90000"/>
              </a:lnSpc>
              <a:buFont typeface="Wingdings" charset="0"/>
              <a:buNone/>
              <a:defRPr/>
            </a:pPr>
            <a:endParaRPr lang="en-GB" sz="1600" dirty="0">
              <a:latin typeface="Constantia" charset="0"/>
              <a:ea typeface="ＭＳ Ｐゴシック" charset="0"/>
            </a:endParaRPr>
          </a:p>
          <a:p>
            <a:pPr lvl="1">
              <a:lnSpc>
                <a:spcPct val="90000"/>
              </a:lnSpc>
              <a:buFont typeface="Wingdings 2" charset="0"/>
              <a:buNone/>
              <a:defRPr/>
            </a:pPr>
            <a:endParaRPr lang="en-GB" sz="1600" dirty="0">
              <a:latin typeface="Constantia" charset="0"/>
              <a:ea typeface="ＭＳ Ｐゴシック" charset="0"/>
            </a:endParaRPr>
          </a:p>
        </p:txBody>
      </p:sp>
      <p:pic>
        <p:nvPicPr>
          <p:cNvPr id="6" name="Picture 5" descr="europ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7445" y="1513085"/>
            <a:ext cx="2657849" cy="274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auto">
          <a:xfrm>
            <a:off x="5707529" y="4377761"/>
            <a:ext cx="3137647" cy="198717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r">
              <a:lnSpc>
                <a:spcPct val="140000"/>
              </a:lnSpc>
              <a:buFont typeface="Arial"/>
              <a:buNone/>
            </a:pPr>
            <a:r>
              <a:rPr lang="en-US" sz="1800" dirty="0" smtClean="0">
                <a:ea typeface="ＭＳ Ｐゴシック" charset="0"/>
                <a:cs typeface="ＭＳ Ｐゴシック" charset="0"/>
              </a:rPr>
              <a:t>&gt; 150 institutes</a:t>
            </a:r>
          </a:p>
          <a:p>
            <a:pPr marL="36576" indent="0" algn="r">
              <a:lnSpc>
                <a:spcPct val="140000"/>
              </a:lnSpc>
              <a:buFont typeface="Arial"/>
              <a:buNone/>
            </a:pPr>
            <a:r>
              <a:rPr lang="en-US" sz="1800" dirty="0" smtClean="0">
                <a:ea typeface="ＭＳ Ｐゴシック" charset="0"/>
                <a:cs typeface="ＭＳ Ｐゴシック" charset="0"/>
              </a:rPr>
              <a:t>&gt; 400 people  </a:t>
            </a:r>
          </a:p>
          <a:p>
            <a:pPr marL="36576" indent="0" algn="r">
              <a:lnSpc>
                <a:spcPct val="140000"/>
              </a:lnSpc>
              <a:buFont typeface="Arial"/>
              <a:buNone/>
            </a:pPr>
            <a:r>
              <a:rPr lang="en-US" sz="1800" dirty="0" smtClean="0">
                <a:ea typeface="ＭＳ Ｐゴシック" charset="0"/>
                <a:cs typeface="ＭＳ Ｐゴシック" charset="0"/>
              </a:rPr>
              <a:t>&gt; 25 countries  </a:t>
            </a:r>
          </a:p>
          <a:p>
            <a:pPr marL="36576" indent="0" algn="r">
              <a:lnSpc>
                <a:spcPct val="140000"/>
              </a:lnSpc>
              <a:buFont typeface="Arial"/>
              <a:buNone/>
            </a:pPr>
            <a:r>
              <a:rPr lang="en-US" sz="1800" dirty="0" smtClean="0">
                <a:ea typeface="ＭＳ Ｐゴシック" charset="0"/>
                <a:cs typeface="ＭＳ Ｐゴシック" charset="0"/>
              </a:rPr>
              <a:t>(with &gt;80% of  MS involved)</a:t>
            </a:r>
            <a:endParaRPr lang="en-GB" dirty="0">
              <a:ea typeface="ＭＳ Ｐゴシック" charset="0"/>
              <a:cs typeface="Arial" charset="0"/>
            </a:endParaRPr>
          </a:p>
        </p:txBody>
      </p:sp>
      <p:pic>
        <p:nvPicPr>
          <p:cNvPr id="8" name="Picture 7" descr="Enlight logo.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13566" y="0"/>
            <a:ext cx="1230434" cy="889000"/>
          </a:xfrm>
          <a:prstGeom prst="rect">
            <a:avLst/>
          </a:prstGeom>
        </p:spPr>
      </p:pic>
    </p:spTree>
    <p:extLst>
      <p:ext uri="{BB962C8B-B14F-4D97-AF65-F5344CB8AC3E}">
        <p14:creationId xmlns:p14="http://schemas.microsoft.com/office/powerpoint/2010/main" val="60556216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6"/>
          <p:cNvSpPr>
            <a:spLocks noGrp="1"/>
          </p:cNvSpPr>
          <p:nvPr>
            <p:ph type="title"/>
          </p:nvPr>
        </p:nvSpPr>
        <p:spPr>
          <a:xfrm>
            <a:off x="0" y="0"/>
            <a:ext cx="9029699" cy="563563"/>
          </a:xfrm>
        </p:spPr>
        <p:txBody>
          <a:bodyPr>
            <a:normAutofit fontScale="90000"/>
          </a:bodyPr>
          <a:lstStyle/>
          <a:p>
            <a:pPr algn="ctr"/>
            <a:r>
              <a:rPr lang="en-US" sz="3200" dirty="0" smtClean="0">
                <a:solidFill>
                  <a:srgbClr val="0000FF"/>
                </a:solidFill>
                <a:ea typeface="ＭＳ Ｐゴシック" pitchFamily="18" charset="-128"/>
                <a:cs typeface="ＭＳ Ｐゴシック" pitchFamily="18" charset="-128"/>
              </a:rPr>
              <a:t>One of  the ENLIGHT platform projects: PARTNER</a:t>
            </a:r>
          </a:p>
        </p:txBody>
      </p:sp>
      <p:sp>
        <p:nvSpPr>
          <p:cNvPr id="34819" name="Content Placeholder 17"/>
          <p:cNvSpPr>
            <a:spLocks noGrp="1"/>
          </p:cNvSpPr>
          <p:nvPr>
            <p:ph idx="1"/>
          </p:nvPr>
        </p:nvSpPr>
        <p:spPr>
          <a:xfrm>
            <a:off x="-41275" y="963613"/>
            <a:ext cx="3235325" cy="3382962"/>
          </a:xfrm>
        </p:spPr>
        <p:txBody>
          <a:bodyPr/>
          <a:lstStyle/>
          <a:p>
            <a:pPr>
              <a:lnSpc>
                <a:spcPct val="80000"/>
              </a:lnSpc>
              <a:buClrTx/>
            </a:pPr>
            <a:r>
              <a:rPr lang="en-US" sz="2400" dirty="0" smtClean="0">
                <a:ea typeface="ＭＳ Ｐゴシック" pitchFamily="18" charset="-128"/>
                <a:cs typeface="ＭＳ Ｐゴシック" pitchFamily="18" charset="-128"/>
              </a:rPr>
              <a:t>4-year Marie Curie Training project </a:t>
            </a:r>
          </a:p>
          <a:p>
            <a:pPr lvl="1">
              <a:lnSpc>
                <a:spcPct val="80000"/>
              </a:lnSpc>
              <a:buClrTx/>
            </a:pPr>
            <a:r>
              <a:rPr lang="en-US" sz="2000" dirty="0" smtClean="0"/>
              <a:t>Funded by the EC with 5.6 M Euros</a:t>
            </a:r>
          </a:p>
          <a:p>
            <a:pPr lvl="1">
              <a:lnSpc>
                <a:spcPct val="80000"/>
              </a:lnSpc>
              <a:buClrTx/>
            </a:pPr>
            <a:r>
              <a:rPr lang="en-US" sz="2000" dirty="0" smtClean="0"/>
              <a:t>2008 - 2012</a:t>
            </a:r>
          </a:p>
          <a:p>
            <a:pPr>
              <a:lnSpc>
                <a:spcPct val="80000"/>
              </a:lnSpc>
              <a:buClrTx/>
            </a:pPr>
            <a:r>
              <a:rPr lang="en-US" sz="2400" dirty="0" smtClean="0">
                <a:ea typeface="ＭＳ Ｐゴシック" pitchFamily="18" charset="-128"/>
                <a:cs typeface="ＭＳ Ｐゴシック" pitchFamily="18" charset="-128"/>
              </a:rPr>
              <a:t>Aimed at the creation of the next generation of experts</a:t>
            </a:r>
          </a:p>
        </p:txBody>
      </p:sp>
      <p:sp>
        <p:nvSpPr>
          <p:cNvPr id="34823" name="Rectangle 7"/>
          <p:cNvSpPr>
            <a:spLocks noChangeArrowheads="1"/>
          </p:cNvSpPr>
          <p:nvPr/>
        </p:nvSpPr>
        <p:spPr bwMode="auto">
          <a:xfrm>
            <a:off x="413115" y="388938"/>
            <a:ext cx="8616585" cy="400050"/>
          </a:xfrm>
          <a:prstGeom prst="rect">
            <a:avLst/>
          </a:prstGeom>
          <a:noFill/>
          <a:ln w="9525">
            <a:noFill/>
            <a:miter lim="800000"/>
            <a:headEnd/>
            <a:tailEnd/>
          </a:ln>
        </p:spPr>
        <p:txBody>
          <a:bodyPr wrap="square">
            <a:prstTxWarp prst="textNoShape">
              <a:avLst/>
            </a:prstTxWarp>
            <a:spAutoFit/>
          </a:bodyPr>
          <a:lstStyle/>
          <a:p>
            <a:pPr algn="ctr"/>
            <a:r>
              <a:rPr lang="en-US" sz="2000" b="1" dirty="0">
                <a:solidFill>
                  <a:srgbClr val="3D7DC4"/>
                </a:solidFill>
                <a:latin typeface="Calibri" pitchFamily="18" charset="0"/>
              </a:rPr>
              <a:t>Particle Training Network for European Radiotherapy</a:t>
            </a:r>
          </a:p>
        </p:txBody>
      </p:sp>
      <p:pic>
        <p:nvPicPr>
          <p:cNvPr id="34824" name="Picture 10" descr="meeting.jpg"/>
          <p:cNvPicPr>
            <a:picLocks noChangeAspect="1"/>
          </p:cNvPicPr>
          <p:nvPr/>
        </p:nvPicPr>
        <p:blipFill>
          <a:blip r:embed="rId2"/>
          <a:srcRect/>
          <a:stretch>
            <a:fillRect/>
          </a:stretch>
        </p:blipFill>
        <p:spPr bwMode="auto">
          <a:xfrm>
            <a:off x="3470275" y="936625"/>
            <a:ext cx="5559425" cy="3124200"/>
          </a:xfrm>
          <a:prstGeom prst="rect">
            <a:avLst/>
          </a:prstGeom>
          <a:noFill/>
          <a:ln w="9525">
            <a:noFill/>
            <a:miter lim="800000"/>
            <a:headEnd/>
            <a:tailEnd/>
          </a:ln>
        </p:spPr>
      </p:pic>
      <p:sp>
        <p:nvSpPr>
          <p:cNvPr id="34825" name="Content Placeholder 17"/>
          <p:cNvSpPr txBox="1">
            <a:spLocks/>
          </p:cNvSpPr>
          <p:nvPr/>
        </p:nvSpPr>
        <p:spPr bwMode="auto">
          <a:xfrm>
            <a:off x="76200" y="4127209"/>
            <a:ext cx="8991600" cy="205740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 typeface="Arial" pitchFamily="18" charset="0"/>
              <a:buChar char="•"/>
            </a:pPr>
            <a:r>
              <a:rPr lang="en-US" sz="2000" dirty="0" smtClean="0">
                <a:solidFill>
                  <a:srgbClr val="3D7DC4"/>
                </a:solidFill>
                <a:latin typeface="Calibri" pitchFamily="18" charset="0"/>
              </a:rPr>
              <a:t>Brought </a:t>
            </a:r>
            <a:r>
              <a:rPr lang="en-US" sz="2000" dirty="0">
                <a:solidFill>
                  <a:srgbClr val="3D7DC4"/>
                </a:solidFill>
                <a:latin typeface="Calibri" pitchFamily="18" charset="0"/>
              </a:rPr>
              <a:t>together key academic institutes and research </a:t>
            </a:r>
            <a:r>
              <a:rPr lang="en-US" sz="2000" dirty="0" err="1" smtClean="0">
                <a:solidFill>
                  <a:srgbClr val="3D7DC4"/>
                </a:solidFill>
                <a:latin typeface="Calibri" pitchFamily="18" charset="0"/>
              </a:rPr>
              <a:t>centres</a:t>
            </a:r>
            <a:r>
              <a:rPr lang="en-US" sz="2000" dirty="0" smtClean="0">
                <a:solidFill>
                  <a:srgbClr val="3D7DC4"/>
                </a:solidFill>
                <a:latin typeface="Calibri" pitchFamily="18" charset="0"/>
              </a:rPr>
              <a:t> and IBA </a:t>
            </a:r>
            <a:r>
              <a:rPr lang="en-US" sz="2000" dirty="0">
                <a:solidFill>
                  <a:srgbClr val="3D7DC4"/>
                </a:solidFill>
                <a:latin typeface="Calibri" pitchFamily="18" charset="0"/>
              </a:rPr>
              <a:t>and </a:t>
            </a:r>
            <a:r>
              <a:rPr lang="en-US" sz="2000" dirty="0" smtClean="0">
                <a:solidFill>
                  <a:srgbClr val="3D7DC4"/>
                </a:solidFill>
                <a:latin typeface="Calibri" pitchFamily="18" charset="0"/>
              </a:rPr>
              <a:t>Siemens</a:t>
            </a:r>
          </a:p>
          <a:p>
            <a:pPr marL="342900" indent="-342900" eaLnBrk="0" hangingPunct="0">
              <a:spcBef>
                <a:spcPct val="20000"/>
              </a:spcBef>
              <a:buFont typeface="Arial" pitchFamily="18" charset="0"/>
              <a:buChar char="•"/>
            </a:pPr>
            <a:r>
              <a:rPr lang="en-US" sz="2000" dirty="0">
                <a:solidFill>
                  <a:srgbClr val="3D7DC4"/>
                </a:solidFill>
                <a:latin typeface="Calibri" pitchFamily="18" charset="0"/>
              </a:rPr>
              <a:t>Research and training opportunities for 25 young biologists, engineers, physicians and </a:t>
            </a:r>
            <a:r>
              <a:rPr lang="en-US" sz="2000" dirty="0" smtClean="0">
                <a:solidFill>
                  <a:srgbClr val="3D7DC4"/>
                </a:solidFill>
                <a:latin typeface="Calibri" pitchFamily="18" charset="0"/>
              </a:rPr>
              <a:t>physicists</a:t>
            </a:r>
          </a:p>
          <a:p>
            <a:pPr marL="342900" indent="-342900" eaLnBrk="0" hangingPunct="0">
              <a:spcBef>
                <a:spcPct val="20000"/>
              </a:spcBef>
              <a:buFont typeface="Arial" pitchFamily="18" charset="0"/>
              <a:buChar char="•"/>
            </a:pPr>
            <a:r>
              <a:rPr lang="en-US" sz="2000" dirty="0" smtClean="0">
                <a:solidFill>
                  <a:srgbClr val="3366FF"/>
                </a:solidFill>
                <a:cs typeface="Arial"/>
              </a:rPr>
              <a:t>PARTNER  research published in Open  Access Journal of Radiation Research</a:t>
            </a:r>
          </a:p>
          <a:p>
            <a:pPr marL="342900" indent="-342900" eaLnBrk="0" hangingPunct="0">
              <a:spcBef>
                <a:spcPct val="20000"/>
              </a:spcBef>
              <a:buFont typeface="Arial" pitchFamily="18" charset="0"/>
              <a:buChar char="•"/>
            </a:pPr>
            <a:endParaRPr lang="en-US" sz="2000" dirty="0" smtClean="0">
              <a:solidFill>
                <a:srgbClr val="3D7DC4"/>
              </a:solidFill>
              <a:latin typeface="Calibri" pitchFamily="18" charset="0"/>
            </a:endParaRPr>
          </a:p>
          <a:p>
            <a:pPr marL="342900" indent="-342900" eaLnBrk="0" hangingPunct="0">
              <a:spcBef>
                <a:spcPct val="20000"/>
              </a:spcBef>
              <a:buFont typeface="Arial" pitchFamily="18" charset="0"/>
              <a:buChar char="•"/>
            </a:pPr>
            <a:endParaRPr lang="en-US" sz="2000" dirty="0">
              <a:solidFill>
                <a:srgbClr val="3D7DC4"/>
              </a:solidFill>
              <a:latin typeface="Calibri" pitchFamily="18" charset="0"/>
            </a:endParaRPr>
          </a:p>
        </p:txBody>
      </p:sp>
    </p:spTree>
    <p:extLst>
      <p:ext uri="{BB962C8B-B14F-4D97-AF65-F5344CB8AC3E}">
        <p14:creationId xmlns:p14="http://schemas.microsoft.com/office/powerpoint/2010/main" val="9695679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66"/>
            <a:ext cx="8226854" cy="940443"/>
          </a:xfrm>
        </p:spPr>
        <p:txBody>
          <a:bodyPr>
            <a:normAutofit/>
          </a:bodyPr>
          <a:lstStyle/>
          <a:p>
            <a:r>
              <a:rPr lang="en-US" dirty="0" smtClean="0"/>
              <a:t>Envision and </a:t>
            </a:r>
            <a:r>
              <a:rPr lang="en-US" dirty="0" err="1" smtClean="0"/>
              <a:t>Entervision</a:t>
            </a:r>
            <a:endParaRPr lang="en-US" dirty="0"/>
          </a:p>
        </p:txBody>
      </p:sp>
      <p:pic>
        <p:nvPicPr>
          <p:cNvPr id="13" name="Picture 10" descr="Envision-Logo.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51549" y="2579324"/>
            <a:ext cx="1912008" cy="88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8"/>
          <p:cNvPicPr>
            <a:picLocks noChangeAspect="1" noChangeArrowheads="1"/>
          </p:cNvPicPr>
          <p:nvPr/>
        </p:nvPicPr>
        <p:blipFill>
          <a:blip r:embed="rId3" cstate="print">
            <a:extLst>
              <a:ext uri="{28A0092B-C50C-407E-A947-70E740481C1C}">
                <a14:useLocalDpi xmlns:a14="http://schemas.microsoft.com/office/drawing/2010/main"/>
              </a:ext>
            </a:extLst>
          </a:blip>
          <a:srcRect l="19949" t="29652" r="24907" b="37970"/>
          <a:stretch>
            <a:fillRect/>
          </a:stretch>
        </p:blipFill>
        <p:spPr bwMode="auto">
          <a:xfrm>
            <a:off x="5950447" y="4299742"/>
            <a:ext cx="2525447" cy="126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116667" y="1977742"/>
            <a:ext cx="6898212" cy="2186210"/>
          </a:xfrm>
        </p:spPr>
        <p:txBody>
          <a:bodyPr>
            <a:noAutofit/>
          </a:bodyPr>
          <a:lstStyle/>
          <a:p>
            <a:r>
              <a:rPr lang="en-US" sz="1800" dirty="0" smtClean="0"/>
              <a:t>R&amp;D in real-time medical imaging for more precise and effective hadron therapy</a:t>
            </a:r>
          </a:p>
          <a:p>
            <a:r>
              <a:rPr lang="en-US" sz="1800" dirty="0" smtClean="0"/>
              <a:t>Now in its last year</a:t>
            </a:r>
          </a:p>
          <a:p>
            <a:pPr lvl="1"/>
            <a:r>
              <a:rPr lang="en-US" sz="1400" dirty="0" smtClean="0"/>
              <a:t>2 demonstrators for real time imaging have been constructed and are being tested</a:t>
            </a:r>
          </a:p>
          <a:p>
            <a:pPr lvl="1"/>
            <a:r>
              <a:rPr lang="en-US" sz="1400" dirty="0" smtClean="0"/>
              <a:t>More than 40 scientific publications and 80 conference talks/posters</a:t>
            </a:r>
          </a:p>
        </p:txBody>
      </p:sp>
      <p:sp>
        <p:nvSpPr>
          <p:cNvPr id="16" name="Content Placeholder 2"/>
          <p:cNvSpPr txBox="1">
            <a:spLocks/>
          </p:cNvSpPr>
          <p:nvPr/>
        </p:nvSpPr>
        <p:spPr>
          <a:xfrm>
            <a:off x="351549" y="991474"/>
            <a:ext cx="8470718" cy="83470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rgbClr val="025EA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25EA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25EA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25EA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25EA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80000"/>
              </a:lnSpc>
              <a:buFont typeface="Arial"/>
              <a:buNone/>
            </a:pPr>
            <a:r>
              <a:rPr lang="en-US" sz="2400" b="1" dirty="0" smtClean="0">
                <a:solidFill>
                  <a:srgbClr val="F79646"/>
                </a:solidFill>
              </a:rPr>
              <a:t>Accurate positioning is a crucial challenge </a:t>
            </a:r>
          </a:p>
          <a:p>
            <a:pPr marL="0" indent="0" algn="ctr">
              <a:lnSpc>
                <a:spcPct val="80000"/>
              </a:lnSpc>
              <a:buFont typeface="Arial"/>
              <a:buNone/>
            </a:pPr>
            <a:r>
              <a:rPr lang="en-US" sz="2400" b="1" dirty="0" smtClean="0">
                <a:solidFill>
                  <a:srgbClr val="F79646"/>
                </a:solidFill>
              </a:rPr>
              <a:t>for targeting moving organs during particle treatment</a:t>
            </a:r>
            <a:br>
              <a:rPr lang="en-US" sz="2400" b="1" dirty="0" smtClean="0">
                <a:solidFill>
                  <a:srgbClr val="F79646"/>
                </a:solidFill>
              </a:rPr>
            </a:br>
            <a:r>
              <a:rPr lang="en-US" sz="2400" dirty="0" smtClean="0">
                <a:solidFill>
                  <a:srgbClr val="F79646"/>
                </a:solidFill>
              </a:rPr>
              <a:t> </a:t>
            </a:r>
            <a:endParaRPr lang="en-US" sz="2400" dirty="0">
              <a:solidFill>
                <a:srgbClr val="F79646"/>
              </a:solidFill>
            </a:endParaRPr>
          </a:p>
        </p:txBody>
      </p:sp>
      <p:sp>
        <p:nvSpPr>
          <p:cNvPr id="20" name="Content Placeholder 2"/>
          <p:cNvSpPr txBox="1">
            <a:spLocks/>
          </p:cNvSpPr>
          <p:nvPr/>
        </p:nvSpPr>
        <p:spPr>
          <a:xfrm>
            <a:off x="204658" y="4226194"/>
            <a:ext cx="7867751" cy="204341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rgbClr val="025EA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25EA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25EA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25EA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25EA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t>Marie Curie ITN for young scientists</a:t>
            </a:r>
          </a:p>
          <a:p>
            <a:pPr lvl="1"/>
            <a:r>
              <a:rPr lang="en-US" sz="1400" dirty="0" smtClean="0"/>
              <a:t>Uses ENVISION as training platform</a:t>
            </a:r>
          </a:p>
          <a:p>
            <a:r>
              <a:rPr lang="en-US" sz="1800" dirty="0" smtClean="0"/>
              <a:t>15 researchers recruited so far</a:t>
            </a:r>
          </a:p>
          <a:p>
            <a:pPr lvl="1"/>
            <a:r>
              <a:rPr lang="en-US" sz="1400" dirty="0" smtClean="0"/>
              <a:t>12 Early Stage, 3 Experienced</a:t>
            </a:r>
          </a:p>
          <a:p>
            <a:pPr lvl="1"/>
            <a:r>
              <a:rPr lang="en-US" sz="1400" dirty="0" smtClean="0"/>
              <a:t>9 nationalities</a:t>
            </a:r>
          </a:p>
          <a:p>
            <a:pPr lvl="1"/>
            <a:r>
              <a:rPr lang="en-US" sz="1400" dirty="0" smtClean="0"/>
              <a:t>From medical physics, engineering, nuclear physics, HEP, biological physics</a:t>
            </a:r>
          </a:p>
          <a:p>
            <a:pPr lvl="1"/>
            <a:endParaRPr lang="en-US" sz="1800" dirty="0" smtClean="0"/>
          </a:p>
        </p:txBody>
      </p:sp>
      <p:pic>
        <p:nvPicPr>
          <p:cNvPr id="15" name="Picture 6"/>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8254996" y="124880"/>
            <a:ext cx="759883" cy="51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371087" y="4005385"/>
            <a:ext cx="833250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655551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363" y="81280"/>
            <a:ext cx="8226854" cy="940443"/>
          </a:xfrm>
        </p:spPr>
        <p:txBody>
          <a:bodyPr>
            <a:normAutofit/>
          </a:bodyPr>
          <a:lstStyle/>
          <a:p>
            <a:r>
              <a:rPr lang="en-US" dirty="0" smtClean="0"/>
              <a:t>ULICE</a:t>
            </a:r>
            <a:endParaRPr lang="en-US" dirty="0"/>
          </a:p>
        </p:txBody>
      </p:sp>
      <p:sp>
        <p:nvSpPr>
          <p:cNvPr id="3" name="Content Placeholder 2"/>
          <p:cNvSpPr>
            <a:spLocks noGrp="1"/>
          </p:cNvSpPr>
          <p:nvPr>
            <p:ph idx="1"/>
          </p:nvPr>
        </p:nvSpPr>
        <p:spPr>
          <a:xfrm>
            <a:off x="0" y="2396962"/>
            <a:ext cx="5184806" cy="3624566"/>
          </a:xfrm>
        </p:spPr>
        <p:txBody>
          <a:bodyPr>
            <a:noAutofit/>
          </a:bodyPr>
          <a:lstStyle/>
          <a:p>
            <a:r>
              <a:rPr lang="en-US" sz="2000" dirty="0" smtClean="0"/>
              <a:t>Transnational access to beam time at </a:t>
            </a:r>
            <a:r>
              <a:rPr lang="en-US" sz="2000" dirty="0"/>
              <a:t>H</a:t>
            </a:r>
            <a:r>
              <a:rPr lang="en-US" sz="2000" dirty="0" smtClean="0"/>
              <a:t>IT and CNAO successfully implemented</a:t>
            </a:r>
          </a:p>
          <a:p>
            <a:r>
              <a:rPr lang="en-US" sz="2000" dirty="0" smtClean="0"/>
              <a:t>Joint research activities: New gantry design being finalized</a:t>
            </a:r>
          </a:p>
          <a:p>
            <a:r>
              <a:rPr lang="en-US" sz="2000" dirty="0" smtClean="0"/>
              <a:t>Training courses at HIT and CNAO </a:t>
            </a:r>
          </a:p>
          <a:p>
            <a:pPr lvl="1"/>
            <a:r>
              <a:rPr lang="en-US" sz="1800" dirty="0"/>
              <a:t>F</a:t>
            </a:r>
            <a:r>
              <a:rPr lang="en-US" sz="1800" dirty="0" smtClean="0"/>
              <a:t>or physicians and physicists already working in hadron therapy</a:t>
            </a:r>
          </a:p>
          <a:p>
            <a:pPr lvl="1"/>
            <a:r>
              <a:rPr lang="en-US" sz="1800" dirty="0" smtClean="0"/>
              <a:t>For physicians, physicists, biologists who want beam time for their experiments </a:t>
            </a:r>
            <a:endParaRPr lang="en-US" sz="1800" dirty="0"/>
          </a:p>
        </p:txBody>
      </p:sp>
      <p:pic>
        <p:nvPicPr>
          <p:cNvPr id="4" name="Picture 6"/>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7244190" y="124880"/>
            <a:ext cx="759883" cy="51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ULICE.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157380" y="81485"/>
            <a:ext cx="986620" cy="6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84806" y="918126"/>
            <a:ext cx="3768693" cy="251246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184806" y="3779838"/>
            <a:ext cx="3768693" cy="2512462"/>
          </a:xfrm>
          <a:prstGeom prst="rect">
            <a:avLst/>
          </a:prstGeom>
        </p:spPr>
      </p:pic>
      <p:pic>
        <p:nvPicPr>
          <p:cNvPr id="8" name="Picture 10"/>
          <p:cNvPicPr>
            <a:picLocks noChangeAspect="1"/>
          </p:cNvPicPr>
          <p:nvPr/>
        </p:nvPicPr>
        <p:blipFill>
          <a:blip r:embed="rId6"/>
          <a:srcRect b="32127"/>
          <a:stretch>
            <a:fillRect/>
          </a:stretch>
        </p:blipFill>
        <p:spPr bwMode="auto">
          <a:xfrm>
            <a:off x="1168554" y="932432"/>
            <a:ext cx="2990483" cy="1423703"/>
          </a:xfrm>
          <a:prstGeom prst="rect">
            <a:avLst/>
          </a:prstGeom>
          <a:noFill/>
          <a:ln w="9525">
            <a:noFill/>
            <a:miter lim="800000"/>
            <a:headEnd/>
            <a:tailEnd/>
          </a:ln>
        </p:spPr>
      </p:pic>
    </p:spTree>
    <p:extLst>
      <p:ext uri="{BB962C8B-B14F-4D97-AF65-F5344CB8AC3E}">
        <p14:creationId xmlns:p14="http://schemas.microsoft.com/office/powerpoint/2010/main" val="6070816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11273" y="81972"/>
            <a:ext cx="3232727" cy="1664083"/>
          </a:xfrm>
        </p:spPr>
        <p:txBody>
          <a:bodyPr>
            <a:normAutofit/>
          </a:bodyPr>
          <a:lstStyle/>
          <a:p>
            <a:pPr marL="0" indent="0" algn="ctr">
              <a:buNone/>
            </a:pPr>
            <a:r>
              <a:rPr lang="en-US" sz="1800" dirty="0" smtClean="0"/>
              <a:t>International Conference on Translational Research in Radio-Oncology</a:t>
            </a:r>
          </a:p>
          <a:p>
            <a:pPr marL="0" indent="0" algn="ctr">
              <a:buNone/>
            </a:pPr>
            <a:r>
              <a:rPr lang="en-US" sz="1800" dirty="0"/>
              <a:t>&amp;</a:t>
            </a:r>
            <a:endParaRPr lang="en-US" sz="1800" dirty="0" smtClean="0"/>
          </a:p>
          <a:p>
            <a:pPr marL="0" indent="0" algn="ctr">
              <a:buNone/>
            </a:pPr>
            <a:r>
              <a:rPr lang="en-US" sz="1800" dirty="0" smtClean="0"/>
              <a:t>Physics for Health in Europe</a:t>
            </a:r>
            <a:endParaRPr lang="en-US" sz="1800" dirty="0"/>
          </a:p>
        </p:txBody>
      </p:sp>
      <p:pic>
        <p:nvPicPr>
          <p:cNvPr id="7" name="Picture 6"/>
          <p:cNvPicPr>
            <a:picLocks noChangeAspect="1"/>
          </p:cNvPicPr>
          <p:nvPr/>
        </p:nvPicPr>
        <p:blipFill rotWithShape="1">
          <a:blip r:embed="rId2"/>
          <a:srcRect r="20329" b="65177"/>
          <a:stretch/>
        </p:blipFill>
        <p:spPr>
          <a:xfrm>
            <a:off x="0" y="81972"/>
            <a:ext cx="6003636" cy="1664083"/>
          </a:xfrm>
          <a:prstGeom prst="rect">
            <a:avLst/>
          </a:prstGeom>
        </p:spPr>
      </p:pic>
      <p:sp>
        <p:nvSpPr>
          <p:cNvPr id="8" name="Content Placeholder 2"/>
          <p:cNvSpPr txBox="1">
            <a:spLocks/>
          </p:cNvSpPr>
          <p:nvPr/>
        </p:nvSpPr>
        <p:spPr>
          <a:xfrm>
            <a:off x="106219" y="1915001"/>
            <a:ext cx="9037781" cy="151399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rgbClr val="4777B0"/>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rgbClr val="4777B0"/>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rgbClr val="4777B0"/>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rgbClr val="4777B0"/>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rgbClr val="4777B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b="1" dirty="0" smtClean="0"/>
              <a:t>February 27 – March 2, 2012 at CICG, Geneva</a:t>
            </a:r>
          </a:p>
          <a:p>
            <a:pPr marL="0" indent="0">
              <a:buNone/>
            </a:pPr>
            <a:r>
              <a:rPr lang="en-US" sz="1800" dirty="0" smtClean="0"/>
              <a:t>   </a:t>
            </a:r>
            <a:r>
              <a:rPr lang="en-US" sz="1800" dirty="0" smtClean="0">
                <a:solidFill>
                  <a:schemeClr val="tx2"/>
                </a:solidFill>
              </a:rPr>
              <a:t>2 days devoted to physics, 2 days to medicine, 1 day of overlapping topics</a:t>
            </a:r>
          </a:p>
          <a:p>
            <a:pPr marL="0" indent="0">
              <a:buNone/>
            </a:pPr>
            <a:r>
              <a:rPr lang="en-US" sz="1800" dirty="0" smtClean="0"/>
              <a:t>Over </a:t>
            </a:r>
            <a:r>
              <a:rPr lang="en-US" sz="1800" dirty="0" smtClean="0">
                <a:solidFill>
                  <a:srgbClr val="1F497D"/>
                </a:solidFill>
              </a:rPr>
              <a:t>700</a:t>
            </a:r>
            <a:r>
              <a:rPr lang="en-US" sz="1800" dirty="0" smtClean="0"/>
              <a:t> people registered, nearly </a:t>
            </a:r>
            <a:r>
              <a:rPr lang="en-US" sz="1800" dirty="0" smtClean="0">
                <a:solidFill>
                  <a:srgbClr val="1F497D"/>
                </a:solidFill>
              </a:rPr>
              <a:t>400</a:t>
            </a:r>
            <a:r>
              <a:rPr lang="en-US" sz="1800" dirty="0" smtClean="0"/>
              <a:t> Abstracts</a:t>
            </a:r>
          </a:p>
          <a:p>
            <a:pPr marL="0" indent="0">
              <a:buNone/>
            </a:pPr>
            <a:r>
              <a:rPr lang="en-US" sz="1800" dirty="0" smtClean="0"/>
              <a:t>Chairs: Jacques Bernier (</a:t>
            </a:r>
            <a:r>
              <a:rPr lang="en-US" sz="1800" dirty="0" err="1" smtClean="0"/>
              <a:t>Genolier</a:t>
            </a:r>
            <a:r>
              <a:rPr lang="en-US" sz="1800" dirty="0" smtClean="0"/>
              <a:t>) and </a:t>
            </a:r>
            <a:r>
              <a:rPr lang="en-US" sz="1800" dirty="0" err="1" smtClean="0"/>
              <a:t>Manjit</a:t>
            </a:r>
            <a:r>
              <a:rPr lang="en-US" sz="1800" dirty="0" smtClean="0"/>
              <a:t> </a:t>
            </a:r>
            <a:r>
              <a:rPr lang="en-US" sz="1800" dirty="0" err="1" smtClean="0"/>
              <a:t>Dosanjh</a:t>
            </a:r>
            <a:r>
              <a:rPr lang="en-US" sz="1800" dirty="0" smtClean="0"/>
              <a:t> (CERN)</a:t>
            </a:r>
          </a:p>
          <a:p>
            <a:pPr marL="0" indent="0">
              <a:buNone/>
            </a:pPr>
            <a:endParaRPr lang="en-US" sz="1800" dirty="0" smtClean="0"/>
          </a:p>
        </p:txBody>
      </p:sp>
      <p:sp>
        <p:nvSpPr>
          <p:cNvPr id="9" name="Content Placeholder 2"/>
          <p:cNvSpPr txBox="1">
            <a:spLocks/>
          </p:cNvSpPr>
          <p:nvPr/>
        </p:nvSpPr>
        <p:spPr>
          <a:xfrm>
            <a:off x="69271" y="3371269"/>
            <a:ext cx="4491182" cy="34059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rgbClr val="4777B0"/>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rgbClr val="4777B0"/>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rgbClr val="4777B0"/>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rgbClr val="4777B0"/>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rgbClr val="4777B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b="1" dirty="0" smtClean="0"/>
              <a:t>Four physics subjects : </a:t>
            </a:r>
            <a:br>
              <a:rPr lang="en-US" sz="1800" b="1" dirty="0" smtClean="0"/>
            </a:br>
            <a:r>
              <a:rPr lang="en-US" sz="1800" dirty="0" smtClean="0"/>
              <a:t>	</a:t>
            </a:r>
            <a:endParaRPr lang="en-US" sz="800" dirty="0" smtClean="0"/>
          </a:p>
          <a:p>
            <a:r>
              <a:rPr lang="en-US" sz="1800" dirty="0" smtClean="0"/>
              <a:t>Radiobiology in therapy and space 	</a:t>
            </a:r>
            <a:r>
              <a:rPr lang="en-US" sz="800" dirty="0" smtClean="0"/>
              <a:t>	</a:t>
            </a:r>
          </a:p>
          <a:p>
            <a:r>
              <a:rPr lang="en-US" sz="1800" dirty="0" smtClean="0"/>
              <a:t>Detectors and  medical  imaging	</a:t>
            </a:r>
            <a:endParaRPr lang="en-US" sz="1800" dirty="0"/>
          </a:p>
          <a:p>
            <a:endParaRPr lang="en-US" sz="800" dirty="0" smtClean="0"/>
          </a:p>
          <a:p>
            <a:r>
              <a:rPr lang="en-US" sz="1800" dirty="0" smtClean="0"/>
              <a:t>Radioisotopes in diagnostics and therapy</a:t>
            </a:r>
          </a:p>
          <a:p>
            <a:endParaRPr lang="en-US" sz="800" dirty="0" smtClean="0"/>
          </a:p>
          <a:p>
            <a:r>
              <a:rPr lang="en-US" sz="1800" dirty="0" smtClean="0"/>
              <a:t>Novel technologies 	</a:t>
            </a:r>
          </a:p>
          <a:p>
            <a:pPr marL="0" indent="0">
              <a:buNone/>
            </a:pPr>
            <a:endParaRPr lang="en-US" sz="1800" dirty="0" smtClean="0"/>
          </a:p>
        </p:txBody>
      </p:sp>
      <p:pic>
        <p:nvPicPr>
          <p:cNvPr id="10" name="Picture 9"/>
          <p:cNvPicPr>
            <a:picLocks noChangeAspect="1"/>
          </p:cNvPicPr>
          <p:nvPr/>
        </p:nvPicPr>
        <p:blipFill>
          <a:blip r:embed="rId3"/>
          <a:stretch>
            <a:fillRect/>
          </a:stretch>
        </p:blipFill>
        <p:spPr>
          <a:xfrm>
            <a:off x="4743450" y="3440535"/>
            <a:ext cx="4257674" cy="2839328"/>
          </a:xfrm>
          <a:prstGeom prst="rect">
            <a:avLst/>
          </a:prstGeom>
        </p:spPr>
      </p:pic>
      <p:sp>
        <p:nvSpPr>
          <p:cNvPr id="11" name="TextBox 10"/>
          <p:cNvSpPr txBox="1"/>
          <p:nvPr/>
        </p:nvSpPr>
        <p:spPr>
          <a:xfrm rot="19753653">
            <a:off x="1295398" y="3210689"/>
            <a:ext cx="6886575" cy="1077218"/>
          </a:xfrm>
          <a:prstGeom prst="rect">
            <a:avLst/>
          </a:prstGeom>
          <a:solidFill>
            <a:schemeClr val="bg1"/>
          </a:solidFill>
        </p:spPr>
        <p:txBody>
          <a:bodyPr wrap="square" rtlCol="0">
            <a:spAutoFit/>
          </a:bodyPr>
          <a:lstStyle/>
          <a:p>
            <a:pPr algn="ctr"/>
            <a:r>
              <a:rPr lang="en-US" sz="3200" b="1" dirty="0" smtClean="0">
                <a:solidFill>
                  <a:srgbClr val="FF0000"/>
                </a:solidFill>
              </a:rPr>
              <a:t>Next ICTR-PHE Conference</a:t>
            </a:r>
          </a:p>
          <a:p>
            <a:pPr algn="ctr"/>
            <a:r>
              <a:rPr lang="en-US" sz="3200" b="1" dirty="0" smtClean="0">
                <a:solidFill>
                  <a:srgbClr val="FF0000"/>
                </a:solidFill>
              </a:rPr>
              <a:t>10-14 February 2014</a:t>
            </a:r>
          </a:p>
        </p:txBody>
      </p:sp>
    </p:spTree>
    <p:extLst>
      <p:ext uri="{BB962C8B-B14F-4D97-AF65-F5344CB8AC3E}">
        <p14:creationId xmlns:p14="http://schemas.microsoft.com/office/powerpoint/2010/main" val="38153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LEIR based biomedical facility</a:t>
            </a:r>
            <a:endParaRPr lang="en-US" dirty="0"/>
          </a:p>
        </p:txBody>
      </p:sp>
      <p:grpSp>
        <p:nvGrpSpPr>
          <p:cNvPr id="4" name="Group 3"/>
          <p:cNvGrpSpPr/>
          <p:nvPr/>
        </p:nvGrpSpPr>
        <p:grpSpPr>
          <a:xfrm>
            <a:off x="457200" y="1036519"/>
            <a:ext cx="3157538" cy="4883861"/>
            <a:chOff x="5617103" y="1000473"/>
            <a:chExt cx="2927350" cy="4525963"/>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17103" y="1000473"/>
              <a:ext cx="292735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459356" y="5125968"/>
              <a:ext cx="743646" cy="338554"/>
            </a:xfrm>
            <a:prstGeom prst="rect">
              <a:avLst/>
            </a:prstGeom>
            <a:noFill/>
          </p:spPr>
          <p:txBody>
            <a:bodyPr wrap="square" rtlCol="0">
              <a:spAutoFit/>
            </a:bodyPr>
            <a:lstStyle/>
            <a:p>
              <a:r>
                <a:rPr lang="en-US" sz="1600" b="1" dirty="0" smtClean="0">
                  <a:solidFill>
                    <a:srgbClr val="FF0000"/>
                  </a:solidFill>
                </a:rPr>
                <a:t>LEIR</a:t>
              </a:r>
              <a:endParaRPr lang="en-US" sz="1600" b="1" dirty="0">
                <a:solidFill>
                  <a:srgbClr val="FF0000"/>
                </a:solidFill>
              </a:endParaRPr>
            </a:p>
          </p:txBody>
        </p:sp>
        <p:sp>
          <p:nvSpPr>
            <p:cNvPr id="7" name="Rounded Rectangle 6"/>
            <p:cNvSpPr/>
            <p:nvPr/>
          </p:nvSpPr>
          <p:spPr>
            <a:xfrm>
              <a:off x="7161895" y="5103084"/>
              <a:ext cx="961021" cy="400468"/>
            </a:xfrm>
            <a:prstGeom prst="roundRect">
              <a:avLst/>
            </a:prstGeom>
            <a:noFill/>
            <a:ln w="28575">
              <a:solidFill>
                <a:srgbClr val="FF0000"/>
              </a:solidFill>
            </a:ln>
            <a:effectLst>
              <a:glow rad="70000">
                <a:schemeClr val="accent1">
                  <a:tint val="30000"/>
                  <a:shade val="95000"/>
                  <a:satMod val="300000"/>
                  <a:alpha val="50000"/>
                </a:schemeClr>
              </a:glow>
              <a:outerShdw blurRad="165100" dist="127000" dir="33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a:blip r:embed="rId3"/>
          <a:stretch>
            <a:fillRect/>
          </a:stretch>
        </p:blipFill>
        <p:spPr>
          <a:xfrm>
            <a:off x="4280455" y="2265845"/>
            <a:ext cx="4546033" cy="2961255"/>
          </a:xfrm>
          <a:prstGeom prst="rect">
            <a:avLst/>
          </a:prstGeom>
        </p:spPr>
      </p:pic>
    </p:spTree>
    <p:extLst>
      <p:ext uri="{BB962C8B-B14F-4D97-AF65-F5344CB8AC3E}">
        <p14:creationId xmlns:p14="http://schemas.microsoft.com/office/powerpoint/2010/main" val="3560742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CERN’s areas of excellence</a:t>
            </a:r>
            <a:endParaRPr lang="en-US" dirty="0"/>
          </a:p>
        </p:txBody>
      </p:sp>
      <p:pic>
        <p:nvPicPr>
          <p:cNvPr id="4" name="Picture 2" descr="Capture-003924web"/>
          <p:cNvPicPr>
            <a:picLocks noChangeAspect="1" noChangeArrowheads="1"/>
          </p:cNvPicPr>
          <p:nvPr/>
        </p:nvPicPr>
        <p:blipFill>
          <a:blip r:embed="rId2" cstate="print"/>
          <a:srcRect/>
          <a:stretch>
            <a:fillRect/>
          </a:stretch>
        </p:blipFill>
        <p:spPr bwMode="auto">
          <a:xfrm>
            <a:off x="4999567" y="1815210"/>
            <a:ext cx="1975169" cy="1357322"/>
          </a:xfrm>
          <a:prstGeom prst="rect">
            <a:avLst/>
          </a:prstGeom>
          <a:noFill/>
          <a:ln w="9525">
            <a:noFill/>
            <a:miter lim="800000"/>
            <a:headEnd/>
            <a:tailEnd/>
          </a:ln>
        </p:spPr>
      </p:pic>
      <p:pic>
        <p:nvPicPr>
          <p:cNvPr id="5" name="Picture 9"/>
          <p:cNvPicPr>
            <a:picLocks noChangeAspect="1" noChangeArrowheads="1"/>
          </p:cNvPicPr>
          <p:nvPr/>
        </p:nvPicPr>
        <p:blipFill>
          <a:blip r:embed="rId3" cstate="print"/>
          <a:srcRect/>
          <a:stretch>
            <a:fillRect/>
          </a:stretch>
        </p:blipFill>
        <p:spPr bwMode="auto">
          <a:xfrm>
            <a:off x="4999569" y="3308676"/>
            <a:ext cx="1975168" cy="1214446"/>
          </a:xfrm>
          <a:prstGeom prst="rect">
            <a:avLst/>
          </a:prstGeom>
          <a:noFill/>
          <a:ln w="9525">
            <a:noFill/>
            <a:miter lim="800000"/>
            <a:headEnd/>
            <a:tailEnd/>
          </a:ln>
        </p:spPr>
      </p:pic>
      <p:pic>
        <p:nvPicPr>
          <p:cNvPr id="6" name="Picture 11" descr="Vue d'ensemble LHC"/>
          <p:cNvPicPr>
            <a:picLocks noChangeAspect="1" noChangeArrowheads="1"/>
          </p:cNvPicPr>
          <p:nvPr/>
        </p:nvPicPr>
        <p:blipFill>
          <a:blip r:embed="rId4" cstate="print"/>
          <a:srcRect/>
          <a:stretch>
            <a:fillRect/>
          </a:stretch>
        </p:blipFill>
        <p:spPr bwMode="auto">
          <a:xfrm>
            <a:off x="321794" y="1815210"/>
            <a:ext cx="4516692" cy="4124907"/>
          </a:xfrm>
          <a:prstGeom prst="rect">
            <a:avLst/>
          </a:prstGeom>
          <a:noFill/>
          <a:ln w="9525">
            <a:noFill/>
            <a:miter lim="800000"/>
            <a:headEnd/>
            <a:tailEnd/>
          </a:ln>
        </p:spPr>
      </p:pic>
      <p:sp>
        <p:nvSpPr>
          <p:cNvPr id="7" name="TextBox 6"/>
          <p:cNvSpPr txBox="1"/>
          <p:nvPr/>
        </p:nvSpPr>
        <p:spPr>
          <a:xfrm>
            <a:off x="7028747" y="1815210"/>
            <a:ext cx="1851789" cy="707886"/>
          </a:xfrm>
          <a:prstGeom prst="rect">
            <a:avLst/>
          </a:prstGeom>
          <a:noFill/>
          <a:ln>
            <a:noFill/>
          </a:ln>
        </p:spPr>
        <p:txBody>
          <a:bodyPr wrap="none" rtlCol="0">
            <a:spAutoFit/>
          </a:bodyPr>
          <a:lstStyle/>
          <a:p>
            <a:r>
              <a:rPr lang="fr-CH" sz="2000" dirty="0" err="1" smtClean="0">
                <a:solidFill>
                  <a:srgbClr val="FF0000"/>
                </a:solidFill>
              </a:rPr>
              <a:t>Accelerating</a:t>
            </a:r>
            <a:r>
              <a:rPr lang="fr-CH" sz="2000" dirty="0" smtClean="0"/>
              <a:t> </a:t>
            </a:r>
          </a:p>
          <a:p>
            <a:r>
              <a:rPr lang="fr-CH" sz="2000" dirty="0" err="1" smtClean="0"/>
              <a:t>particle</a:t>
            </a:r>
            <a:r>
              <a:rPr lang="fr-CH" sz="2000" dirty="0" smtClean="0"/>
              <a:t> </a:t>
            </a:r>
            <a:r>
              <a:rPr lang="fr-CH" sz="2000" dirty="0" err="1" smtClean="0"/>
              <a:t>beams</a:t>
            </a:r>
            <a:endParaRPr lang="en-GB" sz="2000" dirty="0"/>
          </a:p>
        </p:txBody>
      </p:sp>
      <p:sp>
        <p:nvSpPr>
          <p:cNvPr id="8" name="TextBox 7"/>
          <p:cNvSpPr txBox="1"/>
          <p:nvPr/>
        </p:nvSpPr>
        <p:spPr>
          <a:xfrm>
            <a:off x="7028747" y="3308676"/>
            <a:ext cx="1338828" cy="707886"/>
          </a:xfrm>
          <a:prstGeom prst="rect">
            <a:avLst/>
          </a:prstGeom>
          <a:noFill/>
          <a:ln>
            <a:noFill/>
          </a:ln>
        </p:spPr>
        <p:txBody>
          <a:bodyPr wrap="none" rtlCol="0">
            <a:spAutoFit/>
          </a:bodyPr>
          <a:lstStyle/>
          <a:p>
            <a:r>
              <a:rPr lang="fr-CH" sz="2000" dirty="0" err="1" smtClean="0">
                <a:solidFill>
                  <a:srgbClr val="FF0000"/>
                </a:solidFill>
              </a:rPr>
              <a:t>Detecting</a:t>
            </a:r>
            <a:r>
              <a:rPr lang="fr-CH" sz="2000" dirty="0" smtClean="0"/>
              <a:t> </a:t>
            </a:r>
          </a:p>
          <a:p>
            <a:r>
              <a:rPr lang="fr-CH" sz="2000" dirty="0" err="1" smtClean="0"/>
              <a:t>particles</a:t>
            </a:r>
            <a:endParaRPr lang="en-GB" sz="2000" dirty="0"/>
          </a:p>
        </p:txBody>
      </p:sp>
      <p:sp>
        <p:nvSpPr>
          <p:cNvPr id="9" name="TextBox 8"/>
          <p:cNvSpPr txBox="1"/>
          <p:nvPr/>
        </p:nvSpPr>
        <p:spPr>
          <a:xfrm>
            <a:off x="7041898" y="4945598"/>
            <a:ext cx="1825487"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CH" sz="2000" dirty="0" smtClean="0"/>
              <a:t>IT technologies</a:t>
            </a:r>
            <a:endParaRPr lang="en-GB" sz="2000" dirty="0"/>
          </a:p>
        </p:txBody>
      </p:sp>
      <p:cxnSp>
        <p:nvCxnSpPr>
          <p:cNvPr id="10" name="Shape 14"/>
          <p:cNvCxnSpPr>
            <a:endCxn id="4" idx="1"/>
          </p:cNvCxnSpPr>
          <p:nvPr/>
        </p:nvCxnSpPr>
        <p:spPr bwMode="auto">
          <a:xfrm rot="5400000" flipH="1" flipV="1">
            <a:off x="2520827" y="2859186"/>
            <a:ext cx="2844055" cy="2113426"/>
          </a:xfrm>
          <a:prstGeom prst="curvedConnector2">
            <a:avLst/>
          </a:prstGeom>
          <a:solidFill>
            <a:schemeClr val="accent1"/>
          </a:solidFill>
          <a:ln w="25400" cap="flat" cmpd="sng" algn="ctr">
            <a:solidFill>
              <a:srgbClr val="FF0000"/>
            </a:solidFill>
            <a:prstDash val="solid"/>
            <a:round/>
            <a:headEnd type="none" w="med" len="med"/>
            <a:tailEnd type="arrow"/>
          </a:ln>
          <a:effectLst/>
        </p:spPr>
      </p:cxnSp>
      <p:cxnSp>
        <p:nvCxnSpPr>
          <p:cNvPr id="11" name="Shape 18"/>
          <p:cNvCxnSpPr>
            <a:endCxn id="5" idx="1"/>
          </p:cNvCxnSpPr>
          <p:nvPr/>
        </p:nvCxnSpPr>
        <p:spPr bwMode="auto">
          <a:xfrm flipV="1">
            <a:off x="3856171" y="3915899"/>
            <a:ext cx="1143398" cy="607223"/>
          </a:xfrm>
          <a:prstGeom prst="curvedConnector3">
            <a:avLst>
              <a:gd name="adj1" fmla="val 50000"/>
            </a:avLst>
          </a:prstGeom>
          <a:solidFill>
            <a:schemeClr val="accent1"/>
          </a:solidFill>
          <a:ln w="25400" cap="flat" cmpd="sng" algn="ctr">
            <a:solidFill>
              <a:srgbClr val="FF0000"/>
            </a:solidFill>
            <a:prstDash val="solid"/>
            <a:round/>
            <a:headEnd type="none" w="med" len="med"/>
            <a:tailEnd type="arrow"/>
          </a:ln>
          <a:effectLst/>
        </p:spPr>
      </p:cxnSp>
      <p:sp>
        <p:nvSpPr>
          <p:cNvPr id="12" name="Oval 11"/>
          <p:cNvSpPr/>
          <p:nvPr/>
        </p:nvSpPr>
        <p:spPr>
          <a:xfrm>
            <a:off x="1410696" y="5139006"/>
            <a:ext cx="112295" cy="128337"/>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Oval 12"/>
          <p:cNvSpPr/>
          <p:nvPr/>
        </p:nvSpPr>
        <p:spPr>
          <a:xfrm>
            <a:off x="3728950" y="5074837"/>
            <a:ext cx="127221" cy="128337"/>
          </a:xfrm>
          <a:prstGeom prst="ellipse">
            <a:avLst/>
          </a:prstGeom>
          <a:solidFill>
            <a:srgbClr val="FF0000"/>
          </a:solidFill>
          <a:ln>
            <a:solidFill>
              <a:srgbClr val="C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14" name="Picture 2" descr="http://www.petinnergy.com/store/media/catalog/product/cache/2/thumbnail/600x600/9df78eab33525d08d6e5fb8d27136e95/d/v/dv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615989" y="5032852"/>
            <a:ext cx="742323" cy="74232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3.bp.blogspot.com/-S5zH2DZRU50/Tvd6sRRfMrI/AAAAAAAAAHY/0nKAsfhwcRs/s1600/wd%252520drive.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540728" y="4895810"/>
            <a:ext cx="892844" cy="8928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grid-small"/>
          <p:cNvPicPr>
            <a:picLocks noChangeAspect="1" noChangeArrowheads="1"/>
          </p:cNvPicPr>
          <p:nvPr/>
        </p:nvPicPr>
        <p:blipFill>
          <a:blip r:embed="rId7" cstate="print">
            <a:lum bright="42000" contrast="-52000"/>
          </a:blip>
          <a:srcRect/>
          <a:stretch>
            <a:fillRect/>
          </a:stretch>
        </p:blipFill>
        <p:spPr bwMode="auto">
          <a:xfrm>
            <a:off x="4999569" y="4688929"/>
            <a:ext cx="1929003" cy="1156828"/>
          </a:xfrm>
          <a:prstGeom prst="rect">
            <a:avLst/>
          </a:prstGeom>
          <a:noFill/>
          <a:ln w="9525">
            <a:noFill/>
            <a:miter lim="800000"/>
            <a:headEnd/>
            <a:tailEnd/>
          </a:ln>
        </p:spPr>
      </p:pic>
    </p:spTree>
    <p:extLst>
      <p:ext uri="{BB962C8B-B14F-4D97-AF65-F5344CB8AC3E}">
        <p14:creationId xmlns:p14="http://schemas.microsoft.com/office/powerpoint/2010/main" val="390242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grpId="0" nodeType="clickEffect">
                                  <p:stCondLst>
                                    <p:cond delay="0"/>
                                  </p:stCondLst>
                                  <p:childTnLst>
                                    <p:animMotion origin="layout" path="M 0.11632 0.02498 C 0.20834 0.02498 0.28525 -0.01157 0.28525 -0.05506 C 0.28525 -0.1004 0.20834 -0.1351 0.11632 -0.1351 C 0.02309 -0.1351 -0.05173 -0.1004 -0.05173 -0.05506 C -0.05173 -0.01157 0.02309 0.02498 0.11632 0.02498 Z " pathEditMode="relative" rAng="0" ptsTypes="fffff">
                                      <p:cBhvr>
                                        <p:cTn id="6" dur="2000" fill="hold"/>
                                        <p:tgtEl>
                                          <p:spTgt spid="12"/>
                                        </p:tgtEl>
                                        <p:attrNameLst>
                                          <p:attrName>ppt_x</p:attrName>
                                          <p:attrName>ppt_y</p:attrName>
                                        </p:attrNameLst>
                                      </p:cBhvr>
                                      <p:rCtr x="35" y="-8004"/>
                                    </p:animMotion>
                                  </p:childTnLst>
                                </p:cTn>
                              </p:par>
                              <p:par>
                                <p:cTn id="7" presetID="1" presetClass="path" presetSubtype="0" repeatCount="indefinite" fill="hold" grpId="0" nodeType="withEffect">
                                  <p:stCondLst>
                                    <p:cond delay="0"/>
                                  </p:stCondLst>
                                  <p:childTnLst>
                                    <p:animMotion origin="layout" path="M -0.13802 -0.12584 C -0.04531 -0.12584 0.03056 -0.09021 0.03056 -0.04603 C 0.03056 -0.00162 -0.04531 0.03424 -0.13802 0.03424 C -0.23107 0.03424 -0.30642 -0.00162 -0.30642 -0.04603 C -0.30642 -0.09021 -0.23107 -0.12584 -0.13802 -0.12584 Z " pathEditMode="relative" rAng="0" ptsTypes="fffff">
                                      <p:cBhvr>
                                        <p:cTn id="8" dur="2000" fill="hold"/>
                                        <p:tgtEl>
                                          <p:spTgt spid="13"/>
                                        </p:tgtEl>
                                        <p:attrNameLst>
                                          <p:attrName>ppt_x</p:attrName>
                                          <p:attrName>ppt_y</p:attrName>
                                        </p:attrNameLst>
                                      </p:cBhvr>
                                      <p:rCtr x="0" y="8004"/>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80" name="Picture 4"/>
          <p:cNvPicPr>
            <a:picLocks noGrp="1" noChangeAspect="1" noChangeArrowheads="1"/>
          </p:cNvPicPr>
          <p:nvPr>
            <p:ph type="body" idx="1"/>
          </p:nvPr>
        </p:nvPicPr>
        <p:blipFill>
          <a:blip r:embed="rId3" cstate="print"/>
          <a:srcRect/>
          <a:stretch>
            <a:fillRect/>
          </a:stretch>
        </p:blipFill>
        <p:spPr>
          <a:xfrm>
            <a:off x="1735138" y="1917700"/>
            <a:ext cx="5405437" cy="4035425"/>
          </a:xfrm>
          <a:solidFill>
            <a:srgbClr val="99CCFF"/>
          </a:solidFill>
          <a:ln w="57150">
            <a:solidFill>
              <a:schemeClr val="hlink"/>
            </a:solidFill>
          </a:ln>
        </p:spPr>
      </p:pic>
      <p:sp>
        <p:nvSpPr>
          <p:cNvPr id="178181" name="Text Box 5"/>
          <p:cNvSpPr txBox="1">
            <a:spLocks noChangeArrowheads="1"/>
          </p:cNvSpPr>
          <p:nvPr/>
        </p:nvSpPr>
        <p:spPr bwMode="auto">
          <a:xfrm>
            <a:off x="152400" y="3581400"/>
            <a:ext cx="1265090" cy="646331"/>
          </a:xfrm>
          <a:prstGeom prst="rect">
            <a:avLst/>
          </a:prstGeom>
          <a:noFill/>
          <a:ln w="9525">
            <a:noFill/>
            <a:miter lim="800000"/>
            <a:headEnd/>
            <a:tailEnd/>
          </a:ln>
          <a:effectLst/>
        </p:spPr>
        <p:txBody>
          <a:bodyPr wrap="none">
            <a:spAutoFit/>
          </a:bodyPr>
          <a:lstStyle/>
          <a:p>
            <a:pPr eaLnBrk="0" hangingPunct="0"/>
            <a:r>
              <a:rPr lang="en-GB" sz="1800" dirty="0">
                <a:solidFill>
                  <a:srgbClr val="FF0000"/>
                </a:solidFill>
                <a:latin typeface="Arial" charset="0"/>
              </a:rPr>
              <a:t>Vacuum</a:t>
            </a:r>
          </a:p>
          <a:p>
            <a:pPr eaLnBrk="0" hangingPunct="0"/>
            <a:r>
              <a:rPr lang="en-GB" sz="1800" dirty="0">
                <a:solidFill>
                  <a:srgbClr val="FF0000"/>
                </a:solidFill>
                <a:latin typeface="Arial" charset="0"/>
              </a:rPr>
              <a:t>(</a:t>
            </a:r>
            <a:r>
              <a:rPr lang="en-GB" sz="1800" dirty="0" smtClean="0">
                <a:solidFill>
                  <a:srgbClr val="FF0000"/>
                </a:solidFill>
                <a:latin typeface="Arial" charset="0"/>
              </a:rPr>
              <a:t>10</a:t>
            </a:r>
            <a:r>
              <a:rPr lang="en-GB" sz="1800" baseline="30000" dirty="0" smtClean="0">
                <a:solidFill>
                  <a:srgbClr val="FF0000"/>
                </a:solidFill>
                <a:latin typeface="Arial" charset="0"/>
              </a:rPr>
              <a:t>-13</a:t>
            </a:r>
            <a:r>
              <a:rPr lang="en-GB" sz="1800" dirty="0" smtClean="0">
                <a:solidFill>
                  <a:srgbClr val="FF0000"/>
                </a:solidFill>
                <a:latin typeface="Arial" charset="0"/>
              </a:rPr>
              <a:t> </a:t>
            </a:r>
            <a:r>
              <a:rPr lang="en-GB" sz="1800" dirty="0" err="1" smtClean="0">
                <a:solidFill>
                  <a:srgbClr val="FF0000"/>
                </a:solidFill>
                <a:latin typeface="Arial" charset="0"/>
              </a:rPr>
              <a:t>atm</a:t>
            </a:r>
            <a:r>
              <a:rPr lang="en-GB" sz="1800" dirty="0" smtClean="0">
                <a:solidFill>
                  <a:srgbClr val="FF0000"/>
                </a:solidFill>
                <a:latin typeface="Arial" charset="0"/>
              </a:rPr>
              <a:t>)</a:t>
            </a:r>
            <a:endParaRPr lang="en-GB" sz="1800" dirty="0">
              <a:solidFill>
                <a:srgbClr val="FF0000"/>
              </a:solidFill>
              <a:latin typeface="Arial" charset="0"/>
            </a:endParaRPr>
          </a:p>
        </p:txBody>
      </p:sp>
      <p:sp>
        <p:nvSpPr>
          <p:cNvPr id="178182" name="Text Box 6"/>
          <p:cNvSpPr txBox="1">
            <a:spLocks noChangeArrowheads="1"/>
          </p:cNvSpPr>
          <p:nvPr/>
        </p:nvSpPr>
        <p:spPr bwMode="auto">
          <a:xfrm>
            <a:off x="7397750" y="4114800"/>
            <a:ext cx="1060450" cy="641350"/>
          </a:xfrm>
          <a:prstGeom prst="rect">
            <a:avLst/>
          </a:prstGeom>
          <a:noFill/>
          <a:ln w="9525">
            <a:noFill/>
            <a:miter lim="800000"/>
            <a:headEnd/>
            <a:tailEnd/>
          </a:ln>
          <a:effectLst/>
        </p:spPr>
        <p:txBody>
          <a:bodyPr wrap="none">
            <a:spAutoFit/>
          </a:bodyPr>
          <a:lstStyle/>
          <a:p>
            <a:pPr eaLnBrk="0" hangingPunct="0"/>
            <a:r>
              <a:rPr lang="en-GB" sz="1800" dirty="0">
                <a:solidFill>
                  <a:srgbClr val="FF0000"/>
                </a:solidFill>
                <a:latin typeface="Arial" charset="0"/>
              </a:rPr>
              <a:t>Magnets</a:t>
            </a:r>
          </a:p>
          <a:p>
            <a:pPr eaLnBrk="0" hangingPunct="0"/>
            <a:r>
              <a:rPr lang="en-GB" sz="1800" dirty="0">
                <a:solidFill>
                  <a:srgbClr val="FF0000"/>
                </a:solidFill>
                <a:latin typeface="Arial" charset="0"/>
              </a:rPr>
              <a:t>(</a:t>
            </a:r>
            <a:r>
              <a:rPr lang="en-GB" sz="1800" dirty="0" smtClean="0">
                <a:solidFill>
                  <a:srgbClr val="FF0000"/>
                </a:solidFill>
                <a:latin typeface="Arial" charset="0"/>
              </a:rPr>
              <a:t>8 </a:t>
            </a:r>
            <a:r>
              <a:rPr lang="en-GB" sz="1800" dirty="0">
                <a:solidFill>
                  <a:srgbClr val="FF0000"/>
                </a:solidFill>
                <a:latin typeface="Arial" charset="0"/>
              </a:rPr>
              <a:t>T)</a:t>
            </a:r>
          </a:p>
        </p:txBody>
      </p:sp>
      <p:sp>
        <p:nvSpPr>
          <p:cNvPr id="178183" name="Text Box 7"/>
          <p:cNvSpPr txBox="1">
            <a:spLocks noChangeArrowheads="1"/>
          </p:cNvSpPr>
          <p:nvPr/>
        </p:nvSpPr>
        <p:spPr bwMode="auto">
          <a:xfrm>
            <a:off x="7156450" y="1295400"/>
            <a:ext cx="1987550" cy="641350"/>
          </a:xfrm>
          <a:prstGeom prst="rect">
            <a:avLst/>
          </a:prstGeom>
          <a:noFill/>
          <a:ln w="9525">
            <a:noFill/>
            <a:miter lim="800000"/>
            <a:headEnd/>
            <a:tailEnd/>
          </a:ln>
          <a:effectLst/>
        </p:spPr>
        <p:txBody>
          <a:bodyPr wrap="none">
            <a:spAutoFit/>
          </a:bodyPr>
          <a:lstStyle/>
          <a:p>
            <a:pPr eaLnBrk="0" hangingPunct="0"/>
            <a:r>
              <a:rPr lang="en-GB" sz="1800" dirty="0">
                <a:solidFill>
                  <a:srgbClr val="FF0000"/>
                </a:solidFill>
                <a:latin typeface="Arial" charset="0"/>
              </a:rPr>
              <a:t>Superconductivity</a:t>
            </a:r>
            <a:endParaRPr lang="en-US" sz="1800" dirty="0">
              <a:solidFill>
                <a:srgbClr val="FF0000"/>
              </a:solidFill>
              <a:latin typeface="Arial" charset="0"/>
              <a:cs typeface="Arial" charset="0"/>
            </a:endParaRPr>
          </a:p>
          <a:p>
            <a:pPr eaLnBrk="0" hangingPunct="0"/>
            <a:r>
              <a:rPr lang="en-GB" sz="1800" dirty="0">
                <a:solidFill>
                  <a:srgbClr val="FF0000"/>
                </a:solidFill>
                <a:latin typeface="Arial" charset="0"/>
              </a:rPr>
              <a:t>(</a:t>
            </a:r>
            <a:r>
              <a:rPr lang="en-GB" sz="1800" dirty="0" smtClean="0">
                <a:solidFill>
                  <a:srgbClr val="FF0000"/>
                </a:solidFill>
                <a:latin typeface="Arial" charset="0"/>
              </a:rPr>
              <a:t>12kA)</a:t>
            </a:r>
            <a:endParaRPr lang="en-GB" sz="1800" dirty="0">
              <a:solidFill>
                <a:srgbClr val="FF0000"/>
              </a:solidFill>
              <a:latin typeface="Arial" charset="0"/>
            </a:endParaRPr>
          </a:p>
        </p:txBody>
      </p:sp>
      <p:sp>
        <p:nvSpPr>
          <p:cNvPr id="178184" name="Text Box 8"/>
          <p:cNvSpPr txBox="1">
            <a:spLocks noChangeArrowheads="1"/>
          </p:cNvSpPr>
          <p:nvPr/>
        </p:nvSpPr>
        <p:spPr bwMode="auto">
          <a:xfrm>
            <a:off x="381000" y="1873250"/>
            <a:ext cx="1327150" cy="641350"/>
          </a:xfrm>
          <a:prstGeom prst="rect">
            <a:avLst/>
          </a:prstGeom>
          <a:noFill/>
          <a:ln w="9525">
            <a:noFill/>
            <a:miter lim="800000"/>
            <a:headEnd/>
            <a:tailEnd/>
          </a:ln>
          <a:effectLst/>
        </p:spPr>
        <p:txBody>
          <a:bodyPr wrap="none">
            <a:spAutoFit/>
          </a:bodyPr>
          <a:lstStyle/>
          <a:p>
            <a:pPr eaLnBrk="0" hangingPunct="0"/>
            <a:r>
              <a:rPr lang="en-GB" sz="1800" dirty="0" err="1">
                <a:solidFill>
                  <a:srgbClr val="FF0000"/>
                </a:solidFill>
                <a:latin typeface="Arial" charset="0"/>
              </a:rPr>
              <a:t>Cryog</a:t>
            </a:r>
            <a:r>
              <a:rPr lang="en-US" sz="1800" dirty="0" err="1">
                <a:solidFill>
                  <a:srgbClr val="FF0000"/>
                </a:solidFill>
                <a:latin typeface="Arial" charset="0"/>
                <a:cs typeface="Arial" charset="0"/>
              </a:rPr>
              <a:t>enics</a:t>
            </a:r>
            <a:r>
              <a:rPr lang="en-GB" sz="1800" dirty="0">
                <a:solidFill>
                  <a:srgbClr val="FF0000"/>
                </a:solidFill>
                <a:latin typeface="Arial" charset="0"/>
              </a:rPr>
              <a:t/>
            </a:r>
            <a:br>
              <a:rPr lang="en-GB" sz="1800" dirty="0">
                <a:solidFill>
                  <a:srgbClr val="FF0000"/>
                </a:solidFill>
                <a:latin typeface="Arial" charset="0"/>
              </a:rPr>
            </a:br>
            <a:r>
              <a:rPr lang="en-GB" sz="1800" dirty="0">
                <a:solidFill>
                  <a:srgbClr val="FF0000"/>
                </a:solidFill>
                <a:latin typeface="Arial" charset="0"/>
              </a:rPr>
              <a:t>(1.9 K)</a:t>
            </a:r>
          </a:p>
        </p:txBody>
      </p:sp>
      <p:sp>
        <p:nvSpPr>
          <p:cNvPr id="178185" name="Line 9"/>
          <p:cNvSpPr>
            <a:spLocks noChangeShapeType="1"/>
          </p:cNvSpPr>
          <p:nvPr/>
        </p:nvSpPr>
        <p:spPr bwMode="auto">
          <a:xfrm>
            <a:off x="1427163" y="4075113"/>
            <a:ext cx="1706562" cy="1012825"/>
          </a:xfrm>
          <a:prstGeom prst="line">
            <a:avLst/>
          </a:prstGeom>
          <a:noFill/>
          <a:ln w="28575">
            <a:solidFill>
              <a:srgbClr val="FF0000"/>
            </a:solidFill>
            <a:round/>
            <a:headEnd/>
            <a:tailEnd type="triangle" w="med" len="med"/>
          </a:ln>
          <a:effectLst/>
        </p:spPr>
        <p:txBody>
          <a:bodyPr/>
          <a:lstStyle/>
          <a:p>
            <a:endParaRPr lang="en-GB"/>
          </a:p>
        </p:txBody>
      </p:sp>
      <p:sp>
        <p:nvSpPr>
          <p:cNvPr id="178186" name="Line 10"/>
          <p:cNvSpPr>
            <a:spLocks noChangeShapeType="1"/>
          </p:cNvSpPr>
          <p:nvPr/>
        </p:nvSpPr>
        <p:spPr bwMode="auto">
          <a:xfrm flipH="1">
            <a:off x="6483350" y="1885950"/>
            <a:ext cx="887413" cy="881063"/>
          </a:xfrm>
          <a:prstGeom prst="line">
            <a:avLst/>
          </a:prstGeom>
          <a:noFill/>
          <a:ln w="28575">
            <a:solidFill>
              <a:srgbClr val="FF0000"/>
            </a:solidFill>
            <a:round/>
            <a:headEnd/>
            <a:tailEnd type="triangle" w="med" len="med"/>
          </a:ln>
          <a:effectLst/>
        </p:spPr>
        <p:txBody>
          <a:bodyPr/>
          <a:lstStyle/>
          <a:p>
            <a:endParaRPr lang="en-GB"/>
          </a:p>
        </p:txBody>
      </p:sp>
      <p:sp>
        <p:nvSpPr>
          <p:cNvPr id="178187" name="Line 11"/>
          <p:cNvSpPr>
            <a:spLocks noChangeShapeType="1"/>
          </p:cNvSpPr>
          <p:nvPr/>
        </p:nvSpPr>
        <p:spPr bwMode="auto">
          <a:xfrm flipH="1">
            <a:off x="6024563" y="4598988"/>
            <a:ext cx="1312862" cy="292100"/>
          </a:xfrm>
          <a:prstGeom prst="line">
            <a:avLst/>
          </a:prstGeom>
          <a:noFill/>
          <a:ln w="28575">
            <a:solidFill>
              <a:srgbClr val="FF0000"/>
            </a:solidFill>
            <a:round/>
            <a:headEnd/>
            <a:tailEnd type="triangle" w="med" len="med"/>
          </a:ln>
          <a:effectLst/>
        </p:spPr>
        <p:txBody>
          <a:bodyPr/>
          <a:lstStyle/>
          <a:p>
            <a:endParaRPr lang="en-GB"/>
          </a:p>
        </p:txBody>
      </p:sp>
      <p:sp>
        <p:nvSpPr>
          <p:cNvPr id="178188" name="Line 12"/>
          <p:cNvSpPr>
            <a:spLocks noChangeShapeType="1"/>
          </p:cNvSpPr>
          <p:nvPr/>
        </p:nvSpPr>
        <p:spPr bwMode="auto">
          <a:xfrm rot="210014">
            <a:off x="1235075" y="2557463"/>
            <a:ext cx="1411288" cy="490537"/>
          </a:xfrm>
          <a:prstGeom prst="line">
            <a:avLst/>
          </a:prstGeom>
          <a:noFill/>
          <a:ln w="28575">
            <a:solidFill>
              <a:srgbClr val="FF0000"/>
            </a:solidFill>
            <a:round/>
            <a:headEnd/>
            <a:tailEnd type="triangle" w="med" len="med"/>
          </a:ln>
          <a:effectLst/>
        </p:spPr>
        <p:txBody>
          <a:bodyPr/>
          <a:lstStyle/>
          <a:p>
            <a:endParaRPr lang="en-GB"/>
          </a:p>
        </p:txBody>
      </p:sp>
      <p:sp>
        <p:nvSpPr>
          <p:cNvPr id="178190" name="Rectangle 14"/>
          <p:cNvSpPr>
            <a:spLocks noChangeArrowheads="1"/>
          </p:cNvSpPr>
          <p:nvPr/>
        </p:nvSpPr>
        <p:spPr bwMode="auto">
          <a:xfrm>
            <a:off x="2743200" y="381000"/>
            <a:ext cx="6019800" cy="533400"/>
          </a:xfrm>
          <a:prstGeom prst="rect">
            <a:avLst/>
          </a:prstGeom>
          <a:noFill/>
          <a:ln w="9525">
            <a:noFill/>
            <a:miter lim="800000"/>
            <a:headEnd/>
            <a:tailEnd/>
          </a:ln>
          <a:effectLst/>
        </p:spPr>
        <p:txBody>
          <a:bodyPr anchor="ctr"/>
          <a:lstStyle/>
          <a:p>
            <a:pPr algn="r"/>
            <a:r>
              <a:rPr lang="en-US" sz="2800" b="1" dirty="0" smtClean="0">
                <a:solidFill>
                  <a:schemeClr val="bg1"/>
                </a:solidFill>
              </a:rPr>
              <a:t>Base Technologies: LHC</a:t>
            </a:r>
            <a:endParaRPr lang="en-US" sz="2800" b="1" dirty="0">
              <a:solidFill>
                <a:schemeClr val="bg1"/>
              </a:solidFill>
            </a:endParaRPr>
          </a:p>
        </p:txBody>
      </p:sp>
      <p:sp>
        <p:nvSpPr>
          <p:cNvPr id="12" name="Title 1"/>
          <p:cNvSpPr>
            <a:spLocks noGrp="1"/>
          </p:cNvSpPr>
          <p:nvPr>
            <p:ph type="title"/>
          </p:nvPr>
        </p:nvSpPr>
        <p:spPr>
          <a:xfrm>
            <a:off x="1043608" y="152400"/>
            <a:ext cx="6771622" cy="762000"/>
          </a:xfrm>
        </p:spPr>
        <p:txBody>
          <a:bodyPr>
            <a:noAutofit/>
          </a:bodyPr>
          <a:lstStyle/>
          <a:p>
            <a:r>
              <a:rPr lang="fr-CH" dirty="0" smtClean="0"/>
              <a:t>Accelerator Technologies</a:t>
            </a:r>
            <a:endParaRPr lang="en-GB" dirty="0"/>
          </a:p>
        </p:txBody>
      </p:sp>
    </p:spTree>
    <p:extLst>
      <p:ext uri="{BB962C8B-B14F-4D97-AF65-F5344CB8AC3E}">
        <p14:creationId xmlns:p14="http://schemas.microsoft.com/office/powerpoint/2010/main" val="221135557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043608" y="381000"/>
            <a:ext cx="7076662" cy="533400"/>
          </a:xfrm>
        </p:spPr>
        <p:txBody>
          <a:bodyPr>
            <a:noAutofit/>
          </a:bodyPr>
          <a:lstStyle/>
          <a:p>
            <a:r>
              <a:rPr lang="en-US" dirty="0" smtClean="0"/>
              <a:t>Detector Technologies</a:t>
            </a:r>
            <a:endParaRPr lang="en-US" dirty="0"/>
          </a:p>
        </p:txBody>
      </p:sp>
      <p:sp>
        <p:nvSpPr>
          <p:cNvPr id="133123" name="Rectangle 3"/>
          <p:cNvSpPr>
            <a:spLocks noGrp="1" noChangeArrowheads="1"/>
          </p:cNvSpPr>
          <p:nvPr>
            <p:ph type="body" idx="1"/>
          </p:nvPr>
        </p:nvSpPr>
        <p:spPr>
          <a:xfrm>
            <a:off x="111162" y="1371600"/>
            <a:ext cx="4343400" cy="771516"/>
          </a:xfrm>
        </p:spPr>
        <p:txBody>
          <a:bodyPr/>
          <a:lstStyle/>
          <a:p>
            <a:pPr>
              <a:buNone/>
            </a:pPr>
            <a:r>
              <a:rPr lang="en-GB" sz="1600" dirty="0" smtClean="0">
                <a:solidFill>
                  <a:srgbClr val="FF0000"/>
                </a:solidFill>
              </a:rPr>
              <a:t>Challenge</a:t>
            </a:r>
            <a:r>
              <a:rPr lang="en-GB" sz="1600" dirty="0" smtClean="0"/>
              <a:t>:  sample the results of up to 600 </a:t>
            </a:r>
          </a:p>
          <a:p>
            <a:pPr>
              <a:buNone/>
            </a:pPr>
            <a:r>
              <a:rPr lang="en-GB" sz="1600" dirty="0" smtClean="0"/>
              <a:t>million proton-proton collisions per second!</a:t>
            </a:r>
            <a:endParaRPr lang="en-US" sz="1600" dirty="0"/>
          </a:p>
        </p:txBody>
      </p:sp>
      <p:pic>
        <p:nvPicPr>
          <p:cNvPr id="133129" name="Picture 9"/>
          <p:cNvPicPr>
            <a:picLocks noChangeAspect="1" noChangeArrowheads="1"/>
          </p:cNvPicPr>
          <p:nvPr/>
        </p:nvPicPr>
        <p:blipFill>
          <a:blip r:embed="rId3" cstate="print"/>
          <a:srcRect/>
          <a:stretch>
            <a:fillRect/>
          </a:stretch>
        </p:blipFill>
        <p:spPr bwMode="auto">
          <a:xfrm>
            <a:off x="4953000" y="1300163"/>
            <a:ext cx="3760788" cy="2209800"/>
          </a:xfrm>
          <a:prstGeom prst="rect">
            <a:avLst/>
          </a:prstGeom>
          <a:noFill/>
          <a:ln w="9525">
            <a:noFill/>
            <a:miter lim="800000"/>
            <a:headEnd/>
            <a:tailEnd/>
          </a:ln>
          <a:effectLst/>
        </p:spPr>
      </p:pic>
      <p:pic>
        <p:nvPicPr>
          <p:cNvPr id="133130" name="Picture 10" descr="Barrel Toroid 4 Nov 05"/>
          <p:cNvPicPr>
            <a:picLocks noChangeAspect="1" noChangeArrowheads="1"/>
          </p:cNvPicPr>
          <p:nvPr/>
        </p:nvPicPr>
        <p:blipFill>
          <a:blip r:embed="rId4" cstate="print"/>
          <a:srcRect/>
          <a:stretch>
            <a:fillRect/>
          </a:stretch>
        </p:blipFill>
        <p:spPr bwMode="auto">
          <a:xfrm>
            <a:off x="228600" y="2943225"/>
            <a:ext cx="3962400" cy="2581275"/>
          </a:xfrm>
          <a:prstGeom prst="rect">
            <a:avLst/>
          </a:prstGeom>
          <a:noFill/>
        </p:spPr>
      </p:pic>
      <p:sp>
        <p:nvSpPr>
          <p:cNvPr id="133132" name="Rectangle 12"/>
          <p:cNvSpPr>
            <a:spLocks noChangeArrowheads="1"/>
          </p:cNvSpPr>
          <p:nvPr/>
        </p:nvSpPr>
        <p:spPr bwMode="auto">
          <a:xfrm>
            <a:off x="4572000" y="3857628"/>
            <a:ext cx="4343400" cy="2286016"/>
          </a:xfrm>
          <a:prstGeom prst="rect">
            <a:avLst/>
          </a:prstGeom>
          <a:noFill/>
          <a:ln w="9525">
            <a:noFill/>
            <a:miter lim="800000"/>
            <a:headEnd/>
            <a:tailEnd/>
          </a:ln>
          <a:effectLst/>
        </p:spPr>
        <p:txBody>
          <a:bodyPr/>
          <a:lstStyle/>
          <a:p>
            <a:r>
              <a:rPr lang="el-GR" sz="1400" dirty="0"/>
              <a:t>Οι ανιχνευτές του </a:t>
            </a:r>
            <a:r>
              <a:rPr lang="en-GB" sz="1400" dirty="0"/>
              <a:t>LHC </a:t>
            </a:r>
            <a:r>
              <a:rPr lang="el-GR" sz="1400" dirty="0"/>
              <a:t>διαθέτουν εξελιγμένα ηλεκτρονικά συστήματα ενεργοποίησης που μετρούν  το </a:t>
            </a:r>
            <a:r>
              <a:rPr lang="el-GR" sz="1400" b="1" dirty="0"/>
              <a:t>χρόνο διέλευσης ενός σωματιδίου με ακρίβεια μερικά δισεκατομμυριοστά του δευτερολέπτου</a:t>
            </a:r>
            <a:r>
              <a:rPr lang="el-GR" sz="1400" dirty="0"/>
              <a:t>. Το σύστημα ενεργοποίησης καταγράφει επίσης, </a:t>
            </a:r>
            <a:r>
              <a:rPr lang="el-GR" sz="1400" b="1" dirty="0"/>
              <a:t>τη θέση των σωματιδίων σε εκατομμυριοστά του μέτρου</a:t>
            </a:r>
            <a:r>
              <a:rPr lang="el-GR" sz="1400" dirty="0"/>
              <a:t>. Αυτό είναι απαραίτητο για την εξασφάλιση ότι το </a:t>
            </a:r>
            <a:r>
              <a:rPr lang="el-GR" sz="1400" b="1" dirty="0"/>
              <a:t>σωματίδιο που καταγράφεται σε διαδοχικά στρώματα ενός ανιχνευτή είναι ένα και το αυτό</a:t>
            </a:r>
            <a:r>
              <a:rPr lang="el-GR" sz="1600" dirty="0"/>
              <a:t>.</a:t>
            </a:r>
            <a:endParaRPr lang="fr-FR" sz="1600" dirty="0"/>
          </a:p>
        </p:txBody>
      </p:sp>
    </p:spTree>
    <p:extLst>
      <p:ext uri="{BB962C8B-B14F-4D97-AF65-F5344CB8AC3E}">
        <p14:creationId xmlns:p14="http://schemas.microsoft.com/office/powerpoint/2010/main" val="420452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683567" y="260648"/>
            <a:ext cx="7804449" cy="533400"/>
          </a:xfrm>
        </p:spPr>
        <p:txBody>
          <a:bodyPr>
            <a:noAutofit/>
          </a:bodyPr>
          <a:lstStyle/>
          <a:p>
            <a:r>
              <a:rPr lang="en-US" sz="4000" dirty="0" smtClean="0"/>
              <a:t>Computing Technologies: the </a:t>
            </a:r>
            <a:r>
              <a:rPr lang="en-US" sz="4000" dirty="0"/>
              <a:t>Grid</a:t>
            </a:r>
          </a:p>
        </p:txBody>
      </p:sp>
      <p:sp>
        <p:nvSpPr>
          <p:cNvPr id="135172" name="Rectangle 4"/>
          <p:cNvSpPr>
            <a:spLocks noChangeArrowheads="1"/>
          </p:cNvSpPr>
          <p:nvPr/>
        </p:nvSpPr>
        <p:spPr bwMode="auto">
          <a:xfrm>
            <a:off x="457200" y="1219200"/>
            <a:ext cx="5867400" cy="2133600"/>
          </a:xfrm>
          <a:prstGeom prst="rect">
            <a:avLst/>
          </a:prstGeom>
          <a:noFill/>
          <a:ln w="9525">
            <a:noFill/>
            <a:miter lim="800000"/>
            <a:headEnd/>
            <a:tailEnd/>
          </a:ln>
          <a:effectLst/>
        </p:spPr>
        <p:txBody>
          <a:bodyPr/>
          <a:lstStyle/>
          <a:p>
            <a:pPr marL="342900" indent="-342900">
              <a:spcBef>
                <a:spcPct val="20000"/>
              </a:spcBef>
            </a:pPr>
            <a:r>
              <a:rPr lang="en-US" dirty="0" smtClean="0"/>
              <a:t>Detector data </a:t>
            </a:r>
            <a:r>
              <a:rPr lang="en-US" dirty="0"/>
              <a:t>stream </a:t>
            </a:r>
            <a:r>
              <a:rPr lang="en-US" dirty="0" smtClean="0"/>
              <a:t>~300 </a:t>
            </a:r>
            <a:r>
              <a:rPr lang="en-US" dirty="0" err="1">
                <a:hlinkClick r:id="rId3" tooltip="Gigabyte"/>
              </a:rPr>
              <a:t>GByte</a:t>
            </a:r>
            <a:r>
              <a:rPr lang="en-US" dirty="0"/>
              <a:t>/s of </a:t>
            </a:r>
            <a:r>
              <a:rPr lang="en-US" dirty="0" smtClean="0"/>
              <a:t>data. After </a:t>
            </a:r>
            <a:r>
              <a:rPr lang="en-US" dirty="0"/>
              <a:t>filtering for "interesting events", </a:t>
            </a:r>
            <a:r>
              <a:rPr lang="en-US" dirty="0" smtClean="0"/>
              <a:t>~ 300 </a:t>
            </a:r>
            <a:r>
              <a:rPr lang="en-US" dirty="0" err="1" smtClean="0">
                <a:hlinkClick r:id="rId4" tooltip="Megabyte"/>
              </a:rPr>
              <a:t>MByte</a:t>
            </a:r>
            <a:r>
              <a:rPr lang="en-US" dirty="0" smtClean="0"/>
              <a:t>/s. This </a:t>
            </a:r>
            <a:r>
              <a:rPr lang="en-GB" sz="1800" dirty="0" smtClean="0">
                <a:solidFill>
                  <a:schemeClr val="tx2"/>
                </a:solidFill>
              </a:rPr>
              <a:t>represents </a:t>
            </a:r>
            <a:r>
              <a:rPr lang="en-GB" sz="2800" dirty="0" smtClean="0">
                <a:solidFill>
                  <a:schemeClr val="tx2"/>
                </a:solidFill>
              </a:rPr>
              <a:t>~</a:t>
            </a:r>
            <a:r>
              <a:rPr lang="en-GB" dirty="0" smtClean="0">
                <a:solidFill>
                  <a:schemeClr val="tx2"/>
                </a:solidFill>
              </a:rPr>
              <a:t>2</a:t>
            </a:r>
            <a:r>
              <a:rPr lang="en-GB" sz="1800" dirty="0" smtClean="0">
                <a:solidFill>
                  <a:schemeClr val="tx2"/>
                </a:solidFill>
              </a:rPr>
              <a:t>00 interesting collisions </a:t>
            </a:r>
            <a:r>
              <a:rPr lang="en-GB" sz="1800" dirty="0">
                <a:solidFill>
                  <a:schemeClr val="tx2"/>
                </a:solidFill>
              </a:rPr>
              <a:t>per second. </a:t>
            </a:r>
            <a:endParaRPr lang="en-GB" sz="1800" dirty="0" smtClean="0">
              <a:solidFill>
                <a:schemeClr val="tx2"/>
              </a:solidFill>
            </a:endParaRPr>
          </a:p>
          <a:p>
            <a:pPr marL="342900" indent="-342900">
              <a:spcBef>
                <a:spcPct val="20000"/>
              </a:spcBef>
            </a:pPr>
            <a:r>
              <a:rPr lang="en-GB" sz="1800" dirty="0" smtClean="0">
                <a:solidFill>
                  <a:schemeClr val="tx2"/>
                </a:solidFill>
              </a:rPr>
              <a:t>Several MBs </a:t>
            </a:r>
            <a:r>
              <a:rPr lang="en-GB" sz="1800" dirty="0">
                <a:solidFill>
                  <a:schemeClr val="tx2"/>
                </a:solidFill>
              </a:rPr>
              <a:t>of </a:t>
            </a:r>
            <a:r>
              <a:rPr lang="en-GB" sz="1800" dirty="0" smtClean="0">
                <a:solidFill>
                  <a:schemeClr val="tx2"/>
                </a:solidFill>
              </a:rPr>
              <a:t>data to be stored </a:t>
            </a:r>
            <a:r>
              <a:rPr lang="en-GB" sz="1800" dirty="0">
                <a:solidFill>
                  <a:schemeClr val="tx2"/>
                </a:solidFill>
              </a:rPr>
              <a:t>for each </a:t>
            </a:r>
            <a:r>
              <a:rPr lang="en-GB" sz="1800" dirty="0" smtClean="0">
                <a:solidFill>
                  <a:schemeClr val="tx2"/>
                </a:solidFill>
              </a:rPr>
              <a:t>collision.</a:t>
            </a:r>
            <a:r>
              <a:rPr lang="en-GB" dirty="0" smtClean="0">
                <a:solidFill>
                  <a:schemeClr val="tx2"/>
                </a:solidFill>
              </a:rPr>
              <a:t>..</a:t>
            </a:r>
            <a:endParaRPr lang="en-GB" dirty="0">
              <a:solidFill>
                <a:schemeClr val="tx2"/>
              </a:solidFill>
              <a:sym typeface="Wingdings" pitchFamily="2" charset="2"/>
            </a:endParaRPr>
          </a:p>
          <a:p>
            <a:pPr marL="342900" indent="-342900">
              <a:spcBef>
                <a:spcPct val="20000"/>
              </a:spcBef>
            </a:pPr>
            <a:r>
              <a:rPr lang="en-GB" sz="2000" dirty="0">
                <a:solidFill>
                  <a:schemeClr val="tx2"/>
                </a:solidFill>
                <a:sym typeface="Wingdings" pitchFamily="2" charset="2"/>
              </a:rPr>
              <a:t>	</a:t>
            </a:r>
            <a:r>
              <a:rPr lang="en-GB" sz="2000" dirty="0" smtClean="0">
                <a:solidFill>
                  <a:schemeClr val="tx2"/>
                </a:solidFill>
                <a:sym typeface="Wingdings" pitchFamily="2" charset="2"/>
              </a:rPr>
              <a:t>	</a:t>
            </a:r>
            <a:r>
              <a:rPr lang="en-GB" sz="2000" dirty="0" smtClean="0">
                <a:solidFill>
                  <a:schemeClr val="folHlink"/>
                </a:solidFill>
                <a:sym typeface="Wingdings" pitchFamily="2" charset="2"/>
              </a:rPr>
              <a:t>more than 25 Petabytes/year </a:t>
            </a:r>
            <a:r>
              <a:rPr lang="en-GB" sz="2000" dirty="0">
                <a:solidFill>
                  <a:schemeClr val="folHlink"/>
                </a:solidFill>
                <a:sym typeface="Wingdings" pitchFamily="2" charset="2"/>
              </a:rPr>
              <a:t>of </a:t>
            </a:r>
            <a:r>
              <a:rPr lang="en-GB" sz="2000" dirty="0" smtClean="0">
                <a:solidFill>
                  <a:schemeClr val="folHlink"/>
                </a:solidFill>
                <a:sym typeface="Wingdings" pitchFamily="2" charset="2"/>
              </a:rPr>
              <a:t>data! </a:t>
            </a:r>
            <a:endParaRPr lang="en-US" sz="2000" dirty="0">
              <a:solidFill>
                <a:schemeClr val="folHlink"/>
              </a:solidFill>
            </a:endParaRPr>
          </a:p>
        </p:txBody>
      </p:sp>
      <p:sp>
        <p:nvSpPr>
          <p:cNvPr id="135174" name="AutoShape 6"/>
          <p:cNvSpPr>
            <a:spLocks noChangeArrowheads="1"/>
          </p:cNvSpPr>
          <p:nvPr/>
        </p:nvSpPr>
        <p:spPr bwMode="auto">
          <a:xfrm>
            <a:off x="697980" y="2663315"/>
            <a:ext cx="685800" cy="228600"/>
          </a:xfrm>
          <a:prstGeom prst="rightArrow">
            <a:avLst>
              <a:gd name="adj1" fmla="val 50000"/>
              <a:gd name="adj2" fmla="val 75000"/>
            </a:avLst>
          </a:prstGeom>
          <a:solidFill>
            <a:srgbClr val="FF0000"/>
          </a:solidFill>
          <a:ln w="9525">
            <a:solidFill>
              <a:schemeClr val="tx1"/>
            </a:solidFill>
            <a:miter lim="800000"/>
            <a:headEnd/>
            <a:tailEnd/>
          </a:ln>
          <a:effectLst/>
        </p:spPr>
        <p:txBody>
          <a:bodyPr wrap="none" anchor="ctr"/>
          <a:lstStyle/>
          <a:p>
            <a:endParaRPr lang="en-GB"/>
          </a:p>
        </p:txBody>
      </p:sp>
      <p:sp>
        <p:nvSpPr>
          <p:cNvPr id="135175" name="Text Box 7"/>
          <p:cNvSpPr txBox="1">
            <a:spLocks noChangeArrowheads="1"/>
          </p:cNvSpPr>
          <p:nvPr/>
        </p:nvSpPr>
        <p:spPr bwMode="auto">
          <a:xfrm>
            <a:off x="6553200" y="1317625"/>
            <a:ext cx="2286000" cy="3323987"/>
          </a:xfrm>
          <a:prstGeom prst="rect">
            <a:avLst/>
          </a:prstGeom>
          <a:noFill/>
          <a:ln w="19050">
            <a:solidFill>
              <a:srgbClr val="FF9900"/>
            </a:solidFill>
            <a:miter lim="800000"/>
            <a:headEnd/>
            <a:tailEnd/>
          </a:ln>
          <a:effectLst/>
        </p:spPr>
        <p:txBody>
          <a:bodyPr>
            <a:spAutoFit/>
          </a:bodyPr>
          <a:lstStyle/>
          <a:p>
            <a:r>
              <a:rPr lang="en-US" sz="1400" dirty="0" smtClean="0">
                <a:solidFill>
                  <a:schemeClr val="tx2"/>
                </a:solidFill>
                <a:latin typeface="Helvetica" pitchFamily="34" charset="0"/>
              </a:rPr>
              <a:t>8 </a:t>
            </a:r>
            <a:r>
              <a:rPr lang="en-US" sz="1400" dirty="0">
                <a:solidFill>
                  <a:schemeClr val="tx2"/>
                </a:solidFill>
                <a:latin typeface="Helvetica" pitchFamily="34" charset="0"/>
              </a:rPr>
              <a:t>Megabyte </a:t>
            </a:r>
            <a:r>
              <a:rPr lang="en-US" sz="1400" dirty="0" smtClean="0">
                <a:solidFill>
                  <a:schemeClr val="tx2"/>
                </a:solidFill>
                <a:latin typeface="Helvetica" pitchFamily="34" charset="0"/>
              </a:rPr>
              <a:t>(8MB</a:t>
            </a:r>
            <a:r>
              <a:rPr lang="en-US" sz="1400" dirty="0">
                <a:solidFill>
                  <a:schemeClr val="tx2"/>
                </a:solidFill>
                <a:latin typeface="Helvetica" pitchFamily="34" charset="0"/>
              </a:rPr>
              <a:t>)</a:t>
            </a:r>
          </a:p>
          <a:p>
            <a:r>
              <a:rPr lang="en-US" sz="1400" dirty="0">
                <a:solidFill>
                  <a:srgbClr val="C00000"/>
                </a:solidFill>
                <a:latin typeface="Helvetica" pitchFamily="34" charset="0"/>
              </a:rPr>
              <a:t>A </a:t>
            </a:r>
            <a:r>
              <a:rPr lang="en-US" sz="1400" dirty="0" smtClean="0">
                <a:solidFill>
                  <a:srgbClr val="C00000"/>
                </a:solidFill>
                <a:latin typeface="Helvetica" pitchFamily="34" charset="0"/>
              </a:rPr>
              <a:t>digital </a:t>
            </a:r>
            <a:r>
              <a:rPr lang="en-US" sz="1400" dirty="0">
                <a:solidFill>
                  <a:srgbClr val="C00000"/>
                </a:solidFill>
                <a:latin typeface="Helvetica" pitchFamily="34" charset="0"/>
              </a:rPr>
              <a:t>photo</a:t>
            </a:r>
            <a:r>
              <a:rPr lang="en-US" sz="1400" baseline="30000" dirty="0">
                <a:solidFill>
                  <a:srgbClr val="C00000"/>
                </a:solidFill>
                <a:latin typeface="Helvetica" pitchFamily="34" charset="0"/>
              </a:rPr>
              <a:t> </a:t>
            </a:r>
          </a:p>
          <a:p>
            <a:endParaRPr lang="en-US" sz="1400" dirty="0">
              <a:solidFill>
                <a:schemeClr val="tx2"/>
              </a:solidFill>
              <a:latin typeface="Helvetica" pitchFamily="34" charset="0"/>
            </a:endParaRPr>
          </a:p>
          <a:p>
            <a:r>
              <a:rPr lang="en-US" sz="1400" dirty="0">
                <a:solidFill>
                  <a:schemeClr val="tx2"/>
                </a:solidFill>
                <a:latin typeface="Helvetica" pitchFamily="34" charset="0"/>
              </a:rPr>
              <a:t>1 Gigabyte (1GB) </a:t>
            </a:r>
          </a:p>
          <a:p>
            <a:r>
              <a:rPr lang="en-US" sz="1400" dirty="0">
                <a:solidFill>
                  <a:schemeClr val="tx2"/>
                </a:solidFill>
                <a:latin typeface="Helvetica" pitchFamily="34" charset="0"/>
              </a:rPr>
              <a:t>= 1000MB</a:t>
            </a:r>
          </a:p>
          <a:p>
            <a:r>
              <a:rPr lang="en-US" sz="1400" dirty="0">
                <a:solidFill>
                  <a:srgbClr val="C00000"/>
                </a:solidFill>
                <a:latin typeface="Helvetica" pitchFamily="34" charset="0"/>
              </a:rPr>
              <a:t>A DVD movie</a:t>
            </a:r>
          </a:p>
          <a:p>
            <a:endParaRPr lang="en-US" sz="1400" dirty="0">
              <a:solidFill>
                <a:schemeClr val="tx2"/>
              </a:solidFill>
              <a:latin typeface="Helvetica" pitchFamily="34" charset="0"/>
            </a:endParaRPr>
          </a:p>
          <a:p>
            <a:r>
              <a:rPr lang="en-US" sz="1400" dirty="0">
                <a:solidFill>
                  <a:schemeClr val="tx2"/>
                </a:solidFill>
                <a:latin typeface="Helvetica" pitchFamily="34" charset="0"/>
              </a:rPr>
              <a:t>1 Terabyte (1TB)</a:t>
            </a:r>
          </a:p>
          <a:p>
            <a:r>
              <a:rPr lang="en-US" sz="1400" dirty="0">
                <a:solidFill>
                  <a:schemeClr val="tx2"/>
                </a:solidFill>
                <a:latin typeface="Helvetica" pitchFamily="34" charset="0"/>
              </a:rPr>
              <a:t>= 1000GB</a:t>
            </a:r>
          </a:p>
          <a:p>
            <a:r>
              <a:rPr lang="en-US" sz="1400" dirty="0">
                <a:solidFill>
                  <a:srgbClr val="C00000"/>
                </a:solidFill>
                <a:latin typeface="Helvetica" pitchFamily="34" charset="0"/>
              </a:rPr>
              <a:t>World annual </a:t>
            </a:r>
          </a:p>
          <a:p>
            <a:r>
              <a:rPr lang="en-US" sz="1400" dirty="0">
                <a:solidFill>
                  <a:srgbClr val="C00000"/>
                </a:solidFill>
                <a:latin typeface="Helvetica" pitchFamily="34" charset="0"/>
              </a:rPr>
              <a:t>book production </a:t>
            </a:r>
          </a:p>
          <a:p>
            <a:endParaRPr lang="en-US" sz="1400" dirty="0">
              <a:solidFill>
                <a:schemeClr val="tx2"/>
              </a:solidFill>
              <a:latin typeface="Helvetica" pitchFamily="34" charset="0"/>
            </a:endParaRPr>
          </a:p>
          <a:p>
            <a:r>
              <a:rPr lang="en-US" sz="1400" dirty="0" smtClean="0">
                <a:solidFill>
                  <a:schemeClr val="tx2"/>
                </a:solidFill>
                <a:latin typeface="Helvetica" pitchFamily="34" charset="0"/>
              </a:rPr>
              <a:t>&gt; 25 Petabytes (25PB</a:t>
            </a:r>
            <a:r>
              <a:rPr lang="en-US" sz="1400" dirty="0">
                <a:solidFill>
                  <a:schemeClr val="tx2"/>
                </a:solidFill>
                <a:latin typeface="Helvetica" pitchFamily="34" charset="0"/>
              </a:rPr>
              <a:t>)</a:t>
            </a:r>
          </a:p>
          <a:p>
            <a:r>
              <a:rPr lang="en-US" sz="1400" dirty="0">
                <a:solidFill>
                  <a:schemeClr val="tx2"/>
                </a:solidFill>
                <a:latin typeface="Helvetica" pitchFamily="34" charset="0"/>
              </a:rPr>
              <a:t>= </a:t>
            </a:r>
            <a:r>
              <a:rPr lang="en-US" sz="1400" dirty="0" smtClean="0">
                <a:solidFill>
                  <a:schemeClr val="tx2"/>
                </a:solidFill>
                <a:latin typeface="Helvetica" pitchFamily="34" charset="0"/>
              </a:rPr>
              <a:t>25000TB</a:t>
            </a:r>
            <a:endParaRPr lang="en-US" sz="1400" dirty="0">
              <a:solidFill>
                <a:schemeClr val="tx2"/>
              </a:solidFill>
              <a:latin typeface="Helvetica" pitchFamily="34" charset="0"/>
            </a:endParaRPr>
          </a:p>
          <a:p>
            <a:r>
              <a:rPr lang="en-US" sz="1400" b="1" dirty="0">
                <a:solidFill>
                  <a:srgbClr val="7C8713"/>
                </a:solidFill>
                <a:latin typeface="Helvetica" pitchFamily="34" charset="0"/>
              </a:rPr>
              <a:t>Annual </a:t>
            </a:r>
            <a:r>
              <a:rPr lang="en-US" sz="1400" b="1" dirty="0" smtClean="0">
                <a:solidFill>
                  <a:srgbClr val="7C8713"/>
                </a:solidFill>
                <a:latin typeface="Helvetica" pitchFamily="34" charset="0"/>
              </a:rPr>
              <a:t>LHC data output</a:t>
            </a:r>
            <a:endParaRPr lang="en-US" sz="1400" b="1" dirty="0">
              <a:solidFill>
                <a:srgbClr val="7C8713"/>
              </a:solidFill>
              <a:latin typeface="Helvetica" pitchFamily="34" charset="0"/>
            </a:endParaRPr>
          </a:p>
        </p:txBody>
      </p:sp>
      <p:pic>
        <p:nvPicPr>
          <p:cNvPr id="135176" name="Picture 8" descr="grid-small"/>
          <p:cNvPicPr>
            <a:picLocks noChangeAspect="1" noChangeArrowheads="1"/>
          </p:cNvPicPr>
          <p:nvPr/>
        </p:nvPicPr>
        <p:blipFill>
          <a:blip r:embed="rId5" cstate="print">
            <a:lum bright="42000" contrast="-52000"/>
          </a:blip>
          <a:srcRect/>
          <a:stretch>
            <a:fillRect/>
          </a:stretch>
        </p:blipFill>
        <p:spPr bwMode="auto">
          <a:xfrm>
            <a:off x="2651565" y="3352800"/>
            <a:ext cx="3200400" cy="1919288"/>
          </a:xfrm>
          <a:prstGeom prst="rect">
            <a:avLst/>
          </a:prstGeom>
          <a:noFill/>
          <a:ln w="9525">
            <a:noFill/>
            <a:miter lim="800000"/>
            <a:headEnd/>
            <a:tailEnd/>
          </a:ln>
        </p:spPr>
      </p:pic>
      <p:sp>
        <p:nvSpPr>
          <p:cNvPr id="135177" name="Rectangle 9"/>
          <p:cNvSpPr>
            <a:spLocks noChangeArrowheads="1"/>
          </p:cNvSpPr>
          <p:nvPr/>
        </p:nvSpPr>
        <p:spPr bwMode="auto">
          <a:xfrm>
            <a:off x="685800" y="5638800"/>
            <a:ext cx="7620000" cy="685800"/>
          </a:xfrm>
          <a:prstGeom prst="rect">
            <a:avLst/>
          </a:prstGeom>
          <a:noFill/>
          <a:ln w="9525">
            <a:noFill/>
            <a:miter lim="800000"/>
            <a:headEnd/>
            <a:tailEnd/>
          </a:ln>
          <a:effectLst/>
        </p:spPr>
        <p:txBody>
          <a:bodyPr/>
          <a:lstStyle/>
          <a:p>
            <a:pPr marL="342900" indent="-342900" algn="ctr">
              <a:lnSpc>
                <a:spcPct val="80000"/>
              </a:lnSpc>
              <a:spcBef>
                <a:spcPct val="20000"/>
              </a:spcBef>
            </a:pPr>
            <a:r>
              <a:rPr lang="en-US" sz="2000" dirty="0" smtClean="0">
                <a:solidFill>
                  <a:srgbClr val="FF0066"/>
                </a:solidFill>
              </a:rPr>
              <a:t>CERN</a:t>
            </a:r>
            <a:r>
              <a:rPr lang="en-US" sz="2000" dirty="0">
                <a:solidFill>
                  <a:srgbClr val="FF0066"/>
                </a:solidFill>
              </a:rPr>
              <a:t>, home of the World Wide Web, </a:t>
            </a:r>
            <a:r>
              <a:rPr lang="en-US" sz="2000" dirty="0" smtClean="0">
                <a:solidFill>
                  <a:srgbClr val="FF0066"/>
                </a:solidFill>
              </a:rPr>
              <a:t>is a driving force</a:t>
            </a:r>
            <a:endParaRPr lang="en-US" sz="2000" dirty="0">
              <a:solidFill>
                <a:srgbClr val="FF0066"/>
              </a:solidFill>
            </a:endParaRPr>
          </a:p>
          <a:p>
            <a:pPr marL="342900" indent="-342900" algn="ctr">
              <a:lnSpc>
                <a:spcPct val="80000"/>
              </a:lnSpc>
              <a:spcBef>
                <a:spcPct val="20000"/>
              </a:spcBef>
            </a:pPr>
            <a:r>
              <a:rPr lang="en-US" sz="2000" dirty="0">
                <a:solidFill>
                  <a:srgbClr val="FF0066"/>
                </a:solidFill>
              </a:rPr>
              <a:t>in Grid Computing  </a:t>
            </a:r>
          </a:p>
        </p:txBody>
      </p:sp>
    </p:spTree>
    <p:extLst>
      <p:ext uri="{BB962C8B-B14F-4D97-AF65-F5344CB8AC3E}">
        <p14:creationId xmlns:p14="http://schemas.microsoft.com/office/powerpoint/2010/main" val="4015625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960"/>
            <a:ext cx="7470648" cy="1143000"/>
          </a:xfrm>
        </p:spPr>
        <p:txBody>
          <a:bodyPr/>
          <a:lstStyle/>
          <a:p>
            <a:r>
              <a:rPr lang="en-US" dirty="0" smtClean="0"/>
              <a:t>CERN Core Competences</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1539156" y="1268760"/>
            <a:ext cx="2411310" cy="1664845"/>
          </a:xfrm>
          <a:prstGeom prst="rect">
            <a:avLst/>
          </a:prstGeom>
          <a:noFill/>
          <a:ln w="38100">
            <a:solidFill>
              <a:srgbClr val="CC0000"/>
            </a:solid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5868144" y="1484784"/>
            <a:ext cx="2304256" cy="1579995"/>
          </a:xfrm>
          <a:prstGeom prst="rect">
            <a:avLst/>
          </a:prstGeom>
          <a:noFill/>
          <a:ln w="38100">
            <a:solidFill>
              <a:srgbClr val="CC0000"/>
            </a:solidFill>
            <a:miter lim="800000"/>
            <a:headEnd/>
            <a:tailEnd/>
          </a:ln>
        </p:spPr>
      </p:pic>
      <p:pic>
        <p:nvPicPr>
          <p:cNvPr id="6" name="Picture 5"/>
          <p:cNvPicPr>
            <a:picLocks noChangeAspect="1" noChangeArrowheads="1"/>
          </p:cNvPicPr>
          <p:nvPr/>
        </p:nvPicPr>
        <p:blipFill>
          <a:blip r:embed="rId4" cstate="print"/>
          <a:srcRect/>
          <a:stretch>
            <a:fillRect/>
          </a:stretch>
        </p:blipFill>
        <p:spPr bwMode="auto">
          <a:xfrm>
            <a:off x="3851920" y="3717032"/>
            <a:ext cx="2415775" cy="1678235"/>
          </a:xfrm>
          <a:prstGeom prst="rect">
            <a:avLst/>
          </a:prstGeom>
          <a:noFill/>
          <a:ln w="38100">
            <a:solidFill>
              <a:srgbClr val="CC0000"/>
            </a:solidFill>
            <a:miter lim="800000"/>
            <a:headEnd/>
            <a:tailEnd/>
          </a:ln>
        </p:spPr>
      </p:pic>
      <p:sp>
        <p:nvSpPr>
          <p:cNvPr id="7" name="Rectangle 6"/>
          <p:cNvSpPr>
            <a:spLocks noChangeArrowheads="1"/>
          </p:cNvSpPr>
          <p:nvPr/>
        </p:nvSpPr>
        <p:spPr bwMode="auto">
          <a:xfrm>
            <a:off x="3886965" y="3284984"/>
            <a:ext cx="2532769" cy="400099"/>
          </a:xfrm>
          <a:prstGeom prst="rect">
            <a:avLst/>
          </a:prstGeom>
          <a:noFill/>
          <a:ln w="12700" cap="sq">
            <a:noFill/>
            <a:miter lim="800000"/>
            <a:headEnd type="none" w="sm" len="sm"/>
            <a:tailEnd type="none" w="sm" len="sm"/>
          </a:ln>
        </p:spPr>
        <p:txBody>
          <a:bodyPr wrap="square" lIns="91429" tIns="45715" rIns="91429" bIns="45715">
            <a:spAutoFit/>
          </a:bodyPr>
          <a:lstStyle/>
          <a:p>
            <a:r>
              <a:rPr lang="en-GB" sz="2000" dirty="0" smtClean="0"/>
              <a:t>Cryogenics (1.9 </a:t>
            </a:r>
            <a:r>
              <a:rPr lang="en-GB" sz="2000" dirty="0"/>
              <a:t>K)</a:t>
            </a:r>
          </a:p>
        </p:txBody>
      </p:sp>
      <p:sp>
        <p:nvSpPr>
          <p:cNvPr id="8" name="Rectangle 7"/>
          <p:cNvSpPr>
            <a:spLocks noChangeArrowheads="1"/>
          </p:cNvSpPr>
          <p:nvPr/>
        </p:nvSpPr>
        <p:spPr bwMode="auto">
          <a:xfrm>
            <a:off x="4644008" y="1772816"/>
            <a:ext cx="1339617" cy="707876"/>
          </a:xfrm>
          <a:prstGeom prst="rect">
            <a:avLst/>
          </a:prstGeom>
          <a:noFill/>
          <a:ln w="12700" cap="sq">
            <a:noFill/>
            <a:miter lim="800000"/>
            <a:headEnd type="none" w="sm" len="sm"/>
            <a:tailEnd type="none" w="sm" len="sm"/>
          </a:ln>
        </p:spPr>
        <p:txBody>
          <a:bodyPr lIns="91429" tIns="45715" rIns="91429" bIns="45715">
            <a:spAutoFit/>
          </a:bodyPr>
          <a:lstStyle/>
          <a:p>
            <a:r>
              <a:rPr lang="en-GB" sz="2000" dirty="0"/>
              <a:t>Vacuum</a:t>
            </a:r>
          </a:p>
          <a:p>
            <a:r>
              <a:rPr lang="en-GB" sz="2000" dirty="0"/>
              <a:t>(10</a:t>
            </a:r>
            <a:r>
              <a:rPr lang="en-GB" sz="2000" baseline="30000" dirty="0"/>
              <a:t>-12</a:t>
            </a:r>
            <a:r>
              <a:rPr lang="en-GB" sz="2000" dirty="0"/>
              <a:t> </a:t>
            </a:r>
            <a:r>
              <a:rPr lang="en-GB" sz="2000" dirty="0" err="1"/>
              <a:t>Torr</a:t>
            </a:r>
            <a:r>
              <a:rPr lang="en-GB" sz="2000" dirty="0"/>
              <a:t>)</a:t>
            </a:r>
          </a:p>
        </p:txBody>
      </p:sp>
      <p:sp>
        <p:nvSpPr>
          <p:cNvPr id="9" name="Rectangle 8"/>
          <p:cNvSpPr>
            <a:spLocks noChangeArrowheads="1"/>
          </p:cNvSpPr>
          <p:nvPr/>
        </p:nvSpPr>
        <p:spPr bwMode="auto">
          <a:xfrm>
            <a:off x="107504" y="1552212"/>
            <a:ext cx="1500371" cy="1200318"/>
          </a:xfrm>
          <a:prstGeom prst="rect">
            <a:avLst/>
          </a:prstGeom>
          <a:noFill/>
          <a:ln w="12700" cap="sq">
            <a:noFill/>
            <a:miter lim="800000"/>
            <a:headEnd type="none" w="sm" len="sm"/>
            <a:tailEnd type="none" w="sm" len="sm"/>
          </a:ln>
        </p:spPr>
        <p:txBody>
          <a:bodyPr lIns="91429" tIns="45715" rIns="91429" bIns="45715">
            <a:spAutoFit/>
          </a:bodyPr>
          <a:lstStyle/>
          <a:p>
            <a:r>
              <a:rPr lang="en-GB" dirty="0"/>
              <a:t>Super-conductivity</a:t>
            </a:r>
          </a:p>
          <a:p>
            <a:r>
              <a:rPr lang="en-GB" dirty="0"/>
              <a:t>(13kA, 7MJoules)</a:t>
            </a:r>
          </a:p>
        </p:txBody>
      </p:sp>
      <p:pic>
        <p:nvPicPr>
          <p:cNvPr id="10" name="Picture 9"/>
          <p:cNvPicPr>
            <a:picLocks noChangeAspect="1" noChangeArrowheads="1"/>
          </p:cNvPicPr>
          <p:nvPr/>
        </p:nvPicPr>
        <p:blipFill>
          <a:blip r:embed="rId5" cstate="print"/>
          <a:srcRect/>
          <a:stretch>
            <a:fillRect/>
          </a:stretch>
        </p:blipFill>
        <p:spPr bwMode="auto">
          <a:xfrm>
            <a:off x="6660232" y="3212976"/>
            <a:ext cx="2276232" cy="1515321"/>
          </a:xfrm>
          <a:prstGeom prst="rect">
            <a:avLst/>
          </a:prstGeom>
          <a:noFill/>
          <a:ln w="38100">
            <a:solidFill>
              <a:srgbClr val="CC0000"/>
            </a:solidFill>
            <a:miter lim="800000"/>
            <a:headEnd/>
            <a:tailEnd/>
          </a:ln>
        </p:spPr>
      </p:pic>
      <p:sp>
        <p:nvSpPr>
          <p:cNvPr id="11" name="Rectangle 10"/>
          <p:cNvSpPr>
            <a:spLocks noChangeArrowheads="1"/>
          </p:cNvSpPr>
          <p:nvPr/>
        </p:nvSpPr>
        <p:spPr bwMode="auto">
          <a:xfrm>
            <a:off x="6419735" y="4664971"/>
            <a:ext cx="1752665" cy="707876"/>
          </a:xfrm>
          <a:prstGeom prst="rect">
            <a:avLst/>
          </a:prstGeom>
          <a:noFill/>
          <a:ln w="12700" cap="sq">
            <a:noFill/>
            <a:miter lim="800000"/>
            <a:headEnd type="none" w="sm" len="sm"/>
            <a:tailEnd type="none" w="sm" len="sm"/>
          </a:ln>
        </p:spPr>
        <p:txBody>
          <a:bodyPr lIns="91429" tIns="45715" rIns="91429" bIns="45715">
            <a:spAutoFit/>
          </a:bodyPr>
          <a:lstStyle/>
          <a:p>
            <a:r>
              <a:rPr lang="en-GB" sz="2000" dirty="0"/>
              <a:t>Magnets</a:t>
            </a:r>
          </a:p>
          <a:p>
            <a:r>
              <a:rPr lang="en-GB" sz="2000" dirty="0" smtClean="0"/>
              <a:t>(10 </a:t>
            </a:r>
            <a:r>
              <a:rPr lang="en-GB" sz="2000" dirty="0"/>
              <a:t>T)</a:t>
            </a:r>
          </a:p>
        </p:txBody>
      </p:sp>
      <p:pic>
        <p:nvPicPr>
          <p:cNvPr id="12" name="Picture 5"/>
          <p:cNvPicPr>
            <a:picLocks noChangeAspect="1" noChangeArrowheads="1"/>
          </p:cNvPicPr>
          <p:nvPr/>
        </p:nvPicPr>
        <p:blipFill>
          <a:blip r:embed="rId6" cstate="print"/>
          <a:srcRect/>
          <a:stretch>
            <a:fillRect/>
          </a:stretch>
        </p:blipFill>
        <p:spPr bwMode="auto">
          <a:xfrm>
            <a:off x="179512" y="3284984"/>
            <a:ext cx="3000741" cy="1320047"/>
          </a:xfrm>
          <a:prstGeom prst="rect">
            <a:avLst/>
          </a:prstGeom>
          <a:noFill/>
          <a:ln w="38100">
            <a:solidFill>
              <a:schemeClr val="hlink"/>
            </a:solidFill>
            <a:miter lim="800000"/>
            <a:headEnd/>
            <a:tailEnd/>
          </a:ln>
        </p:spPr>
      </p:pic>
      <p:pic>
        <p:nvPicPr>
          <p:cNvPr id="13" name="Picture 10" descr="Crystal and APD"/>
          <p:cNvPicPr>
            <a:picLocks noChangeAspect="1" noChangeArrowheads="1"/>
          </p:cNvPicPr>
          <p:nvPr/>
        </p:nvPicPr>
        <p:blipFill>
          <a:blip r:embed="rId7" cstate="print"/>
          <a:srcRect/>
          <a:stretch>
            <a:fillRect/>
          </a:stretch>
        </p:blipFill>
        <p:spPr bwMode="auto">
          <a:xfrm>
            <a:off x="1763688" y="4797152"/>
            <a:ext cx="1894441" cy="1221853"/>
          </a:xfrm>
          <a:prstGeom prst="rect">
            <a:avLst/>
          </a:prstGeom>
          <a:noFill/>
          <a:ln w="38100">
            <a:solidFill>
              <a:srgbClr val="00B0F0"/>
            </a:solidFill>
            <a:miter lim="800000"/>
            <a:headEnd/>
            <a:tailEnd/>
          </a:ln>
        </p:spPr>
      </p:pic>
      <p:sp>
        <p:nvSpPr>
          <p:cNvPr id="14" name="Rectangle 8"/>
          <p:cNvSpPr>
            <a:spLocks noChangeArrowheads="1"/>
          </p:cNvSpPr>
          <p:nvPr/>
        </p:nvSpPr>
        <p:spPr bwMode="auto">
          <a:xfrm>
            <a:off x="179512" y="4797152"/>
            <a:ext cx="1656184" cy="1200318"/>
          </a:xfrm>
          <a:prstGeom prst="rect">
            <a:avLst/>
          </a:prstGeom>
          <a:noFill/>
          <a:ln w="12700" cap="sq">
            <a:noFill/>
            <a:miter lim="800000"/>
            <a:headEnd type="none" w="sm" len="sm"/>
            <a:tailEnd type="none" w="sm" len="sm"/>
          </a:ln>
        </p:spPr>
        <p:txBody>
          <a:bodyPr wrap="square" lIns="91429" tIns="45715" rIns="91429" bIns="45715">
            <a:spAutoFit/>
          </a:bodyPr>
          <a:lstStyle/>
          <a:p>
            <a:r>
              <a:rPr lang="en-GB" dirty="0"/>
              <a:t>Very high performance</a:t>
            </a:r>
          </a:p>
          <a:p>
            <a:r>
              <a:rPr lang="en-GB" dirty="0"/>
              <a:t>detectors and electronics</a:t>
            </a:r>
          </a:p>
        </p:txBody>
      </p:sp>
      <p:sp>
        <p:nvSpPr>
          <p:cNvPr id="15" name="Rectangle 44"/>
          <p:cNvSpPr>
            <a:spLocks noChangeArrowheads="1"/>
          </p:cNvSpPr>
          <p:nvPr/>
        </p:nvSpPr>
        <p:spPr bwMode="auto">
          <a:xfrm>
            <a:off x="6156176" y="5547672"/>
            <a:ext cx="1673480" cy="615553"/>
          </a:xfrm>
          <a:prstGeom prst="rect">
            <a:avLst/>
          </a:prstGeom>
          <a:noFill/>
          <a:ln w="9525">
            <a:noFill/>
            <a:miter lim="800000"/>
            <a:headEnd/>
            <a:tailEnd/>
          </a:ln>
        </p:spPr>
        <p:txBody>
          <a:bodyPr wrap="square" lIns="0" tIns="0" rIns="0" bIns="0">
            <a:spAutoFit/>
          </a:bodyPr>
          <a:lstStyle/>
          <a:p>
            <a:r>
              <a:rPr lang="en-US" sz="2000" dirty="0"/>
              <a:t>Data </a:t>
            </a:r>
            <a:r>
              <a:rPr lang="en-US" sz="2000" dirty="0" smtClean="0"/>
              <a:t>processing</a:t>
            </a:r>
            <a:endParaRPr lang="en-US" sz="2000" dirty="0"/>
          </a:p>
        </p:txBody>
      </p:sp>
      <p:pic>
        <p:nvPicPr>
          <p:cNvPr id="16" name="Picture 5"/>
          <p:cNvPicPr>
            <a:picLocks noChangeAspect="1" noChangeArrowheads="1"/>
          </p:cNvPicPr>
          <p:nvPr/>
        </p:nvPicPr>
        <p:blipFill>
          <a:blip r:embed="rId8" cstate="print"/>
          <a:srcRect/>
          <a:stretch>
            <a:fillRect/>
          </a:stretch>
        </p:blipFill>
        <p:spPr bwMode="auto">
          <a:xfrm>
            <a:off x="7698331" y="4941168"/>
            <a:ext cx="1445669" cy="1214042"/>
          </a:xfrm>
          <a:prstGeom prst="rect">
            <a:avLst/>
          </a:prstGeom>
          <a:noFill/>
          <a:ln w="38100">
            <a:solidFill>
              <a:srgbClr val="00B050"/>
            </a:solidFill>
            <a:miter lim="800000"/>
            <a:headEnd/>
            <a:tailEnd/>
          </a:ln>
        </p:spPr>
      </p:pic>
    </p:spTree>
    <p:extLst>
      <p:ext uri="{BB962C8B-B14F-4D97-AF65-F5344CB8AC3E}">
        <p14:creationId xmlns:p14="http://schemas.microsoft.com/office/powerpoint/2010/main" val="910157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2419</TotalTime>
  <Words>1480</Words>
  <Application>Microsoft Office PowerPoint</Application>
  <PresentationFormat>On-screen Show (4:3)</PresentationFormat>
  <Paragraphs>313</Paragraphs>
  <Slides>49</Slides>
  <Notes>13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52" baseType="lpstr">
      <vt:lpstr>PrésentationCERN2</vt:lpstr>
      <vt:lpstr>Slide</vt:lpstr>
      <vt:lpstr>Bitmap Image</vt:lpstr>
      <vt:lpstr>CERN, accelerating  innovation </vt:lpstr>
      <vt:lpstr>Why Knowledge Transfer?</vt:lpstr>
      <vt:lpstr>The WWW</vt:lpstr>
      <vt:lpstr>Did you know?</vt:lpstr>
      <vt:lpstr>CERN’s areas of excellence</vt:lpstr>
      <vt:lpstr>Accelerator Technologies</vt:lpstr>
      <vt:lpstr>Detector Technologies</vt:lpstr>
      <vt:lpstr>Computing Technologies: the Grid</vt:lpstr>
      <vt:lpstr>CERN Core Competences</vt:lpstr>
      <vt:lpstr>CERN’s Technology Portfolio </vt:lpstr>
      <vt:lpstr>PowerPoint Presentation</vt:lpstr>
      <vt:lpstr>CERN and Patents</vt:lpstr>
      <vt:lpstr>From high vacuum…</vt:lpstr>
      <vt:lpstr>… to solar energy!</vt:lpstr>
      <vt:lpstr>Solar panels plant</vt:lpstr>
      <vt:lpstr>Installation at GVA airport</vt:lpstr>
      <vt:lpstr>Silicon pixel detectors (SPDs)</vt:lpstr>
      <vt:lpstr>Medipix</vt:lpstr>
      <vt:lpstr>Medipix</vt:lpstr>
      <vt:lpstr>Application: Medical imaging</vt:lpstr>
      <vt:lpstr>Application: Material analysis</vt:lpstr>
      <vt:lpstr>Example: medical applications</vt:lpstr>
      <vt:lpstr>Hadrontherapy</vt:lpstr>
      <vt:lpstr>X-ray therapy</vt:lpstr>
      <vt:lpstr>CERN’s PIMMS Study</vt:lpstr>
      <vt:lpstr>CNAO</vt:lpstr>
      <vt:lpstr>Medical imaging and particle physics</vt:lpstr>
      <vt:lpstr>PET: How does it work</vt:lpstr>
      <vt:lpstr>PET detection</vt:lpstr>
      <vt:lpstr>Crystals for HEP and … PET</vt:lpstr>
      <vt:lpstr>Other ways of dissemination</vt:lpstr>
      <vt:lpstr>PowerPoint Presentation</vt:lpstr>
      <vt:lpstr>CERN Business Ideas Accelerator</vt:lpstr>
      <vt:lpstr>Turning CERN technologies into new business opportunities</vt:lpstr>
      <vt:lpstr>Knowledge Transfer through Procurement</vt:lpstr>
      <vt:lpstr>Knowledge Transfer through People</vt:lpstr>
      <vt:lpstr>More info / Contacts</vt:lpstr>
      <vt:lpstr>PowerPoint Presentation</vt:lpstr>
      <vt:lpstr>PowerPoint Presentation</vt:lpstr>
      <vt:lpstr>Incubators in the MS</vt:lpstr>
      <vt:lpstr>CERN Open Hardware Licence </vt:lpstr>
      <vt:lpstr>CERN Easy Access IP</vt:lpstr>
      <vt:lpstr>KT implementation ways</vt:lpstr>
      <vt:lpstr>10 years of ENLIGHT Collaboration  CERN philosophy into health field</vt:lpstr>
      <vt:lpstr>One of  the ENLIGHT platform projects: PARTNER</vt:lpstr>
      <vt:lpstr>Envision and Entervision</vt:lpstr>
      <vt:lpstr>ULICE</vt:lpstr>
      <vt:lpstr>PowerPoint Presentation</vt:lpstr>
      <vt:lpstr>LEIR based biomedical facility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Giovanni.Anelli@cern.ch</dc:creator>
  <cp:lastModifiedBy>Nick Ziogas</cp:lastModifiedBy>
  <cp:revision>216</cp:revision>
  <dcterms:created xsi:type="dcterms:W3CDTF">2012-03-07T13:21:43Z</dcterms:created>
  <dcterms:modified xsi:type="dcterms:W3CDTF">2013-08-26T09:08:41Z</dcterms:modified>
</cp:coreProperties>
</file>