
<file path=[Content_Types].xml><?xml version="1.0" encoding="utf-8"?>
<Types xmlns="http://schemas.openxmlformats.org/package/2006/content-types">
  <Default Extension="xml" ContentType="application/xml"/>
  <Default Extension="png" ContentType="image/png"/>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gif" ContentType="image/gif"/>
  <Default Extension="wmf" ContentType="image/x-wmf"/>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notesSlides/notesSlide6.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embeddings/oleObject8.bin" ContentType="application/vnd.openxmlformats-officedocument.oleObject"/>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embeddings/oleObject9.bin" ContentType="application/vnd.openxmlformats-officedocument.oleObject"/>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embeddings/oleObject10.bin" ContentType="application/vnd.openxmlformats-officedocument.oleObject"/>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53" r:id="rId2"/>
  </p:sldMasterIdLst>
  <p:notesMasterIdLst>
    <p:notesMasterId r:id="rId61"/>
  </p:notesMasterIdLst>
  <p:handoutMasterIdLst>
    <p:handoutMasterId r:id="rId62"/>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5" r:id="rId19"/>
    <p:sldId id="274" r:id="rId20"/>
    <p:sldId id="276" r:id="rId21"/>
    <p:sldId id="278" r:id="rId22"/>
    <p:sldId id="304" r:id="rId23"/>
    <p:sldId id="279" r:id="rId24"/>
    <p:sldId id="280" r:id="rId25"/>
    <p:sldId id="281" r:id="rId26"/>
    <p:sldId id="282" r:id="rId27"/>
    <p:sldId id="308" r:id="rId28"/>
    <p:sldId id="298" r:id="rId29"/>
    <p:sldId id="309" r:id="rId30"/>
    <p:sldId id="283" r:id="rId31"/>
    <p:sldId id="285" r:id="rId32"/>
    <p:sldId id="286" r:id="rId33"/>
    <p:sldId id="287" r:id="rId34"/>
    <p:sldId id="289" r:id="rId35"/>
    <p:sldId id="290" r:id="rId36"/>
    <p:sldId id="291" r:id="rId37"/>
    <p:sldId id="292" r:id="rId38"/>
    <p:sldId id="294" r:id="rId39"/>
    <p:sldId id="296" r:id="rId40"/>
    <p:sldId id="297" r:id="rId41"/>
    <p:sldId id="330" r:id="rId42"/>
    <p:sldId id="321" r:id="rId43"/>
    <p:sldId id="322" r:id="rId44"/>
    <p:sldId id="334" r:id="rId45"/>
    <p:sldId id="324" r:id="rId46"/>
    <p:sldId id="328" r:id="rId47"/>
    <p:sldId id="335" r:id="rId48"/>
    <p:sldId id="329" r:id="rId49"/>
    <p:sldId id="337" r:id="rId50"/>
    <p:sldId id="311" r:id="rId51"/>
    <p:sldId id="320" r:id="rId52"/>
    <p:sldId id="331" r:id="rId53"/>
    <p:sldId id="332" r:id="rId54"/>
    <p:sldId id="333" r:id="rId55"/>
    <p:sldId id="325" r:id="rId56"/>
    <p:sldId id="326" r:id="rId57"/>
    <p:sldId id="327" r:id="rId58"/>
    <p:sldId id="312" r:id="rId59"/>
    <p:sldId id="323" r:id="rId60"/>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1pPr>
    <a:lvl2pPr marL="4572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2pPr>
    <a:lvl3pPr marL="9144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3pPr>
    <a:lvl4pPr marL="13716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4pPr>
    <a:lvl5pPr marL="18288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5pPr>
    <a:lvl6pPr marL="2286000" algn="l" defTabSz="457200" rtl="0" eaLnBrk="1" latinLnBrk="0" hangingPunct="1">
      <a:defRPr kern="1200">
        <a:solidFill>
          <a:schemeClr val="tx1"/>
        </a:solidFill>
        <a:latin typeface="Verdana" charset="0"/>
        <a:ea typeface="ＭＳ Ｐゴシック" charset="0"/>
        <a:cs typeface="ＭＳ Ｐゴシック" charset="0"/>
      </a:defRPr>
    </a:lvl6pPr>
    <a:lvl7pPr marL="2743200" algn="l" defTabSz="457200" rtl="0" eaLnBrk="1" latinLnBrk="0" hangingPunct="1">
      <a:defRPr kern="1200">
        <a:solidFill>
          <a:schemeClr val="tx1"/>
        </a:solidFill>
        <a:latin typeface="Verdana" charset="0"/>
        <a:ea typeface="ＭＳ Ｐゴシック" charset="0"/>
        <a:cs typeface="ＭＳ Ｐゴシック" charset="0"/>
      </a:defRPr>
    </a:lvl7pPr>
    <a:lvl8pPr marL="3200400" algn="l" defTabSz="457200" rtl="0" eaLnBrk="1" latinLnBrk="0" hangingPunct="1">
      <a:defRPr kern="1200">
        <a:solidFill>
          <a:schemeClr val="tx1"/>
        </a:solidFill>
        <a:latin typeface="Verdana" charset="0"/>
        <a:ea typeface="ＭＳ Ｐゴシック" charset="0"/>
        <a:cs typeface="ＭＳ Ｐゴシック" charset="0"/>
      </a:defRPr>
    </a:lvl8pPr>
    <a:lvl9pPr marL="3657600" algn="l" defTabSz="457200" rtl="0" eaLnBrk="1" latinLnBrk="0" hangingPunct="1">
      <a:defRPr kern="1200">
        <a:solidFill>
          <a:schemeClr val="tx1"/>
        </a:solidFill>
        <a:latin typeface="Verdan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9900"/>
    <a:srgbClr val="0066CC"/>
    <a:srgbClr val="FFFFCC"/>
    <a:srgbClr val="66FFFF"/>
    <a:srgbClr val="CCCC00"/>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568" y="-1696"/>
      </p:cViewPr>
      <p:guideLst>
        <p:guide orient="horz" pos="3024"/>
        <p:guide pos="1680"/>
      </p:guideLst>
    </p:cSldViewPr>
  </p:slideViewPr>
  <p:notesTextViewPr>
    <p:cViewPr>
      <p:scale>
        <a:sx n="100" d="100"/>
        <a:sy n="100" d="100"/>
      </p:scale>
      <p:origin x="0" y="0"/>
    </p:cViewPr>
  </p:notesTextViewPr>
  <p:sorterViewPr>
    <p:cViewPr>
      <p:scale>
        <a:sx n="66" d="100"/>
        <a:sy n="66" d="100"/>
      </p:scale>
      <p:origin x="0" y="211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printerSettings" Target="printerSettings/printerSettings1.bin"/><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slide" Target="slides/slide58.xml"/><Relationship Id="rId61" Type="http://schemas.openxmlformats.org/officeDocument/2006/relationships/notesMaster" Target="notesMasters/notesMaster1.xml"/><Relationship Id="rId62" Type="http://schemas.openxmlformats.org/officeDocument/2006/relationships/handoutMaster" Target="handoutMasters/handoutMaster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 Id="rId2"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 Id="rId2"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 Id="rId2"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ea typeface="+mn-ea"/>
                <a:cs typeface="+mn-cs"/>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EFCE798E-8473-6E42-9DCB-712B358EF4EA}" type="datetime1">
              <a:rPr lang="en-US"/>
              <a:pPr/>
              <a:t>28/8/13</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ea typeface="+mn-ea"/>
                <a:cs typeface="+mn-cs"/>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4773545-5023-9349-B974-C55BED47954F}" type="slidenum">
              <a:rPr lang="en-US"/>
              <a:pPr/>
              <a:t>‹#›</a:t>
            </a:fld>
            <a:endParaRPr lang="en-US"/>
          </a:p>
        </p:txBody>
      </p:sp>
    </p:spTree>
    <p:extLst>
      <p:ext uri="{BB962C8B-B14F-4D97-AF65-F5344CB8AC3E}">
        <p14:creationId xmlns:p14="http://schemas.microsoft.com/office/powerpoint/2010/main" val="38726273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881" tIns="48440" rIns="96881" bIns="48440" numCol="1" anchor="t" anchorCtr="0" compatLnSpc="1">
            <a:prstTxWarp prst="textNoShape">
              <a:avLst/>
            </a:prstTxWarp>
          </a:bodyPr>
          <a:lstStyle>
            <a:lvl1pPr defTabSz="968375" eaLnBrk="1" hangingPunct="1">
              <a:defRPr sz="1300">
                <a:latin typeface="Arial" charset="0"/>
                <a:ea typeface="+mn-ea"/>
                <a:cs typeface="+mn-cs"/>
              </a:defRPr>
            </a:lvl1pPr>
          </a:lstStyle>
          <a:p>
            <a:pPr>
              <a:defRPr/>
            </a:pPr>
            <a:endParaRPr lang="en-US"/>
          </a:p>
        </p:txBody>
      </p:sp>
      <p:sp>
        <p:nvSpPr>
          <p:cNvPr id="2253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881" tIns="48440" rIns="96881" bIns="48440" numCol="1" anchor="t" anchorCtr="0" compatLnSpc="1">
            <a:prstTxWarp prst="textNoShape">
              <a:avLst/>
            </a:prstTxWarp>
          </a:bodyPr>
          <a:lstStyle>
            <a:lvl1pPr algn="r" defTabSz="968375" eaLnBrk="1" hangingPunct="1">
              <a:defRPr sz="1300">
                <a:latin typeface="Arial" charset="0"/>
                <a:ea typeface="+mn-ea"/>
                <a:cs typeface="+mn-cs"/>
              </a:defRPr>
            </a:lvl1pPr>
          </a:lstStyle>
          <a:p>
            <a:pPr>
              <a:defRPr/>
            </a:pPr>
            <a:endParaRPr lang="en-US"/>
          </a:p>
        </p:txBody>
      </p:sp>
      <p:sp>
        <p:nvSpPr>
          <p:cNvPr id="2765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3" name="Rectangle 5"/>
          <p:cNvSpPr>
            <a:spLocks noGrp="1" noChangeArrowheads="1"/>
          </p:cNvSpPr>
          <p:nvPr>
            <p:ph type="body" sz="quarter" idx="3"/>
          </p:nvPr>
        </p:nvSpPr>
        <p:spPr bwMode="auto">
          <a:xfrm>
            <a:off x="731838" y="4559300"/>
            <a:ext cx="5851525" cy="4321175"/>
          </a:xfrm>
          <a:prstGeom prst="rect">
            <a:avLst/>
          </a:prstGeom>
          <a:noFill/>
          <a:ln w="9525">
            <a:noFill/>
            <a:miter lim="800000"/>
            <a:headEnd/>
            <a:tailEnd/>
          </a:ln>
          <a:effectLst/>
        </p:spPr>
        <p:txBody>
          <a:bodyPr vert="horz" wrap="square" lIns="96881" tIns="48440" rIns="96881" bIns="4844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253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881" tIns="48440" rIns="96881" bIns="48440" numCol="1" anchor="b" anchorCtr="0" compatLnSpc="1">
            <a:prstTxWarp prst="textNoShape">
              <a:avLst/>
            </a:prstTxWarp>
          </a:bodyPr>
          <a:lstStyle>
            <a:lvl1pPr defTabSz="968375" eaLnBrk="1" hangingPunct="1">
              <a:defRPr sz="1300">
                <a:latin typeface="Arial" charset="0"/>
                <a:ea typeface="+mn-ea"/>
                <a:cs typeface="+mn-cs"/>
              </a:defRPr>
            </a:lvl1pPr>
          </a:lstStyle>
          <a:p>
            <a:pPr>
              <a:defRPr/>
            </a:pPr>
            <a:endParaRPr lang="en-US"/>
          </a:p>
        </p:txBody>
      </p:sp>
      <p:sp>
        <p:nvSpPr>
          <p:cNvPr id="2253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881" tIns="48440" rIns="96881" bIns="48440" numCol="1" anchor="b" anchorCtr="0" compatLnSpc="1">
            <a:prstTxWarp prst="textNoShape">
              <a:avLst/>
            </a:prstTxWarp>
          </a:bodyPr>
          <a:lstStyle>
            <a:lvl1pPr algn="r" defTabSz="968375" eaLnBrk="1" hangingPunct="1">
              <a:defRPr sz="1300">
                <a:latin typeface="Arial" charset="0"/>
              </a:defRPr>
            </a:lvl1pPr>
          </a:lstStyle>
          <a:p>
            <a:fld id="{BDCFC10C-7246-8E4A-85A2-7AEDC64F7C24}" type="slidenum">
              <a:rPr lang="en-US"/>
              <a:pPr/>
              <a:t>‹#›</a:t>
            </a:fld>
            <a:endParaRPr lang="en-US"/>
          </a:p>
        </p:txBody>
      </p:sp>
    </p:spTree>
    <p:extLst>
      <p:ext uri="{BB962C8B-B14F-4D97-AF65-F5344CB8AC3E}">
        <p14:creationId xmlns:p14="http://schemas.microsoft.com/office/powerpoint/2010/main" val="248710773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A952A20-A26A-EC4D-BFD3-A4EB0F6FB8F4}" type="slidenum">
              <a:rPr lang="en-US" sz="1300">
                <a:latin typeface="Arial" charset="0"/>
              </a:rPr>
              <a:pPr/>
              <a:t>1</a:t>
            </a:fld>
            <a:endParaRPr lang="en-US" sz="1300">
              <a:latin typeface="Arial"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3E33D7D-EB62-7C40-A32C-41843F00F837}" type="slidenum">
              <a:rPr lang="en-US" sz="1300">
                <a:latin typeface="Arial" charset="0"/>
              </a:rPr>
              <a:pPr/>
              <a:t>10</a:t>
            </a:fld>
            <a:endParaRPr lang="en-US" sz="130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798512A-B9C1-D847-8611-C86D451D7E06}" type="slidenum">
              <a:rPr lang="en-US" sz="1300">
                <a:latin typeface="Arial" charset="0"/>
              </a:rPr>
              <a:pPr/>
              <a:t>11</a:t>
            </a:fld>
            <a:endParaRPr lang="en-US" sz="1300">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0B12896-2D5B-714D-8725-E118E9A206F9}" type="slidenum">
              <a:rPr lang="en-US" sz="1300">
                <a:latin typeface="Arial" charset="0"/>
              </a:rPr>
              <a:pPr/>
              <a:t>12</a:t>
            </a:fld>
            <a:endParaRPr lang="en-US" sz="130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4367037-15B2-BF45-B420-C9BEA7519C0B}" type="slidenum">
              <a:rPr lang="en-US" sz="1300">
                <a:latin typeface="Arial" charset="0"/>
              </a:rPr>
              <a:pPr/>
              <a:t>13</a:t>
            </a:fld>
            <a:endParaRPr lang="en-US" sz="1300">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8E452E2-4CDA-794A-8C0A-F8143D8E6BC1}" type="slidenum">
              <a:rPr lang="en-US" sz="1300">
                <a:latin typeface="Arial" charset="0"/>
              </a:rPr>
              <a:pPr/>
              <a:t>14</a:t>
            </a:fld>
            <a:endParaRPr lang="en-US" sz="130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680796F-D233-E947-BA5B-E9A440B96C77}" type="slidenum">
              <a:rPr lang="en-US" sz="1300">
                <a:latin typeface="Arial" charset="0"/>
              </a:rPr>
              <a:pPr/>
              <a:t>15</a:t>
            </a:fld>
            <a:endParaRPr lang="en-US" sz="1300">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4251174-05EA-2A4C-B642-43FFF7631257}" type="slidenum">
              <a:rPr lang="en-US" sz="1300">
                <a:latin typeface="Arial" charset="0"/>
              </a:rPr>
              <a:pPr/>
              <a:t>16</a:t>
            </a:fld>
            <a:endParaRPr lang="en-US" sz="130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ＭＳ Ｐゴシック" charset="0"/>
                <a:cs typeface="ＭＳ Ｐゴシック" charset="0"/>
              </a:rPr>
              <a:t>Track ionises gas atoms</a:t>
            </a:r>
          </a:p>
          <a:p>
            <a:pPr eaLnBrk="1" hangingPunct="1"/>
            <a:r>
              <a:rPr lang="en-US" b="1">
                <a:ea typeface="ＭＳ Ｐゴシック" charset="0"/>
                <a:cs typeface="ＭＳ Ｐゴシック" charset="0"/>
              </a:rPr>
              <a:t>  electrons drift towards anode, ions towards cathode</a:t>
            </a:r>
          </a:p>
          <a:p>
            <a:pPr eaLnBrk="1" hangingPunct="1"/>
            <a:r>
              <a:rPr lang="en-US" b="1">
                <a:ea typeface="ＭＳ Ｐゴシック" charset="0"/>
                <a:cs typeface="ＭＳ Ｐゴシック" charset="0"/>
              </a:rPr>
              <a:t>  around anode electrons are accelerated (increasing field strength)</a:t>
            </a:r>
          </a:p>
          <a:p>
            <a:pPr eaLnBrk="1" hangingPunct="1"/>
            <a:r>
              <a:rPr lang="en-US" b="1">
                <a:ea typeface="ＭＳ Ｐゴシック" charset="0"/>
                <a:cs typeface="ＭＳ Ｐゴシック" charset="0"/>
              </a:rPr>
              <a:t>  further ionisation --&gt; signal enhancement --&gt; signal induced on wire </a:t>
            </a:r>
          </a:p>
          <a:p>
            <a:pPr eaLnBrk="1" hangingPunct="1"/>
            <a:endParaRPr lang="en-US">
              <a:ea typeface="ＭＳ Ｐゴシック" charset="0"/>
              <a:cs typeface="ＭＳ Ｐゴシック"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24B118E-6167-AE46-B436-60150D655B7F}" type="slidenum">
              <a:rPr lang="en-US" sz="1300">
                <a:latin typeface="Arial" charset="0"/>
              </a:rPr>
              <a:pPr/>
              <a:t>17</a:t>
            </a:fld>
            <a:endParaRPr lang="en-US" sz="130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4B5734A-2730-814E-A3D0-DA6723312C3B}" type="slidenum">
              <a:rPr lang="en-US" sz="1300">
                <a:latin typeface="Arial" charset="0"/>
              </a:rPr>
              <a:pPr/>
              <a:t>18</a:t>
            </a:fld>
            <a:endParaRPr lang="en-US" sz="130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DC9D2D8-7AB9-774E-9A28-D4B0C9A96F96}" type="slidenum">
              <a:rPr lang="en-US" sz="1300">
                <a:latin typeface="Arial" charset="0"/>
              </a:rPr>
              <a:pPr/>
              <a:t>19</a:t>
            </a:fld>
            <a:endParaRPr lang="en-US" sz="130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B8623E6-C04B-2C42-A565-5E8F86271336}" type="slidenum">
              <a:rPr lang="en-US" sz="1300">
                <a:latin typeface="Arial" charset="0"/>
              </a:rPr>
              <a:pPr/>
              <a:t>2</a:t>
            </a:fld>
            <a:endParaRPr lang="en-US" sz="1300">
              <a:latin typeface="Arial"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9F65C76-1125-494B-9396-10F689F2D0B6}" type="slidenum">
              <a:rPr lang="en-US" sz="1300">
                <a:latin typeface="Arial" charset="0"/>
              </a:rPr>
              <a:pPr/>
              <a:t>20</a:t>
            </a:fld>
            <a:endParaRPr lang="en-US" sz="1300">
              <a:latin typeface="Arial" charset="0"/>
            </a:endParaRPr>
          </a:p>
        </p:txBody>
      </p:sp>
      <p:sp>
        <p:nvSpPr>
          <p:cNvPr id="68611" name="Rectangle 2"/>
          <p:cNvSpPr>
            <a:spLocks noGrp="1" noRot="1" noChangeAspect="1" noChangeArrowheads="1" noTextEdit="1"/>
          </p:cNvSpPr>
          <p:nvPr>
            <p:ph type="sldImg"/>
          </p:nvPr>
        </p:nvSpPr>
        <p:spPr>
          <a:xfrm>
            <a:off x="1266825" y="738188"/>
            <a:ext cx="4821238" cy="3616325"/>
          </a:xfrm>
          <a:ln/>
        </p:spPr>
      </p:sp>
      <p:sp>
        <p:nvSpPr>
          <p:cNvPr id="68612"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41DAB83-9163-5A45-9BDC-8A507F0AC8A6}" type="slidenum">
              <a:rPr lang="en-US" sz="1300">
                <a:latin typeface="Arial" charset="0"/>
              </a:rPr>
              <a:pPr/>
              <a:t>21</a:t>
            </a:fld>
            <a:endParaRPr lang="en-US" sz="1300">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ABCB93F-9A75-F24A-9754-EAA06135A39A}" type="slidenum">
              <a:rPr lang="en-US" sz="1300">
                <a:latin typeface="Arial" charset="0"/>
              </a:rPr>
              <a:pPr/>
              <a:t>22</a:t>
            </a:fld>
            <a:endParaRPr lang="en-US" sz="1300">
              <a:latin typeface="Arial" charset="0"/>
            </a:endParaRPr>
          </a:p>
        </p:txBody>
      </p:sp>
      <p:sp>
        <p:nvSpPr>
          <p:cNvPr id="72707" name="Rectangle 2"/>
          <p:cNvSpPr>
            <a:spLocks noGrp="1" noRot="1" noChangeAspect="1" noChangeArrowheads="1" noTextEdit="1"/>
          </p:cNvSpPr>
          <p:nvPr>
            <p:ph type="sldImg"/>
          </p:nvPr>
        </p:nvSpPr>
        <p:spPr>
          <a:xfrm>
            <a:off x="1266825" y="738188"/>
            <a:ext cx="4821238" cy="3616325"/>
          </a:xfrm>
          <a:ln/>
        </p:spPr>
      </p:sp>
      <p:sp>
        <p:nvSpPr>
          <p:cNvPr id="72708"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3A26F39-038B-3A41-A1C2-11D7AF0831EB}" type="slidenum">
              <a:rPr lang="en-US" sz="1300">
                <a:latin typeface="Arial" charset="0"/>
              </a:rPr>
              <a:pPr/>
              <a:t>23</a:t>
            </a:fld>
            <a:endParaRPr lang="en-US" sz="1300">
              <a:latin typeface="Arial" charset="0"/>
            </a:endParaRPr>
          </a:p>
        </p:txBody>
      </p:sp>
      <p:sp>
        <p:nvSpPr>
          <p:cNvPr id="74755" name="Rectangle 2"/>
          <p:cNvSpPr>
            <a:spLocks noGrp="1" noRot="1" noChangeAspect="1" noChangeArrowheads="1" noTextEdit="1"/>
          </p:cNvSpPr>
          <p:nvPr>
            <p:ph type="sldImg"/>
          </p:nvPr>
        </p:nvSpPr>
        <p:spPr>
          <a:xfrm>
            <a:off x="1266825" y="738188"/>
            <a:ext cx="4821238" cy="3616325"/>
          </a:xfrm>
          <a:ln/>
        </p:spPr>
      </p:sp>
      <p:sp>
        <p:nvSpPr>
          <p:cNvPr id="74756"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41B87AA-293A-514A-9564-CABE147D1447}" type="slidenum">
              <a:rPr lang="en-US" sz="1300">
                <a:latin typeface="Arial" charset="0"/>
              </a:rPr>
              <a:pPr/>
              <a:t>24</a:t>
            </a:fld>
            <a:endParaRPr lang="en-US" sz="1300">
              <a:latin typeface="Arial" charset="0"/>
            </a:endParaRPr>
          </a:p>
        </p:txBody>
      </p:sp>
      <p:sp>
        <p:nvSpPr>
          <p:cNvPr id="76803" name="Rectangle 2"/>
          <p:cNvSpPr>
            <a:spLocks noGrp="1" noRot="1" noChangeAspect="1" noChangeArrowheads="1" noTextEdit="1"/>
          </p:cNvSpPr>
          <p:nvPr>
            <p:ph type="sldImg"/>
          </p:nvPr>
        </p:nvSpPr>
        <p:spPr>
          <a:xfrm>
            <a:off x="1266825" y="738188"/>
            <a:ext cx="4821238" cy="3616325"/>
          </a:xfrm>
          <a:ln/>
        </p:spPr>
      </p:sp>
      <p:sp>
        <p:nvSpPr>
          <p:cNvPr id="76804"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85F2894-30A0-E640-93C8-282D521024EC}" type="slidenum">
              <a:rPr lang="en-US" sz="1300">
                <a:latin typeface="Arial" charset="0"/>
              </a:rPr>
              <a:pPr/>
              <a:t>25</a:t>
            </a:fld>
            <a:endParaRPr lang="en-US" sz="130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EDCD50A1-AA1D-2B46-AA01-82F0200369FD}" type="slidenum">
              <a:rPr lang="en-US" sz="1300">
                <a:latin typeface="Arial" charset="0"/>
              </a:rPr>
              <a:pPr/>
              <a:t>26</a:t>
            </a:fld>
            <a:endParaRPr lang="en-US" sz="130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3458562-DD41-9A4C-9FC7-B388FCB23528}" type="slidenum">
              <a:rPr lang="en-US" sz="1300">
                <a:latin typeface="Arial" charset="0"/>
              </a:rPr>
              <a:pPr/>
              <a:t>27</a:t>
            </a:fld>
            <a:endParaRPr lang="en-US" sz="1300">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FEAA29E-22B2-414D-A94F-157F19BFB50C}" type="slidenum">
              <a:rPr lang="en-US" sz="1300">
                <a:latin typeface="Arial" charset="0"/>
              </a:rPr>
              <a:pPr/>
              <a:t>28</a:t>
            </a:fld>
            <a:endParaRPr lang="en-US" sz="1300">
              <a:latin typeface="Arial"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E7A6DAF1-ED6C-8345-98CE-8F61B865D56E}" type="slidenum">
              <a:rPr lang="en-US" sz="1300">
                <a:latin typeface="Arial" charset="0"/>
              </a:rPr>
              <a:pPr/>
              <a:t>29</a:t>
            </a:fld>
            <a:endParaRPr lang="en-US" sz="1300">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E350B97-1E03-5B47-9C81-69CAE30294A7}" type="slidenum">
              <a:rPr lang="en-US" sz="1300">
                <a:latin typeface="Arial" charset="0"/>
              </a:rPr>
              <a:pPr/>
              <a:t>3</a:t>
            </a:fld>
            <a:endParaRPr lang="en-US" sz="1300">
              <a:latin typeface="Arial"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14DF7ED-AA9D-BA41-B985-A4283C5B9845}" type="slidenum">
              <a:rPr lang="en-US" sz="1300">
                <a:latin typeface="Arial" charset="0"/>
              </a:rPr>
              <a:pPr/>
              <a:t>30</a:t>
            </a:fld>
            <a:endParaRPr lang="en-US" sz="1300">
              <a:latin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A568C2A-D7BA-434C-B1BE-0EDFB284AAAF}" type="slidenum">
              <a:rPr lang="en-US" sz="1300">
                <a:latin typeface="Arial" charset="0"/>
              </a:rPr>
              <a:pPr/>
              <a:t>31</a:t>
            </a:fld>
            <a:endParaRPr lang="en-US" sz="1300">
              <a:latin typeface="Arial" charset="0"/>
            </a:endParaRPr>
          </a:p>
        </p:txBody>
      </p:sp>
      <p:sp>
        <p:nvSpPr>
          <p:cNvPr id="91139" name="Rectangle 2"/>
          <p:cNvSpPr>
            <a:spLocks noGrp="1" noRot="1" noChangeAspect="1" noChangeArrowheads="1" noTextEdit="1"/>
          </p:cNvSpPr>
          <p:nvPr>
            <p:ph type="sldImg"/>
          </p:nvPr>
        </p:nvSpPr>
        <p:spPr>
          <a:xfrm>
            <a:off x="1266825" y="738188"/>
            <a:ext cx="4821238" cy="3616325"/>
          </a:xfrm>
          <a:ln/>
        </p:spPr>
      </p:sp>
      <p:sp>
        <p:nvSpPr>
          <p:cNvPr id="91140"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048DDEC-AB47-804C-BCB7-7584DCD30CE1}" type="slidenum">
              <a:rPr lang="en-US" sz="1300">
                <a:latin typeface="Arial" charset="0"/>
              </a:rPr>
              <a:pPr/>
              <a:t>32</a:t>
            </a:fld>
            <a:endParaRPr lang="en-US" sz="1300">
              <a:latin typeface="Arial" charset="0"/>
            </a:endParaRPr>
          </a:p>
        </p:txBody>
      </p:sp>
      <p:sp>
        <p:nvSpPr>
          <p:cNvPr id="93187" name="Rectangle 2"/>
          <p:cNvSpPr>
            <a:spLocks noGrp="1" noRot="1" noChangeAspect="1" noChangeArrowheads="1" noTextEdit="1"/>
          </p:cNvSpPr>
          <p:nvPr>
            <p:ph type="sldImg"/>
          </p:nvPr>
        </p:nvSpPr>
        <p:spPr>
          <a:xfrm>
            <a:off x="1266825" y="738188"/>
            <a:ext cx="4821238" cy="3616325"/>
          </a:xfrm>
          <a:ln/>
        </p:spPr>
      </p:sp>
      <p:sp>
        <p:nvSpPr>
          <p:cNvPr id="93188"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1E77F74-24FB-D347-97BA-367D97E0DCDB}" type="slidenum">
              <a:rPr lang="en-US" sz="1300">
                <a:latin typeface="Arial" charset="0"/>
              </a:rPr>
              <a:pPr/>
              <a:t>33</a:t>
            </a:fld>
            <a:endParaRPr lang="en-US" sz="1300">
              <a:latin typeface="Arial" charset="0"/>
            </a:endParaRPr>
          </a:p>
        </p:txBody>
      </p:sp>
      <p:sp>
        <p:nvSpPr>
          <p:cNvPr id="95235" name="Rectangle 2"/>
          <p:cNvSpPr>
            <a:spLocks noGrp="1" noRot="1" noChangeAspect="1" noChangeArrowheads="1" noTextEdit="1"/>
          </p:cNvSpPr>
          <p:nvPr>
            <p:ph type="sldImg"/>
          </p:nvPr>
        </p:nvSpPr>
        <p:spPr>
          <a:xfrm>
            <a:off x="1266825" y="738188"/>
            <a:ext cx="4821238" cy="3616325"/>
          </a:xfrm>
          <a:ln/>
        </p:spPr>
      </p:sp>
      <p:sp>
        <p:nvSpPr>
          <p:cNvPr id="95236"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47CBB6E-8AFA-864F-A738-6D02A92F7547}" type="slidenum">
              <a:rPr lang="en-US" sz="1300">
                <a:latin typeface="Arial" charset="0"/>
              </a:rPr>
              <a:pPr/>
              <a:t>34</a:t>
            </a:fld>
            <a:endParaRPr lang="en-US" sz="1300">
              <a:latin typeface="Arial" charset="0"/>
            </a:endParaRPr>
          </a:p>
        </p:txBody>
      </p:sp>
      <p:sp>
        <p:nvSpPr>
          <p:cNvPr id="97283" name="Rectangle 2"/>
          <p:cNvSpPr>
            <a:spLocks noGrp="1" noRot="1" noChangeAspect="1" noChangeArrowheads="1" noTextEdit="1"/>
          </p:cNvSpPr>
          <p:nvPr>
            <p:ph type="sldImg"/>
          </p:nvPr>
        </p:nvSpPr>
        <p:spPr>
          <a:xfrm>
            <a:off x="1266825" y="738188"/>
            <a:ext cx="4821238" cy="3616325"/>
          </a:xfrm>
          <a:ln/>
        </p:spPr>
      </p:sp>
      <p:sp>
        <p:nvSpPr>
          <p:cNvPr id="97284"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9EEA160-F713-F048-9A85-D0E7BC0E7596}" type="slidenum">
              <a:rPr lang="en-US" sz="1300">
                <a:latin typeface="Arial" charset="0"/>
              </a:rPr>
              <a:pPr/>
              <a:t>35</a:t>
            </a:fld>
            <a:endParaRPr lang="en-US" sz="1300">
              <a:latin typeface="Arial" charset="0"/>
            </a:endParaRPr>
          </a:p>
        </p:txBody>
      </p:sp>
      <p:sp>
        <p:nvSpPr>
          <p:cNvPr id="99331" name="Rectangle 2"/>
          <p:cNvSpPr>
            <a:spLocks noGrp="1" noRot="1" noChangeAspect="1" noChangeArrowheads="1" noTextEdit="1"/>
          </p:cNvSpPr>
          <p:nvPr>
            <p:ph type="sldImg"/>
          </p:nvPr>
        </p:nvSpPr>
        <p:spPr>
          <a:xfrm>
            <a:off x="1266825" y="738188"/>
            <a:ext cx="4821238" cy="3616325"/>
          </a:xfrm>
          <a:ln/>
        </p:spPr>
      </p:sp>
      <p:sp>
        <p:nvSpPr>
          <p:cNvPr id="99332"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4CE83A1-6652-0049-A7BC-BE8E26FEF112}" type="slidenum">
              <a:rPr lang="en-US" sz="1300">
                <a:latin typeface="Arial" charset="0"/>
              </a:rPr>
              <a:pPr/>
              <a:t>36</a:t>
            </a:fld>
            <a:endParaRPr lang="en-US" sz="1300">
              <a:latin typeface="Arial" charset="0"/>
            </a:endParaRPr>
          </a:p>
        </p:txBody>
      </p:sp>
      <p:sp>
        <p:nvSpPr>
          <p:cNvPr id="101379" name="Rectangle 2"/>
          <p:cNvSpPr>
            <a:spLocks noGrp="1" noRot="1" noChangeAspect="1" noChangeArrowheads="1" noTextEdit="1"/>
          </p:cNvSpPr>
          <p:nvPr>
            <p:ph type="sldImg"/>
          </p:nvPr>
        </p:nvSpPr>
        <p:spPr>
          <a:xfrm>
            <a:off x="3678238" y="2544763"/>
            <a:ext cx="0" cy="0"/>
          </a:xfrm>
          <a:ln/>
        </p:spPr>
      </p:sp>
      <p:sp>
        <p:nvSpPr>
          <p:cNvPr id="101380" name="Rectangle 3"/>
          <p:cNvSpPr>
            <a:spLocks noGrp="1" noChangeArrowheads="1"/>
          </p:cNvSpPr>
          <p:nvPr>
            <p:ph type="body" idx="1"/>
          </p:nvPr>
        </p:nvSpPr>
        <p:spPr>
          <a:xfrm>
            <a:off x="990600" y="4425950"/>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F1FF663-74C7-B040-B79E-C9D779516A11}" type="slidenum">
              <a:rPr lang="en-US" sz="1300">
                <a:latin typeface="Arial" charset="0"/>
              </a:rPr>
              <a:pPr/>
              <a:t>37</a:t>
            </a:fld>
            <a:endParaRPr lang="en-US" sz="1300">
              <a:latin typeface="Arial" charset="0"/>
            </a:endParaRPr>
          </a:p>
        </p:txBody>
      </p:sp>
      <p:sp>
        <p:nvSpPr>
          <p:cNvPr id="103427" name="Rectangle 2"/>
          <p:cNvSpPr>
            <a:spLocks noGrp="1" noRot="1" noChangeAspect="1" noChangeArrowheads="1" noTextEdit="1"/>
          </p:cNvSpPr>
          <p:nvPr>
            <p:ph type="sldImg"/>
          </p:nvPr>
        </p:nvSpPr>
        <p:spPr>
          <a:xfrm>
            <a:off x="1266825" y="738188"/>
            <a:ext cx="4821238" cy="3616325"/>
          </a:xfrm>
          <a:ln/>
        </p:spPr>
      </p:sp>
      <p:sp>
        <p:nvSpPr>
          <p:cNvPr id="103428"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C876946E-F04C-FB4A-BC22-ECD99302C2EA}" type="slidenum">
              <a:rPr lang="en-US" sz="1300">
                <a:latin typeface="Arial" charset="0"/>
              </a:rPr>
              <a:pPr/>
              <a:t>38</a:t>
            </a:fld>
            <a:endParaRPr lang="en-US" sz="1300">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4166EF5-B212-9544-8E2A-CB8AE9F3AC26}" type="slidenum">
              <a:rPr lang="en-US" sz="1300">
                <a:latin typeface="Arial" charset="0"/>
              </a:rPr>
              <a:pPr/>
              <a:t>39</a:t>
            </a:fld>
            <a:endParaRPr lang="en-US" sz="1300">
              <a:latin typeface="Arial" charset="0"/>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209DBFA-1700-C947-877A-7E25D75D207D}" type="slidenum">
              <a:rPr lang="en-US" sz="1300">
                <a:latin typeface="Arial" charset="0"/>
              </a:rPr>
              <a:pPr/>
              <a:t>4</a:t>
            </a:fld>
            <a:endParaRPr lang="en-US" sz="1300">
              <a:latin typeface="Arial"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E794A850-354E-624D-9EED-3248F7C8D35B}" type="slidenum">
              <a:rPr lang="en-US" sz="1300">
                <a:latin typeface="Arial" charset="0"/>
              </a:rPr>
              <a:pPr/>
              <a:t>41</a:t>
            </a:fld>
            <a:endParaRPr lang="en-US" sz="1300">
              <a:latin typeface="Arial"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rgbClr val="008000"/>
                </a:solidFill>
              </a:rPr>
              <a:t>Example of Z </a:t>
            </a:r>
            <a:r>
              <a:rPr lang="en-US" sz="1200" dirty="0" smtClean="0">
                <a:solidFill>
                  <a:srgbClr val="008000"/>
                </a:solidFill>
                <a:sym typeface="Wingdings"/>
              </a:rPr>
              <a:t> </a:t>
            </a:r>
            <a:r>
              <a:rPr lang="en-US" sz="1200" dirty="0" smtClean="0">
                <a:solidFill>
                  <a:srgbClr val="008000"/>
                </a:solidFill>
                <a:latin typeface="Symbol" charset="2"/>
                <a:cs typeface="Symbol" charset="2"/>
                <a:sym typeface="Wingdings"/>
              </a:rPr>
              <a:t>mm</a:t>
            </a:r>
            <a:r>
              <a:rPr lang="en-US" sz="1200" dirty="0" smtClean="0">
                <a:solidFill>
                  <a:srgbClr val="008000"/>
                </a:solidFill>
                <a:sym typeface="Wingdings"/>
              </a:rPr>
              <a:t> decay with 20 reconstructed vertices</a:t>
            </a:r>
            <a:br>
              <a:rPr lang="en-US" sz="1200" dirty="0" smtClean="0">
                <a:solidFill>
                  <a:srgbClr val="008000"/>
                </a:solidFill>
                <a:sym typeface="Wingdings"/>
              </a:rPr>
            </a:br>
            <a:r>
              <a:rPr lang="en-US" sz="1200" dirty="0" smtClean="0">
                <a:solidFill>
                  <a:srgbClr val="008000"/>
                </a:solidFill>
                <a:sym typeface="Wingdings"/>
              </a:rPr>
              <a:t>Total scale along z is ~ ± 15 cm, </a:t>
            </a:r>
            <a:r>
              <a:rPr lang="en-US" sz="1200" dirty="0" err="1" smtClean="0">
                <a:solidFill>
                  <a:srgbClr val="008000"/>
                </a:solidFill>
                <a:sym typeface="Wingdings"/>
              </a:rPr>
              <a:t>p</a:t>
            </a:r>
            <a:r>
              <a:rPr lang="en-US" sz="1200" baseline="-25000" dirty="0" err="1" smtClean="0">
                <a:solidFill>
                  <a:srgbClr val="008000"/>
                </a:solidFill>
                <a:sym typeface="Wingdings"/>
              </a:rPr>
              <a:t>T</a:t>
            </a:r>
            <a:r>
              <a:rPr lang="en-US" sz="1200" dirty="0" smtClean="0">
                <a:solidFill>
                  <a:srgbClr val="008000"/>
                </a:solidFill>
                <a:sym typeface="Wingdings"/>
              </a:rPr>
              <a:t> threshold for track </a:t>
            </a:r>
            <a:r>
              <a:rPr lang="en-US" sz="1200" dirty="0" err="1" smtClean="0">
                <a:solidFill>
                  <a:srgbClr val="008000"/>
                </a:solidFill>
                <a:sym typeface="Wingdings"/>
              </a:rPr>
              <a:t>reco</a:t>
            </a:r>
            <a:r>
              <a:rPr lang="en-US" sz="1200" dirty="0" smtClean="0">
                <a:solidFill>
                  <a:srgbClr val="008000"/>
                </a:solidFill>
                <a:sym typeface="Wingdings"/>
              </a:rPr>
              <a:t> is 0.4 </a:t>
            </a:r>
            <a:r>
              <a:rPr lang="en-US" sz="1200" dirty="0" err="1" smtClean="0">
                <a:solidFill>
                  <a:srgbClr val="008000"/>
                </a:solidFill>
                <a:sym typeface="Wingdings"/>
              </a:rPr>
              <a:t>GeV</a:t>
            </a:r>
            <a:r>
              <a:rPr lang="en-US" sz="1200" dirty="0" smtClean="0">
                <a:solidFill>
                  <a:srgbClr val="008000"/>
                </a:solidFill>
                <a:sym typeface="Wingdings"/>
              </a:rPr>
              <a:t> (ellipses have size of 20</a:t>
            </a:r>
            <a:r>
              <a:rPr lang="en-US" sz="1200" dirty="0" smtClean="0">
                <a:solidFill>
                  <a:srgbClr val="008000"/>
                </a:solidFill>
                <a:latin typeface="Symbol" charset="2"/>
                <a:cs typeface="Symbol" charset="2"/>
                <a:sym typeface="Wingdings"/>
              </a:rPr>
              <a:t>s</a:t>
            </a:r>
            <a:r>
              <a:rPr lang="en-US" sz="1200" dirty="0" smtClean="0">
                <a:solidFill>
                  <a:srgbClr val="008000"/>
                </a:solidFill>
                <a:sym typeface="Wingdings"/>
              </a:rPr>
              <a:t> for visibility)</a:t>
            </a:r>
            <a:endParaRPr lang="en-US" sz="1200" dirty="0" smtClean="0">
              <a:solidFill>
                <a:srgbClr val="008000"/>
              </a:solidFill>
            </a:endParaRPr>
          </a:p>
          <a:p>
            <a:pPr>
              <a:defRPr/>
            </a:pPr>
            <a:endParaRPr lang="en-US" dirty="0" smtClean="0"/>
          </a:p>
          <a:p>
            <a:pPr>
              <a:defRPr/>
            </a:pPr>
            <a:endParaRPr lang="en-US" dirty="0" smtClean="0"/>
          </a:p>
          <a:p>
            <a:pPr>
              <a:defRPr/>
            </a:pPr>
            <a:r>
              <a:rPr lang="en-US" dirty="0" smtClean="0"/>
              <a:t>Bottom </a:t>
            </a:r>
            <a:r>
              <a:rPr lang="en-US" dirty="0" err="1" smtClean="0"/>
              <a:t>lft</a:t>
            </a:r>
            <a:endParaRPr lang="en-US" dirty="0" smtClean="0"/>
          </a:p>
          <a:p>
            <a:pPr>
              <a:defRPr/>
            </a:pPr>
            <a:r>
              <a:rPr lang="en-US" dirty="0" smtClean="0"/>
              <a:t>A candidate Z boson event in the </a:t>
            </a:r>
            <a:r>
              <a:rPr lang="en-US" dirty="0" err="1" smtClean="0"/>
              <a:t>dimuon</a:t>
            </a:r>
            <a:r>
              <a:rPr lang="en-US" dirty="0" smtClean="0"/>
              <a:t> decay with 11 reconstructed vertices. This event was recorded on April 24th and is typical for the 2011 environment with high pileup. For this display the track </a:t>
            </a:r>
            <a:r>
              <a:rPr lang="en-US" dirty="0" err="1" smtClean="0"/>
              <a:t>p</a:t>
            </a:r>
            <a:r>
              <a:rPr lang="en-US" baseline="-25000" dirty="0" err="1" smtClean="0"/>
              <a:t>T</a:t>
            </a:r>
            <a:r>
              <a:rPr lang="en-US" dirty="0" smtClean="0"/>
              <a:t> threshold is 0.4 </a:t>
            </a:r>
            <a:r>
              <a:rPr lang="en-US" dirty="0" err="1" smtClean="0"/>
              <a:t>GeV</a:t>
            </a:r>
            <a:r>
              <a:rPr lang="en-US" dirty="0" smtClean="0"/>
              <a:t> and all tracks are required to have at least 2 Pixel and 7 SCT hits. The vertices shown are reconstructed using tracks with </a:t>
            </a:r>
            <a:r>
              <a:rPr lang="en-US" dirty="0" err="1" smtClean="0"/>
              <a:t>p</a:t>
            </a:r>
            <a:r>
              <a:rPr lang="en-US" baseline="-25000" dirty="0" err="1" smtClean="0"/>
              <a:t>T</a:t>
            </a:r>
            <a:r>
              <a:rPr lang="en-US" dirty="0" smtClean="0"/>
              <a:t> greater than 0.4 </a:t>
            </a:r>
            <a:r>
              <a:rPr lang="en-US" dirty="0" err="1" smtClean="0"/>
              <a:t>GeV</a:t>
            </a:r>
            <a:r>
              <a:rPr lang="en-US" dirty="0" smtClean="0"/>
              <a:t>. The smallest separation between any two of them is 3.2+-0.2 </a:t>
            </a:r>
            <a:r>
              <a:rPr lang="en-US" dirty="0" err="1" smtClean="0"/>
              <a:t>mm.The</a:t>
            </a:r>
            <a:r>
              <a:rPr lang="en-US" dirty="0" smtClean="0"/>
              <a:t> invariant mass of the two </a:t>
            </a:r>
            <a:r>
              <a:rPr lang="en-US" dirty="0" err="1" smtClean="0"/>
              <a:t>muons</a:t>
            </a:r>
            <a:r>
              <a:rPr lang="en-US" dirty="0" smtClean="0"/>
              <a:t> is 93.4 </a:t>
            </a:r>
            <a:r>
              <a:rPr lang="en-US" dirty="0" err="1" smtClean="0"/>
              <a:t>GeV</a:t>
            </a:r>
            <a:r>
              <a:rPr lang="en-US" dirty="0" smtClean="0"/>
              <a:t>. </a:t>
            </a:r>
          </a:p>
          <a:p>
            <a:pPr>
              <a:defRPr/>
            </a:pPr>
            <a:r>
              <a:rPr lang="en-US" dirty="0" smtClean="0"/>
              <a:t>Top right fig:</a:t>
            </a:r>
          </a:p>
          <a:p>
            <a:pPr>
              <a:defRPr/>
            </a:pPr>
            <a:r>
              <a:rPr lang="en-US" b="1" dirty="0" smtClean="0"/>
              <a:t>Number of Interactions per Crossing</a:t>
            </a:r>
            <a:r>
              <a:rPr lang="en-US" dirty="0" smtClean="0"/>
              <a:t/>
            </a:r>
            <a:br>
              <a:rPr lang="en-US" dirty="0" smtClean="0"/>
            </a:br>
            <a:r>
              <a:rPr lang="en-US" dirty="0" smtClean="0"/>
              <a:t>Shown is the luminosity-weighted distribution of the mean number of interactions per crossing for 2011. The integrated luminosity and the mean mu value are given in the figure. The mean number of interactions per crossing corresponds the mean of the </a:t>
            </a:r>
            <a:r>
              <a:rPr lang="en-US" dirty="0" err="1" smtClean="0"/>
              <a:t>poisson</a:t>
            </a:r>
            <a:r>
              <a:rPr lang="en-US" dirty="0" smtClean="0"/>
              <a:t> distribution on the number of interactions per crossing. It is calculated from the instantaneous luminosity as μ=L x </a:t>
            </a:r>
            <a:r>
              <a:rPr lang="en-US" dirty="0" err="1" smtClean="0"/>
              <a:t>σ</a:t>
            </a:r>
            <a:r>
              <a:rPr lang="en-US" baseline="-25000" dirty="0" err="1" smtClean="0"/>
              <a:t>inel</a:t>
            </a:r>
            <a:r>
              <a:rPr lang="en-US" dirty="0" smtClean="0"/>
              <a:t> / (</a:t>
            </a:r>
            <a:r>
              <a:rPr lang="en-US" dirty="0" err="1" smtClean="0"/>
              <a:t>n</a:t>
            </a:r>
            <a:r>
              <a:rPr lang="en-US" baseline="-25000" dirty="0" err="1" smtClean="0"/>
              <a:t>bunch</a:t>
            </a:r>
            <a:r>
              <a:rPr lang="en-US" dirty="0" smtClean="0"/>
              <a:t> x </a:t>
            </a:r>
            <a:r>
              <a:rPr lang="en-US" dirty="0" err="1" smtClean="0"/>
              <a:t>f</a:t>
            </a:r>
            <a:r>
              <a:rPr lang="en-US" baseline="-25000" dirty="0" err="1" smtClean="0"/>
              <a:t>r</a:t>
            </a:r>
            <a:r>
              <a:rPr lang="en-US" dirty="0" smtClean="0"/>
              <a:t>) where L is the instantaneous luminosity, </a:t>
            </a:r>
            <a:r>
              <a:rPr lang="en-US" dirty="0" err="1" smtClean="0"/>
              <a:t>σ</a:t>
            </a:r>
            <a:r>
              <a:rPr lang="en-US" baseline="-25000" dirty="0" err="1" smtClean="0"/>
              <a:t>inel</a:t>
            </a:r>
            <a:r>
              <a:rPr lang="en-US" dirty="0" smtClean="0"/>
              <a:t> is the inelastic cross section which we take to be 71.5 </a:t>
            </a:r>
            <a:r>
              <a:rPr lang="en-US" dirty="0" err="1" smtClean="0"/>
              <a:t>mb</a:t>
            </a:r>
            <a:r>
              <a:rPr lang="en-US" dirty="0" smtClean="0"/>
              <a:t>, </a:t>
            </a:r>
            <a:r>
              <a:rPr lang="en-US" dirty="0" err="1" smtClean="0"/>
              <a:t>n</a:t>
            </a:r>
            <a:r>
              <a:rPr lang="en-US" baseline="-25000" dirty="0" err="1" smtClean="0"/>
              <a:t>bunch</a:t>
            </a:r>
            <a:r>
              <a:rPr lang="en-US" dirty="0" smtClean="0"/>
              <a:t> is the number of colliding bunches and </a:t>
            </a:r>
            <a:r>
              <a:rPr lang="en-US" dirty="0" err="1" smtClean="0"/>
              <a:t>f</a:t>
            </a:r>
            <a:r>
              <a:rPr lang="en-US" baseline="-25000" dirty="0" err="1" smtClean="0"/>
              <a:t>r</a:t>
            </a:r>
            <a:r>
              <a:rPr lang="en-US" dirty="0" smtClean="0"/>
              <a:t> is the LHC revolution frequency. More details on this can be found in arXiv:1101.2185. The entries at μ~0 arise from pilot bunches that were present during many of the early LHC fills. The luminosity in these bunches is &gt;100 times smaller than in the main bunches resulting in values μ&lt;0.1. The maximum mean number of events per beam crossing versus day. It is determined for each bunch as described above. The online luminosity measurement is used for this calculation as for the luminosity plots. Only the maximum value during stable beam periods is shown.</a:t>
            </a:r>
          </a:p>
          <a:p>
            <a:pPr>
              <a:defRPr/>
            </a:pPr>
            <a:endParaRPr lang="en-US" dirty="0" smtClean="0"/>
          </a:p>
          <a:p>
            <a:pPr>
              <a:defRPr/>
            </a:pPr>
            <a:r>
              <a:rPr lang="en-US" dirty="0" smtClean="0"/>
              <a:t>A 7 </a:t>
            </a:r>
            <a:r>
              <a:rPr lang="en-US" dirty="0" err="1" smtClean="0"/>
              <a:t>TeV</a:t>
            </a:r>
            <a:r>
              <a:rPr lang="en-US" dirty="0" smtClean="0"/>
              <a:t> collision event collected on April 24th and is typical for the 2011 environment with high pileup .  This is a candidate Z boson event in the </a:t>
            </a:r>
            <a:r>
              <a:rPr lang="en-US" dirty="0" err="1" smtClean="0"/>
              <a:t>dimuon</a:t>
            </a:r>
            <a:r>
              <a:rPr lang="en-US" dirty="0" smtClean="0"/>
              <a:t> decay with 11 reconstructed vertices. This event was recorded on April 24th and is typical for the 2011 environment with high pileup. For this display the track </a:t>
            </a:r>
            <a:r>
              <a:rPr lang="en-US" dirty="0" err="1" smtClean="0"/>
              <a:t>p</a:t>
            </a:r>
            <a:r>
              <a:rPr lang="en-US" baseline="-25000" dirty="0" err="1" smtClean="0"/>
              <a:t>T</a:t>
            </a:r>
            <a:r>
              <a:rPr lang="en-US" dirty="0" smtClean="0"/>
              <a:t> threshold is 0.4 </a:t>
            </a:r>
            <a:r>
              <a:rPr lang="en-US" dirty="0" err="1" smtClean="0"/>
              <a:t>GeV</a:t>
            </a:r>
            <a:r>
              <a:rPr lang="en-US" dirty="0" smtClean="0"/>
              <a:t> and all tracks are required to have at least 2 Pixel and 7 SCT hits. The vertices shown are reconstructed using tracks with </a:t>
            </a:r>
            <a:r>
              <a:rPr lang="en-US" dirty="0" err="1" smtClean="0"/>
              <a:t>p</a:t>
            </a:r>
            <a:r>
              <a:rPr lang="en-US" baseline="-25000" dirty="0" err="1" smtClean="0"/>
              <a:t>T</a:t>
            </a:r>
            <a:r>
              <a:rPr lang="en-US" dirty="0" smtClean="0"/>
              <a:t> greater than 0.4 </a:t>
            </a:r>
            <a:r>
              <a:rPr lang="en-US" dirty="0" err="1" smtClean="0"/>
              <a:t>GeV</a:t>
            </a:r>
            <a:r>
              <a:rPr lang="en-US" dirty="0" smtClean="0"/>
              <a:t>. The smallest separation between any two of them is 3.2+-0.2 </a:t>
            </a:r>
            <a:r>
              <a:rPr lang="en-US" dirty="0" err="1" smtClean="0"/>
              <a:t>mm.The</a:t>
            </a:r>
            <a:r>
              <a:rPr lang="en-US" dirty="0" smtClean="0"/>
              <a:t> invariant mass of the two </a:t>
            </a:r>
            <a:r>
              <a:rPr lang="en-US" dirty="0" err="1" smtClean="0"/>
              <a:t>muons</a:t>
            </a:r>
            <a:r>
              <a:rPr lang="en-US" dirty="0" smtClean="0"/>
              <a:t> is 93.4 </a:t>
            </a:r>
            <a:r>
              <a:rPr lang="en-US" dirty="0" err="1" smtClean="0"/>
              <a:t>GeV</a:t>
            </a:r>
            <a:r>
              <a:rPr lang="en-US" dirty="0" smtClean="0"/>
              <a:t>. </a:t>
            </a:r>
          </a:p>
          <a:p>
            <a:pPr>
              <a:defRPr/>
            </a:pPr>
            <a:endParaRPr lang="en-US" dirty="0" smtClean="0"/>
          </a:p>
          <a:p>
            <a:pPr marL="285750" indent="-285750">
              <a:buFont typeface="Wingdings" charset="2"/>
              <a:buChar char="q"/>
              <a:defRPr/>
            </a:pPr>
            <a:r>
              <a:rPr lang="en-US" dirty="0" smtClean="0"/>
              <a:t>Note: luminosity so far maximized mainly through parameters </a:t>
            </a:r>
          </a:p>
          <a:p>
            <a:pPr>
              <a:defRPr/>
            </a:pPr>
            <a:r>
              <a:rPr lang="en-US" dirty="0" smtClean="0"/>
              <a:t>     which maximize pile-up (= number of interactions per crossing): </a:t>
            </a:r>
          </a:p>
          <a:p>
            <a:pPr>
              <a:defRPr/>
            </a:pPr>
            <a:r>
              <a:rPr lang="en-US" dirty="0" smtClean="0"/>
              <a:t>New record luminosity achieved:  2.5 x 10</a:t>
            </a:r>
            <a:r>
              <a:rPr lang="en-US" baseline="30000" dirty="0" smtClean="0"/>
              <a:t>32     </a:t>
            </a:r>
            <a:r>
              <a:rPr lang="en-US" dirty="0" smtClean="0">
                <a:solidFill>
                  <a:schemeClr val="bg1"/>
                </a:solidFill>
                <a:sym typeface="Wingdings"/>
              </a:rPr>
              <a:t>2.2x10</a:t>
            </a:r>
            <a:r>
              <a:rPr lang="en-US" baseline="30000" dirty="0" smtClean="0">
                <a:solidFill>
                  <a:schemeClr val="bg1"/>
                </a:solidFill>
                <a:sym typeface="Wingdings"/>
              </a:rPr>
              <a:t>33  </a:t>
            </a:r>
            <a:r>
              <a:rPr lang="en-US" sz="1800" baseline="30000" dirty="0" smtClean="0">
                <a:solidFill>
                  <a:schemeClr val="bg1"/>
                </a:solidFill>
                <a:sym typeface="Wingdings"/>
              </a:rPr>
              <a:t>(In </a:t>
            </a:r>
            <a:r>
              <a:rPr lang="en-US" sz="1800" baseline="30000" dirty="0" err="1" smtClean="0">
                <a:solidFill>
                  <a:schemeClr val="bg1"/>
                </a:solidFill>
                <a:sym typeface="Wingdings"/>
              </a:rPr>
              <a:t>aug</a:t>
            </a:r>
            <a:r>
              <a:rPr lang="en-US" sz="1800" baseline="30000" dirty="0" smtClean="0">
                <a:solidFill>
                  <a:schemeClr val="bg1"/>
                </a:solidFill>
                <a:sym typeface="Wingdings"/>
              </a:rPr>
              <a:t> 2011 !)</a:t>
            </a:r>
            <a:endParaRPr lang="en-US" sz="1800" baseline="30000" dirty="0" smtClean="0">
              <a:solidFill>
                <a:srgbClr val="FF0000"/>
              </a:solidFill>
            </a:endParaRPr>
          </a:p>
          <a:p>
            <a:pPr>
              <a:defRPr/>
            </a:pPr>
            <a:r>
              <a:rPr lang="en-US" dirty="0" smtClean="0">
                <a:solidFill>
                  <a:srgbClr val="FF0000"/>
                </a:solidFill>
              </a:rPr>
              <a:t>     -- bunch charge: 1.15 10</a:t>
            </a:r>
            <a:r>
              <a:rPr lang="en-US" baseline="30000" dirty="0" smtClean="0">
                <a:solidFill>
                  <a:srgbClr val="FF0000"/>
                </a:solidFill>
              </a:rPr>
              <a:t>11</a:t>
            </a:r>
            <a:r>
              <a:rPr lang="en-US" dirty="0" smtClean="0">
                <a:solidFill>
                  <a:srgbClr val="FF0000"/>
                </a:solidFill>
              </a:rPr>
              <a:t> p/bunch (beyond design)---</a:t>
            </a:r>
            <a:r>
              <a:rPr lang="en-US" dirty="0" smtClean="0">
                <a:solidFill>
                  <a:srgbClr val="FF0000"/>
                </a:solidFill>
                <a:sym typeface="Wingdings"/>
              </a:rPr>
              <a:t> 1.35 x10</a:t>
            </a:r>
            <a:r>
              <a:rPr lang="en-US" baseline="30000" dirty="0" smtClean="0">
                <a:solidFill>
                  <a:srgbClr val="FF0000"/>
                </a:solidFill>
                <a:sym typeface="Wingdings"/>
              </a:rPr>
              <a:t>11</a:t>
            </a:r>
            <a:r>
              <a:rPr lang="en-US" dirty="0" smtClean="0">
                <a:solidFill>
                  <a:srgbClr val="FF0000"/>
                </a:solidFill>
                <a:sym typeface="Wingdings"/>
              </a:rPr>
              <a:t> in </a:t>
            </a:r>
            <a:r>
              <a:rPr lang="en-US" dirty="0" err="1" smtClean="0">
                <a:solidFill>
                  <a:srgbClr val="FF0000"/>
                </a:solidFill>
                <a:sym typeface="Wingdings"/>
              </a:rPr>
              <a:t>aug</a:t>
            </a:r>
            <a:r>
              <a:rPr lang="en-US" dirty="0" smtClean="0">
                <a:solidFill>
                  <a:srgbClr val="FF0000"/>
                </a:solidFill>
                <a:sym typeface="Wingdings"/>
              </a:rPr>
              <a:t> 2011</a:t>
            </a:r>
            <a:endParaRPr lang="en-US" dirty="0" smtClean="0">
              <a:solidFill>
                <a:srgbClr val="FF0000"/>
              </a:solidFill>
            </a:endParaRPr>
          </a:p>
          <a:p>
            <a:pPr>
              <a:defRPr/>
            </a:pPr>
            <a:r>
              <a:rPr lang="en-US" dirty="0" smtClean="0">
                <a:latin typeface="Lucida Grande"/>
                <a:ea typeface="Lucida Grande"/>
                <a:cs typeface="Lucida Grande"/>
              </a:rPr>
              <a:t>     </a:t>
            </a:r>
            <a:r>
              <a:rPr lang="en-US" dirty="0" smtClean="0">
                <a:latin typeface="Comic Sans MS"/>
                <a:ea typeface="Lucida Grande"/>
                <a:cs typeface="Lucida Grande"/>
              </a:rPr>
              <a:t>--</a:t>
            </a:r>
            <a:r>
              <a:rPr lang="en-US" dirty="0" smtClean="0">
                <a:latin typeface="Lucida Grande"/>
                <a:ea typeface="Lucida Grande"/>
                <a:cs typeface="Lucida Grande"/>
              </a:rPr>
              <a:t> β</a:t>
            </a:r>
            <a:r>
              <a:rPr lang="en-US" dirty="0" smtClean="0"/>
              <a:t>*=1.5  --</a:t>
            </a:r>
            <a:r>
              <a:rPr lang="en-US" dirty="0" smtClean="0">
                <a:sym typeface="Wingdings"/>
              </a:rPr>
              <a:t>0.55m in end Aug 2011 (good news)</a:t>
            </a:r>
            <a:endParaRPr lang="en-US" dirty="0" smtClean="0"/>
          </a:p>
          <a:p>
            <a:pPr>
              <a:defRPr/>
            </a:pPr>
            <a:r>
              <a:rPr lang="en-US" dirty="0" smtClean="0"/>
              <a:t>     -- transverse </a:t>
            </a:r>
            <a:r>
              <a:rPr lang="en-US" dirty="0" err="1" smtClean="0"/>
              <a:t>emittance</a:t>
            </a:r>
            <a:r>
              <a:rPr lang="en-US" dirty="0" smtClean="0"/>
              <a:t>: 2-2.5 </a:t>
            </a:r>
            <a:r>
              <a:rPr lang="en-US" dirty="0" err="1" smtClean="0">
                <a:latin typeface="Lucida Grande"/>
                <a:ea typeface="Lucida Grande"/>
                <a:cs typeface="Lucida Grande"/>
              </a:rPr>
              <a:t>μ</a:t>
            </a:r>
            <a:r>
              <a:rPr lang="en-US" dirty="0" err="1" smtClean="0"/>
              <a:t>m</a:t>
            </a:r>
            <a:r>
              <a:rPr lang="en-US" dirty="0" smtClean="0"/>
              <a:t> (beyond design)--</a:t>
            </a:r>
            <a:r>
              <a:rPr lang="en-US" dirty="0" smtClean="0">
                <a:sym typeface="Wingdings"/>
              </a:rPr>
              <a:t> </a:t>
            </a:r>
            <a:r>
              <a:rPr lang="en-US" dirty="0" smtClean="0">
                <a:solidFill>
                  <a:srgbClr val="FF0000"/>
                </a:solidFill>
                <a:sym typeface="Wingdings"/>
              </a:rPr>
              <a:t>2miccron in Aug 2011 (good)</a:t>
            </a:r>
            <a:r>
              <a:rPr lang="en-US" dirty="0" smtClean="0">
                <a:solidFill>
                  <a:srgbClr val="FF0000"/>
                </a:solidFill>
              </a:rPr>
              <a:t>    </a:t>
            </a:r>
          </a:p>
          <a:p>
            <a:pPr>
              <a:defRPr/>
            </a:pPr>
            <a:r>
              <a:rPr lang="en-US" dirty="0" smtClean="0">
                <a:sym typeface="Wingdings"/>
              </a:rPr>
              <a:t>This was unexpected: LHC figures </a:t>
            </a:r>
          </a:p>
          <a:p>
            <a:pPr>
              <a:defRPr/>
            </a:pPr>
            <a:r>
              <a:rPr lang="en-US" dirty="0" smtClean="0">
                <a:sym typeface="Wingdings"/>
              </a:rPr>
              <a:t>considered over the last 20 years:</a:t>
            </a:r>
          </a:p>
          <a:p>
            <a:pPr>
              <a:defRPr/>
            </a:pPr>
            <a:r>
              <a:rPr lang="en-US" dirty="0" smtClean="0">
                <a:sym typeface="Wingdings"/>
              </a:rPr>
              <a:t>~ 2   events/x-</a:t>
            </a:r>
            <a:r>
              <a:rPr lang="en-US" dirty="0" err="1" smtClean="0">
                <a:sym typeface="Wingdings"/>
              </a:rPr>
              <a:t>ing</a:t>
            </a:r>
            <a:r>
              <a:rPr lang="en-US" dirty="0" smtClean="0">
                <a:sym typeface="Wingdings"/>
              </a:rPr>
              <a:t> at L=10</a:t>
            </a:r>
            <a:r>
              <a:rPr lang="en-US" baseline="30000" dirty="0" smtClean="0">
                <a:sym typeface="Wingdings"/>
              </a:rPr>
              <a:t>33</a:t>
            </a:r>
          </a:p>
          <a:p>
            <a:pPr>
              <a:defRPr/>
            </a:pPr>
            <a:r>
              <a:rPr lang="en-US" dirty="0" smtClean="0">
                <a:sym typeface="Wingdings"/>
              </a:rPr>
              <a:t>~ 20 events/x-</a:t>
            </a:r>
            <a:r>
              <a:rPr lang="en-US" dirty="0" err="1" smtClean="0">
                <a:sym typeface="Wingdings"/>
              </a:rPr>
              <a:t>ing</a:t>
            </a:r>
            <a:r>
              <a:rPr lang="en-US" dirty="0" smtClean="0">
                <a:sym typeface="Wingdings"/>
              </a:rPr>
              <a:t> at L=10</a:t>
            </a:r>
            <a:r>
              <a:rPr lang="en-US" baseline="30000" dirty="0" smtClean="0">
                <a:sym typeface="Wingdings"/>
              </a:rPr>
              <a:t>34</a:t>
            </a:r>
            <a:endParaRPr lang="en-US" dirty="0">
              <a:sym typeface="Wingdings"/>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solidFill>
            <a:srgbClr val="FFFFFF"/>
          </a:solidFill>
          <a:ln/>
        </p:spPr>
      </p:sp>
      <p:sp>
        <p:nvSpPr>
          <p:cNvPr id="88067"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r>
              <a:rPr lang="en-US" sz="1200" kern="1200" dirty="0" smtClean="0">
                <a:solidFill>
                  <a:schemeClr val="tx1"/>
                </a:solidFill>
                <a:latin typeface="Times New Roman" charset="0"/>
                <a:ea typeface="ＭＳ Ｐゴシック" charset="-128"/>
                <a:cs typeface="ＭＳ Ｐゴシック" charset="-128"/>
              </a:rPr>
              <a:t>Event display of Run 179938, Event 12054480. This shows a high-mass </a:t>
            </a:r>
            <a:r>
              <a:rPr lang="en-US" sz="1200" kern="1200" dirty="0" err="1" smtClean="0">
                <a:solidFill>
                  <a:schemeClr val="tx1"/>
                </a:solidFill>
                <a:latin typeface="Times New Roman" charset="0"/>
                <a:ea typeface="ＭＳ Ｐゴシック" charset="-128"/>
                <a:cs typeface="ＭＳ Ｐゴシック" charset="-128"/>
              </a:rPr>
              <a:t>dijet</a:t>
            </a:r>
            <a:r>
              <a:rPr lang="en-US" sz="1200" kern="1200" dirty="0" smtClean="0">
                <a:solidFill>
                  <a:schemeClr val="tx1"/>
                </a:solidFill>
                <a:latin typeface="Times New Roman" charset="0"/>
                <a:ea typeface="ＭＳ Ｐゴシック" charset="-128"/>
                <a:cs typeface="ＭＳ Ｐゴシック" charset="-128"/>
              </a:rPr>
              <a:t> event with two leading jets within |y| &lt; 0.8 that was collected in April 2011. The invariant mass of the </a:t>
            </a:r>
            <a:r>
              <a:rPr lang="en-US" sz="1200" kern="1200" dirty="0" err="1" smtClean="0">
                <a:solidFill>
                  <a:schemeClr val="tx1"/>
                </a:solidFill>
                <a:latin typeface="Times New Roman" charset="0"/>
                <a:ea typeface="ＭＳ Ｐゴシック" charset="-128"/>
                <a:cs typeface="ＭＳ Ｐゴシック" charset="-128"/>
              </a:rPr>
              <a:t>dijet</a:t>
            </a:r>
            <a:r>
              <a:rPr lang="en-US" sz="1200" kern="1200" dirty="0" smtClean="0">
                <a:solidFill>
                  <a:schemeClr val="tx1"/>
                </a:solidFill>
                <a:latin typeface="Times New Roman" charset="0"/>
                <a:ea typeface="ＭＳ Ｐゴシック" charset="-128"/>
                <a:cs typeface="ＭＳ Ｐゴシック" charset="-128"/>
              </a:rPr>
              <a:t> system is 4.0 </a:t>
            </a:r>
            <a:r>
              <a:rPr lang="en-US" sz="1200" kern="1200" dirty="0" err="1" smtClean="0">
                <a:solidFill>
                  <a:schemeClr val="tx1"/>
                </a:solidFill>
                <a:latin typeface="Times New Roman" charset="0"/>
                <a:ea typeface="ＭＳ Ｐゴシック" charset="-128"/>
                <a:cs typeface="ＭＳ Ｐゴシック" charset="-128"/>
              </a:rPr>
              <a:t>TeV</a:t>
            </a:r>
            <a:r>
              <a:rPr lang="en-US" sz="1200" kern="1200" dirty="0" smtClean="0">
                <a:solidFill>
                  <a:schemeClr val="tx1"/>
                </a:solidFill>
                <a:latin typeface="Times New Roman" charset="0"/>
                <a:ea typeface="ＭＳ Ｐゴシック" charset="-128"/>
                <a:cs typeface="ＭＳ Ｐゴシック" charset="-128"/>
              </a:rPr>
              <a:t>. The two leading jets have (</a:t>
            </a:r>
            <a:r>
              <a:rPr lang="en-US" sz="1200" kern="1200" dirty="0" err="1" smtClean="0">
                <a:solidFill>
                  <a:schemeClr val="tx1"/>
                </a:solidFill>
                <a:latin typeface="Times New Roman" charset="0"/>
                <a:ea typeface="ＭＳ Ｐゴシック" charset="-128"/>
                <a:cs typeface="ＭＳ Ｐゴシック" charset="-128"/>
              </a:rPr>
              <a:t>pT</a:t>
            </a:r>
            <a:r>
              <a:rPr lang="en-US" sz="1200" kern="1200" dirty="0" smtClean="0">
                <a:solidFill>
                  <a:schemeClr val="tx1"/>
                </a:solidFill>
                <a:latin typeface="Times New Roman" charset="0"/>
                <a:ea typeface="ＭＳ Ｐゴシック" charset="-128"/>
                <a:cs typeface="ＭＳ Ｐゴシック" charset="-128"/>
              </a:rPr>
              <a:t>, y) of (1.8 </a:t>
            </a:r>
            <a:r>
              <a:rPr lang="en-US" sz="1200" kern="1200" dirty="0" err="1" smtClean="0">
                <a:solidFill>
                  <a:schemeClr val="tx1"/>
                </a:solidFill>
                <a:latin typeface="Times New Roman" charset="0"/>
                <a:ea typeface="ＭＳ Ｐゴシック" charset="-128"/>
                <a:cs typeface="ＭＳ Ｐゴシック" charset="-128"/>
              </a:rPr>
              <a:t>TeV</a:t>
            </a:r>
            <a:r>
              <a:rPr lang="en-US" sz="1200" kern="1200" dirty="0" smtClean="0">
                <a:solidFill>
                  <a:schemeClr val="tx1"/>
                </a:solidFill>
                <a:latin typeface="Times New Roman" charset="0"/>
                <a:ea typeface="ＭＳ Ｐゴシック" charset="-128"/>
                <a:cs typeface="ＭＳ Ｐゴシック" charset="-128"/>
              </a:rPr>
              <a:t>, 0.3) and (1.8 </a:t>
            </a:r>
            <a:r>
              <a:rPr lang="en-US" sz="1200" kern="1200" dirty="0" err="1" smtClean="0">
                <a:solidFill>
                  <a:schemeClr val="tx1"/>
                </a:solidFill>
                <a:latin typeface="Times New Roman" charset="0"/>
                <a:ea typeface="ＭＳ Ｐゴシック" charset="-128"/>
                <a:cs typeface="ＭＳ Ｐゴシック" charset="-128"/>
              </a:rPr>
              <a:t>TeV</a:t>
            </a:r>
            <a:r>
              <a:rPr lang="en-US" sz="1200" kern="1200" dirty="0" smtClean="0">
                <a:solidFill>
                  <a:schemeClr val="tx1"/>
                </a:solidFill>
                <a:latin typeface="Times New Roman" charset="0"/>
                <a:ea typeface="ＭＳ Ｐゴシック" charset="-128"/>
                <a:cs typeface="ＭＳ Ｐゴシック" charset="-128"/>
              </a:rPr>
              <a:t>, -0.5), respectively. The missing ET in the event is 100 </a:t>
            </a:r>
            <a:r>
              <a:rPr lang="en-US" sz="1200" kern="1200" dirty="0" err="1" smtClean="0">
                <a:solidFill>
                  <a:schemeClr val="tx1"/>
                </a:solidFill>
                <a:latin typeface="Times New Roman" charset="0"/>
                <a:ea typeface="ＭＳ Ｐゴシック" charset="-128"/>
                <a:cs typeface="ＭＳ Ｐゴシック" charset="-128"/>
              </a:rPr>
              <a:t>GeV</a:t>
            </a:r>
            <a:r>
              <a:rPr lang="en-US" sz="1200" kern="1200" dirty="0" smtClean="0">
                <a:solidFill>
                  <a:schemeClr val="tx1"/>
                </a:solidFill>
                <a:latin typeface="Times New Roman" charset="0"/>
                <a:ea typeface="ＭＳ Ｐゴシック" charset="-128"/>
                <a:cs typeface="ＭＳ Ｐゴシック" charset="-128"/>
              </a:rPr>
              <a:t>.</a:t>
            </a:r>
          </a:p>
          <a:p>
            <a:endParaRPr lang="en-US" sz="1200" kern="1200" dirty="0" smtClean="0">
              <a:solidFill>
                <a:schemeClr val="tx1"/>
              </a:solidFill>
              <a:latin typeface="Times New Roman" charset="0"/>
              <a:ea typeface="ＭＳ Ｐゴシック" charset="-128"/>
              <a:cs typeface="ＭＳ Ｐゴシック"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p:cNvSpPr>
          <p:nvPr>
            <p:ph type="sldImg"/>
          </p:nvPr>
        </p:nvSpPr>
        <p:spPr>
          <a:ln/>
        </p:spPr>
      </p:sp>
      <p:sp>
        <p:nvSpPr>
          <p:cNvPr id="1157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charset="0"/>
              <a:ea typeface="ＭＳ Ｐゴシック" charset="0"/>
              <a:cs typeface="ＭＳ Ｐゴシック" charset="0"/>
            </a:endParaRPr>
          </a:p>
        </p:txBody>
      </p:sp>
      <p:sp>
        <p:nvSpPr>
          <p:cNvPr id="1157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9AC6830-320A-1049-ACAE-2D92811D4F7E}" type="slidenum">
              <a:rPr lang="en-US" sz="1300">
                <a:latin typeface="Helvetica" charset="0"/>
              </a:rPr>
              <a:pPr/>
              <a:t>47</a:t>
            </a:fld>
            <a:endParaRPr lang="en-US" sz="1300">
              <a:latin typeface="Helvetica"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4193AC-C299-E441-AFD8-E0629313AF30}" type="slidenum">
              <a:rPr lang="en-US"/>
              <a:pPr/>
              <a:t>48</a:t>
            </a:fld>
            <a:endParaRPr lang="en-US"/>
          </a:p>
        </p:txBody>
      </p:sp>
      <p:sp>
        <p:nvSpPr>
          <p:cNvPr id="287746" name="Rectangle 2"/>
          <p:cNvSpPr>
            <a:spLocks noGrp="1" noRot="1" noChangeAspect="1" noChangeArrowheads="1" noTextEdit="1"/>
          </p:cNvSpPr>
          <p:nvPr>
            <p:ph type="sldImg"/>
          </p:nvPr>
        </p:nvSpPr>
        <p:spPr>
          <a:ln/>
        </p:spPr>
      </p:sp>
      <p:sp>
        <p:nvSpPr>
          <p:cNvPr id="287747" name="Rectangle 3"/>
          <p:cNvSpPr>
            <a:spLocks noGrp="1" noChangeArrowheads="1"/>
          </p:cNvSpPr>
          <p:nvPr>
            <p:ph type="body" idx="1"/>
          </p:nvPr>
        </p:nvSpPr>
        <p:spPr/>
        <p:txBody>
          <a:bodyPr/>
          <a:lstStyle/>
          <a:p>
            <a:endParaRPr lang="el-G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268C957-C57D-4C47-80F0-376EF6024EB6}" type="slidenum">
              <a:rPr lang="en-US" sz="1300">
                <a:latin typeface="Arial" charset="0"/>
              </a:rPr>
              <a:pPr/>
              <a:t>49</a:t>
            </a:fld>
            <a:endParaRPr lang="en-US" sz="1300">
              <a:latin typeface="Arial" charset="0"/>
            </a:endParaRPr>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p:cNvSpPr>
          <p:nvPr>
            <p:ph type="sldImg"/>
          </p:nvPr>
        </p:nvSpPr>
        <p:spPr>
          <a:ln/>
        </p:spPr>
      </p:sp>
      <p:sp>
        <p:nvSpPr>
          <p:cNvPr id="1198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
        <p:nvSpPr>
          <p:cNvPr id="1198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F43407E-F123-BA4B-AAD9-C856A3735BA5}" type="slidenum">
              <a:rPr lang="en-US" sz="1300">
                <a:latin typeface="Arial" charset="0"/>
              </a:rPr>
              <a:pPr/>
              <a:t>50</a:t>
            </a:fld>
            <a:endParaRPr lang="en-US" sz="1300">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F6F2F21-440B-174A-B929-3DAC45E65ED4}" type="slidenum">
              <a:rPr lang="en-US" sz="1300">
                <a:latin typeface="Arial" charset="0"/>
              </a:rPr>
              <a:pPr/>
              <a:t>51</a:t>
            </a:fld>
            <a:endParaRPr lang="en-US" sz="1300">
              <a:latin typeface="Arial" charset="0"/>
            </a:endParaRPr>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ED6DF20-E592-584E-81A1-AF54D8085FBA}" type="slidenum">
              <a:rPr lang="en-US" sz="1300">
                <a:latin typeface="Arial" charset="0"/>
              </a:rPr>
              <a:pPr/>
              <a:t>52</a:t>
            </a:fld>
            <a:endParaRPr lang="en-US" sz="1300">
              <a:latin typeface="Arial" charset="0"/>
            </a:endParaRPr>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1FA1415-E5F8-B440-927C-4CCA8878DEE5}" type="slidenum">
              <a:rPr lang="en-US" sz="1300">
                <a:latin typeface="Arial" charset="0"/>
              </a:rPr>
              <a:pPr/>
              <a:t>53</a:t>
            </a:fld>
            <a:endParaRPr lang="en-US" sz="1300">
              <a:latin typeface="Arial"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F2CD5DC-4A0E-6541-B4B1-F96A5C6AF652}" type="slidenum">
              <a:rPr lang="en-US" sz="1300">
                <a:latin typeface="Arial" charset="0"/>
              </a:rPr>
              <a:pPr/>
              <a:t>5</a:t>
            </a:fld>
            <a:endParaRPr lang="en-US" sz="1300">
              <a:latin typeface="Arial"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44E0D51-9732-5E40-916D-239D22D09F51}" type="slidenum">
              <a:rPr lang="en-US" sz="1300">
                <a:latin typeface="Arial" charset="0"/>
              </a:rPr>
              <a:pPr/>
              <a:t>54</a:t>
            </a:fld>
            <a:endParaRPr lang="en-US" sz="1300">
              <a:latin typeface="Arial" charset="0"/>
            </a:endParaRP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083D04A-BBA9-4A40-B8DD-4A3071989AC1}" type="slidenum">
              <a:rPr lang="en-US" sz="1300">
                <a:latin typeface="Arial" charset="0"/>
              </a:rPr>
              <a:pPr/>
              <a:t>55</a:t>
            </a:fld>
            <a:endParaRPr lang="en-US" sz="1300">
              <a:latin typeface="Arial"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xfrm>
            <a:off x="974725" y="4559300"/>
            <a:ext cx="5365750"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336E546-D6E6-F14E-8B6A-E5F7E924F39C}" type="slidenum">
              <a:rPr lang="en-US" sz="1300">
                <a:latin typeface="Arial" charset="0"/>
              </a:rPr>
              <a:pPr/>
              <a:t>56</a:t>
            </a:fld>
            <a:endParaRPr lang="en-US" sz="1300">
              <a:latin typeface="Arial"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699F209-9AE5-EC4A-AF96-6220130FBABA}" type="slidenum">
              <a:rPr lang="en-US" sz="1300">
                <a:latin typeface="Arial" charset="0"/>
              </a:rPr>
              <a:pPr/>
              <a:t>57</a:t>
            </a:fld>
            <a:endParaRPr lang="en-US" sz="1300">
              <a:latin typeface="Arial" charset="0"/>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0ACACD1-3D90-0B4C-B388-6A817CBDF30B}" type="slidenum">
              <a:rPr lang="en-US" sz="1300">
                <a:latin typeface="Arial" charset="0"/>
              </a:rPr>
              <a:pPr/>
              <a:t>58</a:t>
            </a:fld>
            <a:endParaRPr lang="en-US" sz="1300">
              <a:latin typeface="Arial" charset="0"/>
            </a:endParaRPr>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AD0929B-B57D-D349-881D-7950173B04AB}" type="slidenum">
              <a:rPr lang="en-US" sz="1300">
                <a:latin typeface="Arial" charset="0"/>
              </a:rPr>
              <a:pPr/>
              <a:t>6</a:t>
            </a:fld>
            <a:endParaRPr lang="en-US" sz="1300">
              <a:latin typeface="Arial"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FE3CBDB-F275-8A49-8175-AF2CEEC1388A}" type="slidenum">
              <a:rPr lang="en-US" sz="1300">
                <a:latin typeface="Arial" charset="0"/>
              </a:rPr>
              <a:pPr/>
              <a:t>7</a:t>
            </a:fld>
            <a:endParaRPr lang="en-US" sz="130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F3529C4-D52D-BC45-B8B7-37F0E7D385A5}" type="slidenum">
              <a:rPr lang="en-US" sz="1300">
                <a:latin typeface="Arial" charset="0"/>
              </a:rPr>
              <a:pPr/>
              <a:t>8</a:t>
            </a:fld>
            <a:endParaRPr lang="en-US" sz="1300">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9BD2899-FAF3-5A44-9D09-E71D108F3DE2}" type="slidenum">
              <a:rPr lang="en-US" sz="1300">
                <a:latin typeface="Arial" charset="0"/>
              </a:rPr>
              <a:pPr/>
              <a:t>9</a:t>
            </a:fld>
            <a:endParaRPr lang="en-US" sz="1300">
              <a:latin typeface="Arial"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tif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1" hangingPunct="1">
              <a:defRPr/>
            </a:pPr>
            <a:endParaRPr lang="en-US" sz="2400">
              <a:latin typeface="Times New Roman" charset="0"/>
              <a:ea typeface="+mn-ea"/>
              <a:cs typeface="+mn-cs"/>
            </a:endParaRPr>
          </a:p>
        </p:txBody>
      </p:sp>
      <p:sp>
        <p:nvSpPr>
          <p:cNvPr id="80898" name="Rectangle 2"/>
          <p:cNvSpPr>
            <a:spLocks noGrp="1" noChangeArrowheads="1"/>
          </p:cNvSpPr>
          <p:nvPr>
            <p:ph type="ctrTitle"/>
          </p:nvPr>
        </p:nvSpPr>
        <p:spPr>
          <a:xfrm>
            <a:off x="685800" y="990600"/>
            <a:ext cx="7772400" cy="1371600"/>
          </a:xfrm>
        </p:spPr>
        <p:txBody>
          <a:bodyPr/>
          <a:lstStyle>
            <a:lvl1pPr>
              <a:defRPr sz="4000"/>
            </a:lvl1pPr>
          </a:lstStyle>
          <a:p>
            <a:r>
              <a:rPr lang="en-US"/>
              <a:t>Click to edit Master title style</a:t>
            </a:r>
          </a:p>
        </p:txBody>
      </p:sp>
      <p:sp>
        <p:nvSpPr>
          <p:cNvPr id="80899" name="Rectangle 3"/>
          <p:cNvSpPr>
            <a:spLocks noGrp="1" noChangeArrowheads="1"/>
          </p:cNvSpPr>
          <p:nvPr>
            <p:ph type="subTitle" idx="1"/>
          </p:nvPr>
        </p:nvSpPr>
        <p:spPr>
          <a:xfrm>
            <a:off x="1447800" y="3429000"/>
            <a:ext cx="7010400" cy="1600200"/>
          </a:xfrm>
        </p:spPr>
        <p:txBody>
          <a:bodyPr/>
          <a:lstStyle>
            <a:lvl1pPr marL="0" indent="0">
              <a:buFont typeface="Wingdings" charset="2"/>
              <a:buNone/>
              <a:defRPr sz="2800"/>
            </a:lvl1pPr>
          </a:lstStyle>
          <a:p>
            <a:r>
              <a:rPr lang="en-US"/>
              <a:t>Click to edit Master subtitle style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US"/>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r>
              <a:rPr lang="el-GR" smtClean="0"/>
              <a:t>Ανιχνευτές Σωματιδίων</a:t>
            </a:r>
            <a:endParaRPr lang="en-US"/>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fld id="{A21094EE-564E-DC49-A27D-06D31768AE13}" type="slidenum">
              <a:rPr lang="en-US"/>
              <a:pPr/>
              <a:t>‹#›</a:t>
            </a:fld>
            <a:endParaRPr lang="en-US"/>
          </a:p>
        </p:txBody>
      </p:sp>
    </p:spTree>
    <p:extLst>
      <p:ext uri="{BB962C8B-B14F-4D97-AF65-F5344CB8AC3E}">
        <p14:creationId xmlns:p14="http://schemas.microsoft.com/office/powerpoint/2010/main" val="3487123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6" name="Rectangle 8"/>
          <p:cNvSpPr>
            <a:spLocks noGrp="1" noChangeArrowheads="1"/>
          </p:cNvSpPr>
          <p:nvPr>
            <p:ph type="sldNum" sz="quarter" idx="12"/>
          </p:nvPr>
        </p:nvSpPr>
        <p:spPr>
          <a:ln/>
        </p:spPr>
        <p:txBody>
          <a:bodyPr/>
          <a:lstStyle>
            <a:lvl1pPr>
              <a:defRPr/>
            </a:lvl1pPr>
          </a:lstStyle>
          <a:p>
            <a:fld id="{A2603246-A82F-9340-A8C9-46C26E0ABD41}" type="slidenum">
              <a:rPr lang="en-US"/>
              <a:pPr/>
              <a:t>‹#›</a:t>
            </a:fld>
            <a:endParaRPr lang="en-US"/>
          </a:p>
        </p:txBody>
      </p:sp>
    </p:spTree>
    <p:extLst>
      <p:ext uri="{BB962C8B-B14F-4D97-AF65-F5344CB8AC3E}">
        <p14:creationId xmlns:p14="http://schemas.microsoft.com/office/powerpoint/2010/main" val="696489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6" name="Rectangle 8"/>
          <p:cNvSpPr>
            <a:spLocks noGrp="1" noChangeArrowheads="1"/>
          </p:cNvSpPr>
          <p:nvPr>
            <p:ph type="sldNum" sz="quarter" idx="12"/>
          </p:nvPr>
        </p:nvSpPr>
        <p:spPr>
          <a:ln/>
        </p:spPr>
        <p:txBody>
          <a:bodyPr/>
          <a:lstStyle>
            <a:lvl1pPr>
              <a:defRPr/>
            </a:lvl1pPr>
          </a:lstStyle>
          <a:p>
            <a:fld id="{AD8F6C5F-73A5-AD4C-A242-0927F0C01869}" type="slidenum">
              <a:rPr lang="en-US"/>
              <a:pPr/>
              <a:t>‹#›</a:t>
            </a:fld>
            <a:endParaRPr lang="en-US"/>
          </a:p>
        </p:txBody>
      </p:sp>
    </p:spTree>
    <p:extLst>
      <p:ext uri="{BB962C8B-B14F-4D97-AF65-F5344CB8AC3E}">
        <p14:creationId xmlns:p14="http://schemas.microsoft.com/office/powerpoint/2010/main" val="473679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106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143000"/>
            <a:ext cx="4229100"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10100" y="1143000"/>
            <a:ext cx="4229100"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7" name="Rectangle 8"/>
          <p:cNvSpPr>
            <a:spLocks noGrp="1" noChangeArrowheads="1"/>
          </p:cNvSpPr>
          <p:nvPr>
            <p:ph type="sldNum" sz="quarter" idx="12"/>
          </p:nvPr>
        </p:nvSpPr>
        <p:spPr>
          <a:ln/>
        </p:spPr>
        <p:txBody>
          <a:bodyPr/>
          <a:lstStyle>
            <a:lvl1pPr>
              <a:defRPr/>
            </a:lvl1pPr>
          </a:lstStyle>
          <a:p>
            <a:fld id="{1FC0B6EA-7E2D-6446-939A-74798DE90F54}" type="slidenum">
              <a:rPr lang="en-US"/>
              <a:pPr/>
              <a:t>‹#›</a:t>
            </a:fld>
            <a:endParaRPr lang="en-US"/>
          </a:p>
        </p:txBody>
      </p:sp>
    </p:spTree>
    <p:extLst>
      <p:ext uri="{BB962C8B-B14F-4D97-AF65-F5344CB8AC3E}">
        <p14:creationId xmlns:p14="http://schemas.microsoft.com/office/powerpoint/2010/main" val="2944499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6" name="Rectangle 6"/>
          <p:cNvSpPr>
            <a:spLocks noGrp="1" noChangeArrowheads="1"/>
          </p:cNvSpPr>
          <p:nvPr>
            <p:ph type="sldNum" sz="quarter" idx="12"/>
          </p:nvPr>
        </p:nvSpPr>
        <p:spPr>
          <a:ln/>
        </p:spPr>
        <p:txBody>
          <a:bodyPr/>
          <a:lstStyle>
            <a:lvl1pPr>
              <a:defRPr/>
            </a:lvl1pPr>
          </a:lstStyle>
          <a:p>
            <a:fld id="{D73805D3-52DD-744A-BC79-0DD202BE000D}" type="slidenum">
              <a:rPr lang="en-US"/>
              <a:pPr/>
              <a:t>‹#›</a:t>
            </a:fld>
            <a:endParaRPr lang="en-US"/>
          </a:p>
        </p:txBody>
      </p:sp>
    </p:spTree>
    <p:extLst>
      <p:ext uri="{BB962C8B-B14F-4D97-AF65-F5344CB8AC3E}">
        <p14:creationId xmlns:p14="http://schemas.microsoft.com/office/powerpoint/2010/main" val="970885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6" name="Rectangle 6"/>
          <p:cNvSpPr>
            <a:spLocks noGrp="1" noChangeArrowheads="1"/>
          </p:cNvSpPr>
          <p:nvPr>
            <p:ph type="sldNum" sz="quarter" idx="12"/>
          </p:nvPr>
        </p:nvSpPr>
        <p:spPr>
          <a:ln/>
        </p:spPr>
        <p:txBody>
          <a:bodyPr/>
          <a:lstStyle>
            <a:lvl1pPr>
              <a:defRPr/>
            </a:lvl1pPr>
          </a:lstStyle>
          <a:p>
            <a:fld id="{4E286CF3-FB80-E34D-B1AC-38984DE6376D}" type="slidenum">
              <a:rPr lang="en-US"/>
              <a:pPr/>
              <a:t>‹#›</a:t>
            </a:fld>
            <a:endParaRPr lang="en-US"/>
          </a:p>
        </p:txBody>
      </p:sp>
    </p:spTree>
    <p:extLst>
      <p:ext uri="{BB962C8B-B14F-4D97-AF65-F5344CB8AC3E}">
        <p14:creationId xmlns:p14="http://schemas.microsoft.com/office/powerpoint/2010/main" val="9426771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6" name="Rectangle 6"/>
          <p:cNvSpPr>
            <a:spLocks noGrp="1" noChangeArrowheads="1"/>
          </p:cNvSpPr>
          <p:nvPr>
            <p:ph type="sldNum" sz="quarter" idx="12"/>
          </p:nvPr>
        </p:nvSpPr>
        <p:spPr>
          <a:ln/>
        </p:spPr>
        <p:txBody>
          <a:bodyPr/>
          <a:lstStyle>
            <a:lvl1pPr>
              <a:defRPr/>
            </a:lvl1pPr>
          </a:lstStyle>
          <a:p>
            <a:fld id="{02E5E0E1-9F5D-364B-9919-7A88859B96CE}" type="slidenum">
              <a:rPr lang="en-US"/>
              <a:pPr/>
              <a:t>‹#›</a:t>
            </a:fld>
            <a:endParaRPr lang="en-US"/>
          </a:p>
        </p:txBody>
      </p:sp>
    </p:spTree>
    <p:extLst>
      <p:ext uri="{BB962C8B-B14F-4D97-AF65-F5344CB8AC3E}">
        <p14:creationId xmlns:p14="http://schemas.microsoft.com/office/powerpoint/2010/main" val="704190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7" name="Rectangle 6"/>
          <p:cNvSpPr>
            <a:spLocks noGrp="1" noChangeArrowheads="1"/>
          </p:cNvSpPr>
          <p:nvPr>
            <p:ph type="sldNum" sz="quarter" idx="12"/>
          </p:nvPr>
        </p:nvSpPr>
        <p:spPr>
          <a:ln/>
        </p:spPr>
        <p:txBody>
          <a:bodyPr/>
          <a:lstStyle>
            <a:lvl1pPr>
              <a:defRPr/>
            </a:lvl1pPr>
          </a:lstStyle>
          <a:p>
            <a:fld id="{A594874F-8132-B94E-97C8-38A81342C455}" type="slidenum">
              <a:rPr lang="en-US"/>
              <a:pPr/>
              <a:t>‹#›</a:t>
            </a:fld>
            <a:endParaRPr lang="en-US"/>
          </a:p>
        </p:txBody>
      </p:sp>
    </p:spTree>
    <p:extLst>
      <p:ext uri="{BB962C8B-B14F-4D97-AF65-F5344CB8AC3E}">
        <p14:creationId xmlns:p14="http://schemas.microsoft.com/office/powerpoint/2010/main" val="30843675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9" name="Rectangle 6"/>
          <p:cNvSpPr>
            <a:spLocks noGrp="1" noChangeArrowheads="1"/>
          </p:cNvSpPr>
          <p:nvPr>
            <p:ph type="sldNum" sz="quarter" idx="12"/>
          </p:nvPr>
        </p:nvSpPr>
        <p:spPr>
          <a:ln/>
        </p:spPr>
        <p:txBody>
          <a:bodyPr/>
          <a:lstStyle>
            <a:lvl1pPr>
              <a:defRPr/>
            </a:lvl1pPr>
          </a:lstStyle>
          <a:p>
            <a:fld id="{C9874490-5636-1F4C-BB90-0E002C449E7B}" type="slidenum">
              <a:rPr lang="en-US"/>
              <a:pPr/>
              <a:t>‹#›</a:t>
            </a:fld>
            <a:endParaRPr lang="en-US"/>
          </a:p>
        </p:txBody>
      </p:sp>
    </p:spTree>
    <p:extLst>
      <p:ext uri="{BB962C8B-B14F-4D97-AF65-F5344CB8AC3E}">
        <p14:creationId xmlns:p14="http://schemas.microsoft.com/office/powerpoint/2010/main" val="2206733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5" name="Rectangle 6"/>
          <p:cNvSpPr>
            <a:spLocks noGrp="1" noChangeArrowheads="1"/>
          </p:cNvSpPr>
          <p:nvPr>
            <p:ph type="sldNum" sz="quarter" idx="12"/>
          </p:nvPr>
        </p:nvSpPr>
        <p:spPr>
          <a:ln/>
        </p:spPr>
        <p:txBody>
          <a:bodyPr/>
          <a:lstStyle>
            <a:lvl1pPr>
              <a:defRPr/>
            </a:lvl1pPr>
          </a:lstStyle>
          <a:p>
            <a:fld id="{40AD6987-8266-A646-9DE0-6092BC14B651}" type="slidenum">
              <a:rPr lang="en-US"/>
              <a:pPr/>
              <a:t>‹#›</a:t>
            </a:fld>
            <a:endParaRPr lang="en-US"/>
          </a:p>
        </p:txBody>
      </p:sp>
    </p:spTree>
    <p:extLst>
      <p:ext uri="{BB962C8B-B14F-4D97-AF65-F5344CB8AC3E}">
        <p14:creationId xmlns:p14="http://schemas.microsoft.com/office/powerpoint/2010/main" val="10883798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4" name="Rectangle 6"/>
          <p:cNvSpPr>
            <a:spLocks noGrp="1" noChangeArrowheads="1"/>
          </p:cNvSpPr>
          <p:nvPr>
            <p:ph type="sldNum" sz="quarter" idx="12"/>
          </p:nvPr>
        </p:nvSpPr>
        <p:spPr>
          <a:ln/>
        </p:spPr>
        <p:txBody>
          <a:bodyPr/>
          <a:lstStyle>
            <a:lvl1pPr>
              <a:defRPr/>
            </a:lvl1pPr>
          </a:lstStyle>
          <a:p>
            <a:fld id="{85CF6005-4D3D-C844-A066-A13947A26CA7}" type="slidenum">
              <a:rPr lang="en-US"/>
              <a:pPr/>
              <a:t>‹#›</a:t>
            </a:fld>
            <a:endParaRPr lang="en-US"/>
          </a:p>
        </p:txBody>
      </p:sp>
    </p:spTree>
    <p:extLst>
      <p:ext uri="{BB962C8B-B14F-4D97-AF65-F5344CB8AC3E}">
        <p14:creationId xmlns:p14="http://schemas.microsoft.com/office/powerpoint/2010/main" val="1613941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6" name="Rectangle 8"/>
          <p:cNvSpPr>
            <a:spLocks noGrp="1" noChangeArrowheads="1"/>
          </p:cNvSpPr>
          <p:nvPr>
            <p:ph type="sldNum" sz="quarter" idx="12"/>
          </p:nvPr>
        </p:nvSpPr>
        <p:spPr>
          <a:ln/>
        </p:spPr>
        <p:txBody>
          <a:bodyPr/>
          <a:lstStyle>
            <a:lvl1pPr>
              <a:defRPr/>
            </a:lvl1pPr>
          </a:lstStyle>
          <a:p>
            <a:fld id="{51F83190-604A-914E-B481-5BFC49291B2E}" type="slidenum">
              <a:rPr lang="en-US"/>
              <a:pPr/>
              <a:t>‹#›</a:t>
            </a:fld>
            <a:endParaRPr lang="en-US"/>
          </a:p>
        </p:txBody>
      </p:sp>
    </p:spTree>
    <p:extLst>
      <p:ext uri="{BB962C8B-B14F-4D97-AF65-F5344CB8AC3E}">
        <p14:creationId xmlns:p14="http://schemas.microsoft.com/office/powerpoint/2010/main" val="40351410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7" name="Rectangle 6"/>
          <p:cNvSpPr>
            <a:spLocks noGrp="1" noChangeArrowheads="1"/>
          </p:cNvSpPr>
          <p:nvPr>
            <p:ph type="sldNum" sz="quarter" idx="12"/>
          </p:nvPr>
        </p:nvSpPr>
        <p:spPr>
          <a:ln/>
        </p:spPr>
        <p:txBody>
          <a:bodyPr/>
          <a:lstStyle>
            <a:lvl1pPr>
              <a:defRPr/>
            </a:lvl1pPr>
          </a:lstStyle>
          <a:p>
            <a:fld id="{6D568356-911E-DC4E-A245-FDC9DE79A7FF}" type="slidenum">
              <a:rPr lang="en-US"/>
              <a:pPr/>
              <a:t>‹#›</a:t>
            </a:fld>
            <a:endParaRPr lang="en-US"/>
          </a:p>
        </p:txBody>
      </p:sp>
    </p:spTree>
    <p:extLst>
      <p:ext uri="{BB962C8B-B14F-4D97-AF65-F5344CB8AC3E}">
        <p14:creationId xmlns:p14="http://schemas.microsoft.com/office/powerpoint/2010/main" val="22604650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7" name="Rectangle 6"/>
          <p:cNvSpPr>
            <a:spLocks noGrp="1" noChangeArrowheads="1"/>
          </p:cNvSpPr>
          <p:nvPr>
            <p:ph type="sldNum" sz="quarter" idx="12"/>
          </p:nvPr>
        </p:nvSpPr>
        <p:spPr>
          <a:ln/>
        </p:spPr>
        <p:txBody>
          <a:bodyPr/>
          <a:lstStyle>
            <a:lvl1pPr>
              <a:defRPr/>
            </a:lvl1pPr>
          </a:lstStyle>
          <a:p>
            <a:fld id="{96649509-7233-BC4D-B30C-A30DE608C5F9}" type="slidenum">
              <a:rPr lang="en-US"/>
              <a:pPr/>
              <a:t>‹#›</a:t>
            </a:fld>
            <a:endParaRPr lang="en-US"/>
          </a:p>
        </p:txBody>
      </p:sp>
    </p:spTree>
    <p:extLst>
      <p:ext uri="{BB962C8B-B14F-4D97-AF65-F5344CB8AC3E}">
        <p14:creationId xmlns:p14="http://schemas.microsoft.com/office/powerpoint/2010/main" val="25322700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6" name="Rectangle 6"/>
          <p:cNvSpPr>
            <a:spLocks noGrp="1" noChangeArrowheads="1"/>
          </p:cNvSpPr>
          <p:nvPr>
            <p:ph type="sldNum" sz="quarter" idx="12"/>
          </p:nvPr>
        </p:nvSpPr>
        <p:spPr>
          <a:ln/>
        </p:spPr>
        <p:txBody>
          <a:bodyPr/>
          <a:lstStyle>
            <a:lvl1pPr>
              <a:defRPr/>
            </a:lvl1pPr>
          </a:lstStyle>
          <a:p>
            <a:fld id="{2D9880B4-CA06-5A49-9708-25AF9EC26392}" type="slidenum">
              <a:rPr lang="en-US"/>
              <a:pPr/>
              <a:t>‹#›</a:t>
            </a:fld>
            <a:endParaRPr lang="en-US"/>
          </a:p>
        </p:txBody>
      </p:sp>
    </p:spTree>
    <p:extLst>
      <p:ext uri="{BB962C8B-B14F-4D97-AF65-F5344CB8AC3E}">
        <p14:creationId xmlns:p14="http://schemas.microsoft.com/office/powerpoint/2010/main" val="17754085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6" name="Rectangle 6"/>
          <p:cNvSpPr>
            <a:spLocks noGrp="1" noChangeArrowheads="1"/>
          </p:cNvSpPr>
          <p:nvPr>
            <p:ph type="sldNum" sz="quarter" idx="12"/>
          </p:nvPr>
        </p:nvSpPr>
        <p:spPr>
          <a:ln/>
        </p:spPr>
        <p:txBody>
          <a:bodyPr/>
          <a:lstStyle>
            <a:lvl1pPr>
              <a:defRPr/>
            </a:lvl1pPr>
          </a:lstStyle>
          <a:p>
            <a:fld id="{E4ECA1E7-57BF-EE4D-854D-122B4EE6D440}" type="slidenum">
              <a:rPr lang="en-US"/>
              <a:pPr/>
              <a:t>‹#›</a:t>
            </a:fld>
            <a:endParaRPr lang="en-US"/>
          </a:p>
        </p:txBody>
      </p:sp>
    </p:spTree>
    <p:extLst>
      <p:ext uri="{BB962C8B-B14F-4D97-AF65-F5344CB8AC3E}">
        <p14:creationId xmlns:p14="http://schemas.microsoft.com/office/powerpoint/2010/main" val="7203997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763000" cy="900000"/>
          </a:xfrm>
          <a:prstGeom prst="rect">
            <a:avLst/>
          </a:prstGeom>
        </p:spPr>
        <p:txBody>
          <a:bodyPr/>
          <a:lstStyle/>
          <a:p>
            <a:r>
              <a:rPr lang="en-US" dirty="0" smtClean="0"/>
              <a:t>Click to edit Master title style</a:t>
            </a:r>
            <a:endParaRPr lang="de-DE" dirty="0"/>
          </a:p>
        </p:txBody>
      </p:sp>
      <p:sp>
        <p:nvSpPr>
          <p:cNvPr id="10" name="Picture Placeholder 9"/>
          <p:cNvSpPr>
            <a:spLocks noGrp="1"/>
          </p:cNvSpPr>
          <p:nvPr>
            <p:ph type="pic" sz="quarter" idx="13"/>
          </p:nvPr>
        </p:nvSpPr>
        <p:spPr>
          <a:xfrm>
            <a:off x="4953000" y="1143000"/>
            <a:ext cx="3733800" cy="2448000"/>
          </a:xfrm>
        </p:spPr>
        <p:txBody>
          <a:bodyPr rtlCol="0">
            <a:normAutofit/>
          </a:bodyPr>
          <a:lstStyle/>
          <a:p>
            <a:pPr lvl="0"/>
            <a:endParaRPr lang="de-DE" noProof="0"/>
          </a:p>
        </p:txBody>
      </p:sp>
      <p:sp>
        <p:nvSpPr>
          <p:cNvPr id="11" name="Picture Placeholder 9"/>
          <p:cNvSpPr>
            <a:spLocks noGrp="1"/>
          </p:cNvSpPr>
          <p:nvPr>
            <p:ph type="pic" sz="quarter" idx="14"/>
          </p:nvPr>
        </p:nvSpPr>
        <p:spPr>
          <a:xfrm>
            <a:off x="4953000" y="3952800"/>
            <a:ext cx="3733800" cy="2448000"/>
          </a:xfrm>
        </p:spPr>
        <p:txBody>
          <a:bodyPr rtlCol="0">
            <a:normAutofit/>
          </a:bodyPr>
          <a:lstStyle/>
          <a:p>
            <a:pPr lvl="0"/>
            <a:endParaRPr lang="de-DE" noProof="0"/>
          </a:p>
        </p:txBody>
      </p:sp>
      <p:sp>
        <p:nvSpPr>
          <p:cNvPr id="13" name="Text Placeholder 12"/>
          <p:cNvSpPr>
            <a:spLocks noGrp="1"/>
          </p:cNvSpPr>
          <p:nvPr>
            <p:ph type="body" sz="quarter" idx="15"/>
          </p:nvPr>
        </p:nvSpPr>
        <p:spPr>
          <a:xfrm>
            <a:off x="457200" y="1143000"/>
            <a:ext cx="3960000" cy="5257800"/>
          </a:xfrm>
        </p:spPr>
        <p:txBody>
          <a:bodyPr/>
          <a:lstStyle>
            <a:lvl1pPr>
              <a:buSzPct val="100000"/>
              <a:buFontTx/>
              <a:buBlip>
                <a:blip r:embed="rId2"/>
              </a:buBlip>
              <a:defRPr sz="1800">
                <a:solidFill>
                  <a:srgbClr val="000000"/>
                </a:solidFill>
                <a:effectLst>
                  <a:outerShdw blurRad="38100" dist="38100" dir="2700000" algn="tl">
                    <a:srgbClr val="000000">
                      <a:alpha val="43137"/>
                    </a:srgbClr>
                  </a:outerShdw>
                </a:effectLst>
                <a:latin typeface="Arial"/>
                <a:cs typeface="Arial"/>
              </a:defRPr>
            </a:lvl1pPr>
            <a:lvl2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2pPr>
            <a:lvl3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3pPr>
            <a:lvl4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4pPr>
            <a:lvl5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1988815694"/>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6" name="Rectangle 8"/>
          <p:cNvSpPr>
            <a:spLocks noGrp="1" noChangeArrowheads="1"/>
          </p:cNvSpPr>
          <p:nvPr>
            <p:ph type="sldNum" sz="quarter" idx="12"/>
          </p:nvPr>
        </p:nvSpPr>
        <p:spPr>
          <a:ln/>
        </p:spPr>
        <p:txBody>
          <a:bodyPr/>
          <a:lstStyle>
            <a:lvl1pPr>
              <a:defRPr/>
            </a:lvl1pPr>
          </a:lstStyle>
          <a:p>
            <a:fld id="{E6BD941C-4465-4D44-A54D-68CA4589F84F}" type="slidenum">
              <a:rPr lang="en-US"/>
              <a:pPr/>
              <a:t>‹#›</a:t>
            </a:fld>
            <a:endParaRPr lang="en-US"/>
          </a:p>
        </p:txBody>
      </p:sp>
    </p:spTree>
    <p:extLst>
      <p:ext uri="{BB962C8B-B14F-4D97-AF65-F5344CB8AC3E}">
        <p14:creationId xmlns:p14="http://schemas.microsoft.com/office/powerpoint/2010/main" val="1908853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143000"/>
            <a:ext cx="42291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143000"/>
            <a:ext cx="42291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7" name="Rectangle 8"/>
          <p:cNvSpPr>
            <a:spLocks noGrp="1" noChangeArrowheads="1"/>
          </p:cNvSpPr>
          <p:nvPr>
            <p:ph type="sldNum" sz="quarter" idx="12"/>
          </p:nvPr>
        </p:nvSpPr>
        <p:spPr>
          <a:ln/>
        </p:spPr>
        <p:txBody>
          <a:bodyPr/>
          <a:lstStyle>
            <a:lvl1pPr>
              <a:defRPr/>
            </a:lvl1pPr>
          </a:lstStyle>
          <a:p>
            <a:fld id="{946F7E94-2DCF-EF4B-A00D-6608B7490944}" type="slidenum">
              <a:rPr lang="en-US"/>
              <a:pPr/>
              <a:t>‹#›</a:t>
            </a:fld>
            <a:endParaRPr lang="en-US"/>
          </a:p>
        </p:txBody>
      </p:sp>
    </p:spTree>
    <p:extLst>
      <p:ext uri="{BB962C8B-B14F-4D97-AF65-F5344CB8AC3E}">
        <p14:creationId xmlns:p14="http://schemas.microsoft.com/office/powerpoint/2010/main" val="2424744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9" name="Rectangle 8"/>
          <p:cNvSpPr>
            <a:spLocks noGrp="1" noChangeArrowheads="1"/>
          </p:cNvSpPr>
          <p:nvPr>
            <p:ph type="sldNum" sz="quarter" idx="12"/>
          </p:nvPr>
        </p:nvSpPr>
        <p:spPr>
          <a:ln/>
        </p:spPr>
        <p:txBody>
          <a:bodyPr/>
          <a:lstStyle>
            <a:lvl1pPr>
              <a:defRPr/>
            </a:lvl1pPr>
          </a:lstStyle>
          <a:p>
            <a:fld id="{0F40A444-1C62-1642-9CFF-86EF216B22BE}" type="slidenum">
              <a:rPr lang="en-US"/>
              <a:pPr/>
              <a:t>‹#›</a:t>
            </a:fld>
            <a:endParaRPr lang="en-US"/>
          </a:p>
        </p:txBody>
      </p:sp>
    </p:spTree>
    <p:extLst>
      <p:ext uri="{BB962C8B-B14F-4D97-AF65-F5344CB8AC3E}">
        <p14:creationId xmlns:p14="http://schemas.microsoft.com/office/powerpoint/2010/main" val="2483884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5" name="Rectangle 8"/>
          <p:cNvSpPr>
            <a:spLocks noGrp="1" noChangeArrowheads="1"/>
          </p:cNvSpPr>
          <p:nvPr>
            <p:ph type="sldNum" sz="quarter" idx="12"/>
          </p:nvPr>
        </p:nvSpPr>
        <p:spPr>
          <a:ln/>
        </p:spPr>
        <p:txBody>
          <a:bodyPr/>
          <a:lstStyle>
            <a:lvl1pPr>
              <a:defRPr/>
            </a:lvl1pPr>
          </a:lstStyle>
          <a:p>
            <a:fld id="{5F1732C8-5468-7C49-A54A-545F972F01A5}" type="slidenum">
              <a:rPr lang="en-US"/>
              <a:pPr/>
              <a:t>‹#›</a:t>
            </a:fld>
            <a:endParaRPr lang="en-US"/>
          </a:p>
        </p:txBody>
      </p:sp>
    </p:spTree>
    <p:extLst>
      <p:ext uri="{BB962C8B-B14F-4D97-AF65-F5344CB8AC3E}">
        <p14:creationId xmlns:p14="http://schemas.microsoft.com/office/powerpoint/2010/main" val="713389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4" name="Rectangle 8"/>
          <p:cNvSpPr>
            <a:spLocks noGrp="1" noChangeArrowheads="1"/>
          </p:cNvSpPr>
          <p:nvPr>
            <p:ph type="sldNum" sz="quarter" idx="12"/>
          </p:nvPr>
        </p:nvSpPr>
        <p:spPr>
          <a:ln/>
        </p:spPr>
        <p:txBody>
          <a:bodyPr/>
          <a:lstStyle>
            <a:lvl1pPr>
              <a:defRPr/>
            </a:lvl1pPr>
          </a:lstStyle>
          <a:p>
            <a:fld id="{B59321CC-450A-594C-902B-ADF16C79993C}" type="slidenum">
              <a:rPr lang="en-US"/>
              <a:pPr/>
              <a:t>‹#›</a:t>
            </a:fld>
            <a:endParaRPr lang="en-US"/>
          </a:p>
        </p:txBody>
      </p:sp>
    </p:spTree>
    <p:extLst>
      <p:ext uri="{BB962C8B-B14F-4D97-AF65-F5344CB8AC3E}">
        <p14:creationId xmlns:p14="http://schemas.microsoft.com/office/powerpoint/2010/main" val="794911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7" name="Rectangle 8"/>
          <p:cNvSpPr>
            <a:spLocks noGrp="1" noChangeArrowheads="1"/>
          </p:cNvSpPr>
          <p:nvPr>
            <p:ph type="sldNum" sz="quarter" idx="12"/>
          </p:nvPr>
        </p:nvSpPr>
        <p:spPr>
          <a:ln/>
        </p:spPr>
        <p:txBody>
          <a:bodyPr/>
          <a:lstStyle>
            <a:lvl1pPr>
              <a:defRPr/>
            </a:lvl1pPr>
          </a:lstStyle>
          <a:p>
            <a:fld id="{887F6AC2-C65E-4F49-9A9E-85A1870956EE}" type="slidenum">
              <a:rPr lang="en-US"/>
              <a:pPr/>
              <a:t>‹#›</a:t>
            </a:fld>
            <a:endParaRPr lang="en-US"/>
          </a:p>
        </p:txBody>
      </p:sp>
    </p:spTree>
    <p:extLst>
      <p:ext uri="{BB962C8B-B14F-4D97-AF65-F5344CB8AC3E}">
        <p14:creationId xmlns:p14="http://schemas.microsoft.com/office/powerpoint/2010/main" val="2104103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a:t>
            </a:r>
            <a:endParaRPr lang="en-US"/>
          </a:p>
        </p:txBody>
      </p:sp>
      <p:sp>
        <p:nvSpPr>
          <p:cNvPr id="7" name="Rectangle 8"/>
          <p:cNvSpPr>
            <a:spLocks noGrp="1" noChangeArrowheads="1"/>
          </p:cNvSpPr>
          <p:nvPr>
            <p:ph type="sldNum" sz="quarter" idx="12"/>
          </p:nvPr>
        </p:nvSpPr>
        <p:spPr>
          <a:ln/>
        </p:spPr>
        <p:txBody>
          <a:bodyPr/>
          <a:lstStyle>
            <a:lvl1pPr>
              <a:defRPr/>
            </a:lvl1pPr>
          </a:lstStyle>
          <a:p>
            <a:fld id="{0AA2C1B7-4CCC-F542-AA64-2AA3FA1DD0B0}" type="slidenum">
              <a:rPr lang="en-US"/>
              <a:pPr/>
              <a:t>‹#›</a:t>
            </a:fld>
            <a:endParaRPr lang="en-US"/>
          </a:p>
        </p:txBody>
      </p:sp>
    </p:spTree>
    <p:extLst>
      <p:ext uri="{BB962C8B-B14F-4D97-AF65-F5344CB8AC3E}">
        <p14:creationId xmlns:p14="http://schemas.microsoft.com/office/powerpoint/2010/main" val="10226007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10">
          <a:fgClr>
            <a:srgbClr val="CCCC00"/>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0"/>
            <a:ext cx="861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28600" y="1143000"/>
            <a:ext cx="8610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9876" name="AutoShape 4"/>
          <p:cNvSpPr>
            <a:spLocks noChangeArrowheads="1"/>
          </p:cNvSpPr>
          <p:nvPr/>
        </p:nvSpPr>
        <p:spPr bwMode="auto">
          <a:xfrm>
            <a:off x="228600" y="990600"/>
            <a:ext cx="8534400" cy="109538"/>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1" hangingPunct="1">
              <a:defRPr/>
            </a:pPr>
            <a:endParaRPr lang="en-US" sz="2400">
              <a:latin typeface="Times New Roman" charset="0"/>
              <a:ea typeface="+mn-ea"/>
              <a:cs typeface="+mn-cs"/>
            </a:endParaRPr>
          </a:p>
        </p:txBody>
      </p:sp>
      <p:sp>
        <p:nvSpPr>
          <p:cNvPr id="79877" name="Line 5"/>
          <p:cNvSpPr>
            <a:spLocks noChangeShapeType="1"/>
          </p:cNvSpPr>
          <p:nvPr/>
        </p:nvSpPr>
        <p:spPr bwMode="auto">
          <a:xfrm flipV="1">
            <a:off x="228600" y="6324600"/>
            <a:ext cx="8610600" cy="0"/>
          </a:xfrm>
          <a:prstGeom prst="line">
            <a:avLst/>
          </a:prstGeom>
          <a:noFill/>
          <a:ln w="3175">
            <a:solidFill>
              <a:schemeClr val="accent2"/>
            </a:solidFill>
            <a:round/>
            <a:headEnd/>
            <a:tailEnd/>
          </a:ln>
          <a:effectLst/>
        </p:spPr>
        <p:txBody>
          <a:bodyPr/>
          <a:lstStyle/>
          <a:p>
            <a:pPr>
              <a:defRPr/>
            </a:pPr>
            <a:endParaRPr lang="en-US">
              <a:ea typeface="+mn-ea"/>
              <a:cs typeface="+mn-cs"/>
            </a:endParaRPr>
          </a:p>
        </p:txBody>
      </p:sp>
      <p:sp>
        <p:nvSpPr>
          <p:cNvPr id="79878" name="Rectangle 6"/>
          <p:cNvSpPr>
            <a:spLocks noGrp="1" noChangeArrowheads="1"/>
          </p:cNvSpPr>
          <p:nvPr>
            <p:ph type="dt" sz="half" idx="2"/>
          </p:nvPr>
        </p:nvSpPr>
        <p:spPr bwMode="auto">
          <a:xfrm>
            <a:off x="228600" y="6381750"/>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ea typeface="+mn-ea"/>
                <a:cs typeface="+mn-cs"/>
              </a:defRPr>
            </a:lvl1pPr>
          </a:lstStyle>
          <a:p>
            <a:pPr>
              <a:defRPr/>
            </a:pPr>
            <a:endParaRPr lang="en-US"/>
          </a:p>
        </p:txBody>
      </p:sp>
      <p:sp>
        <p:nvSpPr>
          <p:cNvPr id="79879" name="Rectangle 7"/>
          <p:cNvSpPr>
            <a:spLocks noGrp="1" noChangeArrowheads="1"/>
          </p:cNvSpPr>
          <p:nvPr>
            <p:ph type="ftr" sz="quarter" idx="3"/>
          </p:nvPr>
        </p:nvSpPr>
        <p:spPr bwMode="auto">
          <a:xfrm>
            <a:off x="2286000" y="6381750"/>
            <a:ext cx="5486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ea typeface="+mn-ea"/>
                <a:cs typeface="+mn-cs"/>
              </a:defRPr>
            </a:lvl1pPr>
          </a:lstStyle>
          <a:p>
            <a:pPr>
              <a:defRPr/>
            </a:pPr>
            <a:r>
              <a:rPr lang="el-GR" smtClean="0"/>
              <a:t>Ανιχνευτές Σωματιδίων</a:t>
            </a:r>
            <a:endParaRPr lang="en-US"/>
          </a:p>
        </p:txBody>
      </p:sp>
      <p:sp>
        <p:nvSpPr>
          <p:cNvPr id="79880" name="Rectangle 8"/>
          <p:cNvSpPr>
            <a:spLocks noGrp="1" noChangeArrowheads="1"/>
          </p:cNvSpPr>
          <p:nvPr>
            <p:ph type="sldNum" sz="quarter" idx="4"/>
          </p:nvPr>
        </p:nvSpPr>
        <p:spPr bwMode="auto">
          <a:xfrm>
            <a:off x="7848600" y="6381750"/>
            <a:ext cx="990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fld id="{3BEAD760-97FD-9240-830A-78A91EC50B4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95"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Lst>
  <p:timing>
    <p:tnLst>
      <p:par>
        <p:cTn xmlns:p14="http://schemas.microsoft.com/office/powerpoint/2010/main" id="1" dur="indefinite" restart="never" nodeType="tmRoot"/>
      </p:par>
    </p:tnLst>
  </p:timing>
  <p:hf hdr="0" dt="0"/>
  <p:txStyles>
    <p:titleStyle>
      <a:lvl1pPr algn="l" rtl="0" eaLnBrk="0" fontAlgn="base" hangingPunct="0">
        <a:spcBef>
          <a:spcPct val="0"/>
        </a:spcBef>
        <a:spcAft>
          <a:spcPct val="0"/>
        </a:spcAft>
        <a:defRPr sz="38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3800">
          <a:solidFill>
            <a:schemeClr val="tx2"/>
          </a:solidFill>
          <a:latin typeface="Verdana" charset="0"/>
        </a:defRPr>
      </a:lvl6pPr>
      <a:lvl7pPr marL="914400" algn="l" rtl="0" fontAlgn="base">
        <a:spcBef>
          <a:spcPct val="0"/>
        </a:spcBef>
        <a:spcAft>
          <a:spcPct val="0"/>
        </a:spcAft>
        <a:defRPr sz="3800">
          <a:solidFill>
            <a:schemeClr val="tx2"/>
          </a:solidFill>
          <a:latin typeface="Verdana" charset="0"/>
        </a:defRPr>
      </a:lvl7pPr>
      <a:lvl8pPr marL="1371600" algn="l" rtl="0" fontAlgn="base">
        <a:spcBef>
          <a:spcPct val="0"/>
        </a:spcBef>
        <a:spcAft>
          <a:spcPct val="0"/>
        </a:spcAft>
        <a:defRPr sz="3800">
          <a:solidFill>
            <a:schemeClr val="tx2"/>
          </a:solidFill>
          <a:latin typeface="Verdana" charset="0"/>
        </a:defRPr>
      </a:lvl8pPr>
      <a:lvl9pPr marL="1828800" algn="l" rtl="0" fontAlgn="base">
        <a:spcBef>
          <a:spcPct val="0"/>
        </a:spcBef>
        <a:spcAft>
          <a:spcPct val="0"/>
        </a:spcAft>
        <a:defRPr sz="3800">
          <a:solidFill>
            <a:schemeClr val="tx2"/>
          </a:solidFill>
          <a:latin typeface="Verdana" charset="0"/>
        </a:defRPr>
      </a:lvl9pPr>
    </p:titleStyle>
    <p:bodyStyle>
      <a:lvl1pPr marL="469900" indent="-469900" algn="l" rtl="0" eaLnBrk="0" fontAlgn="base" hangingPunct="0">
        <a:spcBef>
          <a:spcPct val="20000"/>
        </a:spcBef>
        <a:spcAft>
          <a:spcPct val="0"/>
        </a:spcAft>
        <a:buClr>
          <a:schemeClr val="accent2"/>
        </a:buClr>
        <a:buFont typeface="Wingdings" charset="0"/>
        <a:buChar char="o"/>
        <a:defRPr sz="3000">
          <a:solidFill>
            <a:schemeClr val="tx1"/>
          </a:solidFill>
          <a:latin typeface="+mn-lt"/>
          <a:ea typeface="ＭＳ Ｐゴシック" charset="-128"/>
          <a:cs typeface="ＭＳ Ｐゴシック" charset="-128"/>
        </a:defRPr>
      </a:lvl1pPr>
      <a:lvl2pPr marL="908050" indent="-436563" algn="l" rtl="0" eaLnBrk="0" fontAlgn="base" hangingPunct="0">
        <a:spcBef>
          <a:spcPct val="20000"/>
        </a:spcBef>
        <a:spcAft>
          <a:spcPct val="0"/>
        </a:spcAft>
        <a:buClr>
          <a:schemeClr val="accent2"/>
        </a:buClr>
        <a:buFont typeface="Wingdings" charset="0"/>
        <a:buChar char="n"/>
        <a:defRPr sz="2600">
          <a:solidFill>
            <a:schemeClr val="tx1"/>
          </a:solidFill>
          <a:latin typeface="+mn-lt"/>
          <a:ea typeface="ＭＳ Ｐゴシック" charset="-128"/>
        </a:defRPr>
      </a:lvl2pPr>
      <a:lvl3pPr marL="1304925" indent="-395288" algn="l" rtl="0" eaLnBrk="0" fontAlgn="base" hangingPunct="0">
        <a:spcBef>
          <a:spcPct val="20000"/>
        </a:spcBef>
        <a:spcAft>
          <a:spcPct val="0"/>
        </a:spcAft>
        <a:buClr>
          <a:schemeClr val="accent2"/>
        </a:buClr>
        <a:buFont typeface="Wingdings" charset="0"/>
        <a:buChar char="o"/>
        <a:defRPr sz="2300">
          <a:solidFill>
            <a:schemeClr val="tx1"/>
          </a:solidFill>
          <a:latin typeface="+mn-lt"/>
          <a:ea typeface="ＭＳ Ｐゴシック" charset="-128"/>
        </a:defRPr>
      </a:lvl3pPr>
      <a:lvl4pPr marL="1693863" indent="-387350" algn="l" rtl="0" eaLnBrk="0" fontAlgn="base" hangingPunct="0">
        <a:spcBef>
          <a:spcPct val="20000"/>
        </a:spcBef>
        <a:spcAft>
          <a:spcPct val="0"/>
        </a:spcAft>
        <a:buClr>
          <a:schemeClr val="accent2"/>
        </a:buClr>
        <a:buFont typeface="Wingdings" charset="0"/>
        <a:buChar char="n"/>
        <a:defRPr sz="2000">
          <a:solidFill>
            <a:schemeClr val="tx1"/>
          </a:solidFill>
          <a:latin typeface="+mn-lt"/>
          <a:ea typeface="ＭＳ Ｐゴシック" charset="-128"/>
        </a:defRPr>
      </a:lvl4pPr>
      <a:lvl5pPr marL="2093913" indent="-398463" algn="l" rtl="0" eaLnBrk="0" fontAlgn="base" hangingPunct="0">
        <a:spcBef>
          <a:spcPct val="25000"/>
        </a:spcBef>
        <a:spcAft>
          <a:spcPct val="0"/>
        </a:spcAft>
        <a:buClr>
          <a:schemeClr val="accent2"/>
        </a:buClr>
        <a:buFont typeface="Wingdings" charset="0"/>
        <a:buChar char="§"/>
        <a:defRPr sz="2000">
          <a:solidFill>
            <a:schemeClr val="tx1"/>
          </a:solidFill>
          <a:latin typeface="+mn-lt"/>
          <a:ea typeface="ＭＳ Ｐゴシック" charset="-128"/>
        </a:defRPr>
      </a:lvl5pPr>
      <a:lvl6pPr marL="25511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6pPr>
      <a:lvl7pPr marL="30083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7pPr>
      <a:lvl8pPr marL="34655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8pPr>
      <a:lvl9pPr marL="39227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pct10">
          <a:fgClr>
            <a:srgbClr val="CCCC00"/>
          </a:fgClr>
          <a:bgClr>
            <a:schemeClr val="bg1"/>
          </a:bgClr>
        </a:patt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433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4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mn-lt"/>
                <a:ea typeface="+mn-ea"/>
                <a:cs typeface="+mn-cs"/>
              </a:defRPr>
            </a:lvl1pPr>
          </a:lstStyle>
          <a:p>
            <a:pPr>
              <a:defRPr/>
            </a:pPr>
            <a:endParaRPr lang="en-US"/>
          </a:p>
        </p:txBody>
      </p:sp>
      <p:sp>
        <p:nvSpPr>
          <p:cNvPr id="1044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mn-lt"/>
                <a:ea typeface="+mn-ea"/>
                <a:cs typeface="+mn-cs"/>
              </a:defRPr>
            </a:lvl1pPr>
          </a:lstStyle>
          <a:p>
            <a:pPr>
              <a:defRPr/>
            </a:pPr>
            <a:r>
              <a:rPr lang="el-GR" smtClean="0"/>
              <a:t>Ανιχνευτές Σωματιδίων</a:t>
            </a:r>
            <a:endParaRPr lang="en-US"/>
          </a:p>
        </p:txBody>
      </p:sp>
      <p:sp>
        <p:nvSpPr>
          <p:cNvPr id="1044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charset="0"/>
              </a:defRPr>
            </a:lvl1pPr>
          </a:lstStyle>
          <a:p>
            <a:fld id="{EC7220A7-10E3-E041-9B7A-7758153C63A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6" r:id="rId12"/>
  </p:sldLayoutIdLst>
  <p:hf hd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6.bin"/><Relationship Id="rId5" Type="http://schemas.openxmlformats.org/officeDocument/2006/relationships/image" Target="../media/image12.wmf"/><Relationship Id="rId6" Type="http://schemas.openxmlformats.org/officeDocument/2006/relationships/oleObject" Target="../embeddings/oleObject7.bin"/><Relationship Id="rId7" Type="http://schemas.openxmlformats.org/officeDocument/2006/relationships/image" Target="../media/image13.wmf"/><Relationship Id="rId8" Type="http://schemas.openxmlformats.org/officeDocument/2006/relationships/image" Target="../media/image2.png"/><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gif"/><Relationship Id="rId4" Type="http://schemas.openxmlformats.org/officeDocument/2006/relationships/image" Target="../media/image16.gif"/><Relationship Id="rId5" Type="http://schemas.openxmlformats.org/officeDocument/2006/relationships/image" Target="../media/image17.gif"/><Relationship Id="rId6" Type="http://schemas.openxmlformats.org/officeDocument/2006/relationships/image" Target="../media/image18.gif"/><Relationship Id="rId7" Type="http://schemas.openxmlformats.org/officeDocument/2006/relationships/image" Target="../media/image19.gif"/><Relationship Id="rId8"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3.wmf"/><Relationship Id="rId4" Type="http://schemas.openxmlformats.org/officeDocument/2006/relationships/image" Target="../media/image24.jpeg"/><Relationship Id="rId5" Type="http://schemas.openxmlformats.org/officeDocument/2006/relationships/image" Target="../media/image25.jpeg"/><Relationship Id="rId6"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26.gif"/><Relationship Id="rId4" Type="http://schemas.openxmlformats.org/officeDocument/2006/relationships/image" Target="../media/image2.png"/><Relationship Id="rId1" Type="http://schemas.openxmlformats.org/officeDocument/2006/relationships/slideLayout" Target="../slideLayouts/slideLayout1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jpeg"/><Relationship Id="rId6" Type="http://schemas.openxmlformats.org/officeDocument/2006/relationships/image" Target="../media/image30.jpeg"/><Relationship Id="rId7" Type="http://schemas.openxmlformats.org/officeDocument/2006/relationships/image" Target="../media/image31.jpeg"/><Relationship Id="rId8"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image" Target="../media/image33.png"/><Relationship Id="rId5" Type="http://schemas.openxmlformats.org/officeDocument/2006/relationships/oleObject" Target="../embeddings/oleObject8.bin"/><Relationship Id="rId6" Type="http://schemas.openxmlformats.org/officeDocument/2006/relationships/image" Target="../media/image32.wmf"/><Relationship Id="rId7" Type="http://schemas.openxmlformats.org/officeDocument/2006/relationships/image" Target="../media/image2.png"/><Relationship Id="rId1" Type="http://schemas.openxmlformats.org/officeDocument/2006/relationships/vmlDrawing" Target="../drawings/vmlDrawing5.vml"/><Relationship Id="rId2"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36.wmf"/><Relationship Id="rId4" Type="http://schemas.openxmlformats.org/officeDocument/2006/relationships/image" Target="../media/image37.jpeg"/><Relationship Id="rId5" Type="http://schemas.openxmlformats.org/officeDocument/2006/relationships/image" Target="../media/image38.jpeg"/><Relationship Id="rId6" Type="http://schemas.openxmlformats.org/officeDocument/2006/relationships/image" Target="../media/image2.png"/><Relationship Id="rId1" Type="http://schemas.openxmlformats.org/officeDocument/2006/relationships/slideLayout" Target="../slideLayouts/slideLayout19.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image" Target="../media/image40.jpeg"/><Relationship Id="rId5" Type="http://schemas.openxmlformats.org/officeDocument/2006/relationships/oleObject" Target="../embeddings/oleObject9.bin"/><Relationship Id="rId6" Type="http://schemas.openxmlformats.org/officeDocument/2006/relationships/image" Target="../media/image39.emf"/><Relationship Id="rId7" Type="http://schemas.openxmlformats.org/officeDocument/2006/relationships/image" Target="../media/image2.png"/><Relationship Id="rId1" Type="http://schemas.openxmlformats.org/officeDocument/2006/relationships/vmlDrawing" Target="../drawings/vmlDrawing6.vml"/><Relationship Id="rId2"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4" Type="http://schemas.openxmlformats.org/officeDocument/2006/relationships/image" Target="../media/image36.wmf"/><Relationship Id="rId5" Type="http://schemas.openxmlformats.org/officeDocument/2006/relationships/image" Target="../media/image42.jpeg"/><Relationship Id="rId6" Type="http://schemas.openxmlformats.org/officeDocument/2006/relationships/image" Target="../media/image43.jpeg"/><Relationship Id="rId7" Type="http://schemas.openxmlformats.org/officeDocument/2006/relationships/image" Target="../media/image44.png"/><Relationship Id="rId8" Type="http://schemas.openxmlformats.org/officeDocument/2006/relationships/image" Target="../media/image45.png"/><Relationship Id="rId9" Type="http://schemas.openxmlformats.org/officeDocument/2006/relationships/image" Target="../media/image46.jpeg"/><Relationship Id="rId10" Type="http://schemas.openxmlformats.org/officeDocument/2006/relationships/image" Target="../media/image2.png"/><Relationship Id="rId1" Type="http://schemas.openxmlformats.org/officeDocument/2006/relationships/slideLayout" Target="../slideLayouts/slideLayout19.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47.jpe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jpeg"/><Relationship Id="rId5" Type="http://schemas.openxmlformats.org/officeDocument/2006/relationships/image" Target="../media/image51.jpeg"/><Relationship Id="rId6"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jpeg"/><Relationship Id="rId5" Type="http://schemas.openxmlformats.org/officeDocument/2006/relationships/image" Target="../media/image57.jpeg"/><Relationship Id="rId6"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58.jpe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61.png"/><Relationship Id="rId5"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image" Target="../media/image59.png"/></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6" Type="http://schemas.openxmlformats.org/officeDocument/2006/relationships/image" Target="../media/image65.png"/><Relationship Id="rId7" Type="http://schemas.openxmlformats.org/officeDocument/2006/relationships/image" Target="../media/image66.png"/><Relationship Id="rId8" Type="http://schemas.openxmlformats.org/officeDocument/2006/relationships/image" Target="../media/image2.png"/><Relationship Id="rId1" Type="http://schemas.openxmlformats.org/officeDocument/2006/relationships/slideLayout" Target="../slideLayouts/slideLayout13.xml"/><Relationship Id="rId2"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67.png"/><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5" Type="http://schemas.openxmlformats.org/officeDocument/2006/relationships/image" Target="../media/image70.png"/><Relationship Id="rId6" Type="http://schemas.openxmlformats.org/officeDocument/2006/relationships/image" Target="../media/image2.png"/><Relationship Id="rId1" Type="http://schemas.openxmlformats.org/officeDocument/2006/relationships/slideLayout" Target="../slideLayouts/slideLayout24.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71.png"/><Relationship Id="rId3" Type="http://schemas.openxmlformats.org/officeDocument/2006/relationships/image" Target="../media/image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72.png"/><Relationship Id="rId3" Type="http://schemas.openxmlformats.org/officeDocument/2006/relationships/image" Target="../media/image73.png"/></Relationships>
</file>

<file path=ppt/slides/_rels/slide46.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2.png"/><Relationship Id="rId5" Type="http://schemas.openxmlformats.org/officeDocument/2006/relationships/image" Target="../media/image70.png"/><Relationship Id="rId1" Type="http://schemas.openxmlformats.org/officeDocument/2006/relationships/slideLayout" Target="../slideLayouts/slideLayout13.xml"/><Relationship Id="rId2" Type="http://schemas.openxmlformats.org/officeDocument/2006/relationships/notesSlide" Target="../notesSlides/notesSlide42.xml"/></Relationships>
</file>

<file path=ppt/slides/_rels/slide47.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2.png"/><Relationship Id="rId1" Type="http://schemas.openxmlformats.org/officeDocument/2006/relationships/slideLayout" Target="../slideLayouts/slideLayout19.xml"/><Relationship Id="rId2" Type="http://schemas.openxmlformats.org/officeDocument/2006/relationships/notesSlide" Target="../notesSlides/notesSlide43.xml"/></Relationships>
</file>

<file path=ppt/slides/_rels/slide48.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77.png"/><Relationship Id="rId5" Type="http://schemas.openxmlformats.org/officeDocument/2006/relationships/image" Target="../media/image2.png"/><Relationship Id="rId1" Type="http://schemas.openxmlformats.org/officeDocument/2006/relationships/slideLayout" Target="../slideLayouts/slideLayout14.xml"/><Relationship Id="rId2" Type="http://schemas.openxmlformats.org/officeDocument/2006/relationships/notesSlide" Target="../notesSlides/notesSlide44.xml"/></Relationships>
</file>

<file path=ppt/slides/_rels/slide49.xml.rels><?xml version="1.0" encoding="UTF-8" standalone="yes"?>
<Relationships xmlns="http://schemas.openxmlformats.org/package/2006/relationships"><Relationship Id="rId3" Type="http://schemas.openxmlformats.org/officeDocument/2006/relationships/image" Target="../media/image36.wmf"/><Relationship Id="rId4" Type="http://schemas.openxmlformats.org/officeDocument/2006/relationships/image" Target="../media/image2.png"/><Relationship Id="rId1" Type="http://schemas.openxmlformats.org/officeDocument/2006/relationships/slideLayout" Target="../slideLayouts/slideLayout19.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1.bin"/><Relationship Id="rId5" Type="http://schemas.openxmlformats.org/officeDocument/2006/relationships/image" Target="../media/image6.wmf"/><Relationship Id="rId6"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image" Target="../media/image79.png"/><Relationship Id="rId5" Type="http://schemas.openxmlformats.org/officeDocument/2006/relationships/image" Target="../media/image80.png"/><Relationship Id="rId6" Type="http://schemas.openxmlformats.org/officeDocument/2006/relationships/oleObject" Target="../embeddings/oleObject10.bin"/><Relationship Id="rId7" Type="http://schemas.openxmlformats.org/officeDocument/2006/relationships/image" Target="../media/image78.emf"/><Relationship Id="rId8" Type="http://schemas.openxmlformats.org/officeDocument/2006/relationships/image" Target="../media/image2.png"/><Relationship Id="rId1" Type="http://schemas.openxmlformats.org/officeDocument/2006/relationships/vmlDrawing" Target="../drawings/vmlDrawing7.vml"/><Relationship Id="rId2"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 Id="rId3" Type="http://schemas.openxmlformats.org/officeDocument/2006/relationships/image" Target="../media/image2.png"/></Relationships>
</file>

<file path=ppt/slides/_rels/slide52.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jpeg"/><Relationship Id="rId5" Type="http://schemas.openxmlformats.org/officeDocument/2006/relationships/image" Target="../media/image83.jpeg"/><Relationship Id="rId6" Type="http://schemas.openxmlformats.org/officeDocument/2006/relationships/image" Target="../media/image84.jpeg"/><Relationship Id="rId7" Type="http://schemas.openxmlformats.org/officeDocument/2006/relationships/image" Target="../media/image2.png"/><Relationship Id="rId1" Type="http://schemas.openxmlformats.org/officeDocument/2006/relationships/slideLayout" Target="../slideLayouts/slideLayout18.xml"/><Relationship Id="rId2" Type="http://schemas.openxmlformats.org/officeDocument/2006/relationships/notesSlide" Target="../notesSlides/notesSlide48.xml"/></Relationships>
</file>

<file path=ppt/slides/_rels/slide53.xml.rels><?xml version="1.0" encoding="UTF-8" standalone="yes"?>
<Relationships xmlns="http://schemas.openxmlformats.org/package/2006/relationships"><Relationship Id="rId3" Type="http://schemas.openxmlformats.org/officeDocument/2006/relationships/image" Target="../media/image85.wmf"/><Relationship Id="rId4" Type="http://schemas.openxmlformats.org/officeDocument/2006/relationships/image" Target="../media/image86.png"/><Relationship Id="rId5" Type="http://schemas.openxmlformats.org/officeDocument/2006/relationships/image" Target="../media/image2.png"/><Relationship Id="rId1" Type="http://schemas.openxmlformats.org/officeDocument/2006/relationships/slideLayout" Target="../slideLayouts/slideLayout18.xml"/><Relationship Id="rId2" Type="http://schemas.openxmlformats.org/officeDocument/2006/relationships/notesSlide" Target="../notesSlides/notesSlide49.xml"/></Relationships>
</file>

<file path=ppt/slides/_rels/slide54.xml.rels><?xml version="1.0" encoding="UTF-8" standalone="yes"?>
<Relationships xmlns="http://schemas.openxmlformats.org/package/2006/relationships"><Relationship Id="rId3" Type="http://schemas.openxmlformats.org/officeDocument/2006/relationships/image" Target="../media/image87.wmf"/><Relationship Id="rId4" Type="http://schemas.openxmlformats.org/officeDocument/2006/relationships/image" Target="../media/image88.jpeg"/><Relationship Id="rId5" Type="http://schemas.openxmlformats.org/officeDocument/2006/relationships/image" Target="../media/image89.jpeg"/><Relationship Id="rId6" Type="http://schemas.openxmlformats.org/officeDocument/2006/relationships/image" Target="../media/image2.png"/><Relationship Id="rId1" Type="http://schemas.openxmlformats.org/officeDocument/2006/relationships/slideLayout" Target="../slideLayouts/slideLayout14.xml"/><Relationship Id="rId2" Type="http://schemas.openxmlformats.org/officeDocument/2006/relationships/notesSlide" Target="../notesSlides/notesSlide50.xml"/></Relationships>
</file>

<file path=ppt/slides/_rels/slide55.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91.png"/><Relationship Id="rId5" Type="http://schemas.openxmlformats.org/officeDocument/2006/relationships/image" Target="../media/image92.wmf"/><Relationship Id="rId6" Type="http://schemas.openxmlformats.org/officeDocument/2006/relationships/image" Target="../media/image93.png"/><Relationship Id="rId7" Type="http://schemas.openxmlformats.org/officeDocument/2006/relationships/image" Target="../media/image2.png"/><Relationship Id="rId1" Type="http://schemas.openxmlformats.org/officeDocument/2006/relationships/slideLayout" Target="../slideLayouts/slideLayout18.xml"/><Relationship Id="rId2" Type="http://schemas.openxmlformats.org/officeDocument/2006/relationships/notesSlide" Target="../notesSlides/notesSlide5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2.xml"/><Relationship Id="rId3" Type="http://schemas.openxmlformats.org/officeDocument/2006/relationships/image" Target="../media/image2.png"/></Relationships>
</file>

<file path=ppt/slides/_rels/slide57.xml.rels><?xml version="1.0" encoding="UTF-8" standalone="yes"?>
<Relationships xmlns="http://schemas.openxmlformats.org/package/2006/relationships"><Relationship Id="rId3" Type="http://schemas.openxmlformats.org/officeDocument/2006/relationships/image" Target="../media/image36.wmf"/><Relationship Id="rId4" Type="http://schemas.openxmlformats.org/officeDocument/2006/relationships/image" Target="../media/image94.png"/><Relationship Id="rId5" Type="http://schemas.openxmlformats.org/officeDocument/2006/relationships/image" Target="../media/image95.png"/><Relationship Id="rId6" Type="http://schemas.openxmlformats.org/officeDocument/2006/relationships/image" Target="../media/image2.png"/><Relationship Id="rId1" Type="http://schemas.openxmlformats.org/officeDocument/2006/relationships/slideLayout" Target="../slideLayouts/slideLayout19.xml"/><Relationship Id="rId2" Type="http://schemas.openxmlformats.org/officeDocument/2006/relationships/notesSlide" Target="../notesSlides/notesSlide53.xml"/></Relationships>
</file>

<file path=ppt/slides/_rels/slide58.xml.rels><?xml version="1.0" encoding="UTF-8" standalone="yes"?>
<Relationships xmlns="http://schemas.openxmlformats.org/package/2006/relationships"><Relationship Id="rId3" Type="http://schemas.openxmlformats.org/officeDocument/2006/relationships/image" Target="../media/image96.png"/><Relationship Id="rId4" Type="http://schemas.openxmlformats.org/officeDocument/2006/relationships/image" Target="../media/image36.wmf"/><Relationship Id="rId5" Type="http://schemas.openxmlformats.org/officeDocument/2006/relationships/image" Target="../media/image2.png"/><Relationship Id="rId1" Type="http://schemas.openxmlformats.org/officeDocument/2006/relationships/slideLayout" Target="../slideLayouts/slideLayout19.xml"/><Relationship Id="rId2" Type="http://schemas.openxmlformats.org/officeDocument/2006/relationships/notesSlide" Target="../notesSlides/notesSlide5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2.bin"/><Relationship Id="rId5" Type="http://schemas.openxmlformats.org/officeDocument/2006/relationships/image" Target="../media/image7.wmf"/><Relationship Id="rId6" Type="http://schemas.openxmlformats.org/officeDocument/2006/relationships/oleObject" Target="../embeddings/oleObject3.bin"/><Relationship Id="rId7" Type="http://schemas.openxmlformats.org/officeDocument/2006/relationships/image" Target="../media/image8.wmf"/><Relationship Id="rId8" Type="http://schemas.openxmlformats.org/officeDocument/2006/relationships/image" Target="../media/image2.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9.png"/><Relationship Id="rId5" Type="http://schemas.openxmlformats.org/officeDocument/2006/relationships/oleObject" Target="../embeddings/oleObject4.bin"/><Relationship Id="rId6" Type="http://schemas.openxmlformats.org/officeDocument/2006/relationships/image" Target="../media/image10.wmf"/><Relationship Id="rId7" Type="http://schemas.openxmlformats.org/officeDocument/2006/relationships/oleObject" Target="../embeddings/oleObject5.bin"/><Relationship Id="rId8" Type="http://schemas.openxmlformats.org/officeDocument/2006/relationships/image" Target="../media/image11.wmf"/><Relationship Id="rId9" Type="http://schemas.openxmlformats.org/officeDocument/2006/relationships/image" Target="../media/image2.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ftr" sz="quarter" idx="11"/>
          </p:nvPr>
        </p:nvSpPr>
        <p:spPr>
          <a:xfrm>
            <a:off x="2286000" y="6248400"/>
            <a:ext cx="43434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dirty="0"/>
          </a:p>
        </p:txBody>
      </p:sp>
      <p:sp>
        <p:nvSpPr>
          <p:cNvPr id="28675"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D4C9538-9F42-A24E-BDE2-09DEE42BE3CD}" type="slidenum">
              <a:rPr lang="en-US" sz="1200"/>
              <a:pPr/>
              <a:t>1</a:t>
            </a:fld>
            <a:endParaRPr lang="en-US" sz="1200"/>
          </a:p>
        </p:txBody>
      </p:sp>
      <p:sp>
        <p:nvSpPr>
          <p:cNvPr id="2050" name="Rectangle 2"/>
          <p:cNvSpPr>
            <a:spLocks noGrp="1" noChangeArrowheads="1"/>
          </p:cNvSpPr>
          <p:nvPr>
            <p:ph type="ctrTitle"/>
          </p:nvPr>
        </p:nvSpPr>
        <p:spPr>
          <a:xfrm>
            <a:off x="685800" y="533400"/>
            <a:ext cx="7620000" cy="1371600"/>
          </a:xfrm>
        </p:spPr>
        <p:txBody>
          <a:bodyPr/>
          <a:lstStyle/>
          <a:p>
            <a:pPr eaLnBrk="1" hangingPunct="1"/>
            <a:r>
              <a:rPr lang="el-GR" sz="2800" b="1">
                <a:effectLst>
                  <a:outerShdw blurRad="38100" dist="38100" dir="2700000" algn="tl">
                    <a:srgbClr val="DDDDDD"/>
                  </a:outerShdw>
                </a:effectLst>
                <a:latin typeface="Verdana" charset="0"/>
                <a:ea typeface="ＭＳ Ｐゴシック" charset="0"/>
                <a:cs typeface="ＭＳ Ｐゴシック" charset="0"/>
              </a:rPr>
              <a:t/>
            </a:r>
            <a:br>
              <a:rPr lang="el-GR" sz="2800" b="1">
                <a:effectLst>
                  <a:outerShdw blurRad="38100" dist="38100" dir="2700000" algn="tl">
                    <a:srgbClr val="DDDDDD"/>
                  </a:outerShdw>
                </a:effectLst>
                <a:latin typeface="Verdana" charset="0"/>
                <a:ea typeface="ＭＳ Ｐゴシック" charset="0"/>
                <a:cs typeface="ＭＳ Ｐゴシック" charset="0"/>
              </a:rPr>
            </a:br>
            <a:r>
              <a:rPr lang="el-GR" sz="2800" b="1">
                <a:effectLst>
                  <a:outerShdw blurRad="38100" dist="38100" dir="2700000" algn="tl">
                    <a:srgbClr val="DDDDDD"/>
                  </a:outerShdw>
                </a:effectLst>
                <a:latin typeface="Verdana" charset="0"/>
                <a:ea typeface="ＭＳ Ｐゴシック" charset="0"/>
                <a:cs typeface="ＭＳ Ｐゴシック" charset="0"/>
              </a:rPr>
              <a:t>ΑΝΙΧΝΕΥΤΙΚΕΣ ΔΙΑΤΑΞΕΙΣ ΣΤΗ ΦΥΕ</a:t>
            </a:r>
            <a:r>
              <a:rPr lang="en-US" sz="2800" b="1">
                <a:effectLst>
                  <a:outerShdw blurRad="38100" dist="38100" dir="2700000" algn="tl">
                    <a:srgbClr val="DDDDDD"/>
                  </a:outerShdw>
                </a:effectLst>
                <a:latin typeface="Verdana" charset="0"/>
                <a:ea typeface="ＭＳ Ｐゴシック" charset="0"/>
                <a:cs typeface="ＭＳ Ｐゴシック" charset="0"/>
              </a:rPr>
              <a:t>  </a:t>
            </a:r>
          </a:p>
        </p:txBody>
      </p:sp>
      <p:sp>
        <p:nvSpPr>
          <p:cNvPr id="28677" name="Rectangle 3"/>
          <p:cNvSpPr>
            <a:spLocks noGrp="1" noChangeArrowheads="1"/>
          </p:cNvSpPr>
          <p:nvPr>
            <p:ph type="subTitle" idx="1"/>
          </p:nvPr>
        </p:nvSpPr>
        <p:spPr/>
        <p:txBody>
          <a:bodyPr/>
          <a:lstStyle/>
          <a:p>
            <a:pPr eaLnBrk="1" hangingPunct="1">
              <a:lnSpc>
                <a:spcPct val="90000"/>
              </a:lnSpc>
              <a:buFont typeface="Wingdings" charset="0"/>
              <a:buNone/>
            </a:pPr>
            <a:r>
              <a:rPr lang="el-GR" dirty="0">
                <a:latin typeface="Verdana" charset="0"/>
                <a:ea typeface="ＭＳ Ｐゴシック" charset="0"/>
                <a:cs typeface="ＭＳ Ｐゴシック" charset="0"/>
              </a:rPr>
              <a:t>Ανιχνευτές</a:t>
            </a:r>
            <a:r>
              <a:rPr lang="en-US" dirty="0">
                <a:latin typeface="Verdana" charset="0"/>
                <a:ea typeface="ＭＳ Ｐゴシック" charset="0"/>
                <a:cs typeface="ＭＳ Ｐゴシック" charset="0"/>
              </a:rPr>
              <a:t> </a:t>
            </a:r>
            <a:r>
              <a:rPr lang="el-GR" dirty="0">
                <a:latin typeface="Verdana" charset="0"/>
                <a:ea typeface="ＭＳ Ｐゴシック" charset="0"/>
                <a:cs typeface="ＭＳ Ｐゴシック" charset="0"/>
              </a:rPr>
              <a:t>και Μεθοδολογία</a:t>
            </a:r>
            <a:endParaRPr lang="en-US" dirty="0">
              <a:latin typeface="Verdana" charset="0"/>
              <a:ea typeface="ＭＳ Ｐゴシック" charset="0"/>
              <a:cs typeface="ＭＳ Ｐゴシック" charset="0"/>
            </a:endParaRPr>
          </a:p>
          <a:p>
            <a:pPr eaLnBrk="1" hangingPunct="1">
              <a:lnSpc>
                <a:spcPct val="90000"/>
              </a:lnSpc>
              <a:buFont typeface="Wingdings" charset="0"/>
              <a:buNone/>
            </a:pPr>
            <a:endParaRPr lang="en-US" dirty="0">
              <a:latin typeface="Verdana" charset="0"/>
              <a:ea typeface="ＭＳ Ｐゴシック" charset="0"/>
              <a:cs typeface="ＭＳ Ｐゴシック" charset="0"/>
            </a:endParaRPr>
          </a:p>
          <a:p>
            <a:pPr eaLnBrk="1" hangingPunct="1">
              <a:lnSpc>
                <a:spcPct val="90000"/>
              </a:lnSpc>
              <a:buFont typeface="Wingdings" charset="0"/>
              <a:buNone/>
            </a:pPr>
            <a:r>
              <a:rPr lang="el-GR" sz="1800" dirty="0">
                <a:latin typeface="Verdana" charset="0"/>
                <a:ea typeface="ＭＳ Ｐゴシック" charset="0"/>
                <a:cs typeface="ＭＳ Ｐゴシック" charset="0"/>
              </a:rPr>
              <a:t>Ευάγγελος Ν. Γαζής, Καθηγητής ΕΜΠ</a:t>
            </a:r>
            <a:endParaRPr lang="en-US" sz="1800" dirty="0">
              <a:latin typeface="Verdana" charset="0"/>
              <a:ea typeface="ＭＳ Ｐゴシック" charset="0"/>
              <a:cs typeface="ＭＳ Ｐゴシック" charset="0"/>
            </a:endParaRPr>
          </a:p>
          <a:p>
            <a:pPr eaLnBrk="1" hangingPunct="1">
              <a:lnSpc>
                <a:spcPct val="90000"/>
              </a:lnSpc>
              <a:buFont typeface="Wingdings" charset="0"/>
              <a:buNone/>
            </a:pPr>
            <a:r>
              <a:rPr lang="el-GR" sz="1800" dirty="0">
                <a:latin typeface="Verdana" charset="0"/>
                <a:ea typeface="ＭＳ Ｐゴシック" charset="0"/>
                <a:cs typeface="ＭＳ Ｐゴシック" charset="0"/>
              </a:rPr>
              <a:t>Βενέτης Πολυχρονάκος</a:t>
            </a:r>
            <a:r>
              <a:rPr lang="el-GR" sz="1800">
                <a:latin typeface="Verdana" charset="0"/>
                <a:ea typeface="ＭＳ Ｐゴシック" charset="0"/>
                <a:cs typeface="ＭＳ Ｐゴシック" charset="0"/>
              </a:rPr>
              <a:t>, </a:t>
            </a:r>
            <a:r>
              <a:rPr lang="el-GR" sz="1800" smtClean="0">
                <a:latin typeface="Verdana" charset="0"/>
                <a:ea typeface="ＭＳ Ｐゴシック" charset="0"/>
                <a:cs typeface="ＭＳ Ｐゴシック" charset="0"/>
              </a:rPr>
              <a:t>Διευθυντής </a:t>
            </a:r>
            <a:r>
              <a:rPr lang="el-GR" sz="1800" dirty="0" smtClean="0">
                <a:latin typeface="Verdana" charset="0"/>
                <a:ea typeface="ＭＳ Ｐゴシック" charset="0"/>
                <a:cs typeface="ＭＳ Ｐゴシック" charset="0"/>
              </a:rPr>
              <a:t>Ερευνών </a:t>
            </a:r>
            <a:r>
              <a:rPr lang="en-US" sz="1800" dirty="0">
                <a:latin typeface="Verdana" charset="0"/>
                <a:ea typeface="ＭＳ Ｐゴシック" charset="0"/>
                <a:cs typeface="ＭＳ Ｐゴシック" charset="0"/>
              </a:rPr>
              <a:t>BNL</a:t>
            </a: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28AC757-F022-8A4F-8A71-01991EB290BD}" type="slidenum">
              <a:rPr lang="en-US" sz="1200"/>
              <a:pPr/>
              <a:t>10</a:t>
            </a:fld>
            <a:endParaRPr lang="en-US" sz="1200"/>
          </a:p>
        </p:txBody>
      </p:sp>
      <p:sp>
        <p:nvSpPr>
          <p:cNvPr id="47110" name="Rectangle 2"/>
          <p:cNvSpPr>
            <a:spLocks noGrp="1" noChangeArrowheads="1"/>
          </p:cNvSpPr>
          <p:nvPr>
            <p:ph type="title"/>
          </p:nvPr>
        </p:nvSpPr>
        <p:spPr>
          <a:xfrm>
            <a:off x="609600" y="0"/>
            <a:ext cx="8229600" cy="990600"/>
          </a:xfrm>
        </p:spPr>
        <p:txBody>
          <a:bodyPr/>
          <a:lstStyle/>
          <a:p>
            <a:pPr eaLnBrk="1" hangingPunct="1"/>
            <a:r>
              <a:rPr lang="el-GR" sz="3000" dirty="0">
                <a:latin typeface="Verdana" charset="0"/>
                <a:ea typeface="ＭＳ Ｐゴシック" charset="0"/>
                <a:cs typeface="ＭＳ Ｐゴシック" charset="0"/>
              </a:rPr>
              <a:t>Ποιά Σωματίδια</a:t>
            </a:r>
            <a:r>
              <a:rPr lang="en-US" sz="3000" dirty="0">
                <a:latin typeface="Verdana" charset="0"/>
                <a:ea typeface="ＭＳ Ｐゴシック" charset="0"/>
                <a:cs typeface="ＭＳ Ｐゴシック" charset="0"/>
              </a:rPr>
              <a:t> </a:t>
            </a:r>
            <a:r>
              <a:rPr lang="el-GR" sz="3000" dirty="0">
                <a:latin typeface="Verdana" charset="0"/>
                <a:ea typeface="ＭＳ Ｐゴシック" charset="0"/>
                <a:cs typeface="ＭＳ Ｐゴシック" charset="0"/>
              </a:rPr>
              <a:t>μπορούν να ανιχνευθούν</a:t>
            </a:r>
            <a:r>
              <a:rPr lang="en-US" sz="3000" dirty="0">
                <a:latin typeface="Verdana" charset="0"/>
                <a:ea typeface="ＭＳ Ｐゴシック" charset="0"/>
                <a:cs typeface="ＭＳ Ｐゴシック" charset="0"/>
              </a:rPr>
              <a:t>?</a:t>
            </a:r>
          </a:p>
        </p:txBody>
      </p:sp>
      <p:sp>
        <p:nvSpPr>
          <p:cNvPr id="15363" name="Rectangle 3"/>
          <p:cNvSpPr>
            <a:spLocks noGrp="1" noChangeArrowheads="1"/>
          </p:cNvSpPr>
          <p:nvPr>
            <p:ph type="body" idx="1"/>
          </p:nvPr>
        </p:nvSpPr>
        <p:spPr>
          <a:xfrm>
            <a:off x="304800" y="1143000"/>
            <a:ext cx="8540750" cy="5334000"/>
          </a:xfrm>
        </p:spPr>
        <p:txBody>
          <a:bodyPr/>
          <a:lstStyle/>
          <a:p>
            <a:pPr eaLnBrk="1" hangingPunct="1"/>
            <a:r>
              <a:rPr lang="el-GR">
                <a:latin typeface="Verdana" charset="0"/>
                <a:ea typeface="ＭＳ Ｐゴシック" charset="0"/>
                <a:cs typeface="ＭＳ Ｐゴシック" charset="0"/>
              </a:rPr>
              <a:t>Φορτισμένα Σωματίδια</a:t>
            </a:r>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Ουδέτερα</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Σωματίδια</a:t>
            </a:r>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Διαφορετικά σωματίδια</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αλληλεπιδρούν πολύ διαφορετικά</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με το υλικό του ανιχνευτή</a:t>
            </a:r>
            <a:r>
              <a:rPr lang="en-US">
                <a:latin typeface="Verdana" charset="0"/>
                <a:ea typeface="ＭＳ Ｐゴシック" charset="0"/>
                <a:cs typeface="ＭＳ Ｐゴシック" charset="0"/>
              </a:rPr>
              <a:t>.</a:t>
            </a:r>
          </a:p>
        </p:txBody>
      </p:sp>
      <p:graphicFrame>
        <p:nvGraphicFramePr>
          <p:cNvPr id="15364" name="Object 2"/>
          <p:cNvGraphicFramePr>
            <a:graphicFrameLocks noChangeAspect="1"/>
          </p:cNvGraphicFramePr>
          <p:nvPr/>
        </p:nvGraphicFramePr>
        <p:xfrm>
          <a:off x="2057400" y="1905000"/>
          <a:ext cx="4508500" cy="942975"/>
        </p:xfrm>
        <a:graphic>
          <a:graphicData uri="http://schemas.openxmlformats.org/presentationml/2006/ole">
            <mc:AlternateContent xmlns:mc="http://schemas.openxmlformats.org/markup-compatibility/2006">
              <mc:Choice xmlns:v="urn:schemas-microsoft-com:vml" Requires="v">
                <p:oleObj spid="_x0000_s47129" name="Equation" r:id="rId4" imgW="1091880" imgH="228600" progId="Equation.3">
                  <p:embed/>
                </p:oleObj>
              </mc:Choice>
              <mc:Fallback>
                <p:oleObj name="Equation" r:id="rId4" imgW="1091880" imgH="228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1905000"/>
                        <a:ext cx="4508500" cy="94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5365" name="Object 3"/>
          <p:cNvGraphicFramePr>
            <a:graphicFrameLocks noChangeAspect="1"/>
          </p:cNvGraphicFramePr>
          <p:nvPr/>
        </p:nvGraphicFramePr>
        <p:xfrm>
          <a:off x="2590800" y="3886200"/>
          <a:ext cx="2881313" cy="942975"/>
        </p:xfrm>
        <a:graphic>
          <a:graphicData uri="http://schemas.openxmlformats.org/presentationml/2006/ole">
            <mc:AlternateContent xmlns:mc="http://schemas.openxmlformats.org/markup-compatibility/2006">
              <mc:Choice xmlns:v="urn:schemas-microsoft-com:vml" Requires="v">
                <p:oleObj spid="_x0000_s47130" name="Equation" r:id="rId6" imgW="698400" imgH="228600" progId="Equation.3">
                  <p:embed/>
                </p:oleObj>
              </mc:Choice>
              <mc:Fallback>
                <p:oleObj name="Equation" r:id="rId6" imgW="698400" imgH="2286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3886200"/>
                        <a:ext cx="2881313" cy="94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8" name="Picture 73" descr="gpyrforos"/>
          <p:cNvPicPr>
            <a:picLocks noChangeAspect="1" noChangeArrowheads="1"/>
          </p:cNvPicPr>
          <p:nvPr/>
        </p:nvPicPr>
        <p:blipFill>
          <a:blip r:embed="rId8"/>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checkerboard(across)">
                                      <p:cBhvr>
                                        <p:cTn id="7" dur="500"/>
                                        <p:tgtEl>
                                          <p:spTgt spid="15363">
                                            <p:txEl>
                                              <p:pRg st="0" end="0"/>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0"/>
                                  </p:stCondLst>
                                  <p:childTnLst>
                                    <p:set>
                                      <p:cBhvr>
                                        <p:cTn id="10" dur="1" fill="hold">
                                          <p:stCondLst>
                                            <p:cond delay="0"/>
                                          </p:stCondLst>
                                        </p:cTn>
                                        <p:tgtEl>
                                          <p:spTgt spid="15364"/>
                                        </p:tgtEl>
                                        <p:attrNameLst>
                                          <p:attrName>style.visibility</p:attrName>
                                        </p:attrNameLst>
                                      </p:cBhvr>
                                      <p:to>
                                        <p:strVal val="visible"/>
                                      </p:to>
                                    </p:set>
                                    <p:animEffect transition="in" filter="checkerboard(across)">
                                      <p:cBhvr>
                                        <p:cTn id="11" dur="500"/>
                                        <p:tgtEl>
                                          <p:spTgt spid="1536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15363">
                                            <p:txEl>
                                              <p:pRg st="3" end="3"/>
                                            </p:txEl>
                                          </p:spTgt>
                                        </p:tgtEl>
                                        <p:attrNameLst>
                                          <p:attrName>style.visibility</p:attrName>
                                        </p:attrNameLst>
                                      </p:cBhvr>
                                      <p:to>
                                        <p:strVal val="visible"/>
                                      </p:to>
                                    </p:set>
                                    <p:animEffect transition="in" filter="checkerboard(across)">
                                      <p:cBhvr>
                                        <p:cTn id="16" dur="500"/>
                                        <p:tgtEl>
                                          <p:spTgt spid="15363">
                                            <p:txEl>
                                              <p:pRg st="3" end="3"/>
                                            </p:txEl>
                                          </p:spTgt>
                                        </p:tgtEl>
                                      </p:cBhvr>
                                    </p:animEffect>
                                  </p:childTnLst>
                                </p:cTn>
                              </p:par>
                            </p:childTnLst>
                          </p:cTn>
                        </p:par>
                        <p:par>
                          <p:cTn id="17" fill="hold" nodeType="afterGroup">
                            <p:stCondLst>
                              <p:cond delay="500"/>
                            </p:stCondLst>
                            <p:childTnLst>
                              <p:par>
                                <p:cTn id="18" presetID="5" presetClass="entr" presetSubtype="10" fill="hold" nodeType="afterEffect">
                                  <p:stCondLst>
                                    <p:cond delay="0"/>
                                  </p:stCondLst>
                                  <p:childTnLst>
                                    <p:set>
                                      <p:cBhvr>
                                        <p:cTn id="19" dur="1" fill="hold">
                                          <p:stCondLst>
                                            <p:cond delay="0"/>
                                          </p:stCondLst>
                                        </p:cTn>
                                        <p:tgtEl>
                                          <p:spTgt spid="15365"/>
                                        </p:tgtEl>
                                        <p:attrNameLst>
                                          <p:attrName>style.visibility</p:attrName>
                                        </p:attrNameLst>
                                      </p:cBhvr>
                                      <p:to>
                                        <p:strVal val="visible"/>
                                      </p:to>
                                    </p:set>
                                    <p:animEffect transition="in" filter="checkerboard(across)">
                                      <p:cBhvr>
                                        <p:cTn id="20" dur="500"/>
                                        <p:tgtEl>
                                          <p:spTgt spid="1536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15363">
                                            <p:txEl>
                                              <p:pRg st="7" end="7"/>
                                            </p:txEl>
                                          </p:spTgt>
                                        </p:tgtEl>
                                        <p:attrNameLst>
                                          <p:attrName>style.visibility</p:attrName>
                                        </p:attrNameLst>
                                      </p:cBhvr>
                                      <p:to>
                                        <p:strVal val="visible"/>
                                      </p:to>
                                    </p:set>
                                    <p:animEffect transition="in" filter="checkerboard(across)">
                                      <p:cBhvr>
                                        <p:cTn id="25" dur="500"/>
                                        <p:tgtEl>
                                          <p:spTgt spid="1536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491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F1994C4-AFF7-F741-A26E-4BA8A6A9CC77}" type="slidenum">
              <a:rPr lang="en-US" sz="1200"/>
              <a:pPr/>
              <a:t>11</a:t>
            </a:fld>
            <a:endParaRPr lang="en-US" sz="1200"/>
          </a:p>
        </p:txBody>
      </p:sp>
      <p:sp>
        <p:nvSpPr>
          <p:cNvPr id="49156" name="Rectangle 2"/>
          <p:cNvSpPr>
            <a:spLocks noGrp="1" noChangeArrowheads="1"/>
          </p:cNvSpPr>
          <p:nvPr>
            <p:ph type="title"/>
          </p:nvPr>
        </p:nvSpPr>
        <p:spPr>
          <a:xfrm>
            <a:off x="762000" y="0"/>
            <a:ext cx="8382000" cy="990600"/>
          </a:xfrm>
        </p:spPr>
        <p:txBody>
          <a:bodyPr/>
          <a:lstStyle/>
          <a:p>
            <a:pPr eaLnBrk="1" hangingPunct="1"/>
            <a:r>
              <a:rPr lang="el-GR" sz="3600" dirty="0">
                <a:latin typeface="Verdana" charset="0"/>
                <a:ea typeface="ＭＳ Ｐゴシック" charset="0"/>
                <a:cs typeface="ＭＳ Ｐゴシック" charset="0"/>
              </a:rPr>
              <a:t>Η σύνθεση ενός τυπικού ανιχνευτή</a:t>
            </a:r>
            <a:endParaRPr lang="en-US" sz="3600" dirty="0">
              <a:latin typeface="Verdana" charset="0"/>
              <a:ea typeface="ＭＳ Ｐゴシック" charset="0"/>
              <a:cs typeface="ＭＳ Ｐゴシック" charset="0"/>
            </a:endParaRPr>
          </a:p>
        </p:txBody>
      </p:sp>
      <p:grpSp>
        <p:nvGrpSpPr>
          <p:cNvPr id="2" name="Group 4"/>
          <p:cNvGrpSpPr>
            <a:grpSpLocks/>
          </p:cNvGrpSpPr>
          <p:nvPr/>
        </p:nvGrpSpPr>
        <p:grpSpPr bwMode="auto">
          <a:xfrm>
            <a:off x="101600" y="1371600"/>
            <a:ext cx="8443913" cy="4497388"/>
            <a:chOff x="-134" y="1391"/>
            <a:chExt cx="5319" cy="2833"/>
          </a:xfrm>
        </p:grpSpPr>
        <p:grpSp>
          <p:nvGrpSpPr>
            <p:cNvPr id="49164" name="Group 5"/>
            <p:cNvGrpSpPr>
              <a:grpSpLocks/>
            </p:cNvGrpSpPr>
            <p:nvPr/>
          </p:nvGrpSpPr>
          <p:grpSpPr bwMode="auto">
            <a:xfrm>
              <a:off x="336" y="1391"/>
              <a:ext cx="4849" cy="2833"/>
              <a:chOff x="336" y="1391"/>
              <a:chExt cx="4849" cy="2833"/>
            </a:xfrm>
          </p:grpSpPr>
          <p:sp>
            <p:nvSpPr>
              <p:cNvPr id="49172" name="Oval 6"/>
              <p:cNvSpPr>
                <a:spLocks noChangeArrowheads="1"/>
              </p:cNvSpPr>
              <p:nvPr/>
            </p:nvSpPr>
            <p:spPr bwMode="auto">
              <a:xfrm>
                <a:off x="336" y="2784"/>
                <a:ext cx="144" cy="144"/>
              </a:xfrm>
              <a:prstGeom prst="ellipse">
                <a:avLst/>
              </a:prstGeom>
              <a:solidFill>
                <a:srgbClr val="FF0066"/>
              </a:solidFill>
              <a:ln w="9525">
                <a:solidFill>
                  <a:schemeClr val="tx1"/>
                </a:solidFill>
                <a:round/>
                <a:headEnd/>
                <a:tailEnd/>
              </a:ln>
            </p:spPr>
            <p:txBody>
              <a:bodyPr wrap="none" anchor="ctr"/>
              <a:lstStyle/>
              <a:p>
                <a:endParaRPr lang="en-US"/>
              </a:p>
            </p:txBody>
          </p:sp>
          <p:sp>
            <p:nvSpPr>
              <p:cNvPr id="49173" name="AutoShape 7"/>
              <p:cNvSpPr>
                <a:spLocks noChangeArrowheads="1"/>
              </p:cNvSpPr>
              <p:nvPr/>
            </p:nvSpPr>
            <p:spPr bwMode="auto">
              <a:xfrm rot="-5419486">
                <a:off x="1463" y="501"/>
                <a:ext cx="2737" cy="4707"/>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49174" name="AutoShape 8"/>
              <p:cNvSpPr>
                <a:spLocks noChangeArrowheads="1"/>
              </p:cNvSpPr>
              <p:nvPr/>
            </p:nvSpPr>
            <p:spPr bwMode="auto">
              <a:xfrm rot="-5419486">
                <a:off x="1366" y="645"/>
                <a:ext cx="2640" cy="4420"/>
              </a:xfrm>
              <a:prstGeom prst="triangle">
                <a:avLst>
                  <a:gd name="adj" fmla="val 50000"/>
                </a:avLst>
              </a:prstGeom>
              <a:solidFill>
                <a:srgbClr val="0000CC"/>
              </a:solidFill>
              <a:ln w="9525">
                <a:solidFill>
                  <a:schemeClr val="tx1"/>
                </a:solidFill>
                <a:miter lim="800000"/>
                <a:headEnd/>
                <a:tailEnd/>
              </a:ln>
            </p:spPr>
            <p:txBody>
              <a:bodyPr wrap="none" anchor="ctr"/>
              <a:lstStyle/>
              <a:p>
                <a:endParaRPr lang="en-US"/>
              </a:p>
            </p:txBody>
          </p:sp>
          <p:sp>
            <p:nvSpPr>
              <p:cNvPr id="49175" name="AutoShape 9"/>
              <p:cNvSpPr>
                <a:spLocks noChangeArrowheads="1"/>
              </p:cNvSpPr>
              <p:nvPr/>
            </p:nvSpPr>
            <p:spPr bwMode="auto">
              <a:xfrm rot="-5419486">
                <a:off x="1198" y="1152"/>
                <a:ext cx="1969" cy="3408"/>
              </a:xfrm>
              <a:prstGeom prst="triangle">
                <a:avLst>
                  <a:gd name="adj" fmla="val 50000"/>
                </a:avLst>
              </a:prstGeom>
              <a:solidFill>
                <a:srgbClr val="FF0066"/>
              </a:solidFill>
              <a:ln w="9525">
                <a:solidFill>
                  <a:schemeClr val="tx1"/>
                </a:solidFill>
                <a:miter lim="800000"/>
                <a:headEnd/>
                <a:tailEnd/>
              </a:ln>
            </p:spPr>
            <p:txBody>
              <a:bodyPr wrap="none" anchor="ctr"/>
              <a:lstStyle/>
              <a:p>
                <a:endParaRPr lang="en-US"/>
              </a:p>
            </p:txBody>
          </p:sp>
          <p:sp>
            <p:nvSpPr>
              <p:cNvPr id="49176" name="AutoShape 10"/>
              <p:cNvSpPr>
                <a:spLocks noChangeArrowheads="1"/>
              </p:cNvSpPr>
              <p:nvPr/>
            </p:nvSpPr>
            <p:spPr bwMode="auto">
              <a:xfrm rot="-5419486">
                <a:off x="1056" y="1438"/>
                <a:ext cx="1678" cy="2834"/>
              </a:xfrm>
              <a:prstGeom prst="triangle">
                <a:avLst>
                  <a:gd name="adj" fmla="val 50000"/>
                </a:avLst>
              </a:prstGeom>
              <a:solidFill>
                <a:srgbClr val="FFFFCC"/>
              </a:solidFill>
              <a:ln w="9525">
                <a:solidFill>
                  <a:schemeClr val="tx1"/>
                </a:solidFill>
                <a:miter lim="800000"/>
                <a:headEnd/>
                <a:tailEnd/>
              </a:ln>
            </p:spPr>
            <p:txBody>
              <a:bodyPr wrap="none" anchor="ctr"/>
              <a:lstStyle/>
              <a:p>
                <a:endParaRPr lang="en-US"/>
              </a:p>
            </p:txBody>
          </p:sp>
          <p:sp>
            <p:nvSpPr>
              <p:cNvPr id="49177" name="AutoShape 11"/>
              <p:cNvSpPr>
                <a:spLocks noChangeArrowheads="1"/>
              </p:cNvSpPr>
              <p:nvPr/>
            </p:nvSpPr>
            <p:spPr bwMode="auto">
              <a:xfrm rot="-5419486">
                <a:off x="839" y="1942"/>
                <a:ext cx="1104" cy="1825"/>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en-US"/>
              </a:p>
            </p:txBody>
          </p:sp>
          <p:sp>
            <p:nvSpPr>
              <p:cNvPr id="49178" name="AutoShape 12"/>
              <p:cNvSpPr>
                <a:spLocks noChangeArrowheads="1"/>
              </p:cNvSpPr>
              <p:nvPr/>
            </p:nvSpPr>
            <p:spPr bwMode="auto">
              <a:xfrm rot="-5419486">
                <a:off x="672" y="2400"/>
                <a:ext cx="530" cy="914"/>
              </a:xfrm>
              <a:prstGeom prst="triangle">
                <a:avLst>
                  <a:gd name="adj" fmla="val 50000"/>
                </a:avLst>
              </a:prstGeom>
              <a:solidFill>
                <a:schemeClr val="accent2"/>
              </a:solidFill>
              <a:ln w="9525">
                <a:solidFill>
                  <a:schemeClr val="tx1"/>
                </a:solidFill>
                <a:miter lim="800000"/>
                <a:headEnd/>
                <a:tailEnd/>
              </a:ln>
            </p:spPr>
            <p:txBody>
              <a:bodyPr wrap="none" anchor="ctr"/>
              <a:lstStyle/>
              <a:p>
                <a:endParaRPr lang="en-US"/>
              </a:p>
            </p:txBody>
          </p:sp>
          <p:sp>
            <p:nvSpPr>
              <p:cNvPr id="49179" name="Line 13"/>
              <p:cNvSpPr>
                <a:spLocks noChangeShapeType="1"/>
              </p:cNvSpPr>
              <p:nvPr/>
            </p:nvSpPr>
            <p:spPr bwMode="auto">
              <a:xfrm rot="85574" flipV="1">
                <a:off x="479" y="1391"/>
                <a:ext cx="4704" cy="1536"/>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9180" name="Line 14"/>
              <p:cNvSpPr>
                <a:spLocks noChangeShapeType="1"/>
              </p:cNvSpPr>
              <p:nvPr/>
            </p:nvSpPr>
            <p:spPr bwMode="auto">
              <a:xfrm>
                <a:off x="480" y="2880"/>
                <a:ext cx="4704" cy="1344"/>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9181" name="Line 15"/>
              <p:cNvSpPr>
                <a:spLocks noChangeShapeType="1"/>
              </p:cNvSpPr>
              <p:nvPr/>
            </p:nvSpPr>
            <p:spPr bwMode="auto">
              <a:xfrm>
                <a:off x="5184" y="1440"/>
                <a:ext cx="0" cy="2784"/>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49165" name="Text Box 16"/>
            <p:cNvSpPr txBox="1">
              <a:spLocks noChangeArrowheads="1"/>
            </p:cNvSpPr>
            <p:nvPr/>
          </p:nvSpPr>
          <p:spPr bwMode="auto">
            <a:xfrm>
              <a:off x="-134" y="2415"/>
              <a:ext cx="1163"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600" b="1">
                  <a:solidFill>
                    <a:srgbClr val="FF0066"/>
                  </a:solidFill>
                  <a:latin typeface="Arial" charset="0"/>
                </a:rPr>
                <a:t>Σημείο</a:t>
              </a:r>
              <a:r>
                <a:rPr lang="en-US" sz="1600" b="1">
                  <a:solidFill>
                    <a:srgbClr val="FF0066"/>
                  </a:solidFill>
                  <a:latin typeface="Arial" charset="0"/>
                </a:rPr>
                <a:t> </a:t>
              </a:r>
            </a:p>
            <a:p>
              <a:pPr algn="ctr"/>
              <a:r>
                <a:rPr lang="el-GR" sz="1600" b="1">
                  <a:solidFill>
                    <a:srgbClr val="FF0066"/>
                  </a:solidFill>
                  <a:latin typeface="Arial" charset="0"/>
                </a:rPr>
                <a:t>Αλληλεπίδρασης</a:t>
              </a:r>
              <a:endParaRPr lang="en-US" b="1">
                <a:latin typeface="Times New Roman" charset="0"/>
              </a:endParaRPr>
            </a:p>
          </p:txBody>
        </p:sp>
        <p:sp>
          <p:nvSpPr>
            <p:cNvPr id="49166" name="Text Box 17"/>
            <p:cNvSpPr txBox="1">
              <a:spLocks noChangeArrowheads="1"/>
            </p:cNvSpPr>
            <p:nvPr/>
          </p:nvSpPr>
          <p:spPr bwMode="auto">
            <a:xfrm>
              <a:off x="720" y="2784"/>
              <a:ext cx="69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900" b="1">
                  <a:latin typeface="Arial" charset="0"/>
                </a:rPr>
                <a:t>Precision vertex </a:t>
              </a:r>
            </a:p>
            <a:p>
              <a:pPr algn="ctr"/>
              <a:r>
                <a:rPr lang="en-US" sz="900" b="1">
                  <a:latin typeface="Arial" charset="0"/>
                </a:rPr>
                <a:t>detector</a:t>
              </a:r>
              <a:endParaRPr lang="en-US" sz="1800" b="1">
                <a:latin typeface="Times New Roman" charset="0"/>
              </a:endParaRPr>
            </a:p>
          </p:txBody>
        </p:sp>
        <p:sp>
          <p:nvSpPr>
            <p:cNvPr id="49167" name="Text Box 18"/>
            <p:cNvSpPr txBox="1">
              <a:spLocks noChangeArrowheads="1"/>
            </p:cNvSpPr>
            <p:nvPr/>
          </p:nvSpPr>
          <p:spPr bwMode="auto">
            <a:xfrm>
              <a:off x="1556" y="2650"/>
              <a:ext cx="556"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400" b="1">
                  <a:latin typeface="Arial" charset="0"/>
                </a:rPr>
                <a:t>tracking</a:t>
              </a:r>
            </a:p>
            <a:p>
              <a:pPr algn="ctr"/>
              <a:r>
                <a:rPr lang="en-US" sz="1400" b="1">
                  <a:latin typeface="Arial" charset="0"/>
                </a:rPr>
                <a:t>detector</a:t>
              </a:r>
              <a:endParaRPr lang="en-US" sz="1800" b="1">
                <a:latin typeface="Times New Roman" charset="0"/>
              </a:endParaRPr>
            </a:p>
          </p:txBody>
        </p:sp>
        <p:sp>
          <p:nvSpPr>
            <p:cNvPr id="49168" name="Text Box 19"/>
            <p:cNvSpPr txBox="1">
              <a:spLocks noChangeArrowheads="1"/>
            </p:cNvSpPr>
            <p:nvPr/>
          </p:nvSpPr>
          <p:spPr bwMode="auto">
            <a:xfrm>
              <a:off x="2400" y="2640"/>
              <a:ext cx="824"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400" b="1">
                  <a:latin typeface="Arial" charset="0"/>
                </a:rPr>
                <a:t>Magnetic</a:t>
              </a:r>
            </a:p>
            <a:p>
              <a:pPr algn="ctr"/>
              <a:r>
                <a:rPr lang="en-US" sz="1400" b="1">
                  <a:latin typeface="Arial" charset="0"/>
                </a:rPr>
                <a:t>spectrometer</a:t>
              </a:r>
              <a:endParaRPr lang="en-US" sz="1800" b="1">
                <a:latin typeface="Times New Roman" charset="0"/>
              </a:endParaRPr>
            </a:p>
          </p:txBody>
        </p:sp>
        <p:sp>
          <p:nvSpPr>
            <p:cNvPr id="49169" name="Text Box 20"/>
            <p:cNvSpPr txBox="1">
              <a:spLocks noChangeArrowheads="1"/>
            </p:cNvSpPr>
            <p:nvPr/>
          </p:nvSpPr>
          <p:spPr bwMode="auto">
            <a:xfrm rot="5366025">
              <a:off x="2790" y="2778"/>
              <a:ext cx="161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400" b="1">
                  <a:solidFill>
                    <a:schemeClr val="bg1"/>
                  </a:solidFill>
                  <a:latin typeface="Arial" charset="0"/>
                </a:rPr>
                <a:t>Electromagnetic calorimeter</a:t>
              </a:r>
              <a:endParaRPr lang="en-US" sz="1800" b="1">
                <a:latin typeface="Times New Roman" charset="0"/>
              </a:endParaRPr>
            </a:p>
          </p:txBody>
        </p:sp>
        <p:sp>
          <p:nvSpPr>
            <p:cNvPr id="49170" name="Text Box 21"/>
            <p:cNvSpPr txBox="1">
              <a:spLocks noChangeArrowheads="1"/>
            </p:cNvSpPr>
            <p:nvPr/>
          </p:nvSpPr>
          <p:spPr bwMode="auto">
            <a:xfrm rot="5366025">
              <a:off x="3734" y="2729"/>
              <a:ext cx="12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400" b="1">
                  <a:solidFill>
                    <a:schemeClr val="bg1"/>
                  </a:solidFill>
                  <a:latin typeface="Arial" charset="0"/>
                </a:rPr>
                <a:t>Hadronic  calorimeter</a:t>
              </a:r>
              <a:endParaRPr lang="en-US" sz="1800" b="1">
                <a:latin typeface="Times New Roman" charset="0"/>
              </a:endParaRPr>
            </a:p>
          </p:txBody>
        </p:sp>
        <p:sp>
          <p:nvSpPr>
            <p:cNvPr id="49171" name="Text Box 22"/>
            <p:cNvSpPr txBox="1">
              <a:spLocks noChangeArrowheads="1"/>
            </p:cNvSpPr>
            <p:nvPr/>
          </p:nvSpPr>
          <p:spPr bwMode="auto">
            <a:xfrm rot="5366025">
              <a:off x="4567" y="2777"/>
              <a:ext cx="94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400" b="1">
                  <a:solidFill>
                    <a:schemeClr val="bg1"/>
                  </a:solidFill>
                  <a:latin typeface="Arial" charset="0"/>
                </a:rPr>
                <a:t>Muon detectors</a:t>
              </a:r>
              <a:endParaRPr lang="en-US" sz="1800" b="1">
                <a:latin typeface="Times New Roman" charset="0"/>
              </a:endParaRPr>
            </a:p>
          </p:txBody>
        </p:sp>
      </p:grpSp>
      <p:sp>
        <p:nvSpPr>
          <p:cNvPr id="49158" name="Text Box 23"/>
          <p:cNvSpPr txBox="1">
            <a:spLocks noChangeArrowheads="1"/>
          </p:cNvSpPr>
          <p:nvPr/>
        </p:nvSpPr>
        <p:spPr bwMode="auto">
          <a:xfrm>
            <a:off x="914400" y="4191000"/>
            <a:ext cx="1447800" cy="609600"/>
          </a:xfrm>
          <a:prstGeom prst="rect">
            <a:avLst/>
          </a:prstGeom>
          <a:noFill/>
          <a:ln w="285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a:t>Ανιχνευτής κορυφής</a:t>
            </a:r>
            <a:endParaRPr lang="en-US" sz="1600"/>
          </a:p>
        </p:txBody>
      </p:sp>
      <p:sp>
        <p:nvSpPr>
          <p:cNvPr id="49159" name="Text Box 24"/>
          <p:cNvSpPr txBox="1">
            <a:spLocks noChangeArrowheads="1"/>
          </p:cNvSpPr>
          <p:nvPr/>
        </p:nvSpPr>
        <p:spPr bwMode="auto">
          <a:xfrm>
            <a:off x="2438400" y="4572000"/>
            <a:ext cx="1447800" cy="609600"/>
          </a:xfrm>
          <a:prstGeom prst="rect">
            <a:avLst/>
          </a:prstGeom>
          <a:noFill/>
          <a:ln w="28575">
            <a:solidFill>
              <a:srgbClr val="66FF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a:t>Ανιχνευτής τροχιών</a:t>
            </a:r>
            <a:endParaRPr lang="en-US" sz="1600"/>
          </a:p>
        </p:txBody>
      </p:sp>
      <p:sp>
        <p:nvSpPr>
          <p:cNvPr id="49160" name="Text Box 25"/>
          <p:cNvSpPr txBox="1">
            <a:spLocks noChangeArrowheads="1"/>
          </p:cNvSpPr>
          <p:nvPr/>
        </p:nvSpPr>
        <p:spPr bwMode="auto">
          <a:xfrm>
            <a:off x="3962400" y="5029200"/>
            <a:ext cx="1752600" cy="707886"/>
          </a:xfrm>
          <a:prstGeom prst="rect">
            <a:avLst/>
          </a:prstGeom>
          <a:noFill/>
          <a:ln w="285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dirty="0" smtClean="0"/>
              <a:t>Μαγνητικο</a:t>
            </a:r>
          </a:p>
          <a:p>
            <a:pPr algn="ctr">
              <a:spcBef>
                <a:spcPct val="50000"/>
              </a:spcBef>
            </a:pPr>
            <a:r>
              <a:rPr lang="el-GR" sz="1600" dirty="0" smtClean="0"/>
              <a:t>Φασματόμετρο </a:t>
            </a:r>
            <a:endParaRPr lang="en-US" sz="1600" dirty="0"/>
          </a:p>
        </p:txBody>
      </p:sp>
      <p:sp>
        <p:nvSpPr>
          <p:cNvPr id="49161" name="Text Box 26"/>
          <p:cNvSpPr txBox="1">
            <a:spLocks noChangeArrowheads="1"/>
          </p:cNvSpPr>
          <p:nvPr/>
        </p:nvSpPr>
        <p:spPr bwMode="auto">
          <a:xfrm>
            <a:off x="4495800" y="1371600"/>
            <a:ext cx="2209800" cy="60960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a:t>Ηλεκτρομαγνητικό θερμιδόμετρο</a:t>
            </a:r>
            <a:endParaRPr lang="en-US" sz="1600"/>
          </a:p>
        </p:txBody>
      </p:sp>
      <p:sp>
        <p:nvSpPr>
          <p:cNvPr id="49162" name="Text Box 27"/>
          <p:cNvSpPr txBox="1">
            <a:spLocks noChangeArrowheads="1"/>
          </p:cNvSpPr>
          <p:nvPr/>
        </p:nvSpPr>
        <p:spPr bwMode="auto">
          <a:xfrm>
            <a:off x="5943600" y="5715000"/>
            <a:ext cx="1676400" cy="609600"/>
          </a:xfrm>
          <a:prstGeom prst="rect">
            <a:avLst/>
          </a:prstGeom>
          <a:noFill/>
          <a:ln w="28575">
            <a:solidFill>
              <a:srgbClr val="0066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a:t>Αδρονικό θερμιδόμετρο</a:t>
            </a:r>
            <a:endParaRPr lang="en-US" sz="1600"/>
          </a:p>
        </p:txBody>
      </p:sp>
      <p:sp>
        <p:nvSpPr>
          <p:cNvPr id="49163" name="Text Box 28"/>
          <p:cNvSpPr txBox="1">
            <a:spLocks noChangeArrowheads="1"/>
          </p:cNvSpPr>
          <p:nvPr/>
        </p:nvSpPr>
        <p:spPr bwMode="auto">
          <a:xfrm>
            <a:off x="7467600" y="990600"/>
            <a:ext cx="1447800" cy="609600"/>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l-GR" sz="1600"/>
              <a:t>Ανιχνευτές Μιονίων</a:t>
            </a:r>
            <a:endParaRPr lang="en-US" sz="1600"/>
          </a:p>
        </p:txBody>
      </p:sp>
      <p:pic>
        <p:nvPicPr>
          <p:cNvPr id="30"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5" fill="hold" nodeType="afterEffect">
                                  <p:stCondLst>
                                    <p:cond delay="2000"/>
                                  </p:stCondLst>
                                  <p:childTnLst>
                                    <p:set>
                                      <p:cBhvr>
                                        <p:cTn id="6" dur="1" fill="hold">
                                          <p:stCondLst>
                                            <p:cond delay="0"/>
                                          </p:stCondLst>
                                        </p:cTn>
                                        <p:tgtEl>
                                          <p:spTgt spid="2"/>
                                        </p:tgtEl>
                                        <p:attrNameLst>
                                          <p:attrName>style.visibility</p:attrName>
                                        </p:attrNameLst>
                                      </p:cBhvr>
                                      <p:to>
                                        <p:strVal val="visible"/>
                                      </p:to>
                                    </p:set>
                                    <p:animEffect transition="in" filter="blinds(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512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E52B6EB-29FE-DF42-B4D3-12163463B196}" type="slidenum">
              <a:rPr lang="en-US" sz="1200"/>
              <a:pPr/>
              <a:t>12</a:t>
            </a:fld>
            <a:endParaRPr lang="en-US" sz="1200"/>
          </a:p>
        </p:txBody>
      </p:sp>
      <p:sp>
        <p:nvSpPr>
          <p:cNvPr id="51204" name="Rectangle 2"/>
          <p:cNvSpPr>
            <a:spLocks noGrp="1" noChangeArrowheads="1"/>
          </p:cNvSpPr>
          <p:nvPr>
            <p:ph type="title"/>
          </p:nvPr>
        </p:nvSpPr>
        <p:spPr>
          <a:xfrm>
            <a:off x="685800" y="0"/>
            <a:ext cx="8153400" cy="990600"/>
          </a:xfrm>
        </p:spPr>
        <p:txBody>
          <a:bodyPr/>
          <a:lstStyle/>
          <a:p>
            <a:pPr eaLnBrk="1" hangingPunct="1"/>
            <a:r>
              <a:rPr lang="el-GR" dirty="0">
                <a:latin typeface="Verdana" charset="0"/>
                <a:ea typeface="ＭＳ Ｐゴシック" charset="0"/>
                <a:cs typeface="ＭＳ Ｐゴシック" charset="0"/>
              </a:rPr>
              <a:t>Διαμερίσεις των Υπο-ανιχνευτών</a:t>
            </a:r>
            <a:endParaRPr lang="en-US" dirty="0">
              <a:latin typeface="Verdana" charset="0"/>
              <a:ea typeface="ＭＳ Ｐゴシック" charset="0"/>
              <a:cs typeface="ＭＳ Ｐゴシック" charset="0"/>
            </a:endParaRPr>
          </a:p>
        </p:txBody>
      </p:sp>
      <p:pic>
        <p:nvPicPr>
          <p:cNvPr id="51205" name="Picture 5" descr="Det_Erk"/>
          <p:cNvPicPr>
            <a:picLocks noChangeAspect="1" noChangeArrowheads="1"/>
          </p:cNvPicPr>
          <p:nvPr/>
        </p:nvPicPr>
        <p:blipFill>
          <a:blip r:embed="rId3">
            <a:extLst>
              <a:ext uri="{28A0092B-C50C-407E-A947-70E740481C1C}">
                <a14:useLocalDpi xmlns:a14="http://schemas.microsoft.com/office/drawing/2010/main" val="0"/>
              </a:ext>
            </a:extLst>
          </a:blip>
          <a:srcRect t="79381" r="9166" b="-217"/>
          <a:stretch>
            <a:fillRect/>
          </a:stretch>
        </p:blipFill>
        <p:spPr bwMode="auto">
          <a:xfrm>
            <a:off x="152400" y="5029200"/>
            <a:ext cx="8305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6" name="Text Box 6"/>
          <p:cNvSpPr txBox="1">
            <a:spLocks noChangeArrowheads="1"/>
          </p:cNvSpPr>
          <p:nvPr/>
        </p:nvSpPr>
        <p:spPr bwMode="auto">
          <a:xfrm rot="-2799428">
            <a:off x="366713" y="2819400"/>
            <a:ext cx="418306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3200">
                <a:solidFill>
                  <a:schemeClr val="accent2"/>
                </a:solidFill>
                <a:latin typeface="Arial" charset="0"/>
              </a:rPr>
              <a:t>Υποσύστημα Τροχιών</a:t>
            </a:r>
            <a:endParaRPr lang="en-US" sz="3200">
              <a:solidFill>
                <a:schemeClr val="accent2"/>
              </a:solidFill>
              <a:latin typeface="Arial" charset="0"/>
            </a:endParaRPr>
          </a:p>
        </p:txBody>
      </p:sp>
      <p:sp>
        <p:nvSpPr>
          <p:cNvPr id="51207" name="Text Box 7"/>
          <p:cNvSpPr txBox="1">
            <a:spLocks noChangeArrowheads="1"/>
          </p:cNvSpPr>
          <p:nvPr/>
        </p:nvSpPr>
        <p:spPr bwMode="auto">
          <a:xfrm rot="-2799326">
            <a:off x="3271837" y="2582863"/>
            <a:ext cx="34639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3200">
                <a:solidFill>
                  <a:schemeClr val="accent2"/>
                </a:solidFill>
                <a:latin typeface="Arial" charset="0"/>
              </a:rPr>
              <a:t>Ηλεκτρομαγνητικό</a:t>
            </a:r>
            <a:endParaRPr lang="en-US" sz="3200">
              <a:solidFill>
                <a:schemeClr val="accent2"/>
              </a:solidFill>
              <a:latin typeface="Arial" charset="0"/>
            </a:endParaRPr>
          </a:p>
          <a:p>
            <a:r>
              <a:rPr lang="el-GR" sz="3200">
                <a:solidFill>
                  <a:schemeClr val="accent2"/>
                </a:solidFill>
                <a:latin typeface="Arial" charset="0"/>
              </a:rPr>
              <a:t>Θερμιδόμετρο</a:t>
            </a:r>
            <a:endParaRPr lang="en-US" sz="3200">
              <a:solidFill>
                <a:schemeClr val="accent2"/>
              </a:solidFill>
              <a:latin typeface="Arial" charset="0"/>
            </a:endParaRPr>
          </a:p>
        </p:txBody>
      </p:sp>
      <p:sp>
        <p:nvSpPr>
          <p:cNvPr id="51208" name="Text Box 8"/>
          <p:cNvSpPr txBox="1">
            <a:spLocks noChangeArrowheads="1"/>
          </p:cNvSpPr>
          <p:nvPr/>
        </p:nvSpPr>
        <p:spPr bwMode="auto">
          <a:xfrm rot="-2799326">
            <a:off x="4890294" y="2729706"/>
            <a:ext cx="45148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3200">
                <a:solidFill>
                  <a:schemeClr val="accent2"/>
                </a:solidFill>
                <a:latin typeface="Arial" charset="0"/>
              </a:rPr>
              <a:t>Αδρονικό</a:t>
            </a:r>
            <a:r>
              <a:rPr lang="en-US" sz="3200">
                <a:solidFill>
                  <a:schemeClr val="accent2"/>
                </a:solidFill>
                <a:latin typeface="Arial" charset="0"/>
              </a:rPr>
              <a:t> </a:t>
            </a:r>
            <a:r>
              <a:rPr lang="el-GR" sz="3200">
                <a:solidFill>
                  <a:schemeClr val="accent2"/>
                </a:solidFill>
                <a:latin typeface="Arial" charset="0"/>
              </a:rPr>
              <a:t>Θερμιδόμετρο</a:t>
            </a:r>
            <a:endParaRPr lang="en-US" sz="3200">
              <a:solidFill>
                <a:schemeClr val="accent2"/>
              </a:solidFill>
              <a:latin typeface="Arial" charset="0"/>
            </a:endParaRPr>
          </a:p>
        </p:txBody>
      </p:sp>
      <p:sp>
        <p:nvSpPr>
          <p:cNvPr id="51209" name="Text Box 9"/>
          <p:cNvSpPr txBox="1">
            <a:spLocks noChangeArrowheads="1"/>
          </p:cNvSpPr>
          <p:nvPr/>
        </p:nvSpPr>
        <p:spPr bwMode="auto">
          <a:xfrm rot="-2799326">
            <a:off x="7347743" y="3320257"/>
            <a:ext cx="17637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3200">
                <a:solidFill>
                  <a:schemeClr val="accent2"/>
                </a:solidFill>
                <a:latin typeface="Arial" charset="0"/>
              </a:rPr>
              <a:t>Σύστημα</a:t>
            </a:r>
            <a:endParaRPr lang="en-US" sz="3200">
              <a:solidFill>
                <a:schemeClr val="accent2"/>
              </a:solidFill>
              <a:latin typeface="Arial" charset="0"/>
            </a:endParaRPr>
          </a:p>
          <a:p>
            <a:r>
              <a:rPr lang="el-GR" sz="3200">
                <a:solidFill>
                  <a:schemeClr val="accent2"/>
                </a:solidFill>
                <a:latin typeface="Arial" charset="0"/>
              </a:rPr>
              <a:t>Μιονίων</a:t>
            </a:r>
            <a:endParaRPr lang="en-US" sz="3200">
              <a:solidFill>
                <a:schemeClr val="accent2"/>
              </a:solidFill>
              <a:latin typeface="Arial" charset="0"/>
            </a:endParaRPr>
          </a:p>
        </p:txBody>
      </p:sp>
      <p:pic>
        <p:nvPicPr>
          <p:cNvPr id="10"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532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6DB975B-07E5-B143-A33C-E9ED9BC3CD40}" type="slidenum">
              <a:rPr lang="en-US" sz="1200"/>
              <a:pPr/>
              <a:t>13</a:t>
            </a:fld>
            <a:endParaRPr lang="en-US" sz="1200"/>
          </a:p>
        </p:txBody>
      </p:sp>
      <p:sp>
        <p:nvSpPr>
          <p:cNvPr id="53252" name="Rectangle 2"/>
          <p:cNvSpPr>
            <a:spLocks noGrp="1" noChangeArrowheads="1"/>
          </p:cNvSpPr>
          <p:nvPr>
            <p:ph type="title"/>
          </p:nvPr>
        </p:nvSpPr>
        <p:spPr>
          <a:xfrm>
            <a:off x="914400" y="0"/>
            <a:ext cx="8153400" cy="990600"/>
          </a:xfrm>
        </p:spPr>
        <p:txBody>
          <a:bodyPr/>
          <a:lstStyle/>
          <a:p>
            <a:pPr eaLnBrk="1" hangingPunct="1"/>
            <a:r>
              <a:rPr lang="el-GR" sz="3200" dirty="0" smtClean="0">
                <a:latin typeface="Verdana" charset="0"/>
                <a:ea typeface="ＭＳ Ｐゴシック" charset="0"/>
                <a:cs typeface="ＭＳ Ｐゴシック" charset="0"/>
              </a:rPr>
              <a:t>Διάβαση</a:t>
            </a:r>
            <a:r>
              <a:rPr lang="en-US" sz="3200" dirty="0" smtClean="0">
                <a:latin typeface="Verdana" charset="0"/>
                <a:ea typeface="ＭＳ Ｐゴシック" charset="0"/>
                <a:cs typeface="ＭＳ Ｐゴシック" charset="0"/>
              </a:rPr>
              <a:t>/</a:t>
            </a:r>
            <a:r>
              <a:rPr lang="el-GR" sz="3200" dirty="0" smtClean="0">
                <a:latin typeface="Verdana" charset="0"/>
                <a:ea typeface="ＭＳ Ｐゴシック" charset="0"/>
                <a:cs typeface="ＭＳ Ｐゴシック" charset="0"/>
              </a:rPr>
              <a:t>Αλληπίδραση</a:t>
            </a:r>
            <a:r>
              <a:rPr lang="en-US" sz="3200" dirty="0" smtClean="0">
                <a:latin typeface="Verdana" charset="0"/>
                <a:ea typeface="ＭＳ Ｐゴシック" charset="0"/>
                <a:cs typeface="ＭＳ Ｐゴシック" charset="0"/>
              </a:rPr>
              <a:t> </a:t>
            </a:r>
            <a:r>
              <a:rPr lang="el-GR" sz="3200" dirty="0">
                <a:latin typeface="Verdana" charset="0"/>
                <a:ea typeface="ＭＳ Ｐゴシック" charset="0"/>
                <a:cs typeface="ＭＳ Ｐゴシック" charset="0"/>
              </a:rPr>
              <a:t>των Σωματιδίων</a:t>
            </a:r>
            <a:endParaRPr lang="en-US" sz="3200" dirty="0">
              <a:latin typeface="Verdana" charset="0"/>
              <a:ea typeface="ＭＳ Ｐゴシック" charset="0"/>
              <a:cs typeface="ＭＳ Ｐゴシック" charset="0"/>
            </a:endParaRPr>
          </a:p>
        </p:txBody>
      </p:sp>
      <p:sp>
        <p:nvSpPr>
          <p:cNvPr id="18435" name="Rectangle 3"/>
          <p:cNvSpPr>
            <a:spLocks noGrp="1" noChangeArrowheads="1"/>
          </p:cNvSpPr>
          <p:nvPr>
            <p:ph type="body" idx="1"/>
          </p:nvPr>
        </p:nvSpPr>
        <p:spPr>
          <a:xfrm>
            <a:off x="301625" y="1295400"/>
            <a:ext cx="8540750" cy="5029200"/>
          </a:xfrm>
        </p:spPr>
        <p:txBody>
          <a:bodyPr/>
          <a:lstStyle/>
          <a:p>
            <a:pPr eaLnBrk="1" hangingPunct="1">
              <a:lnSpc>
                <a:spcPct val="90000"/>
              </a:lnSpc>
            </a:pPr>
            <a:r>
              <a:rPr lang="el-GR" sz="2400">
                <a:latin typeface="Verdana" charset="0"/>
                <a:ea typeface="ＭＳ Ｐゴシック" charset="0"/>
                <a:cs typeface="ＭＳ Ｐゴシック" charset="0"/>
              </a:rPr>
              <a:t>Ηλεκτρόνια</a:t>
            </a:r>
            <a:endParaRPr lang="en-US" sz="2400">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r>
              <a:rPr lang="el-GR">
                <a:latin typeface="Verdana" charset="0"/>
                <a:ea typeface="ＭＳ Ｐゴシック" charset="0"/>
                <a:cs typeface="ＭＳ Ｐゴシック" charset="0"/>
              </a:rPr>
              <a:t>Φωτόνια</a:t>
            </a: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r>
              <a:rPr lang="el-GR">
                <a:latin typeface="Verdana" charset="0"/>
                <a:ea typeface="ＭＳ Ｐゴシック" charset="0"/>
                <a:cs typeface="ＭＳ Ｐゴシック" charset="0"/>
              </a:rPr>
              <a:t>Αδρόνια</a:t>
            </a: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r>
              <a:rPr lang="el-GR">
                <a:latin typeface="Verdana" charset="0"/>
                <a:ea typeface="ＭＳ Ｐゴシック" charset="0"/>
                <a:cs typeface="ＭＳ Ｐゴシック" charset="0"/>
              </a:rPr>
              <a:t>Μιόνια</a:t>
            </a: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r>
              <a:rPr lang="el-GR">
                <a:latin typeface="Verdana" charset="0"/>
                <a:ea typeface="ＭＳ Ｐゴシック" charset="0"/>
                <a:cs typeface="ＭＳ Ｐゴシック" charset="0"/>
              </a:rPr>
              <a:t>Μεσόνια</a:t>
            </a:r>
            <a:endParaRPr lang="en-US">
              <a:latin typeface="Verdana" charset="0"/>
              <a:ea typeface="ＭＳ Ｐゴシック" charset="0"/>
              <a:cs typeface="ＭＳ Ｐゴシック" charset="0"/>
            </a:endParaRPr>
          </a:p>
        </p:txBody>
      </p:sp>
      <p:pic>
        <p:nvPicPr>
          <p:cNvPr id="18437" name="Picture 5" descr="Det_E"/>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447800"/>
            <a:ext cx="4638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7" descr="Det_Phot"/>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514600"/>
            <a:ext cx="4638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9" descr="Det_Had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3581400"/>
            <a:ext cx="4638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1" descr="Det_Myon"/>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4648200"/>
            <a:ext cx="4638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5" name="Picture 13" descr="Det_Kaon"/>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5562600"/>
            <a:ext cx="46386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73" descr="gpyrforos"/>
          <p:cNvPicPr>
            <a:picLocks noChangeAspect="1" noChangeArrowheads="1"/>
          </p:cNvPicPr>
          <p:nvPr/>
        </p:nvPicPr>
        <p:blipFill>
          <a:blip r:embed="rId8"/>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wipe(left)">
                                      <p:cBhvr>
                                        <p:cTn id="7" dur="500"/>
                                        <p:tgtEl>
                                          <p:spTgt spid="184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8437"/>
                                        </p:tgtEl>
                                        <p:attrNameLst>
                                          <p:attrName>style.visibility</p:attrName>
                                        </p:attrNameLst>
                                      </p:cBhvr>
                                      <p:to>
                                        <p:strVal val="visible"/>
                                      </p:to>
                                    </p:set>
                                    <p:animEffect transition="in" filter="wipe(left)">
                                      <p:cBhvr>
                                        <p:cTn id="12" dur="1000"/>
                                        <p:tgtEl>
                                          <p:spTgt spid="1843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435">
                                            <p:txEl>
                                              <p:pRg st="2" end="2"/>
                                            </p:txEl>
                                          </p:spTgt>
                                        </p:tgtEl>
                                        <p:attrNameLst>
                                          <p:attrName>style.visibility</p:attrName>
                                        </p:attrNameLst>
                                      </p:cBhvr>
                                      <p:to>
                                        <p:strVal val="visible"/>
                                      </p:to>
                                    </p:set>
                                    <p:animEffect transition="in" filter="wipe(left)">
                                      <p:cBhvr>
                                        <p:cTn id="17" dur="500"/>
                                        <p:tgtEl>
                                          <p:spTgt spid="1843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8439"/>
                                        </p:tgtEl>
                                        <p:attrNameLst>
                                          <p:attrName>style.visibility</p:attrName>
                                        </p:attrNameLst>
                                      </p:cBhvr>
                                      <p:to>
                                        <p:strVal val="visible"/>
                                      </p:to>
                                    </p:set>
                                    <p:animEffect transition="in" filter="wipe(left)">
                                      <p:cBhvr>
                                        <p:cTn id="22" dur="1000"/>
                                        <p:tgtEl>
                                          <p:spTgt spid="1843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8435">
                                            <p:txEl>
                                              <p:pRg st="4" end="4"/>
                                            </p:txEl>
                                          </p:spTgt>
                                        </p:tgtEl>
                                        <p:attrNameLst>
                                          <p:attrName>style.visibility</p:attrName>
                                        </p:attrNameLst>
                                      </p:cBhvr>
                                      <p:to>
                                        <p:strVal val="visible"/>
                                      </p:to>
                                    </p:set>
                                    <p:animEffect transition="in" filter="wipe(left)">
                                      <p:cBhvr>
                                        <p:cTn id="27" dur="500"/>
                                        <p:tgtEl>
                                          <p:spTgt spid="1843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8441"/>
                                        </p:tgtEl>
                                        <p:attrNameLst>
                                          <p:attrName>style.visibility</p:attrName>
                                        </p:attrNameLst>
                                      </p:cBhvr>
                                      <p:to>
                                        <p:strVal val="visible"/>
                                      </p:to>
                                    </p:set>
                                    <p:animEffect transition="in" filter="wipe(left)">
                                      <p:cBhvr>
                                        <p:cTn id="32" dur="1000"/>
                                        <p:tgtEl>
                                          <p:spTgt spid="1844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435">
                                            <p:txEl>
                                              <p:pRg st="6" end="6"/>
                                            </p:txEl>
                                          </p:spTgt>
                                        </p:tgtEl>
                                        <p:attrNameLst>
                                          <p:attrName>style.visibility</p:attrName>
                                        </p:attrNameLst>
                                      </p:cBhvr>
                                      <p:to>
                                        <p:strVal val="visible"/>
                                      </p:to>
                                    </p:set>
                                    <p:animEffect transition="in" filter="wipe(left)">
                                      <p:cBhvr>
                                        <p:cTn id="37" dur="500"/>
                                        <p:tgtEl>
                                          <p:spTgt spid="18435">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18443"/>
                                        </p:tgtEl>
                                        <p:attrNameLst>
                                          <p:attrName>style.visibility</p:attrName>
                                        </p:attrNameLst>
                                      </p:cBhvr>
                                      <p:to>
                                        <p:strVal val="visible"/>
                                      </p:to>
                                    </p:set>
                                    <p:animEffect transition="in" filter="wipe(left)">
                                      <p:cBhvr>
                                        <p:cTn id="42" dur="1000"/>
                                        <p:tgtEl>
                                          <p:spTgt spid="1844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8435">
                                            <p:txEl>
                                              <p:pRg st="8" end="8"/>
                                            </p:txEl>
                                          </p:spTgt>
                                        </p:tgtEl>
                                        <p:attrNameLst>
                                          <p:attrName>style.visibility</p:attrName>
                                        </p:attrNameLst>
                                      </p:cBhvr>
                                      <p:to>
                                        <p:strVal val="visible"/>
                                      </p:to>
                                    </p:set>
                                    <p:animEffect transition="in" filter="wipe(left)">
                                      <p:cBhvr>
                                        <p:cTn id="47" dur="500"/>
                                        <p:tgtEl>
                                          <p:spTgt spid="18435">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18445"/>
                                        </p:tgtEl>
                                        <p:attrNameLst>
                                          <p:attrName>style.visibility</p:attrName>
                                        </p:attrNameLst>
                                      </p:cBhvr>
                                      <p:to>
                                        <p:strVal val="visible"/>
                                      </p:to>
                                    </p:set>
                                    <p:animEffect transition="in" filter="wipe(left)">
                                      <p:cBhvr>
                                        <p:cTn id="52" dur="1000"/>
                                        <p:tgtEl>
                                          <p:spTgt spid="18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552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3F918FB-5C15-614A-ACBE-F5E30DDF0385}" type="slidenum">
              <a:rPr lang="en-US" sz="1200"/>
              <a:pPr/>
              <a:t>14</a:t>
            </a:fld>
            <a:endParaRPr lang="en-US" sz="1200"/>
          </a:p>
        </p:txBody>
      </p:sp>
      <p:sp>
        <p:nvSpPr>
          <p:cNvPr id="55300" name="Rectangle 2"/>
          <p:cNvSpPr>
            <a:spLocks noGrp="1" noChangeArrowheads="1"/>
          </p:cNvSpPr>
          <p:nvPr>
            <p:ph type="title"/>
          </p:nvPr>
        </p:nvSpPr>
        <p:spPr>
          <a:xfrm>
            <a:off x="838200" y="0"/>
            <a:ext cx="8001000" cy="990600"/>
          </a:xfrm>
        </p:spPr>
        <p:txBody>
          <a:bodyPr/>
          <a:lstStyle/>
          <a:p>
            <a:pPr eaLnBrk="1" hangingPunct="1"/>
            <a:r>
              <a:rPr lang="el-GR" dirty="0">
                <a:latin typeface="Verdana" charset="0"/>
                <a:ea typeface="ＭＳ Ｐゴシック" charset="0"/>
                <a:cs typeface="ＭＳ Ｐゴシック" charset="0"/>
              </a:rPr>
              <a:t>Ανιχνευτές Τροχιών</a:t>
            </a:r>
            <a:endParaRPr lang="en-US" dirty="0">
              <a:latin typeface="Verdana" charset="0"/>
              <a:ea typeface="ＭＳ Ｐゴシック" charset="0"/>
              <a:cs typeface="ＭＳ Ｐゴシック" charset="0"/>
            </a:endParaRPr>
          </a:p>
        </p:txBody>
      </p:sp>
      <p:sp>
        <p:nvSpPr>
          <p:cNvPr id="19459" name="Rectangle 3"/>
          <p:cNvSpPr>
            <a:spLocks noGrp="1" noChangeArrowheads="1"/>
          </p:cNvSpPr>
          <p:nvPr>
            <p:ph type="body" idx="1"/>
          </p:nvPr>
        </p:nvSpPr>
        <p:spPr/>
        <p:txBody>
          <a:bodyPr/>
          <a:lstStyle/>
          <a:p>
            <a:pPr eaLnBrk="1" hangingPunct="1"/>
            <a:r>
              <a:rPr lang="el-GR" sz="2200">
                <a:latin typeface="Verdana" charset="0"/>
                <a:ea typeface="ＭＳ Ｐゴシック" charset="0"/>
                <a:cs typeface="ＭＳ Ｐゴシック" charset="0"/>
              </a:rPr>
              <a:t>μέτρηση</a:t>
            </a:r>
            <a:r>
              <a:rPr lang="en-US" sz="2200">
                <a:latin typeface="Verdana" charset="0"/>
                <a:ea typeface="ＭＳ Ｐゴシック" charset="0"/>
                <a:cs typeface="ＭＳ Ｐゴシック" charset="0"/>
              </a:rPr>
              <a:t> </a:t>
            </a:r>
            <a:r>
              <a:rPr lang="el-GR" sz="2200">
                <a:latin typeface="Verdana" charset="0"/>
                <a:ea typeface="ＭＳ Ｐゴシック" charset="0"/>
                <a:cs typeface="ＭＳ Ｐゴシック" charset="0"/>
              </a:rPr>
              <a:t>των τροχιών</a:t>
            </a:r>
            <a:r>
              <a:rPr lang="en-US" sz="2200">
                <a:latin typeface="Verdana" charset="0"/>
                <a:ea typeface="ＭＳ Ｐゴシック" charset="0"/>
                <a:cs typeface="ＭＳ Ｐゴシック" charset="0"/>
              </a:rPr>
              <a:t> </a:t>
            </a:r>
            <a:r>
              <a:rPr lang="el-GR" sz="2200">
                <a:latin typeface="Verdana" charset="0"/>
                <a:ea typeface="ＭＳ Ｐゴシック" charset="0"/>
                <a:cs typeface="ＭＳ Ｐゴシック" charset="0"/>
              </a:rPr>
              <a:t>των παραγόμενων</a:t>
            </a:r>
            <a:r>
              <a:rPr lang="en-US" sz="2200">
                <a:latin typeface="Verdana" charset="0"/>
                <a:ea typeface="ＭＳ Ｐゴシック" charset="0"/>
                <a:cs typeface="ＭＳ Ｐゴシック" charset="0"/>
              </a:rPr>
              <a:t> </a:t>
            </a:r>
            <a:r>
              <a:rPr lang="el-GR" sz="2200">
                <a:latin typeface="Verdana" charset="0"/>
                <a:ea typeface="ＭＳ Ｐゴシック" charset="0"/>
                <a:cs typeface="ＭＳ Ｐゴシック" charset="0"/>
              </a:rPr>
              <a:t>σωματιδίων</a:t>
            </a:r>
            <a:endParaRPr lang="en-US" sz="2200">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προσδιορίζουν</a:t>
            </a:r>
            <a:endParaRPr lang="en-US">
              <a:latin typeface="Verdana" charset="0"/>
              <a:ea typeface="ＭＳ Ｐゴシック" charset="0"/>
              <a:cs typeface="ＭＳ Ｐゴシック" charset="0"/>
            </a:endParaRPr>
          </a:p>
          <a:p>
            <a:pPr lvl="1" eaLnBrk="1" hangingPunct="1"/>
            <a:r>
              <a:rPr lang="el-GR">
                <a:latin typeface="Verdana" charset="0"/>
                <a:ea typeface="ＭＳ Ｐゴシック" charset="0"/>
              </a:rPr>
              <a:t>φορτίο</a:t>
            </a:r>
            <a:r>
              <a:rPr lang="en-US">
                <a:latin typeface="Verdana" charset="0"/>
                <a:ea typeface="ＭＳ Ｐゴシック" charset="0"/>
              </a:rPr>
              <a:t> </a:t>
            </a:r>
            <a:r>
              <a:rPr lang="el-GR">
                <a:latin typeface="Verdana" charset="0"/>
                <a:ea typeface="ＭＳ Ｐゴシック" charset="0"/>
              </a:rPr>
              <a:t>και</a:t>
            </a:r>
            <a:endParaRPr lang="en-US">
              <a:latin typeface="Verdana" charset="0"/>
              <a:ea typeface="ＭＳ Ｐゴシック" charset="0"/>
            </a:endParaRPr>
          </a:p>
          <a:p>
            <a:pPr lvl="1" eaLnBrk="1" hangingPunct="1"/>
            <a:r>
              <a:rPr lang="el-GR">
                <a:latin typeface="Verdana" charset="0"/>
                <a:ea typeface="ＭＳ Ｐゴシック" charset="0"/>
              </a:rPr>
              <a:t>ορμή</a:t>
            </a:r>
            <a:endParaRPr lang="en-US">
              <a:latin typeface="Verdana" charset="0"/>
              <a:ea typeface="ＭＳ Ｐゴシック" charset="0"/>
            </a:endParaRPr>
          </a:p>
          <a:p>
            <a:pPr eaLnBrk="1" hangingPunct="1">
              <a:buFont typeface="Wingdings" charset="0"/>
              <a:buNone/>
            </a:pP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σε συνδυασμό με το μαγνητικό πεδίο</a:t>
            </a:r>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Οι τροχιές ανακατασκευάζονται</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από τα μετρηθέντα</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σημεία του χώρου:</a:t>
            </a:r>
            <a:endParaRPr lang="en-US">
              <a:latin typeface="Verdana" charset="0"/>
              <a:ea typeface="ＭＳ Ｐゴシック" charset="0"/>
              <a:cs typeface="ＭＳ Ｐゴシック" charset="0"/>
            </a:endParaRPr>
          </a:p>
        </p:txBody>
      </p:sp>
      <p:sp>
        <p:nvSpPr>
          <p:cNvPr id="19460" name="AutoShape 4"/>
          <p:cNvSpPr>
            <a:spLocks noChangeArrowheads="1"/>
          </p:cNvSpPr>
          <p:nvPr/>
        </p:nvSpPr>
        <p:spPr bwMode="auto">
          <a:xfrm>
            <a:off x="3581400" y="5867400"/>
            <a:ext cx="381000" cy="4572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1" name="AutoShape 5"/>
          <p:cNvSpPr>
            <a:spLocks noChangeArrowheads="1"/>
          </p:cNvSpPr>
          <p:nvPr/>
        </p:nvSpPr>
        <p:spPr bwMode="auto">
          <a:xfrm>
            <a:off x="3886200" y="5410200"/>
            <a:ext cx="381000" cy="457200"/>
          </a:xfrm>
          <a:prstGeom prst="star4">
            <a:avLst>
              <a:gd name="adj" fmla="val 3750"/>
            </a:avLst>
          </a:prstGeom>
          <a:solidFill>
            <a:schemeClr val="accent1"/>
          </a:solidFill>
          <a:ln w="9525">
            <a:solidFill>
              <a:schemeClr val="tx1"/>
            </a:solidFill>
            <a:miter lim="800000"/>
            <a:headEnd/>
            <a:tailEnd/>
          </a:ln>
        </p:spPr>
        <p:txBody>
          <a:bodyPr wrap="none" anchor="ctr"/>
          <a:lstStyle/>
          <a:p>
            <a:endParaRPr lang="en-US"/>
          </a:p>
        </p:txBody>
      </p:sp>
      <p:sp>
        <p:nvSpPr>
          <p:cNvPr id="19462" name="AutoShape 6"/>
          <p:cNvSpPr>
            <a:spLocks noChangeArrowheads="1"/>
          </p:cNvSpPr>
          <p:nvPr/>
        </p:nvSpPr>
        <p:spPr bwMode="auto">
          <a:xfrm>
            <a:off x="4495800" y="5105400"/>
            <a:ext cx="381000" cy="4572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3" name="AutoShape 7"/>
          <p:cNvSpPr>
            <a:spLocks noChangeArrowheads="1"/>
          </p:cNvSpPr>
          <p:nvPr/>
        </p:nvSpPr>
        <p:spPr bwMode="auto">
          <a:xfrm>
            <a:off x="5181600" y="4800600"/>
            <a:ext cx="381000" cy="4572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4" name="AutoShape 8"/>
          <p:cNvSpPr>
            <a:spLocks noChangeArrowheads="1"/>
          </p:cNvSpPr>
          <p:nvPr/>
        </p:nvSpPr>
        <p:spPr bwMode="auto">
          <a:xfrm>
            <a:off x="5943600" y="4800600"/>
            <a:ext cx="533400" cy="5334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5" name="AutoShape 9"/>
          <p:cNvSpPr>
            <a:spLocks noChangeArrowheads="1"/>
          </p:cNvSpPr>
          <p:nvPr/>
        </p:nvSpPr>
        <p:spPr bwMode="auto">
          <a:xfrm>
            <a:off x="6858000" y="5105400"/>
            <a:ext cx="381000" cy="3810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6" name="AutoShape 10"/>
          <p:cNvSpPr>
            <a:spLocks noChangeArrowheads="1"/>
          </p:cNvSpPr>
          <p:nvPr/>
        </p:nvSpPr>
        <p:spPr bwMode="auto">
          <a:xfrm>
            <a:off x="7543800" y="5410200"/>
            <a:ext cx="381000" cy="457200"/>
          </a:xfrm>
          <a:prstGeom prst="star4">
            <a:avLst>
              <a:gd name="adj" fmla="val 6250"/>
            </a:avLst>
          </a:prstGeom>
          <a:solidFill>
            <a:schemeClr val="accent1"/>
          </a:solidFill>
          <a:ln w="9525">
            <a:solidFill>
              <a:schemeClr val="tx1"/>
            </a:solidFill>
            <a:miter lim="800000"/>
            <a:headEnd/>
            <a:tailEnd/>
          </a:ln>
        </p:spPr>
        <p:txBody>
          <a:bodyPr wrap="none" anchor="ctr"/>
          <a:lstStyle/>
          <a:p>
            <a:endParaRPr lang="en-US"/>
          </a:p>
        </p:txBody>
      </p:sp>
      <p:sp>
        <p:nvSpPr>
          <p:cNvPr id="19467" name="Freeform 11"/>
          <p:cNvSpPr>
            <a:spLocks/>
          </p:cNvSpPr>
          <p:nvPr/>
        </p:nvSpPr>
        <p:spPr bwMode="auto">
          <a:xfrm>
            <a:off x="3581400" y="4987925"/>
            <a:ext cx="4724400" cy="1336675"/>
          </a:xfrm>
          <a:custGeom>
            <a:avLst/>
            <a:gdLst>
              <a:gd name="T0" fmla="*/ 0 w 2976"/>
              <a:gd name="T1" fmla="*/ 2147483647 h 842"/>
              <a:gd name="T2" fmla="*/ 2147483647 w 2976"/>
              <a:gd name="T3" fmla="*/ 2147483647 h 842"/>
              <a:gd name="T4" fmla="*/ 2147483647 w 2976"/>
              <a:gd name="T5" fmla="*/ 2147483647 h 842"/>
              <a:gd name="T6" fmla="*/ 2147483647 w 2976"/>
              <a:gd name="T7" fmla="*/ 2147483647 h 842"/>
              <a:gd name="T8" fmla="*/ 2147483647 w 2976"/>
              <a:gd name="T9" fmla="*/ 2147483647 h 842"/>
              <a:gd name="T10" fmla="*/ 2147483647 w 2976"/>
              <a:gd name="T11" fmla="*/ 2147483647 h 842"/>
              <a:gd name="T12" fmla="*/ 2147483647 w 2976"/>
              <a:gd name="T13" fmla="*/ 2147483647 h 842"/>
              <a:gd name="T14" fmla="*/ 0 60000 65536"/>
              <a:gd name="T15" fmla="*/ 0 60000 65536"/>
              <a:gd name="T16" fmla="*/ 0 60000 65536"/>
              <a:gd name="T17" fmla="*/ 0 60000 65536"/>
              <a:gd name="T18" fmla="*/ 0 60000 65536"/>
              <a:gd name="T19" fmla="*/ 0 60000 65536"/>
              <a:gd name="T20" fmla="*/ 0 60000 65536"/>
              <a:gd name="T21" fmla="*/ 0 w 2976"/>
              <a:gd name="T22" fmla="*/ 0 h 842"/>
              <a:gd name="T23" fmla="*/ 2976 w 2976"/>
              <a:gd name="T24" fmla="*/ 842 h 8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76" h="842">
                <a:moveTo>
                  <a:pt x="0" y="842"/>
                </a:moveTo>
                <a:cubicBezTo>
                  <a:pt x="70" y="753"/>
                  <a:pt x="256" y="438"/>
                  <a:pt x="417" y="306"/>
                </a:cubicBezTo>
                <a:cubicBezTo>
                  <a:pt x="578" y="174"/>
                  <a:pt x="806" y="94"/>
                  <a:pt x="968" y="47"/>
                </a:cubicBezTo>
                <a:cubicBezTo>
                  <a:pt x="1130" y="0"/>
                  <a:pt x="1217" y="14"/>
                  <a:pt x="1392" y="26"/>
                </a:cubicBezTo>
                <a:cubicBezTo>
                  <a:pt x="1567" y="38"/>
                  <a:pt x="1824" y="66"/>
                  <a:pt x="2016" y="122"/>
                </a:cubicBezTo>
                <a:cubicBezTo>
                  <a:pt x="2208" y="178"/>
                  <a:pt x="2384" y="274"/>
                  <a:pt x="2544" y="362"/>
                </a:cubicBezTo>
                <a:cubicBezTo>
                  <a:pt x="2704" y="450"/>
                  <a:pt x="2904" y="602"/>
                  <a:pt x="2976" y="65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68" name="AutoShape 12"/>
          <p:cNvSpPr>
            <a:spLocks noChangeArrowheads="1"/>
          </p:cNvSpPr>
          <p:nvPr/>
        </p:nvSpPr>
        <p:spPr bwMode="auto">
          <a:xfrm>
            <a:off x="5029200" y="1600200"/>
            <a:ext cx="3505200" cy="1524000"/>
          </a:xfrm>
          <a:prstGeom prst="cloudCallout">
            <a:avLst>
              <a:gd name="adj1" fmla="val -57745"/>
              <a:gd name="adj2" fmla="val 62500"/>
            </a:avLst>
          </a:prstGeom>
          <a:solidFill>
            <a:schemeClr val="accent1"/>
          </a:solidFill>
          <a:ln w="9525">
            <a:solidFill>
              <a:schemeClr val="tx1"/>
            </a:solidFill>
            <a:miter lim="800000"/>
            <a:headEnd/>
            <a:tailEnd/>
          </a:ln>
        </p:spPr>
        <p:txBody>
          <a:bodyPr/>
          <a:lstStyle/>
          <a:p>
            <a:pPr algn="ctr"/>
            <a:r>
              <a:rPr lang="el-GR" sz="2400">
                <a:latin typeface="Arial" charset="0"/>
              </a:rPr>
              <a:t>ΔΕΝ</a:t>
            </a:r>
            <a:r>
              <a:rPr lang="en-US" sz="2400">
                <a:latin typeface="Arial" charset="0"/>
              </a:rPr>
              <a:t> </a:t>
            </a:r>
            <a:r>
              <a:rPr lang="el-GR" sz="2400">
                <a:latin typeface="Arial" charset="0"/>
              </a:rPr>
              <a:t>χρησιμοποιείται πυκνό υλικό</a:t>
            </a:r>
            <a:r>
              <a:rPr lang="en-US" sz="2400">
                <a:latin typeface="Arial" charset="0"/>
              </a:rPr>
              <a:t>!</a:t>
            </a:r>
          </a:p>
        </p:txBody>
      </p:sp>
      <p:pic>
        <p:nvPicPr>
          <p:cNvPr id="15"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wipe(left)">
                                      <p:cBhvr>
                                        <p:cTn id="7" dur="500"/>
                                        <p:tgtEl>
                                          <p:spTgt spid="194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wipe(left)">
                                      <p:cBhvr>
                                        <p:cTn id="12" dur="500"/>
                                        <p:tgtEl>
                                          <p:spTgt spid="19459">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animEffect transition="in" filter="wipe(left)">
                                      <p:cBhvr>
                                        <p:cTn id="15" dur="500"/>
                                        <p:tgtEl>
                                          <p:spTgt spid="19459">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9459">
                                            <p:txEl>
                                              <p:pRg st="3" end="3"/>
                                            </p:txEl>
                                          </p:spTgt>
                                        </p:tgtEl>
                                        <p:attrNameLst>
                                          <p:attrName>style.visibility</p:attrName>
                                        </p:attrNameLst>
                                      </p:cBhvr>
                                      <p:to>
                                        <p:strVal val="visible"/>
                                      </p:to>
                                    </p:set>
                                    <p:animEffect transition="in" filter="wipe(left)">
                                      <p:cBhvr>
                                        <p:cTn id="18" dur="500"/>
                                        <p:tgtEl>
                                          <p:spTgt spid="19459">
                                            <p:txEl>
                                              <p:pRg st="3" end="3"/>
                                            </p:txEl>
                                          </p:spTgt>
                                        </p:tgtEl>
                                      </p:cBhvr>
                                    </p:animEffect>
                                  </p:childTnLst>
                                </p:cTn>
                              </p:par>
                            </p:childTnLst>
                          </p:cTn>
                        </p:par>
                        <p:par>
                          <p:cTn id="19" fill="hold" nodeType="afterGroup">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19459">
                                            <p:txEl>
                                              <p:pRg st="4" end="4"/>
                                            </p:txEl>
                                          </p:spTgt>
                                        </p:tgtEl>
                                        <p:attrNameLst>
                                          <p:attrName>style.visibility</p:attrName>
                                        </p:attrNameLst>
                                      </p:cBhvr>
                                      <p:to>
                                        <p:strVal val="visible"/>
                                      </p:to>
                                    </p:set>
                                    <p:animEffect transition="in" filter="wipe(left)">
                                      <p:cBhvr>
                                        <p:cTn id="22" dur="500"/>
                                        <p:tgtEl>
                                          <p:spTgt spid="1945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9459">
                                            <p:txEl>
                                              <p:pRg st="5" end="5"/>
                                            </p:txEl>
                                          </p:spTgt>
                                        </p:tgtEl>
                                        <p:attrNameLst>
                                          <p:attrName>style.visibility</p:attrName>
                                        </p:attrNameLst>
                                      </p:cBhvr>
                                      <p:to>
                                        <p:strVal val="visible"/>
                                      </p:to>
                                    </p:set>
                                    <p:animEffect transition="in" filter="wipe(left)">
                                      <p:cBhvr>
                                        <p:cTn id="27" dur="500"/>
                                        <p:tgtEl>
                                          <p:spTgt spid="19459">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460"/>
                                        </p:tgtEl>
                                        <p:attrNameLst>
                                          <p:attrName>style.visibility</p:attrName>
                                        </p:attrNameLst>
                                      </p:cBhvr>
                                      <p:to>
                                        <p:strVal val="visible"/>
                                      </p:to>
                                    </p:set>
                                    <p:animEffect transition="in" filter="fade">
                                      <p:cBhvr>
                                        <p:cTn id="32" dur="500"/>
                                        <p:tgtEl>
                                          <p:spTgt spid="19460"/>
                                        </p:tgtEl>
                                      </p:cBhvr>
                                    </p:animEffect>
                                  </p:childTnLst>
                                </p:cTn>
                              </p:par>
                            </p:childTnLst>
                          </p:cTn>
                        </p:par>
                        <p:par>
                          <p:cTn id="33" fill="hold" nodeType="afterGroup">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19461"/>
                                        </p:tgtEl>
                                        <p:attrNameLst>
                                          <p:attrName>style.visibility</p:attrName>
                                        </p:attrNameLst>
                                      </p:cBhvr>
                                      <p:to>
                                        <p:strVal val="visible"/>
                                      </p:to>
                                    </p:set>
                                    <p:animEffect transition="in" filter="fade">
                                      <p:cBhvr>
                                        <p:cTn id="36" dur="500"/>
                                        <p:tgtEl>
                                          <p:spTgt spid="19461"/>
                                        </p:tgtEl>
                                      </p:cBhvr>
                                    </p:animEffect>
                                  </p:childTnLst>
                                </p:cTn>
                              </p:par>
                            </p:childTnLst>
                          </p:cTn>
                        </p:par>
                        <p:par>
                          <p:cTn id="37" fill="hold" nodeType="afterGroup">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19462"/>
                                        </p:tgtEl>
                                        <p:attrNameLst>
                                          <p:attrName>style.visibility</p:attrName>
                                        </p:attrNameLst>
                                      </p:cBhvr>
                                      <p:to>
                                        <p:strVal val="visible"/>
                                      </p:to>
                                    </p:set>
                                    <p:animEffect transition="in" filter="fade">
                                      <p:cBhvr>
                                        <p:cTn id="40" dur="500"/>
                                        <p:tgtEl>
                                          <p:spTgt spid="19462"/>
                                        </p:tgtEl>
                                      </p:cBhvr>
                                    </p:animEffect>
                                  </p:childTnLst>
                                </p:cTn>
                              </p:par>
                            </p:childTnLst>
                          </p:cTn>
                        </p:par>
                        <p:par>
                          <p:cTn id="41" fill="hold" nodeType="afterGroup">
                            <p:stCondLst>
                              <p:cond delay="1500"/>
                            </p:stCondLst>
                            <p:childTnLst>
                              <p:par>
                                <p:cTn id="42" presetID="10" presetClass="entr" presetSubtype="0" fill="hold" grpId="0" nodeType="afterEffect">
                                  <p:stCondLst>
                                    <p:cond delay="0"/>
                                  </p:stCondLst>
                                  <p:childTnLst>
                                    <p:set>
                                      <p:cBhvr>
                                        <p:cTn id="43" dur="1" fill="hold">
                                          <p:stCondLst>
                                            <p:cond delay="0"/>
                                          </p:stCondLst>
                                        </p:cTn>
                                        <p:tgtEl>
                                          <p:spTgt spid="19463"/>
                                        </p:tgtEl>
                                        <p:attrNameLst>
                                          <p:attrName>style.visibility</p:attrName>
                                        </p:attrNameLst>
                                      </p:cBhvr>
                                      <p:to>
                                        <p:strVal val="visible"/>
                                      </p:to>
                                    </p:set>
                                    <p:animEffect transition="in" filter="fade">
                                      <p:cBhvr>
                                        <p:cTn id="44" dur="500"/>
                                        <p:tgtEl>
                                          <p:spTgt spid="19463"/>
                                        </p:tgtEl>
                                      </p:cBhvr>
                                    </p:animEffect>
                                  </p:childTnLst>
                                </p:cTn>
                              </p:par>
                            </p:childTnLst>
                          </p:cTn>
                        </p:par>
                        <p:par>
                          <p:cTn id="45" fill="hold" nodeType="afterGroup">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19464"/>
                                        </p:tgtEl>
                                        <p:attrNameLst>
                                          <p:attrName>style.visibility</p:attrName>
                                        </p:attrNameLst>
                                      </p:cBhvr>
                                      <p:to>
                                        <p:strVal val="visible"/>
                                      </p:to>
                                    </p:set>
                                    <p:animEffect transition="in" filter="fade">
                                      <p:cBhvr>
                                        <p:cTn id="48" dur="500"/>
                                        <p:tgtEl>
                                          <p:spTgt spid="19464"/>
                                        </p:tgtEl>
                                      </p:cBhvr>
                                    </p:animEffect>
                                  </p:childTnLst>
                                </p:cTn>
                              </p:par>
                            </p:childTnLst>
                          </p:cTn>
                        </p:par>
                        <p:par>
                          <p:cTn id="49" fill="hold" nodeType="afterGroup">
                            <p:stCondLst>
                              <p:cond delay="2500"/>
                            </p:stCondLst>
                            <p:childTnLst>
                              <p:par>
                                <p:cTn id="50" presetID="10" presetClass="entr" presetSubtype="0" fill="hold" grpId="0" nodeType="afterEffect">
                                  <p:stCondLst>
                                    <p:cond delay="0"/>
                                  </p:stCondLst>
                                  <p:childTnLst>
                                    <p:set>
                                      <p:cBhvr>
                                        <p:cTn id="51" dur="1" fill="hold">
                                          <p:stCondLst>
                                            <p:cond delay="0"/>
                                          </p:stCondLst>
                                        </p:cTn>
                                        <p:tgtEl>
                                          <p:spTgt spid="19465"/>
                                        </p:tgtEl>
                                        <p:attrNameLst>
                                          <p:attrName>style.visibility</p:attrName>
                                        </p:attrNameLst>
                                      </p:cBhvr>
                                      <p:to>
                                        <p:strVal val="visible"/>
                                      </p:to>
                                    </p:set>
                                    <p:animEffect transition="in" filter="fade">
                                      <p:cBhvr>
                                        <p:cTn id="52" dur="500"/>
                                        <p:tgtEl>
                                          <p:spTgt spid="19465"/>
                                        </p:tgtEl>
                                      </p:cBhvr>
                                    </p:animEffect>
                                  </p:childTnLst>
                                </p:cTn>
                              </p:par>
                            </p:childTnLst>
                          </p:cTn>
                        </p:par>
                        <p:par>
                          <p:cTn id="53" fill="hold" nodeType="afterGroup">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19466"/>
                                        </p:tgtEl>
                                        <p:attrNameLst>
                                          <p:attrName>style.visibility</p:attrName>
                                        </p:attrNameLst>
                                      </p:cBhvr>
                                      <p:to>
                                        <p:strVal val="visible"/>
                                      </p:to>
                                    </p:set>
                                    <p:animEffect transition="in" filter="fade">
                                      <p:cBhvr>
                                        <p:cTn id="56" dur="500"/>
                                        <p:tgtEl>
                                          <p:spTgt spid="19466"/>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9467"/>
                                        </p:tgtEl>
                                        <p:attrNameLst>
                                          <p:attrName>style.visibility</p:attrName>
                                        </p:attrNameLst>
                                      </p:cBhvr>
                                      <p:to>
                                        <p:strVal val="visible"/>
                                      </p:to>
                                    </p:set>
                                    <p:animEffect transition="in" filter="wipe(left)">
                                      <p:cBhvr>
                                        <p:cTn id="61" dur="500"/>
                                        <p:tgtEl>
                                          <p:spTgt spid="19467"/>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55" presetClass="entr" presetSubtype="0" fill="hold" grpId="0" nodeType="clickEffect">
                                  <p:stCondLst>
                                    <p:cond delay="0"/>
                                  </p:stCondLst>
                                  <p:childTnLst>
                                    <p:set>
                                      <p:cBhvr>
                                        <p:cTn id="65" dur="1" fill="hold">
                                          <p:stCondLst>
                                            <p:cond delay="0"/>
                                          </p:stCondLst>
                                        </p:cTn>
                                        <p:tgtEl>
                                          <p:spTgt spid="19468"/>
                                        </p:tgtEl>
                                        <p:attrNameLst>
                                          <p:attrName>style.visibility</p:attrName>
                                        </p:attrNameLst>
                                      </p:cBhvr>
                                      <p:to>
                                        <p:strVal val="visible"/>
                                      </p:to>
                                    </p:set>
                                    <p:anim calcmode="lin" valueType="num">
                                      <p:cBhvr>
                                        <p:cTn id="66" dur="500" fill="hold"/>
                                        <p:tgtEl>
                                          <p:spTgt spid="19468"/>
                                        </p:tgtEl>
                                        <p:attrNameLst>
                                          <p:attrName>ppt_w</p:attrName>
                                        </p:attrNameLst>
                                      </p:cBhvr>
                                      <p:tavLst>
                                        <p:tav tm="0">
                                          <p:val>
                                            <p:strVal val="#ppt_w*0.70"/>
                                          </p:val>
                                        </p:tav>
                                        <p:tav tm="100000">
                                          <p:val>
                                            <p:strVal val="#ppt_w"/>
                                          </p:val>
                                        </p:tav>
                                      </p:tavLst>
                                    </p:anim>
                                    <p:anim calcmode="lin" valueType="num">
                                      <p:cBhvr>
                                        <p:cTn id="67" dur="500" fill="hold"/>
                                        <p:tgtEl>
                                          <p:spTgt spid="19468"/>
                                        </p:tgtEl>
                                        <p:attrNameLst>
                                          <p:attrName>ppt_h</p:attrName>
                                        </p:attrNameLst>
                                      </p:cBhvr>
                                      <p:tavLst>
                                        <p:tav tm="0">
                                          <p:val>
                                            <p:strVal val="#ppt_h"/>
                                          </p:val>
                                        </p:tav>
                                        <p:tav tm="100000">
                                          <p:val>
                                            <p:strVal val="#ppt_h"/>
                                          </p:val>
                                        </p:tav>
                                      </p:tavLst>
                                    </p:anim>
                                    <p:animEffect transition="in" filter="fade">
                                      <p:cBhvr>
                                        <p:cTn id="68" dur="500"/>
                                        <p:tgtEl>
                                          <p:spTgt spid="19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P spid="19460" grpId="0" animBg="1"/>
      <p:bldP spid="19461" grpId="0" animBg="1"/>
      <p:bldP spid="19462" grpId="0" animBg="1"/>
      <p:bldP spid="19463" grpId="0" animBg="1"/>
      <p:bldP spid="19464" grpId="0" animBg="1"/>
      <p:bldP spid="19465" grpId="0" animBg="1"/>
      <p:bldP spid="19466" grpId="0" animBg="1"/>
      <p:bldP spid="19467" grpId="0" animBg="1"/>
      <p:bldP spid="1946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573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6CB0508-BFDF-9246-B4BF-F606880E8D4B}" type="slidenum">
              <a:rPr lang="en-US" sz="1200"/>
              <a:pPr/>
              <a:t>15</a:t>
            </a:fld>
            <a:endParaRPr lang="en-US" sz="1200"/>
          </a:p>
        </p:txBody>
      </p:sp>
      <p:sp>
        <p:nvSpPr>
          <p:cNvPr id="57348" name="Rectangle 2"/>
          <p:cNvSpPr>
            <a:spLocks noGrp="1" noChangeArrowheads="1"/>
          </p:cNvSpPr>
          <p:nvPr>
            <p:ph type="title"/>
          </p:nvPr>
        </p:nvSpPr>
        <p:spPr/>
        <p:txBody>
          <a:bodyPr/>
          <a:lstStyle/>
          <a:p>
            <a:pPr eaLnBrk="1" hangingPunct="1"/>
            <a:r>
              <a:rPr lang="el-GR" sz="3000" dirty="0" smtClean="0">
                <a:latin typeface="Verdana" charset="0"/>
                <a:ea typeface="ＭＳ Ｐゴシック" charset="0"/>
                <a:cs typeface="ＭＳ Ｐゴシック" charset="0"/>
              </a:rPr>
              <a:t>   Πώς </a:t>
            </a:r>
            <a:r>
              <a:rPr lang="el-GR" sz="3000" dirty="0">
                <a:latin typeface="Verdana" charset="0"/>
                <a:ea typeface="ＭＳ Ｐゴシック" charset="0"/>
                <a:cs typeface="ＭＳ Ｐゴシック" charset="0"/>
              </a:rPr>
              <a:t>λειτουργούν οι ανιχνευτές τροχιών</a:t>
            </a:r>
            <a:r>
              <a:rPr lang="en-US" sz="3000" dirty="0">
                <a:latin typeface="Verdana" charset="0"/>
                <a:ea typeface="ＭＳ Ｐゴシック" charset="0"/>
                <a:cs typeface="ＭＳ Ｐゴシック" charset="0"/>
              </a:rPr>
              <a:t>?</a:t>
            </a:r>
          </a:p>
        </p:txBody>
      </p:sp>
      <p:sp>
        <p:nvSpPr>
          <p:cNvPr id="57349" name="Rectangle 3"/>
          <p:cNvSpPr>
            <a:spLocks noGrp="1" noChangeArrowheads="1"/>
          </p:cNvSpPr>
          <p:nvPr>
            <p:ph type="body" idx="1"/>
          </p:nvPr>
        </p:nvSpPr>
        <p:spPr/>
        <p:txBody>
          <a:bodyPr/>
          <a:lstStyle/>
          <a:p>
            <a:pPr eaLnBrk="1" hangingPunct="1"/>
            <a:r>
              <a:rPr lang="el-GR">
                <a:latin typeface="Verdana" charset="0"/>
                <a:ea typeface="ＭＳ Ｐゴシック" charset="0"/>
                <a:cs typeface="ＭＳ Ｐゴシック" charset="0"/>
              </a:rPr>
              <a:t>Δύο βασικές αρχές</a:t>
            </a:r>
            <a:endParaRPr lang="en-US">
              <a:latin typeface="Verdana" charset="0"/>
              <a:ea typeface="ＭＳ Ｐゴシック" charset="0"/>
              <a:cs typeface="ＭＳ Ｐゴシック" charset="0"/>
            </a:endParaRPr>
          </a:p>
          <a:p>
            <a:pPr lvl="1" eaLnBrk="1" hangingPunct="1"/>
            <a:r>
              <a:rPr lang="el-GR">
                <a:latin typeface="Verdana" charset="0"/>
                <a:ea typeface="ＭＳ Ｐゴシック" charset="0"/>
              </a:rPr>
              <a:t>Ανιχνευτές Ιοντισμού</a:t>
            </a:r>
            <a:endParaRPr lang="en-US">
              <a:latin typeface="Verdana" charset="0"/>
              <a:ea typeface="ＭＳ Ｐゴシック" charset="0"/>
            </a:endParaRPr>
          </a:p>
          <a:p>
            <a:pPr lvl="2" eaLnBrk="1" hangingPunct="1"/>
            <a:r>
              <a:rPr lang="en-US">
                <a:latin typeface="Verdana" charset="0"/>
                <a:ea typeface="ＭＳ Ｐゴシック" charset="0"/>
              </a:rPr>
              <a:t>Geiger-Müller counter</a:t>
            </a:r>
          </a:p>
          <a:p>
            <a:pPr lvl="2" eaLnBrk="1" hangingPunct="1"/>
            <a:r>
              <a:rPr lang="en-US">
                <a:latin typeface="Verdana" charset="0"/>
                <a:ea typeface="ＭＳ Ｐゴシック" charset="0"/>
              </a:rPr>
              <a:t>MWPC</a:t>
            </a:r>
          </a:p>
          <a:p>
            <a:pPr lvl="2" eaLnBrk="1" hangingPunct="1"/>
            <a:r>
              <a:rPr lang="en-US">
                <a:latin typeface="Verdana" charset="0"/>
                <a:ea typeface="ＭＳ Ｐゴシック" charset="0"/>
              </a:rPr>
              <a:t>TPC</a:t>
            </a:r>
          </a:p>
          <a:p>
            <a:pPr lvl="2" eaLnBrk="1" hangingPunct="1"/>
            <a:r>
              <a:rPr lang="en-US">
                <a:latin typeface="Verdana" charset="0"/>
                <a:ea typeface="ＭＳ Ｐゴシック" charset="0"/>
              </a:rPr>
              <a:t>silicon detectors</a:t>
            </a:r>
          </a:p>
          <a:p>
            <a:pPr lvl="1" eaLnBrk="1" hangingPunct="1"/>
            <a:endParaRPr lang="en-US">
              <a:latin typeface="Verdana" charset="0"/>
              <a:ea typeface="ＭＳ Ｐゴシック" charset="0"/>
            </a:endParaRPr>
          </a:p>
          <a:p>
            <a:pPr lvl="1" eaLnBrk="1" hangingPunct="1"/>
            <a:r>
              <a:rPr lang="el-GR">
                <a:latin typeface="Verdana" charset="0"/>
                <a:ea typeface="ＭＳ Ｐゴシック" charset="0"/>
              </a:rPr>
              <a:t>Ανιχνευτές Σπινθηρισμού</a:t>
            </a:r>
            <a:endParaRPr lang="en-US">
              <a:latin typeface="Verdana" charset="0"/>
              <a:ea typeface="ＭＳ Ｐゴシック" charset="0"/>
            </a:endParaRPr>
          </a:p>
        </p:txBody>
      </p:sp>
      <p:sp>
        <p:nvSpPr>
          <p:cNvPr id="20484" name="AutoShape 4"/>
          <p:cNvSpPr>
            <a:spLocks noChangeArrowheads="1"/>
          </p:cNvSpPr>
          <p:nvPr/>
        </p:nvSpPr>
        <p:spPr bwMode="auto">
          <a:xfrm>
            <a:off x="5105400" y="2057400"/>
            <a:ext cx="4038600" cy="609600"/>
          </a:xfrm>
          <a:prstGeom prst="wedgeRectCallout">
            <a:avLst>
              <a:gd name="adj1" fmla="val -111005"/>
              <a:gd name="adj2" fmla="val 71616"/>
            </a:avLst>
          </a:prstGeom>
          <a:solidFill>
            <a:schemeClr val="accent1"/>
          </a:solidFill>
          <a:ln w="9525">
            <a:solidFill>
              <a:schemeClr val="tx1"/>
            </a:solidFill>
            <a:miter lim="800000"/>
            <a:headEnd/>
            <a:tailEnd/>
          </a:ln>
        </p:spPr>
        <p:txBody>
          <a:bodyPr/>
          <a:lstStyle/>
          <a:p>
            <a:pPr algn="ctr"/>
            <a:r>
              <a:rPr lang="el-GR" sz="1600" b="1">
                <a:latin typeface="Arial" charset="0"/>
              </a:rPr>
              <a:t>Πολυ-Σύρματος Αναλογικός Θάλαμος</a:t>
            </a:r>
          </a:p>
          <a:p>
            <a:pPr algn="ctr"/>
            <a:r>
              <a:rPr lang="en-US" b="1">
                <a:latin typeface="Arial" charset="0"/>
              </a:rPr>
              <a:t>Multi-Wire Proportional Chamber</a:t>
            </a:r>
          </a:p>
        </p:txBody>
      </p:sp>
      <p:sp>
        <p:nvSpPr>
          <p:cNvPr id="20485" name="AutoShape 5"/>
          <p:cNvSpPr>
            <a:spLocks noChangeArrowheads="1"/>
          </p:cNvSpPr>
          <p:nvPr/>
        </p:nvSpPr>
        <p:spPr bwMode="auto">
          <a:xfrm>
            <a:off x="5257800" y="2971800"/>
            <a:ext cx="3886200" cy="609600"/>
          </a:xfrm>
          <a:prstGeom prst="wedgeRectCallout">
            <a:avLst>
              <a:gd name="adj1" fmla="val -127657"/>
              <a:gd name="adj2" fmla="val -10157"/>
            </a:avLst>
          </a:prstGeom>
          <a:solidFill>
            <a:schemeClr val="accent1"/>
          </a:solidFill>
          <a:ln w="9525">
            <a:solidFill>
              <a:schemeClr val="tx1"/>
            </a:solidFill>
            <a:miter lim="800000"/>
            <a:headEnd/>
            <a:tailEnd/>
          </a:ln>
        </p:spPr>
        <p:txBody>
          <a:bodyPr/>
          <a:lstStyle/>
          <a:p>
            <a:pPr algn="ctr"/>
            <a:r>
              <a:rPr lang="el-GR" b="1">
                <a:latin typeface="Arial" charset="0"/>
              </a:rPr>
              <a:t>Θάλαμος Προβολικού Χρόνου</a:t>
            </a:r>
          </a:p>
          <a:p>
            <a:pPr algn="ctr"/>
            <a:r>
              <a:rPr lang="en-US" b="1">
                <a:latin typeface="Arial" charset="0"/>
              </a:rPr>
              <a:t>Time Projection Chamber</a:t>
            </a:r>
          </a:p>
        </p:txBody>
      </p:sp>
      <p:pic>
        <p:nvPicPr>
          <p:cNvPr id="8"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484"/>
                                        </p:tgtEl>
                                        <p:attrNameLst>
                                          <p:attrName>style.visibility</p:attrName>
                                        </p:attrNameLst>
                                      </p:cBhvr>
                                      <p:to>
                                        <p:strVal val="visible"/>
                                      </p:to>
                                    </p:set>
                                    <p:animEffect transition="in" filter="checkerboard(across)">
                                      <p:cBhvr>
                                        <p:cTn id="7" dur="500"/>
                                        <p:tgtEl>
                                          <p:spTgt spid="2048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xit" presetSubtype="0" fill="hold" grpId="1" nodeType="clickEffect">
                                  <p:stCondLst>
                                    <p:cond delay="0"/>
                                  </p:stCondLst>
                                  <p:childTnLst>
                                    <p:animEffect transition="out" filter="dissolve">
                                      <p:cBhvr>
                                        <p:cTn id="11" dur="500"/>
                                        <p:tgtEl>
                                          <p:spTgt spid="20484"/>
                                        </p:tgtEl>
                                      </p:cBhvr>
                                    </p:animEffect>
                                    <p:set>
                                      <p:cBhvr>
                                        <p:cTn id="12" dur="1" fill="hold">
                                          <p:stCondLst>
                                            <p:cond delay="499"/>
                                          </p:stCondLst>
                                        </p:cTn>
                                        <p:tgtEl>
                                          <p:spTgt spid="20484"/>
                                        </p:tgtEl>
                                        <p:attrNameLst>
                                          <p:attrName>style.visibility</p:attrName>
                                        </p:attrNameLst>
                                      </p:cBhvr>
                                      <p:to>
                                        <p:strVal val="hidden"/>
                                      </p:to>
                                    </p:set>
                                  </p:childTnLst>
                                </p:cTn>
                              </p:par>
                            </p:childTnLst>
                          </p:cTn>
                        </p:par>
                        <p:par>
                          <p:cTn id="13" fill="hold" nodeType="afterGroup">
                            <p:stCondLst>
                              <p:cond delay="500"/>
                            </p:stCondLst>
                            <p:childTnLst>
                              <p:par>
                                <p:cTn id="14" presetID="5" presetClass="entr" presetSubtype="10" fill="hold" grpId="0" nodeType="afterEffect">
                                  <p:stCondLst>
                                    <p:cond delay="0"/>
                                  </p:stCondLst>
                                  <p:childTnLst>
                                    <p:set>
                                      <p:cBhvr>
                                        <p:cTn id="15" dur="1" fill="hold">
                                          <p:stCondLst>
                                            <p:cond delay="0"/>
                                          </p:stCondLst>
                                        </p:cTn>
                                        <p:tgtEl>
                                          <p:spTgt spid="20485"/>
                                        </p:tgtEl>
                                        <p:attrNameLst>
                                          <p:attrName>style.visibility</p:attrName>
                                        </p:attrNameLst>
                                      </p:cBhvr>
                                      <p:to>
                                        <p:strVal val="visible"/>
                                      </p:to>
                                    </p:set>
                                    <p:animEffect transition="in" filter="checkerboard(across)">
                                      <p:cBhvr>
                                        <p:cTn id="16" dur="500"/>
                                        <p:tgtEl>
                                          <p:spTgt spid="2048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9" presetClass="exit" presetSubtype="0" fill="hold" grpId="1" nodeType="clickEffect">
                                  <p:stCondLst>
                                    <p:cond delay="0"/>
                                  </p:stCondLst>
                                  <p:childTnLst>
                                    <p:animEffect transition="out" filter="dissolve">
                                      <p:cBhvr>
                                        <p:cTn id="20" dur="500"/>
                                        <p:tgtEl>
                                          <p:spTgt spid="20485"/>
                                        </p:tgtEl>
                                      </p:cBhvr>
                                    </p:animEffect>
                                    <p:set>
                                      <p:cBhvr>
                                        <p:cTn id="21" dur="1" fill="hold">
                                          <p:stCondLst>
                                            <p:cond delay="499"/>
                                          </p:stCondLst>
                                        </p:cTn>
                                        <p:tgtEl>
                                          <p:spTgt spid="2048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animBg="1"/>
      <p:bldP spid="20484" grpId="1" animBg="1"/>
      <p:bldP spid="20485" grpId="0" animBg="1"/>
      <p:bldP spid="20485"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593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545AFD9-B663-A049-A135-366F570635DD}" type="slidenum">
              <a:rPr lang="en-US" sz="1200"/>
              <a:pPr/>
              <a:t>16</a:t>
            </a:fld>
            <a:endParaRPr lang="en-US" sz="1200"/>
          </a:p>
        </p:txBody>
      </p:sp>
      <p:grpSp>
        <p:nvGrpSpPr>
          <p:cNvPr id="2" name="Group 59"/>
          <p:cNvGrpSpPr>
            <a:grpSpLocks/>
          </p:cNvGrpSpPr>
          <p:nvPr/>
        </p:nvGrpSpPr>
        <p:grpSpPr bwMode="auto">
          <a:xfrm>
            <a:off x="5557838" y="2560638"/>
            <a:ext cx="3125787" cy="2209800"/>
            <a:chOff x="3312" y="816"/>
            <a:chExt cx="1969" cy="1392"/>
          </a:xfrm>
        </p:grpSpPr>
        <p:sp>
          <p:nvSpPr>
            <p:cNvPr id="59448" name="Oval 29"/>
            <p:cNvSpPr>
              <a:spLocks noChangeArrowheads="1"/>
            </p:cNvSpPr>
            <p:nvPr/>
          </p:nvSpPr>
          <p:spPr bwMode="auto">
            <a:xfrm>
              <a:off x="3312" y="960"/>
              <a:ext cx="1248" cy="1248"/>
            </a:xfrm>
            <a:prstGeom prst="ellipse">
              <a:avLst/>
            </a:prstGeom>
            <a:solidFill>
              <a:schemeClr val="bg1"/>
            </a:solidFill>
            <a:ln w="28575">
              <a:solidFill>
                <a:schemeClr val="tx1"/>
              </a:solidFill>
              <a:round/>
              <a:headEnd/>
              <a:tailEnd/>
            </a:ln>
          </p:spPr>
          <p:txBody>
            <a:bodyPr wrap="none" anchor="ctr"/>
            <a:lstStyle/>
            <a:p>
              <a:pPr algn="ctr"/>
              <a:endParaRPr lang="en-US" sz="2400" b="1">
                <a:latin typeface="Times New Roman" charset="0"/>
              </a:endParaRPr>
            </a:p>
          </p:txBody>
        </p:sp>
        <p:sp>
          <p:nvSpPr>
            <p:cNvPr id="59449" name="Oval 30"/>
            <p:cNvSpPr>
              <a:spLocks noChangeArrowheads="1"/>
            </p:cNvSpPr>
            <p:nvPr/>
          </p:nvSpPr>
          <p:spPr bwMode="auto">
            <a:xfrm>
              <a:off x="3936" y="1536"/>
              <a:ext cx="48" cy="48"/>
            </a:xfrm>
            <a:prstGeom prst="ellipse">
              <a:avLst/>
            </a:prstGeom>
            <a:solidFill>
              <a:schemeClr val="tx1"/>
            </a:solidFill>
            <a:ln w="9525">
              <a:solidFill>
                <a:schemeClr val="tx1"/>
              </a:solidFill>
              <a:round/>
              <a:headEnd/>
              <a:tailEnd/>
            </a:ln>
          </p:spPr>
          <p:txBody>
            <a:bodyPr wrap="none" anchor="ctr"/>
            <a:lstStyle/>
            <a:p>
              <a:endParaRPr lang="en-US"/>
            </a:p>
          </p:txBody>
        </p:sp>
        <p:sp>
          <p:nvSpPr>
            <p:cNvPr id="59450" name="Text Box 43"/>
            <p:cNvSpPr txBox="1">
              <a:spLocks noChangeArrowheads="1"/>
            </p:cNvSpPr>
            <p:nvPr/>
          </p:nvSpPr>
          <p:spPr bwMode="auto">
            <a:xfrm>
              <a:off x="4694" y="1461"/>
              <a:ext cx="58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latin typeface="Tahoma" charset="0"/>
                </a:rPr>
                <a:t>t = 0</a:t>
              </a:r>
            </a:p>
          </p:txBody>
        </p:sp>
        <p:sp>
          <p:nvSpPr>
            <p:cNvPr id="59451" name="Oval 32"/>
            <p:cNvSpPr>
              <a:spLocks noChangeArrowheads="1"/>
            </p:cNvSpPr>
            <p:nvPr/>
          </p:nvSpPr>
          <p:spPr bwMode="auto">
            <a:xfrm>
              <a:off x="3456" y="816"/>
              <a:ext cx="48" cy="48"/>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59397" name="Rectangle 2"/>
          <p:cNvSpPr>
            <a:spLocks noGrp="1" noChangeArrowheads="1"/>
          </p:cNvSpPr>
          <p:nvPr>
            <p:ph type="title"/>
          </p:nvPr>
        </p:nvSpPr>
        <p:spPr>
          <a:xfrm>
            <a:off x="914400" y="0"/>
            <a:ext cx="7924800" cy="990600"/>
          </a:xfrm>
        </p:spPr>
        <p:txBody>
          <a:bodyPr/>
          <a:lstStyle/>
          <a:p>
            <a:pPr eaLnBrk="1" hangingPunct="1"/>
            <a:r>
              <a:rPr lang="el-GR" dirty="0">
                <a:latin typeface="Verdana" charset="0"/>
                <a:ea typeface="ＭＳ Ｐゴシック" charset="0"/>
                <a:cs typeface="ＭＳ Ｐゴシック" charset="0"/>
              </a:rPr>
              <a:t>Μετρητές Ιοντισμού</a:t>
            </a:r>
            <a:endParaRPr lang="en-US" dirty="0">
              <a:latin typeface="Verdana" charset="0"/>
              <a:ea typeface="ＭＳ Ｐゴシック" charset="0"/>
              <a:cs typeface="ＭＳ Ｐゴシック" charset="0"/>
            </a:endParaRPr>
          </a:p>
        </p:txBody>
      </p:sp>
      <p:grpSp>
        <p:nvGrpSpPr>
          <p:cNvPr id="59398" name="Group 4"/>
          <p:cNvGrpSpPr>
            <a:grpSpLocks/>
          </p:cNvGrpSpPr>
          <p:nvPr/>
        </p:nvGrpSpPr>
        <p:grpSpPr bwMode="auto">
          <a:xfrm>
            <a:off x="228600" y="2635250"/>
            <a:ext cx="4506913" cy="2622550"/>
            <a:chOff x="144" y="720"/>
            <a:chExt cx="2839" cy="1652"/>
          </a:xfrm>
        </p:grpSpPr>
        <p:sp>
          <p:nvSpPr>
            <p:cNvPr id="59425" name="Oval 5"/>
            <p:cNvSpPr>
              <a:spLocks noChangeArrowheads="1"/>
            </p:cNvSpPr>
            <p:nvPr/>
          </p:nvSpPr>
          <p:spPr bwMode="auto">
            <a:xfrm>
              <a:off x="624" y="1152"/>
              <a:ext cx="288" cy="720"/>
            </a:xfrm>
            <a:prstGeom prst="ellipse">
              <a:avLst/>
            </a:prstGeom>
            <a:solidFill>
              <a:schemeClr val="bg1"/>
            </a:solidFill>
            <a:ln w="9525">
              <a:solidFill>
                <a:schemeClr val="tx1"/>
              </a:solidFill>
              <a:round/>
              <a:headEnd/>
              <a:tailEnd/>
            </a:ln>
          </p:spPr>
          <p:txBody>
            <a:bodyPr wrap="none" anchor="ctr"/>
            <a:lstStyle/>
            <a:p>
              <a:endParaRPr lang="en-US"/>
            </a:p>
          </p:txBody>
        </p:sp>
        <p:sp>
          <p:nvSpPr>
            <p:cNvPr id="59426" name="Oval 6"/>
            <p:cNvSpPr>
              <a:spLocks noChangeArrowheads="1"/>
            </p:cNvSpPr>
            <p:nvPr/>
          </p:nvSpPr>
          <p:spPr bwMode="auto">
            <a:xfrm>
              <a:off x="2112" y="864"/>
              <a:ext cx="288" cy="720"/>
            </a:xfrm>
            <a:prstGeom prst="ellipse">
              <a:avLst/>
            </a:prstGeom>
            <a:solidFill>
              <a:schemeClr val="bg1"/>
            </a:solidFill>
            <a:ln w="9525">
              <a:solidFill>
                <a:schemeClr val="tx1"/>
              </a:solidFill>
              <a:prstDash val="dash"/>
              <a:round/>
              <a:headEnd/>
              <a:tailEnd/>
            </a:ln>
          </p:spPr>
          <p:txBody>
            <a:bodyPr wrap="none" anchor="ctr"/>
            <a:lstStyle/>
            <a:p>
              <a:endParaRPr lang="en-US"/>
            </a:p>
          </p:txBody>
        </p:sp>
        <p:sp>
          <p:nvSpPr>
            <p:cNvPr id="59427" name="Line 7"/>
            <p:cNvSpPr>
              <a:spLocks noChangeShapeType="1"/>
            </p:cNvSpPr>
            <p:nvPr/>
          </p:nvSpPr>
          <p:spPr bwMode="auto">
            <a:xfrm flipV="1">
              <a:off x="768" y="864"/>
              <a:ext cx="1488"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28" name="Line 8"/>
            <p:cNvSpPr>
              <a:spLocks noChangeShapeType="1"/>
            </p:cNvSpPr>
            <p:nvPr/>
          </p:nvSpPr>
          <p:spPr bwMode="auto">
            <a:xfrm flipV="1">
              <a:off x="768" y="1584"/>
              <a:ext cx="1488"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29" name="Line 9"/>
            <p:cNvSpPr>
              <a:spLocks noChangeShapeType="1"/>
            </p:cNvSpPr>
            <p:nvPr/>
          </p:nvSpPr>
          <p:spPr bwMode="auto">
            <a:xfrm flipV="1">
              <a:off x="144" y="1152"/>
              <a:ext cx="2352" cy="48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0" name="Arc 10"/>
            <p:cNvSpPr>
              <a:spLocks/>
            </p:cNvSpPr>
            <p:nvPr/>
          </p:nvSpPr>
          <p:spPr bwMode="auto">
            <a:xfrm>
              <a:off x="2256" y="866"/>
              <a:ext cx="144" cy="718"/>
            </a:xfrm>
            <a:custGeom>
              <a:avLst/>
              <a:gdLst>
                <a:gd name="T0" fmla="*/ 0 w 21763"/>
                <a:gd name="T1" fmla="*/ 0 h 43200"/>
                <a:gd name="T2" fmla="*/ 0 w 21763"/>
                <a:gd name="T3" fmla="*/ 0 h 43200"/>
                <a:gd name="T4" fmla="*/ 0 w 21763"/>
                <a:gd name="T5" fmla="*/ 0 h 43200"/>
                <a:gd name="T6" fmla="*/ 0 60000 65536"/>
                <a:gd name="T7" fmla="*/ 0 60000 65536"/>
                <a:gd name="T8" fmla="*/ 0 60000 65536"/>
                <a:gd name="T9" fmla="*/ 0 w 21763"/>
                <a:gd name="T10" fmla="*/ 0 h 43200"/>
                <a:gd name="T11" fmla="*/ 21763 w 21763"/>
                <a:gd name="T12" fmla="*/ 43200 h 43200"/>
              </a:gdLst>
              <a:ahLst/>
              <a:cxnLst>
                <a:cxn ang="T6">
                  <a:pos x="T0" y="T1"/>
                </a:cxn>
                <a:cxn ang="T7">
                  <a:pos x="T2" y="T3"/>
                </a:cxn>
                <a:cxn ang="T8">
                  <a:pos x="T4" y="T5"/>
                </a:cxn>
              </a:cxnLst>
              <a:rect l="T9" t="T10" r="T11" b="T12"/>
              <a:pathLst>
                <a:path w="21763" h="43200" fill="none" extrusionOk="0">
                  <a:moveTo>
                    <a:pt x="163" y="-1"/>
                  </a:moveTo>
                  <a:cubicBezTo>
                    <a:pt x="12092" y="0"/>
                    <a:pt x="21763" y="9670"/>
                    <a:pt x="21763" y="21600"/>
                  </a:cubicBezTo>
                  <a:cubicBezTo>
                    <a:pt x="21763" y="33529"/>
                    <a:pt x="12092" y="43200"/>
                    <a:pt x="163" y="43200"/>
                  </a:cubicBezTo>
                  <a:cubicBezTo>
                    <a:pt x="108" y="43199"/>
                    <a:pt x="54" y="43199"/>
                    <a:pt x="-1" y="43199"/>
                  </a:cubicBezTo>
                </a:path>
                <a:path w="21763" h="43200" stroke="0" extrusionOk="0">
                  <a:moveTo>
                    <a:pt x="163" y="-1"/>
                  </a:moveTo>
                  <a:cubicBezTo>
                    <a:pt x="12092" y="0"/>
                    <a:pt x="21763" y="9670"/>
                    <a:pt x="21763" y="21600"/>
                  </a:cubicBezTo>
                  <a:cubicBezTo>
                    <a:pt x="21763" y="33529"/>
                    <a:pt x="12092" y="43200"/>
                    <a:pt x="163" y="43200"/>
                  </a:cubicBezTo>
                  <a:cubicBezTo>
                    <a:pt x="108" y="43199"/>
                    <a:pt x="54" y="43199"/>
                    <a:pt x="-1" y="43199"/>
                  </a:cubicBezTo>
                  <a:lnTo>
                    <a:pt x="163"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9431" name="Rectangle 11" descr="Wide upward diagonal"/>
            <p:cNvSpPr>
              <a:spLocks noChangeArrowheads="1"/>
            </p:cNvSpPr>
            <p:nvPr/>
          </p:nvSpPr>
          <p:spPr bwMode="auto">
            <a:xfrm>
              <a:off x="2016" y="1920"/>
              <a:ext cx="96" cy="96"/>
            </a:xfrm>
            <a:prstGeom prst="rect">
              <a:avLst/>
            </a:prstGeom>
            <a:pattFill prst="wdUpDiag">
              <a:fgClr>
                <a:schemeClr val="bg2"/>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9432" name="Line 12"/>
            <p:cNvSpPr>
              <a:spLocks noChangeShapeType="1"/>
            </p:cNvSpPr>
            <p:nvPr/>
          </p:nvSpPr>
          <p:spPr bwMode="auto">
            <a:xfrm>
              <a:off x="1968" y="1920"/>
              <a:ext cx="19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3" name="Line 13"/>
            <p:cNvSpPr>
              <a:spLocks noChangeShapeType="1"/>
            </p:cNvSpPr>
            <p:nvPr/>
          </p:nvSpPr>
          <p:spPr bwMode="auto">
            <a:xfrm>
              <a:off x="2064" y="1632"/>
              <a:ext cx="0" cy="288"/>
            </a:xfrm>
            <a:prstGeom prst="line">
              <a:avLst/>
            </a:prstGeom>
            <a:noFill/>
            <a:ln w="9525">
              <a:solidFill>
                <a:schemeClr val="tx1"/>
              </a:solidFill>
              <a:round/>
              <a:headEnd type="oval"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4" name="Rectangle 14"/>
            <p:cNvSpPr>
              <a:spLocks noChangeArrowheads="1"/>
            </p:cNvSpPr>
            <p:nvPr/>
          </p:nvSpPr>
          <p:spPr bwMode="auto">
            <a:xfrm>
              <a:off x="384" y="1728"/>
              <a:ext cx="96" cy="288"/>
            </a:xfrm>
            <a:prstGeom prst="rect">
              <a:avLst/>
            </a:prstGeom>
            <a:solidFill>
              <a:schemeClr val="bg2"/>
            </a:solidFill>
            <a:ln w="9525">
              <a:solidFill>
                <a:schemeClr val="tx1"/>
              </a:solidFill>
              <a:miter lim="800000"/>
              <a:headEnd/>
              <a:tailEnd/>
            </a:ln>
          </p:spPr>
          <p:txBody>
            <a:bodyPr wrap="none" anchor="ctr"/>
            <a:lstStyle/>
            <a:p>
              <a:endParaRPr lang="en-US"/>
            </a:p>
          </p:txBody>
        </p:sp>
        <p:sp>
          <p:nvSpPr>
            <p:cNvPr id="59435" name="Line 15"/>
            <p:cNvSpPr>
              <a:spLocks noChangeShapeType="1"/>
            </p:cNvSpPr>
            <p:nvPr/>
          </p:nvSpPr>
          <p:spPr bwMode="auto">
            <a:xfrm flipV="1">
              <a:off x="432" y="1584"/>
              <a:ext cx="0" cy="144"/>
            </a:xfrm>
            <a:prstGeom prst="line">
              <a:avLst/>
            </a:prstGeom>
            <a:noFill/>
            <a:ln w="9525">
              <a:solidFill>
                <a:schemeClr val="tx1"/>
              </a:solidFill>
              <a:round/>
              <a:headEnd/>
              <a:tailEnd type="oval"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436" name="Line 16"/>
            <p:cNvSpPr>
              <a:spLocks noChangeShapeType="1"/>
            </p:cNvSpPr>
            <p:nvPr/>
          </p:nvSpPr>
          <p:spPr bwMode="auto">
            <a:xfrm>
              <a:off x="432" y="2016"/>
              <a:ext cx="0" cy="19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437" name="Text Box 17"/>
            <p:cNvSpPr txBox="1">
              <a:spLocks noChangeArrowheads="1"/>
            </p:cNvSpPr>
            <p:nvPr/>
          </p:nvSpPr>
          <p:spPr bwMode="auto">
            <a:xfrm>
              <a:off x="192" y="2160"/>
              <a:ext cx="44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ahoma" charset="0"/>
                </a:rPr>
                <a:t>+ HV</a:t>
              </a:r>
              <a:endParaRPr lang="en-US" b="1">
                <a:latin typeface="Times New Roman" charset="0"/>
              </a:endParaRPr>
            </a:p>
          </p:txBody>
        </p:sp>
        <p:sp>
          <p:nvSpPr>
            <p:cNvPr id="59438" name="Line 18"/>
            <p:cNvSpPr>
              <a:spLocks noChangeShapeType="1"/>
            </p:cNvSpPr>
            <p:nvPr/>
          </p:nvSpPr>
          <p:spPr bwMode="auto">
            <a:xfrm flipV="1">
              <a:off x="2544" y="1104"/>
              <a:ext cx="240" cy="4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439" name="Text Box 19"/>
            <p:cNvSpPr txBox="1">
              <a:spLocks noChangeArrowheads="1"/>
            </p:cNvSpPr>
            <p:nvPr/>
          </p:nvSpPr>
          <p:spPr bwMode="auto">
            <a:xfrm>
              <a:off x="2534" y="1142"/>
              <a:ext cx="44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a:solidFill>
                    <a:srgbClr val="FF0066"/>
                  </a:solidFill>
                  <a:latin typeface="Arial" charset="0"/>
                </a:rPr>
                <a:t>signal</a:t>
              </a:r>
              <a:endParaRPr lang="en-US" b="1">
                <a:latin typeface="Times New Roman" charset="0"/>
              </a:endParaRPr>
            </a:p>
          </p:txBody>
        </p:sp>
        <p:sp>
          <p:nvSpPr>
            <p:cNvPr id="59440" name="Text Box 20"/>
            <p:cNvSpPr txBox="1">
              <a:spLocks noChangeArrowheads="1"/>
            </p:cNvSpPr>
            <p:nvPr/>
          </p:nvSpPr>
          <p:spPr bwMode="auto">
            <a:xfrm>
              <a:off x="1248" y="720"/>
              <a:ext cx="626" cy="213"/>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rgbClr val="0000CC"/>
                  </a:solidFill>
                  <a:latin typeface="Arial" charset="0"/>
                </a:rPr>
                <a:t>Κάθοδος</a:t>
              </a:r>
              <a:endParaRPr lang="en-US" b="1">
                <a:latin typeface="Times New Roman" charset="0"/>
              </a:endParaRPr>
            </a:p>
          </p:txBody>
        </p:sp>
        <p:sp>
          <p:nvSpPr>
            <p:cNvPr id="59441" name="Line 21"/>
            <p:cNvSpPr>
              <a:spLocks noChangeShapeType="1"/>
            </p:cNvSpPr>
            <p:nvPr/>
          </p:nvSpPr>
          <p:spPr bwMode="auto">
            <a:xfrm>
              <a:off x="1536" y="912"/>
              <a:ext cx="48"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42" name="Text Box 22"/>
            <p:cNvSpPr txBox="1">
              <a:spLocks noChangeArrowheads="1"/>
            </p:cNvSpPr>
            <p:nvPr/>
          </p:nvSpPr>
          <p:spPr bwMode="auto">
            <a:xfrm rot="-579812">
              <a:off x="1052" y="1439"/>
              <a:ext cx="984" cy="213"/>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rgbClr val="FF0066"/>
                  </a:solidFill>
                  <a:latin typeface="Arial" charset="0"/>
                </a:rPr>
                <a:t>Ανοδικό Σύρμα</a:t>
              </a:r>
              <a:endParaRPr lang="en-US" b="1">
                <a:latin typeface="Times New Roman" charset="0"/>
              </a:endParaRPr>
            </a:p>
          </p:txBody>
        </p:sp>
        <p:sp>
          <p:nvSpPr>
            <p:cNvPr id="59443" name="Line 23"/>
            <p:cNvSpPr>
              <a:spLocks noChangeShapeType="1"/>
            </p:cNvSpPr>
            <p:nvPr/>
          </p:nvSpPr>
          <p:spPr bwMode="auto">
            <a:xfrm flipH="1" flipV="1">
              <a:off x="1488" y="1392"/>
              <a:ext cx="48"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1528" name="Text Box 24"/>
            <p:cNvSpPr txBox="1">
              <a:spLocks noChangeArrowheads="1"/>
            </p:cNvSpPr>
            <p:nvPr/>
          </p:nvSpPr>
          <p:spPr bwMode="auto">
            <a:xfrm>
              <a:off x="912" y="2112"/>
              <a:ext cx="1466" cy="213"/>
            </a:xfrm>
            <a:prstGeom prst="rect">
              <a:avLst/>
            </a:prstGeom>
            <a:solidFill>
              <a:srgbClr val="FFFFCC"/>
            </a:solidFill>
            <a:ln w="9525">
              <a:noFill/>
              <a:miter lim="800000"/>
              <a:headEnd/>
              <a:tailEnd/>
            </a:ln>
            <a:effectLst>
              <a:outerShdw blurRad="63500" dist="107763" dir="2700000" algn="ctr" rotWithShape="0">
                <a:schemeClr val="bg2">
                  <a:alpha val="74998"/>
                </a:schemeClr>
              </a:outerShdw>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rgbClr val="FF0000"/>
                  </a:solidFill>
                  <a:latin typeface="Arial" charset="0"/>
                </a:rPr>
                <a:t>Σωλήνας γεμάτος αέριο</a:t>
              </a:r>
              <a:endParaRPr lang="en-US" b="1">
                <a:solidFill>
                  <a:srgbClr val="FF0000"/>
                </a:solidFill>
                <a:latin typeface="Times New Roman" charset="0"/>
              </a:endParaRPr>
            </a:p>
          </p:txBody>
        </p:sp>
        <p:sp>
          <p:nvSpPr>
            <p:cNvPr id="59445" name="Line 25"/>
            <p:cNvSpPr>
              <a:spLocks noChangeShapeType="1"/>
            </p:cNvSpPr>
            <p:nvPr/>
          </p:nvSpPr>
          <p:spPr bwMode="auto">
            <a:xfrm flipH="1" flipV="1">
              <a:off x="1056" y="1776"/>
              <a:ext cx="288"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46" name="Freeform 26"/>
            <p:cNvSpPr>
              <a:spLocks/>
            </p:cNvSpPr>
            <p:nvPr/>
          </p:nvSpPr>
          <p:spPr bwMode="auto">
            <a:xfrm>
              <a:off x="528" y="816"/>
              <a:ext cx="2064" cy="1104"/>
            </a:xfrm>
            <a:custGeom>
              <a:avLst/>
              <a:gdLst>
                <a:gd name="T0" fmla="*/ 0 w 2064"/>
                <a:gd name="T1" fmla="*/ 0 h 1104"/>
                <a:gd name="T2" fmla="*/ 545 w 2064"/>
                <a:gd name="T3" fmla="*/ 92 h 1104"/>
                <a:gd name="T4" fmla="*/ 1104 w 2064"/>
                <a:gd name="T5" fmla="*/ 288 h 1104"/>
                <a:gd name="T6" fmla="*/ 1584 w 2064"/>
                <a:gd name="T7" fmla="*/ 624 h 1104"/>
                <a:gd name="T8" fmla="*/ 2064 w 2064"/>
                <a:gd name="T9" fmla="*/ 1104 h 1104"/>
                <a:gd name="T10" fmla="*/ 0 60000 65536"/>
                <a:gd name="T11" fmla="*/ 0 60000 65536"/>
                <a:gd name="T12" fmla="*/ 0 60000 65536"/>
                <a:gd name="T13" fmla="*/ 0 60000 65536"/>
                <a:gd name="T14" fmla="*/ 0 60000 65536"/>
                <a:gd name="T15" fmla="*/ 0 w 2064"/>
                <a:gd name="T16" fmla="*/ 0 h 1104"/>
                <a:gd name="T17" fmla="*/ 2064 w 2064"/>
                <a:gd name="T18" fmla="*/ 1104 h 1104"/>
              </a:gdLst>
              <a:ahLst/>
              <a:cxnLst>
                <a:cxn ang="T10">
                  <a:pos x="T0" y="T1"/>
                </a:cxn>
                <a:cxn ang="T11">
                  <a:pos x="T2" y="T3"/>
                </a:cxn>
                <a:cxn ang="T12">
                  <a:pos x="T4" y="T5"/>
                </a:cxn>
                <a:cxn ang="T13">
                  <a:pos x="T6" y="T7"/>
                </a:cxn>
                <a:cxn ang="T14">
                  <a:pos x="T8" y="T9"/>
                </a:cxn>
              </a:cxnLst>
              <a:rect l="T15" t="T16" r="T17" b="T18"/>
              <a:pathLst>
                <a:path w="2064" h="1104">
                  <a:moveTo>
                    <a:pt x="0" y="0"/>
                  </a:moveTo>
                  <a:cubicBezTo>
                    <a:pt x="91" y="15"/>
                    <a:pt x="361" y="44"/>
                    <a:pt x="545" y="92"/>
                  </a:cubicBezTo>
                  <a:cubicBezTo>
                    <a:pt x="729" y="140"/>
                    <a:pt x="931" y="199"/>
                    <a:pt x="1104" y="288"/>
                  </a:cubicBezTo>
                  <a:cubicBezTo>
                    <a:pt x="1277" y="377"/>
                    <a:pt x="1424" y="488"/>
                    <a:pt x="1584" y="624"/>
                  </a:cubicBezTo>
                  <a:cubicBezTo>
                    <a:pt x="1744" y="760"/>
                    <a:pt x="1904" y="932"/>
                    <a:pt x="2064" y="1104"/>
                  </a:cubicBezTo>
                </a:path>
              </a:pathLst>
            </a:custGeom>
            <a:noFill/>
            <a:ln w="28575">
              <a:solidFill>
                <a:schemeClr val="accent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9447" name="Oval 27"/>
            <p:cNvSpPr>
              <a:spLocks noChangeArrowheads="1"/>
            </p:cNvSpPr>
            <p:nvPr/>
          </p:nvSpPr>
          <p:spPr bwMode="auto">
            <a:xfrm>
              <a:off x="384" y="768"/>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4" name="Group 60"/>
          <p:cNvGrpSpPr>
            <a:grpSpLocks/>
          </p:cNvGrpSpPr>
          <p:nvPr/>
        </p:nvGrpSpPr>
        <p:grpSpPr bwMode="auto">
          <a:xfrm>
            <a:off x="5862638" y="2636838"/>
            <a:ext cx="1774825" cy="2316162"/>
            <a:chOff x="3504" y="864"/>
            <a:chExt cx="1118" cy="1459"/>
          </a:xfrm>
        </p:grpSpPr>
        <p:sp>
          <p:nvSpPr>
            <p:cNvPr id="59414" name="Text Box 33"/>
            <p:cNvSpPr txBox="1">
              <a:spLocks noChangeArrowheads="1"/>
            </p:cNvSpPr>
            <p:nvPr/>
          </p:nvSpPr>
          <p:spPr bwMode="auto">
            <a:xfrm>
              <a:off x="3792" y="960"/>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15" name="Text Box 34"/>
            <p:cNvSpPr txBox="1">
              <a:spLocks noChangeArrowheads="1"/>
            </p:cNvSpPr>
            <p:nvPr/>
          </p:nvSpPr>
          <p:spPr bwMode="auto">
            <a:xfrm>
              <a:off x="4032" y="115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16" name="Text Box 35"/>
            <p:cNvSpPr txBox="1">
              <a:spLocks noChangeArrowheads="1"/>
            </p:cNvSpPr>
            <p:nvPr/>
          </p:nvSpPr>
          <p:spPr bwMode="auto">
            <a:xfrm>
              <a:off x="3936" y="1056"/>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17" name="Text Box 36"/>
            <p:cNvSpPr txBox="1">
              <a:spLocks noChangeArrowheads="1"/>
            </p:cNvSpPr>
            <p:nvPr/>
          </p:nvSpPr>
          <p:spPr bwMode="auto">
            <a:xfrm>
              <a:off x="4224" y="1440"/>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18" name="Text Box 37"/>
            <p:cNvSpPr txBox="1">
              <a:spLocks noChangeArrowheads="1"/>
            </p:cNvSpPr>
            <p:nvPr/>
          </p:nvSpPr>
          <p:spPr bwMode="auto">
            <a:xfrm>
              <a:off x="4128" y="1296"/>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19" name="Text Box 38"/>
            <p:cNvSpPr txBox="1">
              <a:spLocks noChangeArrowheads="1"/>
            </p:cNvSpPr>
            <p:nvPr/>
          </p:nvSpPr>
          <p:spPr bwMode="auto">
            <a:xfrm>
              <a:off x="3984" y="960"/>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20" name="Text Box 39"/>
            <p:cNvSpPr txBox="1">
              <a:spLocks noChangeArrowheads="1"/>
            </p:cNvSpPr>
            <p:nvPr/>
          </p:nvSpPr>
          <p:spPr bwMode="auto">
            <a:xfrm>
              <a:off x="4176" y="1152"/>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21" name="Text Box 40"/>
            <p:cNvSpPr txBox="1">
              <a:spLocks noChangeArrowheads="1"/>
            </p:cNvSpPr>
            <p:nvPr/>
          </p:nvSpPr>
          <p:spPr bwMode="auto">
            <a:xfrm>
              <a:off x="4080" y="1056"/>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22" name="Text Box 41"/>
            <p:cNvSpPr txBox="1">
              <a:spLocks noChangeArrowheads="1"/>
            </p:cNvSpPr>
            <p:nvPr/>
          </p:nvSpPr>
          <p:spPr bwMode="auto">
            <a:xfrm>
              <a:off x="4272" y="1296"/>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23" name="Text Box 42"/>
            <p:cNvSpPr txBox="1">
              <a:spLocks noChangeArrowheads="1"/>
            </p:cNvSpPr>
            <p:nvPr/>
          </p:nvSpPr>
          <p:spPr bwMode="auto">
            <a:xfrm>
              <a:off x="4368" y="1440"/>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24" name="Freeform 31"/>
            <p:cNvSpPr>
              <a:spLocks/>
            </p:cNvSpPr>
            <p:nvPr/>
          </p:nvSpPr>
          <p:spPr bwMode="auto">
            <a:xfrm>
              <a:off x="3504" y="864"/>
              <a:ext cx="1118" cy="1459"/>
            </a:xfrm>
            <a:custGeom>
              <a:avLst/>
              <a:gdLst>
                <a:gd name="T0" fmla="*/ 0 w 1118"/>
                <a:gd name="T1" fmla="*/ 0 h 1459"/>
                <a:gd name="T2" fmla="*/ 523 w 1118"/>
                <a:gd name="T3" fmla="*/ 281 h 1459"/>
                <a:gd name="T4" fmla="*/ 886 w 1118"/>
                <a:gd name="T5" fmla="*/ 755 h 1459"/>
                <a:gd name="T6" fmla="*/ 1118 w 1118"/>
                <a:gd name="T7" fmla="*/ 1459 h 1459"/>
                <a:gd name="T8" fmla="*/ 0 60000 65536"/>
                <a:gd name="T9" fmla="*/ 0 60000 65536"/>
                <a:gd name="T10" fmla="*/ 0 60000 65536"/>
                <a:gd name="T11" fmla="*/ 0 60000 65536"/>
                <a:gd name="T12" fmla="*/ 0 w 1118"/>
                <a:gd name="T13" fmla="*/ 0 h 1459"/>
                <a:gd name="T14" fmla="*/ 1118 w 1118"/>
                <a:gd name="T15" fmla="*/ 1459 h 1459"/>
              </a:gdLst>
              <a:ahLst/>
              <a:cxnLst>
                <a:cxn ang="T8">
                  <a:pos x="T0" y="T1"/>
                </a:cxn>
                <a:cxn ang="T9">
                  <a:pos x="T2" y="T3"/>
                </a:cxn>
                <a:cxn ang="T10">
                  <a:pos x="T4" y="T5"/>
                </a:cxn>
                <a:cxn ang="T11">
                  <a:pos x="T6" y="T7"/>
                </a:cxn>
              </a:cxnLst>
              <a:rect l="T12" t="T13" r="T14" b="T15"/>
              <a:pathLst>
                <a:path w="1118" h="1459">
                  <a:moveTo>
                    <a:pt x="0" y="0"/>
                  </a:moveTo>
                  <a:cubicBezTo>
                    <a:pt x="87" y="47"/>
                    <a:pt x="375" y="155"/>
                    <a:pt x="523" y="281"/>
                  </a:cubicBezTo>
                  <a:cubicBezTo>
                    <a:pt x="671" y="407"/>
                    <a:pt x="787" y="559"/>
                    <a:pt x="886" y="755"/>
                  </a:cubicBezTo>
                  <a:cubicBezTo>
                    <a:pt x="985" y="951"/>
                    <a:pt x="1070" y="1312"/>
                    <a:pt x="1118" y="1459"/>
                  </a:cubicBezTo>
                </a:path>
              </a:pathLst>
            </a:custGeom>
            <a:noFill/>
            <a:ln w="28575">
              <a:solidFill>
                <a:schemeClr val="accent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5" name="Group 44"/>
          <p:cNvGrpSpPr>
            <a:grpSpLocks/>
          </p:cNvGrpSpPr>
          <p:nvPr/>
        </p:nvGrpSpPr>
        <p:grpSpPr bwMode="auto">
          <a:xfrm>
            <a:off x="5557838" y="2713038"/>
            <a:ext cx="3128962" cy="2057400"/>
            <a:chOff x="3744" y="2064"/>
            <a:chExt cx="1971" cy="1296"/>
          </a:xfrm>
        </p:grpSpPr>
        <p:sp>
          <p:nvSpPr>
            <p:cNvPr id="59401" name="Oval 45"/>
            <p:cNvSpPr>
              <a:spLocks noChangeArrowheads="1"/>
            </p:cNvSpPr>
            <p:nvPr/>
          </p:nvSpPr>
          <p:spPr bwMode="auto">
            <a:xfrm>
              <a:off x="3744" y="2112"/>
              <a:ext cx="1248" cy="1248"/>
            </a:xfrm>
            <a:prstGeom prst="ellipse">
              <a:avLst/>
            </a:prstGeom>
            <a:solidFill>
              <a:schemeClr val="bg1"/>
            </a:solidFill>
            <a:ln w="28575">
              <a:solidFill>
                <a:schemeClr val="tx1"/>
              </a:solidFill>
              <a:round/>
              <a:headEnd/>
              <a:tailEnd/>
            </a:ln>
          </p:spPr>
          <p:txBody>
            <a:bodyPr wrap="none" anchor="ctr"/>
            <a:lstStyle/>
            <a:p>
              <a:endParaRPr lang="en-US"/>
            </a:p>
          </p:txBody>
        </p:sp>
        <p:sp>
          <p:nvSpPr>
            <p:cNvPr id="59402" name="Oval 46"/>
            <p:cNvSpPr>
              <a:spLocks noChangeArrowheads="1"/>
            </p:cNvSpPr>
            <p:nvPr/>
          </p:nvSpPr>
          <p:spPr bwMode="auto">
            <a:xfrm>
              <a:off x="4368" y="2736"/>
              <a:ext cx="48" cy="48"/>
            </a:xfrm>
            <a:prstGeom prst="ellipse">
              <a:avLst/>
            </a:prstGeom>
            <a:solidFill>
              <a:schemeClr val="tx1"/>
            </a:solidFill>
            <a:ln w="9525">
              <a:solidFill>
                <a:schemeClr val="tx1"/>
              </a:solidFill>
              <a:round/>
              <a:headEnd/>
              <a:tailEnd/>
            </a:ln>
          </p:spPr>
          <p:txBody>
            <a:bodyPr wrap="none" anchor="ctr"/>
            <a:lstStyle/>
            <a:p>
              <a:endParaRPr lang="en-US"/>
            </a:p>
          </p:txBody>
        </p:sp>
        <p:sp>
          <p:nvSpPr>
            <p:cNvPr id="59403" name="Text Box 47"/>
            <p:cNvSpPr txBox="1">
              <a:spLocks noChangeArrowheads="1"/>
            </p:cNvSpPr>
            <p:nvPr/>
          </p:nvSpPr>
          <p:spPr bwMode="auto">
            <a:xfrm>
              <a:off x="4128" y="2544"/>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04" name="Text Box 48"/>
            <p:cNvSpPr txBox="1">
              <a:spLocks noChangeArrowheads="1"/>
            </p:cNvSpPr>
            <p:nvPr/>
          </p:nvSpPr>
          <p:spPr bwMode="auto">
            <a:xfrm>
              <a:off x="4224" y="2448"/>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05" name="Text Box 49"/>
            <p:cNvSpPr txBox="1">
              <a:spLocks noChangeArrowheads="1"/>
            </p:cNvSpPr>
            <p:nvPr/>
          </p:nvSpPr>
          <p:spPr bwMode="auto">
            <a:xfrm>
              <a:off x="4416" y="2688"/>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06" name="Text Box 50"/>
            <p:cNvSpPr txBox="1">
              <a:spLocks noChangeArrowheads="1"/>
            </p:cNvSpPr>
            <p:nvPr/>
          </p:nvSpPr>
          <p:spPr bwMode="auto">
            <a:xfrm>
              <a:off x="4464" y="259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07" name="Text Box 51"/>
            <p:cNvSpPr txBox="1">
              <a:spLocks noChangeArrowheads="1"/>
            </p:cNvSpPr>
            <p:nvPr/>
          </p:nvSpPr>
          <p:spPr bwMode="auto">
            <a:xfrm>
              <a:off x="4368" y="2496"/>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0000CC"/>
                  </a:solidFill>
                  <a:latin typeface="Times New Roman" charset="0"/>
                </a:rPr>
                <a:t>-</a:t>
              </a:r>
              <a:endParaRPr lang="en-US" b="1">
                <a:latin typeface="Times New Roman" charset="0"/>
              </a:endParaRPr>
            </a:p>
          </p:txBody>
        </p:sp>
        <p:sp>
          <p:nvSpPr>
            <p:cNvPr id="59408" name="Text Box 52"/>
            <p:cNvSpPr txBox="1">
              <a:spLocks noChangeArrowheads="1"/>
            </p:cNvSpPr>
            <p:nvPr/>
          </p:nvSpPr>
          <p:spPr bwMode="auto">
            <a:xfrm>
              <a:off x="4272" y="2064"/>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09" name="Text Box 53"/>
            <p:cNvSpPr txBox="1">
              <a:spLocks noChangeArrowheads="1"/>
            </p:cNvSpPr>
            <p:nvPr/>
          </p:nvSpPr>
          <p:spPr bwMode="auto">
            <a:xfrm>
              <a:off x="4464" y="2112"/>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10" name="Text Box 54"/>
            <p:cNvSpPr txBox="1">
              <a:spLocks noChangeArrowheads="1"/>
            </p:cNvSpPr>
            <p:nvPr/>
          </p:nvSpPr>
          <p:spPr bwMode="auto">
            <a:xfrm>
              <a:off x="4656" y="2304"/>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11" name="Text Box 55"/>
            <p:cNvSpPr txBox="1">
              <a:spLocks noChangeArrowheads="1"/>
            </p:cNvSpPr>
            <p:nvPr/>
          </p:nvSpPr>
          <p:spPr bwMode="auto">
            <a:xfrm>
              <a:off x="4752" y="2448"/>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12" name="Text Box 56"/>
            <p:cNvSpPr txBox="1">
              <a:spLocks noChangeArrowheads="1"/>
            </p:cNvSpPr>
            <p:nvPr/>
          </p:nvSpPr>
          <p:spPr bwMode="auto">
            <a:xfrm>
              <a:off x="4608" y="2208"/>
              <a:ext cx="2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rgbClr val="FF0066"/>
                  </a:solidFill>
                  <a:latin typeface="Times New Roman" charset="0"/>
                </a:rPr>
                <a:t>+</a:t>
              </a:r>
              <a:endParaRPr lang="en-US" b="1">
                <a:latin typeface="Times New Roman" charset="0"/>
              </a:endParaRPr>
            </a:p>
          </p:txBody>
        </p:sp>
        <p:sp>
          <p:nvSpPr>
            <p:cNvPr id="59413" name="Text Box 57"/>
            <p:cNvSpPr txBox="1">
              <a:spLocks noChangeArrowheads="1"/>
            </p:cNvSpPr>
            <p:nvPr/>
          </p:nvSpPr>
          <p:spPr bwMode="auto">
            <a:xfrm>
              <a:off x="5088" y="2688"/>
              <a:ext cx="627"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lang="el-GR" b="1">
                <a:latin typeface="Tahoma" charset="0"/>
              </a:endParaRPr>
            </a:p>
            <a:p>
              <a:r>
                <a:rPr lang="en-US" b="1">
                  <a:latin typeface="Tahoma" charset="0"/>
                </a:rPr>
                <a:t>t = t</a:t>
              </a:r>
              <a:r>
                <a:rPr lang="en-US" b="1" baseline="-25000">
                  <a:latin typeface="Tahoma" charset="0"/>
                </a:rPr>
                <a:t>1</a:t>
              </a:r>
              <a:endParaRPr lang="en-US" b="1">
                <a:latin typeface="Tahoma" charset="0"/>
              </a:endParaRPr>
            </a:p>
          </p:txBody>
        </p:sp>
      </p:grpSp>
      <p:pic>
        <p:nvPicPr>
          <p:cNvPr id="60"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xit" presetSubtype="0" fill="hold" nodeType="clickEffect">
                                  <p:stCondLst>
                                    <p:cond delay="0"/>
                                  </p:stCondLst>
                                  <p:childTnLst>
                                    <p:animEffect transition="out" filter="dissolve">
                                      <p:cBhvr>
                                        <p:cTn id="15" dur="500"/>
                                        <p:tgtEl>
                                          <p:spTgt spid="4"/>
                                        </p:tgtEl>
                                      </p:cBhvr>
                                    </p:animEffect>
                                    <p:set>
                                      <p:cBhvr>
                                        <p:cTn id="16" dur="1" fill="hold">
                                          <p:stCondLst>
                                            <p:cond delay="499"/>
                                          </p:stCondLst>
                                        </p:cTn>
                                        <p:tgtEl>
                                          <p:spTgt spid="4"/>
                                        </p:tgtEl>
                                        <p:attrNameLst>
                                          <p:attrName>style.visibility</p:attrName>
                                        </p:attrNameLst>
                                      </p:cBhvr>
                                      <p:to>
                                        <p:strVal val="hidden"/>
                                      </p:to>
                                    </p:set>
                                  </p:childTnLst>
                                </p:cTn>
                              </p:par>
                              <p:par>
                                <p:cTn id="17" presetID="9" presetClass="exit" presetSubtype="0" fill="hold" nodeType="withEffect">
                                  <p:stCondLst>
                                    <p:cond delay="0"/>
                                  </p:stCondLst>
                                  <p:childTnLst>
                                    <p:animEffect transition="out" filter="dissolve">
                                      <p:cBhvr>
                                        <p:cTn id="18" dur="500"/>
                                        <p:tgtEl>
                                          <p:spTgt spid="2"/>
                                        </p:tgtEl>
                                      </p:cBhvr>
                                    </p:animEffect>
                                    <p:set>
                                      <p:cBhvr>
                                        <p:cTn id="19" dur="1" fill="hold">
                                          <p:stCondLst>
                                            <p:cond delay="499"/>
                                          </p:stCondLst>
                                        </p:cTn>
                                        <p:tgtEl>
                                          <p:spTgt spid="2"/>
                                        </p:tgtEl>
                                        <p:attrNameLst>
                                          <p:attrName>style.visibility</p:attrName>
                                        </p:attrNameLst>
                                      </p:cBhvr>
                                      <p:to>
                                        <p:strVal val="hidden"/>
                                      </p:to>
                                    </p:set>
                                  </p:childTnLst>
                                </p:cTn>
                              </p:par>
                              <p:par>
                                <p:cTn id="20" presetID="9"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614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0083DA7-F9CE-5B4E-800E-C3B82F102A4D}" type="slidenum">
              <a:rPr lang="en-US" sz="1200"/>
              <a:pPr/>
              <a:t>17</a:t>
            </a:fld>
            <a:endParaRPr lang="en-US" sz="1200"/>
          </a:p>
        </p:txBody>
      </p:sp>
      <p:sp>
        <p:nvSpPr>
          <p:cNvPr id="61444" name="Rectangle 2"/>
          <p:cNvSpPr>
            <a:spLocks noGrp="1" noChangeArrowheads="1"/>
          </p:cNvSpPr>
          <p:nvPr>
            <p:ph type="title"/>
          </p:nvPr>
        </p:nvSpPr>
        <p:spPr>
          <a:xfrm>
            <a:off x="0" y="533400"/>
            <a:ext cx="9144000" cy="533400"/>
          </a:xfrm>
        </p:spPr>
        <p:txBody>
          <a:bodyPr/>
          <a:lstStyle/>
          <a:p>
            <a:pPr eaLnBrk="1" hangingPunct="1"/>
            <a:r>
              <a:rPr lang="el-GR" sz="2800" dirty="0">
                <a:latin typeface="Verdana" charset="0"/>
                <a:ea typeface="ＭＳ Ｐゴシック" charset="0"/>
                <a:cs typeface="ＭＳ Ｐゴシック" charset="0"/>
              </a:rPr>
              <a:t>Θάλαμος Προβολικού Χρόνου</a:t>
            </a:r>
            <a:r>
              <a:rPr lang="el-GR" sz="2400" dirty="0">
                <a:latin typeface="Verdana" charset="0"/>
                <a:ea typeface="ＭＳ Ｐゴシック" charset="0"/>
                <a:cs typeface="ＭＳ Ｐゴシック" charset="0"/>
              </a:rPr>
              <a:t> (</a:t>
            </a:r>
            <a:r>
              <a:rPr lang="en-US" sz="2000" dirty="0">
                <a:latin typeface="Verdana" charset="0"/>
                <a:ea typeface="ＭＳ Ｐゴシック" charset="0"/>
                <a:cs typeface="ＭＳ Ｐゴシック" charset="0"/>
              </a:rPr>
              <a:t>Time Projection Chamber</a:t>
            </a:r>
            <a:r>
              <a:rPr lang="el-GR" sz="2400" dirty="0">
                <a:latin typeface="Verdana" charset="0"/>
                <a:ea typeface="ＭＳ Ｐゴシック" charset="0"/>
                <a:cs typeface="ＭＳ Ｐゴシック" charset="0"/>
              </a:rPr>
              <a:t>)</a:t>
            </a:r>
            <a:endParaRPr lang="en-US" sz="2400" dirty="0">
              <a:latin typeface="Verdana" charset="0"/>
              <a:ea typeface="ＭＳ Ｐゴシック" charset="0"/>
              <a:cs typeface="ＭＳ Ｐゴシック" charset="0"/>
            </a:endParaRPr>
          </a:p>
        </p:txBody>
      </p:sp>
      <p:grpSp>
        <p:nvGrpSpPr>
          <p:cNvPr id="61445" name="Group 4"/>
          <p:cNvGrpSpPr>
            <a:grpSpLocks/>
          </p:cNvGrpSpPr>
          <p:nvPr/>
        </p:nvGrpSpPr>
        <p:grpSpPr bwMode="auto">
          <a:xfrm>
            <a:off x="1600200" y="1524000"/>
            <a:ext cx="6770688" cy="3429000"/>
            <a:chOff x="1056" y="912"/>
            <a:chExt cx="4265" cy="2160"/>
          </a:xfrm>
        </p:grpSpPr>
        <p:grpSp>
          <p:nvGrpSpPr>
            <p:cNvPr id="61484" name="Group 5"/>
            <p:cNvGrpSpPr>
              <a:grpSpLocks/>
            </p:cNvGrpSpPr>
            <p:nvPr/>
          </p:nvGrpSpPr>
          <p:grpSpPr bwMode="auto">
            <a:xfrm>
              <a:off x="1056" y="912"/>
              <a:ext cx="3120" cy="2160"/>
              <a:chOff x="1056" y="912"/>
              <a:chExt cx="3120" cy="2160"/>
            </a:xfrm>
          </p:grpSpPr>
          <p:grpSp>
            <p:nvGrpSpPr>
              <p:cNvPr id="61514" name="Group 6"/>
              <p:cNvGrpSpPr>
                <a:grpSpLocks/>
              </p:cNvGrpSpPr>
              <p:nvPr/>
            </p:nvGrpSpPr>
            <p:grpSpPr bwMode="auto">
              <a:xfrm>
                <a:off x="1056" y="912"/>
                <a:ext cx="3120" cy="2160"/>
                <a:chOff x="1776" y="1296"/>
                <a:chExt cx="1776" cy="1008"/>
              </a:xfrm>
            </p:grpSpPr>
            <p:sp>
              <p:nvSpPr>
                <p:cNvPr id="61516" name="Oval 7"/>
                <p:cNvSpPr>
                  <a:spLocks noChangeArrowheads="1"/>
                </p:cNvSpPr>
                <p:nvPr/>
              </p:nvSpPr>
              <p:spPr bwMode="auto">
                <a:xfrm>
                  <a:off x="1776" y="1584"/>
                  <a:ext cx="288" cy="720"/>
                </a:xfrm>
                <a:prstGeom prst="ellipse">
                  <a:avLst/>
                </a:prstGeom>
                <a:solidFill>
                  <a:schemeClr val="bg1"/>
                </a:solidFill>
                <a:ln w="19050">
                  <a:solidFill>
                    <a:schemeClr val="tx1"/>
                  </a:solidFill>
                  <a:round/>
                  <a:headEnd/>
                  <a:tailEnd/>
                </a:ln>
              </p:spPr>
              <p:txBody>
                <a:bodyPr wrap="none" anchor="ctr"/>
                <a:lstStyle/>
                <a:p>
                  <a:endParaRPr lang="en-US"/>
                </a:p>
              </p:txBody>
            </p:sp>
            <p:sp>
              <p:nvSpPr>
                <p:cNvPr id="61517" name="Oval 8"/>
                <p:cNvSpPr>
                  <a:spLocks noChangeArrowheads="1"/>
                </p:cNvSpPr>
                <p:nvPr/>
              </p:nvSpPr>
              <p:spPr bwMode="auto">
                <a:xfrm>
                  <a:off x="3264" y="1296"/>
                  <a:ext cx="288" cy="720"/>
                </a:xfrm>
                <a:prstGeom prst="ellipse">
                  <a:avLst/>
                </a:prstGeom>
                <a:solidFill>
                  <a:schemeClr val="bg1"/>
                </a:solidFill>
                <a:ln w="19050">
                  <a:solidFill>
                    <a:schemeClr val="tx1"/>
                  </a:solidFill>
                  <a:prstDash val="dash"/>
                  <a:round/>
                  <a:headEnd/>
                  <a:tailEnd/>
                </a:ln>
              </p:spPr>
              <p:txBody>
                <a:bodyPr wrap="none" anchor="ctr"/>
                <a:lstStyle/>
                <a:p>
                  <a:endParaRPr lang="en-US"/>
                </a:p>
              </p:txBody>
            </p:sp>
            <p:sp>
              <p:nvSpPr>
                <p:cNvPr id="61518" name="Line 9"/>
                <p:cNvSpPr>
                  <a:spLocks noChangeShapeType="1"/>
                </p:cNvSpPr>
                <p:nvPr/>
              </p:nvSpPr>
              <p:spPr bwMode="auto">
                <a:xfrm flipV="1">
                  <a:off x="1920" y="2016"/>
                  <a:ext cx="1488" cy="2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9706" name="Text Box 10"/>
              <p:cNvSpPr txBox="1">
                <a:spLocks noChangeArrowheads="1"/>
              </p:cNvSpPr>
              <p:nvPr/>
            </p:nvSpPr>
            <p:spPr bwMode="auto">
              <a:xfrm rot="20835113">
                <a:off x="1246" y="2591"/>
                <a:ext cx="1712" cy="213"/>
              </a:xfrm>
              <a:prstGeom prst="rect">
                <a:avLst/>
              </a:prstGeom>
              <a:solidFill>
                <a:srgbClr val="FFFFCC"/>
              </a:solidFill>
              <a:ln w="9525">
                <a:noFill/>
                <a:miter lim="800000"/>
                <a:headEnd/>
                <a:tailEnd/>
              </a:ln>
              <a:effectLst>
                <a:outerShdw blurRad="63500" dist="107763" dir="2700000" algn="ctr" rotWithShape="0">
                  <a:schemeClr val="bg2">
                    <a:alpha val="74998"/>
                  </a:schemeClr>
                </a:outerShdw>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chemeClr val="accent2"/>
                    </a:solidFill>
                    <a:latin typeface="Arial" charset="0"/>
                  </a:rPr>
                  <a:t>Κύλινδρος γεμάτος με αέριο</a:t>
                </a:r>
                <a:endParaRPr lang="en-US" b="1">
                  <a:solidFill>
                    <a:schemeClr val="accent2"/>
                  </a:solidFill>
                  <a:latin typeface="Times New Roman" charset="0"/>
                </a:endParaRPr>
              </a:p>
            </p:txBody>
          </p:sp>
        </p:grpSp>
        <p:grpSp>
          <p:nvGrpSpPr>
            <p:cNvPr id="61485" name="Group 11"/>
            <p:cNvGrpSpPr>
              <a:grpSpLocks/>
            </p:cNvGrpSpPr>
            <p:nvPr/>
          </p:nvGrpSpPr>
          <p:grpSpPr bwMode="auto">
            <a:xfrm>
              <a:off x="1296" y="912"/>
              <a:ext cx="4025" cy="1536"/>
              <a:chOff x="1296" y="912"/>
              <a:chExt cx="4025" cy="1536"/>
            </a:xfrm>
          </p:grpSpPr>
          <p:grpSp>
            <p:nvGrpSpPr>
              <p:cNvPr id="61486" name="Group 12"/>
              <p:cNvGrpSpPr>
                <a:grpSpLocks/>
              </p:cNvGrpSpPr>
              <p:nvPr/>
            </p:nvGrpSpPr>
            <p:grpSpPr bwMode="auto">
              <a:xfrm>
                <a:off x="1296" y="912"/>
                <a:ext cx="4025" cy="1536"/>
                <a:chOff x="1296" y="912"/>
                <a:chExt cx="4025" cy="1536"/>
              </a:xfrm>
            </p:grpSpPr>
            <p:sp>
              <p:nvSpPr>
                <p:cNvPr id="61496" name="Text Box 13"/>
                <p:cNvSpPr txBox="1">
                  <a:spLocks noChangeArrowheads="1"/>
                </p:cNvSpPr>
                <p:nvPr/>
              </p:nvSpPr>
              <p:spPr bwMode="auto">
                <a:xfrm rot="-7707">
                  <a:off x="4094" y="2063"/>
                  <a:ext cx="1108" cy="213"/>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rgbClr val="FF0066"/>
                      </a:solidFill>
                      <a:latin typeface="Arial" charset="0"/>
                    </a:rPr>
                    <a:t>Ανοδικά Σύρματα</a:t>
                  </a:r>
                  <a:endParaRPr lang="en-US" b="1">
                    <a:latin typeface="Times New Roman" charset="0"/>
                  </a:endParaRPr>
                </a:p>
              </p:txBody>
            </p:sp>
            <p:grpSp>
              <p:nvGrpSpPr>
                <p:cNvPr id="61497" name="Group 14"/>
                <p:cNvGrpSpPr>
                  <a:grpSpLocks/>
                </p:cNvGrpSpPr>
                <p:nvPr/>
              </p:nvGrpSpPr>
              <p:grpSpPr bwMode="auto">
                <a:xfrm>
                  <a:off x="1296" y="912"/>
                  <a:ext cx="2880" cy="1536"/>
                  <a:chOff x="1296" y="912"/>
                  <a:chExt cx="2880" cy="1536"/>
                </a:xfrm>
              </p:grpSpPr>
              <p:sp>
                <p:nvSpPr>
                  <p:cNvPr id="61501" name="Line 15"/>
                  <p:cNvSpPr>
                    <a:spLocks noChangeShapeType="1"/>
                  </p:cNvSpPr>
                  <p:nvPr/>
                </p:nvSpPr>
                <p:spPr bwMode="auto">
                  <a:xfrm flipV="1">
                    <a:off x="1296" y="912"/>
                    <a:ext cx="2640" cy="624"/>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02" name="Arc 16"/>
                  <p:cNvSpPr>
                    <a:spLocks/>
                  </p:cNvSpPr>
                  <p:nvPr/>
                </p:nvSpPr>
                <p:spPr bwMode="auto">
                  <a:xfrm>
                    <a:off x="3936" y="912"/>
                    <a:ext cx="240" cy="1536"/>
                  </a:xfrm>
                  <a:custGeom>
                    <a:avLst/>
                    <a:gdLst>
                      <a:gd name="T0" fmla="*/ 0 w 21763"/>
                      <a:gd name="T1" fmla="*/ 0 h 43200"/>
                      <a:gd name="T2" fmla="*/ 0 w 21763"/>
                      <a:gd name="T3" fmla="*/ 0 h 43200"/>
                      <a:gd name="T4" fmla="*/ 0 w 21763"/>
                      <a:gd name="T5" fmla="*/ 0 h 43200"/>
                      <a:gd name="T6" fmla="*/ 0 60000 65536"/>
                      <a:gd name="T7" fmla="*/ 0 60000 65536"/>
                      <a:gd name="T8" fmla="*/ 0 60000 65536"/>
                      <a:gd name="T9" fmla="*/ 0 w 21763"/>
                      <a:gd name="T10" fmla="*/ 0 h 43200"/>
                      <a:gd name="T11" fmla="*/ 21763 w 21763"/>
                      <a:gd name="T12" fmla="*/ 43200 h 43200"/>
                    </a:gdLst>
                    <a:ahLst/>
                    <a:cxnLst>
                      <a:cxn ang="T6">
                        <a:pos x="T0" y="T1"/>
                      </a:cxn>
                      <a:cxn ang="T7">
                        <a:pos x="T2" y="T3"/>
                      </a:cxn>
                      <a:cxn ang="T8">
                        <a:pos x="T4" y="T5"/>
                      </a:cxn>
                    </a:cxnLst>
                    <a:rect l="T9" t="T10" r="T11" b="T12"/>
                    <a:pathLst>
                      <a:path w="21763" h="43200" fill="none" extrusionOk="0">
                        <a:moveTo>
                          <a:pt x="163" y="-1"/>
                        </a:moveTo>
                        <a:cubicBezTo>
                          <a:pt x="12092" y="0"/>
                          <a:pt x="21763" y="9670"/>
                          <a:pt x="21763" y="21600"/>
                        </a:cubicBezTo>
                        <a:cubicBezTo>
                          <a:pt x="21763" y="33529"/>
                          <a:pt x="12092" y="43200"/>
                          <a:pt x="163" y="43200"/>
                        </a:cubicBezTo>
                        <a:cubicBezTo>
                          <a:pt x="108" y="43199"/>
                          <a:pt x="54" y="43199"/>
                          <a:pt x="-1" y="43199"/>
                        </a:cubicBezTo>
                      </a:path>
                      <a:path w="21763" h="43200" stroke="0" extrusionOk="0">
                        <a:moveTo>
                          <a:pt x="163" y="-1"/>
                        </a:moveTo>
                        <a:cubicBezTo>
                          <a:pt x="12092" y="0"/>
                          <a:pt x="21763" y="9670"/>
                          <a:pt x="21763" y="21600"/>
                        </a:cubicBezTo>
                        <a:cubicBezTo>
                          <a:pt x="21763" y="33529"/>
                          <a:pt x="12092" y="43200"/>
                          <a:pt x="163" y="43200"/>
                        </a:cubicBezTo>
                        <a:cubicBezTo>
                          <a:pt x="108" y="43199"/>
                          <a:pt x="54" y="43199"/>
                          <a:pt x="-1" y="43199"/>
                        </a:cubicBezTo>
                        <a:lnTo>
                          <a:pt x="163" y="21600"/>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1503" name="AutoShape 17"/>
                  <p:cNvSpPr>
                    <a:spLocks noChangeArrowheads="1"/>
                  </p:cNvSpPr>
                  <p:nvPr/>
                </p:nvSpPr>
                <p:spPr bwMode="auto">
                  <a:xfrm rot="23449">
                    <a:off x="3792" y="1152"/>
                    <a:ext cx="144"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61504" name="AutoShape 18"/>
                  <p:cNvSpPr>
                    <a:spLocks noChangeArrowheads="1"/>
                  </p:cNvSpPr>
                  <p:nvPr/>
                </p:nvSpPr>
                <p:spPr bwMode="auto">
                  <a:xfrm rot="2988000">
                    <a:off x="3936" y="1200"/>
                    <a:ext cx="144"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61505" name="AutoShape 19"/>
                  <p:cNvSpPr>
                    <a:spLocks noChangeArrowheads="1"/>
                  </p:cNvSpPr>
                  <p:nvPr/>
                </p:nvSpPr>
                <p:spPr bwMode="auto">
                  <a:xfrm rot="4746489">
                    <a:off x="4008" y="1320"/>
                    <a:ext cx="144"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61506" name="AutoShape 20"/>
                  <p:cNvSpPr>
                    <a:spLocks noChangeArrowheads="1"/>
                  </p:cNvSpPr>
                  <p:nvPr/>
                </p:nvSpPr>
                <p:spPr bwMode="auto">
                  <a:xfrm rot="5380638">
                    <a:off x="4008" y="1464"/>
                    <a:ext cx="144"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61507" name="Line 21"/>
                  <p:cNvSpPr>
                    <a:spLocks noChangeShapeType="1"/>
                  </p:cNvSpPr>
                  <p:nvPr/>
                </p:nvSpPr>
                <p:spPr bwMode="auto">
                  <a:xfrm>
                    <a:off x="3792" y="1056"/>
                    <a:ext cx="0" cy="12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08" name="Line 22"/>
                  <p:cNvSpPr>
                    <a:spLocks noChangeShapeType="1"/>
                  </p:cNvSpPr>
                  <p:nvPr/>
                </p:nvSpPr>
                <p:spPr bwMode="auto">
                  <a:xfrm>
                    <a:off x="3840" y="1008"/>
                    <a:ext cx="0" cy="13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09" name="Line 23"/>
                  <p:cNvSpPr>
                    <a:spLocks noChangeShapeType="1"/>
                  </p:cNvSpPr>
                  <p:nvPr/>
                </p:nvSpPr>
                <p:spPr bwMode="auto">
                  <a:xfrm>
                    <a:off x="3888" y="1008"/>
                    <a:ext cx="0" cy="13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10" name="Line 24"/>
                  <p:cNvSpPr>
                    <a:spLocks noChangeShapeType="1"/>
                  </p:cNvSpPr>
                  <p:nvPr/>
                </p:nvSpPr>
                <p:spPr bwMode="auto">
                  <a:xfrm>
                    <a:off x="3936" y="960"/>
                    <a:ext cx="0" cy="144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11" name="Line 25"/>
                  <p:cNvSpPr>
                    <a:spLocks noChangeShapeType="1"/>
                  </p:cNvSpPr>
                  <p:nvPr/>
                </p:nvSpPr>
                <p:spPr bwMode="auto">
                  <a:xfrm>
                    <a:off x="3984" y="1152"/>
                    <a:ext cx="0" cy="12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12" name="Line 26"/>
                  <p:cNvSpPr>
                    <a:spLocks noChangeShapeType="1"/>
                  </p:cNvSpPr>
                  <p:nvPr/>
                </p:nvSpPr>
                <p:spPr bwMode="auto">
                  <a:xfrm>
                    <a:off x="4032" y="1056"/>
                    <a:ext cx="0" cy="12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13" name="Line 27"/>
                  <p:cNvSpPr>
                    <a:spLocks noChangeShapeType="1"/>
                  </p:cNvSpPr>
                  <p:nvPr/>
                </p:nvSpPr>
                <p:spPr bwMode="auto">
                  <a:xfrm>
                    <a:off x="4080" y="1200"/>
                    <a:ext cx="0" cy="105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61498" name="Line 28"/>
                <p:cNvSpPr>
                  <a:spLocks noChangeShapeType="1"/>
                </p:cNvSpPr>
                <p:nvPr/>
              </p:nvSpPr>
              <p:spPr bwMode="auto">
                <a:xfrm flipH="1">
                  <a:off x="4176" y="1200"/>
                  <a:ext cx="240" cy="4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25" name="Text Box 29"/>
                <p:cNvSpPr txBox="1">
                  <a:spLocks noChangeArrowheads="1"/>
                </p:cNvSpPr>
                <p:nvPr/>
              </p:nvSpPr>
              <p:spPr bwMode="auto">
                <a:xfrm>
                  <a:off x="4502" y="981"/>
                  <a:ext cx="819" cy="756"/>
                </a:xfrm>
                <a:prstGeom prst="rect">
                  <a:avLst/>
                </a:prstGeom>
                <a:solidFill>
                  <a:srgbClr val="FFFFCC"/>
                </a:solidFill>
                <a:ln w="9525">
                  <a:noFill/>
                  <a:miter lim="800000"/>
                  <a:headEnd/>
                  <a:tailEnd/>
                </a:ln>
                <a:effectLst>
                  <a:outerShdw blurRad="63500" dist="107763" dir="2700000" algn="ctr" rotWithShape="0">
                    <a:schemeClr val="bg2">
                      <a:alpha val="74998"/>
                    </a:schemeClr>
                  </a:outerShdw>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accent2"/>
                      </a:solidFill>
                      <a:latin typeface="Tahoma" charset="0"/>
                    </a:rPr>
                    <a:t>MWPC</a:t>
                  </a:r>
                  <a:endParaRPr lang="en-US" b="1">
                    <a:solidFill>
                      <a:schemeClr val="accent2"/>
                    </a:solidFill>
                    <a:latin typeface="Times New Roman" charset="0"/>
                  </a:endParaRPr>
                </a:p>
                <a:p>
                  <a:endParaRPr lang="en-US" b="1">
                    <a:solidFill>
                      <a:schemeClr val="accent2"/>
                    </a:solidFill>
                    <a:latin typeface="Times New Roman" charset="0"/>
                  </a:endParaRPr>
                </a:p>
                <a:p>
                  <a:r>
                    <a:rPr lang="el-GR" sz="2000" b="1">
                      <a:solidFill>
                        <a:schemeClr val="accent2"/>
                      </a:solidFill>
                      <a:latin typeface="Comic Sans MS" charset="0"/>
                    </a:rPr>
                    <a:t>μετρά</a:t>
                  </a:r>
                  <a:r>
                    <a:rPr lang="en-US" b="1">
                      <a:solidFill>
                        <a:schemeClr val="accent2"/>
                      </a:solidFill>
                      <a:latin typeface="Times New Roman" charset="0"/>
                    </a:rPr>
                    <a:t> r,</a:t>
                  </a:r>
                  <a:r>
                    <a:rPr lang="el-GR" b="1">
                      <a:solidFill>
                        <a:schemeClr val="accent2"/>
                      </a:solidFill>
                      <a:latin typeface="Times New Roman" charset="0"/>
                    </a:rPr>
                    <a:t> </a:t>
                  </a:r>
                  <a:r>
                    <a:rPr lang="en-US" b="1">
                      <a:solidFill>
                        <a:schemeClr val="accent2"/>
                      </a:solidFill>
                      <a:latin typeface="Symbol" charset="0"/>
                    </a:rPr>
                    <a:t>f</a:t>
                  </a:r>
                  <a:endParaRPr lang="en-US" b="1">
                    <a:solidFill>
                      <a:schemeClr val="accent2"/>
                    </a:solidFill>
                    <a:latin typeface="Times New Roman" charset="0"/>
                  </a:endParaRPr>
                </a:p>
              </p:txBody>
            </p:sp>
            <p:sp>
              <p:nvSpPr>
                <p:cNvPr id="61500" name="Line 30"/>
                <p:cNvSpPr>
                  <a:spLocks noChangeShapeType="1"/>
                </p:cNvSpPr>
                <p:nvPr/>
              </p:nvSpPr>
              <p:spPr bwMode="auto">
                <a:xfrm flipH="1" flipV="1">
                  <a:off x="3984" y="2160"/>
                  <a:ext cx="240" cy="4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61487" name="Group 31"/>
              <p:cNvGrpSpPr>
                <a:grpSpLocks/>
              </p:cNvGrpSpPr>
              <p:nvPr/>
            </p:nvGrpSpPr>
            <p:grpSpPr bwMode="auto">
              <a:xfrm>
                <a:off x="2736" y="1125"/>
                <a:ext cx="816" cy="219"/>
                <a:chOff x="2736" y="1125"/>
                <a:chExt cx="816" cy="219"/>
              </a:xfrm>
            </p:grpSpPr>
            <p:sp>
              <p:nvSpPr>
                <p:cNvPr id="61492" name="Line 32"/>
                <p:cNvSpPr>
                  <a:spLocks noChangeShapeType="1"/>
                </p:cNvSpPr>
                <p:nvPr/>
              </p:nvSpPr>
              <p:spPr bwMode="auto">
                <a:xfrm flipV="1">
                  <a:off x="2736" y="1152"/>
                  <a:ext cx="816" cy="192"/>
                </a:xfrm>
                <a:prstGeom prst="line">
                  <a:avLst/>
                </a:prstGeom>
                <a:noFill/>
                <a:ln w="9525">
                  <a:solidFill>
                    <a:srgbClr val="FF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61493" name="Group 33"/>
                <p:cNvGrpSpPr>
                  <a:grpSpLocks/>
                </p:cNvGrpSpPr>
                <p:nvPr/>
              </p:nvGrpSpPr>
              <p:grpSpPr bwMode="auto">
                <a:xfrm>
                  <a:off x="3014" y="1125"/>
                  <a:ext cx="180" cy="173"/>
                  <a:chOff x="3014" y="1125"/>
                  <a:chExt cx="180" cy="173"/>
                </a:xfrm>
              </p:grpSpPr>
              <p:sp>
                <p:nvSpPr>
                  <p:cNvPr id="61494" name="Text Box 34"/>
                  <p:cNvSpPr txBox="1">
                    <a:spLocks noChangeArrowheads="1"/>
                  </p:cNvSpPr>
                  <p:nvPr/>
                </p:nvSpPr>
                <p:spPr bwMode="auto">
                  <a:xfrm>
                    <a:off x="3014" y="1125"/>
                    <a:ext cx="1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200" b="1">
                        <a:solidFill>
                          <a:srgbClr val="FF0066"/>
                        </a:solidFill>
                        <a:latin typeface="Arial" charset="0"/>
                      </a:rPr>
                      <a:t>E</a:t>
                    </a:r>
                    <a:endParaRPr lang="en-US" b="1">
                      <a:latin typeface="Times New Roman" charset="0"/>
                    </a:endParaRPr>
                  </a:p>
                </p:txBody>
              </p:sp>
              <p:sp>
                <p:nvSpPr>
                  <p:cNvPr id="61495" name="Line 35"/>
                  <p:cNvSpPr>
                    <a:spLocks noChangeShapeType="1"/>
                  </p:cNvSpPr>
                  <p:nvPr/>
                </p:nvSpPr>
                <p:spPr bwMode="auto">
                  <a:xfrm>
                    <a:off x="3072" y="1152"/>
                    <a:ext cx="96" cy="0"/>
                  </a:xfrm>
                  <a:prstGeom prst="line">
                    <a:avLst/>
                  </a:prstGeom>
                  <a:noFill/>
                  <a:ln w="9525">
                    <a:solidFill>
                      <a:srgbClr val="FF0066"/>
                    </a:solidFill>
                    <a:round/>
                    <a:headEnd/>
                    <a:tailEnd type="triangle" w="sm" len="sm"/>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61488" name="Group 36"/>
              <p:cNvGrpSpPr>
                <a:grpSpLocks/>
              </p:cNvGrpSpPr>
              <p:nvPr/>
            </p:nvGrpSpPr>
            <p:grpSpPr bwMode="auto">
              <a:xfrm>
                <a:off x="2832" y="1296"/>
                <a:ext cx="624" cy="240"/>
                <a:chOff x="2832" y="1296"/>
                <a:chExt cx="624" cy="240"/>
              </a:xfrm>
            </p:grpSpPr>
            <p:sp>
              <p:nvSpPr>
                <p:cNvPr id="61489" name="Line 37"/>
                <p:cNvSpPr>
                  <a:spLocks noChangeShapeType="1"/>
                </p:cNvSpPr>
                <p:nvPr/>
              </p:nvSpPr>
              <p:spPr bwMode="auto">
                <a:xfrm flipV="1">
                  <a:off x="2832" y="1392"/>
                  <a:ext cx="624" cy="144"/>
                </a:xfrm>
                <a:prstGeom prst="line">
                  <a:avLst/>
                </a:prstGeom>
                <a:noFill/>
                <a:ln w="9525">
                  <a:solidFill>
                    <a:srgbClr val="3399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490" name="Text Box 38"/>
                <p:cNvSpPr txBox="1">
                  <a:spLocks noChangeArrowheads="1"/>
                </p:cNvSpPr>
                <p:nvPr/>
              </p:nvSpPr>
              <p:spPr bwMode="auto">
                <a:xfrm>
                  <a:off x="3072" y="1296"/>
                  <a:ext cx="18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200" b="1">
                      <a:solidFill>
                        <a:srgbClr val="3399FF"/>
                      </a:solidFill>
                      <a:latin typeface="Arial" charset="0"/>
                    </a:rPr>
                    <a:t>B</a:t>
                  </a:r>
                  <a:endParaRPr lang="en-US" b="1">
                    <a:latin typeface="Times New Roman" charset="0"/>
                  </a:endParaRPr>
                </a:p>
              </p:txBody>
            </p:sp>
            <p:sp>
              <p:nvSpPr>
                <p:cNvPr id="61491" name="Line 39"/>
                <p:cNvSpPr>
                  <a:spLocks noChangeShapeType="1"/>
                </p:cNvSpPr>
                <p:nvPr/>
              </p:nvSpPr>
              <p:spPr bwMode="auto">
                <a:xfrm>
                  <a:off x="3130" y="1323"/>
                  <a:ext cx="96" cy="0"/>
                </a:xfrm>
                <a:prstGeom prst="line">
                  <a:avLst/>
                </a:prstGeom>
                <a:noFill/>
                <a:ln w="9525">
                  <a:solidFill>
                    <a:srgbClr val="3399FF"/>
                  </a:solidFill>
                  <a:round/>
                  <a:headEnd/>
                  <a:tailEnd type="triangle" w="sm" len="sm"/>
                </a:ln>
                <a:extLst>
                  <a:ext uri="{909E8E84-426E-40dd-AFC4-6F175D3DCCD1}">
                    <a14:hiddenFill xmlns:a14="http://schemas.microsoft.com/office/drawing/2010/main">
                      <a:noFill/>
                    </a14:hiddenFill>
                  </a:ext>
                </a:extLst>
              </p:spPr>
              <p:txBody>
                <a:bodyPr wrap="none" anchor="ctr"/>
                <a:lstStyle/>
                <a:p>
                  <a:endParaRPr lang="en-US"/>
                </a:p>
              </p:txBody>
            </p:sp>
          </p:grpSp>
        </p:grpSp>
      </p:grpSp>
      <p:grpSp>
        <p:nvGrpSpPr>
          <p:cNvPr id="11" name="Group 77"/>
          <p:cNvGrpSpPr>
            <a:grpSpLocks/>
          </p:cNvGrpSpPr>
          <p:nvPr/>
        </p:nvGrpSpPr>
        <p:grpSpPr bwMode="auto">
          <a:xfrm>
            <a:off x="1905000" y="2133600"/>
            <a:ext cx="3581400" cy="2438400"/>
            <a:chOff x="1200" y="1344"/>
            <a:chExt cx="2256" cy="1536"/>
          </a:xfrm>
        </p:grpSpPr>
        <p:grpSp>
          <p:nvGrpSpPr>
            <p:cNvPr id="61470" name="Group 76"/>
            <p:cNvGrpSpPr>
              <a:grpSpLocks/>
            </p:cNvGrpSpPr>
            <p:nvPr/>
          </p:nvGrpSpPr>
          <p:grpSpPr bwMode="auto">
            <a:xfrm>
              <a:off x="1200" y="1344"/>
              <a:ext cx="2256" cy="1536"/>
              <a:chOff x="1200" y="1344"/>
              <a:chExt cx="2256" cy="1536"/>
            </a:xfrm>
          </p:grpSpPr>
          <p:sp>
            <p:nvSpPr>
              <p:cNvPr id="61477" name="Freeform 50"/>
              <p:cNvSpPr>
                <a:spLocks/>
              </p:cNvSpPr>
              <p:nvPr/>
            </p:nvSpPr>
            <p:spPr bwMode="auto">
              <a:xfrm>
                <a:off x="1200" y="1344"/>
                <a:ext cx="2256" cy="1536"/>
              </a:xfrm>
              <a:custGeom>
                <a:avLst/>
                <a:gdLst>
                  <a:gd name="T0" fmla="*/ 0 w 2064"/>
                  <a:gd name="T1" fmla="*/ 0 h 1104"/>
                  <a:gd name="T2" fmla="*/ 778 w 2064"/>
                  <a:gd name="T3" fmla="*/ 345 h 1104"/>
                  <a:gd name="T4" fmla="*/ 1576 w 2064"/>
                  <a:gd name="T5" fmla="*/ 1080 h 1104"/>
                  <a:gd name="T6" fmla="*/ 2260 w 2064"/>
                  <a:gd name="T7" fmla="*/ 2339 h 1104"/>
                  <a:gd name="T8" fmla="*/ 2946 w 2064"/>
                  <a:gd name="T9" fmla="*/ 4136 h 1104"/>
                  <a:gd name="T10" fmla="*/ 0 60000 65536"/>
                  <a:gd name="T11" fmla="*/ 0 60000 65536"/>
                  <a:gd name="T12" fmla="*/ 0 60000 65536"/>
                  <a:gd name="T13" fmla="*/ 0 60000 65536"/>
                  <a:gd name="T14" fmla="*/ 0 60000 65536"/>
                  <a:gd name="T15" fmla="*/ 0 w 2064"/>
                  <a:gd name="T16" fmla="*/ 0 h 1104"/>
                  <a:gd name="T17" fmla="*/ 2064 w 2064"/>
                  <a:gd name="T18" fmla="*/ 1104 h 1104"/>
                </a:gdLst>
                <a:ahLst/>
                <a:cxnLst>
                  <a:cxn ang="T10">
                    <a:pos x="T0" y="T1"/>
                  </a:cxn>
                  <a:cxn ang="T11">
                    <a:pos x="T2" y="T3"/>
                  </a:cxn>
                  <a:cxn ang="T12">
                    <a:pos x="T4" y="T5"/>
                  </a:cxn>
                  <a:cxn ang="T13">
                    <a:pos x="T6" y="T7"/>
                  </a:cxn>
                  <a:cxn ang="T14">
                    <a:pos x="T8" y="T9"/>
                  </a:cxn>
                </a:cxnLst>
                <a:rect l="T15" t="T16" r="T17" b="T18"/>
                <a:pathLst>
                  <a:path w="2064" h="1104">
                    <a:moveTo>
                      <a:pt x="0" y="0"/>
                    </a:moveTo>
                    <a:cubicBezTo>
                      <a:pt x="91" y="15"/>
                      <a:pt x="361" y="44"/>
                      <a:pt x="545" y="92"/>
                    </a:cubicBezTo>
                    <a:cubicBezTo>
                      <a:pt x="729" y="140"/>
                      <a:pt x="931" y="199"/>
                      <a:pt x="1104" y="288"/>
                    </a:cubicBezTo>
                    <a:cubicBezTo>
                      <a:pt x="1277" y="377"/>
                      <a:pt x="1424" y="488"/>
                      <a:pt x="1584" y="624"/>
                    </a:cubicBezTo>
                    <a:cubicBezTo>
                      <a:pt x="1744" y="760"/>
                      <a:pt x="1904" y="932"/>
                      <a:pt x="2064" y="1104"/>
                    </a:cubicBezTo>
                  </a:path>
                </a:pathLst>
              </a:custGeom>
              <a:noFill/>
              <a:ln w="28575">
                <a:solidFill>
                  <a:schemeClr val="accent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1478" name="Text Box 52"/>
              <p:cNvSpPr txBox="1">
                <a:spLocks noChangeArrowheads="1"/>
              </p:cNvSpPr>
              <p:nvPr/>
            </p:nvSpPr>
            <p:spPr bwMode="auto">
              <a:xfrm>
                <a:off x="2064" y="139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79" name="Text Box 53"/>
              <p:cNvSpPr txBox="1">
                <a:spLocks noChangeArrowheads="1"/>
              </p:cNvSpPr>
              <p:nvPr/>
            </p:nvSpPr>
            <p:spPr bwMode="auto">
              <a:xfrm>
                <a:off x="2304" y="1488"/>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80" name="Text Box 54"/>
              <p:cNvSpPr txBox="1">
                <a:spLocks noChangeArrowheads="1"/>
              </p:cNvSpPr>
              <p:nvPr/>
            </p:nvSpPr>
            <p:spPr bwMode="auto">
              <a:xfrm>
                <a:off x="2496" y="163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81" name="Text Box 55"/>
              <p:cNvSpPr txBox="1">
                <a:spLocks noChangeArrowheads="1"/>
              </p:cNvSpPr>
              <p:nvPr/>
            </p:nvSpPr>
            <p:spPr bwMode="auto">
              <a:xfrm>
                <a:off x="2688" y="1776"/>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82" name="Text Box 56"/>
              <p:cNvSpPr txBox="1">
                <a:spLocks noChangeArrowheads="1"/>
              </p:cNvSpPr>
              <p:nvPr/>
            </p:nvSpPr>
            <p:spPr bwMode="auto">
              <a:xfrm>
                <a:off x="2976" y="211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83" name="Text Box 57"/>
              <p:cNvSpPr txBox="1">
                <a:spLocks noChangeArrowheads="1"/>
              </p:cNvSpPr>
              <p:nvPr/>
            </p:nvSpPr>
            <p:spPr bwMode="auto">
              <a:xfrm>
                <a:off x="2832" y="1968"/>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grpSp>
        <p:sp>
          <p:nvSpPr>
            <p:cNvPr id="61471" name="Text Box 58"/>
            <p:cNvSpPr txBox="1">
              <a:spLocks noChangeArrowheads="1"/>
            </p:cNvSpPr>
            <p:nvPr/>
          </p:nvSpPr>
          <p:spPr bwMode="auto">
            <a:xfrm>
              <a:off x="2016" y="1536"/>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sp>
          <p:nvSpPr>
            <p:cNvPr id="61472" name="Text Box 59"/>
            <p:cNvSpPr txBox="1">
              <a:spLocks noChangeArrowheads="1"/>
            </p:cNvSpPr>
            <p:nvPr/>
          </p:nvSpPr>
          <p:spPr bwMode="auto">
            <a:xfrm>
              <a:off x="2256" y="1680"/>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sp>
          <p:nvSpPr>
            <p:cNvPr id="61473" name="Text Box 60"/>
            <p:cNvSpPr txBox="1">
              <a:spLocks noChangeArrowheads="1"/>
            </p:cNvSpPr>
            <p:nvPr/>
          </p:nvSpPr>
          <p:spPr bwMode="auto">
            <a:xfrm>
              <a:off x="2448" y="1776"/>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sp>
          <p:nvSpPr>
            <p:cNvPr id="61474" name="Text Box 61"/>
            <p:cNvSpPr txBox="1">
              <a:spLocks noChangeArrowheads="1"/>
            </p:cNvSpPr>
            <p:nvPr/>
          </p:nvSpPr>
          <p:spPr bwMode="auto">
            <a:xfrm>
              <a:off x="2592" y="1968"/>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sp>
          <p:nvSpPr>
            <p:cNvPr id="61475" name="Text Box 62"/>
            <p:cNvSpPr txBox="1">
              <a:spLocks noChangeArrowheads="1"/>
            </p:cNvSpPr>
            <p:nvPr/>
          </p:nvSpPr>
          <p:spPr bwMode="auto">
            <a:xfrm>
              <a:off x="2736" y="2160"/>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sp>
          <p:nvSpPr>
            <p:cNvPr id="61476" name="Text Box 63"/>
            <p:cNvSpPr txBox="1">
              <a:spLocks noChangeArrowheads="1"/>
            </p:cNvSpPr>
            <p:nvPr/>
          </p:nvSpPr>
          <p:spPr bwMode="auto">
            <a:xfrm>
              <a:off x="2880" y="2256"/>
              <a:ext cx="1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solidFill>
                    <a:srgbClr val="FF0066"/>
                  </a:solidFill>
                  <a:latin typeface="Times New Roman" charset="0"/>
                </a:rPr>
                <a:t>+</a:t>
              </a:r>
              <a:endParaRPr lang="en-US" b="1">
                <a:latin typeface="Times New Roman" charset="0"/>
              </a:endParaRPr>
            </a:p>
          </p:txBody>
        </p:sp>
      </p:grpSp>
      <p:sp>
        <p:nvSpPr>
          <p:cNvPr id="29747" name="Oval 51"/>
          <p:cNvSpPr>
            <a:spLocks noChangeArrowheads="1"/>
          </p:cNvSpPr>
          <p:nvPr/>
        </p:nvSpPr>
        <p:spPr bwMode="auto">
          <a:xfrm>
            <a:off x="5486400" y="4572000"/>
            <a:ext cx="152400" cy="152400"/>
          </a:xfrm>
          <a:prstGeom prst="ellipse">
            <a:avLst/>
          </a:prstGeom>
          <a:solidFill>
            <a:schemeClr val="accent1"/>
          </a:solidFill>
          <a:ln w="9525">
            <a:solidFill>
              <a:schemeClr val="tx1"/>
            </a:solidFill>
            <a:round/>
            <a:headEnd/>
            <a:tailEnd/>
          </a:ln>
        </p:spPr>
        <p:txBody>
          <a:bodyPr wrap="none" anchor="ctr"/>
          <a:lstStyle/>
          <a:p>
            <a:endParaRPr lang="en-US"/>
          </a:p>
        </p:txBody>
      </p:sp>
      <p:grpSp>
        <p:nvGrpSpPr>
          <p:cNvPr id="13" name="Group 81"/>
          <p:cNvGrpSpPr>
            <a:grpSpLocks/>
          </p:cNvGrpSpPr>
          <p:nvPr/>
        </p:nvGrpSpPr>
        <p:grpSpPr bwMode="auto">
          <a:xfrm>
            <a:off x="4191000" y="3581400"/>
            <a:ext cx="457200" cy="2362200"/>
            <a:chOff x="2640" y="2256"/>
            <a:chExt cx="288" cy="1488"/>
          </a:xfrm>
        </p:grpSpPr>
        <p:sp>
          <p:nvSpPr>
            <p:cNvPr id="61466" name="Oval 65"/>
            <p:cNvSpPr>
              <a:spLocks noChangeArrowheads="1"/>
            </p:cNvSpPr>
            <p:nvPr/>
          </p:nvSpPr>
          <p:spPr bwMode="auto">
            <a:xfrm>
              <a:off x="2640" y="3552"/>
              <a:ext cx="192" cy="19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grpSp>
          <p:nvGrpSpPr>
            <p:cNvPr id="61467" name="Group 78"/>
            <p:cNvGrpSpPr>
              <a:grpSpLocks/>
            </p:cNvGrpSpPr>
            <p:nvPr/>
          </p:nvGrpSpPr>
          <p:grpSpPr bwMode="auto">
            <a:xfrm>
              <a:off x="2736" y="2256"/>
              <a:ext cx="192" cy="1440"/>
              <a:chOff x="2736" y="2256"/>
              <a:chExt cx="192" cy="1440"/>
            </a:xfrm>
          </p:grpSpPr>
          <p:sp>
            <p:nvSpPr>
              <p:cNvPr id="61468" name="Line 64"/>
              <p:cNvSpPr>
                <a:spLocks noChangeShapeType="1"/>
              </p:cNvSpPr>
              <p:nvPr/>
            </p:nvSpPr>
            <p:spPr bwMode="auto">
              <a:xfrm>
                <a:off x="2928" y="2256"/>
                <a:ext cx="0" cy="1440"/>
              </a:xfrm>
              <a:prstGeom prst="line">
                <a:avLst/>
              </a:prstGeom>
              <a:noFill/>
              <a:ln w="9525">
                <a:solidFill>
                  <a:schemeClr val="hlink"/>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61469" name="Line 66"/>
              <p:cNvSpPr>
                <a:spLocks noChangeShapeType="1"/>
              </p:cNvSpPr>
              <p:nvPr/>
            </p:nvSpPr>
            <p:spPr bwMode="auto">
              <a:xfrm flipV="1">
                <a:off x="2736" y="3552"/>
                <a:ext cx="0" cy="9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grpSp>
      <p:grpSp>
        <p:nvGrpSpPr>
          <p:cNvPr id="15" name="Group 83"/>
          <p:cNvGrpSpPr>
            <a:grpSpLocks/>
          </p:cNvGrpSpPr>
          <p:nvPr/>
        </p:nvGrpSpPr>
        <p:grpSpPr bwMode="auto">
          <a:xfrm>
            <a:off x="6096000" y="2743200"/>
            <a:ext cx="533400" cy="3048000"/>
            <a:chOff x="3840" y="1728"/>
            <a:chExt cx="336" cy="1920"/>
          </a:xfrm>
        </p:grpSpPr>
        <p:sp>
          <p:nvSpPr>
            <p:cNvPr id="61461" name="AutoShape 68"/>
            <p:cNvSpPr>
              <a:spLocks noChangeArrowheads="1"/>
            </p:cNvSpPr>
            <p:nvPr/>
          </p:nvSpPr>
          <p:spPr bwMode="auto">
            <a:xfrm>
              <a:off x="3840" y="1728"/>
              <a:ext cx="96" cy="96"/>
            </a:xfrm>
            <a:prstGeom prst="lightningBolt">
              <a:avLst/>
            </a:prstGeom>
            <a:solidFill>
              <a:schemeClr val="accent1"/>
            </a:solidFill>
            <a:ln w="9525">
              <a:solidFill>
                <a:schemeClr val="tx1"/>
              </a:solidFill>
              <a:miter lim="800000"/>
              <a:headEnd/>
              <a:tailEnd/>
            </a:ln>
          </p:spPr>
          <p:txBody>
            <a:bodyPr wrap="none" anchor="ctr"/>
            <a:lstStyle/>
            <a:p>
              <a:endParaRPr lang="en-US"/>
            </a:p>
          </p:txBody>
        </p:sp>
        <p:sp>
          <p:nvSpPr>
            <p:cNvPr id="61462" name="Line 69"/>
            <p:cNvSpPr>
              <a:spLocks noChangeShapeType="1"/>
            </p:cNvSpPr>
            <p:nvPr/>
          </p:nvSpPr>
          <p:spPr bwMode="auto">
            <a:xfrm>
              <a:off x="3888" y="2064"/>
              <a:ext cx="0" cy="1440"/>
            </a:xfrm>
            <a:prstGeom prst="line">
              <a:avLst/>
            </a:prstGeom>
            <a:noFill/>
            <a:ln w="9525">
              <a:solidFill>
                <a:schemeClr val="hlink"/>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61463" name="Group 80"/>
            <p:cNvGrpSpPr>
              <a:grpSpLocks/>
            </p:cNvGrpSpPr>
            <p:nvPr/>
          </p:nvGrpSpPr>
          <p:grpSpPr bwMode="auto">
            <a:xfrm>
              <a:off x="3984" y="3456"/>
              <a:ext cx="192" cy="192"/>
              <a:chOff x="3984" y="3456"/>
              <a:chExt cx="192" cy="192"/>
            </a:xfrm>
          </p:grpSpPr>
          <p:sp>
            <p:nvSpPr>
              <p:cNvPr id="61464" name="Oval 70"/>
              <p:cNvSpPr>
                <a:spLocks noChangeArrowheads="1"/>
              </p:cNvSpPr>
              <p:nvPr/>
            </p:nvSpPr>
            <p:spPr bwMode="auto">
              <a:xfrm>
                <a:off x="3984" y="3456"/>
                <a:ext cx="192" cy="19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61465" name="Line 71"/>
              <p:cNvSpPr>
                <a:spLocks noChangeShapeType="1"/>
              </p:cNvSpPr>
              <p:nvPr/>
            </p:nvSpPr>
            <p:spPr bwMode="auto">
              <a:xfrm flipV="1">
                <a:off x="4080" y="3504"/>
                <a:ext cx="96" cy="4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grpSp>
      <p:grpSp>
        <p:nvGrpSpPr>
          <p:cNvPr id="17" name="Group 82"/>
          <p:cNvGrpSpPr>
            <a:grpSpLocks/>
          </p:cNvGrpSpPr>
          <p:nvPr/>
        </p:nvGrpSpPr>
        <p:grpSpPr bwMode="auto">
          <a:xfrm>
            <a:off x="4648200" y="2590800"/>
            <a:ext cx="1598613" cy="3427413"/>
            <a:chOff x="2928" y="1632"/>
            <a:chExt cx="1007" cy="2159"/>
          </a:xfrm>
        </p:grpSpPr>
        <p:grpSp>
          <p:nvGrpSpPr>
            <p:cNvPr id="61452" name="Group 79"/>
            <p:cNvGrpSpPr>
              <a:grpSpLocks/>
            </p:cNvGrpSpPr>
            <p:nvPr/>
          </p:nvGrpSpPr>
          <p:grpSpPr bwMode="auto">
            <a:xfrm>
              <a:off x="2928" y="1632"/>
              <a:ext cx="996" cy="576"/>
              <a:chOff x="2928" y="1632"/>
              <a:chExt cx="996" cy="576"/>
            </a:xfrm>
          </p:grpSpPr>
          <p:sp>
            <p:nvSpPr>
              <p:cNvPr id="61454" name="Text Box 40"/>
              <p:cNvSpPr txBox="1">
                <a:spLocks noChangeArrowheads="1"/>
              </p:cNvSpPr>
              <p:nvPr/>
            </p:nvSpPr>
            <p:spPr bwMode="auto">
              <a:xfrm>
                <a:off x="2928" y="1920"/>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55" name="Text Box 41"/>
              <p:cNvSpPr txBox="1">
                <a:spLocks noChangeArrowheads="1"/>
              </p:cNvSpPr>
              <p:nvPr/>
            </p:nvSpPr>
            <p:spPr bwMode="auto">
              <a:xfrm>
                <a:off x="3168" y="1824"/>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56" name="Text Box 42"/>
              <p:cNvSpPr txBox="1">
                <a:spLocks noChangeArrowheads="1"/>
              </p:cNvSpPr>
              <p:nvPr/>
            </p:nvSpPr>
            <p:spPr bwMode="auto">
              <a:xfrm>
                <a:off x="3024" y="187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57" name="Text Box 43"/>
              <p:cNvSpPr txBox="1">
                <a:spLocks noChangeArrowheads="1"/>
              </p:cNvSpPr>
              <p:nvPr/>
            </p:nvSpPr>
            <p:spPr bwMode="auto">
              <a:xfrm>
                <a:off x="3312" y="1776"/>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58" name="Text Box 44"/>
              <p:cNvSpPr txBox="1">
                <a:spLocks noChangeArrowheads="1"/>
              </p:cNvSpPr>
              <p:nvPr/>
            </p:nvSpPr>
            <p:spPr bwMode="auto">
              <a:xfrm>
                <a:off x="3456" y="1728"/>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59" name="Text Box 45"/>
              <p:cNvSpPr txBox="1">
                <a:spLocks noChangeArrowheads="1"/>
              </p:cNvSpPr>
              <p:nvPr/>
            </p:nvSpPr>
            <p:spPr bwMode="auto">
              <a:xfrm>
                <a:off x="3600" y="1680"/>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sp>
            <p:nvSpPr>
              <p:cNvPr id="61460" name="Text Box 46"/>
              <p:cNvSpPr txBox="1">
                <a:spLocks noChangeArrowheads="1"/>
              </p:cNvSpPr>
              <p:nvPr/>
            </p:nvSpPr>
            <p:spPr bwMode="auto">
              <a:xfrm>
                <a:off x="3744" y="1632"/>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solidFill>
                      <a:schemeClr val="tx2"/>
                    </a:solidFill>
                    <a:latin typeface="Times New Roman" charset="0"/>
                  </a:rPr>
                  <a:t>-</a:t>
                </a:r>
              </a:p>
            </p:txBody>
          </p:sp>
        </p:grpSp>
        <p:sp>
          <p:nvSpPr>
            <p:cNvPr id="61453" name="AutoShape 72"/>
            <p:cNvSpPr>
              <a:spLocks/>
            </p:cNvSpPr>
            <p:nvPr/>
          </p:nvSpPr>
          <p:spPr bwMode="auto">
            <a:xfrm rot="4643434">
              <a:off x="3386" y="3242"/>
              <a:ext cx="138" cy="960"/>
            </a:xfrm>
            <a:prstGeom prst="rightBrace">
              <a:avLst>
                <a:gd name="adj1" fmla="val 57971"/>
                <a:gd name="adj2" fmla="val 49093"/>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grpSp>
      <p:sp>
        <p:nvSpPr>
          <p:cNvPr id="29769" name="Text Box 73"/>
          <p:cNvSpPr txBox="1">
            <a:spLocks noChangeArrowheads="1"/>
          </p:cNvSpPr>
          <p:nvPr/>
        </p:nvSpPr>
        <p:spPr bwMode="auto">
          <a:xfrm>
            <a:off x="5029200" y="6096000"/>
            <a:ext cx="1446213" cy="457200"/>
          </a:xfrm>
          <a:prstGeom prst="rect">
            <a:avLst/>
          </a:prstGeom>
          <a:solidFill>
            <a:srgbClr val="FFFFCC"/>
          </a:solidFill>
          <a:ln w="9525">
            <a:noFill/>
            <a:miter lim="800000"/>
            <a:headEnd/>
            <a:tailEnd/>
          </a:ln>
          <a:effectLst>
            <a:outerShdw blurRad="63500" dist="107763" dir="2700000" algn="ctr" rotWithShape="0">
              <a:schemeClr val="bg2">
                <a:alpha val="74998"/>
              </a:schemeClr>
            </a:outerShdw>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a:solidFill>
                  <a:schemeClr val="accent2"/>
                </a:solidFill>
                <a:latin typeface="Tahoma" charset="0"/>
              </a:rPr>
              <a:t>z = v</a:t>
            </a:r>
            <a:r>
              <a:rPr lang="en-US" baseline="-25000">
                <a:solidFill>
                  <a:schemeClr val="accent2"/>
                </a:solidFill>
                <a:latin typeface="Tahoma" charset="0"/>
              </a:rPr>
              <a:t>drift</a:t>
            </a:r>
            <a:r>
              <a:rPr lang="en-US">
                <a:solidFill>
                  <a:schemeClr val="accent2"/>
                </a:solidFill>
                <a:latin typeface="Tahoma" charset="0"/>
              </a:rPr>
              <a:t> t</a:t>
            </a:r>
            <a:endParaRPr lang="en-US">
              <a:solidFill>
                <a:schemeClr val="accent2"/>
              </a:solidFill>
              <a:latin typeface="Times New Roman" charset="0"/>
            </a:endParaRPr>
          </a:p>
        </p:txBody>
      </p:sp>
      <p:pic>
        <p:nvPicPr>
          <p:cNvPr id="79"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9747"/>
                                        </p:tgtEl>
                                        <p:attrNameLst>
                                          <p:attrName>style.visibility</p:attrName>
                                        </p:attrNameLst>
                                      </p:cBhvr>
                                      <p:to>
                                        <p:strVal val="visible"/>
                                      </p:to>
                                    </p:set>
                                    <p:animEffect transition="in" filter="dissolve">
                                      <p:cBhvr>
                                        <p:cTn id="7" dur="500"/>
                                        <p:tgtEl>
                                          <p:spTgt spid="297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up)">
                                      <p:cBhvr>
                                        <p:cTn id="17" dur="500"/>
                                        <p:tgtEl>
                                          <p:spTgt spid="1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2000"/>
                                        <p:tgtEl>
                                          <p:spTgt spid="1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4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634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760D1EF-5669-3540-BA89-8CF2DFA3A218}" type="slidenum">
              <a:rPr lang="en-US" sz="1200"/>
              <a:pPr/>
              <a:t>18</a:t>
            </a:fld>
            <a:endParaRPr lang="en-US" sz="1200"/>
          </a:p>
        </p:txBody>
      </p:sp>
      <p:sp>
        <p:nvSpPr>
          <p:cNvPr id="63492" name="Rectangle 2"/>
          <p:cNvSpPr>
            <a:spLocks noGrp="1" noChangeArrowheads="1"/>
          </p:cNvSpPr>
          <p:nvPr>
            <p:ph type="title"/>
          </p:nvPr>
        </p:nvSpPr>
        <p:spPr>
          <a:xfrm>
            <a:off x="1295400" y="0"/>
            <a:ext cx="7543800" cy="990600"/>
          </a:xfrm>
        </p:spPr>
        <p:txBody>
          <a:bodyPr/>
          <a:lstStyle/>
          <a:p>
            <a:pPr eaLnBrk="1" hangingPunct="1"/>
            <a:r>
              <a:rPr lang="en-US" dirty="0">
                <a:latin typeface="Verdana" charset="0"/>
                <a:ea typeface="ＭＳ Ｐゴシック" charset="0"/>
                <a:cs typeface="ＭＳ Ｐゴシック" charset="0"/>
              </a:rPr>
              <a:t>TPC</a:t>
            </a:r>
          </a:p>
        </p:txBody>
      </p:sp>
      <p:pic>
        <p:nvPicPr>
          <p:cNvPr id="63493" name="Picture 5" descr="tpc-2002-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265238"/>
            <a:ext cx="7681913"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4" name="Text Box 6"/>
          <p:cNvSpPr txBox="1">
            <a:spLocks noChangeArrowheads="1"/>
          </p:cNvSpPr>
          <p:nvPr/>
        </p:nvSpPr>
        <p:spPr bwMode="auto">
          <a:xfrm>
            <a:off x="5241925" y="1687513"/>
            <a:ext cx="30908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b="1">
                <a:solidFill>
                  <a:srgbClr val="FF0000"/>
                </a:solidFill>
                <a:latin typeface="Arial" charset="0"/>
              </a:rPr>
              <a:t>ALICE TPC sector detail</a:t>
            </a:r>
          </a:p>
        </p:txBody>
      </p:sp>
      <p:pic>
        <p:nvPicPr>
          <p:cNvPr id="7"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655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E2A35E8-FEDB-FC45-B205-646289EFC012}" type="slidenum">
              <a:rPr lang="en-US" sz="1200"/>
              <a:pPr/>
              <a:t>19</a:t>
            </a:fld>
            <a:endParaRPr lang="en-US" sz="1200"/>
          </a:p>
        </p:txBody>
      </p:sp>
      <p:sp>
        <p:nvSpPr>
          <p:cNvPr id="65540" name="Rectangle 2"/>
          <p:cNvSpPr>
            <a:spLocks noGrp="1" noChangeArrowheads="1"/>
          </p:cNvSpPr>
          <p:nvPr>
            <p:ph type="title"/>
          </p:nvPr>
        </p:nvSpPr>
        <p:spPr>
          <a:xfrm>
            <a:off x="914400" y="0"/>
            <a:ext cx="7924800" cy="990600"/>
          </a:xfrm>
        </p:spPr>
        <p:txBody>
          <a:bodyPr/>
          <a:lstStyle/>
          <a:p>
            <a:pPr eaLnBrk="1" hangingPunct="1"/>
            <a:r>
              <a:rPr lang="en-US" dirty="0">
                <a:latin typeface="Verdana" charset="0"/>
                <a:ea typeface="ＭＳ Ｐゴシック" charset="0"/>
                <a:cs typeface="ＭＳ Ｐゴシック" charset="0"/>
              </a:rPr>
              <a:t>ALEPH TPC</a:t>
            </a:r>
          </a:p>
        </p:txBody>
      </p:sp>
      <p:pic>
        <p:nvPicPr>
          <p:cNvPr id="65541" name="Picture 4" descr="aleph_evd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6900" y="3429000"/>
            <a:ext cx="3390900" cy="323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2" name="Picture 5" descr="aleph_evd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1447800"/>
            <a:ext cx="6019800" cy="307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3" descr="gpyrforos"/>
          <p:cNvPicPr>
            <a:picLocks noChangeAspect="1" noChangeArrowheads="1"/>
          </p:cNvPicPr>
          <p:nvPr/>
        </p:nvPicPr>
        <p:blipFill>
          <a:blip r:embed="rId5"/>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307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C8BC773-082C-BB44-A4DD-8486A1553D76}" type="slidenum">
              <a:rPr lang="en-US" sz="1200"/>
              <a:pPr/>
              <a:t>2</a:t>
            </a:fld>
            <a:endParaRPr lang="en-US" sz="1200"/>
          </a:p>
        </p:txBody>
      </p:sp>
      <p:sp>
        <p:nvSpPr>
          <p:cNvPr id="30724" name="Rectangle 2"/>
          <p:cNvSpPr>
            <a:spLocks noGrp="1" noChangeArrowheads="1"/>
          </p:cNvSpPr>
          <p:nvPr>
            <p:ph type="title"/>
          </p:nvPr>
        </p:nvSpPr>
        <p:spPr>
          <a:xfrm>
            <a:off x="838200" y="0"/>
            <a:ext cx="8001000" cy="990600"/>
          </a:xfrm>
        </p:spPr>
        <p:txBody>
          <a:bodyPr/>
          <a:lstStyle/>
          <a:p>
            <a:pPr eaLnBrk="1" hangingPunct="1"/>
            <a:r>
              <a:rPr lang="el-GR" dirty="0">
                <a:latin typeface="Verdana" charset="0"/>
                <a:ea typeface="ＭＳ Ｐゴシック" charset="0"/>
                <a:cs typeface="ＭＳ Ｐゴシック" charset="0"/>
              </a:rPr>
              <a:t>Σύνοψη</a:t>
            </a:r>
            <a:endParaRPr lang="en-US" dirty="0">
              <a:latin typeface="Verdana" charset="0"/>
              <a:ea typeface="ＭＳ Ｐゴシック" charset="0"/>
              <a:cs typeface="ＭＳ Ｐゴシック" charset="0"/>
            </a:endParaRPr>
          </a:p>
        </p:txBody>
      </p:sp>
      <p:sp>
        <p:nvSpPr>
          <p:cNvPr id="30725" name="Rectangle 3"/>
          <p:cNvSpPr>
            <a:spLocks noGrp="1" noChangeArrowheads="1"/>
          </p:cNvSpPr>
          <p:nvPr>
            <p:ph type="body" idx="1"/>
          </p:nvPr>
        </p:nvSpPr>
        <p:spPr>
          <a:xfrm>
            <a:off x="228600" y="1143000"/>
            <a:ext cx="8610600" cy="5105400"/>
          </a:xfrm>
        </p:spPr>
        <p:txBody>
          <a:bodyPr/>
          <a:lstStyle/>
          <a:p>
            <a:pPr eaLnBrk="1" hangingPunct="1"/>
            <a:r>
              <a:rPr lang="el-GR">
                <a:latin typeface="Verdana" charset="0"/>
                <a:ea typeface="ＭＳ Ｐゴシック" charset="0"/>
                <a:cs typeface="ＭＳ Ｐゴシック" charset="0"/>
              </a:rPr>
              <a:t>Εισαγωγή</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και</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Αντικείμενο Μελέτης</a:t>
            </a:r>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Ιδιότητες των Στοιχειωδών Σωματιδίων</a:t>
            </a:r>
            <a:endParaRPr lang="en-US">
              <a:latin typeface="Verdana" charset="0"/>
              <a:ea typeface="ＭＳ Ｐゴシック" charset="0"/>
              <a:cs typeface="ＭＳ Ｐゴシック" charset="0"/>
            </a:endParaRPr>
          </a:p>
          <a:p>
            <a:pPr lvl="1" eaLnBrk="1" hangingPunct="1"/>
            <a:r>
              <a:rPr lang="el-GR">
                <a:latin typeface="Verdana" charset="0"/>
                <a:ea typeface="ＭＳ Ｐゴシック" charset="0"/>
              </a:rPr>
              <a:t>Ποιές ποσότητες μετράμε</a:t>
            </a:r>
            <a:r>
              <a:rPr lang="en-US">
                <a:latin typeface="Verdana" charset="0"/>
                <a:ea typeface="ＭＳ Ｐゴシック" charset="0"/>
              </a:rPr>
              <a:t>?</a:t>
            </a:r>
          </a:p>
          <a:p>
            <a:pPr lvl="1" eaLnBrk="1" hangingPunct="1"/>
            <a:r>
              <a:rPr lang="el-GR">
                <a:latin typeface="Verdana" charset="0"/>
                <a:ea typeface="ＭＳ Ｐゴシック" charset="0"/>
              </a:rPr>
              <a:t>Πώς τις μετράμε</a:t>
            </a:r>
            <a:r>
              <a:rPr lang="en-US">
                <a:latin typeface="Verdana" charset="0"/>
                <a:ea typeface="ＭＳ Ｐゴシック" charset="0"/>
              </a:rPr>
              <a:t>?</a:t>
            </a: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Ανιχνευτές ΦΥΕ</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 </a:t>
            </a:r>
            <a:r>
              <a:rPr lang="en-US">
                <a:latin typeface="Verdana" charset="0"/>
                <a:ea typeface="ＭＳ Ｐゴシック" charset="0"/>
                <a:cs typeface="ＭＳ Ｐゴシック" charset="0"/>
              </a:rPr>
              <a:t>CERN</a:t>
            </a:r>
          </a:p>
          <a:p>
            <a:pPr lvl="1" eaLnBrk="1" hangingPunct="1"/>
            <a:r>
              <a:rPr lang="el-GR">
                <a:latin typeface="Verdana" charset="0"/>
                <a:ea typeface="ＭＳ Ｐゴシック" charset="0"/>
              </a:rPr>
              <a:t>Κύρια Ανιχνευτικά Συστήματα</a:t>
            </a:r>
            <a:endParaRPr lang="en-US">
              <a:latin typeface="Verdana" charset="0"/>
              <a:ea typeface="ＭＳ Ｐゴシック" charset="0"/>
            </a:endParaRPr>
          </a:p>
          <a:p>
            <a:pPr lvl="1" eaLnBrk="1" hangingPunct="1"/>
            <a:r>
              <a:rPr lang="el-GR">
                <a:latin typeface="Verdana" charset="0"/>
                <a:ea typeface="ＭＳ Ｐゴシック" charset="0"/>
              </a:rPr>
              <a:t>Υποδομή</a:t>
            </a:r>
            <a:endParaRPr lang="en-US">
              <a:latin typeface="Verdana" charset="0"/>
              <a:ea typeface="ＭＳ Ｐゴシック" charset="0"/>
            </a:endParaRP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6758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F9C5EAC-0DD8-714D-A2FC-D93876F5A20F}" type="slidenum">
              <a:rPr lang="en-US" sz="1200"/>
              <a:pPr/>
              <a:t>20</a:t>
            </a:fld>
            <a:endParaRPr lang="en-US" sz="1200"/>
          </a:p>
        </p:txBody>
      </p:sp>
      <p:sp>
        <p:nvSpPr>
          <p:cNvPr id="67588" name="Rectangle 2"/>
          <p:cNvSpPr>
            <a:spLocks noGrp="1" noChangeArrowheads="1"/>
          </p:cNvSpPr>
          <p:nvPr>
            <p:ph type="title"/>
          </p:nvPr>
        </p:nvSpPr>
        <p:spPr>
          <a:xfrm>
            <a:off x="533400" y="466725"/>
            <a:ext cx="7772400" cy="371475"/>
          </a:xfrm>
        </p:spPr>
        <p:txBody>
          <a:bodyPr/>
          <a:lstStyle/>
          <a:p>
            <a:pPr eaLnBrk="1" hangingPunct="1"/>
            <a:r>
              <a:rPr lang="en-US" sz="2500" b="1">
                <a:latin typeface="Verdana" charset="0"/>
                <a:ea typeface="ＭＳ Ｐゴシック" charset="0"/>
                <a:cs typeface="ＭＳ Ｐゴシック" charset="0"/>
              </a:rPr>
              <a:t/>
            </a:r>
            <a:br>
              <a:rPr lang="en-US" sz="2500" b="1">
                <a:latin typeface="Verdana" charset="0"/>
                <a:ea typeface="ＭＳ Ｐゴシック" charset="0"/>
                <a:cs typeface="ＭＳ Ｐゴシック" charset="0"/>
              </a:rPr>
            </a:br>
            <a:r>
              <a:rPr lang="el-GR" sz="2500" b="1">
                <a:latin typeface="Verdana" charset="0"/>
                <a:ea typeface="ＭＳ Ｐゴシック" charset="0"/>
                <a:cs typeface="ＭＳ Ｐゴシック" charset="0"/>
              </a:rPr>
              <a:t>Ανιχνευτές Μικρολωρίδων Πυριτίου</a:t>
            </a:r>
            <a:endParaRPr lang="en-US" sz="2500" b="1">
              <a:latin typeface="Verdana" charset="0"/>
              <a:ea typeface="ＭＳ Ｐゴシック" charset="0"/>
              <a:cs typeface="ＭＳ Ｐゴシック" charset="0"/>
            </a:endParaRPr>
          </a:p>
        </p:txBody>
      </p:sp>
      <p:grpSp>
        <p:nvGrpSpPr>
          <p:cNvPr id="2" name="Group 3"/>
          <p:cNvGrpSpPr>
            <a:grpSpLocks/>
          </p:cNvGrpSpPr>
          <p:nvPr/>
        </p:nvGrpSpPr>
        <p:grpSpPr bwMode="auto">
          <a:xfrm>
            <a:off x="3886200" y="3581400"/>
            <a:ext cx="5257800" cy="3095625"/>
            <a:chOff x="1973" y="2208"/>
            <a:chExt cx="4538" cy="1998"/>
          </a:xfrm>
        </p:grpSpPr>
        <p:pic>
          <p:nvPicPr>
            <p:cNvPr id="67623" name="Picture 4" descr="stri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0" y="2592"/>
              <a:ext cx="2025" cy="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Text Box 5"/>
            <p:cNvSpPr txBox="1">
              <a:spLocks noChangeArrowheads="1"/>
            </p:cNvSpPr>
            <p:nvPr/>
          </p:nvSpPr>
          <p:spPr bwMode="auto">
            <a:xfrm>
              <a:off x="1973" y="2208"/>
              <a:ext cx="4538" cy="591"/>
            </a:xfrm>
            <a:prstGeom prst="rect">
              <a:avLst/>
            </a:prstGeom>
            <a:solidFill>
              <a:srgbClr val="CCFFFF"/>
            </a:solidFill>
            <a:ln w="9525">
              <a:noFill/>
              <a:miter lim="800000"/>
              <a:headEnd/>
              <a:tailEnd/>
            </a:ln>
            <a:effectLst>
              <a:outerShdw blurRad="63500" dist="107763" dir="27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800" b="1">
                  <a:solidFill>
                    <a:schemeClr val="accent2"/>
                  </a:solidFill>
                  <a:latin typeface="Times New Roman" charset="0"/>
                </a:rPr>
                <a:t>Η ακρίβεια μέτρησης περιορίζεται από την απόσταση των μικροταινιών</a:t>
              </a:r>
              <a:endParaRPr lang="en-US" sz="1800" b="1">
                <a:solidFill>
                  <a:schemeClr val="accent2"/>
                </a:solidFill>
                <a:latin typeface="Times New Roman" charset="0"/>
              </a:endParaRPr>
            </a:p>
            <a:p>
              <a:pPr algn="ctr"/>
              <a:r>
                <a:rPr lang="en-US" sz="1800" b="1">
                  <a:solidFill>
                    <a:schemeClr val="accent2"/>
                  </a:solidFill>
                  <a:latin typeface="Times New Roman" charset="0"/>
                </a:rPr>
                <a:t> 10 - 100 </a:t>
              </a:r>
              <a:r>
                <a:rPr lang="en-US" sz="1800" b="1">
                  <a:solidFill>
                    <a:schemeClr val="accent2"/>
                  </a:solidFill>
                  <a:latin typeface="Symbol" charset="0"/>
                </a:rPr>
                <a:t>m</a:t>
              </a:r>
              <a:r>
                <a:rPr lang="en-US" sz="1800" b="1">
                  <a:solidFill>
                    <a:schemeClr val="accent2"/>
                  </a:solidFill>
                  <a:latin typeface="Times New Roman" charset="0"/>
                </a:rPr>
                <a:t>m</a:t>
              </a:r>
              <a:endParaRPr lang="en-US" b="1">
                <a:solidFill>
                  <a:schemeClr val="accent2"/>
                </a:solidFill>
                <a:latin typeface="Times New Roman" charset="0"/>
              </a:endParaRPr>
            </a:p>
          </p:txBody>
        </p:sp>
      </p:grpSp>
      <p:grpSp>
        <p:nvGrpSpPr>
          <p:cNvPr id="3" name="Group 6"/>
          <p:cNvGrpSpPr>
            <a:grpSpLocks/>
          </p:cNvGrpSpPr>
          <p:nvPr/>
        </p:nvGrpSpPr>
        <p:grpSpPr bwMode="auto">
          <a:xfrm>
            <a:off x="152400" y="4419600"/>
            <a:ext cx="4535488" cy="2459038"/>
            <a:chOff x="-159" y="2688"/>
            <a:chExt cx="3138" cy="1646"/>
          </a:xfrm>
        </p:grpSpPr>
        <p:pic>
          <p:nvPicPr>
            <p:cNvPr id="67618" name="Picture 7" descr="pn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688"/>
              <a:ext cx="1680" cy="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19" name="Oval 8"/>
            <p:cNvSpPr>
              <a:spLocks noChangeArrowheads="1"/>
            </p:cNvSpPr>
            <p:nvPr/>
          </p:nvSpPr>
          <p:spPr bwMode="auto">
            <a:xfrm>
              <a:off x="2592" y="3264"/>
              <a:ext cx="96" cy="9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en-US"/>
            </a:p>
          </p:txBody>
        </p:sp>
        <p:sp>
          <p:nvSpPr>
            <p:cNvPr id="67620" name="Line 9"/>
            <p:cNvSpPr>
              <a:spLocks noChangeShapeType="1"/>
            </p:cNvSpPr>
            <p:nvPr/>
          </p:nvSpPr>
          <p:spPr bwMode="auto">
            <a:xfrm flipH="1">
              <a:off x="2160" y="3312"/>
              <a:ext cx="384" cy="144"/>
            </a:xfrm>
            <a:prstGeom prst="line">
              <a:avLst/>
            </a:prstGeom>
            <a:noFill/>
            <a:ln w="38100">
              <a:solidFill>
                <a:schemeClr val="accent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32778" name="Text Box 10"/>
            <p:cNvSpPr txBox="1">
              <a:spLocks noChangeArrowheads="1"/>
            </p:cNvSpPr>
            <p:nvPr/>
          </p:nvSpPr>
          <p:spPr bwMode="auto">
            <a:xfrm>
              <a:off x="-159" y="3248"/>
              <a:ext cx="2010" cy="428"/>
            </a:xfrm>
            <a:prstGeom prst="rect">
              <a:avLst/>
            </a:prstGeom>
            <a:solidFill>
              <a:srgbClr val="FF0066"/>
            </a:solidFill>
            <a:ln w="9525">
              <a:noFill/>
              <a:miter lim="800000"/>
              <a:headEnd/>
              <a:tailEnd/>
            </a:ln>
            <a:effectLst>
              <a:outerShdw blurRad="63500" dist="107763" dir="27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200" b="1">
                  <a:solidFill>
                    <a:schemeClr val="bg1"/>
                  </a:solidFill>
                  <a:latin typeface="Arial" charset="0"/>
                </a:rPr>
                <a:t>Σχηματισμός ζευγών ηλεκτρονίων-οπών</a:t>
              </a:r>
              <a:r>
                <a:rPr lang="en-US" sz="1200" b="1">
                  <a:solidFill>
                    <a:schemeClr val="bg1"/>
                  </a:solidFill>
                  <a:latin typeface="Arial" charset="0"/>
                </a:rPr>
                <a:t> </a:t>
              </a:r>
            </a:p>
            <a:p>
              <a:pPr algn="ctr"/>
              <a:r>
                <a:rPr lang="el-GR" sz="1200" b="1">
                  <a:solidFill>
                    <a:schemeClr val="bg1"/>
                  </a:solidFill>
                  <a:latin typeface="Arial" charset="0"/>
                </a:rPr>
                <a:t>από ιοντίζουσα ακτινοβολία</a:t>
              </a:r>
              <a:endParaRPr lang="en-US" b="1">
                <a:latin typeface="Times New Roman" charset="0"/>
              </a:endParaRPr>
            </a:p>
          </p:txBody>
        </p:sp>
        <p:sp>
          <p:nvSpPr>
            <p:cNvPr id="67622" name="Text Box 11"/>
            <p:cNvSpPr txBox="1">
              <a:spLocks noChangeArrowheads="1"/>
            </p:cNvSpPr>
            <p:nvPr/>
          </p:nvSpPr>
          <p:spPr bwMode="auto">
            <a:xfrm>
              <a:off x="720" y="4130"/>
              <a:ext cx="2259"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400" b="1">
                  <a:latin typeface="Comic Sans MS" charset="0"/>
                </a:rPr>
                <a:t>Ίδια αρχή με τους ανιχνευτές αερίου</a:t>
              </a:r>
              <a:endParaRPr lang="en-US" b="1">
                <a:latin typeface="Times New Roman" charset="0"/>
              </a:endParaRPr>
            </a:p>
          </p:txBody>
        </p:sp>
      </p:grpSp>
      <p:grpSp>
        <p:nvGrpSpPr>
          <p:cNvPr id="4" name="Group 12"/>
          <p:cNvGrpSpPr>
            <a:grpSpLocks/>
          </p:cNvGrpSpPr>
          <p:nvPr/>
        </p:nvGrpSpPr>
        <p:grpSpPr bwMode="auto">
          <a:xfrm>
            <a:off x="990600" y="1219200"/>
            <a:ext cx="8001000" cy="2925763"/>
            <a:chOff x="624" y="768"/>
            <a:chExt cx="5040" cy="1843"/>
          </a:xfrm>
        </p:grpSpPr>
        <p:grpSp>
          <p:nvGrpSpPr>
            <p:cNvPr id="67592" name="Group 13"/>
            <p:cNvGrpSpPr>
              <a:grpSpLocks/>
            </p:cNvGrpSpPr>
            <p:nvPr/>
          </p:nvGrpSpPr>
          <p:grpSpPr bwMode="auto">
            <a:xfrm>
              <a:off x="624" y="768"/>
              <a:ext cx="5040" cy="1843"/>
              <a:chOff x="624" y="768"/>
              <a:chExt cx="5040" cy="1843"/>
            </a:xfrm>
          </p:grpSpPr>
          <p:pic>
            <p:nvPicPr>
              <p:cNvPr id="67595" name="Picture 14" descr="p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 y="912"/>
                <a:ext cx="1680" cy="1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7596" name="Group 15"/>
              <p:cNvGrpSpPr>
                <a:grpSpLocks/>
              </p:cNvGrpSpPr>
              <p:nvPr/>
            </p:nvGrpSpPr>
            <p:grpSpPr bwMode="auto">
              <a:xfrm>
                <a:off x="2736" y="768"/>
                <a:ext cx="2928" cy="1297"/>
                <a:chOff x="2736" y="719"/>
                <a:chExt cx="2928" cy="1297"/>
              </a:xfrm>
            </p:grpSpPr>
            <p:sp>
              <p:nvSpPr>
                <p:cNvPr id="67599" name="Rectangle 16"/>
                <p:cNvSpPr>
                  <a:spLocks noChangeArrowheads="1"/>
                </p:cNvSpPr>
                <p:nvPr/>
              </p:nvSpPr>
              <p:spPr bwMode="auto">
                <a:xfrm>
                  <a:off x="2832" y="1488"/>
                  <a:ext cx="201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67600" name="Rectangle 17"/>
                <p:cNvSpPr>
                  <a:spLocks noChangeArrowheads="1"/>
                </p:cNvSpPr>
                <p:nvPr/>
              </p:nvSpPr>
              <p:spPr bwMode="auto">
                <a:xfrm>
                  <a:off x="2736" y="1440"/>
                  <a:ext cx="1968"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67601" name="Line 18"/>
                <p:cNvSpPr>
                  <a:spLocks noChangeShapeType="1"/>
                </p:cNvSpPr>
                <p:nvPr/>
              </p:nvSpPr>
              <p:spPr bwMode="auto">
                <a:xfrm flipV="1">
                  <a:off x="2736" y="720"/>
                  <a:ext cx="1488" cy="72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67602" name="Line 19"/>
                <p:cNvSpPr>
                  <a:spLocks noChangeShapeType="1"/>
                </p:cNvSpPr>
                <p:nvPr/>
              </p:nvSpPr>
              <p:spPr bwMode="auto">
                <a:xfrm flipV="1">
                  <a:off x="4704" y="912"/>
                  <a:ext cx="912" cy="52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67603" name="Line 20"/>
                <p:cNvSpPr>
                  <a:spLocks noChangeShapeType="1"/>
                </p:cNvSpPr>
                <p:nvPr/>
              </p:nvSpPr>
              <p:spPr bwMode="auto">
                <a:xfrm flipV="1">
                  <a:off x="4704" y="1056"/>
                  <a:ext cx="960" cy="72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67604" name="AutoShape 21"/>
                <p:cNvSpPr>
                  <a:spLocks noChangeArrowheads="1"/>
                </p:cNvSpPr>
                <p:nvPr/>
              </p:nvSpPr>
              <p:spPr bwMode="auto">
                <a:xfrm>
                  <a:off x="2880" y="1440"/>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05" name="AutoShape 22"/>
                <p:cNvSpPr>
                  <a:spLocks noChangeArrowheads="1"/>
                </p:cNvSpPr>
                <p:nvPr/>
              </p:nvSpPr>
              <p:spPr bwMode="auto">
                <a:xfrm>
                  <a:off x="3744" y="1440"/>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06" name="AutoShape 23"/>
                <p:cNvSpPr>
                  <a:spLocks noChangeArrowheads="1"/>
                </p:cNvSpPr>
                <p:nvPr/>
              </p:nvSpPr>
              <p:spPr bwMode="auto">
                <a:xfrm>
                  <a:off x="4224" y="1440"/>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07" name="AutoShape 24"/>
                <p:cNvSpPr>
                  <a:spLocks noChangeArrowheads="1"/>
                </p:cNvSpPr>
                <p:nvPr/>
              </p:nvSpPr>
              <p:spPr bwMode="auto">
                <a:xfrm>
                  <a:off x="3312" y="1440"/>
                  <a:ext cx="288" cy="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08" name="AutoShape 25"/>
                <p:cNvSpPr>
                  <a:spLocks noChangeArrowheads="1"/>
                </p:cNvSpPr>
                <p:nvPr/>
              </p:nvSpPr>
              <p:spPr bwMode="auto">
                <a:xfrm rot="3755045">
                  <a:off x="3548" y="400"/>
                  <a:ext cx="120" cy="1488"/>
                </a:xfrm>
                <a:prstGeom prst="parallelogram">
                  <a:avLst>
                    <a:gd name="adj" fmla="val 1486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09" name="AutoShape 26"/>
                <p:cNvSpPr>
                  <a:spLocks noChangeArrowheads="1"/>
                </p:cNvSpPr>
                <p:nvPr/>
              </p:nvSpPr>
              <p:spPr bwMode="auto">
                <a:xfrm rot="3570557">
                  <a:off x="3965" y="403"/>
                  <a:ext cx="120" cy="1425"/>
                </a:xfrm>
                <a:prstGeom prst="parallelogram">
                  <a:avLst>
                    <a:gd name="adj" fmla="val 1486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0" name="AutoShape 27"/>
                <p:cNvSpPr>
                  <a:spLocks noChangeArrowheads="1"/>
                </p:cNvSpPr>
                <p:nvPr/>
              </p:nvSpPr>
              <p:spPr bwMode="auto">
                <a:xfrm rot="3539106">
                  <a:off x="4374" y="426"/>
                  <a:ext cx="120" cy="1379"/>
                </a:xfrm>
                <a:prstGeom prst="parallelogram">
                  <a:avLst>
                    <a:gd name="adj" fmla="val 1486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1" name="AutoShape 28"/>
                <p:cNvSpPr>
                  <a:spLocks noChangeArrowheads="1"/>
                </p:cNvSpPr>
                <p:nvPr/>
              </p:nvSpPr>
              <p:spPr bwMode="auto">
                <a:xfrm rot="3505405">
                  <a:off x="4764" y="564"/>
                  <a:ext cx="120" cy="1200"/>
                </a:xfrm>
                <a:prstGeom prst="parallelogram">
                  <a:avLst>
                    <a:gd name="adj" fmla="val 1486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2" name="Oval 29"/>
                <p:cNvSpPr>
                  <a:spLocks noChangeArrowheads="1"/>
                </p:cNvSpPr>
                <p:nvPr/>
              </p:nvSpPr>
              <p:spPr bwMode="auto">
                <a:xfrm>
                  <a:off x="3360" y="1440"/>
                  <a:ext cx="96" cy="4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67613" name="Oval 30"/>
                <p:cNvSpPr>
                  <a:spLocks noChangeArrowheads="1"/>
                </p:cNvSpPr>
                <p:nvPr/>
              </p:nvSpPr>
              <p:spPr bwMode="auto">
                <a:xfrm>
                  <a:off x="3840" y="1392"/>
                  <a:ext cx="96" cy="9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en-US"/>
                </a:p>
              </p:txBody>
            </p:sp>
            <p:sp>
              <p:nvSpPr>
                <p:cNvPr id="67614" name="AutoShape 31"/>
                <p:cNvSpPr>
                  <a:spLocks noChangeArrowheads="1"/>
                </p:cNvSpPr>
                <p:nvPr/>
              </p:nvSpPr>
              <p:spPr bwMode="auto">
                <a:xfrm rot="-10694479">
                  <a:off x="4224" y="767"/>
                  <a:ext cx="144" cy="96"/>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5" name="AutoShape 32"/>
                <p:cNvSpPr>
                  <a:spLocks noChangeArrowheads="1"/>
                </p:cNvSpPr>
                <p:nvPr/>
              </p:nvSpPr>
              <p:spPr bwMode="auto">
                <a:xfrm rot="-10694479">
                  <a:off x="4607" y="719"/>
                  <a:ext cx="144" cy="96"/>
                </a:xfrm>
                <a:prstGeom prst="triangle">
                  <a:avLst>
                    <a:gd name="adj" fmla="val 5425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6" name="AutoShape 33"/>
                <p:cNvSpPr>
                  <a:spLocks noChangeArrowheads="1"/>
                </p:cNvSpPr>
                <p:nvPr/>
              </p:nvSpPr>
              <p:spPr bwMode="auto">
                <a:xfrm rot="-10694479">
                  <a:off x="4992" y="720"/>
                  <a:ext cx="144" cy="96"/>
                </a:xfrm>
                <a:prstGeom prst="triangle">
                  <a:avLst>
                    <a:gd name="adj" fmla="val 51097"/>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67617" name="AutoShape 34"/>
                <p:cNvSpPr>
                  <a:spLocks noChangeArrowheads="1"/>
                </p:cNvSpPr>
                <p:nvPr/>
              </p:nvSpPr>
              <p:spPr bwMode="auto">
                <a:xfrm rot="-10694479">
                  <a:off x="5280" y="816"/>
                  <a:ext cx="144" cy="96"/>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grpSp>
          <p:sp>
            <p:nvSpPr>
              <p:cNvPr id="67597" name="Line 35"/>
              <p:cNvSpPr>
                <a:spLocks noChangeShapeType="1"/>
              </p:cNvSpPr>
              <p:nvPr/>
            </p:nvSpPr>
            <p:spPr bwMode="auto">
              <a:xfrm flipV="1">
                <a:off x="2160" y="1632"/>
                <a:ext cx="816" cy="96"/>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67598" name="Text Box 36"/>
              <p:cNvSpPr txBox="1">
                <a:spLocks noChangeArrowheads="1"/>
              </p:cNvSpPr>
              <p:nvPr/>
            </p:nvSpPr>
            <p:spPr bwMode="auto">
              <a:xfrm>
                <a:off x="768" y="2399"/>
                <a:ext cx="1066" cy="212"/>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b="1">
                    <a:latin typeface="Arial" charset="0"/>
                  </a:rPr>
                  <a:t>Ανιχν. πυριτίου</a:t>
                </a:r>
                <a:endParaRPr lang="en-US" sz="1600" b="1">
                  <a:latin typeface="Arial" charset="0"/>
                </a:endParaRPr>
              </a:p>
            </p:txBody>
          </p:sp>
        </p:grpSp>
        <p:sp>
          <p:nvSpPr>
            <p:cNvPr id="67593" name="Text Box 37"/>
            <p:cNvSpPr txBox="1">
              <a:spLocks noChangeArrowheads="1"/>
            </p:cNvSpPr>
            <p:nvPr/>
          </p:nvSpPr>
          <p:spPr bwMode="auto">
            <a:xfrm>
              <a:off x="4800" y="1536"/>
              <a:ext cx="857" cy="218"/>
            </a:xfrm>
            <a:prstGeom prst="rect">
              <a:avLst/>
            </a:prstGeom>
            <a:solidFill>
              <a:schemeClr val="bg1"/>
            </a:solidFill>
            <a:ln w="9525">
              <a:solidFill>
                <a:schemeClr val="bg1"/>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latin typeface="Arial" charset="0"/>
                </a:rPr>
                <a:t>0.2 - 0.3 mm</a:t>
              </a:r>
              <a:endParaRPr lang="en-US" b="1">
                <a:latin typeface="Times New Roman" charset="0"/>
              </a:endParaRPr>
            </a:p>
          </p:txBody>
        </p:sp>
        <p:sp>
          <p:nvSpPr>
            <p:cNvPr id="67594" name="AutoShape 38"/>
            <p:cNvSpPr>
              <a:spLocks/>
            </p:cNvSpPr>
            <p:nvPr/>
          </p:nvSpPr>
          <p:spPr bwMode="auto">
            <a:xfrm>
              <a:off x="4704" y="1488"/>
              <a:ext cx="96" cy="336"/>
            </a:xfrm>
            <a:prstGeom prst="rightBrace">
              <a:avLst>
                <a:gd name="adj1" fmla="val 291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grpSp>
      <p:pic>
        <p:nvPicPr>
          <p:cNvPr id="41"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1"/>
          </p:nvPr>
        </p:nvSpPr>
        <p:spPr/>
        <p:txBody>
          <a:bodyPr/>
          <a:lstStyle/>
          <a:p>
            <a:pPr>
              <a:defRPr/>
            </a:pPr>
            <a:r>
              <a:rPr lang="el-GR" smtClean="0"/>
              <a:t>Ανιχνευτές Σωματιδίων</a:t>
            </a:r>
            <a:endParaRPr lang="en-US"/>
          </a:p>
        </p:txBody>
      </p:sp>
      <p:sp>
        <p:nvSpPr>
          <p:cNvPr id="5"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50D263F-0B67-1A4B-9566-5B15C0B485A1}" type="slidenum">
              <a:rPr lang="en-US" sz="1400">
                <a:latin typeface="Arial" charset="0"/>
              </a:rPr>
              <a:pPr/>
              <a:t>21</a:t>
            </a:fld>
            <a:endParaRPr lang="en-US" sz="1400">
              <a:latin typeface="Arial" charset="0"/>
            </a:endParaRPr>
          </a:p>
        </p:txBody>
      </p:sp>
      <p:pic>
        <p:nvPicPr>
          <p:cNvPr id="69636" name="Picture 2" descr="animated_silicon"/>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765175"/>
            <a:ext cx="914400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7" name="Rectangle 3"/>
          <p:cNvSpPr>
            <a:spLocks noChangeArrowheads="1"/>
          </p:cNvSpPr>
          <p:nvPr/>
        </p:nvSpPr>
        <p:spPr bwMode="auto">
          <a:xfrm>
            <a:off x="990600" y="-36513"/>
            <a:ext cx="7848600"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r>
              <a:rPr lang="el-GR" sz="4800" dirty="0">
                <a:solidFill>
                  <a:schemeClr val="tx2"/>
                </a:solidFill>
                <a:latin typeface="Arial" charset="0"/>
              </a:rPr>
              <a:t>Λειτουργούν</a:t>
            </a:r>
            <a:r>
              <a:rPr lang="de-DE" sz="4800" dirty="0">
                <a:solidFill>
                  <a:schemeClr val="tx2"/>
                </a:solidFill>
                <a:latin typeface="Arial" charset="0"/>
              </a:rPr>
              <a:t> </a:t>
            </a:r>
            <a:r>
              <a:rPr lang="el-GR" sz="4800" dirty="0">
                <a:solidFill>
                  <a:schemeClr val="tx2"/>
                </a:solidFill>
                <a:latin typeface="Arial" charset="0"/>
              </a:rPr>
              <a:t>κάπως έτσι:</a:t>
            </a:r>
            <a:endParaRPr lang="en-US" sz="4800" dirty="0">
              <a:solidFill>
                <a:schemeClr val="tx2"/>
              </a:solidFill>
              <a:latin typeface="Arial" charset="0"/>
            </a:endParaRPr>
          </a:p>
        </p:txBody>
      </p:sp>
      <p:pic>
        <p:nvPicPr>
          <p:cNvPr id="6"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7168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A19A147-A7AC-0D43-8ED3-C4216C2A699F}" type="slidenum">
              <a:rPr lang="en-US" sz="1200"/>
              <a:pPr/>
              <a:t>22</a:t>
            </a:fld>
            <a:endParaRPr lang="en-US" sz="1200"/>
          </a:p>
        </p:txBody>
      </p:sp>
      <p:sp>
        <p:nvSpPr>
          <p:cNvPr id="71684" name="Rectangle 2"/>
          <p:cNvSpPr>
            <a:spLocks noGrp="1" noChangeArrowheads="1"/>
          </p:cNvSpPr>
          <p:nvPr>
            <p:ph type="title"/>
          </p:nvPr>
        </p:nvSpPr>
        <p:spPr>
          <a:xfrm>
            <a:off x="685800" y="0"/>
            <a:ext cx="8153400" cy="990600"/>
          </a:xfrm>
        </p:spPr>
        <p:txBody>
          <a:bodyPr/>
          <a:lstStyle/>
          <a:p>
            <a:pPr eaLnBrk="1" hangingPunct="1"/>
            <a:r>
              <a:rPr lang="el-GR" sz="3200" dirty="0">
                <a:latin typeface="Verdana" charset="0"/>
                <a:ea typeface="ＭＳ Ｐゴシック" charset="0"/>
                <a:cs typeface="ＭＳ Ｐゴシック" charset="0"/>
              </a:rPr>
              <a:t>Ανιχνευτές Μικροταινιών Πυριτίου ....</a:t>
            </a:r>
            <a:endParaRPr lang="en-US" sz="3200" dirty="0">
              <a:latin typeface="Verdana" charset="0"/>
              <a:ea typeface="ＭＳ Ｐゴシック" charset="0"/>
              <a:cs typeface="ＭＳ Ｐゴシック" charset="0"/>
            </a:endParaRPr>
          </a:p>
        </p:txBody>
      </p:sp>
      <p:grpSp>
        <p:nvGrpSpPr>
          <p:cNvPr id="2" name="Group 3"/>
          <p:cNvGrpSpPr>
            <a:grpSpLocks/>
          </p:cNvGrpSpPr>
          <p:nvPr/>
        </p:nvGrpSpPr>
        <p:grpSpPr bwMode="auto">
          <a:xfrm>
            <a:off x="228600" y="1447800"/>
            <a:ext cx="3276600" cy="4830763"/>
            <a:chOff x="144" y="672"/>
            <a:chExt cx="2064" cy="3043"/>
          </a:xfrm>
        </p:grpSpPr>
        <p:pic>
          <p:nvPicPr>
            <p:cNvPr id="71693" name="Picture 4" descr="vdet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 y="672"/>
              <a:ext cx="1605" cy="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94" name="Picture 5" descr="vd9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 y="2784"/>
              <a:ext cx="2064" cy="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95" name="Text Box 6"/>
            <p:cNvSpPr txBox="1">
              <a:spLocks noChangeArrowheads="1"/>
            </p:cNvSpPr>
            <p:nvPr/>
          </p:nvSpPr>
          <p:spPr bwMode="auto">
            <a:xfrm>
              <a:off x="336" y="2400"/>
              <a:ext cx="135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latin typeface="Times New Roman" charset="0"/>
                </a:rPr>
                <a:t>ALEPH VDET</a:t>
              </a:r>
            </a:p>
          </p:txBody>
        </p:sp>
      </p:grpSp>
      <p:grpSp>
        <p:nvGrpSpPr>
          <p:cNvPr id="3" name="Group 7"/>
          <p:cNvGrpSpPr>
            <a:grpSpLocks/>
          </p:cNvGrpSpPr>
          <p:nvPr/>
        </p:nvGrpSpPr>
        <p:grpSpPr bwMode="auto">
          <a:xfrm>
            <a:off x="4191000" y="1066800"/>
            <a:ext cx="4648200" cy="2363788"/>
            <a:chOff x="2640" y="432"/>
            <a:chExt cx="2928" cy="1489"/>
          </a:xfrm>
        </p:grpSpPr>
        <p:pic>
          <p:nvPicPr>
            <p:cNvPr id="71690" name="Picture 8" descr="opal_vde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0" y="480"/>
              <a:ext cx="975" cy="1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91" name="Picture 9" descr="opal_vdet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40" y="768"/>
              <a:ext cx="1728" cy="1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92" name="Text Box 10"/>
            <p:cNvSpPr txBox="1">
              <a:spLocks noChangeArrowheads="1"/>
            </p:cNvSpPr>
            <p:nvPr/>
          </p:nvSpPr>
          <p:spPr bwMode="auto">
            <a:xfrm>
              <a:off x="3840" y="432"/>
              <a:ext cx="123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b="1">
                  <a:latin typeface="Times New Roman" charset="0"/>
                </a:rPr>
                <a:t>OPAL VDET</a:t>
              </a:r>
            </a:p>
          </p:txBody>
        </p:sp>
      </p:grpSp>
      <p:grpSp>
        <p:nvGrpSpPr>
          <p:cNvPr id="4" name="Group 14"/>
          <p:cNvGrpSpPr>
            <a:grpSpLocks/>
          </p:cNvGrpSpPr>
          <p:nvPr/>
        </p:nvGrpSpPr>
        <p:grpSpPr bwMode="auto">
          <a:xfrm>
            <a:off x="4191000" y="3810000"/>
            <a:ext cx="4191000" cy="2995613"/>
            <a:chOff x="2640" y="2400"/>
            <a:chExt cx="2640" cy="1887"/>
          </a:xfrm>
        </p:grpSpPr>
        <p:pic>
          <p:nvPicPr>
            <p:cNvPr id="71688" name="Picture 12" descr="inner_detecto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4" y="2688"/>
              <a:ext cx="1776" cy="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9" name="Text Box 13"/>
            <p:cNvSpPr txBox="1">
              <a:spLocks noChangeArrowheads="1"/>
            </p:cNvSpPr>
            <p:nvPr/>
          </p:nvSpPr>
          <p:spPr bwMode="auto">
            <a:xfrm>
              <a:off x="2640" y="2400"/>
              <a:ext cx="243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latin typeface="Times New Roman" charset="0"/>
                </a:rPr>
                <a:t>Ανιχνευτής τροχιών </a:t>
              </a:r>
              <a:r>
                <a:rPr lang="en-US" b="1">
                  <a:latin typeface="Times New Roman" charset="0"/>
                </a:rPr>
                <a:t>ATLAS</a:t>
              </a:r>
            </a:p>
          </p:txBody>
        </p:sp>
      </p:grpSp>
      <p:pic>
        <p:nvPicPr>
          <p:cNvPr id="16" name="Picture 73" descr="gpyrforos"/>
          <p:cNvPicPr>
            <a:picLocks noChangeAspect="1" noChangeArrowheads="1"/>
          </p:cNvPicPr>
          <p:nvPr/>
        </p:nvPicPr>
        <p:blipFill>
          <a:blip r:embed="rId8"/>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7373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119371F-4446-7344-9B16-F58A09CF9015}" type="slidenum">
              <a:rPr lang="en-US" sz="1200"/>
              <a:pPr/>
              <a:t>23</a:t>
            </a:fld>
            <a:endParaRPr lang="en-US" sz="1200"/>
          </a:p>
        </p:txBody>
      </p:sp>
      <p:sp>
        <p:nvSpPr>
          <p:cNvPr id="73733" name="Rectangle 2"/>
          <p:cNvSpPr>
            <a:spLocks noGrp="1" noChangeArrowheads="1"/>
          </p:cNvSpPr>
          <p:nvPr>
            <p:ph type="title"/>
          </p:nvPr>
        </p:nvSpPr>
        <p:spPr>
          <a:xfrm>
            <a:off x="609600" y="0"/>
            <a:ext cx="8153400" cy="990600"/>
          </a:xfrm>
        </p:spPr>
        <p:txBody>
          <a:bodyPr/>
          <a:lstStyle/>
          <a:p>
            <a:pPr eaLnBrk="1" hangingPunct="1"/>
            <a:r>
              <a:rPr lang="el-GR" sz="2800" dirty="0">
                <a:latin typeface="Verdana" charset="0"/>
                <a:ea typeface="ＭＳ Ｐゴシック" charset="0"/>
                <a:cs typeface="ＭＳ Ｐゴシック" charset="0"/>
              </a:rPr>
              <a:t>Εξαιρετική Ακρίβεια</a:t>
            </a:r>
            <a:r>
              <a:rPr lang="el-GR" sz="2400" dirty="0">
                <a:latin typeface="Verdana" charset="0"/>
                <a:ea typeface="ＭＳ Ｐゴシック" charset="0"/>
                <a:cs typeface="ＭＳ Ｐゴシック" charset="0"/>
              </a:rPr>
              <a:t> και ... διάκριση των τροχιών</a:t>
            </a:r>
            <a:endParaRPr lang="en-US" sz="2400" dirty="0">
              <a:latin typeface="Verdana" charset="0"/>
              <a:ea typeface="ＭＳ Ｐゴシック" charset="0"/>
              <a:cs typeface="ＭＳ Ｐゴシック" charset="0"/>
            </a:endParaRPr>
          </a:p>
        </p:txBody>
      </p:sp>
      <p:pic>
        <p:nvPicPr>
          <p:cNvPr id="73734" name="Picture 3" descr="btag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128713"/>
            <a:ext cx="8686800" cy="580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3730" name="Object 2"/>
          <p:cNvGraphicFramePr>
            <a:graphicFrameLocks noChangeAspect="1"/>
          </p:cNvGraphicFramePr>
          <p:nvPr/>
        </p:nvGraphicFramePr>
        <p:xfrm>
          <a:off x="6249988" y="1706563"/>
          <a:ext cx="1473200" cy="2027237"/>
        </p:xfrm>
        <a:graphic>
          <a:graphicData uri="http://schemas.openxmlformats.org/presentationml/2006/ole">
            <mc:AlternateContent xmlns:mc="http://schemas.openxmlformats.org/markup-compatibility/2006">
              <mc:Choice xmlns:v="urn:schemas-microsoft-com:vml" Requires="v">
                <p:oleObj spid="_x0000_s73749" name="Clip" r:id="rId5" imgW="2309760" imgH="3176280" progId="MS_ClipArt_Gallery.2">
                  <p:embed/>
                </p:oleObj>
              </mc:Choice>
              <mc:Fallback>
                <p:oleObj name="Clip" r:id="rId5" imgW="2309760" imgH="3176280" progId="MS_ClipArt_Gallery.2">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9988" y="1706563"/>
                        <a:ext cx="1473200" cy="2027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73735" name="Text Box 5"/>
          <p:cNvSpPr txBox="1">
            <a:spLocks noChangeArrowheads="1"/>
          </p:cNvSpPr>
          <p:nvPr/>
        </p:nvSpPr>
        <p:spPr bwMode="auto">
          <a:xfrm>
            <a:off x="4341813" y="6497638"/>
            <a:ext cx="28575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latin typeface="Times New Roman" charset="0"/>
              </a:rPr>
              <a:t>0</a:t>
            </a:r>
            <a:endParaRPr lang="en-US" b="1">
              <a:latin typeface="Times New Roman" charset="0"/>
            </a:endParaRPr>
          </a:p>
        </p:txBody>
      </p:sp>
      <p:sp>
        <p:nvSpPr>
          <p:cNvPr id="73736" name="Text Box 6"/>
          <p:cNvSpPr txBox="1">
            <a:spLocks noChangeArrowheads="1"/>
          </p:cNvSpPr>
          <p:nvPr/>
        </p:nvSpPr>
        <p:spPr bwMode="auto">
          <a:xfrm>
            <a:off x="7570788" y="6556375"/>
            <a:ext cx="5461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latin typeface="Times New Roman" charset="0"/>
              </a:rPr>
              <a:t>1cm</a:t>
            </a:r>
            <a:endParaRPr lang="en-US" b="1">
              <a:latin typeface="Times New Roman" charset="0"/>
            </a:endParaRPr>
          </a:p>
        </p:txBody>
      </p:sp>
      <p:sp>
        <p:nvSpPr>
          <p:cNvPr id="73737" name="Text Box 7"/>
          <p:cNvSpPr txBox="1">
            <a:spLocks noChangeArrowheads="1"/>
          </p:cNvSpPr>
          <p:nvPr/>
        </p:nvSpPr>
        <p:spPr bwMode="auto">
          <a:xfrm>
            <a:off x="5346700" y="6577013"/>
            <a:ext cx="241300"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900" b="1">
                <a:latin typeface="Times New Roman" charset="0"/>
              </a:rPr>
              <a:t>x</a:t>
            </a:r>
            <a:endParaRPr lang="en-US" b="1">
              <a:latin typeface="Times New Roman" charset="0"/>
            </a:endParaRPr>
          </a:p>
        </p:txBody>
      </p:sp>
      <p:sp>
        <p:nvSpPr>
          <p:cNvPr id="73738" name="Text Box 8"/>
          <p:cNvSpPr txBox="1">
            <a:spLocks noChangeArrowheads="1"/>
          </p:cNvSpPr>
          <p:nvPr/>
        </p:nvSpPr>
        <p:spPr bwMode="auto">
          <a:xfrm>
            <a:off x="331788" y="5902325"/>
            <a:ext cx="27305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latin typeface="Times New Roman" charset="0"/>
              </a:rPr>
              <a:t>=</a:t>
            </a:r>
            <a:r>
              <a:rPr lang="el-GR" sz="1600" b="1">
                <a:latin typeface="Times New Roman" charset="0"/>
              </a:rPr>
              <a:t>Σημείο σύγκρουσης δεσμών</a:t>
            </a:r>
            <a:endParaRPr lang="en-US" b="1">
              <a:latin typeface="Times New Roman" charset="0"/>
            </a:endParaRPr>
          </a:p>
        </p:txBody>
      </p:sp>
      <p:pic>
        <p:nvPicPr>
          <p:cNvPr id="11" name="Picture 73" descr="gpyrforos"/>
          <p:cNvPicPr>
            <a:picLocks noChangeAspect="1" noChangeArrowheads="1"/>
          </p:cNvPicPr>
          <p:nvPr/>
        </p:nvPicPr>
        <p:blipFill>
          <a:blip r:embed="rId7"/>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7577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93AD3FD-89D8-B549-A733-7C968DBDF636}" type="slidenum">
              <a:rPr lang="en-US" sz="1200"/>
              <a:pPr/>
              <a:t>24</a:t>
            </a:fld>
            <a:endParaRPr lang="en-US" sz="1200"/>
          </a:p>
        </p:txBody>
      </p:sp>
      <p:pic>
        <p:nvPicPr>
          <p:cNvPr id="75780" name="Picture 2" descr="aleph_evd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28600"/>
            <a:ext cx="8839200" cy="590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 Box 3"/>
          <p:cNvSpPr txBox="1">
            <a:spLocks noChangeArrowheads="1"/>
          </p:cNvSpPr>
          <p:nvPr/>
        </p:nvSpPr>
        <p:spPr bwMode="auto">
          <a:xfrm>
            <a:off x="0" y="617220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b="1">
                <a:solidFill>
                  <a:srgbClr val="CC0000"/>
                </a:solidFill>
              </a:rPr>
              <a:t>Μέσος χρόνος ημι-ζωής του </a:t>
            </a:r>
            <a:r>
              <a:rPr lang="el-GR" sz="2000" b="1">
                <a:solidFill>
                  <a:srgbClr val="0000FF"/>
                </a:solidFill>
              </a:rPr>
              <a:t>ταυ</a:t>
            </a:r>
            <a:r>
              <a:rPr lang="en-US" sz="1800" b="1">
                <a:solidFill>
                  <a:srgbClr val="CC0000"/>
                </a:solidFill>
              </a:rPr>
              <a:t> t=290 x 10</a:t>
            </a:r>
            <a:r>
              <a:rPr lang="en-US" sz="1800" b="1" baseline="30000">
                <a:solidFill>
                  <a:srgbClr val="CC0000"/>
                </a:solidFill>
              </a:rPr>
              <a:t>-15</a:t>
            </a:r>
            <a:r>
              <a:rPr lang="en-US" sz="1800" b="1">
                <a:solidFill>
                  <a:srgbClr val="CC0000"/>
                </a:solidFill>
              </a:rPr>
              <a:t> sec !! --&gt;  ct = 87 mm !</a:t>
            </a:r>
            <a:r>
              <a:rPr lang="en-US" b="1">
                <a:solidFill>
                  <a:srgbClr val="CC0000"/>
                </a:solidFill>
                <a:latin typeface="Times New Roman" charset="0"/>
              </a:rPr>
              <a:t> </a:t>
            </a:r>
          </a:p>
        </p:txBody>
      </p:sp>
      <p:pic>
        <p:nvPicPr>
          <p:cNvPr id="6"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778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206125D-497B-1C45-B734-C6A197E6B42E}" type="slidenum">
              <a:rPr lang="en-US" sz="1200"/>
              <a:pPr/>
              <a:t>25</a:t>
            </a:fld>
            <a:endParaRPr lang="en-US" sz="1200"/>
          </a:p>
        </p:txBody>
      </p:sp>
      <p:sp>
        <p:nvSpPr>
          <p:cNvPr id="77828" name="Rectangle 2"/>
          <p:cNvSpPr>
            <a:spLocks noGrp="1" noChangeArrowheads="1"/>
          </p:cNvSpPr>
          <p:nvPr>
            <p:ph type="title"/>
          </p:nvPr>
        </p:nvSpPr>
        <p:spPr>
          <a:xfrm>
            <a:off x="838200" y="0"/>
            <a:ext cx="8001000" cy="990600"/>
          </a:xfrm>
        </p:spPr>
        <p:txBody>
          <a:bodyPr/>
          <a:lstStyle/>
          <a:p>
            <a:pPr eaLnBrk="1" hangingPunct="1"/>
            <a:r>
              <a:rPr lang="el-GR" dirty="0">
                <a:latin typeface="Verdana" charset="0"/>
                <a:ea typeface="ＭＳ Ｐゴシック" charset="0"/>
                <a:cs typeface="ＭＳ Ｐゴシック" charset="0"/>
              </a:rPr>
              <a:t>Ανιχνευτές Σπινθηρισμού</a:t>
            </a:r>
            <a:endParaRPr lang="en-US" dirty="0">
              <a:latin typeface="Verdana" charset="0"/>
              <a:ea typeface="ＭＳ Ｐゴシック" charset="0"/>
              <a:cs typeface="ＭＳ Ｐゴシック" charset="0"/>
            </a:endParaRPr>
          </a:p>
        </p:txBody>
      </p:sp>
      <p:grpSp>
        <p:nvGrpSpPr>
          <p:cNvPr id="2" name="Group 4"/>
          <p:cNvGrpSpPr>
            <a:grpSpLocks/>
          </p:cNvGrpSpPr>
          <p:nvPr/>
        </p:nvGrpSpPr>
        <p:grpSpPr bwMode="auto">
          <a:xfrm>
            <a:off x="381000" y="2438400"/>
            <a:ext cx="2476500" cy="1930400"/>
            <a:chOff x="240" y="1536"/>
            <a:chExt cx="1560" cy="1216"/>
          </a:xfrm>
        </p:grpSpPr>
        <p:sp>
          <p:nvSpPr>
            <p:cNvPr id="78024" name="Freeform 5"/>
            <p:cNvSpPr>
              <a:spLocks/>
            </p:cNvSpPr>
            <p:nvPr/>
          </p:nvSpPr>
          <p:spPr bwMode="auto">
            <a:xfrm>
              <a:off x="384" y="1632"/>
              <a:ext cx="1416" cy="1120"/>
            </a:xfrm>
            <a:custGeom>
              <a:avLst/>
              <a:gdLst>
                <a:gd name="T0" fmla="*/ 0 w 1416"/>
                <a:gd name="T1" fmla="*/ 0 h 1120"/>
                <a:gd name="T2" fmla="*/ 541 w 1416"/>
                <a:gd name="T3" fmla="*/ 113 h 1120"/>
                <a:gd name="T4" fmla="*/ 1014 w 1416"/>
                <a:gd name="T5" fmla="*/ 449 h 1120"/>
                <a:gd name="T6" fmla="*/ 1350 w 1416"/>
                <a:gd name="T7" fmla="*/ 955 h 1120"/>
                <a:gd name="T8" fmla="*/ 1411 w 1416"/>
                <a:gd name="T9" fmla="*/ 1120 h 1120"/>
                <a:gd name="T10" fmla="*/ 0 60000 65536"/>
                <a:gd name="T11" fmla="*/ 0 60000 65536"/>
                <a:gd name="T12" fmla="*/ 0 60000 65536"/>
                <a:gd name="T13" fmla="*/ 0 60000 65536"/>
                <a:gd name="T14" fmla="*/ 0 60000 65536"/>
                <a:gd name="T15" fmla="*/ 0 w 1416"/>
                <a:gd name="T16" fmla="*/ 0 h 1120"/>
                <a:gd name="T17" fmla="*/ 1416 w 1416"/>
                <a:gd name="T18" fmla="*/ 1120 h 1120"/>
              </a:gdLst>
              <a:ahLst/>
              <a:cxnLst>
                <a:cxn ang="T10">
                  <a:pos x="T0" y="T1"/>
                </a:cxn>
                <a:cxn ang="T11">
                  <a:pos x="T2" y="T3"/>
                </a:cxn>
                <a:cxn ang="T12">
                  <a:pos x="T4" y="T5"/>
                </a:cxn>
                <a:cxn ang="T13">
                  <a:pos x="T6" y="T7"/>
                </a:cxn>
                <a:cxn ang="T14">
                  <a:pos x="T8" y="T9"/>
                </a:cxn>
              </a:cxnLst>
              <a:rect l="T15" t="T16" r="T17" b="T18"/>
              <a:pathLst>
                <a:path w="1416" h="1120">
                  <a:moveTo>
                    <a:pt x="0" y="0"/>
                  </a:moveTo>
                  <a:cubicBezTo>
                    <a:pt x="90" y="19"/>
                    <a:pt x="372" y="38"/>
                    <a:pt x="541" y="113"/>
                  </a:cubicBezTo>
                  <a:cubicBezTo>
                    <a:pt x="710" y="188"/>
                    <a:pt x="879" y="309"/>
                    <a:pt x="1014" y="449"/>
                  </a:cubicBezTo>
                  <a:cubicBezTo>
                    <a:pt x="1149" y="589"/>
                    <a:pt x="1284" y="843"/>
                    <a:pt x="1350" y="955"/>
                  </a:cubicBezTo>
                  <a:cubicBezTo>
                    <a:pt x="1416" y="1067"/>
                    <a:pt x="1398" y="1086"/>
                    <a:pt x="1411" y="1120"/>
                  </a:cubicBezTo>
                </a:path>
              </a:pathLst>
            </a:custGeom>
            <a:noFill/>
            <a:ln w="28575">
              <a:solidFill>
                <a:schemeClr val="accent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8025" name="Oval 6"/>
            <p:cNvSpPr>
              <a:spLocks noChangeArrowheads="1"/>
            </p:cNvSpPr>
            <p:nvPr/>
          </p:nvSpPr>
          <p:spPr bwMode="auto">
            <a:xfrm>
              <a:off x="240" y="153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 name="Group 7"/>
          <p:cNvGrpSpPr>
            <a:grpSpLocks/>
          </p:cNvGrpSpPr>
          <p:nvPr/>
        </p:nvGrpSpPr>
        <p:grpSpPr bwMode="auto">
          <a:xfrm>
            <a:off x="587375" y="2514600"/>
            <a:ext cx="8453438" cy="1676400"/>
            <a:chOff x="370" y="1584"/>
            <a:chExt cx="5325" cy="1056"/>
          </a:xfrm>
        </p:grpSpPr>
        <p:sp>
          <p:nvSpPr>
            <p:cNvPr id="40968" name="Text Box 8"/>
            <p:cNvSpPr txBox="1">
              <a:spLocks noChangeArrowheads="1"/>
            </p:cNvSpPr>
            <p:nvPr/>
          </p:nvSpPr>
          <p:spPr bwMode="auto">
            <a:xfrm>
              <a:off x="3120" y="1584"/>
              <a:ext cx="2575" cy="368"/>
            </a:xfrm>
            <a:prstGeom prst="rect">
              <a:avLst/>
            </a:prstGeom>
            <a:no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t>Φωτοπολλαπλασιαστής</a:t>
              </a:r>
              <a:r>
                <a:rPr lang="en-US" sz="1600"/>
                <a:t>: </a:t>
              </a:r>
              <a:r>
                <a:rPr lang="el-GR" sz="1600"/>
                <a:t>μετατρέπει</a:t>
              </a:r>
              <a:r>
                <a:rPr lang="en-US" sz="1600"/>
                <a:t> </a:t>
              </a:r>
              <a:r>
                <a:rPr lang="el-GR" sz="1600"/>
                <a:t>το</a:t>
              </a:r>
              <a:endParaRPr lang="en-US" sz="1600"/>
            </a:p>
            <a:p>
              <a:r>
                <a:rPr lang="el-GR" sz="1600"/>
                <a:t>φώς</a:t>
              </a:r>
              <a:r>
                <a:rPr lang="en-US" sz="1600"/>
                <a:t> </a:t>
              </a:r>
              <a:r>
                <a:rPr lang="el-GR" sz="1600"/>
                <a:t>σε</a:t>
              </a:r>
              <a:r>
                <a:rPr lang="en-US" sz="1600"/>
                <a:t> </a:t>
              </a:r>
              <a:r>
                <a:rPr lang="el-GR" sz="1600"/>
                <a:t>σήμα ηλεκτρονίων</a:t>
              </a:r>
              <a:endParaRPr lang="en-US" b="1"/>
            </a:p>
          </p:txBody>
        </p:sp>
        <p:grpSp>
          <p:nvGrpSpPr>
            <p:cNvPr id="78015" name="Group 9"/>
            <p:cNvGrpSpPr>
              <a:grpSpLocks/>
            </p:cNvGrpSpPr>
            <p:nvPr/>
          </p:nvGrpSpPr>
          <p:grpSpPr bwMode="auto">
            <a:xfrm>
              <a:off x="370" y="1632"/>
              <a:ext cx="2699" cy="1008"/>
              <a:chOff x="370" y="1632"/>
              <a:chExt cx="2699" cy="1008"/>
            </a:xfrm>
          </p:grpSpPr>
          <p:sp>
            <p:nvSpPr>
              <p:cNvPr id="78016" name="Oval 10"/>
              <p:cNvSpPr>
                <a:spLocks noChangeArrowheads="1"/>
              </p:cNvSpPr>
              <p:nvPr/>
            </p:nvSpPr>
            <p:spPr bwMode="auto">
              <a:xfrm>
                <a:off x="768" y="1920"/>
                <a:ext cx="288" cy="720"/>
              </a:xfrm>
              <a:prstGeom prst="ellipse">
                <a:avLst/>
              </a:prstGeom>
              <a:solidFill>
                <a:schemeClr val="bg1"/>
              </a:solidFill>
              <a:ln w="19050">
                <a:solidFill>
                  <a:schemeClr val="tx1"/>
                </a:solidFill>
                <a:round/>
                <a:headEnd/>
                <a:tailEnd/>
              </a:ln>
            </p:spPr>
            <p:txBody>
              <a:bodyPr wrap="none" anchor="ctr"/>
              <a:lstStyle/>
              <a:p>
                <a:endParaRPr lang="en-US"/>
              </a:p>
            </p:txBody>
          </p:sp>
          <p:sp>
            <p:nvSpPr>
              <p:cNvPr id="78017" name="Oval 11"/>
              <p:cNvSpPr>
                <a:spLocks noChangeArrowheads="1"/>
              </p:cNvSpPr>
              <p:nvPr/>
            </p:nvSpPr>
            <p:spPr bwMode="auto">
              <a:xfrm>
                <a:off x="2256" y="1632"/>
                <a:ext cx="288" cy="720"/>
              </a:xfrm>
              <a:prstGeom prst="ellipse">
                <a:avLst/>
              </a:prstGeom>
              <a:solidFill>
                <a:schemeClr val="bg1"/>
              </a:solidFill>
              <a:ln w="19050">
                <a:solidFill>
                  <a:schemeClr val="tx1"/>
                </a:solidFill>
                <a:prstDash val="dash"/>
                <a:round/>
                <a:headEnd/>
                <a:tailEnd/>
              </a:ln>
            </p:spPr>
            <p:txBody>
              <a:bodyPr wrap="none" anchor="ctr"/>
              <a:lstStyle/>
              <a:p>
                <a:endParaRPr lang="en-US"/>
              </a:p>
            </p:txBody>
          </p:sp>
          <p:sp>
            <p:nvSpPr>
              <p:cNvPr id="78018" name="Line 12"/>
              <p:cNvSpPr>
                <a:spLocks noChangeShapeType="1"/>
              </p:cNvSpPr>
              <p:nvPr/>
            </p:nvSpPr>
            <p:spPr bwMode="auto">
              <a:xfrm flipV="1">
                <a:off x="912" y="1632"/>
                <a:ext cx="1488" cy="2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8019" name="Line 13"/>
              <p:cNvSpPr>
                <a:spLocks noChangeShapeType="1"/>
              </p:cNvSpPr>
              <p:nvPr/>
            </p:nvSpPr>
            <p:spPr bwMode="auto">
              <a:xfrm flipV="1">
                <a:off x="912" y="2352"/>
                <a:ext cx="1488" cy="2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974" name="Text Box 14"/>
              <p:cNvSpPr txBox="1">
                <a:spLocks noChangeArrowheads="1"/>
              </p:cNvSpPr>
              <p:nvPr/>
            </p:nvSpPr>
            <p:spPr bwMode="auto">
              <a:xfrm>
                <a:off x="370" y="2159"/>
                <a:ext cx="683" cy="250"/>
              </a:xfrm>
              <a:prstGeom prst="rect">
                <a:avLst/>
              </a:prstGeom>
              <a:solidFill>
                <a:srgbClr val="0000FF"/>
              </a:solidFill>
              <a:ln w="9525">
                <a:noFill/>
                <a:miter lim="800000"/>
                <a:headEnd/>
                <a:tailEnd/>
              </a:ln>
              <a:effectLst>
                <a:outerShdw blurRad="63500" dist="107763" dir="2700000" algn="ctr" rotWithShape="0">
                  <a:schemeClr val="bg2">
                    <a:alpha val="74998"/>
                  </a:schemeClr>
                </a:outerShdw>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000" b="1">
                    <a:solidFill>
                      <a:schemeClr val="bg1"/>
                    </a:solidFill>
                    <a:latin typeface="Arial" charset="0"/>
                  </a:rPr>
                  <a:t>Υλικό</a:t>
                </a:r>
                <a:endParaRPr lang="en-US" sz="1000" b="1">
                  <a:solidFill>
                    <a:schemeClr val="bg1"/>
                  </a:solidFill>
                  <a:latin typeface="Arial" charset="0"/>
                </a:endParaRPr>
              </a:p>
              <a:p>
                <a:pPr algn="ctr"/>
                <a:r>
                  <a:rPr lang="el-GR" sz="1000" b="1">
                    <a:solidFill>
                      <a:schemeClr val="bg1"/>
                    </a:solidFill>
                    <a:latin typeface="Arial" charset="0"/>
                  </a:rPr>
                  <a:t>σπινθηρισμού</a:t>
                </a:r>
                <a:r>
                  <a:rPr lang="en-US" sz="1000" b="1">
                    <a:solidFill>
                      <a:schemeClr val="bg1"/>
                    </a:solidFill>
                    <a:latin typeface="Arial" charset="0"/>
                  </a:rPr>
                  <a:t>l</a:t>
                </a:r>
                <a:endParaRPr lang="en-US" b="1">
                  <a:latin typeface="Times New Roman" charset="0"/>
                </a:endParaRPr>
              </a:p>
            </p:txBody>
          </p:sp>
          <p:sp>
            <p:nvSpPr>
              <p:cNvPr id="78021" name="AutoShape 15" descr="Granite"/>
              <p:cNvSpPr>
                <a:spLocks noChangeArrowheads="1"/>
              </p:cNvSpPr>
              <p:nvPr/>
            </p:nvSpPr>
            <p:spPr bwMode="auto">
              <a:xfrm rot="-5944340">
                <a:off x="2399" y="1537"/>
                <a:ext cx="576" cy="765"/>
              </a:xfrm>
              <a:prstGeom prst="can">
                <a:avLst>
                  <a:gd name="adj" fmla="val 40797"/>
                </a:avLst>
              </a:prstGeom>
              <a:blipFill dpi="0" rotWithShape="0">
                <a:blip r:embed="rId3"/>
                <a:srcRect/>
                <a:tile tx="0" ty="0" sx="100000" sy="100000" flip="none" algn="tl"/>
              </a:blipFill>
              <a:ln w="19050">
                <a:solidFill>
                  <a:schemeClr val="tx1"/>
                </a:solidFill>
                <a:round/>
                <a:headEnd/>
                <a:tailEnd/>
              </a:ln>
            </p:spPr>
            <p:txBody>
              <a:bodyPr wrap="none" anchor="ctr">
                <a:spAutoFit/>
              </a:bodyPr>
              <a:lstStyle/>
              <a:p>
                <a:endParaRPr lang="en-US"/>
              </a:p>
            </p:txBody>
          </p:sp>
          <p:sp>
            <p:nvSpPr>
              <p:cNvPr id="78022" name="Arc 16"/>
              <p:cNvSpPr>
                <a:spLocks/>
              </p:cNvSpPr>
              <p:nvPr/>
            </p:nvSpPr>
            <p:spPr bwMode="auto">
              <a:xfrm>
                <a:off x="2400" y="1634"/>
                <a:ext cx="144" cy="718"/>
              </a:xfrm>
              <a:custGeom>
                <a:avLst/>
                <a:gdLst>
                  <a:gd name="T0" fmla="*/ 0 w 21763"/>
                  <a:gd name="T1" fmla="*/ 0 h 43200"/>
                  <a:gd name="T2" fmla="*/ 0 w 21763"/>
                  <a:gd name="T3" fmla="*/ 0 h 43200"/>
                  <a:gd name="T4" fmla="*/ 0 w 21763"/>
                  <a:gd name="T5" fmla="*/ 0 h 43200"/>
                  <a:gd name="T6" fmla="*/ 0 60000 65536"/>
                  <a:gd name="T7" fmla="*/ 0 60000 65536"/>
                  <a:gd name="T8" fmla="*/ 0 60000 65536"/>
                  <a:gd name="T9" fmla="*/ 0 w 21763"/>
                  <a:gd name="T10" fmla="*/ 0 h 43200"/>
                  <a:gd name="T11" fmla="*/ 21763 w 21763"/>
                  <a:gd name="T12" fmla="*/ 43200 h 43200"/>
                </a:gdLst>
                <a:ahLst/>
                <a:cxnLst>
                  <a:cxn ang="T6">
                    <a:pos x="T0" y="T1"/>
                  </a:cxn>
                  <a:cxn ang="T7">
                    <a:pos x="T2" y="T3"/>
                  </a:cxn>
                  <a:cxn ang="T8">
                    <a:pos x="T4" y="T5"/>
                  </a:cxn>
                </a:cxnLst>
                <a:rect l="T9" t="T10" r="T11" b="T12"/>
                <a:pathLst>
                  <a:path w="21763" h="43200" fill="none" extrusionOk="0">
                    <a:moveTo>
                      <a:pt x="163" y="-1"/>
                    </a:moveTo>
                    <a:cubicBezTo>
                      <a:pt x="12092" y="0"/>
                      <a:pt x="21763" y="9670"/>
                      <a:pt x="21763" y="21600"/>
                    </a:cubicBezTo>
                    <a:cubicBezTo>
                      <a:pt x="21763" y="33529"/>
                      <a:pt x="12092" y="43200"/>
                      <a:pt x="163" y="43200"/>
                    </a:cubicBezTo>
                    <a:cubicBezTo>
                      <a:pt x="108" y="43199"/>
                      <a:pt x="54" y="43199"/>
                      <a:pt x="-1" y="43199"/>
                    </a:cubicBezTo>
                  </a:path>
                  <a:path w="21763" h="43200" stroke="0" extrusionOk="0">
                    <a:moveTo>
                      <a:pt x="163" y="-1"/>
                    </a:moveTo>
                    <a:cubicBezTo>
                      <a:pt x="12092" y="0"/>
                      <a:pt x="21763" y="9670"/>
                      <a:pt x="21763" y="21600"/>
                    </a:cubicBezTo>
                    <a:cubicBezTo>
                      <a:pt x="21763" y="33529"/>
                      <a:pt x="12092" y="43200"/>
                      <a:pt x="163" y="43200"/>
                    </a:cubicBezTo>
                    <a:cubicBezTo>
                      <a:pt x="108" y="43199"/>
                      <a:pt x="54" y="43199"/>
                      <a:pt x="-1" y="43199"/>
                    </a:cubicBezTo>
                    <a:lnTo>
                      <a:pt x="163" y="21600"/>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8023" name="Text Box 17"/>
              <p:cNvSpPr txBox="1">
                <a:spLocks noChangeArrowheads="1"/>
              </p:cNvSpPr>
              <p:nvPr/>
            </p:nvSpPr>
            <p:spPr bwMode="auto">
              <a:xfrm rot="-421859">
                <a:off x="2592" y="1824"/>
                <a:ext cx="340"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b="1">
                    <a:latin typeface="Times New Roman" charset="0"/>
                  </a:rPr>
                  <a:t>PM</a:t>
                </a:r>
                <a:endParaRPr lang="en-US" b="1">
                  <a:latin typeface="Times New Roman" charset="0"/>
                </a:endParaRPr>
              </a:p>
            </p:txBody>
          </p:sp>
        </p:grpSp>
      </p:grpSp>
      <p:grpSp>
        <p:nvGrpSpPr>
          <p:cNvPr id="5" name="Group 18"/>
          <p:cNvGrpSpPr>
            <a:grpSpLocks/>
          </p:cNvGrpSpPr>
          <p:nvPr/>
        </p:nvGrpSpPr>
        <p:grpSpPr bwMode="auto">
          <a:xfrm>
            <a:off x="2057400" y="2362200"/>
            <a:ext cx="1828800" cy="1981200"/>
            <a:chOff x="1296" y="1488"/>
            <a:chExt cx="1152" cy="1248"/>
          </a:xfrm>
        </p:grpSpPr>
        <p:sp>
          <p:nvSpPr>
            <p:cNvPr id="78009" name="Freeform 19"/>
            <p:cNvSpPr>
              <a:spLocks/>
            </p:cNvSpPr>
            <p:nvPr/>
          </p:nvSpPr>
          <p:spPr bwMode="auto">
            <a:xfrm>
              <a:off x="1296" y="1771"/>
              <a:ext cx="1082" cy="245"/>
            </a:xfrm>
            <a:custGeom>
              <a:avLst/>
              <a:gdLst>
                <a:gd name="T0" fmla="*/ 0 w 1082"/>
                <a:gd name="T1" fmla="*/ 245 h 245"/>
                <a:gd name="T2" fmla="*/ 47 w 1082"/>
                <a:gd name="T3" fmla="*/ 145 h 245"/>
                <a:gd name="T4" fmla="*/ 157 w 1082"/>
                <a:gd name="T5" fmla="*/ 161 h 245"/>
                <a:gd name="T6" fmla="*/ 207 w 1082"/>
                <a:gd name="T7" fmla="*/ 67 h 245"/>
                <a:gd name="T8" fmla="*/ 322 w 1082"/>
                <a:gd name="T9" fmla="*/ 67 h 245"/>
                <a:gd name="T10" fmla="*/ 394 w 1082"/>
                <a:gd name="T11" fmla="*/ 1 h 245"/>
                <a:gd name="T12" fmla="*/ 449 w 1082"/>
                <a:gd name="T13" fmla="*/ 62 h 245"/>
                <a:gd name="T14" fmla="*/ 543 w 1082"/>
                <a:gd name="T15" fmla="*/ 34 h 245"/>
                <a:gd name="T16" fmla="*/ 631 w 1082"/>
                <a:gd name="T17" fmla="*/ 111 h 245"/>
                <a:gd name="T18" fmla="*/ 730 w 1082"/>
                <a:gd name="T19" fmla="*/ 67 h 245"/>
                <a:gd name="T20" fmla="*/ 796 w 1082"/>
                <a:gd name="T21" fmla="*/ 134 h 245"/>
                <a:gd name="T22" fmla="*/ 917 w 1082"/>
                <a:gd name="T23" fmla="*/ 106 h 245"/>
                <a:gd name="T24" fmla="*/ 983 w 1082"/>
                <a:gd name="T25" fmla="*/ 200 h 245"/>
                <a:gd name="T26" fmla="*/ 1082 w 1082"/>
                <a:gd name="T27" fmla="*/ 145 h 2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82"/>
                <a:gd name="T43" fmla="*/ 0 h 245"/>
                <a:gd name="T44" fmla="*/ 1082 w 1082"/>
                <a:gd name="T45" fmla="*/ 245 h 24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82" h="245">
                  <a:moveTo>
                    <a:pt x="0" y="245"/>
                  </a:moveTo>
                  <a:cubicBezTo>
                    <a:pt x="8" y="228"/>
                    <a:pt x="21" y="159"/>
                    <a:pt x="47" y="145"/>
                  </a:cubicBezTo>
                  <a:cubicBezTo>
                    <a:pt x="73" y="131"/>
                    <a:pt x="130" y="174"/>
                    <a:pt x="157" y="161"/>
                  </a:cubicBezTo>
                  <a:cubicBezTo>
                    <a:pt x="184" y="148"/>
                    <a:pt x="180" y="83"/>
                    <a:pt x="207" y="67"/>
                  </a:cubicBezTo>
                  <a:cubicBezTo>
                    <a:pt x="234" y="51"/>
                    <a:pt x="291" y="78"/>
                    <a:pt x="322" y="67"/>
                  </a:cubicBezTo>
                  <a:cubicBezTo>
                    <a:pt x="353" y="56"/>
                    <a:pt x="373" y="2"/>
                    <a:pt x="394" y="1"/>
                  </a:cubicBezTo>
                  <a:cubicBezTo>
                    <a:pt x="415" y="0"/>
                    <a:pt x="424" y="57"/>
                    <a:pt x="449" y="62"/>
                  </a:cubicBezTo>
                  <a:cubicBezTo>
                    <a:pt x="474" y="67"/>
                    <a:pt x="513" y="26"/>
                    <a:pt x="543" y="34"/>
                  </a:cubicBezTo>
                  <a:cubicBezTo>
                    <a:pt x="573" y="42"/>
                    <a:pt x="600" y="106"/>
                    <a:pt x="631" y="111"/>
                  </a:cubicBezTo>
                  <a:cubicBezTo>
                    <a:pt x="662" y="116"/>
                    <a:pt x="703" y="63"/>
                    <a:pt x="730" y="67"/>
                  </a:cubicBezTo>
                  <a:cubicBezTo>
                    <a:pt x="757" y="71"/>
                    <a:pt x="765" y="128"/>
                    <a:pt x="796" y="134"/>
                  </a:cubicBezTo>
                  <a:cubicBezTo>
                    <a:pt x="827" y="140"/>
                    <a:pt x="886" y="95"/>
                    <a:pt x="917" y="106"/>
                  </a:cubicBezTo>
                  <a:cubicBezTo>
                    <a:pt x="948" y="117"/>
                    <a:pt x="956" y="194"/>
                    <a:pt x="983" y="200"/>
                  </a:cubicBezTo>
                  <a:cubicBezTo>
                    <a:pt x="1010" y="206"/>
                    <a:pt x="1062" y="156"/>
                    <a:pt x="1082" y="145"/>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78010" name="Freeform 20"/>
            <p:cNvSpPr>
              <a:spLocks/>
            </p:cNvSpPr>
            <p:nvPr/>
          </p:nvSpPr>
          <p:spPr bwMode="auto">
            <a:xfrm>
              <a:off x="1584" y="2016"/>
              <a:ext cx="864" cy="436"/>
            </a:xfrm>
            <a:custGeom>
              <a:avLst/>
              <a:gdLst>
                <a:gd name="T0" fmla="*/ 0 w 864"/>
                <a:gd name="T1" fmla="*/ 288 h 436"/>
                <a:gd name="T2" fmla="*/ 78 w 864"/>
                <a:gd name="T3" fmla="*/ 356 h 436"/>
                <a:gd name="T4" fmla="*/ 144 w 864"/>
                <a:gd name="T5" fmla="*/ 336 h 436"/>
                <a:gd name="T6" fmla="*/ 189 w 864"/>
                <a:gd name="T7" fmla="*/ 417 h 436"/>
                <a:gd name="T8" fmla="*/ 266 w 864"/>
                <a:gd name="T9" fmla="*/ 384 h 436"/>
                <a:gd name="T10" fmla="*/ 336 w 864"/>
                <a:gd name="T11" fmla="*/ 432 h 436"/>
                <a:gd name="T12" fmla="*/ 381 w 864"/>
                <a:gd name="T13" fmla="*/ 362 h 436"/>
                <a:gd name="T14" fmla="*/ 480 w 864"/>
                <a:gd name="T15" fmla="*/ 345 h 436"/>
                <a:gd name="T16" fmla="*/ 530 w 864"/>
                <a:gd name="T17" fmla="*/ 257 h 436"/>
                <a:gd name="T18" fmla="*/ 629 w 864"/>
                <a:gd name="T19" fmla="*/ 263 h 436"/>
                <a:gd name="T20" fmla="*/ 668 w 864"/>
                <a:gd name="T21" fmla="*/ 147 h 436"/>
                <a:gd name="T22" fmla="*/ 761 w 864"/>
                <a:gd name="T23" fmla="*/ 142 h 436"/>
                <a:gd name="T24" fmla="*/ 789 w 864"/>
                <a:gd name="T25" fmla="*/ 32 h 436"/>
                <a:gd name="T26" fmla="*/ 864 w 864"/>
                <a:gd name="T27" fmla="*/ 0 h 4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64"/>
                <a:gd name="T43" fmla="*/ 0 h 436"/>
                <a:gd name="T44" fmla="*/ 864 w 864"/>
                <a:gd name="T45" fmla="*/ 436 h 4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64" h="436">
                  <a:moveTo>
                    <a:pt x="0" y="288"/>
                  </a:moveTo>
                  <a:cubicBezTo>
                    <a:pt x="13" y="299"/>
                    <a:pt x="54" y="348"/>
                    <a:pt x="78" y="356"/>
                  </a:cubicBezTo>
                  <a:cubicBezTo>
                    <a:pt x="102" y="364"/>
                    <a:pt x="126" y="326"/>
                    <a:pt x="144" y="336"/>
                  </a:cubicBezTo>
                  <a:cubicBezTo>
                    <a:pt x="162" y="346"/>
                    <a:pt x="169" y="409"/>
                    <a:pt x="189" y="417"/>
                  </a:cubicBezTo>
                  <a:cubicBezTo>
                    <a:pt x="209" y="425"/>
                    <a:pt x="242" y="382"/>
                    <a:pt x="266" y="384"/>
                  </a:cubicBezTo>
                  <a:cubicBezTo>
                    <a:pt x="290" y="386"/>
                    <a:pt x="317" y="436"/>
                    <a:pt x="336" y="432"/>
                  </a:cubicBezTo>
                  <a:cubicBezTo>
                    <a:pt x="355" y="428"/>
                    <a:pt x="357" y="376"/>
                    <a:pt x="381" y="362"/>
                  </a:cubicBezTo>
                  <a:cubicBezTo>
                    <a:pt x="405" y="348"/>
                    <a:pt x="455" y="362"/>
                    <a:pt x="480" y="345"/>
                  </a:cubicBezTo>
                  <a:cubicBezTo>
                    <a:pt x="505" y="328"/>
                    <a:pt x="505" y="271"/>
                    <a:pt x="530" y="257"/>
                  </a:cubicBezTo>
                  <a:cubicBezTo>
                    <a:pt x="555" y="243"/>
                    <a:pt x="606" y="281"/>
                    <a:pt x="629" y="263"/>
                  </a:cubicBezTo>
                  <a:cubicBezTo>
                    <a:pt x="652" y="245"/>
                    <a:pt x="646" y="167"/>
                    <a:pt x="668" y="147"/>
                  </a:cubicBezTo>
                  <a:cubicBezTo>
                    <a:pt x="690" y="127"/>
                    <a:pt x="741" y="161"/>
                    <a:pt x="761" y="142"/>
                  </a:cubicBezTo>
                  <a:cubicBezTo>
                    <a:pt x="781" y="123"/>
                    <a:pt x="772" y="56"/>
                    <a:pt x="789" y="32"/>
                  </a:cubicBezTo>
                  <a:cubicBezTo>
                    <a:pt x="806" y="8"/>
                    <a:pt x="848" y="7"/>
                    <a:pt x="864" y="0"/>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78011" name="Freeform 21"/>
            <p:cNvSpPr>
              <a:spLocks/>
            </p:cNvSpPr>
            <p:nvPr/>
          </p:nvSpPr>
          <p:spPr bwMode="auto">
            <a:xfrm>
              <a:off x="1296" y="2208"/>
              <a:ext cx="206" cy="528"/>
            </a:xfrm>
            <a:custGeom>
              <a:avLst/>
              <a:gdLst>
                <a:gd name="T0" fmla="*/ 192 w 206"/>
                <a:gd name="T1" fmla="*/ 0 h 528"/>
                <a:gd name="T2" fmla="*/ 144 w 206"/>
                <a:gd name="T3" fmla="*/ 48 h 528"/>
                <a:gd name="T4" fmla="*/ 201 w 206"/>
                <a:gd name="T5" fmla="*/ 87 h 528"/>
                <a:gd name="T6" fmla="*/ 113 w 206"/>
                <a:gd name="T7" fmla="*/ 164 h 528"/>
                <a:gd name="T8" fmla="*/ 168 w 206"/>
                <a:gd name="T9" fmla="*/ 230 h 528"/>
                <a:gd name="T10" fmla="*/ 96 w 206"/>
                <a:gd name="T11" fmla="*/ 288 h 528"/>
                <a:gd name="T12" fmla="*/ 146 w 206"/>
                <a:gd name="T13" fmla="*/ 363 h 528"/>
                <a:gd name="T14" fmla="*/ 69 w 206"/>
                <a:gd name="T15" fmla="*/ 412 h 528"/>
                <a:gd name="T16" fmla="*/ 108 w 206"/>
                <a:gd name="T17" fmla="*/ 506 h 528"/>
                <a:gd name="T18" fmla="*/ 0 w 206"/>
                <a:gd name="T19" fmla="*/ 528 h 5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6"/>
                <a:gd name="T31" fmla="*/ 0 h 528"/>
                <a:gd name="T32" fmla="*/ 206 w 206"/>
                <a:gd name="T33" fmla="*/ 528 h 5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6" h="528">
                  <a:moveTo>
                    <a:pt x="192" y="0"/>
                  </a:moveTo>
                  <a:cubicBezTo>
                    <a:pt x="168" y="12"/>
                    <a:pt x="143" y="34"/>
                    <a:pt x="144" y="48"/>
                  </a:cubicBezTo>
                  <a:cubicBezTo>
                    <a:pt x="145" y="62"/>
                    <a:pt x="206" y="68"/>
                    <a:pt x="201" y="87"/>
                  </a:cubicBezTo>
                  <a:cubicBezTo>
                    <a:pt x="196" y="106"/>
                    <a:pt x="118" y="140"/>
                    <a:pt x="113" y="164"/>
                  </a:cubicBezTo>
                  <a:cubicBezTo>
                    <a:pt x="108" y="188"/>
                    <a:pt x="171" y="209"/>
                    <a:pt x="168" y="230"/>
                  </a:cubicBezTo>
                  <a:cubicBezTo>
                    <a:pt x="165" y="251"/>
                    <a:pt x="100" y="266"/>
                    <a:pt x="96" y="288"/>
                  </a:cubicBezTo>
                  <a:cubicBezTo>
                    <a:pt x="92" y="310"/>
                    <a:pt x="150" y="342"/>
                    <a:pt x="146" y="363"/>
                  </a:cubicBezTo>
                  <a:cubicBezTo>
                    <a:pt x="142" y="384"/>
                    <a:pt x="75" y="388"/>
                    <a:pt x="69" y="412"/>
                  </a:cubicBezTo>
                  <a:cubicBezTo>
                    <a:pt x="63" y="436"/>
                    <a:pt x="119" y="487"/>
                    <a:pt x="108" y="506"/>
                  </a:cubicBezTo>
                  <a:cubicBezTo>
                    <a:pt x="97" y="525"/>
                    <a:pt x="22" y="524"/>
                    <a:pt x="0" y="528"/>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78012" name="Text Box 22"/>
            <p:cNvSpPr txBox="1">
              <a:spLocks noChangeArrowheads="1"/>
            </p:cNvSpPr>
            <p:nvPr/>
          </p:nvSpPr>
          <p:spPr bwMode="auto">
            <a:xfrm>
              <a:off x="1296" y="1488"/>
              <a:ext cx="1043" cy="194"/>
            </a:xfrm>
            <a:prstGeom prst="rect">
              <a:avLst/>
            </a:prstGeom>
            <a:solidFill>
              <a:srgbClr val="FFFFCC"/>
            </a:solidFill>
            <a:ln w="9525">
              <a:no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400">
                  <a:solidFill>
                    <a:schemeClr val="accent2"/>
                  </a:solidFill>
                </a:rPr>
                <a:t>Ολική Ανάκλαση</a:t>
              </a:r>
              <a:endParaRPr lang="en-US" b="1">
                <a:solidFill>
                  <a:schemeClr val="accent2"/>
                </a:solidFill>
              </a:endParaRPr>
            </a:p>
          </p:txBody>
        </p:sp>
        <p:sp>
          <p:nvSpPr>
            <p:cNvPr id="78013" name="Line 23"/>
            <p:cNvSpPr>
              <a:spLocks noChangeShapeType="1"/>
            </p:cNvSpPr>
            <p:nvPr/>
          </p:nvSpPr>
          <p:spPr bwMode="auto">
            <a:xfrm>
              <a:off x="1680" y="1680"/>
              <a:ext cx="0" cy="9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grpSp>
        <p:nvGrpSpPr>
          <p:cNvPr id="6" name="Group 24"/>
          <p:cNvGrpSpPr>
            <a:grpSpLocks/>
          </p:cNvGrpSpPr>
          <p:nvPr/>
        </p:nvGrpSpPr>
        <p:grpSpPr bwMode="auto">
          <a:xfrm>
            <a:off x="1066800" y="4038600"/>
            <a:ext cx="7620000" cy="2438400"/>
            <a:chOff x="672" y="2544"/>
            <a:chExt cx="4800" cy="1536"/>
          </a:xfrm>
        </p:grpSpPr>
        <p:sp>
          <p:nvSpPr>
            <p:cNvPr id="77833" name="Text Box 25"/>
            <p:cNvSpPr txBox="1">
              <a:spLocks noChangeArrowheads="1"/>
            </p:cNvSpPr>
            <p:nvPr/>
          </p:nvSpPr>
          <p:spPr bwMode="auto">
            <a:xfrm>
              <a:off x="672" y="3312"/>
              <a:ext cx="2636"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2000" b="1">
                  <a:latin typeface="Comic Sans MS" charset="0"/>
                </a:rPr>
                <a:t>Χρησιμοποιώντας πολλές οπτικές </a:t>
              </a:r>
            </a:p>
            <a:p>
              <a:pPr algn="ctr"/>
              <a:r>
                <a:rPr lang="el-GR" sz="2000" b="1">
                  <a:latin typeface="Comic Sans MS" charset="0"/>
                </a:rPr>
                <a:t>ίνες</a:t>
              </a:r>
              <a:r>
                <a:rPr lang="en-US" sz="2000" b="1">
                  <a:latin typeface="Comic Sans MS" charset="0"/>
                </a:rPr>
                <a:t> </a:t>
              </a:r>
              <a:r>
                <a:rPr lang="el-GR" sz="2000" b="1">
                  <a:latin typeface="Comic Sans MS" charset="0"/>
                </a:rPr>
                <a:t>πολύ κοντά</a:t>
              </a:r>
              <a:endParaRPr lang="en-US" sz="2000" b="1">
                <a:latin typeface="Comic Sans MS" charset="0"/>
              </a:endParaRPr>
            </a:p>
            <a:p>
              <a:pPr algn="ctr"/>
              <a:r>
                <a:rPr lang="en-US" sz="2000" b="1">
                  <a:latin typeface="Comic Sans MS" charset="0"/>
                </a:rPr>
                <a:t>--&gt; </a:t>
              </a:r>
              <a:r>
                <a:rPr lang="el-GR" sz="2000" b="1">
                  <a:latin typeface="Comic Sans MS" charset="0"/>
                </a:rPr>
                <a:t>Γίνεται η τροχιά ορατή</a:t>
              </a:r>
              <a:endParaRPr lang="en-US" b="1">
                <a:latin typeface="Times New Roman" charset="0"/>
              </a:endParaRPr>
            </a:p>
          </p:txBody>
        </p:sp>
        <p:grpSp>
          <p:nvGrpSpPr>
            <p:cNvPr id="77834" name="Group 26"/>
            <p:cNvGrpSpPr>
              <a:grpSpLocks/>
            </p:cNvGrpSpPr>
            <p:nvPr/>
          </p:nvGrpSpPr>
          <p:grpSpPr bwMode="auto">
            <a:xfrm>
              <a:off x="3696" y="2544"/>
              <a:ext cx="1776" cy="1536"/>
              <a:chOff x="3456" y="2592"/>
              <a:chExt cx="1776" cy="1536"/>
            </a:xfrm>
          </p:grpSpPr>
          <p:sp>
            <p:nvSpPr>
              <p:cNvPr id="40987" name="Rectangle 27"/>
              <p:cNvSpPr>
                <a:spLocks noChangeArrowheads="1"/>
              </p:cNvSpPr>
              <p:nvPr/>
            </p:nvSpPr>
            <p:spPr bwMode="auto">
              <a:xfrm>
                <a:off x="3456" y="2832"/>
                <a:ext cx="1776" cy="1056"/>
              </a:xfrm>
              <a:prstGeom prst="rect">
                <a:avLst/>
              </a:prstGeom>
              <a:solidFill>
                <a:schemeClr val="bg1"/>
              </a:solidFill>
              <a:ln w="9525">
                <a:solidFill>
                  <a:schemeClr val="tx1"/>
                </a:solidFill>
                <a:miter lim="800000"/>
                <a:headEnd/>
                <a:tailEnd/>
              </a:ln>
              <a:effectLst>
                <a:outerShdw blurRad="63500" dist="107763" dir="2700000" algn="ctr" rotWithShape="0">
                  <a:schemeClr val="bg2">
                    <a:alpha val="74998"/>
                  </a:schemeClr>
                </a:outerShdw>
              </a:effectLst>
            </p:spPr>
            <p:txBody>
              <a:bodyPr anchor="ctr">
                <a:spAutoFit/>
              </a:bodyPr>
              <a:lstStyle/>
              <a:p>
                <a:pPr>
                  <a:defRPr/>
                </a:pPr>
                <a:endParaRPr lang="en-US">
                  <a:ea typeface="+mn-ea"/>
                  <a:cs typeface="+mn-cs"/>
                </a:endParaRPr>
              </a:p>
            </p:txBody>
          </p:sp>
          <p:sp>
            <p:nvSpPr>
              <p:cNvPr id="77836" name="Oval 28"/>
              <p:cNvSpPr>
                <a:spLocks noChangeArrowheads="1"/>
              </p:cNvSpPr>
              <p:nvPr/>
            </p:nvSpPr>
            <p:spPr bwMode="auto">
              <a:xfrm>
                <a:off x="3936"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37" name="Oval 29"/>
              <p:cNvSpPr>
                <a:spLocks noChangeArrowheads="1"/>
              </p:cNvSpPr>
              <p:nvPr/>
            </p:nvSpPr>
            <p:spPr bwMode="auto">
              <a:xfrm>
                <a:off x="4032"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38" name="Oval 30"/>
              <p:cNvSpPr>
                <a:spLocks noChangeArrowheads="1"/>
              </p:cNvSpPr>
              <p:nvPr/>
            </p:nvSpPr>
            <p:spPr bwMode="auto">
              <a:xfrm>
                <a:off x="4128"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39" name="Oval 31"/>
              <p:cNvSpPr>
                <a:spLocks noChangeArrowheads="1"/>
              </p:cNvSpPr>
              <p:nvPr/>
            </p:nvSpPr>
            <p:spPr bwMode="auto">
              <a:xfrm>
                <a:off x="4224"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0" name="Oval 32"/>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1" name="Oval 33"/>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2" name="Oval 34"/>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3" name="Oval 35"/>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4" name="Oval 36"/>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5" name="Oval 37"/>
              <p:cNvSpPr>
                <a:spLocks noChangeArrowheads="1"/>
              </p:cNvSpPr>
              <p:nvPr/>
            </p:nvSpPr>
            <p:spPr bwMode="auto">
              <a:xfrm>
                <a:off x="4032"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6" name="Oval 38"/>
              <p:cNvSpPr>
                <a:spLocks noChangeArrowheads="1"/>
              </p:cNvSpPr>
              <p:nvPr/>
            </p:nvSpPr>
            <p:spPr bwMode="auto">
              <a:xfrm>
                <a:off x="4128"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7" name="Oval 39"/>
              <p:cNvSpPr>
                <a:spLocks noChangeArrowheads="1"/>
              </p:cNvSpPr>
              <p:nvPr/>
            </p:nvSpPr>
            <p:spPr bwMode="auto">
              <a:xfrm>
                <a:off x="4224"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8" name="Oval 40"/>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49" name="Oval 41"/>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0" name="Oval 42"/>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1" name="Oval 43"/>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2" name="Oval 44"/>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3" name="Oval 45"/>
              <p:cNvSpPr>
                <a:spLocks noChangeArrowheads="1"/>
              </p:cNvSpPr>
              <p:nvPr/>
            </p:nvSpPr>
            <p:spPr bwMode="auto">
              <a:xfrm>
                <a:off x="4800"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4" name="Oval 46"/>
              <p:cNvSpPr>
                <a:spLocks noChangeArrowheads="1"/>
              </p:cNvSpPr>
              <p:nvPr/>
            </p:nvSpPr>
            <p:spPr bwMode="auto">
              <a:xfrm>
                <a:off x="4080"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5" name="Oval 47"/>
              <p:cNvSpPr>
                <a:spLocks noChangeArrowheads="1"/>
              </p:cNvSpPr>
              <p:nvPr/>
            </p:nvSpPr>
            <p:spPr bwMode="auto">
              <a:xfrm>
                <a:off x="4176"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6" name="Oval 48"/>
              <p:cNvSpPr>
                <a:spLocks noChangeArrowheads="1"/>
              </p:cNvSpPr>
              <p:nvPr/>
            </p:nvSpPr>
            <p:spPr bwMode="auto">
              <a:xfrm>
                <a:off x="4272"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7" name="Oval 49"/>
              <p:cNvSpPr>
                <a:spLocks noChangeArrowheads="1"/>
              </p:cNvSpPr>
              <p:nvPr/>
            </p:nvSpPr>
            <p:spPr bwMode="auto">
              <a:xfrm>
                <a:off x="4368"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8" name="Oval 50"/>
              <p:cNvSpPr>
                <a:spLocks noChangeArrowheads="1"/>
              </p:cNvSpPr>
              <p:nvPr/>
            </p:nvSpPr>
            <p:spPr bwMode="auto">
              <a:xfrm>
                <a:off x="4464"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59" name="Oval 51"/>
              <p:cNvSpPr>
                <a:spLocks noChangeArrowheads="1"/>
              </p:cNvSpPr>
              <p:nvPr/>
            </p:nvSpPr>
            <p:spPr bwMode="auto">
              <a:xfrm>
                <a:off x="4560"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0" name="Oval 52"/>
              <p:cNvSpPr>
                <a:spLocks noChangeArrowheads="1"/>
              </p:cNvSpPr>
              <p:nvPr/>
            </p:nvSpPr>
            <p:spPr bwMode="auto">
              <a:xfrm>
                <a:off x="4656"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1" name="Oval 53"/>
              <p:cNvSpPr>
                <a:spLocks noChangeArrowheads="1"/>
              </p:cNvSpPr>
              <p:nvPr/>
            </p:nvSpPr>
            <p:spPr bwMode="auto">
              <a:xfrm>
                <a:off x="4752"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2" name="Oval 54"/>
              <p:cNvSpPr>
                <a:spLocks noChangeArrowheads="1"/>
              </p:cNvSpPr>
              <p:nvPr/>
            </p:nvSpPr>
            <p:spPr bwMode="auto">
              <a:xfrm>
                <a:off x="4848"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3" name="Oval 55"/>
              <p:cNvSpPr>
                <a:spLocks noChangeArrowheads="1"/>
              </p:cNvSpPr>
              <p:nvPr/>
            </p:nvSpPr>
            <p:spPr bwMode="auto">
              <a:xfrm>
                <a:off x="4176"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4" name="Oval 56"/>
              <p:cNvSpPr>
                <a:spLocks noChangeArrowheads="1"/>
              </p:cNvSpPr>
              <p:nvPr/>
            </p:nvSpPr>
            <p:spPr bwMode="auto">
              <a:xfrm>
                <a:off x="4272" y="3072"/>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7865" name="Oval 57"/>
              <p:cNvSpPr>
                <a:spLocks noChangeArrowheads="1"/>
              </p:cNvSpPr>
              <p:nvPr/>
            </p:nvSpPr>
            <p:spPr bwMode="auto">
              <a:xfrm>
                <a:off x="4368"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6" name="Oval 58"/>
              <p:cNvSpPr>
                <a:spLocks noChangeArrowheads="1"/>
              </p:cNvSpPr>
              <p:nvPr/>
            </p:nvSpPr>
            <p:spPr bwMode="auto">
              <a:xfrm>
                <a:off x="4464"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7" name="Oval 59"/>
              <p:cNvSpPr>
                <a:spLocks noChangeArrowheads="1"/>
              </p:cNvSpPr>
              <p:nvPr/>
            </p:nvSpPr>
            <p:spPr bwMode="auto">
              <a:xfrm>
                <a:off x="4560"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8" name="Oval 60"/>
              <p:cNvSpPr>
                <a:spLocks noChangeArrowheads="1"/>
              </p:cNvSpPr>
              <p:nvPr/>
            </p:nvSpPr>
            <p:spPr bwMode="auto">
              <a:xfrm>
                <a:off x="4656"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69" name="Oval 61"/>
              <p:cNvSpPr>
                <a:spLocks noChangeArrowheads="1"/>
              </p:cNvSpPr>
              <p:nvPr/>
            </p:nvSpPr>
            <p:spPr bwMode="auto">
              <a:xfrm>
                <a:off x="4752"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0" name="Oval 62"/>
              <p:cNvSpPr>
                <a:spLocks noChangeArrowheads="1"/>
              </p:cNvSpPr>
              <p:nvPr/>
            </p:nvSpPr>
            <p:spPr bwMode="auto">
              <a:xfrm>
                <a:off x="4848"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1" name="Oval 63"/>
              <p:cNvSpPr>
                <a:spLocks noChangeArrowheads="1"/>
              </p:cNvSpPr>
              <p:nvPr/>
            </p:nvSpPr>
            <p:spPr bwMode="auto">
              <a:xfrm>
                <a:off x="4944"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2" name="Oval 64"/>
              <p:cNvSpPr>
                <a:spLocks noChangeArrowheads="1"/>
              </p:cNvSpPr>
              <p:nvPr/>
            </p:nvSpPr>
            <p:spPr bwMode="auto">
              <a:xfrm>
                <a:off x="4224"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3" name="Oval 65"/>
              <p:cNvSpPr>
                <a:spLocks noChangeArrowheads="1"/>
              </p:cNvSpPr>
              <p:nvPr/>
            </p:nvSpPr>
            <p:spPr bwMode="auto">
              <a:xfrm>
                <a:off x="4320"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4" name="Oval 66"/>
              <p:cNvSpPr>
                <a:spLocks noChangeArrowheads="1"/>
              </p:cNvSpPr>
              <p:nvPr/>
            </p:nvSpPr>
            <p:spPr bwMode="auto">
              <a:xfrm>
                <a:off x="441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5" name="Oval 67"/>
              <p:cNvSpPr>
                <a:spLocks noChangeArrowheads="1"/>
              </p:cNvSpPr>
              <p:nvPr/>
            </p:nvSpPr>
            <p:spPr bwMode="auto">
              <a:xfrm>
                <a:off x="451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6" name="Oval 68"/>
              <p:cNvSpPr>
                <a:spLocks noChangeArrowheads="1"/>
              </p:cNvSpPr>
              <p:nvPr/>
            </p:nvSpPr>
            <p:spPr bwMode="auto">
              <a:xfrm>
                <a:off x="460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7" name="Oval 69"/>
              <p:cNvSpPr>
                <a:spLocks noChangeArrowheads="1"/>
              </p:cNvSpPr>
              <p:nvPr/>
            </p:nvSpPr>
            <p:spPr bwMode="auto">
              <a:xfrm>
                <a:off x="470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8" name="Oval 70"/>
              <p:cNvSpPr>
                <a:spLocks noChangeArrowheads="1"/>
              </p:cNvSpPr>
              <p:nvPr/>
            </p:nvSpPr>
            <p:spPr bwMode="auto">
              <a:xfrm>
                <a:off x="480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79" name="Oval 71"/>
              <p:cNvSpPr>
                <a:spLocks noChangeArrowheads="1"/>
              </p:cNvSpPr>
              <p:nvPr/>
            </p:nvSpPr>
            <p:spPr bwMode="auto">
              <a:xfrm>
                <a:off x="489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0" name="Oval 72"/>
              <p:cNvSpPr>
                <a:spLocks noChangeArrowheads="1"/>
              </p:cNvSpPr>
              <p:nvPr/>
            </p:nvSpPr>
            <p:spPr bwMode="auto">
              <a:xfrm>
                <a:off x="499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1" name="Oval 73"/>
              <p:cNvSpPr>
                <a:spLocks noChangeArrowheads="1"/>
              </p:cNvSpPr>
              <p:nvPr/>
            </p:nvSpPr>
            <p:spPr bwMode="auto">
              <a:xfrm>
                <a:off x="4320" y="2976"/>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7882" name="Oval 74"/>
              <p:cNvSpPr>
                <a:spLocks noChangeArrowheads="1"/>
              </p:cNvSpPr>
              <p:nvPr/>
            </p:nvSpPr>
            <p:spPr bwMode="auto">
              <a:xfrm>
                <a:off x="441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3" name="Oval 75"/>
              <p:cNvSpPr>
                <a:spLocks noChangeArrowheads="1"/>
              </p:cNvSpPr>
              <p:nvPr/>
            </p:nvSpPr>
            <p:spPr bwMode="auto">
              <a:xfrm>
                <a:off x="451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4" name="Oval 76"/>
              <p:cNvSpPr>
                <a:spLocks noChangeArrowheads="1"/>
              </p:cNvSpPr>
              <p:nvPr/>
            </p:nvSpPr>
            <p:spPr bwMode="auto">
              <a:xfrm>
                <a:off x="460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5" name="Oval 77"/>
              <p:cNvSpPr>
                <a:spLocks noChangeArrowheads="1"/>
              </p:cNvSpPr>
              <p:nvPr/>
            </p:nvSpPr>
            <p:spPr bwMode="auto">
              <a:xfrm>
                <a:off x="470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6" name="Oval 78"/>
              <p:cNvSpPr>
                <a:spLocks noChangeArrowheads="1"/>
              </p:cNvSpPr>
              <p:nvPr/>
            </p:nvSpPr>
            <p:spPr bwMode="auto">
              <a:xfrm>
                <a:off x="480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7" name="Oval 79"/>
              <p:cNvSpPr>
                <a:spLocks noChangeArrowheads="1"/>
              </p:cNvSpPr>
              <p:nvPr/>
            </p:nvSpPr>
            <p:spPr bwMode="auto">
              <a:xfrm>
                <a:off x="489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8" name="Oval 80"/>
              <p:cNvSpPr>
                <a:spLocks noChangeArrowheads="1"/>
              </p:cNvSpPr>
              <p:nvPr/>
            </p:nvSpPr>
            <p:spPr bwMode="auto">
              <a:xfrm>
                <a:off x="499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89" name="Oval 81"/>
              <p:cNvSpPr>
                <a:spLocks noChangeArrowheads="1"/>
              </p:cNvSpPr>
              <p:nvPr/>
            </p:nvSpPr>
            <p:spPr bwMode="auto">
              <a:xfrm>
                <a:off x="508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0" name="Oval 82"/>
              <p:cNvSpPr>
                <a:spLocks noChangeArrowheads="1"/>
              </p:cNvSpPr>
              <p:nvPr/>
            </p:nvSpPr>
            <p:spPr bwMode="auto">
              <a:xfrm>
                <a:off x="4032"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1" name="Oval 83"/>
              <p:cNvSpPr>
                <a:spLocks noChangeArrowheads="1"/>
              </p:cNvSpPr>
              <p:nvPr/>
            </p:nvSpPr>
            <p:spPr bwMode="auto">
              <a:xfrm>
                <a:off x="4128"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2" name="Oval 84"/>
              <p:cNvSpPr>
                <a:spLocks noChangeArrowheads="1"/>
              </p:cNvSpPr>
              <p:nvPr/>
            </p:nvSpPr>
            <p:spPr bwMode="auto">
              <a:xfrm>
                <a:off x="4224"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3" name="Oval 85"/>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4" name="Oval 86"/>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5" name="Oval 87"/>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6" name="Oval 88"/>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7" name="Oval 89"/>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8" name="Oval 90"/>
              <p:cNvSpPr>
                <a:spLocks noChangeArrowheads="1"/>
              </p:cNvSpPr>
              <p:nvPr/>
            </p:nvSpPr>
            <p:spPr bwMode="auto">
              <a:xfrm>
                <a:off x="4800"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899" name="Oval 91"/>
              <p:cNvSpPr>
                <a:spLocks noChangeArrowheads="1"/>
              </p:cNvSpPr>
              <p:nvPr/>
            </p:nvSpPr>
            <p:spPr bwMode="auto">
              <a:xfrm>
                <a:off x="4128"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0" name="Oval 92"/>
              <p:cNvSpPr>
                <a:spLocks noChangeArrowheads="1"/>
              </p:cNvSpPr>
              <p:nvPr/>
            </p:nvSpPr>
            <p:spPr bwMode="auto">
              <a:xfrm>
                <a:off x="4224"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1" name="Oval 93"/>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2" name="Oval 94"/>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3" name="Oval 95"/>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4" name="Oval 96"/>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5" name="Oval 97"/>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6" name="Oval 98"/>
              <p:cNvSpPr>
                <a:spLocks noChangeArrowheads="1"/>
              </p:cNvSpPr>
              <p:nvPr/>
            </p:nvSpPr>
            <p:spPr bwMode="auto">
              <a:xfrm>
                <a:off x="4800"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7" name="Oval 99"/>
              <p:cNvSpPr>
                <a:spLocks noChangeArrowheads="1"/>
              </p:cNvSpPr>
              <p:nvPr/>
            </p:nvSpPr>
            <p:spPr bwMode="auto">
              <a:xfrm>
                <a:off x="4128"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8" name="Oval 100"/>
              <p:cNvSpPr>
                <a:spLocks noChangeArrowheads="1"/>
              </p:cNvSpPr>
              <p:nvPr/>
            </p:nvSpPr>
            <p:spPr bwMode="auto">
              <a:xfrm>
                <a:off x="4224"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09" name="Oval 101"/>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0" name="Oval 102"/>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1" name="Oval 103"/>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2" name="Oval 104"/>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3" name="Oval 105"/>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4" name="Oval 106"/>
              <p:cNvSpPr>
                <a:spLocks noChangeArrowheads="1"/>
              </p:cNvSpPr>
              <p:nvPr/>
            </p:nvSpPr>
            <p:spPr bwMode="auto">
              <a:xfrm>
                <a:off x="4800"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5" name="Oval 107"/>
              <p:cNvSpPr>
                <a:spLocks noChangeArrowheads="1"/>
              </p:cNvSpPr>
              <p:nvPr/>
            </p:nvSpPr>
            <p:spPr bwMode="auto">
              <a:xfrm>
                <a:off x="4224" y="3168"/>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7916" name="Oval 108"/>
              <p:cNvSpPr>
                <a:spLocks noChangeArrowheads="1"/>
              </p:cNvSpPr>
              <p:nvPr/>
            </p:nvSpPr>
            <p:spPr bwMode="auto">
              <a:xfrm>
                <a:off x="4320"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7" name="Oval 109"/>
              <p:cNvSpPr>
                <a:spLocks noChangeArrowheads="1"/>
              </p:cNvSpPr>
              <p:nvPr/>
            </p:nvSpPr>
            <p:spPr bwMode="auto">
              <a:xfrm>
                <a:off x="4416"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8" name="Oval 110"/>
              <p:cNvSpPr>
                <a:spLocks noChangeArrowheads="1"/>
              </p:cNvSpPr>
              <p:nvPr/>
            </p:nvSpPr>
            <p:spPr bwMode="auto">
              <a:xfrm>
                <a:off x="4512"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19" name="Oval 111"/>
              <p:cNvSpPr>
                <a:spLocks noChangeArrowheads="1"/>
              </p:cNvSpPr>
              <p:nvPr/>
            </p:nvSpPr>
            <p:spPr bwMode="auto">
              <a:xfrm>
                <a:off x="4608"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0" name="Oval 112"/>
              <p:cNvSpPr>
                <a:spLocks noChangeArrowheads="1"/>
              </p:cNvSpPr>
              <p:nvPr/>
            </p:nvSpPr>
            <p:spPr bwMode="auto">
              <a:xfrm>
                <a:off x="4704"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1" name="Oval 113"/>
              <p:cNvSpPr>
                <a:spLocks noChangeArrowheads="1"/>
              </p:cNvSpPr>
              <p:nvPr/>
            </p:nvSpPr>
            <p:spPr bwMode="auto">
              <a:xfrm>
                <a:off x="4800"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2" name="Oval 114"/>
              <p:cNvSpPr>
                <a:spLocks noChangeArrowheads="1"/>
              </p:cNvSpPr>
              <p:nvPr/>
            </p:nvSpPr>
            <p:spPr bwMode="auto">
              <a:xfrm>
                <a:off x="3504"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3" name="Oval 115"/>
              <p:cNvSpPr>
                <a:spLocks noChangeArrowheads="1"/>
              </p:cNvSpPr>
              <p:nvPr/>
            </p:nvSpPr>
            <p:spPr bwMode="auto">
              <a:xfrm>
                <a:off x="3600"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4" name="Oval 116"/>
              <p:cNvSpPr>
                <a:spLocks noChangeArrowheads="1"/>
              </p:cNvSpPr>
              <p:nvPr/>
            </p:nvSpPr>
            <p:spPr bwMode="auto">
              <a:xfrm>
                <a:off x="369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5" name="Oval 117"/>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6" name="Oval 118"/>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7" name="Oval 119"/>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8" name="Oval 120"/>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29" name="Oval 121"/>
              <p:cNvSpPr>
                <a:spLocks noChangeArrowheads="1"/>
              </p:cNvSpPr>
              <p:nvPr/>
            </p:nvSpPr>
            <p:spPr bwMode="auto">
              <a:xfrm>
                <a:off x="417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0" name="Oval 122"/>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1" name="Oval 123"/>
              <p:cNvSpPr>
                <a:spLocks noChangeArrowheads="1"/>
              </p:cNvSpPr>
              <p:nvPr/>
            </p:nvSpPr>
            <p:spPr bwMode="auto">
              <a:xfrm>
                <a:off x="3600"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2" name="Oval 124"/>
              <p:cNvSpPr>
                <a:spLocks noChangeArrowheads="1"/>
              </p:cNvSpPr>
              <p:nvPr/>
            </p:nvSpPr>
            <p:spPr bwMode="auto">
              <a:xfrm>
                <a:off x="369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3" name="Oval 125"/>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4" name="Oval 126"/>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5" name="Oval 127"/>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6" name="Oval 128"/>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7" name="Oval 129"/>
              <p:cNvSpPr>
                <a:spLocks noChangeArrowheads="1"/>
              </p:cNvSpPr>
              <p:nvPr/>
            </p:nvSpPr>
            <p:spPr bwMode="auto">
              <a:xfrm>
                <a:off x="417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8" name="Oval 130"/>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39" name="Oval 131"/>
              <p:cNvSpPr>
                <a:spLocks noChangeArrowheads="1"/>
              </p:cNvSpPr>
              <p:nvPr/>
            </p:nvSpPr>
            <p:spPr bwMode="auto">
              <a:xfrm>
                <a:off x="436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0" name="Oval 132"/>
              <p:cNvSpPr>
                <a:spLocks noChangeArrowheads="1"/>
              </p:cNvSpPr>
              <p:nvPr/>
            </p:nvSpPr>
            <p:spPr bwMode="auto">
              <a:xfrm>
                <a:off x="3648"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1" name="Oval 133"/>
              <p:cNvSpPr>
                <a:spLocks noChangeArrowheads="1"/>
              </p:cNvSpPr>
              <p:nvPr/>
            </p:nvSpPr>
            <p:spPr bwMode="auto">
              <a:xfrm>
                <a:off x="3744"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2" name="Oval 134"/>
              <p:cNvSpPr>
                <a:spLocks noChangeArrowheads="1"/>
              </p:cNvSpPr>
              <p:nvPr/>
            </p:nvSpPr>
            <p:spPr bwMode="auto">
              <a:xfrm>
                <a:off x="3840"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3" name="Oval 135"/>
              <p:cNvSpPr>
                <a:spLocks noChangeArrowheads="1"/>
              </p:cNvSpPr>
              <p:nvPr/>
            </p:nvSpPr>
            <p:spPr bwMode="auto">
              <a:xfrm>
                <a:off x="3936"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4" name="Oval 136"/>
              <p:cNvSpPr>
                <a:spLocks noChangeArrowheads="1"/>
              </p:cNvSpPr>
              <p:nvPr/>
            </p:nvSpPr>
            <p:spPr bwMode="auto">
              <a:xfrm>
                <a:off x="4032"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5" name="Oval 137"/>
              <p:cNvSpPr>
                <a:spLocks noChangeArrowheads="1"/>
              </p:cNvSpPr>
              <p:nvPr/>
            </p:nvSpPr>
            <p:spPr bwMode="auto">
              <a:xfrm>
                <a:off x="4128"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6" name="Oval 138"/>
              <p:cNvSpPr>
                <a:spLocks noChangeArrowheads="1"/>
              </p:cNvSpPr>
              <p:nvPr/>
            </p:nvSpPr>
            <p:spPr bwMode="auto">
              <a:xfrm>
                <a:off x="4224"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7" name="Oval 139"/>
              <p:cNvSpPr>
                <a:spLocks noChangeArrowheads="1"/>
              </p:cNvSpPr>
              <p:nvPr/>
            </p:nvSpPr>
            <p:spPr bwMode="auto">
              <a:xfrm>
                <a:off x="4320"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8" name="Oval 140"/>
              <p:cNvSpPr>
                <a:spLocks noChangeArrowheads="1"/>
              </p:cNvSpPr>
              <p:nvPr/>
            </p:nvSpPr>
            <p:spPr bwMode="auto">
              <a:xfrm>
                <a:off x="4416"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49" name="Oval 141"/>
              <p:cNvSpPr>
                <a:spLocks noChangeArrowheads="1"/>
              </p:cNvSpPr>
              <p:nvPr/>
            </p:nvSpPr>
            <p:spPr bwMode="auto">
              <a:xfrm>
                <a:off x="3744"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0" name="Oval 142"/>
              <p:cNvSpPr>
                <a:spLocks noChangeArrowheads="1"/>
              </p:cNvSpPr>
              <p:nvPr/>
            </p:nvSpPr>
            <p:spPr bwMode="auto">
              <a:xfrm>
                <a:off x="3840"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1" name="Oval 143"/>
              <p:cNvSpPr>
                <a:spLocks noChangeArrowheads="1"/>
              </p:cNvSpPr>
              <p:nvPr/>
            </p:nvSpPr>
            <p:spPr bwMode="auto">
              <a:xfrm>
                <a:off x="3936"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2" name="Oval 144"/>
              <p:cNvSpPr>
                <a:spLocks noChangeArrowheads="1"/>
              </p:cNvSpPr>
              <p:nvPr/>
            </p:nvSpPr>
            <p:spPr bwMode="auto">
              <a:xfrm>
                <a:off x="4032"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3" name="Oval 145"/>
              <p:cNvSpPr>
                <a:spLocks noChangeArrowheads="1"/>
              </p:cNvSpPr>
              <p:nvPr/>
            </p:nvSpPr>
            <p:spPr bwMode="auto">
              <a:xfrm>
                <a:off x="4128"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4" name="Oval 146"/>
              <p:cNvSpPr>
                <a:spLocks noChangeArrowheads="1"/>
              </p:cNvSpPr>
              <p:nvPr/>
            </p:nvSpPr>
            <p:spPr bwMode="auto">
              <a:xfrm>
                <a:off x="4224" y="3456"/>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7955" name="Oval 147"/>
              <p:cNvSpPr>
                <a:spLocks noChangeArrowheads="1"/>
              </p:cNvSpPr>
              <p:nvPr/>
            </p:nvSpPr>
            <p:spPr bwMode="auto">
              <a:xfrm>
                <a:off x="4320"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6" name="Oval 148"/>
              <p:cNvSpPr>
                <a:spLocks noChangeArrowheads="1"/>
              </p:cNvSpPr>
              <p:nvPr/>
            </p:nvSpPr>
            <p:spPr bwMode="auto">
              <a:xfrm>
                <a:off x="4416"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7" name="Oval 149"/>
              <p:cNvSpPr>
                <a:spLocks noChangeArrowheads="1"/>
              </p:cNvSpPr>
              <p:nvPr/>
            </p:nvSpPr>
            <p:spPr bwMode="auto">
              <a:xfrm>
                <a:off x="4512"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8" name="Oval 150"/>
              <p:cNvSpPr>
                <a:spLocks noChangeArrowheads="1"/>
              </p:cNvSpPr>
              <p:nvPr/>
            </p:nvSpPr>
            <p:spPr bwMode="auto">
              <a:xfrm>
                <a:off x="3792" y="288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59" name="Oval 151"/>
              <p:cNvSpPr>
                <a:spLocks noChangeArrowheads="1"/>
              </p:cNvSpPr>
              <p:nvPr/>
            </p:nvSpPr>
            <p:spPr bwMode="auto">
              <a:xfrm>
                <a:off x="3888"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0" name="Oval 152"/>
              <p:cNvSpPr>
                <a:spLocks noChangeArrowheads="1"/>
              </p:cNvSpPr>
              <p:nvPr/>
            </p:nvSpPr>
            <p:spPr bwMode="auto">
              <a:xfrm>
                <a:off x="3984"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1" name="Oval 153"/>
              <p:cNvSpPr>
                <a:spLocks noChangeArrowheads="1"/>
              </p:cNvSpPr>
              <p:nvPr/>
            </p:nvSpPr>
            <p:spPr bwMode="auto">
              <a:xfrm>
                <a:off x="4080"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2" name="Oval 154"/>
              <p:cNvSpPr>
                <a:spLocks noChangeArrowheads="1"/>
              </p:cNvSpPr>
              <p:nvPr/>
            </p:nvSpPr>
            <p:spPr bwMode="auto">
              <a:xfrm>
                <a:off x="4176"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3" name="Oval 155"/>
              <p:cNvSpPr>
                <a:spLocks noChangeArrowheads="1"/>
              </p:cNvSpPr>
              <p:nvPr/>
            </p:nvSpPr>
            <p:spPr bwMode="auto">
              <a:xfrm>
                <a:off x="4272"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4" name="Oval 156"/>
              <p:cNvSpPr>
                <a:spLocks noChangeArrowheads="1"/>
              </p:cNvSpPr>
              <p:nvPr/>
            </p:nvSpPr>
            <p:spPr bwMode="auto">
              <a:xfrm>
                <a:off x="4368"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5" name="Oval 157"/>
              <p:cNvSpPr>
                <a:spLocks noChangeArrowheads="1"/>
              </p:cNvSpPr>
              <p:nvPr/>
            </p:nvSpPr>
            <p:spPr bwMode="auto">
              <a:xfrm>
                <a:off x="4464"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6" name="Oval 158"/>
              <p:cNvSpPr>
                <a:spLocks noChangeArrowheads="1"/>
              </p:cNvSpPr>
              <p:nvPr/>
            </p:nvSpPr>
            <p:spPr bwMode="auto">
              <a:xfrm>
                <a:off x="4560"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7" name="Oval 159"/>
              <p:cNvSpPr>
                <a:spLocks noChangeArrowheads="1"/>
              </p:cNvSpPr>
              <p:nvPr/>
            </p:nvSpPr>
            <p:spPr bwMode="auto">
              <a:xfrm>
                <a:off x="3888"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8" name="Oval 160"/>
              <p:cNvSpPr>
                <a:spLocks noChangeArrowheads="1"/>
              </p:cNvSpPr>
              <p:nvPr/>
            </p:nvSpPr>
            <p:spPr bwMode="auto">
              <a:xfrm>
                <a:off x="3984"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69" name="Oval 161"/>
              <p:cNvSpPr>
                <a:spLocks noChangeArrowheads="1"/>
              </p:cNvSpPr>
              <p:nvPr/>
            </p:nvSpPr>
            <p:spPr bwMode="auto">
              <a:xfrm>
                <a:off x="4080"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0" name="Oval 162"/>
              <p:cNvSpPr>
                <a:spLocks noChangeArrowheads="1"/>
              </p:cNvSpPr>
              <p:nvPr/>
            </p:nvSpPr>
            <p:spPr bwMode="auto">
              <a:xfrm>
                <a:off x="4176"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1" name="Oval 163"/>
              <p:cNvSpPr>
                <a:spLocks noChangeArrowheads="1"/>
              </p:cNvSpPr>
              <p:nvPr/>
            </p:nvSpPr>
            <p:spPr bwMode="auto">
              <a:xfrm>
                <a:off x="4272" y="3360"/>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7972" name="Oval 164"/>
              <p:cNvSpPr>
                <a:spLocks noChangeArrowheads="1"/>
              </p:cNvSpPr>
              <p:nvPr/>
            </p:nvSpPr>
            <p:spPr bwMode="auto">
              <a:xfrm>
                <a:off x="4368"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3" name="Oval 165"/>
              <p:cNvSpPr>
                <a:spLocks noChangeArrowheads="1"/>
              </p:cNvSpPr>
              <p:nvPr/>
            </p:nvSpPr>
            <p:spPr bwMode="auto">
              <a:xfrm>
                <a:off x="4464"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4" name="Oval 166"/>
              <p:cNvSpPr>
                <a:spLocks noChangeArrowheads="1"/>
              </p:cNvSpPr>
              <p:nvPr/>
            </p:nvSpPr>
            <p:spPr bwMode="auto">
              <a:xfrm>
                <a:off x="4560"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5" name="Oval 167"/>
              <p:cNvSpPr>
                <a:spLocks noChangeArrowheads="1"/>
              </p:cNvSpPr>
              <p:nvPr/>
            </p:nvSpPr>
            <p:spPr bwMode="auto">
              <a:xfrm>
                <a:off x="4656"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6" name="Oval 168"/>
              <p:cNvSpPr>
                <a:spLocks noChangeArrowheads="1"/>
              </p:cNvSpPr>
              <p:nvPr/>
            </p:nvSpPr>
            <p:spPr bwMode="auto">
              <a:xfrm>
                <a:off x="3600" y="297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7" name="Oval 169"/>
              <p:cNvSpPr>
                <a:spLocks noChangeArrowheads="1"/>
              </p:cNvSpPr>
              <p:nvPr/>
            </p:nvSpPr>
            <p:spPr bwMode="auto">
              <a:xfrm>
                <a:off x="369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8" name="Oval 170"/>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79" name="Oval 171"/>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0" name="Oval 172"/>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1" name="Oval 173"/>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2" name="Oval 174"/>
              <p:cNvSpPr>
                <a:spLocks noChangeArrowheads="1"/>
              </p:cNvSpPr>
              <p:nvPr/>
            </p:nvSpPr>
            <p:spPr bwMode="auto">
              <a:xfrm>
                <a:off x="417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3" name="Oval 175"/>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4" name="Oval 176"/>
              <p:cNvSpPr>
                <a:spLocks noChangeArrowheads="1"/>
              </p:cNvSpPr>
              <p:nvPr/>
            </p:nvSpPr>
            <p:spPr bwMode="auto">
              <a:xfrm>
                <a:off x="436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5" name="Oval 177"/>
              <p:cNvSpPr>
                <a:spLocks noChangeArrowheads="1"/>
              </p:cNvSpPr>
              <p:nvPr/>
            </p:nvSpPr>
            <p:spPr bwMode="auto">
              <a:xfrm>
                <a:off x="369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6" name="Oval 178"/>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7" name="Oval 179"/>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8" name="Oval 180"/>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89" name="Oval 181"/>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0" name="Oval 182"/>
              <p:cNvSpPr>
                <a:spLocks noChangeArrowheads="1"/>
              </p:cNvSpPr>
              <p:nvPr/>
            </p:nvSpPr>
            <p:spPr bwMode="auto">
              <a:xfrm>
                <a:off x="417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1" name="Oval 183"/>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2" name="Oval 184"/>
              <p:cNvSpPr>
                <a:spLocks noChangeArrowheads="1"/>
              </p:cNvSpPr>
              <p:nvPr/>
            </p:nvSpPr>
            <p:spPr bwMode="auto">
              <a:xfrm>
                <a:off x="436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3" name="Oval 185"/>
              <p:cNvSpPr>
                <a:spLocks noChangeArrowheads="1"/>
              </p:cNvSpPr>
              <p:nvPr/>
            </p:nvSpPr>
            <p:spPr bwMode="auto">
              <a:xfrm>
                <a:off x="3696" y="307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4" name="Oval 186"/>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5" name="Oval 187"/>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6" name="Oval 188"/>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7" name="Oval 189"/>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8" name="Oval 190"/>
              <p:cNvSpPr>
                <a:spLocks noChangeArrowheads="1"/>
              </p:cNvSpPr>
              <p:nvPr/>
            </p:nvSpPr>
            <p:spPr bwMode="auto">
              <a:xfrm>
                <a:off x="4176" y="355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7999" name="Oval 191"/>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0" name="Oval 192"/>
              <p:cNvSpPr>
                <a:spLocks noChangeArrowheads="1"/>
              </p:cNvSpPr>
              <p:nvPr/>
            </p:nvSpPr>
            <p:spPr bwMode="auto">
              <a:xfrm>
                <a:off x="436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1" name="Oval 193"/>
              <p:cNvSpPr>
                <a:spLocks noChangeArrowheads="1"/>
              </p:cNvSpPr>
              <p:nvPr/>
            </p:nvSpPr>
            <p:spPr bwMode="auto">
              <a:xfrm>
                <a:off x="3792" y="316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2" name="Oval 194"/>
              <p:cNvSpPr>
                <a:spLocks noChangeArrowheads="1"/>
              </p:cNvSpPr>
              <p:nvPr/>
            </p:nvSpPr>
            <p:spPr bwMode="auto">
              <a:xfrm>
                <a:off x="3888" y="326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3" name="Oval 195"/>
              <p:cNvSpPr>
                <a:spLocks noChangeArrowheads="1"/>
              </p:cNvSpPr>
              <p:nvPr/>
            </p:nvSpPr>
            <p:spPr bwMode="auto">
              <a:xfrm>
                <a:off x="3984" y="3360"/>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4" name="Oval 196"/>
              <p:cNvSpPr>
                <a:spLocks noChangeArrowheads="1"/>
              </p:cNvSpPr>
              <p:nvPr/>
            </p:nvSpPr>
            <p:spPr bwMode="auto">
              <a:xfrm>
                <a:off x="4080" y="3456"/>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5" name="Oval 197"/>
              <p:cNvSpPr>
                <a:spLocks noChangeArrowheads="1"/>
              </p:cNvSpPr>
              <p:nvPr/>
            </p:nvSpPr>
            <p:spPr bwMode="auto">
              <a:xfrm>
                <a:off x="4176" y="3552"/>
                <a:ext cx="96" cy="96"/>
              </a:xfrm>
              <a:prstGeom prst="ellipse">
                <a:avLst/>
              </a:prstGeom>
              <a:solidFill>
                <a:srgbClr val="FFCC00"/>
              </a:solidFill>
              <a:ln w="9525">
                <a:solidFill>
                  <a:schemeClr val="tx1"/>
                </a:solidFill>
                <a:round/>
                <a:headEnd/>
                <a:tailEnd/>
              </a:ln>
            </p:spPr>
            <p:txBody>
              <a:bodyPr anchor="ctr">
                <a:spAutoFit/>
              </a:bodyPr>
              <a:lstStyle/>
              <a:p>
                <a:endParaRPr lang="en-US"/>
              </a:p>
            </p:txBody>
          </p:sp>
          <p:sp>
            <p:nvSpPr>
              <p:cNvPr id="78006" name="Oval 198"/>
              <p:cNvSpPr>
                <a:spLocks noChangeArrowheads="1"/>
              </p:cNvSpPr>
              <p:nvPr/>
            </p:nvSpPr>
            <p:spPr bwMode="auto">
              <a:xfrm>
                <a:off x="4272" y="3648"/>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7" name="Oval 199"/>
              <p:cNvSpPr>
                <a:spLocks noChangeArrowheads="1"/>
              </p:cNvSpPr>
              <p:nvPr/>
            </p:nvSpPr>
            <p:spPr bwMode="auto">
              <a:xfrm>
                <a:off x="4368" y="3744"/>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8008" name="Line 200"/>
              <p:cNvSpPr>
                <a:spLocks noChangeShapeType="1"/>
              </p:cNvSpPr>
              <p:nvPr/>
            </p:nvSpPr>
            <p:spPr bwMode="auto">
              <a:xfrm flipH="1">
                <a:off x="4224" y="2592"/>
                <a:ext cx="144" cy="1536"/>
              </a:xfrm>
              <a:prstGeom prst="line">
                <a:avLst/>
              </a:prstGeom>
              <a:noFill/>
              <a:ln w="19050">
                <a:solidFill>
                  <a:schemeClr val="accent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grpSp>
      <p:pic>
        <p:nvPicPr>
          <p:cNvPr id="202"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nodeType="afterGroup">
                            <p:stCondLst>
                              <p:cond delay="500"/>
                            </p:stCondLst>
                            <p:childTnLst>
                              <p:par>
                                <p:cTn id="13" presetID="9" presetClass="entr" presetSubtype="0" fill="hold" nodeType="afterEffect">
                                  <p:stCondLst>
                                    <p:cond delay="200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500"/>
                                        <p:tgtEl>
                                          <p:spTgt spid="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1"/>
          </p:nvPr>
        </p:nvSpPr>
        <p:spPr/>
        <p:txBody>
          <a:bodyPr/>
          <a:lstStyle/>
          <a:p>
            <a:pPr>
              <a:defRPr/>
            </a:pPr>
            <a:r>
              <a:rPr lang="el-GR" smtClean="0"/>
              <a:t>Ανιχνευτές Σωματιδίων</a:t>
            </a:r>
            <a:endParaRPr lang="en-US"/>
          </a:p>
        </p:txBody>
      </p:sp>
      <p:sp>
        <p:nvSpPr>
          <p:cNvPr id="7"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F9025E3-C079-3F41-A97B-F4DB7355DF46}" type="slidenum">
              <a:rPr lang="en-US" sz="1400">
                <a:latin typeface="Arial" charset="0"/>
              </a:rPr>
              <a:pPr/>
              <a:t>26</a:t>
            </a:fld>
            <a:endParaRPr lang="en-US" sz="1400">
              <a:latin typeface="Arial" charset="0"/>
            </a:endParaRPr>
          </a:p>
        </p:txBody>
      </p:sp>
      <p:pic>
        <p:nvPicPr>
          <p:cNvPr id="79876" name="Picture 2"/>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7" name="Picture 3" descr="scintillator_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1700213"/>
            <a:ext cx="5280025"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8" name="Picture 4" descr="scintillator_2"/>
          <p:cNvPicPr>
            <a:picLocks noChangeAspect="1" noChangeArrowheads="1"/>
          </p:cNvPicPr>
          <p:nvPr/>
        </p:nvPicPr>
        <p:blipFill>
          <a:blip r:embed="rId5">
            <a:extLst>
              <a:ext uri="{28A0092B-C50C-407E-A947-70E740481C1C}">
                <a14:useLocalDpi xmlns:a14="http://schemas.microsoft.com/office/drawing/2010/main" val="0"/>
              </a:ext>
            </a:extLst>
          </a:blip>
          <a:srcRect r="47513"/>
          <a:stretch>
            <a:fillRect/>
          </a:stretch>
        </p:blipFill>
        <p:spPr bwMode="auto">
          <a:xfrm>
            <a:off x="539750" y="1557338"/>
            <a:ext cx="2166938" cy="297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9" name="Text Box 5"/>
          <p:cNvSpPr txBox="1">
            <a:spLocks noChangeArrowheads="1"/>
          </p:cNvSpPr>
          <p:nvPr/>
        </p:nvSpPr>
        <p:spPr bwMode="auto">
          <a:xfrm>
            <a:off x="990600" y="330200"/>
            <a:ext cx="72532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latin typeface="Comic Sans MS" charset="0"/>
              </a:rPr>
              <a:t>Τώρα είμαστε έτοιμοι να ανιχνεύσουμε</a:t>
            </a:r>
            <a:r>
              <a:rPr lang="en-GB" sz="1800">
                <a:latin typeface="Comic Sans MS" charset="0"/>
              </a:rPr>
              <a:t> </a:t>
            </a:r>
            <a:r>
              <a:rPr lang="el-GR" sz="1800">
                <a:latin typeface="Comic Sans MS" charset="0"/>
              </a:rPr>
              <a:t>τις ακτινοβολίες:</a:t>
            </a:r>
            <a:endParaRPr lang="en-GB" sz="1800">
              <a:latin typeface="Comic Sans MS" charset="0"/>
            </a:endParaRPr>
          </a:p>
          <a:p>
            <a:r>
              <a:rPr lang="en-GB" sz="1800">
                <a:latin typeface="Comic Sans MS" charset="0"/>
              </a:rPr>
              <a:t>			Cherenkov </a:t>
            </a:r>
            <a:r>
              <a:rPr lang="el-GR" sz="1800">
                <a:latin typeface="Comic Sans MS" charset="0"/>
              </a:rPr>
              <a:t>και</a:t>
            </a:r>
            <a:r>
              <a:rPr lang="en-GB" sz="1800">
                <a:latin typeface="Comic Sans MS" charset="0"/>
              </a:rPr>
              <a:t> </a:t>
            </a:r>
            <a:r>
              <a:rPr lang="el-GR" sz="1800">
                <a:latin typeface="Comic Sans MS" charset="0"/>
              </a:rPr>
              <a:t>Διέλευσης</a:t>
            </a:r>
            <a:endParaRPr lang="en-GB" sz="1800">
              <a:latin typeface="Comic Sans MS" charset="0"/>
            </a:endParaRPr>
          </a:p>
        </p:txBody>
      </p:sp>
      <p:pic>
        <p:nvPicPr>
          <p:cNvPr id="8"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8192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01F92FD-6CFE-7F47-BEE3-D48C4D8ABC8E}" type="slidenum">
              <a:rPr lang="en-US" sz="1200"/>
              <a:pPr/>
              <a:t>27</a:t>
            </a:fld>
            <a:endParaRPr lang="en-US" sz="1200"/>
          </a:p>
        </p:txBody>
      </p:sp>
      <p:sp>
        <p:nvSpPr>
          <p:cNvPr id="81925" name="Rectangle 2"/>
          <p:cNvSpPr>
            <a:spLocks noGrp="1" noChangeArrowheads="1"/>
          </p:cNvSpPr>
          <p:nvPr>
            <p:ph type="title"/>
          </p:nvPr>
        </p:nvSpPr>
        <p:spPr>
          <a:xfrm>
            <a:off x="838200" y="0"/>
            <a:ext cx="8001000" cy="990600"/>
          </a:xfrm>
        </p:spPr>
        <p:txBody>
          <a:bodyPr/>
          <a:lstStyle/>
          <a:p>
            <a:pPr eaLnBrk="1" hangingPunct="1"/>
            <a:r>
              <a:rPr lang="el-GR" dirty="0">
                <a:latin typeface="Verdana" charset="0"/>
                <a:ea typeface="ＭＳ Ｐゴシック" charset="0"/>
                <a:cs typeface="ＭＳ Ｐゴシック" charset="0"/>
              </a:rPr>
              <a:t>Ακτινοβολία </a:t>
            </a:r>
            <a:r>
              <a:rPr lang="en-US" dirty="0">
                <a:latin typeface="Verdana" charset="0"/>
                <a:ea typeface="ＭＳ Ｐゴシック" charset="0"/>
                <a:cs typeface="ＭＳ Ｐゴシック" charset="0"/>
              </a:rPr>
              <a:t>Cherenkov</a:t>
            </a:r>
          </a:p>
        </p:txBody>
      </p:sp>
      <p:sp>
        <p:nvSpPr>
          <p:cNvPr id="81926" name="Rectangle 11"/>
          <p:cNvSpPr>
            <a:spLocks noGrp="1" noChangeArrowheads="1"/>
          </p:cNvSpPr>
          <p:nvPr>
            <p:ph type="body" sz="half" idx="2"/>
          </p:nvPr>
        </p:nvSpPr>
        <p:spPr>
          <a:xfrm>
            <a:off x="4648200" y="914400"/>
            <a:ext cx="4267200" cy="4267200"/>
          </a:xfrm>
        </p:spPr>
        <p:txBody>
          <a:bodyPr/>
          <a:lstStyle/>
          <a:p>
            <a:pPr eaLnBrk="1" hangingPunct="1"/>
            <a:endParaRPr lang="en-US" sz="2600">
              <a:latin typeface="Verdana" charset="0"/>
              <a:ea typeface="ＭＳ Ｐゴシック" charset="0"/>
              <a:cs typeface="ＭＳ Ｐゴシック" charset="0"/>
            </a:endParaRPr>
          </a:p>
          <a:p>
            <a:pPr eaLnBrk="1" hangingPunct="1"/>
            <a:r>
              <a:rPr lang="el-GR" sz="2600">
                <a:latin typeface="Verdana" charset="0"/>
                <a:ea typeface="ＭＳ Ｐゴシック" charset="0"/>
                <a:cs typeface="ＭＳ Ｐゴシック" charset="0"/>
              </a:rPr>
              <a:t>Τα σωματίδια μέσα σε ένα υλικό</a:t>
            </a:r>
            <a:r>
              <a:rPr lang="en-US" sz="2600">
                <a:latin typeface="Verdana" charset="0"/>
                <a:ea typeface="ＭＳ Ｐゴシック" charset="0"/>
                <a:cs typeface="ＭＳ Ｐゴシック" charset="0"/>
              </a:rPr>
              <a:t> </a:t>
            </a:r>
            <a:r>
              <a:rPr lang="el-GR" sz="2600">
                <a:latin typeface="Verdana" charset="0"/>
                <a:ea typeface="ＭＳ Ｐゴシック" charset="0"/>
                <a:cs typeface="ＭＳ Ｐゴシック" charset="0"/>
              </a:rPr>
              <a:t>ταξιδεύουν</a:t>
            </a:r>
            <a:r>
              <a:rPr lang="en-US" sz="2600">
                <a:latin typeface="Verdana" charset="0"/>
                <a:ea typeface="ＭＳ Ｐゴシック" charset="0"/>
                <a:cs typeface="ＭＳ Ｐゴシック" charset="0"/>
              </a:rPr>
              <a:t> </a:t>
            </a:r>
            <a:r>
              <a:rPr lang="el-GR" sz="2600" b="1">
                <a:solidFill>
                  <a:srgbClr val="FF0066"/>
                </a:solidFill>
                <a:latin typeface="Verdana" charset="0"/>
                <a:ea typeface="ＭＳ Ｐゴシック" charset="0"/>
                <a:cs typeface="ＭＳ Ｐゴシック" charset="0"/>
              </a:rPr>
              <a:t>με ταχύτητα</a:t>
            </a:r>
            <a:r>
              <a:rPr lang="en-US" sz="2600" b="1">
                <a:solidFill>
                  <a:srgbClr val="FF0066"/>
                </a:solidFill>
                <a:latin typeface="Verdana" charset="0"/>
                <a:ea typeface="ＭＳ Ｐゴシック" charset="0"/>
                <a:cs typeface="ＭＳ Ｐゴシック" charset="0"/>
              </a:rPr>
              <a:t> </a:t>
            </a:r>
            <a:r>
              <a:rPr lang="el-GR" sz="2600" b="1">
                <a:solidFill>
                  <a:srgbClr val="FF0066"/>
                </a:solidFill>
                <a:latin typeface="Verdana" charset="0"/>
                <a:ea typeface="ＭＳ Ｐゴシック" charset="0"/>
                <a:cs typeface="ＭＳ Ｐゴシック" charset="0"/>
              </a:rPr>
              <a:t>μεγαλύτερη</a:t>
            </a:r>
            <a:r>
              <a:rPr lang="en-US" sz="2600" b="1">
                <a:solidFill>
                  <a:srgbClr val="FF0066"/>
                </a:solidFill>
                <a:latin typeface="Verdana" charset="0"/>
                <a:ea typeface="ＭＳ Ｐゴシック" charset="0"/>
                <a:cs typeface="ＭＳ Ｐゴシック" charset="0"/>
              </a:rPr>
              <a:t> </a:t>
            </a:r>
            <a:r>
              <a:rPr lang="el-GR" sz="2600" b="1">
                <a:solidFill>
                  <a:srgbClr val="FF0066"/>
                </a:solidFill>
                <a:latin typeface="Verdana" charset="0"/>
                <a:ea typeface="ＭＳ Ｐゴシック" charset="0"/>
                <a:cs typeface="ＭＳ Ｐゴシック" charset="0"/>
              </a:rPr>
              <a:t>από εκείνη του φωτός</a:t>
            </a:r>
            <a:r>
              <a:rPr lang="en-US" sz="2600">
                <a:latin typeface="Verdana" charset="0"/>
                <a:ea typeface="ＭＳ Ｐゴシック" charset="0"/>
                <a:cs typeface="ＭＳ Ｐゴシック" charset="0"/>
              </a:rPr>
              <a:t>  </a:t>
            </a:r>
            <a:r>
              <a:rPr lang="el-GR" sz="2600">
                <a:latin typeface="Verdana" charset="0"/>
                <a:ea typeface="ＭＳ Ｐゴシック" charset="0"/>
                <a:cs typeface="ＭＳ Ｐゴシック" charset="0"/>
              </a:rPr>
              <a:t>και εκπέμπουν ακτινοβολία</a:t>
            </a:r>
            <a:r>
              <a:rPr lang="en-US" sz="2600">
                <a:latin typeface="Verdana" charset="0"/>
                <a:ea typeface="ＭＳ Ｐゴシック" charset="0"/>
                <a:cs typeface="ＭＳ Ｐゴシック" charset="0"/>
              </a:rPr>
              <a:t>:</a:t>
            </a:r>
          </a:p>
          <a:p>
            <a:pPr eaLnBrk="1" hangingPunct="1">
              <a:buFont typeface="Wingdings" charset="0"/>
              <a:buNone/>
            </a:pPr>
            <a:r>
              <a:rPr lang="en-US" sz="2600">
                <a:latin typeface="Verdana" charset="0"/>
                <a:ea typeface="ＭＳ Ｐゴシック" charset="0"/>
                <a:cs typeface="ＭＳ Ｐゴシック" charset="0"/>
              </a:rPr>
              <a:t>           </a:t>
            </a:r>
            <a:r>
              <a:rPr lang="el-GR" sz="2600" b="1">
                <a:solidFill>
                  <a:srgbClr val="009900"/>
                </a:solidFill>
                <a:latin typeface="Verdana" charset="0"/>
                <a:ea typeface="ＭＳ Ｐゴシック" charset="0"/>
                <a:cs typeface="ＭＳ Ｐゴシック" charset="0"/>
              </a:rPr>
              <a:t>Ακτινοβολία</a:t>
            </a:r>
            <a:endParaRPr lang="en-US" sz="2600" b="1">
              <a:solidFill>
                <a:srgbClr val="009900"/>
              </a:solidFill>
              <a:latin typeface="Verdana" charset="0"/>
              <a:ea typeface="ＭＳ Ｐゴシック" charset="0"/>
              <a:cs typeface="ＭＳ Ｐゴシック" charset="0"/>
            </a:endParaRPr>
          </a:p>
          <a:p>
            <a:pPr eaLnBrk="1" hangingPunct="1">
              <a:buFont typeface="Wingdings" charset="0"/>
              <a:buNone/>
            </a:pPr>
            <a:r>
              <a:rPr lang="en-US" sz="2600" b="1">
                <a:solidFill>
                  <a:srgbClr val="009900"/>
                </a:solidFill>
                <a:latin typeface="Verdana" charset="0"/>
                <a:ea typeface="ＭＳ Ｐゴシック" charset="0"/>
                <a:cs typeface="ＭＳ Ｐゴシック" charset="0"/>
              </a:rPr>
              <a:t>                  Cherenkov</a:t>
            </a:r>
            <a:r>
              <a:rPr lang="en-US" sz="2600" b="1">
                <a:solidFill>
                  <a:srgbClr val="FFFF00"/>
                </a:solidFill>
                <a:latin typeface="Verdana" charset="0"/>
                <a:ea typeface="ＭＳ Ｐゴシック" charset="0"/>
                <a:cs typeface="ＭＳ Ｐゴシック" charset="0"/>
              </a:rPr>
              <a:t> </a:t>
            </a:r>
            <a:endParaRPr lang="en-US" sz="2600">
              <a:solidFill>
                <a:srgbClr val="FFFF00"/>
              </a:solidFill>
              <a:latin typeface="Verdana" charset="0"/>
              <a:ea typeface="ＭＳ Ｐゴシック" charset="0"/>
              <a:cs typeface="ＭＳ Ｐゴシック" charset="0"/>
            </a:endParaRPr>
          </a:p>
        </p:txBody>
      </p:sp>
      <p:grpSp>
        <p:nvGrpSpPr>
          <p:cNvPr id="2" name="Group 4"/>
          <p:cNvGrpSpPr>
            <a:grpSpLocks/>
          </p:cNvGrpSpPr>
          <p:nvPr/>
        </p:nvGrpSpPr>
        <p:grpSpPr bwMode="auto">
          <a:xfrm>
            <a:off x="0" y="1676400"/>
            <a:ext cx="8480425" cy="4514850"/>
            <a:chOff x="0" y="1584"/>
            <a:chExt cx="5342" cy="2844"/>
          </a:xfrm>
        </p:grpSpPr>
        <p:pic>
          <p:nvPicPr>
            <p:cNvPr id="81928" name="Picture 5" descr="cerenkov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 y="1584"/>
              <a:ext cx="2832" cy="1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1922" name="Object 2"/>
            <p:cNvGraphicFramePr>
              <a:graphicFrameLocks noChangeAspect="1"/>
            </p:cNvGraphicFramePr>
            <p:nvPr/>
          </p:nvGraphicFramePr>
          <p:xfrm>
            <a:off x="240" y="3552"/>
            <a:ext cx="2260" cy="876"/>
          </p:xfrm>
          <a:graphic>
            <a:graphicData uri="http://schemas.openxmlformats.org/presentationml/2006/ole">
              <mc:AlternateContent xmlns:mc="http://schemas.openxmlformats.org/markup-compatibility/2006">
                <mc:Choice xmlns:v="urn:schemas-microsoft-com:vml" Requires="v">
                  <p:oleObj spid="_x0000_s81941" name="Equation" r:id="rId5" imgW="2057400" imgH="800100" progId="Equation.DSMT4">
                    <p:embed/>
                  </p:oleObj>
                </mc:Choice>
                <mc:Fallback>
                  <p:oleObj name="Equation" r:id="rId5" imgW="2057400" imgH="800100" progId="Equation.DSMT4">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 y="3552"/>
                          <a:ext cx="2260" cy="876"/>
                        </a:xfrm>
                        <a:prstGeom prst="rect">
                          <a:avLst/>
                        </a:prstGeom>
                        <a:solidFill>
                          <a:srgbClr val="FFFF66"/>
                        </a:solidFill>
                        <a:ln>
                          <a:noFill/>
                        </a:ln>
                        <a:effectLst>
                          <a:outerShdw blurRad="63500" dist="107763" dir="2700000" algn="ctr" rotWithShape="0">
                            <a:srgbClr val="000000">
                              <a:alpha val="74998"/>
                            </a:srgbClr>
                          </a:outerShdw>
                        </a:effectLst>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29" name="Text Box 7"/>
            <p:cNvSpPr txBox="1">
              <a:spLocks noChangeArrowheads="1"/>
            </p:cNvSpPr>
            <p:nvPr/>
          </p:nvSpPr>
          <p:spPr bwMode="auto">
            <a:xfrm>
              <a:off x="3024" y="3840"/>
              <a:ext cx="2318" cy="582"/>
            </a:xfrm>
            <a:prstGeom prst="rect">
              <a:avLst/>
            </a:prstGeom>
            <a:noFill/>
            <a:ln w="28575" cmpd="sng">
              <a:solidFill>
                <a:schemeClr val="tx1"/>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Αν έστω </a:t>
              </a:r>
              <a:r>
                <a:rPr lang="en-US" sz="1800"/>
                <a:t>sin</a:t>
              </a:r>
              <a:r>
                <a:rPr lang="el-GR" sz="1800"/>
                <a:t>α=</a:t>
              </a:r>
              <a:r>
                <a:rPr lang="en-US" sz="1800"/>
                <a:t>0.5 (</a:t>
              </a:r>
              <a:r>
                <a:rPr lang="el-GR" sz="1800"/>
                <a:t>α=</a:t>
              </a:r>
              <a:r>
                <a:rPr lang="en-US" sz="1800"/>
                <a:t>30</a:t>
              </a:r>
              <a:r>
                <a:rPr lang="en-US" sz="1800" baseline="30000"/>
                <a:t>0</a:t>
              </a:r>
              <a:r>
                <a:rPr lang="el-GR" sz="1800"/>
                <a:t>)</a:t>
              </a:r>
            </a:p>
            <a:p>
              <a:r>
                <a:rPr lang="el-GR" sz="1800"/>
                <a:t>και η=1.5</a:t>
              </a:r>
            </a:p>
            <a:p>
              <a:r>
                <a:rPr lang="en-US" sz="1800">
                  <a:latin typeface="Tahoma" charset="0"/>
                </a:rPr>
                <a:t>c</a:t>
              </a:r>
              <a:r>
                <a:rPr lang="en-US" sz="1800" baseline="-25000">
                  <a:latin typeface="Tahoma" charset="0"/>
                </a:rPr>
                <a:t>0</a:t>
              </a:r>
              <a:r>
                <a:rPr lang="en-US" sz="1800">
                  <a:latin typeface="Tahoma" charset="0"/>
                </a:rPr>
                <a:t> =</a:t>
              </a:r>
              <a:r>
                <a:rPr lang="en-US" sz="1800"/>
                <a:t> </a:t>
              </a:r>
              <a:r>
                <a:rPr lang="el-GR" sz="1800"/>
                <a:t>ταχύτητα φωτός στο κενό</a:t>
              </a:r>
              <a:endParaRPr lang="en-US" b="1"/>
            </a:p>
          </p:txBody>
        </p:sp>
        <p:sp>
          <p:nvSpPr>
            <p:cNvPr id="81930" name="Text Box 8"/>
            <p:cNvSpPr txBox="1">
              <a:spLocks noChangeArrowheads="1"/>
            </p:cNvSpPr>
            <p:nvPr/>
          </p:nvSpPr>
          <p:spPr bwMode="auto">
            <a:xfrm>
              <a:off x="0" y="1872"/>
              <a:ext cx="1218" cy="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2000">
                  <a:solidFill>
                    <a:srgbClr val="0000CC"/>
                  </a:solidFill>
                  <a:latin typeface="Tahoma" charset="0"/>
                </a:rPr>
                <a:t>Φώς </a:t>
              </a:r>
              <a:r>
                <a:rPr lang="en-US" sz="2000">
                  <a:solidFill>
                    <a:srgbClr val="0000CC"/>
                  </a:solidFill>
                  <a:latin typeface="Tahoma" charset="0"/>
                </a:rPr>
                <a:t>Cherenkov</a:t>
              </a:r>
              <a:endParaRPr lang="en-US" b="1">
                <a:latin typeface="Times New Roman" charset="0"/>
              </a:endParaRPr>
            </a:p>
          </p:txBody>
        </p:sp>
        <p:sp>
          <p:nvSpPr>
            <p:cNvPr id="67593" name="Text Box 9"/>
            <p:cNvSpPr txBox="1">
              <a:spLocks noChangeArrowheads="1"/>
            </p:cNvSpPr>
            <p:nvPr/>
          </p:nvSpPr>
          <p:spPr bwMode="auto">
            <a:xfrm>
              <a:off x="96" y="2832"/>
              <a:ext cx="1467" cy="252"/>
            </a:xfrm>
            <a:prstGeom prst="rect">
              <a:avLst/>
            </a:prstGeom>
            <a:solidFill>
              <a:schemeClr val="bg1"/>
            </a:solid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2000"/>
                <a:t>Μέτωπο κύματος</a:t>
              </a:r>
              <a:endParaRPr lang="en-US" b="1"/>
            </a:p>
          </p:txBody>
        </p:sp>
      </p:grpSp>
      <p:pic>
        <p:nvPicPr>
          <p:cNvPr id="12" name="Picture 73" descr="gpyrforos"/>
          <p:cNvPicPr>
            <a:picLocks noChangeAspect="1" noChangeArrowheads="1"/>
          </p:cNvPicPr>
          <p:nvPr/>
        </p:nvPicPr>
        <p:blipFill>
          <a:blip r:embed="rId7"/>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2"/>
          <p:cNvSpPr>
            <a:spLocks noGrp="1"/>
          </p:cNvSpPr>
          <p:nvPr>
            <p:ph type="ftr" sz="quarter" idx="11"/>
          </p:nvPr>
        </p:nvSpPr>
        <p:spPr/>
        <p:txBody>
          <a:bodyPr/>
          <a:lstStyle/>
          <a:p>
            <a:pPr>
              <a:defRPr/>
            </a:pPr>
            <a:r>
              <a:rPr lang="el-GR" smtClean="0"/>
              <a:t>Ανιχνευτές Σωματιδίων</a:t>
            </a:r>
            <a:endParaRPr lang="en-US"/>
          </a:p>
        </p:txBody>
      </p:sp>
      <p:sp>
        <p:nvSpPr>
          <p:cNvPr id="18"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E4010B9A-CC53-734B-A832-9E34AD75BF1D}" type="slidenum">
              <a:rPr lang="en-US" sz="1400">
                <a:latin typeface="Arial" charset="0"/>
              </a:rPr>
              <a:pPr/>
              <a:t>28</a:t>
            </a:fld>
            <a:endParaRPr lang="en-US" sz="1400">
              <a:latin typeface="Arial" charset="0"/>
            </a:endParaRPr>
          </a:p>
        </p:txBody>
      </p:sp>
      <p:grpSp>
        <p:nvGrpSpPr>
          <p:cNvPr id="83972" name="Group 2"/>
          <p:cNvGrpSpPr>
            <a:grpSpLocks/>
          </p:cNvGrpSpPr>
          <p:nvPr/>
        </p:nvGrpSpPr>
        <p:grpSpPr bwMode="auto">
          <a:xfrm>
            <a:off x="55563" y="4448175"/>
            <a:ext cx="2519362" cy="2333625"/>
            <a:chOff x="35" y="2802"/>
            <a:chExt cx="1587" cy="1470"/>
          </a:xfrm>
        </p:grpSpPr>
        <p:pic>
          <p:nvPicPr>
            <p:cNvPr id="83985" name="Picture 3" descr="05 Scram Jet 03"/>
            <p:cNvPicPr>
              <a:picLocks noChangeAspect="1" noChangeArrowheads="1"/>
            </p:cNvPicPr>
            <p:nvPr/>
          </p:nvPicPr>
          <p:blipFill>
            <a:blip r:embed="rId3">
              <a:extLst>
                <a:ext uri="{28A0092B-C50C-407E-A947-70E740481C1C}">
                  <a14:useLocalDpi xmlns:a14="http://schemas.microsoft.com/office/drawing/2010/main" val="0"/>
                </a:ext>
              </a:extLst>
            </a:blip>
            <a:srcRect l="18250" t="7666" r="20517" b="16733"/>
            <a:stretch>
              <a:fillRect/>
            </a:stretch>
          </p:blipFill>
          <p:spPr bwMode="auto">
            <a:xfrm>
              <a:off x="35" y="2802"/>
              <a:ext cx="1587" cy="1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86" name="Text Box 4"/>
            <p:cNvSpPr txBox="1">
              <a:spLocks noChangeArrowheads="1"/>
            </p:cNvSpPr>
            <p:nvPr/>
          </p:nvSpPr>
          <p:spPr bwMode="auto">
            <a:xfrm>
              <a:off x="774" y="3992"/>
              <a:ext cx="79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800">
                  <a:solidFill>
                    <a:schemeClr val="bg1"/>
                  </a:solidFill>
                  <a:latin typeface="Comic Sans MS" charset="0"/>
                </a:rPr>
                <a:t>Scram jet</a:t>
              </a:r>
            </a:p>
          </p:txBody>
        </p:sp>
      </p:grpSp>
      <p:pic>
        <p:nvPicPr>
          <p:cNvPr id="83973" name="Picture 5"/>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4" name="Picture 6" descr="cherenkov_boa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7775" y="23813"/>
            <a:ext cx="2754313" cy="676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5" name="Picture 7" descr="boats_2"/>
          <p:cNvPicPr>
            <a:picLocks noChangeAspect="1" noChangeArrowheads="1"/>
          </p:cNvPicPr>
          <p:nvPr/>
        </p:nvPicPr>
        <p:blipFill>
          <a:blip r:embed="rId6">
            <a:extLst>
              <a:ext uri="{28A0092B-C50C-407E-A947-70E740481C1C}">
                <a14:useLocalDpi xmlns:a14="http://schemas.microsoft.com/office/drawing/2010/main" val="0"/>
              </a:ext>
            </a:extLst>
          </a:blip>
          <a:srcRect r="57631"/>
          <a:stretch>
            <a:fillRect/>
          </a:stretch>
        </p:blipFill>
        <p:spPr bwMode="auto">
          <a:xfrm>
            <a:off x="5554663" y="2584450"/>
            <a:ext cx="2924175"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6" name="Text Box 8"/>
          <p:cNvSpPr txBox="1">
            <a:spLocks noChangeArrowheads="1"/>
          </p:cNvSpPr>
          <p:nvPr/>
        </p:nvSpPr>
        <p:spPr bwMode="auto">
          <a:xfrm>
            <a:off x="6477000" y="5476875"/>
            <a:ext cx="2468563"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latin typeface="Comic Sans MS" charset="0"/>
              </a:rPr>
              <a:t>Ίσως και τα αντίστοιχα των ψαριών</a:t>
            </a:r>
            <a:r>
              <a:rPr lang="en-US" sz="1800">
                <a:latin typeface="Comic Sans MS" charset="0"/>
              </a:rPr>
              <a:t>?</a:t>
            </a:r>
          </a:p>
        </p:txBody>
      </p:sp>
      <p:sp>
        <p:nvSpPr>
          <p:cNvPr id="83977" name="Rectangle 9"/>
          <p:cNvSpPr>
            <a:spLocks noChangeArrowheads="1"/>
          </p:cNvSpPr>
          <p:nvPr/>
        </p:nvSpPr>
        <p:spPr bwMode="auto">
          <a:xfrm>
            <a:off x="5316538" y="6442075"/>
            <a:ext cx="36607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000">
                <a:latin typeface="Times New Roman" charset="0"/>
              </a:rPr>
              <a:t>http://www.newscientist.com/lastword/answers/lwa674bubbles.html</a:t>
            </a:r>
          </a:p>
          <a:p>
            <a:r>
              <a:rPr lang="en-US" sz="1000">
                <a:latin typeface="Times New Roman" charset="0"/>
              </a:rPr>
              <a:t>http://www.pbs.org/wgbh/nova/barrier/</a:t>
            </a:r>
          </a:p>
        </p:txBody>
      </p:sp>
      <p:sp>
        <p:nvSpPr>
          <p:cNvPr id="83978" name="Text Box 10"/>
          <p:cNvSpPr txBox="1">
            <a:spLocks noChangeArrowheads="1"/>
          </p:cNvSpPr>
          <p:nvPr/>
        </p:nvSpPr>
        <p:spPr bwMode="auto">
          <a:xfrm>
            <a:off x="252413" y="658813"/>
            <a:ext cx="1863725" cy="337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a:latin typeface="Comic Sans MS" charset="0"/>
              </a:rPr>
              <a:t>Ακτινοβολία</a:t>
            </a:r>
            <a:r>
              <a:rPr lang="en-US">
                <a:latin typeface="Comic Sans MS" charset="0"/>
              </a:rPr>
              <a:t>Cherenkov </a:t>
            </a:r>
          </a:p>
          <a:p>
            <a:pPr algn="ctr"/>
            <a:endParaRPr lang="en-US">
              <a:latin typeface="Comic Sans MS" charset="0"/>
            </a:endParaRPr>
          </a:p>
          <a:p>
            <a:pPr algn="ctr"/>
            <a:endParaRPr lang="en-US">
              <a:latin typeface="Comic Sans MS" charset="0"/>
            </a:endParaRPr>
          </a:p>
          <a:p>
            <a:pPr algn="ctr"/>
            <a:endParaRPr lang="en-US">
              <a:latin typeface="Comic Sans MS" charset="0"/>
            </a:endParaRPr>
          </a:p>
          <a:p>
            <a:pPr algn="ctr"/>
            <a:r>
              <a:rPr lang="el-GR">
                <a:latin typeface="Comic Sans MS" charset="0"/>
              </a:rPr>
              <a:t>και</a:t>
            </a:r>
            <a:r>
              <a:rPr lang="en-US">
                <a:latin typeface="Comic Sans MS" charset="0"/>
              </a:rPr>
              <a:t> </a:t>
            </a:r>
          </a:p>
          <a:p>
            <a:pPr algn="ctr"/>
            <a:r>
              <a:rPr lang="el-GR">
                <a:latin typeface="Comic Sans MS" charset="0"/>
              </a:rPr>
              <a:t>άλλα</a:t>
            </a:r>
            <a:r>
              <a:rPr lang="en-US">
                <a:latin typeface="Comic Sans MS" charset="0"/>
              </a:rPr>
              <a:t> </a:t>
            </a:r>
            <a:r>
              <a:rPr lang="el-GR">
                <a:latin typeface="Comic Sans MS" charset="0"/>
              </a:rPr>
              <a:t>κρουστικά</a:t>
            </a:r>
            <a:r>
              <a:rPr lang="en-US">
                <a:latin typeface="Comic Sans MS" charset="0"/>
              </a:rPr>
              <a:t> </a:t>
            </a:r>
            <a:r>
              <a:rPr lang="el-GR">
                <a:latin typeface="Comic Sans MS" charset="0"/>
              </a:rPr>
              <a:t>κύματα</a:t>
            </a:r>
            <a:endParaRPr lang="en-US">
              <a:latin typeface="Comic Sans MS" charset="0"/>
            </a:endParaRPr>
          </a:p>
        </p:txBody>
      </p:sp>
      <p:grpSp>
        <p:nvGrpSpPr>
          <p:cNvPr id="83979" name="Group 11"/>
          <p:cNvGrpSpPr>
            <a:grpSpLocks/>
          </p:cNvGrpSpPr>
          <p:nvPr/>
        </p:nvGrpSpPr>
        <p:grpSpPr bwMode="auto">
          <a:xfrm>
            <a:off x="8053388" y="1628775"/>
            <a:ext cx="1090612" cy="1825625"/>
            <a:chOff x="5073" y="1026"/>
            <a:chExt cx="687" cy="1150"/>
          </a:xfrm>
        </p:grpSpPr>
        <p:pic>
          <p:nvPicPr>
            <p:cNvPr id="83982"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73" y="1026"/>
              <a:ext cx="677" cy="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83" name="Picture 13" descr="comp0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91" y="1706"/>
              <a:ext cx="469" cy="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84" name="Freeform 14"/>
            <p:cNvSpPr>
              <a:spLocks/>
            </p:cNvSpPr>
            <p:nvPr/>
          </p:nvSpPr>
          <p:spPr bwMode="auto">
            <a:xfrm>
              <a:off x="5473" y="1446"/>
              <a:ext cx="99" cy="264"/>
            </a:xfrm>
            <a:custGeom>
              <a:avLst/>
              <a:gdLst>
                <a:gd name="T0" fmla="*/ 95 w 99"/>
                <a:gd name="T1" fmla="*/ 0 h 264"/>
                <a:gd name="T2" fmla="*/ 77 w 99"/>
                <a:gd name="T3" fmla="*/ 24 h 264"/>
                <a:gd name="T4" fmla="*/ 50 w 99"/>
                <a:gd name="T5" fmla="*/ 69 h 264"/>
                <a:gd name="T6" fmla="*/ 26 w 99"/>
                <a:gd name="T7" fmla="*/ 156 h 264"/>
                <a:gd name="T8" fmla="*/ 50 w 99"/>
                <a:gd name="T9" fmla="*/ 258 h 264"/>
                <a:gd name="T10" fmla="*/ 77 w 99"/>
                <a:gd name="T11" fmla="*/ 225 h 264"/>
                <a:gd name="T12" fmla="*/ 41 w 99"/>
                <a:gd name="T13" fmla="*/ 210 h 264"/>
                <a:gd name="T14" fmla="*/ 32 w 99"/>
                <a:gd name="T15" fmla="*/ 207 h 264"/>
                <a:gd name="T16" fmla="*/ 14 w 99"/>
                <a:gd name="T17" fmla="*/ 210 h 264"/>
                <a:gd name="T18" fmla="*/ 26 w 99"/>
                <a:gd name="T19" fmla="*/ 255 h 264"/>
                <a:gd name="T20" fmla="*/ 83 w 99"/>
                <a:gd name="T21" fmla="*/ 234 h 264"/>
                <a:gd name="T22" fmla="*/ 77 w 99"/>
                <a:gd name="T23" fmla="*/ 102 h 264"/>
                <a:gd name="T24" fmla="*/ 92 w 99"/>
                <a:gd name="T25" fmla="*/ 66 h 264"/>
                <a:gd name="T26" fmla="*/ 95 w 99"/>
                <a:gd name="T27" fmla="*/ 57 h 264"/>
                <a:gd name="T28" fmla="*/ 95 w 99"/>
                <a:gd name="T29" fmla="*/ 0 h 2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9"/>
                <a:gd name="T46" fmla="*/ 0 h 264"/>
                <a:gd name="T47" fmla="*/ 99 w 99"/>
                <a:gd name="T48" fmla="*/ 264 h 2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9" h="264">
                  <a:moveTo>
                    <a:pt x="95" y="0"/>
                  </a:moveTo>
                  <a:cubicBezTo>
                    <a:pt x="91" y="12"/>
                    <a:pt x="87" y="17"/>
                    <a:pt x="77" y="24"/>
                  </a:cubicBezTo>
                  <a:cubicBezTo>
                    <a:pt x="71" y="41"/>
                    <a:pt x="60" y="54"/>
                    <a:pt x="50" y="69"/>
                  </a:cubicBezTo>
                  <a:cubicBezTo>
                    <a:pt x="35" y="91"/>
                    <a:pt x="31" y="131"/>
                    <a:pt x="26" y="156"/>
                  </a:cubicBezTo>
                  <a:cubicBezTo>
                    <a:pt x="27" y="173"/>
                    <a:pt x="17" y="247"/>
                    <a:pt x="50" y="258"/>
                  </a:cubicBezTo>
                  <a:cubicBezTo>
                    <a:pt x="72" y="255"/>
                    <a:pt x="91" y="255"/>
                    <a:pt x="77" y="225"/>
                  </a:cubicBezTo>
                  <a:cubicBezTo>
                    <a:pt x="75" y="221"/>
                    <a:pt x="43" y="211"/>
                    <a:pt x="41" y="210"/>
                  </a:cubicBezTo>
                  <a:cubicBezTo>
                    <a:pt x="38" y="209"/>
                    <a:pt x="32" y="207"/>
                    <a:pt x="32" y="207"/>
                  </a:cubicBezTo>
                  <a:cubicBezTo>
                    <a:pt x="26" y="208"/>
                    <a:pt x="19" y="207"/>
                    <a:pt x="14" y="210"/>
                  </a:cubicBezTo>
                  <a:cubicBezTo>
                    <a:pt x="0" y="218"/>
                    <a:pt x="14" y="251"/>
                    <a:pt x="26" y="255"/>
                  </a:cubicBezTo>
                  <a:cubicBezTo>
                    <a:pt x="67" y="252"/>
                    <a:pt x="73" y="264"/>
                    <a:pt x="83" y="234"/>
                  </a:cubicBezTo>
                  <a:cubicBezTo>
                    <a:pt x="70" y="170"/>
                    <a:pt x="69" y="257"/>
                    <a:pt x="77" y="102"/>
                  </a:cubicBezTo>
                  <a:cubicBezTo>
                    <a:pt x="78" y="92"/>
                    <a:pt x="89" y="75"/>
                    <a:pt x="92" y="66"/>
                  </a:cubicBezTo>
                  <a:cubicBezTo>
                    <a:pt x="93" y="63"/>
                    <a:pt x="95" y="57"/>
                    <a:pt x="95" y="57"/>
                  </a:cubicBezTo>
                  <a:cubicBezTo>
                    <a:pt x="99" y="22"/>
                    <a:pt x="99" y="41"/>
                    <a:pt x="95" y="0"/>
                  </a:cubicBezTo>
                  <a:close/>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spAutoFit/>
            </a:bodyPr>
            <a:lstStyle/>
            <a:p>
              <a:endParaRPr lang="en-US"/>
            </a:p>
          </p:txBody>
        </p:sp>
      </p:grpSp>
      <p:pic>
        <p:nvPicPr>
          <p:cNvPr id="83980" name="Picture 15" descr="con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53100" y="38100"/>
            <a:ext cx="2743200" cy="171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81" name="Rectangle 16"/>
          <p:cNvSpPr>
            <a:spLocks noChangeArrowheads="1"/>
          </p:cNvSpPr>
          <p:nvPr/>
        </p:nvSpPr>
        <p:spPr bwMode="auto">
          <a:xfrm>
            <a:off x="5467350" y="1833563"/>
            <a:ext cx="3349625"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l-GR">
                <a:latin typeface="Comic Sans MS" charset="0"/>
              </a:rPr>
              <a:t>Τα κρουστικά κύματα</a:t>
            </a:r>
            <a:r>
              <a:rPr lang="en-US">
                <a:latin typeface="Comic Sans MS" charset="0"/>
              </a:rPr>
              <a:t> </a:t>
            </a:r>
            <a:r>
              <a:rPr lang="el-GR">
                <a:latin typeface="Comic Sans MS" charset="0"/>
              </a:rPr>
              <a:t>αλλοιώνουν</a:t>
            </a:r>
            <a:r>
              <a:rPr lang="en-US">
                <a:latin typeface="Comic Sans MS" charset="0"/>
              </a:rPr>
              <a:t> </a:t>
            </a:r>
            <a:r>
              <a:rPr lang="el-GR">
                <a:latin typeface="Comic Sans MS" charset="0"/>
              </a:rPr>
              <a:t>τον προσανατολισμό των πουλιών</a:t>
            </a:r>
            <a:r>
              <a:rPr lang="en-US">
                <a:latin typeface="Comic Sans MS" charset="0"/>
              </a:rPr>
              <a:t> </a:t>
            </a:r>
          </a:p>
        </p:txBody>
      </p:sp>
      <p:pic>
        <p:nvPicPr>
          <p:cNvPr id="19" name="Picture 73" descr="gpyrforos"/>
          <p:cNvPicPr>
            <a:picLocks noChangeAspect="1" noChangeArrowheads="1"/>
          </p:cNvPicPr>
          <p:nvPr/>
        </p:nvPicPr>
        <p:blipFill>
          <a:blip r:embed="rId10"/>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860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6DB6EC5-8848-5E43-8730-149E8F585268}" type="slidenum">
              <a:rPr lang="en-US" sz="1200"/>
              <a:pPr/>
              <a:t>29</a:t>
            </a:fld>
            <a:endParaRPr lang="en-US" sz="1200"/>
          </a:p>
        </p:txBody>
      </p:sp>
      <p:sp>
        <p:nvSpPr>
          <p:cNvPr id="86020" name="Rectangle 2"/>
          <p:cNvSpPr>
            <a:spLocks noGrp="1" noChangeArrowheads="1"/>
          </p:cNvSpPr>
          <p:nvPr>
            <p:ph type="title"/>
          </p:nvPr>
        </p:nvSpPr>
        <p:spPr>
          <a:xfrm>
            <a:off x="914400" y="0"/>
            <a:ext cx="7924800" cy="990600"/>
          </a:xfrm>
        </p:spPr>
        <p:txBody>
          <a:bodyPr/>
          <a:lstStyle/>
          <a:p>
            <a:pPr eaLnBrk="1" hangingPunct="1"/>
            <a:r>
              <a:rPr lang="el-GR" dirty="0">
                <a:latin typeface="Verdana" charset="0"/>
                <a:ea typeface="ＭＳ Ｐゴシック" charset="0"/>
                <a:cs typeface="ＭＳ Ｐゴシック" charset="0"/>
              </a:rPr>
              <a:t>Θερμιδόμετρα</a:t>
            </a:r>
            <a:endParaRPr lang="en-US" dirty="0">
              <a:latin typeface="Verdana" charset="0"/>
              <a:ea typeface="ＭＳ Ｐゴシック" charset="0"/>
              <a:cs typeface="ＭＳ Ｐゴシック" charset="0"/>
            </a:endParaRPr>
          </a:p>
        </p:txBody>
      </p:sp>
      <p:sp>
        <p:nvSpPr>
          <p:cNvPr id="41987" name="Rectangle 3"/>
          <p:cNvSpPr>
            <a:spLocks noGrp="1" noChangeArrowheads="1"/>
          </p:cNvSpPr>
          <p:nvPr>
            <p:ph type="body" idx="1"/>
          </p:nvPr>
        </p:nvSpPr>
        <p:spPr/>
        <p:txBody>
          <a:bodyPr/>
          <a:lstStyle/>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Βασική Αρχή Λειτουργίας</a:t>
            </a:r>
            <a:r>
              <a:rPr lang="en-US">
                <a:latin typeface="Verdana" charset="0"/>
                <a:ea typeface="ＭＳ Ｐゴシック" charset="0"/>
                <a:cs typeface="ＭＳ Ｐゴシック" charset="0"/>
              </a:rPr>
              <a:t>:</a:t>
            </a:r>
          </a:p>
          <a:p>
            <a:pPr lvl="1" eaLnBrk="1" hangingPunct="1"/>
            <a:r>
              <a:rPr lang="el-GR">
                <a:latin typeface="Verdana" charset="0"/>
                <a:ea typeface="ＭＳ Ｐゴシック" charset="0"/>
              </a:rPr>
              <a:t>Κατά την αλληλεπίδραση</a:t>
            </a:r>
            <a:r>
              <a:rPr lang="en-US">
                <a:latin typeface="Verdana" charset="0"/>
                <a:ea typeface="ＭＳ Ｐゴシック" charset="0"/>
              </a:rPr>
              <a:t> </a:t>
            </a:r>
            <a:r>
              <a:rPr lang="el-GR">
                <a:latin typeface="Verdana" charset="0"/>
                <a:ea typeface="ＭＳ Ｐゴシック" charset="0"/>
              </a:rPr>
              <a:t>του σωματιδίου με</a:t>
            </a:r>
            <a:r>
              <a:rPr lang="en-US">
                <a:latin typeface="Verdana" charset="0"/>
                <a:ea typeface="ＭＳ Ｐゴシック" charset="0"/>
              </a:rPr>
              <a:t> </a:t>
            </a:r>
            <a:r>
              <a:rPr lang="el-GR">
                <a:latin typeface="Verdana" charset="0"/>
                <a:ea typeface="ＭＳ Ｐゴシック" charset="0"/>
              </a:rPr>
              <a:t>πυκνό</a:t>
            </a:r>
            <a:r>
              <a:rPr lang="en-US">
                <a:latin typeface="Verdana" charset="0"/>
                <a:ea typeface="ＭＳ Ｐゴシック" charset="0"/>
              </a:rPr>
              <a:t> </a:t>
            </a:r>
            <a:r>
              <a:rPr lang="el-GR">
                <a:latin typeface="Verdana" charset="0"/>
                <a:ea typeface="ＭＳ Ｐゴシック" charset="0"/>
              </a:rPr>
              <a:t>υλικό</a:t>
            </a:r>
            <a:r>
              <a:rPr lang="en-US">
                <a:latin typeface="Verdana" charset="0"/>
                <a:ea typeface="ＭＳ Ｐゴシック" charset="0"/>
              </a:rPr>
              <a:t> </a:t>
            </a:r>
            <a:r>
              <a:rPr lang="el-GR">
                <a:latin typeface="Verdana" charset="0"/>
                <a:ea typeface="ＭＳ Ｐゴシック" charset="0"/>
              </a:rPr>
              <a:t>ΟΛΗ, σχεδόν</a:t>
            </a:r>
            <a:r>
              <a:rPr lang="en-US">
                <a:latin typeface="Verdana" charset="0"/>
                <a:ea typeface="ＭＳ Ｐゴシック" charset="0"/>
              </a:rPr>
              <a:t> </a:t>
            </a:r>
            <a:r>
              <a:rPr lang="el-GR">
                <a:latin typeface="Verdana" charset="0"/>
                <a:ea typeface="ＭＳ Ｐゴシック" charset="0"/>
              </a:rPr>
              <a:t>η ενέργειά του</a:t>
            </a:r>
            <a:r>
              <a:rPr lang="en-US">
                <a:latin typeface="Verdana" charset="0"/>
                <a:ea typeface="ＭＳ Ｐゴシック" charset="0"/>
              </a:rPr>
              <a:t> </a:t>
            </a:r>
            <a:r>
              <a:rPr lang="el-GR">
                <a:latin typeface="Verdana" charset="0"/>
                <a:ea typeface="ＭＳ Ｐゴシック" charset="0"/>
              </a:rPr>
              <a:t>μετατρέπεται</a:t>
            </a:r>
            <a:r>
              <a:rPr lang="en-US">
                <a:latin typeface="Verdana" charset="0"/>
                <a:ea typeface="ＭＳ Ｐゴシック" charset="0"/>
              </a:rPr>
              <a:t> </a:t>
            </a:r>
            <a:r>
              <a:rPr lang="el-GR">
                <a:latin typeface="Verdana" charset="0"/>
                <a:ea typeface="ＭＳ Ｐゴシック" charset="0"/>
              </a:rPr>
              <a:t>σε</a:t>
            </a:r>
            <a:r>
              <a:rPr lang="en-US">
                <a:latin typeface="Verdana" charset="0"/>
                <a:ea typeface="ＭＳ Ｐゴシック" charset="0"/>
              </a:rPr>
              <a:t> </a:t>
            </a:r>
            <a:r>
              <a:rPr lang="el-GR" i="1">
                <a:solidFill>
                  <a:srgbClr val="FF0066"/>
                </a:solidFill>
                <a:latin typeface="Verdana" charset="0"/>
                <a:ea typeface="ＭＳ Ｐゴシック" charset="0"/>
              </a:rPr>
              <a:t>δευτερογενή</a:t>
            </a:r>
            <a:r>
              <a:rPr lang="en-US" i="1">
                <a:solidFill>
                  <a:srgbClr val="FF0066"/>
                </a:solidFill>
                <a:latin typeface="Verdana" charset="0"/>
                <a:ea typeface="ＭＳ Ｐゴシック" charset="0"/>
              </a:rPr>
              <a:t> </a:t>
            </a:r>
            <a:r>
              <a:rPr lang="el-GR" i="1">
                <a:solidFill>
                  <a:srgbClr val="FF0066"/>
                </a:solidFill>
                <a:latin typeface="Verdana" charset="0"/>
                <a:ea typeface="ＭＳ Ｐゴシック" charset="0"/>
              </a:rPr>
              <a:t>σωματίδια ή σε</a:t>
            </a:r>
            <a:r>
              <a:rPr lang="en-US" i="1">
                <a:solidFill>
                  <a:srgbClr val="FF0066"/>
                </a:solidFill>
                <a:latin typeface="Verdana" charset="0"/>
                <a:ea typeface="ＭＳ Ｐゴシック" charset="0"/>
              </a:rPr>
              <a:t> </a:t>
            </a:r>
            <a:r>
              <a:rPr lang="el-GR" i="1">
                <a:solidFill>
                  <a:srgbClr val="FF0066"/>
                </a:solidFill>
                <a:latin typeface="Verdana" charset="0"/>
                <a:ea typeface="ＭＳ Ｐゴシック" charset="0"/>
              </a:rPr>
              <a:t>θερμότητα</a:t>
            </a:r>
            <a:r>
              <a:rPr lang="en-US">
                <a:latin typeface="Verdana" charset="0"/>
                <a:ea typeface="ＭＳ Ｐゴシック" charset="0"/>
              </a:rPr>
              <a:t>. </a:t>
            </a:r>
          </a:p>
          <a:p>
            <a:pPr lvl="1" eaLnBrk="1" hangingPunct="1"/>
            <a:endParaRPr lang="en-US">
              <a:latin typeface="Verdana" charset="0"/>
              <a:ea typeface="ＭＳ Ｐゴシック" charset="0"/>
            </a:endParaRPr>
          </a:p>
          <a:p>
            <a:pPr lvl="1" eaLnBrk="1" hangingPunct="1"/>
            <a:r>
              <a:rPr lang="el-GR" sz="2400">
                <a:latin typeface="Verdana" charset="0"/>
                <a:ea typeface="ＭＳ Ｐゴシック" charset="0"/>
              </a:rPr>
              <a:t>Αυτά τα δευτερογενή σωματίδια καταγράφονται</a:t>
            </a:r>
            <a:endParaRPr lang="en-US" sz="2400">
              <a:latin typeface="Verdana" charset="0"/>
              <a:ea typeface="ＭＳ Ｐゴシック" charset="0"/>
            </a:endParaRPr>
          </a:p>
          <a:p>
            <a:pPr lvl="2" eaLnBrk="1" hangingPunct="1"/>
            <a:r>
              <a:rPr lang="el-GR">
                <a:latin typeface="Verdana" charset="0"/>
                <a:ea typeface="ＭＳ Ｐゴシック" charset="0"/>
              </a:rPr>
              <a:t>πχ</a:t>
            </a:r>
            <a:r>
              <a:rPr lang="en-US">
                <a:latin typeface="Verdana" charset="0"/>
                <a:ea typeface="ＭＳ Ｐゴシック" charset="0"/>
              </a:rPr>
              <a:t>. </a:t>
            </a:r>
            <a:r>
              <a:rPr lang="el-GR" sz="2200">
                <a:latin typeface="Verdana" charset="0"/>
                <a:ea typeface="ＭＳ Ｐゴシック" charset="0"/>
              </a:rPr>
              <a:t>Αριθμός</a:t>
            </a:r>
            <a:r>
              <a:rPr lang="en-US" sz="2200">
                <a:latin typeface="Verdana" charset="0"/>
                <a:ea typeface="ＭＳ Ｐゴシック" charset="0"/>
              </a:rPr>
              <a:t>, </a:t>
            </a:r>
            <a:r>
              <a:rPr lang="el-GR" sz="2200">
                <a:latin typeface="Verdana" charset="0"/>
                <a:ea typeface="ＭＳ Ｐゴシック" charset="0"/>
              </a:rPr>
              <a:t>Ενέργεια</a:t>
            </a:r>
            <a:r>
              <a:rPr lang="en-US" sz="2200">
                <a:latin typeface="Verdana" charset="0"/>
                <a:ea typeface="ＭＳ Ｐゴシック" charset="0"/>
              </a:rPr>
              <a:t>, </a:t>
            </a:r>
            <a:r>
              <a:rPr lang="el-GR" sz="2200">
                <a:latin typeface="Verdana" charset="0"/>
                <a:ea typeface="ＭＳ Ｐゴシック" charset="0"/>
              </a:rPr>
              <a:t>Πυκνότητα δευτερογενών</a:t>
            </a:r>
            <a:endParaRPr lang="en-US" sz="2200">
              <a:latin typeface="Verdana" charset="0"/>
              <a:ea typeface="ＭＳ Ｐゴシック" charset="0"/>
            </a:endParaRPr>
          </a:p>
          <a:p>
            <a:pPr lvl="2" eaLnBrk="1" hangingPunct="1"/>
            <a:r>
              <a:rPr lang="el-GR">
                <a:latin typeface="Verdana" charset="0"/>
                <a:ea typeface="ＭＳ Ｐゴシック" charset="0"/>
              </a:rPr>
              <a:t>που είναι</a:t>
            </a:r>
            <a:r>
              <a:rPr lang="en-US">
                <a:latin typeface="Verdana" charset="0"/>
                <a:ea typeface="ＭＳ Ｐゴシック" charset="0"/>
              </a:rPr>
              <a:t> </a:t>
            </a:r>
            <a:r>
              <a:rPr lang="el-GR" i="1">
                <a:solidFill>
                  <a:srgbClr val="FF0066"/>
                </a:solidFill>
                <a:latin typeface="Verdana" charset="0"/>
                <a:ea typeface="ＭＳ Ｐゴシック" charset="0"/>
              </a:rPr>
              <a:t>ανάλογα με</a:t>
            </a:r>
            <a:r>
              <a:rPr lang="en-US">
                <a:latin typeface="Verdana" charset="0"/>
                <a:ea typeface="ＭＳ Ｐゴシック" charset="0"/>
              </a:rPr>
              <a:t> </a:t>
            </a:r>
            <a:r>
              <a:rPr lang="el-GR">
                <a:latin typeface="Verdana" charset="0"/>
                <a:ea typeface="ＭＳ Ｐゴシック" charset="0"/>
              </a:rPr>
              <a:t>την </a:t>
            </a:r>
            <a:r>
              <a:rPr lang="el-GR" b="1">
                <a:latin typeface="Verdana" charset="0"/>
                <a:ea typeface="ＭＳ Ｐゴシック" charset="0"/>
              </a:rPr>
              <a:t>αρχική</a:t>
            </a:r>
            <a:r>
              <a:rPr lang="el-GR">
                <a:latin typeface="Verdana" charset="0"/>
                <a:ea typeface="ＭＳ Ｐゴシック" charset="0"/>
              </a:rPr>
              <a:t> ενέργεια</a:t>
            </a:r>
            <a:r>
              <a:rPr lang="en-US">
                <a:latin typeface="Verdana" charset="0"/>
                <a:ea typeface="ＭＳ Ｐゴシック" charset="0"/>
              </a:rPr>
              <a:t> </a:t>
            </a:r>
          </a:p>
          <a:p>
            <a:pPr eaLnBrk="1" hangingPunct="1">
              <a:buFont typeface="Wingdings" charset="0"/>
              <a:buNone/>
            </a:pPr>
            <a:endParaRPr lang="en-US">
              <a:latin typeface="Verdana" charset="0"/>
              <a:ea typeface="ＭＳ Ｐゴシック" charset="0"/>
              <a:cs typeface="ＭＳ Ｐゴシック" charset="0"/>
            </a:endParaRP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Effect transition="in" filter="wipe(left)">
                                      <p:cBhvr>
                                        <p:cTn id="7" dur="1000"/>
                                        <p:tgtEl>
                                          <p:spTgt spid="4198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1987">
                                            <p:txEl>
                                              <p:pRg st="2" end="2"/>
                                            </p:txEl>
                                          </p:spTgt>
                                        </p:tgtEl>
                                        <p:attrNameLst>
                                          <p:attrName>style.visibility</p:attrName>
                                        </p:attrNameLst>
                                      </p:cBhvr>
                                      <p:to>
                                        <p:strVal val="visible"/>
                                      </p:to>
                                    </p:set>
                                    <p:animEffect transition="in" filter="wipe(right)">
                                      <p:cBhvr>
                                        <p:cTn id="12" dur="1000"/>
                                        <p:tgtEl>
                                          <p:spTgt spid="4198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987">
                                            <p:txEl>
                                              <p:pRg st="4" end="4"/>
                                            </p:txEl>
                                          </p:spTgt>
                                        </p:tgtEl>
                                        <p:attrNameLst>
                                          <p:attrName>style.visibility</p:attrName>
                                        </p:attrNameLst>
                                      </p:cBhvr>
                                      <p:to>
                                        <p:strVal val="visible"/>
                                      </p:to>
                                    </p:set>
                                    <p:animEffect transition="in" filter="wipe(left)">
                                      <p:cBhvr>
                                        <p:cTn id="17" dur="1000"/>
                                        <p:tgtEl>
                                          <p:spTgt spid="41987">
                                            <p:txEl>
                                              <p:pRg st="4" end="4"/>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1987">
                                            <p:txEl>
                                              <p:pRg st="5" end="5"/>
                                            </p:txEl>
                                          </p:spTgt>
                                        </p:tgtEl>
                                        <p:attrNameLst>
                                          <p:attrName>style.visibility</p:attrName>
                                        </p:attrNameLst>
                                      </p:cBhvr>
                                      <p:to>
                                        <p:strVal val="visible"/>
                                      </p:to>
                                    </p:set>
                                    <p:animEffect transition="in" filter="wipe(left)">
                                      <p:cBhvr>
                                        <p:cTn id="20" dur="1000"/>
                                        <p:tgtEl>
                                          <p:spTgt spid="41987">
                                            <p:txEl>
                                              <p:pRg st="5" end="5"/>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1987">
                                            <p:txEl>
                                              <p:pRg st="6" end="6"/>
                                            </p:txEl>
                                          </p:spTgt>
                                        </p:tgtEl>
                                        <p:attrNameLst>
                                          <p:attrName>style.visibility</p:attrName>
                                        </p:attrNameLst>
                                      </p:cBhvr>
                                      <p:to>
                                        <p:strVal val="visible"/>
                                      </p:to>
                                    </p:set>
                                    <p:animEffect transition="in" filter="wipe(left)">
                                      <p:cBhvr>
                                        <p:cTn id="23" dur="1000"/>
                                        <p:tgtEl>
                                          <p:spTgt spid="419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327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C36FD160-78EE-BD4F-AF3B-AC76AFFE921F}" type="slidenum">
              <a:rPr lang="en-US" sz="1200"/>
              <a:pPr/>
              <a:t>3</a:t>
            </a:fld>
            <a:endParaRPr lang="en-US" sz="1200"/>
          </a:p>
        </p:txBody>
      </p:sp>
      <p:sp>
        <p:nvSpPr>
          <p:cNvPr id="32772" name="Rectangle 2"/>
          <p:cNvSpPr>
            <a:spLocks noGrp="1" noChangeArrowheads="1"/>
          </p:cNvSpPr>
          <p:nvPr>
            <p:ph type="title"/>
          </p:nvPr>
        </p:nvSpPr>
        <p:spPr>
          <a:xfrm>
            <a:off x="914400" y="0"/>
            <a:ext cx="6477000" cy="990600"/>
          </a:xfrm>
        </p:spPr>
        <p:txBody>
          <a:bodyPr/>
          <a:lstStyle/>
          <a:p>
            <a:pPr eaLnBrk="1" hangingPunct="1"/>
            <a:r>
              <a:rPr lang="el-GR" dirty="0">
                <a:latin typeface="Verdana" charset="0"/>
                <a:ea typeface="ＭＳ Ｐゴシック" charset="0"/>
                <a:cs typeface="ＭＳ Ｐゴシック" charset="0"/>
              </a:rPr>
              <a:t>Μελέτη Αλληλεπιδράσεων</a:t>
            </a:r>
            <a:endParaRPr lang="en-US" dirty="0">
              <a:latin typeface="Verdana" charset="0"/>
              <a:ea typeface="ＭＳ Ｐゴシック" charset="0"/>
              <a:cs typeface="ＭＳ Ｐゴシック" charset="0"/>
            </a:endParaRPr>
          </a:p>
        </p:txBody>
      </p:sp>
      <p:sp>
        <p:nvSpPr>
          <p:cNvPr id="8195" name="Rectangle 3"/>
          <p:cNvSpPr>
            <a:spLocks noGrp="1" noChangeArrowheads="1"/>
          </p:cNvSpPr>
          <p:nvPr>
            <p:ph type="body" idx="1"/>
          </p:nvPr>
        </p:nvSpPr>
        <p:spPr>
          <a:xfrm>
            <a:off x="0" y="1295400"/>
            <a:ext cx="9144000" cy="5562600"/>
          </a:xfrm>
        </p:spPr>
        <p:txBody>
          <a:bodyPr/>
          <a:lstStyle/>
          <a:p>
            <a:pPr eaLnBrk="1" hangingPunct="1"/>
            <a:r>
              <a:rPr lang="el-GR" sz="2800" dirty="0">
                <a:latin typeface="Verdana" charset="0"/>
                <a:ea typeface="ＭＳ Ｐゴシック" charset="0"/>
                <a:cs typeface="ＭＳ Ｐゴシック" charset="0"/>
              </a:rPr>
              <a:t>Με σκέδαση</a:t>
            </a:r>
            <a:endParaRPr lang="en-US" sz="2800" dirty="0">
              <a:latin typeface="Verdana" charset="0"/>
              <a:ea typeface="ＭＳ Ｐゴシック" charset="0"/>
              <a:cs typeface="ＭＳ Ｐゴシック" charset="0"/>
            </a:endParaRPr>
          </a:p>
          <a:p>
            <a:pPr eaLnBrk="1" hangingPunct="1"/>
            <a:endParaRPr lang="en-US" dirty="0">
              <a:latin typeface="Verdana" charset="0"/>
              <a:ea typeface="ＭＳ Ｐゴシック" charset="0"/>
              <a:cs typeface="ＭＳ Ｐゴシック" charset="0"/>
            </a:endParaRPr>
          </a:p>
          <a:p>
            <a:pPr eaLnBrk="1" hangingPunct="1"/>
            <a:r>
              <a:rPr lang="el-GR" sz="2800" dirty="0">
                <a:latin typeface="Verdana" charset="0"/>
                <a:ea typeface="ＭＳ Ｐゴシック" charset="0"/>
                <a:cs typeface="ＭＳ Ｐゴシック" charset="0"/>
              </a:rPr>
              <a:t>Με εξαϋλωση</a:t>
            </a:r>
            <a:endParaRPr lang="en-US" sz="2800" dirty="0">
              <a:latin typeface="Verdana" charset="0"/>
              <a:ea typeface="ＭＳ Ｐゴシック" charset="0"/>
              <a:cs typeface="ＭＳ Ｐゴシック" charset="0"/>
            </a:endParaRPr>
          </a:p>
          <a:p>
            <a:pPr eaLnBrk="1" hangingPunct="1"/>
            <a:endParaRPr lang="en-US" sz="3600" dirty="0" smtClean="0">
              <a:latin typeface="Verdana" charset="0"/>
              <a:ea typeface="ＭＳ Ｐゴシック" charset="0"/>
              <a:cs typeface="ＭＳ Ｐゴシック" charset="0"/>
            </a:endParaRPr>
          </a:p>
          <a:p>
            <a:pPr eaLnBrk="1" hangingPunct="1"/>
            <a:endParaRPr lang="en-US" sz="3600" dirty="0">
              <a:latin typeface="Verdana" charset="0"/>
              <a:ea typeface="ＭＳ Ｐゴシック" charset="0"/>
              <a:cs typeface="ＭＳ Ｐゴシック" charset="0"/>
            </a:endParaRPr>
          </a:p>
          <a:p>
            <a:pPr eaLnBrk="1" hangingPunct="1"/>
            <a:r>
              <a:rPr lang="el-GR" sz="2800" dirty="0">
                <a:latin typeface="Verdana" charset="0"/>
                <a:ea typeface="ＭＳ Ｐゴシック" charset="0"/>
                <a:cs typeface="ＭＳ Ｐゴシック" charset="0"/>
              </a:rPr>
              <a:t>και</a:t>
            </a:r>
            <a:r>
              <a:rPr lang="en-US" sz="2800" dirty="0">
                <a:latin typeface="Verdana" charset="0"/>
                <a:ea typeface="ＭＳ Ｐゴシック" charset="0"/>
                <a:cs typeface="ＭＳ Ｐゴシック" charset="0"/>
              </a:rPr>
              <a:t> </a:t>
            </a:r>
            <a:r>
              <a:rPr lang="el-GR" sz="2800" dirty="0">
                <a:latin typeface="Verdana" charset="0"/>
                <a:ea typeface="ＭＳ Ｐゴシック" charset="0"/>
                <a:cs typeface="ＭＳ Ｐゴシック" charset="0"/>
              </a:rPr>
              <a:t>την</a:t>
            </a:r>
            <a:r>
              <a:rPr lang="en-US" sz="2800" dirty="0">
                <a:latin typeface="Verdana" charset="0"/>
                <a:ea typeface="ＭＳ Ｐゴシック" charset="0"/>
                <a:cs typeface="ＭＳ Ｐゴシック" charset="0"/>
              </a:rPr>
              <a:t> </a:t>
            </a:r>
            <a:r>
              <a:rPr lang="el-GR" sz="2800" dirty="0">
                <a:latin typeface="Verdana" charset="0"/>
                <a:ea typeface="ＭＳ Ｐゴシック" charset="0"/>
                <a:cs typeface="ＭＳ Ｐゴシック" charset="0"/>
              </a:rPr>
              <a:t>παραγωγή</a:t>
            </a:r>
            <a:r>
              <a:rPr lang="en-US" sz="2800" dirty="0">
                <a:latin typeface="Verdana" charset="0"/>
                <a:ea typeface="ＭＳ Ｐゴシック" charset="0"/>
                <a:cs typeface="ＭＳ Ｐゴシック" charset="0"/>
              </a:rPr>
              <a:t> </a:t>
            </a:r>
            <a:r>
              <a:rPr lang="el-GR" sz="2800" dirty="0">
                <a:latin typeface="Verdana" charset="0"/>
                <a:ea typeface="ＭＳ Ｐゴシック" charset="0"/>
                <a:cs typeface="ＭＳ Ｐゴシック" charset="0"/>
              </a:rPr>
              <a:t>νέων σωματιδίων</a:t>
            </a:r>
            <a:endParaRPr lang="en-US" sz="2800" dirty="0">
              <a:latin typeface="Verdana" charset="0"/>
              <a:ea typeface="ＭＳ Ｐゴシック" charset="0"/>
              <a:cs typeface="ＭＳ Ｐゴシック" charset="0"/>
            </a:endParaRPr>
          </a:p>
          <a:p>
            <a:pPr eaLnBrk="1" hangingPunct="1"/>
            <a:endParaRPr lang="en-US" dirty="0">
              <a:latin typeface="Verdana" charset="0"/>
              <a:ea typeface="ＭＳ Ｐゴシック" charset="0"/>
              <a:cs typeface="ＭＳ Ｐゴシック" charset="0"/>
            </a:endParaRPr>
          </a:p>
          <a:p>
            <a:pPr eaLnBrk="1" hangingPunct="1"/>
            <a:r>
              <a:rPr lang="el-GR" sz="2800" dirty="0">
                <a:latin typeface="Verdana" charset="0"/>
                <a:ea typeface="ＭＳ Ｐゴシック" charset="0"/>
                <a:cs typeface="ＭＳ Ｐゴシック" charset="0"/>
              </a:rPr>
              <a:t>ΟΛΕΣ οι αλληλεπιδράσεις παράγονται</a:t>
            </a:r>
            <a:r>
              <a:rPr lang="en-US" sz="2800" dirty="0">
                <a:latin typeface="Verdana" charset="0"/>
                <a:ea typeface="ＭＳ Ｐゴシック" charset="0"/>
                <a:cs typeface="ＭＳ Ｐゴシック" charset="0"/>
              </a:rPr>
              <a:t> </a:t>
            </a:r>
            <a:r>
              <a:rPr lang="el-GR" sz="2800" dirty="0">
                <a:latin typeface="Verdana" charset="0"/>
                <a:ea typeface="ＭＳ Ｐゴシック" charset="0"/>
                <a:cs typeface="ＭＳ Ｐゴシック" charset="0"/>
              </a:rPr>
              <a:t>μέσω</a:t>
            </a:r>
            <a:endParaRPr lang="en-US" sz="2800" dirty="0">
              <a:latin typeface="Verdana" charset="0"/>
              <a:ea typeface="ＭＳ Ｐゴシック" charset="0"/>
              <a:cs typeface="ＭＳ Ｐゴシック" charset="0"/>
            </a:endParaRPr>
          </a:p>
          <a:p>
            <a:pPr lvl="1" eaLnBrk="1" hangingPunct="1"/>
            <a:r>
              <a:rPr lang="el-GR" dirty="0">
                <a:latin typeface="Verdana" charset="0"/>
                <a:ea typeface="ＭＳ Ｐゴシック" charset="0"/>
              </a:rPr>
              <a:t>Πειραμάτων συγκρουομένων δεσμών</a:t>
            </a:r>
            <a:r>
              <a:rPr lang="en-US" dirty="0">
                <a:latin typeface="Verdana" charset="0"/>
                <a:ea typeface="ＭＳ Ｐゴシック" charset="0"/>
              </a:rPr>
              <a:t> </a:t>
            </a:r>
            <a:r>
              <a:rPr lang="el-GR" dirty="0">
                <a:latin typeface="Verdana" charset="0"/>
                <a:ea typeface="ＭＳ Ｐゴシック" charset="0"/>
              </a:rPr>
              <a:t>ή</a:t>
            </a:r>
            <a:endParaRPr lang="en-US" dirty="0">
              <a:latin typeface="Verdana" charset="0"/>
              <a:ea typeface="ＭＳ Ｐゴシック" charset="0"/>
            </a:endParaRPr>
          </a:p>
          <a:p>
            <a:pPr lvl="1" eaLnBrk="1" hangingPunct="1"/>
            <a:r>
              <a:rPr lang="el-GR" dirty="0">
                <a:latin typeface="Verdana" charset="0"/>
                <a:ea typeface="ＭＳ Ｐゴシック" charset="0"/>
              </a:rPr>
              <a:t>Πειραμάτων σταθερού στόχου</a:t>
            </a:r>
            <a:endParaRPr lang="en-US" dirty="0">
              <a:latin typeface="Verdana" charset="0"/>
              <a:ea typeface="ＭＳ Ｐゴシック" charset="0"/>
            </a:endParaRPr>
          </a:p>
        </p:txBody>
      </p:sp>
      <p:pic>
        <p:nvPicPr>
          <p:cNvPr id="8201" name="Picture 9" descr="Coulomb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066800"/>
            <a:ext cx="219456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7" descr="Paar_v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5640" y="2667000"/>
            <a:ext cx="219456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11" descr="ee_qqg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1295400"/>
            <a:ext cx="268224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wipe(left)">
                                      <p:cBhvr>
                                        <p:cTn id="7" dur="500"/>
                                        <p:tgtEl>
                                          <p:spTgt spid="8195">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8201"/>
                                        </p:tgtEl>
                                        <p:attrNameLst>
                                          <p:attrName>style.visibility</p:attrName>
                                        </p:attrNameLst>
                                      </p:cBhvr>
                                      <p:to>
                                        <p:strVal val="visible"/>
                                      </p:to>
                                    </p:set>
                                    <p:animEffect transition="in" filter="wipe(left)">
                                      <p:cBhvr>
                                        <p:cTn id="11" dur="500"/>
                                        <p:tgtEl>
                                          <p:spTgt spid="820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195">
                                            <p:txEl>
                                              <p:pRg st="2" end="2"/>
                                            </p:txEl>
                                          </p:spTgt>
                                        </p:tgtEl>
                                        <p:attrNameLst>
                                          <p:attrName>style.visibility</p:attrName>
                                        </p:attrNameLst>
                                      </p:cBhvr>
                                      <p:to>
                                        <p:strVal val="visible"/>
                                      </p:to>
                                    </p:set>
                                    <p:animEffect transition="in" filter="wipe(left)">
                                      <p:cBhvr>
                                        <p:cTn id="16" dur="500"/>
                                        <p:tgtEl>
                                          <p:spTgt spid="8195">
                                            <p:txEl>
                                              <p:pRg st="2" end="2"/>
                                            </p:txEl>
                                          </p:spTgt>
                                        </p:tgtEl>
                                      </p:cBhvr>
                                    </p:animEffect>
                                  </p:childTnLst>
                                </p:cTn>
                              </p:par>
                            </p:childTnLst>
                          </p:cTn>
                        </p:par>
                        <p:par>
                          <p:cTn id="17" fill="hold" nodeType="afterGroup">
                            <p:stCondLst>
                              <p:cond delay="500"/>
                            </p:stCondLst>
                            <p:childTnLst>
                              <p:par>
                                <p:cTn id="18" presetID="22" presetClass="entr" presetSubtype="8" fill="hold" nodeType="afterEffect">
                                  <p:stCondLst>
                                    <p:cond delay="0"/>
                                  </p:stCondLst>
                                  <p:childTnLst>
                                    <p:set>
                                      <p:cBhvr>
                                        <p:cTn id="19" dur="1" fill="hold">
                                          <p:stCondLst>
                                            <p:cond delay="0"/>
                                          </p:stCondLst>
                                        </p:cTn>
                                        <p:tgtEl>
                                          <p:spTgt spid="8199"/>
                                        </p:tgtEl>
                                        <p:attrNameLst>
                                          <p:attrName>style.visibility</p:attrName>
                                        </p:attrNameLst>
                                      </p:cBhvr>
                                      <p:to>
                                        <p:strVal val="visible"/>
                                      </p:to>
                                    </p:set>
                                    <p:animEffect transition="in" filter="wipe(left)">
                                      <p:cBhvr>
                                        <p:cTn id="20" dur="500"/>
                                        <p:tgtEl>
                                          <p:spTgt spid="8199"/>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8195">
                                            <p:txEl>
                                              <p:pRg st="5" end="5"/>
                                            </p:txEl>
                                          </p:spTgt>
                                        </p:tgtEl>
                                        <p:attrNameLst>
                                          <p:attrName>style.visibility</p:attrName>
                                        </p:attrNameLst>
                                      </p:cBhvr>
                                      <p:to>
                                        <p:strVal val="visible"/>
                                      </p:to>
                                    </p:set>
                                    <p:animEffect transition="in" filter="wipe(up)">
                                      <p:cBhvr>
                                        <p:cTn id="25" dur="500"/>
                                        <p:tgtEl>
                                          <p:spTgt spid="8195">
                                            <p:txEl>
                                              <p:pRg st="5" end="5"/>
                                            </p:txEl>
                                          </p:spTgt>
                                        </p:tgtEl>
                                      </p:cBhvr>
                                    </p:animEffect>
                                  </p:childTnLst>
                                </p:cTn>
                              </p:par>
                            </p:childTnLst>
                          </p:cTn>
                        </p:par>
                        <p:par>
                          <p:cTn id="26" fill="hold" nodeType="afterGroup">
                            <p:stCondLst>
                              <p:cond delay="500"/>
                            </p:stCondLst>
                            <p:childTnLst>
                              <p:par>
                                <p:cTn id="27" presetID="22" presetClass="entr" presetSubtype="1" fill="hold" nodeType="afterEffect">
                                  <p:stCondLst>
                                    <p:cond delay="0"/>
                                  </p:stCondLst>
                                  <p:childTnLst>
                                    <p:set>
                                      <p:cBhvr>
                                        <p:cTn id="28" dur="1" fill="hold">
                                          <p:stCondLst>
                                            <p:cond delay="0"/>
                                          </p:stCondLst>
                                        </p:cTn>
                                        <p:tgtEl>
                                          <p:spTgt spid="8203"/>
                                        </p:tgtEl>
                                        <p:attrNameLst>
                                          <p:attrName>style.visibility</p:attrName>
                                        </p:attrNameLst>
                                      </p:cBhvr>
                                      <p:to>
                                        <p:strVal val="visible"/>
                                      </p:to>
                                    </p:set>
                                    <p:animEffect transition="in" filter="wipe(up)">
                                      <p:cBhvr>
                                        <p:cTn id="29" dur="500"/>
                                        <p:tgtEl>
                                          <p:spTgt spid="8203"/>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64" presetClass="path" presetSubtype="0" accel="50000" decel="50000" fill="hold" nodeType="clickEffect">
                                  <p:stCondLst>
                                    <p:cond delay="0"/>
                                  </p:stCondLst>
                                  <p:childTnLst>
                                    <p:animMotion origin="layout" path="M 1.11022E-16 5.55042E-8 L 1.11022E-16 -0.43293 " pathEditMode="relative" rAng="0" ptsTypes="AA">
                                      <p:cBhvr>
                                        <p:cTn id="33" dur="2000" fill="hold"/>
                                        <p:tgtEl>
                                          <p:spTgt spid="8203"/>
                                        </p:tgtEl>
                                        <p:attrNameLst>
                                          <p:attrName>ppt_x</p:attrName>
                                          <p:attrName>ppt_y</p:attrName>
                                        </p:attrNameLst>
                                      </p:cBhvr>
                                      <p:rCtr x="0" y="-21647"/>
                                    </p:animMotion>
                                  </p:childTnLst>
                                </p:cTn>
                              </p:par>
                            </p:childTnLst>
                          </p:cTn>
                        </p:par>
                        <p:par>
                          <p:cTn id="34" fill="hold" nodeType="afterGroup">
                            <p:stCondLst>
                              <p:cond delay="2000"/>
                            </p:stCondLst>
                            <p:childTnLst>
                              <p:par>
                                <p:cTn id="35" presetID="22" presetClass="entr" presetSubtype="1" fill="hold" grpId="0" nodeType="afterEffect">
                                  <p:stCondLst>
                                    <p:cond delay="0"/>
                                  </p:stCondLst>
                                  <p:childTnLst>
                                    <p:set>
                                      <p:cBhvr>
                                        <p:cTn id="36" dur="1" fill="hold">
                                          <p:stCondLst>
                                            <p:cond delay="0"/>
                                          </p:stCondLst>
                                        </p:cTn>
                                        <p:tgtEl>
                                          <p:spTgt spid="8195">
                                            <p:txEl>
                                              <p:pRg st="7" end="7"/>
                                            </p:txEl>
                                          </p:spTgt>
                                        </p:tgtEl>
                                        <p:attrNameLst>
                                          <p:attrName>style.visibility</p:attrName>
                                        </p:attrNameLst>
                                      </p:cBhvr>
                                      <p:to>
                                        <p:strVal val="visible"/>
                                      </p:to>
                                    </p:set>
                                    <p:animEffect transition="in" filter="wipe(up)">
                                      <p:cBhvr>
                                        <p:cTn id="37" dur="500"/>
                                        <p:tgtEl>
                                          <p:spTgt spid="8195">
                                            <p:txEl>
                                              <p:pRg st="7" end="7"/>
                                            </p:txEl>
                                          </p:spTgt>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8195">
                                            <p:txEl>
                                              <p:pRg st="8" end="8"/>
                                            </p:txEl>
                                          </p:spTgt>
                                        </p:tgtEl>
                                        <p:attrNameLst>
                                          <p:attrName>style.visibility</p:attrName>
                                        </p:attrNameLst>
                                      </p:cBhvr>
                                      <p:to>
                                        <p:strVal val="visible"/>
                                      </p:to>
                                    </p:set>
                                    <p:animEffect transition="in" filter="wipe(up)">
                                      <p:cBhvr>
                                        <p:cTn id="40" dur="500"/>
                                        <p:tgtEl>
                                          <p:spTgt spid="8195">
                                            <p:txEl>
                                              <p:pRg st="8" end="8"/>
                                            </p:txEl>
                                          </p:spTgt>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8195">
                                            <p:txEl>
                                              <p:pRg st="9" end="9"/>
                                            </p:txEl>
                                          </p:spTgt>
                                        </p:tgtEl>
                                        <p:attrNameLst>
                                          <p:attrName>style.visibility</p:attrName>
                                        </p:attrNameLst>
                                      </p:cBhvr>
                                      <p:to>
                                        <p:strVal val="visible"/>
                                      </p:to>
                                    </p:set>
                                    <p:animEffect transition="in" filter="wipe(up)">
                                      <p:cBhvr>
                                        <p:cTn id="43" dur="500"/>
                                        <p:tgtEl>
                                          <p:spTgt spid="819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880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E7FA2727-C7A1-D445-AEED-05EA16EF1F07}" type="slidenum">
              <a:rPr lang="en-US" sz="1200"/>
              <a:pPr/>
              <a:t>30</a:t>
            </a:fld>
            <a:endParaRPr lang="en-US" sz="1200"/>
          </a:p>
        </p:txBody>
      </p:sp>
      <p:sp>
        <p:nvSpPr>
          <p:cNvPr id="88068" name="Rectangle 16"/>
          <p:cNvSpPr>
            <a:spLocks noChangeArrowheads="1"/>
          </p:cNvSpPr>
          <p:nvPr/>
        </p:nvSpPr>
        <p:spPr bwMode="auto">
          <a:xfrm>
            <a:off x="0" y="1371600"/>
            <a:ext cx="9144000" cy="4876800"/>
          </a:xfrm>
          <a:prstGeom prst="rect">
            <a:avLst/>
          </a:prstGeom>
          <a:solidFill>
            <a:schemeClr val="tx1"/>
          </a:solidFill>
          <a:ln w="9525">
            <a:solidFill>
              <a:schemeClr val="tx1"/>
            </a:solidFill>
            <a:miter lim="800000"/>
            <a:headEnd/>
            <a:tailEnd/>
          </a:ln>
        </p:spPr>
        <p:txBody>
          <a:bodyPr wrap="none" anchor="ctr"/>
          <a:lstStyle/>
          <a:p>
            <a:endParaRPr lang="en-US"/>
          </a:p>
        </p:txBody>
      </p:sp>
      <p:pic>
        <p:nvPicPr>
          <p:cNvPr id="44047" name="Picture 15" descr="cascade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1371600"/>
            <a:ext cx="3721100"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0" name="Rectangle 2"/>
          <p:cNvSpPr>
            <a:spLocks noGrp="1" noChangeArrowheads="1"/>
          </p:cNvSpPr>
          <p:nvPr>
            <p:ph type="title"/>
          </p:nvPr>
        </p:nvSpPr>
        <p:spPr>
          <a:xfrm>
            <a:off x="838200" y="0"/>
            <a:ext cx="8001000" cy="990600"/>
          </a:xfrm>
        </p:spPr>
        <p:txBody>
          <a:bodyPr/>
          <a:lstStyle/>
          <a:p>
            <a:pPr eaLnBrk="1" hangingPunct="1"/>
            <a:r>
              <a:rPr lang="el-GR" dirty="0">
                <a:latin typeface="Verdana" charset="0"/>
                <a:ea typeface="ＭＳ Ｐゴシック" charset="0"/>
                <a:cs typeface="ＭＳ Ｐゴシック" charset="0"/>
              </a:rPr>
              <a:t>Ηλεκτρομαγνητικοί</a:t>
            </a:r>
            <a:r>
              <a:rPr lang="en-US" dirty="0">
                <a:latin typeface="Verdana" charset="0"/>
                <a:ea typeface="ＭＳ Ｐゴシック" charset="0"/>
                <a:cs typeface="ＭＳ Ｐゴシック" charset="0"/>
              </a:rPr>
              <a:t> </a:t>
            </a:r>
            <a:r>
              <a:rPr lang="el-GR" dirty="0">
                <a:latin typeface="Verdana" charset="0"/>
                <a:ea typeface="ＭＳ Ｐゴシック" charset="0"/>
                <a:cs typeface="ＭＳ Ｐゴシック" charset="0"/>
              </a:rPr>
              <a:t>Καταιγισμοί</a:t>
            </a:r>
            <a:endParaRPr lang="en-US" dirty="0">
              <a:latin typeface="Verdana" charset="0"/>
              <a:ea typeface="ＭＳ Ｐゴシック" charset="0"/>
              <a:cs typeface="ＭＳ Ｐゴシック" charset="0"/>
            </a:endParaRPr>
          </a:p>
        </p:txBody>
      </p:sp>
      <p:sp>
        <p:nvSpPr>
          <p:cNvPr id="88071" name="AutoShape 4"/>
          <p:cNvSpPr>
            <a:spLocks noChangeArrowheads="1"/>
          </p:cNvSpPr>
          <p:nvPr/>
        </p:nvSpPr>
        <p:spPr bwMode="auto">
          <a:xfrm>
            <a:off x="1981200" y="1828800"/>
            <a:ext cx="1214438" cy="1214438"/>
          </a:xfrm>
          <a:prstGeom prst="cube">
            <a:avLst>
              <a:gd name="adj" fmla="val 25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88072" name="AutoShape 5"/>
          <p:cNvSpPr>
            <a:spLocks noChangeArrowheads="1"/>
          </p:cNvSpPr>
          <p:nvPr/>
        </p:nvSpPr>
        <p:spPr bwMode="auto">
          <a:xfrm>
            <a:off x="2133600" y="1981200"/>
            <a:ext cx="4800600" cy="3581400"/>
          </a:xfrm>
          <a:prstGeom prst="cube">
            <a:avLst>
              <a:gd name="adj" fmla="val 7815"/>
            </a:avLst>
          </a:prstGeom>
          <a:solidFill>
            <a:srgbClr val="DDDDDD">
              <a:alpha val="50195"/>
            </a:srgbClr>
          </a:solidFill>
          <a:ln w="9525">
            <a:solidFill>
              <a:schemeClr val="tx1"/>
            </a:solidFill>
            <a:miter lim="800000"/>
            <a:headEnd/>
            <a:tailEnd/>
          </a:ln>
        </p:spPr>
        <p:txBody>
          <a:bodyPr anchor="ctr">
            <a:spAutoFit/>
          </a:bodyPr>
          <a:lstStyle/>
          <a:p>
            <a:endParaRPr lang="en-US"/>
          </a:p>
        </p:txBody>
      </p:sp>
      <p:sp>
        <p:nvSpPr>
          <p:cNvPr id="88073" name="Text Box 6"/>
          <p:cNvSpPr txBox="1">
            <a:spLocks noChangeArrowheads="1"/>
          </p:cNvSpPr>
          <p:nvPr/>
        </p:nvSpPr>
        <p:spPr bwMode="auto">
          <a:xfrm>
            <a:off x="73025" y="2624138"/>
            <a:ext cx="23050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a:solidFill>
                  <a:schemeClr val="tx2"/>
                </a:solidFill>
                <a:latin typeface="Tahoma" charset="0"/>
              </a:rPr>
              <a:t>Block of Matter,</a:t>
            </a:r>
          </a:p>
          <a:p>
            <a:pPr algn="ctr"/>
            <a:r>
              <a:rPr lang="en-US">
                <a:solidFill>
                  <a:schemeClr val="tx2"/>
                </a:solidFill>
                <a:latin typeface="Tahoma" charset="0"/>
              </a:rPr>
              <a:t>e.g. lead</a:t>
            </a:r>
            <a:endParaRPr lang="en-US" b="1">
              <a:latin typeface="Times New Roman" charset="0"/>
            </a:endParaRPr>
          </a:p>
        </p:txBody>
      </p:sp>
      <p:grpSp>
        <p:nvGrpSpPr>
          <p:cNvPr id="88074" name="Group 7"/>
          <p:cNvGrpSpPr>
            <a:grpSpLocks/>
          </p:cNvGrpSpPr>
          <p:nvPr/>
        </p:nvGrpSpPr>
        <p:grpSpPr bwMode="auto">
          <a:xfrm>
            <a:off x="4191000" y="2286000"/>
            <a:ext cx="533400" cy="533400"/>
            <a:chOff x="2640" y="1488"/>
            <a:chExt cx="336" cy="336"/>
          </a:xfrm>
        </p:grpSpPr>
        <p:sp>
          <p:nvSpPr>
            <p:cNvPr id="88080" name="Oval 8"/>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p>
          </p:txBody>
        </p:sp>
        <p:sp>
          <p:nvSpPr>
            <p:cNvPr id="88081" name="Oval 9"/>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p>
          </p:txBody>
        </p:sp>
      </p:grpSp>
      <p:sp>
        <p:nvSpPr>
          <p:cNvPr id="88075" name="Text Box 10"/>
          <p:cNvSpPr txBox="1">
            <a:spLocks noChangeArrowheads="1"/>
          </p:cNvSpPr>
          <p:nvPr/>
        </p:nvSpPr>
        <p:spPr bwMode="auto">
          <a:xfrm>
            <a:off x="5181600" y="2438400"/>
            <a:ext cx="1069975"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b="1">
                <a:latin typeface="Arial" charset="0"/>
              </a:rPr>
              <a:t>Lead atom</a:t>
            </a:r>
            <a:endParaRPr lang="en-US" b="1">
              <a:latin typeface="Times New Roman" charset="0"/>
            </a:endParaRPr>
          </a:p>
        </p:txBody>
      </p:sp>
      <p:sp>
        <p:nvSpPr>
          <p:cNvPr id="88076" name="Line 11"/>
          <p:cNvSpPr>
            <a:spLocks noChangeShapeType="1"/>
          </p:cNvSpPr>
          <p:nvPr/>
        </p:nvSpPr>
        <p:spPr bwMode="auto">
          <a:xfrm flipH="1">
            <a:off x="4800600" y="25908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nvGrpSpPr>
          <p:cNvPr id="88077" name="Group 12"/>
          <p:cNvGrpSpPr>
            <a:grpSpLocks/>
          </p:cNvGrpSpPr>
          <p:nvPr/>
        </p:nvGrpSpPr>
        <p:grpSpPr bwMode="auto">
          <a:xfrm>
            <a:off x="3200400" y="4038600"/>
            <a:ext cx="533400" cy="533400"/>
            <a:chOff x="2640" y="1488"/>
            <a:chExt cx="336" cy="336"/>
          </a:xfrm>
        </p:grpSpPr>
        <p:sp>
          <p:nvSpPr>
            <p:cNvPr id="88078" name="Oval 13"/>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p>
          </p:txBody>
        </p:sp>
        <p:sp>
          <p:nvSpPr>
            <p:cNvPr id="88079" name="Oval 14"/>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p>
          </p:txBody>
        </p:sp>
      </p:grpSp>
      <p:pic>
        <p:nvPicPr>
          <p:cNvPr id="18"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44047"/>
                                        </p:tgtEl>
                                        <p:attrNameLst>
                                          <p:attrName>style.visibility</p:attrName>
                                        </p:attrNameLst>
                                      </p:cBhvr>
                                      <p:to>
                                        <p:strVal val="visible"/>
                                      </p:to>
                                    </p:set>
                                    <p:animEffect transition="in" filter="wipe(up)">
                                      <p:cBhvr>
                                        <p:cTn id="7" dur="1000"/>
                                        <p:tgtEl>
                                          <p:spTgt spid="440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901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C006F8B3-0D30-1546-AEBC-95CF06DC02D4}" type="slidenum">
              <a:rPr lang="en-US" sz="1200"/>
              <a:pPr/>
              <a:t>31</a:t>
            </a:fld>
            <a:endParaRPr lang="en-US" sz="1200"/>
          </a:p>
        </p:txBody>
      </p:sp>
      <p:sp>
        <p:nvSpPr>
          <p:cNvPr id="90116" name="Rectangle 2"/>
          <p:cNvSpPr>
            <a:spLocks noGrp="1" noChangeArrowheads="1"/>
          </p:cNvSpPr>
          <p:nvPr>
            <p:ph type="title"/>
          </p:nvPr>
        </p:nvSpPr>
        <p:spPr>
          <a:xfrm>
            <a:off x="762000" y="228600"/>
            <a:ext cx="7772400" cy="609600"/>
          </a:xfrm>
        </p:spPr>
        <p:txBody>
          <a:bodyPr/>
          <a:lstStyle/>
          <a:p>
            <a:pPr eaLnBrk="1" hangingPunct="1"/>
            <a:r>
              <a:rPr lang="el-GR" sz="2900">
                <a:latin typeface="Verdana" charset="0"/>
                <a:ea typeface="ＭＳ Ｐゴシック" charset="0"/>
                <a:cs typeface="ＭＳ Ｐゴシック" charset="0"/>
              </a:rPr>
              <a:t>Πώς μετράμε</a:t>
            </a:r>
            <a:r>
              <a:rPr lang="en-US" sz="2900">
                <a:latin typeface="Verdana" charset="0"/>
                <a:ea typeface="ＭＳ Ｐゴシック" charset="0"/>
                <a:cs typeface="ＭＳ Ｐゴシック" charset="0"/>
              </a:rPr>
              <a:t> </a:t>
            </a:r>
            <a:r>
              <a:rPr lang="el-GR" sz="2900">
                <a:latin typeface="Verdana" charset="0"/>
                <a:ea typeface="ＭＳ Ｐゴシック" charset="0"/>
                <a:cs typeface="ＭＳ Ｐゴシック" charset="0"/>
              </a:rPr>
              <a:t>τα δευτερογενή σωματίδια</a:t>
            </a:r>
            <a:r>
              <a:rPr lang="en-US" sz="2900">
                <a:latin typeface="Verdana" charset="0"/>
                <a:ea typeface="ＭＳ Ｐゴシック" charset="0"/>
                <a:cs typeface="ＭＳ Ｐゴシック" charset="0"/>
              </a:rPr>
              <a:t>?</a:t>
            </a:r>
            <a:endParaRPr lang="en-US">
              <a:latin typeface="Verdana" charset="0"/>
              <a:ea typeface="ＭＳ Ｐゴシック" charset="0"/>
              <a:cs typeface="ＭＳ Ｐゴシック" charset="0"/>
            </a:endParaRPr>
          </a:p>
        </p:txBody>
      </p:sp>
      <p:sp>
        <p:nvSpPr>
          <p:cNvPr id="45059" name="Rectangle 3"/>
          <p:cNvSpPr>
            <a:spLocks noGrp="1" noChangeArrowheads="1"/>
          </p:cNvSpPr>
          <p:nvPr>
            <p:ph type="body" idx="1"/>
          </p:nvPr>
        </p:nvSpPr>
        <p:spPr>
          <a:xfrm>
            <a:off x="304800" y="1219200"/>
            <a:ext cx="8610600" cy="762000"/>
          </a:xfrm>
        </p:spPr>
        <p:txBody>
          <a:bodyPr/>
          <a:lstStyle/>
          <a:p>
            <a:pPr eaLnBrk="1" hangingPunct="1"/>
            <a:r>
              <a:rPr lang="en-US" sz="2000">
                <a:latin typeface="Verdana" charset="0"/>
                <a:ea typeface="ＭＳ Ｐゴシック" charset="0"/>
                <a:cs typeface="ＭＳ Ｐゴシック" charset="0"/>
              </a:rPr>
              <a:t>1.   </a:t>
            </a:r>
            <a:r>
              <a:rPr lang="el-GR" sz="2000">
                <a:latin typeface="Verdana" charset="0"/>
                <a:ea typeface="ＭＳ Ｐゴシック" charset="0"/>
                <a:cs typeface="ＭＳ Ｐゴシック" charset="0"/>
              </a:rPr>
              <a:t>Με</a:t>
            </a:r>
            <a:r>
              <a:rPr lang="en-US" sz="2000">
                <a:latin typeface="Verdana" charset="0"/>
                <a:ea typeface="ＭＳ Ｐゴシック" charset="0"/>
                <a:cs typeface="ＭＳ Ｐゴシック" charset="0"/>
              </a:rPr>
              <a:t> </a:t>
            </a:r>
            <a:r>
              <a:rPr lang="el-GR" sz="2000" b="1">
                <a:solidFill>
                  <a:srgbClr val="FF0066"/>
                </a:solidFill>
                <a:latin typeface="Verdana" charset="0"/>
                <a:ea typeface="ＭＳ Ｐゴシック" charset="0"/>
                <a:cs typeface="ＭＳ Ｐゴシック" charset="0"/>
              </a:rPr>
              <a:t>τα θερμιδόμετρα</a:t>
            </a:r>
            <a:r>
              <a:rPr lang="en-US" sz="2000" b="1">
                <a:solidFill>
                  <a:srgbClr val="FF0066"/>
                </a:solidFill>
                <a:latin typeface="Verdana" charset="0"/>
                <a:ea typeface="ＭＳ Ｐゴシック" charset="0"/>
                <a:cs typeface="ＭＳ Ｐゴシック" charset="0"/>
              </a:rPr>
              <a:t> </a:t>
            </a:r>
            <a:r>
              <a:rPr lang="el-GR" sz="2000" b="1">
                <a:solidFill>
                  <a:srgbClr val="FF0066"/>
                </a:solidFill>
                <a:latin typeface="Verdana" charset="0"/>
                <a:ea typeface="ＭＳ Ｐゴシック" charset="0"/>
                <a:cs typeface="ＭＳ Ｐゴシック" charset="0"/>
              </a:rPr>
              <a:t>δειγματισμού</a:t>
            </a:r>
            <a:r>
              <a:rPr lang="en-US" sz="2000">
                <a:latin typeface="Verdana" charset="0"/>
                <a:ea typeface="ＭＳ Ｐゴシック" charset="0"/>
                <a:cs typeface="ＭＳ Ｐゴシック" charset="0"/>
              </a:rPr>
              <a:t>:</a:t>
            </a:r>
          </a:p>
        </p:txBody>
      </p:sp>
      <p:pic>
        <p:nvPicPr>
          <p:cNvPr id="90118" name="Picture 5" descr="kalo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600200"/>
            <a:ext cx="6019800" cy="411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Text Box 6"/>
          <p:cNvSpPr txBox="1">
            <a:spLocks noChangeArrowheads="1"/>
          </p:cNvSpPr>
          <p:nvPr/>
        </p:nvSpPr>
        <p:spPr bwMode="auto">
          <a:xfrm>
            <a:off x="228600" y="6172200"/>
            <a:ext cx="3109913" cy="338138"/>
          </a:xfrm>
          <a:prstGeom prst="rect">
            <a:avLst/>
          </a:prstGeom>
          <a:solidFill>
            <a:schemeClr val="tx1"/>
          </a:solid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chemeClr val="bg1"/>
                </a:solidFill>
              </a:rPr>
              <a:t>Πυκνό υλικό</a:t>
            </a:r>
            <a:r>
              <a:rPr lang="en-US" sz="1600">
                <a:solidFill>
                  <a:schemeClr val="bg1"/>
                </a:solidFill>
              </a:rPr>
              <a:t>, </a:t>
            </a:r>
            <a:r>
              <a:rPr lang="el-GR" sz="1600">
                <a:solidFill>
                  <a:schemeClr val="bg1"/>
                </a:solidFill>
              </a:rPr>
              <a:t>π.χ. Μόλυβδος</a:t>
            </a:r>
            <a:endParaRPr lang="en-US" b="1"/>
          </a:p>
        </p:txBody>
      </p:sp>
      <p:sp>
        <p:nvSpPr>
          <p:cNvPr id="90120" name="Line 7"/>
          <p:cNvSpPr>
            <a:spLocks noChangeShapeType="1"/>
          </p:cNvSpPr>
          <p:nvPr/>
        </p:nvSpPr>
        <p:spPr bwMode="auto">
          <a:xfrm flipV="1">
            <a:off x="2057400" y="57912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1" name="Line 8"/>
          <p:cNvSpPr>
            <a:spLocks noChangeShapeType="1"/>
          </p:cNvSpPr>
          <p:nvPr/>
        </p:nvSpPr>
        <p:spPr bwMode="auto">
          <a:xfrm flipV="1">
            <a:off x="2667000" y="5715000"/>
            <a:ext cx="9906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2" name="Line 9"/>
          <p:cNvSpPr>
            <a:spLocks noChangeShapeType="1"/>
          </p:cNvSpPr>
          <p:nvPr/>
        </p:nvSpPr>
        <p:spPr bwMode="auto">
          <a:xfrm flipV="1">
            <a:off x="2895600" y="5715000"/>
            <a:ext cx="2209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45066" name="Text Box 10"/>
          <p:cNvSpPr txBox="1">
            <a:spLocks noChangeArrowheads="1"/>
          </p:cNvSpPr>
          <p:nvPr/>
        </p:nvSpPr>
        <p:spPr bwMode="auto">
          <a:xfrm>
            <a:off x="5446713" y="6019800"/>
            <a:ext cx="3671887" cy="584200"/>
          </a:xfrm>
          <a:prstGeom prst="rect">
            <a:avLst/>
          </a:prstGeom>
          <a:solidFill>
            <a:srgbClr val="DDDDDD"/>
          </a:solid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600">
                <a:solidFill>
                  <a:schemeClr val="accent2"/>
                </a:solidFill>
              </a:rPr>
              <a:t>Ανιχνευτές</a:t>
            </a:r>
            <a:r>
              <a:rPr lang="en-US" sz="1600">
                <a:solidFill>
                  <a:schemeClr val="accent2"/>
                </a:solidFill>
              </a:rPr>
              <a:t>, </a:t>
            </a:r>
            <a:r>
              <a:rPr lang="el-GR" sz="1600">
                <a:solidFill>
                  <a:schemeClr val="accent2"/>
                </a:solidFill>
              </a:rPr>
              <a:t>όπως</a:t>
            </a:r>
            <a:r>
              <a:rPr lang="en-US" sz="1600">
                <a:solidFill>
                  <a:schemeClr val="accent2"/>
                </a:solidFill>
              </a:rPr>
              <a:t> </a:t>
            </a:r>
            <a:r>
              <a:rPr lang="el-GR" sz="1600">
                <a:solidFill>
                  <a:schemeClr val="accent2"/>
                </a:solidFill>
              </a:rPr>
              <a:t>θάλαμοι αερίου</a:t>
            </a:r>
            <a:r>
              <a:rPr lang="en-US" sz="1600">
                <a:solidFill>
                  <a:schemeClr val="accent2"/>
                </a:solidFill>
              </a:rPr>
              <a:t>,</a:t>
            </a:r>
          </a:p>
          <a:p>
            <a:pPr algn="ctr"/>
            <a:r>
              <a:rPr lang="el-GR" sz="1600">
                <a:solidFill>
                  <a:schemeClr val="accent2"/>
                </a:solidFill>
              </a:rPr>
              <a:t>ή</a:t>
            </a:r>
            <a:r>
              <a:rPr lang="en-US" sz="1600">
                <a:solidFill>
                  <a:schemeClr val="accent2"/>
                </a:solidFill>
              </a:rPr>
              <a:t> </a:t>
            </a:r>
            <a:r>
              <a:rPr lang="el-GR" sz="1600">
                <a:solidFill>
                  <a:schemeClr val="accent2"/>
                </a:solidFill>
              </a:rPr>
              <a:t>σπινθηριστές</a:t>
            </a:r>
            <a:endParaRPr lang="en-US" b="1">
              <a:solidFill>
                <a:schemeClr val="accent2"/>
              </a:solidFill>
            </a:endParaRPr>
          </a:p>
        </p:txBody>
      </p:sp>
      <p:sp>
        <p:nvSpPr>
          <p:cNvPr id="90124" name="Line 11"/>
          <p:cNvSpPr>
            <a:spLocks noChangeShapeType="1"/>
          </p:cNvSpPr>
          <p:nvPr/>
        </p:nvSpPr>
        <p:spPr bwMode="auto">
          <a:xfrm flipH="1" flipV="1">
            <a:off x="2971800" y="5105400"/>
            <a:ext cx="2590800" cy="1143000"/>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5" name="Line 12"/>
          <p:cNvSpPr>
            <a:spLocks noChangeShapeType="1"/>
          </p:cNvSpPr>
          <p:nvPr/>
        </p:nvSpPr>
        <p:spPr bwMode="auto">
          <a:xfrm flipH="1" flipV="1">
            <a:off x="4495800" y="4953000"/>
            <a:ext cx="1066800" cy="1219200"/>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6" name="Line 13"/>
          <p:cNvSpPr>
            <a:spLocks noChangeShapeType="1"/>
          </p:cNvSpPr>
          <p:nvPr/>
        </p:nvSpPr>
        <p:spPr bwMode="auto">
          <a:xfrm flipH="1" flipV="1">
            <a:off x="5867400" y="5029200"/>
            <a:ext cx="152400" cy="990600"/>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45070" name="Text Box 14"/>
          <p:cNvSpPr txBox="1">
            <a:spLocks noChangeArrowheads="1"/>
          </p:cNvSpPr>
          <p:nvPr/>
        </p:nvSpPr>
        <p:spPr bwMode="auto">
          <a:xfrm>
            <a:off x="6477000" y="2209800"/>
            <a:ext cx="2579688" cy="3046413"/>
          </a:xfrm>
          <a:prstGeom prst="rect">
            <a:avLst/>
          </a:prstGeom>
          <a:solidFill>
            <a:srgbClr val="0000CC"/>
          </a:solidFill>
          <a:ln w="9525">
            <a:noFill/>
            <a:miter lim="800000"/>
            <a:headEnd/>
            <a:tailEnd/>
          </a:ln>
          <a:effectLst>
            <a:outerShdw blurRad="63500" dist="107763" dir="27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600" b="1">
                <a:solidFill>
                  <a:schemeClr val="bg1"/>
                </a:solidFill>
                <a:latin typeface="Tahoma" charset="0"/>
              </a:rPr>
              <a:t>Δομή </a:t>
            </a:r>
            <a:r>
              <a:rPr lang="en-US" sz="1600" b="1">
                <a:solidFill>
                  <a:schemeClr val="bg1"/>
                </a:solidFill>
                <a:latin typeface="Tahoma" charset="0"/>
              </a:rPr>
              <a:t>Sandwich</a:t>
            </a:r>
            <a:r>
              <a:rPr lang="el-GR" sz="1600" b="1">
                <a:solidFill>
                  <a:schemeClr val="bg1"/>
                </a:solidFill>
                <a:latin typeface="Tahoma" charset="0"/>
              </a:rPr>
              <a:t> !!</a:t>
            </a:r>
            <a:r>
              <a:rPr lang="en-US" sz="1600" b="1">
                <a:solidFill>
                  <a:schemeClr val="bg1"/>
                </a:solidFill>
                <a:latin typeface="Tahoma" charset="0"/>
              </a:rPr>
              <a:t>!</a:t>
            </a:r>
          </a:p>
          <a:p>
            <a:endParaRPr lang="en-US" sz="1600">
              <a:solidFill>
                <a:schemeClr val="bg1"/>
              </a:solidFill>
              <a:latin typeface="Tahoma" charset="0"/>
            </a:endParaRPr>
          </a:p>
          <a:p>
            <a:r>
              <a:rPr lang="el-GR" sz="1600">
                <a:solidFill>
                  <a:schemeClr val="bg1"/>
                </a:solidFill>
              </a:rPr>
              <a:t>Το συνολικό ποσό σημάτων είναι </a:t>
            </a:r>
            <a:r>
              <a:rPr lang="en-US" sz="1600">
                <a:solidFill>
                  <a:schemeClr val="bg1"/>
                </a:solidFill>
              </a:rPr>
              <a:t> </a:t>
            </a:r>
            <a:r>
              <a:rPr lang="el-GR" sz="1600">
                <a:solidFill>
                  <a:schemeClr val="bg1"/>
                </a:solidFill>
              </a:rPr>
              <a:t>ανάλογο της προσπίπτουσας ενέργειας</a:t>
            </a:r>
            <a:endParaRPr lang="en-US" sz="1600">
              <a:solidFill>
                <a:schemeClr val="bg1"/>
              </a:solidFill>
            </a:endParaRPr>
          </a:p>
          <a:p>
            <a:endParaRPr lang="en-US" sz="1600">
              <a:solidFill>
                <a:schemeClr val="bg1"/>
              </a:solidFill>
            </a:endParaRPr>
          </a:p>
          <a:p>
            <a:r>
              <a:rPr lang="el-GR" sz="1600">
                <a:solidFill>
                  <a:schemeClr val="bg1"/>
                </a:solidFill>
              </a:rPr>
              <a:t>Αλλά χρειάζεται να βαθμονομηθεί με δέσμες γνωστής ενέργειας</a:t>
            </a:r>
            <a:r>
              <a:rPr lang="en-US" sz="1600">
                <a:solidFill>
                  <a:schemeClr val="bg1"/>
                </a:solidFill>
              </a:rPr>
              <a:t>!</a:t>
            </a:r>
            <a:endParaRPr lang="en-US" b="1">
              <a:solidFill>
                <a:schemeClr val="bg1"/>
              </a:solidFill>
            </a:endParaRPr>
          </a:p>
        </p:txBody>
      </p:sp>
      <p:pic>
        <p:nvPicPr>
          <p:cNvPr id="16"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05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9216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BEC8F45-2671-3A4B-8D3F-4C568564DE6C}" type="slidenum">
              <a:rPr lang="en-US" sz="1200"/>
              <a:pPr/>
              <a:t>32</a:t>
            </a:fld>
            <a:endParaRPr lang="en-US" sz="1200"/>
          </a:p>
        </p:txBody>
      </p:sp>
      <p:sp>
        <p:nvSpPr>
          <p:cNvPr id="92164" name="Rectangle 2"/>
          <p:cNvSpPr>
            <a:spLocks noGrp="1" noChangeArrowheads="1"/>
          </p:cNvSpPr>
          <p:nvPr>
            <p:ph type="title"/>
          </p:nvPr>
        </p:nvSpPr>
        <p:spPr>
          <a:xfrm>
            <a:off x="838200" y="457200"/>
            <a:ext cx="7772400" cy="373063"/>
          </a:xfrm>
        </p:spPr>
        <p:txBody>
          <a:bodyPr/>
          <a:lstStyle/>
          <a:p>
            <a:pPr eaLnBrk="1" hangingPunct="1"/>
            <a:r>
              <a:rPr lang="el-GR">
                <a:latin typeface="Verdana" charset="0"/>
                <a:ea typeface="ＭＳ Ｐゴシック" charset="0"/>
                <a:cs typeface="ＭＳ Ｐゴシック" charset="0"/>
              </a:rPr>
              <a:t>Θερμιδόμετρα Δειγματισμού</a:t>
            </a:r>
            <a:endParaRPr lang="en-US">
              <a:latin typeface="Verdana" charset="0"/>
              <a:ea typeface="ＭＳ Ｐゴシック" charset="0"/>
              <a:cs typeface="ＭＳ Ｐゴシック" charset="0"/>
            </a:endParaRPr>
          </a:p>
        </p:txBody>
      </p:sp>
      <p:pic>
        <p:nvPicPr>
          <p:cNvPr id="47109" name="Picture 5" descr="ec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295400"/>
            <a:ext cx="2438400"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0" name="Picture 6" descr="calmodu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371600"/>
            <a:ext cx="2743200"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Picture 7" descr="stic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3581400"/>
            <a:ext cx="4343400" cy="289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7110"/>
                                        </p:tgtEl>
                                        <p:attrNameLst>
                                          <p:attrName>style.visibility</p:attrName>
                                        </p:attrNameLst>
                                      </p:cBhvr>
                                      <p:to>
                                        <p:strVal val="visible"/>
                                      </p:to>
                                    </p:set>
                                    <p:animEffect transition="in" filter="blinds(horizontal)">
                                      <p:cBhvr>
                                        <p:cTn id="7" dur="500"/>
                                        <p:tgtEl>
                                          <p:spTgt spid="471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7109"/>
                                        </p:tgtEl>
                                        <p:attrNameLst>
                                          <p:attrName>style.visibility</p:attrName>
                                        </p:attrNameLst>
                                      </p:cBhvr>
                                      <p:to>
                                        <p:strVal val="visible"/>
                                      </p:to>
                                    </p:set>
                                    <p:animEffect transition="in" filter="blinds(horizontal)">
                                      <p:cBhvr>
                                        <p:cTn id="12" dur="500"/>
                                        <p:tgtEl>
                                          <p:spTgt spid="4710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47111"/>
                                        </p:tgtEl>
                                        <p:attrNameLst>
                                          <p:attrName>style.visibility</p:attrName>
                                        </p:attrNameLst>
                                      </p:cBhvr>
                                      <p:to>
                                        <p:strVal val="visible"/>
                                      </p:to>
                                    </p:set>
                                    <p:animEffect transition="in" filter="blinds(horizontal)">
                                      <p:cBhvr>
                                        <p:cTn id="17" dur="500"/>
                                        <p:tgtEl>
                                          <p:spTgt spid="47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9421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EAD4017-580B-B848-97BC-EEA5FC498917}" type="slidenum">
              <a:rPr lang="en-US" sz="1200"/>
              <a:pPr/>
              <a:t>33</a:t>
            </a:fld>
            <a:endParaRPr lang="en-US" sz="1200"/>
          </a:p>
        </p:txBody>
      </p:sp>
      <p:pic>
        <p:nvPicPr>
          <p:cNvPr id="94212" name="Picture 2" descr="aleph_evd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800"/>
            <a:ext cx="8772525" cy="585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9625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9CD7224B-589D-9843-B78A-325D84CEE43A}" type="slidenum">
              <a:rPr lang="en-US" sz="1200"/>
              <a:pPr/>
              <a:t>34</a:t>
            </a:fld>
            <a:endParaRPr lang="en-US" sz="1200"/>
          </a:p>
        </p:txBody>
      </p:sp>
      <p:grpSp>
        <p:nvGrpSpPr>
          <p:cNvPr id="96260" name="Group 2"/>
          <p:cNvGrpSpPr>
            <a:grpSpLocks/>
          </p:cNvGrpSpPr>
          <p:nvPr/>
        </p:nvGrpSpPr>
        <p:grpSpPr bwMode="auto">
          <a:xfrm>
            <a:off x="152400" y="304800"/>
            <a:ext cx="8839200" cy="6400800"/>
            <a:chOff x="96" y="96"/>
            <a:chExt cx="5184" cy="3462"/>
          </a:xfrm>
        </p:grpSpPr>
        <p:pic>
          <p:nvPicPr>
            <p:cNvPr id="96267" name="Picture 3" descr="aleph_evd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 y="96"/>
              <a:ext cx="5184" cy="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68" name="Text Box 4"/>
            <p:cNvSpPr txBox="1">
              <a:spLocks noChangeArrowheads="1"/>
            </p:cNvSpPr>
            <p:nvPr/>
          </p:nvSpPr>
          <p:spPr bwMode="auto">
            <a:xfrm>
              <a:off x="384" y="1440"/>
              <a:ext cx="877" cy="182"/>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latin typeface="Times New Roman" charset="0"/>
                </a:rPr>
                <a:t>ALEPH ECAL</a:t>
              </a:r>
              <a:endParaRPr lang="en-US" b="1">
                <a:latin typeface="Times New Roman" charset="0"/>
              </a:endParaRPr>
            </a:p>
          </p:txBody>
        </p:sp>
        <p:sp>
          <p:nvSpPr>
            <p:cNvPr id="96269" name="Line 5"/>
            <p:cNvSpPr>
              <a:spLocks noChangeShapeType="1"/>
            </p:cNvSpPr>
            <p:nvPr/>
          </p:nvSpPr>
          <p:spPr bwMode="auto">
            <a:xfrm>
              <a:off x="1344" y="1536"/>
              <a:ext cx="336"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grpSp>
        <p:nvGrpSpPr>
          <p:cNvPr id="3" name="Group 6"/>
          <p:cNvGrpSpPr>
            <a:grpSpLocks/>
          </p:cNvGrpSpPr>
          <p:nvPr/>
        </p:nvGrpSpPr>
        <p:grpSpPr bwMode="auto">
          <a:xfrm>
            <a:off x="685800" y="4419600"/>
            <a:ext cx="2895600" cy="690563"/>
            <a:chOff x="432" y="2784"/>
            <a:chExt cx="1824" cy="435"/>
          </a:xfrm>
        </p:grpSpPr>
        <p:sp>
          <p:nvSpPr>
            <p:cNvPr id="96265" name="Text Box 7"/>
            <p:cNvSpPr txBox="1">
              <a:spLocks noChangeArrowheads="1"/>
            </p:cNvSpPr>
            <p:nvPr/>
          </p:nvSpPr>
          <p:spPr bwMode="auto">
            <a:xfrm>
              <a:off x="432" y="2928"/>
              <a:ext cx="679" cy="291"/>
            </a:xfrm>
            <a:prstGeom prst="rect">
              <a:avLst/>
            </a:prstGeom>
            <a:solidFill>
              <a:srgbClr val="FF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solidFill>
                    <a:schemeClr val="bg1"/>
                  </a:solidFill>
                  <a:latin typeface="Times New Roman" charset="0"/>
                </a:rPr>
                <a:t>Πιόνια</a:t>
              </a:r>
              <a:endParaRPr lang="en-US" b="1">
                <a:latin typeface="Times New Roman" charset="0"/>
              </a:endParaRPr>
            </a:p>
          </p:txBody>
        </p:sp>
        <p:sp>
          <p:nvSpPr>
            <p:cNvPr id="96266" name="Line 8"/>
            <p:cNvSpPr>
              <a:spLocks noChangeShapeType="1"/>
            </p:cNvSpPr>
            <p:nvPr/>
          </p:nvSpPr>
          <p:spPr bwMode="auto">
            <a:xfrm flipV="1">
              <a:off x="1008" y="2784"/>
              <a:ext cx="1248" cy="336"/>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4" name="Group 9"/>
          <p:cNvGrpSpPr>
            <a:grpSpLocks/>
          </p:cNvGrpSpPr>
          <p:nvPr/>
        </p:nvGrpSpPr>
        <p:grpSpPr bwMode="auto">
          <a:xfrm>
            <a:off x="5486400" y="3048000"/>
            <a:ext cx="3419475" cy="2138363"/>
            <a:chOff x="3456" y="1920"/>
            <a:chExt cx="2154" cy="1347"/>
          </a:xfrm>
        </p:grpSpPr>
        <p:sp>
          <p:nvSpPr>
            <p:cNvPr id="96263" name="Text Box 10"/>
            <p:cNvSpPr txBox="1">
              <a:spLocks noChangeArrowheads="1"/>
            </p:cNvSpPr>
            <p:nvPr/>
          </p:nvSpPr>
          <p:spPr bwMode="auto">
            <a:xfrm>
              <a:off x="4512" y="2976"/>
              <a:ext cx="1098" cy="291"/>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latin typeface="Times New Roman" charset="0"/>
                </a:rPr>
                <a:t>Ηλεκτρόνια</a:t>
              </a:r>
              <a:endParaRPr lang="en-US" b="1">
                <a:latin typeface="Times New Roman" charset="0"/>
              </a:endParaRPr>
            </a:p>
          </p:txBody>
        </p:sp>
        <p:sp>
          <p:nvSpPr>
            <p:cNvPr id="96264" name="Line 11"/>
            <p:cNvSpPr>
              <a:spLocks noChangeShapeType="1"/>
            </p:cNvSpPr>
            <p:nvPr/>
          </p:nvSpPr>
          <p:spPr bwMode="auto">
            <a:xfrm flipH="1" flipV="1">
              <a:off x="3456" y="1920"/>
              <a:ext cx="1056" cy="1200"/>
            </a:xfrm>
            <a:prstGeom prst="line">
              <a:avLst/>
            </a:prstGeom>
            <a:noFill/>
            <a:ln w="28575">
              <a:solidFill>
                <a:srgbClr val="FFFF66"/>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pic>
        <p:nvPicPr>
          <p:cNvPr id="14"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9830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F7631FB4-9F97-AC43-802D-C29C99C1C9C9}" type="slidenum">
              <a:rPr lang="en-US" sz="1200"/>
              <a:pPr/>
              <a:t>35</a:t>
            </a:fld>
            <a:endParaRPr lang="en-US" sz="1200"/>
          </a:p>
        </p:txBody>
      </p:sp>
      <p:pic>
        <p:nvPicPr>
          <p:cNvPr id="98308" name="Picture 2" descr="aleph_evd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8600"/>
            <a:ext cx="9144000" cy="611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3"/>
          <p:cNvGrpSpPr>
            <a:grpSpLocks/>
          </p:cNvGrpSpPr>
          <p:nvPr/>
        </p:nvGrpSpPr>
        <p:grpSpPr bwMode="auto">
          <a:xfrm>
            <a:off x="762000" y="2362200"/>
            <a:ext cx="3429000" cy="2973388"/>
            <a:chOff x="430" y="1776"/>
            <a:chExt cx="2210" cy="1591"/>
          </a:xfrm>
        </p:grpSpPr>
        <p:sp>
          <p:nvSpPr>
            <p:cNvPr id="98314" name="Text Box 4"/>
            <p:cNvSpPr txBox="1">
              <a:spLocks noChangeArrowheads="1"/>
            </p:cNvSpPr>
            <p:nvPr/>
          </p:nvSpPr>
          <p:spPr bwMode="auto">
            <a:xfrm>
              <a:off x="430" y="3120"/>
              <a:ext cx="809" cy="247"/>
            </a:xfrm>
            <a:prstGeom prst="rect">
              <a:avLst/>
            </a:prstGeom>
            <a:solidFill>
              <a:srgbClr val="FF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solidFill>
                    <a:schemeClr val="bg1"/>
                  </a:solidFill>
                  <a:latin typeface="Times New Roman" charset="0"/>
                </a:rPr>
                <a:t>Μιόνια</a:t>
              </a:r>
              <a:endParaRPr lang="en-US" b="1">
                <a:latin typeface="Times New Roman" charset="0"/>
              </a:endParaRPr>
            </a:p>
          </p:txBody>
        </p:sp>
        <p:sp>
          <p:nvSpPr>
            <p:cNvPr id="98315" name="Line 5"/>
            <p:cNvSpPr>
              <a:spLocks noChangeShapeType="1"/>
            </p:cNvSpPr>
            <p:nvPr/>
          </p:nvSpPr>
          <p:spPr bwMode="auto">
            <a:xfrm flipV="1">
              <a:off x="1200" y="1776"/>
              <a:ext cx="1152" cy="14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8316" name="Line 6"/>
            <p:cNvSpPr>
              <a:spLocks noChangeShapeType="1"/>
            </p:cNvSpPr>
            <p:nvPr/>
          </p:nvSpPr>
          <p:spPr bwMode="auto">
            <a:xfrm flipV="1">
              <a:off x="1200" y="2592"/>
              <a:ext cx="1440" cy="72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3" name="Group 7"/>
          <p:cNvGrpSpPr>
            <a:grpSpLocks/>
          </p:cNvGrpSpPr>
          <p:nvPr/>
        </p:nvGrpSpPr>
        <p:grpSpPr bwMode="auto">
          <a:xfrm>
            <a:off x="3352800" y="2514600"/>
            <a:ext cx="5562600" cy="2862263"/>
            <a:chOff x="2304" y="1920"/>
            <a:chExt cx="2947" cy="1296"/>
          </a:xfrm>
        </p:grpSpPr>
        <p:sp>
          <p:nvSpPr>
            <p:cNvPr id="98311" name="Text Box 8"/>
            <p:cNvSpPr txBox="1">
              <a:spLocks noChangeArrowheads="1"/>
            </p:cNvSpPr>
            <p:nvPr/>
          </p:nvSpPr>
          <p:spPr bwMode="auto">
            <a:xfrm>
              <a:off x="4512" y="2976"/>
              <a:ext cx="739" cy="209"/>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latin typeface="Times New Roman" charset="0"/>
                </a:rPr>
                <a:t>Φωτόνια</a:t>
              </a:r>
              <a:endParaRPr lang="en-US" b="1">
                <a:latin typeface="Times New Roman" charset="0"/>
              </a:endParaRPr>
            </a:p>
          </p:txBody>
        </p:sp>
        <p:sp>
          <p:nvSpPr>
            <p:cNvPr id="98312" name="Line 9"/>
            <p:cNvSpPr>
              <a:spLocks noChangeShapeType="1"/>
            </p:cNvSpPr>
            <p:nvPr/>
          </p:nvSpPr>
          <p:spPr bwMode="auto">
            <a:xfrm flipH="1" flipV="1">
              <a:off x="3840" y="1920"/>
              <a:ext cx="672" cy="1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8313" name="Line 10"/>
            <p:cNvSpPr>
              <a:spLocks noChangeShapeType="1"/>
            </p:cNvSpPr>
            <p:nvPr/>
          </p:nvSpPr>
          <p:spPr bwMode="auto">
            <a:xfrm flipH="1">
              <a:off x="2304" y="3120"/>
              <a:ext cx="2208" cy="9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pic>
        <p:nvPicPr>
          <p:cNvPr id="13"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1003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AE6AA3E-0589-F24A-B241-1C22159DF9DE}" type="slidenum">
              <a:rPr lang="en-US" sz="1200"/>
              <a:pPr/>
              <a:t>36</a:t>
            </a:fld>
            <a:endParaRPr lang="en-US" sz="1200"/>
          </a:p>
        </p:txBody>
      </p:sp>
      <p:sp>
        <p:nvSpPr>
          <p:cNvPr id="57347" name="Rectangle 3"/>
          <p:cNvSpPr>
            <a:spLocks noGrp="1" noChangeArrowheads="1"/>
          </p:cNvSpPr>
          <p:nvPr>
            <p:ph type="body" idx="1"/>
          </p:nvPr>
        </p:nvSpPr>
        <p:spPr>
          <a:xfrm>
            <a:off x="381000" y="1200150"/>
            <a:ext cx="8610600" cy="762000"/>
          </a:xfrm>
        </p:spPr>
        <p:txBody>
          <a:bodyPr/>
          <a:lstStyle/>
          <a:p>
            <a:pPr eaLnBrk="1" hangingPunct="1"/>
            <a:r>
              <a:rPr lang="en-US" sz="2100">
                <a:latin typeface="Verdana" charset="0"/>
                <a:ea typeface="ＭＳ Ｐゴシック" charset="0"/>
                <a:cs typeface="ＭＳ Ｐゴシック" charset="0"/>
              </a:rPr>
              <a:t>2.   </a:t>
            </a:r>
            <a:r>
              <a:rPr lang="el-GR" sz="2100">
                <a:latin typeface="Verdana" charset="0"/>
                <a:ea typeface="ＭＳ Ｐゴシック" charset="0"/>
                <a:cs typeface="ＭＳ Ｐゴシック" charset="0"/>
              </a:rPr>
              <a:t>Με</a:t>
            </a:r>
            <a:r>
              <a:rPr lang="en-US" sz="2100">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ομογενή</a:t>
            </a:r>
            <a:r>
              <a:rPr lang="en-US" sz="2100" b="1">
                <a:solidFill>
                  <a:srgbClr val="FF0066"/>
                </a:solidFill>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θερμιδόμετρα</a:t>
            </a:r>
            <a:r>
              <a:rPr lang="en-US" sz="2100" b="1">
                <a:latin typeface="Verdana" charset="0"/>
                <a:ea typeface="ＭＳ Ｐゴシック" charset="0"/>
                <a:cs typeface="ＭＳ Ｐゴシック" charset="0"/>
              </a:rPr>
              <a:t>, </a:t>
            </a:r>
            <a:r>
              <a:rPr lang="el-GR" sz="2100" b="1">
                <a:latin typeface="Verdana" charset="0"/>
                <a:ea typeface="ＭＳ Ｐゴシック" charset="0"/>
                <a:cs typeface="ＭＳ Ｐゴシック" charset="0"/>
              </a:rPr>
              <a:t>όπως τα</a:t>
            </a:r>
            <a:r>
              <a:rPr lang="en-US" sz="2100" b="1">
                <a:solidFill>
                  <a:srgbClr val="FF0066"/>
                </a:solidFill>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θερμιδόμετρα</a:t>
            </a:r>
            <a:r>
              <a:rPr lang="en-US" sz="2100" b="1">
                <a:solidFill>
                  <a:srgbClr val="FF0066"/>
                </a:solidFill>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κρυστάλλων</a:t>
            </a:r>
            <a:r>
              <a:rPr lang="en-US" sz="2100">
                <a:latin typeface="Verdana" charset="0"/>
                <a:ea typeface="ＭＳ Ｐゴシック" charset="0"/>
                <a:cs typeface="ＭＳ Ｐゴシック" charset="0"/>
              </a:rPr>
              <a:t>:</a:t>
            </a:r>
            <a:endParaRPr lang="en-US">
              <a:latin typeface="Verdana" charset="0"/>
              <a:ea typeface="ＭＳ Ｐゴシック" charset="0"/>
              <a:cs typeface="ＭＳ Ｐゴシック" charset="0"/>
            </a:endParaRPr>
          </a:p>
        </p:txBody>
      </p:sp>
      <p:sp>
        <p:nvSpPr>
          <p:cNvPr id="100357" name="Line 4"/>
          <p:cNvSpPr>
            <a:spLocks noChangeShapeType="1"/>
          </p:cNvSpPr>
          <p:nvPr/>
        </p:nvSpPr>
        <p:spPr bwMode="auto">
          <a:xfrm flipV="1">
            <a:off x="2895600" y="3562350"/>
            <a:ext cx="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57349" name="Line 5"/>
          <p:cNvSpPr>
            <a:spLocks noChangeShapeType="1"/>
          </p:cNvSpPr>
          <p:nvPr/>
        </p:nvSpPr>
        <p:spPr bwMode="auto">
          <a:xfrm flipV="1">
            <a:off x="1447800" y="5314950"/>
            <a:ext cx="457200" cy="1371600"/>
          </a:xfrm>
          <a:prstGeom prst="line">
            <a:avLst/>
          </a:prstGeom>
          <a:noFill/>
          <a:ln w="19050">
            <a:solidFill>
              <a:schemeClr val="accent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nvGrpSpPr>
          <p:cNvPr id="2" name="Group 6"/>
          <p:cNvGrpSpPr>
            <a:grpSpLocks/>
          </p:cNvGrpSpPr>
          <p:nvPr/>
        </p:nvGrpSpPr>
        <p:grpSpPr bwMode="auto">
          <a:xfrm>
            <a:off x="2514600" y="2266950"/>
            <a:ext cx="2225675" cy="1066800"/>
            <a:chOff x="1536" y="1152"/>
            <a:chExt cx="1402" cy="672"/>
          </a:xfrm>
        </p:grpSpPr>
        <p:sp>
          <p:nvSpPr>
            <p:cNvPr id="100458" name="Line 7"/>
            <p:cNvSpPr>
              <a:spLocks noChangeShapeType="1"/>
            </p:cNvSpPr>
            <p:nvPr/>
          </p:nvSpPr>
          <p:spPr bwMode="auto">
            <a:xfrm flipV="1">
              <a:off x="2208" y="1296"/>
              <a:ext cx="288" cy="9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59" name="Text Box 8"/>
            <p:cNvSpPr txBox="1">
              <a:spLocks noChangeArrowheads="1"/>
            </p:cNvSpPr>
            <p:nvPr/>
          </p:nvSpPr>
          <p:spPr bwMode="auto">
            <a:xfrm>
              <a:off x="2448" y="1152"/>
              <a:ext cx="490" cy="233"/>
            </a:xfrm>
            <a:prstGeom prst="rect">
              <a:avLst/>
            </a:prstGeom>
            <a:noFill/>
            <a:ln w="9525">
              <a:no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Σήμα</a:t>
              </a:r>
              <a:endParaRPr lang="en-US" b="1"/>
            </a:p>
          </p:txBody>
        </p:sp>
        <p:sp>
          <p:nvSpPr>
            <p:cNvPr id="100460" name="AutoShape 9"/>
            <p:cNvSpPr>
              <a:spLocks noChangeArrowheads="1"/>
            </p:cNvSpPr>
            <p:nvPr/>
          </p:nvSpPr>
          <p:spPr bwMode="auto">
            <a:xfrm>
              <a:off x="1536" y="1632"/>
              <a:ext cx="192" cy="192"/>
            </a:xfrm>
            <a:prstGeom prst="lightningBol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grpSp>
      <p:grpSp>
        <p:nvGrpSpPr>
          <p:cNvPr id="3" name="Group 10"/>
          <p:cNvGrpSpPr>
            <a:grpSpLocks/>
          </p:cNvGrpSpPr>
          <p:nvPr/>
        </p:nvGrpSpPr>
        <p:grpSpPr bwMode="auto">
          <a:xfrm>
            <a:off x="533400" y="3409950"/>
            <a:ext cx="2189163" cy="1905000"/>
            <a:chOff x="288" y="1872"/>
            <a:chExt cx="1379" cy="1200"/>
          </a:xfrm>
        </p:grpSpPr>
        <p:grpSp>
          <p:nvGrpSpPr>
            <p:cNvPr id="100378" name="Group 11"/>
            <p:cNvGrpSpPr>
              <a:grpSpLocks/>
            </p:cNvGrpSpPr>
            <p:nvPr/>
          </p:nvGrpSpPr>
          <p:grpSpPr bwMode="auto">
            <a:xfrm>
              <a:off x="1056" y="1872"/>
              <a:ext cx="611" cy="1200"/>
              <a:chOff x="1056" y="1872"/>
              <a:chExt cx="611" cy="1200"/>
            </a:xfrm>
          </p:grpSpPr>
          <p:sp>
            <p:nvSpPr>
              <p:cNvPr id="100381" name="Line 12"/>
              <p:cNvSpPr>
                <a:spLocks noChangeShapeType="1"/>
              </p:cNvSpPr>
              <p:nvPr/>
            </p:nvSpPr>
            <p:spPr bwMode="auto">
              <a:xfrm flipH="1" flipV="1">
                <a:off x="1104" y="273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82" name="Line 13"/>
              <p:cNvSpPr>
                <a:spLocks noChangeShapeType="1"/>
              </p:cNvSpPr>
              <p:nvPr/>
            </p:nvSpPr>
            <p:spPr bwMode="auto">
              <a:xfrm flipV="1">
                <a:off x="1104" y="244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3" name="Line 14"/>
              <p:cNvSpPr>
                <a:spLocks noChangeShapeType="1"/>
              </p:cNvSpPr>
              <p:nvPr/>
            </p:nvSpPr>
            <p:spPr bwMode="auto">
              <a:xfrm flipH="1" flipV="1">
                <a:off x="1056" y="240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84" name="Line 15"/>
              <p:cNvSpPr>
                <a:spLocks noChangeShapeType="1"/>
              </p:cNvSpPr>
              <p:nvPr/>
            </p:nvSpPr>
            <p:spPr bwMode="auto">
              <a:xfrm flipV="1">
                <a:off x="1152" y="292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5" name="Line 16"/>
              <p:cNvSpPr>
                <a:spLocks noChangeShapeType="1"/>
              </p:cNvSpPr>
              <p:nvPr/>
            </p:nvSpPr>
            <p:spPr bwMode="auto">
              <a:xfrm flipH="1" flipV="1">
                <a:off x="1248" y="268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6" name="Line 17"/>
              <p:cNvSpPr>
                <a:spLocks noChangeShapeType="1"/>
              </p:cNvSpPr>
              <p:nvPr/>
            </p:nvSpPr>
            <p:spPr bwMode="auto">
              <a:xfrm flipV="1">
                <a:off x="1248" y="273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7" name="Line 18"/>
              <p:cNvSpPr>
                <a:spLocks noChangeShapeType="1"/>
              </p:cNvSpPr>
              <p:nvPr/>
            </p:nvSpPr>
            <p:spPr bwMode="auto">
              <a:xfrm flipV="1">
                <a:off x="1248" y="259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100388" name="Group 19"/>
              <p:cNvGrpSpPr>
                <a:grpSpLocks/>
              </p:cNvGrpSpPr>
              <p:nvPr/>
            </p:nvGrpSpPr>
            <p:grpSpPr bwMode="auto">
              <a:xfrm>
                <a:off x="1104" y="2160"/>
                <a:ext cx="192" cy="288"/>
                <a:chOff x="2400" y="2544"/>
                <a:chExt cx="384" cy="672"/>
              </a:xfrm>
            </p:grpSpPr>
            <p:sp>
              <p:nvSpPr>
                <p:cNvPr id="100451" name="Line 20"/>
                <p:cNvSpPr>
                  <a:spLocks noChangeShapeType="1"/>
                </p:cNvSpPr>
                <p:nvPr/>
              </p:nvSpPr>
              <p:spPr bwMode="auto">
                <a:xfrm flipH="1" flipV="1">
                  <a:off x="2448" y="288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52" name="Line 21"/>
                <p:cNvSpPr>
                  <a:spLocks noChangeShapeType="1"/>
                </p:cNvSpPr>
                <p:nvPr/>
              </p:nvSpPr>
              <p:spPr bwMode="auto">
                <a:xfrm flipV="1">
                  <a:off x="2448" y="2592"/>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3" name="Line 22"/>
                <p:cNvSpPr>
                  <a:spLocks noChangeShapeType="1"/>
                </p:cNvSpPr>
                <p:nvPr/>
              </p:nvSpPr>
              <p:spPr bwMode="auto">
                <a:xfrm flipH="1" flipV="1">
                  <a:off x="2400" y="2544"/>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54" name="Line 23"/>
                <p:cNvSpPr>
                  <a:spLocks noChangeShapeType="1"/>
                </p:cNvSpPr>
                <p:nvPr/>
              </p:nvSpPr>
              <p:spPr bwMode="auto">
                <a:xfrm flipV="1">
                  <a:off x="2496" y="3072"/>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5" name="Line 24"/>
                <p:cNvSpPr>
                  <a:spLocks noChangeShapeType="1"/>
                </p:cNvSpPr>
                <p:nvPr/>
              </p:nvSpPr>
              <p:spPr bwMode="auto">
                <a:xfrm flipH="1" flipV="1">
                  <a:off x="2592" y="2832"/>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6" name="Line 25"/>
                <p:cNvSpPr>
                  <a:spLocks noChangeShapeType="1"/>
                </p:cNvSpPr>
                <p:nvPr/>
              </p:nvSpPr>
              <p:spPr bwMode="auto">
                <a:xfrm flipV="1">
                  <a:off x="2592" y="2880"/>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7" name="Line 26"/>
                <p:cNvSpPr>
                  <a:spLocks noChangeShapeType="1"/>
                </p:cNvSpPr>
                <p:nvPr/>
              </p:nvSpPr>
              <p:spPr bwMode="auto">
                <a:xfrm flipV="1">
                  <a:off x="2592" y="2736"/>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389" name="Group 27"/>
              <p:cNvGrpSpPr>
                <a:grpSpLocks/>
              </p:cNvGrpSpPr>
              <p:nvPr/>
            </p:nvGrpSpPr>
            <p:grpSpPr bwMode="auto">
              <a:xfrm>
                <a:off x="1344" y="2400"/>
                <a:ext cx="144" cy="192"/>
                <a:chOff x="2160" y="2592"/>
                <a:chExt cx="384" cy="672"/>
              </a:xfrm>
            </p:grpSpPr>
            <p:sp>
              <p:nvSpPr>
                <p:cNvPr id="100444" name="Line 28"/>
                <p:cNvSpPr>
                  <a:spLocks noChangeShapeType="1"/>
                </p:cNvSpPr>
                <p:nvPr/>
              </p:nvSpPr>
              <p:spPr bwMode="auto">
                <a:xfrm flipH="1" flipV="1">
                  <a:off x="2208" y="2928"/>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45" name="Line 29"/>
                <p:cNvSpPr>
                  <a:spLocks noChangeShapeType="1"/>
                </p:cNvSpPr>
                <p:nvPr/>
              </p:nvSpPr>
              <p:spPr bwMode="auto">
                <a:xfrm flipV="1">
                  <a:off x="2208" y="2640"/>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6" name="Line 30"/>
                <p:cNvSpPr>
                  <a:spLocks noChangeShapeType="1"/>
                </p:cNvSpPr>
                <p:nvPr/>
              </p:nvSpPr>
              <p:spPr bwMode="auto">
                <a:xfrm flipH="1" flipV="1">
                  <a:off x="2160" y="2592"/>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47" name="Line 31"/>
                <p:cNvSpPr>
                  <a:spLocks noChangeShapeType="1"/>
                </p:cNvSpPr>
                <p:nvPr/>
              </p:nvSpPr>
              <p:spPr bwMode="auto">
                <a:xfrm flipV="1">
                  <a:off x="2256" y="3120"/>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8" name="Line 32"/>
                <p:cNvSpPr>
                  <a:spLocks noChangeShapeType="1"/>
                </p:cNvSpPr>
                <p:nvPr/>
              </p:nvSpPr>
              <p:spPr bwMode="auto">
                <a:xfrm flipH="1" flipV="1">
                  <a:off x="2352" y="2880"/>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9" name="Line 33"/>
                <p:cNvSpPr>
                  <a:spLocks noChangeShapeType="1"/>
                </p:cNvSpPr>
                <p:nvPr/>
              </p:nvSpPr>
              <p:spPr bwMode="auto">
                <a:xfrm flipV="1">
                  <a:off x="2352" y="2928"/>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0" name="Line 34"/>
                <p:cNvSpPr>
                  <a:spLocks noChangeShapeType="1"/>
                </p:cNvSpPr>
                <p:nvPr/>
              </p:nvSpPr>
              <p:spPr bwMode="auto">
                <a:xfrm flipV="1">
                  <a:off x="2352" y="2784"/>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390" name="Group 35"/>
              <p:cNvGrpSpPr>
                <a:grpSpLocks/>
              </p:cNvGrpSpPr>
              <p:nvPr/>
            </p:nvGrpSpPr>
            <p:grpSpPr bwMode="auto">
              <a:xfrm rot="-2297410">
                <a:off x="1200" y="2592"/>
                <a:ext cx="96" cy="96"/>
                <a:chOff x="2016" y="2640"/>
                <a:chExt cx="384" cy="672"/>
              </a:xfrm>
            </p:grpSpPr>
            <p:sp>
              <p:nvSpPr>
                <p:cNvPr id="100437" name="Line 36"/>
                <p:cNvSpPr>
                  <a:spLocks noChangeShapeType="1"/>
                </p:cNvSpPr>
                <p:nvPr/>
              </p:nvSpPr>
              <p:spPr bwMode="auto">
                <a:xfrm flipH="1" flipV="1">
                  <a:off x="2064" y="297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38" name="Line 37"/>
                <p:cNvSpPr>
                  <a:spLocks noChangeShapeType="1"/>
                </p:cNvSpPr>
                <p:nvPr/>
              </p:nvSpPr>
              <p:spPr bwMode="auto">
                <a:xfrm flipV="1">
                  <a:off x="2064" y="268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9" name="Line 38"/>
                <p:cNvSpPr>
                  <a:spLocks noChangeShapeType="1"/>
                </p:cNvSpPr>
                <p:nvPr/>
              </p:nvSpPr>
              <p:spPr bwMode="auto">
                <a:xfrm flipH="1" flipV="1">
                  <a:off x="2016" y="264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40" name="Line 39"/>
                <p:cNvSpPr>
                  <a:spLocks noChangeShapeType="1"/>
                </p:cNvSpPr>
                <p:nvPr/>
              </p:nvSpPr>
              <p:spPr bwMode="auto">
                <a:xfrm flipV="1">
                  <a:off x="2112" y="316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1" name="Line 40"/>
                <p:cNvSpPr>
                  <a:spLocks noChangeShapeType="1"/>
                </p:cNvSpPr>
                <p:nvPr/>
              </p:nvSpPr>
              <p:spPr bwMode="auto">
                <a:xfrm flipH="1" flipV="1">
                  <a:off x="2208" y="292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2" name="Line 41"/>
                <p:cNvSpPr>
                  <a:spLocks noChangeShapeType="1"/>
                </p:cNvSpPr>
                <p:nvPr/>
              </p:nvSpPr>
              <p:spPr bwMode="auto">
                <a:xfrm flipV="1">
                  <a:off x="2208" y="297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3" name="Line 42"/>
                <p:cNvSpPr>
                  <a:spLocks noChangeShapeType="1"/>
                </p:cNvSpPr>
                <p:nvPr/>
              </p:nvSpPr>
              <p:spPr bwMode="auto">
                <a:xfrm flipV="1">
                  <a:off x="2208" y="283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sp>
            <p:nvSpPr>
              <p:cNvPr id="100391" name="Line 43"/>
              <p:cNvSpPr>
                <a:spLocks noChangeShapeType="1"/>
              </p:cNvSpPr>
              <p:nvPr/>
            </p:nvSpPr>
            <p:spPr bwMode="auto">
              <a:xfrm rot="3484747" flipH="1" flipV="1">
                <a:off x="1457" y="2625"/>
                <a:ext cx="3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2" name="Line 44"/>
              <p:cNvSpPr>
                <a:spLocks noChangeShapeType="1"/>
              </p:cNvSpPr>
              <p:nvPr/>
            </p:nvSpPr>
            <p:spPr bwMode="auto">
              <a:xfrm rot="3484747" flipH="1" flipV="1">
                <a:off x="1441" y="2422"/>
                <a:ext cx="208" cy="17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3" name="Line 45"/>
              <p:cNvSpPr>
                <a:spLocks noChangeShapeType="1"/>
              </p:cNvSpPr>
              <p:nvPr/>
            </p:nvSpPr>
            <p:spPr bwMode="auto">
              <a:xfrm rot="3484747" flipV="1">
                <a:off x="1433" y="2734"/>
                <a:ext cx="72" cy="6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4" name="Line 46"/>
              <p:cNvSpPr>
                <a:spLocks noChangeShapeType="1"/>
              </p:cNvSpPr>
              <p:nvPr/>
            </p:nvSpPr>
            <p:spPr bwMode="auto">
              <a:xfrm rot="3484747" flipH="1" flipV="1">
                <a:off x="1557" y="2700"/>
                <a:ext cx="0" cy="103"/>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5" name="Line 47"/>
              <p:cNvSpPr>
                <a:spLocks noChangeShapeType="1"/>
              </p:cNvSpPr>
              <p:nvPr/>
            </p:nvSpPr>
            <p:spPr bwMode="auto">
              <a:xfrm rot="3484747" flipV="1">
                <a:off x="1515" y="2777"/>
                <a:ext cx="144" cy="8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6" name="Line 48"/>
              <p:cNvSpPr>
                <a:spLocks noChangeShapeType="1"/>
              </p:cNvSpPr>
              <p:nvPr/>
            </p:nvSpPr>
            <p:spPr bwMode="auto">
              <a:xfrm rot="3484747" flipV="1">
                <a:off x="1593" y="2739"/>
                <a:ext cx="108" cy="41"/>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100397" name="Group 49"/>
              <p:cNvGrpSpPr>
                <a:grpSpLocks/>
              </p:cNvGrpSpPr>
              <p:nvPr/>
            </p:nvGrpSpPr>
            <p:grpSpPr bwMode="auto">
              <a:xfrm>
                <a:off x="1344" y="1872"/>
                <a:ext cx="240" cy="576"/>
                <a:chOff x="2880" y="2208"/>
                <a:chExt cx="672" cy="912"/>
              </a:xfrm>
            </p:grpSpPr>
            <p:sp>
              <p:nvSpPr>
                <p:cNvPr id="100398" name="Line 50"/>
                <p:cNvSpPr>
                  <a:spLocks noChangeShapeType="1"/>
                </p:cNvSpPr>
                <p:nvPr/>
              </p:nvSpPr>
              <p:spPr bwMode="auto">
                <a:xfrm flipH="1" flipV="1">
                  <a:off x="2928" y="2784"/>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99" name="Line 51"/>
                <p:cNvSpPr>
                  <a:spLocks noChangeShapeType="1"/>
                </p:cNvSpPr>
                <p:nvPr/>
              </p:nvSpPr>
              <p:spPr bwMode="auto">
                <a:xfrm flipV="1">
                  <a:off x="2928" y="2496"/>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0" name="Line 52"/>
                <p:cNvSpPr>
                  <a:spLocks noChangeShapeType="1"/>
                </p:cNvSpPr>
                <p:nvPr/>
              </p:nvSpPr>
              <p:spPr bwMode="auto">
                <a:xfrm flipH="1" flipV="1">
                  <a:off x="2880" y="2448"/>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01" name="Line 53"/>
                <p:cNvSpPr>
                  <a:spLocks noChangeShapeType="1"/>
                </p:cNvSpPr>
                <p:nvPr/>
              </p:nvSpPr>
              <p:spPr bwMode="auto">
                <a:xfrm flipV="1">
                  <a:off x="2976" y="2976"/>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2" name="Line 54"/>
                <p:cNvSpPr>
                  <a:spLocks noChangeShapeType="1"/>
                </p:cNvSpPr>
                <p:nvPr/>
              </p:nvSpPr>
              <p:spPr bwMode="auto">
                <a:xfrm flipH="1" flipV="1">
                  <a:off x="3072" y="2736"/>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3" name="Line 55"/>
                <p:cNvSpPr>
                  <a:spLocks noChangeShapeType="1"/>
                </p:cNvSpPr>
                <p:nvPr/>
              </p:nvSpPr>
              <p:spPr bwMode="auto">
                <a:xfrm flipV="1">
                  <a:off x="3072" y="2784"/>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4" name="Line 56"/>
                <p:cNvSpPr>
                  <a:spLocks noChangeShapeType="1"/>
                </p:cNvSpPr>
                <p:nvPr/>
              </p:nvSpPr>
              <p:spPr bwMode="auto">
                <a:xfrm flipV="1">
                  <a:off x="3072" y="2640"/>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100405" name="Group 57"/>
                <p:cNvGrpSpPr>
                  <a:grpSpLocks/>
                </p:cNvGrpSpPr>
                <p:nvPr/>
              </p:nvGrpSpPr>
              <p:grpSpPr bwMode="auto">
                <a:xfrm>
                  <a:off x="2928" y="2208"/>
                  <a:ext cx="192" cy="288"/>
                  <a:chOff x="2400" y="2544"/>
                  <a:chExt cx="384" cy="672"/>
                </a:xfrm>
              </p:grpSpPr>
              <p:sp>
                <p:nvSpPr>
                  <p:cNvPr id="100430" name="Line 58"/>
                  <p:cNvSpPr>
                    <a:spLocks noChangeShapeType="1"/>
                  </p:cNvSpPr>
                  <p:nvPr/>
                </p:nvSpPr>
                <p:spPr bwMode="auto">
                  <a:xfrm flipH="1" flipV="1">
                    <a:off x="2448" y="288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31" name="Line 59"/>
                  <p:cNvSpPr>
                    <a:spLocks noChangeShapeType="1"/>
                  </p:cNvSpPr>
                  <p:nvPr/>
                </p:nvSpPr>
                <p:spPr bwMode="auto">
                  <a:xfrm flipV="1">
                    <a:off x="2448" y="2592"/>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2" name="Line 60"/>
                  <p:cNvSpPr>
                    <a:spLocks noChangeShapeType="1"/>
                  </p:cNvSpPr>
                  <p:nvPr/>
                </p:nvSpPr>
                <p:spPr bwMode="auto">
                  <a:xfrm flipH="1" flipV="1">
                    <a:off x="2400" y="2544"/>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33" name="Line 61"/>
                  <p:cNvSpPr>
                    <a:spLocks noChangeShapeType="1"/>
                  </p:cNvSpPr>
                  <p:nvPr/>
                </p:nvSpPr>
                <p:spPr bwMode="auto">
                  <a:xfrm flipV="1">
                    <a:off x="2496" y="3072"/>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4" name="Line 62"/>
                  <p:cNvSpPr>
                    <a:spLocks noChangeShapeType="1"/>
                  </p:cNvSpPr>
                  <p:nvPr/>
                </p:nvSpPr>
                <p:spPr bwMode="auto">
                  <a:xfrm flipH="1" flipV="1">
                    <a:off x="2592" y="2832"/>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5" name="Line 63"/>
                  <p:cNvSpPr>
                    <a:spLocks noChangeShapeType="1"/>
                  </p:cNvSpPr>
                  <p:nvPr/>
                </p:nvSpPr>
                <p:spPr bwMode="auto">
                  <a:xfrm flipV="1">
                    <a:off x="2592" y="2880"/>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6" name="Line 64"/>
                  <p:cNvSpPr>
                    <a:spLocks noChangeShapeType="1"/>
                  </p:cNvSpPr>
                  <p:nvPr/>
                </p:nvSpPr>
                <p:spPr bwMode="auto">
                  <a:xfrm flipV="1">
                    <a:off x="2592" y="2736"/>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406" name="Group 65"/>
                <p:cNvGrpSpPr>
                  <a:grpSpLocks/>
                </p:cNvGrpSpPr>
                <p:nvPr/>
              </p:nvGrpSpPr>
              <p:grpSpPr bwMode="auto">
                <a:xfrm>
                  <a:off x="3168" y="2448"/>
                  <a:ext cx="144" cy="192"/>
                  <a:chOff x="2160" y="2592"/>
                  <a:chExt cx="384" cy="672"/>
                </a:xfrm>
              </p:grpSpPr>
              <p:sp>
                <p:nvSpPr>
                  <p:cNvPr id="100423" name="Line 66"/>
                  <p:cNvSpPr>
                    <a:spLocks noChangeShapeType="1"/>
                  </p:cNvSpPr>
                  <p:nvPr/>
                </p:nvSpPr>
                <p:spPr bwMode="auto">
                  <a:xfrm flipH="1" flipV="1">
                    <a:off x="2208" y="2928"/>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24" name="Line 67"/>
                  <p:cNvSpPr>
                    <a:spLocks noChangeShapeType="1"/>
                  </p:cNvSpPr>
                  <p:nvPr/>
                </p:nvSpPr>
                <p:spPr bwMode="auto">
                  <a:xfrm flipV="1">
                    <a:off x="2208" y="2640"/>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5" name="Line 68"/>
                  <p:cNvSpPr>
                    <a:spLocks noChangeShapeType="1"/>
                  </p:cNvSpPr>
                  <p:nvPr/>
                </p:nvSpPr>
                <p:spPr bwMode="auto">
                  <a:xfrm flipH="1" flipV="1">
                    <a:off x="2160" y="2592"/>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26" name="Line 69"/>
                  <p:cNvSpPr>
                    <a:spLocks noChangeShapeType="1"/>
                  </p:cNvSpPr>
                  <p:nvPr/>
                </p:nvSpPr>
                <p:spPr bwMode="auto">
                  <a:xfrm flipV="1">
                    <a:off x="2256" y="3120"/>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7" name="Line 70"/>
                  <p:cNvSpPr>
                    <a:spLocks noChangeShapeType="1"/>
                  </p:cNvSpPr>
                  <p:nvPr/>
                </p:nvSpPr>
                <p:spPr bwMode="auto">
                  <a:xfrm flipH="1" flipV="1">
                    <a:off x="2352" y="2880"/>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8" name="Line 71"/>
                  <p:cNvSpPr>
                    <a:spLocks noChangeShapeType="1"/>
                  </p:cNvSpPr>
                  <p:nvPr/>
                </p:nvSpPr>
                <p:spPr bwMode="auto">
                  <a:xfrm flipV="1">
                    <a:off x="2352" y="2928"/>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9" name="Line 72"/>
                  <p:cNvSpPr>
                    <a:spLocks noChangeShapeType="1"/>
                  </p:cNvSpPr>
                  <p:nvPr/>
                </p:nvSpPr>
                <p:spPr bwMode="auto">
                  <a:xfrm flipV="1">
                    <a:off x="2352" y="2784"/>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407" name="Group 73"/>
                <p:cNvGrpSpPr>
                  <a:grpSpLocks/>
                </p:cNvGrpSpPr>
                <p:nvPr/>
              </p:nvGrpSpPr>
              <p:grpSpPr bwMode="auto">
                <a:xfrm rot="-2297410">
                  <a:off x="3024" y="2640"/>
                  <a:ext cx="96" cy="96"/>
                  <a:chOff x="2016" y="2640"/>
                  <a:chExt cx="384" cy="672"/>
                </a:xfrm>
              </p:grpSpPr>
              <p:sp>
                <p:nvSpPr>
                  <p:cNvPr id="100416" name="Line 74"/>
                  <p:cNvSpPr>
                    <a:spLocks noChangeShapeType="1"/>
                  </p:cNvSpPr>
                  <p:nvPr/>
                </p:nvSpPr>
                <p:spPr bwMode="auto">
                  <a:xfrm flipH="1" flipV="1">
                    <a:off x="2064" y="297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7" name="Line 75"/>
                  <p:cNvSpPr>
                    <a:spLocks noChangeShapeType="1"/>
                  </p:cNvSpPr>
                  <p:nvPr/>
                </p:nvSpPr>
                <p:spPr bwMode="auto">
                  <a:xfrm flipV="1">
                    <a:off x="2064" y="268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8" name="Line 76"/>
                  <p:cNvSpPr>
                    <a:spLocks noChangeShapeType="1"/>
                  </p:cNvSpPr>
                  <p:nvPr/>
                </p:nvSpPr>
                <p:spPr bwMode="auto">
                  <a:xfrm flipH="1" flipV="1">
                    <a:off x="2016" y="264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9" name="Line 77"/>
                  <p:cNvSpPr>
                    <a:spLocks noChangeShapeType="1"/>
                  </p:cNvSpPr>
                  <p:nvPr/>
                </p:nvSpPr>
                <p:spPr bwMode="auto">
                  <a:xfrm flipV="1">
                    <a:off x="2112" y="316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0" name="Line 78"/>
                  <p:cNvSpPr>
                    <a:spLocks noChangeShapeType="1"/>
                  </p:cNvSpPr>
                  <p:nvPr/>
                </p:nvSpPr>
                <p:spPr bwMode="auto">
                  <a:xfrm flipH="1" flipV="1">
                    <a:off x="2208" y="292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1" name="Line 79"/>
                  <p:cNvSpPr>
                    <a:spLocks noChangeShapeType="1"/>
                  </p:cNvSpPr>
                  <p:nvPr/>
                </p:nvSpPr>
                <p:spPr bwMode="auto">
                  <a:xfrm flipV="1">
                    <a:off x="2208" y="297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2" name="Line 80"/>
                  <p:cNvSpPr>
                    <a:spLocks noChangeShapeType="1"/>
                  </p:cNvSpPr>
                  <p:nvPr/>
                </p:nvSpPr>
                <p:spPr bwMode="auto">
                  <a:xfrm flipV="1">
                    <a:off x="2208" y="283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408" name="Group 81"/>
                <p:cNvGrpSpPr>
                  <a:grpSpLocks/>
                </p:cNvGrpSpPr>
                <p:nvPr/>
              </p:nvGrpSpPr>
              <p:grpSpPr bwMode="auto">
                <a:xfrm rot="3484747">
                  <a:off x="3264" y="2640"/>
                  <a:ext cx="288" cy="288"/>
                  <a:chOff x="2016" y="2640"/>
                  <a:chExt cx="384" cy="672"/>
                </a:xfrm>
              </p:grpSpPr>
              <p:sp>
                <p:nvSpPr>
                  <p:cNvPr id="100409" name="Line 82"/>
                  <p:cNvSpPr>
                    <a:spLocks noChangeShapeType="1"/>
                  </p:cNvSpPr>
                  <p:nvPr/>
                </p:nvSpPr>
                <p:spPr bwMode="auto">
                  <a:xfrm flipH="1" flipV="1">
                    <a:off x="2064" y="297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0" name="Line 83"/>
                  <p:cNvSpPr>
                    <a:spLocks noChangeShapeType="1"/>
                  </p:cNvSpPr>
                  <p:nvPr/>
                </p:nvSpPr>
                <p:spPr bwMode="auto">
                  <a:xfrm flipV="1">
                    <a:off x="2064" y="268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1" name="Line 84"/>
                  <p:cNvSpPr>
                    <a:spLocks noChangeShapeType="1"/>
                  </p:cNvSpPr>
                  <p:nvPr/>
                </p:nvSpPr>
                <p:spPr bwMode="auto">
                  <a:xfrm flipH="1" flipV="1">
                    <a:off x="2016" y="264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2" name="Line 85"/>
                  <p:cNvSpPr>
                    <a:spLocks noChangeShapeType="1"/>
                  </p:cNvSpPr>
                  <p:nvPr/>
                </p:nvSpPr>
                <p:spPr bwMode="auto">
                  <a:xfrm flipV="1">
                    <a:off x="2112" y="316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3" name="Line 86"/>
                  <p:cNvSpPr>
                    <a:spLocks noChangeShapeType="1"/>
                  </p:cNvSpPr>
                  <p:nvPr/>
                </p:nvSpPr>
                <p:spPr bwMode="auto">
                  <a:xfrm flipH="1" flipV="1">
                    <a:off x="2208" y="292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4" name="Line 87"/>
                  <p:cNvSpPr>
                    <a:spLocks noChangeShapeType="1"/>
                  </p:cNvSpPr>
                  <p:nvPr/>
                </p:nvSpPr>
                <p:spPr bwMode="auto">
                  <a:xfrm flipV="1">
                    <a:off x="2208" y="297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5" name="Line 88"/>
                  <p:cNvSpPr>
                    <a:spLocks noChangeShapeType="1"/>
                  </p:cNvSpPr>
                  <p:nvPr/>
                </p:nvSpPr>
                <p:spPr bwMode="auto">
                  <a:xfrm flipV="1">
                    <a:off x="2208" y="283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grpSp>
        <p:sp>
          <p:nvSpPr>
            <p:cNvPr id="100379" name="Text Box 89"/>
            <p:cNvSpPr txBox="1">
              <a:spLocks noChangeArrowheads="1"/>
            </p:cNvSpPr>
            <p:nvPr/>
          </p:nvSpPr>
          <p:spPr bwMode="auto">
            <a:xfrm>
              <a:off x="288" y="2268"/>
              <a:ext cx="731" cy="233"/>
            </a:xfrm>
            <a:prstGeom prst="rect">
              <a:avLst/>
            </a:prstGeom>
            <a:solidFill>
              <a:schemeClr val="accent2"/>
            </a:solidFill>
            <a:ln w="9525">
              <a:no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Φωτόνια</a:t>
              </a:r>
              <a:endParaRPr lang="en-US" b="1"/>
            </a:p>
          </p:txBody>
        </p:sp>
        <p:sp>
          <p:nvSpPr>
            <p:cNvPr id="100380" name="Line 90"/>
            <p:cNvSpPr>
              <a:spLocks noChangeShapeType="1"/>
            </p:cNvSpPr>
            <p:nvPr/>
          </p:nvSpPr>
          <p:spPr bwMode="auto">
            <a:xfrm>
              <a:off x="960" y="2352"/>
              <a:ext cx="19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pic>
        <p:nvPicPr>
          <p:cNvPr id="57436" name="Picture 92" descr="cms_crys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9113" y="1885950"/>
            <a:ext cx="3621087" cy="512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93"/>
          <p:cNvGrpSpPr>
            <a:grpSpLocks/>
          </p:cNvGrpSpPr>
          <p:nvPr/>
        </p:nvGrpSpPr>
        <p:grpSpPr bwMode="auto">
          <a:xfrm>
            <a:off x="838200" y="2419350"/>
            <a:ext cx="5105400" cy="3494088"/>
            <a:chOff x="480" y="1248"/>
            <a:chExt cx="3216" cy="2201"/>
          </a:xfrm>
        </p:grpSpPr>
        <p:grpSp>
          <p:nvGrpSpPr>
            <p:cNvPr id="100364" name="Group 94"/>
            <p:cNvGrpSpPr>
              <a:grpSpLocks/>
            </p:cNvGrpSpPr>
            <p:nvPr/>
          </p:nvGrpSpPr>
          <p:grpSpPr bwMode="auto">
            <a:xfrm>
              <a:off x="480" y="1248"/>
              <a:ext cx="3089" cy="2201"/>
              <a:chOff x="768" y="1440"/>
              <a:chExt cx="3089" cy="2201"/>
            </a:xfrm>
          </p:grpSpPr>
          <p:sp>
            <p:nvSpPr>
              <p:cNvPr id="100366" name="Line 95"/>
              <p:cNvSpPr>
                <a:spLocks noChangeShapeType="1"/>
              </p:cNvSpPr>
              <p:nvPr/>
            </p:nvSpPr>
            <p:spPr bwMode="auto">
              <a:xfrm>
                <a:off x="1920" y="1824"/>
                <a:ext cx="480"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grpSp>
            <p:nvGrpSpPr>
              <p:cNvPr id="100367" name="Group 96"/>
              <p:cNvGrpSpPr>
                <a:grpSpLocks/>
              </p:cNvGrpSpPr>
              <p:nvPr/>
            </p:nvGrpSpPr>
            <p:grpSpPr bwMode="auto">
              <a:xfrm>
                <a:off x="768" y="1440"/>
                <a:ext cx="3089" cy="2201"/>
                <a:chOff x="432" y="1248"/>
                <a:chExt cx="3089" cy="2201"/>
              </a:xfrm>
            </p:grpSpPr>
            <p:grpSp>
              <p:nvGrpSpPr>
                <p:cNvPr id="100368" name="Group 97"/>
                <p:cNvGrpSpPr>
                  <a:grpSpLocks/>
                </p:cNvGrpSpPr>
                <p:nvPr/>
              </p:nvGrpSpPr>
              <p:grpSpPr bwMode="auto">
                <a:xfrm>
                  <a:off x="432" y="1248"/>
                  <a:ext cx="1920" cy="2016"/>
                  <a:chOff x="432" y="1248"/>
                  <a:chExt cx="1920" cy="2016"/>
                </a:xfrm>
              </p:grpSpPr>
              <p:sp>
                <p:nvSpPr>
                  <p:cNvPr id="100370" name="AutoShape 98"/>
                  <p:cNvSpPr>
                    <a:spLocks noChangeArrowheads="1"/>
                  </p:cNvSpPr>
                  <p:nvPr/>
                </p:nvSpPr>
                <p:spPr bwMode="auto">
                  <a:xfrm rot="945512">
                    <a:off x="912" y="1872"/>
                    <a:ext cx="720" cy="134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100371" name="Line 99"/>
                  <p:cNvSpPr>
                    <a:spLocks noChangeShapeType="1"/>
                  </p:cNvSpPr>
                  <p:nvPr/>
                </p:nvSpPr>
                <p:spPr bwMode="auto">
                  <a:xfrm flipV="1">
                    <a:off x="1104" y="1632"/>
                    <a:ext cx="480"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72" name="Line 100"/>
                  <p:cNvSpPr>
                    <a:spLocks noChangeShapeType="1"/>
                  </p:cNvSpPr>
                  <p:nvPr/>
                </p:nvSpPr>
                <p:spPr bwMode="auto">
                  <a:xfrm flipV="1">
                    <a:off x="1776" y="1776"/>
                    <a:ext cx="288" cy="24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73" name="Line 101"/>
                  <p:cNvSpPr>
                    <a:spLocks noChangeShapeType="1"/>
                  </p:cNvSpPr>
                  <p:nvPr/>
                </p:nvSpPr>
                <p:spPr bwMode="auto">
                  <a:xfrm flipV="1">
                    <a:off x="1248" y="3120"/>
                    <a:ext cx="192"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74" name="Line 102"/>
                  <p:cNvSpPr>
                    <a:spLocks noChangeShapeType="1"/>
                  </p:cNvSpPr>
                  <p:nvPr/>
                </p:nvSpPr>
                <p:spPr bwMode="auto">
                  <a:xfrm flipV="1">
                    <a:off x="1440" y="1776"/>
                    <a:ext cx="624" cy="13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75" name="AutoShape 103" descr="Newsprint"/>
                  <p:cNvSpPr>
                    <a:spLocks noChangeArrowheads="1"/>
                  </p:cNvSpPr>
                  <p:nvPr/>
                </p:nvSpPr>
                <p:spPr bwMode="auto">
                  <a:xfrm rot="873875">
                    <a:off x="1295" y="1590"/>
                    <a:ext cx="624" cy="285"/>
                  </a:xfrm>
                  <a:prstGeom prst="can">
                    <a:avLst>
                      <a:gd name="adj" fmla="val 50000"/>
                    </a:avLst>
                  </a:prstGeom>
                  <a:blipFill dpi="0" rotWithShape="0">
                    <a:blip r:embed="rId4"/>
                    <a:srcRect/>
                    <a:tile tx="0" ty="0" sx="100000" sy="100000" flip="none" algn="tl"/>
                  </a:blipFill>
                  <a:ln w="9525">
                    <a:solidFill>
                      <a:schemeClr val="tx1"/>
                    </a:solidFill>
                    <a:round/>
                    <a:headEnd/>
                    <a:tailEnd/>
                  </a:ln>
                </p:spPr>
                <p:txBody>
                  <a:bodyPr anchor="ctr">
                    <a:spAutoFit/>
                  </a:bodyPr>
                  <a:lstStyle/>
                  <a:p>
                    <a:endParaRPr lang="en-US"/>
                  </a:p>
                </p:txBody>
              </p:sp>
              <p:sp>
                <p:nvSpPr>
                  <p:cNvPr id="100376" name="Freeform 104"/>
                  <p:cNvSpPr>
                    <a:spLocks/>
                  </p:cNvSpPr>
                  <p:nvPr/>
                </p:nvSpPr>
                <p:spPr bwMode="auto">
                  <a:xfrm>
                    <a:off x="1632" y="1248"/>
                    <a:ext cx="720" cy="384"/>
                  </a:xfrm>
                  <a:custGeom>
                    <a:avLst/>
                    <a:gdLst>
                      <a:gd name="T0" fmla="*/ 0 w 1080"/>
                      <a:gd name="T1" fmla="*/ 774 h 304"/>
                      <a:gd name="T2" fmla="*/ 66 w 1080"/>
                      <a:gd name="T3" fmla="*/ 407 h 304"/>
                      <a:gd name="T4" fmla="*/ 123 w 1080"/>
                      <a:gd name="T5" fmla="*/ 284 h 304"/>
                      <a:gd name="T6" fmla="*/ 199 w 1080"/>
                      <a:gd name="T7" fmla="*/ 40 h 304"/>
                      <a:gd name="T8" fmla="*/ 209 w 1080"/>
                      <a:gd name="T9" fmla="*/ 40 h 304"/>
                      <a:gd name="T10" fmla="*/ 0 60000 65536"/>
                      <a:gd name="T11" fmla="*/ 0 60000 65536"/>
                      <a:gd name="T12" fmla="*/ 0 60000 65536"/>
                      <a:gd name="T13" fmla="*/ 0 60000 65536"/>
                      <a:gd name="T14" fmla="*/ 0 60000 65536"/>
                      <a:gd name="T15" fmla="*/ 0 w 1080"/>
                      <a:gd name="T16" fmla="*/ 0 h 304"/>
                      <a:gd name="T17" fmla="*/ 1080 w 1080"/>
                      <a:gd name="T18" fmla="*/ 304 h 304"/>
                    </a:gdLst>
                    <a:ahLst/>
                    <a:cxnLst>
                      <a:cxn ang="T10">
                        <a:pos x="T0" y="T1"/>
                      </a:cxn>
                      <a:cxn ang="T11">
                        <a:pos x="T2" y="T3"/>
                      </a:cxn>
                      <a:cxn ang="T12">
                        <a:pos x="T4" y="T5"/>
                      </a:cxn>
                      <a:cxn ang="T13">
                        <a:pos x="T6" y="T7"/>
                      </a:cxn>
                      <a:cxn ang="T14">
                        <a:pos x="T8" y="T9"/>
                      </a:cxn>
                    </a:cxnLst>
                    <a:rect l="T15" t="T16" r="T17" b="T18"/>
                    <a:pathLst>
                      <a:path w="1080" h="304">
                        <a:moveTo>
                          <a:pt x="0" y="304"/>
                        </a:moveTo>
                        <a:cubicBezTo>
                          <a:pt x="116" y="248"/>
                          <a:pt x="232" y="192"/>
                          <a:pt x="336" y="160"/>
                        </a:cubicBezTo>
                        <a:cubicBezTo>
                          <a:pt x="440" y="128"/>
                          <a:pt x="512" y="136"/>
                          <a:pt x="624" y="112"/>
                        </a:cubicBezTo>
                        <a:cubicBezTo>
                          <a:pt x="736" y="88"/>
                          <a:pt x="936" y="32"/>
                          <a:pt x="1008" y="16"/>
                        </a:cubicBezTo>
                        <a:cubicBezTo>
                          <a:pt x="1080" y="0"/>
                          <a:pt x="1068" y="8"/>
                          <a:pt x="1056" y="16"/>
                        </a:cubicBez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100377" name="Text Box 105"/>
                  <p:cNvSpPr txBox="1">
                    <a:spLocks noChangeArrowheads="1"/>
                  </p:cNvSpPr>
                  <p:nvPr/>
                </p:nvSpPr>
                <p:spPr bwMode="auto">
                  <a:xfrm>
                    <a:off x="432" y="1488"/>
                    <a:ext cx="1061" cy="233"/>
                  </a:xfrm>
                  <a:prstGeom prst="rect">
                    <a:avLst/>
                  </a:prstGeom>
                  <a:solidFill>
                    <a:srgbClr val="DDDDDD">
                      <a:alpha val="50195"/>
                    </a:srgbClr>
                  </a:solidFill>
                  <a:ln w="9525">
                    <a:no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Φωτο-Δίοδος</a:t>
                    </a:r>
                    <a:endParaRPr lang="en-US" b="1"/>
                  </a:p>
                </p:txBody>
              </p:sp>
            </p:grpSp>
            <p:sp>
              <p:nvSpPr>
                <p:cNvPr id="100369" name="Text Box 106"/>
                <p:cNvSpPr txBox="1">
                  <a:spLocks noChangeArrowheads="1"/>
                </p:cNvSpPr>
                <p:nvPr/>
              </p:nvSpPr>
              <p:spPr bwMode="auto">
                <a:xfrm>
                  <a:off x="1392" y="3216"/>
                  <a:ext cx="212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Κρύσταλλος</a:t>
                  </a:r>
                  <a:r>
                    <a:rPr lang="en-US" sz="1800">
                      <a:latin typeface="Tahoma" charset="0"/>
                    </a:rPr>
                    <a:t> (BGO, PbWO</a:t>
                  </a:r>
                  <a:r>
                    <a:rPr lang="en-US" sz="1800" baseline="-25000">
                      <a:latin typeface="Tahoma" charset="0"/>
                    </a:rPr>
                    <a:t>4</a:t>
                  </a:r>
                  <a:r>
                    <a:rPr lang="en-US" sz="1800">
                      <a:latin typeface="Tahoma" charset="0"/>
                    </a:rPr>
                    <a:t>,…)</a:t>
                  </a:r>
                  <a:endParaRPr lang="en-US" b="1">
                    <a:latin typeface="Times New Roman" charset="0"/>
                  </a:endParaRPr>
                </a:p>
              </p:txBody>
            </p:sp>
          </p:grpSp>
        </p:grpSp>
        <p:pic>
          <p:nvPicPr>
            <p:cNvPr id="100365" name="Picture 107" descr="SC_VPT_and_cryst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4" y="2208"/>
              <a:ext cx="1632" cy="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0363" name="Rectangle 109"/>
          <p:cNvSpPr>
            <a:spLocks noGrp="1" noChangeArrowheads="1"/>
          </p:cNvSpPr>
          <p:nvPr>
            <p:ph type="title"/>
          </p:nvPr>
        </p:nvSpPr>
        <p:spPr>
          <a:xfrm>
            <a:off x="762000" y="228600"/>
            <a:ext cx="7772400" cy="609600"/>
          </a:xfrm>
          <a:noFill/>
        </p:spPr>
        <p:txBody>
          <a:bodyPr/>
          <a:lstStyle/>
          <a:p>
            <a:pPr eaLnBrk="1" hangingPunct="1"/>
            <a:r>
              <a:rPr lang="el-GR" sz="2600">
                <a:latin typeface="Verdana" charset="0"/>
                <a:ea typeface="ＭＳ Ｐゴシック" charset="0"/>
                <a:cs typeface="ＭＳ Ｐゴシック" charset="0"/>
              </a:rPr>
              <a:t>Πώς μετράμε</a:t>
            </a:r>
            <a:r>
              <a:rPr lang="en-US" sz="2600">
                <a:latin typeface="Verdana" charset="0"/>
                <a:ea typeface="ＭＳ Ｐゴシック" charset="0"/>
                <a:cs typeface="ＭＳ Ｐゴシック" charset="0"/>
              </a:rPr>
              <a:t> </a:t>
            </a:r>
            <a:r>
              <a:rPr lang="el-GR" sz="2600">
                <a:latin typeface="Verdana" charset="0"/>
                <a:ea typeface="ＭＳ Ｐゴシック" charset="0"/>
                <a:cs typeface="ＭＳ Ｐゴシック" charset="0"/>
              </a:rPr>
              <a:t>τα δευτερογενή σωματίδια</a:t>
            </a:r>
            <a:r>
              <a:rPr lang="en-US" sz="2600">
                <a:latin typeface="Verdana" charset="0"/>
                <a:ea typeface="ＭＳ Ｐゴシック" charset="0"/>
                <a:cs typeface="ＭＳ Ｐゴシック" charset="0"/>
              </a:rPr>
              <a:t>?</a:t>
            </a:r>
          </a:p>
        </p:txBody>
      </p:sp>
      <p:pic>
        <p:nvPicPr>
          <p:cNvPr id="109"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3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7349"/>
                                        </p:tgtEl>
                                        <p:attrNameLst>
                                          <p:attrName>style.visibility</p:attrName>
                                        </p:attrNameLst>
                                      </p:cBhvr>
                                      <p:to>
                                        <p:strVal val="visible"/>
                                      </p:to>
                                    </p:set>
                                  </p:childTnLst>
                                </p:cTn>
                              </p:par>
                            </p:childTnLst>
                          </p:cTn>
                        </p:par>
                        <p:par>
                          <p:cTn id="15" fill="hold" nodeType="afterGroup">
                            <p:stCondLst>
                              <p:cond delay="500"/>
                            </p:stCondLst>
                            <p:childTnLst>
                              <p:par>
                                <p:cTn id="16" presetID="1" presetClass="entr" presetSubtype="0" fill="hold" nodeType="afterEffect">
                                  <p:stCondLst>
                                    <p:cond delay="1000"/>
                                  </p:stCondLst>
                                  <p:childTnLst>
                                    <p:set>
                                      <p:cBhvr>
                                        <p:cTn id="17" dur="1" fill="hold">
                                          <p:stCondLst>
                                            <p:cond delay="499"/>
                                          </p:stCondLst>
                                        </p:cTn>
                                        <p:tgtEl>
                                          <p:spTgt spid="3"/>
                                        </p:tgtEl>
                                        <p:attrNameLst>
                                          <p:attrName>style.visibility</p:attrName>
                                        </p:attrNameLst>
                                      </p:cBhvr>
                                      <p:to>
                                        <p:strVal val="visible"/>
                                      </p:to>
                                    </p:set>
                                  </p:childTnLst>
                                </p:cTn>
                              </p:par>
                            </p:childTnLst>
                          </p:cTn>
                        </p:par>
                        <p:par>
                          <p:cTn id="18" fill="hold" nodeType="afterGroup">
                            <p:stCondLst>
                              <p:cond delay="2000"/>
                            </p:stCondLst>
                            <p:childTnLst>
                              <p:par>
                                <p:cTn id="19" presetID="1" presetClass="entr" presetSubtype="0" fill="hold" nodeType="afterEffect">
                                  <p:stCondLst>
                                    <p:cond delay="1000"/>
                                  </p:stCondLst>
                                  <p:childTnLst>
                                    <p:set>
                                      <p:cBhvr>
                                        <p:cTn id="20" dur="1" fill="hold">
                                          <p:stCondLst>
                                            <p:cond delay="499"/>
                                          </p:stCondLst>
                                        </p:cTn>
                                        <p:tgtEl>
                                          <p:spTgt spid="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499"/>
                                          </p:stCondLst>
                                        </p:cTn>
                                        <p:tgtEl>
                                          <p:spTgt spid="574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autoUpdateAnimBg="0"/>
      <p:bldP spid="57349"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1024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D4A3995-B046-BD46-BC83-6F1035F94755}" type="slidenum">
              <a:rPr lang="en-US" sz="1200"/>
              <a:pPr/>
              <a:t>37</a:t>
            </a:fld>
            <a:endParaRPr lang="en-US" sz="1200"/>
          </a:p>
        </p:txBody>
      </p:sp>
      <p:sp>
        <p:nvSpPr>
          <p:cNvPr id="102404" name="Rectangle 2"/>
          <p:cNvSpPr>
            <a:spLocks noGrp="1" noChangeArrowheads="1"/>
          </p:cNvSpPr>
          <p:nvPr>
            <p:ph type="title"/>
          </p:nvPr>
        </p:nvSpPr>
        <p:spPr>
          <a:xfrm>
            <a:off x="990600" y="311150"/>
            <a:ext cx="7772400" cy="495300"/>
          </a:xfrm>
        </p:spPr>
        <p:txBody>
          <a:bodyPr/>
          <a:lstStyle/>
          <a:p>
            <a:pPr eaLnBrk="1" hangingPunct="1"/>
            <a:r>
              <a:rPr lang="el-GR" sz="3400">
                <a:latin typeface="Verdana" charset="0"/>
                <a:ea typeface="ＭＳ Ｐゴシック" charset="0"/>
                <a:cs typeface="ＭＳ Ｐゴシック" charset="0"/>
              </a:rPr>
              <a:t>Αδρονικά Θερμιδόμετρα (Α-Θ)</a:t>
            </a:r>
            <a:endParaRPr lang="en-US">
              <a:latin typeface="Verdana" charset="0"/>
              <a:ea typeface="ＭＳ Ｐゴシック" charset="0"/>
              <a:cs typeface="ＭＳ Ｐゴシック" charset="0"/>
            </a:endParaRPr>
          </a:p>
        </p:txBody>
      </p:sp>
      <p:sp>
        <p:nvSpPr>
          <p:cNvPr id="61443" name="Rectangle 3"/>
          <p:cNvSpPr>
            <a:spLocks noGrp="1" noChangeArrowheads="1"/>
          </p:cNvSpPr>
          <p:nvPr>
            <p:ph type="body" idx="1"/>
          </p:nvPr>
        </p:nvSpPr>
        <p:spPr>
          <a:xfrm>
            <a:off x="381000" y="1019175"/>
            <a:ext cx="8763000" cy="1676400"/>
          </a:xfrm>
        </p:spPr>
        <p:txBody>
          <a:bodyPr/>
          <a:lstStyle/>
          <a:p>
            <a:pPr eaLnBrk="1" hangingPunct="1">
              <a:lnSpc>
                <a:spcPct val="90000"/>
              </a:lnSpc>
            </a:pPr>
            <a:r>
              <a:rPr lang="el-GR" sz="2000">
                <a:latin typeface="Verdana" charset="0"/>
                <a:ea typeface="ＭＳ Ｐゴシック" charset="0"/>
                <a:cs typeface="ＭＳ Ｐゴシック" charset="0"/>
              </a:rPr>
              <a:t>Τα Αδρονικά σωματίδια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πρωτόνια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νετρόνια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πιόνια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μπορούν</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να διέρχονται</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από τα ηλεκτρομαγνητικά θερμιδόμετρα (Η-ΜΘ)</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Μπορούν</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επίσης</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να αλληλεπιδρούν</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μέσω</a:t>
            </a:r>
            <a:r>
              <a:rPr lang="en-US" sz="2000">
                <a:latin typeface="Verdana" charset="0"/>
                <a:ea typeface="ＭＳ Ｐゴシック" charset="0"/>
                <a:cs typeface="ＭＳ Ｐゴシック" charset="0"/>
              </a:rPr>
              <a:t> </a:t>
            </a:r>
            <a:r>
              <a:rPr lang="el-GR" sz="2000" b="1">
                <a:solidFill>
                  <a:srgbClr val="FF0066"/>
                </a:solidFill>
                <a:latin typeface="Verdana" charset="0"/>
                <a:ea typeface="ＭＳ Ｐゴシック" charset="0"/>
                <a:cs typeface="ＭＳ Ｐゴシック" charset="0"/>
              </a:rPr>
              <a:t>πυρηνικών αντιδράσεων</a:t>
            </a:r>
            <a:r>
              <a:rPr lang="en-US" sz="2000" b="1">
                <a:solidFill>
                  <a:srgbClr val="FF0066"/>
                </a:solidFill>
                <a:latin typeface="Verdana" charset="0"/>
                <a:ea typeface="ＭＳ Ｐゴシック" charset="0"/>
                <a:cs typeface="ＭＳ Ｐゴシック" charset="0"/>
              </a:rPr>
              <a:t> </a:t>
            </a:r>
            <a:r>
              <a:rPr lang="en-US" sz="2000">
                <a:solidFill>
                  <a:srgbClr val="FF0066"/>
                </a:solidFill>
                <a:latin typeface="Verdana" charset="0"/>
                <a:ea typeface="ＭＳ Ｐゴシック" charset="0"/>
                <a:cs typeface="ＭＳ Ｐゴシック" charset="0"/>
              </a:rPr>
              <a:t>!</a:t>
            </a:r>
            <a:endParaRPr lang="en-US" sz="2000">
              <a:latin typeface="Verdana" charset="0"/>
              <a:ea typeface="ＭＳ Ｐゴシック" charset="0"/>
              <a:cs typeface="ＭＳ Ｐゴシック" charset="0"/>
            </a:endParaRPr>
          </a:p>
          <a:p>
            <a:pPr eaLnBrk="1" hangingPunct="1">
              <a:lnSpc>
                <a:spcPct val="90000"/>
              </a:lnSpc>
            </a:pPr>
            <a:r>
              <a:rPr lang="el-GR" sz="2000">
                <a:latin typeface="Verdana" charset="0"/>
                <a:ea typeface="ＭＳ Ｐゴシック" charset="0"/>
                <a:cs typeface="ＭＳ Ｐゴシック" charset="0"/>
              </a:rPr>
              <a:t>Κανόνας</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Τοποθετείται ένα θερμ. δειγματισμού</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μετά το</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Η-ΜΘ</a:t>
            </a:r>
            <a:endParaRPr lang="en-US">
              <a:latin typeface="Verdana" charset="0"/>
              <a:ea typeface="ＭＳ Ｐゴシック" charset="0"/>
              <a:cs typeface="ＭＳ Ｐゴシック" charset="0"/>
            </a:endParaRPr>
          </a:p>
        </p:txBody>
      </p:sp>
      <p:grpSp>
        <p:nvGrpSpPr>
          <p:cNvPr id="2" name="Group 4"/>
          <p:cNvGrpSpPr>
            <a:grpSpLocks/>
          </p:cNvGrpSpPr>
          <p:nvPr/>
        </p:nvGrpSpPr>
        <p:grpSpPr bwMode="auto">
          <a:xfrm>
            <a:off x="381000" y="2590800"/>
            <a:ext cx="8763000" cy="4270375"/>
            <a:chOff x="96" y="1422"/>
            <a:chExt cx="5520" cy="2690"/>
          </a:xfrm>
        </p:grpSpPr>
        <p:pic>
          <p:nvPicPr>
            <p:cNvPr id="102407" name="Picture 5" descr="kalo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 y="1488"/>
              <a:ext cx="2688" cy="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6" name="Text Box 6"/>
            <p:cNvSpPr txBox="1">
              <a:spLocks noChangeArrowheads="1"/>
            </p:cNvSpPr>
            <p:nvPr/>
          </p:nvSpPr>
          <p:spPr bwMode="auto">
            <a:xfrm>
              <a:off x="96" y="3840"/>
              <a:ext cx="2446" cy="213"/>
            </a:xfrm>
            <a:prstGeom prst="rect">
              <a:avLst/>
            </a:prstGeom>
            <a:solidFill>
              <a:schemeClr val="tx1"/>
            </a:solid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chemeClr val="bg1"/>
                  </a:solidFill>
                </a:rPr>
                <a:t>Πυκνό υλικό</a:t>
              </a:r>
              <a:r>
                <a:rPr lang="en-US" sz="1600">
                  <a:solidFill>
                    <a:schemeClr val="bg1"/>
                  </a:solidFill>
                </a:rPr>
                <a:t>, </a:t>
              </a:r>
              <a:r>
                <a:rPr lang="el-GR" sz="1600">
                  <a:solidFill>
                    <a:schemeClr val="bg1"/>
                  </a:solidFill>
                </a:rPr>
                <a:t>π.χ.</a:t>
              </a:r>
              <a:r>
                <a:rPr lang="en-US" sz="1600">
                  <a:solidFill>
                    <a:schemeClr val="bg1"/>
                  </a:solidFill>
                </a:rPr>
                <a:t> </a:t>
              </a:r>
              <a:r>
                <a:rPr lang="el-GR" sz="1600">
                  <a:solidFill>
                    <a:schemeClr val="bg1"/>
                  </a:solidFill>
                </a:rPr>
                <a:t>Σίδηρος</a:t>
              </a:r>
              <a:r>
                <a:rPr lang="en-US" sz="1600">
                  <a:solidFill>
                    <a:schemeClr val="bg1"/>
                  </a:solidFill>
                </a:rPr>
                <a:t>, </a:t>
              </a:r>
              <a:r>
                <a:rPr lang="el-GR" sz="1600">
                  <a:solidFill>
                    <a:schemeClr val="bg1"/>
                  </a:solidFill>
                </a:rPr>
                <a:t>Ουράνιο</a:t>
              </a:r>
              <a:endParaRPr lang="en-US" b="1"/>
            </a:p>
          </p:txBody>
        </p:sp>
        <p:sp>
          <p:nvSpPr>
            <p:cNvPr id="102409" name="Line 7"/>
            <p:cNvSpPr>
              <a:spLocks noChangeShapeType="1"/>
            </p:cNvSpPr>
            <p:nvPr/>
          </p:nvSpPr>
          <p:spPr bwMode="auto">
            <a:xfrm flipV="1">
              <a:off x="1296" y="3360"/>
              <a:ext cx="48" cy="43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0" name="Line 8"/>
            <p:cNvSpPr>
              <a:spLocks noChangeShapeType="1"/>
            </p:cNvSpPr>
            <p:nvPr/>
          </p:nvSpPr>
          <p:spPr bwMode="auto">
            <a:xfrm flipV="1">
              <a:off x="1392" y="3360"/>
              <a:ext cx="528" cy="43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1" name="Line 9"/>
            <p:cNvSpPr>
              <a:spLocks noChangeShapeType="1"/>
            </p:cNvSpPr>
            <p:nvPr/>
          </p:nvSpPr>
          <p:spPr bwMode="auto">
            <a:xfrm flipV="1">
              <a:off x="1488" y="3360"/>
              <a:ext cx="1056" cy="42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2" name="Text Box 10"/>
            <p:cNvSpPr txBox="1">
              <a:spLocks noChangeArrowheads="1"/>
            </p:cNvSpPr>
            <p:nvPr/>
          </p:nvSpPr>
          <p:spPr bwMode="auto">
            <a:xfrm>
              <a:off x="2592" y="3744"/>
              <a:ext cx="2966" cy="36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600">
                  <a:solidFill>
                    <a:schemeClr val="accent2"/>
                  </a:solidFill>
                </a:rPr>
                <a:t>Ανιχνευτές </a:t>
              </a:r>
              <a:r>
                <a:rPr lang="en-US" sz="1600">
                  <a:solidFill>
                    <a:schemeClr val="accent2"/>
                  </a:solidFill>
                </a:rPr>
                <a:t>, </a:t>
              </a:r>
              <a:r>
                <a:rPr lang="el-GR" sz="1600">
                  <a:solidFill>
                    <a:schemeClr val="accent2"/>
                  </a:solidFill>
                </a:rPr>
                <a:t>όπως Ανιχν. θάλαμοι αερίου</a:t>
              </a:r>
              <a:r>
                <a:rPr lang="en-US" sz="1600">
                  <a:solidFill>
                    <a:schemeClr val="accent2"/>
                  </a:solidFill>
                </a:rPr>
                <a:t>,</a:t>
              </a:r>
              <a:r>
                <a:rPr lang="el-GR" sz="1600">
                  <a:solidFill>
                    <a:schemeClr val="accent2"/>
                  </a:solidFill>
                </a:rPr>
                <a:t> </a:t>
              </a:r>
            </a:p>
            <a:p>
              <a:pPr algn="ctr"/>
              <a:r>
                <a:rPr lang="el-GR" sz="1600">
                  <a:solidFill>
                    <a:schemeClr val="accent2"/>
                  </a:solidFill>
                </a:rPr>
                <a:t>ή  Σπινθηριστές</a:t>
              </a:r>
              <a:endParaRPr lang="en-US" b="1">
                <a:solidFill>
                  <a:schemeClr val="accent2"/>
                </a:solidFill>
              </a:endParaRPr>
            </a:p>
          </p:txBody>
        </p:sp>
        <p:sp>
          <p:nvSpPr>
            <p:cNvPr id="102413" name="Line 11"/>
            <p:cNvSpPr>
              <a:spLocks noChangeShapeType="1"/>
            </p:cNvSpPr>
            <p:nvPr/>
          </p:nvSpPr>
          <p:spPr bwMode="auto">
            <a:xfrm flipH="1" flipV="1">
              <a:off x="1680" y="3216"/>
              <a:ext cx="1493" cy="494"/>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4" name="Line 12"/>
            <p:cNvSpPr>
              <a:spLocks noChangeShapeType="1"/>
            </p:cNvSpPr>
            <p:nvPr/>
          </p:nvSpPr>
          <p:spPr bwMode="auto">
            <a:xfrm flipH="1" flipV="1">
              <a:off x="2352" y="3168"/>
              <a:ext cx="956" cy="508"/>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5" name="Line 13"/>
            <p:cNvSpPr>
              <a:spLocks noChangeShapeType="1"/>
            </p:cNvSpPr>
            <p:nvPr/>
          </p:nvSpPr>
          <p:spPr bwMode="auto">
            <a:xfrm flipH="1" flipV="1">
              <a:off x="2880" y="3120"/>
              <a:ext cx="596" cy="556"/>
            </a:xfrm>
            <a:prstGeom prst="line">
              <a:avLst/>
            </a:prstGeom>
            <a:noFill/>
            <a:ln w="19050">
              <a:solidFill>
                <a:srgbClr val="DDDDDD"/>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61454" name="Text Box 14"/>
            <p:cNvSpPr txBox="1">
              <a:spLocks noChangeArrowheads="1"/>
            </p:cNvSpPr>
            <p:nvPr/>
          </p:nvSpPr>
          <p:spPr bwMode="auto">
            <a:xfrm>
              <a:off x="4080" y="1422"/>
              <a:ext cx="1536" cy="2288"/>
            </a:xfrm>
            <a:prstGeom prst="rect">
              <a:avLst/>
            </a:prstGeom>
            <a:solidFill>
              <a:srgbClr val="0000CC"/>
            </a:solidFill>
            <a:ln w="9525">
              <a:noFill/>
              <a:miter lim="800000"/>
              <a:headEnd/>
              <a:tailEnd/>
            </a:ln>
            <a:effectLst>
              <a:outerShdw blurRad="63500" dist="107763" dir="2700000" algn="ctr" rotWithShape="0">
                <a:schemeClr val="bg2">
                  <a:alpha val="74998"/>
                </a:schemeClr>
              </a:outerShdw>
            </a:effectLst>
          </p:spPr>
          <p:txBody>
            <a:bodyPr>
              <a:spAutoFit/>
            </a:bodyPr>
            <a:lstStyle/>
            <a:p>
              <a:pPr algn="ctr">
                <a:defRPr/>
              </a:pPr>
              <a:r>
                <a:rPr lang="el-GR" sz="1600" dirty="0">
                  <a:solidFill>
                    <a:schemeClr val="bg1"/>
                  </a:solidFill>
                  <a:latin typeface="+mn-lt"/>
                  <a:ea typeface="+mn-ea"/>
                  <a:cs typeface="+mn-cs"/>
                </a:rPr>
                <a:t>Δομή </a:t>
              </a:r>
              <a:r>
                <a:rPr lang="en-US" sz="1600" dirty="0">
                  <a:solidFill>
                    <a:schemeClr val="bg1"/>
                  </a:solidFill>
                  <a:latin typeface="+mn-lt"/>
                  <a:ea typeface="+mn-ea"/>
                  <a:cs typeface="+mn-cs"/>
                </a:rPr>
                <a:t>Sandwich </a:t>
              </a:r>
              <a:r>
                <a:rPr lang="el-GR" sz="1600" dirty="0">
                  <a:solidFill>
                    <a:schemeClr val="bg1"/>
                  </a:solidFill>
                  <a:latin typeface="+mn-lt"/>
                  <a:ea typeface="+mn-ea"/>
                  <a:cs typeface="+mn-cs"/>
                </a:rPr>
                <a:t>!!</a:t>
              </a:r>
              <a:r>
                <a:rPr lang="en-US" sz="1600" dirty="0">
                  <a:solidFill>
                    <a:schemeClr val="bg1"/>
                  </a:solidFill>
                  <a:latin typeface="+mn-lt"/>
                  <a:ea typeface="+mn-ea"/>
                  <a:cs typeface="+mn-cs"/>
                </a:rPr>
                <a:t>!</a:t>
              </a:r>
            </a:p>
            <a:p>
              <a:pPr>
                <a:defRPr/>
              </a:pPr>
              <a:endParaRPr lang="en-US" sz="1600" dirty="0">
                <a:solidFill>
                  <a:schemeClr val="bg1"/>
                </a:solidFill>
                <a:latin typeface="+mn-lt"/>
                <a:ea typeface="+mn-ea"/>
                <a:cs typeface="+mn-cs"/>
              </a:endParaRPr>
            </a:p>
            <a:p>
              <a:pPr>
                <a:defRPr/>
              </a:pPr>
              <a:r>
                <a:rPr lang="el-GR" sz="1400" dirty="0">
                  <a:solidFill>
                    <a:schemeClr val="bg1"/>
                  </a:solidFill>
                  <a:latin typeface="+mn-lt"/>
                  <a:ea typeface="+mn-ea"/>
                  <a:cs typeface="+mn-cs"/>
                </a:rPr>
                <a:t>Το συνολικό ποσό σημάτων είναι </a:t>
              </a:r>
              <a:r>
                <a:rPr lang="en-US" sz="1400" dirty="0">
                  <a:solidFill>
                    <a:schemeClr val="bg1"/>
                  </a:solidFill>
                  <a:latin typeface="+mn-lt"/>
                  <a:ea typeface="+mn-ea"/>
                  <a:cs typeface="+mn-cs"/>
                </a:rPr>
                <a:t> </a:t>
              </a:r>
              <a:r>
                <a:rPr lang="el-GR" sz="1400" dirty="0">
                  <a:solidFill>
                    <a:schemeClr val="bg1"/>
                  </a:solidFill>
                  <a:latin typeface="+mn-lt"/>
                  <a:ea typeface="+mn-ea"/>
                  <a:cs typeface="+mn-cs"/>
                </a:rPr>
                <a:t>ανάλογο της προσπίπτουσας ενέργειας</a:t>
              </a:r>
              <a:endParaRPr lang="en-US" sz="1400" dirty="0">
                <a:solidFill>
                  <a:schemeClr val="bg1"/>
                </a:solidFill>
                <a:latin typeface="+mn-lt"/>
                <a:ea typeface="+mn-ea"/>
                <a:cs typeface="+mn-cs"/>
              </a:endParaRPr>
            </a:p>
            <a:p>
              <a:pPr>
                <a:defRPr/>
              </a:pPr>
              <a:endParaRPr lang="en-US" dirty="0">
                <a:solidFill>
                  <a:schemeClr val="bg1"/>
                </a:solidFill>
                <a:latin typeface="+mn-lt"/>
                <a:ea typeface="+mn-ea"/>
                <a:cs typeface="+mn-cs"/>
              </a:endParaRPr>
            </a:p>
            <a:p>
              <a:pPr>
                <a:defRPr/>
              </a:pPr>
              <a:r>
                <a:rPr lang="el-GR" sz="1600" dirty="0">
                  <a:solidFill>
                    <a:schemeClr val="bg1"/>
                  </a:solidFill>
                  <a:latin typeface="+mn-lt"/>
                  <a:ea typeface="+mn-ea"/>
                  <a:cs typeface="+mn-cs"/>
                </a:rPr>
                <a:t>Ίδια απώλεια ενέργειας με εκείνη της πυρηνικής διέγερσης</a:t>
              </a:r>
              <a:r>
                <a:rPr lang="en-US" sz="1600" dirty="0">
                  <a:solidFill>
                    <a:schemeClr val="bg1"/>
                  </a:solidFill>
                  <a:latin typeface="+mn-lt"/>
                  <a:ea typeface="+mn-ea"/>
                  <a:cs typeface="+mn-cs"/>
                </a:rPr>
                <a:t>!</a:t>
              </a:r>
            </a:p>
            <a:p>
              <a:pPr>
                <a:defRPr/>
              </a:pPr>
              <a:endParaRPr lang="en-US" sz="1600" dirty="0">
                <a:solidFill>
                  <a:schemeClr val="bg1"/>
                </a:solidFill>
                <a:latin typeface="+mn-lt"/>
                <a:ea typeface="+mn-ea"/>
                <a:cs typeface="+mn-cs"/>
              </a:endParaRPr>
            </a:p>
            <a:p>
              <a:pPr>
                <a:defRPr/>
              </a:pPr>
              <a:r>
                <a:rPr lang="el-GR" sz="1400" dirty="0">
                  <a:solidFill>
                    <a:schemeClr val="bg1"/>
                  </a:solidFill>
                  <a:latin typeface="+mn-lt"/>
                  <a:ea typeface="+mn-ea"/>
                  <a:cs typeface="+mn-cs"/>
                </a:rPr>
                <a:t>Αλλά χρειάζεται να βαθμονομηθεί με δέσμες γνωστής ενέργειας</a:t>
              </a:r>
              <a:r>
                <a:rPr lang="en-US" sz="1600" dirty="0">
                  <a:solidFill>
                    <a:schemeClr val="bg1"/>
                  </a:solidFill>
                  <a:latin typeface="+mn-lt"/>
                  <a:ea typeface="+mn-ea"/>
                  <a:cs typeface="+mn-cs"/>
                </a:rPr>
                <a:t>!</a:t>
              </a:r>
            </a:p>
          </p:txBody>
        </p:sp>
      </p:grpSp>
      <p:pic>
        <p:nvPicPr>
          <p:cNvPr id="17"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4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1044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3C9B847-F489-174D-9180-960692744A5A}" type="slidenum">
              <a:rPr lang="en-US" sz="1200"/>
              <a:pPr/>
              <a:t>38</a:t>
            </a:fld>
            <a:endParaRPr lang="en-US" sz="1200"/>
          </a:p>
        </p:txBody>
      </p:sp>
      <p:sp>
        <p:nvSpPr>
          <p:cNvPr id="104452" name="Rectangle 2"/>
          <p:cNvSpPr>
            <a:spLocks noGrp="1" noChangeArrowheads="1"/>
          </p:cNvSpPr>
          <p:nvPr>
            <p:ph type="title"/>
          </p:nvPr>
        </p:nvSpPr>
        <p:spPr>
          <a:xfrm>
            <a:off x="1143000" y="0"/>
            <a:ext cx="7696200" cy="990600"/>
          </a:xfrm>
        </p:spPr>
        <p:txBody>
          <a:bodyPr/>
          <a:lstStyle/>
          <a:p>
            <a:pPr eaLnBrk="1" hangingPunct="1"/>
            <a:r>
              <a:rPr lang="el-GR" dirty="0">
                <a:latin typeface="Verdana" charset="0"/>
                <a:ea typeface="ＭＳ Ｐゴシック" charset="0"/>
                <a:cs typeface="ＭＳ Ｐゴシック" charset="0"/>
              </a:rPr>
              <a:t>Ταυτοποίηση Σωματιδίων</a:t>
            </a:r>
            <a:endParaRPr lang="en-US" dirty="0">
              <a:latin typeface="Verdana" charset="0"/>
              <a:ea typeface="ＭＳ Ｐゴシック" charset="0"/>
              <a:cs typeface="ＭＳ Ｐゴシック" charset="0"/>
            </a:endParaRPr>
          </a:p>
        </p:txBody>
      </p:sp>
      <p:sp>
        <p:nvSpPr>
          <p:cNvPr id="104453" name="Rectangle 3"/>
          <p:cNvSpPr>
            <a:spLocks noGrp="1" noChangeArrowheads="1"/>
          </p:cNvSpPr>
          <p:nvPr>
            <p:ph type="body" idx="1"/>
          </p:nvPr>
        </p:nvSpPr>
        <p:spPr/>
        <p:txBody>
          <a:bodyPr/>
          <a:lstStyle/>
          <a:p>
            <a:pPr eaLnBrk="1" hangingPunct="1">
              <a:lnSpc>
                <a:spcPct val="80000"/>
              </a:lnSpc>
            </a:pPr>
            <a:r>
              <a:rPr lang="el-GR" sz="2600">
                <a:latin typeface="Verdana" charset="0"/>
                <a:ea typeface="ＭＳ Ｐゴシック" charset="0"/>
                <a:cs typeface="ＭＳ Ｐゴシック" charset="0"/>
              </a:rPr>
              <a:t>Βασικές Αρχές</a:t>
            </a:r>
            <a:r>
              <a:rPr lang="en-US" sz="2600">
                <a:latin typeface="Verdana" charset="0"/>
                <a:ea typeface="ＭＳ Ｐゴシック" charset="0"/>
                <a:cs typeface="ＭＳ Ｐゴシック" charset="0"/>
              </a:rPr>
              <a:t>:</a:t>
            </a:r>
          </a:p>
          <a:p>
            <a:pPr lvl="1" eaLnBrk="1" hangingPunct="1">
              <a:lnSpc>
                <a:spcPct val="80000"/>
              </a:lnSpc>
            </a:pPr>
            <a:r>
              <a:rPr lang="el-GR" sz="2200">
                <a:latin typeface="Verdana" charset="0"/>
                <a:ea typeface="ＭＳ Ｐゴシック" charset="0"/>
              </a:rPr>
              <a:t>μέσω</a:t>
            </a:r>
            <a:r>
              <a:rPr lang="en-US" sz="2200">
                <a:latin typeface="Verdana" charset="0"/>
                <a:ea typeface="ＭＳ Ｐゴシック" charset="0"/>
              </a:rPr>
              <a:t> </a:t>
            </a:r>
            <a:r>
              <a:rPr lang="el-GR" sz="2200">
                <a:latin typeface="Verdana" charset="0"/>
                <a:ea typeface="ＭＳ Ｐゴシック" charset="0"/>
              </a:rPr>
              <a:t>διαφορετικών</a:t>
            </a:r>
            <a:r>
              <a:rPr lang="en-US" sz="2200">
                <a:latin typeface="Verdana" charset="0"/>
                <a:ea typeface="ＭＳ Ｐゴシック" charset="0"/>
              </a:rPr>
              <a:t> </a:t>
            </a:r>
            <a:r>
              <a:rPr lang="el-GR" sz="2200">
                <a:latin typeface="Verdana" charset="0"/>
                <a:ea typeface="ＭＳ Ｐゴシック" charset="0"/>
              </a:rPr>
              <a:t>αλληλεπιδράσεων με</a:t>
            </a:r>
            <a:r>
              <a:rPr lang="en-US" sz="2200">
                <a:latin typeface="Verdana" charset="0"/>
                <a:ea typeface="ＭＳ Ｐゴシック" charset="0"/>
              </a:rPr>
              <a:t> </a:t>
            </a:r>
            <a:r>
              <a:rPr lang="el-GR" sz="2200">
                <a:latin typeface="Verdana" charset="0"/>
                <a:ea typeface="ＭＳ Ｐゴシック" charset="0"/>
              </a:rPr>
              <a:t>την ύλη</a:t>
            </a:r>
            <a:endParaRPr lang="en-US" sz="2200">
              <a:latin typeface="Verdana" charset="0"/>
              <a:ea typeface="ＭＳ Ｐゴシック" charset="0"/>
            </a:endParaRPr>
          </a:p>
          <a:p>
            <a:pPr lvl="1" eaLnBrk="1" hangingPunct="1">
              <a:lnSpc>
                <a:spcPct val="80000"/>
              </a:lnSpc>
            </a:pPr>
            <a:endParaRPr lang="en-US" sz="2200">
              <a:latin typeface="Verdana" charset="0"/>
              <a:ea typeface="ＭＳ Ｐゴシック" charset="0"/>
            </a:endParaRPr>
          </a:p>
          <a:p>
            <a:pPr lvl="1" eaLnBrk="1" hangingPunct="1">
              <a:lnSpc>
                <a:spcPct val="80000"/>
              </a:lnSpc>
            </a:pPr>
            <a:r>
              <a:rPr lang="el-GR" sz="2200">
                <a:latin typeface="Verdana" charset="0"/>
                <a:ea typeface="ＭＳ Ｐゴシック" charset="0"/>
              </a:rPr>
              <a:t>με την μέτρηση</a:t>
            </a:r>
            <a:r>
              <a:rPr lang="en-US" sz="2200">
                <a:latin typeface="Verdana" charset="0"/>
                <a:ea typeface="ＭＳ Ｐゴシック" charset="0"/>
              </a:rPr>
              <a:t> </a:t>
            </a:r>
            <a:r>
              <a:rPr lang="el-GR" sz="2200">
                <a:latin typeface="Verdana" charset="0"/>
                <a:ea typeface="ＭＳ Ｐゴシック" charset="0"/>
              </a:rPr>
              <a:t>της</a:t>
            </a:r>
            <a:r>
              <a:rPr lang="en-US" sz="2200">
                <a:latin typeface="Verdana" charset="0"/>
                <a:ea typeface="ＭＳ Ｐゴシック" charset="0"/>
              </a:rPr>
              <a:t> </a:t>
            </a:r>
            <a:r>
              <a:rPr lang="el-GR" sz="2200">
                <a:latin typeface="Verdana" charset="0"/>
                <a:ea typeface="ＭＳ Ｐゴシック" charset="0"/>
              </a:rPr>
              <a:t>μάζας</a:t>
            </a:r>
            <a:r>
              <a:rPr lang="en-US" sz="2200">
                <a:latin typeface="Verdana" charset="0"/>
                <a:ea typeface="ＭＳ Ｐゴシック" charset="0"/>
              </a:rPr>
              <a:t> </a:t>
            </a:r>
            <a:r>
              <a:rPr lang="el-GR" sz="2200">
                <a:latin typeface="Verdana" charset="0"/>
                <a:ea typeface="ＭＳ Ｐゴシック" charset="0"/>
              </a:rPr>
              <a:t>από</a:t>
            </a:r>
            <a:r>
              <a:rPr lang="en-US" sz="2200">
                <a:latin typeface="Verdana" charset="0"/>
                <a:ea typeface="ＭＳ Ｐゴシック" charset="0"/>
              </a:rPr>
              <a:t> </a:t>
            </a:r>
            <a:r>
              <a:rPr lang="el-GR" sz="2200">
                <a:latin typeface="Verdana" charset="0"/>
                <a:ea typeface="ＭＳ Ｐゴシック" charset="0"/>
              </a:rPr>
              <a:t>τα</a:t>
            </a:r>
            <a:r>
              <a:rPr lang="en-US" sz="2200">
                <a:latin typeface="Verdana" charset="0"/>
                <a:ea typeface="ＭＳ Ｐゴシック" charset="0"/>
              </a:rPr>
              <a:t> </a:t>
            </a:r>
            <a:r>
              <a:rPr lang="el-GR" sz="2200">
                <a:latin typeface="Verdana" charset="0"/>
                <a:ea typeface="ＭＳ Ｐゴシック" charset="0"/>
              </a:rPr>
              <a:t>προϊόντα διάσπασης</a:t>
            </a:r>
            <a:endParaRPr lang="en-US" sz="2200">
              <a:latin typeface="Verdana" charset="0"/>
              <a:ea typeface="ＭＳ Ｐゴシック" charset="0"/>
            </a:endParaRPr>
          </a:p>
          <a:p>
            <a:pPr lvl="1" eaLnBrk="1" hangingPunct="1">
              <a:lnSpc>
                <a:spcPct val="80000"/>
              </a:lnSpc>
            </a:pPr>
            <a:endParaRPr lang="en-US" sz="2200">
              <a:latin typeface="Verdana" charset="0"/>
              <a:ea typeface="ＭＳ Ｐゴシック" charset="0"/>
            </a:endParaRPr>
          </a:p>
          <a:p>
            <a:pPr lvl="1" eaLnBrk="1" hangingPunct="1">
              <a:lnSpc>
                <a:spcPct val="80000"/>
              </a:lnSpc>
            </a:pPr>
            <a:r>
              <a:rPr lang="el-GR" sz="2200">
                <a:latin typeface="Verdana" charset="0"/>
                <a:ea typeface="ＭＳ Ｐゴシック" charset="0"/>
              </a:rPr>
              <a:t>με την μέτρηση</a:t>
            </a:r>
            <a:r>
              <a:rPr lang="en-US" sz="2200">
                <a:latin typeface="Verdana" charset="0"/>
                <a:ea typeface="ＭＳ Ｐゴシック" charset="0"/>
              </a:rPr>
              <a:t> </a:t>
            </a:r>
            <a:r>
              <a:rPr lang="el-GR" sz="2200">
                <a:latin typeface="Verdana" charset="0"/>
                <a:ea typeface="ＭＳ Ｐゴシック" charset="0"/>
              </a:rPr>
              <a:t>της</a:t>
            </a:r>
            <a:r>
              <a:rPr lang="en-US" sz="2200">
                <a:latin typeface="Verdana" charset="0"/>
                <a:ea typeface="ＭＳ Ｐゴシック" charset="0"/>
              </a:rPr>
              <a:t> </a:t>
            </a:r>
            <a:r>
              <a:rPr lang="el-GR" sz="2200">
                <a:latin typeface="Verdana" charset="0"/>
                <a:ea typeface="ＭＳ Ｐゴシック" charset="0"/>
              </a:rPr>
              <a:t>ταχύτητας</a:t>
            </a:r>
            <a:r>
              <a:rPr lang="en-US" sz="2200">
                <a:latin typeface="Verdana" charset="0"/>
                <a:ea typeface="ＭＳ Ｐゴシック" charset="0"/>
              </a:rPr>
              <a:t> </a:t>
            </a:r>
            <a:r>
              <a:rPr lang="el-GR" sz="2200">
                <a:latin typeface="Verdana" charset="0"/>
                <a:ea typeface="ＭＳ Ｐゴシック" charset="0"/>
              </a:rPr>
              <a:t>και</a:t>
            </a:r>
            <a:r>
              <a:rPr lang="en-US" sz="2200">
                <a:latin typeface="Verdana" charset="0"/>
                <a:ea typeface="ＭＳ Ｐゴシック" charset="0"/>
              </a:rPr>
              <a:t> </a:t>
            </a:r>
            <a:r>
              <a:rPr lang="el-GR" sz="2200" b="1">
                <a:solidFill>
                  <a:srgbClr val="FF0066"/>
                </a:solidFill>
                <a:latin typeface="Verdana" charset="0"/>
                <a:ea typeface="ＭＳ Ｐゴシック" charset="0"/>
              </a:rPr>
              <a:t>ανεξάρτητα</a:t>
            </a:r>
            <a:r>
              <a:rPr lang="en-US" sz="2200" b="1">
                <a:solidFill>
                  <a:srgbClr val="FF0066"/>
                </a:solidFill>
                <a:latin typeface="Verdana" charset="0"/>
                <a:ea typeface="ＭＳ Ｐゴシック" charset="0"/>
              </a:rPr>
              <a:t> (!)</a:t>
            </a:r>
            <a:r>
              <a:rPr lang="en-US" sz="2200">
                <a:latin typeface="Verdana" charset="0"/>
                <a:ea typeface="ＭＳ Ｐゴシック" charset="0"/>
              </a:rPr>
              <a:t> </a:t>
            </a:r>
            <a:r>
              <a:rPr lang="el-GR" sz="2200">
                <a:latin typeface="Verdana" charset="0"/>
                <a:ea typeface="ＭＳ Ｐゴシック" charset="0"/>
              </a:rPr>
              <a:t>της ορμής</a:t>
            </a:r>
            <a:endParaRPr lang="en-US" sz="2200">
              <a:latin typeface="Verdana" charset="0"/>
              <a:ea typeface="ＭＳ Ｐゴシック" charset="0"/>
            </a:endParaRPr>
          </a:p>
          <a:p>
            <a:pPr lvl="1" eaLnBrk="1" hangingPunct="1">
              <a:lnSpc>
                <a:spcPct val="80000"/>
              </a:lnSpc>
            </a:pPr>
            <a:endParaRPr lang="en-US" sz="2200">
              <a:latin typeface="Verdana" charset="0"/>
              <a:ea typeface="ＭＳ Ｐゴシック" charset="0"/>
            </a:endParaRPr>
          </a:p>
          <a:p>
            <a:pPr lvl="1" eaLnBrk="1" hangingPunct="1">
              <a:lnSpc>
                <a:spcPct val="80000"/>
              </a:lnSpc>
            </a:pPr>
            <a:r>
              <a:rPr lang="el-GR" sz="2200">
                <a:latin typeface="Verdana" charset="0"/>
                <a:ea typeface="ＭＳ Ｐゴシック" charset="0"/>
              </a:rPr>
              <a:t>Μετρήσεις</a:t>
            </a:r>
            <a:r>
              <a:rPr lang="en-US" sz="2200">
                <a:latin typeface="Verdana" charset="0"/>
                <a:ea typeface="ＭＳ Ｐゴシック" charset="0"/>
              </a:rPr>
              <a:t> </a:t>
            </a:r>
            <a:r>
              <a:rPr lang="el-GR" sz="2200" b="1">
                <a:solidFill>
                  <a:schemeClr val="accent2"/>
                </a:solidFill>
                <a:latin typeface="Verdana" charset="0"/>
                <a:ea typeface="ＭＳ Ｐゴシック" charset="0"/>
              </a:rPr>
              <a:t>που σχετίζονται</a:t>
            </a:r>
            <a:r>
              <a:rPr lang="en-US" sz="2200" b="1">
                <a:solidFill>
                  <a:schemeClr val="accent2"/>
                </a:solidFill>
                <a:latin typeface="Verdana" charset="0"/>
                <a:ea typeface="ＭＳ Ｐゴシック" charset="0"/>
              </a:rPr>
              <a:t> </a:t>
            </a:r>
            <a:r>
              <a:rPr lang="el-GR" sz="2200" b="1">
                <a:solidFill>
                  <a:schemeClr val="accent2"/>
                </a:solidFill>
                <a:latin typeface="Verdana" charset="0"/>
                <a:ea typeface="ＭＳ Ｐゴシック" charset="0"/>
              </a:rPr>
              <a:t>με την</a:t>
            </a:r>
            <a:r>
              <a:rPr lang="en-US" sz="2200" b="1">
                <a:solidFill>
                  <a:schemeClr val="accent2"/>
                </a:solidFill>
                <a:latin typeface="Verdana" charset="0"/>
                <a:ea typeface="ＭＳ Ｐゴシック" charset="0"/>
              </a:rPr>
              <a:t> </a:t>
            </a:r>
            <a:r>
              <a:rPr lang="el-GR" sz="2200" b="1">
                <a:solidFill>
                  <a:schemeClr val="accent2"/>
                </a:solidFill>
                <a:latin typeface="Verdana" charset="0"/>
                <a:ea typeface="ＭＳ Ｐゴシック" charset="0"/>
              </a:rPr>
              <a:t>ταχήτητα</a:t>
            </a:r>
            <a:r>
              <a:rPr lang="el-GR" sz="2200">
                <a:latin typeface="Verdana" charset="0"/>
                <a:ea typeface="ＭＳ Ｐゴシック" charset="0"/>
              </a:rPr>
              <a:t>:</a:t>
            </a:r>
            <a:endParaRPr lang="en-US" sz="2200">
              <a:latin typeface="Verdana" charset="0"/>
              <a:ea typeface="ＭＳ Ｐゴシック" charset="0"/>
            </a:endParaRPr>
          </a:p>
          <a:p>
            <a:pPr lvl="2" eaLnBrk="1" hangingPunct="1">
              <a:lnSpc>
                <a:spcPct val="80000"/>
              </a:lnSpc>
            </a:pPr>
            <a:endParaRPr lang="en-US" sz="2100">
              <a:latin typeface="Verdana" charset="0"/>
              <a:ea typeface="ＭＳ Ｐゴシック" charset="0"/>
            </a:endParaRPr>
          </a:p>
          <a:p>
            <a:pPr lvl="2" eaLnBrk="1" hangingPunct="1">
              <a:lnSpc>
                <a:spcPct val="80000"/>
              </a:lnSpc>
            </a:pPr>
            <a:r>
              <a:rPr lang="el-GR" sz="2100">
                <a:latin typeface="Verdana" charset="0"/>
                <a:ea typeface="ＭＳ Ｐゴシック" charset="0"/>
              </a:rPr>
              <a:t>Μέση απώλεια ενέργειας</a:t>
            </a:r>
            <a:r>
              <a:rPr lang="en-US" sz="2100">
                <a:latin typeface="Verdana" charset="0"/>
                <a:ea typeface="ＭＳ Ｐゴシック" charset="0"/>
              </a:rPr>
              <a:t> </a:t>
            </a:r>
          </a:p>
          <a:p>
            <a:pPr lvl="2" eaLnBrk="1" hangingPunct="1">
              <a:lnSpc>
                <a:spcPct val="80000"/>
              </a:lnSpc>
            </a:pPr>
            <a:endParaRPr lang="en-US" sz="2100">
              <a:latin typeface="Verdana" charset="0"/>
              <a:ea typeface="ＭＳ Ｐゴシック" charset="0"/>
            </a:endParaRPr>
          </a:p>
          <a:p>
            <a:pPr lvl="2" eaLnBrk="1" hangingPunct="1">
              <a:lnSpc>
                <a:spcPct val="80000"/>
              </a:lnSpc>
            </a:pPr>
            <a:r>
              <a:rPr lang="el-GR" sz="2100">
                <a:latin typeface="Verdana" charset="0"/>
                <a:ea typeface="ＭＳ Ｐゴシック" charset="0"/>
              </a:rPr>
              <a:t>Ακτινοβολία </a:t>
            </a:r>
            <a:r>
              <a:rPr lang="en-US" sz="2100">
                <a:latin typeface="Verdana" charset="0"/>
                <a:ea typeface="ＭＳ Ｐゴシック" charset="0"/>
              </a:rPr>
              <a:t>Cherenkov</a:t>
            </a:r>
          </a:p>
          <a:p>
            <a:pPr eaLnBrk="1" hangingPunct="1">
              <a:lnSpc>
                <a:spcPct val="80000"/>
              </a:lnSpc>
            </a:pPr>
            <a:endParaRPr lang="en-US" sz="2100">
              <a:latin typeface="Verdana" charset="0"/>
              <a:ea typeface="ＭＳ Ｐゴシック" charset="0"/>
              <a:cs typeface="ＭＳ Ｐゴシック" charset="0"/>
            </a:endParaRP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1064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F9E887AF-EE14-A64B-B6ED-8BBC8168141E}" type="slidenum">
              <a:rPr lang="en-US" sz="1200"/>
              <a:pPr/>
              <a:t>39</a:t>
            </a:fld>
            <a:endParaRPr lang="en-US" sz="1200"/>
          </a:p>
        </p:txBody>
      </p:sp>
      <p:sp>
        <p:nvSpPr>
          <p:cNvPr id="106500" name="Rectangle 2"/>
          <p:cNvSpPr>
            <a:spLocks noGrp="1" noChangeArrowheads="1"/>
          </p:cNvSpPr>
          <p:nvPr>
            <p:ph type="title"/>
          </p:nvPr>
        </p:nvSpPr>
        <p:spPr>
          <a:xfrm>
            <a:off x="914400" y="0"/>
            <a:ext cx="7924800" cy="685800"/>
          </a:xfrm>
        </p:spPr>
        <p:txBody>
          <a:bodyPr/>
          <a:lstStyle/>
          <a:p>
            <a:pPr eaLnBrk="1" hangingPunct="1"/>
            <a:r>
              <a:rPr lang="el-GR" sz="2800" dirty="0">
                <a:latin typeface="Verdana" charset="0"/>
                <a:ea typeface="ＭＳ Ｐゴシック" charset="0"/>
                <a:cs typeface="ＭＳ Ｐゴシック" charset="0"/>
              </a:rPr>
              <a:t>Μέση Απώλεια Ενέργειας </a:t>
            </a:r>
            <a:endParaRPr lang="en-US" sz="2800" dirty="0">
              <a:latin typeface="Verdana" charset="0"/>
              <a:ea typeface="ＭＳ Ｐゴシック" charset="0"/>
              <a:cs typeface="ＭＳ Ｐゴシック" charset="0"/>
            </a:endParaRPr>
          </a:p>
        </p:txBody>
      </p:sp>
      <p:sp>
        <p:nvSpPr>
          <p:cNvPr id="66563" name="Rectangle 3"/>
          <p:cNvSpPr>
            <a:spLocks noGrp="1" noChangeArrowheads="1"/>
          </p:cNvSpPr>
          <p:nvPr>
            <p:ph type="body" idx="1"/>
          </p:nvPr>
        </p:nvSpPr>
        <p:spPr/>
        <p:txBody>
          <a:bodyPr/>
          <a:lstStyle/>
          <a:p>
            <a:pPr eaLnBrk="1" hangingPunct="1"/>
            <a:r>
              <a:rPr lang="el-GR" sz="1600">
                <a:latin typeface="Verdana" charset="0"/>
                <a:ea typeface="ＭＳ Ｐゴシック" charset="0"/>
                <a:cs typeface="ＭＳ Ｐゴシック" charset="0"/>
              </a:rPr>
              <a:t>Τα σωματίδια που</a:t>
            </a:r>
            <a:r>
              <a:rPr lang="en-US" sz="1600">
                <a:latin typeface="Verdana" charset="0"/>
                <a:ea typeface="ＭＳ Ｐゴシック" charset="0"/>
                <a:cs typeface="ＭＳ Ｐゴシック" charset="0"/>
              </a:rPr>
              <a:t> </a:t>
            </a:r>
            <a:r>
              <a:rPr lang="el-GR" sz="1600">
                <a:latin typeface="Verdana" charset="0"/>
                <a:ea typeface="ＭＳ Ｐゴシック" charset="0"/>
                <a:cs typeface="ＭＳ Ｐゴシック" charset="0"/>
              </a:rPr>
              <a:t>διέρχονται από ένα αέριο χάνουν ενέργεια</a:t>
            </a:r>
            <a:r>
              <a:rPr lang="en-US" sz="1600">
                <a:latin typeface="Verdana" charset="0"/>
                <a:ea typeface="ＭＳ Ｐゴシック" charset="0"/>
                <a:cs typeface="ＭＳ Ｐゴシック" charset="0"/>
              </a:rPr>
              <a:t>, </a:t>
            </a:r>
            <a:r>
              <a:rPr lang="el-GR" sz="1600">
                <a:latin typeface="Verdana" charset="0"/>
                <a:ea typeface="ＭＳ Ｐゴシック" charset="0"/>
                <a:cs typeface="ＭＳ Ｐゴシック" charset="0"/>
              </a:rPr>
              <a:t>π</a:t>
            </a:r>
            <a:r>
              <a:rPr lang="en-US" sz="1600">
                <a:latin typeface="Verdana" charset="0"/>
                <a:ea typeface="ＭＳ Ｐゴシック" charset="0"/>
                <a:cs typeface="ＭＳ Ｐゴシック" charset="0"/>
              </a:rPr>
              <a:t>.</a:t>
            </a:r>
            <a:r>
              <a:rPr lang="el-GR" sz="1600">
                <a:latin typeface="Verdana" charset="0"/>
                <a:ea typeface="ＭＳ Ｐゴシック" charset="0"/>
                <a:cs typeface="ＭＳ Ｐゴシック" charset="0"/>
              </a:rPr>
              <a:t>χ</a:t>
            </a:r>
            <a:r>
              <a:rPr lang="en-US" sz="1600">
                <a:latin typeface="Verdana" charset="0"/>
                <a:ea typeface="ＭＳ Ｐゴシック" charset="0"/>
                <a:cs typeface="ＭＳ Ｐゴシック" charset="0"/>
              </a:rPr>
              <a:t>. </a:t>
            </a:r>
            <a:r>
              <a:rPr lang="el-GR" sz="1600" b="1">
                <a:latin typeface="Verdana" charset="0"/>
                <a:ea typeface="ＭＳ Ｐゴシック" charset="0"/>
                <a:cs typeface="ＭＳ Ｐゴシック" charset="0"/>
              </a:rPr>
              <a:t>μέσω ιοντισμού</a:t>
            </a:r>
            <a:endParaRPr lang="en-US" sz="1600">
              <a:solidFill>
                <a:schemeClr val="tx2"/>
              </a:solidFill>
              <a:latin typeface="Tahoma" charset="0"/>
              <a:ea typeface="ＭＳ Ｐゴシック" charset="0"/>
              <a:cs typeface="ＭＳ Ｐゴシック" charset="0"/>
              <a:sym typeface="Symbol" charset="0"/>
            </a:endParaRPr>
          </a:p>
          <a:p>
            <a:pPr lvl="1" eaLnBrk="1" hangingPunct="1">
              <a:buFont typeface="Wingdings" charset="0"/>
              <a:buNone/>
            </a:pPr>
            <a:endParaRPr lang="en-US" sz="1700">
              <a:solidFill>
                <a:schemeClr val="tx2"/>
              </a:solidFill>
              <a:latin typeface="Tahoma" charset="0"/>
              <a:ea typeface="ＭＳ Ｐゴシック" charset="0"/>
              <a:sym typeface="Symbol" charset="0"/>
            </a:endParaRPr>
          </a:p>
          <a:p>
            <a:pPr lvl="1" eaLnBrk="1" hangingPunct="1">
              <a:buFont typeface="Wingdings" charset="0"/>
              <a:buNone/>
            </a:pPr>
            <a:r>
              <a:rPr lang="en-US" sz="1800">
                <a:solidFill>
                  <a:schemeClr val="tx2"/>
                </a:solidFill>
                <a:latin typeface="Verdana" charset="0"/>
                <a:ea typeface="ＭＳ Ｐゴシック" charset="0"/>
                <a:sym typeface="Symbol" charset="0"/>
              </a:rPr>
              <a:t>E</a:t>
            </a:r>
            <a:r>
              <a:rPr lang="en-US" sz="1800" baseline="-25000">
                <a:solidFill>
                  <a:schemeClr val="tx2"/>
                </a:solidFill>
                <a:latin typeface="Verdana" charset="0"/>
                <a:ea typeface="ＭＳ Ｐゴシック" charset="0"/>
                <a:sym typeface="Symbol" charset="0"/>
              </a:rPr>
              <a:t>lost </a:t>
            </a:r>
            <a:r>
              <a:rPr lang="el-GR" sz="1800">
                <a:solidFill>
                  <a:schemeClr val="tx2"/>
                </a:solidFill>
                <a:latin typeface="Verdana" charset="0"/>
                <a:ea typeface="ＭＳ Ｐゴシック" charset="0"/>
                <a:sym typeface="Symbol" charset="0"/>
              </a:rPr>
              <a:t>~</a:t>
            </a:r>
            <a:r>
              <a:rPr lang="en-US" sz="1800">
                <a:latin typeface="Verdana" charset="0"/>
                <a:ea typeface="ＭＳ Ｐゴシック" charset="0"/>
              </a:rPr>
              <a:t> </a:t>
            </a:r>
            <a:r>
              <a:rPr lang="el-GR" sz="1800">
                <a:latin typeface="Verdana" charset="0"/>
                <a:ea typeface="ＭＳ Ｐゴシック" charset="0"/>
              </a:rPr>
              <a:t>ποσό ιοντισμού</a:t>
            </a:r>
            <a:r>
              <a:rPr lang="en-US" sz="1800">
                <a:latin typeface="Verdana" charset="0"/>
                <a:ea typeface="ＭＳ Ｐゴシック" charset="0"/>
              </a:rPr>
              <a:t> </a:t>
            </a:r>
            <a:r>
              <a:rPr lang="el-GR" sz="1800">
                <a:solidFill>
                  <a:schemeClr val="tx2"/>
                </a:solidFill>
                <a:latin typeface="Verdana" charset="0"/>
                <a:ea typeface="ＭＳ Ｐゴシック" charset="0"/>
                <a:sym typeface="Symbol" charset="0"/>
              </a:rPr>
              <a:t>~</a:t>
            </a:r>
            <a:r>
              <a:rPr lang="en-US" sz="1800">
                <a:solidFill>
                  <a:schemeClr val="tx2"/>
                </a:solidFill>
                <a:latin typeface="Verdana" charset="0"/>
                <a:ea typeface="ＭＳ Ｐゴシック" charset="0"/>
                <a:sym typeface="Symbol" charset="0"/>
              </a:rPr>
              <a:t> </a:t>
            </a:r>
            <a:r>
              <a:rPr lang="el-GR" sz="1800">
                <a:solidFill>
                  <a:schemeClr val="tx2"/>
                </a:solidFill>
                <a:latin typeface="Verdana" charset="0"/>
                <a:ea typeface="ＭＳ Ｐゴシック" charset="0"/>
                <a:sym typeface="Symbol" charset="0"/>
              </a:rPr>
              <a:t>μέγεθος σημάτων στα</a:t>
            </a:r>
            <a:r>
              <a:rPr lang="en-US" sz="1800">
                <a:solidFill>
                  <a:schemeClr val="tx2"/>
                </a:solidFill>
                <a:latin typeface="Verdana" charset="0"/>
                <a:ea typeface="ＭＳ Ｐゴシック" charset="0"/>
                <a:sym typeface="Symbol" charset="0"/>
              </a:rPr>
              <a:t> </a:t>
            </a:r>
            <a:r>
              <a:rPr lang="el-GR" sz="1800">
                <a:solidFill>
                  <a:schemeClr val="tx2"/>
                </a:solidFill>
                <a:latin typeface="Verdana" charset="0"/>
                <a:ea typeface="ＭＳ Ｐゴシック" charset="0"/>
                <a:sym typeface="Symbol" charset="0"/>
              </a:rPr>
              <a:t>ανοδικά σύρματα</a:t>
            </a:r>
            <a:r>
              <a:rPr lang="en-US" sz="1800">
                <a:latin typeface="Verdana" charset="0"/>
                <a:ea typeface="ＭＳ Ｐゴシック" charset="0"/>
              </a:rPr>
              <a:t> </a:t>
            </a:r>
          </a:p>
          <a:p>
            <a:pPr eaLnBrk="1" hangingPunct="1"/>
            <a:endParaRPr lang="en-US">
              <a:latin typeface="Verdana" charset="0"/>
              <a:ea typeface="ＭＳ Ｐゴシック" charset="0"/>
              <a:cs typeface="ＭＳ Ｐゴシック" charset="0"/>
            </a:endParaRPr>
          </a:p>
        </p:txBody>
      </p:sp>
      <p:sp>
        <p:nvSpPr>
          <p:cNvPr id="66565" name="Text Box 5"/>
          <p:cNvSpPr txBox="1">
            <a:spLocks noChangeArrowheads="1"/>
          </p:cNvSpPr>
          <p:nvPr/>
        </p:nvSpPr>
        <p:spPr bwMode="auto">
          <a:xfrm>
            <a:off x="1600200" y="1600200"/>
            <a:ext cx="6248400" cy="461963"/>
          </a:xfrm>
          <a:prstGeom prst="rect">
            <a:avLst/>
          </a:prstGeom>
          <a:solidFill>
            <a:srgbClr val="FFFF66"/>
          </a:solidFill>
          <a:ln w="9525">
            <a:noFill/>
            <a:miter lim="800000"/>
            <a:headEnd/>
            <a:tailEnd/>
          </a:ln>
          <a:effectLst>
            <a:outerShdw blurRad="63500" dist="107763" dir="27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sym typeface="Symbol" charset="0"/>
              </a:rPr>
              <a:t>E</a:t>
            </a:r>
            <a:r>
              <a:rPr lang="el-GR" sz="1800" baseline="-25000">
                <a:sym typeface="Symbol" charset="0"/>
              </a:rPr>
              <a:t>απώλ.</a:t>
            </a:r>
            <a:r>
              <a:rPr lang="en-US" baseline="-25000">
                <a:sym typeface="Symbol" charset="0"/>
              </a:rPr>
              <a:t> </a:t>
            </a:r>
            <a:r>
              <a:rPr lang="en-US">
                <a:sym typeface="Symbol" charset="0"/>
              </a:rPr>
              <a:t>/ </a:t>
            </a:r>
            <a:r>
              <a:rPr lang="el-GR" sz="1800">
                <a:sym typeface="Symbol" charset="0"/>
              </a:rPr>
              <a:t>Μήκος Διαδρομής</a:t>
            </a:r>
            <a:r>
              <a:rPr lang="en-US" sz="1800">
                <a:sym typeface="Symbol" charset="0"/>
              </a:rPr>
              <a:t>  </a:t>
            </a:r>
            <a:r>
              <a:rPr lang="el-GR" sz="1800">
                <a:sym typeface="Symbol" charset="0"/>
              </a:rPr>
              <a:t>~</a:t>
            </a:r>
            <a:r>
              <a:rPr lang="en-US" sz="1800">
                <a:sym typeface="Symbol" charset="0"/>
              </a:rPr>
              <a:t> </a:t>
            </a:r>
            <a:r>
              <a:rPr lang="el-GR" sz="1800">
                <a:sym typeface="Symbol" charset="0"/>
              </a:rPr>
              <a:t>Ταχύτητα Σωμ. ~</a:t>
            </a:r>
            <a:r>
              <a:rPr lang="en-US" sz="1800">
                <a:sym typeface="Symbol" charset="0"/>
              </a:rPr>
              <a:t> v/c )</a:t>
            </a:r>
          </a:p>
        </p:txBody>
      </p:sp>
      <p:sp>
        <p:nvSpPr>
          <p:cNvPr id="66568" name="Text Box 8"/>
          <p:cNvSpPr txBox="1">
            <a:spLocks noChangeArrowheads="1"/>
          </p:cNvSpPr>
          <p:nvPr/>
        </p:nvSpPr>
        <p:spPr bwMode="auto">
          <a:xfrm>
            <a:off x="5410200" y="3124200"/>
            <a:ext cx="3200400" cy="1631950"/>
          </a:xfrm>
          <a:prstGeom prst="rect">
            <a:avLst/>
          </a:prstGeom>
          <a:solidFill>
            <a:srgbClr val="0000CC"/>
          </a:solidFill>
          <a:ln w="9525">
            <a:noFill/>
            <a:miter lim="800000"/>
            <a:headEnd/>
            <a:tailEnd/>
          </a:ln>
          <a:effectLst>
            <a:outerShdw blurRad="63500" dist="107763" dir="189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2000">
                <a:solidFill>
                  <a:schemeClr val="bg1"/>
                </a:solidFill>
              </a:rPr>
              <a:t>Η σχεδίαση</a:t>
            </a:r>
            <a:r>
              <a:rPr lang="en-US" sz="2000">
                <a:solidFill>
                  <a:schemeClr val="bg1"/>
                </a:solidFill>
              </a:rPr>
              <a:t> </a:t>
            </a:r>
            <a:r>
              <a:rPr lang="el-GR" sz="2000">
                <a:solidFill>
                  <a:schemeClr val="bg1"/>
                </a:solidFill>
              </a:rPr>
              <a:t>ως προς</a:t>
            </a:r>
            <a:r>
              <a:rPr lang="en-US" sz="2000">
                <a:solidFill>
                  <a:schemeClr val="bg1"/>
                </a:solidFill>
              </a:rPr>
              <a:t> </a:t>
            </a:r>
            <a:r>
              <a:rPr lang="el-GR" sz="2000">
                <a:solidFill>
                  <a:schemeClr val="bg1"/>
                </a:solidFill>
              </a:rPr>
              <a:t>ταχύτητα (</a:t>
            </a:r>
            <a:r>
              <a:rPr lang="en-US" sz="2000" b="1">
                <a:solidFill>
                  <a:schemeClr val="bg1"/>
                </a:solidFill>
              </a:rPr>
              <a:t>v</a:t>
            </a:r>
            <a:r>
              <a:rPr lang="el-GR" sz="2000">
                <a:solidFill>
                  <a:schemeClr val="bg1"/>
                </a:solidFill>
              </a:rPr>
              <a:t>)</a:t>
            </a:r>
            <a:r>
              <a:rPr lang="en-US" sz="2000">
                <a:solidFill>
                  <a:schemeClr val="bg1"/>
                </a:solidFill>
              </a:rPr>
              <a:t> </a:t>
            </a:r>
            <a:r>
              <a:rPr lang="el-GR" sz="2000">
                <a:solidFill>
                  <a:schemeClr val="bg1"/>
                </a:solidFill>
              </a:rPr>
              <a:t>και</a:t>
            </a:r>
            <a:r>
              <a:rPr lang="en-US" sz="2000">
                <a:solidFill>
                  <a:schemeClr val="bg1"/>
                </a:solidFill>
              </a:rPr>
              <a:t> </a:t>
            </a:r>
            <a:r>
              <a:rPr lang="el-GR" sz="2000" b="1">
                <a:solidFill>
                  <a:schemeClr val="bg1"/>
                </a:solidFill>
              </a:rPr>
              <a:t>όχι </a:t>
            </a:r>
            <a:r>
              <a:rPr lang="el-GR" sz="2000">
                <a:solidFill>
                  <a:schemeClr val="bg1"/>
                </a:solidFill>
              </a:rPr>
              <a:t>ως προς</a:t>
            </a:r>
            <a:r>
              <a:rPr lang="en-US" sz="2000">
                <a:solidFill>
                  <a:schemeClr val="bg1"/>
                </a:solidFill>
              </a:rPr>
              <a:t> </a:t>
            </a:r>
            <a:r>
              <a:rPr lang="el-GR" sz="2000">
                <a:solidFill>
                  <a:schemeClr val="bg1"/>
                </a:solidFill>
              </a:rPr>
              <a:t>ορμή (</a:t>
            </a:r>
            <a:r>
              <a:rPr lang="en-US" sz="2000" b="1">
                <a:solidFill>
                  <a:schemeClr val="bg1"/>
                </a:solidFill>
              </a:rPr>
              <a:t>p</a:t>
            </a:r>
            <a:r>
              <a:rPr lang="el-GR" sz="2000">
                <a:solidFill>
                  <a:schemeClr val="bg1"/>
                </a:solidFill>
              </a:rPr>
              <a:t>)</a:t>
            </a:r>
            <a:r>
              <a:rPr lang="en-US" sz="2000">
                <a:solidFill>
                  <a:schemeClr val="bg1"/>
                </a:solidFill>
              </a:rPr>
              <a:t> </a:t>
            </a:r>
            <a:r>
              <a:rPr lang="el-GR" sz="2000">
                <a:solidFill>
                  <a:schemeClr val="bg1"/>
                </a:solidFill>
              </a:rPr>
              <a:t>θα έδινε ΟΛΕΣ τις ζώνες πάνω στη ίδια θέση</a:t>
            </a:r>
            <a:r>
              <a:rPr lang="en-US" sz="2000">
                <a:solidFill>
                  <a:schemeClr val="bg1"/>
                </a:solidFill>
              </a:rPr>
              <a:t>!</a:t>
            </a:r>
            <a:endParaRPr lang="en-US" b="1">
              <a:solidFill>
                <a:schemeClr val="bg1"/>
              </a:solidFill>
            </a:endParaRPr>
          </a:p>
        </p:txBody>
      </p:sp>
      <p:pic>
        <p:nvPicPr>
          <p:cNvPr id="106504" name="Picture 3" descr="dedx_delph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38400"/>
            <a:ext cx="4878388"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563">
                                            <p:txEl>
                                              <p:pRg st="2" end="2"/>
                                            </p:txEl>
                                          </p:spTgt>
                                        </p:tgtEl>
                                        <p:attrNameLst>
                                          <p:attrName>style.visibility</p:attrName>
                                        </p:attrNameLst>
                                      </p:cBhvr>
                                      <p:to>
                                        <p:strVal val="visible"/>
                                      </p:to>
                                    </p:set>
                                    <p:animEffect transition="in" filter="fade">
                                      <p:cBhvr>
                                        <p:cTn id="7" dur="500"/>
                                        <p:tgtEl>
                                          <p:spTgt spid="6656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665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P spid="66568"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348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4800B7B-0880-8642-82D5-D952ACC12F03}" type="slidenum">
              <a:rPr lang="en-US" sz="1200"/>
              <a:pPr/>
              <a:t>4</a:t>
            </a:fld>
            <a:endParaRPr lang="en-US" sz="1200"/>
          </a:p>
        </p:txBody>
      </p:sp>
      <p:sp>
        <p:nvSpPr>
          <p:cNvPr id="34820" name="Rectangle 2"/>
          <p:cNvSpPr>
            <a:spLocks noGrp="1" noChangeArrowheads="1"/>
          </p:cNvSpPr>
          <p:nvPr>
            <p:ph type="title"/>
          </p:nvPr>
        </p:nvSpPr>
        <p:spPr>
          <a:xfrm>
            <a:off x="762000" y="0"/>
            <a:ext cx="8077200" cy="990600"/>
          </a:xfrm>
        </p:spPr>
        <p:txBody>
          <a:bodyPr/>
          <a:lstStyle/>
          <a:p>
            <a:pPr eaLnBrk="1" hangingPunct="1"/>
            <a:r>
              <a:rPr lang="el-GR" dirty="0">
                <a:latin typeface="Verdana" charset="0"/>
                <a:ea typeface="ＭＳ Ｐゴシック" charset="0"/>
                <a:cs typeface="ＭＳ Ｐゴシック" charset="0"/>
              </a:rPr>
              <a:t>Υπάρχουν </a:t>
            </a:r>
            <a:r>
              <a:rPr lang="el-GR" dirty="0">
                <a:solidFill>
                  <a:srgbClr val="FF0000"/>
                </a:solidFill>
                <a:latin typeface="Verdana" charset="0"/>
                <a:ea typeface="ＭＳ Ｐゴシック" charset="0"/>
                <a:cs typeface="ＭＳ Ｐゴシック" charset="0"/>
              </a:rPr>
              <a:t>Ιδανικοί</a:t>
            </a:r>
            <a:r>
              <a:rPr lang="el-GR" dirty="0">
                <a:latin typeface="Verdana" charset="0"/>
                <a:ea typeface="ＭＳ Ｐゴシック" charset="0"/>
                <a:cs typeface="ＭＳ Ｐゴシック" charset="0"/>
              </a:rPr>
              <a:t> Ανιχνευτές</a:t>
            </a:r>
            <a:r>
              <a:rPr lang="en-US" dirty="0">
                <a:latin typeface="Verdana" charset="0"/>
                <a:ea typeface="ＭＳ Ｐゴシック" charset="0"/>
                <a:cs typeface="ＭＳ Ｐゴシック" charset="0"/>
              </a:rPr>
              <a:t>?</a:t>
            </a:r>
          </a:p>
        </p:txBody>
      </p:sp>
      <p:sp>
        <p:nvSpPr>
          <p:cNvPr id="9219" name="Rectangle 3"/>
          <p:cNvSpPr>
            <a:spLocks noGrp="1" noChangeArrowheads="1"/>
          </p:cNvSpPr>
          <p:nvPr>
            <p:ph type="body" idx="1"/>
          </p:nvPr>
        </p:nvSpPr>
        <p:spPr>
          <a:xfrm>
            <a:off x="457200" y="1524000"/>
            <a:ext cx="8458200" cy="4114800"/>
          </a:xfrm>
        </p:spPr>
        <p:txBody>
          <a:bodyPr/>
          <a:lstStyle/>
          <a:p>
            <a:pPr eaLnBrk="1" hangingPunct="1"/>
            <a:r>
              <a:rPr lang="el-GR" sz="2400" dirty="0">
                <a:latin typeface="Verdana" charset="0"/>
                <a:ea typeface="ＭＳ Ｐゴシック" charset="0"/>
                <a:cs typeface="ＭＳ Ｐゴシック" charset="0"/>
              </a:rPr>
              <a:t>Ένας </a:t>
            </a:r>
            <a:r>
              <a:rPr lang="el-GR" sz="2400" dirty="0">
                <a:solidFill>
                  <a:srgbClr val="FF0000"/>
                </a:solidFill>
                <a:latin typeface="Verdana" charset="0"/>
                <a:ea typeface="ＭＳ Ｐゴシック" charset="0"/>
                <a:cs typeface="ＭＳ Ｐゴシック" charset="0"/>
              </a:rPr>
              <a:t>ιδανικός</a:t>
            </a:r>
            <a:r>
              <a:rPr lang="el-GR" sz="2400" dirty="0">
                <a:latin typeface="Verdana" charset="0"/>
                <a:ea typeface="ＭＳ Ｐゴシック" charset="0"/>
                <a:cs typeface="ＭＳ Ｐゴシック" charset="0"/>
              </a:rPr>
              <a:t> ανιχνευτής</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μπορεί να</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καταγράψει</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μια πλήρη αλληλεπίδραση</a:t>
            </a:r>
            <a:r>
              <a:rPr lang="en-US" sz="2400" dirty="0">
                <a:latin typeface="Verdana" charset="0"/>
                <a:ea typeface="ＭＳ Ｐゴシック" charset="0"/>
                <a:cs typeface="ＭＳ Ｐゴシック" charset="0"/>
              </a:rPr>
              <a:t>,</a:t>
            </a:r>
            <a:r>
              <a:rPr lang="el-GR" sz="2400" dirty="0">
                <a:latin typeface="Verdana" charset="0"/>
                <a:ea typeface="ＭＳ Ｐゴシック" charset="0"/>
                <a:cs typeface="ＭＳ Ｐゴシック" charset="0"/>
              </a:rPr>
              <a:t> να</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μετρήσει</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όλες τις ιδιότητες</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όλων των</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παραγόμενων σωματιδίων</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και να ανακατασκευάσει πλήρως το γεγονός</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της αλληλεπίδρασης</a:t>
            </a:r>
            <a:r>
              <a:rPr lang="en-US" sz="2400" dirty="0">
                <a:latin typeface="Verdana" charset="0"/>
                <a:ea typeface="ＭＳ Ｐゴシック" charset="0"/>
                <a:cs typeface="ＭＳ Ｐゴシック" charset="0"/>
              </a:rPr>
              <a:t>.</a:t>
            </a:r>
          </a:p>
          <a:p>
            <a:pPr eaLnBrk="1" hangingPunct="1"/>
            <a:endParaRPr lang="en-US" dirty="0">
              <a:latin typeface="Verdana" charset="0"/>
              <a:ea typeface="ＭＳ Ｐゴシック" charset="0"/>
              <a:cs typeface="ＭＳ Ｐゴシック" charset="0"/>
            </a:endParaRPr>
          </a:p>
          <a:p>
            <a:pPr eaLnBrk="1" hangingPunct="1"/>
            <a:r>
              <a:rPr lang="el-GR" sz="2400" dirty="0">
                <a:latin typeface="Verdana" charset="0"/>
                <a:ea typeface="ＭＳ Ｐゴシック" charset="0"/>
                <a:cs typeface="ＭＳ Ｐゴシック" charset="0"/>
              </a:rPr>
              <a:t>Αυτό δίδει την δυνατότητα</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να συγκρίνουμε τα πειραματικά αποτελέσματα απευθείας</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με θεωρητικές προβλέψεις</a:t>
            </a:r>
            <a:r>
              <a:rPr lang="en-US" sz="2400" dirty="0">
                <a:latin typeface="Verdana" charset="0"/>
                <a:ea typeface="ＭＳ Ｐゴシック" charset="0"/>
                <a:cs typeface="ＭＳ Ｐゴシック" charset="0"/>
              </a:rPr>
              <a:t> </a:t>
            </a:r>
            <a:r>
              <a:rPr lang="el-GR" sz="2400" dirty="0">
                <a:latin typeface="Verdana" charset="0"/>
                <a:ea typeface="ＭＳ Ｐゴシック" charset="0"/>
                <a:cs typeface="ＭＳ Ｐゴシック" charset="0"/>
              </a:rPr>
              <a:t>χωρίς μεγάλες αβεβαιότητες</a:t>
            </a:r>
            <a:r>
              <a:rPr lang="en-US" sz="2400" dirty="0">
                <a:latin typeface="Verdana" charset="0"/>
                <a:ea typeface="ＭＳ Ｐゴシック" charset="0"/>
                <a:cs typeface="ＭＳ Ｐゴシック" charset="0"/>
              </a:rPr>
              <a:t>.</a:t>
            </a:r>
          </a:p>
          <a:p>
            <a:pPr eaLnBrk="1" hangingPunct="1">
              <a:buFont typeface="Wingdings" charset="0"/>
              <a:buNone/>
            </a:pPr>
            <a:endParaRPr lang="en-US" dirty="0">
              <a:latin typeface="Verdana" charset="0"/>
              <a:ea typeface="ＭＳ Ｐゴシック" charset="0"/>
              <a:cs typeface="ＭＳ Ｐゴシック" charset="0"/>
            </a:endParaRP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fade">
                                      <p:cBhvr>
                                        <p:cTn id="7" dur="2000"/>
                                        <p:tgtEl>
                                          <p:spTgt spid="92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2" end="2"/>
                                            </p:txEl>
                                          </p:spTgt>
                                        </p:tgtEl>
                                        <p:attrNameLst>
                                          <p:attrName>style.visibility</p:attrName>
                                        </p:attrNameLst>
                                      </p:cBhvr>
                                      <p:to>
                                        <p:strVal val="visible"/>
                                      </p:to>
                                    </p:set>
                                    <p:animEffect transition="in" filter="fade">
                                      <p:cBhvr>
                                        <p:cTn id="12" dur="2000"/>
                                        <p:tgtEl>
                                          <p:spTgt spid="92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Date Placeholder 2"/>
          <p:cNvSpPr txBox="1">
            <a:spLocks noGrp="1"/>
          </p:cNvSpPr>
          <p:nvPr/>
        </p:nvSpPr>
        <p:spPr bwMode="auto">
          <a:xfrm>
            <a:off x="8078788" y="6643688"/>
            <a:ext cx="106521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800">
                <a:solidFill>
                  <a:schemeClr val="bg2"/>
                </a:solidFill>
              </a:rPr>
              <a:t>PLC 20J. Schukraft</a:t>
            </a:r>
          </a:p>
        </p:txBody>
      </p:sp>
      <p:sp>
        <p:nvSpPr>
          <p:cNvPr id="108547" name="Slide Number Placeholder 3"/>
          <p:cNvSpPr txBox="1">
            <a:spLocks noGrp="1"/>
          </p:cNvSpPr>
          <p:nvPr/>
        </p:nvSpPr>
        <p:spPr bwMode="auto">
          <a:xfrm>
            <a:off x="0" y="6705600"/>
            <a:ext cx="685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66952AA-E0A4-8C47-995F-25E2FD25B2E6}" type="slidenum">
              <a:rPr lang="en-US" sz="1000">
                <a:latin typeface="Times New Roman" charset="0"/>
              </a:rPr>
              <a:pPr/>
              <a:t>40</a:t>
            </a:fld>
            <a:endParaRPr lang="en-US" sz="1000">
              <a:latin typeface="Times New Roman" charset="0"/>
            </a:endParaRPr>
          </a:p>
        </p:txBody>
      </p:sp>
      <p:pic>
        <p:nvPicPr>
          <p:cNvPr id="108548" name="Picture 2" descr="dEdx_7TeV"/>
          <p:cNvPicPr>
            <a:picLocks noChangeAspect="1" noChangeArrowheads="1"/>
          </p:cNvPicPr>
          <p:nvPr/>
        </p:nvPicPr>
        <p:blipFill>
          <a:blip r:embed="rId2">
            <a:extLst>
              <a:ext uri="{28A0092B-C50C-407E-A947-70E740481C1C}">
                <a14:useLocalDpi xmlns:a14="http://schemas.microsoft.com/office/drawing/2010/main" val="0"/>
              </a:ext>
            </a:extLst>
          </a:blip>
          <a:srcRect l="12482" t="7881" r="9509" b="4124"/>
          <a:stretch>
            <a:fillRect/>
          </a:stretch>
        </p:blipFill>
        <p:spPr bwMode="auto">
          <a:xfrm>
            <a:off x="2608263" y="0"/>
            <a:ext cx="6535737" cy="395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9507" name="Rectangle 3"/>
          <p:cNvSpPr>
            <a:spLocks noGrp="1" noChangeArrowheads="1"/>
          </p:cNvSpPr>
          <p:nvPr>
            <p:ph type="title" idx="4294967295"/>
          </p:nvPr>
        </p:nvSpPr>
        <p:spPr>
          <a:xfrm>
            <a:off x="38100" y="381000"/>
            <a:ext cx="2241550" cy="1079500"/>
          </a:xfrm>
        </p:spPr>
        <p:txBody>
          <a:bodyPr/>
          <a:lstStyle/>
          <a:p>
            <a:pPr eaLnBrk="1" hangingPunct="1"/>
            <a:r>
              <a:rPr lang="el-GR" sz="2400" dirty="0">
                <a:effectLst>
                  <a:outerShdw blurRad="38100" dist="38100" dir="2700000" algn="tl">
                    <a:srgbClr val="DDDDDD"/>
                  </a:outerShdw>
                </a:effectLst>
                <a:latin typeface="Verdana" charset="0"/>
                <a:ea typeface="ＭＳ Ｐゴシック" charset="0"/>
                <a:cs typeface="ＭＳ Ｐゴシック" charset="0"/>
              </a:rPr>
              <a:t/>
            </a:r>
            <a:br>
              <a:rPr lang="el-GR" sz="2400" dirty="0">
                <a:effectLst>
                  <a:outerShdw blurRad="38100" dist="38100" dir="2700000" algn="tl">
                    <a:srgbClr val="DDDDDD"/>
                  </a:outerShdw>
                </a:effectLst>
                <a:latin typeface="Verdana" charset="0"/>
                <a:ea typeface="ＭＳ Ｐゴシック" charset="0"/>
                <a:cs typeface="ＭＳ Ｐゴシック" charset="0"/>
              </a:rPr>
            </a:br>
            <a:r>
              <a:rPr lang="en-US" sz="2400" dirty="0">
                <a:effectLst>
                  <a:outerShdw blurRad="38100" dist="38100" dir="2700000" algn="tl">
                    <a:srgbClr val="DDDDDD"/>
                  </a:outerShdw>
                </a:effectLst>
                <a:latin typeface="Verdana" charset="0"/>
                <a:ea typeface="ＭＳ Ｐゴシック" charset="0"/>
                <a:cs typeface="ＭＳ Ｐゴシック" charset="0"/>
              </a:rPr>
              <a:t>ALICE: PID </a:t>
            </a:r>
            <a:br>
              <a:rPr lang="en-US" sz="2400" dirty="0">
                <a:effectLst>
                  <a:outerShdw blurRad="38100" dist="38100" dir="2700000" algn="tl">
                    <a:srgbClr val="DDDDDD"/>
                  </a:outerShdw>
                </a:effectLst>
                <a:latin typeface="Verdana" charset="0"/>
                <a:ea typeface="ＭＳ Ｐゴシック" charset="0"/>
                <a:cs typeface="ＭＳ Ｐゴシック" charset="0"/>
              </a:rPr>
            </a:br>
            <a:r>
              <a:rPr lang="en-US" sz="2400" dirty="0">
                <a:effectLst>
                  <a:outerShdw blurRad="38100" dist="38100" dir="2700000" algn="tl">
                    <a:srgbClr val="DDDDDD"/>
                  </a:outerShdw>
                </a:effectLst>
                <a:latin typeface="Verdana" charset="0"/>
                <a:ea typeface="ＭＳ Ｐゴシック" charset="0"/>
                <a:cs typeface="ＭＳ Ｐゴシック" charset="0"/>
              </a:rPr>
              <a:t>detectors</a:t>
            </a:r>
          </a:p>
        </p:txBody>
      </p:sp>
      <p:pic>
        <p:nvPicPr>
          <p:cNvPr id="108550" name="Picture 4" descr="dEdx_7TeV"/>
          <p:cNvPicPr>
            <a:picLocks noChangeAspect="1" noChangeArrowheads="1"/>
          </p:cNvPicPr>
          <p:nvPr/>
        </p:nvPicPr>
        <p:blipFill>
          <a:blip r:embed="rId2">
            <a:extLst>
              <a:ext uri="{28A0092B-C50C-407E-A947-70E740481C1C}">
                <a14:useLocalDpi xmlns:a14="http://schemas.microsoft.com/office/drawing/2010/main" val="0"/>
              </a:ext>
            </a:extLst>
          </a:blip>
          <a:srcRect l="2214" t="21300" r="93494" b="31300"/>
          <a:stretch>
            <a:fillRect/>
          </a:stretch>
        </p:blipFill>
        <p:spPr bwMode="auto">
          <a:xfrm>
            <a:off x="2292350" y="493713"/>
            <a:ext cx="360363"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51" name="Oval 5"/>
          <p:cNvSpPr>
            <a:spLocks noChangeArrowheads="1"/>
          </p:cNvSpPr>
          <p:nvPr/>
        </p:nvSpPr>
        <p:spPr bwMode="auto">
          <a:xfrm rot="-802302">
            <a:off x="6880225" y="153988"/>
            <a:ext cx="271463" cy="1466850"/>
          </a:xfrm>
          <a:prstGeom prst="ellipse">
            <a:avLst/>
          </a:prstGeom>
          <a:noFill/>
          <a:ln w="28575">
            <a:solidFill>
              <a:srgbClr val="FF006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8552" name="Oval 6"/>
          <p:cNvSpPr>
            <a:spLocks noChangeArrowheads="1"/>
          </p:cNvSpPr>
          <p:nvPr/>
        </p:nvSpPr>
        <p:spPr bwMode="auto">
          <a:xfrm>
            <a:off x="5249863" y="1065213"/>
            <a:ext cx="377825" cy="357187"/>
          </a:xfrm>
          <a:prstGeom prst="ellipse">
            <a:avLst/>
          </a:prstGeom>
          <a:noFill/>
          <a:ln w="28575">
            <a:solidFill>
              <a:srgbClr val="FF006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8553" name="Text Box 42"/>
          <p:cNvSpPr txBox="1">
            <a:spLocks noChangeArrowheads="1"/>
          </p:cNvSpPr>
          <p:nvPr/>
        </p:nvSpPr>
        <p:spPr bwMode="auto">
          <a:xfrm>
            <a:off x="3384550" y="419100"/>
            <a:ext cx="1539875" cy="930275"/>
          </a:xfrm>
          <a:prstGeom prst="rect">
            <a:avLst/>
          </a:prstGeom>
          <a:solidFill>
            <a:srgbClr val="FFFF99"/>
          </a:solidFill>
          <a:ln w="12700">
            <a:solidFill>
              <a:schemeClr val="tx1"/>
            </a:solidFill>
            <a:miter lim="800000"/>
            <a:headEnd/>
            <a:tailEnd/>
          </a:ln>
        </p:spPr>
        <p:txBody>
          <a:bodyPr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t>TPC dE/dx </a:t>
            </a:r>
          </a:p>
          <a:p>
            <a:pPr algn="ctr"/>
            <a:r>
              <a:rPr lang="en-US" sz="1800">
                <a:latin typeface="Symbol" charset="0"/>
              </a:rPr>
              <a:t/>
            </a:r>
            <a:br>
              <a:rPr lang="en-US" sz="1800">
                <a:latin typeface="Symbol" charset="0"/>
              </a:rPr>
            </a:br>
            <a:r>
              <a:rPr lang="en-US" sz="1800">
                <a:latin typeface="Symbol" charset="0"/>
              </a:rPr>
              <a:t>s</a:t>
            </a:r>
            <a:r>
              <a:rPr lang="en-US" sz="1800"/>
              <a:t> ≈5-6%</a:t>
            </a:r>
          </a:p>
        </p:txBody>
      </p:sp>
      <p:pic>
        <p:nvPicPr>
          <p:cNvPr id="108554" name="Picture 11" descr="Alice_betaVsMomemtum_pass6_TOF_Performance.png"/>
          <p:cNvPicPr>
            <a:picLocks noChangeAspect="1" noChangeArrowheads="1"/>
          </p:cNvPicPr>
          <p:nvPr/>
        </p:nvPicPr>
        <p:blipFill>
          <a:blip r:embed="rId3">
            <a:extLst>
              <a:ext uri="{28A0092B-C50C-407E-A947-70E740481C1C}">
                <a14:useLocalDpi xmlns:a14="http://schemas.microsoft.com/office/drawing/2010/main" val="0"/>
              </a:ext>
            </a:extLst>
          </a:blip>
          <a:srcRect t="1932" r="12506" b="2472"/>
          <a:stretch>
            <a:fillRect/>
          </a:stretch>
        </p:blipFill>
        <p:spPr bwMode="auto">
          <a:xfrm>
            <a:off x="4441825" y="3976688"/>
            <a:ext cx="4702175"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55" name="Picture 2" descr="C:\Users\federico.CERN\AppData\Local\Microsoft\Windows\Temporary Internet Files\Content.Outlook\U7V2X3WP\dedxlog4 (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548063"/>
            <a:ext cx="4273550" cy="330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56" name="Text Box 42"/>
          <p:cNvSpPr txBox="1">
            <a:spLocks noChangeArrowheads="1"/>
          </p:cNvSpPr>
          <p:nvPr/>
        </p:nvSpPr>
        <p:spPr bwMode="auto">
          <a:xfrm>
            <a:off x="1951038" y="3921125"/>
            <a:ext cx="1833562" cy="619125"/>
          </a:xfrm>
          <a:prstGeom prst="rect">
            <a:avLst/>
          </a:prstGeom>
          <a:solidFill>
            <a:srgbClr val="FFFF99"/>
          </a:solidFill>
          <a:ln w="12700">
            <a:solidFill>
              <a:schemeClr val="tx1"/>
            </a:solidFill>
            <a:miter lim="800000"/>
            <a:headEnd/>
            <a:tailEnd/>
          </a:ln>
        </p:spPr>
        <p:txBody>
          <a:bodyPr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t>Vertex detector</a:t>
            </a:r>
          </a:p>
          <a:p>
            <a:pPr algn="ctr"/>
            <a:r>
              <a:rPr lang="en-US" sz="1800"/>
              <a:t>p</a:t>
            </a:r>
            <a:r>
              <a:rPr lang="en-US" sz="1800" baseline="-25000"/>
              <a:t>T</a:t>
            </a:r>
            <a:r>
              <a:rPr lang="en-US" sz="1800"/>
              <a:t>(min)&lt;100MeV</a:t>
            </a:r>
          </a:p>
        </p:txBody>
      </p:sp>
      <p:sp>
        <p:nvSpPr>
          <p:cNvPr id="108557" name="Text Box 42"/>
          <p:cNvSpPr txBox="1">
            <a:spLocks noChangeArrowheads="1"/>
          </p:cNvSpPr>
          <p:nvPr/>
        </p:nvSpPr>
        <p:spPr bwMode="auto">
          <a:xfrm>
            <a:off x="7070725" y="5481638"/>
            <a:ext cx="1812925" cy="912812"/>
          </a:xfrm>
          <a:prstGeom prst="rect">
            <a:avLst/>
          </a:prstGeom>
          <a:solidFill>
            <a:srgbClr val="FFFF99"/>
          </a:solidFill>
          <a:ln w="12700">
            <a:solidFill>
              <a:schemeClr val="tx1"/>
            </a:solidFill>
            <a:miter lim="800000"/>
            <a:headEnd/>
            <a:tailEnd/>
          </a:ln>
        </p:spPr>
        <p:txBody>
          <a:bodyPr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t>TOF </a:t>
            </a:r>
          </a:p>
          <a:p>
            <a:pPr algn="ctr"/>
            <a:r>
              <a:rPr lang="en-US" sz="1800"/>
              <a:t>150k channels!</a:t>
            </a:r>
          </a:p>
          <a:p>
            <a:pPr algn="ctr"/>
            <a:r>
              <a:rPr lang="en-US" sz="1800">
                <a:latin typeface="Symbol" charset="0"/>
              </a:rPr>
              <a:t>s</a:t>
            </a:r>
            <a:r>
              <a:rPr lang="en-US" sz="1800"/>
              <a:t> ≈ 90 ps</a:t>
            </a:r>
          </a:p>
        </p:txBody>
      </p:sp>
      <p:sp>
        <p:nvSpPr>
          <p:cNvPr id="108558" name="Text Box 15"/>
          <p:cNvSpPr txBox="1">
            <a:spLocks noChangeArrowheads="1"/>
          </p:cNvSpPr>
          <p:nvPr/>
        </p:nvSpPr>
        <p:spPr bwMode="auto">
          <a:xfrm>
            <a:off x="7861300" y="2112963"/>
            <a:ext cx="9985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000"/>
              <a:t>No vertex cut !</a:t>
            </a:r>
          </a:p>
        </p:txBody>
      </p:sp>
      <p:sp>
        <p:nvSpPr>
          <p:cNvPr id="2" name="Footer Placeholder 1"/>
          <p:cNvSpPr>
            <a:spLocks noGrp="1"/>
          </p:cNvSpPr>
          <p:nvPr>
            <p:ph type="ftr" sz="quarter" idx="11"/>
          </p:nvPr>
        </p:nvSpPr>
        <p:spPr/>
        <p:txBody>
          <a:bodyPr/>
          <a:lstStyle/>
          <a:p>
            <a:pPr>
              <a:defRPr/>
            </a:pPr>
            <a:r>
              <a:rPr lang="el-GR" smtClean="0"/>
              <a:t>Ανιχνευτές Σωματιδίων</a:t>
            </a:r>
            <a:endParaRPr lang="en-US"/>
          </a:p>
        </p:txBody>
      </p:sp>
      <p:sp>
        <p:nvSpPr>
          <p:cNvPr id="3" name="Slide Number Placeholder 2"/>
          <p:cNvSpPr>
            <a:spLocks noGrp="1"/>
          </p:cNvSpPr>
          <p:nvPr>
            <p:ph type="sldNum" sz="quarter" idx="12"/>
          </p:nvPr>
        </p:nvSpPr>
        <p:spPr/>
        <p:txBody>
          <a:bodyPr/>
          <a:lstStyle/>
          <a:p>
            <a:fld id="{B59321CC-450A-594C-902B-ADF16C79993C}" type="slidenum">
              <a:rPr lang="en-US" smtClean="0"/>
              <a:pPr/>
              <a:t>40</a:t>
            </a:fld>
            <a:endParaRPr lang="en-US"/>
          </a:p>
        </p:txBody>
      </p:sp>
      <p:pic>
        <p:nvPicPr>
          <p:cNvPr id="17" name="Picture 73" descr="gpyrforos"/>
          <p:cNvPicPr>
            <a:picLocks noChangeAspect="1" noChangeArrowheads="1"/>
          </p:cNvPicPr>
          <p:nvPr/>
        </p:nvPicPr>
        <p:blipFill>
          <a:blip r:embed="rId5"/>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ChangeArrowheads="1"/>
          </p:cNvSpPr>
          <p:nvPr/>
        </p:nvSpPr>
        <p:spPr bwMode="auto">
          <a:xfrm>
            <a:off x="152400" y="762000"/>
            <a:ext cx="6248400" cy="4572000"/>
          </a:xfrm>
          <a:prstGeom prst="rect">
            <a:avLst/>
          </a:prstGeom>
          <a:solidFill>
            <a:srgbClr val="000090"/>
          </a:solidFill>
          <a:ln w="9525">
            <a:solidFill>
              <a:schemeClr val="tx1"/>
            </a:solidFill>
            <a:round/>
            <a:headEnd/>
            <a:tailEnd/>
          </a:ln>
        </p:spPr>
        <p:txBody>
          <a:bodyPr/>
          <a:lstStyle/>
          <a:p>
            <a:endParaRPr lang="en-US"/>
          </a:p>
        </p:txBody>
      </p:sp>
      <p:pic>
        <p:nvPicPr>
          <p:cNvPr id="109571" name="Picture 20" descr="lumi.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838200"/>
            <a:ext cx="6129338" cy="44053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09573" name="TextBox 5"/>
          <p:cNvSpPr txBox="1">
            <a:spLocks noChangeArrowheads="1"/>
          </p:cNvSpPr>
          <p:nvPr/>
        </p:nvSpPr>
        <p:spPr bwMode="auto">
          <a:xfrm>
            <a:off x="0" y="6096000"/>
            <a:ext cx="8534400" cy="615950"/>
          </a:xfrm>
          <a:prstGeom prst="rect">
            <a:avLst/>
          </a:prstGeom>
          <a:solidFill>
            <a:srgbClr val="009900"/>
          </a:solidFill>
          <a:ln w="9525">
            <a:solidFill>
              <a:srgbClr val="000000"/>
            </a:solidFill>
            <a:miter lim="800000"/>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700" dirty="0"/>
              <a:t>Results presented here based in many cases on whole data sample recorded </a:t>
            </a:r>
          </a:p>
          <a:p>
            <a:pPr algn="ctr"/>
            <a:r>
              <a:rPr lang="en-US" sz="1700" dirty="0"/>
              <a:t>until the beginning of ICHEP</a:t>
            </a:r>
            <a:endParaRPr lang="en-US" sz="1800" dirty="0"/>
          </a:p>
        </p:txBody>
      </p:sp>
      <p:sp>
        <p:nvSpPr>
          <p:cNvPr id="109574" name="TextBox 6"/>
          <p:cNvSpPr txBox="1">
            <a:spLocks noChangeArrowheads="1"/>
          </p:cNvSpPr>
          <p:nvPr/>
        </p:nvSpPr>
        <p:spPr bwMode="auto">
          <a:xfrm>
            <a:off x="50800" y="5410200"/>
            <a:ext cx="6272213" cy="400050"/>
          </a:xfrm>
          <a:prstGeom prst="rect">
            <a:avLst/>
          </a:prstGeom>
          <a:solidFill>
            <a:srgbClr val="CC0000"/>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a:solidFill>
                  <a:schemeClr val="bg1"/>
                </a:solidFill>
              </a:rPr>
              <a:t>Overall data taking efficiency (with full detector on): </a:t>
            </a:r>
            <a:r>
              <a:rPr lang="en-US" sz="2000">
                <a:solidFill>
                  <a:schemeClr val="bg1"/>
                </a:solidFill>
              </a:rPr>
              <a:t>95% </a:t>
            </a:r>
          </a:p>
        </p:txBody>
      </p:sp>
      <p:sp>
        <p:nvSpPr>
          <p:cNvPr id="109575" name="TextBox 16"/>
          <p:cNvSpPr txBox="1">
            <a:spLocks noChangeArrowheads="1"/>
          </p:cNvSpPr>
          <p:nvPr/>
        </p:nvSpPr>
        <p:spPr bwMode="auto">
          <a:xfrm>
            <a:off x="2808288" y="1479550"/>
            <a:ext cx="137318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300"/>
              <a:t>(stable beams)</a:t>
            </a:r>
          </a:p>
        </p:txBody>
      </p:sp>
      <p:sp>
        <p:nvSpPr>
          <p:cNvPr id="109576" name="TextBox 5"/>
          <p:cNvSpPr txBox="1">
            <a:spLocks noChangeArrowheads="1"/>
          </p:cNvSpPr>
          <p:nvPr/>
        </p:nvSpPr>
        <p:spPr bwMode="auto">
          <a:xfrm>
            <a:off x="766763" y="25400"/>
            <a:ext cx="8351837" cy="615553"/>
          </a:xfrm>
          <a:prstGeom prst="rect">
            <a:avLst/>
          </a:prstGeom>
          <a:solidFill>
            <a:srgbClr val="FFCC66"/>
          </a:solidFill>
          <a:ln w="9525">
            <a:solidFill>
              <a:srgbClr val="000000"/>
            </a:solidFill>
            <a:miter lim="800000"/>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900" dirty="0"/>
              <a:t>Integrated luminosity </a:t>
            </a:r>
            <a:r>
              <a:rPr lang="en-US" sz="1900" dirty="0" err="1"/>
              <a:t>vs</a:t>
            </a:r>
            <a:r>
              <a:rPr lang="en-US" sz="1900" dirty="0"/>
              <a:t> time</a:t>
            </a:r>
          </a:p>
          <a:p>
            <a:r>
              <a:rPr lang="en-US" sz="1500" dirty="0"/>
              <a:t>(from first √s =7 </a:t>
            </a:r>
            <a:r>
              <a:rPr lang="en-US" sz="1500" dirty="0" err="1"/>
              <a:t>TeV</a:t>
            </a:r>
            <a:r>
              <a:rPr lang="en-US" sz="1500" dirty="0"/>
              <a:t> collisions on 30 March to beginning of ICHEP on 22 </a:t>
            </a:r>
            <a:r>
              <a:rPr lang="en-US" sz="1500" dirty="0" smtClean="0"/>
              <a:t>July</a:t>
            </a:r>
            <a:r>
              <a:rPr lang="el-GR" sz="1500" dirty="0" smtClean="0"/>
              <a:t> 2010</a:t>
            </a:r>
            <a:r>
              <a:rPr lang="en-US" sz="1500" dirty="0" smtClean="0"/>
              <a:t>)</a:t>
            </a:r>
            <a:endParaRPr lang="en-US" sz="1500" dirty="0"/>
          </a:p>
        </p:txBody>
      </p:sp>
      <p:sp>
        <p:nvSpPr>
          <p:cNvPr id="30731" name="TextBox 19"/>
          <p:cNvSpPr txBox="1">
            <a:spLocks noChangeArrowheads="1"/>
          </p:cNvSpPr>
          <p:nvPr/>
        </p:nvSpPr>
        <p:spPr bwMode="auto">
          <a:xfrm>
            <a:off x="6553200" y="4429125"/>
            <a:ext cx="2314575" cy="523875"/>
          </a:xfrm>
          <a:prstGeom prst="rect">
            <a:avLst/>
          </a:prstGeom>
          <a:solidFill>
            <a:schemeClr val="bg1">
              <a:lumMod val="95000"/>
            </a:schemeClr>
          </a:solidFill>
          <a:ln w="9525">
            <a:solidFill>
              <a:srgbClr val="CC33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t>Peak luminosity in ATLAS </a:t>
            </a:r>
          </a:p>
          <a:p>
            <a:r>
              <a:rPr lang="en-US" sz="1400"/>
              <a:t>L~1.6 x 10</a:t>
            </a:r>
            <a:r>
              <a:rPr lang="en-US" sz="1400" baseline="30000"/>
              <a:t>30 </a:t>
            </a:r>
            <a:r>
              <a:rPr lang="en-US" sz="1400"/>
              <a:t>cm</a:t>
            </a:r>
            <a:r>
              <a:rPr lang="en-US" sz="1400" baseline="30000"/>
              <a:t>-2 </a:t>
            </a:r>
            <a:r>
              <a:rPr lang="en-US" sz="1400"/>
              <a:t>s</a:t>
            </a:r>
            <a:r>
              <a:rPr lang="en-US" sz="1400" baseline="30000"/>
              <a:t>-1</a:t>
            </a:r>
            <a:endParaRPr lang="en-US" sz="1400"/>
          </a:p>
        </p:txBody>
      </p:sp>
      <p:sp>
        <p:nvSpPr>
          <p:cNvPr id="109578" name="TextBox 9"/>
          <p:cNvSpPr txBox="1">
            <a:spLocks noChangeArrowheads="1"/>
          </p:cNvSpPr>
          <p:nvPr/>
        </p:nvSpPr>
        <p:spPr bwMode="auto">
          <a:xfrm>
            <a:off x="6019800" y="2743200"/>
            <a:ext cx="3057525" cy="1246188"/>
          </a:xfrm>
          <a:prstGeom prst="rect">
            <a:avLst/>
          </a:prstGeom>
          <a:solidFill>
            <a:srgbClr val="CCCC99"/>
          </a:solidFill>
          <a:ln w="28575">
            <a:solidFill>
              <a:srgbClr val="CC0000"/>
            </a:solidFill>
            <a:round/>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t>Luminosity detectors calibrated</a:t>
            </a:r>
          </a:p>
          <a:p>
            <a:r>
              <a:rPr lang="en-US" sz="1500"/>
              <a:t>with van der Meer scans. </a:t>
            </a:r>
          </a:p>
          <a:p>
            <a:r>
              <a:rPr lang="en-US" sz="1500"/>
              <a:t>Luminosity known today to 11% </a:t>
            </a:r>
          </a:p>
          <a:p>
            <a:r>
              <a:rPr lang="en-US" sz="1500"/>
              <a:t>(error dominated by knowledge </a:t>
            </a:r>
          </a:p>
          <a:p>
            <a:r>
              <a:rPr lang="en-US" sz="1500"/>
              <a:t>of </a:t>
            </a:r>
            <a:r>
              <a:rPr lang="en-US" sz="1500">
                <a:sym typeface="Wingdings" charset="0"/>
              </a:rPr>
              <a:t>beam currents)</a:t>
            </a:r>
            <a:endParaRPr lang="en-US" sz="1500"/>
          </a:p>
        </p:txBody>
      </p:sp>
      <p:grpSp>
        <p:nvGrpSpPr>
          <p:cNvPr id="2" name="Group 34"/>
          <p:cNvGrpSpPr>
            <a:grpSpLocks/>
          </p:cNvGrpSpPr>
          <p:nvPr/>
        </p:nvGrpSpPr>
        <p:grpSpPr bwMode="auto">
          <a:xfrm>
            <a:off x="1120775" y="3048000"/>
            <a:ext cx="1241425" cy="1495425"/>
            <a:chOff x="1120200" y="3075801"/>
            <a:chExt cx="1242000" cy="1496199"/>
          </a:xfrm>
        </p:grpSpPr>
        <p:cxnSp>
          <p:nvCxnSpPr>
            <p:cNvPr id="109592" name="Straight Arrow Connector 35"/>
            <p:cNvCxnSpPr>
              <a:cxnSpLocks noChangeShapeType="1"/>
            </p:cNvCxnSpPr>
            <p:nvPr/>
          </p:nvCxnSpPr>
          <p:spPr bwMode="auto">
            <a:xfrm rot="5400000">
              <a:off x="1044000" y="4114800"/>
              <a:ext cx="533400" cy="381000"/>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pic>
          <p:nvPicPr>
            <p:cNvPr id="109593" name="Picture 6" descr="wmunu.png"/>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5708" y="3276600"/>
              <a:ext cx="1146492" cy="846772"/>
            </a:xfrm>
            <a:prstGeom prst="rect">
              <a:avLst/>
            </a:prstGeom>
            <a:noFill/>
            <a:ln w="19050">
              <a:solidFill>
                <a:srgbClr val="000090"/>
              </a:solidFill>
              <a:round/>
              <a:headEnd/>
              <a:tailEnd/>
            </a:ln>
            <a:extLst>
              <a:ext uri="{909E8E84-426E-40dd-AFC4-6F175D3DCCD1}">
                <a14:hiddenFill xmlns:a14="http://schemas.microsoft.com/office/drawing/2010/main">
                  <a:solidFill>
                    <a:srgbClr val="FFFFFF"/>
                  </a:solidFill>
                </a14:hiddenFill>
              </a:ext>
            </a:extLst>
          </p:spPr>
        </p:pic>
        <p:sp>
          <p:nvSpPr>
            <p:cNvPr id="109594" name="TextBox 11"/>
            <p:cNvSpPr txBox="1">
              <a:spLocks noChangeArrowheads="1"/>
            </p:cNvSpPr>
            <p:nvPr/>
          </p:nvSpPr>
          <p:spPr bwMode="auto">
            <a:xfrm>
              <a:off x="1526267" y="3075801"/>
              <a:ext cx="651572" cy="323165"/>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solidFill>
                    <a:srgbClr val="CC0000"/>
                  </a:solidFill>
                </a:rPr>
                <a:t>1</a:t>
              </a:r>
              <a:r>
                <a:rPr lang="en-US" sz="1500" baseline="30000">
                  <a:solidFill>
                    <a:srgbClr val="CC0000"/>
                  </a:solidFill>
                </a:rPr>
                <a:t>st</a:t>
              </a:r>
              <a:r>
                <a:rPr lang="en-US" sz="1500">
                  <a:solidFill>
                    <a:srgbClr val="CC0000"/>
                  </a:solidFill>
                </a:rPr>
                <a:t> W</a:t>
              </a:r>
              <a:r>
                <a:rPr lang="en-US" sz="1500"/>
                <a:t> </a:t>
              </a:r>
            </a:p>
          </p:txBody>
        </p:sp>
      </p:grpSp>
      <p:grpSp>
        <p:nvGrpSpPr>
          <p:cNvPr id="3" name="Group 42"/>
          <p:cNvGrpSpPr>
            <a:grpSpLocks/>
          </p:cNvGrpSpPr>
          <p:nvPr/>
        </p:nvGrpSpPr>
        <p:grpSpPr bwMode="auto">
          <a:xfrm>
            <a:off x="3314700" y="2209800"/>
            <a:ext cx="1589088" cy="2209800"/>
            <a:chOff x="3314100" y="2209800"/>
            <a:chExt cx="1589074" cy="2209800"/>
          </a:xfrm>
        </p:grpSpPr>
        <p:cxnSp>
          <p:nvCxnSpPr>
            <p:cNvPr id="109589" name="Straight Arrow Connector 43"/>
            <p:cNvCxnSpPr>
              <a:cxnSpLocks noChangeShapeType="1"/>
            </p:cNvCxnSpPr>
            <p:nvPr/>
          </p:nvCxnSpPr>
          <p:spPr bwMode="auto">
            <a:xfrm rot="5400000">
              <a:off x="3276000" y="3238500"/>
              <a:ext cx="1219200" cy="1143000"/>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pic>
          <p:nvPicPr>
            <p:cNvPr id="109590" name="Picture 44" descr="top.png"/>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33799" y="2667000"/>
              <a:ext cx="1133250" cy="756000"/>
            </a:xfrm>
            <a:prstGeom prst="rect">
              <a:avLst/>
            </a:prstGeom>
            <a:noFill/>
            <a:ln w="19050">
              <a:solidFill>
                <a:srgbClr val="000090"/>
              </a:solidFill>
              <a:round/>
              <a:headEnd/>
              <a:tailEnd/>
            </a:ln>
            <a:extLst>
              <a:ext uri="{909E8E84-426E-40dd-AFC4-6F175D3DCCD1}">
                <a14:hiddenFill xmlns:a14="http://schemas.microsoft.com/office/drawing/2010/main">
                  <a:solidFill>
                    <a:srgbClr val="FFFFFF"/>
                  </a:solidFill>
                </a14:hiddenFill>
              </a:ext>
            </a:extLst>
          </p:spPr>
        </p:pic>
        <p:sp>
          <p:nvSpPr>
            <p:cNvPr id="109591" name="TextBox 19"/>
            <p:cNvSpPr txBox="1">
              <a:spLocks noChangeArrowheads="1"/>
            </p:cNvSpPr>
            <p:nvPr/>
          </p:nvSpPr>
          <p:spPr bwMode="auto">
            <a:xfrm>
              <a:off x="3657167" y="2209800"/>
              <a:ext cx="1246007" cy="523220"/>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solidFill>
                    <a:srgbClr val="CC0000"/>
                  </a:solidFill>
                </a:rPr>
                <a:t>1</a:t>
              </a:r>
              <a:r>
                <a:rPr lang="en-US" sz="1400" baseline="30000">
                  <a:solidFill>
                    <a:srgbClr val="CC0000"/>
                  </a:solidFill>
                </a:rPr>
                <a:t>st</a:t>
              </a:r>
              <a:r>
                <a:rPr lang="en-US" sz="1400">
                  <a:solidFill>
                    <a:srgbClr val="CC0000"/>
                  </a:solidFill>
                </a:rPr>
                <a:t> top-quark </a:t>
              </a:r>
            </a:p>
            <a:p>
              <a:r>
                <a:rPr lang="en-US" sz="1400">
                  <a:solidFill>
                    <a:srgbClr val="CC0000"/>
                  </a:solidFill>
                </a:rPr>
                <a:t>candidate  </a:t>
              </a:r>
            </a:p>
          </p:txBody>
        </p:sp>
      </p:grpSp>
      <p:grpSp>
        <p:nvGrpSpPr>
          <p:cNvPr id="4" name="Group 38"/>
          <p:cNvGrpSpPr>
            <a:grpSpLocks/>
          </p:cNvGrpSpPr>
          <p:nvPr/>
        </p:nvGrpSpPr>
        <p:grpSpPr bwMode="auto">
          <a:xfrm>
            <a:off x="2514600" y="3200400"/>
            <a:ext cx="1152525" cy="1322388"/>
            <a:chOff x="2514600" y="3200400"/>
            <a:chExt cx="1152144" cy="1322294"/>
          </a:xfrm>
        </p:grpSpPr>
        <p:cxnSp>
          <p:nvCxnSpPr>
            <p:cNvPr id="109586" name="Straight Arrow Connector 39"/>
            <p:cNvCxnSpPr>
              <a:cxnSpLocks noChangeShapeType="1"/>
            </p:cNvCxnSpPr>
            <p:nvPr/>
          </p:nvCxnSpPr>
          <p:spPr bwMode="auto">
            <a:xfrm rot="5400000">
              <a:off x="2399506" y="4255200"/>
              <a:ext cx="534194" cy="794"/>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pic>
          <p:nvPicPr>
            <p:cNvPr id="109587" name="Picture 5" descr="zee.png"/>
            <p:cNvPicPr preferRelativeResize="0">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3429000"/>
              <a:ext cx="1152144" cy="677640"/>
            </a:xfrm>
            <a:prstGeom prst="rect">
              <a:avLst/>
            </a:prstGeom>
            <a:noFill/>
            <a:ln w="19050">
              <a:solidFill>
                <a:srgbClr val="000090"/>
              </a:solidFill>
              <a:round/>
              <a:headEnd/>
              <a:tailEnd/>
            </a:ln>
            <a:extLst>
              <a:ext uri="{909E8E84-426E-40dd-AFC4-6F175D3DCCD1}">
                <a14:hiddenFill xmlns:a14="http://schemas.microsoft.com/office/drawing/2010/main">
                  <a:solidFill>
                    <a:srgbClr val="FFFFFF"/>
                  </a:solidFill>
                </a14:hiddenFill>
              </a:ext>
            </a:extLst>
          </p:spPr>
        </p:pic>
        <p:sp>
          <p:nvSpPr>
            <p:cNvPr id="109588" name="TextBox 19"/>
            <p:cNvSpPr txBox="1">
              <a:spLocks noChangeArrowheads="1"/>
            </p:cNvSpPr>
            <p:nvPr/>
          </p:nvSpPr>
          <p:spPr bwMode="auto">
            <a:xfrm>
              <a:off x="2743200" y="3200400"/>
              <a:ext cx="584978" cy="323165"/>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solidFill>
                    <a:srgbClr val="CC0000"/>
                  </a:solidFill>
                </a:rPr>
                <a:t>1</a:t>
              </a:r>
              <a:r>
                <a:rPr lang="en-US" sz="1500" baseline="30000">
                  <a:solidFill>
                    <a:srgbClr val="CC0000"/>
                  </a:solidFill>
                </a:rPr>
                <a:t>st</a:t>
              </a:r>
              <a:r>
                <a:rPr lang="en-US" sz="1500">
                  <a:solidFill>
                    <a:srgbClr val="CC0000"/>
                  </a:solidFill>
                </a:rPr>
                <a:t> Z </a:t>
              </a:r>
            </a:p>
          </p:txBody>
        </p:sp>
      </p:grpSp>
      <p:grpSp>
        <p:nvGrpSpPr>
          <p:cNvPr id="5" name="Group 29"/>
          <p:cNvGrpSpPr>
            <a:grpSpLocks/>
          </p:cNvGrpSpPr>
          <p:nvPr/>
        </p:nvGrpSpPr>
        <p:grpSpPr bwMode="auto">
          <a:xfrm>
            <a:off x="4953000" y="1228725"/>
            <a:ext cx="1782763" cy="3267075"/>
            <a:chOff x="4953000" y="1229380"/>
            <a:chExt cx="1783000" cy="3266420"/>
          </a:xfrm>
        </p:grpSpPr>
        <p:pic>
          <p:nvPicPr>
            <p:cNvPr id="109583" name="Picture 24" descr="ev1.png"/>
            <p:cNvPicPr preferRelativeResize="0">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1600200"/>
              <a:ext cx="822960" cy="822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84" name="TextBox 19"/>
            <p:cNvSpPr txBox="1">
              <a:spLocks noChangeArrowheads="1"/>
            </p:cNvSpPr>
            <p:nvPr/>
          </p:nvSpPr>
          <p:spPr bwMode="auto">
            <a:xfrm>
              <a:off x="5327366" y="1229380"/>
              <a:ext cx="1408634" cy="523220"/>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solidFill>
                    <a:srgbClr val="CC0000"/>
                  </a:solidFill>
                </a:rPr>
                <a:t>2.55 TeV mass  </a:t>
              </a:r>
            </a:p>
            <a:p>
              <a:r>
                <a:rPr lang="en-US" sz="1400">
                  <a:solidFill>
                    <a:srgbClr val="CC0000"/>
                  </a:solidFill>
                </a:rPr>
                <a:t>di-jet event</a:t>
              </a:r>
            </a:p>
          </p:txBody>
        </p:sp>
        <p:cxnSp>
          <p:nvCxnSpPr>
            <p:cNvPr id="109585" name="Straight Arrow Connector 28"/>
            <p:cNvCxnSpPr>
              <a:cxnSpLocks noChangeShapeType="1"/>
            </p:cNvCxnSpPr>
            <p:nvPr/>
          </p:nvCxnSpPr>
          <p:spPr bwMode="auto">
            <a:xfrm rot="5400000">
              <a:off x="4305300" y="3009900"/>
              <a:ext cx="2133600" cy="838200"/>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grpSp>
      <p:pic>
        <p:nvPicPr>
          <p:cNvPr id="28" name="Picture 73" descr="gpyrforos"/>
          <p:cNvPicPr>
            <a:picLocks noChangeAspect="1" noChangeArrowheads="1"/>
          </p:cNvPicPr>
          <p:nvPr/>
        </p:nvPicPr>
        <p:blipFill>
          <a:blip r:embed="rId8"/>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
        <p:nvSpPr>
          <p:cNvPr id="6" name="Footer Placeholder 5"/>
          <p:cNvSpPr>
            <a:spLocks noGrp="1"/>
          </p:cNvSpPr>
          <p:nvPr>
            <p:ph type="ftr" sz="quarter" idx="11"/>
          </p:nvPr>
        </p:nvSpPr>
        <p:spPr/>
        <p:txBody>
          <a:bodyPr/>
          <a:lstStyle/>
          <a:p>
            <a:pPr>
              <a:defRPr/>
            </a:pPr>
            <a:r>
              <a:rPr lang="el-GR" smtClean="0"/>
              <a:t>Ανιχνευτές Σωματιδίων</a:t>
            </a:r>
            <a:endParaRPr lang="en-US"/>
          </a:p>
        </p:txBody>
      </p:sp>
      <p:sp>
        <p:nvSpPr>
          <p:cNvPr id="7" name="Slide Number Placeholder 6"/>
          <p:cNvSpPr>
            <a:spLocks noGrp="1"/>
          </p:cNvSpPr>
          <p:nvPr>
            <p:ph type="sldNum" sz="quarter" idx="12"/>
          </p:nvPr>
        </p:nvSpPr>
        <p:spPr/>
        <p:txBody>
          <a:bodyPr/>
          <a:lstStyle/>
          <a:p>
            <a:fld id="{D73805D3-52DD-744A-BC79-0DD202BE000D}" type="slidenum">
              <a:rPr lang="en-US" smtClean="0"/>
              <a:pPr/>
              <a:t>41</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par>
                          <p:cTn id="16" fill="hold" nodeType="afterGroup">
                            <p:stCondLst>
                              <p:cond delay="15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5" descr="4-vtx.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 y="1054100"/>
            <a:ext cx="8961438" cy="5270500"/>
          </a:xfrm>
          <a:prstGeom prst="rect">
            <a:avLst/>
          </a:prstGeom>
          <a:noFill/>
          <a:ln w="28575">
            <a:solidFill>
              <a:srgbClr val="CC0000"/>
            </a:solidFill>
            <a:miter lim="800000"/>
            <a:headEnd/>
            <a:tailEnd/>
          </a:ln>
          <a:extLst>
            <a:ext uri="{909E8E84-426E-40dd-AFC4-6F175D3DCCD1}">
              <a14:hiddenFill xmlns:a14="http://schemas.microsoft.com/office/drawing/2010/main">
                <a:solidFill>
                  <a:srgbClr val="FFFFFF"/>
                </a:solidFill>
              </a14:hiddenFill>
            </a:ext>
          </a:extLst>
        </p:spPr>
      </p:pic>
      <p:sp>
        <p:nvSpPr>
          <p:cNvPr id="111619" name="TextBox 4"/>
          <p:cNvSpPr txBox="1">
            <a:spLocks noChangeArrowheads="1"/>
          </p:cNvSpPr>
          <p:nvPr/>
        </p:nvSpPr>
        <p:spPr bwMode="auto">
          <a:xfrm>
            <a:off x="76200" y="6248400"/>
            <a:ext cx="8839200" cy="646331"/>
          </a:xfrm>
          <a:prstGeom prst="rect">
            <a:avLst/>
          </a:prstGeom>
          <a:solidFill>
            <a:srgbClr val="009900"/>
          </a:solidFill>
          <a:ln w="19050">
            <a:solidFill>
              <a:srgbClr val="CC0000"/>
            </a:solidFill>
            <a:round/>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dirty="0"/>
              <a:t>~ 10-45 tracks with </a:t>
            </a:r>
            <a:r>
              <a:rPr lang="en-US" sz="1800" dirty="0" err="1"/>
              <a:t>p</a:t>
            </a:r>
            <a:r>
              <a:rPr lang="en-US" sz="1800" baseline="-25000" dirty="0" err="1"/>
              <a:t>T</a:t>
            </a:r>
            <a:r>
              <a:rPr lang="en-US" sz="1800" dirty="0"/>
              <a:t> &gt;150 MeV per vertex</a:t>
            </a:r>
          </a:p>
          <a:p>
            <a:r>
              <a:rPr lang="en-US" sz="1800" dirty="0" smtClean="0"/>
              <a:t>4 </a:t>
            </a:r>
            <a:r>
              <a:rPr lang="el-GR" sz="1800" dirty="0" smtClean="0"/>
              <a:t>ΤΑΥΤΟΧΡΟΝΑ ΣΗΜΕΙΑ ΓΕΓΟΝΟΤΩΝ </a:t>
            </a:r>
            <a:r>
              <a:rPr lang="en-US" sz="1500" dirty="0" smtClean="0"/>
              <a:t>(</a:t>
            </a:r>
            <a:r>
              <a:rPr lang="en-US" sz="1500" dirty="0"/>
              <a:t>vertex resolution </a:t>
            </a:r>
            <a:r>
              <a:rPr lang="en-US" sz="1500" dirty="0">
                <a:cs typeface="Lucida Grande" charset="0"/>
              </a:rPr>
              <a:t>better than ~200 </a:t>
            </a:r>
            <a:r>
              <a:rPr lang="en-US" sz="1500" dirty="0" err="1">
                <a:cs typeface="Lucida Grande" charset="0"/>
              </a:rPr>
              <a:t>μm</a:t>
            </a:r>
            <a:r>
              <a:rPr lang="en-US" sz="1500" dirty="0">
                <a:cs typeface="Lucida Grande" charset="0"/>
              </a:rPr>
              <a:t>)</a:t>
            </a:r>
          </a:p>
        </p:txBody>
      </p:sp>
      <p:sp>
        <p:nvSpPr>
          <p:cNvPr id="111620" name="TextBox 4"/>
          <p:cNvSpPr txBox="1">
            <a:spLocks noChangeArrowheads="1"/>
          </p:cNvSpPr>
          <p:nvPr/>
        </p:nvSpPr>
        <p:spPr bwMode="auto">
          <a:xfrm>
            <a:off x="304800" y="1154113"/>
            <a:ext cx="6197600" cy="369887"/>
          </a:xfrm>
          <a:prstGeom prst="rect">
            <a:avLst/>
          </a:prstGeom>
          <a:solidFill>
            <a:srgbClr val="CCFF99"/>
          </a:solidFill>
          <a:ln w="19050">
            <a:solidFill>
              <a:srgbClr val="CC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a:t>Event with 4 pp interactions in the same bunch-crossing</a:t>
            </a:r>
          </a:p>
        </p:txBody>
      </p:sp>
      <p:sp>
        <p:nvSpPr>
          <p:cNvPr id="111621" name="TextBox 19"/>
          <p:cNvSpPr txBox="1">
            <a:spLocks noChangeArrowheads="1"/>
          </p:cNvSpPr>
          <p:nvPr/>
        </p:nvSpPr>
        <p:spPr bwMode="auto">
          <a:xfrm>
            <a:off x="1143000" y="76200"/>
            <a:ext cx="7620000" cy="830997"/>
          </a:xfrm>
          <a:prstGeom prst="rect">
            <a:avLst/>
          </a:prstGeom>
          <a:solidFill>
            <a:srgbClr val="FFFFCC"/>
          </a:solidFill>
          <a:ln w="9525">
            <a:solidFill>
              <a:srgbClr val="000000"/>
            </a:solidFill>
            <a:miter lim="800000"/>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dirty="0"/>
              <a:t>Max peak luminosity:  L~1.6 x 10</a:t>
            </a:r>
            <a:r>
              <a:rPr lang="en-US" sz="1600" baseline="30000" dirty="0"/>
              <a:t>30 </a:t>
            </a:r>
            <a:r>
              <a:rPr lang="en-US" sz="1600" dirty="0"/>
              <a:t>cm</a:t>
            </a:r>
            <a:r>
              <a:rPr lang="en-US" sz="1600" baseline="30000" dirty="0"/>
              <a:t>-2</a:t>
            </a:r>
            <a:r>
              <a:rPr lang="en-US" sz="1600" dirty="0"/>
              <a:t>s</a:t>
            </a:r>
            <a:r>
              <a:rPr lang="en-US" sz="1600" baseline="30000" dirty="0"/>
              <a:t>-1</a:t>
            </a:r>
            <a:endParaRPr lang="en-US" sz="1600" dirty="0"/>
          </a:p>
          <a:p>
            <a:pPr>
              <a:buFont typeface="Wingdings" charset="0"/>
              <a:buChar char="à"/>
            </a:pPr>
            <a:r>
              <a:rPr lang="en-US" sz="1600" dirty="0"/>
              <a:t> average number of </a:t>
            </a:r>
            <a:r>
              <a:rPr lang="en-US" sz="1600" dirty="0" err="1"/>
              <a:t>pp</a:t>
            </a:r>
            <a:r>
              <a:rPr lang="en-US" sz="1600" dirty="0"/>
              <a:t> interactions per bunch-crossing: up to 1.3 </a:t>
            </a:r>
          </a:p>
          <a:p>
            <a:pPr>
              <a:buFont typeface="Wingdings" charset="0"/>
              <a:buChar char="à"/>
            </a:pPr>
            <a:r>
              <a:rPr lang="en-US" sz="1600" dirty="0">
                <a:sym typeface="Wingdings" charset="0"/>
              </a:rPr>
              <a:t> </a:t>
            </a:r>
            <a:r>
              <a:rPr lang="ja-JP" altLang="en-US" sz="1600" dirty="0">
                <a:solidFill>
                  <a:srgbClr val="CC3300"/>
                </a:solidFill>
                <a:sym typeface="Wingdings" charset="0"/>
              </a:rPr>
              <a:t>“</a:t>
            </a:r>
            <a:r>
              <a:rPr lang="en-US" sz="1600" dirty="0">
                <a:solidFill>
                  <a:srgbClr val="CC3300"/>
                </a:solidFill>
              </a:rPr>
              <a:t>pile-up</a:t>
            </a:r>
            <a:r>
              <a:rPr lang="ja-JP" altLang="en-US" sz="1600" dirty="0">
                <a:solidFill>
                  <a:srgbClr val="CC3300"/>
                </a:solidFill>
              </a:rPr>
              <a:t>”</a:t>
            </a:r>
            <a:r>
              <a:rPr lang="en-US" sz="1600" dirty="0">
                <a:solidFill>
                  <a:srgbClr val="CC3300"/>
                </a:solidFill>
              </a:rPr>
              <a:t> </a:t>
            </a:r>
            <a:r>
              <a:rPr lang="en-US" sz="1600" dirty="0"/>
              <a:t>(~40% of the events have &gt; 1 </a:t>
            </a:r>
            <a:r>
              <a:rPr lang="en-US" sz="1600" dirty="0" err="1"/>
              <a:t>pp</a:t>
            </a:r>
            <a:r>
              <a:rPr lang="en-US" sz="1600" dirty="0"/>
              <a:t> interaction per crossing)</a:t>
            </a:r>
          </a:p>
        </p:txBody>
      </p:sp>
      <p:pic>
        <p:nvPicPr>
          <p:cNvPr id="8"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
        <p:nvSpPr>
          <p:cNvPr id="2" name="Footer Placeholder 1"/>
          <p:cNvSpPr>
            <a:spLocks noGrp="1"/>
          </p:cNvSpPr>
          <p:nvPr>
            <p:ph type="ftr" sz="quarter" idx="11"/>
          </p:nvPr>
        </p:nvSpPr>
        <p:spPr/>
        <p:txBody>
          <a:bodyPr/>
          <a:lstStyle/>
          <a:p>
            <a:pPr>
              <a:defRPr/>
            </a:pPr>
            <a:r>
              <a:rPr lang="el-GR" smtClean="0"/>
              <a:t>Ανιχνευτές Σωματιδίων</a:t>
            </a:r>
            <a:endParaRPr lang="en-US"/>
          </a:p>
        </p:txBody>
      </p:sp>
      <p:sp>
        <p:nvSpPr>
          <p:cNvPr id="3" name="Slide Number Placeholder 2"/>
          <p:cNvSpPr>
            <a:spLocks noGrp="1"/>
          </p:cNvSpPr>
          <p:nvPr>
            <p:ph type="sldNum" sz="quarter" idx="12"/>
          </p:nvPr>
        </p:nvSpPr>
        <p:spPr/>
        <p:txBody>
          <a:bodyPr/>
          <a:lstStyle/>
          <a:p>
            <a:fld id="{4E286CF3-FB80-E34D-B1AC-38984DE6376D}" type="slidenum">
              <a:rPr lang="en-US" smtClean="0"/>
              <a:pPr/>
              <a:t>42</a:t>
            </a:fld>
            <a:endParaRPr lang="en-US"/>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6"/>
          <p:cNvSpPr>
            <a:spLocks noGrp="1"/>
          </p:cNvSpPr>
          <p:nvPr>
            <p:ph type="title"/>
          </p:nvPr>
        </p:nvSpPr>
        <p:spPr>
          <a:xfrm>
            <a:off x="107504" y="0"/>
            <a:ext cx="8198295" cy="476250"/>
          </a:xfrm>
          <a:noFill/>
          <a:ln>
            <a:noFill/>
          </a:ln>
          <a:extLst>
            <a:ext uri="{909E8E84-426E-40dd-AFC4-6F175D3DCCD1}">
              <a14:hiddenFill xmlns:a14="http://schemas.microsoft.com/office/drawing/2010/main">
                <a:solidFill>
                  <a:srgbClr val="FFFFFF"/>
                </a:solidFill>
              </a14:hiddenFill>
            </a:ext>
          </a:extLst>
        </p:spPr>
        <p:txBody>
          <a:bodyPr anchor="t"/>
          <a:lstStyle/>
          <a:p>
            <a:pPr>
              <a:defRPr/>
            </a:pPr>
            <a:r>
              <a:rPr lang="de-DE" dirty="0" smtClean="0">
                <a:ea typeface="ＭＳ Ｐゴシック" charset="0"/>
                <a:cs typeface="ＭＳ Ｐゴシック" charset="0"/>
              </a:rPr>
              <a:t>  </a:t>
            </a:r>
            <a:r>
              <a:rPr lang="de-DE" b="1" dirty="0" smtClean="0">
                <a:latin typeface="Verdana"/>
                <a:ea typeface="ＭＳ Ｐゴシック" charset="0"/>
                <a:cs typeface="Verdana"/>
              </a:rPr>
              <a:t>HIGH Pile-up</a:t>
            </a:r>
            <a:r>
              <a:rPr lang="de-DE" b="1" dirty="0">
                <a:latin typeface="Verdana"/>
                <a:ea typeface="ＭＳ Ｐゴシック" charset="0"/>
                <a:cs typeface="Verdana"/>
              </a:rPr>
              <a:t> </a:t>
            </a:r>
            <a:r>
              <a:rPr lang="de-DE" b="1" dirty="0" smtClean="0">
                <a:latin typeface="Verdana"/>
                <a:ea typeface="ＭＳ Ｐゴシック" charset="0"/>
                <a:cs typeface="Verdana"/>
              </a:rPr>
              <a:t>2012</a:t>
            </a:r>
            <a:endParaRPr lang="de-DE" b="1" dirty="0">
              <a:latin typeface="Verdana"/>
              <a:ea typeface="ＭＳ Ｐゴシック" charset="0"/>
              <a:cs typeface="Verdana"/>
            </a:endParaRPr>
          </a:p>
        </p:txBody>
      </p:sp>
      <p:sp>
        <p:nvSpPr>
          <p:cNvPr id="2" name="Rectangle 1"/>
          <p:cNvSpPr/>
          <p:nvPr/>
        </p:nvSpPr>
        <p:spPr>
          <a:xfrm>
            <a:off x="107504" y="764704"/>
            <a:ext cx="4608512" cy="338554"/>
          </a:xfrm>
          <a:prstGeom prst="rect">
            <a:avLst/>
          </a:prstGeom>
          <a:solidFill>
            <a:schemeClr val="accent1">
              <a:lumMod val="40000"/>
              <a:lumOff val="60000"/>
            </a:schemeClr>
          </a:solidFill>
        </p:spPr>
        <p:txBody>
          <a:bodyPr wrap="square">
            <a:spAutoFit/>
          </a:bodyPr>
          <a:lstStyle/>
          <a:p>
            <a:pPr algn="ctr">
              <a:defRPr/>
            </a:pPr>
            <a:r>
              <a:rPr lang="en-US" b="1" dirty="0" smtClean="0">
                <a:solidFill>
                  <a:schemeClr val="accent2">
                    <a:lumMod val="75000"/>
                  </a:schemeClr>
                </a:solidFill>
                <a:latin typeface="Verdana"/>
                <a:cs typeface="Verdana"/>
              </a:rPr>
              <a:t> </a:t>
            </a:r>
            <a:r>
              <a:rPr lang="en-US" sz="1400" b="1" dirty="0" smtClean="0">
                <a:solidFill>
                  <a:schemeClr val="accent2">
                    <a:lumMod val="75000"/>
                  </a:schemeClr>
                </a:solidFill>
                <a:latin typeface="Verdana"/>
                <a:cs typeface="Verdana"/>
              </a:rPr>
              <a:t>Z-&gt;mm with </a:t>
            </a:r>
            <a:r>
              <a:rPr lang="en-US" sz="1400" b="1" dirty="0" smtClean="0">
                <a:solidFill>
                  <a:srgbClr val="FF0000"/>
                </a:solidFill>
                <a:latin typeface="Verdana"/>
                <a:cs typeface="Verdana"/>
              </a:rPr>
              <a:t>25</a:t>
            </a:r>
            <a:r>
              <a:rPr lang="en-US" sz="1400" b="1" dirty="0" smtClean="0">
                <a:solidFill>
                  <a:schemeClr val="accent2">
                    <a:lumMod val="75000"/>
                  </a:schemeClr>
                </a:solidFill>
                <a:latin typeface="Verdana"/>
                <a:cs typeface="Verdana"/>
              </a:rPr>
              <a:t> reconstructed vertices</a:t>
            </a:r>
            <a:endParaRPr lang="en-US" sz="1400" b="1" dirty="0">
              <a:solidFill>
                <a:schemeClr val="accent2">
                  <a:lumMod val="75000"/>
                </a:schemeClr>
              </a:solidFill>
              <a:latin typeface="Verdana"/>
              <a:cs typeface="Verdana"/>
            </a:endParaRPr>
          </a:p>
        </p:txBody>
      </p:sp>
      <p:sp>
        <p:nvSpPr>
          <p:cNvPr id="19" name="Rectangle 18"/>
          <p:cNvSpPr/>
          <p:nvPr/>
        </p:nvSpPr>
        <p:spPr>
          <a:xfrm>
            <a:off x="5444010" y="1196752"/>
            <a:ext cx="3339376" cy="338554"/>
          </a:xfrm>
          <a:prstGeom prst="rect">
            <a:avLst/>
          </a:prstGeom>
        </p:spPr>
        <p:txBody>
          <a:bodyPr wrap="none">
            <a:spAutoFit/>
          </a:bodyPr>
          <a:lstStyle/>
          <a:p>
            <a:pPr algn="ctr"/>
            <a:r>
              <a:rPr lang="en-US" b="1" dirty="0" smtClean="0">
                <a:solidFill>
                  <a:srgbClr val="0000FF"/>
                </a:solidFill>
              </a:rPr>
              <a:t> </a:t>
            </a:r>
            <a:r>
              <a:rPr lang="en-US" sz="1400" b="1" dirty="0" smtClean="0">
                <a:solidFill>
                  <a:srgbClr val="0000FF"/>
                </a:solidFill>
                <a:latin typeface="Verdana"/>
                <a:cs typeface="Verdana"/>
              </a:rPr>
              <a:t>Peak average Interactions/BX</a:t>
            </a:r>
            <a:endParaRPr lang="en-US" sz="1400" b="1" dirty="0">
              <a:solidFill>
                <a:srgbClr val="0000FF"/>
              </a:solidFill>
              <a:latin typeface="Verdana"/>
              <a:cs typeface="Verdana"/>
            </a:endParaRPr>
          </a:p>
        </p:txBody>
      </p:sp>
      <p:pic>
        <p:nvPicPr>
          <p:cNvPr id="12" name="Picture 11" descr="Screen shot 2012-06-03 at 11.34.2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2548" y="1628800"/>
            <a:ext cx="4391452" cy="3528392"/>
          </a:xfrm>
          <a:prstGeom prst="rect">
            <a:avLst/>
          </a:prstGeom>
        </p:spPr>
      </p:pic>
      <p:pic>
        <p:nvPicPr>
          <p:cNvPr id="15" name="Picture 14" descr="thumb4_2012_highPileup.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68760"/>
            <a:ext cx="4716016" cy="4716016"/>
          </a:xfrm>
          <a:prstGeom prst="rect">
            <a:avLst/>
          </a:prstGeom>
        </p:spPr>
      </p:pic>
      <p:sp>
        <p:nvSpPr>
          <p:cNvPr id="3" name="TextBox 2"/>
          <p:cNvSpPr txBox="1"/>
          <p:nvPr/>
        </p:nvSpPr>
        <p:spPr>
          <a:xfrm>
            <a:off x="5436096" y="5445224"/>
            <a:ext cx="1656184" cy="338554"/>
          </a:xfrm>
          <a:prstGeom prst="rect">
            <a:avLst/>
          </a:prstGeom>
          <a:noFill/>
          <a:ln>
            <a:solidFill>
              <a:srgbClr val="0000FF"/>
            </a:solidFill>
          </a:ln>
        </p:spPr>
        <p:txBody>
          <a:bodyPr wrap="square" rtlCol="0">
            <a:spAutoFit/>
          </a:bodyPr>
          <a:lstStyle/>
          <a:p>
            <a:pPr algn="ctr"/>
            <a:r>
              <a:rPr lang="el-GR" b="1" dirty="0" smtClean="0">
                <a:latin typeface="Verdana"/>
                <a:cs typeface="Verdana"/>
              </a:rPr>
              <a:t>β* = 0.6</a:t>
            </a:r>
            <a:r>
              <a:rPr lang="en-US" b="1" dirty="0" smtClean="0">
                <a:latin typeface="Verdana"/>
                <a:cs typeface="Verdana"/>
              </a:rPr>
              <a:t>m</a:t>
            </a:r>
            <a:endParaRPr lang="en-US" b="1" dirty="0">
              <a:latin typeface="Verdana"/>
              <a:cs typeface="Verdana"/>
            </a:endParaRPr>
          </a:p>
        </p:txBody>
      </p:sp>
      <p:pic>
        <p:nvPicPr>
          <p:cNvPr id="8"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2440" y="27980"/>
            <a:ext cx="611560" cy="769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1"/>
          <p:cNvSpPr txBox="1">
            <a:spLocks/>
          </p:cNvSpPr>
          <p:nvPr/>
        </p:nvSpPr>
        <p:spPr>
          <a:xfrm>
            <a:off x="179512" y="6487492"/>
            <a:ext cx="1971328" cy="381000"/>
          </a:xfrm>
          <a:prstGeom prst="rect">
            <a:avLst/>
          </a:prstGeom>
        </p:spPr>
        <p:txBody>
          <a:bodyPr/>
          <a:lstStyle>
            <a:defPPr>
              <a:defRPr lang="en-US"/>
            </a:defPPr>
            <a:lvl1pPr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1pPr>
            <a:lvl2pPr marL="4572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2pPr>
            <a:lvl3pPr marL="9144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3pPr>
            <a:lvl4pPr marL="13716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4pPr>
            <a:lvl5pPr marL="18288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5pPr>
            <a:lvl6pPr marL="2286000" algn="l" defTabSz="457200" rtl="0" eaLnBrk="1" latinLnBrk="0" hangingPunct="1">
              <a:defRPr sz="1600" kern="1200">
                <a:solidFill>
                  <a:schemeClr val="tx1"/>
                </a:solidFill>
                <a:latin typeface="Comic Sans MS" charset="0"/>
                <a:ea typeface="ＭＳ Ｐゴシック" charset="0"/>
                <a:cs typeface="ＭＳ Ｐゴシック" charset="0"/>
              </a:defRPr>
            </a:lvl6pPr>
            <a:lvl7pPr marL="2743200" algn="l" defTabSz="457200" rtl="0" eaLnBrk="1" latinLnBrk="0" hangingPunct="1">
              <a:defRPr sz="1600" kern="1200">
                <a:solidFill>
                  <a:schemeClr val="tx1"/>
                </a:solidFill>
                <a:latin typeface="Comic Sans MS" charset="0"/>
                <a:ea typeface="ＭＳ Ｐゴシック" charset="0"/>
                <a:cs typeface="ＭＳ Ｐゴシック" charset="0"/>
              </a:defRPr>
            </a:lvl7pPr>
            <a:lvl8pPr marL="3200400" algn="l" defTabSz="457200" rtl="0" eaLnBrk="1" latinLnBrk="0" hangingPunct="1">
              <a:defRPr sz="1600" kern="1200">
                <a:solidFill>
                  <a:schemeClr val="tx1"/>
                </a:solidFill>
                <a:latin typeface="Comic Sans MS" charset="0"/>
                <a:ea typeface="ＭＳ Ｐゴシック" charset="0"/>
                <a:cs typeface="ＭＳ Ｐゴシック" charset="0"/>
              </a:defRPr>
            </a:lvl8pPr>
            <a:lvl9pPr marL="3657600" algn="l" defTabSz="457200" rtl="0" eaLnBrk="1" latinLnBrk="0" hangingPunct="1">
              <a:defRPr sz="1600" kern="1200">
                <a:solidFill>
                  <a:schemeClr val="tx1"/>
                </a:solidFill>
                <a:latin typeface="Comic Sans MS" charset="0"/>
                <a:ea typeface="ＭＳ Ｐゴシック" charset="0"/>
                <a:cs typeface="ＭＳ Ｐゴシック" charset="0"/>
              </a:defRPr>
            </a:lvl9pPr>
          </a:lstStyle>
          <a:p>
            <a:pPr>
              <a:defRPr/>
            </a:pPr>
            <a:r>
              <a:rPr lang="fr-FR" sz="1100" dirty="0" smtClean="0">
                <a:latin typeface="Verdana"/>
                <a:cs typeface="Verdana"/>
              </a:rPr>
              <a:t>EN Gazis/12 Jun 2012</a:t>
            </a:r>
            <a:endParaRPr lang="en-US" sz="1100" dirty="0">
              <a:latin typeface="Verdana"/>
              <a:cs typeface="Verdana"/>
            </a:endParaRPr>
          </a:p>
        </p:txBody>
      </p:sp>
      <p:sp>
        <p:nvSpPr>
          <p:cNvPr id="10" name="TextBox 9"/>
          <p:cNvSpPr txBox="1"/>
          <p:nvPr/>
        </p:nvSpPr>
        <p:spPr>
          <a:xfrm>
            <a:off x="8604448" y="6516990"/>
            <a:ext cx="539552" cy="338554"/>
          </a:xfrm>
          <a:prstGeom prst="rect">
            <a:avLst/>
          </a:prstGeom>
          <a:noFill/>
        </p:spPr>
        <p:txBody>
          <a:bodyPr wrap="square" rtlCol="0">
            <a:spAutoFit/>
          </a:bodyPr>
          <a:lstStyle/>
          <a:p>
            <a:pPr algn="ctr"/>
            <a:r>
              <a:rPr lang="en-US" dirty="0" smtClean="0"/>
              <a:t>17</a:t>
            </a:r>
            <a:endParaRPr lang="en-US" dirty="0"/>
          </a:p>
        </p:txBody>
      </p:sp>
      <p:pic>
        <p:nvPicPr>
          <p:cNvPr id="11" name="Picture 6" descr="gpyrforos"/>
          <p:cNvPicPr>
            <a:picLocks noChangeAspect="1" noChangeArrowheads="1"/>
          </p:cNvPicPr>
          <p:nvPr/>
        </p:nvPicPr>
        <p:blipFill>
          <a:blip r:embed="rId6"/>
          <a:srcRect/>
          <a:stretch>
            <a:fillRect/>
          </a:stretch>
        </p:blipFill>
        <p:spPr bwMode="auto">
          <a:xfrm>
            <a:off x="0" y="27856"/>
            <a:ext cx="664840" cy="664840"/>
          </a:xfrm>
          <a:prstGeom prst="rect">
            <a:avLst/>
          </a:prstGeom>
          <a:solidFill>
            <a:schemeClr val="accent2"/>
          </a:solidFill>
          <a:ln w="28575">
            <a:solidFill>
              <a:srgbClr val="008000"/>
            </a:solidFill>
            <a:miter lim="800000"/>
            <a:headEnd/>
            <a:tailEnd/>
          </a:ln>
        </p:spPr>
      </p:pic>
    </p:spTree>
    <p:extLst>
      <p:ext uri="{BB962C8B-B14F-4D97-AF65-F5344CB8AC3E}">
        <p14:creationId xmlns:p14="http://schemas.microsoft.com/office/powerpoint/2010/main" val="360167212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9" descr="wtau.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7963" y="887413"/>
            <a:ext cx="8555037" cy="5894387"/>
          </a:xfrm>
          <a:prstGeom prst="rect">
            <a:avLst/>
          </a:prstGeom>
          <a:solidFill>
            <a:srgbClr val="FFFF00"/>
          </a:solidFill>
          <a:ln w="28575">
            <a:solidFill>
              <a:srgbClr val="CC3300"/>
            </a:solidFill>
            <a:round/>
            <a:headEnd/>
            <a:tailEnd/>
          </a:ln>
        </p:spPr>
      </p:pic>
      <p:sp>
        <p:nvSpPr>
          <p:cNvPr id="65539" name="Slide Number Placeholder 4"/>
          <p:cNvSpPr>
            <a:spLocks noGrp="1"/>
          </p:cNvSpPr>
          <p:nvPr>
            <p:ph type="sldNum" sz="quarter" idx="12"/>
          </p:nvPr>
        </p:nvSpPr>
        <p:spPr>
          <a:xfrm>
            <a:off x="3124200" y="6245225"/>
            <a:ext cx="2895600" cy="476250"/>
          </a:xfrm>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fld id="{963F8505-93B7-7F40-B4EB-D4EC885133A7}" type="slidenum">
              <a:rPr lang="en-US" sz="1400">
                <a:latin typeface="Arial" charset="0"/>
              </a:rPr>
              <a:pPr algn="ctr"/>
              <a:t>44</a:t>
            </a:fld>
            <a:endParaRPr lang="en-US" sz="1400">
              <a:latin typeface="Arial" charset="0"/>
            </a:endParaRPr>
          </a:p>
        </p:txBody>
      </p:sp>
      <p:sp>
        <p:nvSpPr>
          <p:cNvPr id="112644" name="TextBox 5"/>
          <p:cNvSpPr txBox="1">
            <a:spLocks noChangeArrowheads="1"/>
          </p:cNvSpPr>
          <p:nvPr/>
        </p:nvSpPr>
        <p:spPr bwMode="auto">
          <a:xfrm>
            <a:off x="228600" y="6027737"/>
            <a:ext cx="5562600" cy="923330"/>
          </a:xfrm>
          <a:prstGeom prst="rect">
            <a:avLst/>
          </a:prstGeom>
          <a:solidFill>
            <a:srgbClr val="F2F2F2"/>
          </a:solidFill>
          <a:ln w="38100">
            <a:solidFill>
              <a:srgbClr val="CC3300"/>
            </a:solidFill>
            <a:round/>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dirty="0"/>
              <a:t>1-prong </a:t>
            </a:r>
            <a:r>
              <a:rPr lang="en-US" sz="1800" dirty="0" err="1">
                <a:latin typeface="Lucida Grande" charset="0"/>
                <a:cs typeface="Lucida Grande" charset="0"/>
              </a:rPr>
              <a:t>τ</a:t>
            </a:r>
            <a:r>
              <a:rPr lang="en-US" sz="1800" dirty="0">
                <a:ea typeface="Lucida Grande" charset="0"/>
                <a:cs typeface="Lucida Grande" charset="0"/>
              </a:rPr>
              <a:t>-candidate</a:t>
            </a:r>
          </a:p>
          <a:p>
            <a:r>
              <a:rPr lang="en-US" sz="1800" dirty="0">
                <a:ea typeface="Lucida Grande" charset="0"/>
                <a:cs typeface="Lucida Grande" charset="0"/>
              </a:rPr>
              <a:t>Passes tight </a:t>
            </a:r>
            <a:r>
              <a:rPr lang="en-US" sz="1800" dirty="0" err="1">
                <a:latin typeface="Lucida Grande" charset="0"/>
                <a:cs typeface="Lucida Grande" charset="0"/>
              </a:rPr>
              <a:t>τ</a:t>
            </a:r>
            <a:r>
              <a:rPr lang="en-US" sz="1800" dirty="0">
                <a:ea typeface="Lucida Grande" charset="0"/>
                <a:cs typeface="Lucida Grande" charset="0"/>
              </a:rPr>
              <a:t>-selection cuts, fails loose e cuts</a:t>
            </a:r>
          </a:p>
          <a:p>
            <a:r>
              <a:rPr lang="en-US" sz="1800" dirty="0">
                <a:ea typeface="Lucida Grande" charset="0"/>
                <a:cs typeface="Lucida Grande" charset="0"/>
              </a:rPr>
              <a:t>Second hardest track: </a:t>
            </a:r>
            <a:r>
              <a:rPr lang="en-US" sz="1800" dirty="0" err="1">
                <a:ea typeface="Lucida Grande" charset="0"/>
                <a:cs typeface="Lucida Grande" charset="0"/>
              </a:rPr>
              <a:t>p</a:t>
            </a:r>
            <a:r>
              <a:rPr lang="en-US" sz="1800" baseline="-25000" dirty="0" err="1">
                <a:ea typeface="Lucida Grande" charset="0"/>
                <a:cs typeface="Lucida Grande" charset="0"/>
              </a:rPr>
              <a:t>T</a:t>
            </a:r>
            <a:r>
              <a:rPr lang="en-US" sz="1800" dirty="0">
                <a:ea typeface="Lucida Grande" charset="0"/>
                <a:cs typeface="Lucida Grande" charset="0"/>
              </a:rPr>
              <a:t> ~ 3 </a:t>
            </a:r>
            <a:r>
              <a:rPr lang="en-US" sz="1800" dirty="0" err="1">
                <a:ea typeface="Lucida Grande" charset="0"/>
                <a:cs typeface="Lucida Grande" charset="0"/>
              </a:rPr>
              <a:t>GeV</a:t>
            </a:r>
            <a:endParaRPr lang="en-US" sz="1800" baseline="30000" dirty="0">
              <a:ea typeface="Lucida Grande" charset="0"/>
              <a:cs typeface="Lucida Grande" charset="0"/>
            </a:endParaRPr>
          </a:p>
        </p:txBody>
      </p:sp>
      <p:sp>
        <p:nvSpPr>
          <p:cNvPr id="112645" name="TextBox 7"/>
          <p:cNvSpPr txBox="1">
            <a:spLocks noChangeArrowheads="1"/>
          </p:cNvSpPr>
          <p:nvPr/>
        </p:nvSpPr>
        <p:spPr bwMode="auto">
          <a:xfrm>
            <a:off x="990600" y="609600"/>
            <a:ext cx="2374900" cy="400050"/>
          </a:xfrm>
          <a:prstGeom prst="rect">
            <a:avLst/>
          </a:prstGeom>
          <a:solidFill>
            <a:srgbClr val="FFFF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a:t>W </a:t>
            </a:r>
            <a:r>
              <a:rPr lang="en-US" sz="2000">
                <a:sym typeface="Wingdings" charset="0"/>
              </a:rPr>
              <a:t> </a:t>
            </a:r>
            <a:r>
              <a:rPr lang="en-US" sz="2000">
                <a:latin typeface="Lucida Grande" charset="0"/>
                <a:cs typeface="Lucida Grande" charset="0"/>
                <a:sym typeface="Wingdings" charset="0"/>
              </a:rPr>
              <a:t>τν</a:t>
            </a:r>
            <a:r>
              <a:rPr lang="en-US" sz="2000">
                <a:ea typeface="Lucida Grande" charset="0"/>
                <a:cs typeface="Lucida Grande" charset="0"/>
                <a:sym typeface="Wingdings" charset="0"/>
              </a:rPr>
              <a:t> candidate</a:t>
            </a:r>
            <a:endParaRPr lang="en-US" sz="2000">
              <a:ea typeface="Lucida Grande" charset="0"/>
              <a:cs typeface="Lucida Grande" charset="0"/>
            </a:endParaRPr>
          </a:p>
        </p:txBody>
      </p:sp>
      <p:sp>
        <p:nvSpPr>
          <p:cNvPr id="112646" name="TextBox 8"/>
          <p:cNvSpPr txBox="1">
            <a:spLocks noChangeArrowheads="1"/>
          </p:cNvSpPr>
          <p:nvPr/>
        </p:nvSpPr>
        <p:spPr bwMode="auto">
          <a:xfrm>
            <a:off x="3505200" y="53975"/>
            <a:ext cx="5245100" cy="784225"/>
          </a:xfrm>
          <a:prstGeom prst="rect">
            <a:avLst/>
          </a:prstGeom>
          <a:solidFill>
            <a:srgbClr val="FFFF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t>W </a:t>
            </a:r>
            <a:r>
              <a:rPr lang="en-US" sz="1500">
                <a:sym typeface="Wingdings" charset="0"/>
              </a:rPr>
              <a:t> </a:t>
            </a:r>
            <a:r>
              <a:rPr lang="en-US" sz="1500">
                <a:latin typeface="Lucida Grande" charset="0"/>
                <a:cs typeface="Lucida Grande" charset="0"/>
                <a:sym typeface="Wingdings" charset="0"/>
              </a:rPr>
              <a:t>τν</a:t>
            </a:r>
            <a:r>
              <a:rPr lang="en-US" sz="1500">
                <a:ea typeface="Lucida Grande" charset="0"/>
                <a:cs typeface="Lucida Grande" charset="0"/>
                <a:sym typeface="Wingdings" charset="0"/>
              </a:rPr>
              <a:t> signal more difficult to observe due to softer </a:t>
            </a:r>
          </a:p>
          <a:p>
            <a:r>
              <a:rPr lang="en-US" sz="1500">
                <a:ea typeface="Lucida Grande" charset="0"/>
                <a:cs typeface="Lucida Grande" charset="0"/>
                <a:sym typeface="Wingdings" charset="0"/>
              </a:rPr>
              <a:t>spectrum and larger backgrounds (jets, W e</a:t>
            </a:r>
            <a:r>
              <a:rPr lang="en-US" sz="1500">
                <a:latin typeface="Lucida Grande" charset="0"/>
                <a:cs typeface="Lucida Grande" charset="0"/>
                <a:sym typeface="Wingdings" charset="0"/>
              </a:rPr>
              <a:t>ν</a:t>
            </a:r>
            <a:r>
              <a:rPr lang="en-US" sz="1500">
                <a:ea typeface="Lucida Grande" charset="0"/>
                <a:cs typeface="Lucida Grande" charset="0"/>
                <a:sym typeface="Wingdings" charset="0"/>
              </a:rPr>
              <a:t>, Z </a:t>
            </a:r>
            <a:r>
              <a:rPr lang="en-US" sz="1500">
                <a:latin typeface="Lucida Grande" charset="0"/>
                <a:cs typeface="Lucida Grande" charset="0"/>
                <a:sym typeface="Wingdings" charset="0"/>
              </a:rPr>
              <a:t>ττ)</a:t>
            </a:r>
            <a:r>
              <a:rPr lang="en-US" sz="1500">
                <a:ea typeface="Lucida Grande" charset="0"/>
                <a:cs typeface="Lucida Grande" charset="0"/>
                <a:sym typeface="Wingdings" charset="0"/>
              </a:rPr>
              <a:t>:</a:t>
            </a:r>
          </a:p>
          <a:p>
            <a:r>
              <a:rPr lang="en-US" sz="1500">
                <a:ea typeface="Lucida Grande" charset="0"/>
                <a:cs typeface="Lucida Grande" charset="0"/>
                <a:sym typeface="Wingdings" charset="0"/>
              </a:rPr>
              <a:t>signal efficiency &lt; 1%, S/B ~ 7</a:t>
            </a:r>
            <a:endParaRPr lang="en-US" sz="1500">
              <a:ea typeface="Lucida Grande" charset="0"/>
              <a:cs typeface="Lucida Grande" charset="0"/>
            </a:endParaRPr>
          </a:p>
        </p:txBody>
      </p:sp>
      <p:pic>
        <p:nvPicPr>
          <p:cNvPr id="8"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
        <p:nvSpPr>
          <p:cNvPr id="2" name="Footer Placeholder 1"/>
          <p:cNvSpPr>
            <a:spLocks noGrp="1"/>
          </p:cNvSpPr>
          <p:nvPr>
            <p:ph type="ftr" sz="quarter" idx="11"/>
          </p:nvPr>
        </p:nvSpPr>
        <p:spPr/>
        <p:txBody>
          <a:bodyPr/>
          <a:lstStyle/>
          <a:p>
            <a:pPr>
              <a:defRPr/>
            </a:pPr>
            <a:r>
              <a:rPr lang="el-GR" smtClean="0"/>
              <a:t>Ανιχνευτές Σωματιδίων</a:t>
            </a:r>
            <a:endParaRPr lang="en-US"/>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4"/>
          <p:cNvSpPr>
            <a:spLocks noGrp="1"/>
          </p:cNvSpPr>
          <p:nvPr>
            <p:ph type="sldNum" sz="quarter" idx="12"/>
          </p:nvPr>
        </p:nvSpPr>
        <p:spPr>
          <a:xfrm>
            <a:off x="8305800" y="6248400"/>
            <a:ext cx="850900" cy="476250"/>
          </a:xfrm>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5F91AA9-4966-0B4A-91B9-5EE8F8A3E2AE}" type="slidenum">
              <a:rPr lang="en-US" sz="1400">
                <a:latin typeface="Arial" charset="0"/>
              </a:rPr>
              <a:pPr/>
              <a:t>45</a:t>
            </a:fld>
            <a:endParaRPr lang="en-US" sz="1400" dirty="0">
              <a:latin typeface="Arial" charset="0"/>
            </a:endParaRPr>
          </a:p>
        </p:txBody>
      </p:sp>
      <p:sp>
        <p:nvSpPr>
          <p:cNvPr id="113667" name="TextBox 7"/>
          <p:cNvSpPr txBox="1">
            <a:spLocks noChangeArrowheads="1"/>
          </p:cNvSpPr>
          <p:nvPr/>
        </p:nvSpPr>
        <p:spPr bwMode="auto">
          <a:xfrm>
            <a:off x="152400" y="76200"/>
            <a:ext cx="5749925" cy="461963"/>
          </a:xfrm>
          <a:prstGeom prst="rect">
            <a:avLst/>
          </a:prstGeom>
          <a:solidFill>
            <a:srgbClr val="00FF66"/>
          </a:solidFill>
          <a:ln w="9525">
            <a:solidFill>
              <a:schemeClr val="tx1"/>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a:t>Searches for excited quarks: q*</a:t>
            </a:r>
            <a:r>
              <a:rPr lang="en-US">
                <a:sym typeface="Wingdings" charset="0"/>
              </a:rPr>
              <a:t> jj</a:t>
            </a:r>
            <a:endParaRPr lang="en-US"/>
          </a:p>
        </p:txBody>
      </p:sp>
      <p:sp>
        <p:nvSpPr>
          <p:cNvPr id="113668" name="TextBox 11"/>
          <p:cNvSpPr txBox="1">
            <a:spLocks noChangeArrowheads="1"/>
          </p:cNvSpPr>
          <p:nvPr/>
        </p:nvSpPr>
        <p:spPr bwMode="auto">
          <a:xfrm>
            <a:off x="6019800" y="152400"/>
            <a:ext cx="2863850" cy="338138"/>
          </a:xfrm>
          <a:prstGeom prst="rect">
            <a:avLst/>
          </a:prstGeom>
          <a:solidFill>
            <a:srgbClr val="FFFF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a:t>Full data sample analysed</a:t>
            </a:r>
          </a:p>
        </p:txBody>
      </p:sp>
      <p:sp>
        <p:nvSpPr>
          <p:cNvPr id="113669" name="TextBox 13"/>
          <p:cNvSpPr txBox="1">
            <a:spLocks noChangeArrowheads="1"/>
          </p:cNvSpPr>
          <p:nvPr/>
        </p:nvSpPr>
        <p:spPr bwMode="auto">
          <a:xfrm>
            <a:off x="196850" y="609600"/>
            <a:ext cx="6457950"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a:t>Looked for di-jet resonance in the measured M(jj) distribution</a:t>
            </a:r>
          </a:p>
          <a:p>
            <a:r>
              <a:rPr lang="en-US" sz="1500">
                <a:sym typeface="Wingdings" charset="0"/>
              </a:rPr>
              <a:t> s</a:t>
            </a:r>
            <a:r>
              <a:rPr lang="en-US" sz="1500"/>
              <a:t>pectrum compatible with a smooth monotonic function </a:t>
            </a:r>
            <a:r>
              <a:rPr lang="en-US" sz="1500">
                <a:sym typeface="Wingdings" charset="0"/>
              </a:rPr>
              <a:t> no bumps</a:t>
            </a:r>
          </a:p>
        </p:txBody>
      </p:sp>
      <p:sp>
        <p:nvSpPr>
          <p:cNvPr id="113670" name="TextBox 14"/>
          <p:cNvSpPr txBox="1">
            <a:spLocks noChangeArrowheads="1"/>
          </p:cNvSpPr>
          <p:nvPr/>
        </p:nvSpPr>
        <p:spPr bwMode="auto">
          <a:xfrm>
            <a:off x="38100" y="5986462"/>
            <a:ext cx="8724900" cy="846138"/>
          </a:xfrm>
          <a:prstGeom prst="rect">
            <a:avLst/>
          </a:prstGeom>
          <a:solidFill>
            <a:srgbClr val="FFFFCC"/>
          </a:solidFill>
          <a:ln w="9525">
            <a:solidFill>
              <a:srgbClr val="000000"/>
            </a:solidFill>
            <a:miter lim="800000"/>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buFont typeface="Wingdings" charset="0"/>
              <a:buChar char="q"/>
            </a:pPr>
            <a:r>
              <a:rPr lang="en-US" sz="1800"/>
              <a:t> </a:t>
            </a:r>
            <a:r>
              <a:rPr lang="en-US" sz="1600"/>
              <a:t>Experimental systematic uncertainties included:</a:t>
            </a:r>
            <a:r>
              <a:rPr lang="en-US" sz="1800"/>
              <a:t> </a:t>
            </a:r>
            <a:r>
              <a:rPr lang="en-US" sz="1300"/>
              <a:t>luminosity, JES (dominant), background fit, ..</a:t>
            </a:r>
          </a:p>
          <a:p>
            <a:pPr>
              <a:buFont typeface="Wingdings" charset="0"/>
              <a:buChar char="q"/>
            </a:pPr>
            <a:r>
              <a:rPr lang="en-US" sz="1800"/>
              <a:t> </a:t>
            </a:r>
            <a:r>
              <a:rPr lang="en-US" sz="1600"/>
              <a:t>Impact of different PDF sets studied </a:t>
            </a:r>
            <a:r>
              <a:rPr lang="en-US" sz="1600">
                <a:sym typeface="Wingdings" charset="0"/>
              </a:rPr>
              <a:t> </a:t>
            </a:r>
            <a:r>
              <a:rPr lang="en-US" sz="1600"/>
              <a:t>with</a:t>
            </a:r>
            <a:r>
              <a:rPr lang="en-US" sz="1600">
                <a:solidFill>
                  <a:srgbClr val="CC00CC"/>
                </a:solidFill>
              </a:rPr>
              <a:t> CTEQ6L1: 0.4 &lt; M (q*) &lt; 1.18 TeV  </a:t>
            </a:r>
          </a:p>
        </p:txBody>
      </p:sp>
      <p:sp>
        <p:nvSpPr>
          <p:cNvPr id="113671" name="TextBox 22"/>
          <p:cNvSpPr txBox="1">
            <a:spLocks noChangeArrowheads="1"/>
          </p:cNvSpPr>
          <p:nvPr/>
        </p:nvSpPr>
        <p:spPr bwMode="auto">
          <a:xfrm>
            <a:off x="914400" y="1295400"/>
            <a:ext cx="4659313" cy="354013"/>
          </a:xfrm>
          <a:prstGeom prst="rect">
            <a:avLst/>
          </a:prstGeom>
          <a:solidFill>
            <a:srgbClr val="CC3300"/>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700">
                <a:solidFill>
                  <a:schemeClr val="bg1"/>
                </a:solidFill>
              </a:rPr>
              <a:t>0.4 &lt; M (q*) &lt; 1.29 TeV excluded at 95% C.L.  </a:t>
            </a:r>
          </a:p>
        </p:txBody>
      </p:sp>
      <p:sp>
        <p:nvSpPr>
          <p:cNvPr id="24" name="TextBox 23"/>
          <p:cNvSpPr txBox="1"/>
          <p:nvPr/>
        </p:nvSpPr>
        <p:spPr>
          <a:xfrm>
            <a:off x="6248400" y="1219200"/>
            <a:ext cx="2608263" cy="492125"/>
          </a:xfrm>
          <a:prstGeom prst="rect">
            <a:avLst/>
          </a:prstGeom>
          <a:solidFill>
            <a:schemeClr val="bg1">
              <a:lumMod val="95000"/>
            </a:schemeClr>
          </a:solidFill>
          <a:ln>
            <a:solidFill>
              <a:schemeClr val="tx1"/>
            </a:solidFill>
          </a:ln>
        </p:spPr>
        <p:txBody>
          <a:bodyPr wrap="none">
            <a:spAutoFit/>
          </a:bodyPr>
          <a:lstStyle/>
          <a:p>
            <a:pPr>
              <a:defRPr/>
            </a:pPr>
            <a:r>
              <a:rPr lang="en-US" sz="1300" dirty="0">
                <a:ea typeface="+mn-ea"/>
                <a:cs typeface="+mn-cs"/>
              </a:rPr>
              <a:t>Latest published limit:</a:t>
            </a:r>
          </a:p>
          <a:p>
            <a:pPr>
              <a:defRPr/>
            </a:pPr>
            <a:r>
              <a:rPr lang="en-US" sz="1300" dirty="0">
                <a:ea typeface="+mn-ea"/>
                <a:cs typeface="+mn-cs"/>
              </a:rPr>
              <a:t>CDF: </a:t>
            </a:r>
            <a:r>
              <a:rPr lang="en-US" sz="1200" dirty="0">
                <a:ea typeface="+mn-ea"/>
                <a:cs typeface="+mn-cs"/>
              </a:rPr>
              <a:t>260 &lt; M (</a:t>
            </a:r>
            <a:r>
              <a:rPr lang="en-US" sz="1200" dirty="0" err="1">
                <a:ea typeface="+mn-ea"/>
                <a:cs typeface="+mn-cs"/>
              </a:rPr>
              <a:t>q</a:t>
            </a:r>
            <a:r>
              <a:rPr lang="en-US" sz="1200" dirty="0">
                <a:ea typeface="+mn-ea"/>
                <a:cs typeface="+mn-cs"/>
              </a:rPr>
              <a:t>*) &lt; 870 </a:t>
            </a:r>
            <a:r>
              <a:rPr lang="en-US" sz="1200" dirty="0" err="1">
                <a:ea typeface="+mn-ea"/>
                <a:cs typeface="+mn-cs"/>
              </a:rPr>
              <a:t>GeV</a:t>
            </a:r>
            <a:endParaRPr lang="en-US" sz="1200" dirty="0">
              <a:ea typeface="+mn-ea"/>
              <a:cs typeface="+mn-cs"/>
            </a:endParaRPr>
          </a:p>
        </p:txBody>
      </p:sp>
      <p:sp>
        <p:nvSpPr>
          <p:cNvPr id="113673" name="Right Arrow 24"/>
          <p:cNvSpPr>
            <a:spLocks noChangeAspect="1"/>
          </p:cNvSpPr>
          <p:nvPr/>
        </p:nvSpPr>
        <p:spPr bwMode="auto">
          <a:xfrm>
            <a:off x="304800" y="1382713"/>
            <a:ext cx="439738" cy="217487"/>
          </a:xfrm>
          <a:prstGeom prst="rightArrow">
            <a:avLst>
              <a:gd name="adj1" fmla="val 50000"/>
              <a:gd name="adj2" fmla="val 50080"/>
            </a:avLst>
          </a:prstGeom>
          <a:solidFill>
            <a:schemeClr val="tx1"/>
          </a:solidFill>
          <a:ln w="9525">
            <a:solidFill>
              <a:schemeClr val="tx1"/>
            </a:solidFill>
            <a:round/>
            <a:headEnd/>
            <a:tailEnd/>
          </a:ln>
        </p:spPr>
        <p:txBody>
          <a:bodyPr/>
          <a:lstStyle/>
          <a:p>
            <a:endParaRPr lang="en-US"/>
          </a:p>
        </p:txBody>
      </p:sp>
      <p:grpSp>
        <p:nvGrpSpPr>
          <p:cNvPr id="113674" name="Group 26"/>
          <p:cNvGrpSpPr>
            <a:grpSpLocks/>
          </p:cNvGrpSpPr>
          <p:nvPr/>
        </p:nvGrpSpPr>
        <p:grpSpPr bwMode="auto">
          <a:xfrm>
            <a:off x="250825" y="1828800"/>
            <a:ext cx="8131175" cy="3990975"/>
            <a:chOff x="250176" y="1828800"/>
            <a:chExt cx="8131824" cy="3991356"/>
          </a:xfrm>
        </p:grpSpPr>
        <p:grpSp>
          <p:nvGrpSpPr>
            <p:cNvPr id="113675" name="Group 11"/>
            <p:cNvGrpSpPr>
              <a:grpSpLocks noChangeAspect="1"/>
            </p:cNvGrpSpPr>
            <p:nvPr/>
          </p:nvGrpSpPr>
          <p:grpSpPr bwMode="auto">
            <a:xfrm>
              <a:off x="251460" y="1828800"/>
              <a:ext cx="8130540" cy="3991356"/>
              <a:chOff x="152400" y="1143000"/>
              <a:chExt cx="8382000" cy="4114800"/>
            </a:xfrm>
          </p:grpSpPr>
          <p:sp>
            <p:nvSpPr>
              <p:cNvPr id="113679" name="Rectangle 10"/>
              <p:cNvSpPr>
                <a:spLocks noChangeArrowheads="1"/>
              </p:cNvSpPr>
              <p:nvPr/>
            </p:nvSpPr>
            <p:spPr bwMode="auto">
              <a:xfrm>
                <a:off x="152400" y="1143000"/>
                <a:ext cx="8382000" cy="4114800"/>
              </a:xfrm>
              <a:prstGeom prst="rect">
                <a:avLst/>
              </a:prstGeom>
              <a:solidFill>
                <a:srgbClr val="800000"/>
              </a:solidFill>
              <a:ln w="9525">
                <a:solidFill>
                  <a:schemeClr val="tx1"/>
                </a:solidFill>
                <a:round/>
                <a:headEnd/>
                <a:tailEnd/>
              </a:ln>
            </p:spPr>
            <p:txBody>
              <a:bodyPr/>
              <a:lstStyle/>
              <a:p>
                <a:endParaRPr lang="en-US"/>
              </a:p>
            </p:txBody>
          </p:sp>
          <p:pic>
            <p:nvPicPr>
              <p:cNvPr id="113680" name="Picture 8" descr="massrec.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5897" y="1243584"/>
                <a:ext cx="3945103" cy="378561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3681" name="Picture 9" descr="limits.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252919"/>
                <a:ext cx="4011718" cy="381395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cxnSp>
          <p:nvCxnSpPr>
            <p:cNvPr id="113676" name="Straight Arrow Connector 20"/>
            <p:cNvCxnSpPr>
              <a:cxnSpLocks noChangeShapeType="1"/>
            </p:cNvCxnSpPr>
            <p:nvPr/>
          </p:nvCxnSpPr>
          <p:spPr bwMode="auto">
            <a:xfrm rot="16200000" flipH="1">
              <a:off x="7049988" y="4456212"/>
              <a:ext cx="530423" cy="0"/>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113677" name="TextBox 25"/>
            <p:cNvSpPr txBox="1">
              <a:spLocks noChangeArrowheads="1"/>
            </p:cNvSpPr>
            <p:nvPr/>
          </p:nvSpPr>
          <p:spPr bwMode="auto">
            <a:xfrm>
              <a:off x="250176" y="5334000"/>
              <a:ext cx="1541380" cy="461709"/>
            </a:xfrm>
            <a:prstGeom prst="rect">
              <a:avLst/>
            </a:prstGeom>
            <a:solidFill>
              <a:srgbClr val="CCCC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200"/>
                <a:t>q* model simulated </a:t>
              </a:r>
            </a:p>
            <a:p>
              <a:r>
                <a:rPr lang="en-US" sz="1200"/>
                <a:t>with Geant4</a:t>
              </a:r>
            </a:p>
          </p:txBody>
        </p:sp>
        <p:sp>
          <p:nvSpPr>
            <p:cNvPr id="113678" name="TextBox 16"/>
            <p:cNvSpPr txBox="1">
              <a:spLocks noChangeArrowheads="1"/>
            </p:cNvSpPr>
            <p:nvPr/>
          </p:nvSpPr>
          <p:spPr bwMode="auto">
            <a:xfrm>
              <a:off x="6852197" y="3959423"/>
              <a:ext cx="920154" cy="307806"/>
            </a:xfrm>
            <a:prstGeom prst="rect">
              <a:avLst/>
            </a:prstGeom>
            <a:solidFill>
              <a:srgbClr val="00CCFF"/>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t>1.29 TeV</a:t>
              </a:r>
            </a:p>
          </p:txBody>
        </p:sp>
      </p:grpSp>
      <p:sp>
        <p:nvSpPr>
          <p:cNvPr id="2" name="Footer Placeholder 1"/>
          <p:cNvSpPr>
            <a:spLocks noGrp="1"/>
          </p:cNvSpPr>
          <p:nvPr>
            <p:ph type="ftr" sz="quarter" idx="11"/>
          </p:nvPr>
        </p:nvSpPr>
        <p:spPr/>
        <p:txBody>
          <a:bodyPr/>
          <a:lstStyle/>
          <a:p>
            <a:pPr>
              <a:defRPr/>
            </a:pPr>
            <a:r>
              <a:rPr lang="el-GR" smtClean="0"/>
              <a:t>Ανιχνευτές Σωματιδίων</a:t>
            </a:r>
            <a:endParaRPr lang="en-US"/>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bwMode="auto">
          <a:xfrm>
            <a:off x="179512" y="0"/>
            <a:ext cx="8640960" cy="506412"/>
          </a:xfrm>
          <a:prstGeom prst="rect">
            <a:avLst/>
          </a:prstGeom>
          <a:noFill/>
          <a:ln w="9525">
            <a:noFill/>
            <a:miter lim="800000"/>
            <a:headEnd/>
            <a:tailEnd/>
          </a:ln>
          <a:effectLst/>
        </p:spPr>
        <p:txBody>
          <a:bodyPr anchor="ct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algn="ctr">
              <a:defRPr/>
            </a:pPr>
            <a:r>
              <a:rPr lang="en-US" sz="2400" b="1" dirty="0" smtClean="0">
                <a:solidFill>
                  <a:srgbClr val="FF0000"/>
                </a:solidFill>
                <a:effectLst>
                  <a:outerShdw blurRad="38100" dist="38100" dir="2700000" algn="tl">
                    <a:srgbClr val="000000"/>
                  </a:outerShdw>
                </a:effectLst>
                <a:latin typeface="Verdana"/>
                <a:cs typeface="Verdana"/>
              </a:rPr>
              <a:t>Highest-mass </a:t>
            </a:r>
            <a:r>
              <a:rPr lang="en-US" sz="2400" b="1" dirty="0" err="1" smtClean="0">
                <a:solidFill>
                  <a:srgbClr val="FF0000"/>
                </a:solidFill>
                <a:effectLst>
                  <a:outerShdw blurRad="38100" dist="38100" dir="2700000" algn="tl">
                    <a:srgbClr val="000000"/>
                  </a:outerShdw>
                </a:effectLst>
                <a:latin typeface="Verdana"/>
                <a:cs typeface="Verdana"/>
              </a:rPr>
              <a:t>dijet</a:t>
            </a:r>
            <a:r>
              <a:rPr lang="en-US" sz="2400" b="1" dirty="0" smtClean="0">
                <a:solidFill>
                  <a:srgbClr val="FF0000"/>
                </a:solidFill>
                <a:effectLst>
                  <a:outerShdw blurRad="38100" dist="38100" dir="2700000" algn="tl">
                    <a:srgbClr val="000000"/>
                  </a:outerShdw>
                </a:effectLst>
                <a:latin typeface="Verdana"/>
                <a:cs typeface="Verdana"/>
              </a:rPr>
              <a:t> event taken on 14 April 2012</a:t>
            </a:r>
          </a:p>
        </p:txBody>
      </p:sp>
      <p:sp>
        <p:nvSpPr>
          <p:cNvPr id="4" name="TextBox 3"/>
          <p:cNvSpPr txBox="1"/>
          <p:nvPr/>
        </p:nvSpPr>
        <p:spPr>
          <a:xfrm>
            <a:off x="4572000" y="2132856"/>
            <a:ext cx="1153280" cy="338554"/>
          </a:xfrm>
          <a:prstGeom prst="rect">
            <a:avLst/>
          </a:prstGeom>
          <a:noFill/>
        </p:spPr>
        <p:txBody>
          <a:bodyPr wrap="none" rtlCol="0">
            <a:spAutoFit/>
          </a:bodyPr>
          <a:lstStyle/>
          <a:p>
            <a:r>
              <a:rPr lang="en-US" dirty="0" smtClean="0">
                <a:solidFill>
                  <a:schemeClr val="bg1"/>
                </a:solidFill>
              </a:rPr>
              <a:t>April 2011</a:t>
            </a:r>
            <a:endParaRPr lang="en-US" dirty="0">
              <a:solidFill>
                <a:schemeClr val="bg1"/>
              </a:solidFill>
            </a:endParaRPr>
          </a:p>
        </p:txBody>
      </p:sp>
      <p:sp>
        <p:nvSpPr>
          <p:cNvPr id="2" name="TextBox 4"/>
          <p:cNvSpPr txBox="1">
            <a:spLocks noChangeArrowheads="1"/>
          </p:cNvSpPr>
          <p:nvPr/>
        </p:nvSpPr>
        <p:spPr bwMode="auto">
          <a:xfrm>
            <a:off x="3131840" y="620688"/>
            <a:ext cx="2088356" cy="400110"/>
          </a:xfrm>
          <a:prstGeom prst="rect">
            <a:avLst/>
          </a:prstGeom>
          <a:solidFill>
            <a:srgbClr val="FFFF00"/>
          </a:solidFill>
          <a:ln w="9525">
            <a:solidFill>
              <a:schemeClr val="tx1"/>
            </a:solidFill>
            <a:miter lim="800000"/>
            <a:headEnd/>
            <a:tailEnd/>
          </a:ln>
        </p:spPr>
        <p:txBody>
          <a:bodyPr wrap="squar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r>
              <a:rPr lang="en-US" sz="2000" dirty="0" err="1">
                <a:latin typeface="Verdana"/>
                <a:cs typeface="Verdana"/>
              </a:rPr>
              <a:t>M</a:t>
            </a:r>
            <a:r>
              <a:rPr lang="en-US" sz="2000" baseline="-25000" dirty="0" err="1">
                <a:latin typeface="Verdana"/>
                <a:cs typeface="Verdana"/>
              </a:rPr>
              <a:t>jj</a:t>
            </a:r>
            <a:r>
              <a:rPr lang="en-US" sz="2000" dirty="0">
                <a:latin typeface="Verdana"/>
                <a:cs typeface="Verdana"/>
              </a:rPr>
              <a:t> = </a:t>
            </a:r>
            <a:r>
              <a:rPr lang="en-US" sz="2000" dirty="0" smtClean="0">
                <a:latin typeface="Verdana"/>
                <a:cs typeface="Verdana"/>
              </a:rPr>
              <a:t>4.23 </a:t>
            </a:r>
            <a:r>
              <a:rPr lang="en-US" sz="2000" dirty="0" err="1" smtClean="0">
                <a:latin typeface="Verdana"/>
                <a:cs typeface="Verdana"/>
              </a:rPr>
              <a:t>TeV</a:t>
            </a:r>
            <a:endParaRPr lang="en-US" sz="2000" dirty="0">
              <a:latin typeface="Verdana"/>
              <a:cs typeface="Verdana"/>
            </a:endParaRPr>
          </a:p>
        </p:txBody>
      </p:sp>
      <p:sp>
        <p:nvSpPr>
          <p:cNvPr id="10" name="TextBox 9"/>
          <p:cNvSpPr txBox="1"/>
          <p:nvPr/>
        </p:nvSpPr>
        <p:spPr>
          <a:xfrm>
            <a:off x="2339752" y="5373216"/>
            <a:ext cx="4248472" cy="1384995"/>
          </a:xfrm>
          <a:prstGeom prst="rect">
            <a:avLst/>
          </a:prstGeom>
          <a:solidFill>
            <a:schemeClr val="bg1">
              <a:lumMod val="95000"/>
            </a:schemeClr>
          </a:solidFill>
          <a:ln>
            <a:solidFill>
              <a:srgbClr val="000000"/>
            </a:solidFill>
          </a:ln>
        </p:spPr>
        <p:txBody>
          <a:bodyPr wrap="squar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a:defRPr/>
            </a:pPr>
            <a:r>
              <a:rPr lang="en-US" sz="1400" dirty="0" err="1" smtClean="0">
                <a:solidFill>
                  <a:srgbClr val="0000FF"/>
                </a:solidFill>
                <a:latin typeface="Verdana"/>
                <a:cs typeface="Verdana"/>
              </a:rPr>
              <a:t>Mjj</a:t>
            </a:r>
            <a:r>
              <a:rPr lang="en-US" sz="1400" dirty="0" smtClean="0">
                <a:solidFill>
                  <a:srgbClr val="0000FF"/>
                </a:solidFill>
                <a:latin typeface="Verdana"/>
                <a:cs typeface="Verdana"/>
              </a:rPr>
              <a:t> = 4.23 </a:t>
            </a:r>
            <a:r>
              <a:rPr lang="en-US" sz="1400" dirty="0" err="1" smtClean="0">
                <a:solidFill>
                  <a:srgbClr val="0000FF"/>
                </a:solidFill>
                <a:latin typeface="Verdana"/>
                <a:cs typeface="Verdana"/>
              </a:rPr>
              <a:t>TeV</a:t>
            </a:r>
            <a:endParaRPr lang="en-US" sz="1400" dirty="0" smtClean="0">
              <a:solidFill>
                <a:srgbClr val="0000FF"/>
              </a:solidFill>
              <a:latin typeface="Verdana"/>
              <a:cs typeface="Verdana"/>
            </a:endParaRPr>
          </a:p>
          <a:p>
            <a:pPr>
              <a:defRPr/>
            </a:pPr>
            <a:r>
              <a:rPr lang="en-US" sz="1400" dirty="0" smtClean="0">
                <a:solidFill>
                  <a:srgbClr val="0000FF"/>
                </a:solidFill>
                <a:latin typeface="Verdana"/>
                <a:cs typeface="Verdana"/>
              </a:rPr>
              <a:t>Jet 1: </a:t>
            </a:r>
            <a:r>
              <a:rPr lang="en-US" sz="1400" dirty="0" err="1" smtClean="0">
                <a:solidFill>
                  <a:srgbClr val="0000FF"/>
                </a:solidFill>
                <a:latin typeface="Verdana"/>
                <a:cs typeface="Verdana"/>
              </a:rPr>
              <a:t>p</a:t>
            </a:r>
            <a:r>
              <a:rPr lang="en-US" sz="1400" baseline="-25000" dirty="0" err="1" smtClean="0">
                <a:solidFill>
                  <a:srgbClr val="0000FF"/>
                </a:solidFill>
                <a:latin typeface="Verdana"/>
                <a:cs typeface="Verdana"/>
              </a:rPr>
              <a:t>T</a:t>
            </a:r>
            <a:r>
              <a:rPr lang="en-US" sz="1400" dirty="0" smtClean="0">
                <a:solidFill>
                  <a:srgbClr val="0000FF"/>
                </a:solidFill>
                <a:latin typeface="Verdana"/>
                <a:cs typeface="Verdana"/>
              </a:rPr>
              <a:t> = 1.36 </a:t>
            </a:r>
            <a:r>
              <a:rPr lang="en-US" sz="1400" dirty="0" err="1" smtClean="0">
                <a:solidFill>
                  <a:srgbClr val="0000FF"/>
                </a:solidFill>
                <a:latin typeface="Verdana"/>
                <a:cs typeface="Verdana"/>
              </a:rPr>
              <a:t>TeV</a:t>
            </a:r>
            <a:r>
              <a:rPr lang="en-US" sz="1400" dirty="0" smtClean="0">
                <a:solidFill>
                  <a:srgbClr val="0000FF"/>
                </a:solidFill>
                <a:latin typeface="Verdana"/>
                <a:cs typeface="Verdana"/>
              </a:rPr>
              <a:t>, </a:t>
            </a:r>
            <a:r>
              <a:rPr lang="el-GR" sz="1400" dirty="0" smtClean="0">
                <a:solidFill>
                  <a:srgbClr val="0000FF"/>
                </a:solidFill>
                <a:latin typeface="Verdana"/>
                <a:cs typeface="Verdana"/>
              </a:rPr>
              <a:t>η =</a:t>
            </a:r>
            <a:r>
              <a:rPr lang="en-US" sz="1400" dirty="0" smtClean="0">
                <a:solidFill>
                  <a:srgbClr val="0000FF"/>
                </a:solidFill>
                <a:latin typeface="Verdana"/>
                <a:cs typeface="Verdana"/>
              </a:rPr>
              <a:t> -1.02, </a:t>
            </a:r>
            <a:r>
              <a:rPr lang="el-GR" sz="1400" dirty="0" smtClean="0">
                <a:solidFill>
                  <a:srgbClr val="0000FF"/>
                </a:solidFill>
                <a:latin typeface="Verdana"/>
                <a:cs typeface="Verdana"/>
              </a:rPr>
              <a:t>φ =3.01</a:t>
            </a:r>
          </a:p>
          <a:p>
            <a:pPr>
              <a:defRPr/>
            </a:pPr>
            <a:r>
              <a:rPr lang="en-US" sz="1400" dirty="0" smtClean="0">
                <a:solidFill>
                  <a:srgbClr val="0000FF"/>
                </a:solidFill>
                <a:latin typeface="Verdana"/>
                <a:cs typeface="Verdana"/>
              </a:rPr>
              <a:t>Jet 2: </a:t>
            </a:r>
            <a:r>
              <a:rPr lang="en-US" sz="1400" dirty="0" err="1" smtClean="0">
                <a:solidFill>
                  <a:srgbClr val="0000FF"/>
                </a:solidFill>
                <a:latin typeface="Verdana"/>
                <a:cs typeface="Verdana"/>
              </a:rPr>
              <a:t>p</a:t>
            </a:r>
            <a:r>
              <a:rPr lang="en-US" sz="1400" baseline="-25000" dirty="0" err="1" smtClean="0">
                <a:solidFill>
                  <a:srgbClr val="0000FF"/>
                </a:solidFill>
                <a:latin typeface="Verdana"/>
                <a:cs typeface="Verdana"/>
              </a:rPr>
              <a:t>T</a:t>
            </a:r>
            <a:r>
              <a:rPr lang="en-US" sz="1400" dirty="0" smtClean="0">
                <a:solidFill>
                  <a:srgbClr val="0000FF"/>
                </a:solidFill>
                <a:latin typeface="Verdana"/>
                <a:cs typeface="Verdana"/>
              </a:rPr>
              <a:t> = 1.</a:t>
            </a:r>
            <a:r>
              <a:rPr lang="el-GR" sz="1400" dirty="0" smtClean="0">
                <a:solidFill>
                  <a:srgbClr val="0000FF"/>
                </a:solidFill>
                <a:latin typeface="Verdana"/>
                <a:cs typeface="Verdana"/>
              </a:rPr>
              <a:t>29</a:t>
            </a:r>
            <a:r>
              <a:rPr lang="en-US" sz="1400" dirty="0" smtClean="0">
                <a:solidFill>
                  <a:srgbClr val="0000FF"/>
                </a:solidFill>
                <a:latin typeface="Verdana"/>
                <a:cs typeface="Verdana"/>
              </a:rPr>
              <a:t> </a:t>
            </a:r>
            <a:r>
              <a:rPr lang="en-US" sz="1400" dirty="0" err="1">
                <a:solidFill>
                  <a:srgbClr val="0000FF"/>
                </a:solidFill>
                <a:latin typeface="Verdana"/>
                <a:cs typeface="Verdana"/>
              </a:rPr>
              <a:t>T</a:t>
            </a:r>
            <a:r>
              <a:rPr lang="en-US" sz="1400" dirty="0" err="1" smtClean="0">
                <a:solidFill>
                  <a:srgbClr val="0000FF"/>
                </a:solidFill>
                <a:latin typeface="Verdana"/>
                <a:cs typeface="Verdana"/>
              </a:rPr>
              <a:t>eV</a:t>
            </a:r>
            <a:r>
              <a:rPr lang="en-US" sz="1400" dirty="0" smtClean="0">
                <a:solidFill>
                  <a:srgbClr val="0000FF"/>
                </a:solidFill>
                <a:latin typeface="Verdana"/>
                <a:cs typeface="Verdana"/>
              </a:rPr>
              <a:t>, </a:t>
            </a:r>
            <a:r>
              <a:rPr lang="el-GR" sz="1400" dirty="0" smtClean="0">
                <a:solidFill>
                  <a:srgbClr val="0000FF"/>
                </a:solidFill>
                <a:latin typeface="Verdana"/>
                <a:cs typeface="Verdana"/>
              </a:rPr>
              <a:t>η = </a:t>
            </a:r>
            <a:r>
              <a:rPr lang="el-GR" sz="1400" dirty="0">
                <a:solidFill>
                  <a:srgbClr val="0000FF"/>
                </a:solidFill>
                <a:latin typeface="Verdana"/>
                <a:cs typeface="Verdana"/>
              </a:rPr>
              <a:t> </a:t>
            </a:r>
            <a:r>
              <a:rPr lang="el-GR" sz="1400" dirty="0" smtClean="0">
                <a:solidFill>
                  <a:srgbClr val="0000FF"/>
                </a:solidFill>
                <a:latin typeface="Verdana"/>
                <a:cs typeface="Verdana"/>
              </a:rPr>
              <a:t>1</a:t>
            </a:r>
            <a:r>
              <a:rPr lang="en-US" sz="1400" dirty="0" smtClean="0">
                <a:solidFill>
                  <a:srgbClr val="0000FF"/>
                </a:solidFill>
                <a:latin typeface="Verdana"/>
                <a:cs typeface="Verdana"/>
              </a:rPr>
              <a:t>.</a:t>
            </a:r>
            <a:r>
              <a:rPr lang="el-GR" sz="1400" dirty="0" smtClean="0">
                <a:solidFill>
                  <a:srgbClr val="0000FF"/>
                </a:solidFill>
                <a:latin typeface="Verdana"/>
                <a:cs typeface="Verdana"/>
              </a:rPr>
              <a:t>06, φ = 0.09</a:t>
            </a:r>
            <a:endParaRPr lang="en-US" sz="1400" dirty="0" smtClean="0">
              <a:solidFill>
                <a:srgbClr val="0000FF"/>
              </a:solidFill>
              <a:latin typeface="Verdana"/>
              <a:cs typeface="Verdana"/>
            </a:endParaRPr>
          </a:p>
          <a:p>
            <a:pPr>
              <a:defRPr/>
            </a:pPr>
            <a:r>
              <a:rPr lang="en-US" sz="1400" dirty="0" err="1" smtClean="0">
                <a:solidFill>
                  <a:srgbClr val="0000FF"/>
                </a:solidFill>
                <a:latin typeface="Verdana"/>
                <a:cs typeface="Verdana"/>
              </a:rPr>
              <a:t>Etmiss</a:t>
            </a:r>
            <a:r>
              <a:rPr lang="en-US" sz="1400" dirty="0" smtClean="0">
                <a:solidFill>
                  <a:srgbClr val="0000FF"/>
                </a:solidFill>
                <a:latin typeface="Verdana"/>
                <a:cs typeface="Verdana"/>
              </a:rPr>
              <a:t> = 125 </a:t>
            </a:r>
            <a:r>
              <a:rPr lang="en-US" sz="1400" dirty="0" err="1" smtClean="0">
                <a:solidFill>
                  <a:srgbClr val="0000FF"/>
                </a:solidFill>
                <a:latin typeface="Verdana"/>
                <a:cs typeface="Verdana"/>
              </a:rPr>
              <a:t>GeV</a:t>
            </a:r>
            <a:r>
              <a:rPr lang="en-US" sz="1400" dirty="0" smtClean="0">
                <a:solidFill>
                  <a:srgbClr val="0000FF"/>
                </a:solidFill>
                <a:latin typeface="Verdana"/>
                <a:cs typeface="Verdana"/>
              </a:rPr>
              <a:t>, </a:t>
            </a:r>
            <a:r>
              <a:rPr lang="el-GR" sz="1400" dirty="0" smtClean="0">
                <a:solidFill>
                  <a:srgbClr val="0000FF"/>
                </a:solidFill>
                <a:latin typeface="Verdana"/>
                <a:cs typeface="Verdana"/>
              </a:rPr>
              <a:t>φ</a:t>
            </a:r>
            <a:r>
              <a:rPr lang="en-US" sz="1400" dirty="0" smtClean="0">
                <a:solidFill>
                  <a:srgbClr val="0000FF"/>
                </a:solidFill>
                <a:latin typeface="Verdana"/>
                <a:cs typeface="Verdana"/>
              </a:rPr>
              <a:t> = -0.44</a:t>
            </a:r>
            <a:endParaRPr lang="el-GR" sz="1400" dirty="0">
              <a:solidFill>
                <a:srgbClr val="0000FF"/>
              </a:solidFill>
              <a:latin typeface="Verdana"/>
              <a:cs typeface="Verdana"/>
            </a:endParaRPr>
          </a:p>
          <a:p>
            <a:pPr>
              <a:defRPr/>
            </a:pPr>
            <a:r>
              <a:rPr lang="en-US" sz="1400" dirty="0" smtClean="0">
                <a:solidFill>
                  <a:srgbClr val="0000FF"/>
                </a:solidFill>
                <a:latin typeface="Verdana"/>
                <a:cs typeface="Verdana"/>
              </a:rPr>
              <a:t>Sum Et= </a:t>
            </a:r>
            <a:r>
              <a:rPr lang="el-GR" sz="1400" dirty="0" smtClean="0">
                <a:solidFill>
                  <a:srgbClr val="0000FF"/>
                </a:solidFill>
                <a:latin typeface="Verdana"/>
                <a:cs typeface="Verdana"/>
              </a:rPr>
              <a:t>3.33</a:t>
            </a:r>
            <a:r>
              <a:rPr lang="en-US" sz="1400" dirty="0" smtClean="0">
                <a:solidFill>
                  <a:srgbClr val="0000FF"/>
                </a:solidFill>
                <a:latin typeface="Verdana"/>
                <a:cs typeface="Verdana"/>
              </a:rPr>
              <a:t> </a:t>
            </a:r>
            <a:r>
              <a:rPr lang="el-GR" sz="1400" dirty="0" smtClean="0">
                <a:solidFill>
                  <a:srgbClr val="0000FF"/>
                </a:solidFill>
                <a:latin typeface="Verdana"/>
                <a:cs typeface="Verdana"/>
              </a:rPr>
              <a:t>Τ</a:t>
            </a:r>
            <a:r>
              <a:rPr lang="en-US" sz="1400" dirty="0" err="1" smtClean="0">
                <a:solidFill>
                  <a:srgbClr val="0000FF"/>
                </a:solidFill>
                <a:latin typeface="Verdana"/>
                <a:cs typeface="Verdana"/>
              </a:rPr>
              <a:t>eV</a:t>
            </a:r>
            <a:endParaRPr lang="el-GR" sz="1400" dirty="0" smtClean="0">
              <a:solidFill>
                <a:srgbClr val="0000FF"/>
              </a:solidFill>
              <a:latin typeface="Verdana"/>
              <a:cs typeface="Verdana"/>
            </a:endParaRPr>
          </a:p>
          <a:p>
            <a:pPr>
              <a:defRPr/>
            </a:pPr>
            <a:r>
              <a:rPr lang="en-US" sz="1400" dirty="0" err="1">
                <a:solidFill>
                  <a:srgbClr val="0000FF"/>
                </a:solidFill>
                <a:latin typeface="Verdana"/>
                <a:cs typeface="Verdana"/>
              </a:rPr>
              <a:t>p</a:t>
            </a:r>
            <a:r>
              <a:rPr lang="en-US" sz="1400" baseline="-25000" dirty="0" err="1">
                <a:solidFill>
                  <a:srgbClr val="0000FF"/>
                </a:solidFill>
                <a:latin typeface="Verdana"/>
                <a:cs typeface="Verdana"/>
              </a:rPr>
              <a:t>T</a:t>
            </a:r>
            <a:r>
              <a:rPr lang="en-US" sz="1400" dirty="0">
                <a:solidFill>
                  <a:srgbClr val="0000FF"/>
                </a:solidFill>
                <a:latin typeface="Verdana"/>
                <a:cs typeface="Verdana"/>
              </a:rPr>
              <a:t> </a:t>
            </a:r>
            <a:r>
              <a:rPr lang="en-US" sz="1400" dirty="0" smtClean="0">
                <a:solidFill>
                  <a:srgbClr val="0000FF"/>
                </a:solidFill>
                <a:latin typeface="Verdana"/>
                <a:cs typeface="Verdana"/>
              </a:rPr>
              <a:t>(cut) = 0.5 </a:t>
            </a:r>
            <a:r>
              <a:rPr lang="en-US" sz="1400" dirty="0" err="1" smtClean="0">
                <a:solidFill>
                  <a:srgbClr val="0000FF"/>
                </a:solidFill>
                <a:latin typeface="Verdana"/>
                <a:cs typeface="Verdana"/>
              </a:rPr>
              <a:t>GeV</a:t>
            </a:r>
            <a:endParaRPr lang="el-GR" sz="1400" dirty="0" smtClean="0">
              <a:solidFill>
                <a:srgbClr val="0000FF"/>
              </a:solidFill>
              <a:latin typeface="Verdana"/>
              <a:cs typeface="Verdana"/>
            </a:endParaRPr>
          </a:p>
        </p:txBody>
      </p:sp>
      <p:pic>
        <p:nvPicPr>
          <p:cNvPr id="5" name="Picture 4" descr="JiveXML_201269_80898559-EventInfo-YX-LegoPlot-RZ-RZ-2012-05-30-23-40-23_thum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052736"/>
            <a:ext cx="6408712" cy="4272475"/>
          </a:xfrm>
          <a:prstGeom prst="rect">
            <a:avLst/>
          </a:prstGeom>
        </p:spPr>
      </p:pic>
      <p:sp>
        <p:nvSpPr>
          <p:cNvPr id="11" name="Footer Placeholder 1"/>
          <p:cNvSpPr>
            <a:spLocks noGrp="1"/>
          </p:cNvSpPr>
          <p:nvPr>
            <p:ph type="ftr" sz="quarter" idx="10"/>
          </p:nvPr>
        </p:nvSpPr>
        <p:spPr>
          <a:xfrm>
            <a:off x="179512" y="6487492"/>
            <a:ext cx="1971328" cy="381000"/>
          </a:xfrm>
        </p:spPr>
        <p:txBody>
          <a:bodyPr/>
          <a:lstStyle/>
          <a:p>
            <a:pPr>
              <a:defRPr/>
            </a:pPr>
            <a:r>
              <a:rPr lang="el-GR" sz="1100" smtClean="0">
                <a:latin typeface="Verdana"/>
                <a:cs typeface="Verdana"/>
              </a:rPr>
              <a:t>Ανιχνευτές Σωματιδίων</a:t>
            </a:r>
            <a:endParaRPr lang="en-US" sz="1100" dirty="0">
              <a:latin typeface="Verdana"/>
              <a:cs typeface="Verdana"/>
            </a:endParaRPr>
          </a:p>
        </p:txBody>
      </p:sp>
      <p:sp>
        <p:nvSpPr>
          <p:cNvPr id="13" name="TextBox 12"/>
          <p:cNvSpPr txBox="1"/>
          <p:nvPr/>
        </p:nvSpPr>
        <p:spPr>
          <a:xfrm>
            <a:off x="8604448" y="6516990"/>
            <a:ext cx="539552" cy="338554"/>
          </a:xfrm>
          <a:prstGeom prst="rect">
            <a:avLst/>
          </a:prstGeom>
          <a:noFill/>
        </p:spPr>
        <p:txBody>
          <a:bodyPr wrap="square" rtlCol="0">
            <a:spAutoFit/>
          </a:bodyPr>
          <a:lstStyle/>
          <a:p>
            <a:pPr algn="ctr"/>
            <a:r>
              <a:rPr lang="en-US" dirty="0" smtClean="0"/>
              <a:t>31</a:t>
            </a:r>
            <a:endParaRPr lang="en-US" dirty="0"/>
          </a:p>
        </p:txBody>
      </p:sp>
      <p:pic>
        <p:nvPicPr>
          <p:cNvPr id="14" name="Picture 6" descr="gpyrforos"/>
          <p:cNvPicPr>
            <a:picLocks noChangeAspect="1" noChangeArrowheads="1"/>
          </p:cNvPicPr>
          <p:nvPr/>
        </p:nvPicPr>
        <p:blipFill>
          <a:blip r:embed="rId4"/>
          <a:srcRect/>
          <a:stretch>
            <a:fillRect/>
          </a:stretch>
        </p:blipFill>
        <p:spPr bwMode="auto">
          <a:xfrm>
            <a:off x="0" y="476672"/>
            <a:ext cx="520824" cy="520824"/>
          </a:xfrm>
          <a:prstGeom prst="rect">
            <a:avLst/>
          </a:prstGeom>
          <a:solidFill>
            <a:schemeClr val="accent2"/>
          </a:solidFill>
          <a:ln w="28575">
            <a:solidFill>
              <a:srgbClr val="008000"/>
            </a:solidFill>
            <a:miter lim="800000"/>
            <a:headEnd/>
            <a:tailEnd/>
          </a:ln>
        </p:spPr>
      </p:pic>
      <p:pic>
        <p:nvPicPr>
          <p:cNvPr id="16"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89660" y="476672"/>
            <a:ext cx="554340" cy="697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D73805D3-52DD-744A-BC79-0DD202BE000D}" type="slidenum">
              <a:rPr lang="en-US" smtClean="0"/>
              <a:pPr/>
              <a:t>46</a:t>
            </a:fld>
            <a:endParaRPr lang="en-US"/>
          </a:p>
        </p:txBody>
      </p:sp>
    </p:spTree>
    <p:extLst>
      <p:ext uri="{BB962C8B-B14F-4D97-AF65-F5344CB8AC3E}">
        <p14:creationId xmlns:p14="http://schemas.microsoft.com/office/powerpoint/2010/main" val="261125208"/>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691" name="Text Box 4"/>
          <p:cNvSpPr txBox="1">
            <a:spLocks noChangeArrowheads="1"/>
          </p:cNvSpPr>
          <p:nvPr/>
        </p:nvSpPr>
        <p:spPr bwMode="auto">
          <a:xfrm>
            <a:off x="1" y="603250"/>
            <a:ext cx="907415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3200" b="1" dirty="0">
                <a:solidFill>
                  <a:srgbClr val="FFFF00"/>
                </a:solidFill>
                <a:latin typeface="Arial" charset="0"/>
              </a:rPr>
              <a:t>The </a:t>
            </a:r>
            <a:r>
              <a:rPr lang="ja-JP" altLang="en-US" sz="3200" b="1" dirty="0">
                <a:solidFill>
                  <a:srgbClr val="FFFF00"/>
                </a:solidFill>
                <a:latin typeface="Arial" charset="0"/>
              </a:rPr>
              <a:t>“</a:t>
            </a:r>
            <a:r>
              <a:rPr lang="en-US" sz="3200" b="1" dirty="0">
                <a:solidFill>
                  <a:srgbClr val="FFFF00"/>
                </a:solidFill>
                <a:latin typeface="Arial" charset="0"/>
              </a:rPr>
              <a:t>golden</a:t>
            </a:r>
            <a:r>
              <a:rPr lang="ja-JP" altLang="en-US" sz="3200" b="1" dirty="0">
                <a:solidFill>
                  <a:srgbClr val="FFFF00"/>
                </a:solidFill>
                <a:latin typeface="Arial" charset="0"/>
              </a:rPr>
              <a:t>”</a:t>
            </a:r>
            <a:r>
              <a:rPr lang="en-US" sz="3200" b="1" dirty="0">
                <a:solidFill>
                  <a:srgbClr val="FFFF00"/>
                </a:solidFill>
                <a:latin typeface="Arial" charset="0"/>
              </a:rPr>
              <a:t> </a:t>
            </a:r>
            <a:r>
              <a:rPr lang="en-US" sz="3200" b="1" dirty="0" err="1">
                <a:solidFill>
                  <a:srgbClr val="FFFF00"/>
                </a:solidFill>
                <a:latin typeface="Symbol" charset="0"/>
                <a:cs typeface="Symbol" charset="0"/>
              </a:rPr>
              <a:t>mm</a:t>
            </a:r>
            <a:r>
              <a:rPr lang="en-US" sz="3200" b="1" dirty="0" err="1">
                <a:solidFill>
                  <a:srgbClr val="FFFF00"/>
                </a:solidFill>
                <a:latin typeface="Arial" charset="0"/>
                <a:ea typeface="Symbol" charset="0"/>
                <a:cs typeface="Symbol" charset="0"/>
              </a:rPr>
              <a:t>+jets</a:t>
            </a:r>
            <a:r>
              <a:rPr lang="en-US" sz="3200" b="1" dirty="0">
                <a:solidFill>
                  <a:srgbClr val="FFFF00"/>
                </a:solidFill>
                <a:latin typeface="Arial" charset="0"/>
                <a:ea typeface="Symbol" charset="0"/>
                <a:cs typeface="Symbol" charset="0"/>
              </a:rPr>
              <a:t> candidate </a:t>
            </a:r>
            <a:r>
              <a:rPr lang="el-GR" sz="3200" b="1" dirty="0" smtClean="0">
                <a:solidFill>
                  <a:srgbClr val="FFFF00"/>
                </a:solidFill>
                <a:latin typeface="Arial" charset="0"/>
                <a:ea typeface="Symbol" charset="0"/>
                <a:cs typeface="Symbol" charset="0"/>
              </a:rPr>
              <a:t>18 </a:t>
            </a:r>
            <a:r>
              <a:rPr lang="en-US" sz="3200" b="1" dirty="0" smtClean="0">
                <a:solidFill>
                  <a:srgbClr val="FFFF00"/>
                </a:solidFill>
                <a:latin typeface="Arial" charset="0"/>
                <a:ea typeface="Symbol" charset="0"/>
                <a:cs typeface="Symbol" charset="0"/>
              </a:rPr>
              <a:t>July </a:t>
            </a:r>
            <a:r>
              <a:rPr lang="el-GR" sz="3200" b="1" dirty="0" smtClean="0">
                <a:solidFill>
                  <a:srgbClr val="FFFF00"/>
                </a:solidFill>
                <a:latin typeface="Arial" charset="0"/>
                <a:ea typeface="Symbol" charset="0"/>
                <a:cs typeface="Symbol" charset="0"/>
              </a:rPr>
              <a:t>2011</a:t>
            </a:r>
            <a:endParaRPr lang="en-US" sz="3200" b="1" dirty="0">
              <a:solidFill>
                <a:srgbClr val="FFFF00"/>
              </a:solidFill>
              <a:latin typeface="Arial" charset="0"/>
              <a:ea typeface="Symbol" charset="0"/>
              <a:cs typeface="Symbol" charset="0"/>
            </a:endParaRPr>
          </a:p>
        </p:txBody>
      </p:sp>
      <p:sp>
        <p:nvSpPr>
          <p:cNvPr id="2" name="Footer Placeholder 1"/>
          <p:cNvSpPr>
            <a:spLocks noGrp="1"/>
          </p:cNvSpPr>
          <p:nvPr>
            <p:ph type="ftr" sz="quarter" idx="11"/>
          </p:nvPr>
        </p:nvSpPr>
        <p:spPr/>
        <p:txBody>
          <a:bodyPr/>
          <a:lstStyle/>
          <a:p>
            <a:pPr>
              <a:defRPr/>
            </a:pPr>
            <a:r>
              <a:rPr lang="el-GR" smtClean="0"/>
              <a:t>Ανιχνευτές Σωματιδίων</a:t>
            </a:r>
            <a:endParaRPr lang="en-US"/>
          </a:p>
        </p:txBody>
      </p:sp>
      <p:sp>
        <p:nvSpPr>
          <p:cNvPr id="3" name="Slide Number Placeholder 2"/>
          <p:cNvSpPr>
            <a:spLocks noGrp="1"/>
          </p:cNvSpPr>
          <p:nvPr>
            <p:ph type="sldNum" sz="quarter" idx="12"/>
          </p:nvPr>
        </p:nvSpPr>
        <p:spPr/>
        <p:txBody>
          <a:bodyPr/>
          <a:lstStyle/>
          <a:p>
            <a:fld id="{85CF6005-4D3D-C844-A066-A13947A26CA7}" type="slidenum">
              <a:rPr lang="en-US" smtClean="0"/>
              <a:pPr/>
              <a:t>47</a:t>
            </a:fld>
            <a:endParaRPr lang="en-US"/>
          </a:p>
        </p:txBody>
      </p:sp>
      <p:pic>
        <p:nvPicPr>
          <p:cNvPr id="6"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447800" y="152400"/>
            <a:ext cx="3733800" cy="526439"/>
          </a:xfrm>
          <a:ln>
            <a:solidFill>
              <a:schemeClr val="bg1"/>
            </a:solidFill>
          </a:ln>
        </p:spPr>
        <p:txBody>
          <a:bodyPr/>
          <a:lstStyle/>
          <a:p>
            <a:pPr algn="ctr"/>
            <a:r>
              <a:rPr lang="el-GR" sz="2800" b="1" dirty="0" smtClean="0">
                <a:solidFill>
                  <a:srgbClr val="FF0000"/>
                </a:solidFill>
              </a:rPr>
              <a:t>Μποζόνιο </a:t>
            </a:r>
            <a:r>
              <a:rPr lang="en-US" sz="2800" b="1" dirty="0" smtClean="0">
                <a:solidFill>
                  <a:srgbClr val="FF0000"/>
                </a:solidFill>
              </a:rPr>
              <a:t>HIGGS</a:t>
            </a:r>
            <a:endParaRPr lang="el-GR" sz="2800" b="1" dirty="0">
              <a:solidFill>
                <a:srgbClr val="FF0000"/>
              </a:solidFill>
            </a:endParaRPr>
          </a:p>
        </p:txBody>
      </p:sp>
      <p:sp>
        <p:nvSpPr>
          <p:cNvPr id="12" name="TextBox 11"/>
          <p:cNvSpPr txBox="1"/>
          <p:nvPr/>
        </p:nvSpPr>
        <p:spPr>
          <a:xfrm>
            <a:off x="393700" y="939800"/>
            <a:ext cx="8420100" cy="369332"/>
          </a:xfrm>
          <a:prstGeom prst="rect">
            <a:avLst/>
          </a:prstGeom>
          <a:noFill/>
        </p:spPr>
        <p:txBody>
          <a:bodyPr wrap="square" rtlCol="0">
            <a:spAutoFit/>
          </a:bodyPr>
          <a:lstStyle/>
          <a:p>
            <a:pPr algn="ctr"/>
            <a:r>
              <a:rPr lang="el-GR" sz="1800" dirty="0" smtClean="0">
                <a:latin typeface="+mn-lt"/>
              </a:rPr>
              <a:t>ΠΕΡΙΟΧΕΣ ΠΟΥ ΜΠΟΡΕΙ ΝΑ ΥΠΑΡΧΕΙ ΤΟ ΜΠΟΖΟΝΙΟ</a:t>
            </a:r>
            <a:endParaRPr lang="en-US" sz="1800" dirty="0">
              <a:latin typeface="+mn-lt"/>
            </a:endParaRPr>
          </a:p>
        </p:txBody>
      </p:sp>
      <p:sp>
        <p:nvSpPr>
          <p:cNvPr id="5" name="TextBox 4"/>
          <p:cNvSpPr txBox="1"/>
          <p:nvPr/>
        </p:nvSpPr>
        <p:spPr>
          <a:xfrm>
            <a:off x="228600" y="6173569"/>
            <a:ext cx="8305800" cy="646331"/>
          </a:xfrm>
          <a:prstGeom prst="rect">
            <a:avLst/>
          </a:prstGeom>
          <a:noFill/>
          <a:ln>
            <a:solidFill>
              <a:srgbClr val="FF0000"/>
            </a:solidFill>
          </a:ln>
        </p:spPr>
        <p:txBody>
          <a:bodyPr wrap="square" rtlCol="0">
            <a:spAutoFit/>
          </a:bodyPr>
          <a:lstStyle/>
          <a:p>
            <a:pPr algn="ctr"/>
            <a:r>
              <a:rPr lang="el-GR" dirty="0" smtClean="0">
                <a:latin typeface="+mn-lt"/>
              </a:rPr>
              <a:t>Η συνεχής γραμμή είναι το πείραμα και η διακεκομμένη γραμμή είναι τα αναμενόμενα αποτελέσματα</a:t>
            </a:r>
            <a:endParaRPr lang="en-US" dirty="0">
              <a:latin typeface="+mn-lt"/>
            </a:endParaRPr>
          </a:p>
        </p:txBody>
      </p:sp>
      <p:pic>
        <p:nvPicPr>
          <p:cNvPr id="2" name="Picture 1" descr="thumb_fig_06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219200"/>
            <a:ext cx="5062483" cy="3670300"/>
          </a:xfrm>
          <a:prstGeom prst="rect">
            <a:avLst/>
          </a:prstGeom>
        </p:spPr>
      </p:pic>
      <p:sp>
        <p:nvSpPr>
          <p:cNvPr id="7" name="Rectangle 6"/>
          <p:cNvSpPr/>
          <p:nvPr/>
        </p:nvSpPr>
        <p:spPr>
          <a:xfrm>
            <a:off x="127000" y="4814501"/>
            <a:ext cx="3644900" cy="646331"/>
          </a:xfrm>
          <a:prstGeom prst="rect">
            <a:avLst/>
          </a:prstGeom>
        </p:spPr>
        <p:txBody>
          <a:bodyPr wrap="square">
            <a:spAutoFit/>
          </a:bodyPr>
          <a:lstStyle/>
          <a:p>
            <a:r>
              <a:rPr lang="hu-HU" dirty="0">
                <a:latin typeface="+mn-lt"/>
              </a:rPr>
              <a:t>H→WW(∗)→l+νl−</a:t>
            </a:r>
            <a:r>
              <a:rPr lang="hu-HU" dirty="0" smtClean="0">
                <a:latin typeface="+mn-lt"/>
              </a:rPr>
              <a:t>ν</a:t>
            </a:r>
            <a:endParaRPr lang="el-GR" dirty="0" smtClean="0">
              <a:latin typeface="+mn-lt"/>
            </a:endParaRPr>
          </a:p>
          <a:p>
            <a:r>
              <a:rPr lang="hu-HU" dirty="0" smtClean="0">
                <a:latin typeface="+mn-lt"/>
              </a:rPr>
              <a:t>H</a:t>
            </a:r>
            <a:r>
              <a:rPr lang="hu-HU" dirty="0">
                <a:latin typeface="+mn-lt"/>
              </a:rPr>
              <a:t>→</a:t>
            </a:r>
            <a:r>
              <a:rPr lang="hu-HU" dirty="0" smtClean="0">
                <a:latin typeface="+mn-lt"/>
              </a:rPr>
              <a:t>bb</a:t>
            </a:r>
            <a:r>
              <a:rPr lang="el-GR" dirty="0" smtClean="0">
                <a:latin typeface="+mn-lt"/>
              </a:rPr>
              <a:t>                     </a:t>
            </a:r>
            <a:r>
              <a:rPr lang="el-GR" sz="1100" dirty="0" smtClean="0">
                <a:solidFill>
                  <a:srgbClr val="FF0000"/>
                </a:solidFill>
                <a:latin typeface="+mn-lt"/>
              </a:rPr>
              <a:t>ΚΟΚΚΙΝΗ ΓΡΑΜΜΗ</a:t>
            </a:r>
          </a:p>
          <a:p>
            <a:r>
              <a:rPr lang="hu-HU" dirty="0" smtClean="0">
                <a:latin typeface="+mn-lt"/>
              </a:rPr>
              <a:t>H</a:t>
            </a:r>
            <a:r>
              <a:rPr lang="hu-HU" dirty="0">
                <a:latin typeface="+mn-lt"/>
              </a:rPr>
              <a:t>→τ+τ− </a:t>
            </a:r>
            <a:endParaRPr lang="en-US" dirty="0">
              <a:latin typeface="+mn-lt"/>
            </a:endParaRPr>
          </a:p>
        </p:txBody>
      </p:sp>
      <p:sp>
        <p:nvSpPr>
          <p:cNvPr id="11" name="Rectangle 10"/>
          <p:cNvSpPr/>
          <p:nvPr/>
        </p:nvSpPr>
        <p:spPr>
          <a:xfrm>
            <a:off x="138471" y="5525701"/>
            <a:ext cx="3163529" cy="461665"/>
          </a:xfrm>
          <a:prstGeom prst="rect">
            <a:avLst/>
          </a:prstGeom>
        </p:spPr>
        <p:txBody>
          <a:bodyPr wrap="square">
            <a:spAutoFit/>
          </a:bodyPr>
          <a:lstStyle/>
          <a:p>
            <a:r>
              <a:rPr lang="en-US" dirty="0" err="1">
                <a:latin typeface="+mn-lt"/>
              </a:rPr>
              <a:t>H→</a:t>
            </a:r>
            <a:r>
              <a:rPr lang="en-US" dirty="0" err="1" smtClean="0">
                <a:latin typeface="+mn-lt"/>
              </a:rPr>
              <a:t>γγ</a:t>
            </a:r>
            <a:endParaRPr lang="el-GR" dirty="0" smtClean="0">
              <a:latin typeface="+mn-lt"/>
            </a:endParaRPr>
          </a:p>
          <a:p>
            <a:r>
              <a:rPr lang="en-US" dirty="0" smtClean="0">
                <a:latin typeface="+mn-lt"/>
              </a:rPr>
              <a:t>H</a:t>
            </a:r>
            <a:r>
              <a:rPr lang="en-US" dirty="0">
                <a:latin typeface="+mn-lt"/>
              </a:rPr>
              <a:t>→ZZ(∗)→</a:t>
            </a:r>
            <a:r>
              <a:rPr lang="en-US" dirty="0" err="1">
                <a:latin typeface="+mn-lt"/>
              </a:rPr>
              <a:t>l+l−l+l</a:t>
            </a:r>
            <a:r>
              <a:rPr lang="en-US" dirty="0" smtClean="0">
                <a:latin typeface="+mn-lt"/>
              </a:rPr>
              <a:t>−</a:t>
            </a:r>
            <a:r>
              <a:rPr lang="el-GR" sz="1100" dirty="0" smtClean="0">
                <a:solidFill>
                  <a:srgbClr val="0000FF"/>
                </a:solidFill>
                <a:latin typeface="+mn-lt"/>
              </a:rPr>
              <a:t>ΜΠΛΕ ΓΡΑΜΜΗ</a:t>
            </a:r>
            <a:endParaRPr lang="en-US" sz="1100" dirty="0">
              <a:solidFill>
                <a:srgbClr val="0000FF"/>
              </a:solidFill>
              <a:latin typeface="+mn-lt"/>
            </a:endParaRPr>
          </a:p>
        </p:txBody>
      </p:sp>
      <p:pic>
        <p:nvPicPr>
          <p:cNvPr id="13" name="Picture 12" descr="Screen shot 2012-04-28 at 7.13.2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1333500"/>
            <a:ext cx="4533900" cy="3479800"/>
          </a:xfrm>
          <a:prstGeom prst="rect">
            <a:avLst/>
          </a:prstGeom>
        </p:spPr>
      </p:pic>
      <p:sp>
        <p:nvSpPr>
          <p:cNvPr id="14" name="TextBox 13"/>
          <p:cNvSpPr txBox="1"/>
          <p:nvPr/>
        </p:nvSpPr>
        <p:spPr>
          <a:xfrm>
            <a:off x="3365500" y="5130800"/>
            <a:ext cx="4229100" cy="707886"/>
          </a:xfrm>
          <a:prstGeom prst="rect">
            <a:avLst/>
          </a:prstGeom>
          <a:noFill/>
          <a:ln w="38100" cmpd="sng">
            <a:solidFill>
              <a:srgbClr val="FF0000"/>
            </a:solidFill>
          </a:ln>
        </p:spPr>
        <p:txBody>
          <a:bodyPr wrap="square" rtlCol="0">
            <a:spAutoFit/>
          </a:bodyPr>
          <a:lstStyle/>
          <a:p>
            <a:pPr algn="ctr"/>
            <a:r>
              <a:rPr lang="en-US" sz="2000" dirty="0" err="1" smtClean="0">
                <a:solidFill>
                  <a:srgbClr val="0000FF"/>
                </a:solidFill>
                <a:latin typeface="+mn-lt"/>
              </a:rPr>
              <a:t>m</a:t>
            </a:r>
            <a:r>
              <a:rPr lang="en-US" sz="2000" baseline="-25000" dirty="0" err="1" smtClean="0">
                <a:solidFill>
                  <a:srgbClr val="0000FF"/>
                </a:solidFill>
                <a:latin typeface="+mn-lt"/>
              </a:rPr>
              <a:t>H</a:t>
            </a:r>
            <a:r>
              <a:rPr lang="en-US" sz="2000" dirty="0" smtClean="0">
                <a:solidFill>
                  <a:srgbClr val="0000FF"/>
                </a:solidFill>
                <a:latin typeface="+mn-lt"/>
              </a:rPr>
              <a:t> = (117.5-118.5) </a:t>
            </a:r>
            <a:r>
              <a:rPr lang="en-US" sz="2000" dirty="0" err="1" smtClean="0">
                <a:solidFill>
                  <a:srgbClr val="0000FF"/>
                </a:solidFill>
                <a:latin typeface="+mn-lt"/>
              </a:rPr>
              <a:t>GeV</a:t>
            </a:r>
            <a:r>
              <a:rPr lang="en-US" sz="2000" dirty="0" smtClean="0">
                <a:solidFill>
                  <a:srgbClr val="0000FF"/>
                </a:solidFill>
                <a:latin typeface="+mn-lt"/>
              </a:rPr>
              <a:t>/c</a:t>
            </a:r>
            <a:r>
              <a:rPr lang="en-US" sz="2000" baseline="30000" dirty="0" smtClean="0">
                <a:solidFill>
                  <a:srgbClr val="0000FF"/>
                </a:solidFill>
                <a:latin typeface="+mn-lt"/>
              </a:rPr>
              <a:t>2</a:t>
            </a:r>
          </a:p>
          <a:p>
            <a:pPr algn="just"/>
            <a:r>
              <a:rPr lang="en-US" sz="2000" dirty="0" smtClean="0">
                <a:solidFill>
                  <a:srgbClr val="0000FF"/>
                </a:solidFill>
                <a:latin typeface="+mn-lt"/>
              </a:rPr>
              <a:t>          (122.5</a:t>
            </a:r>
            <a:r>
              <a:rPr lang="en-US" sz="2000" dirty="0">
                <a:solidFill>
                  <a:srgbClr val="0000FF"/>
                </a:solidFill>
              </a:rPr>
              <a:t>-</a:t>
            </a:r>
            <a:r>
              <a:rPr lang="en-US" sz="2000" dirty="0" smtClean="0">
                <a:solidFill>
                  <a:srgbClr val="0000FF"/>
                </a:solidFill>
                <a:latin typeface="+mn-lt"/>
              </a:rPr>
              <a:t>129.0) </a:t>
            </a:r>
            <a:r>
              <a:rPr lang="en-US" sz="2000" dirty="0" err="1" smtClean="0">
                <a:solidFill>
                  <a:srgbClr val="0000FF"/>
                </a:solidFill>
                <a:latin typeface="+mn-lt"/>
              </a:rPr>
              <a:t>GeV</a:t>
            </a:r>
            <a:r>
              <a:rPr lang="en-US" sz="2000" dirty="0" smtClean="0">
                <a:solidFill>
                  <a:srgbClr val="0000FF"/>
                </a:solidFill>
                <a:latin typeface="+mn-lt"/>
              </a:rPr>
              <a:t>/c</a:t>
            </a:r>
            <a:r>
              <a:rPr lang="en-US" sz="2000" baseline="30000" dirty="0" smtClean="0">
                <a:solidFill>
                  <a:srgbClr val="0000FF"/>
                </a:solidFill>
                <a:latin typeface="+mn-lt"/>
              </a:rPr>
              <a:t>2</a:t>
            </a:r>
            <a:endParaRPr lang="en-US" sz="2000" baseline="30000" dirty="0">
              <a:solidFill>
                <a:srgbClr val="0000FF"/>
              </a:solidFill>
              <a:latin typeface="+mn-lt"/>
            </a:endParaRPr>
          </a:p>
        </p:txBody>
      </p:sp>
      <p:sp>
        <p:nvSpPr>
          <p:cNvPr id="15" name="TextBox 14"/>
          <p:cNvSpPr txBox="1"/>
          <p:nvPr/>
        </p:nvSpPr>
        <p:spPr>
          <a:xfrm>
            <a:off x="7747000" y="5118100"/>
            <a:ext cx="1117600" cy="707886"/>
          </a:xfrm>
          <a:prstGeom prst="rect">
            <a:avLst/>
          </a:prstGeom>
          <a:noFill/>
          <a:ln w="38100" cmpd="sng">
            <a:solidFill>
              <a:srgbClr val="FF0000"/>
            </a:solidFill>
          </a:ln>
        </p:spPr>
        <p:txBody>
          <a:bodyPr wrap="square" rtlCol="0">
            <a:spAutoFit/>
          </a:bodyPr>
          <a:lstStyle/>
          <a:p>
            <a:r>
              <a:rPr lang="en-US" sz="2000" dirty="0" smtClean="0">
                <a:solidFill>
                  <a:srgbClr val="0000FF"/>
                </a:solidFill>
                <a:latin typeface="+mn-lt"/>
              </a:rPr>
              <a:t>119.5</a:t>
            </a:r>
          </a:p>
          <a:p>
            <a:r>
              <a:rPr lang="en-US" sz="2000" dirty="0" smtClean="0">
                <a:solidFill>
                  <a:srgbClr val="0000FF"/>
                </a:solidFill>
                <a:latin typeface="+mn-lt"/>
              </a:rPr>
              <a:t>125.0</a:t>
            </a:r>
            <a:endParaRPr lang="en-US" sz="2000" baseline="30000" dirty="0">
              <a:solidFill>
                <a:srgbClr val="0000FF"/>
              </a:solidFill>
              <a:latin typeface="+mn-lt"/>
            </a:endParaRPr>
          </a:p>
        </p:txBody>
      </p:sp>
      <p:sp>
        <p:nvSpPr>
          <p:cNvPr id="18" name="Slide Number Placeholder 17"/>
          <p:cNvSpPr>
            <a:spLocks noGrp="1"/>
          </p:cNvSpPr>
          <p:nvPr>
            <p:ph type="sldNum" sz="quarter" idx="12"/>
          </p:nvPr>
        </p:nvSpPr>
        <p:spPr>
          <a:xfrm>
            <a:off x="6858000" y="6248400"/>
            <a:ext cx="2133600" cy="476250"/>
          </a:xfrm>
        </p:spPr>
        <p:txBody>
          <a:bodyPr/>
          <a:lstStyle/>
          <a:p>
            <a:fld id="{65A2514D-DF65-6242-8753-195438503931}" type="slidenum">
              <a:rPr lang="en-US" smtClean="0"/>
              <a:pPr/>
              <a:t>48</a:t>
            </a:fld>
            <a:endParaRPr lang="en-US" dirty="0"/>
          </a:p>
        </p:txBody>
      </p:sp>
      <p:sp>
        <p:nvSpPr>
          <p:cNvPr id="20" name="TextBox 19"/>
          <p:cNvSpPr txBox="1"/>
          <p:nvPr/>
        </p:nvSpPr>
        <p:spPr>
          <a:xfrm>
            <a:off x="2971800" y="4699000"/>
            <a:ext cx="6032500" cy="369332"/>
          </a:xfrm>
          <a:prstGeom prst="rect">
            <a:avLst/>
          </a:prstGeom>
          <a:noFill/>
        </p:spPr>
        <p:txBody>
          <a:bodyPr wrap="square" rtlCol="0">
            <a:spAutoFit/>
          </a:bodyPr>
          <a:lstStyle/>
          <a:p>
            <a:pPr algn="ctr"/>
            <a:r>
              <a:rPr lang="el-GR" sz="1800" dirty="0" smtClean="0">
                <a:latin typeface="+mn-lt"/>
              </a:rPr>
              <a:t>ΠΙΘΑΝΗ ΜΑΖΑ ΤΟΥ ΜΠΟΖΟΝΙΟΥ </a:t>
            </a:r>
            <a:r>
              <a:rPr lang="en-US" sz="1800" dirty="0" smtClean="0">
                <a:latin typeface="+mn-lt"/>
              </a:rPr>
              <a:t>HIGGS</a:t>
            </a:r>
            <a:endParaRPr lang="en-US" sz="1800" dirty="0">
              <a:latin typeface="+mn-lt"/>
            </a:endParaRPr>
          </a:p>
        </p:txBody>
      </p:sp>
      <p:pic>
        <p:nvPicPr>
          <p:cNvPr id="16" name="Picture 73" descr="gpyrforos"/>
          <p:cNvPicPr>
            <a:picLocks noChangeAspect="1" noChangeArrowheads="1"/>
          </p:cNvPicPr>
          <p:nvPr/>
        </p:nvPicPr>
        <p:blipFill>
          <a:blip r:embed="rId5"/>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
        <p:nvSpPr>
          <p:cNvPr id="3" name="Footer Placeholder 2"/>
          <p:cNvSpPr>
            <a:spLocks noGrp="1"/>
          </p:cNvSpPr>
          <p:nvPr>
            <p:ph type="ftr" sz="quarter" idx="11"/>
          </p:nvPr>
        </p:nvSpPr>
        <p:spPr/>
        <p:txBody>
          <a:bodyPr/>
          <a:lstStyle/>
          <a:p>
            <a:pPr>
              <a:defRPr/>
            </a:pPr>
            <a:r>
              <a:rPr lang="el-GR" smtClean="0"/>
              <a:t>Ανιχνευτές Σωματιδίων</a:t>
            </a:r>
            <a:endParaRPr lang="en-US"/>
          </a:p>
        </p:txBody>
      </p:sp>
    </p:spTree>
    <p:extLst>
      <p:ext uri="{BB962C8B-B14F-4D97-AF65-F5344CB8AC3E}">
        <p14:creationId xmlns:p14="http://schemas.microsoft.com/office/powerpoint/2010/main" val="2825404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2"/>
          <p:cNvSpPr>
            <a:spLocks noGrp="1"/>
          </p:cNvSpPr>
          <p:nvPr>
            <p:ph type="ftr" sz="quarter" idx="11"/>
          </p:nvPr>
        </p:nvSpPr>
        <p:spPr>
          <a:xfrm>
            <a:off x="2362200" y="6245225"/>
            <a:ext cx="4953000" cy="476250"/>
          </a:xfrm>
        </p:spPr>
        <p:txBody>
          <a:bodyPr/>
          <a:lstStyle/>
          <a:p>
            <a:pPr>
              <a:defRPr/>
            </a:pPr>
            <a:r>
              <a:rPr lang="el-GR" smtClean="0"/>
              <a:t>Ανιχνευτές Σωματιδίων</a:t>
            </a:r>
            <a:endParaRPr lang="en-US"/>
          </a:p>
        </p:txBody>
      </p:sp>
      <p:sp>
        <p:nvSpPr>
          <p:cNvPr id="9"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16B05CB-4442-0A4E-B497-377FF4A353EE}" type="slidenum">
              <a:rPr lang="en-US" sz="1400">
                <a:latin typeface="Arial" charset="0"/>
              </a:rPr>
              <a:pPr/>
              <a:t>49</a:t>
            </a:fld>
            <a:endParaRPr lang="en-US" sz="1400">
              <a:latin typeface="Arial" charset="0"/>
            </a:endParaRPr>
          </a:p>
        </p:txBody>
      </p:sp>
      <p:pic>
        <p:nvPicPr>
          <p:cNvPr id="116740" name="Picture 2"/>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41" name="Text Box 3"/>
          <p:cNvSpPr txBox="1">
            <a:spLocks noChangeArrowheads="1"/>
          </p:cNvSpPr>
          <p:nvPr/>
        </p:nvSpPr>
        <p:spPr bwMode="auto">
          <a:xfrm>
            <a:off x="3581400" y="1295400"/>
            <a:ext cx="2060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b="1" u="sng">
                <a:latin typeface="Comic Sans MS" charset="0"/>
              </a:rPr>
              <a:t>BACKUP SLIDES</a:t>
            </a:r>
            <a:endParaRPr lang="en-GB" sz="1800">
              <a:latin typeface="Comic Sans MS" charset="0"/>
            </a:endParaRPr>
          </a:p>
          <a:p>
            <a:endParaRPr lang="en-GB" sz="1800" b="1" u="sng">
              <a:latin typeface="Comic Sans MS" charset="0"/>
            </a:endParaRPr>
          </a:p>
        </p:txBody>
      </p:sp>
      <p:pic>
        <p:nvPicPr>
          <p:cNvPr id="6"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3686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90640EA-D3FB-FC46-9021-87E8D5882E3E}" type="slidenum">
              <a:rPr lang="en-US" sz="1200"/>
              <a:pPr/>
              <a:t>5</a:t>
            </a:fld>
            <a:endParaRPr lang="en-US" sz="1200"/>
          </a:p>
        </p:txBody>
      </p:sp>
      <p:sp>
        <p:nvSpPr>
          <p:cNvPr id="36869" name="Rectangle 2"/>
          <p:cNvSpPr>
            <a:spLocks noGrp="1" noChangeArrowheads="1"/>
          </p:cNvSpPr>
          <p:nvPr>
            <p:ph type="title"/>
          </p:nvPr>
        </p:nvSpPr>
        <p:spPr>
          <a:xfrm>
            <a:off x="1143000" y="0"/>
            <a:ext cx="7696200" cy="990600"/>
          </a:xfrm>
        </p:spPr>
        <p:txBody>
          <a:bodyPr/>
          <a:lstStyle/>
          <a:p>
            <a:pPr eaLnBrk="1" hangingPunct="1"/>
            <a:r>
              <a:rPr lang="el-GR" dirty="0">
                <a:latin typeface="Verdana" charset="0"/>
                <a:ea typeface="ＭＳ Ｐゴシック" charset="0"/>
                <a:cs typeface="ＭＳ Ｐゴシック" charset="0"/>
              </a:rPr>
              <a:t>Ιδιότητες Σωματιδίων</a:t>
            </a:r>
            <a:endParaRPr lang="en-US" dirty="0">
              <a:latin typeface="Verdana" charset="0"/>
              <a:ea typeface="ＭＳ Ｐゴシック" charset="0"/>
              <a:cs typeface="ＭＳ Ｐゴシック" charset="0"/>
            </a:endParaRPr>
          </a:p>
        </p:txBody>
      </p:sp>
      <p:sp>
        <p:nvSpPr>
          <p:cNvPr id="10243" name="Rectangle 3"/>
          <p:cNvSpPr>
            <a:spLocks noGrp="1" noChangeArrowheads="1"/>
          </p:cNvSpPr>
          <p:nvPr>
            <p:ph type="body" idx="1"/>
          </p:nvPr>
        </p:nvSpPr>
        <p:spPr/>
        <p:txBody>
          <a:bodyPr/>
          <a:lstStyle/>
          <a:p>
            <a:pPr eaLnBrk="1" hangingPunct="1"/>
            <a:r>
              <a:rPr lang="el-GR">
                <a:latin typeface="Verdana" charset="0"/>
                <a:ea typeface="ＭＳ Ｐゴシック" charset="0"/>
                <a:cs typeface="ＭＳ Ｐゴシック" charset="0"/>
              </a:rPr>
              <a:t>Τί ιδιότητες έχει ένα σωματίδιο</a:t>
            </a:r>
            <a:r>
              <a:rPr lang="en-US">
                <a:latin typeface="Verdana" charset="0"/>
                <a:ea typeface="ＭＳ Ｐゴシック" charset="0"/>
                <a:cs typeface="ＭＳ Ｐゴシック" charset="0"/>
              </a:rPr>
              <a:t>?</a:t>
            </a:r>
          </a:p>
          <a:p>
            <a:pPr lvl="1" eaLnBrk="1" hangingPunct="1"/>
            <a:r>
              <a:rPr lang="el-GR">
                <a:latin typeface="Verdana" charset="0"/>
                <a:ea typeface="ＭＳ Ｐゴシック" charset="0"/>
              </a:rPr>
              <a:t>ενέργεια</a:t>
            </a:r>
            <a:endParaRPr lang="en-US">
              <a:latin typeface="Verdana" charset="0"/>
              <a:ea typeface="ＭＳ Ｐゴシック" charset="0"/>
            </a:endParaRPr>
          </a:p>
          <a:p>
            <a:pPr lvl="1" eaLnBrk="1" hangingPunct="1"/>
            <a:r>
              <a:rPr lang="el-GR">
                <a:latin typeface="Verdana" charset="0"/>
                <a:ea typeface="ＭＳ Ｐゴシック" charset="0"/>
              </a:rPr>
              <a:t>ορμή</a:t>
            </a:r>
            <a:endParaRPr lang="en-US">
              <a:latin typeface="Verdana" charset="0"/>
              <a:ea typeface="ＭＳ Ｐゴシック" charset="0"/>
            </a:endParaRPr>
          </a:p>
          <a:p>
            <a:pPr lvl="1" eaLnBrk="1" hangingPunct="1"/>
            <a:r>
              <a:rPr lang="el-GR">
                <a:latin typeface="Verdana" charset="0"/>
                <a:ea typeface="ＭＳ Ｐゴシック" charset="0"/>
              </a:rPr>
              <a:t>φορτίο</a:t>
            </a:r>
            <a:endParaRPr lang="en-US">
              <a:latin typeface="Verdana" charset="0"/>
              <a:ea typeface="ＭＳ Ｐゴシック" charset="0"/>
            </a:endParaRPr>
          </a:p>
          <a:p>
            <a:pPr lvl="1" eaLnBrk="1" hangingPunct="1"/>
            <a:r>
              <a:rPr lang="el-GR">
                <a:latin typeface="Verdana" charset="0"/>
                <a:ea typeface="ＭＳ Ｐゴシック" charset="0"/>
              </a:rPr>
              <a:t>μάζα</a:t>
            </a:r>
            <a:endParaRPr lang="en-US">
              <a:latin typeface="Verdana" charset="0"/>
              <a:ea typeface="ＭＳ Ｐゴシック" charset="0"/>
            </a:endParaRPr>
          </a:p>
          <a:p>
            <a:pPr lvl="1" eaLnBrk="1" hangingPunct="1"/>
            <a:r>
              <a:rPr lang="el-GR">
                <a:latin typeface="Verdana" charset="0"/>
                <a:ea typeface="ＭＳ Ｐゴシック" charset="0"/>
              </a:rPr>
              <a:t>χρόνο ζωής</a:t>
            </a:r>
            <a:endParaRPr lang="en-US">
              <a:latin typeface="Verdana" charset="0"/>
              <a:ea typeface="ＭＳ Ｐゴシック" charset="0"/>
            </a:endParaRPr>
          </a:p>
          <a:p>
            <a:pPr lvl="1" eaLnBrk="1" hangingPunct="1"/>
            <a:r>
              <a:rPr lang="el-GR">
                <a:latin typeface="Verdana" charset="0"/>
                <a:ea typeface="ＭＳ Ｐゴシック" charset="0"/>
              </a:rPr>
              <a:t>Ιδιοπεριστροφή (</a:t>
            </a:r>
            <a:r>
              <a:rPr lang="en-US">
                <a:latin typeface="Verdana" charset="0"/>
                <a:ea typeface="ＭＳ Ｐゴシック" charset="0"/>
              </a:rPr>
              <a:t>spin</a:t>
            </a:r>
            <a:r>
              <a:rPr lang="el-GR">
                <a:latin typeface="Verdana" charset="0"/>
                <a:ea typeface="ＭＳ Ｐゴシック" charset="0"/>
              </a:rPr>
              <a:t>)</a:t>
            </a:r>
            <a:endParaRPr lang="en-US">
              <a:latin typeface="Verdana" charset="0"/>
              <a:ea typeface="ＭＳ Ｐゴシック" charset="0"/>
            </a:endParaRPr>
          </a:p>
          <a:p>
            <a:pPr lvl="1" eaLnBrk="1" hangingPunct="1"/>
            <a:r>
              <a:rPr lang="el-GR">
                <a:latin typeface="Verdana" charset="0"/>
                <a:ea typeface="ＭＳ Ｐゴシック" charset="0"/>
              </a:rPr>
              <a:t>διασπάσεις</a:t>
            </a:r>
            <a:endParaRPr lang="en-US">
              <a:latin typeface="Verdana" charset="0"/>
              <a:ea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Ποιά</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απ’ όλα αυτά είναι</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μετρήσιμα</a:t>
            </a:r>
            <a:r>
              <a:rPr lang="en-US">
                <a:latin typeface="Verdana" charset="0"/>
                <a:ea typeface="ＭＳ Ｐゴシック" charset="0"/>
                <a:cs typeface="ＭＳ Ｐゴシック" charset="0"/>
              </a:rPr>
              <a:t>?</a:t>
            </a:r>
          </a:p>
        </p:txBody>
      </p:sp>
      <p:grpSp>
        <p:nvGrpSpPr>
          <p:cNvPr id="2" name="Group 7"/>
          <p:cNvGrpSpPr>
            <a:grpSpLocks/>
          </p:cNvGrpSpPr>
          <p:nvPr/>
        </p:nvGrpSpPr>
        <p:grpSpPr bwMode="auto">
          <a:xfrm>
            <a:off x="838200" y="3200400"/>
            <a:ext cx="1219200" cy="304800"/>
            <a:chOff x="2304" y="1872"/>
            <a:chExt cx="768" cy="192"/>
          </a:xfrm>
        </p:grpSpPr>
        <p:sp>
          <p:nvSpPr>
            <p:cNvPr id="36875" name="Line 5"/>
            <p:cNvSpPr>
              <a:spLocks noChangeShapeType="1"/>
            </p:cNvSpPr>
            <p:nvPr/>
          </p:nvSpPr>
          <p:spPr bwMode="auto">
            <a:xfrm>
              <a:off x="2304" y="1872"/>
              <a:ext cx="768" cy="192"/>
            </a:xfrm>
            <a:prstGeom prst="line">
              <a:avLst/>
            </a:prstGeom>
            <a:noFill/>
            <a:ln w="38100">
              <a:solidFill>
                <a:srgbClr val="FF0000"/>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36876" name="Line 6"/>
            <p:cNvSpPr>
              <a:spLocks noChangeShapeType="1"/>
            </p:cNvSpPr>
            <p:nvPr/>
          </p:nvSpPr>
          <p:spPr bwMode="auto">
            <a:xfrm rot="-1874087">
              <a:off x="2304" y="1872"/>
              <a:ext cx="768" cy="192"/>
            </a:xfrm>
            <a:prstGeom prst="line">
              <a:avLst/>
            </a:prstGeom>
            <a:noFill/>
            <a:ln w="38100">
              <a:solidFill>
                <a:srgbClr val="FF0000"/>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grpSp>
        <p:nvGrpSpPr>
          <p:cNvPr id="3" name="Group 8"/>
          <p:cNvGrpSpPr>
            <a:grpSpLocks/>
          </p:cNvGrpSpPr>
          <p:nvPr/>
        </p:nvGrpSpPr>
        <p:grpSpPr bwMode="auto">
          <a:xfrm>
            <a:off x="838200" y="4114800"/>
            <a:ext cx="1219200" cy="304800"/>
            <a:chOff x="2304" y="1872"/>
            <a:chExt cx="768" cy="192"/>
          </a:xfrm>
        </p:grpSpPr>
        <p:sp>
          <p:nvSpPr>
            <p:cNvPr id="36873" name="Line 9"/>
            <p:cNvSpPr>
              <a:spLocks noChangeShapeType="1"/>
            </p:cNvSpPr>
            <p:nvPr/>
          </p:nvSpPr>
          <p:spPr bwMode="auto">
            <a:xfrm>
              <a:off x="2304" y="1872"/>
              <a:ext cx="768" cy="192"/>
            </a:xfrm>
            <a:prstGeom prst="line">
              <a:avLst/>
            </a:prstGeom>
            <a:noFill/>
            <a:ln w="38100">
              <a:solidFill>
                <a:srgbClr val="FF0000"/>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36874" name="Line 10"/>
            <p:cNvSpPr>
              <a:spLocks noChangeShapeType="1"/>
            </p:cNvSpPr>
            <p:nvPr/>
          </p:nvSpPr>
          <p:spPr bwMode="auto">
            <a:xfrm rot="-1874087">
              <a:off x="2304" y="1872"/>
              <a:ext cx="768" cy="192"/>
            </a:xfrm>
            <a:prstGeom prst="line">
              <a:avLst/>
            </a:prstGeom>
            <a:noFill/>
            <a:ln w="38100">
              <a:solidFill>
                <a:srgbClr val="FF0000"/>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graphicFrame>
        <p:nvGraphicFramePr>
          <p:cNvPr id="10251" name="Object 2"/>
          <p:cNvGraphicFramePr>
            <a:graphicFrameLocks noChangeAspect="1"/>
          </p:cNvGraphicFramePr>
          <p:nvPr/>
        </p:nvGraphicFramePr>
        <p:xfrm>
          <a:off x="5029200" y="2057400"/>
          <a:ext cx="3390900" cy="2562225"/>
        </p:xfrm>
        <a:graphic>
          <a:graphicData uri="http://schemas.openxmlformats.org/presentationml/2006/ole">
            <mc:AlternateContent xmlns:mc="http://schemas.openxmlformats.org/markup-compatibility/2006">
              <mc:Choice xmlns:v="urn:schemas-microsoft-com:vml" Requires="v">
                <p:oleObj spid="_x0000_s36887" name="Equation" r:id="rId4" imgW="1143000" imgH="863280" progId="Equation.3">
                  <p:embed/>
                </p:oleObj>
              </mc:Choice>
              <mc:Fallback>
                <p:oleObj name="Equation" r:id="rId4" imgW="1143000" imgH="8632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2057400"/>
                        <a:ext cx="3390900" cy="256222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13"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wipe(up)">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wipe(up)">
                                      <p:cBhvr>
                                        <p:cTn id="12" dur="500"/>
                                        <p:tgtEl>
                                          <p:spTgt spid="10243">
                                            <p:txEl>
                                              <p:pRg st="1" end="1"/>
                                            </p:txEl>
                                          </p:spTgt>
                                        </p:tgtEl>
                                      </p:cBhvr>
                                    </p:animEffect>
                                  </p:childTnLst>
                                </p:cTn>
                              </p:par>
                            </p:childTnLst>
                          </p:cTn>
                        </p:par>
                        <p:par>
                          <p:cTn id="13" fill="hold" nodeType="afterGroup">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10243">
                                            <p:txEl>
                                              <p:pRg st="2" end="2"/>
                                            </p:txEl>
                                          </p:spTgt>
                                        </p:tgtEl>
                                        <p:attrNameLst>
                                          <p:attrName>style.visibility</p:attrName>
                                        </p:attrNameLst>
                                      </p:cBhvr>
                                      <p:to>
                                        <p:strVal val="visible"/>
                                      </p:to>
                                    </p:set>
                                    <p:animEffect transition="in" filter="wipe(up)">
                                      <p:cBhvr>
                                        <p:cTn id="16" dur="500"/>
                                        <p:tgtEl>
                                          <p:spTgt spid="10243">
                                            <p:txEl>
                                              <p:pRg st="2" end="2"/>
                                            </p:txEl>
                                          </p:spTgt>
                                        </p:tgtEl>
                                      </p:cBhvr>
                                    </p:animEffect>
                                  </p:childTnLst>
                                </p:cTn>
                              </p:par>
                            </p:childTnLst>
                          </p:cTn>
                        </p:par>
                        <p:par>
                          <p:cTn id="17" fill="hold" nodeType="afterGroup">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10243">
                                            <p:txEl>
                                              <p:pRg st="3" end="3"/>
                                            </p:txEl>
                                          </p:spTgt>
                                        </p:tgtEl>
                                        <p:attrNameLst>
                                          <p:attrName>style.visibility</p:attrName>
                                        </p:attrNameLst>
                                      </p:cBhvr>
                                      <p:to>
                                        <p:strVal val="visible"/>
                                      </p:to>
                                    </p:set>
                                    <p:animEffect transition="in" filter="wipe(up)">
                                      <p:cBhvr>
                                        <p:cTn id="20" dur="500"/>
                                        <p:tgtEl>
                                          <p:spTgt spid="10243">
                                            <p:txEl>
                                              <p:pRg st="3" end="3"/>
                                            </p:txEl>
                                          </p:spTgt>
                                        </p:tgtEl>
                                      </p:cBhvr>
                                    </p:animEffect>
                                  </p:childTnLst>
                                </p:cTn>
                              </p:par>
                            </p:childTnLst>
                          </p:cTn>
                        </p:par>
                        <p:par>
                          <p:cTn id="21" fill="hold" nodeType="afterGroup">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10243">
                                            <p:txEl>
                                              <p:pRg st="4" end="4"/>
                                            </p:txEl>
                                          </p:spTgt>
                                        </p:tgtEl>
                                        <p:attrNameLst>
                                          <p:attrName>style.visibility</p:attrName>
                                        </p:attrNameLst>
                                      </p:cBhvr>
                                      <p:to>
                                        <p:strVal val="visible"/>
                                      </p:to>
                                    </p:set>
                                    <p:animEffect transition="in" filter="wipe(up)">
                                      <p:cBhvr>
                                        <p:cTn id="24" dur="500"/>
                                        <p:tgtEl>
                                          <p:spTgt spid="10243">
                                            <p:txEl>
                                              <p:pRg st="4" end="4"/>
                                            </p:txEl>
                                          </p:spTgt>
                                        </p:tgtEl>
                                      </p:cBhvr>
                                    </p:animEffect>
                                  </p:childTnLst>
                                </p:cTn>
                              </p:par>
                            </p:childTnLst>
                          </p:cTn>
                        </p:par>
                        <p:par>
                          <p:cTn id="25" fill="hold" nodeType="afterGroup">
                            <p:stCondLst>
                              <p:cond delay="2000"/>
                            </p:stCondLst>
                            <p:childTnLst>
                              <p:par>
                                <p:cTn id="26" presetID="22" presetClass="entr" presetSubtype="1" fill="hold" grpId="0" nodeType="afterEffect">
                                  <p:stCondLst>
                                    <p:cond delay="0"/>
                                  </p:stCondLst>
                                  <p:childTnLst>
                                    <p:set>
                                      <p:cBhvr>
                                        <p:cTn id="27" dur="1" fill="hold">
                                          <p:stCondLst>
                                            <p:cond delay="0"/>
                                          </p:stCondLst>
                                        </p:cTn>
                                        <p:tgtEl>
                                          <p:spTgt spid="10243">
                                            <p:txEl>
                                              <p:pRg st="5" end="5"/>
                                            </p:txEl>
                                          </p:spTgt>
                                        </p:tgtEl>
                                        <p:attrNameLst>
                                          <p:attrName>style.visibility</p:attrName>
                                        </p:attrNameLst>
                                      </p:cBhvr>
                                      <p:to>
                                        <p:strVal val="visible"/>
                                      </p:to>
                                    </p:set>
                                    <p:animEffect transition="in" filter="wipe(up)">
                                      <p:cBhvr>
                                        <p:cTn id="28" dur="500"/>
                                        <p:tgtEl>
                                          <p:spTgt spid="10243">
                                            <p:txEl>
                                              <p:pRg st="5" end="5"/>
                                            </p:txEl>
                                          </p:spTgt>
                                        </p:tgtEl>
                                      </p:cBhvr>
                                    </p:animEffect>
                                  </p:childTnLst>
                                </p:cTn>
                              </p:par>
                            </p:childTnLst>
                          </p:cTn>
                        </p:par>
                        <p:par>
                          <p:cTn id="29" fill="hold" nodeType="afterGroup">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10243">
                                            <p:txEl>
                                              <p:pRg st="6" end="6"/>
                                            </p:txEl>
                                          </p:spTgt>
                                        </p:tgtEl>
                                        <p:attrNameLst>
                                          <p:attrName>style.visibility</p:attrName>
                                        </p:attrNameLst>
                                      </p:cBhvr>
                                      <p:to>
                                        <p:strVal val="visible"/>
                                      </p:to>
                                    </p:set>
                                    <p:animEffect transition="in" filter="wipe(up)">
                                      <p:cBhvr>
                                        <p:cTn id="32" dur="500"/>
                                        <p:tgtEl>
                                          <p:spTgt spid="10243">
                                            <p:txEl>
                                              <p:pRg st="6" end="6"/>
                                            </p:txEl>
                                          </p:spTgt>
                                        </p:tgtEl>
                                      </p:cBhvr>
                                    </p:animEffect>
                                  </p:childTnLst>
                                </p:cTn>
                              </p:par>
                            </p:childTnLst>
                          </p:cTn>
                        </p:par>
                        <p:par>
                          <p:cTn id="33" fill="hold" nodeType="afterGroup">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0243">
                                            <p:txEl>
                                              <p:pRg st="7" end="7"/>
                                            </p:txEl>
                                          </p:spTgt>
                                        </p:tgtEl>
                                        <p:attrNameLst>
                                          <p:attrName>style.visibility</p:attrName>
                                        </p:attrNameLst>
                                      </p:cBhvr>
                                      <p:to>
                                        <p:strVal val="visible"/>
                                      </p:to>
                                    </p:set>
                                    <p:animEffect transition="in" filter="wipe(up)">
                                      <p:cBhvr>
                                        <p:cTn id="36" dur="500"/>
                                        <p:tgtEl>
                                          <p:spTgt spid="10243">
                                            <p:txEl>
                                              <p:pRg st="7" end="7"/>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10243">
                                            <p:txEl>
                                              <p:pRg st="9" end="9"/>
                                            </p:txEl>
                                          </p:spTgt>
                                        </p:tgtEl>
                                        <p:attrNameLst>
                                          <p:attrName>style.visibility</p:attrName>
                                        </p:attrNameLst>
                                      </p:cBhvr>
                                      <p:to>
                                        <p:strVal val="visible"/>
                                      </p:to>
                                    </p:set>
                                    <p:animEffect transition="in" filter="wipe(up)">
                                      <p:cBhvr>
                                        <p:cTn id="41" dur="500"/>
                                        <p:tgtEl>
                                          <p:spTgt spid="10243">
                                            <p:txEl>
                                              <p:pRg st="9" end="9"/>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5" presetClass="entr" presetSubtype="0" fill="hold" nodeType="clickEffect">
                                  <p:stCondLst>
                                    <p:cond delay="0"/>
                                  </p:stCondLst>
                                  <p:childTnLst>
                                    <p:set>
                                      <p:cBhvr>
                                        <p:cTn id="45" dur="1" fill="hold">
                                          <p:stCondLst>
                                            <p:cond delay="0"/>
                                          </p:stCondLst>
                                        </p:cTn>
                                        <p:tgtEl>
                                          <p:spTgt spid="2"/>
                                        </p:tgtEl>
                                        <p:attrNameLst>
                                          <p:attrName>style.visibility</p:attrName>
                                        </p:attrNameLst>
                                      </p:cBhvr>
                                      <p:to>
                                        <p:strVal val="visible"/>
                                      </p:to>
                                    </p:set>
                                    <p:anim calcmode="lin" valueType="num">
                                      <p:cBhvr>
                                        <p:cTn id="46" dur="500" fill="hold"/>
                                        <p:tgtEl>
                                          <p:spTgt spid="2"/>
                                        </p:tgtEl>
                                        <p:attrNameLst>
                                          <p:attrName>ppt_w</p:attrName>
                                        </p:attrNameLst>
                                      </p:cBhvr>
                                      <p:tavLst>
                                        <p:tav tm="0">
                                          <p:val>
                                            <p:strVal val="#ppt_w*0.70"/>
                                          </p:val>
                                        </p:tav>
                                        <p:tav tm="100000">
                                          <p:val>
                                            <p:strVal val="#ppt_w"/>
                                          </p:val>
                                        </p:tav>
                                      </p:tavLst>
                                    </p:anim>
                                    <p:anim calcmode="lin" valueType="num">
                                      <p:cBhvr>
                                        <p:cTn id="47" dur="500" fill="hold"/>
                                        <p:tgtEl>
                                          <p:spTgt spid="2"/>
                                        </p:tgtEl>
                                        <p:attrNameLst>
                                          <p:attrName>ppt_h</p:attrName>
                                        </p:attrNameLst>
                                      </p:cBhvr>
                                      <p:tavLst>
                                        <p:tav tm="0">
                                          <p:val>
                                            <p:strVal val="#ppt_h"/>
                                          </p:val>
                                        </p:tav>
                                        <p:tav tm="100000">
                                          <p:val>
                                            <p:strVal val="#ppt_h"/>
                                          </p:val>
                                        </p:tav>
                                      </p:tavLst>
                                    </p:anim>
                                    <p:animEffect transition="in" filter="fade">
                                      <p:cBhvr>
                                        <p:cTn id="48" dur="500"/>
                                        <p:tgtEl>
                                          <p:spTgt spid="2"/>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55" presetClass="entr" presetSubtype="0" fill="hold" nodeType="click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p:cTn id="53" dur="500" fill="hold"/>
                                        <p:tgtEl>
                                          <p:spTgt spid="3"/>
                                        </p:tgtEl>
                                        <p:attrNameLst>
                                          <p:attrName>ppt_w</p:attrName>
                                        </p:attrNameLst>
                                      </p:cBhvr>
                                      <p:tavLst>
                                        <p:tav tm="0">
                                          <p:val>
                                            <p:strVal val="#ppt_w*0.70"/>
                                          </p:val>
                                        </p:tav>
                                        <p:tav tm="100000">
                                          <p:val>
                                            <p:strVal val="#ppt_w"/>
                                          </p:val>
                                        </p:tav>
                                      </p:tavLst>
                                    </p:anim>
                                    <p:anim calcmode="lin" valueType="num">
                                      <p:cBhvr>
                                        <p:cTn id="54" dur="500" fill="hold"/>
                                        <p:tgtEl>
                                          <p:spTgt spid="3"/>
                                        </p:tgtEl>
                                        <p:attrNameLst>
                                          <p:attrName>ppt_h</p:attrName>
                                        </p:attrNameLst>
                                      </p:cBhvr>
                                      <p:tavLst>
                                        <p:tav tm="0">
                                          <p:val>
                                            <p:strVal val="#ppt_h"/>
                                          </p:val>
                                        </p:tav>
                                        <p:tav tm="100000">
                                          <p:val>
                                            <p:strVal val="#ppt_h"/>
                                          </p:val>
                                        </p:tav>
                                      </p:tavLst>
                                    </p:anim>
                                    <p:animEffect transition="in" filter="fade">
                                      <p:cBhvr>
                                        <p:cTn id="55" dur="500"/>
                                        <p:tgtEl>
                                          <p:spTgt spid="3"/>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nodeType="clickEffect">
                                  <p:stCondLst>
                                    <p:cond delay="0"/>
                                  </p:stCondLst>
                                  <p:childTnLst>
                                    <p:set>
                                      <p:cBhvr>
                                        <p:cTn id="59" dur="1" fill="hold">
                                          <p:stCondLst>
                                            <p:cond delay="0"/>
                                          </p:stCondLst>
                                        </p:cTn>
                                        <p:tgtEl>
                                          <p:spTgt spid="10251"/>
                                        </p:tgtEl>
                                        <p:attrNameLst>
                                          <p:attrName>style.visibility</p:attrName>
                                        </p:attrNameLst>
                                      </p:cBhvr>
                                      <p:to>
                                        <p:strVal val="visible"/>
                                      </p:to>
                                    </p:set>
                                    <p:animEffect transition="in" filter="wipe(left)">
                                      <p:cBhvr>
                                        <p:cTn id="60" dur="3000"/>
                                        <p:tgtEl>
                                          <p:spTgt spid="10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7" name="Picture 5" descr="ATLAS.map.png"/>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200" y="219075"/>
            <a:ext cx="9701213" cy="675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Slide Number Placeholder 2"/>
          <p:cNvSpPr>
            <a:spLocks noGrp="1"/>
          </p:cNvSpPr>
          <p:nvPr>
            <p:ph type="sldNum" sz="quarter" idx="12"/>
          </p:nvPr>
        </p:nvSpPr>
        <p:spPr>
          <a:xfrm>
            <a:off x="3124200" y="6245225"/>
            <a:ext cx="2895600" cy="476250"/>
          </a:xfrm>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fld id="{FE4646A8-AE9D-8144-90C1-EE9925B2F71A}" type="slidenum">
              <a:rPr lang="en-US" sz="1400">
                <a:latin typeface="Arial" charset="0"/>
              </a:rPr>
              <a:pPr algn="ctr"/>
              <a:t>50</a:t>
            </a:fld>
            <a:endParaRPr lang="en-US" sz="1400">
              <a:latin typeface="Arial" charset="0"/>
            </a:endParaRPr>
          </a:p>
        </p:txBody>
      </p:sp>
      <p:sp>
        <p:nvSpPr>
          <p:cNvPr id="118789" name="Text Box 3"/>
          <p:cNvSpPr txBox="1">
            <a:spLocks noChangeArrowheads="1"/>
          </p:cNvSpPr>
          <p:nvPr/>
        </p:nvSpPr>
        <p:spPr bwMode="auto">
          <a:xfrm>
            <a:off x="1143000" y="152400"/>
            <a:ext cx="6172200" cy="461963"/>
          </a:xfrm>
          <a:prstGeom prst="rect">
            <a:avLst/>
          </a:prstGeom>
          <a:solidFill>
            <a:srgbClr val="CC3300"/>
          </a:solidFill>
          <a:ln w="12700">
            <a:solidFill>
              <a:schemeClr val="tx1"/>
            </a:solidFill>
            <a:miter lim="800000"/>
            <a:headEnd/>
            <a:tailEnd/>
          </a:ln>
        </p:spPr>
        <p:txBody>
          <a:bodyPr>
            <a:spAutoFit/>
          </a:bodyPr>
          <a:lstStyle>
            <a:lvl1pPr marL="342900" indent="-342900">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US">
                <a:solidFill>
                  <a:schemeClr val="bg1"/>
                </a:solidFill>
                <a:cs typeface="Arial" charset="0"/>
              </a:rPr>
              <a:t>Age distribution of the ATLAS population </a:t>
            </a:r>
          </a:p>
        </p:txBody>
      </p:sp>
      <p:sp>
        <p:nvSpPr>
          <p:cNvPr id="118790" name="Rectangle 7"/>
          <p:cNvSpPr>
            <a:spLocks noChangeArrowheads="1"/>
          </p:cNvSpPr>
          <p:nvPr/>
        </p:nvSpPr>
        <p:spPr bwMode="auto">
          <a:xfrm>
            <a:off x="7162800" y="4876800"/>
            <a:ext cx="1981200" cy="1920875"/>
          </a:xfrm>
          <a:prstGeom prst="rect">
            <a:avLst/>
          </a:prstGeom>
          <a:solidFill>
            <a:srgbClr val="3366FF"/>
          </a:solidFill>
          <a:ln w="9525">
            <a:solidFill>
              <a:schemeClr val="tx1"/>
            </a:solidFill>
            <a:round/>
            <a:headEnd/>
            <a:tailEnd/>
          </a:ln>
        </p:spPr>
        <p:txBody>
          <a:bodyPr/>
          <a:lstStyle/>
          <a:p>
            <a:endParaRPr lang="en-US"/>
          </a:p>
        </p:txBody>
      </p:sp>
      <p:pic>
        <p:nvPicPr>
          <p:cNvPr id="118791" name="Picture 6" descr="mighty_Atlas.gif"/>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21550" y="4876800"/>
            <a:ext cx="1746250"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7"/>
          <p:cNvGrpSpPr>
            <a:grpSpLocks/>
          </p:cNvGrpSpPr>
          <p:nvPr/>
        </p:nvGrpSpPr>
        <p:grpSpPr bwMode="auto">
          <a:xfrm>
            <a:off x="381000" y="1066800"/>
            <a:ext cx="8610600" cy="5334000"/>
            <a:chOff x="304800" y="838200"/>
            <a:chExt cx="8610600" cy="5334000"/>
          </a:xfrm>
        </p:grpSpPr>
        <p:sp>
          <p:nvSpPr>
            <p:cNvPr id="118794" name="Rectangle 5"/>
            <p:cNvSpPr>
              <a:spLocks noChangeArrowheads="1"/>
            </p:cNvSpPr>
            <p:nvPr/>
          </p:nvSpPr>
          <p:spPr bwMode="auto">
            <a:xfrm>
              <a:off x="304800" y="838200"/>
              <a:ext cx="8610600" cy="5334000"/>
            </a:xfrm>
            <a:prstGeom prst="rect">
              <a:avLst/>
            </a:prstGeom>
            <a:solidFill>
              <a:srgbClr val="FFFFCC"/>
            </a:solidFill>
            <a:ln w="9525">
              <a:solidFill>
                <a:schemeClr val="tx1"/>
              </a:solidFill>
              <a:round/>
              <a:headEnd/>
              <a:tailEnd/>
            </a:ln>
          </p:spPr>
          <p:txBody>
            <a:bodyPr/>
            <a:lstStyle/>
            <a:p>
              <a:endParaRPr lang="en-US"/>
            </a:p>
          </p:txBody>
        </p:sp>
        <p:graphicFrame>
          <p:nvGraphicFramePr>
            <p:cNvPr id="118786" name="Chart 1"/>
            <p:cNvGraphicFramePr>
              <a:graphicFrameLocks/>
            </p:cNvGraphicFramePr>
            <p:nvPr/>
          </p:nvGraphicFramePr>
          <p:xfrm>
            <a:off x="533400" y="969963"/>
            <a:ext cx="8258175" cy="5126037"/>
          </p:xfrm>
          <a:graphic>
            <a:graphicData uri="http://schemas.openxmlformats.org/presentationml/2006/ole">
              <mc:AlternateContent xmlns:mc="http://schemas.openxmlformats.org/markup-compatibility/2006">
                <mc:Choice xmlns:v="urn:schemas-microsoft-com:vml" Requires="v">
                  <p:oleObj spid="_x0000_s118805" name="Worksheet" r:id="rId6" imgW="7848600" imgH="4876800" progId="Excel.Sheet.8">
                    <p:embed/>
                  </p:oleObj>
                </mc:Choice>
                <mc:Fallback>
                  <p:oleObj name="Worksheet" r:id="rId6" imgW="7848600" imgH="4876800" progId="Excel.Sheet.8">
                    <p:embed/>
                    <p:pic>
                      <p:nvPicPr>
                        <p:cNvPr id="0" name="Chart 1"/>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969963"/>
                          <a:ext cx="8258175" cy="5126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8795" name="TextBox 1"/>
            <p:cNvSpPr txBox="1">
              <a:spLocks noChangeArrowheads="1"/>
            </p:cNvSpPr>
            <p:nvPr/>
          </p:nvSpPr>
          <p:spPr bwMode="auto">
            <a:xfrm>
              <a:off x="3989388" y="1371600"/>
              <a:ext cx="3173412" cy="990600"/>
            </a:xfrm>
            <a:prstGeom prst="rect">
              <a:avLst/>
            </a:prstGeom>
            <a:solidFill>
              <a:srgbClr val="FFFFFF"/>
            </a:solidFill>
            <a:ln w="9525">
              <a:solidFill>
                <a:srgbClr val="000000"/>
              </a:solidFill>
              <a:miter lim="800000"/>
              <a:headEnd/>
              <a:tailEnd/>
            </a:ln>
          </p:spPr>
          <p:txBody>
            <a:bodyPr wrap="none"/>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b="1">
                  <a:solidFill>
                    <a:srgbClr val="002060"/>
                  </a:solidFill>
                  <a:latin typeface="Times New Roman" charset="0"/>
                </a:rPr>
                <a:t>All	2690	(&lt; 35 y    47.2%)</a:t>
              </a:r>
            </a:p>
            <a:p>
              <a:r>
                <a:rPr lang="en-US" sz="1400" b="1">
                  <a:solidFill>
                    <a:srgbClr val="002060"/>
                  </a:solidFill>
                  <a:latin typeface="Times New Roman" charset="0"/>
                </a:rPr>
                <a:t>Male	81.8%	(&lt; 35 y    44.0%)</a:t>
              </a:r>
            </a:p>
            <a:p>
              <a:r>
                <a:rPr lang="en-US" sz="1400" b="1">
                  <a:solidFill>
                    <a:srgbClr val="002060"/>
                  </a:solidFill>
                  <a:latin typeface="Times New Roman" charset="0"/>
                </a:rPr>
                <a:t>Female	18.2%	(&lt; 35 y    61.3%)</a:t>
              </a:r>
            </a:p>
            <a:p>
              <a:r>
                <a:rPr lang="en-US" sz="1400" b="1">
                  <a:solidFill>
                    <a:srgbClr val="002060"/>
                  </a:solidFill>
                  <a:latin typeface="Times New Roman" charset="0"/>
                </a:rPr>
                <a:t>(Status 1.1.2010)</a:t>
              </a:r>
            </a:p>
          </p:txBody>
        </p:sp>
      </p:grpSp>
      <p:sp>
        <p:nvSpPr>
          <p:cNvPr id="11" name="TextBox 10"/>
          <p:cNvSpPr txBox="1">
            <a:spLocks noChangeArrowheads="1"/>
          </p:cNvSpPr>
          <p:nvPr/>
        </p:nvSpPr>
        <p:spPr bwMode="auto">
          <a:xfrm>
            <a:off x="3868738" y="2819400"/>
            <a:ext cx="3217862" cy="354013"/>
          </a:xfrm>
          <a:prstGeom prst="rect">
            <a:avLst/>
          </a:prstGeom>
          <a:solidFill>
            <a:srgbClr val="FFFFCC"/>
          </a:solidFill>
          <a:ln w="12700">
            <a:solidFill>
              <a:schemeClr val="tx1"/>
            </a:solidFill>
            <a:round/>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700"/>
              <a:t>More than 1000 PhD students</a:t>
            </a:r>
          </a:p>
        </p:txBody>
      </p:sp>
      <p:sp>
        <p:nvSpPr>
          <p:cNvPr id="3" name="Footer Placeholder 2"/>
          <p:cNvSpPr>
            <a:spLocks noGrp="1"/>
          </p:cNvSpPr>
          <p:nvPr>
            <p:ph type="ftr" sz="quarter" idx="11"/>
          </p:nvPr>
        </p:nvSpPr>
        <p:spPr/>
        <p:txBody>
          <a:bodyPr/>
          <a:lstStyle/>
          <a:p>
            <a:pPr>
              <a:defRPr/>
            </a:pPr>
            <a:r>
              <a:rPr lang="el-GR" smtClean="0"/>
              <a:t>Ανιχνευτές Σωματιδίων</a:t>
            </a:r>
            <a:endParaRPr lang="en-US"/>
          </a:p>
        </p:txBody>
      </p:sp>
      <p:pic>
        <p:nvPicPr>
          <p:cNvPr id="13" name="Picture 73" descr="gpyrforos"/>
          <p:cNvPicPr>
            <a:picLocks noChangeAspect="1" noChangeArrowheads="1"/>
          </p:cNvPicPr>
          <p:nvPr/>
        </p:nvPicPr>
        <p:blipFill>
          <a:blip r:embed="rId8"/>
          <a:srcRect/>
          <a:stretch>
            <a:fillRect/>
          </a:stretch>
        </p:blipFill>
        <p:spPr bwMode="auto">
          <a:xfrm>
            <a:off x="0" y="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oter Placeholder 4"/>
          <p:cNvSpPr>
            <a:spLocks noGrp="1"/>
          </p:cNvSpPr>
          <p:nvPr>
            <p:ph type="ftr" sz="quarter" idx="11"/>
          </p:nvPr>
        </p:nvSpPr>
        <p:spPr>
          <a:xfrm>
            <a:off x="2286000" y="6245225"/>
            <a:ext cx="4191000" cy="476250"/>
          </a:xfrm>
        </p:spPr>
        <p:txBody>
          <a:bodyPr/>
          <a:lstStyle/>
          <a:p>
            <a:pPr>
              <a:defRPr/>
            </a:pPr>
            <a:r>
              <a:rPr lang="el-GR" smtClean="0"/>
              <a:t>Ανιχνευτές Σωματιδίων</a:t>
            </a:r>
            <a:endParaRPr lang="en-US"/>
          </a:p>
        </p:txBody>
      </p:sp>
      <p:sp>
        <p:nvSpPr>
          <p:cNvPr id="70659" name="Slide Number Placeholder 5"/>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757DF29-9C96-3545-B61A-69DEA185F72B}" type="slidenum">
              <a:rPr lang="en-US" sz="1400">
                <a:latin typeface="Arial" charset="0"/>
              </a:rPr>
              <a:pPr/>
              <a:t>51</a:t>
            </a:fld>
            <a:endParaRPr lang="en-US" sz="1400">
              <a:latin typeface="Arial" charset="0"/>
            </a:endParaRPr>
          </a:p>
        </p:txBody>
      </p:sp>
      <p:sp>
        <p:nvSpPr>
          <p:cNvPr id="120836" name="Rectangle 2"/>
          <p:cNvSpPr>
            <a:spLocks noGrp="1" noChangeArrowheads="1"/>
          </p:cNvSpPr>
          <p:nvPr>
            <p:ph type="title"/>
          </p:nvPr>
        </p:nvSpPr>
        <p:spPr/>
        <p:txBody>
          <a:bodyPr/>
          <a:lstStyle/>
          <a:p>
            <a:pPr eaLnBrk="1" hangingPunct="1"/>
            <a:r>
              <a:rPr lang="el-GR">
                <a:latin typeface="Arial" charset="0"/>
                <a:ea typeface="ＭＳ Ｐゴシック" charset="0"/>
                <a:cs typeface="ＭＳ Ｐゴシック" charset="0"/>
              </a:rPr>
              <a:t>Υποδομή ενός πειράματος</a:t>
            </a:r>
            <a:endParaRPr lang="en-US">
              <a:latin typeface="Arial" charset="0"/>
              <a:ea typeface="ＭＳ Ｐゴシック" charset="0"/>
              <a:cs typeface="ＭＳ Ｐゴシック" charset="0"/>
            </a:endParaRPr>
          </a:p>
        </p:txBody>
      </p:sp>
      <p:sp>
        <p:nvSpPr>
          <p:cNvPr id="120837" name="Rectangle 3"/>
          <p:cNvSpPr>
            <a:spLocks noGrp="1" noChangeArrowheads="1"/>
          </p:cNvSpPr>
          <p:nvPr>
            <p:ph type="body" idx="1"/>
          </p:nvPr>
        </p:nvSpPr>
        <p:spPr/>
        <p:txBody>
          <a:bodyPr/>
          <a:lstStyle/>
          <a:p>
            <a:pPr eaLnBrk="1" hangingPunct="1"/>
            <a:endParaRPr lang="en-US">
              <a:latin typeface="Arial" charset="0"/>
              <a:ea typeface="ＭＳ Ｐゴシック" charset="0"/>
              <a:cs typeface="ＭＳ Ｐゴシック" charset="0"/>
            </a:endParaRPr>
          </a:p>
          <a:p>
            <a:pPr eaLnBrk="1" hangingPunct="1"/>
            <a:r>
              <a:rPr lang="el-GR">
                <a:latin typeface="Arial" charset="0"/>
                <a:ea typeface="ＭＳ Ｐゴシック" charset="0"/>
                <a:cs typeface="ＭＳ Ｐゴシック" charset="0"/>
              </a:rPr>
              <a:t>Τα πειράματα ΔΕΝ είναι μόνο ανιχνευτές</a:t>
            </a:r>
            <a:endParaRPr lang="en-US">
              <a:latin typeface="Arial" charset="0"/>
              <a:ea typeface="ＭＳ Ｐゴシック" charset="0"/>
              <a:cs typeface="ＭＳ Ｐゴシック" charset="0"/>
            </a:endParaRPr>
          </a:p>
          <a:p>
            <a:pPr eaLnBrk="1" hangingPunct="1"/>
            <a:endParaRPr lang="en-US">
              <a:latin typeface="Arial" charset="0"/>
              <a:ea typeface="ＭＳ Ｐゴシック" charset="0"/>
              <a:cs typeface="ＭＳ Ｐゴシック" charset="0"/>
            </a:endParaRPr>
          </a:p>
          <a:p>
            <a:pPr eaLnBrk="1" hangingPunct="1"/>
            <a:r>
              <a:rPr lang="el-GR">
                <a:latin typeface="Arial" charset="0"/>
                <a:ea typeface="ＭＳ Ｐゴシック" charset="0"/>
                <a:cs typeface="ＭＳ Ｐゴシック" charset="0"/>
              </a:rPr>
              <a:t>Χρειάζονται:</a:t>
            </a:r>
            <a:endParaRPr lang="en-US">
              <a:latin typeface="Arial" charset="0"/>
              <a:ea typeface="ＭＳ Ｐゴシック" charset="0"/>
              <a:cs typeface="ＭＳ Ｐゴシック" charset="0"/>
            </a:endParaRPr>
          </a:p>
          <a:p>
            <a:pPr lvl="1" eaLnBrk="1" hangingPunct="1"/>
            <a:r>
              <a:rPr lang="el-GR">
                <a:latin typeface="Arial" charset="0"/>
                <a:ea typeface="ＭＳ Ｐゴシック" charset="0"/>
              </a:rPr>
              <a:t>Σύστημα αυτομάτου ελέγχου των ανιχνευτών</a:t>
            </a:r>
            <a:endParaRPr lang="en-US">
              <a:latin typeface="Arial" charset="0"/>
              <a:ea typeface="ＭＳ Ｐゴシック" charset="0"/>
            </a:endParaRPr>
          </a:p>
          <a:p>
            <a:pPr lvl="1" eaLnBrk="1" hangingPunct="1"/>
            <a:r>
              <a:rPr lang="el-GR">
                <a:latin typeface="Arial" charset="0"/>
                <a:ea typeface="ＭＳ Ｐゴシック" charset="0"/>
              </a:rPr>
              <a:t>Λήψη δεδομένων ΕΚΤΟΣ και παρακολούθηση</a:t>
            </a:r>
            <a:endParaRPr lang="en-US">
              <a:latin typeface="Arial" charset="0"/>
              <a:ea typeface="ＭＳ Ｐゴシック" charset="0"/>
            </a:endParaRPr>
          </a:p>
          <a:p>
            <a:pPr lvl="1" eaLnBrk="1" hangingPunct="1"/>
            <a:r>
              <a:rPr lang="el-GR">
                <a:latin typeface="Arial" charset="0"/>
                <a:ea typeface="ＭＳ Ｐゴシック" charset="0"/>
              </a:rPr>
              <a:t>Ανάλυση των δεδομένων που κατεγράφησαν</a:t>
            </a:r>
            <a:endParaRPr lang="en-US">
              <a:latin typeface="Arial" charset="0"/>
              <a:ea typeface="ＭＳ Ｐゴシック" charset="0"/>
            </a:endParaRPr>
          </a:p>
          <a:p>
            <a:pPr lvl="1" eaLnBrk="1" hangingPunct="1"/>
            <a:r>
              <a:rPr lang="en-US">
                <a:latin typeface="Arial" charset="0"/>
                <a:ea typeface="ＭＳ Ｐゴシック" charset="0"/>
              </a:rPr>
              <a:t>…</a:t>
            </a: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3"/>
          <p:cNvSpPr>
            <a:spLocks noGrp="1"/>
          </p:cNvSpPr>
          <p:nvPr>
            <p:ph type="ftr" sz="quarter" idx="11"/>
          </p:nvPr>
        </p:nvSpPr>
        <p:spPr/>
        <p:txBody>
          <a:bodyPr/>
          <a:lstStyle/>
          <a:p>
            <a:pPr>
              <a:defRPr/>
            </a:pPr>
            <a:r>
              <a:rPr lang="el-GR" smtClean="0"/>
              <a:t>Ανιχνευτές Σωματιδίων</a:t>
            </a:r>
            <a:endParaRPr lang="en-US"/>
          </a:p>
        </p:txBody>
      </p:sp>
      <p:sp>
        <p:nvSpPr>
          <p:cNvPr id="15" name="Slide Number Placeholder 4"/>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45549ED-5014-4346-A1EC-CBC047DD795B}" type="slidenum">
              <a:rPr lang="en-US" sz="1400">
                <a:latin typeface="Arial" charset="0"/>
              </a:rPr>
              <a:pPr/>
              <a:t>52</a:t>
            </a:fld>
            <a:endParaRPr lang="en-US" sz="1400">
              <a:latin typeface="Arial" charset="0"/>
            </a:endParaRPr>
          </a:p>
        </p:txBody>
      </p:sp>
      <p:sp>
        <p:nvSpPr>
          <p:cNvPr id="122884" name="Rectangle 2"/>
          <p:cNvSpPr>
            <a:spLocks noGrp="1" noChangeArrowheads="1"/>
          </p:cNvSpPr>
          <p:nvPr>
            <p:ph type="title"/>
          </p:nvPr>
        </p:nvSpPr>
        <p:spPr>
          <a:xfrm>
            <a:off x="838200" y="0"/>
            <a:ext cx="7848600" cy="1143000"/>
          </a:xfrm>
        </p:spPr>
        <p:txBody>
          <a:bodyPr/>
          <a:lstStyle/>
          <a:p>
            <a:pPr eaLnBrk="1" hangingPunct="1"/>
            <a:r>
              <a:rPr lang="en-US" dirty="0">
                <a:latin typeface="Arial" charset="0"/>
                <a:ea typeface="ＭＳ Ｐゴシック" charset="0"/>
                <a:cs typeface="ＭＳ Ｐゴシック" charset="0"/>
              </a:rPr>
              <a:t>ATLAS:</a:t>
            </a:r>
            <a:r>
              <a:rPr lang="en-US" sz="2800" dirty="0">
                <a:latin typeface="Arial" charset="0"/>
                <a:ea typeface="ＭＳ Ｐゴシック" charset="0"/>
                <a:cs typeface="ＭＳ Ｐゴシック" charset="0"/>
              </a:rPr>
              <a:t> </a:t>
            </a:r>
            <a:r>
              <a:rPr lang="el-GR" sz="2800" dirty="0">
                <a:latin typeface="Arial" charset="0"/>
                <a:ea typeface="ＭＳ Ｐゴシック" charset="0"/>
                <a:cs typeface="ＭＳ Ｐゴシック" charset="0"/>
              </a:rPr>
              <a:t>εγκατάσταση υποδομής</a:t>
            </a:r>
            <a:r>
              <a:rPr lang="en-US" sz="2800" dirty="0">
                <a:latin typeface="Arial" charset="0"/>
                <a:ea typeface="ＭＳ Ｐゴシック" charset="0"/>
                <a:cs typeface="ＭＳ Ｐゴシック" charset="0"/>
              </a:rPr>
              <a:t> </a:t>
            </a:r>
          </a:p>
        </p:txBody>
      </p:sp>
      <p:sp>
        <p:nvSpPr>
          <p:cNvPr id="122885" name="Text Box 3"/>
          <p:cNvSpPr txBox="1">
            <a:spLocks noChangeArrowheads="1"/>
          </p:cNvSpPr>
          <p:nvPr/>
        </p:nvSpPr>
        <p:spPr bwMode="auto">
          <a:xfrm>
            <a:off x="1295400" y="1066800"/>
            <a:ext cx="2692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400" b="1">
                <a:solidFill>
                  <a:srgbClr val="008000"/>
                </a:solidFill>
                <a:latin typeface="Arial" charset="0"/>
              </a:rPr>
              <a:t>Πλήρης κρυογενικός σταθμός</a:t>
            </a:r>
            <a:endParaRPr lang="en-US" sz="1400" b="1">
              <a:solidFill>
                <a:srgbClr val="008000"/>
              </a:solidFill>
              <a:latin typeface="Arial" charset="0"/>
            </a:endParaRPr>
          </a:p>
        </p:txBody>
      </p:sp>
      <p:pic>
        <p:nvPicPr>
          <p:cNvPr id="122886" name="Picture 4" descr="LHCU31~1"/>
          <p:cNvPicPr>
            <a:picLocks noChangeAspect="1" noChangeArrowheads="1"/>
          </p:cNvPicPr>
          <p:nvPr/>
        </p:nvPicPr>
        <p:blipFill>
          <a:blip r:embed="rId3">
            <a:extLst>
              <a:ext uri="{28A0092B-C50C-407E-A947-70E740481C1C}">
                <a14:useLocalDpi xmlns:a14="http://schemas.microsoft.com/office/drawing/2010/main" val="0"/>
              </a:ext>
            </a:extLst>
          </a:blip>
          <a:srcRect l="40038" t="1183"/>
          <a:stretch>
            <a:fillRect/>
          </a:stretch>
        </p:blipFill>
        <p:spPr bwMode="auto">
          <a:xfrm>
            <a:off x="5697538" y="1524000"/>
            <a:ext cx="2824162"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87" name="Line 5"/>
          <p:cNvSpPr>
            <a:spLocks noChangeShapeType="1"/>
          </p:cNvSpPr>
          <p:nvPr/>
        </p:nvSpPr>
        <p:spPr bwMode="auto">
          <a:xfrm flipH="1" flipV="1">
            <a:off x="6611938" y="3810000"/>
            <a:ext cx="69850" cy="6858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a:lstStyle/>
          <a:p>
            <a:endParaRPr lang="en-US"/>
          </a:p>
        </p:txBody>
      </p:sp>
      <p:sp>
        <p:nvSpPr>
          <p:cNvPr id="122888" name="Line 6"/>
          <p:cNvSpPr>
            <a:spLocks noChangeShapeType="1"/>
          </p:cNvSpPr>
          <p:nvPr/>
        </p:nvSpPr>
        <p:spPr bwMode="auto">
          <a:xfrm flipV="1">
            <a:off x="3938588" y="2209800"/>
            <a:ext cx="2251075" cy="0"/>
          </a:xfrm>
          <a:prstGeom prst="line">
            <a:avLst/>
          </a:prstGeom>
          <a:noFill/>
          <a:ln w="28575">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a:lstStyle/>
          <a:p>
            <a:endParaRPr lang="en-US"/>
          </a:p>
        </p:txBody>
      </p:sp>
      <p:sp>
        <p:nvSpPr>
          <p:cNvPr id="122889" name="Line 7"/>
          <p:cNvSpPr>
            <a:spLocks noChangeShapeType="1"/>
          </p:cNvSpPr>
          <p:nvPr/>
        </p:nvSpPr>
        <p:spPr bwMode="auto">
          <a:xfrm>
            <a:off x="4713288" y="3429000"/>
            <a:ext cx="2601912" cy="228600"/>
          </a:xfrm>
          <a:prstGeom prst="line">
            <a:avLst/>
          </a:prstGeom>
          <a:noFill/>
          <a:ln w="317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a:lstStyle/>
          <a:p>
            <a:endParaRPr lang="en-US"/>
          </a:p>
        </p:txBody>
      </p:sp>
      <p:pic>
        <p:nvPicPr>
          <p:cNvPr id="122890" name="Picture 9" descr="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1447800"/>
            <a:ext cx="2392363"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91" name="Picture 10" descr="DSC030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4400550"/>
            <a:ext cx="3024188"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92" name="Picture 11" descr="feb0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2425" y="3313113"/>
            <a:ext cx="4360863" cy="354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93" name="Text Box 12"/>
          <p:cNvSpPr txBox="1">
            <a:spLocks noChangeArrowheads="1"/>
          </p:cNvSpPr>
          <p:nvPr/>
        </p:nvSpPr>
        <p:spPr bwMode="auto">
          <a:xfrm>
            <a:off x="-85725" y="6110288"/>
            <a:ext cx="171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lang="en-US" sz="2000">
              <a:latin typeface="Times New Roman" charset="0"/>
            </a:endParaRPr>
          </a:p>
        </p:txBody>
      </p:sp>
      <p:sp>
        <p:nvSpPr>
          <p:cNvPr id="122894" name="Text Box 13"/>
          <p:cNvSpPr txBox="1">
            <a:spLocks noChangeArrowheads="1"/>
          </p:cNvSpPr>
          <p:nvPr/>
        </p:nvSpPr>
        <p:spPr bwMode="auto">
          <a:xfrm>
            <a:off x="211138" y="6553200"/>
            <a:ext cx="4354512" cy="3048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400" b="1">
                <a:solidFill>
                  <a:srgbClr val="008000"/>
                </a:solidFill>
                <a:latin typeface="Arial" charset="0"/>
              </a:rPr>
              <a:t>Υπόγεια κοιλότητα υποδοχής του ανιχνευτή</a:t>
            </a:r>
            <a:r>
              <a:rPr lang="en-US" sz="1400" b="1">
                <a:solidFill>
                  <a:srgbClr val="008000"/>
                </a:solidFill>
                <a:latin typeface="Arial" charset="0"/>
              </a:rPr>
              <a:t> 2003</a:t>
            </a:r>
          </a:p>
        </p:txBody>
      </p:sp>
      <p:pic>
        <p:nvPicPr>
          <p:cNvPr id="16" name="Picture 73" descr="gpyrforos"/>
          <p:cNvPicPr>
            <a:picLocks noChangeAspect="1" noChangeArrowheads="1"/>
          </p:cNvPicPr>
          <p:nvPr/>
        </p:nvPicPr>
        <p:blipFill>
          <a:blip r:embed="rId7"/>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2" name="Footer Placeholder 3"/>
          <p:cNvSpPr>
            <a:spLocks noGrp="1"/>
          </p:cNvSpPr>
          <p:nvPr>
            <p:ph type="ftr" sz="quarter" idx="11"/>
          </p:nvPr>
        </p:nvSpPr>
        <p:spPr/>
        <p:txBody>
          <a:bodyPr/>
          <a:lstStyle/>
          <a:p>
            <a:pPr>
              <a:defRPr/>
            </a:pPr>
            <a:r>
              <a:rPr lang="el-GR" smtClean="0"/>
              <a:t>Ανιχνευτές Σωματιδίων</a:t>
            </a:r>
            <a:endParaRPr lang="en-US"/>
          </a:p>
        </p:txBody>
      </p:sp>
      <p:sp>
        <p:nvSpPr>
          <p:cNvPr id="1653" name="Slide Number Placeholder 4"/>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F80F009-6D3D-3849-863A-785DCE400A6E}" type="slidenum">
              <a:rPr lang="en-US" sz="1400">
                <a:latin typeface="Arial" charset="0"/>
              </a:rPr>
              <a:pPr/>
              <a:t>53</a:t>
            </a:fld>
            <a:endParaRPr lang="en-US" sz="1400">
              <a:latin typeface="Arial" charset="0"/>
            </a:endParaRPr>
          </a:p>
        </p:txBody>
      </p:sp>
      <p:sp>
        <p:nvSpPr>
          <p:cNvPr id="122882" name="Text Box 2"/>
          <p:cNvSpPr txBox="1">
            <a:spLocks noChangeArrowheads="1"/>
          </p:cNvSpPr>
          <p:nvPr/>
        </p:nvSpPr>
        <p:spPr bwMode="auto">
          <a:xfrm>
            <a:off x="1970088" y="3170238"/>
            <a:ext cx="2192337" cy="3028950"/>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anchor="ct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kumimoji="1" lang="en-US" sz="1600" b="1">
              <a:latin typeface="Comic Sans MS" charset="0"/>
            </a:endParaRPr>
          </a:p>
          <a:p>
            <a:endParaRPr kumimoji="1" lang="en-US" sz="1600" b="1">
              <a:latin typeface="Comic Sans MS" charset="0"/>
            </a:endParaRPr>
          </a:p>
          <a:p>
            <a:r>
              <a:rPr kumimoji="1" lang="en-US" sz="1600" b="1">
                <a:latin typeface="Comic Sans MS" charset="0"/>
              </a:rPr>
              <a:t>H</a:t>
            </a:r>
          </a:p>
          <a:p>
            <a:endParaRPr kumimoji="1" lang="en-US" sz="1600" b="1">
              <a:latin typeface="Comic Sans MS" charset="0"/>
            </a:endParaRPr>
          </a:p>
          <a:p>
            <a:r>
              <a:rPr kumimoji="1" lang="en-US" sz="1600" b="1">
                <a:latin typeface="Comic Sans MS" charset="0"/>
              </a:rPr>
              <a:t>L</a:t>
            </a:r>
          </a:p>
          <a:p>
            <a:endParaRPr kumimoji="1" lang="en-US" sz="1600" b="1">
              <a:latin typeface="Comic Sans MS" charset="0"/>
            </a:endParaRPr>
          </a:p>
          <a:p>
            <a:r>
              <a:rPr kumimoji="1" lang="en-US" sz="1600" b="1">
                <a:latin typeface="Comic Sans MS" charset="0"/>
              </a:rPr>
              <a:t>T</a:t>
            </a:r>
          </a:p>
          <a:p>
            <a:endParaRPr kumimoji="1" lang="en-US" sz="1600" b="1">
              <a:latin typeface="Comic Sans MS" charset="0"/>
            </a:endParaRPr>
          </a:p>
          <a:p>
            <a:endParaRPr kumimoji="1" lang="en-US" sz="1600" b="1">
              <a:latin typeface="Comic Sans MS" charset="0"/>
            </a:endParaRPr>
          </a:p>
          <a:p>
            <a:endParaRPr kumimoji="1" lang="en-US" sz="1600" b="1">
              <a:latin typeface="Comic Sans MS" charset="0"/>
            </a:endParaRPr>
          </a:p>
        </p:txBody>
      </p:sp>
      <p:sp>
        <p:nvSpPr>
          <p:cNvPr id="122883" name="Text Box 3"/>
          <p:cNvSpPr txBox="1">
            <a:spLocks noChangeArrowheads="1"/>
          </p:cNvSpPr>
          <p:nvPr/>
        </p:nvSpPr>
        <p:spPr bwMode="auto">
          <a:xfrm>
            <a:off x="5229225" y="3194050"/>
            <a:ext cx="2192338" cy="3044825"/>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anchor="ct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endParaRPr kumimoji="1" lang="en-US" sz="1200" b="1">
              <a:latin typeface="Comic Sans MS" charset="0"/>
            </a:endParaRPr>
          </a:p>
          <a:p>
            <a:pPr algn="r"/>
            <a:endParaRPr kumimoji="1" lang="en-US" sz="1200" b="1">
              <a:latin typeface="Comic Sans MS" charset="0"/>
            </a:endParaRPr>
          </a:p>
          <a:p>
            <a:pPr algn="r"/>
            <a:r>
              <a:rPr kumimoji="1" lang="en-US" sz="1400" b="1">
                <a:latin typeface="Comic Sans MS" charset="0"/>
              </a:rPr>
              <a:t>D</a:t>
            </a:r>
          </a:p>
          <a:p>
            <a:pPr algn="r"/>
            <a:r>
              <a:rPr kumimoji="1" lang="en-US" sz="1400" b="1">
                <a:latin typeface="Comic Sans MS" charset="0"/>
              </a:rPr>
              <a:t>A</a:t>
            </a:r>
          </a:p>
          <a:p>
            <a:pPr algn="r"/>
            <a:r>
              <a:rPr kumimoji="1" lang="en-US" sz="1400" b="1">
                <a:latin typeface="Comic Sans MS" charset="0"/>
              </a:rPr>
              <a:t>T</a:t>
            </a:r>
          </a:p>
          <a:p>
            <a:pPr algn="r"/>
            <a:r>
              <a:rPr kumimoji="1" lang="en-US" sz="1400" b="1">
                <a:latin typeface="Comic Sans MS" charset="0"/>
              </a:rPr>
              <a:t>A</a:t>
            </a:r>
          </a:p>
          <a:p>
            <a:pPr algn="r"/>
            <a:r>
              <a:rPr kumimoji="1" lang="en-US" sz="1400" b="1">
                <a:latin typeface="Comic Sans MS" charset="0"/>
              </a:rPr>
              <a:t>F</a:t>
            </a:r>
          </a:p>
          <a:p>
            <a:pPr algn="r"/>
            <a:r>
              <a:rPr kumimoji="1" lang="en-US" sz="1400" b="1">
                <a:latin typeface="Comic Sans MS" charset="0"/>
              </a:rPr>
              <a:t>L</a:t>
            </a:r>
          </a:p>
          <a:p>
            <a:pPr algn="r"/>
            <a:r>
              <a:rPr kumimoji="1" lang="en-US" sz="1400" b="1">
                <a:latin typeface="Comic Sans MS" charset="0"/>
              </a:rPr>
              <a:t>O</a:t>
            </a:r>
          </a:p>
          <a:p>
            <a:pPr algn="r"/>
            <a:r>
              <a:rPr kumimoji="1" lang="en-US" sz="1400" b="1">
                <a:latin typeface="Comic Sans MS" charset="0"/>
              </a:rPr>
              <a:t>W</a:t>
            </a:r>
          </a:p>
          <a:p>
            <a:pPr algn="r"/>
            <a:endParaRPr kumimoji="1" lang="en-US" sz="1400" b="1">
              <a:latin typeface="Comic Sans MS" charset="0"/>
            </a:endParaRPr>
          </a:p>
          <a:p>
            <a:pPr algn="r"/>
            <a:endParaRPr kumimoji="1" lang="en-US" sz="1400" b="1">
              <a:latin typeface="Comic Sans MS" charset="0"/>
            </a:endParaRPr>
          </a:p>
        </p:txBody>
      </p:sp>
      <p:sp>
        <p:nvSpPr>
          <p:cNvPr id="124938" name="Line 4"/>
          <p:cNvSpPr>
            <a:spLocks noChangeShapeType="1"/>
          </p:cNvSpPr>
          <p:nvPr/>
        </p:nvSpPr>
        <p:spPr bwMode="auto">
          <a:xfrm>
            <a:off x="4773613" y="1038225"/>
            <a:ext cx="0" cy="5545138"/>
          </a:xfrm>
          <a:prstGeom prst="line">
            <a:avLst/>
          </a:prstGeom>
          <a:noFill/>
          <a:ln w="3175" cap="sq">
            <a:solidFill>
              <a:srgbClr val="060275"/>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2" name="Group 5"/>
          <p:cNvGrpSpPr>
            <a:grpSpLocks/>
          </p:cNvGrpSpPr>
          <p:nvPr/>
        </p:nvGrpSpPr>
        <p:grpSpPr bwMode="auto">
          <a:xfrm>
            <a:off x="61913" y="1454150"/>
            <a:ext cx="892175" cy="4930775"/>
            <a:chOff x="42" y="764"/>
            <a:chExt cx="609" cy="3106"/>
          </a:xfrm>
        </p:grpSpPr>
        <p:sp>
          <p:nvSpPr>
            <p:cNvPr id="138873" name="Text Box 6"/>
            <p:cNvSpPr txBox="1">
              <a:spLocks noChangeArrowheads="1"/>
            </p:cNvSpPr>
            <p:nvPr/>
          </p:nvSpPr>
          <p:spPr bwMode="auto">
            <a:xfrm>
              <a:off x="45" y="764"/>
              <a:ext cx="528"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40 MHz</a:t>
              </a:r>
            </a:p>
          </p:txBody>
        </p:sp>
        <p:sp>
          <p:nvSpPr>
            <p:cNvPr id="138874" name="Text Box 7"/>
            <p:cNvSpPr txBox="1">
              <a:spLocks noChangeArrowheads="1"/>
            </p:cNvSpPr>
            <p:nvPr/>
          </p:nvSpPr>
          <p:spPr bwMode="auto">
            <a:xfrm>
              <a:off x="46" y="1467"/>
              <a:ext cx="492"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75 kHz</a:t>
              </a:r>
            </a:p>
          </p:txBody>
        </p:sp>
        <p:sp>
          <p:nvSpPr>
            <p:cNvPr id="138875" name="Text Box 8"/>
            <p:cNvSpPr txBox="1">
              <a:spLocks noChangeArrowheads="1"/>
            </p:cNvSpPr>
            <p:nvPr/>
          </p:nvSpPr>
          <p:spPr bwMode="auto">
            <a:xfrm>
              <a:off x="68" y="2499"/>
              <a:ext cx="492"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~2 kHz</a:t>
              </a:r>
            </a:p>
          </p:txBody>
        </p:sp>
        <p:sp>
          <p:nvSpPr>
            <p:cNvPr id="138876" name="Text Box 9"/>
            <p:cNvSpPr txBox="1">
              <a:spLocks noChangeArrowheads="1"/>
            </p:cNvSpPr>
            <p:nvPr/>
          </p:nvSpPr>
          <p:spPr bwMode="auto">
            <a:xfrm>
              <a:off x="42" y="3697"/>
              <a:ext cx="609"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 200 Hz</a:t>
              </a:r>
            </a:p>
          </p:txBody>
        </p:sp>
      </p:grpSp>
      <p:grpSp>
        <p:nvGrpSpPr>
          <p:cNvPr id="3" name="Group 10"/>
          <p:cNvGrpSpPr>
            <a:grpSpLocks/>
          </p:cNvGrpSpPr>
          <p:nvPr/>
        </p:nvGrpSpPr>
        <p:grpSpPr bwMode="auto">
          <a:xfrm>
            <a:off x="7900988" y="2646363"/>
            <a:ext cx="1050925" cy="3738562"/>
            <a:chOff x="5538" y="1539"/>
            <a:chExt cx="717" cy="2355"/>
          </a:xfrm>
        </p:grpSpPr>
        <p:sp>
          <p:nvSpPr>
            <p:cNvPr id="138870" name="Text Box 11"/>
            <p:cNvSpPr txBox="1">
              <a:spLocks noChangeArrowheads="1"/>
            </p:cNvSpPr>
            <p:nvPr/>
          </p:nvSpPr>
          <p:spPr bwMode="auto">
            <a:xfrm>
              <a:off x="5668" y="1539"/>
              <a:ext cx="55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120 GB/s</a:t>
              </a:r>
            </a:p>
          </p:txBody>
        </p:sp>
        <p:sp>
          <p:nvSpPr>
            <p:cNvPr id="138871" name="Text Box 12"/>
            <p:cNvSpPr txBox="1">
              <a:spLocks noChangeArrowheads="1"/>
            </p:cNvSpPr>
            <p:nvPr/>
          </p:nvSpPr>
          <p:spPr bwMode="auto">
            <a:xfrm>
              <a:off x="5538" y="3721"/>
              <a:ext cx="67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 300 MB/s</a:t>
              </a:r>
            </a:p>
          </p:txBody>
        </p:sp>
        <p:sp>
          <p:nvSpPr>
            <p:cNvPr id="138872" name="Text Box 13"/>
            <p:cNvSpPr txBox="1">
              <a:spLocks noChangeArrowheads="1"/>
            </p:cNvSpPr>
            <p:nvPr/>
          </p:nvSpPr>
          <p:spPr bwMode="auto">
            <a:xfrm>
              <a:off x="5639" y="2383"/>
              <a:ext cx="61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~2+4 GB/s</a:t>
              </a:r>
            </a:p>
          </p:txBody>
        </p:sp>
      </p:grpSp>
      <p:grpSp>
        <p:nvGrpSpPr>
          <p:cNvPr id="4" name="Group 14"/>
          <p:cNvGrpSpPr>
            <a:grpSpLocks/>
          </p:cNvGrpSpPr>
          <p:nvPr/>
        </p:nvGrpSpPr>
        <p:grpSpPr bwMode="auto">
          <a:xfrm>
            <a:off x="7464425" y="4267200"/>
            <a:ext cx="1679575" cy="998538"/>
            <a:chOff x="5049" y="2680"/>
            <a:chExt cx="1145" cy="629"/>
          </a:xfrm>
        </p:grpSpPr>
        <p:sp>
          <p:nvSpPr>
            <p:cNvPr id="138866" name="Text Box 15"/>
            <p:cNvSpPr txBox="1">
              <a:spLocks noChangeArrowheads="1"/>
            </p:cNvSpPr>
            <p:nvPr/>
          </p:nvSpPr>
          <p:spPr bwMode="auto">
            <a:xfrm>
              <a:off x="5049" y="2798"/>
              <a:ext cx="114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200" b="1">
                  <a:solidFill>
                    <a:srgbClr val="4B4B4B"/>
                  </a:solidFill>
                  <a:latin typeface="Comic Sans MS" charset="0"/>
                </a:rPr>
                <a:t>Event Building N/work</a:t>
              </a:r>
              <a:endParaRPr kumimoji="1" lang="en-US" sz="1200" b="1" u="sng">
                <a:solidFill>
                  <a:srgbClr val="060275"/>
                </a:solidFill>
                <a:latin typeface="Comic Sans MS" charset="0"/>
              </a:endParaRPr>
            </a:p>
          </p:txBody>
        </p:sp>
        <p:sp>
          <p:nvSpPr>
            <p:cNvPr id="138867" name="Text Box 16"/>
            <p:cNvSpPr txBox="1">
              <a:spLocks noChangeArrowheads="1"/>
            </p:cNvSpPr>
            <p:nvPr/>
          </p:nvSpPr>
          <p:spPr bwMode="auto">
            <a:xfrm>
              <a:off x="5049" y="2680"/>
              <a:ext cx="96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200" b="1">
                  <a:solidFill>
                    <a:srgbClr val="4B4B4B"/>
                  </a:solidFill>
                  <a:latin typeface="Comic Sans MS" charset="0"/>
                </a:rPr>
                <a:t>Dataflow Manager</a:t>
              </a:r>
              <a:endParaRPr kumimoji="1" lang="en-US" sz="1200" b="1" u="sng">
                <a:solidFill>
                  <a:srgbClr val="060275"/>
                </a:solidFill>
                <a:latin typeface="Comic Sans MS" charset="0"/>
              </a:endParaRPr>
            </a:p>
          </p:txBody>
        </p:sp>
        <p:sp>
          <p:nvSpPr>
            <p:cNvPr id="138868" name="Text Box 17"/>
            <p:cNvSpPr txBox="1">
              <a:spLocks noChangeArrowheads="1"/>
            </p:cNvSpPr>
            <p:nvPr/>
          </p:nvSpPr>
          <p:spPr bwMode="auto">
            <a:xfrm>
              <a:off x="5049" y="2989"/>
              <a:ext cx="87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Sub-Farm Input</a:t>
              </a:r>
              <a:endParaRPr kumimoji="1" lang="en-US" sz="1200" b="1" u="sng">
                <a:solidFill>
                  <a:srgbClr val="060275"/>
                </a:solidFill>
                <a:latin typeface="Comic Sans MS" charset="0"/>
              </a:endParaRPr>
            </a:p>
          </p:txBody>
        </p:sp>
        <p:sp>
          <p:nvSpPr>
            <p:cNvPr id="138869" name="Text Box 18"/>
            <p:cNvSpPr txBox="1">
              <a:spLocks noChangeArrowheads="1"/>
            </p:cNvSpPr>
            <p:nvPr/>
          </p:nvSpPr>
          <p:spPr bwMode="auto">
            <a:xfrm>
              <a:off x="5049" y="3136"/>
              <a:ext cx="73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Event Builder</a:t>
              </a:r>
              <a:endParaRPr kumimoji="1" lang="en-US" sz="1200" b="1" u="sng">
                <a:solidFill>
                  <a:srgbClr val="060275"/>
                </a:solidFill>
                <a:latin typeface="Comic Sans MS" charset="0"/>
              </a:endParaRPr>
            </a:p>
          </p:txBody>
        </p:sp>
      </p:grpSp>
      <p:grpSp>
        <p:nvGrpSpPr>
          <p:cNvPr id="5" name="Group 19"/>
          <p:cNvGrpSpPr>
            <a:grpSpLocks/>
          </p:cNvGrpSpPr>
          <p:nvPr/>
        </p:nvGrpSpPr>
        <p:grpSpPr bwMode="auto">
          <a:xfrm>
            <a:off x="3124200" y="4148138"/>
            <a:ext cx="3898900" cy="1311275"/>
            <a:chOff x="2140" y="2453"/>
            <a:chExt cx="2661" cy="826"/>
          </a:xfrm>
        </p:grpSpPr>
        <p:sp>
          <p:nvSpPr>
            <p:cNvPr id="138592" name="Text Box 20"/>
            <p:cNvSpPr txBox="1">
              <a:spLocks noChangeArrowheads="1"/>
            </p:cNvSpPr>
            <p:nvPr/>
          </p:nvSpPr>
          <p:spPr bwMode="auto">
            <a:xfrm>
              <a:off x="3644" y="2691"/>
              <a:ext cx="1157" cy="588"/>
            </a:xfrm>
            <a:prstGeom prst="rect">
              <a:avLst/>
            </a:prstGeom>
            <a:solidFill>
              <a:srgbClr val="DCDCE2"/>
            </a:solidFill>
            <a:ln w="6350" cap="sq">
              <a:solidFill>
                <a:schemeClr val="accent2"/>
              </a:solidFill>
              <a:miter lim="800000"/>
              <a:headEnd/>
              <a:tailEnd/>
            </a:ln>
          </p:spPr>
          <p:txBody>
            <a:bodyPr anchor="b"/>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kumimoji="1" lang="en-US" sz="1400" b="1">
                <a:latin typeface="Comic Sans MS" charset="0"/>
              </a:endParaRPr>
            </a:p>
            <a:p>
              <a:endParaRPr kumimoji="1" lang="en-US" sz="1800" b="1">
                <a:latin typeface="Comic Sans MS" charset="0"/>
              </a:endParaRPr>
            </a:p>
            <a:p>
              <a:r>
                <a:rPr kumimoji="1" lang="en-US" sz="1600" b="1">
                  <a:latin typeface="Comic Sans MS" charset="0"/>
                </a:rPr>
                <a:t>	     </a:t>
              </a:r>
              <a:r>
                <a:rPr kumimoji="1" lang="en-US" sz="1400" b="1">
                  <a:latin typeface="Comic Sans MS" charset="0"/>
                </a:rPr>
                <a:t>EB</a:t>
              </a:r>
              <a:endParaRPr kumimoji="1" lang="en-US" sz="1800" b="1">
                <a:latin typeface="Comic Sans MS" charset="0"/>
              </a:endParaRPr>
            </a:p>
          </p:txBody>
        </p:sp>
        <p:cxnSp>
          <p:nvCxnSpPr>
            <p:cNvPr id="138593" name="AutoShape 21"/>
            <p:cNvCxnSpPr>
              <a:cxnSpLocks noChangeShapeType="1"/>
            </p:cNvCxnSpPr>
            <p:nvPr/>
          </p:nvCxnSpPr>
          <p:spPr bwMode="auto">
            <a:xfrm rot="16200000" flipH="1">
              <a:off x="4138" y="2539"/>
              <a:ext cx="341" cy="170"/>
            </a:xfrm>
            <a:prstGeom prst="bentConnector3">
              <a:avLst>
                <a:gd name="adj1" fmla="val 49852"/>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38594" name="Rectangle 22"/>
            <p:cNvSpPr>
              <a:spLocks noChangeArrowheads="1"/>
            </p:cNvSpPr>
            <p:nvPr/>
          </p:nvSpPr>
          <p:spPr bwMode="auto">
            <a:xfrm>
              <a:off x="4086" y="2598"/>
              <a:ext cx="267" cy="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95" name="Rectangle 23"/>
            <p:cNvSpPr>
              <a:spLocks noChangeArrowheads="1"/>
            </p:cNvSpPr>
            <p:nvPr/>
          </p:nvSpPr>
          <p:spPr bwMode="auto">
            <a:xfrm>
              <a:off x="4045" y="3100"/>
              <a:ext cx="236"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38596" name="Group 24"/>
            <p:cNvGrpSpPr>
              <a:grpSpLocks/>
            </p:cNvGrpSpPr>
            <p:nvPr/>
          </p:nvGrpSpPr>
          <p:grpSpPr bwMode="auto">
            <a:xfrm>
              <a:off x="3728" y="3012"/>
              <a:ext cx="984" cy="99"/>
              <a:chOff x="3680" y="2972"/>
              <a:chExt cx="984" cy="99"/>
            </a:xfrm>
          </p:grpSpPr>
          <p:sp>
            <p:nvSpPr>
              <p:cNvPr id="138864" name="Rectangle 25"/>
              <p:cNvSpPr>
                <a:spLocks noChangeArrowheads="1"/>
              </p:cNvSpPr>
              <p:nvPr/>
            </p:nvSpPr>
            <p:spPr bwMode="auto">
              <a:xfrm>
                <a:off x="3680" y="2972"/>
                <a:ext cx="984" cy="97"/>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38865" name="Rectangle 26"/>
              <p:cNvSpPr>
                <a:spLocks noChangeArrowheads="1"/>
              </p:cNvSpPr>
              <p:nvPr/>
            </p:nvSpPr>
            <p:spPr bwMode="auto">
              <a:xfrm>
                <a:off x="4106" y="2975"/>
                <a:ext cx="14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SFI</a:t>
                </a:r>
                <a:endParaRPr lang="en-US" sz="1000">
                  <a:latin typeface="Comic Sans MS" charset="0"/>
                </a:endParaRPr>
              </a:p>
            </p:txBody>
          </p:sp>
        </p:grpSp>
        <p:grpSp>
          <p:nvGrpSpPr>
            <p:cNvPr id="138597" name="Group 27"/>
            <p:cNvGrpSpPr>
              <a:grpSpLocks/>
            </p:cNvGrpSpPr>
            <p:nvPr/>
          </p:nvGrpSpPr>
          <p:grpSpPr bwMode="auto">
            <a:xfrm>
              <a:off x="4164" y="2764"/>
              <a:ext cx="572" cy="155"/>
              <a:chOff x="3884" y="2692"/>
              <a:chExt cx="572" cy="155"/>
            </a:xfrm>
          </p:grpSpPr>
          <p:sp>
            <p:nvSpPr>
              <p:cNvPr id="138862" name="Oval 28"/>
              <p:cNvSpPr>
                <a:spLocks noChangeArrowheads="1"/>
              </p:cNvSpPr>
              <p:nvPr/>
            </p:nvSpPr>
            <p:spPr bwMode="auto">
              <a:xfrm>
                <a:off x="3884" y="2708"/>
                <a:ext cx="572" cy="119"/>
              </a:xfrm>
              <a:prstGeom prst="ellipse">
                <a:avLst/>
              </a:prstGeom>
              <a:gradFill rotWithShape="0">
                <a:gsLst>
                  <a:gs pos="0">
                    <a:srgbClr val="707036"/>
                  </a:gs>
                  <a:gs pos="50000">
                    <a:srgbClr val="F2F274"/>
                  </a:gs>
                  <a:gs pos="100000">
                    <a:srgbClr val="707036"/>
                  </a:gs>
                </a:gsLst>
                <a:lin ang="5400000" scaled="1"/>
              </a:gradFill>
              <a:ln w="9525">
                <a:solidFill>
                  <a:schemeClr val="tx1"/>
                </a:solidFill>
                <a:round/>
                <a:headEnd/>
                <a:tailEnd/>
              </a:ln>
            </p:spPr>
            <p:txBody>
              <a:bodyPr anchor="ctr">
                <a:spAutoFit/>
              </a:bodyPr>
              <a:lstStyle/>
              <a:p>
                <a:endParaRPr lang="en-US"/>
              </a:p>
            </p:txBody>
          </p:sp>
          <p:sp>
            <p:nvSpPr>
              <p:cNvPr id="138863" name="Text Box 29"/>
              <p:cNvSpPr txBox="1">
                <a:spLocks noChangeArrowheads="1"/>
              </p:cNvSpPr>
              <p:nvPr/>
            </p:nvSpPr>
            <p:spPr bwMode="auto">
              <a:xfrm>
                <a:off x="4014" y="2692"/>
                <a:ext cx="34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1000" b="1">
                    <a:latin typeface="Comic Sans MS" charset="0"/>
                  </a:rPr>
                  <a:t>EBN</a:t>
                </a:r>
              </a:p>
            </p:txBody>
          </p:sp>
        </p:grpSp>
        <p:grpSp>
          <p:nvGrpSpPr>
            <p:cNvPr id="138598" name="Group 30"/>
            <p:cNvGrpSpPr>
              <a:grpSpLocks/>
            </p:cNvGrpSpPr>
            <p:nvPr/>
          </p:nvGrpSpPr>
          <p:grpSpPr bwMode="auto">
            <a:xfrm>
              <a:off x="3704" y="2744"/>
              <a:ext cx="329" cy="174"/>
              <a:chOff x="2344" y="2944"/>
              <a:chExt cx="361" cy="206"/>
            </a:xfrm>
          </p:grpSpPr>
          <p:grpSp>
            <p:nvGrpSpPr>
              <p:cNvPr id="138603" name="Group 31"/>
              <p:cNvGrpSpPr>
                <a:grpSpLocks/>
              </p:cNvGrpSpPr>
              <p:nvPr/>
            </p:nvGrpSpPr>
            <p:grpSpPr bwMode="auto">
              <a:xfrm>
                <a:off x="2344" y="2944"/>
                <a:ext cx="361" cy="206"/>
                <a:chOff x="2566" y="2274"/>
                <a:chExt cx="333" cy="206"/>
              </a:xfrm>
            </p:grpSpPr>
            <p:grpSp>
              <p:nvGrpSpPr>
                <p:cNvPr id="138605" name="Group 32"/>
                <p:cNvGrpSpPr>
                  <a:grpSpLocks/>
                </p:cNvGrpSpPr>
                <p:nvPr/>
              </p:nvGrpSpPr>
              <p:grpSpPr bwMode="auto">
                <a:xfrm>
                  <a:off x="2566" y="2274"/>
                  <a:ext cx="333" cy="206"/>
                  <a:chOff x="2566" y="2274"/>
                  <a:chExt cx="333" cy="206"/>
                </a:xfrm>
              </p:grpSpPr>
              <p:grpSp>
                <p:nvGrpSpPr>
                  <p:cNvPr id="138607" name="Group 33"/>
                  <p:cNvGrpSpPr>
                    <a:grpSpLocks/>
                  </p:cNvGrpSpPr>
                  <p:nvPr/>
                </p:nvGrpSpPr>
                <p:grpSpPr bwMode="auto">
                  <a:xfrm>
                    <a:off x="2566" y="2274"/>
                    <a:ext cx="333" cy="206"/>
                    <a:chOff x="2566" y="2274"/>
                    <a:chExt cx="333" cy="206"/>
                  </a:xfrm>
                </p:grpSpPr>
                <p:sp>
                  <p:nvSpPr>
                    <p:cNvPr id="138662" name="Rectangle 34"/>
                    <p:cNvSpPr>
                      <a:spLocks noChangeArrowheads="1"/>
                    </p:cNvSpPr>
                    <p:nvPr/>
                  </p:nvSpPr>
                  <p:spPr bwMode="auto">
                    <a:xfrm>
                      <a:off x="2566" y="227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3" name="Rectangle 35"/>
                    <p:cNvSpPr>
                      <a:spLocks noChangeArrowheads="1"/>
                    </p:cNvSpPr>
                    <p:nvPr/>
                  </p:nvSpPr>
                  <p:spPr bwMode="auto">
                    <a:xfrm>
                      <a:off x="2566" y="227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4" name="Rectangle 36"/>
                    <p:cNvSpPr>
                      <a:spLocks noChangeArrowheads="1"/>
                    </p:cNvSpPr>
                    <p:nvPr/>
                  </p:nvSpPr>
                  <p:spPr bwMode="auto">
                    <a:xfrm>
                      <a:off x="2566" y="227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5" name="Rectangle 37"/>
                    <p:cNvSpPr>
                      <a:spLocks noChangeArrowheads="1"/>
                    </p:cNvSpPr>
                    <p:nvPr/>
                  </p:nvSpPr>
                  <p:spPr bwMode="auto">
                    <a:xfrm>
                      <a:off x="2566" y="227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6" name="Rectangle 38"/>
                    <p:cNvSpPr>
                      <a:spLocks noChangeArrowheads="1"/>
                    </p:cNvSpPr>
                    <p:nvPr/>
                  </p:nvSpPr>
                  <p:spPr bwMode="auto">
                    <a:xfrm>
                      <a:off x="2566" y="228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7" name="Rectangle 39"/>
                    <p:cNvSpPr>
                      <a:spLocks noChangeArrowheads="1"/>
                    </p:cNvSpPr>
                    <p:nvPr/>
                  </p:nvSpPr>
                  <p:spPr bwMode="auto">
                    <a:xfrm>
                      <a:off x="2566" y="228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8" name="Rectangle 40"/>
                    <p:cNvSpPr>
                      <a:spLocks noChangeArrowheads="1"/>
                    </p:cNvSpPr>
                    <p:nvPr/>
                  </p:nvSpPr>
                  <p:spPr bwMode="auto">
                    <a:xfrm>
                      <a:off x="2566" y="228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9" name="Rectangle 41"/>
                    <p:cNvSpPr>
                      <a:spLocks noChangeArrowheads="1"/>
                    </p:cNvSpPr>
                    <p:nvPr/>
                  </p:nvSpPr>
                  <p:spPr bwMode="auto">
                    <a:xfrm>
                      <a:off x="2566" y="228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0" name="Rectangle 42"/>
                    <p:cNvSpPr>
                      <a:spLocks noChangeArrowheads="1"/>
                    </p:cNvSpPr>
                    <p:nvPr/>
                  </p:nvSpPr>
                  <p:spPr bwMode="auto">
                    <a:xfrm>
                      <a:off x="2566" y="228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1" name="Rectangle 43"/>
                    <p:cNvSpPr>
                      <a:spLocks noChangeArrowheads="1"/>
                    </p:cNvSpPr>
                    <p:nvPr/>
                  </p:nvSpPr>
                  <p:spPr bwMode="auto">
                    <a:xfrm>
                      <a:off x="2566" y="228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2" name="Rectangle 44"/>
                    <p:cNvSpPr>
                      <a:spLocks noChangeArrowheads="1"/>
                    </p:cNvSpPr>
                    <p:nvPr/>
                  </p:nvSpPr>
                  <p:spPr bwMode="auto">
                    <a:xfrm>
                      <a:off x="2566" y="229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3" name="Rectangle 45"/>
                    <p:cNvSpPr>
                      <a:spLocks noChangeArrowheads="1"/>
                    </p:cNvSpPr>
                    <p:nvPr/>
                  </p:nvSpPr>
                  <p:spPr bwMode="auto">
                    <a:xfrm>
                      <a:off x="2566" y="2292"/>
                      <a:ext cx="333" cy="2"/>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4" name="Rectangle 46"/>
                    <p:cNvSpPr>
                      <a:spLocks noChangeArrowheads="1"/>
                    </p:cNvSpPr>
                    <p:nvPr/>
                  </p:nvSpPr>
                  <p:spPr bwMode="auto">
                    <a:xfrm>
                      <a:off x="2566" y="2294"/>
                      <a:ext cx="333" cy="1"/>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5" name="Rectangle 47"/>
                    <p:cNvSpPr>
                      <a:spLocks noChangeArrowheads="1"/>
                    </p:cNvSpPr>
                    <p:nvPr/>
                  </p:nvSpPr>
                  <p:spPr bwMode="auto">
                    <a:xfrm>
                      <a:off x="2566" y="229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6" name="Rectangle 48"/>
                    <p:cNvSpPr>
                      <a:spLocks noChangeArrowheads="1"/>
                    </p:cNvSpPr>
                    <p:nvPr/>
                  </p:nvSpPr>
                  <p:spPr bwMode="auto">
                    <a:xfrm>
                      <a:off x="2566" y="229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7" name="Rectangle 49"/>
                    <p:cNvSpPr>
                      <a:spLocks noChangeArrowheads="1"/>
                    </p:cNvSpPr>
                    <p:nvPr/>
                  </p:nvSpPr>
                  <p:spPr bwMode="auto">
                    <a:xfrm>
                      <a:off x="2566" y="229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8" name="Rectangle 50"/>
                    <p:cNvSpPr>
                      <a:spLocks noChangeArrowheads="1"/>
                    </p:cNvSpPr>
                    <p:nvPr/>
                  </p:nvSpPr>
                  <p:spPr bwMode="auto">
                    <a:xfrm>
                      <a:off x="2566" y="2300"/>
                      <a:ext cx="333" cy="2"/>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9" name="Rectangle 51"/>
                    <p:cNvSpPr>
                      <a:spLocks noChangeArrowheads="1"/>
                    </p:cNvSpPr>
                    <p:nvPr/>
                  </p:nvSpPr>
                  <p:spPr bwMode="auto">
                    <a:xfrm>
                      <a:off x="2566" y="2302"/>
                      <a:ext cx="333" cy="1"/>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0" name="Rectangle 52"/>
                    <p:cNvSpPr>
                      <a:spLocks noChangeArrowheads="1"/>
                    </p:cNvSpPr>
                    <p:nvPr/>
                  </p:nvSpPr>
                  <p:spPr bwMode="auto">
                    <a:xfrm>
                      <a:off x="2566" y="230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1" name="Rectangle 53"/>
                    <p:cNvSpPr>
                      <a:spLocks noChangeArrowheads="1"/>
                    </p:cNvSpPr>
                    <p:nvPr/>
                  </p:nvSpPr>
                  <p:spPr bwMode="auto">
                    <a:xfrm>
                      <a:off x="2566" y="230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2" name="Rectangle 54"/>
                    <p:cNvSpPr>
                      <a:spLocks noChangeArrowheads="1"/>
                    </p:cNvSpPr>
                    <p:nvPr/>
                  </p:nvSpPr>
                  <p:spPr bwMode="auto">
                    <a:xfrm>
                      <a:off x="2566" y="230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3" name="Rectangle 55"/>
                    <p:cNvSpPr>
                      <a:spLocks noChangeArrowheads="1"/>
                    </p:cNvSpPr>
                    <p:nvPr/>
                  </p:nvSpPr>
                  <p:spPr bwMode="auto">
                    <a:xfrm>
                      <a:off x="2566" y="230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4" name="Rectangle 56"/>
                    <p:cNvSpPr>
                      <a:spLocks noChangeArrowheads="1"/>
                    </p:cNvSpPr>
                    <p:nvPr/>
                  </p:nvSpPr>
                  <p:spPr bwMode="auto">
                    <a:xfrm>
                      <a:off x="2566" y="231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5" name="Rectangle 57"/>
                    <p:cNvSpPr>
                      <a:spLocks noChangeArrowheads="1"/>
                    </p:cNvSpPr>
                    <p:nvPr/>
                  </p:nvSpPr>
                  <p:spPr bwMode="auto">
                    <a:xfrm>
                      <a:off x="2566" y="231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6" name="Rectangle 58"/>
                    <p:cNvSpPr>
                      <a:spLocks noChangeArrowheads="1"/>
                    </p:cNvSpPr>
                    <p:nvPr/>
                  </p:nvSpPr>
                  <p:spPr bwMode="auto">
                    <a:xfrm>
                      <a:off x="2566" y="231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7" name="Rectangle 59"/>
                    <p:cNvSpPr>
                      <a:spLocks noChangeArrowheads="1"/>
                    </p:cNvSpPr>
                    <p:nvPr/>
                  </p:nvSpPr>
                  <p:spPr bwMode="auto">
                    <a:xfrm>
                      <a:off x="2566" y="231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8" name="Rectangle 60"/>
                    <p:cNvSpPr>
                      <a:spLocks noChangeArrowheads="1"/>
                    </p:cNvSpPr>
                    <p:nvPr/>
                  </p:nvSpPr>
                  <p:spPr bwMode="auto">
                    <a:xfrm>
                      <a:off x="2566" y="231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9" name="Rectangle 61"/>
                    <p:cNvSpPr>
                      <a:spLocks noChangeArrowheads="1"/>
                    </p:cNvSpPr>
                    <p:nvPr/>
                  </p:nvSpPr>
                  <p:spPr bwMode="auto">
                    <a:xfrm>
                      <a:off x="2566" y="231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0" name="Rectangle 62"/>
                    <p:cNvSpPr>
                      <a:spLocks noChangeArrowheads="1"/>
                    </p:cNvSpPr>
                    <p:nvPr/>
                  </p:nvSpPr>
                  <p:spPr bwMode="auto">
                    <a:xfrm>
                      <a:off x="2566" y="231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1" name="Rectangle 63"/>
                    <p:cNvSpPr>
                      <a:spLocks noChangeArrowheads="1"/>
                    </p:cNvSpPr>
                    <p:nvPr/>
                  </p:nvSpPr>
                  <p:spPr bwMode="auto">
                    <a:xfrm>
                      <a:off x="2566" y="232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2" name="Rectangle 64"/>
                    <p:cNvSpPr>
                      <a:spLocks noChangeArrowheads="1"/>
                    </p:cNvSpPr>
                    <p:nvPr/>
                  </p:nvSpPr>
                  <p:spPr bwMode="auto">
                    <a:xfrm>
                      <a:off x="2566" y="232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3" name="Rectangle 65"/>
                    <p:cNvSpPr>
                      <a:spLocks noChangeArrowheads="1"/>
                    </p:cNvSpPr>
                    <p:nvPr/>
                  </p:nvSpPr>
                  <p:spPr bwMode="auto">
                    <a:xfrm>
                      <a:off x="2566" y="232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4" name="Rectangle 66"/>
                    <p:cNvSpPr>
                      <a:spLocks noChangeArrowheads="1"/>
                    </p:cNvSpPr>
                    <p:nvPr/>
                  </p:nvSpPr>
                  <p:spPr bwMode="auto">
                    <a:xfrm>
                      <a:off x="2566" y="232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5" name="Rectangle 67"/>
                    <p:cNvSpPr>
                      <a:spLocks noChangeArrowheads="1"/>
                    </p:cNvSpPr>
                    <p:nvPr/>
                  </p:nvSpPr>
                  <p:spPr bwMode="auto">
                    <a:xfrm>
                      <a:off x="2566" y="232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6" name="Rectangle 68"/>
                    <p:cNvSpPr>
                      <a:spLocks noChangeArrowheads="1"/>
                    </p:cNvSpPr>
                    <p:nvPr/>
                  </p:nvSpPr>
                  <p:spPr bwMode="auto">
                    <a:xfrm>
                      <a:off x="2566" y="233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7" name="Rectangle 69"/>
                    <p:cNvSpPr>
                      <a:spLocks noChangeArrowheads="1"/>
                    </p:cNvSpPr>
                    <p:nvPr/>
                  </p:nvSpPr>
                  <p:spPr bwMode="auto">
                    <a:xfrm>
                      <a:off x="2566" y="233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8" name="Rectangle 70"/>
                    <p:cNvSpPr>
                      <a:spLocks noChangeArrowheads="1"/>
                    </p:cNvSpPr>
                    <p:nvPr/>
                  </p:nvSpPr>
                  <p:spPr bwMode="auto">
                    <a:xfrm>
                      <a:off x="2566" y="233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9" name="Rectangle 71"/>
                    <p:cNvSpPr>
                      <a:spLocks noChangeArrowheads="1"/>
                    </p:cNvSpPr>
                    <p:nvPr/>
                  </p:nvSpPr>
                  <p:spPr bwMode="auto">
                    <a:xfrm>
                      <a:off x="2566" y="233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0" name="Rectangle 72"/>
                    <p:cNvSpPr>
                      <a:spLocks noChangeArrowheads="1"/>
                    </p:cNvSpPr>
                    <p:nvPr/>
                  </p:nvSpPr>
                  <p:spPr bwMode="auto">
                    <a:xfrm>
                      <a:off x="2566" y="2337"/>
                      <a:ext cx="333" cy="2"/>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1" name="Rectangle 73"/>
                    <p:cNvSpPr>
                      <a:spLocks noChangeArrowheads="1"/>
                    </p:cNvSpPr>
                    <p:nvPr/>
                  </p:nvSpPr>
                  <p:spPr bwMode="auto">
                    <a:xfrm>
                      <a:off x="2566" y="2339"/>
                      <a:ext cx="333" cy="1"/>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2" name="Rectangle 74"/>
                    <p:cNvSpPr>
                      <a:spLocks noChangeArrowheads="1"/>
                    </p:cNvSpPr>
                    <p:nvPr/>
                  </p:nvSpPr>
                  <p:spPr bwMode="auto">
                    <a:xfrm>
                      <a:off x="2566" y="234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3" name="Rectangle 75"/>
                    <p:cNvSpPr>
                      <a:spLocks noChangeArrowheads="1"/>
                    </p:cNvSpPr>
                    <p:nvPr/>
                  </p:nvSpPr>
                  <p:spPr bwMode="auto">
                    <a:xfrm>
                      <a:off x="2566" y="234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4" name="Rectangle 76"/>
                    <p:cNvSpPr>
                      <a:spLocks noChangeArrowheads="1"/>
                    </p:cNvSpPr>
                    <p:nvPr/>
                  </p:nvSpPr>
                  <p:spPr bwMode="auto">
                    <a:xfrm>
                      <a:off x="2566" y="234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5" name="Rectangle 77"/>
                    <p:cNvSpPr>
                      <a:spLocks noChangeArrowheads="1"/>
                    </p:cNvSpPr>
                    <p:nvPr/>
                  </p:nvSpPr>
                  <p:spPr bwMode="auto">
                    <a:xfrm>
                      <a:off x="2566" y="234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6" name="Rectangle 78"/>
                    <p:cNvSpPr>
                      <a:spLocks noChangeArrowheads="1"/>
                    </p:cNvSpPr>
                    <p:nvPr/>
                  </p:nvSpPr>
                  <p:spPr bwMode="auto">
                    <a:xfrm>
                      <a:off x="2566" y="234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7" name="Rectangle 79"/>
                    <p:cNvSpPr>
                      <a:spLocks noChangeArrowheads="1"/>
                    </p:cNvSpPr>
                    <p:nvPr/>
                  </p:nvSpPr>
                  <p:spPr bwMode="auto">
                    <a:xfrm>
                      <a:off x="2566" y="234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8" name="Rectangle 80"/>
                    <p:cNvSpPr>
                      <a:spLocks noChangeArrowheads="1"/>
                    </p:cNvSpPr>
                    <p:nvPr/>
                  </p:nvSpPr>
                  <p:spPr bwMode="auto">
                    <a:xfrm>
                      <a:off x="2566" y="235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9" name="Rectangle 81"/>
                    <p:cNvSpPr>
                      <a:spLocks noChangeArrowheads="1"/>
                    </p:cNvSpPr>
                    <p:nvPr/>
                  </p:nvSpPr>
                  <p:spPr bwMode="auto">
                    <a:xfrm>
                      <a:off x="2566" y="23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0" name="Rectangle 82"/>
                    <p:cNvSpPr>
                      <a:spLocks noChangeArrowheads="1"/>
                    </p:cNvSpPr>
                    <p:nvPr/>
                  </p:nvSpPr>
                  <p:spPr bwMode="auto">
                    <a:xfrm>
                      <a:off x="2566" y="235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1" name="Rectangle 83"/>
                    <p:cNvSpPr>
                      <a:spLocks noChangeArrowheads="1"/>
                    </p:cNvSpPr>
                    <p:nvPr/>
                  </p:nvSpPr>
                  <p:spPr bwMode="auto">
                    <a:xfrm>
                      <a:off x="2566" y="235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2" name="Rectangle 84"/>
                    <p:cNvSpPr>
                      <a:spLocks noChangeArrowheads="1"/>
                    </p:cNvSpPr>
                    <p:nvPr/>
                  </p:nvSpPr>
                  <p:spPr bwMode="auto">
                    <a:xfrm>
                      <a:off x="2566" y="235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3" name="Rectangle 85"/>
                    <p:cNvSpPr>
                      <a:spLocks noChangeArrowheads="1"/>
                    </p:cNvSpPr>
                    <p:nvPr/>
                  </p:nvSpPr>
                  <p:spPr bwMode="auto">
                    <a:xfrm>
                      <a:off x="2566" y="235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4" name="Rectangle 86"/>
                    <p:cNvSpPr>
                      <a:spLocks noChangeArrowheads="1"/>
                    </p:cNvSpPr>
                    <p:nvPr/>
                  </p:nvSpPr>
                  <p:spPr bwMode="auto">
                    <a:xfrm>
                      <a:off x="2566" y="235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5" name="Rectangle 87"/>
                    <p:cNvSpPr>
                      <a:spLocks noChangeArrowheads="1"/>
                    </p:cNvSpPr>
                    <p:nvPr/>
                  </p:nvSpPr>
                  <p:spPr bwMode="auto">
                    <a:xfrm>
                      <a:off x="2566" y="236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6" name="Rectangle 88"/>
                    <p:cNvSpPr>
                      <a:spLocks noChangeArrowheads="1"/>
                    </p:cNvSpPr>
                    <p:nvPr/>
                  </p:nvSpPr>
                  <p:spPr bwMode="auto">
                    <a:xfrm>
                      <a:off x="2566" y="236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7" name="Rectangle 89"/>
                    <p:cNvSpPr>
                      <a:spLocks noChangeArrowheads="1"/>
                    </p:cNvSpPr>
                    <p:nvPr/>
                  </p:nvSpPr>
                  <p:spPr bwMode="auto">
                    <a:xfrm>
                      <a:off x="2566" y="236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8" name="Rectangle 90"/>
                    <p:cNvSpPr>
                      <a:spLocks noChangeArrowheads="1"/>
                    </p:cNvSpPr>
                    <p:nvPr/>
                  </p:nvSpPr>
                  <p:spPr bwMode="auto">
                    <a:xfrm>
                      <a:off x="2566" y="236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9" name="Rectangle 91"/>
                    <p:cNvSpPr>
                      <a:spLocks noChangeArrowheads="1"/>
                    </p:cNvSpPr>
                    <p:nvPr/>
                  </p:nvSpPr>
                  <p:spPr bwMode="auto">
                    <a:xfrm>
                      <a:off x="2566" y="236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0" name="Rectangle 92"/>
                    <p:cNvSpPr>
                      <a:spLocks noChangeArrowheads="1"/>
                    </p:cNvSpPr>
                    <p:nvPr/>
                  </p:nvSpPr>
                  <p:spPr bwMode="auto">
                    <a:xfrm>
                      <a:off x="2566" y="236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1" name="Rectangle 93"/>
                    <p:cNvSpPr>
                      <a:spLocks noChangeArrowheads="1"/>
                    </p:cNvSpPr>
                    <p:nvPr/>
                  </p:nvSpPr>
                  <p:spPr bwMode="auto">
                    <a:xfrm>
                      <a:off x="2566" y="237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2" name="Rectangle 94"/>
                    <p:cNvSpPr>
                      <a:spLocks noChangeArrowheads="1"/>
                    </p:cNvSpPr>
                    <p:nvPr/>
                  </p:nvSpPr>
                  <p:spPr bwMode="auto">
                    <a:xfrm>
                      <a:off x="2566" y="237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3" name="Rectangle 95"/>
                    <p:cNvSpPr>
                      <a:spLocks noChangeArrowheads="1"/>
                    </p:cNvSpPr>
                    <p:nvPr/>
                  </p:nvSpPr>
                  <p:spPr bwMode="auto">
                    <a:xfrm>
                      <a:off x="2566" y="2374"/>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4" name="Rectangle 96"/>
                    <p:cNvSpPr>
                      <a:spLocks noChangeArrowheads="1"/>
                    </p:cNvSpPr>
                    <p:nvPr/>
                  </p:nvSpPr>
                  <p:spPr bwMode="auto">
                    <a:xfrm>
                      <a:off x="2566" y="2376"/>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5" name="Rectangle 97"/>
                    <p:cNvSpPr>
                      <a:spLocks noChangeArrowheads="1"/>
                    </p:cNvSpPr>
                    <p:nvPr/>
                  </p:nvSpPr>
                  <p:spPr bwMode="auto">
                    <a:xfrm>
                      <a:off x="2566" y="237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6" name="Rectangle 98"/>
                    <p:cNvSpPr>
                      <a:spLocks noChangeArrowheads="1"/>
                    </p:cNvSpPr>
                    <p:nvPr/>
                  </p:nvSpPr>
                  <p:spPr bwMode="auto">
                    <a:xfrm>
                      <a:off x="2566" y="237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7" name="Rectangle 99"/>
                    <p:cNvSpPr>
                      <a:spLocks noChangeArrowheads="1"/>
                    </p:cNvSpPr>
                    <p:nvPr/>
                  </p:nvSpPr>
                  <p:spPr bwMode="auto">
                    <a:xfrm>
                      <a:off x="2566" y="238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8" name="Rectangle 100"/>
                    <p:cNvSpPr>
                      <a:spLocks noChangeArrowheads="1"/>
                    </p:cNvSpPr>
                    <p:nvPr/>
                  </p:nvSpPr>
                  <p:spPr bwMode="auto">
                    <a:xfrm>
                      <a:off x="2566" y="238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9" name="Rectangle 101"/>
                    <p:cNvSpPr>
                      <a:spLocks noChangeArrowheads="1"/>
                    </p:cNvSpPr>
                    <p:nvPr/>
                  </p:nvSpPr>
                  <p:spPr bwMode="auto">
                    <a:xfrm>
                      <a:off x="2566" y="238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0" name="Rectangle 102"/>
                    <p:cNvSpPr>
                      <a:spLocks noChangeArrowheads="1"/>
                    </p:cNvSpPr>
                    <p:nvPr/>
                  </p:nvSpPr>
                  <p:spPr bwMode="auto">
                    <a:xfrm>
                      <a:off x="2566" y="238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1" name="Rectangle 103"/>
                    <p:cNvSpPr>
                      <a:spLocks noChangeArrowheads="1"/>
                    </p:cNvSpPr>
                    <p:nvPr/>
                  </p:nvSpPr>
                  <p:spPr bwMode="auto">
                    <a:xfrm>
                      <a:off x="2566" y="238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2" name="Rectangle 104"/>
                    <p:cNvSpPr>
                      <a:spLocks noChangeArrowheads="1"/>
                    </p:cNvSpPr>
                    <p:nvPr/>
                  </p:nvSpPr>
                  <p:spPr bwMode="auto">
                    <a:xfrm>
                      <a:off x="2566" y="238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3" name="Rectangle 105"/>
                    <p:cNvSpPr>
                      <a:spLocks noChangeArrowheads="1"/>
                    </p:cNvSpPr>
                    <p:nvPr/>
                  </p:nvSpPr>
                  <p:spPr bwMode="auto">
                    <a:xfrm>
                      <a:off x="2566" y="239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4" name="Rectangle 106"/>
                    <p:cNvSpPr>
                      <a:spLocks noChangeArrowheads="1"/>
                    </p:cNvSpPr>
                    <p:nvPr/>
                  </p:nvSpPr>
                  <p:spPr bwMode="auto">
                    <a:xfrm>
                      <a:off x="2566" y="239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5" name="Rectangle 107"/>
                    <p:cNvSpPr>
                      <a:spLocks noChangeArrowheads="1"/>
                    </p:cNvSpPr>
                    <p:nvPr/>
                  </p:nvSpPr>
                  <p:spPr bwMode="auto">
                    <a:xfrm>
                      <a:off x="2566" y="239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6" name="Rectangle 108"/>
                    <p:cNvSpPr>
                      <a:spLocks noChangeArrowheads="1"/>
                    </p:cNvSpPr>
                    <p:nvPr/>
                  </p:nvSpPr>
                  <p:spPr bwMode="auto">
                    <a:xfrm>
                      <a:off x="2566" y="239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7" name="Rectangle 109"/>
                    <p:cNvSpPr>
                      <a:spLocks noChangeArrowheads="1"/>
                    </p:cNvSpPr>
                    <p:nvPr/>
                  </p:nvSpPr>
                  <p:spPr bwMode="auto">
                    <a:xfrm>
                      <a:off x="2566" y="239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8" name="Rectangle 110"/>
                    <p:cNvSpPr>
                      <a:spLocks noChangeArrowheads="1"/>
                    </p:cNvSpPr>
                    <p:nvPr/>
                  </p:nvSpPr>
                  <p:spPr bwMode="auto">
                    <a:xfrm>
                      <a:off x="2566" y="239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9" name="Rectangle 111"/>
                    <p:cNvSpPr>
                      <a:spLocks noChangeArrowheads="1"/>
                    </p:cNvSpPr>
                    <p:nvPr/>
                  </p:nvSpPr>
                  <p:spPr bwMode="auto">
                    <a:xfrm>
                      <a:off x="2566" y="240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0" name="Rectangle 112"/>
                    <p:cNvSpPr>
                      <a:spLocks noChangeArrowheads="1"/>
                    </p:cNvSpPr>
                    <p:nvPr/>
                  </p:nvSpPr>
                  <p:spPr bwMode="auto">
                    <a:xfrm>
                      <a:off x="2566" y="24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1" name="Rectangle 113"/>
                    <p:cNvSpPr>
                      <a:spLocks noChangeArrowheads="1"/>
                    </p:cNvSpPr>
                    <p:nvPr/>
                  </p:nvSpPr>
                  <p:spPr bwMode="auto">
                    <a:xfrm>
                      <a:off x="2566" y="240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2" name="Rectangle 114"/>
                    <p:cNvSpPr>
                      <a:spLocks noChangeArrowheads="1"/>
                    </p:cNvSpPr>
                    <p:nvPr/>
                  </p:nvSpPr>
                  <p:spPr bwMode="auto">
                    <a:xfrm>
                      <a:off x="2566" y="240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3" name="Rectangle 115"/>
                    <p:cNvSpPr>
                      <a:spLocks noChangeArrowheads="1"/>
                    </p:cNvSpPr>
                    <p:nvPr/>
                  </p:nvSpPr>
                  <p:spPr bwMode="auto">
                    <a:xfrm>
                      <a:off x="2566" y="240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4" name="Rectangle 116"/>
                    <p:cNvSpPr>
                      <a:spLocks noChangeArrowheads="1"/>
                    </p:cNvSpPr>
                    <p:nvPr/>
                  </p:nvSpPr>
                  <p:spPr bwMode="auto">
                    <a:xfrm>
                      <a:off x="2566" y="240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5" name="Rectangle 117"/>
                    <p:cNvSpPr>
                      <a:spLocks noChangeArrowheads="1"/>
                    </p:cNvSpPr>
                    <p:nvPr/>
                  </p:nvSpPr>
                  <p:spPr bwMode="auto">
                    <a:xfrm>
                      <a:off x="2566" y="240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6" name="Rectangle 118"/>
                    <p:cNvSpPr>
                      <a:spLocks noChangeArrowheads="1"/>
                    </p:cNvSpPr>
                    <p:nvPr/>
                  </p:nvSpPr>
                  <p:spPr bwMode="auto">
                    <a:xfrm>
                      <a:off x="2566" y="2411"/>
                      <a:ext cx="333" cy="2"/>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7" name="Rectangle 119"/>
                    <p:cNvSpPr>
                      <a:spLocks noChangeArrowheads="1"/>
                    </p:cNvSpPr>
                    <p:nvPr/>
                  </p:nvSpPr>
                  <p:spPr bwMode="auto">
                    <a:xfrm>
                      <a:off x="2566" y="2413"/>
                      <a:ext cx="333" cy="1"/>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8" name="Rectangle 120"/>
                    <p:cNvSpPr>
                      <a:spLocks noChangeArrowheads="1"/>
                    </p:cNvSpPr>
                    <p:nvPr/>
                  </p:nvSpPr>
                  <p:spPr bwMode="auto">
                    <a:xfrm>
                      <a:off x="2566" y="241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9" name="Rectangle 121"/>
                    <p:cNvSpPr>
                      <a:spLocks noChangeArrowheads="1"/>
                    </p:cNvSpPr>
                    <p:nvPr/>
                  </p:nvSpPr>
                  <p:spPr bwMode="auto">
                    <a:xfrm>
                      <a:off x="2566" y="241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0" name="Rectangle 122"/>
                    <p:cNvSpPr>
                      <a:spLocks noChangeArrowheads="1"/>
                    </p:cNvSpPr>
                    <p:nvPr/>
                  </p:nvSpPr>
                  <p:spPr bwMode="auto">
                    <a:xfrm>
                      <a:off x="2566" y="241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1" name="Rectangle 123"/>
                    <p:cNvSpPr>
                      <a:spLocks noChangeArrowheads="1"/>
                    </p:cNvSpPr>
                    <p:nvPr/>
                  </p:nvSpPr>
                  <p:spPr bwMode="auto">
                    <a:xfrm>
                      <a:off x="2566" y="241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2" name="Rectangle 124"/>
                    <p:cNvSpPr>
                      <a:spLocks noChangeArrowheads="1"/>
                    </p:cNvSpPr>
                    <p:nvPr/>
                  </p:nvSpPr>
                  <p:spPr bwMode="auto">
                    <a:xfrm>
                      <a:off x="2566" y="242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3" name="Rectangle 125"/>
                    <p:cNvSpPr>
                      <a:spLocks noChangeArrowheads="1"/>
                    </p:cNvSpPr>
                    <p:nvPr/>
                  </p:nvSpPr>
                  <p:spPr bwMode="auto">
                    <a:xfrm>
                      <a:off x="2566" y="242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4" name="Rectangle 126"/>
                    <p:cNvSpPr>
                      <a:spLocks noChangeArrowheads="1"/>
                    </p:cNvSpPr>
                    <p:nvPr/>
                  </p:nvSpPr>
                  <p:spPr bwMode="auto">
                    <a:xfrm>
                      <a:off x="2566" y="242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5" name="Rectangle 127"/>
                    <p:cNvSpPr>
                      <a:spLocks noChangeArrowheads="1"/>
                    </p:cNvSpPr>
                    <p:nvPr/>
                  </p:nvSpPr>
                  <p:spPr bwMode="auto">
                    <a:xfrm>
                      <a:off x="2566" y="242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6" name="Rectangle 128"/>
                    <p:cNvSpPr>
                      <a:spLocks noChangeArrowheads="1"/>
                    </p:cNvSpPr>
                    <p:nvPr/>
                  </p:nvSpPr>
                  <p:spPr bwMode="auto">
                    <a:xfrm>
                      <a:off x="2566" y="242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7" name="Rectangle 129"/>
                    <p:cNvSpPr>
                      <a:spLocks noChangeArrowheads="1"/>
                    </p:cNvSpPr>
                    <p:nvPr/>
                  </p:nvSpPr>
                  <p:spPr bwMode="auto">
                    <a:xfrm>
                      <a:off x="2566" y="243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8" name="Rectangle 130"/>
                    <p:cNvSpPr>
                      <a:spLocks noChangeArrowheads="1"/>
                    </p:cNvSpPr>
                    <p:nvPr/>
                  </p:nvSpPr>
                  <p:spPr bwMode="auto">
                    <a:xfrm>
                      <a:off x="2566" y="243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9" name="Rectangle 131"/>
                    <p:cNvSpPr>
                      <a:spLocks noChangeArrowheads="1"/>
                    </p:cNvSpPr>
                    <p:nvPr/>
                  </p:nvSpPr>
                  <p:spPr bwMode="auto">
                    <a:xfrm>
                      <a:off x="2566" y="243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0" name="Rectangle 132"/>
                    <p:cNvSpPr>
                      <a:spLocks noChangeArrowheads="1"/>
                    </p:cNvSpPr>
                    <p:nvPr/>
                  </p:nvSpPr>
                  <p:spPr bwMode="auto">
                    <a:xfrm>
                      <a:off x="2566" y="243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1" name="Rectangle 133"/>
                    <p:cNvSpPr>
                      <a:spLocks noChangeArrowheads="1"/>
                    </p:cNvSpPr>
                    <p:nvPr/>
                  </p:nvSpPr>
                  <p:spPr bwMode="auto">
                    <a:xfrm>
                      <a:off x="2566" y="243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2" name="Rectangle 134"/>
                    <p:cNvSpPr>
                      <a:spLocks noChangeArrowheads="1"/>
                    </p:cNvSpPr>
                    <p:nvPr/>
                  </p:nvSpPr>
                  <p:spPr bwMode="auto">
                    <a:xfrm>
                      <a:off x="2566" y="243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3" name="Rectangle 135"/>
                    <p:cNvSpPr>
                      <a:spLocks noChangeArrowheads="1"/>
                    </p:cNvSpPr>
                    <p:nvPr/>
                  </p:nvSpPr>
                  <p:spPr bwMode="auto">
                    <a:xfrm>
                      <a:off x="2566" y="244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4" name="Rectangle 136"/>
                    <p:cNvSpPr>
                      <a:spLocks noChangeArrowheads="1"/>
                    </p:cNvSpPr>
                    <p:nvPr/>
                  </p:nvSpPr>
                  <p:spPr bwMode="auto">
                    <a:xfrm>
                      <a:off x="2566" y="244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5" name="Rectangle 137"/>
                    <p:cNvSpPr>
                      <a:spLocks noChangeArrowheads="1"/>
                    </p:cNvSpPr>
                    <p:nvPr/>
                  </p:nvSpPr>
                  <p:spPr bwMode="auto">
                    <a:xfrm>
                      <a:off x="2566" y="244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6" name="Rectangle 138"/>
                    <p:cNvSpPr>
                      <a:spLocks noChangeArrowheads="1"/>
                    </p:cNvSpPr>
                    <p:nvPr/>
                  </p:nvSpPr>
                  <p:spPr bwMode="auto">
                    <a:xfrm>
                      <a:off x="2566" y="244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7" name="Rectangle 139"/>
                    <p:cNvSpPr>
                      <a:spLocks noChangeArrowheads="1"/>
                    </p:cNvSpPr>
                    <p:nvPr/>
                  </p:nvSpPr>
                  <p:spPr bwMode="auto">
                    <a:xfrm>
                      <a:off x="2566" y="244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8" name="Rectangle 140"/>
                    <p:cNvSpPr>
                      <a:spLocks noChangeArrowheads="1"/>
                    </p:cNvSpPr>
                    <p:nvPr/>
                  </p:nvSpPr>
                  <p:spPr bwMode="auto">
                    <a:xfrm>
                      <a:off x="2566" y="2448"/>
                      <a:ext cx="333" cy="2"/>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9" name="Rectangle 141"/>
                    <p:cNvSpPr>
                      <a:spLocks noChangeArrowheads="1"/>
                    </p:cNvSpPr>
                    <p:nvPr/>
                  </p:nvSpPr>
                  <p:spPr bwMode="auto">
                    <a:xfrm>
                      <a:off x="2566" y="2450"/>
                      <a:ext cx="333" cy="1"/>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0" name="Rectangle 142"/>
                    <p:cNvSpPr>
                      <a:spLocks noChangeArrowheads="1"/>
                    </p:cNvSpPr>
                    <p:nvPr/>
                  </p:nvSpPr>
                  <p:spPr bwMode="auto">
                    <a:xfrm>
                      <a:off x="2566" y="24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1" name="Rectangle 143"/>
                    <p:cNvSpPr>
                      <a:spLocks noChangeArrowheads="1"/>
                    </p:cNvSpPr>
                    <p:nvPr/>
                  </p:nvSpPr>
                  <p:spPr bwMode="auto">
                    <a:xfrm>
                      <a:off x="2566" y="245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2" name="Rectangle 144"/>
                    <p:cNvSpPr>
                      <a:spLocks noChangeArrowheads="1"/>
                    </p:cNvSpPr>
                    <p:nvPr/>
                  </p:nvSpPr>
                  <p:spPr bwMode="auto">
                    <a:xfrm>
                      <a:off x="2566" y="245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3" name="Rectangle 145"/>
                    <p:cNvSpPr>
                      <a:spLocks noChangeArrowheads="1"/>
                    </p:cNvSpPr>
                    <p:nvPr/>
                  </p:nvSpPr>
                  <p:spPr bwMode="auto">
                    <a:xfrm>
                      <a:off x="2566" y="245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4" name="Rectangle 146"/>
                    <p:cNvSpPr>
                      <a:spLocks noChangeArrowheads="1"/>
                    </p:cNvSpPr>
                    <p:nvPr/>
                  </p:nvSpPr>
                  <p:spPr bwMode="auto">
                    <a:xfrm>
                      <a:off x="2566" y="245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5" name="Rectangle 147"/>
                    <p:cNvSpPr>
                      <a:spLocks noChangeArrowheads="1"/>
                    </p:cNvSpPr>
                    <p:nvPr/>
                  </p:nvSpPr>
                  <p:spPr bwMode="auto">
                    <a:xfrm>
                      <a:off x="2566" y="245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6" name="Rectangle 148"/>
                    <p:cNvSpPr>
                      <a:spLocks noChangeArrowheads="1"/>
                    </p:cNvSpPr>
                    <p:nvPr/>
                  </p:nvSpPr>
                  <p:spPr bwMode="auto">
                    <a:xfrm>
                      <a:off x="2566" y="246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7" name="Rectangle 149"/>
                    <p:cNvSpPr>
                      <a:spLocks noChangeArrowheads="1"/>
                    </p:cNvSpPr>
                    <p:nvPr/>
                  </p:nvSpPr>
                  <p:spPr bwMode="auto">
                    <a:xfrm>
                      <a:off x="2566" y="246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8" name="Rectangle 150"/>
                    <p:cNvSpPr>
                      <a:spLocks noChangeArrowheads="1"/>
                    </p:cNvSpPr>
                    <p:nvPr/>
                  </p:nvSpPr>
                  <p:spPr bwMode="auto">
                    <a:xfrm>
                      <a:off x="2566" y="246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9" name="Rectangle 151"/>
                    <p:cNvSpPr>
                      <a:spLocks noChangeArrowheads="1"/>
                    </p:cNvSpPr>
                    <p:nvPr/>
                  </p:nvSpPr>
                  <p:spPr bwMode="auto">
                    <a:xfrm>
                      <a:off x="2566" y="246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0" name="Rectangle 152"/>
                    <p:cNvSpPr>
                      <a:spLocks noChangeArrowheads="1"/>
                    </p:cNvSpPr>
                    <p:nvPr/>
                  </p:nvSpPr>
                  <p:spPr bwMode="auto">
                    <a:xfrm>
                      <a:off x="2566" y="246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1" name="Rectangle 153"/>
                    <p:cNvSpPr>
                      <a:spLocks noChangeArrowheads="1"/>
                    </p:cNvSpPr>
                    <p:nvPr/>
                  </p:nvSpPr>
                  <p:spPr bwMode="auto">
                    <a:xfrm>
                      <a:off x="2566" y="246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2" name="Rectangle 154"/>
                    <p:cNvSpPr>
                      <a:spLocks noChangeArrowheads="1"/>
                    </p:cNvSpPr>
                    <p:nvPr/>
                  </p:nvSpPr>
                  <p:spPr bwMode="auto">
                    <a:xfrm>
                      <a:off x="2566" y="247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3" name="Rectangle 155"/>
                    <p:cNvSpPr>
                      <a:spLocks noChangeArrowheads="1"/>
                    </p:cNvSpPr>
                    <p:nvPr/>
                  </p:nvSpPr>
                  <p:spPr bwMode="auto">
                    <a:xfrm>
                      <a:off x="2566" y="247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4" name="Rectangle 156"/>
                    <p:cNvSpPr>
                      <a:spLocks noChangeArrowheads="1"/>
                    </p:cNvSpPr>
                    <p:nvPr/>
                  </p:nvSpPr>
                  <p:spPr bwMode="auto">
                    <a:xfrm>
                      <a:off x="2566" y="247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5" name="Rectangle 157"/>
                    <p:cNvSpPr>
                      <a:spLocks noChangeArrowheads="1"/>
                    </p:cNvSpPr>
                    <p:nvPr/>
                  </p:nvSpPr>
                  <p:spPr bwMode="auto">
                    <a:xfrm>
                      <a:off x="2566" y="247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6" name="Rectangle 158"/>
                    <p:cNvSpPr>
                      <a:spLocks noChangeArrowheads="1"/>
                    </p:cNvSpPr>
                    <p:nvPr/>
                  </p:nvSpPr>
                  <p:spPr bwMode="auto">
                    <a:xfrm>
                      <a:off x="2566" y="247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7" name="Rectangle 159"/>
                    <p:cNvSpPr>
                      <a:spLocks noChangeArrowheads="1"/>
                    </p:cNvSpPr>
                    <p:nvPr/>
                  </p:nvSpPr>
                  <p:spPr bwMode="auto">
                    <a:xfrm>
                      <a:off x="2566" y="247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8" name="Freeform 160"/>
                    <p:cNvSpPr>
                      <a:spLocks/>
                    </p:cNvSpPr>
                    <p:nvPr/>
                  </p:nvSpPr>
                  <p:spPr bwMode="auto">
                    <a:xfrm>
                      <a:off x="2566" y="2274"/>
                      <a:ext cx="330" cy="203"/>
                    </a:xfrm>
                    <a:custGeom>
                      <a:avLst/>
                      <a:gdLst>
                        <a:gd name="T0" fmla="*/ 36 w 330"/>
                        <a:gd name="T1" fmla="*/ 0 h 203"/>
                        <a:gd name="T2" fmla="*/ 22 w 330"/>
                        <a:gd name="T3" fmla="*/ 3 h 203"/>
                        <a:gd name="T4" fmla="*/ 10 w 330"/>
                        <a:gd name="T5" fmla="*/ 10 h 203"/>
                        <a:gd name="T6" fmla="*/ 4 w 330"/>
                        <a:gd name="T7" fmla="*/ 21 h 203"/>
                        <a:gd name="T8" fmla="*/ 0 w 330"/>
                        <a:gd name="T9" fmla="*/ 34 h 203"/>
                        <a:gd name="T10" fmla="*/ 0 w 330"/>
                        <a:gd name="T11" fmla="*/ 169 h 203"/>
                        <a:gd name="T12" fmla="*/ 4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7 w 330"/>
                        <a:gd name="T27" fmla="*/ 182 h 203"/>
                        <a:gd name="T28" fmla="*/ 330 w 330"/>
                        <a:gd name="T29" fmla="*/ 169 h 203"/>
                        <a:gd name="T30" fmla="*/ 330 w 330"/>
                        <a:gd name="T31" fmla="*/ 34 h 203"/>
                        <a:gd name="T32" fmla="*/ 327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4" y="21"/>
                          </a:lnTo>
                          <a:lnTo>
                            <a:pt x="0" y="34"/>
                          </a:lnTo>
                          <a:lnTo>
                            <a:pt x="0" y="169"/>
                          </a:lnTo>
                          <a:lnTo>
                            <a:pt x="4" y="182"/>
                          </a:lnTo>
                          <a:lnTo>
                            <a:pt x="10" y="193"/>
                          </a:lnTo>
                          <a:lnTo>
                            <a:pt x="22" y="200"/>
                          </a:lnTo>
                          <a:lnTo>
                            <a:pt x="36" y="203"/>
                          </a:lnTo>
                          <a:lnTo>
                            <a:pt x="294" y="203"/>
                          </a:lnTo>
                          <a:lnTo>
                            <a:pt x="308" y="200"/>
                          </a:lnTo>
                          <a:lnTo>
                            <a:pt x="320" y="193"/>
                          </a:lnTo>
                          <a:lnTo>
                            <a:pt x="327" y="182"/>
                          </a:lnTo>
                          <a:lnTo>
                            <a:pt x="330" y="169"/>
                          </a:lnTo>
                          <a:lnTo>
                            <a:pt x="330" y="34"/>
                          </a:lnTo>
                          <a:lnTo>
                            <a:pt x="327" y="21"/>
                          </a:lnTo>
                          <a:lnTo>
                            <a:pt x="320" y="10"/>
                          </a:lnTo>
                          <a:lnTo>
                            <a:pt x="308" y="3"/>
                          </a:lnTo>
                          <a:lnTo>
                            <a:pt x="294" y="0"/>
                          </a:lnTo>
                          <a:lnTo>
                            <a:pt x="36" y="0"/>
                          </a:lnTo>
                          <a:close/>
                        </a:path>
                      </a:pathLst>
                    </a:custGeom>
                    <a:solidFill>
                      <a:srgbClr val="FFEBD7"/>
                    </a:solidFill>
                    <a:ln w="0">
                      <a:solidFill>
                        <a:srgbClr val="FFFFFF"/>
                      </a:solidFill>
                      <a:round/>
                      <a:headEnd/>
                      <a:tailEnd/>
                    </a:ln>
                  </p:spPr>
                  <p:txBody>
                    <a:bodyPr/>
                    <a:lstStyle/>
                    <a:p>
                      <a:endParaRPr lang="en-US"/>
                    </a:p>
                  </p:txBody>
                </p:sp>
                <p:sp>
                  <p:nvSpPr>
                    <p:cNvPr id="138789" name="Freeform 161"/>
                    <p:cNvSpPr>
                      <a:spLocks/>
                    </p:cNvSpPr>
                    <p:nvPr/>
                  </p:nvSpPr>
                  <p:spPr bwMode="auto">
                    <a:xfrm>
                      <a:off x="2566" y="2274"/>
                      <a:ext cx="330" cy="203"/>
                    </a:xfrm>
                    <a:custGeom>
                      <a:avLst/>
                      <a:gdLst>
                        <a:gd name="T0" fmla="*/ 36 w 330"/>
                        <a:gd name="T1" fmla="*/ 0 h 203"/>
                        <a:gd name="T2" fmla="*/ 22 w 330"/>
                        <a:gd name="T3" fmla="*/ 3 h 203"/>
                        <a:gd name="T4" fmla="*/ 10 w 330"/>
                        <a:gd name="T5" fmla="*/ 10 h 203"/>
                        <a:gd name="T6" fmla="*/ 4 w 330"/>
                        <a:gd name="T7" fmla="*/ 21 h 203"/>
                        <a:gd name="T8" fmla="*/ 0 w 330"/>
                        <a:gd name="T9" fmla="*/ 34 h 203"/>
                        <a:gd name="T10" fmla="*/ 0 w 330"/>
                        <a:gd name="T11" fmla="*/ 169 h 203"/>
                        <a:gd name="T12" fmla="*/ 4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7 w 330"/>
                        <a:gd name="T27" fmla="*/ 182 h 203"/>
                        <a:gd name="T28" fmla="*/ 330 w 330"/>
                        <a:gd name="T29" fmla="*/ 169 h 203"/>
                        <a:gd name="T30" fmla="*/ 330 w 330"/>
                        <a:gd name="T31" fmla="*/ 34 h 203"/>
                        <a:gd name="T32" fmla="*/ 327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4" y="21"/>
                          </a:lnTo>
                          <a:lnTo>
                            <a:pt x="0" y="34"/>
                          </a:lnTo>
                          <a:lnTo>
                            <a:pt x="0" y="169"/>
                          </a:lnTo>
                          <a:lnTo>
                            <a:pt x="4" y="182"/>
                          </a:lnTo>
                          <a:lnTo>
                            <a:pt x="10" y="193"/>
                          </a:lnTo>
                          <a:lnTo>
                            <a:pt x="22" y="200"/>
                          </a:lnTo>
                          <a:lnTo>
                            <a:pt x="36" y="203"/>
                          </a:lnTo>
                          <a:lnTo>
                            <a:pt x="294" y="203"/>
                          </a:lnTo>
                          <a:lnTo>
                            <a:pt x="308" y="200"/>
                          </a:lnTo>
                          <a:lnTo>
                            <a:pt x="320" y="193"/>
                          </a:lnTo>
                          <a:lnTo>
                            <a:pt x="327" y="182"/>
                          </a:lnTo>
                          <a:lnTo>
                            <a:pt x="330" y="169"/>
                          </a:lnTo>
                          <a:lnTo>
                            <a:pt x="330" y="34"/>
                          </a:lnTo>
                          <a:lnTo>
                            <a:pt x="327" y="21"/>
                          </a:lnTo>
                          <a:lnTo>
                            <a:pt x="320" y="10"/>
                          </a:lnTo>
                          <a:lnTo>
                            <a:pt x="308" y="3"/>
                          </a:lnTo>
                          <a:lnTo>
                            <a:pt x="294" y="0"/>
                          </a:lnTo>
                          <a:lnTo>
                            <a:pt x="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8790" name="Rectangle 162"/>
                    <p:cNvSpPr>
                      <a:spLocks noChangeArrowheads="1"/>
                    </p:cNvSpPr>
                    <p:nvPr/>
                  </p:nvSpPr>
                  <p:spPr bwMode="auto">
                    <a:xfrm>
                      <a:off x="2566" y="227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1" name="Rectangle 163"/>
                    <p:cNvSpPr>
                      <a:spLocks noChangeArrowheads="1"/>
                    </p:cNvSpPr>
                    <p:nvPr/>
                  </p:nvSpPr>
                  <p:spPr bwMode="auto">
                    <a:xfrm>
                      <a:off x="2566" y="227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2" name="Rectangle 164"/>
                    <p:cNvSpPr>
                      <a:spLocks noChangeArrowheads="1"/>
                    </p:cNvSpPr>
                    <p:nvPr/>
                  </p:nvSpPr>
                  <p:spPr bwMode="auto">
                    <a:xfrm>
                      <a:off x="2566" y="227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3" name="Rectangle 165"/>
                    <p:cNvSpPr>
                      <a:spLocks noChangeArrowheads="1"/>
                    </p:cNvSpPr>
                    <p:nvPr/>
                  </p:nvSpPr>
                  <p:spPr bwMode="auto">
                    <a:xfrm>
                      <a:off x="2566" y="227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4" name="Rectangle 166"/>
                    <p:cNvSpPr>
                      <a:spLocks noChangeArrowheads="1"/>
                    </p:cNvSpPr>
                    <p:nvPr/>
                  </p:nvSpPr>
                  <p:spPr bwMode="auto">
                    <a:xfrm>
                      <a:off x="2566" y="228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5" name="Rectangle 167"/>
                    <p:cNvSpPr>
                      <a:spLocks noChangeArrowheads="1"/>
                    </p:cNvSpPr>
                    <p:nvPr/>
                  </p:nvSpPr>
                  <p:spPr bwMode="auto">
                    <a:xfrm>
                      <a:off x="2566" y="228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6" name="Rectangle 168"/>
                    <p:cNvSpPr>
                      <a:spLocks noChangeArrowheads="1"/>
                    </p:cNvSpPr>
                    <p:nvPr/>
                  </p:nvSpPr>
                  <p:spPr bwMode="auto">
                    <a:xfrm>
                      <a:off x="2566" y="228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7" name="Rectangle 169"/>
                    <p:cNvSpPr>
                      <a:spLocks noChangeArrowheads="1"/>
                    </p:cNvSpPr>
                    <p:nvPr/>
                  </p:nvSpPr>
                  <p:spPr bwMode="auto">
                    <a:xfrm>
                      <a:off x="2566" y="228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8" name="Rectangle 170"/>
                    <p:cNvSpPr>
                      <a:spLocks noChangeArrowheads="1"/>
                    </p:cNvSpPr>
                    <p:nvPr/>
                  </p:nvSpPr>
                  <p:spPr bwMode="auto">
                    <a:xfrm>
                      <a:off x="2566" y="228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9" name="Rectangle 171"/>
                    <p:cNvSpPr>
                      <a:spLocks noChangeArrowheads="1"/>
                    </p:cNvSpPr>
                    <p:nvPr/>
                  </p:nvSpPr>
                  <p:spPr bwMode="auto">
                    <a:xfrm>
                      <a:off x="2566" y="228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0" name="Rectangle 172"/>
                    <p:cNvSpPr>
                      <a:spLocks noChangeArrowheads="1"/>
                    </p:cNvSpPr>
                    <p:nvPr/>
                  </p:nvSpPr>
                  <p:spPr bwMode="auto">
                    <a:xfrm>
                      <a:off x="2566" y="229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1" name="Rectangle 173"/>
                    <p:cNvSpPr>
                      <a:spLocks noChangeArrowheads="1"/>
                    </p:cNvSpPr>
                    <p:nvPr/>
                  </p:nvSpPr>
                  <p:spPr bwMode="auto">
                    <a:xfrm>
                      <a:off x="2566" y="2292"/>
                      <a:ext cx="333" cy="2"/>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2" name="Rectangle 174"/>
                    <p:cNvSpPr>
                      <a:spLocks noChangeArrowheads="1"/>
                    </p:cNvSpPr>
                    <p:nvPr/>
                  </p:nvSpPr>
                  <p:spPr bwMode="auto">
                    <a:xfrm>
                      <a:off x="2566" y="2294"/>
                      <a:ext cx="333" cy="1"/>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3" name="Rectangle 175"/>
                    <p:cNvSpPr>
                      <a:spLocks noChangeArrowheads="1"/>
                    </p:cNvSpPr>
                    <p:nvPr/>
                  </p:nvSpPr>
                  <p:spPr bwMode="auto">
                    <a:xfrm>
                      <a:off x="2566" y="229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4" name="Rectangle 176"/>
                    <p:cNvSpPr>
                      <a:spLocks noChangeArrowheads="1"/>
                    </p:cNvSpPr>
                    <p:nvPr/>
                  </p:nvSpPr>
                  <p:spPr bwMode="auto">
                    <a:xfrm>
                      <a:off x="2566" y="229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5" name="Rectangle 177"/>
                    <p:cNvSpPr>
                      <a:spLocks noChangeArrowheads="1"/>
                    </p:cNvSpPr>
                    <p:nvPr/>
                  </p:nvSpPr>
                  <p:spPr bwMode="auto">
                    <a:xfrm>
                      <a:off x="2566" y="229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6" name="Rectangle 178"/>
                    <p:cNvSpPr>
                      <a:spLocks noChangeArrowheads="1"/>
                    </p:cNvSpPr>
                    <p:nvPr/>
                  </p:nvSpPr>
                  <p:spPr bwMode="auto">
                    <a:xfrm>
                      <a:off x="2566" y="2300"/>
                      <a:ext cx="333" cy="2"/>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7" name="Rectangle 179"/>
                    <p:cNvSpPr>
                      <a:spLocks noChangeArrowheads="1"/>
                    </p:cNvSpPr>
                    <p:nvPr/>
                  </p:nvSpPr>
                  <p:spPr bwMode="auto">
                    <a:xfrm>
                      <a:off x="2566" y="2302"/>
                      <a:ext cx="333" cy="1"/>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8" name="Rectangle 180"/>
                    <p:cNvSpPr>
                      <a:spLocks noChangeArrowheads="1"/>
                    </p:cNvSpPr>
                    <p:nvPr/>
                  </p:nvSpPr>
                  <p:spPr bwMode="auto">
                    <a:xfrm>
                      <a:off x="2566" y="230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9" name="Rectangle 181"/>
                    <p:cNvSpPr>
                      <a:spLocks noChangeArrowheads="1"/>
                    </p:cNvSpPr>
                    <p:nvPr/>
                  </p:nvSpPr>
                  <p:spPr bwMode="auto">
                    <a:xfrm>
                      <a:off x="2566" y="230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0" name="Rectangle 182"/>
                    <p:cNvSpPr>
                      <a:spLocks noChangeArrowheads="1"/>
                    </p:cNvSpPr>
                    <p:nvPr/>
                  </p:nvSpPr>
                  <p:spPr bwMode="auto">
                    <a:xfrm>
                      <a:off x="2566" y="230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1" name="Rectangle 183"/>
                    <p:cNvSpPr>
                      <a:spLocks noChangeArrowheads="1"/>
                    </p:cNvSpPr>
                    <p:nvPr/>
                  </p:nvSpPr>
                  <p:spPr bwMode="auto">
                    <a:xfrm>
                      <a:off x="2566" y="230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2" name="Rectangle 184"/>
                    <p:cNvSpPr>
                      <a:spLocks noChangeArrowheads="1"/>
                    </p:cNvSpPr>
                    <p:nvPr/>
                  </p:nvSpPr>
                  <p:spPr bwMode="auto">
                    <a:xfrm>
                      <a:off x="2566" y="231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3" name="Rectangle 185"/>
                    <p:cNvSpPr>
                      <a:spLocks noChangeArrowheads="1"/>
                    </p:cNvSpPr>
                    <p:nvPr/>
                  </p:nvSpPr>
                  <p:spPr bwMode="auto">
                    <a:xfrm>
                      <a:off x="2566" y="231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4" name="Rectangle 186"/>
                    <p:cNvSpPr>
                      <a:spLocks noChangeArrowheads="1"/>
                    </p:cNvSpPr>
                    <p:nvPr/>
                  </p:nvSpPr>
                  <p:spPr bwMode="auto">
                    <a:xfrm>
                      <a:off x="2566" y="231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5" name="Rectangle 187"/>
                    <p:cNvSpPr>
                      <a:spLocks noChangeArrowheads="1"/>
                    </p:cNvSpPr>
                    <p:nvPr/>
                  </p:nvSpPr>
                  <p:spPr bwMode="auto">
                    <a:xfrm>
                      <a:off x="2566" y="231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6" name="Rectangle 188"/>
                    <p:cNvSpPr>
                      <a:spLocks noChangeArrowheads="1"/>
                    </p:cNvSpPr>
                    <p:nvPr/>
                  </p:nvSpPr>
                  <p:spPr bwMode="auto">
                    <a:xfrm>
                      <a:off x="2566" y="231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7" name="Rectangle 189"/>
                    <p:cNvSpPr>
                      <a:spLocks noChangeArrowheads="1"/>
                    </p:cNvSpPr>
                    <p:nvPr/>
                  </p:nvSpPr>
                  <p:spPr bwMode="auto">
                    <a:xfrm>
                      <a:off x="2566" y="231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8" name="Rectangle 190"/>
                    <p:cNvSpPr>
                      <a:spLocks noChangeArrowheads="1"/>
                    </p:cNvSpPr>
                    <p:nvPr/>
                  </p:nvSpPr>
                  <p:spPr bwMode="auto">
                    <a:xfrm>
                      <a:off x="2566" y="231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9" name="Rectangle 191"/>
                    <p:cNvSpPr>
                      <a:spLocks noChangeArrowheads="1"/>
                    </p:cNvSpPr>
                    <p:nvPr/>
                  </p:nvSpPr>
                  <p:spPr bwMode="auto">
                    <a:xfrm>
                      <a:off x="2566" y="232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0" name="Rectangle 192"/>
                    <p:cNvSpPr>
                      <a:spLocks noChangeArrowheads="1"/>
                    </p:cNvSpPr>
                    <p:nvPr/>
                  </p:nvSpPr>
                  <p:spPr bwMode="auto">
                    <a:xfrm>
                      <a:off x="2566" y="232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1" name="Rectangle 193"/>
                    <p:cNvSpPr>
                      <a:spLocks noChangeArrowheads="1"/>
                    </p:cNvSpPr>
                    <p:nvPr/>
                  </p:nvSpPr>
                  <p:spPr bwMode="auto">
                    <a:xfrm>
                      <a:off x="2566" y="232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2" name="Rectangle 194"/>
                    <p:cNvSpPr>
                      <a:spLocks noChangeArrowheads="1"/>
                    </p:cNvSpPr>
                    <p:nvPr/>
                  </p:nvSpPr>
                  <p:spPr bwMode="auto">
                    <a:xfrm>
                      <a:off x="2566" y="232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3" name="Rectangle 195"/>
                    <p:cNvSpPr>
                      <a:spLocks noChangeArrowheads="1"/>
                    </p:cNvSpPr>
                    <p:nvPr/>
                  </p:nvSpPr>
                  <p:spPr bwMode="auto">
                    <a:xfrm>
                      <a:off x="2566" y="232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4" name="Rectangle 196"/>
                    <p:cNvSpPr>
                      <a:spLocks noChangeArrowheads="1"/>
                    </p:cNvSpPr>
                    <p:nvPr/>
                  </p:nvSpPr>
                  <p:spPr bwMode="auto">
                    <a:xfrm>
                      <a:off x="2566" y="233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5" name="Rectangle 197"/>
                    <p:cNvSpPr>
                      <a:spLocks noChangeArrowheads="1"/>
                    </p:cNvSpPr>
                    <p:nvPr/>
                  </p:nvSpPr>
                  <p:spPr bwMode="auto">
                    <a:xfrm>
                      <a:off x="2566" y="233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6" name="Rectangle 198"/>
                    <p:cNvSpPr>
                      <a:spLocks noChangeArrowheads="1"/>
                    </p:cNvSpPr>
                    <p:nvPr/>
                  </p:nvSpPr>
                  <p:spPr bwMode="auto">
                    <a:xfrm>
                      <a:off x="2566" y="233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7" name="Rectangle 199"/>
                    <p:cNvSpPr>
                      <a:spLocks noChangeArrowheads="1"/>
                    </p:cNvSpPr>
                    <p:nvPr/>
                  </p:nvSpPr>
                  <p:spPr bwMode="auto">
                    <a:xfrm>
                      <a:off x="2566" y="233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8" name="Rectangle 200"/>
                    <p:cNvSpPr>
                      <a:spLocks noChangeArrowheads="1"/>
                    </p:cNvSpPr>
                    <p:nvPr/>
                  </p:nvSpPr>
                  <p:spPr bwMode="auto">
                    <a:xfrm>
                      <a:off x="2566" y="2337"/>
                      <a:ext cx="333" cy="2"/>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9" name="Rectangle 201"/>
                    <p:cNvSpPr>
                      <a:spLocks noChangeArrowheads="1"/>
                    </p:cNvSpPr>
                    <p:nvPr/>
                  </p:nvSpPr>
                  <p:spPr bwMode="auto">
                    <a:xfrm>
                      <a:off x="2566" y="2339"/>
                      <a:ext cx="333" cy="1"/>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0" name="Rectangle 202"/>
                    <p:cNvSpPr>
                      <a:spLocks noChangeArrowheads="1"/>
                    </p:cNvSpPr>
                    <p:nvPr/>
                  </p:nvSpPr>
                  <p:spPr bwMode="auto">
                    <a:xfrm>
                      <a:off x="2566" y="234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1" name="Rectangle 203"/>
                    <p:cNvSpPr>
                      <a:spLocks noChangeArrowheads="1"/>
                    </p:cNvSpPr>
                    <p:nvPr/>
                  </p:nvSpPr>
                  <p:spPr bwMode="auto">
                    <a:xfrm>
                      <a:off x="2566" y="234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2" name="Rectangle 204"/>
                    <p:cNvSpPr>
                      <a:spLocks noChangeArrowheads="1"/>
                    </p:cNvSpPr>
                    <p:nvPr/>
                  </p:nvSpPr>
                  <p:spPr bwMode="auto">
                    <a:xfrm>
                      <a:off x="2566" y="234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3" name="Rectangle 205"/>
                    <p:cNvSpPr>
                      <a:spLocks noChangeArrowheads="1"/>
                    </p:cNvSpPr>
                    <p:nvPr/>
                  </p:nvSpPr>
                  <p:spPr bwMode="auto">
                    <a:xfrm>
                      <a:off x="2566" y="234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4" name="Rectangle 206"/>
                    <p:cNvSpPr>
                      <a:spLocks noChangeArrowheads="1"/>
                    </p:cNvSpPr>
                    <p:nvPr/>
                  </p:nvSpPr>
                  <p:spPr bwMode="auto">
                    <a:xfrm>
                      <a:off x="2566" y="234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5" name="Rectangle 207"/>
                    <p:cNvSpPr>
                      <a:spLocks noChangeArrowheads="1"/>
                    </p:cNvSpPr>
                    <p:nvPr/>
                  </p:nvSpPr>
                  <p:spPr bwMode="auto">
                    <a:xfrm>
                      <a:off x="2566" y="234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6" name="Rectangle 208"/>
                    <p:cNvSpPr>
                      <a:spLocks noChangeArrowheads="1"/>
                    </p:cNvSpPr>
                    <p:nvPr/>
                  </p:nvSpPr>
                  <p:spPr bwMode="auto">
                    <a:xfrm>
                      <a:off x="2566" y="235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7" name="Rectangle 209"/>
                    <p:cNvSpPr>
                      <a:spLocks noChangeArrowheads="1"/>
                    </p:cNvSpPr>
                    <p:nvPr/>
                  </p:nvSpPr>
                  <p:spPr bwMode="auto">
                    <a:xfrm>
                      <a:off x="2566" y="23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8" name="Rectangle 210"/>
                    <p:cNvSpPr>
                      <a:spLocks noChangeArrowheads="1"/>
                    </p:cNvSpPr>
                    <p:nvPr/>
                  </p:nvSpPr>
                  <p:spPr bwMode="auto">
                    <a:xfrm>
                      <a:off x="2566" y="235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9" name="Rectangle 211"/>
                    <p:cNvSpPr>
                      <a:spLocks noChangeArrowheads="1"/>
                    </p:cNvSpPr>
                    <p:nvPr/>
                  </p:nvSpPr>
                  <p:spPr bwMode="auto">
                    <a:xfrm>
                      <a:off x="2566" y="235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0" name="Rectangle 212"/>
                    <p:cNvSpPr>
                      <a:spLocks noChangeArrowheads="1"/>
                    </p:cNvSpPr>
                    <p:nvPr/>
                  </p:nvSpPr>
                  <p:spPr bwMode="auto">
                    <a:xfrm>
                      <a:off x="2566" y="235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1" name="Rectangle 213"/>
                    <p:cNvSpPr>
                      <a:spLocks noChangeArrowheads="1"/>
                    </p:cNvSpPr>
                    <p:nvPr/>
                  </p:nvSpPr>
                  <p:spPr bwMode="auto">
                    <a:xfrm>
                      <a:off x="2566" y="235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2" name="Rectangle 214"/>
                    <p:cNvSpPr>
                      <a:spLocks noChangeArrowheads="1"/>
                    </p:cNvSpPr>
                    <p:nvPr/>
                  </p:nvSpPr>
                  <p:spPr bwMode="auto">
                    <a:xfrm>
                      <a:off x="2566" y="235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3" name="Rectangle 215"/>
                    <p:cNvSpPr>
                      <a:spLocks noChangeArrowheads="1"/>
                    </p:cNvSpPr>
                    <p:nvPr/>
                  </p:nvSpPr>
                  <p:spPr bwMode="auto">
                    <a:xfrm>
                      <a:off x="2566" y="236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4" name="Rectangle 216"/>
                    <p:cNvSpPr>
                      <a:spLocks noChangeArrowheads="1"/>
                    </p:cNvSpPr>
                    <p:nvPr/>
                  </p:nvSpPr>
                  <p:spPr bwMode="auto">
                    <a:xfrm>
                      <a:off x="2566" y="236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5" name="Rectangle 217"/>
                    <p:cNvSpPr>
                      <a:spLocks noChangeArrowheads="1"/>
                    </p:cNvSpPr>
                    <p:nvPr/>
                  </p:nvSpPr>
                  <p:spPr bwMode="auto">
                    <a:xfrm>
                      <a:off x="2566" y="236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6" name="Rectangle 218"/>
                    <p:cNvSpPr>
                      <a:spLocks noChangeArrowheads="1"/>
                    </p:cNvSpPr>
                    <p:nvPr/>
                  </p:nvSpPr>
                  <p:spPr bwMode="auto">
                    <a:xfrm>
                      <a:off x="2566" y="236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7" name="Rectangle 219"/>
                    <p:cNvSpPr>
                      <a:spLocks noChangeArrowheads="1"/>
                    </p:cNvSpPr>
                    <p:nvPr/>
                  </p:nvSpPr>
                  <p:spPr bwMode="auto">
                    <a:xfrm>
                      <a:off x="2566" y="236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8" name="Rectangle 220"/>
                    <p:cNvSpPr>
                      <a:spLocks noChangeArrowheads="1"/>
                    </p:cNvSpPr>
                    <p:nvPr/>
                  </p:nvSpPr>
                  <p:spPr bwMode="auto">
                    <a:xfrm>
                      <a:off x="2566" y="236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9" name="Rectangle 221"/>
                    <p:cNvSpPr>
                      <a:spLocks noChangeArrowheads="1"/>
                    </p:cNvSpPr>
                    <p:nvPr/>
                  </p:nvSpPr>
                  <p:spPr bwMode="auto">
                    <a:xfrm>
                      <a:off x="2566" y="237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0" name="Rectangle 222"/>
                    <p:cNvSpPr>
                      <a:spLocks noChangeArrowheads="1"/>
                    </p:cNvSpPr>
                    <p:nvPr/>
                  </p:nvSpPr>
                  <p:spPr bwMode="auto">
                    <a:xfrm>
                      <a:off x="2566" y="237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1" name="Rectangle 223"/>
                    <p:cNvSpPr>
                      <a:spLocks noChangeArrowheads="1"/>
                    </p:cNvSpPr>
                    <p:nvPr/>
                  </p:nvSpPr>
                  <p:spPr bwMode="auto">
                    <a:xfrm>
                      <a:off x="2566" y="2374"/>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2" name="Rectangle 224"/>
                    <p:cNvSpPr>
                      <a:spLocks noChangeArrowheads="1"/>
                    </p:cNvSpPr>
                    <p:nvPr/>
                  </p:nvSpPr>
                  <p:spPr bwMode="auto">
                    <a:xfrm>
                      <a:off x="2566" y="2376"/>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3" name="Rectangle 225"/>
                    <p:cNvSpPr>
                      <a:spLocks noChangeArrowheads="1"/>
                    </p:cNvSpPr>
                    <p:nvPr/>
                  </p:nvSpPr>
                  <p:spPr bwMode="auto">
                    <a:xfrm>
                      <a:off x="2566" y="237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4" name="Rectangle 226"/>
                    <p:cNvSpPr>
                      <a:spLocks noChangeArrowheads="1"/>
                    </p:cNvSpPr>
                    <p:nvPr/>
                  </p:nvSpPr>
                  <p:spPr bwMode="auto">
                    <a:xfrm>
                      <a:off x="2566" y="237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5" name="Rectangle 227"/>
                    <p:cNvSpPr>
                      <a:spLocks noChangeArrowheads="1"/>
                    </p:cNvSpPr>
                    <p:nvPr/>
                  </p:nvSpPr>
                  <p:spPr bwMode="auto">
                    <a:xfrm>
                      <a:off x="2566" y="238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6" name="Rectangle 228"/>
                    <p:cNvSpPr>
                      <a:spLocks noChangeArrowheads="1"/>
                    </p:cNvSpPr>
                    <p:nvPr/>
                  </p:nvSpPr>
                  <p:spPr bwMode="auto">
                    <a:xfrm>
                      <a:off x="2566" y="238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7" name="Rectangle 229"/>
                    <p:cNvSpPr>
                      <a:spLocks noChangeArrowheads="1"/>
                    </p:cNvSpPr>
                    <p:nvPr/>
                  </p:nvSpPr>
                  <p:spPr bwMode="auto">
                    <a:xfrm>
                      <a:off x="2566" y="238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8" name="Rectangle 230"/>
                    <p:cNvSpPr>
                      <a:spLocks noChangeArrowheads="1"/>
                    </p:cNvSpPr>
                    <p:nvPr/>
                  </p:nvSpPr>
                  <p:spPr bwMode="auto">
                    <a:xfrm>
                      <a:off x="2566" y="238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9" name="Rectangle 231"/>
                    <p:cNvSpPr>
                      <a:spLocks noChangeArrowheads="1"/>
                    </p:cNvSpPr>
                    <p:nvPr/>
                  </p:nvSpPr>
                  <p:spPr bwMode="auto">
                    <a:xfrm>
                      <a:off x="2566" y="238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60" name="Rectangle 232"/>
                    <p:cNvSpPr>
                      <a:spLocks noChangeArrowheads="1"/>
                    </p:cNvSpPr>
                    <p:nvPr/>
                  </p:nvSpPr>
                  <p:spPr bwMode="auto">
                    <a:xfrm>
                      <a:off x="2566" y="238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61" name="Rectangle 233"/>
                    <p:cNvSpPr>
                      <a:spLocks noChangeArrowheads="1"/>
                    </p:cNvSpPr>
                    <p:nvPr/>
                  </p:nvSpPr>
                  <p:spPr bwMode="auto">
                    <a:xfrm>
                      <a:off x="2566" y="239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38608" name="Rectangle 234"/>
                  <p:cNvSpPr>
                    <a:spLocks noChangeArrowheads="1"/>
                  </p:cNvSpPr>
                  <p:nvPr/>
                </p:nvSpPr>
                <p:spPr bwMode="auto">
                  <a:xfrm>
                    <a:off x="2566" y="239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09" name="Rectangle 235"/>
                  <p:cNvSpPr>
                    <a:spLocks noChangeArrowheads="1"/>
                  </p:cNvSpPr>
                  <p:nvPr/>
                </p:nvSpPr>
                <p:spPr bwMode="auto">
                  <a:xfrm>
                    <a:off x="2566" y="239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0" name="Rectangle 236"/>
                  <p:cNvSpPr>
                    <a:spLocks noChangeArrowheads="1"/>
                  </p:cNvSpPr>
                  <p:nvPr/>
                </p:nvSpPr>
                <p:spPr bwMode="auto">
                  <a:xfrm>
                    <a:off x="2566" y="239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1" name="Rectangle 237"/>
                  <p:cNvSpPr>
                    <a:spLocks noChangeArrowheads="1"/>
                  </p:cNvSpPr>
                  <p:nvPr/>
                </p:nvSpPr>
                <p:spPr bwMode="auto">
                  <a:xfrm>
                    <a:off x="2566" y="239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2" name="Rectangle 238"/>
                  <p:cNvSpPr>
                    <a:spLocks noChangeArrowheads="1"/>
                  </p:cNvSpPr>
                  <p:nvPr/>
                </p:nvSpPr>
                <p:spPr bwMode="auto">
                  <a:xfrm>
                    <a:off x="2566" y="239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3" name="Rectangle 239"/>
                  <p:cNvSpPr>
                    <a:spLocks noChangeArrowheads="1"/>
                  </p:cNvSpPr>
                  <p:nvPr/>
                </p:nvSpPr>
                <p:spPr bwMode="auto">
                  <a:xfrm>
                    <a:off x="2566" y="240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4" name="Rectangle 240"/>
                  <p:cNvSpPr>
                    <a:spLocks noChangeArrowheads="1"/>
                  </p:cNvSpPr>
                  <p:nvPr/>
                </p:nvSpPr>
                <p:spPr bwMode="auto">
                  <a:xfrm>
                    <a:off x="2566" y="24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5" name="Rectangle 241"/>
                  <p:cNvSpPr>
                    <a:spLocks noChangeArrowheads="1"/>
                  </p:cNvSpPr>
                  <p:nvPr/>
                </p:nvSpPr>
                <p:spPr bwMode="auto">
                  <a:xfrm>
                    <a:off x="2566" y="240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6" name="Rectangle 242"/>
                  <p:cNvSpPr>
                    <a:spLocks noChangeArrowheads="1"/>
                  </p:cNvSpPr>
                  <p:nvPr/>
                </p:nvSpPr>
                <p:spPr bwMode="auto">
                  <a:xfrm>
                    <a:off x="2566" y="240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7" name="Rectangle 243"/>
                  <p:cNvSpPr>
                    <a:spLocks noChangeArrowheads="1"/>
                  </p:cNvSpPr>
                  <p:nvPr/>
                </p:nvSpPr>
                <p:spPr bwMode="auto">
                  <a:xfrm>
                    <a:off x="2566" y="240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8" name="Rectangle 244"/>
                  <p:cNvSpPr>
                    <a:spLocks noChangeArrowheads="1"/>
                  </p:cNvSpPr>
                  <p:nvPr/>
                </p:nvSpPr>
                <p:spPr bwMode="auto">
                  <a:xfrm>
                    <a:off x="2566" y="240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9" name="Rectangle 245"/>
                  <p:cNvSpPr>
                    <a:spLocks noChangeArrowheads="1"/>
                  </p:cNvSpPr>
                  <p:nvPr/>
                </p:nvSpPr>
                <p:spPr bwMode="auto">
                  <a:xfrm>
                    <a:off x="2566" y="240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0" name="Rectangle 246"/>
                  <p:cNvSpPr>
                    <a:spLocks noChangeArrowheads="1"/>
                  </p:cNvSpPr>
                  <p:nvPr/>
                </p:nvSpPr>
                <p:spPr bwMode="auto">
                  <a:xfrm>
                    <a:off x="2566" y="2411"/>
                    <a:ext cx="333" cy="2"/>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1" name="Rectangle 247"/>
                  <p:cNvSpPr>
                    <a:spLocks noChangeArrowheads="1"/>
                  </p:cNvSpPr>
                  <p:nvPr/>
                </p:nvSpPr>
                <p:spPr bwMode="auto">
                  <a:xfrm>
                    <a:off x="2566" y="2413"/>
                    <a:ext cx="333" cy="1"/>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2" name="Rectangle 248"/>
                  <p:cNvSpPr>
                    <a:spLocks noChangeArrowheads="1"/>
                  </p:cNvSpPr>
                  <p:nvPr/>
                </p:nvSpPr>
                <p:spPr bwMode="auto">
                  <a:xfrm>
                    <a:off x="2566" y="241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3" name="Rectangle 249"/>
                  <p:cNvSpPr>
                    <a:spLocks noChangeArrowheads="1"/>
                  </p:cNvSpPr>
                  <p:nvPr/>
                </p:nvSpPr>
                <p:spPr bwMode="auto">
                  <a:xfrm>
                    <a:off x="2566" y="241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4" name="Rectangle 250"/>
                  <p:cNvSpPr>
                    <a:spLocks noChangeArrowheads="1"/>
                  </p:cNvSpPr>
                  <p:nvPr/>
                </p:nvSpPr>
                <p:spPr bwMode="auto">
                  <a:xfrm>
                    <a:off x="2566" y="241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5" name="Rectangle 251"/>
                  <p:cNvSpPr>
                    <a:spLocks noChangeArrowheads="1"/>
                  </p:cNvSpPr>
                  <p:nvPr/>
                </p:nvSpPr>
                <p:spPr bwMode="auto">
                  <a:xfrm>
                    <a:off x="2566" y="241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6" name="Rectangle 252"/>
                  <p:cNvSpPr>
                    <a:spLocks noChangeArrowheads="1"/>
                  </p:cNvSpPr>
                  <p:nvPr/>
                </p:nvSpPr>
                <p:spPr bwMode="auto">
                  <a:xfrm>
                    <a:off x="2566" y="242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7" name="Rectangle 253"/>
                  <p:cNvSpPr>
                    <a:spLocks noChangeArrowheads="1"/>
                  </p:cNvSpPr>
                  <p:nvPr/>
                </p:nvSpPr>
                <p:spPr bwMode="auto">
                  <a:xfrm>
                    <a:off x="2566" y="242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8" name="Rectangle 254"/>
                  <p:cNvSpPr>
                    <a:spLocks noChangeArrowheads="1"/>
                  </p:cNvSpPr>
                  <p:nvPr/>
                </p:nvSpPr>
                <p:spPr bwMode="auto">
                  <a:xfrm>
                    <a:off x="2566" y="242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9" name="Rectangle 255"/>
                  <p:cNvSpPr>
                    <a:spLocks noChangeArrowheads="1"/>
                  </p:cNvSpPr>
                  <p:nvPr/>
                </p:nvSpPr>
                <p:spPr bwMode="auto">
                  <a:xfrm>
                    <a:off x="2566" y="242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0" name="Rectangle 256"/>
                  <p:cNvSpPr>
                    <a:spLocks noChangeArrowheads="1"/>
                  </p:cNvSpPr>
                  <p:nvPr/>
                </p:nvSpPr>
                <p:spPr bwMode="auto">
                  <a:xfrm>
                    <a:off x="2566" y="242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1" name="Rectangle 257"/>
                  <p:cNvSpPr>
                    <a:spLocks noChangeArrowheads="1"/>
                  </p:cNvSpPr>
                  <p:nvPr/>
                </p:nvSpPr>
                <p:spPr bwMode="auto">
                  <a:xfrm>
                    <a:off x="2566" y="243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2" name="Rectangle 258"/>
                  <p:cNvSpPr>
                    <a:spLocks noChangeArrowheads="1"/>
                  </p:cNvSpPr>
                  <p:nvPr/>
                </p:nvSpPr>
                <p:spPr bwMode="auto">
                  <a:xfrm>
                    <a:off x="2566" y="243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3" name="Rectangle 259"/>
                  <p:cNvSpPr>
                    <a:spLocks noChangeArrowheads="1"/>
                  </p:cNvSpPr>
                  <p:nvPr/>
                </p:nvSpPr>
                <p:spPr bwMode="auto">
                  <a:xfrm>
                    <a:off x="2566" y="243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4" name="Rectangle 260"/>
                  <p:cNvSpPr>
                    <a:spLocks noChangeArrowheads="1"/>
                  </p:cNvSpPr>
                  <p:nvPr/>
                </p:nvSpPr>
                <p:spPr bwMode="auto">
                  <a:xfrm>
                    <a:off x="2566" y="243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5" name="Rectangle 261"/>
                  <p:cNvSpPr>
                    <a:spLocks noChangeArrowheads="1"/>
                  </p:cNvSpPr>
                  <p:nvPr/>
                </p:nvSpPr>
                <p:spPr bwMode="auto">
                  <a:xfrm>
                    <a:off x="2566" y="243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6" name="Rectangle 262"/>
                  <p:cNvSpPr>
                    <a:spLocks noChangeArrowheads="1"/>
                  </p:cNvSpPr>
                  <p:nvPr/>
                </p:nvSpPr>
                <p:spPr bwMode="auto">
                  <a:xfrm>
                    <a:off x="2566" y="243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7" name="Rectangle 263"/>
                  <p:cNvSpPr>
                    <a:spLocks noChangeArrowheads="1"/>
                  </p:cNvSpPr>
                  <p:nvPr/>
                </p:nvSpPr>
                <p:spPr bwMode="auto">
                  <a:xfrm>
                    <a:off x="2566" y="244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8" name="Rectangle 264"/>
                  <p:cNvSpPr>
                    <a:spLocks noChangeArrowheads="1"/>
                  </p:cNvSpPr>
                  <p:nvPr/>
                </p:nvSpPr>
                <p:spPr bwMode="auto">
                  <a:xfrm>
                    <a:off x="2566" y="244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9" name="Rectangle 265"/>
                  <p:cNvSpPr>
                    <a:spLocks noChangeArrowheads="1"/>
                  </p:cNvSpPr>
                  <p:nvPr/>
                </p:nvSpPr>
                <p:spPr bwMode="auto">
                  <a:xfrm>
                    <a:off x="2566" y="244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0" name="Rectangle 266"/>
                  <p:cNvSpPr>
                    <a:spLocks noChangeArrowheads="1"/>
                  </p:cNvSpPr>
                  <p:nvPr/>
                </p:nvSpPr>
                <p:spPr bwMode="auto">
                  <a:xfrm>
                    <a:off x="2566" y="244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1" name="Rectangle 267"/>
                  <p:cNvSpPr>
                    <a:spLocks noChangeArrowheads="1"/>
                  </p:cNvSpPr>
                  <p:nvPr/>
                </p:nvSpPr>
                <p:spPr bwMode="auto">
                  <a:xfrm>
                    <a:off x="2566" y="244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2" name="Rectangle 268"/>
                  <p:cNvSpPr>
                    <a:spLocks noChangeArrowheads="1"/>
                  </p:cNvSpPr>
                  <p:nvPr/>
                </p:nvSpPr>
                <p:spPr bwMode="auto">
                  <a:xfrm>
                    <a:off x="2566" y="2448"/>
                    <a:ext cx="333" cy="2"/>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3" name="Rectangle 269"/>
                  <p:cNvSpPr>
                    <a:spLocks noChangeArrowheads="1"/>
                  </p:cNvSpPr>
                  <p:nvPr/>
                </p:nvSpPr>
                <p:spPr bwMode="auto">
                  <a:xfrm>
                    <a:off x="2566" y="2450"/>
                    <a:ext cx="333" cy="1"/>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4" name="Rectangle 270"/>
                  <p:cNvSpPr>
                    <a:spLocks noChangeArrowheads="1"/>
                  </p:cNvSpPr>
                  <p:nvPr/>
                </p:nvSpPr>
                <p:spPr bwMode="auto">
                  <a:xfrm>
                    <a:off x="2566" y="24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5" name="Rectangle 271"/>
                  <p:cNvSpPr>
                    <a:spLocks noChangeArrowheads="1"/>
                  </p:cNvSpPr>
                  <p:nvPr/>
                </p:nvSpPr>
                <p:spPr bwMode="auto">
                  <a:xfrm>
                    <a:off x="2566" y="245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6" name="Rectangle 272"/>
                  <p:cNvSpPr>
                    <a:spLocks noChangeArrowheads="1"/>
                  </p:cNvSpPr>
                  <p:nvPr/>
                </p:nvSpPr>
                <p:spPr bwMode="auto">
                  <a:xfrm>
                    <a:off x="2566" y="245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7" name="Rectangle 273"/>
                  <p:cNvSpPr>
                    <a:spLocks noChangeArrowheads="1"/>
                  </p:cNvSpPr>
                  <p:nvPr/>
                </p:nvSpPr>
                <p:spPr bwMode="auto">
                  <a:xfrm>
                    <a:off x="2566" y="245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8" name="Rectangle 274"/>
                  <p:cNvSpPr>
                    <a:spLocks noChangeArrowheads="1"/>
                  </p:cNvSpPr>
                  <p:nvPr/>
                </p:nvSpPr>
                <p:spPr bwMode="auto">
                  <a:xfrm>
                    <a:off x="2566" y="245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9" name="Rectangle 275"/>
                  <p:cNvSpPr>
                    <a:spLocks noChangeArrowheads="1"/>
                  </p:cNvSpPr>
                  <p:nvPr/>
                </p:nvSpPr>
                <p:spPr bwMode="auto">
                  <a:xfrm>
                    <a:off x="2566" y="245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0" name="Rectangle 276"/>
                  <p:cNvSpPr>
                    <a:spLocks noChangeArrowheads="1"/>
                  </p:cNvSpPr>
                  <p:nvPr/>
                </p:nvSpPr>
                <p:spPr bwMode="auto">
                  <a:xfrm>
                    <a:off x="2566" y="246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1" name="Rectangle 277"/>
                  <p:cNvSpPr>
                    <a:spLocks noChangeArrowheads="1"/>
                  </p:cNvSpPr>
                  <p:nvPr/>
                </p:nvSpPr>
                <p:spPr bwMode="auto">
                  <a:xfrm>
                    <a:off x="2566" y="246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2" name="Rectangle 278"/>
                  <p:cNvSpPr>
                    <a:spLocks noChangeArrowheads="1"/>
                  </p:cNvSpPr>
                  <p:nvPr/>
                </p:nvSpPr>
                <p:spPr bwMode="auto">
                  <a:xfrm>
                    <a:off x="2566" y="246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3" name="Rectangle 279"/>
                  <p:cNvSpPr>
                    <a:spLocks noChangeArrowheads="1"/>
                  </p:cNvSpPr>
                  <p:nvPr/>
                </p:nvSpPr>
                <p:spPr bwMode="auto">
                  <a:xfrm>
                    <a:off x="2566" y="246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4" name="Rectangle 280"/>
                  <p:cNvSpPr>
                    <a:spLocks noChangeArrowheads="1"/>
                  </p:cNvSpPr>
                  <p:nvPr/>
                </p:nvSpPr>
                <p:spPr bwMode="auto">
                  <a:xfrm>
                    <a:off x="2566" y="246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5" name="Rectangle 281"/>
                  <p:cNvSpPr>
                    <a:spLocks noChangeArrowheads="1"/>
                  </p:cNvSpPr>
                  <p:nvPr/>
                </p:nvSpPr>
                <p:spPr bwMode="auto">
                  <a:xfrm>
                    <a:off x="2566" y="246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6" name="Rectangle 282"/>
                  <p:cNvSpPr>
                    <a:spLocks noChangeArrowheads="1"/>
                  </p:cNvSpPr>
                  <p:nvPr/>
                </p:nvSpPr>
                <p:spPr bwMode="auto">
                  <a:xfrm>
                    <a:off x="2566" y="247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7" name="Rectangle 283"/>
                  <p:cNvSpPr>
                    <a:spLocks noChangeArrowheads="1"/>
                  </p:cNvSpPr>
                  <p:nvPr/>
                </p:nvSpPr>
                <p:spPr bwMode="auto">
                  <a:xfrm>
                    <a:off x="2566" y="247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8" name="Rectangle 284"/>
                  <p:cNvSpPr>
                    <a:spLocks noChangeArrowheads="1"/>
                  </p:cNvSpPr>
                  <p:nvPr/>
                </p:nvSpPr>
                <p:spPr bwMode="auto">
                  <a:xfrm>
                    <a:off x="2566" y="247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9" name="Rectangle 285"/>
                  <p:cNvSpPr>
                    <a:spLocks noChangeArrowheads="1"/>
                  </p:cNvSpPr>
                  <p:nvPr/>
                </p:nvSpPr>
                <p:spPr bwMode="auto">
                  <a:xfrm>
                    <a:off x="2566" y="247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0" name="Rectangle 286"/>
                  <p:cNvSpPr>
                    <a:spLocks noChangeArrowheads="1"/>
                  </p:cNvSpPr>
                  <p:nvPr/>
                </p:nvSpPr>
                <p:spPr bwMode="auto">
                  <a:xfrm>
                    <a:off x="2566" y="247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1" name="Rectangle 287"/>
                  <p:cNvSpPr>
                    <a:spLocks noChangeArrowheads="1"/>
                  </p:cNvSpPr>
                  <p:nvPr/>
                </p:nvSpPr>
                <p:spPr bwMode="auto">
                  <a:xfrm>
                    <a:off x="2566" y="247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38606" name="Freeform 288"/>
                <p:cNvSpPr>
                  <a:spLocks/>
                </p:cNvSpPr>
                <p:nvPr/>
              </p:nvSpPr>
              <p:spPr bwMode="auto">
                <a:xfrm>
                  <a:off x="2566" y="2274"/>
                  <a:ext cx="330" cy="203"/>
                </a:xfrm>
                <a:custGeom>
                  <a:avLst/>
                  <a:gdLst>
                    <a:gd name="T0" fmla="*/ 36 w 330"/>
                    <a:gd name="T1" fmla="*/ 0 h 203"/>
                    <a:gd name="T2" fmla="*/ 22 w 330"/>
                    <a:gd name="T3" fmla="*/ 3 h 203"/>
                    <a:gd name="T4" fmla="*/ 10 w 330"/>
                    <a:gd name="T5" fmla="*/ 10 h 203"/>
                    <a:gd name="T6" fmla="*/ 4 w 330"/>
                    <a:gd name="T7" fmla="*/ 21 h 203"/>
                    <a:gd name="T8" fmla="*/ 0 w 330"/>
                    <a:gd name="T9" fmla="*/ 34 h 203"/>
                    <a:gd name="T10" fmla="*/ 0 w 330"/>
                    <a:gd name="T11" fmla="*/ 169 h 203"/>
                    <a:gd name="T12" fmla="*/ 4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7 w 330"/>
                    <a:gd name="T27" fmla="*/ 182 h 203"/>
                    <a:gd name="T28" fmla="*/ 330 w 330"/>
                    <a:gd name="T29" fmla="*/ 169 h 203"/>
                    <a:gd name="T30" fmla="*/ 330 w 330"/>
                    <a:gd name="T31" fmla="*/ 34 h 203"/>
                    <a:gd name="T32" fmla="*/ 327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4" y="21"/>
                      </a:lnTo>
                      <a:lnTo>
                        <a:pt x="0" y="34"/>
                      </a:lnTo>
                      <a:lnTo>
                        <a:pt x="0" y="169"/>
                      </a:lnTo>
                      <a:lnTo>
                        <a:pt x="4" y="182"/>
                      </a:lnTo>
                      <a:lnTo>
                        <a:pt x="10" y="193"/>
                      </a:lnTo>
                      <a:lnTo>
                        <a:pt x="22" y="200"/>
                      </a:lnTo>
                      <a:lnTo>
                        <a:pt x="36" y="203"/>
                      </a:lnTo>
                      <a:lnTo>
                        <a:pt x="294" y="203"/>
                      </a:lnTo>
                      <a:lnTo>
                        <a:pt x="308" y="200"/>
                      </a:lnTo>
                      <a:lnTo>
                        <a:pt x="320" y="193"/>
                      </a:lnTo>
                      <a:lnTo>
                        <a:pt x="327" y="182"/>
                      </a:lnTo>
                      <a:lnTo>
                        <a:pt x="330" y="169"/>
                      </a:lnTo>
                      <a:lnTo>
                        <a:pt x="330" y="34"/>
                      </a:lnTo>
                      <a:lnTo>
                        <a:pt x="327" y="21"/>
                      </a:lnTo>
                      <a:lnTo>
                        <a:pt x="320" y="10"/>
                      </a:lnTo>
                      <a:lnTo>
                        <a:pt x="308" y="3"/>
                      </a:lnTo>
                      <a:lnTo>
                        <a:pt x="294" y="0"/>
                      </a:lnTo>
                      <a:lnTo>
                        <a:pt x="36"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38604" name="Rectangle 289"/>
              <p:cNvSpPr>
                <a:spLocks noChangeArrowheads="1"/>
              </p:cNvSpPr>
              <p:nvPr/>
            </p:nvSpPr>
            <p:spPr bwMode="auto">
              <a:xfrm>
                <a:off x="2430" y="3001"/>
                <a:ext cx="1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DFM</a:t>
                </a:r>
                <a:endParaRPr lang="en-US" sz="1000">
                  <a:latin typeface="Comic Sans MS" charset="0"/>
                </a:endParaRPr>
              </a:p>
            </p:txBody>
          </p:sp>
        </p:grpSp>
        <p:cxnSp>
          <p:nvCxnSpPr>
            <p:cNvPr id="138599" name="AutoShape 290"/>
            <p:cNvCxnSpPr>
              <a:cxnSpLocks noChangeShapeType="1"/>
              <a:stCxn id="124973" idx="2"/>
              <a:endCxn id="138606" idx="4"/>
            </p:cNvCxnSpPr>
            <p:nvPr/>
          </p:nvCxnSpPr>
          <p:spPr bwMode="auto">
            <a:xfrm rot="16200000" flipH="1">
              <a:off x="2864" y="1934"/>
              <a:ext cx="115" cy="1564"/>
            </a:xfrm>
            <a:prstGeom prst="bentConnector2">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38600" name="Text Box 291"/>
            <p:cNvSpPr txBox="1">
              <a:spLocks noChangeArrowheads="1"/>
            </p:cNvSpPr>
            <p:nvPr/>
          </p:nvSpPr>
          <p:spPr bwMode="auto">
            <a:xfrm>
              <a:off x="2794" y="2654"/>
              <a:ext cx="83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Lvl2 acc = ~2 kHz</a:t>
              </a:r>
            </a:p>
          </p:txBody>
        </p:sp>
        <p:sp>
          <p:nvSpPr>
            <p:cNvPr id="138601" name="Line 292"/>
            <p:cNvSpPr>
              <a:spLocks noChangeShapeType="1"/>
            </p:cNvSpPr>
            <p:nvPr/>
          </p:nvSpPr>
          <p:spPr bwMode="auto">
            <a:xfrm>
              <a:off x="4024" y="2832"/>
              <a:ext cx="152" cy="0"/>
            </a:xfrm>
            <a:prstGeom prst="line">
              <a:avLst/>
            </a:prstGeom>
            <a:noFill/>
            <a:ln w="9525">
              <a:solidFill>
                <a:srgbClr val="FF220A"/>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38602" name="Line 293"/>
            <p:cNvSpPr>
              <a:spLocks noChangeShapeType="1"/>
            </p:cNvSpPr>
            <p:nvPr/>
          </p:nvSpPr>
          <p:spPr bwMode="auto">
            <a:xfrm>
              <a:off x="4440" y="2912"/>
              <a:ext cx="0" cy="128"/>
            </a:xfrm>
            <a:prstGeom prst="line">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2" name="Group 294"/>
          <p:cNvGrpSpPr>
            <a:grpSpLocks/>
          </p:cNvGrpSpPr>
          <p:nvPr/>
        </p:nvGrpSpPr>
        <p:grpSpPr bwMode="auto">
          <a:xfrm>
            <a:off x="993775" y="5314950"/>
            <a:ext cx="7935913" cy="842963"/>
            <a:chOff x="686" y="3188"/>
            <a:chExt cx="5416" cy="531"/>
          </a:xfrm>
        </p:grpSpPr>
        <p:sp>
          <p:nvSpPr>
            <p:cNvPr id="138589" name="Text Box 295"/>
            <p:cNvSpPr txBox="1">
              <a:spLocks noChangeArrowheads="1"/>
            </p:cNvSpPr>
            <p:nvPr/>
          </p:nvSpPr>
          <p:spPr bwMode="auto">
            <a:xfrm>
              <a:off x="5049" y="3312"/>
              <a:ext cx="105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Event Filter N/work</a:t>
              </a:r>
              <a:endParaRPr kumimoji="1" lang="en-US" sz="1200" b="1" u="sng">
                <a:solidFill>
                  <a:srgbClr val="060275"/>
                </a:solidFill>
                <a:latin typeface="Comic Sans MS" charset="0"/>
              </a:endParaRPr>
            </a:p>
          </p:txBody>
        </p:sp>
        <p:sp>
          <p:nvSpPr>
            <p:cNvPr id="138590" name="Text Box 296"/>
            <p:cNvSpPr txBox="1">
              <a:spLocks noChangeArrowheads="1"/>
            </p:cNvSpPr>
            <p:nvPr/>
          </p:nvSpPr>
          <p:spPr bwMode="auto">
            <a:xfrm>
              <a:off x="5049" y="3546"/>
              <a:ext cx="94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Sub-Farm Output</a:t>
              </a:r>
              <a:endParaRPr kumimoji="1" lang="en-US" sz="1200" b="1" u="sng">
                <a:solidFill>
                  <a:srgbClr val="060275"/>
                </a:solidFill>
                <a:latin typeface="Comic Sans MS" charset="0"/>
              </a:endParaRPr>
            </a:p>
          </p:txBody>
        </p:sp>
        <p:sp>
          <p:nvSpPr>
            <p:cNvPr id="138591" name="Text Box 297"/>
            <p:cNvSpPr txBox="1">
              <a:spLocks noChangeArrowheads="1"/>
            </p:cNvSpPr>
            <p:nvPr/>
          </p:nvSpPr>
          <p:spPr bwMode="auto">
            <a:xfrm>
              <a:off x="686" y="3188"/>
              <a:ext cx="67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4B4B4B"/>
                  </a:solidFill>
                  <a:latin typeface="Comic Sans MS" charset="0"/>
                </a:rPr>
                <a:t>Event Filter</a:t>
              </a:r>
            </a:p>
            <a:p>
              <a:pPr algn="r"/>
              <a:r>
                <a:rPr kumimoji="1" lang="en-US" sz="1200" b="1">
                  <a:solidFill>
                    <a:srgbClr val="4B4B4B"/>
                  </a:solidFill>
                  <a:latin typeface="Comic Sans MS" charset="0"/>
                </a:rPr>
                <a:t>Processors</a:t>
              </a:r>
              <a:endParaRPr kumimoji="1" lang="en-US" sz="1200" b="1" u="sng">
                <a:solidFill>
                  <a:srgbClr val="060275"/>
                </a:solidFill>
                <a:latin typeface="Comic Sans MS" charset="0"/>
              </a:endParaRPr>
            </a:p>
          </p:txBody>
        </p:sp>
      </p:grpSp>
      <p:grpSp>
        <p:nvGrpSpPr>
          <p:cNvPr id="13" name="Group 298"/>
          <p:cNvGrpSpPr>
            <a:grpSpLocks/>
          </p:cNvGrpSpPr>
          <p:nvPr/>
        </p:nvGrpSpPr>
        <p:grpSpPr bwMode="auto">
          <a:xfrm>
            <a:off x="2262188" y="4856163"/>
            <a:ext cx="4889500" cy="2001837"/>
            <a:chOff x="1552" y="2899"/>
            <a:chExt cx="3336" cy="1261"/>
          </a:xfrm>
        </p:grpSpPr>
        <p:grpSp>
          <p:nvGrpSpPr>
            <p:cNvPr id="125789" name="Group 299"/>
            <p:cNvGrpSpPr>
              <a:grpSpLocks/>
            </p:cNvGrpSpPr>
            <p:nvPr/>
          </p:nvGrpSpPr>
          <p:grpSpPr bwMode="auto">
            <a:xfrm>
              <a:off x="3932" y="3328"/>
              <a:ext cx="572" cy="155"/>
              <a:chOff x="3884" y="3168"/>
              <a:chExt cx="572" cy="155"/>
            </a:xfrm>
          </p:grpSpPr>
          <p:sp>
            <p:nvSpPr>
              <p:cNvPr id="138587" name="Oval 300"/>
              <p:cNvSpPr>
                <a:spLocks noChangeArrowheads="1"/>
              </p:cNvSpPr>
              <p:nvPr/>
            </p:nvSpPr>
            <p:spPr bwMode="auto">
              <a:xfrm>
                <a:off x="3884" y="3184"/>
                <a:ext cx="572" cy="119"/>
              </a:xfrm>
              <a:prstGeom prst="ellipse">
                <a:avLst/>
              </a:prstGeom>
              <a:gradFill rotWithShape="0">
                <a:gsLst>
                  <a:gs pos="0">
                    <a:srgbClr val="707036"/>
                  </a:gs>
                  <a:gs pos="50000">
                    <a:srgbClr val="F2F274"/>
                  </a:gs>
                  <a:gs pos="100000">
                    <a:srgbClr val="707036"/>
                  </a:gs>
                </a:gsLst>
                <a:lin ang="5400000" scaled="1"/>
              </a:gradFill>
              <a:ln w="9525">
                <a:solidFill>
                  <a:schemeClr val="tx1"/>
                </a:solidFill>
                <a:round/>
                <a:headEnd/>
                <a:tailEnd/>
              </a:ln>
            </p:spPr>
            <p:txBody>
              <a:bodyPr anchor="ctr">
                <a:spAutoFit/>
              </a:bodyPr>
              <a:lstStyle/>
              <a:p>
                <a:endParaRPr lang="en-US"/>
              </a:p>
            </p:txBody>
          </p:sp>
          <p:sp>
            <p:nvSpPr>
              <p:cNvPr id="138588" name="Text Box 301"/>
              <p:cNvSpPr txBox="1">
                <a:spLocks noChangeArrowheads="1"/>
              </p:cNvSpPr>
              <p:nvPr/>
            </p:nvSpPr>
            <p:spPr bwMode="auto">
              <a:xfrm>
                <a:off x="4006" y="3168"/>
                <a:ext cx="34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1000" b="1">
                    <a:latin typeface="Comic Sans MS" charset="0"/>
                  </a:rPr>
                  <a:t>EFN</a:t>
                </a:r>
              </a:p>
            </p:txBody>
          </p:sp>
        </p:grpSp>
        <p:cxnSp>
          <p:nvCxnSpPr>
            <p:cNvPr id="125790" name="AutoShape 302"/>
            <p:cNvCxnSpPr>
              <a:cxnSpLocks noChangeShapeType="1"/>
            </p:cNvCxnSpPr>
            <p:nvPr/>
          </p:nvCxnSpPr>
          <p:spPr bwMode="auto">
            <a:xfrm rot="16200000" flipH="1">
              <a:off x="4121" y="3231"/>
              <a:ext cx="208" cy="2"/>
            </a:xfrm>
            <a:prstGeom prst="bentConnector3">
              <a:avLst>
                <a:gd name="adj1" fmla="val 50000"/>
              </a:avLst>
            </a:prstGeom>
            <a:noFill/>
            <a:ln w="25400"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91" name="Group 303"/>
            <p:cNvGrpSpPr>
              <a:grpSpLocks/>
            </p:cNvGrpSpPr>
            <p:nvPr/>
          </p:nvGrpSpPr>
          <p:grpSpPr bwMode="auto">
            <a:xfrm>
              <a:off x="1552" y="2899"/>
              <a:ext cx="3336" cy="1261"/>
              <a:chOff x="1552" y="2899"/>
              <a:chExt cx="3336" cy="1261"/>
            </a:xfrm>
          </p:grpSpPr>
          <p:grpSp>
            <p:nvGrpSpPr>
              <p:cNvPr id="125792" name="Group 304"/>
              <p:cNvGrpSpPr>
                <a:grpSpLocks/>
              </p:cNvGrpSpPr>
              <p:nvPr/>
            </p:nvGrpSpPr>
            <p:grpSpPr bwMode="auto">
              <a:xfrm>
                <a:off x="3728" y="3599"/>
                <a:ext cx="984" cy="107"/>
                <a:chOff x="3680" y="3447"/>
                <a:chExt cx="984" cy="107"/>
              </a:xfrm>
            </p:grpSpPr>
            <p:grpSp>
              <p:nvGrpSpPr>
                <p:cNvPr id="138511" name="Group 305"/>
                <p:cNvGrpSpPr>
                  <a:grpSpLocks/>
                </p:cNvGrpSpPr>
                <p:nvPr/>
              </p:nvGrpSpPr>
              <p:grpSpPr bwMode="auto">
                <a:xfrm>
                  <a:off x="3680" y="3447"/>
                  <a:ext cx="984" cy="97"/>
                  <a:chOff x="3393" y="3172"/>
                  <a:chExt cx="908" cy="117"/>
                </a:xfrm>
              </p:grpSpPr>
              <p:grpSp>
                <p:nvGrpSpPr>
                  <p:cNvPr id="138513" name="Group 306"/>
                  <p:cNvGrpSpPr>
                    <a:grpSpLocks/>
                  </p:cNvGrpSpPr>
                  <p:nvPr/>
                </p:nvGrpSpPr>
                <p:grpSpPr bwMode="auto">
                  <a:xfrm>
                    <a:off x="3393" y="3172"/>
                    <a:ext cx="906" cy="115"/>
                    <a:chOff x="3393" y="3172"/>
                    <a:chExt cx="906" cy="115"/>
                  </a:xfrm>
                </p:grpSpPr>
                <p:sp>
                  <p:nvSpPr>
                    <p:cNvPr id="138515" name="Rectangle 307"/>
                    <p:cNvSpPr>
                      <a:spLocks noChangeArrowheads="1"/>
                    </p:cNvSpPr>
                    <p:nvPr/>
                  </p:nvSpPr>
                  <p:spPr bwMode="auto">
                    <a:xfrm>
                      <a:off x="3393" y="317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6" name="Rectangle 308"/>
                    <p:cNvSpPr>
                      <a:spLocks noChangeArrowheads="1"/>
                    </p:cNvSpPr>
                    <p:nvPr/>
                  </p:nvSpPr>
                  <p:spPr bwMode="auto">
                    <a:xfrm>
                      <a:off x="3393" y="317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7" name="Rectangle 309"/>
                    <p:cNvSpPr>
                      <a:spLocks noChangeArrowheads="1"/>
                    </p:cNvSpPr>
                    <p:nvPr/>
                  </p:nvSpPr>
                  <p:spPr bwMode="auto">
                    <a:xfrm>
                      <a:off x="3393" y="317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8" name="Rectangle 310"/>
                    <p:cNvSpPr>
                      <a:spLocks noChangeArrowheads="1"/>
                    </p:cNvSpPr>
                    <p:nvPr/>
                  </p:nvSpPr>
                  <p:spPr bwMode="auto">
                    <a:xfrm>
                      <a:off x="3393" y="31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9" name="Rectangle 311"/>
                    <p:cNvSpPr>
                      <a:spLocks noChangeArrowheads="1"/>
                    </p:cNvSpPr>
                    <p:nvPr/>
                  </p:nvSpPr>
                  <p:spPr bwMode="auto">
                    <a:xfrm>
                      <a:off x="3393" y="317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0" name="Rectangle 312"/>
                    <p:cNvSpPr>
                      <a:spLocks noChangeArrowheads="1"/>
                    </p:cNvSpPr>
                    <p:nvPr/>
                  </p:nvSpPr>
                  <p:spPr bwMode="auto">
                    <a:xfrm>
                      <a:off x="3393" y="318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1" name="Rectangle 313"/>
                    <p:cNvSpPr>
                      <a:spLocks noChangeArrowheads="1"/>
                    </p:cNvSpPr>
                    <p:nvPr/>
                  </p:nvSpPr>
                  <p:spPr bwMode="auto">
                    <a:xfrm>
                      <a:off x="3393" y="318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2" name="Rectangle 314"/>
                    <p:cNvSpPr>
                      <a:spLocks noChangeArrowheads="1"/>
                    </p:cNvSpPr>
                    <p:nvPr/>
                  </p:nvSpPr>
                  <p:spPr bwMode="auto">
                    <a:xfrm>
                      <a:off x="3393" y="318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3" name="Rectangle 315"/>
                    <p:cNvSpPr>
                      <a:spLocks noChangeArrowheads="1"/>
                    </p:cNvSpPr>
                    <p:nvPr/>
                  </p:nvSpPr>
                  <p:spPr bwMode="auto">
                    <a:xfrm>
                      <a:off x="3393" y="318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4" name="Rectangle 316"/>
                    <p:cNvSpPr>
                      <a:spLocks noChangeArrowheads="1"/>
                    </p:cNvSpPr>
                    <p:nvPr/>
                  </p:nvSpPr>
                  <p:spPr bwMode="auto">
                    <a:xfrm>
                      <a:off x="3393" y="318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5" name="Rectangle 317"/>
                    <p:cNvSpPr>
                      <a:spLocks noChangeArrowheads="1"/>
                    </p:cNvSpPr>
                    <p:nvPr/>
                  </p:nvSpPr>
                  <p:spPr bwMode="auto">
                    <a:xfrm>
                      <a:off x="3393" y="318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6" name="Rectangle 318"/>
                    <p:cNvSpPr>
                      <a:spLocks noChangeArrowheads="1"/>
                    </p:cNvSpPr>
                    <p:nvPr/>
                  </p:nvSpPr>
                  <p:spPr bwMode="auto">
                    <a:xfrm>
                      <a:off x="3393" y="318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7" name="Rectangle 319"/>
                    <p:cNvSpPr>
                      <a:spLocks noChangeArrowheads="1"/>
                    </p:cNvSpPr>
                    <p:nvPr/>
                  </p:nvSpPr>
                  <p:spPr bwMode="auto">
                    <a:xfrm>
                      <a:off x="3393" y="319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8" name="Rectangle 320"/>
                    <p:cNvSpPr>
                      <a:spLocks noChangeArrowheads="1"/>
                    </p:cNvSpPr>
                    <p:nvPr/>
                  </p:nvSpPr>
                  <p:spPr bwMode="auto">
                    <a:xfrm>
                      <a:off x="3393" y="319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9" name="Rectangle 321"/>
                    <p:cNvSpPr>
                      <a:spLocks noChangeArrowheads="1"/>
                    </p:cNvSpPr>
                    <p:nvPr/>
                  </p:nvSpPr>
                  <p:spPr bwMode="auto">
                    <a:xfrm>
                      <a:off x="3393" y="319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0" name="Rectangle 322"/>
                    <p:cNvSpPr>
                      <a:spLocks noChangeArrowheads="1"/>
                    </p:cNvSpPr>
                    <p:nvPr/>
                  </p:nvSpPr>
                  <p:spPr bwMode="auto">
                    <a:xfrm>
                      <a:off x="3393" y="319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1" name="Rectangle 323"/>
                    <p:cNvSpPr>
                      <a:spLocks noChangeArrowheads="1"/>
                    </p:cNvSpPr>
                    <p:nvPr/>
                  </p:nvSpPr>
                  <p:spPr bwMode="auto">
                    <a:xfrm>
                      <a:off x="3393" y="31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2" name="Rectangle 324"/>
                    <p:cNvSpPr>
                      <a:spLocks noChangeArrowheads="1"/>
                    </p:cNvSpPr>
                    <p:nvPr/>
                  </p:nvSpPr>
                  <p:spPr bwMode="auto">
                    <a:xfrm>
                      <a:off x="3393" y="319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3" name="Rectangle 325"/>
                    <p:cNvSpPr>
                      <a:spLocks noChangeArrowheads="1"/>
                    </p:cNvSpPr>
                    <p:nvPr/>
                  </p:nvSpPr>
                  <p:spPr bwMode="auto">
                    <a:xfrm>
                      <a:off x="3393" y="320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4" name="Rectangle 326"/>
                    <p:cNvSpPr>
                      <a:spLocks noChangeArrowheads="1"/>
                    </p:cNvSpPr>
                    <p:nvPr/>
                  </p:nvSpPr>
                  <p:spPr bwMode="auto">
                    <a:xfrm>
                      <a:off x="3393" y="32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5" name="Rectangle 327"/>
                    <p:cNvSpPr>
                      <a:spLocks noChangeArrowheads="1"/>
                    </p:cNvSpPr>
                    <p:nvPr/>
                  </p:nvSpPr>
                  <p:spPr bwMode="auto">
                    <a:xfrm>
                      <a:off x="3393" y="32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6" name="Rectangle 328"/>
                    <p:cNvSpPr>
                      <a:spLocks noChangeArrowheads="1"/>
                    </p:cNvSpPr>
                    <p:nvPr/>
                  </p:nvSpPr>
                  <p:spPr bwMode="auto">
                    <a:xfrm>
                      <a:off x="3393" y="32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7" name="Rectangle 329"/>
                    <p:cNvSpPr>
                      <a:spLocks noChangeArrowheads="1"/>
                    </p:cNvSpPr>
                    <p:nvPr/>
                  </p:nvSpPr>
                  <p:spPr bwMode="auto">
                    <a:xfrm>
                      <a:off x="3393" y="320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8" name="Rectangle 330"/>
                    <p:cNvSpPr>
                      <a:spLocks noChangeArrowheads="1"/>
                    </p:cNvSpPr>
                    <p:nvPr/>
                  </p:nvSpPr>
                  <p:spPr bwMode="auto">
                    <a:xfrm>
                      <a:off x="3393" y="320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9" name="Rectangle 331"/>
                    <p:cNvSpPr>
                      <a:spLocks noChangeArrowheads="1"/>
                    </p:cNvSpPr>
                    <p:nvPr/>
                  </p:nvSpPr>
                  <p:spPr bwMode="auto">
                    <a:xfrm>
                      <a:off x="3393" y="32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0" name="Rectangle 332"/>
                    <p:cNvSpPr>
                      <a:spLocks noChangeArrowheads="1"/>
                    </p:cNvSpPr>
                    <p:nvPr/>
                  </p:nvSpPr>
                  <p:spPr bwMode="auto">
                    <a:xfrm>
                      <a:off x="3393" y="32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1" name="Rectangle 333"/>
                    <p:cNvSpPr>
                      <a:spLocks noChangeArrowheads="1"/>
                    </p:cNvSpPr>
                    <p:nvPr/>
                  </p:nvSpPr>
                  <p:spPr bwMode="auto">
                    <a:xfrm>
                      <a:off x="3393" y="32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2" name="Rectangle 334"/>
                    <p:cNvSpPr>
                      <a:spLocks noChangeArrowheads="1"/>
                    </p:cNvSpPr>
                    <p:nvPr/>
                  </p:nvSpPr>
                  <p:spPr bwMode="auto">
                    <a:xfrm>
                      <a:off x="3393" y="321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3" name="Rectangle 335"/>
                    <p:cNvSpPr>
                      <a:spLocks noChangeArrowheads="1"/>
                    </p:cNvSpPr>
                    <p:nvPr/>
                  </p:nvSpPr>
                  <p:spPr bwMode="auto">
                    <a:xfrm>
                      <a:off x="3393" y="321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4" name="Rectangle 336"/>
                    <p:cNvSpPr>
                      <a:spLocks noChangeArrowheads="1"/>
                    </p:cNvSpPr>
                    <p:nvPr/>
                  </p:nvSpPr>
                  <p:spPr bwMode="auto">
                    <a:xfrm>
                      <a:off x="3393" y="32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5" name="Rectangle 337"/>
                    <p:cNvSpPr>
                      <a:spLocks noChangeArrowheads="1"/>
                    </p:cNvSpPr>
                    <p:nvPr/>
                  </p:nvSpPr>
                  <p:spPr bwMode="auto">
                    <a:xfrm>
                      <a:off x="3393" y="322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6" name="Rectangle 338"/>
                    <p:cNvSpPr>
                      <a:spLocks noChangeArrowheads="1"/>
                    </p:cNvSpPr>
                    <p:nvPr/>
                  </p:nvSpPr>
                  <p:spPr bwMode="auto">
                    <a:xfrm>
                      <a:off x="3393" y="322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7" name="Rectangle 339"/>
                    <p:cNvSpPr>
                      <a:spLocks noChangeArrowheads="1"/>
                    </p:cNvSpPr>
                    <p:nvPr/>
                  </p:nvSpPr>
                  <p:spPr bwMode="auto">
                    <a:xfrm>
                      <a:off x="3393" y="32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8" name="Rectangle 340"/>
                    <p:cNvSpPr>
                      <a:spLocks noChangeArrowheads="1"/>
                    </p:cNvSpPr>
                    <p:nvPr/>
                  </p:nvSpPr>
                  <p:spPr bwMode="auto">
                    <a:xfrm>
                      <a:off x="3393" y="32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9" name="Rectangle 341"/>
                    <p:cNvSpPr>
                      <a:spLocks noChangeArrowheads="1"/>
                    </p:cNvSpPr>
                    <p:nvPr/>
                  </p:nvSpPr>
                  <p:spPr bwMode="auto">
                    <a:xfrm>
                      <a:off x="3393" y="32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0" name="Rectangle 342"/>
                    <p:cNvSpPr>
                      <a:spLocks noChangeArrowheads="1"/>
                    </p:cNvSpPr>
                    <p:nvPr/>
                  </p:nvSpPr>
                  <p:spPr bwMode="auto">
                    <a:xfrm>
                      <a:off x="3393" y="322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1" name="Rectangle 343"/>
                    <p:cNvSpPr>
                      <a:spLocks noChangeArrowheads="1"/>
                    </p:cNvSpPr>
                    <p:nvPr/>
                  </p:nvSpPr>
                  <p:spPr bwMode="auto">
                    <a:xfrm>
                      <a:off x="3393" y="323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2" name="Rectangle 344"/>
                    <p:cNvSpPr>
                      <a:spLocks noChangeArrowheads="1"/>
                    </p:cNvSpPr>
                    <p:nvPr/>
                  </p:nvSpPr>
                  <p:spPr bwMode="auto">
                    <a:xfrm>
                      <a:off x="3393" y="32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3" name="Rectangle 345"/>
                    <p:cNvSpPr>
                      <a:spLocks noChangeArrowheads="1"/>
                    </p:cNvSpPr>
                    <p:nvPr/>
                  </p:nvSpPr>
                  <p:spPr bwMode="auto">
                    <a:xfrm>
                      <a:off x="3393" y="32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4" name="Rectangle 346"/>
                    <p:cNvSpPr>
                      <a:spLocks noChangeArrowheads="1"/>
                    </p:cNvSpPr>
                    <p:nvPr/>
                  </p:nvSpPr>
                  <p:spPr bwMode="auto">
                    <a:xfrm>
                      <a:off x="3393" y="32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5" name="Rectangle 347"/>
                    <p:cNvSpPr>
                      <a:spLocks noChangeArrowheads="1"/>
                    </p:cNvSpPr>
                    <p:nvPr/>
                  </p:nvSpPr>
                  <p:spPr bwMode="auto">
                    <a:xfrm>
                      <a:off x="3393" y="323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6" name="Rectangle 348"/>
                    <p:cNvSpPr>
                      <a:spLocks noChangeArrowheads="1"/>
                    </p:cNvSpPr>
                    <p:nvPr/>
                  </p:nvSpPr>
                  <p:spPr bwMode="auto">
                    <a:xfrm>
                      <a:off x="3393" y="323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7" name="Rectangle 349"/>
                    <p:cNvSpPr>
                      <a:spLocks noChangeArrowheads="1"/>
                    </p:cNvSpPr>
                    <p:nvPr/>
                  </p:nvSpPr>
                  <p:spPr bwMode="auto">
                    <a:xfrm>
                      <a:off x="3393" y="32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8" name="Rectangle 350"/>
                    <p:cNvSpPr>
                      <a:spLocks noChangeArrowheads="1"/>
                    </p:cNvSpPr>
                    <p:nvPr/>
                  </p:nvSpPr>
                  <p:spPr bwMode="auto">
                    <a:xfrm>
                      <a:off x="3393" y="32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9" name="Rectangle 351"/>
                    <p:cNvSpPr>
                      <a:spLocks noChangeArrowheads="1"/>
                    </p:cNvSpPr>
                    <p:nvPr/>
                  </p:nvSpPr>
                  <p:spPr bwMode="auto">
                    <a:xfrm>
                      <a:off x="3393" y="32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0" name="Rectangle 352"/>
                    <p:cNvSpPr>
                      <a:spLocks noChangeArrowheads="1"/>
                    </p:cNvSpPr>
                    <p:nvPr/>
                  </p:nvSpPr>
                  <p:spPr bwMode="auto">
                    <a:xfrm>
                      <a:off x="3393" y="324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1" name="Rectangle 353"/>
                    <p:cNvSpPr>
                      <a:spLocks noChangeArrowheads="1"/>
                    </p:cNvSpPr>
                    <p:nvPr/>
                  </p:nvSpPr>
                  <p:spPr bwMode="auto">
                    <a:xfrm>
                      <a:off x="3393" y="324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2" name="Rectangle 354"/>
                    <p:cNvSpPr>
                      <a:spLocks noChangeArrowheads="1"/>
                    </p:cNvSpPr>
                    <p:nvPr/>
                  </p:nvSpPr>
                  <p:spPr bwMode="auto">
                    <a:xfrm>
                      <a:off x="3393" y="32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3" name="Rectangle 355"/>
                    <p:cNvSpPr>
                      <a:spLocks noChangeArrowheads="1"/>
                    </p:cNvSpPr>
                    <p:nvPr/>
                  </p:nvSpPr>
                  <p:spPr bwMode="auto">
                    <a:xfrm>
                      <a:off x="3393" y="32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4" name="Rectangle 356"/>
                    <p:cNvSpPr>
                      <a:spLocks noChangeArrowheads="1"/>
                    </p:cNvSpPr>
                    <p:nvPr/>
                  </p:nvSpPr>
                  <p:spPr bwMode="auto">
                    <a:xfrm>
                      <a:off x="3393" y="32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5" name="Rectangle 357"/>
                    <p:cNvSpPr>
                      <a:spLocks noChangeArrowheads="1"/>
                    </p:cNvSpPr>
                    <p:nvPr/>
                  </p:nvSpPr>
                  <p:spPr bwMode="auto">
                    <a:xfrm>
                      <a:off x="3393" y="325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6" name="Rectangle 358"/>
                    <p:cNvSpPr>
                      <a:spLocks noChangeArrowheads="1"/>
                    </p:cNvSpPr>
                    <p:nvPr/>
                  </p:nvSpPr>
                  <p:spPr bwMode="auto">
                    <a:xfrm>
                      <a:off x="3393" y="325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7" name="Rectangle 359"/>
                    <p:cNvSpPr>
                      <a:spLocks noChangeArrowheads="1"/>
                    </p:cNvSpPr>
                    <p:nvPr/>
                  </p:nvSpPr>
                  <p:spPr bwMode="auto">
                    <a:xfrm>
                      <a:off x="3393" y="32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8" name="Rectangle 360"/>
                    <p:cNvSpPr>
                      <a:spLocks noChangeArrowheads="1"/>
                    </p:cNvSpPr>
                    <p:nvPr/>
                  </p:nvSpPr>
                  <p:spPr bwMode="auto">
                    <a:xfrm>
                      <a:off x="3393" y="325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9" name="Rectangle 361"/>
                    <p:cNvSpPr>
                      <a:spLocks noChangeArrowheads="1"/>
                    </p:cNvSpPr>
                    <p:nvPr/>
                  </p:nvSpPr>
                  <p:spPr bwMode="auto">
                    <a:xfrm>
                      <a:off x="3393" y="325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0" name="Rectangle 362"/>
                    <p:cNvSpPr>
                      <a:spLocks noChangeArrowheads="1"/>
                    </p:cNvSpPr>
                    <p:nvPr/>
                  </p:nvSpPr>
                  <p:spPr bwMode="auto">
                    <a:xfrm>
                      <a:off x="3393" y="32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1" name="Rectangle 363"/>
                    <p:cNvSpPr>
                      <a:spLocks noChangeArrowheads="1"/>
                    </p:cNvSpPr>
                    <p:nvPr/>
                  </p:nvSpPr>
                  <p:spPr bwMode="auto">
                    <a:xfrm>
                      <a:off x="3393" y="32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2" name="Rectangle 364"/>
                    <p:cNvSpPr>
                      <a:spLocks noChangeArrowheads="1"/>
                    </p:cNvSpPr>
                    <p:nvPr/>
                  </p:nvSpPr>
                  <p:spPr bwMode="auto">
                    <a:xfrm>
                      <a:off x="3393" y="32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3" name="Rectangle 365"/>
                    <p:cNvSpPr>
                      <a:spLocks noChangeArrowheads="1"/>
                    </p:cNvSpPr>
                    <p:nvPr/>
                  </p:nvSpPr>
                  <p:spPr bwMode="auto">
                    <a:xfrm>
                      <a:off x="3393" y="326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4" name="Rectangle 366"/>
                    <p:cNvSpPr>
                      <a:spLocks noChangeArrowheads="1"/>
                    </p:cNvSpPr>
                    <p:nvPr/>
                  </p:nvSpPr>
                  <p:spPr bwMode="auto">
                    <a:xfrm>
                      <a:off x="3393" y="326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5" name="Rectangle 367"/>
                    <p:cNvSpPr>
                      <a:spLocks noChangeArrowheads="1"/>
                    </p:cNvSpPr>
                    <p:nvPr/>
                  </p:nvSpPr>
                  <p:spPr bwMode="auto">
                    <a:xfrm>
                      <a:off x="3393" y="32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6" name="Rectangle 368"/>
                    <p:cNvSpPr>
                      <a:spLocks noChangeArrowheads="1"/>
                    </p:cNvSpPr>
                    <p:nvPr/>
                  </p:nvSpPr>
                  <p:spPr bwMode="auto">
                    <a:xfrm>
                      <a:off x="3393" y="32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7" name="Rectangle 369"/>
                    <p:cNvSpPr>
                      <a:spLocks noChangeArrowheads="1"/>
                    </p:cNvSpPr>
                    <p:nvPr/>
                  </p:nvSpPr>
                  <p:spPr bwMode="auto">
                    <a:xfrm>
                      <a:off x="3393" y="32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8" name="Rectangle 370"/>
                    <p:cNvSpPr>
                      <a:spLocks noChangeArrowheads="1"/>
                    </p:cNvSpPr>
                    <p:nvPr/>
                  </p:nvSpPr>
                  <p:spPr bwMode="auto">
                    <a:xfrm>
                      <a:off x="3393" y="327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9" name="Rectangle 371"/>
                    <p:cNvSpPr>
                      <a:spLocks noChangeArrowheads="1"/>
                    </p:cNvSpPr>
                    <p:nvPr/>
                  </p:nvSpPr>
                  <p:spPr bwMode="auto">
                    <a:xfrm>
                      <a:off x="3393" y="327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0" name="Rectangle 372"/>
                    <p:cNvSpPr>
                      <a:spLocks noChangeArrowheads="1"/>
                    </p:cNvSpPr>
                    <p:nvPr/>
                  </p:nvSpPr>
                  <p:spPr bwMode="auto">
                    <a:xfrm>
                      <a:off x="3393" y="32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1" name="Rectangle 373"/>
                    <p:cNvSpPr>
                      <a:spLocks noChangeArrowheads="1"/>
                    </p:cNvSpPr>
                    <p:nvPr/>
                  </p:nvSpPr>
                  <p:spPr bwMode="auto">
                    <a:xfrm>
                      <a:off x="3393" y="32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2" name="Rectangle 374"/>
                    <p:cNvSpPr>
                      <a:spLocks noChangeArrowheads="1"/>
                    </p:cNvSpPr>
                    <p:nvPr/>
                  </p:nvSpPr>
                  <p:spPr bwMode="auto">
                    <a:xfrm>
                      <a:off x="3393" y="32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3" name="Rectangle 375"/>
                    <p:cNvSpPr>
                      <a:spLocks noChangeArrowheads="1"/>
                    </p:cNvSpPr>
                    <p:nvPr/>
                  </p:nvSpPr>
                  <p:spPr bwMode="auto">
                    <a:xfrm>
                      <a:off x="3393" y="328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4" name="Rectangle 376"/>
                    <p:cNvSpPr>
                      <a:spLocks noChangeArrowheads="1"/>
                    </p:cNvSpPr>
                    <p:nvPr/>
                  </p:nvSpPr>
                  <p:spPr bwMode="auto">
                    <a:xfrm>
                      <a:off x="3393" y="328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5" name="Rectangle 377"/>
                    <p:cNvSpPr>
                      <a:spLocks noChangeArrowheads="1"/>
                    </p:cNvSpPr>
                    <p:nvPr/>
                  </p:nvSpPr>
                  <p:spPr bwMode="auto">
                    <a:xfrm>
                      <a:off x="3393" y="32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6" name="Rectangle 378"/>
                    <p:cNvSpPr>
                      <a:spLocks noChangeArrowheads="1"/>
                    </p:cNvSpPr>
                    <p:nvPr/>
                  </p:nvSpPr>
                  <p:spPr bwMode="auto">
                    <a:xfrm>
                      <a:off x="3393" y="32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38514" name="Rectangle 379"/>
                  <p:cNvSpPr>
                    <a:spLocks noChangeArrowheads="1"/>
                  </p:cNvSpPr>
                  <p:nvPr/>
                </p:nvSpPr>
                <p:spPr bwMode="auto">
                  <a:xfrm>
                    <a:off x="3393" y="3172"/>
                    <a:ext cx="908" cy="117"/>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38512" name="Rectangle 380"/>
                <p:cNvSpPr>
                  <a:spLocks noChangeArrowheads="1"/>
                </p:cNvSpPr>
                <p:nvPr/>
              </p:nvSpPr>
              <p:spPr bwMode="auto">
                <a:xfrm>
                  <a:off x="4100" y="3458"/>
                  <a:ext cx="16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SFO</a:t>
                  </a:r>
                  <a:endParaRPr lang="en-US" sz="1000">
                    <a:latin typeface="Comic Sans MS" charset="0"/>
                  </a:endParaRPr>
                </a:p>
              </p:txBody>
            </p:sp>
          </p:grpSp>
          <p:sp>
            <p:nvSpPr>
              <p:cNvPr id="125793" name="Text Box 381"/>
              <p:cNvSpPr txBox="1">
                <a:spLocks noChangeArrowheads="1"/>
              </p:cNvSpPr>
              <p:nvPr/>
            </p:nvSpPr>
            <p:spPr bwMode="auto">
              <a:xfrm>
                <a:off x="1552" y="2968"/>
                <a:ext cx="1191" cy="637"/>
              </a:xfrm>
              <a:prstGeom prst="rect">
                <a:avLst/>
              </a:prstGeom>
              <a:solidFill>
                <a:srgbClr val="DCDCE2"/>
              </a:solidFill>
              <a:ln w="6350" cap="sq">
                <a:solidFill>
                  <a:schemeClr val="accent2"/>
                </a:solidFill>
                <a:miter lim="800000"/>
                <a:headEnd/>
                <a:tailEnd/>
              </a:ln>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400" b="1">
                    <a:latin typeface="Comic Sans MS" charset="0"/>
                  </a:rPr>
                  <a:t>Event Filter</a:t>
                </a:r>
              </a:p>
              <a:p>
                <a:endParaRPr kumimoji="1" lang="en-US" sz="1400" b="1">
                  <a:latin typeface="Comic Sans MS" charset="0"/>
                </a:endParaRPr>
              </a:p>
              <a:p>
                <a:endParaRPr kumimoji="1" lang="en-US" sz="1400" b="1">
                  <a:latin typeface="Comic Sans MS" charset="0"/>
                </a:endParaRPr>
              </a:p>
              <a:p>
                <a:endParaRPr kumimoji="1" lang="en-US" sz="1800" b="1">
                  <a:latin typeface="Comic Sans MS" charset="0"/>
                </a:endParaRPr>
              </a:p>
            </p:txBody>
          </p:sp>
          <p:cxnSp>
            <p:nvCxnSpPr>
              <p:cNvPr id="125794" name="AutoShape 382"/>
              <p:cNvCxnSpPr>
                <a:cxnSpLocks noChangeShapeType="1"/>
                <a:stCxn id="138587" idx="2"/>
                <a:endCxn id="125793" idx="0"/>
              </p:cNvCxnSpPr>
              <p:nvPr/>
            </p:nvCxnSpPr>
            <p:spPr bwMode="auto">
              <a:xfrm rot="10800000">
                <a:off x="2148" y="2968"/>
                <a:ext cx="1784" cy="436"/>
              </a:xfrm>
              <a:prstGeom prst="bentConnector4">
                <a:avLst>
                  <a:gd name="adj1" fmla="val 33296"/>
                  <a:gd name="adj2" fmla="val 133028"/>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95" name="Group 383"/>
              <p:cNvGrpSpPr>
                <a:grpSpLocks/>
              </p:cNvGrpSpPr>
              <p:nvPr/>
            </p:nvGrpSpPr>
            <p:grpSpPr bwMode="auto">
              <a:xfrm>
                <a:off x="1612" y="3120"/>
                <a:ext cx="857" cy="455"/>
                <a:chOff x="1612" y="2992"/>
                <a:chExt cx="857" cy="455"/>
              </a:xfrm>
            </p:grpSpPr>
            <p:grpSp>
              <p:nvGrpSpPr>
                <p:cNvPr id="138499" name="Group 384"/>
                <p:cNvGrpSpPr>
                  <a:grpSpLocks/>
                </p:cNvGrpSpPr>
                <p:nvPr/>
              </p:nvGrpSpPr>
              <p:grpSpPr bwMode="auto">
                <a:xfrm>
                  <a:off x="1612" y="2992"/>
                  <a:ext cx="569" cy="167"/>
                  <a:chOff x="1620" y="3288"/>
                  <a:chExt cx="289" cy="159"/>
                </a:xfrm>
              </p:grpSpPr>
              <p:sp>
                <p:nvSpPr>
                  <p:cNvPr id="138509" name="Rectangle 385"/>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10" name="Rectangle 386"/>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nvGrpSpPr>
                <p:cNvPr id="138500" name="Group 387"/>
                <p:cNvGrpSpPr>
                  <a:grpSpLocks/>
                </p:cNvGrpSpPr>
                <p:nvPr/>
              </p:nvGrpSpPr>
              <p:grpSpPr bwMode="auto">
                <a:xfrm>
                  <a:off x="1708" y="3088"/>
                  <a:ext cx="569" cy="167"/>
                  <a:chOff x="1620" y="3288"/>
                  <a:chExt cx="289" cy="159"/>
                </a:xfrm>
              </p:grpSpPr>
              <p:sp>
                <p:nvSpPr>
                  <p:cNvPr id="138507" name="Rectangle 388"/>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08" name="Rectangle 389"/>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nvGrpSpPr>
                <p:cNvPr id="138501" name="Group 390"/>
                <p:cNvGrpSpPr>
                  <a:grpSpLocks/>
                </p:cNvGrpSpPr>
                <p:nvPr/>
              </p:nvGrpSpPr>
              <p:grpSpPr bwMode="auto">
                <a:xfrm>
                  <a:off x="1804" y="3184"/>
                  <a:ext cx="569" cy="167"/>
                  <a:chOff x="1620" y="3288"/>
                  <a:chExt cx="289" cy="159"/>
                </a:xfrm>
              </p:grpSpPr>
              <p:sp>
                <p:nvSpPr>
                  <p:cNvPr id="138505" name="Rectangle 391"/>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06" name="Rectangle 392"/>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nvGrpSpPr>
                <p:cNvPr id="138502" name="Group 393"/>
                <p:cNvGrpSpPr>
                  <a:grpSpLocks/>
                </p:cNvGrpSpPr>
                <p:nvPr/>
              </p:nvGrpSpPr>
              <p:grpSpPr bwMode="auto">
                <a:xfrm>
                  <a:off x="1900" y="3280"/>
                  <a:ext cx="569" cy="167"/>
                  <a:chOff x="1620" y="3288"/>
                  <a:chExt cx="289" cy="159"/>
                </a:xfrm>
              </p:grpSpPr>
              <p:sp>
                <p:nvSpPr>
                  <p:cNvPr id="138503" name="Rectangle 394"/>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04" name="Rectangle 395"/>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cxnSp>
            <p:nvCxnSpPr>
              <p:cNvPr id="125796" name="AutoShape 396"/>
              <p:cNvCxnSpPr>
                <a:cxnSpLocks noChangeShapeType="1"/>
              </p:cNvCxnSpPr>
              <p:nvPr/>
            </p:nvCxnSpPr>
            <p:spPr bwMode="auto">
              <a:xfrm>
                <a:off x="2783" y="3319"/>
                <a:ext cx="1233" cy="127"/>
              </a:xfrm>
              <a:prstGeom prst="bentConnector4">
                <a:avLst>
                  <a:gd name="adj1" fmla="val 23194"/>
                  <a:gd name="adj2" fmla="val 107088"/>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97" name="Group 397"/>
              <p:cNvGrpSpPr>
                <a:grpSpLocks/>
              </p:cNvGrpSpPr>
              <p:nvPr/>
            </p:nvGrpSpPr>
            <p:grpSpPr bwMode="auto">
              <a:xfrm>
                <a:off x="4617" y="3838"/>
                <a:ext cx="271" cy="322"/>
                <a:chOff x="4258" y="3403"/>
                <a:chExt cx="250" cy="322"/>
              </a:xfrm>
            </p:grpSpPr>
            <p:grpSp>
              <p:nvGrpSpPr>
                <p:cNvPr id="125803" name="Group 398"/>
                <p:cNvGrpSpPr>
                  <a:grpSpLocks/>
                </p:cNvGrpSpPr>
                <p:nvPr/>
              </p:nvGrpSpPr>
              <p:grpSpPr bwMode="auto">
                <a:xfrm>
                  <a:off x="4258" y="3403"/>
                  <a:ext cx="250" cy="322"/>
                  <a:chOff x="4258" y="3403"/>
                  <a:chExt cx="250" cy="322"/>
                </a:xfrm>
              </p:grpSpPr>
              <p:grpSp>
                <p:nvGrpSpPr>
                  <p:cNvPr id="125807" name="Group 399"/>
                  <p:cNvGrpSpPr>
                    <a:grpSpLocks/>
                  </p:cNvGrpSpPr>
                  <p:nvPr/>
                </p:nvGrpSpPr>
                <p:grpSpPr bwMode="auto">
                  <a:xfrm>
                    <a:off x="4258" y="3403"/>
                    <a:ext cx="250" cy="322"/>
                    <a:chOff x="4258" y="3403"/>
                    <a:chExt cx="250" cy="322"/>
                  </a:xfrm>
                </p:grpSpPr>
                <p:sp>
                  <p:nvSpPr>
                    <p:cNvPr id="138299" name="Rectangle 400"/>
                    <p:cNvSpPr>
                      <a:spLocks noChangeArrowheads="1"/>
                    </p:cNvSpPr>
                    <p:nvPr/>
                  </p:nvSpPr>
                  <p:spPr bwMode="auto">
                    <a:xfrm>
                      <a:off x="4258" y="3403"/>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0" name="Rectangle 401"/>
                    <p:cNvSpPr>
                      <a:spLocks noChangeArrowheads="1"/>
                    </p:cNvSpPr>
                    <p:nvPr/>
                  </p:nvSpPr>
                  <p:spPr bwMode="auto">
                    <a:xfrm>
                      <a:off x="4258" y="3405"/>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1" name="Rectangle 402"/>
                    <p:cNvSpPr>
                      <a:spLocks noChangeArrowheads="1"/>
                    </p:cNvSpPr>
                    <p:nvPr/>
                  </p:nvSpPr>
                  <p:spPr bwMode="auto">
                    <a:xfrm>
                      <a:off x="4258" y="3406"/>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2" name="Rectangle 403"/>
                    <p:cNvSpPr>
                      <a:spLocks noChangeArrowheads="1"/>
                    </p:cNvSpPr>
                    <p:nvPr/>
                  </p:nvSpPr>
                  <p:spPr bwMode="auto">
                    <a:xfrm>
                      <a:off x="4258" y="340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3" name="Rectangle 404"/>
                    <p:cNvSpPr>
                      <a:spLocks noChangeArrowheads="1"/>
                    </p:cNvSpPr>
                    <p:nvPr/>
                  </p:nvSpPr>
                  <p:spPr bwMode="auto">
                    <a:xfrm>
                      <a:off x="4258" y="3410"/>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4" name="Rectangle 405"/>
                    <p:cNvSpPr>
                      <a:spLocks noChangeArrowheads="1"/>
                    </p:cNvSpPr>
                    <p:nvPr/>
                  </p:nvSpPr>
                  <p:spPr bwMode="auto">
                    <a:xfrm>
                      <a:off x="4258" y="3411"/>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5" name="Rectangle 406"/>
                    <p:cNvSpPr>
                      <a:spLocks noChangeArrowheads="1"/>
                    </p:cNvSpPr>
                    <p:nvPr/>
                  </p:nvSpPr>
                  <p:spPr bwMode="auto">
                    <a:xfrm>
                      <a:off x="4258" y="3413"/>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6" name="Rectangle 407"/>
                    <p:cNvSpPr>
                      <a:spLocks noChangeArrowheads="1"/>
                    </p:cNvSpPr>
                    <p:nvPr/>
                  </p:nvSpPr>
                  <p:spPr bwMode="auto">
                    <a:xfrm>
                      <a:off x="4258" y="3415"/>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7" name="Rectangle 408"/>
                    <p:cNvSpPr>
                      <a:spLocks noChangeArrowheads="1"/>
                    </p:cNvSpPr>
                    <p:nvPr/>
                  </p:nvSpPr>
                  <p:spPr bwMode="auto">
                    <a:xfrm>
                      <a:off x="4258" y="3416"/>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8" name="Rectangle 409"/>
                    <p:cNvSpPr>
                      <a:spLocks noChangeArrowheads="1"/>
                    </p:cNvSpPr>
                    <p:nvPr/>
                  </p:nvSpPr>
                  <p:spPr bwMode="auto">
                    <a:xfrm>
                      <a:off x="4258" y="3418"/>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9" name="Rectangle 410"/>
                    <p:cNvSpPr>
                      <a:spLocks noChangeArrowheads="1"/>
                    </p:cNvSpPr>
                    <p:nvPr/>
                  </p:nvSpPr>
                  <p:spPr bwMode="auto">
                    <a:xfrm>
                      <a:off x="4258" y="3419"/>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0" name="Rectangle 411"/>
                    <p:cNvSpPr>
                      <a:spLocks noChangeArrowheads="1"/>
                    </p:cNvSpPr>
                    <p:nvPr/>
                  </p:nvSpPr>
                  <p:spPr bwMode="auto">
                    <a:xfrm>
                      <a:off x="4258" y="3421"/>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1" name="Rectangle 412"/>
                    <p:cNvSpPr>
                      <a:spLocks noChangeArrowheads="1"/>
                    </p:cNvSpPr>
                    <p:nvPr/>
                  </p:nvSpPr>
                  <p:spPr bwMode="auto">
                    <a:xfrm>
                      <a:off x="4258" y="3423"/>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2" name="Rectangle 413"/>
                    <p:cNvSpPr>
                      <a:spLocks noChangeArrowheads="1"/>
                    </p:cNvSpPr>
                    <p:nvPr/>
                  </p:nvSpPr>
                  <p:spPr bwMode="auto">
                    <a:xfrm>
                      <a:off x="4258" y="342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3" name="Rectangle 414"/>
                    <p:cNvSpPr>
                      <a:spLocks noChangeArrowheads="1"/>
                    </p:cNvSpPr>
                    <p:nvPr/>
                  </p:nvSpPr>
                  <p:spPr bwMode="auto">
                    <a:xfrm>
                      <a:off x="4258" y="3426"/>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4" name="Rectangle 415"/>
                    <p:cNvSpPr>
                      <a:spLocks noChangeArrowheads="1"/>
                    </p:cNvSpPr>
                    <p:nvPr/>
                  </p:nvSpPr>
                  <p:spPr bwMode="auto">
                    <a:xfrm>
                      <a:off x="4258" y="3427"/>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5" name="Rectangle 416"/>
                    <p:cNvSpPr>
                      <a:spLocks noChangeArrowheads="1"/>
                    </p:cNvSpPr>
                    <p:nvPr/>
                  </p:nvSpPr>
                  <p:spPr bwMode="auto">
                    <a:xfrm>
                      <a:off x="4258" y="3429"/>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6" name="Rectangle 417"/>
                    <p:cNvSpPr>
                      <a:spLocks noChangeArrowheads="1"/>
                    </p:cNvSpPr>
                    <p:nvPr/>
                  </p:nvSpPr>
                  <p:spPr bwMode="auto">
                    <a:xfrm>
                      <a:off x="4258" y="3431"/>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7" name="Rectangle 418"/>
                    <p:cNvSpPr>
                      <a:spLocks noChangeArrowheads="1"/>
                    </p:cNvSpPr>
                    <p:nvPr/>
                  </p:nvSpPr>
                  <p:spPr bwMode="auto">
                    <a:xfrm>
                      <a:off x="4258" y="3432"/>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8" name="Rectangle 419"/>
                    <p:cNvSpPr>
                      <a:spLocks noChangeArrowheads="1"/>
                    </p:cNvSpPr>
                    <p:nvPr/>
                  </p:nvSpPr>
                  <p:spPr bwMode="auto">
                    <a:xfrm>
                      <a:off x="4258" y="3434"/>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9" name="Rectangle 420"/>
                    <p:cNvSpPr>
                      <a:spLocks noChangeArrowheads="1"/>
                    </p:cNvSpPr>
                    <p:nvPr/>
                  </p:nvSpPr>
                  <p:spPr bwMode="auto">
                    <a:xfrm>
                      <a:off x="4258" y="3435"/>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0" name="Rectangle 421"/>
                    <p:cNvSpPr>
                      <a:spLocks noChangeArrowheads="1"/>
                    </p:cNvSpPr>
                    <p:nvPr/>
                  </p:nvSpPr>
                  <p:spPr bwMode="auto">
                    <a:xfrm>
                      <a:off x="4258" y="3437"/>
                      <a:ext cx="250" cy="2"/>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1" name="Rectangle 422"/>
                    <p:cNvSpPr>
                      <a:spLocks noChangeArrowheads="1"/>
                    </p:cNvSpPr>
                    <p:nvPr/>
                  </p:nvSpPr>
                  <p:spPr bwMode="auto">
                    <a:xfrm>
                      <a:off x="4258" y="3439"/>
                      <a:ext cx="250" cy="1"/>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2" name="Rectangle 423"/>
                    <p:cNvSpPr>
                      <a:spLocks noChangeArrowheads="1"/>
                    </p:cNvSpPr>
                    <p:nvPr/>
                  </p:nvSpPr>
                  <p:spPr bwMode="auto">
                    <a:xfrm>
                      <a:off x="4258" y="3440"/>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3" name="Rectangle 424"/>
                    <p:cNvSpPr>
                      <a:spLocks noChangeArrowheads="1"/>
                    </p:cNvSpPr>
                    <p:nvPr/>
                  </p:nvSpPr>
                  <p:spPr bwMode="auto">
                    <a:xfrm>
                      <a:off x="4258" y="3442"/>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4" name="Rectangle 425"/>
                    <p:cNvSpPr>
                      <a:spLocks noChangeArrowheads="1"/>
                    </p:cNvSpPr>
                    <p:nvPr/>
                  </p:nvSpPr>
                  <p:spPr bwMode="auto">
                    <a:xfrm>
                      <a:off x="4258" y="344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5" name="Rectangle 426"/>
                    <p:cNvSpPr>
                      <a:spLocks noChangeArrowheads="1"/>
                    </p:cNvSpPr>
                    <p:nvPr/>
                  </p:nvSpPr>
                  <p:spPr bwMode="auto">
                    <a:xfrm>
                      <a:off x="4258" y="3445"/>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6" name="Rectangle 427"/>
                    <p:cNvSpPr>
                      <a:spLocks noChangeArrowheads="1"/>
                    </p:cNvSpPr>
                    <p:nvPr/>
                  </p:nvSpPr>
                  <p:spPr bwMode="auto">
                    <a:xfrm>
                      <a:off x="4258" y="3447"/>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7" name="Rectangle 428"/>
                    <p:cNvSpPr>
                      <a:spLocks noChangeArrowheads="1"/>
                    </p:cNvSpPr>
                    <p:nvPr/>
                  </p:nvSpPr>
                  <p:spPr bwMode="auto">
                    <a:xfrm>
                      <a:off x="4258" y="344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8" name="Rectangle 429"/>
                    <p:cNvSpPr>
                      <a:spLocks noChangeArrowheads="1"/>
                    </p:cNvSpPr>
                    <p:nvPr/>
                  </p:nvSpPr>
                  <p:spPr bwMode="auto">
                    <a:xfrm>
                      <a:off x="4258" y="3450"/>
                      <a:ext cx="250" cy="2"/>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9" name="Rectangle 430"/>
                    <p:cNvSpPr>
                      <a:spLocks noChangeArrowheads="1"/>
                    </p:cNvSpPr>
                    <p:nvPr/>
                  </p:nvSpPr>
                  <p:spPr bwMode="auto">
                    <a:xfrm>
                      <a:off x="4258" y="3452"/>
                      <a:ext cx="250" cy="1"/>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0" name="Rectangle 431"/>
                    <p:cNvSpPr>
                      <a:spLocks noChangeArrowheads="1"/>
                    </p:cNvSpPr>
                    <p:nvPr/>
                  </p:nvSpPr>
                  <p:spPr bwMode="auto">
                    <a:xfrm>
                      <a:off x="4258" y="345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1" name="Rectangle 432"/>
                    <p:cNvSpPr>
                      <a:spLocks noChangeArrowheads="1"/>
                    </p:cNvSpPr>
                    <p:nvPr/>
                  </p:nvSpPr>
                  <p:spPr bwMode="auto">
                    <a:xfrm>
                      <a:off x="4258" y="3455"/>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2" name="Rectangle 433"/>
                    <p:cNvSpPr>
                      <a:spLocks noChangeArrowheads="1"/>
                    </p:cNvSpPr>
                    <p:nvPr/>
                  </p:nvSpPr>
                  <p:spPr bwMode="auto">
                    <a:xfrm>
                      <a:off x="4258" y="3456"/>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3" name="Rectangle 434"/>
                    <p:cNvSpPr>
                      <a:spLocks noChangeArrowheads="1"/>
                    </p:cNvSpPr>
                    <p:nvPr/>
                  </p:nvSpPr>
                  <p:spPr bwMode="auto">
                    <a:xfrm>
                      <a:off x="4258" y="3458"/>
                      <a:ext cx="250" cy="2"/>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4" name="Rectangle 435"/>
                    <p:cNvSpPr>
                      <a:spLocks noChangeArrowheads="1"/>
                    </p:cNvSpPr>
                    <p:nvPr/>
                  </p:nvSpPr>
                  <p:spPr bwMode="auto">
                    <a:xfrm>
                      <a:off x="4258" y="3460"/>
                      <a:ext cx="250" cy="1"/>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5" name="Rectangle 436"/>
                    <p:cNvSpPr>
                      <a:spLocks noChangeArrowheads="1"/>
                    </p:cNvSpPr>
                    <p:nvPr/>
                  </p:nvSpPr>
                  <p:spPr bwMode="auto">
                    <a:xfrm>
                      <a:off x="4258" y="3461"/>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6" name="Rectangle 437"/>
                    <p:cNvSpPr>
                      <a:spLocks noChangeArrowheads="1"/>
                    </p:cNvSpPr>
                    <p:nvPr/>
                  </p:nvSpPr>
                  <p:spPr bwMode="auto">
                    <a:xfrm>
                      <a:off x="4258" y="3463"/>
                      <a:ext cx="250" cy="1"/>
                    </a:xfrm>
                    <a:prstGeom prst="rect">
                      <a:avLst/>
                    </a:prstGeom>
                    <a:solidFill>
                      <a:srgbClr val="A7A7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7" name="Rectangle 438"/>
                    <p:cNvSpPr>
                      <a:spLocks noChangeArrowheads="1"/>
                    </p:cNvSpPr>
                    <p:nvPr/>
                  </p:nvSpPr>
                  <p:spPr bwMode="auto">
                    <a:xfrm>
                      <a:off x="4258" y="3464"/>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8" name="Rectangle 439"/>
                    <p:cNvSpPr>
                      <a:spLocks noChangeArrowheads="1"/>
                    </p:cNvSpPr>
                    <p:nvPr/>
                  </p:nvSpPr>
                  <p:spPr bwMode="auto">
                    <a:xfrm>
                      <a:off x="4258" y="3466"/>
                      <a:ext cx="250" cy="2"/>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9" name="Rectangle 440"/>
                    <p:cNvSpPr>
                      <a:spLocks noChangeArrowheads="1"/>
                    </p:cNvSpPr>
                    <p:nvPr/>
                  </p:nvSpPr>
                  <p:spPr bwMode="auto">
                    <a:xfrm>
                      <a:off x="4258" y="3468"/>
                      <a:ext cx="250" cy="1"/>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0" name="Rectangle 441"/>
                    <p:cNvSpPr>
                      <a:spLocks noChangeArrowheads="1"/>
                    </p:cNvSpPr>
                    <p:nvPr/>
                  </p:nvSpPr>
                  <p:spPr bwMode="auto">
                    <a:xfrm>
                      <a:off x="4258" y="3469"/>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1" name="Rectangle 442"/>
                    <p:cNvSpPr>
                      <a:spLocks noChangeArrowheads="1"/>
                    </p:cNvSpPr>
                    <p:nvPr/>
                  </p:nvSpPr>
                  <p:spPr bwMode="auto">
                    <a:xfrm>
                      <a:off x="4258" y="3471"/>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2" name="Rectangle 443"/>
                    <p:cNvSpPr>
                      <a:spLocks noChangeArrowheads="1"/>
                    </p:cNvSpPr>
                    <p:nvPr/>
                  </p:nvSpPr>
                  <p:spPr bwMode="auto">
                    <a:xfrm>
                      <a:off x="4258" y="3472"/>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3" name="Rectangle 444"/>
                    <p:cNvSpPr>
                      <a:spLocks noChangeArrowheads="1"/>
                    </p:cNvSpPr>
                    <p:nvPr/>
                  </p:nvSpPr>
                  <p:spPr bwMode="auto">
                    <a:xfrm>
                      <a:off x="4258" y="3474"/>
                      <a:ext cx="250" cy="2"/>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4" name="Rectangle 445"/>
                    <p:cNvSpPr>
                      <a:spLocks noChangeArrowheads="1"/>
                    </p:cNvSpPr>
                    <p:nvPr/>
                  </p:nvSpPr>
                  <p:spPr bwMode="auto">
                    <a:xfrm>
                      <a:off x="4258" y="3476"/>
                      <a:ext cx="250" cy="1"/>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5" name="Rectangle 446"/>
                    <p:cNvSpPr>
                      <a:spLocks noChangeArrowheads="1"/>
                    </p:cNvSpPr>
                    <p:nvPr/>
                  </p:nvSpPr>
                  <p:spPr bwMode="auto">
                    <a:xfrm>
                      <a:off x="4258" y="3477"/>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6" name="Rectangle 447"/>
                    <p:cNvSpPr>
                      <a:spLocks noChangeArrowheads="1"/>
                    </p:cNvSpPr>
                    <p:nvPr/>
                  </p:nvSpPr>
                  <p:spPr bwMode="auto">
                    <a:xfrm>
                      <a:off x="4258" y="3479"/>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7" name="Rectangle 448"/>
                    <p:cNvSpPr>
                      <a:spLocks noChangeArrowheads="1"/>
                    </p:cNvSpPr>
                    <p:nvPr/>
                  </p:nvSpPr>
                  <p:spPr bwMode="auto">
                    <a:xfrm>
                      <a:off x="4258" y="3480"/>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8" name="Rectangle 449"/>
                    <p:cNvSpPr>
                      <a:spLocks noChangeArrowheads="1"/>
                    </p:cNvSpPr>
                    <p:nvPr/>
                  </p:nvSpPr>
                  <p:spPr bwMode="auto">
                    <a:xfrm>
                      <a:off x="4258" y="3482"/>
                      <a:ext cx="250" cy="2"/>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9" name="Rectangle 450"/>
                    <p:cNvSpPr>
                      <a:spLocks noChangeArrowheads="1"/>
                    </p:cNvSpPr>
                    <p:nvPr/>
                  </p:nvSpPr>
                  <p:spPr bwMode="auto">
                    <a:xfrm>
                      <a:off x="4258" y="3484"/>
                      <a:ext cx="250" cy="1"/>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0" name="Rectangle 451"/>
                    <p:cNvSpPr>
                      <a:spLocks noChangeArrowheads="1"/>
                    </p:cNvSpPr>
                    <p:nvPr/>
                  </p:nvSpPr>
                  <p:spPr bwMode="auto">
                    <a:xfrm>
                      <a:off x="4258" y="3485"/>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1" name="Rectangle 452"/>
                    <p:cNvSpPr>
                      <a:spLocks noChangeArrowheads="1"/>
                    </p:cNvSpPr>
                    <p:nvPr/>
                  </p:nvSpPr>
                  <p:spPr bwMode="auto">
                    <a:xfrm>
                      <a:off x="4258" y="3487"/>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2" name="Rectangle 453"/>
                    <p:cNvSpPr>
                      <a:spLocks noChangeArrowheads="1"/>
                    </p:cNvSpPr>
                    <p:nvPr/>
                  </p:nvSpPr>
                  <p:spPr bwMode="auto">
                    <a:xfrm>
                      <a:off x="4258" y="348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3" name="Rectangle 454"/>
                    <p:cNvSpPr>
                      <a:spLocks noChangeArrowheads="1"/>
                    </p:cNvSpPr>
                    <p:nvPr/>
                  </p:nvSpPr>
                  <p:spPr bwMode="auto">
                    <a:xfrm>
                      <a:off x="4258" y="3490"/>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4" name="Rectangle 455"/>
                    <p:cNvSpPr>
                      <a:spLocks noChangeArrowheads="1"/>
                    </p:cNvSpPr>
                    <p:nvPr/>
                  </p:nvSpPr>
                  <p:spPr bwMode="auto">
                    <a:xfrm>
                      <a:off x="4258" y="3492"/>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5" name="Rectangle 456"/>
                    <p:cNvSpPr>
                      <a:spLocks noChangeArrowheads="1"/>
                    </p:cNvSpPr>
                    <p:nvPr/>
                  </p:nvSpPr>
                  <p:spPr bwMode="auto">
                    <a:xfrm>
                      <a:off x="4258" y="349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6" name="Rectangle 457"/>
                    <p:cNvSpPr>
                      <a:spLocks noChangeArrowheads="1"/>
                    </p:cNvSpPr>
                    <p:nvPr/>
                  </p:nvSpPr>
                  <p:spPr bwMode="auto">
                    <a:xfrm>
                      <a:off x="4258" y="3495"/>
                      <a:ext cx="250" cy="2"/>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7" name="Rectangle 458"/>
                    <p:cNvSpPr>
                      <a:spLocks noChangeArrowheads="1"/>
                    </p:cNvSpPr>
                    <p:nvPr/>
                  </p:nvSpPr>
                  <p:spPr bwMode="auto">
                    <a:xfrm>
                      <a:off x="4258" y="3497"/>
                      <a:ext cx="250" cy="1"/>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8" name="Rectangle 459"/>
                    <p:cNvSpPr>
                      <a:spLocks noChangeArrowheads="1"/>
                    </p:cNvSpPr>
                    <p:nvPr/>
                  </p:nvSpPr>
                  <p:spPr bwMode="auto">
                    <a:xfrm>
                      <a:off x="4258" y="349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9" name="Rectangle 460"/>
                    <p:cNvSpPr>
                      <a:spLocks noChangeArrowheads="1"/>
                    </p:cNvSpPr>
                    <p:nvPr/>
                  </p:nvSpPr>
                  <p:spPr bwMode="auto">
                    <a:xfrm>
                      <a:off x="4258" y="3500"/>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0" name="Rectangle 461"/>
                    <p:cNvSpPr>
                      <a:spLocks noChangeArrowheads="1"/>
                    </p:cNvSpPr>
                    <p:nvPr/>
                  </p:nvSpPr>
                  <p:spPr bwMode="auto">
                    <a:xfrm>
                      <a:off x="4258" y="3501"/>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1" name="Rectangle 462"/>
                    <p:cNvSpPr>
                      <a:spLocks noChangeArrowheads="1"/>
                    </p:cNvSpPr>
                    <p:nvPr/>
                  </p:nvSpPr>
                  <p:spPr bwMode="auto">
                    <a:xfrm>
                      <a:off x="4258" y="3503"/>
                      <a:ext cx="250" cy="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2" name="Rectangle 463"/>
                    <p:cNvSpPr>
                      <a:spLocks noChangeArrowheads="1"/>
                    </p:cNvSpPr>
                    <p:nvPr/>
                  </p:nvSpPr>
                  <p:spPr bwMode="auto">
                    <a:xfrm>
                      <a:off x="4258" y="3505"/>
                      <a:ext cx="250" cy="1"/>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3" name="Rectangle 464"/>
                    <p:cNvSpPr>
                      <a:spLocks noChangeArrowheads="1"/>
                    </p:cNvSpPr>
                    <p:nvPr/>
                  </p:nvSpPr>
                  <p:spPr bwMode="auto">
                    <a:xfrm>
                      <a:off x="4258" y="3506"/>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4" name="Rectangle 465"/>
                    <p:cNvSpPr>
                      <a:spLocks noChangeArrowheads="1"/>
                    </p:cNvSpPr>
                    <p:nvPr/>
                  </p:nvSpPr>
                  <p:spPr bwMode="auto">
                    <a:xfrm>
                      <a:off x="4258" y="3508"/>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5" name="Rectangle 466"/>
                    <p:cNvSpPr>
                      <a:spLocks noChangeArrowheads="1"/>
                    </p:cNvSpPr>
                    <p:nvPr/>
                  </p:nvSpPr>
                  <p:spPr bwMode="auto">
                    <a:xfrm>
                      <a:off x="4258" y="3509"/>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6" name="Rectangle 467"/>
                    <p:cNvSpPr>
                      <a:spLocks noChangeArrowheads="1"/>
                    </p:cNvSpPr>
                    <p:nvPr/>
                  </p:nvSpPr>
                  <p:spPr bwMode="auto">
                    <a:xfrm>
                      <a:off x="4258" y="3511"/>
                      <a:ext cx="250" cy="2"/>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7" name="Rectangle 468"/>
                    <p:cNvSpPr>
                      <a:spLocks noChangeArrowheads="1"/>
                    </p:cNvSpPr>
                    <p:nvPr/>
                  </p:nvSpPr>
                  <p:spPr bwMode="auto">
                    <a:xfrm>
                      <a:off x="4258" y="3513"/>
                      <a:ext cx="250" cy="1"/>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8" name="Rectangle 469"/>
                    <p:cNvSpPr>
                      <a:spLocks noChangeArrowheads="1"/>
                    </p:cNvSpPr>
                    <p:nvPr/>
                  </p:nvSpPr>
                  <p:spPr bwMode="auto">
                    <a:xfrm>
                      <a:off x="4258" y="3514"/>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9" name="Rectangle 470"/>
                    <p:cNvSpPr>
                      <a:spLocks noChangeArrowheads="1"/>
                    </p:cNvSpPr>
                    <p:nvPr/>
                  </p:nvSpPr>
                  <p:spPr bwMode="auto">
                    <a:xfrm>
                      <a:off x="4258" y="3516"/>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0" name="Rectangle 471"/>
                    <p:cNvSpPr>
                      <a:spLocks noChangeArrowheads="1"/>
                    </p:cNvSpPr>
                    <p:nvPr/>
                  </p:nvSpPr>
                  <p:spPr bwMode="auto">
                    <a:xfrm>
                      <a:off x="4258" y="3517"/>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1" name="Rectangle 472"/>
                    <p:cNvSpPr>
                      <a:spLocks noChangeArrowheads="1"/>
                    </p:cNvSpPr>
                    <p:nvPr/>
                  </p:nvSpPr>
                  <p:spPr bwMode="auto">
                    <a:xfrm>
                      <a:off x="4258" y="3519"/>
                      <a:ext cx="250" cy="2"/>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2" name="Rectangle 473"/>
                    <p:cNvSpPr>
                      <a:spLocks noChangeArrowheads="1"/>
                    </p:cNvSpPr>
                    <p:nvPr/>
                  </p:nvSpPr>
                  <p:spPr bwMode="auto">
                    <a:xfrm>
                      <a:off x="4258" y="3521"/>
                      <a:ext cx="250" cy="1"/>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3" name="Rectangle 474"/>
                    <p:cNvSpPr>
                      <a:spLocks noChangeArrowheads="1"/>
                    </p:cNvSpPr>
                    <p:nvPr/>
                  </p:nvSpPr>
                  <p:spPr bwMode="auto">
                    <a:xfrm>
                      <a:off x="4258" y="3522"/>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4" name="Rectangle 475"/>
                    <p:cNvSpPr>
                      <a:spLocks noChangeArrowheads="1"/>
                    </p:cNvSpPr>
                    <p:nvPr/>
                  </p:nvSpPr>
                  <p:spPr bwMode="auto">
                    <a:xfrm>
                      <a:off x="4258" y="3524"/>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5" name="Rectangle 476"/>
                    <p:cNvSpPr>
                      <a:spLocks noChangeArrowheads="1"/>
                    </p:cNvSpPr>
                    <p:nvPr/>
                  </p:nvSpPr>
                  <p:spPr bwMode="auto">
                    <a:xfrm>
                      <a:off x="4258" y="3525"/>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6" name="Rectangle 477"/>
                    <p:cNvSpPr>
                      <a:spLocks noChangeArrowheads="1"/>
                    </p:cNvSpPr>
                    <p:nvPr/>
                  </p:nvSpPr>
                  <p:spPr bwMode="auto">
                    <a:xfrm>
                      <a:off x="4258" y="3527"/>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7" name="Rectangle 478"/>
                    <p:cNvSpPr>
                      <a:spLocks noChangeArrowheads="1"/>
                    </p:cNvSpPr>
                    <p:nvPr/>
                  </p:nvSpPr>
                  <p:spPr bwMode="auto">
                    <a:xfrm>
                      <a:off x="4258" y="3529"/>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8" name="Rectangle 479"/>
                    <p:cNvSpPr>
                      <a:spLocks noChangeArrowheads="1"/>
                    </p:cNvSpPr>
                    <p:nvPr/>
                  </p:nvSpPr>
                  <p:spPr bwMode="auto">
                    <a:xfrm>
                      <a:off x="4258" y="3530"/>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9" name="Rectangle 480"/>
                    <p:cNvSpPr>
                      <a:spLocks noChangeArrowheads="1"/>
                    </p:cNvSpPr>
                    <p:nvPr/>
                  </p:nvSpPr>
                  <p:spPr bwMode="auto">
                    <a:xfrm>
                      <a:off x="4258" y="3532"/>
                      <a:ext cx="250" cy="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0" name="Rectangle 481"/>
                    <p:cNvSpPr>
                      <a:spLocks noChangeArrowheads="1"/>
                    </p:cNvSpPr>
                    <p:nvPr/>
                  </p:nvSpPr>
                  <p:spPr bwMode="auto">
                    <a:xfrm>
                      <a:off x="4258" y="3534"/>
                      <a:ext cx="250" cy="1"/>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1" name="Rectangle 482"/>
                    <p:cNvSpPr>
                      <a:spLocks noChangeArrowheads="1"/>
                    </p:cNvSpPr>
                    <p:nvPr/>
                  </p:nvSpPr>
                  <p:spPr bwMode="auto">
                    <a:xfrm>
                      <a:off x="4258" y="3535"/>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2" name="Rectangle 483"/>
                    <p:cNvSpPr>
                      <a:spLocks noChangeArrowheads="1"/>
                    </p:cNvSpPr>
                    <p:nvPr/>
                  </p:nvSpPr>
                  <p:spPr bwMode="auto">
                    <a:xfrm>
                      <a:off x="4258" y="3537"/>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3" name="Rectangle 484"/>
                    <p:cNvSpPr>
                      <a:spLocks noChangeArrowheads="1"/>
                    </p:cNvSpPr>
                    <p:nvPr/>
                  </p:nvSpPr>
                  <p:spPr bwMode="auto">
                    <a:xfrm>
                      <a:off x="4258" y="353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4" name="Rectangle 485"/>
                    <p:cNvSpPr>
                      <a:spLocks noChangeArrowheads="1"/>
                    </p:cNvSpPr>
                    <p:nvPr/>
                  </p:nvSpPr>
                  <p:spPr bwMode="auto">
                    <a:xfrm>
                      <a:off x="4258" y="3540"/>
                      <a:ext cx="250" cy="2"/>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5" name="Rectangle 486"/>
                    <p:cNvSpPr>
                      <a:spLocks noChangeArrowheads="1"/>
                    </p:cNvSpPr>
                    <p:nvPr/>
                  </p:nvSpPr>
                  <p:spPr bwMode="auto">
                    <a:xfrm>
                      <a:off x="4258" y="3542"/>
                      <a:ext cx="250" cy="1"/>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6" name="Rectangle 487"/>
                    <p:cNvSpPr>
                      <a:spLocks noChangeArrowheads="1"/>
                    </p:cNvSpPr>
                    <p:nvPr/>
                  </p:nvSpPr>
                  <p:spPr bwMode="auto">
                    <a:xfrm>
                      <a:off x="4258" y="3543"/>
                      <a:ext cx="250" cy="2"/>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7" name="Rectangle 488"/>
                    <p:cNvSpPr>
                      <a:spLocks noChangeArrowheads="1"/>
                    </p:cNvSpPr>
                    <p:nvPr/>
                  </p:nvSpPr>
                  <p:spPr bwMode="auto">
                    <a:xfrm>
                      <a:off x="4258" y="3545"/>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8" name="Rectangle 489"/>
                    <p:cNvSpPr>
                      <a:spLocks noChangeArrowheads="1"/>
                    </p:cNvSpPr>
                    <p:nvPr/>
                  </p:nvSpPr>
                  <p:spPr bwMode="auto">
                    <a:xfrm>
                      <a:off x="4258" y="3546"/>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9" name="Rectangle 490"/>
                    <p:cNvSpPr>
                      <a:spLocks noChangeArrowheads="1"/>
                    </p:cNvSpPr>
                    <p:nvPr/>
                  </p:nvSpPr>
                  <p:spPr bwMode="auto">
                    <a:xfrm>
                      <a:off x="4258" y="3548"/>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0" name="Rectangle 491"/>
                    <p:cNvSpPr>
                      <a:spLocks noChangeArrowheads="1"/>
                    </p:cNvSpPr>
                    <p:nvPr/>
                  </p:nvSpPr>
                  <p:spPr bwMode="auto">
                    <a:xfrm>
                      <a:off x="4258" y="3550"/>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1" name="Rectangle 492"/>
                    <p:cNvSpPr>
                      <a:spLocks noChangeArrowheads="1"/>
                    </p:cNvSpPr>
                    <p:nvPr/>
                  </p:nvSpPr>
                  <p:spPr bwMode="auto">
                    <a:xfrm>
                      <a:off x="4258" y="3551"/>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2" name="Rectangle 493"/>
                    <p:cNvSpPr>
                      <a:spLocks noChangeArrowheads="1"/>
                    </p:cNvSpPr>
                    <p:nvPr/>
                  </p:nvSpPr>
                  <p:spPr bwMode="auto">
                    <a:xfrm>
                      <a:off x="4258" y="3553"/>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3" name="Rectangle 494"/>
                    <p:cNvSpPr>
                      <a:spLocks noChangeArrowheads="1"/>
                    </p:cNvSpPr>
                    <p:nvPr/>
                  </p:nvSpPr>
                  <p:spPr bwMode="auto">
                    <a:xfrm>
                      <a:off x="4258" y="3554"/>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4" name="Rectangle 495"/>
                    <p:cNvSpPr>
                      <a:spLocks noChangeArrowheads="1"/>
                    </p:cNvSpPr>
                    <p:nvPr/>
                  </p:nvSpPr>
                  <p:spPr bwMode="auto">
                    <a:xfrm>
                      <a:off x="4258" y="3556"/>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5" name="Rectangle 496"/>
                    <p:cNvSpPr>
                      <a:spLocks noChangeArrowheads="1"/>
                    </p:cNvSpPr>
                    <p:nvPr/>
                  </p:nvSpPr>
                  <p:spPr bwMode="auto">
                    <a:xfrm>
                      <a:off x="4258" y="3558"/>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6" name="Rectangle 497"/>
                    <p:cNvSpPr>
                      <a:spLocks noChangeArrowheads="1"/>
                    </p:cNvSpPr>
                    <p:nvPr/>
                  </p:nvSpPr>
                  <p:spPr bwMode="auto">
                    <a:xfrm>
                      <a:off x="4258" y="3559"/>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7" name="Rectangle 498"/>
                    <p:cNvSpPr>
                      <a:spLocks noChangeArrowheads="1"/>
                    </p:cNvSpPr>
                    <p:nvPr/>
                  </p:nvSpPr>
                  <p:spPr bwMode="auto">
                    <a:xfrm>
                      <a:off x="4258" y="3561"/>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8" name="Rectangle 499"/>
                    <p:cNvSpPr>
                      <a:spLocks noChangeArrowheads="1"/>
                    </p:cNvSpPr>
                    <p:nvPr/>
                  </p:nvSpPr>
                  <p:spPr bwMode="auto">
                    <a:xfrm>
                      <a:off x="4258" y="3562"/>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9" name="Rectangle 500"/>
                    <p:cNvSpPr>
                      <a:spLocks noChangeArrowheads="1"/>
                    </p:cNvSpPr>
                    <p:nvPr/>
                  </p:nvSpPr>
                  <p:spPr bwMode="auto">
                    <a:xfrm>
                      <a:off x="4258" y="3564"/>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0" name="Rectangle 501"/>
                    <p:cNvSpPr>
                      <a:spLocks noChangeArrowheads="1"/>
                    </p:cNvSpPr>
                    <p:nvPr/>
                  </p:nvSpPr>
                  <p:spPr bwMode="auto">
                    <a:xfrm>
                      <a:off x="4258" y="3566"/>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1" name="Rectangle 502"/>
                    <p:cNvSpPr>
                      <a:spLocks noChangeArrowheads="1"/>
                    </p:cNvSpPr>
                    <p:nvPr/>
                  </p:nvSpPr>
                  <p:spPr bwMode="auto">
                    <a:xfrm>
                      <a:off x="4258" y="3567"/>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2" name="Rectangle 503"/>
                    <p:cNvSpPr>
                      <a:spLocks noChangeArrowheads="1"/>
                    </p:cNvSpPr>
                    <p:nvPr/>
                  </p:nvSpPr>
                  <p:spPr bwMode="auto">
                    <a:xfrm>
                      <a:off x="4258" y="3569"/>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3" name="Rectangle 504"/>
                    <p:cNvSpPr>
                      <a:spLocks noChangeArrowheads="1"/>
                    </p:cNvSpPr>
                    <p:nvPr/>
                  </p:nvSpPr>
                  <p:spPr bwMode="auto">
                    <a:xfrm>
                      <a:off x="4258" y="3571"/>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4" name="Rectangle 505"/>
                    <p:cNvSpPr>
                      <a:spLocks noChangeArrowheads="1"/>
                    </p:cNvSpPr>
                    <p:nvPr/>
                  </p:nvSpPr>
                  <p:spPr bwMode="auto">
                    <a:xfrm>
                      <a:off x="4258" y="3572"/>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5" name="Rectangle 506"/>
                    <p:cNvSpPr>
                      <a:spLocks noChangeArrowheads="1"/>
                    </p:cNvSpPr>
                    <p:nvPr/>
                  </p:nvSpPr>
                  <p:spPr bwMode="auto">
                    <a:xfrm>
                      <a:off x="4258" y="3574"/>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6" name="Rectangle 507"/>
                    <p:cNvSpPr>
                      <a:spLocks noChangeArrowheads="1"/>
                    </p:cNvSpPr>
                    <p:nvPr/>
                  </p:nvSpPr>
                  <p:spPr bwMode="auto">
                    <a:xfrm>
                      <a:off x="4258" y="3575"/>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7" name="Rectangle 508"/>
                    <p:cNvSpPr>
                      <a:spLocks noChangeArrowheads="1"/>
                    </p:cNvSpPr>
                    <p:nvPr/>
                  </p:nvSpPr>
                  <p:spPr bwMode="auto">
                    <a:xfrm>
                      <a:off x="4258" y="3577"/>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8" name="Rectangle 509"/>
                    <p:cNvSpPr>
                      <a:spLocks noChangeArrowheads="1"/>
                    </p:cNvSpPr>
                    <p:nvPr/>
                  </p:nvSpPr>
                  <p:spPr bwMode="auto">
                    <a:xfrm>
                      <a:off x="4258" y="3579"/>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9" name="Rectangle 510"/>
                    <p:cNvSpPr>
                      <a:spLocks noChangeArrowheads="1"/>
                    </p:cNvSpPr>
                    <p:nvPr/>
                  </p:nvSpPr>
                  <p:spPr bwMode="auto">
                    <a:xfrm>
                      <a:off x="4258" y="3580"/>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0" name="Rectangle 511"/>
                    <p:cNvSpPr>
                      <a:spLocks noChangeArrowheads="1"/>
                    </p:cNvSpPr>
                    <p:nvPr/>
                  </p:nvSpPr>
                  <p:spPr bwMode="auto">
                    <a:xfrm>
                      <a:off x="4258" y="3582"/>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1" name="Rectangle 512"/>
                    <p:cNvSpPr>
                      <a:spLocks noChangeArrowheads="1"/>
                    </p:cNvSpPr>
                    <p:nvPr/>
                  </p:nvSpPr>
                  <p:spPr bwMode="auto">
                    <a:xfrm>
                      <a:off x="4258" y="3583"/>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2" name="Rectangle 513"/>
                    <p:cNvSpPr>
                      <a:spLocks noChangeArrowheads="1"/>
                    </p:cNvSpPr>
                    <p:nvPr/>
                  </p:nvSpPr>
                  <p:spPr bwMode="auto">
                    <a:xfrm>
                      <a:off x="4258" y="3585"/>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3" name="Rectangle 514"/>
                    <p:cNvSpPr>
                      <a:spLocks noChangeArrowheads="1"/>
                    </p:cNvSpPr>
                    <p:nvPr/>
                  </p:nvSpPr>
                  <p:spPr bwMode="auto">
                    <a:xfrm>
                      <a:off x="4258" y="3587"/>
                      <a:ext cx="250" cy="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4" name="Rectangle 515"/>
                    <p:cNvSpPr>
                      <a:spLocks noChangeArrowheads="1"/>
                    </p:cNvSpPr>
                    <p:nvPr/>
                  </p:nvSpPr>
                  <p:spPr bwMode="auto">
                    <a:xfrm>
                      <a:off x="4258" y="358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5" name="Rectangle 516"/>
                    <p:cNvSpPr>
                      <a:spLocks noChangeArrowheads="1"/>
                    </p:cNvSpPr>
                    <p:nvPr/>
                  </p:nvSpPr>
                  <p:spPr bwMode="auto">
                    <a:xfrm>
                      <a:off x="4258" y="3590"/>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6" name="Rectangle 517"/>
                    <p:cNvSpPr>
                      <a:spLocks noChangeArrowheads="1"/>
                    </p:cNvSpPr>
                    <p:nvPr/>
                  </p:nvSpPr>
                  <p:spPr bwMode="auto">
                    <a:xfrm>
                      <a:off x="4258" y="3591"/>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7" name="Rectangle 518"/>
                    <p:cNvSpPr>
                      <a:spLocks noChangeArrowheads="1"/>
                    </p:cNvSpPr>
                    <p:nvPr/>
                  </p:nvSpPr>
                  <p:spPr bwMode="auto">
                    <a:xfrm>
                      <a:off x="4258" y="3593"/>
                      <a:ext cx="250" cy="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8" name="Rectangle 519"/>
                    <p:cNvSpPr>
                      <a:spLocks noChangeArrowheads="1"/>
                    </p:cNvSpPr>
                    <p:nvPr/>
                  </p:nvSpPr>
                  <p:spPr bwMode="auto">
                    <a:xfrm>
                      <a:off x="4258" y="3595"/>
                      <a:ext cx="250" cy="1"/>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9" name="Rectangle 520"/>
                    <p:cNvSpPr>
                      <a:spLocks noChangeArrowheads="1"/>
                    </p:cNvSpPr>
                    <p:nvPr/>
                  </p:nvSpPr>
                  <p:spPr bwMode="auto">
                    <a:xfrm>
                      <a:off x="4258" y="3596"/>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0" name="Rectangle 521"/>
                    <p:cNvSpPr>
                      <a:spLocks noChangeArrowheads="1"/>
                    </p:cNvSpPr>
                    <p:nvPr/>
                  </p:nvSpPr>
                  <p:spPr bwMode="auto">
                    <a:xfrm>
                      <a:off x="4258" y="3598"/>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1" name="Rectangle 522"/>
                    <p:cNvSpPr>
                      <a:spLocks noChangeArrowheads="1"/>
                    </p:cNvSpPr>
                    <p:nvPr/>
                  </p:nvSpPr>
                  <p:spPr bwMode="auto">
                    <a:xfrm>
                      <a:off x="4258" y="3599"/>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2" name="Rectangle 523"/>
                    <p:cNvSpPr>
                      <a:spLocks noChangeArrowheads="1"/>
                    </p:cNvSpPr>
                    <p:nvPr/>
                  </p:nvSpPr>
                  <p:spPr bwMode="auto">
                    <a:xfrm>
                      <a:off x="4258" y="3601"/>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3" name="Rectangle 524"/>
                    <p:cNvSpPr>
                      <a:spLocks noChangeArrowheads="1"/>
                    </p:cNvSpPr>
                    <p:nvPr/>
                  </p:nvSpPr>
                  <p:spPr bwMode="auto">
                    <a:xfrm>
                      <a:off x="4258" y="3603"/>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4" name="Rectangle 525"/>
                    <p:cNvSpPr>
                      <a:spLocks noChangeArrowheads="1"/>
                    </p:cNvSpPr>
                    <p:nvPr/>
                  </p:nvSpPr>
                  <p:spPr bwMode="auto">
                    <a:xfrm>
                      <a:off x="4258" y="3604"/>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5" name="Rectangle 526"/>
                    <p:cNvSpPr>
                      <a:spLocks noChangeArrowheads="1"/>
                    </p:cNvSpPr>
                    <p:nvPr/>
                  </p:nvSpPr>
                  <p:spPr bwMode="auto">
                    <a:xfrm>
                      <a:off x="4258" y="3606"/>
                      <a:ext cx="250" cy="2"/>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6" name="Rectangle 527"/>
                    <p:cNvSpPr>
                      <a:spLocks noChangeArrowheads="1"/>
                    </p:cNvSpPr>
                    <p:nvPr/>
                  </p:nvSpPr>
                  <p:spPr bwMode="auto">
                    <a:xfrm>
                      <a:off x="4258" y="3608"/>
                      <a:ext cx="250" cy="1"/>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7" name="Rectangle 528"/>
                    <p:cNvSpPr>
                      <a:spLocks noChangeArrowheads="1"/>
                    </p:cNvSpPr>
                    <p:nvPr/>
                  </p:nvSpPr>
                  <p:spPr bwMode="auto">
                    <a:xfrm>
                      <a:off x="4258" y="3609"/>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8" name="Rectangle 529"/>
                    <p:cNvSpPr>
                      <a:spLocks noChangeArrowheads="1"/>
                    </p:cNvSpPr>
                    <p:nvPr/>
                  </p:nvSpPr>
                  <p:spPr bwMode="auto">
                    <a:xfrm>
                      <a:off x="4258" y="3611"/>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9" name="Rectangle 530"/>
                    <p:cNvSpPr>
                      <a:spLocks noChangeArrowheads="1"/>
                    </p:cNvSpPr>
                    <p:nvPr/>
                  </p:nvSpPr>
                  <p:spPr bwMode="auto">
                    <a:xfrm>
                      <a:off x="4258" y="3612"/>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0" name="Rectangle 531"/>
                    <p:cNvSpPr>
                      <a:spLocks noChangeArrowheads="1"/>
                    </p:cNvSpPr>
                    <p:nvPr/>
                  </p:nvSpPr>
                  <p:spPr bwMode="auto">
                    <a:xfrm>
                      <a:off x="4258" y="3614"/>
                      <a:ext cx="250" cy="2"/>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1" name="Rectangle 532"/>
                    <p:cNvSpPr>
                      <a:spLocks noChangeArrowheads="1"/>
                    </p:cNvSpPr>
                    <p:nvPr/>
                  </p:nvSpPr>
                  <p:spPr bwMode="auto">
                    <a:xfrm>
                      <a:off x="4258" y="3616"/>
                      <a:ext cx="250" cy="1"/>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2" name="Rectangle 533"/>
                    <p:cNvSpPr>
                      <a:spLocks noChangeArrowheads="1"/>
                    </p:cNvSpPr>
                    <p:nvPr/>
                  </p:nvSpPr>
                  <p:spPr bwMode="auto">
                    <a:xfrm>
                      <a:off x="4258" y="3617"/>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3" name="Rectangle 534"/>
                    <p:cNvSpPr>
                      <a:spLocks noChangeArrowheads="1"/>
                    </p:cNvSpPr>
                    <p:nvPr/>
                  </p:nvSpPr>
                  <p:spPr bwMode="auto">
                    <a:xfrm>
                      <a:off x="4258" y="3619"/>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4" name="Rectangle 535"/>
                    <p:cNvSpPr>
                      <a:spLocks noChangeArrowheads="1"/>
                    </p:cNvSpPr>
                    <p:nvPr/>
                  </p:nvSpPr>
                  <p:spPr bwMode="auto">
                    <a:xfrm>
                      <a:off x="4258" y="3620"/>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5" name="Rectangle 536"/>
                    <p:cNvSpPr>
                      <a:spLocks noChangeArrowheads="1"/>
                    </p:cNvSpPr>
                    <p:nvPr/>
                  </p:nvSpPr>
                  <p:spPr bwMode="auto">
                    <a:xfrm>
                      <a:off x="4258" y="3622"/>
                      <a:ext cx="250" cy="2"/>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6" name="Rectangle 537"/>
                    <p:cNvSpPr>
                      <a:spLocks noChangeArrowheads="1"/>
                    </p:cNvSpPr>
                    <p:nvPr/>
                  </p:nvSpPr>
                  <p:spPr bwMode="auto">
                    <a:xfrm>
                      <a:off x="4258" y="3624"/>
                      <a:ext cx="250" cy="1"/>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7" name="Rectangle 538"/>
                    <p:cNvSpPr>
                      <a:spLocks noChangeArrowheads="1"/>
                    </p:cNvSpPr>
                    <p:nvPr/>
                  </p:nvSpPr>
                  <p:spPr bwMode="auto">
                    <a:xfrm>
                      <a:off x="4258" y="3625"/>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8" name="Rectangle 539"/>
                    <p:cNvSpPr>
                      <a:spLocks noChangeArrowheads="1"/>
                    </p:cNvSpPr>
                    <p:nvPr/>
                  </p:nvSpPr>
                  <p:spPr bwMode="auto">
                    <a:xfrm>
                      <a:off x="4258" y="3627"/>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9" name="Rectangle 540"/>
                    <p:cNvSpPr>
                      <a:spLocks noChangeArrowheads="1"/>
                    </p:cNvSpPr>
                    <p:nvPr/>
                  </p:nvSpPr>
                  <p:spPr bwMode="auto">
                    <a:xfrm>
                      <a:off x="4258" y="362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0" name="Rectangle 541"/>
                    <p:cNvSpPr>
                      <a:spLocks noChangeArrowheads="1"/>
                    </p:cNvSpPr>
                    <p:nvPr/>
                  </p:nvSpPr>
                  <p:spPr bwMode="auto">
                    <a:xfrm>
                      <a:off x="4258" y="3630"/>
                      <a:ext cx="250" cy="2"/>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1" name="Rectangle 542"/>
                    <p:cNvSpPr>
                      <a:spLocks noChangeArrowheads="1"/>
                    </p:cNvSpPr>
                    <p:nvPr/>
                  </p:nvSpPr>
                  <p:spPr bwMode="auto">
                    <a:xfrm>
                      <a:off x="4258" y="3632"/>
                      <a:ext cx="250" cy="1"/>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2" name="Rectangle 543"/>
                    <p:cNvSpPr>
                      <a:spLocks noChangeArrowheads="1"/>
                    </p:cNvSpPr>
                    <p:nvPr/>
                  </p:nvSpPr>
                  <p:spPr bwMode="auto">
                    <a:xfrm>
                      <a:off x="4258" y="363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3" name="Rectangle 544"/>
                    <p:cNvSpPr>
                      <a:spLocks noChangeArrowheads="1"/>
                    </p:cNvSpPr>
                    <p:nvPr/>
                  </p:nvSpPr>
                  <p:spPr bwMode="auto">
                    <a:xfrm>
                      <a:off x="4258" y="3635"/>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4" name="Rectangle 545"/>
                    <p:cNvSpPr>
                      <a:spLocks noChangeArrowheads="1"/>
                    </p:cNvSpPr>
                    <p:nvPr/>
                  </p:nvSpPr>
                  <p:spPr bwMode="auto">
                    <a:xfrm>
                      <a:off x="4258" y="3636"/>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5" name="Rectangle 546"/>
                    <p:cNvSpPr>
                      <a:spLocks noChangeArrowheads="1"/>
                    </p:cNvSpPr>
                    <p:nvPr/>
                  </p:nvSpPr>
                  <p:spPr bwMode="auto">
                    <a:xfrm>
                      <a:off x="4258" y="363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6" name="Rectangle 547"/>
                    <p:cNvSpPr>
                      <a:spLocks noChangeArrowheads="1"/>
                    </p:cNvSpPr>
                    <p:nvPr/>
                  </p:nvSpPr>
                  <p:spPr bwMode="auto">
                    <a:xfrm>
                      <a:off x="4258" y="3640"/>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7" name="Rectangle 548"/>
                    <p:cNvSpPr>
                      <a:spLocks noChangeArrowheads="1"/>
                    </p:cNvSpPr>
                    <p:nvPr/>
                  </p:nvSpPr>
                  <p:spPr bwMode="auto">
                    <a:xfrm>
                      <a:off x="4258" y="3641"/>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8" name="Rectangle 549"/>
                    <p:cNvSpPr>
                      <a:spLocks noChangeArrowheads="1"/>
                    </p:cNvSpPr>
                    <p:nvPr/>
                  </p:nvSpPr>
                  <p:spPr bwMode="auto">
                    <a:xfrm>
                      <a:off x="4258" y="3643"/>
                      <a:ext cx="250" cy="2"/>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9" name="Rectangle 550"/>
                    <p:cNvSpPr>
                      <a:spLocks noChangeArrowheads="1"/>
                    </p:cNvSpPr>
                    <p:nvPr/>
                  </p:nvSpPr>
                  <p:spPr bwMode="auto">
                    <a:xfrm>
                      <a:off x="4258" y="3645"/>
                      <a:ext cx="250" cy="1"/>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0" name="Rectangle 551"/>
                    <p:cNvSpPr>
                      <a:spLocks noChangeArrowheads="1"/>
                    </p:cNvSpPr>
                    <p:nvPr/>
                  </p:nvSpPr>
                  <p:spPr bwMode="auto">
                    <a:xfrm>
                      <a:off x="4258" y="3646"/>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1" name="Rectangle 552"/>
                    <p:cNvSpPr>
                      <a:spLocks noChangeArrowheads="1"/>
                    </p:cNvSpPr>
                    <p:nvPr/>
                  </p:nvSpPr>
                  <p:spPr bwMode="auto">
                    <a:xfrm>
                      <a:off x="4258" y="3648"/>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2" name="Rectangle 553"/>
                    <p:cNvSpPr>
                      <a:spLocks noChangeArrowheads="1"/>
                    </p:cNvSpPr>
                    <p:nvPr/>
                  </p:nvSpPr>
                  <p:spPr bwMode="auto">
                    <a:xfrm>
                      <a:off x="4258" y="3649"/>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3" name="Rectangle 554"/>
                    <p:cNvSpPr>
                      <a:spLocks noChangeArrowheads="1"/>
                    </p:cNvSpPr>
                    <p:nvPr/>
                  </p:nvSpPr>
                  <p:spPr bwMode="auto">
                    <a:xfrm>
                      <a:off x="4258" y="3651"/>
                      <a:ext cx="250" cy="2"/>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4" name="Rectangle 555"/>
                    <p:cNvSpPr>
                      <a:spLocks noChangeArrowheads="1"/>
                    </p:cNvSpPr>
                    <p:nvPr/>
                  </p:nvSpPr>
                  <p:spPr bwMode="auto">
                    <a:xfrm>
                      <a:off x="4258" y="3653"/>
                      <a:ext cx="250" cy="1"/>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5" name="Rectangle 556"/>
                    <p:cNvSpPr>
                      <a:spLocks noChangeArrowheads="1"/>
                    </p:cNvSpPr>
                    <p:nvPr/>
                  </p:nvSpPr>
                  <p:spPr bwMode="auto">
                    <a:xfrm>
                      <a:off x="4258" y="3654"/>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6" name="Rectangle 557"/>
                    <p:cNvSpPr>
                      <a:spLocks noChangeArrowheads="1"/>
                    </p:cNvSpPr>
                    <p:nvPr/>
                  </p:nvSpPr>
                  <p:spPr bwMode="auto">
                    <a:xfrm>
                      <a:off x="4258" y="3656"/>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7" name="Rectangle 558"/>
                    <p:cNvSpPr>
                      <a:spLocks noChangeArrowheads="1"/>
                    </p:cNvSpPr>
                    <p:nvPr/>
                  </p:nvSpPr>
                  <p:spPr bwMode="auto">
                    <a:xfrm>
                      <a:off x="4258" y="3657"/>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8" name="Rectangle 559"/>
                    <p:cNvSpPr>
                      <a:spLocks noChangeArrowheads="1"/>
                    </p:cNvSpPr>
                    <p:nvPr/>
                  </p:nvSpPr>
                  <p:spPr bwMode="auto">
                    <a:xfrm>
                      <a:off x="4258" y="3659"/>
                      <a:ext cx="250" cy="2"/>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9" name="Rectangle 560"/>
                    <p:cNvSpPr>
                      <a:spLocks noChangeArrowheads="1"/>
                    </p:cNvSpPr>
                    <p:nvPr/>
                  </p:nvSpPr>
                  <p:spPr bwMode="auto">
                    <a:xfrm>
                      <a:off x="4258" y="3661"/>
                      <a:ext cx="250" cy="1"/>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0" name="Rectangle 561"/>
                    <p:cNvSpPr>
                      <a:spLocks noChangeArrowheads="1"/>
                    </p:cNvSpPr>
                    <p:nvPr/>
                  </p:nvSpPr>
                  <p:spPr bwMode="auto">
                    <a:xfrm>
                      <a:off x="4258" y="3662"/>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1" name="Rectangle 562"/>
                    <p:cNvSpPr>
                      <a:spLocks noChangeArrowheads="1"/>
                    </p:cNvSpPr>
                    <p:nvPr/>
                  </p:nvSpPr>
                  <p:spPr bwMode="auto">
                    <a:xfrm>
                      <a:off x="4258" y="3664"/>
                      <a:ext cx="250" cy="1"/>
                    </a:xfrm>
                    <a:prstGeom prst="rect">
                      <a:avLst/>
                    </a:prstGeom>
                    <a:solidFill>
                      <a:srgbClr val="A8A8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2" name="Rectangle 563"/>
                    <p:cNvSpPr>
                      <a:spLocks noChangeArrowheads="1"/>
                    </p:cNvSpPr>
                    <p:nvPr/>
                  </p:nvSpPr>
                  <p:spPr bwMode="auto">
                    <a:xfrm>
                      <a:off x="4258" y="3665"/>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3" name="Rectangle 564"/>
                    <p:cNvSpPr>
                      <a:spLocks noChangeArrowheads="1"/>
                    </p:cNvSpPr>
                    <p:nvPr/>
                  </p:nvSpPr>
                  <p:spPr bwMode="auto">
                    <a:xfrm>
                      <a:off x="4258" y="3667"/>
                      <a:ext cx="250" cy="2"/>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4" name="Rectangle 565"/>
                    <p:cNvSpPr>
                      <a:spLocks noChangeArrowheads="1"/>
                    </p:cNvSpPr>
                    <p:nvPr/>
                  </p:nvSpPr>
                  <p:spPr bwMode="auto">
                    <a:xfrm>
                      <a:off x="4258" y="3669"/>
                      <a:ext cx="250" cy="1"/>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5" name="Rectangle 566"/>
                    <p:cNvSpPr>
                      <a:spLocks noChangeArrowheads="1"/>
                    </p:cNvSpPr>
                    <p:nvPr/>
                  </p:nvSpPr>
                  <p:spPr bwMode="auto">
                    <a:xfrm>
                      <a:off x="4258" y="3670"/>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6" name="Rectangle 567"/>
                    <p:cNvSpPr>
                      <a:spLocks noChangeArrowheads="1"/>
                    </p:cNvSpPr>
                    <p:nvPr/>
                  </p:nvSpPr>
                  <p:spPr bwMode="auto">
                    <a:xfrm>
                      <a:off x="4258" y="3672"/>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7" name="Rectangle 568"/>
                    <p:cNvSpPr>
                      <a:spLocks noChangeArrowheads="1"/>
                    </p:cNvSpPr>
                    <p:nvPr/>
                  </p:nvSpPr>
                  <p:spPr bwMode="auto">
                    <a:xfrm>
                      <a:off x="4258" y="367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8" name="Rectangle 569"/>
                    <p:cNvSpPr>
                      <a:spLocks noChangeArrowheads="1"/>
                    </p:cNvSpPr>
                    <p:nvPr/>
                  </p:nvSpPr>
                  <p:spPr bwMode="auto">
                    <a:xfrm>
                      <a:off x="4258" y="3675"/>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9" name="Rectangle 570"/>
                    <p:cNvSpPr>
                      <a:spLocks noChangeArrowheads="1"/>
                    </p:cNvSpPr>
                    <p:nvPr/>
                  </p:nvSpPr>
                  <p:spPr bwMode="auto">
                    <a:xfrm>
                      <a:off x="4258" y="3677"/>
                      <a:ext cx="250" cy="1"/>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0" name="Rectangle 571"/>
                    <p:cNvSpPr>
                      <a:spLocks noChangeArrowheads="1"/>
                    </p:cNvSpPr>
                    <p:nvPr/>
                  </p:nvSpPr>
                  <p:spPr bwMode="auto">
                    <a:xfrm>
                      <a:off x="4258" y="367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1" name="Rectangle 572"/>
                    <p:cNvSpPr>
                      <a:spLocks noChangeArrowheads="1"/>
                    </p:cNvSpPr>
                    <p:nvPr/>
                  </p:nvSpPr>
                  <p:spPr bwMode="auto">
                    <a:xfrm>
                      <a:off x="4258" y="3680"/>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2" name="Rectangle 573"/>
                    <p:cNvSpPr>
                      <a:spLocks noChangeArrowheads="1"/>
                    </p:cNvSpPr>
                    <p:nvPr/>
                  </p:nvSpPr>
                  <p:spPr bwMode="auto">
                    <a:xfrm>
                      <a:off x="4258" y="3681"/>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3" name="Rectangle 574"/>
                    <p:cNvSpPr>
                      <a:spLocks noChangeArrowheads="1"/>
                    </p:cNvSpPr>
                    <p:nvPr/>
                  </p:nvSpPr>
                  <p:spPr bwMode="auto">
                    <a:xfrm>
                      <a:off x="4258" y="368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4" name="Rectangle 575"/>
                    <p:cNvSpPr>
                      <a:spLocks noChangeArrowheads="1"/>
                    </p:cNvSpPr>
                    <p:nvPr/>
                  </p:nvSpPr>
                  <p:spPr bwMode="auto">
                    <a:xfrm>
                      <a:off x="4258" y="3685"/>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5" name="Rectangle 576"/>
                    <p:cNvSpPr>
                      <a:spLocks noChangeArrowheads="1"/>
                    </p:cNvSpPr>
                    <p:nvPr/>
                  </p:nvSpPr>
                  <p:spPr bwMode="auto">
                    <a:xfrm>
                      <a:off x="4258" y="3686"/>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6" name="Rectangle 577"/>
                    <p:cNvSpPr>
                      <a:spLocks noChangeArrowheads="1"/>
                    </p:cNvSpPr>
                    <p:nvPr/>
                  </p:nvSpPr>
                  <p:spPr bwMode="auto">
                    <a:xfrm>
                      <a:off x="4258" y="3688"/>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7" name="Rectangle 578"/>
                    <p:cNvSpPr>
                      <a:spLocks noChangeArrowheads="1"/>
                    </p:cNvSpPr>
                    <p:nvPr/>
                  </p:nvSpPr>
                  <p:spPr bwMode="auto">
                    <a:xfrm>
                      <a:off x="4258" y="3690"/>
                      <a:ext cx="250" cy="1"/>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8" name="Rectangle 579"/>
                    <p:cNvSpPr>
                      <a:spLocks noChangeArrowheads="1"/>
                    </p:cNvSpPr>
                    <p:nvPr/>
                  </p:nvSpPr>
                  <p:spPr bwMode="auto">
                    <a:xfrm>
                      <a:off x="4258" y="3691"/>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9" name="Rectangle 580"/>
                    <p:cNvSpPr>
                      <a:spLocks noChangeArrowheads="1"/>
                    </p:cNvSpPr>
                    <p:nvPr/>
                  </p:nvSpPr>
                  <p:spPr bwMode="auto">
                    <a:xfrm>
                      <a:off x="4258" y="3693"/>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0" name="Rectangle 581"/>
                    <p:cNvSpPr>
                      <a:spLocks noChangeArrowheads="1"/>
                    </p:cNvSpPr>
                    <p:nvPr/>
                  </p:nvSpPr>
                  <p:spPr bwMode="auto">
                    <a:xfrm>
                      <a:off x="4258" y="3694"/>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1" name="Rectangle 582"/>
                    <p:cNvSpPr>
                      <a:spLocks noChangeArrowheads="1"/>
                    </p:cNvSpPr>
                    <p:nvPr/>
                  </p:nvSpPr>
                  <p:spPr bwMode="auto">
                    <a:xfrm>
                      <a:off x="4258" y="3696"/>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2" name="Rectangle 583"/>
                    <p:cNvSpPr>
                      <a:spLocks noChangeArrowheads="1"/>
                    </p:cNvSpPr>
                    <p:nvPr/>
                  </p:nvSpPr>
                  <p:spPr bwMode="auto">
                    <a:xfrm>
                      <a:off x="4258" y="3698"/>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3" name="Rectangle 584"/>
                    <p:cNvSpPr>
                      <a:spLocks noChangeArrowheads="1"/>
                    </p:cNvSpPr>
                    <p:nvPr/>
                  </p:nvSpPr>
                  <p:spPr bwMode="auto">
                    <a:xfrm>
                      <a:off x="4258" y="3699"/>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4" name="Rectangle 585"/>
                    <p:cNvSpPr>
                      <a:spLocks noChangeArrowheads="1"/>
                    </p:cNvSpPr>
                    <p:nvPr/>
                  </p:nvSpPr>
                  <p:spPr bwMode="auto">
                    <a:xfrm>
                      <a:off x="4258" y="3701"/>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5" name="Rectangle 586"/>
                    <p:cNvSpPr>
                      <a:spLocks noChangeArrowheads="1"/>
                    </p:cNvSpPr>
                    <p:nvPr/>
                  </p:nvSpPr>
                  <p:spPr bwMode="auto">
                    <a:xfrm>
                      <a:off x="4258" y="3702"/>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6" name="Rectangle 587"/>
                    <p:cNvSpPr>
                      <a:spLocks noChangeArrowheads="1"/>
                    </p:cNvSpPr>
                    <p:nvPr/>
                  </p:nvSpPr>
                  <p:spPr bwMode="auto">
                    <a:xfrm>
                      <a:off x="4258" y="370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7" name="Rectangle 588"/>
                    <p:cNvSpPr>
                      <a:spLocks noChangeArrowheads="1"/>
                    </p:cNvSpPr>
                    <p:nvPr/>
                  </p:nvSpPr>
                  <p:spPr bwMode="auto">
                    <a:xfrm>
                      <a:off x="4258" y="3706"/>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8" name="Rectangle 589"/>
                    <p:cNvSpPr>
                      <a:spLocks noChangeArrowheads="1"/>
                    </p:cNvSpPr>
                    <p:nvPr/>
                  </p:nvSpPr>
                  <p:spPr bwMode="auto">
                    <a:xfrm>
                      <a:off x="4258" y="3707"/>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9" name="Rectangle 590"/>
                    <p:cNvSpPr>
                      <a:spLocks noChangeArrowheads="1"/>
                    </p:cNvSpPr>
                    <p:nvPr/>
                  </p:nvSpPr>
                  <p:spPr bwMode="auto">
                    <a:xfrm>
                      <a:off x="4258" y="3709"/>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0" name="Rectangle 591"/>
                    <p:cNvSpPr>
                      <a:spLocks noChangeArrowheads="1"/>
                    </p:cNvSpPr>
                    <p:nvPr/>
                  </p:nvSpPr>
                  <p:spPr bwMode="auto">
                    <a:xfrm>
                      <a:off x="4258" y="3710"/>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1" name="Rectangle 592"/>
                    <p:cNvSpPr>
                      <a:spLocks noChangeArrowheads="1"/>
                    </p:cNvSpPr>
                    <p:nvPr/>
                  </p:nvSpPr>
                  <p:spPr bwMode="auto">
                    <a:xfrm>
                      <a:off x="4258" y="3712"/>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2" name="Rectangle 593"/>
                    <p:cNvSpPr>
                      <a:spLocks noChangeArrowheads="1"/>
                    </p:cNvSpPr>
                    <p:nvPr/>
                  </p:nvSpPr>
                  <p:spPr bwMode="auto">
                    <a:xfrm>
                      <a:off x="4258" y="3714"/>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3" name="Rectangle 594"/>
                    <p:cNvSpPr>
                      <a:spLocks noChangeArrowheads="1"/>
                    </p:cNvSpPr>
                    <p:nvPr/>
                  </p:nvSpPr>
                  <p:spPr bwMode="auto">
                    <a:xfrm>
                      <a:off x="4258" y="3715"/>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4" name="Rectangle 595"/>
                    <p:cNvSpPr>
                      <a:spLocks noChangeArrowheads="1"/>
                    </p:cNvSpPr>
                    <p:nvPr/>
                  </p:nvSpPr>
                  <p:spPr bwMode="auto">
                    <a:xfrm>
                      <a:off x="4258" y="3717"/>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5" name="Rectangle 596"/>
                    <p:cNvSpPr>
                      <a:spLocks noChangeArrowheads="1"/>
                    </p:cNvSpPr>
                    <p:nvPr/>
                  </p:nvSpPr>
                  <p:spPr bwMode="auto">
                    <a:xfrm>
                      <a:off x="4258" y="371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6" name="Rectangle 597"/>
                    <p:cNvSpPr>
                      <a:spLocks noChangeArrowheads="1"/>
                    </p:cNvSpPr>
                    <p:nvPr/>
                  </p:nvSpPr>
                  <p:spPr bwMode="auto">
                    <a:xfrm>
                      <a:off x="4258" y="3720"/>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7" name="Rectangle 598"/>
                    <p:cNvSpPr>
                      <a:spLocks noChangeArrowheads="1"/>
                    </p:cNvSpPr>
                    <p:nvPr/>
                  </p:nvSpPr>
                  <p:spPr bwMode="auto">
                    <a:xfrm>
                      <a:off x="4258" y="3722"/>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8" name="Rectangle 599"/>
                    <p:cNvSpPr>
                      <a:spLocks noChangeArrowheads="1"/>
                    </p:cNvSpPr>
                    <p:nvPr/>
                  </p:nvSpPr>
                  <p:spPr bwMode="auto">
                    <a:xfrm>
                      <a:off x="4258" y="3723"/>
                      <a:ext cx="250" cy="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125808" name="Group 600"/>
                  <p:cNvGrpSpPr>
                    <a:grpSpLocks/>
                  </p:cNvGrpSpPr>
                  <p:nvPr/>
                </p:nvGrpSpPr>
                <p:grpSpPr bwMode="auto">
                  <a:xfrm>
                    <a:off x="4258" y="3403"/>
                    <a:ext cx="250" cy="319"/>
                    <a:chOff x="4258" y="3403"/>
                    <a:chExt cx="250" cy="319"/>
                  </a:xfrm>
                </p:grpSpPr>
                <p:sp>
                  <p:nvSpPr>
                    <p:cNvPr id="125811" name="Freeform 601"/>
                    <p:cNvSpPr>
                      <a:spLocks/>
                    </p:cNvSpPr>
                    <p:nvPr/>
                  </p:nvSpPr>
                  <p:spPr bwMode="auto">
                    <a:xfrm>
                      <a:off x="4258" y="3403"/>
                      <a:ext cx="247" cy="319"/>
                    </a:xfrm>
                    <a:custGeom>
                      <a:avLst/>
                      <a:gdLst>
                        <a:gd name="T0" fmla="*/ 123 w 247"/>
                        <a:gd name="T1" fmla="*/ 0 h 319"/>
                        <a:gd name="T2" fmla="*/ 98 w 247"/>
                        <a:gd name="T3" fmla="*/ 2 h 319"/>
                        <a:gd name="T4" fmla="*/ 76 w 247"/>
                        <a:gd name="T5" fmla="*/ 3 h 319"/>
                        <a:gd name="T6" fmla="*/ 55 w 247"/>
                        <a:gd name="T7" fmla="*/ 7 h 319"/>
                        <a:gd name="T8" fmla="*/ 36 w 247"/>
                        <a:gd name="T9" fmla="*/ 12 h 319"/>
                        <a:gd name="T10" fmla="*/ 21 w 247"/>
                        <a:gd name="T11" fmla="*/ 18 h 319"/>
                        <a:gd name="T12" fmla="*/ 11 w 247"/>
                        <a:gd name="T13" fmla="*/ 24 h 319"/>
                        <a:gd name="T14" fmla="*/ 2 w 247"/>
                        <a:gd name="T15" fmla="*/ 32 h 319"/>
                        <a:gd name="T16" fmla="*/ 0 w 247"/>
                        <a:gd name="T17" fmla="*/ 40 h 319"/>
                        <a:gd name="T18" fmla="*/ 0 w 247"/>
                        <a:gd name="T19" fmla="*/ 278 h 319"/>
                        <a:gd name="T20" fmla="*/ 2 w 247"/>
                        <a:gd name="T21" fmla="*/ 287 h 319"/>
                        <a:gd name="T22" fmla="*/ 11 w 247"/>
                        <a:gd name="T23" fmla="*/ 295 h 319"/>
                        <a:gd name="T24" fmla="*/ 21 w 247"/>
                        <a:gd name="T25" fmla="*/ 301 h 319"/>
                        <a:gd name="T26" fmla="*/ 36 w 247"/>
                        <a:gd name="T27" fmla="*/ 307 h 319"/>
                        <a:gd name="T28" fmla="*/ 55 w 247"/>
                        <a:gd name="T29" fmla="*/ 312 h 319"/>
                        <a:gd name="T30" fmla="*/ 76 w 247"/>
                        <a:gd name="T31" fmla="*/ 315 h 319"/>
                        <a:gd name="T32" fmla="*/ 98 w 247"/>
                        <a:gd name="T33" fmla="*/ 319 h 319"/>
                        <a:gd name="T34" fmla="*/ 123 w 247"/>
                        <a:gd name="T35" fmla="*/ 319 h 319"/>
                        <a:gd name="T36" fmla="*/ 149 w 247"/>
                        <a:gd name="T37" fmla="*/ 319 h 319"/>
                        <a:gd name="T38" fmla="*/ 171 w 247"/>
                        <a:gd name="T39" fmla="*/ 315 h 319"/>
                        <a:gd name="T40" fmla="*/ 192 w 247"/>
                        <a:gd name="T41" fmla="*/ 312 h 319"/>
                        <a:gd name="T42" fmla="*/ 211 w 247"/>
                        <a:gd name="T43" fmla="*/ 307 h 319"/>
                        <a:gd name="T44" fmla="*/ 226 w 247"/>
                        <a:gd name="T45" fmla="*/ 301 h 319"/>
                        <a:gd name="T46" fmla="*/ 236 w 247"/>
                        <a:gd name="T47" fmla="*/ 295 h 319"/>
                        <a:gd name="T48" fmla="*/ 245 w 247"/>
                        <a:gd name="T49" fmla="*/ 287 h 319"/>
                        <a:gd name="T50" fmla="*/ 247 w 247"/>
                        <a:gd name="T51" fmla="*/ 278 h 319"/>
                        <a:gd name="T52" fmla="*/ 247 w 247"/>
                        <a:gd name="T53" fmla="*/ 40 h 319"/>
                        <a:gd name="T54" fmla="*/ 245 w 247"/>
                        <a:gd name="T55" fmla="*/ 32 h 319"/>
                        <a:gd name="T56" fmla="*/ 236 w 247"/>
                        <a:gd name="T57" fmla="*/ 24 h 319"/>
                        <a:gd name="T58" fmla="*/ 226 w 247"/>
                        <a:gd name="T59" fmla="*/ 18 h 319"/>
                        <a:gd name="T60" fmla="*/ 211 w 247"/>
                        <a:gd name="T61" fmla="*/ 12 h 319"/>
                        <a:gd name="T62" fmla="*/ 192 w 247"/>
                        <a:gd name="T63" fmla="*/ 7 h 319"/>
                        <a:gd name="T64" fmla="*/ 171 w 247"/>
                        <a:gd name="T65" fmla="*/ 3 h 319"/>
                        <a:gd name="T66" fmla="*/ 149 w 247"/>
                        <a:gd name="T67" fmla="*/ 2 h 319"/>
                        <a:gd name="T68" fmla="*/ 123 w 247"/>
                        <a:gd name="T69" fmla="*/ 0 h 3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7"/>
                        <a:gd name="T106" fmla="*/ 0 h 319"/>
                        <a:gd name="T107" fmla="*/ 247 w 247"/>
                        <a:gd name="T108" fmla="*/ 319 h 3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7" h="319">
                          <a:moveTo>
                            <a:pt x="123" y="0"/>
                          </a:moveTo>
                          <a:lnTo>
                            <a:pt x="98" y="2"/>
                          </a:lnTo>
                          <a:lnTo>
                            <a:pt x="76" y="3"/>
                          </a:lnTo>
                          <a:lnTo>
                            <a:pt x="55" y="7"/>
                          </a:lnTo>
                          <a:lnTo>
                            <a:pt x="36" y="12"/>
                          </a:lnTo>
                          <a:lnTo>
                            <a:pt x="21" y="18"/>
                          </a:lnTo>
                          <a:lnTo>
                            <a:pt x="11" y="24"/>
                          </a:lnTo>
                          <a:lnTo>
                            <a:pt x="2" y="32"/>
                          </a:lnTo>
                          <a:lnTo>
                            <a:pt x="0" y="40"/>
                          </a:lnTo>
                          <a:lnTo>
                            <a:pt x="0" y="278"/>
                          </a:lnTo>
                          <a:lnTo>
                            <a:pt x="2" y="287"/>
                          </a:lnTo>
                          <a:lnTo>
                            <a:pt x="11" y="295"/>
                          </a:lnTo>
                          <a:lnTo>
                            <a:pt x="21" y="301"/>
                          </a:lnTo>
                          <a:lnTo>
                            <a:pt x="36" y="307"/>
                          </a:lnTo>
                          <a:lnTo>
                            <a:pt x="55" y="312"/>
                          </a:lnTo>
                          <a:lnTo>
                            <a:pt x="76" y="315"/>
                          </a:lnTo>
                          <a:lnTo>
                            <a:pt x="98" y="319"/>
                          </a:lnTo>
                          <a:lnTo>
                            <a:pt x="123" y="319"/>
                          </a:lnTo>
                          <a:lnTo>
                            <a:pt x="149" y="319"/>
                          </a:lnTo>
                          <a:lnTo>
                            <a:pt x="171" y="315"/>
                          </a:lnTo>
                          <a:lnTo>
                            <a:pt x="192" y="312"/>
                          </a:lnTo>
                          <a:lnTo>
                            <a:pt x="211" y="307"/>
                          </a:lnTo>
                          <a:lnTo>
                            <a:pt x="226" y="301"/>
                          </a:lnTo>
                          <a:lnTo>
                            <a:pt x="236" y="295"/>
                          </a:lnTo>
                          <a:lnTo>
                            <a:pt x="245" y="287"/>
                          </a:lnTo>
                          <a:lnTo>
                            <a:pt x="247" y="278"/>
                          </a:lnTo>
                          <a:lnTo>
                            <a:pt x="247" y="40"/>
                          </a:lnTo>
                          <a:lnTo>
                            <a:pt x="245" y="32"/>
                          </a:lnTo>
                          <a:lnTo>
                            <a:pt x="236" y="24"/>
                          </a:lnTo>
                          <a:lnTo>
                            <a:pt x="226" y="18"/>
                          </a:lnTo>
                          <a:lnTo>
                            <a:pt x="211" y="12"/>
                          </a:lnTo>
                          <a:lnTo>
                            <a:pt x="192" y="7"/>
                          </a:lnTo>
                          <a:lnTo>
                            <a:pt x="171" y="3"/>
                          </a:lnTo>
                          <a:lnTo>
                            <a:pt x="149" y="2"/>
                          </a:lnTo>
                          <a:lnTo>
                            <a:pt x="123" y="0"/>
                          </a:lnTo>
                          <a:close/>
                        </a:path>
                      </a:pathLst>
                    </a:custGeom>
                    <a:solidFill>
                      <a:srgbClr val="C0C0C0"/>
                    </a:solidFill>
                    <a:ln w="0">
                      <a:solidFill>
                        <a:srgbClr val="FFFFFF"/>
                      </a:solidFill>
                      <a:round/>
                      <a:headEnd/>
                      <a:tailEnd/>
                    </a:ln>
                  </p:spPr>
                  <p:txBody>
                    <a:bodyPr/>
                    <a:lstStyle/>
                    <a:p>
                      <a:endParaRPr lang="en-US"/>
                    </a:p>
                  </p:txBody>
                </p:sp>
                <p:sp>
                  <p:nvSpPr>
                    <p:cNvPr id="125812" name="Freeform 602"/>
                    <p:cNvSpPr>
                      <a:spLocks/>
                    </p:cNvSpPr>
                    <p:nvPr/>
                  </p:nvSpPr>
                  <p:spPr bwMode="auto">
                    <a:xfrm>
                      <a:off x="4258" y="3403"/>
                      <a:ext cx="247" cy="319"/>
                    </a:xfrm>
                    <a:custGeom>
                      <a:avLst/>
                      <a:gdLst>
                        <a:gd name="T0" fmla="*/ 123 w 247"/>
                        <a:gd name="T1" fmla="*/ 0 h 319"/>
                        <a:gd name="T2" fmla="*/ 98 w 247"/>
                        <a:gd name="T3" fmla="*/ 2 h 319"/>
                        <a:gd name="T4" fmla="*/ 76 w 247"/>
                        <a:gd name="T5" fmla="*/ 3 h 319"/>
                        <a:gd name="T6" fmla="*/ 55 w 247"/>
                        <a:gd name="T7" fmla="*/ 7 h 319"/>
                        <a:gd name="T8" fmla="*/ 36 w 247"/>
                        <a:gd name="T9" fmla="*/ 12 h 319"/>
                        <a:gd name="T10" fmla="*/ 21 w 247"/>
                        <a:gd name="T11" fmla="*/ 18 h 319"/>
                        <a:gd name="T12" fmla="*/ 11 w 247"/>
                        <a:gd name="T13" fmla="*/ 24 h 319"/>
                        <a:gd name="T14" fmla="*/ 2 w 247"/>
                        <a:gd name="T15" fmla="*/ 32 h 319"/>
                        <a:gd name="T16" fmla="*/ 0 w 247"/>
                        <a:gd name="T17" fmla="*/ 40 h 319"/>
                        <a:gd name="T18" fmla="*/ 0 w 247"/>
                        <a:gd name="T19" fmla="*/ 278 h 319"/>
                        <a:gd name="T20" fmla="*/ 2 w 247"/>
                        <a:gd name="T21" fmla="*/ 287 h 319"/>
                        <a:gd name="T22" fmla="*/ 11 w 247"/>
                        <a:gd name="T23" fmla="*/ 295 h 319"/>
                        <a:gd name="T24" fmla="*/ 21 w 247"/>
                        <a:gd name="T25" fmla="*/ 301 h 319"/>
                        <a:gd name="T26" fmla="*/ 36 w 247"/>
                        <a:gd name="T27" fmla="*/ 307 h 319"/>
                        <a:gd name="T28" fmla="*/ 55 w 247"/>
                        <a:gd name="T29" fmla="*/ 312 h 319"/>
                        <a:gd name="T30" fmla="*/ 76 w 247"/>
                        <a:gd name="T31" fmla="*/ 315 h 319"/>
                        <a:gd name="T32" fmla="*/ 98 w 247"/>
                        <a:gd name="T33" fmla="*/ 319 h 319"/>
                        <a:gd name="T34" fmla="*/ 123 w 247"/>
                        <a:gd name="T35" fmla="*/ 319 h 319"/>
                        <a:gd name="T36" fmla="*/ 149 w 247"/>
                        <a:gd name="T37" fmla="*/ 319 h 319"/>
                        <a:gd name="T38" fmla="*/ 171 w 247"/>
                        <a:gd name="T39" fmla="*/ 315 h 319"/>
                        <a:gd name="T40" fmla="*/ 192 w 247"/>
                        <a:gd name="T41" fmla="*/ 312 h 319"/>
                        <a:gd name="T42" fmla="*/ 211 w 247"/>
                        <a:gd name="T43" fmla="*/ 307 h 319"/>
                        <a:gd name="T44" fmla="*/ 226 w 247"/>
                        <a:gd name="T45" fmla="*/ 301 h 319"/>
                        <a:gd name="T46" fmla="*/ 236 w 247"/>
                        <a:gd name="T47" fmla="*/ 295 h 319"/>
                        <a:gd name="T48" fmla="*/ 245 w 247"/>
                        <a:gd name="T49" fmla="*/ 287 h 319"/>
                        <a:gd name="T50" fmla="*/ 247 w 247"/>
                        <a:gd name="T51" fmla="*/ 278 h 319"/>
                        <a:gd name="T52" fmla="*/ 247 w 247"/>
                        <a:gd name="T53" fmla="*/ 40 h 319"/>
                        <a:gd name="T54" fmla="*/ 245 w 247"/>
                        <a:gd name="T55" fmla="*/ 32 h 319"/>
                        <a:gd name="T56" fmla="*/ 236 w 247"/>
                        <a:gd name="T57" fmla="*/ 24 h 319"/>
                        <a:gd name="T58" fmla="*/ 226 w 247"/>
                        <a:gd name="T59" fmla="*/ 18 h 319"/>
                        <a:gd name="T60" fmla="*/ 211 w 247"/>
                        <a:gd name="T61" fmla="*/ 12 h 319"/>
                        <a:gd name="T62" fmla="*/ 192 w 247"/>
                        <a:gd name="T63" fmla="*/ 7 h 319"/>
                        <a:gd name="T64" fmla="*/ 171 w 247"/>
                        <a:gd name="T65" fmla="*/ 3 h 319"/>
                        <a:gd name="T66" fmla="*/ 149 w 247"/>
                        <a:gd name="T67" fmla="*/ 2 h 319"/>
                        <a:gd name="T68" fmla="*/ 123 w 247"/>
                        <a:gd name="T69" fmla="*/ 0 h 3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7"/>
                        <a:gd name="T106" fmla="*/ 0 h 319"/>
                        <a:gd name="T107" fmla="*/ 247 w 247"/>
                        <a:gd name="T108" fmla="*/ 319 h 3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7" h="319">
                          <a:moveTo>
                            <a:pt x="123" y="0"/>
                          </a:moveTo>
                          <a:lnTo>
                            <a:pt x="98" y="2"/>
                          </a:lnTo>
                          <a:lnTo>
                            <a:pt x="76" y="3"/>
                          </a:lnTo>
                          <a:lnTo>
                            <a:pt x="55" y="7"/>
                          </a:lnTo>
                          <a:lnTo>
                            <a:pt x="36" y="12"/>
                          </a:lnTo>
                          <a:lnTo>
                            <a:pt x="21" y="18"/>
                          </a:lnTo>
                          <a:lnTo>
                            <a:pt x="11" y="24"/>
                          </a:lnTo>
                          <a:lnTo>
                            <a:pt x="2" y="32"/>
                          </a:lnTo>
                          <a:lnTo>
                            <a:pt x="0" y="40"/>
                          </a:lnTo>
                          <a:lnTo>
                            <a:pt x="0" y="278"/>
                          </a:lnTo>
                          <a:lnTo>
                            <a:pt x="2" y="287"/>
                          </a:lnTo>
                          <a:lnTo>
                            <a:pt x="11" y="295"/>
                          </a:lnTo>
                          <a:lnTo>
                            <a:pt x="21" y="301"/>
                          </a:lnTo>
                          <a:lnTo>
                            <a:pt x="36" y="307"/>
                          </a:lnTo>
                          <a:lnTo>
                            <a:pt x="55" y="312"/>
                          </a:lnTo>
                          <a:lnTo>
                            <a:pt x="76" y="315"/>
                          </a:lnTo>
                          <a:lnTo>
                            <a:pt x="98" y="319"/>
                          </a:lnTo>
                          <a:lnTo>
                            <a:pt x="123" y="319"/>
                          </a:lnTo>
                          <a:lnTo>
                            <a:pt x="149" y="319"/>
                          </a:lnTo>
                          <a:lnTo>
                            <a:pt x="171" y="315"/>
                          </a:lnTo>
                          <a:lnTo>
                            <a:pt x="192" y="312"/>
                          </a:lnTo>
                          <a:lnTo>
                            <a:pt x="211" y="307"/>
                          </a:lnTo>
                          <a:lnTo>
                            <a:pt x="226" y="301"/>
                          </a:lnTo>
                          <a:lnTo>
                            <a:pt x="236" y="295"/>
                          </a:lnTo>
                          <a:lnTo>
                            <a:pt x="245" y="287"/>
                          </a:lnTo>
                          <a:lnTo>
                            <a:pt x="247" y="278"/>
                          </a:lnTo>
                          <a:lnTo>
                            <a:pt x="247" y="40"/>
                          </a:lnTo>
                          <a:lnTo>
                            <a:pt x="245" y="32"/>
                          </a:lnTo>
                          <a:lnTo>
                            <a:pt x="236" y="24"/>
                          </a:lnTo>
                          <a:lnTo>
                            <a:pt x="226" y="18"/>
                          </a:lnTo>
                          <a:lnTo>
                            <a:pt x="211" y="12"/>
                          </a:lnTo>
                          <a:lnTo>
                            <a:pt x="192" y="7"/>
                          </a:lnTo>
                          <a:lnTo>
                            <a:pt x="171" y="3"/>
                          </a:lnTo>
                          <a:lnTo>
                            <a:pt x="149" y="2"/>
                          </a:lnTo>
                          <a:lnTo>
                            <a:pt x="12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813" name="Rectangle 603"/>
                    <p:cNvSpPr>
                      <a:spLocks noChangeArrowheads="1"/>
                    </p:cNvSpPr>
                    <p:nvPr/>
                  </p:nvSpPr>
                  <p:spPr bwMode="auto">
                    <a:xfrm>
                      <a:off x="4258" y="3403"/>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4" name="Rectangle 604"/>
                    <p:cNvSpPr>
                      <a:spLocks noChangeArrowheads="1"/>
                    </p:cNvSpPr>
                    <p:nvPr/>
                  </p:nvSpPr>
                  <p:spPr bwMode="auto">
                    <a:xfrm>
                      <a:off x="4258" y="3405"/>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5" name="Rectangle 605"/>
                    <p:cNvSpPr>
                      <a:spLocks noChangeArrowheads="1"/>
                    </p:cNvSpPr>
                    <p:nvPr/>
                  </p:nvSpPr>
                  <p:spPr bwMode="auto">
                    <a:xfrm>
                      <a:off x="4258" y="3406"/>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6" name="Rectangle 606"/>
                    <p:cNvSpPr>
                      <a:spLocks noChangeArrowheads="1"/>
                    </p:cNvSpPr>
                    <p:nvPr/>
                  </p:nvSpPr>
                  <p:spPr bwMode="auto">
                    <a:xfrm>
                      <a:off x="4258" y="340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7" name="Rectangle 607"/>
                    <p:cNvSpPr>
                      <a:spLocks noChangeArrowheads="1"/>
                    </p:cNvSpPr>
                    <p:nvPr/>
                  </p:nvSpPr>
                  <p:spPr bwMode="auto">
                    <a:xfrm>
                      <a:off x="4258" y="3410"/>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8" name="Rectangle 608"/>
                    <p:cNvSpPr>
                      <a:spLocks noChangeArrowheads="1"/>
                    </p:cNvSpPr>
                    <p:nvPr/>
                  </p:nvSpPr>
                  <p:spPr bwMode="auto">
                    <a:xfrm>
                      <a:off x="4258" y="3411"/>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9" name="Rectangle 609"/>
                    <p:cNvSpPr>
                      <a:spLocks noChangeArrowheads="1"/>
                    </p:cNvSpPr>
                    <p:nvPr/>
                  </p:nvSpPr>
                  <p:spPr bwMode="auto">
                    <a:xfrm>
                      <a:off x="4258" y="3413"/>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0" name="Rectangle 610"/>
                    <p:cNvSpPr>
                      <a:spLocks noChangeArrowheads="1"/>
                    </p:cNvSpPr>
                    <p:nvPr/>
                  </p:nvSpPr>
                  <p:spPr bwMode="auto">
                    <a:xfrm>
                      <a:off x="4258" y="3415"/>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1" name="Rectangle 611"/>
                    <p:cNvSpPr>
                      <a:spLocks noChangeArrowheads="1"/>
                    </p:cNvSpPr>
                    <p:nvPr/>
                  </p:nvSpPr>
                  <p:spPr bwMode="auto">
                    <a:xfrm>
                      <a:off x="4258" y="3416"/>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2" name="Rectangle 612"/>
                    <p:cNvSpPr>
                      <a:spLocks noChangeArrowheads="1"/>
                    </p:cNvSpPr>
                    <p:nvPr/>
                  </p:nvSpPr>
                  <p:spPr bwMode="auto">
                    <a:xfrm>
                      <a:off x="4258" y="3418"/>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3" name="Rectangle 613"/>
                    <p:cNvSpPr>
                      <a:spLocks noChangeArrowheads="1"/>
                    </p:cNvSpPr>
                    <p:nvPr/>
                  </p:nvSpPr>
                  <p:spPr bwMode="auto">
                    <a:xfrm>
                      <a:off x="4258" y="3419"/>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4" name="Rectangle 614"/>
                    <p:cNvSpPr>
                      <a:spLocks noChangeArrowheads="1"/>
                    </p:cNvSpPr>
                    <p:nvPr/>
                  </p:nvSpPr>
                  <p:spPr bwMode="auto">
                    <a:xfrm>
                      <a:off x="4258" y="3421"/>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5" name="Rectangle 615"/>
                    <p:cNvSpPr>
                      <a:spLocks noChangeArrowheads="1"/>
                    </p:cNvSpPr>
                    <p:nvPr/>
                  </p:nvSpPr>
                  <p:spPr bwMode="auto">
                    <a:xfrm>
                      <a:off x="4258" y="3423"/>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6" name="Rectangle 616"/>
                    <p:cNvSpPr>
                      <a:spLocks noChangeArrowheads="1"/>
                    </p:cNvSpPr>
                    <p:nvPr/>
                  </p:nvSpPr>
                  <p:spPr bwMode="auto">
                    <a:xfrm>
                      <a:off x="4258" y="342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7" name="Rectangle 617"/>
                    <p:cNvSpPr>
                      <a:spLocks noChangeArrowheads="1"/>
                    </p:cNvSpPr>
                    <p:nvPr/>
                  </p:nvSpPr>
                  <p:spPr bwMode="auto">
                    <a:xfrm>
                      <a:off x="4258" y="3426"/>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8" name="Rectangle 618"/>
                    <p:cNvSpPr>
                      <a:spLocks noChangeArrowheads="1"/>
                    </p:cNvSpPr>
                    <p:nvPr/>
                  </p:nvSpPr>
                  <p:spPr bwMode="auto">
                    <a:xfrm>
                      <a:off x="4258" y="3427"/>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9" name="Rectangle 619"/>
                    <p:cNvSpPr>
                      <a:spLocks noChangeArrowheads="1"/>
                    </p:cNvSpPr>
                    <p:nvPr/>
                  </p:nvSpPr>
                  <p:spPr bwMode="auto">
                    <a:xfrm>
                      <a:off x="4258" y="3429"/>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0" name="Rectangle 620"/>
                    <p:cNvSpPr>
                      <a:spLocks noChangeArrowheads="1"/>
                    </p:cNvSpPr>
                    <p:nvPr/>
                  </p:nvSpPr>
                  <p:spPr bwMode="auto">
                    <a:xfrm>
                      <a:off x="4258" y="3431"/>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1" name="Rectangle 621"/>
                    <p:cNvSpPr>
                      <a:spLocks noChangeArrowheads="1"/>
                    </p:cNvSpPr>
                    <p:nvPr/>
                  </p:nvSpPr>
                  <p:spPr bwMode="auto">
                    <a:xfrm>
                      <a:off x="4258" y="3432"/>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2" name="Rectangle 622"/>
                    <p:cNvSpPr>
                      <a:spLocks noChangeArrowheads="1"/>
                    </p:cNvSpPr>
                    <p:nvPr/>
                  </p:nvSpPr>
                  <p:spPr bwMode="auto">
                    <a:xfrm>
                      <a:off x="4258" y="3434"/>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3" name="Rectangle 623"/>
                    <p:cNvSpPr>
                      <a:spLocks noChangeArrowheads="1"/>
                    </p:cNvSpPr>
                    <p:nvPr/>
                  </p:nvSpPr>
                  <p:spPr bwMode="auto">
                    <a:xfrm>
                      <a:off x="4258" y="3435"/>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4" name="Rectangle 624"/>
                    <p:cNvSpPr>
                      <a:spLocks noChangeArrowheads="1"/>
                    </p:cNvSpPr>
                    <p:nvPr/>
                  </p:nvSpPr>
                  <p:spPr bwMode="auto">
                    <a:xfrm>
                      <a:off x="4258" y="3437"/>
                      <a:ext cx="250" cy="2"/>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5" name="Rectangle 625"/>
                    <p:cNvSpPr>
                      <a:spLocks noChangeArrowheads="1"/>
                    </p:cNvSpPr>
                    <p:nvPr/>
                  </p:nvSpPr>
                  <p:spPr bwMode="auto">
                    <a:xfrm>
                      <a:off x="4258" y="3439"/>
                      <a:ext cx="250" cy="1"/>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6" name="Rectangle 626"/>
                    <p:cNvSpPr>
                      <a:spLocks noChangeArrowheads="1"/>
                    </p:cNvSpPr>
                    <p:nvPr/>
                  </p:nvSpPr>
                  <p:spPr bwMode="auto">
                    <a:xfrm>
                      <a:off x="4258" y="3440"/>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7" name="Rectangle 627"/>
                    <p:cNvSpPr>
                      <a:spLocks noChangeArrowheads="1"/>
                    </p:cNvSpPr>
                    <p:nvPr/>
                  </p:nvSpPr>
                  <p:spPr bwMode="auto">
                    <a:xfrm>
                      <a:off x="4258" y="3442"/>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8" name="Rectangle 628"/>
                    <p:cNvSpPr>
                      <a:spLocks noChangeArrowheads="1"/>
                    </p:cNvSpPr>
                    <p:nvPr/>
                  </p:nvSpPr>
                  <p:spPr bwMode="auto">
                    <a:xfrm>
                      <a:off x="4258" y="344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9" name="Rectangle 629"/>
                    <p:cNvSpPr>
                      <a:spLocks noChangeArrowheads="1"/>
                    </p:cNvSpPr>
                    <p:nvPr/>
                  </p:nvSpPr>
                  <p:spPr bwMode="auto">
                    <a:xfrm>
                      <a:off x="4258" y="3445"/>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0" name="Rectangle 630"/>
                    <p:cNvSpPr>
                      <a:spLocks noChangeArrowheads="1"/>
                    </p:cNvSpPr>
                    <p:nvPr/>
                  </p:nvSpPr>
                  <p:spPr bwMode="auto">
                    <a:xfrm>
                      <a:off x="4258" y="3447"/>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1" name="Rectangle 631"/>
                    <p:cNvSpPr>
                      <a:spLocks noChangeArrowheads="1"/>
                    </p:cNvSpPr>
                    <p:nvPr/>
                  </p:nvSpPr>
                  <p:spPr bwMode="auto">
                    <a:xfrm>
                      <a:off x="4258" y="344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2" name="Rectangle 632"/>
                    <p:cNvSpPr>
                      <a:spLocks noChangeArrowheads="1"/>
                    </p:cNvSpPr>
                    <p:nvPr/>
                  </p:nvSpPr>
                  <p:spPr bwMode="auto">
                    <a:xfrm>
                      <a:off x="4258" y="3450"/>
                      <a:ext cx="250" cy="2"/>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3" name="Rectangle 633"/>
                    <p:cNvSpPr>
                      <a:spLocks noChangeArrowheads="1"/>
                    </p:cNvSpPr>
                    <p:nvPr/>
                  </p:nvSpPr>
                  <p:spPr bwMode="auto">
                    <a:xfrm>
                      <a:off x="4258" y="3452"/>
                      <a:ext cx="250" cy="1"/>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4" name="Rectangle 634"/>
                    <p:cNvSpPr>
                      <a:spLocks noChangeArrowheads="1"/>
                    </p:cNvSpPr>
                    <p:nvPr/>
                  </p:nvSpPr>
                  <p:spPr bwMode="auto">
                    <a:xfrm>
                      <a:off x="4258" y="345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5" name="Rectangle 635"/>
                    <p:cNvSpPr>
                      <a:spLocks noChangeArrowheads="1"/>
                    </p:cNvSpPr>
                    <p:nvPr/>
                  </p:nvSpPr>
                  <p:spPr bwMode="auto">
                    <a:xfrm>
                      <a:off x="4258" y="3455"/>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6" name="Rectangle 636"/>
                    <p:cNvSpPr>
                      <a:spLocks noChangeArrowheads="1"/>
                    </p:cNvSpPr>
                    <p:nvPr/>
                  </p:nvSpPr>
                  <p:spPr bwMode="auto">
                    <a:xfrm>
                      <a:off x="4258" y="3456"/>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7" name="Rectangle 637"/>
                    <p:cNvSpPr>
                      <a:spLocks noChangeArrowheads="1"/>
                    </p:cNvSpPr>
                    <p:nvPr/>
                  </p:nvSpPr>
                  <p:spPr bwMode="auto">
                    <a:xfrm>
                      <a:off x="4258" y="3458"/>
                      <a:ext cx="250" cy="2"/>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8" name="Rectangle 638"/>
                    <p:cNvSpPr>
                      <a:spLocks noChangeArrowheads="1"/>
                    </p:cNvSpPr>
                    <p:nvPr/>
                  </p:nvSpPr>
                  <p:spPr bwMode="auto">
                    <a:xfrm>
                      <a:off x="4258" y="3460"/>
                      <a:ext cx="250" cy="1"/>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9" name="Rectangle 639"/>
                    <p:cNvSpPr>
                      <a:spLocks noChangeArrowheads="1"/>
                    </p:cNvSpPr>
                    <p:nvPr/>
                  </p:nvSpPr>
                  <p:spPr bwMode="auto">
                    <a:xfrm>
                      <a:off x="4258" y="3461"/>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0" name="Rectangle 640"/>
                    <p:cNvSpPr>
                      <a:spLocks noChangeArrowheads="1"/>
                    </p:cNvSpPr>
                    <p:nvPr/>
                  </p:nvSpPr>
                  <p:spPr bwMode="auto">
                    <a:xfrm>
                      <a:off x="4258" y="3463"/>
                      <a:ext cx="250" cy="1"/>
                    </a:xfrm>
                    <a:prstGeom prst="rect">
                      <a:avLst/>
                    </a:prstGeom>
                    <a:solidFill>
                      <a:srgbClr val="A7A7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1" name="Rectangle 641"/>
                    <p:cNvSpPr>
                      <a:spLocks noChangeArrowheads="1"/>
                    </p:cNvSpPr>
                    <p:nvPr/>
                  </p:nvSpPr>
                  <p:spPr bwMode="auto">
                    <a:xfrm>
                      <a:off x="4258" y="3464"/>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2" name="Rectangle 642"/>
                    <p:cNvSpPr>
                      <a:spLocks noChangeArrowheads="1"/>
                    </p:cNvSpPr>
                    <p:nvPr/>
                  </p:nvSpPr>
                  <p:spPr bwMode="auto">
                    <a:xfrm>
                      <a:off x="4258" y="3466"/>
                      <a:ext cx="250" cy="2"/>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3" name="Rectangle 643"/>
                    <p:cNvSpPr>
                      <a:spLocks noChangeArrowheads="1"/>
                    </p:cNvSpPr>
                    <p:nvPr/>
                  </p:nvSpPr>
                  <p:spPr bwMode="auto">
                    <a:xfrm>
                      <a:off x="4258" y="3468"/>
                      <a:ext cx="250" cy="1"/>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4" name="Rectangle 644"/>
                    <p:cNvSpPr>
                      <a:spLocks noChangeArrowheads="1"/>
                    </p:cNvSpPr>
                    <p:nvPr/>
                  </p:nvSpPr>
                  <p:spPr bwMode="auto">
                    <a:xfrm>
                      <a:off x="4258" y="3469"/>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5" name="Rectangle 645"/>
                    <p:cNvSpPr>
                      <a:spLocks noChangeArrowheads="1"/>
                    </p:cNvSpPr>
                    <p:nvPr/>
                  </p:nvSpPr>
                  <p:spPr bwMode="auto">
                    <a:xfrm>
                      <a:off x="4258" y="3471"/>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6" name="Rectangle 646"/>
                    <p:cNvSpPr>
                      <a:spLocks noChangeArrowheads="1"/>
                    </p:cNvSpPr>
                    <p:nvPr/>
                  </p:nvSpPr>
                  <p:spPr bwMode="auto">
                    <a:xfrm>
                      <a:off x="4258" y="3472"/>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7" name="Rectangle 647"/>
                    <p:cNvSpPr>
                      <a:spLocks noChangeArrowheads="1"/>
                    </p:cNvSpPr>
                    <p:nvPr/>
                  </p:nvSpPr>
                  <p:spPr bwMode="auto">
                    <a:xfrm>
                      <a:off x="4258" y="3474"/>
                      <a:ext cx="250" cy="2"/>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8" name="Rectangle 648"/>
                    <p:cNvSpPr>
                      <a:spLocks noChangeArrowheads="1"/>
                    </p:cNvSpPr>
                    <p:nvPr/>
                  </p:nvSpPr>
                  <p:spPr bwMode="auto">
                    <a:xfrm>
                      <a:off x="4258" y="3476"/>
                      <a:ext cx="250" cy="1"/>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9" name="Rectangle 649"/>
                    <p:cNvSpPr>
                      <a:spLocks noChangeArrowheads="1"/>
                    </p:cNvSpPr>
                    <p:nvPr/>
                  </p:nvSpPr>
                  <p:spPr bwMode="auto">
                    <a:xfrm>
                      <a:off x="4258" y="3477"/>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0" name="Rectangle 650"/>
                    <p:cNvSpPr>
                      <a:spLocks noChangeArrowheads="1"/>
                    </p:cNvSpPr>
                    <p:nvPr/>
                  </p:nvSpPr>
                  <p:spPr bwMode="auto">
                    <a:xfrm>
                      <a:off x="4258" y="3479"/>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1" name="Rectangle 651"/>
                    <p:cNvSpPr>
                      <a:spLocks noChangeArrowheads="1"/>
                    </p:cNvSpPr>
                    <p:nvPr/>
                  </p:nvSpPr>
                  <p:spPr bwMode="auto">
                    <a:xfrm>
                      <a:off x="4258" y="3480"/>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2" name="Rectangle 652"/>
                    <p:cNvSpPr>
                      <a:spLocks noChangeArrowheads="1"/>
                    </p:cNvSpPr>
                    <p:nvPr/>
                  </p:nvSpPr>
                  <p:spPr bwMode="auto">
                    <a:xfrm>
                      <a:off x="4258" y="3482"/>
                      <a:ext cx="250" cy="2"/>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3" name="Rectangle 653"/>
                    <p:cNvSpPr>
                      <a:spLocks noChangeArrowheads="1"/>
                    </p:cNvSpPr>
                    <p:nvPr/>
                  </p:nvSpPr>
                  <p:spPr bwMode="auto">
                    <a:xfrm>
                      <a:off x="4258" y="3484"/>
                      <a:ext cx="250" cy="1"/>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4" name="Rectangle 654"/>
                    <p:cNvSpPr>
                      <a:spLocks noChangeArrowheads="1"/>
                    </p:cNvSpPr>
                    <p:nvPr/>
                  </p:nvSpPr>
                  <p:spPr bwMode="auto">
                    <a:xfrm>
                      <a:off x="4258" y="3485"/>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5" name="Rectangle 655"/>
                    <p:cNvSpPr>
                      <a:spLocks noChangeArrowheads="1"/>
                    </p:cNvSpPr>
                    <p:nvPr/>
                  </p:nvSpPr>
                  <p:spPr bwMode="auto">
                    <a:xfrm>
                      <a:off x="4258" y="3487"/>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6" name="Rectangle 656"/>
                    <p:cNvSpPr>
                      <a:spLocks noChangeArrowheads="1"/>
                    </p:cNvSpPr>
                    <p:nvPr/>
                  </p:nvSpPr>
                  <p:spPr bwMode="auto">
                    <a:xfrm>
                      <a:off x="4258" y="348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7" name="Rectangle 657"/>
                    <p:cNvSpPr>
                      <a:spLocks noChangeArrowheads="1"/>
                    </p:cNvSpPr>
                    <p:nvPr/>
                  </p:nvSpPr>
                  <p:spPr bwMode="auto">
                    <a:xfrm>
                      <a:off x="4258" y="3490"/>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8" name="Rectangle 658"/>
                    <p:cNvSpPr>
                      <a:spLocks noChangeArrowheads="1"/>
                    </p:cNvSpPr>
                    <p:nvPr/>
                  </p:nvSpPr>
                  <p:spPr bwMode="auto">
                    <a:xfrm>
                      <a:off x="4258" y="3492"/>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9" name="Rectangle 659"/>
                    <p:cNvSpPr>
                      <a:spLocks noChangeArrowheads="1"/>
                    </p:cNvSpPr>
                    <p:nvPr/>
                  </p:nvSpPr>
                  <p:spPr bwMode="auto">
                    <a:xfrm>
                      <a:off x="4258" y="349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0" name="Rectangle 660"/>
                    <p:cNvSpPr>
                      <a:spLocks noChangeArrowheads="1"/>
                    </p:cNvSpPr>
                    <p:nvPr/>
                  </p:nvSpPr>
                  <p:spPr bwMode="auto">
                    <a:xfrm>
                      <a:off x="4258" y="3495"/>
                      <a:ext cx="250" cy="2"/>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1" name="Rectangle 661"/>
                    <p:cNvSpPr>
                      <a:spLocks noChangeArrowheads="1"/>
                    </p:cNvSpPr>
                    <p:nvPr/>
                  </p:nvSpPr>
                  <p:spPr bwMode="auto">
                    <a:xfrm>
                      <a:off x="4258" y="3497"/>
                      <a:ext cx="250" cy="1"/>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2" name="Rectangle 662"/>
                    <p:cNvSpPr>
                      <a:spLocks noChangeArrowheads="1"/>
                    </p:cNvSpPr>
                    <p:nvPr/>
                  </p:nvSpPr>
                  <p:spPr bwMode="auto">
                    <a:xfrm>
                      <a:off x="4258" y="349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3" name="Rectangle 663"/>
                    <p:cNvSpPr>
                      <a:spLocks noChangeArrowheads="1"/>
                    </p:cNvSpPr>
                    <p:nvPr/>
                  </p:nvSpPr>
                  <p:spPr bwMode="auto">
                    <a:xfrm>
                      <a:off x="4258" y="3500"/>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4" name="Rectangle 664"/>
                    <p:cNvSpPr>
                      <a:spLocks noChangeArrowheads="1"/>
                    </p:cNvSpPr>
                    <p:nvPr/>
                  </p:nvSpPr>
                  <p:spPr bwMode="auto">
                    <a:xfrm>
                      <a:off x="4258" y="3501"/>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5" name="Rectangle 665"/>
                    <p:cNvSpPr>
                      <a:spLocks noChangeArrowheads="1"/>
                    </p:cNvSpPr>
                    <p:nvPr/>
                  </p:nvSpPr>
                  <p:spPr bwMode="auto">
                    <a:xfrm>
                      <a:off x="4258" y="3503"/>
                      <a:ext cx="250" cy="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6" name="Rectangle 666"/>
                    <p:cNvSpPr>
                      <a:spLocks noChangeArrowheads="1"/>
                    </p:cNvSpPr>
                    <p:nvPr/>
                  </p:nvSpPr>
                  <p:spPr bwMode="auto">
                    <a:xfrm>
                      <a:off x="4258" y="3505"/>
                      <a:ext cx="250" cy="1"/>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7" name="Rectangle 667"/>
                    <p:cNvSpPr>
                      <a:spLocks noChangeArrowheads="1"/>
                    </p:cNvSpPr>
                    <p:nvPr/>
                  </p:nvSpPr>
                  <p:spPr bwMode="auto">
                    <a:xfrm>
                      <a:off x="4258" y="3506"/>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8" name="Rectangle 668"/>
                    <p:cNvSpPr>
                      <a:spLocks noChangeArrowheads="1"/>
                    </p:cNvSpPr>
                    <p:nvPr/>
                  </p:nvSpPr>
                  <p:spPr bwMode="auto">
                    <a:xfrm>
                      <a:off x="4258" y="3508"/>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9" name="Rectangle 669"/>
                    <p:cNvSpPr>
                      <a:spLocks noChangeArrowheads="1"/>
                    </p:cNvSpPr>
                    <p:nvPr/>
                  </p:nvSpPr>
                  <p:spPr bwMode="auto">
                    <a:xfrm>
                      <a:off x="4258" y="3509"/>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0" name="Rectangle 670"/>
                    <p:cNvSpPr>
                      <a:spLocks noChangeArrowheads="1"/>
                    </p:cNvSpPr>
                    <p:nvPr/>
                  </p:nvSpPr>
                  <p:spPr bwMode="auto">
                    <a:xfrm>
                      <a:off x="4258" y="3511"/>
                      <a:ext cx="250" cy="2"/>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1" name="Rectangle 671"/>
                    <p:cNvSpPr>
                      <a:spLocks noChangeArrowheads="1"/>
                    </p:cNvSpPr>
                    <p:nvPr/>
                  </p:nvSpPr>
                  <p:spPr bwMode="auto">
                    <a:xfrm>
                      <a:off x="4258" y="3513"/>
                      <a:ext cx="250" cy="1"/>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2" name="Rectangle 672"/>
                    <p:cNvSpPr>
                      <a:spLocks noChangeArrowheads="1"/>
                    </p:cNvSpPr>
                    <p:nvPr/>
                  </p:nvSpPr>
                  <p:spPr bwMode="auto">
                    <a:xfrm>
                      <a:off x="4258" y="3514"/>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3" name="Rectangle 673"/>
                    <p:cNvSpPr>
                      <a:spLocks noChangeArrowheads="1"/>
                    </p:cNvSpPr>
                    <p:nvPr/>
                  </p:nvSpPr>
                  <p:spPr bwMode="auto">
                    <a:xfrm>
                      <a:off x="4258" y="3516"/>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4" name="Rectangle 674"/>
                    <p:cNvSpPr>
                      <a:spLocks noChangeArrowheads="1"/>
                    </p:cNvSpPr>
                    <p:nvPr/>
                  </p:nvSpPr>
                  <p:spPr bwMode="auto">
                    <a:xfrm>
                      <a:off x="4258" y="3517"/>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5" name="Rectangle 675"/>
                    <p:cNvSpPr>
                      <a:spLocks noChangeArrowheads="1"/>
                    </p:cNvSpPr>
                    <p:nvPr/>
                  </p:nvSpPr>
                  <p:spPr bwMode="auto">
                    <a:xfrm>
                      <a:off x="4258" y="3519"/>
                      <a:ext cx="250" cy="2"/>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6" name="Rectangle 676"/>
                    <p:cNvSpPr>
                      <a:spLocks noChangeArrowheads="1"/>
                    </p:cNvSpPr>
                    <p:nvPr/>
                  </p:nvSpPr>
                  <p:spPr bwMode="auto">
                    <a:xfrm>
                      <a:off x="4258" y="3521"/>
                      <a:ext cx="250" cy="1"/>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7" name="Rectangle 677"/>
                    <p:cNvSpPr>
                      <a:spLocks noChangeArrowheads="1"/>
                    </p:cNvSpPr>
                    <p:nvPr/>
                  </p:nvSpPr>
                  <p:spPr bwMode="auto">
                    <a:xfrm>
                      <a:off x="4258" y="3522"/>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8" name="Rectangle 678"/>
                    <p:cNvSpPr>
                      <a:spLocks noChangeArrowheads="1"/>
                    </p:cNvSpPr>
                    <p:nvPr/>
                  </p:nvSpPr>
                  <p:spPr bwMode="auto">
                    <a:xfrm>
                      <a:off x="4258" y="3524"/>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9" name="Rectangle 679"/>
                    <p:cNvSpPr>
                      <a:spLocks noChangeArrowheads="1"/>
                    </p:cNvSpPr>
                    <p:nvPr/>
                  </p:nvSpPr>
                  <p:spPr bwMode="auto">
                    <a:xfrm>
                      <a:off x="4258" y="3525"/>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0" name="Rectangle 680"/>
                    <p:cNvSpPr>
                      <a:spLocks noChangeArrowheads="1"/>
                    </p:cNvSpPr>
                    <p:nvPr/>
                  </p:nvSpPr>
                  <p:spPr bwMode="auto">
                    <a:xfrm>
                      <a:off x="4258" y="3527"/>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1" name="Rectangle 681"/>
                    <p:cNvSpPr>
                      <a:spLocks noChangeArrowheads="1"/>
                    </p:cNvSpPr>
                    <p:nvPr/>
                  </p:nvSpPr>
                  <p:spPr bwMode="auto">
                    <a:xfrm>
                      <a:off x="4258" y="3529"/>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2" name="Rectangle 682"/>
                    <p:cNvSpPr>
                      <a:spLocks noChangeArrowheads="1"/>
                    </p:cNvSpPr>
                    <p:nvPr/>
                  </p:nvSpPr>
                  <p:spPr bwMode="auto">
                    <a:xfrm>
                      <a:off x="4258" y="3530"/>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3" name="Rectangle 683"/>
                    <p:cNvSpPr>
                      <a:spLocks noChangeArrowheads="1"/>
                    </p:cNvSpPr>
                    <p:nvPr/>
                  </p:nvSpPr>
                  <p:spPr bwMode="auto">
                    <a:xfrm>
                      <a:off x="4258" y="3532"/>
                      <a:ext cx="250" cy="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4" name="Rectangle 684"/>
                    <p:cNvSpPr>
                      <a:spLocks noChangeArrowheads="1"/>
                    </p:cNvSpPr>
                    <p:nvPr/>
                  </p:nvSpPr>
                  <p:spPr bwMode="auto">
                    <a:xfrm>
                      <a:off x="4258" y="3534"/>
                      <a:ext cx="250" cy="1"/>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5" name="Rectangle 685"/>
                    <p:cNvSpPr>
                      <a:spLocks noChangeArrowheads="1"/>
                    </p:cNvSpPr>
                    <p:nvPr/>
                  </p:nvSpPr>
                  <p:spPr bwMode="auto">
                    <a:xfrm>
                      <a:off x="4258" y="3535"/>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6" name="Rectangle 686"/>
                    <p:cNvSpPr>
                      <a:spLocks noChangeArrowheads="1"/>
                    </p:cNvSpPr>
                    <p:nvPr/>
                  </p:nvSpPr>
                  <p:spPr bwMode="auto">
                    <a:xfrm>
                      <a:off x="4258" y="3537"/>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7" name="Rectangle 687"/>
                    <p:cNvSpPr>
                      <a:spLocks noChangeArrowheads="1"/>
                    </p:cNvSpPr>
                    <p:nvPr/>
                  </p:nvSpPr>
                  <p:spPr bwMode="auto">
                    <a:xfrm>
                      <a:off x="4258" y="353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8" name="Rectangle 688"/>
                    <p:cNvSpPr>
                      <a:spLocks noChangeArrowheads="1"/>
                    </p:cNvSpPr>
                    <p:nvPr/>
                  </p:nvSpPr>
                  <p:spPr bwMode="auto">
                    <a:xfrm>
                      <a:off x="4258" y="3540"/>
                      <a:ext cx="250" cy="2"/>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9" name="Rectangle 689"/>
                    <p:cNvSpPr>
                      <a:spLocks noChangeArrowheads="1"/>
                    </p:cNvSpPr>
                    <p:nvPr/>
                  </p:nvSpPr>
                  <p:spPr bwMode="auto">
                    <a:xfrm>
                      <a:off x="4258" y="3542"/>
                      <a:ext cx="250" cy="1"/>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0" name="Rectangle 690"/>
                    <p:cNvSpPr>
                      <a:spLocks noChangeArrowheads="1"/>
                    </p:cNvSpPr>
                    <p:nvPr/>
                  </p:nvSpPr>
                  <p:spPr bwMode="auto">
                    <a:xfrm>
                      <a:off x="4258" y="3543"/>
                      <a:ext cx="250" cy="2"/>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1" name="Rectangle 691"/>
                    <p:cNvSpPr>
                      <a:spLocks noChangeArrowheads="1"/>
                    </p:cNvSpPr>
                    <p:nvPr/>
                  </p:nvSpPr>
                  <p:spPr bwMode="auto">
                    <a:xfrm>
                      <a:off x="4258" y="3545"/>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2" name="Rectangle 692"/>
                    <p:cNvSpPr>
                      <a:spLocks noChangeArrowheads="1"/>
                    </p:cNvSpPr>
                    <p:nvPr/>
                  </p:nvSpPr>
                  <p:spPr bwMode="auto">
                    <a:xfrm>
                      <a:off x="4258" y="3546"/>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3" name="Rectangle 693"/>
                    <p:cNvSpPr>
                      <a:spLocks noChangeArrowheads="1"/>
                    </p:cNvSpPr>
                    <p:nvPr/>
                  </p:nvSpPr>
                  <p:spPr bwMode="auto">
                    <a:xfrm>
                      <a:off x="4258" y="3548"/>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4" name="Rectangle 694"/>
                    <p:cNvSpPr>
                      <a:spLocks noChangeArrowheads="1"/>
                    </p:cNvSpPr>
                    <p:nvPr/>
                  </p:nvSpPr>
                  <p:spPr bwMode="auto">
                    <a:xfrm>
                      <a:off x="4258" y="3550"/>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5" name="Rectangle 695"/>
                    <p:cNvSpPr>
                      <a:spLocks noChangeArrowheads="1"/>
                    </p:cNvSpPr>
                    <p:nvPr/>
                  </p:nvSpPr>
                  <p:spPr bwMode="auto">
                    <a:xfrm>
                      <a:off x="4258" y="3551"/>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6" name="Rectangle 696"/>
                    <p:cNvSpPr>
                      <a:spLocks noChangeArrowheads="1"/>
                    </p:cNvSpPr>
                    <p:nvPr/>
                  </p:nvSpPr>
                  <p:spPr bwMode="auto">
                    <a:xfrm>
                      <a:off x="4258" y="3553"/>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7" name="Rectangle 697"/>
                    <p:cNvSpPr>
                      <a:spLocks noChangeArrowheads="1"/>
                    </p:cNvSpPr>
                    <p:nvPr/>
                  </p:nvSpPr>
                  <p:spPr bwMode="auto">
                    <a:xfrm>
                      <a:off x="4258" y="3554"/>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8" name="Rectangle 698"/>
                    <p:cNvSpPr>
                      <a:spLocks noChangeArrowheads="1"/>
                    </p:cNvSpPr>
                    <p:nvPr/>
                  </p:nvSpPr>
                  <p:spPr bwMode="auto">
                    <a:xfrm>
                      <a:off x="4258" y="3556"/>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9" name="Rectangle 699"/>
                    <p:cNvSpPr>
                      <a:spLocks noChangeArrowheads="1"/>
                    </p:cNvSpPr>
                    <p:nvPr/>
                  </p:nvSpPr>
                  <p:spPr bwMode="auto">
                    <a:xfrm>
                      <a:off x="4258" y="3558"/>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0" name="Rectangle 700"/>
                    <p:cNvSpPr>
                      <a:spLocks noChangeArrowheads="1"/>
                    </p:cNvSpPr>
                    <p:nvPr/>
                  </p:nvSpPr>
                  <p:spPr bwMode="auto">
                    <a:xfrm>
                      <a:off x="4258" y="3559"/>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1" name="Rectangle 701"/>
                    <p:cNvSpPr>
                      <a:spLocks noChangeArrowheads="1"/>
                    </p:cNvSpPr>
                    <p:nvPr/>
                  </p:nvSpPr>
                  <p:spPr bwMode="auto">
                    <a:xfrm>
                      <a:off x="4258" y="3561"/>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2" name="Rectangle 702"/>
                    <p:cNvSpPr>
                      <a:spLocks noChangeArrowheads="1"/>
                    </p:cNvSpPr>
                    <p:nvPr/>
                  </p:nvSpPr>
                  <p:spPr bwMode="auto">
                    <a:xfrm>
                      <a:off x="4258" y="3562"/>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3" name="Rectangle 703"/>
                    <p:cNvSpPr>
                      <a:spLocks noChangeArrowheads="1"/>
                    </p:cNvSpPr>
                    <p:nvPr/>
                  </p:nvSpPr>
                  <p:spPr bwMode="auto">
                    <a:xfrm>
                      <a:off x="4258" y="3564"/>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4" name="Rectangle 704"/>
                    <p:cNvSpPr>
                      <a:spLocks noChangeArrowheads="1"/>
                    </p:cNvSpPr>
                    <p:nvPr/>
                  </p:nvSpPr>
                  <p:spPr bwMode="auto">
                    <a:xfrm>
                      <a:off x="4258" y="3566"/>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5" name="Rectangle 705"/>
                    <p:cNvSpPr>
                      <a:spLocks noChangeArrowheads="1"/>
                    </p:cNvSpPr>
                    <p:nvPr/>
                  </p:nvSpPr>
                  <p:spPr bwMode="auto">
                    <a:xfrm>
                      <a:off x="4258" y="3567"/>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6" name="Rectangle 706"/>
                    <p:cNvSpPr>
                      <a:spLocks noChangeArrowheads="1"/>
                    </p:cNvSpPr>
                    <p:nvPr/>
                  </p:nvSpPr>
                  <p:spPr bwMode="auto">
                    <a:xfrm>
                      <a:off x="4258" y="3569"/>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7" name="Rectangle 707"/>
                    <p:cNvSpPr>
                      <a:spLocks noChangeArrowheads="1"/>
                    </p:cNvSpPr>
                    <p:nvPr/>
                  </p:nvSpPr>
                  <p:spPr bwMode="auto">
                    <a:xfrm>
                      <a:off x="4258" y="3571"/>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8" name="Rectangle 708"/>
                    <p:cNvSpPr>
                      <a:spLocks noChangeArrowheads="1"/>
                    </p:cNvSpPr>
                    <p:nvPr/>
                  </p:nvSpPr>
                  <p:spPr bwMode="auto">
                    <a:xfrm>
                      <a:off x="4258" y="3572"/>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9" name="Rectangle 709"/>
                    <p:cNvSpPr>
                      <a:spLocks noChangeArrowheads="1"/>
                    </p:cNvSpPr>
                    <p:nvPr/>
                  </p:nvSpPr>
                  <p:spPr bwMode="auto">
                    <a:xfrm>
                      <a:off x="4258" y="3574"/>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0" name="Rectangle 710"/>
                    <p:cNvSpPr>
                      <a:spLocks noChangeArrowheads="1"/>
                    </p:cNvSpPr>
                    <p:nvPr/>
                  </p:nvSpPr>
                  <p:spPr bwMode="auto">
                    <a:xfrm>
                      <a:off x="4258" y="3575"/>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1" name="Rectangle 711"/>
                    <p:cNvSpPr>
                      <a:spLocks noChangeArrowheads="1"/>
                    </p:cNvSpPr>
                    <p:nvPr/>
                  </p:nvSpPr>
                  <p:spPr bwMode="auto">
                    <a:xfrm>
                      <a:off x="4258" y="3577"/>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2" name="Rectangle 712"/>
                    <p:cNvSpPr>
                      <a:spLocks noChangeArrowheads="1"/>
                    </p:cNvSpPr>
                    <p:nvPr/>
                  </p:nvSpPr>
                  <p:spPr bwMode="auto">
                    <a:xfrm>
                      <a:off x="4258" y="3579"/>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3" name="Rectangle 713"/>
                    <p:cNvSpPr>
                      <a:spLocks noChangeArrowheads="1"/>
                    </p:cNvSpPr>
                    <p:nvPr/>
                  </p:nvSpPr>
                  <p:spPr bwMode="auto">
                    <a:xfrm>
                      <a:off x="4258" y="3580"/>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4" name="Rectangle 714"/>
                    <p:cNvSpPr>
                      <a:spLocks noChangeArrowheads="1"/>
                    </p:cNvSpPr>
                    <p:nvPr/>
                  </p:nvSpPr>
                  <p:spPr bwMode="auto">
                    <a:xfrm>
                      <a:off x="4258" y="3582"/>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5" name="Rectangle 715"/>
                    <p:cNvSpPr>
                      <a:spLocks noChangeArrowheads="1"/>
                    </p:cNvSpPr>
                    <p:nvPr/>
                  </p:nvSpPr>
                  <p:spPr bwMode="auto">
                    <a:xfrm>
                      <a:off x="4258" y="3583"/>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6" name="Rectangle 716"/>
                    <p:cNvSpPr>
                      <a:spLocks noChangeArrowheads="1"/>
                    </p:cNvSpPr>
                    <p:nvPr/>
                  </p:nvSpPr>
                  <p:spPr bwMode="auto">
                    <a:xfrm>
                      <a:off x="4258" y="3585"/>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7" name="Rectangle 717"/>
                    <p:cNvSpPr>
                      <a:spLocks noChangeArrowheads="1"/>
                    </p:cNvSpPr>
                    <p:nvPr/>
                  </p:nvSpPr>
                  <p:spPr bwMode="auto">
                    <a:xfrm>
                      <a:off x="4258" y="3587"/>
                      <a:ext cx="250" cy="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8" name="Rectangle 718"/>
                    <p:cNvSpPr>
                      <a:spLocks noChangeArrowheads="1"/>
                    </p:cNvSpPr>
                    <p:nvPr/>
                  </p:nvSpPr>
                  <p:spPr bwMode="auto">
                    <a:xfrm>
                      <a:off x="4258" y="358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9" name="Rectangle 719"/>
                    <p:cNvSpPr>
                      <a:spLocks noChangeArrowheads="1"/>
                    </p:cNvSpPr>
                    <p:nvPr/>
                  </p:nvSpPr>
                  <p:spPr bwMode="auto">
                    <a:xfrm>
                      <a:off x="4258" y="3590"/>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0" name="Rectangle 720"/>
                    <p:cNvSpPr>
                      <a:spLocks noChangeArrowheads="1"/>
                    </p:cNvSpPr>
                    <p:nvPr/>
                  </p:nvSpPr>
                  <p:spPr bwMode="auto">
                    <a:xfrm>
                      <a:off x="4258" y="3591"/>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1" name="Rectangle 721"/>
                    <p:cNvSpPr>
                      <a:spLocks noChangeArrowheads="1"/>
                    </p:cNvSpPr>
                    <p:nvPr/>
                  </p:nvSpPr>
                  <p:spPr bwMode="auto">
                    <a:xfrm>
                      <a:off x="4258" y="3593"/>
                      <a:ext cx="250" cy="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2" name="Rectangle 722"/>
                    <p:cNvSpPr>
                      <a:spLocks noChangeArrowheads="1"/>
                    </p:cNvSpPr>
                    <p:nvPr/>
                  </p:nvSpPr>
                  <p:spPr bwMode="auto">
                    <a:xfrm>
                      <a:off x="4258" y="3595"/>
                      <a:ext cx="250" cy="1"/>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3" name="Rectangle 723"/>
                    <p:cNvSpPr>
                      <a:spLocks noChangeArrowheads="1"/>
                    </p:cNvSpPr>
                    <p:nvPr/>
                  </p:nvSpPr>
                  <p:spPr bwMode="auto">
                    <a:xfrm>
                      <a:off x="4258" y="3596"/>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4" name="Rectangle 724"/>
                    <p:cNvSpPr>
                      <a:spLocks noChangeArrowheads="1"/>
                    </p:cNvSpPr>
                    <p:nvPr/>
                  </p:nvSpPr>
                  <p:spPr bwMode="auto">
                    <a:xfrm>
                      <a:off x="4258" y="3598"/>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5" name="Rectangle 725"/>
                    <p:cNvSpPr>
                      <a:spLocks noChangeArrowheads="1"/>
                    </p:cNvSpPr>
                    <p:nvPr/>
                  </p:nvSpPr>
                  <p:spPr bwMode="auto">
                    <a:xfrm>
                      <a:off x="4258" y="3599"/>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6" name="Rectangle 726"/>
                    <p:cNvSpPr>
                      <a:spLocks noChangeArrowheads="1"/>
                    </p:cNvSpPr>
                    <p:nvPr/>
                  </p:nvSpPr>
                  <p:spPr bwMode="auto">
                    <a:xfrm>
                      <a:off x="4258" y="3601"/>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7" name="Rectangle 727"/>
                    <p:cNvSpPr>
                      <a:spLocks noChangeArrowheads="1"/>
                    </p:cNvSpPr>
                    <p:nvPr/>
                  </p:nvSpPr>
                  <p:spPr bwMode="auto">
                    <a:xfrm>
                      <a:off x="4258" y="3603"/>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8" name="Rectangle 728"/>
                    <p:cNvSpPr>
                      <a:spLocks noChangeArrowheads="1"/>
                    </p:cNvSpPr>
                    <p:nvPr/>
                  </p:nvSpPr>
                  <p:spPr bwMode="auto">
                    <a:xfrm>
                      <a:off x="4258" y="3604"/>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9" name="Rectangle 729"/>
                    <p:cNvSpPr>
                      <a:spLocks noChangeArrowheads="1"/>
                    </p:cNvSpPr>
                    <p:nvPr/>
                  </p:nvSpPr>
                  <p:spPr bwMode="auto">
                    <a:xfrm>
                      <a:off x="4258" y="3606"/>
                      <a:ext cx="250" cy="2"/>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0" name="Rectangle 730"/>
                    <p:cNvSpPr>
                      <a:spLocks noChangeArrowheads="1"/>
                    </p:cNvSpPr>
                    <p:nvPr/>
                  </p:nvSpPr>
                  <p:spPr bwMode="auto">
                    <a:xfrm>
                      <a:off x="4258" y="3608"/>
                      <a:ext cx="250" cy="1"/>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1" name="Rectangle 731"/>
                    <p:cNvSpPr>
                      <a:spLocks noChangeArrowheads="1"/>
                    </p:cNvSpPr>
                    <p:nvPr/>
                  </p:nvSpPr>
                  <p:spPr bwMode="auto">
                    <a:xfrm>
                      <a:off x="4258" y="3609"/>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2" name="Rectangle 732"/>
                    <p:cNvSpPr>
                      <a:spLocks noChangeArrowheads="1"/>
                    </p:cNvSpPr>
                    <p:nvPr/>
                  </p:nvSpPr>
                  <p:spPr bwMode="auto">
                    <a:xfrm>
                      <a:off x="4258" y="3611"/>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3" name="Rectangle 733"/>
                    <p:cNvSpPr>
                      <a:spLocks noChangeArrowheads="1"/>
                    </p:cNvSpPr>
                    <p:nvPr/>
                  </p:nvSpPr>
                  <p:spPr bwMode="auto">
                    <a:xfrm>
                      <a:off x="4258" y="3612"/>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4" name="Rectangle 734"/>
                    <p:cNvSpPr>
                      <a:spLocks noChangeArrowheads="1"/>
                    </p:cNvSpPr>
                    <p:nvPr/>
                  </p:nvSpPr>
                  <p:spPr bwMode="auto">
                    <a:xfrm>
                      <a:off x="4258" y="3614"/>
                      <a:ext cx="250" cy="2"/>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5" name="Rectangle 735"/>
                    <p:cNvSpPr>
                      <a:spLocks noChangeArrowheads="1"/>
                    </p:cNvSpPr>
                    <p:nvPr/>
                  </p:nvSpPr>
                  <p:spPr bwMode="auto">
                    <a:xfrm>
                      <a:off x="4258" y="3616"/>
                      <a:ext cx="250" cy="1"/>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6" name="Rectangle 736"/>
                    <p:cNvSpPr>
                      <a:spLocks noChangeArrowheads="1"/>
                    </p:cNvSpPr>
                    <p:nvPr/>
                  </p:nvSpPr>
                  <p:spPr bwMode="auto">
                    <a:xfrm>
                      <a:off x="4258" y="3617"/>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7" name="Rectangle 737"/>
                    <p:cNvSpPr>
                      <a:spLocks noChangeArrowheads="1"/>
                    </p:cNvSpPr>
                    <p:nvPr/>
                  </p:nvSpPr>
                  <p:spPr bwMode="auto">
                    <a:xfrm>
                      <a:off x="4258" y="3619"/>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8" name="Rectangle 738"/>
                    <p:cNvSpPr>
                      <a:spLocks noChangeArrowheads="1"/>
                    </p:cNvSpPr>
                    <p:nvPr/>
                  </p:nvSpPr>
                  <p:spPr bwMode="auto">
                    <a:xfrm>
                      <a:off x="4258" y="3620"/>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9" name="Rectangle 739"/>
                    <p:cNvSpPr>
                      <a:spLocks noChangeArrowheads="1"/>
                    </p:cNvSpPr>
                    <p:nvPr/>
                  </p:nvSpPr>
                  <p:spPr bwMode="auto">
                    <a:xfrm>
                      <a:off x="4258" y="3622"/>
                      <a:ext cx="250" cy="2"/>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50" name="Rectangle 740"/>
                    <p:cNvSpPr>
                      <a:spLocks noChangeArrowheads="1"/>
                    </p:cNvSpPr>
                    <p:nvPr/>
                  </p:nvSpPr>
                  <p:spPr bwMode="auto">
                    <a:xfrm>
                      <a:off x="4258" y="3624"/>
                      <a:ext cx="250" cy="1"/>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51" name="Rectangle 741"/>
                    <p:cNvSpPr>
                      <a:spLocks noChangeArrowheads="1"/>
                    </p:cNvSpPr>
                    <p:nvPr/>
                  </p:nvSpPr>
                  <p:spPr bwMode="auto">
                    <a:xfrm>
                      <a:off x="4258" y="3625"/>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0" name="Rectangle 742"/>
                    <p:cNvSpPr>
                      <a:spLocks noChangeArrowheads="1"/>
                    </p:cNvSpPr>
                    <p:nvPr/>
                  </p:nvSpPr>
                  <p:spPr bwMode="auto">
                    <a:xfrm>
                      <a:off x="4258" y="3627"/>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1" name="Rectangle 743"/>
                    <p:cNvSpPr>
                      <a:spLocks noChangeArrowheads="1"/>
                    </p:cNvSpPr>
                    <p:nvPr/>
                  </p:nvSpPr>
                  <p:spPr bwMode="auto">
                    <a:xfrm>
                      <a:off x="4258" y="362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2" name="Rectangle 744"/>
                    <p:cNvSpPr>
                      <a:spLocks noChangeArrowheads="1"/>
                    </p:cNvSpPr>
                    <p:nvPr/>
                  </p:nvSpPr>
                  <p:spPr bwMode="auto">
                    <a:xfrm>
                      <a:off x="4258" y="3630"/>
                      <a:ext cx="250" cy="2"/>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3" name="Rectangle 745"/>
                    <p:cNvSpPr>
                      <a:spLocks noChangeArrowheads="1"/>
                    </p:cNvSpPr>
                    <p:nvPr/>
                  </p:nvSpPr>
                  <p:spPr bwMode="auto">
                    <a:xfrm>
                      <a:off x="4258" y="3632"/>
                      <a:ext cx="250" cy="1"/>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4" name="Rectangle 746"/>
                    <p:cNvSpPr>
                      <a:spLocks noChangeArrowheads="1"/>
                    </p:cNvSpPr>
                    <p:nvPr/>
                  </p:nvSpPr>
                  <p:spPr bwMode="auto">
                    <a:xfrm>
                      <a:off x="4258" y="363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5" name="Rectangle 747"/>
                    <p:cNvSpPr>
                      <a:spLocks noChangeArrowheads="1"/>
                    </p:cNvSpPr>
                    <p:nvPr/>
                  </p:nvSpPr>
                  <p:spPr bwMode="auto">
                    <a:xfrm>
                      <a:off x="4258" y="3635"/>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6" name="Rectangle 748"/>
                    <p:cNvSpPr>
                      <a:spLocks noChangeArrowheads="1"/>
                    </p:cNvSpPr>
                    <p:nvPr/>
                  </p:nvSpPr>
                  <p:spPr bwMode="auto">
                    <a:xfrm>
                      <a:off x="4258" y="3636"/>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7" name="Rectangle 749"/>
                    <p:cNvSpPr>
                      <a:spLocks noChangeArrowheads="1"/>
                    </p:cNvSpPr>
                    <p:nvPr/>
                  </p:nvSpPr>
                  <p:spPr bwMode="auto">
                    <a:xfrm>
                      <a:off x="4258" y="363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8" name="Rectangle 750"/>
                    <p:cNvSpPr>
                      <a:spLocks noChangeArrowheads="1"/>
                    </p:cNvSpPr>
                    <p:nvPr/>
                  </p:nvSpPr>
                  <p:spPr bwMode="auto">
                    <a:xfrm>
                      <a:off x="4258" y="3640"/>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9" name="Rectangle 751"/>
                    <p:cNvSpPr>
                      <a:spLocks noChangeArrowheads="1"/>
                    </p:cNvSpPr>
                    <p:nvPr/>
                  </p:nvSpPr>
                  <p:spPr bwMode="auto">
                    <a:xfrm>
                      <a:off x="4258" y="3641"/>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0" name="Rectangle 752"/>
                    <p:cNvSpPr>
                      <a:spLocks noChangeArrowheads="1"/>
                    </p:cNvSpPr>
                    <p:nvPr/>
                  </p:nvSpPr>
                  <p:spPr bwMode="auto">
                    <a:xfrm>
                      <a:off x="4258" y="3643"/>
                      <a:ext cx="250" cy="2"/>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1" name="Rectangle 753"/>
                    <p:cNvSpPr>
                      <a:spLocks noChangeArrowheads="1"/>
                    </p:cNvSpPr>
                    <p:nvPr/>
                  </p:nvSpPr>
                  <p:spPr bwMode="auto">
                    <a:xfrm>
                      <a:off x="4258" y="3645"/>
                      <a:ext cx="250" cy="1"/>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2" name="Rectangle 754"/>
                    <p:cNvSpPr>
                      <a:spLocks noChangeArrowheads="1"/>
                    </p:cNvSpPr>
                    <p:nvPr/>
                  </p:nvSpPr>
                  <p:spPr bwMode="auto">
                    <a:xfrm>
                      <a:off x="4258" y="3646"/>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3" name="Rectangle 755"/>
                    <p:cNvSpPr>
                      <a:spLocks noChangeArrowheads="1"/>
                    </p:cNvSpPr>
                    <p:nvPr/>
                  </p:nvSpPr>
                  <p:spPr bwMode="auto">
                    <a:xfrm>
                      <a:off x="4258" y="3648"/>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4" name="Rectangle 756"/>
                    <p:cNvSpPr>
                      <a:spLocks noChangeArrowheads="1"/>
                    </p:cNvSpPr>
                    <p:nvPr/>
                  </p:nvSpPr>
                  <p:spPr bwMode="auto">
                    <a:xfrm>
                      <a:off x="4258" y="3649"/>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5" name="Rectangle 757"/>
                    <p:cNvSpPr>
                      <a:spLocks noChangeArrowheads="1"/>
                    </p:cNvSpPr>
                    <p:nvPr/>
                  </p:nvSpPr>
                  <p:spPr bwMode="auto">
                    <a:xfrm>
                      <a:off x="4258" y="3651"/>
                      <a:ext cx="250" cy="2"/>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6" name="Rectangle 758"/>
                    <p:cNvSpPr>
                      <a:spLocks noChangeArrowheads="1"/>
                    </p:cNvSpPr>
                    <p:nvPr/>
                  </p:nvSpPr>
                  <p:spPr bwMode="auto">
                    <a:xfrm>
                      <a:off x="4258" y="3653"/>
                      <a:ext cx="250" cy="1"/>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7" name="Rectangle 759"/>
                    <p:cNvSpPr>
                      <a:spLocks noChangeArrowheads="1"/>
                    </p:cNvSpPr>
                    <p:nvPr/>
                  </p:nvSpPr>
                  <p:spPr bwMode="auto">
                    <a:xfrm>
                      <a:off x="4258" y="3654"/>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8" name="Rectangle 760"/>
                    <p:cNvSpPr>
                      <a:spLocks noChangeArrowheads="1"/>
                    </p:cNvSpPr>
                    <p:nvPr/>
                  </p:nvSpPr>
                  <p:spPr bwMode="auto">
                    <a:xfrm>
                      <a:off x="4258" y="3656"/>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9" name="Rectangle 761"/>
                    <p:cNvSpPr>
                      <a:spLocks noChangeArrowheads="1"/>
                    </p:cNvSpPr>
                    <p:nvPr/>
                  </p:nvSpPr>
                  <p:spPr bwMode="auto">
                    <a:xfrm>
                      <a:off x="4258" y="3657"/>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0" name="Rectangle 762"/>
                    <p:cNvSpPr>
                      <a:spLocks noChangeArrowheads="1"/>
                    </p:cNvSpPr>
                    <p:nvPr/>
                  </p:nvSpPr>
                  <p:spPr bwMode="auto">
                    <a:xfrm>
                      <a:off x="4258" y="3659"/>
                      <a:ext cx="250" cy="2"/>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1" name="Rectangle 763"/>
                    <p:cNvSpPr>
                      <a:spLocks noChangeArrowheads="1"/>
                    </p:cNvSpPr>
                    <p:nvPr/>
                  </p:nvSpPr>
                  <p:spPr bwMode="auto">
                    <a:xfrm>
                      <a:off x="4258" y="3661"/>
                      <a:ext cx="250" cy="1"/>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2" name="Rectangle 764"/>
                    <p:cNvSpPr>
                      <a:spLocks noChangeArrowheads="1"/>
                    </p:cNvSpPr>
                    <p:nvPr/>
                  </p:nvSpPr>
                  <p:spPr bwMode="auto">
                    <a:xfrm>
                      <a:off x="4258" y="3662"/>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3" name="Rectangle 765"/>
                    <p:cNvSpPr>
                      <a:spLocks noChangeArrowheads="1"/>
                    </p:cNvSpPr>
                    <p:nvPr/>
                  </p:nvSpPr>
                  <p:spPr bwMode="auto">
                    <a:xfrm>
                      <a:off x="4258" y="3664"/>
                      <a:ext cx="250" cy="1"/>
                    </a:xfrm>
                    <a:prstGeom prst="rect">
                      <a:avLst/>
                    </a:prstGeom>
                    <a:solidFill>
                      <a:srgbClr val="A8A8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4" name="Rectangle 766"/>
                    <p:cNvSpPr>
                      <a:spLocks noChangeArrowheads="1"/>
                    </p:cNvSpPr>
                    <p:nvPr/>
                  </p:nvSpPr>
                  <p:spPr bwMode="auto">
                    <a:xfrm>
                      <a:off x="4258" y="3665"/>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5" name="Rectangle 767"/>
                    <p:cNvSpPr>
                      <a:spLocks noChangeArrowheads="1"/>
                    </p:cNvSpPr>
                    <p:nvPr/>
                  </p:nvSpPr>
                  <p:spPr bwMode="auto">
                    <a:xfrm>
                      <a:off x="4258" y="3667"/>
                      <a:ext cx="250" cy="2"/>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6" name="Rectangle 768"/>
                    <p:cNvSpPr>
                      <a:spLocks noChangeArrowheads="1"/>
                    </p:cNvSpPr>
                    <p:nvPr/>
                  </p:nvSpPr>
                  <p:spPr bwMode="auto">
                    <a:xfrm>
                      <a:off x="4258" y="3669"/>
                      <a:ext cx="250" cy="1"/>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7" name="Rectangle 769"/>
                    <p:cNvSpPr>
                      <a:spLocks noChangeArrowheads="1"/>
                    </p:cNvSpPr>
                    <p:nvPr/>
                  </p:nvSpPr>
                  <p:spPr bwMode="auto">
                    <a:xfrm>
                      <a:off x="4258" y="3670"/>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8" name="Rectangle 770"/>
                    <p:cNvSpPr>
                      <a:spLocks noChangeArrowheads="1"/>
                    </p:cNvSpPr>
                    <p:nvPr/>
                  </p:nvSpPr>
                  <p:spPr bwMode="auto">
                    <a:xfrm>
                      <a:off x="4258" y="3672"/>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9" name="Rectangle 771"/>
                    <p:cNvSpPr>
                      <a:spLocks noChangeArrowheads="1"/>
                    </p:cNvSpPr>
                    <p:nvPr/>
                  </p:nvSpPr>
                  <p:spPr bwMode="auto">
                    <a:xfrm>
                      <a:off x="4258" y="367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0" name="Rectangle 772"/>
                    <p:cNvSpPr>
                      <a:spLocks noChangeArrowheads="1"/>
                    </p:cNvSpPr>
                    <p:nvPr/>
                  </p:nvSpPr>
                  <p:spPr bwMode="auto">
                    <a:xfrm>
                      <a:off x="4258" y="3675"/>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1" name="Rectangle 773"/>
                    <p:cNvSpPr>
                      <a:spLocks noChangeArrowheads="1"/>
                    </p:cNvSpPr>
                    <p:nvPr/>
                  </p:nvSpPr>
                  <p:spPr bwMode="auto">
                    <a:xfrm>
                      <a:off x="4258" y="3677"/>
                      <a:ext cx="250" cy="1"/>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2" name="Rectangle 774"/>
                    <p:cNvSpPr>
                      <a:spLocks noChangeArrowheads="1"/>
                    </p:cNvSpPr>
                    <p:nvPr/>
                  </p:nvSpPr>
                  <p:spPr bwMode="auto">
                    <a:xfrm>
                      <a:off x="4258" y="367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3" name="Rectangle 775"/>
                    <p:cNvSpPr>
                      <a:spLocks noChangeArrowheads="1"/>
                    </p:cNvSpPr>
                    <p:nvPr/>
                  </p:nvSpPr>
                  <p:spPr bwMode="auto">
                    <a:xfrm>
                      <a:off x="4258" y="3680"/>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4" name="Rectangle 776"/>
                    <p:cNvSpPr>
                      <a:spLocks noChangeArrowheads="1"/>
                    </p:cNvSpPr>
                    <p:nvPr/>
                  </p:nvSpPr>
                  <p:spPr bwMode="auto">
                    <a:xfrm>
                      <a:off x="4258" y="3681"/>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5" name="Rectangle 777"/>
                    <p:cNvSpPr>
                      <a:spLocks noChangeArrowheads="1"/>
                    </p:cNvSpPr>
                    <p:nvPr/>
                  </p:nvSpPr>
                  <p:spPr bwMode="auto">
                    <a:xfrm>
                      <a:off x="4258" y="368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6" name="Rectangle 778"/>
                    <p:cNvSpPr>
                      <a:spLocks noChangeArrowheads="1"/>
                    </p:cNvSpPr>
                    <p:nvPr/>
                  </p:nvSpPr>
                  <p:spPr bwMode="auto">
                    <a:xfrm>
                      <a:off x="4258" y="3685"/>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7" name="Rectangle 779"/>
                    <p:cNvSpPr>
                      <a:spLocks noChangeArrowheads="1"/>
                    </p:cNvSpPr>
                    <p:nvPr/>
                  </p:nvSpPr>
                  <p:spPr bwMode="auto">
                    <a:xfrm>
                      <a:off x="4258" y="3686"/>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8" name="Rectangle 780"/>
                    <p:cNvSpPr>
                      <a:spLocks noChangeArrowheads="1"/>
                    </p:cNvSpPr>
                    <p:nvPr/>
                  </p:nvSpPr>
                  <p:spPr bwMode="auto">
                    <a:xfrm>
                      <a:off x="4258" y="3688"/>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9" name="Rectangle 781"/>
                    <p:cNvSpPr>
                      <a:spLocks noChangeArrowheads="1"/>
                    </p:cNvSpPr>
                    <p:nvPr/>
                  </p:nvSpPr>
                  <p:spPr bwMode="auto">
                    <a:xfrm>
                      <a:off x="4258" y="3690"/>
                      <a:ext cx="250" cy="1"/>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0" name="Rectangle 782"/>
                    <p:cNvSpPr>
                      <a:spLocks noChangeArrowheads="1"/>
                    </p:cNvSpPr>
                    <p:nvPr/>
                  </p:nvSpPr>
                  <p:spPr bwMode="auto">
                    <a:xfrm>
                      <a:off x="4258" y="3691"/>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1" name="Rectangle 783"/>
                    <p:cNvSpPr>
                      <a:spLocks noChangeArrowheads="1"/>
                    </p:cNvSpPr>
                    <p:nvPr/>
                  </p:nvSpPr>
                  <p:spPr bwMode="auto">
                    <a:xfrm>
                      <a:off x="4258" y="3693"/>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2" name="Rectangle 784"/>
                    <p:cNvSpPr>
                      <a:spLocks noChangeArrowheads="1"/>
                    </p:cNvSpPr>
                    <p:nvPr/>
                  </p:nvSpPr>
                  <p:spPr bwMode="auto">
                    <a:xfrm>
                      <a:off x="4258" y="3694"/>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3" name="Rectangle 785"/>
                    <p:cNvSpPr>
                      <a:spLocks noChangeArrowheads="1"/>
                    </p:cNvSpPr>
                    <p:nvPr/>
                  </p:nvSpPr>
                  <p:spPr bwMode="auto">
                    <a:xfrm>
                      <a:off x="4258" y="3696"/>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4" name="Rectangle 786"/>
                    <p:cNvSpPr>
                      <a:spLocks noChangeArrowheads="1"/>
                    </p:cNvSpPr>
                    <p:nvPr/>
                  </p:nvSpPr>
                  <p:spPr bwMode="auto">
                    <a:xfrm>
                      <a:off x="4258" y="3698"/>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5" name="Rectangle 787"/>
                    <p:cNvSpPr>
                      <a:spLocks noChangeArrowheads="1"/>
                    </p:cNvSpPr>
                    <p:nvPr/>
                  </p:nvSpPr>
                  <p:spPr bwMode="auto">
                    <a:xfrm>
                      <a:off x="4258" y="3699"/>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6" name="Rectangle 788"/>
                    <p:cNvSpPr>
                      <a:spLocks noChangeArrowheads="1"/>
                    </p:cNvSpPr>
                    <p:nvPr/>
                  </p:nvSpPr>
                  <p:spPr bwMode="auto">
                    <a:xfrm>
                      <a:off x="4258" y="3701"/>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7" name="Rectangle 789"/>
                    <p:cNvSpPr>
                      <a:spLocks noChangeArrowheads="1"/>
                    </p:cNvSpPr>
                    <p:nvPr/>
                  </p:nvSpPr>
                  <p:spPr bwMode="auto">
                    <a:xfrm>
                      <a:off x="4258" y="3702"/>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8" name="Rectangle 790"/>
                    <p:cNvSpPr>
                      <a:spLocks noChangeArrowheads="1"/>
                    </p:cNvSpPr>
                    <p:nvPr/>
                  </p:nvSpPr>
                  <p:spPr bwMode="auto">
                    <a:xfrm>
                      <a:off x="4258" y="370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9" name="Rectangle 791"/>
                    <p:cNvSpPr>
                      <a:spLocks noChangeArrowheads="1"/>
                    </p:cNvSpPr>
                    <p:nvPr/>
                  </p:nvSpPr>
                  <p:spPr bwMode="auto">
                    <a:xfrm>
                      <a:off x="4258" y="3706"/>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0" name="Rectangle 792"/>
                    <p:cNvSpPr>
                      <a:spLocks noChangeArrowheads="1"/>
                    </p:cNvSpPr>
                    <p:nvPr/>
                  </p:nvSpPr>
                  <p:spPr bwMode="auto">
                    <a:xfrm>
                      <a:off x="4258" y="3707"/>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1" name="Rectangle 793"/>
                    <p:cNvSpPr>
                      <a:spLocks noChangeArrowheads="1"/>
                    </p:cNvSpPr>
                    <p:nvPr/>
                  </p:nvSpPr>
                  <p:spPr bwMode="auto">
                    <a:xfrm>
                      <a:off x="4258" y="3709"/>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2" name="Rectangle 794"/>
                    <p:cNvSpPr>
                      <a:spLocks noChangeArrowheads="1"/>
                    </p:cNvSpPr>
                    <p:nvPr/>
                  </p:nvSpPr>
                  <p:spPr bwMode="auto">
                    <a:xfrm>
                      <a:off x="4258" y="3710"/>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3" name="Rectangle 795"/>
                    <p:cNvSpPr>
                      <a:spLocks noChangeArrowheads="1"/>
                    </p:cNvSpPr>
                    <p:nvPr/>
                  </p:nvSpPr>
                  <p:spPr bwMode="auto">
                    <a:xfrm>
                      <a:off x="4258" y="3712"/>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4" name="Rectangle 796"/>
                    <p:cNvSpPr>
                      <a:spLocks noChangeArrowheads="1"/>
                    </p:cNvSpPr>
                    <p:nvPr/>
                  </p:nvSpPr>
                  <p:spPr bwMode="auto">
                    <a:xfrm>
                      <a:off x="4258" y="3714"/>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5" name="Rectangle 797"/>
                    <p:cNvSpPr>
                      <a:spLocks noChangeArrowheads="1"/>
                    </p:cNvSpPr>
                    <p:nvPr/>
                  </p:nvSpPr>
                  <p:spPr bwMode="auto">
                    <a:xfrm>
                      <a:off x="4258" y="3715"/>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6" name="Rectangle 798"/>
                    <p:cNvSpPr>
                      <a:spLocks noChangeArrowheads="1"/>
                    </p:cNvSpPr>
                    <p:nvPr/>
                  </p:nvSpPr>
                  <p:spPr bwMode="auto">
                    <a:xfrm>
                      <a:off x="4258" y="3717"/>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7" name="Rectangle 799"/>
                    <p:cNvSpPr>
                      <a:spLocks noChangeArrowheads="1"/>
                    </p:cNvSpPr>
                    <p:nvPr/>
                  </p:nvSpPr>
                  <p:spPr bwMode="auto">
                    <a:xfrm>
                      <a:off x="4258" y="371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8" name="Rectangle 800"/>
                    <p:cNvSpPr>
                      <a:spLocks noChangeArrowheads="1"/>
                    </p:cNvSpPr>
                    <p:nvPr/>
                  </p:nvSpPr>
                  <p:spPr bwMode="auto">
                    <a:xfrm>
                      <a:off x="4258" y="3720"/>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809" name="Rectangle 801"/>
                  <p:cNvSpPr>
                    <a:spLocks noChangeArrowheads="1"/>
                  </p:cNvSpPr>
                  <p:nvPr/>
                </p:nvSpPr>
                <p:spPr bwMode="auto">
                  <a:xfrm>
                    <a:off x="4258" y="3722"/>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0" name="Rectangle 802"/>
                  <p:cNvSpPr>
                    <a:spLocks noChangeArrowheads="1"/>
                  </p:cNvSpPr>
                  <p:nvPr/>
                </p:nvSpPr>
                <p:spPr bwMode="auto">
                  <a:xfrm>
                    <a:off x="4258" y="3723"/>
                    <a:ext cx="250" cy="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804" name="Freeform 803"/>
                <p:cNvSpPr>
                  <a:spLocks/>
                </p:cNvSpPr>
                <p:nvPr/>
              </p:nvSpPr>
              <p:spPr bwMode="auto">
                <a:xfrm>
                  <a:off x="4258" y="3403"/>
                  <a:ext cx="247" cy="79"/>
                </a:xfrm>
                <a:custGeom>
                  <a:avLst/>
                  <a:gdLst>
                    <a:gd name="T0" fmla="*/ 0 w 247"/>
                    <a:gd name="T1" fmla="*/ 40 h 79"/>
                    <a:gd name="T2" fmla="*/ 2 w 247"/>
                    <a:gd name="T3" fmla="*/ 49 h 79"/>
                    <a:gd name="T4" fmla="*/ 11 w 247"/>
                    <a:gd name="T5" fmla="*/ 55 h 79"/>
                    <a:gd name="T6" fmla="*/ 21 w 247"/>
                    <a:gd name="T7" fmla="*/ 61 h 79"/>
                    <a:gd name="T8" fmla="*/ 36 w 247"/>
                    <a:gd name="T9" fmla="*/ 68 h 79"/>
                    <a:gd name="T10" fmla="*/ 55 w 247"/>
                    <a:gd name="T11" fmla="*/ 73 h 79"/>
                    <a:gd name="T12" fmla="*/ 76 w 247"/>
                    <a:gd name="T13" fmla="*/ 76 h 79"/>
                    <a:gd name="T14" fmla="*/ 98 w 247"/>
                    <a:gd name="T15" fmla="*/ 79 h 79"/>
                    <a:gd name="T16" fmla="*/ 123 w 247"/>
                    <a:gd name="T17" fmla="*/ 79 h 79"/>
                    <a:gd name="T18" fmla="*/ 149 w 247"/>
                    <a:gd name="T19" fmla="*/ 79 h 79"/>
                    <a:gd name="T20" fmla="*/ 171 w 247"/>
                    <a:gd name="T21" fmla="*/ 76 h 79"/>
                    <a:gd name="T22" fmla="*/ 192 w 247"/>
                    <a:gd name="T23" fmla="*/ 73 h 79"/>
                    <a:gd name="T24" fmla="*/ 211 w 247"/>
                    <a:gd name="T25" fmla="*/ 68 h 79"/>
                    <a:gd name="T26" fmla="*/ 226 w 247"/>
                    <a:gd name="T27" fmla="*/ 61 h 79"/>
                    <a:gd name="T28" fmla="*/ 236 w 247"/>
                    <a:gd name="T29" fmla="*/ 55 h 79"/>
                    <a:gd name="T30" fmla="*/ 245 w 247"/>
                    <a:gd name="T31" fmla="*/ 49 h 79"/>
                    <a:gd name="T32" fmla="*/ 247 w 247"/>
                    <a:gd name="T33" fmla="*/ 40 h 79"/>
                    <a:gd name="T34" fmla="*/ 245 w 247"/>
                    <a:gd name="T35" fmla="*/ 32 h 79"/>
                    <a:gd name="T36" fmla="*/ 236 w 247"/>
                    <a:gd name="T37" fmla="*/ 24 h 79"/>
                    <a:gd name="T38" fmla="*/ 226 w 247"/>
                    <a:gd name="T39" fmla="*/ 18 h 79"/>
                    <a:gd name="T40" fmla="*/ 211 w 247"/>
                    <a:gd name="T41" fmla="*/ 12 h 79"/>
                    <a:gd name="T42" fmla="*/ 192 w 247"/>
                    <a:gd name="T43" fmla="*/ 7 h 79"/>
                    <a:gd name="T44" fmla="*/ 171 w 247"/>
                    <a:gd name="T45" fmla="*/ 3 h 79"/>
                    <a:gd name="T46" fmla="*/ 149 w 247"/>
                    <a:gd name="T47" fmla="*/ 2 h 79"/>
                    <a:gd name="T48" fmla="*/ 123 w 247"/>
                    <a:gd name="T49" fmla="*/ 0 h 79"/>
                    <a:gd name="T50" fmla="*/ 98 w 247"/>
                    <a:gd name="T51" fmla="*/ 2 h 79"/>
                    <a:gd name="T52" fmla="*/ 76 w 247"/>
                    <a:gd name="T53" fmla="*/ 3 h 79"/>
                    <a:gd name="T54" fmla="*/ 55 w 247"/>
                    <a:gd name="T55" fmla="*/ 7 h 79"/>
                    <a:gd name="T56" fmla="*/ 36 w 247"/>
                    <a:gd name="T57" fmla="*/ 12 h 79"/>
                    <a:gd name="T58" fmla="*/ 21 w 247"/>
                    <a:gd name="T59" fmla="*/ 18 h 79"/>
                    <a:gd name="T60" fmla="*/ 11 w 247"/>
                    <a:gd name="T61" fmla="*/ 24 h 79"/>
                    <a:gd name="T62" fmla="*/ 2 w 247"/>
                    <a:gd name="T63" fmla="*/ 32 h 79"/>
                    <a:gd name="T64" fmla="*/ 0 w 247"/>
                    <a:gd name="T65" fmla="*/ 40 h 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7"/>
                    <a:gd name="T100" fmla="*/ 0 h 79"/>
                    <a:gd name="T101" fmla="*/ 247 w 247"/>
                    <a:gd name="T102" fmla="*/ 79 h 7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7" h="79">
                      <a:moveTo>
                        <a:pt x="0" y="40"/>
                      </a:moveTo>
                      <a:lnTo>
                        <a:pt x="2" y="49"/>
                      </a:lnTo>
                      <a:lnTo>
                        <a:pt x="11" y="55"/>
                      </a:lnTo>
                      <a:lnTo>
                        <a:pt x="21" y="61"/>
                      </a:lnTo>
                      <a:lnTo>
                        <a:pt x="36" y="68"/>
                      </a:lnTo>
                      <a:lnTo>
                        <a:pt x="55" y="73"/>
                      </a:lnTo>
                      <a:lnTo>
                        <a:pt x="76" y="76"/>
                      </a:lnTo>
                      <a:lnTo>
                        <a:pt x="98" y="79"/>
                      </a:lnTo>
                      <a:lnTo>
                        <a:pt x="123" y="79"/>
                      </a:lnTo>
                      <a:lnTo>
                        <a:pt x="149" y="79"/>
                      </a:lnTo>
                      <a:lnTo>
                        <a:pt x="171" y="76"/>
                      </a:lnTo>
                      <a:lnTo>
                        <a:pt x="192" y="73"/>
                      </a:lnTo>
                      <a:lnTo>
                        <a:pt x="211" y="68"/>
                      </a:lnTo>
                      <a:lnTo>
                        <a:pt x="226" y="61"/>
                      </a:lnTo>
                      <a:lnTo>
                        <a:pt x="236" y="55"/>
                      </a:lnTo>
                      <a:lnTo>
                        <a:pt x="245" y="49"/>
                      </a:lnTo>
                      <a:lnTo>
                        <a:pt x="247" y="40"/>
                      </a:lnTo>
                      <a:lnTo>
                        <a:pt x="245" y="32"/>
                      </a:lnTo>
                      <a:lnTo>
                        <a:pt x="236" y="24"/>
                      </a:lnTo>
                      <a:lnTo>
                        <a:pt x="226" y="18"/>
                      </a:lnTo>
                      <a:lnTo>
                        <a:pt x="211" y="12"/>
                      </a:lnTo>
                      <a:lnTo>
                        <a:pt x="192" y="7"/>
                      </a:lnTo>
                      <a:lnTo>
                        <a:pt x="171" y="3"/>
                      </a:lnTo>
                      <a:lnTo>
                        <a:pt x="149" y="2"/>
                      </a:lnTo>
                      <a:lnTo>
                        <a:pt x="123" y="0"/>
                      </a:lnTo>
                      <a:lnTo>
                        <a:pt x="98" y="2"/>
                      </a:lnTo>
                      <a:lnTo>
                        <a:pt x="76" y="3"/>
                      </a:lnTo>
                      <a:lnTo>
                        <a:pt x="55" y="7"/>
                      </a:lnTo>
                      <a:lnTo>
                        <a:pt x="36" y="12"/>
                      </a:lnTo>
                      <a:lnTo>
                        <a:pt x="21" y="18"/>
                      </a:lnTo>
                      <a:lnTo>
                        <a:pt x="11" y="24"/>
                      </a:lnTo>
                      <a:lnTo>
                        <a:pt x="2" y="32"/>
                      </a:lnTo>
                      <a:lnTo>
                        <a:pt x="0" y="40"/>
                      </a:lnTo>
                      <a:close/>
                    </a:path>
                  </a:pathLst>
                </a:custGeom>
                <a:solidFill>
                  <a:srgbClr val="CD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805" name="Freeform 804"/>
                <p:cNvSpPr>
                  <a:spLocks/>
                </p:cNvSpPr>
                <p:nvPr/>
              </p:nvSpPr>
              <p:spPr bwMode="auto">
                <a:xfrm>
                  <a:off x="4258" y="3403"/>
                  <a:ext cx="247" cy="319"/>
                </a:xfrm>
                <a:custGeom>
                  <a:avLst/>
                  <a:gdLst>
                    <a:gd name="T0" fmla="*/ 123 w 247"/>
                    <a:gd name="T1" fmla="*/ 0 h 319"/>
                    <a:gd name="T2" fmla="*/ 98 w 247"/>
                    <a:gd name="T3" fmla="*/ 2 h 319"/>
                    <a:gd name="T4" fmla="*/ 76 w 247"/>
                    <a:gd name="T5" fmla="*/ 3 h 319"/>
                    <a:gd name="T6" fmla="*/ 55 w 247"/>
                    <a:gd name="T7" fmla="*/ 7 h 319"/>
                    <a:gd name="T8" fmla="*/ 36 w 247"/>
                    <a:gd name="T9" fmla="*/ 12 h 319"/>
                    <a:gd name="T10" fmla="*/ 21 w 247"/>
                    <a:gd name="T11" fmla="*/ 18 h 319"/>
                    <a:gd name="T12" fmla="*/ 11 w 247"/>
                    <a:gd name="T13" fmla="*/ 24 h 319"/>
                    <a:gd name="T14" fmla="*/ 2 w 247"/>
                    <a:gd name="T15" fmla="*/ 32 h 319"/>
                    <a:gd name="T16" fmla="*/ 0 w 247"/>
                    <a:gd name="T17" fmla="*/ 40 h 319"/>
                    <a:gd name="T18" fmla="*/ 0 w 247"/>
                    <a:gd name="T19" fmla="*/ 278 h 319"/>
                    <a:gd name="T20" fmla="*/ 2 w 247"/>
                    <a:gd name="T21" fmla="*/ 287 h 319"/>
                    <a:gd name="T22" fmla="*/ 11 w 247"/>
                    <a:gd name="T23" fmla="*/ 295 h 319"/>
                    <a:gd name="T24" fmla="*/ 21 w 247"/>
                    <a:gd name="T25" fmla="*/ 301 h 319"/>
                    <a:gd name="T26" fmla="*/ 36 w 247"/>
                    <a:gd name="T27" fmla="*/ 307 h 319"/>
                    <a:gd name="T28" fmla="*/ 55 w 247"/>
                    <a:gd name="T29" fmla="*/ 312 h 319"/>
                    <a:gd name="T30" fmla="*/ 76 w 247"/>
                    <a:gd name="T31" fmla="*/ 315 h 319"/>
                    <a:gd name="T32" fmla="*/ 98 w 247"/>
                    <a:gd name="T33" fmla="*/ 319 h 319"/>
                    <a:gd name="T34" fmla="*/ 123 w 247"/>
                    <a:gd name="T35" fmla="*/ 319 h 319"/>
                    <a:gd name="T36" fmla="*/ 149 w 247"/>
                    <a:gd name="T37" fmla="*/ 319 h 319"/>
                    <a:gd name="T38" fmla="*/ 171 w 247"/>
                    <a:gd name="T39" fmla="*/ 315 h 319"/>
                    <a:gd name="T40" fmla="*/ 192 w 247"/>
                    <a:gd name="T41" fmla="*/ 312 h 319"/>
                    <a:gd name="T42" fmla="*/ 211 w 247"/>
                    <a:gd name="T43" fmla="*/ 307 h 319"/>
                    <a:gd name="T44" fmla="*/ 226 w 247"/>
                    <a:gd name="T45" fmla="*/ 301 h 319"/>
                    <a:gd name="T46" fmla="*/ 236 w 247"/>
                    <a:gd name="T47" fmla="*/ 295 h 319"/>
                    <a:gd name="T48" fmla="*/ 245 w 247"/>
                    <a:gd name="T49" fmla="*/ 287 h 319"/>
                    <a:gd name="T50" fmla="*/ 247 w 247"/>
                    <a:gd name="T51" fmla="*/ 278 h 319"/>
                    <a:gd name="T52" fmla="*/ 247 w 247"/>
                    <a:gd name="T53" fmla="*/ 40 h 319"/>
                    <a:gd name="T54" fmla="*/ 245 w 247"/>
                    <a:gd name="T55" fmla="*/ 32 h 319"/>
                    <a:gd name="T56" fmla="*/ 236 w 247"/>
                    <a:gd name="T57" fmla="*/ 24 h 319"/>
                    <a:gd name="T58" fmla="*/ 226 w 247"/>
                    <a:gd name="T59" fmla="*/ 18 h 319"/>
                    <a:gd name="T60" fmla="*/ 211 w 247"/>
                    <a:gd name="T61" fmla="*/ 12 h 319"/>
                    <a:gd name="T62" fmla="*/ 192 w 247"/>
                    <a:gd name="T63" fmla="*/ 7 h 319"/>
                    <a:gd name="T64" fmla="*/ 171 w 247"/>
                    <a:gd name="T65" fmla="*/ 3 h 319"/>
                    <a:gd name="T66" fmla="*/ 149 w 247"/>
                    <a:gd name="T67" fmla="*/ 2 h 319"/>
                    <a:gd name="T68" fmla="*/ 123 w 247"/>
                    <a:gd name="T69" fmla="*/ 0 h 3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7"/>
                    <a:gd name="T106" fmla="*/ 0 h 319"/>
                    <a:gd name="T107" fmla="*/ 247 w 247"/>
                    <a:gd name="T108" fmla="*/ 319 h 3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7" h="319">
                      <a:moveTo>
                        <a:pt x="123" y="0"/>
                      </a:moveTo>
                      <a:lnTo>
                        <a:pt x="98" y="2"/>
                      </a:lnTo>
                      <a:lnTo>
                        <a:pt x="76" y="3"/>
                      </a:lnTo>
                      <a:lnTo>
                        <a:pt x="55" y="7"/>
                      </a:lnTo>
                      <a:lnTo>
                        <a:pt x="36" y="12"/>
                      </a:lnTo>
                      <a:lnTo>
                        <a:pt x="21" y="18"/>
                      </a:lnTo>
                      <a:lnTo>
                        <a:pt x="11" y="24"/>
                      </a:lnTo>
                      <a:lnTo>
                        <a:pt x="2" y="32"/>
                      </a:lnTo>
                      <a:lnTo>
                        <a:pt x="0" y="40"/>
                      </a:lnTo>
                      <a:lnTo>
                        <a:pt x="0" y="278"/>
                      </a:lnTo>
                      <a:lnTo>
                        <a:pt x="2" y="287"/>
                      </a:lnTo>
                      <a:lnTo>
                        <a:pt x="11" y="295"/>
                      </a:lnTo>
                      <a:lnTo>
                        <a:pt x="21" y="301"/>
                      </a:lnTo>
                      <a:lnTo>
                        <a:pt x="36" y="307"/>
                      </a:lnTo>
                      <a:lnTo>
                        <a:pt x="55" y="312"/>
                      </a:lnTo>
                      <a:lnTo>
                        <a:pt x="76" y="315"/>
                      </a:lnTo>
                      <a:lnTo>
                        <a:pt x="98" y="319"/>
                      </a:lnTo>
                      <a:lnTo>
                        <a:pt x="123" y="319"/>
                      </a:lnTo>
                      <a:lnTo>
                        <a:pt x="149" y="319"/>
                      </a:lnTo>
                      <a:lnTo>
                        <a:pt x="171" y="315"/>
                      </a:lnTo>
                      <a:lnTo>
                        <a:pt x="192" y="312"/>
                      </a:lnTo>
                      <a:lnTo>
                        <a:pt x="211" y="307"/>
                      </a:lnTo>
                      <a:lnTo>
                        <a:pt x="226" y="301"/>
                      </a:lnTo>
                      <a:lnTo>
                        <a:pt x="236" y="295"/>
                      </a:lnTo>
                      <a:lnTo>
                        <a:pt x="245" y="287"/>
                      </a:lnTo>
                      <a:lnTo>
                        <a:pt x="247" y="278"/>
                      </a:lnTo>
                      <a:lnTo>
                        <a:pt x="247" y="40"/>
                      </a:lnTo>
                      <a:lnTo>
                        <a:pt x="245" y="32"/>
                      </a:lnTo>
                      <a:lnTo>
                        <a:pt x="236" y="24"/>
                      </a:lnTo>
                      <a:lnTo>
                        <a:pt x="226" y="18"/>
                      </a:lnTo>
                      <a:lnTo>
                        <a:pt x="211" y="12"/>
                      </a:lnTo>
                      <a:lnTo>
                        <a:pt x="192" y="7"/>
                      </a:lnTo>
                      <a:lnTo>
                        <a:pt x="171" y="3"/>
                      </a:lnTo>
                      <a:lnTo>
                        <a:pt x="149" y="2"/>
                      </a:lnTo>
                      <a:lnTo>
                        <a:pt x="123"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806" name="Freeform 805"/>
                <p:cNvSpPr>
                  <a:spLocks/>
                </p:cNvSpPr>
                <p:nvPr/>
              </p:nvSpPr>
              <p:spPr bwMode="auto">
                <a:xfrm>
                  <a:off x="4258" y="3443"/>
                  <a:ext cx="247" cy="39"/>
                </a:xfrm>
                <a:custGeom>
                  <a:avLst/>
                  <a:gdLst>
                    <a:gd name="T0" fmla="*/ 0 w 247"/>
                    <a:gd name="T1" fmla="*/ 0 h 39"/>
                    <a:gd name="T2" fmla="*/ 2 w 247"/>
                    <a:gd name="T3" fmla="*/ 9 h 39"/>
                    <a:gd name="T4" fmla="*/ 11 w 247"/>
                    <a:gd name="T5" fmla="*/ 15 h 39"/>
                    <a:gd name="T6" fmla="*/ 21 w 247"/>
                    <a:gd name="T7" fmla="*/ 21 h 39"/>
                    <a:gd name="T8" fmla="*/ 36 w 247"/>
                    <a:gd name="T9" fmla="*/ 28 h 39"/>
                    <a:gd name="T10" fmla="*/ 55 w 247"/>
                    <a:gd name="T11" fmla="*/ 33 h 39"/>
                    <a:gd name="T12" fmla="*/ 76 w 247"/>
                    <a:gd name="T13" fmla="*/ 36 h 39"/>
                    <a:gd name="T14" fmla="*/ 98 w 247"/>
                    <a:gd name="T15" fmla="*/ 39 h 39"/>
                    <a:gd name="T16" fmla="*/ 123 w 247"/>
                    <a:gd name="T17" fmla="*/ 39 h 39"/>
                    <a:gd name="T18" fmla="*/ 149 w 247"/>
                    <a:gd name="T19" fmla="*/ 39 h 39"/>
                    <a:gd name="T20" fmla="*/ 171 w 247"/>
                    <a:gd name="T21" fmla="*/ 36 h 39"/>
                    <a:gd name="T22" fmla="*/ 192 w 247"/>
                    <a:gd name="T23" fmla="*/ 33 h 39"/>
                    <a:gd name="T24" fmla="*/ 211 w 247"/>
                    <a:gd name="T25" fmla="*/ 28 h 39"/>
                    <a:gd name="T26" fmla="*/ 226 w 247"/>
                    <a:gd name="T27" fmla="*/ 21 h 39"/>
                    <a:gd name="T28" fmla="*/ 236 w 247"/>
                    <a:gd name="T29" fmla="*/ 15 h 39"/>
                    <a:gd name="T30" fmla="*/ 245 w 247"/>
                    <a:gd name="T31" fmla="*/ 9 h 39"/>
                    <a:gd name="T32" fmla="*/ 247 w 247"/>
                    <a:gd name="T33" fmla="*/ 0 h 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7"/>
                    <a:gd name="T52" fmla="*/ 0 h 39"/>
                    <a:gd name="T53" fmla="*/ 247 w 247"/>
                    <a:gd name="T54" fmla="*/ 39 h 3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7" h="39">
                      <a:moveTo>
                        <a:pt x="0" y="0"/>
                      </a:moveTo>
                      <a:lnTo>
                        <a:pt x="2" y="9"/>
                      </a:lnTo>
                      <a:lnTo>
                        <a:pt x="11" y="15"/>
                      </a:lnTo>
                      <a:lnTo>
                        <a:pt x="21" y="21"/>
                      </a:lnTo>
                      <a:lnTo>
                        <a:pt x="36" y="28"/>
                      </a:lnTo>
                      <a:lnTo>
                        <a:pt x="55" y="33"/>
                      </a:lnTo>
                      <a:lnTo>
                        <a:pt x="76" y="36"/>
                      </a:lnTo>
                      <a:lnTo>
                        <a:pt x="98" y="39"/>
                      </a:lnTo>
                      <a:lnTo>
                        <a:pt x="123" y="39"/>
                      </a:lnTo>
                      <a:lnTo>
                        <a:pt x="149" y="39"/>
                      </a:lnTo>
                      <a:lnTo>
                        <a:pt x="171" y="36"/>
                      </a:lnTo>
                      <a:lnTo>
                        <a:pt x="192" y="33"/>
                      </a:lnTo>
                      <a:lnTo>
                        <a:pt x="211" y="28"/>
                      </a:lnTo>
                      <a:lnTo>
                        <a:pt x="226" y="21"/>
                      </a:lnTo>
                      <a:lnTo>
                        <a:pt x="236" y="15"/>
                      </a:lnTo>
                      <a:lnTo>
                        <a:pt x="245" y="9"/>
                      </a:lnTo>
                      <a:lnTo>
                        <a:pt x="247" y="0"/>
                      </a:lnTo>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cxnSp>
            <p:nvCxnSpPr>
              <p:cNvPr id="125798" name="AutoShape 806"/>
              <p:cNvCxnSpPr>
                <a:cxnSpLocks noChangeShapeType="1"/>
                <a:stCxn id="138512" idx="2"/>
                <a:endCxn id="125941" idx="1"/>
              </p:cNvCxnSpPr>
              <p:nvPr/>
            </p:nvCxnSpPr>
            <p:spPr bwMode="auto">
              <a:xfrm rot="16200000" flipH="1">
                <a:off x="4255" y="3683"/>
                <a:ext cx="339" cy="385"/>
              </a:xfrm>
              <a:prstGeom prst="bentConnector2">
                <a:avLst/>
              </a:prstGeom>
              <a:noFill/>
              <a:ln w="38100"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25799" name="Text Box 807"/>
              <p:cNvSpPr txBox="1">
                <a:spLocks noChangeArrowheads="1"/>
              </p:cNvSpPr>
              <p:nvPr/>
            </p:nvSpPr>
            <p:spPr bwMode="auto">
              <a:xfrm>
                <a:off x="2404" y="2899"/>
                <a:ext cx="36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02016B"/>
                    </a:solidFill>
                    <a:latin typeface="Comic Sans MS" charset="0"/>
                  </a:rPr>
                  <a:t>~ sec</a:t>
                </a:r>
              </a:p>
            </p:txBody>
          </p:sp>
          <p:cxnSp>
            <p:nvCxnSpPr>
              <p:cNvPr id="125800" name="AutoShape 808"/>
              <p:cNvCxnSpPr>
                <a:cxnSpLocks noChangeShapeType="1"/>
                <a:stCxn id="138588" idx="2"/>
                <a:endCxn id="138514" idx="0"/>
              </p:cNvCxnSpPr>
              <p:nvPr/>
            </p:nvCxnSpPr>
            <p:spPr bwMode="auto">
              <a:xfrm rot="5400000">
                <a:off x="4165" y="3538"/>
                <a:ext cx="116" cy="6"/>
              </a:xfrm>
              <a:prstGeom prst="bentConnector3">
                <a:avLst>
                  <a:gd name="adj1" fmla="val 50000"/>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25801" name="Text Box 809"/>
              <p:cNvSpPr txBox="1">
                <a:spLocks noChangeArrowheads="1"/>
              </p:cNvSpPr>
              <p:nvPr/>
            </p:nvSpPr>
            <p:spPr bwMode="auto">
              <a:xfrm rot="-5400000">
                <a:off x="3051" y="3045"/>
                <a:ext cx="43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~4 GB/s</a:t>
                </a:r>
              </a:p>
            </p:txBody>
          </p:sp>
          <p:sp>
            <p:nvSpPr>
              <p:cNvPr id="125802" name="Text Box 810"/>
              <p:cNvSpPr txBox="1">
                <a:spLocks noChangeArrowheads="1"/>
              </p:cNvSpPr>
              <p:nvPr/>
            </p:nvSpPr>
            <p:spPr bwMode="auto">
              <a:xfrm>
                <a:off x="2796" y="3440"/>
                <a:ext cx="82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EFacc = ~0.2 kHz</a:t>
                </a:r>
              </a:p>
            </p:txBody>
          </p:sp>
        </p:grpSp>
      </p:grpSp>
      <p:sp>
        <p:nvSpPr>
          <p:cNvPr id="124945" name="Text Box 811"/>
          <p:cNvSpPr txBox="1">
            <a:spLocks noChangeArrowheads="1"/>
          </p:cNvSpPr>
          <p:nvPr/>
        </p:nvSpPr>
        <p:spPr bwMode="auto">
          <a:xfrm>
            <a:off x="1474788" y="1447800"/>
            <a:ext cx="9175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800" b="1" u="sng">
                <a:solidFill>
                  <a:srgbClr val="060275"/>
                </a:solidFill>
                <a:latin typeface="Comic Sans MS" charset="0"/>
              </a:rPr>
              <a:t>Trigger</a:t>
            </a:r>
            <a:endParaRPr kumimoji="1" lang="en-US" b="1" u="sng">
              <a:solidFill>
                <a:srgbClr val="060275"/>
              </a:solidFill>
              <a:latin typeface="Comic Sans MS" charset="0"/>
            </a:endParaRPr>
          </a:p>
        </p:txBody>
      </p:sp>
      <p:sp>
        <p:nvSpPr>
          <p:cNvPr id="124946" name="Text Box 812"/>
          <p:cNvSpPr txBox="1">
            <a:spLocks noChangeArrowheads="1"/>
          </p:cNvSpPr>
          <p:nvPr/>
        </p:nvSpPr>
        <p:spPr bwMode="auto">
          <a:xfrm>
            <a:off x="7312025" y="1371600"/>
            <a:ext cx="66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800" b="1" u="sng">
                <a:solidFill>
                  <a:srgbClr val="060275"/>
                </a:solidFill>
                <a:latin typeface="Comic Sans MS" charset="0"/>
              </a:rPr>
              <a:t>DAQ</a:t>
            </a:r>
          </a:p>
        </p:txBody>
      </p:sp>
      <p:grpSp>
        <p:nvGrpSpPr>
          <p:cNvPr id="28" name="Group 813"/>
          <p:cNvGrpSpPr>
            <a:grpSpLocks/>
          </p:cNvGrpSpPr>
          <p:nvPr/>
        </p:nvGrpSpPr>
        <p:grpSpPr bwMode="auto">
          <a:xfrm>
            <a:off x="868363" y="3562350"/>
            <a:ext cx="1106487" cy="931863"/>
            <a:chOff x="601" y="2084"/>
            <a:chExt cx="755" cy="587"/>
          </a:xfrm>
        </p:grpSpPr>
        <p:sp>
          <p:nvSpPr>
            <p:cNvPr id="125787" name="Text Box 814"/>
            <p:cNvSpPr txBox="1">
              <a:spLocks noChangeArrowheads="1"/>
            </p:cNvSpPr>
            <p:nvPr/>
          </p:nvSpPr>
          <p:spPr bwMode="auto">
            <a:xfrm>
              <a:off x="601" y="2084"/>
              <a:ext cx="7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4B4B4B"/>
                  </a:solidFill>
                  <a:latin typeface="Comic Sans MS" charset="0"/>
                </a:rPr>
                <a:t>RoI Builder</a:t>
              </a:r>
            </a:p>
            <a:p>
              <a:pPr algn="r"/>
              <a:r>
                <a:rPr kumimoji="1" lang="en-US" sz="1200" b="1">
                  <a:solidFill>
                    <a:srgbClr val="4B4B4B"/>
                  </a:solidFill>
                  <a:latin typeface="Comic Sans MS" charset="0"/>
                </a:rPr>
                <a:t>L2 Supervisor</a:t>
              </a:r>
            </a:p>
          </p:txBody>
        </p:sp>
        <p:sp>
          <p:nvSpPr>
            <p:cNvPr id="125788" name="Text Box 815"/>
            <p:cNvSpPr txBox="1">
              <a:spLocks noChangeArrowheads="1"/>
            </p:cNvSpPr>
            <p:nvPr/>
          </p:nvSpPr>
          <p:spPr bwMode="auto">
            <a:xfrm>
              <a:off x="655" y="2383"/>
              <a:ext cx="70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4B4B4B"/>
                  </a:solidFill>
                  <a:latin typeface="Comic Sans MS" charset="0"/>
                </a:rPr>
                <a:t>L2 N/work</a:t>
              </a:r>
            </a:p>
            <a:p>
              <a:pPr algn="r"/>
              <a:r>
                <a:rPr kumimoji="1" lang="en-US" sz="1200" b="1">
                  <a:solidFill>
                    <a:srgbClr val="4B4B4B"/>
                  </a:solidFill>
                  <a:latin typeface="Comic Sans MS" charset="0"/>
                </a:rPr>
                <a:t>L2 Proc Unit</a:t>
              </a:r>
              <a:endParaRPr kumimoji="1" lang="en-US" sz="1200" b="1" u="sng">
                <a:solidFill>
                  <a:srgbClr val="060275"/>
                </a:solidFill>
                <a:latin typeface="Comic Sans MS" charset="0"/>
              </a:endParaRPr>
            </a:p>
          </p:txBody>
        </p:sp>
      </p:grpSp>
      <p:grpSp>
        <p:nvGrpSpPr>
          <p:cNvPr id="29" name="Group 816"/>
          <p:cNvGrpSpPr>
            <a:grpSpLocks/>
          </p:cNvGrpSpPr>
          <p:nvPr/>
        </p:nvGrpSpPr>
        <p:grpSpPr bwMode="auto">
          <a:xfrm>
            <a:off x="7364413" y="1828800"/>
            <a:ext cx="1779587" cy="2032000"/>
            <a:chOff x="5049" y="1165"/>
            <a:chExt cx="1214" cy="1280"/>
          </a:xfrm>
        </p:grpSpPr>
        <p:grpSp>
          <p:nvGrpSpPr>
            <p:cNvPr id="125780" name="Group 817"/>
            <p:cNvGrpSpPr>
              <a:grpSpLocks/>
            </p:cNvGrpSpPr>
            <p:nvPr/>
          </p:nvGrpSpPr>
          <p:grpSpPr bwMode="auto">
            <a:xfrm>
              <a:off x="5049" y="1165"/>
              <a:ext cx="949" cy="565"/>
              <a:chOff x="5049" y="1165"/>
              <a:chExt cx="949" cy="565"/>
            </a:xfrm>
          </p:grpSpPr>
          <p:sp>
            <p:nvSpPr>
              <p:cNvPr id="125785" name="Text Box 818"/>
              <p:cNvSpPr txBox="1">
                <a:spLocks noChangeArrowheads="1"/>
              </p:cNvSpPr>
              <p:nvPr/>
            </p:nvSpPr>
            <p:spPr bwMode="auto">
              <a:xfrm>
                <a:off x="5049" y="1557"/>
                <a:ext cx="94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Drivers</a:t>
                </a:r>
                <a:endParaRPr kumimoji="1" lang="en-US" sz="1200" b="1" u="sng">
                  <a:solidFill>
                    <a:srgbClr val="060275"/>
                  </a:solidFill>
                  <a:latin typeface="Comic Sans MS" charset="0"/>
                </a:endParaRPr>
              </a:p>
            </p:txBody>
          </p:sp>
          <p:sp>
            <p:nvSpPr>
              <p:cNvPr id="125786" name="Text Box 819"/>
              <p:cNvSpPr txBox="1">
                <a:spLocks noChangeArrowheads="1"/>
              </p:cNvSpPr>
              <p:nvPr/>
            </p:nvSpPr>
            <p:spPr bwMode="auto">
              <a:xfrm>
                <a:off x="5049" y="1165"/>
                <a:ext cx="66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FE Pipelines</a:t>
                </a:r>
                <a:endParaRPr kumimoji="1" lang="en-US" sz="1200" b="1" u="sng">
                  <a:solidFill>
                    <a:srgbClr val="060275"/>
                  </a:solidFill>
                  <a:latin typeface="Comic Sans MS" charset="0"/>
                </a:endParaRPr>
              </a:p>
            </p:txBody>
          </p:sp>
        </p:grpSp>
        <p:grpSp>
          <p:nvGrpSpPr>
            <p:cNvPr id="125781" name="Group 820"/>
            <p:cNvGrpSpPr>
              <a:grpSpLocks/>
            </p:cNvGrpSpPr>
            <p:nvPr/>
          </p:nvGrpSpPr>
          <p:grpSpPr bwMode="auto">
            <a:xfrm>
              <a:off x="5049" y="1741"/>
              <a:ext cx="1214" cy="704"/>
              <a:chOff x="5049" y="1741"/>
              <a:chExt cx="1214" cy="704"/>
            </a:xfrm>
          </p:grpSpPr>
          <p:sp>
            <p:nvSpPr>
              <p:cNvPr id="125782" name="Text Box 821"/>
              <p:cNvSpPr txBox="1">
                <a:spLocks noChangeArrowheads="1"/>
              </p:cNvSpPr>
              <p:nvPr/>
            </p:nvSpPr>
            <p:spPr bwMode="auto">
              <a:xfrm>
                <a:off x="5049" y="2272"/>
                <a:ext cx="121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Sub-systems</a:t>
                </a:r>
                <a:endParaRPr kumimoji="1" lang="en-US" sz="1200" b="1" u="sng">
                  <a:solidFill>
                    <a:srgbClr val="060275"/>
                  </a:solidFill>
                  <a:latin typeface="Comic Sans MS" charset="0"/>
                </a:endParaRPr>
              </a:p>
            </p:txBody>
          </p:sp>
          <p:sp>
            <p:nvSpPr>
              <p:cNvPr id="125783" name="Text Box 822"/>
              <p:cNvSpPr txBox="1">
                <a:spLocks noChangeArrowheads="1"/>
              </p:cNvSpPr>
              <p:nvPr/>
            </p:nvSpPr>
            <p:spPr bwMode="auto">
              <a:xfrm>
                <a:off x="5049" y="2021"/>
                <a:ext cx="9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Buffers</a:t>
                </a:r>
                <a:endParaRPr kumimoji="1" lang="en-US" sz="1200" b="1" u="sng">
                  <a:solidFill>
                    <a:srgbClr val="060275"/>
                  </a:solidFill>
                  <a:latin typeface="Comic Sans MS" charset="0"/>
                </a:endParaRPr>
              </a:p>
            </p:txBody>
          </p:sp>
          <p:sp>
            <p:nvSpPr>
              <p:cNvPr id="125784" name="Text Box 823"/>
              <p:cNvSpPr txBox="1">
                <a:spLocks noChangeArrowheads="1"/>
              </p:cNvSpPr>
              <p:nvPr/>
            </p:nvSpPr>
            <p:spPr bwMode="auto">
              <a:xfrm>
                <a:off x="5049" y="1741"/>
                <a:ext cx="84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Links</a:t>
                </a:r>
                <a:endParaRPr kumimoji="1" lang="en-US" sz="1200" b="1" u="sng">
                  <a:solidFill>
                    <a:srgbClr val="060275"/>
                  </a:solidFill>
                  <a:latin typeface="Comic Sans MS" charset="0"/>
                </a:endParaRPr>
              </a:p>
            </p:txBody>
          </p:sp>
        </p:grpSp>
      </p:grpSp>
      <p:grpSp>
        <p:nvGrpSpPr>
          <p:cNvPr id="124949" name="Group 824"/>
          <p:cNvGrpSpPr>
            <a:grpSpLocks/>
          </p:cNvGrpSpPr>
          <p:nvPr/>
        </p:nvGrpSpPr>
        <p:grpSpPr bwMode="auto">
          <a:xfrm>
            <a:off x="5327650" y="2954338"/>
            <a:ext cx="1700213" cy="1166812"/>
            <a:chOff x="3644" y="1573"/>
            <a:chExt cx="1159" cy="735"/>
          </a:xfrm>
        </p:grpSpPr>
        <p:sp>
          <p:nvSpPr>
            <p:cNvPr id="125766" name="Text Box 825"/>
            <p:cNvSpPr txBox="1">
              <a:spLocks noChangeArrowheads="1"/>
            </p:cNvSpPr>
            <p:nvPr/>
          </p:nvSpPr>
          <p:spPr bwMode="auto">
            <a:xfrm>
              <a:off x="3644" y="1844"/>
              <a:ext cx="1159" cy="464"/>
            </a:xfrm>
            <a:prstGeom prst="rect">
              <a:avLst/>
            </a:prstGeom>
            <a:solidFill>
              <a:srgbClr val="DCDCE2"/>
            </a:solidFill>
            <a:ln w="6350" cap="sq">
              <a:solidFill>
                <a:schemeClr val="accent2"/>
              </a:solidFill>
              <a:miter lim="800000"/>
              <a:headEnd/>
              <a:tailEnd/>
            </a:ln>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kumimoji="1" lang="en-US" sz="1400" b="1">
                <a:latin typeface="Comic Sans MS" charset="0"/>
              </a:endParaRPr>
            </a:p>
            <a:p>
              <a:endParaRPr kumimoji="1" lang="en-US" sz="1400" b="1">
                <a:latin typeface="Comic Sans MS" charset="0"/>
              </a:endParaRPr>
            </a:p>
            <a:p>
              <a:r>
                <a:rPr kumimoji="1" lang="en-US" sz="1400" b="1">
                  <a:latin typeface="Comic Sans MS" charset="0"/>
                </a:rPr>
                <a:t>	   ROS</a:t>
              </a:r>
              <a:endParaRPr kumimoji="1" lang="en-US" sz="1800" b="1">
                <a:latin typeface="Comic Sans MS" charset="0"/>
              </a:endParaRPr>
            </a:p>
          </p:txBody>
        </p:sp>
        <p:sp>
          <p:nvSpPr>
            <p:cNvPr id="125767" name="Text Box 826"/>
            <p:cNvSpPr txBox="1">
              <a:spLocks noChangeArrowheads="1"/>
            </p:cNvSpPr>
            <p:nvPr/>
          </p:nvSpPr>
          <p:spPr bwMode="auto">
            <a:xfrm>
              <a:off x="3924" y="1606"/>
              <a:ext cx="62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120     GB/s</a:t>
              </a:r>
            </a:p>
          </p:txBody>
        </p:sp>
        <p:grpSp>
          <p:nvGrpSpPr>
            <p:cNvPr id="125768" name="Group 827"/>
            <p:cNvGrpSpPr>
              <a:grpSpLocks/>
            </p:cNvGrpSpPr>
            <p:nvPr/>
          </p:nvGrpSpPr>
          <p:grpSpPr bwMode="auto">
            <a:xfrm>
              <a:off x="3688" y="1871"/>
              <a:ext cx="232" cy="261"/>
              <a:chOff x="3688" y="1817"/>
              <a:chExt cx="232" cy="333"/>
            </a:xfrm>
          </p:grpSpPr>
          <p:sp>
            <p:nvSpPr>
              <p:cNvPr id="125778" name="Rectangle 828"/>
              <p:cNvSpPr>
                <a:spLocks noChangeArrowheads="1"/>
              </p:cNvSpPr>
              <p:nvPr/>
            </p:nvSpPr>
            <p:spPr bwMode="auto">
              <a:xfrm>
                <a:off x="3688" y="1817"/>
                <a:ext cx="232" cy="333"/>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25779" name="Rectangle 829"/>
              <p:cNvSpPr>
                <a:spLocks noChangeArrowheads="1"/>
              </p:cNvSpPr>
              <p:nvPr/>
            </p:nvSpPr>
            <p:spPr bwMode="auto">
              <a:xfrm>
                <a:off x="3726" y="1934"/>
                <a:ext cx="165"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ROB</a:t>
                </a:r>
                <a:endParaRPr lang="en-US" sz="1000">
                  <a:latin typeface="Comic Sans MS" charset="0"/>
                </a:endParaRPr>
              </a:p>
            </p:txBody>
          </p:sp>
        </p:grpSp>
        <p:grpSp>
          <p:nvGrpSpPr>
            <p:cNvPr id="125769" name="Group 830"/>
            <p:cNvGrpSpPr>
              <a:grpSpLocks/>
            </p:cNvGrpSpPr>
            <p:nvPr/>
          </p:nvGrpSpPr>
          <p:grpSpPr bwMode="auto">
            <a:xfrm>
              <a:off x="4104" y="1871"/>
              <a:ext cx="232" cy="261"/>
              <a:chOff x="3688" y="1817"/>
              <a:chExt cx="232" cy="333"/>
            </a:xfrm>
          </p:grpSpPr>
          <p:sp>
            <p:nvSpPr>
              <p:cNvPr id="125776" name="Rectangle 831"/>
              <p:cNvSpPr>
                <a:spLocks noChangeArrowheads="1"/>
              </p:cNvSpPr>
              <p:nvPr/>
            </p:nvSpPr>
            <p:spPr bwMode="auto">
              <a:xfrm>
                <a:off x="3688" y="1817"/>
                <a:ext cx="232" cy="333"/>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25777" name="Rectangle 832"/>
              <p:cNvSpPr>
                <a:spLocks noChangeArrowheads="1"/>
              </p:cNvSpPr>
              <p:nvPr/>
            </p:nvSpPr>
            <p:spPr bwMode="auto">
              <a:xfrm>
                <a:off x="3726" y="1934"/>
                <a:ext cx="165"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ROB</a:t>
                </a:r>
                <a:endParaRPr lang="en-US" sz="1000">
                  <a:latin typeface="Comic Sans MS" charset="0"/>
                </a:endParaRPr>
              </a:p>
            </p:txBody>
          </p:sp>
        </p:grpSp>
        <p:grpSp>
          <p:nvGrpSpPr>
            <p:cNvPr id="125770" name="Group 833"/>
            <p:cNvGrpSpPr>
              <a:grpSpLocks/>
            </p:cNvGrpSpPr>
            <p:nvPr/>
          </p:nvGrpSpPr>
          <p:grpSpPr bwMode="auto">
            <a:xfrm>
              <a:off x="4508" y="1871"/>
              <a:ext cx="232" cy="261"/>
              <a:chOff x="3688" y="1817"/>
              <a:chExt cx="232" cy="333"/>
            </a:xfrm>
          </p:grpSpPr>
          <p:sp>
            <p:nvSpPr>
              <p:cNvPr id="125774" name="Rectangle 834"/>
              <p:cNvSpPr>
                <a:spLocks noChangeArrowheads="1"/>
              </p:cNvSpPr>
              <p:nvPr/>
            </p:nvSpPr>
            <p:spPr bwMode="auto">
              <a:xfrm>
                <a:off x="3688" y="1817"/>
                <a:ext cx="232" cy="333"/>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25775" name="Rectangle 835"/>
              <p:cNvSpPr>
                <a:spLocks noChangeArrowheads="1"/>
              </p:cNvSpPr>
              <p:nvPr/>
            </p:nvSpPr>
            <p:spPr bwMode="auto">
              <a:xfrm>
                <a:off x="3726" y="1934"/>
                <a:ext cx="165"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ROB</a:t>
                </a:r>
                <a:endParaRPr lang="en-US" sz="1000">
                  <a:latin typeface="Comic Sans MS" charset="0"/>
                </a:endParaRPr>
              </a:p>
            </p:txBody>
          </p:sp>
        </p:grpSp>
        <p:cxnSp>
          <p:nvCxnSpPr>
            <p:cNvPr id="125771" name="AutoShape 836"/>
            <p:cNvCxnSpPr>
              <a:cxnSpLocks noChangeShapeType="1"/>
              <a:stCxn id="125511" idx="2"/>
              <a:endCxn id="125778" idx="0"/>
            </p:cNvCxnSpPr>
            <p:nvPr/>
          </p:nvCxnSpPr>
          <p:spPr bwMode="auto">
            <a:xfrm>
              <a:off x="3796" y="1573"/>
              <a:ext cx="8" cy="298"/>
            </a:xfrm>
            <a:prstGeom prst="straightConnector1">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cxnSp>
        <p:cxnSp>
          <p:nvCxnSpPr>
            <p:cNvPr id="125772" name="AutoShape 837"/>
            <p:cNvCxnSpPr>
              <a:cxnSpLocks noChangeShapeType="1"/>
              <a:stCxn id="125587" idx="2"/>
              <a:endCxn id="125776" idx="0"/>
            </p:cNvCxnSpPr>
            <p:nvPr/>
          </p:nvCxnSpPr>
          <p:spPr bwMode="auto">
            <a:xfrm>
              <a:off x="4212" y="1573"/>
              <a:ext cx="8" cy="298"/>
            </a:xfrm>
            <a:prstGeom prst="straightConnector1">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cxnSp>
        <p:cxnSp>
          <p:nvCxnSpPr>
            <p:cNvPr id="125773" name="AutoShape 838"/>
            <p:cNvCxnSpPr>
              <a:cxnSpLocks noChangeShapeType="1"/>
              <a:stCxn id="125663" idx="2"/>
              <a:endCxn id="125774" idx="0"/>
            </p:cNvCxnSpPr>
            <p:nvPr/>
          </p:nvCxnSpPr>
          <p:spPr bwMode="auto">
            <a:xfrm>
              <a:off x="4620" y="1573"/>
              <a:ext cx="4" cy="298"/>
            </a:xfrm>
            <a:prstGeom prst="straightConnector1">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cxnSp>
      </p:grpSp>
      <p:sp>
        <p:nvSpPr>
          <p:cNvPr id="123719" name="Text Box 839"/>
          <p:cNvSpPr txBox="1">
            <a:spLocks noChangeArrowheads="1"/>
          </p:cNvSpPr>
          <p:nvPr/>
        </p:nvSpPr>
        <p:spPr bwMode="auto">
          <a:xfrm>
            <a:off x="1957388" y="2052638"/>
            <a:ext cx="2120900" cy="581025"/>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600" b="1">
                <a:latin typeface="Comic Sans MS" charset="0"/>
              </a:rPr>
              <a:t>LV</a:t>
            </a:r>
          </a:p>
          <a:p>
            <a:r>
              <a:rPr kumimoji="1" lang="en-US" sz="1600" b="1">
                <a:latin typeface="Comic Sans MS" charset="0"/>
              </a:rPr>
              <a:t>L1</a:t>
            </a:r>
            <a:endParaRPr kumimoji="1" lang="en-US" sz="1800" b="1">
              <a:latin typeface="Comic Sans MS" charset="0"/>
            </a:endParaRPr>
          </a:p>
        </p:txBody>
      </p:sp>
      <p:pic>
        <p:nvPicPr>
          <p:cNvPr id="124953" name="Picture 840"/>
          <p:cNvPicPr>
            <a:picLocks noChangeAspect="1" noChangeArrowheads="1"/>
          </p:cNvPicPr>
          <p:nvPr/>
        </p:nvPicPr>
        <p:blipFill>
          <a:blip r:embed="rId3">
            <a:alphaModFix amt="65000"/>
            <a:extLst>
              <a:ext uri="{28A0092B-C50C-407E-A947-70E740481C1C}">
                <a14:useLocalDpi xmlns:a14="http://schemas.microsoft.com/office/drawing/2010/main" val="0"/>
              </a:ext>
            </a:extLst>
          </a:blip>
          <a:srcRect/>
          <a:stretch>
            <a:fillRect/>
          </a:stretch>
        </p:blipFill>
        <p:spPr bwMode="auto">
          <a:xfrm>
            <a:off x="3052763" y="2068513"/>
            <a:ext cx="760412" cy="534987"/>
          </a:xfrm>
          <a:prstGeom prst="rect">
            <a:avLst/>
          </a:prstGeom>
          <a:noFill/>
          <a:ln>
            <a:noFill/>
          </a:ln>
          <a:extLst>
            <a:ext uri="{909E8E84-426E-40dd-AFC4-6F175D3DCCD1}">
              <a14:hiddenFill xmlns:a14="http://schemas.microsoft.com/office/drawing/2010/main">
                <a:solidFill>
                  <a:srgbClr val="FFFFFF">
                    <a:alpha val="64999"/>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721" name="Text Box 841"/>
          <p:cNvSpPr txBox="1">
            <a:spLocks noChangeArrowheads="1"/>
          </p:cNvSpPr>
          <p:nvPr/>
        </p:nvSpPr>
        <p:spPr bwMode="auto">
          <a:xfrm>
            <a:off x="5240338" y="2068513"/>
            <a:ext cx="2179637" cy="942975"/>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lIns="0"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400" b="1">
                <a:latin typeface="Comic Sans MS" charset="0"/>
              </a:rPr>
              <a:t>D</a:t>
            </a:r>
          </a:p>
          <a:p>
            <a:pPr algn="r"/>
            <a:r>
              <a:rPr kumimoji="1" lang="en-US" sz="1400" b="1">
                <a:latin typeface="Comic Sans MS" charset="0"/>
              </a:rPr>
              <a:t>E</a:t>
            </a:r>
          </a:p>
          <a:p>
            <a:pPr algn="r"/>
            <a:r>
              <a:rPr kumimoji="1" lang="en-US" sz="1400" b="1">
                <a:latin typeface="Comic Sans MS" charset="0"/>
              </a:rPr>
              <a:t>T </a:t>
            </a:r>
          </a:p>
          <a:p>
            <a:pPr algn="r"/>
            <a:r>
              <a:rPr kumimoji="1" lang="en-US" sz="1400" b="1">
                <a:latin typeface="Comic Sans MS" charset="0"/>
              </a:rPr>
              <a:t>R/O</a:t>
            </a:r>
            <a:endParaRPr kumimoji="1" lang="en-US" sz="1800" b="1">
              <a:latin typeface="Comic Sans MS" charset="0"/>
            </a:endParaRPr>
          </a:p>
        </p:txBody>
      </p:sp>
      <p:grpSp>
        <p:nvGrpSpPr>
          <p:cNvPr id="124957" name="Group 842"/>
          <p:cNvGrpSpPr>
            <a:grpSpLocks/>
          </p:cNvGrpSpPr>
          <p:nvPr/>
        </p:nvGrpSpPr>
        <p:grpSpPr bwMode="auto">
          <a:xfrm>
            <a:off x="5403850" y="1558925"/>
            <a:ext cx="1463675" cy="657225"/>
            <a:chOff x="3696" y="806"/>
            <a:chExt cx="999" cy="414"/>
          </a:xfrm>
        </p:grpSpPr>
        <p:grpSp>
          <p:nvGrpSpPr>
            <p:cNvPr id="125754" name="Group 843"/>
            <p:cNvGrpSpPr>
              <a:grpSpLocks/>
            </p:cNvGrpSpPr>
            <p:nvPr/>
          </p:nvGrpSpPr>
          <p:grpSpPr bwMode="auto">
            <a:xfrm>
              <a:off x="3696" y="806"/>
              <a:ext cx="199" cy="414"/>
              <a:chOff x="3656" y="1276"/>
              <a:chExt cx="199" cy="1448"/>
            </a:xfrm>
          </p:grpSpPr>
          <p:sp>
            <p:nvSpPr>
              <p:cNvPr id="125763" name="Line 844"/>
              <p:cNvSpPr>
                <a:spLocks noChangeShapeType="1"/>
              </p:cNvSpPr>
              <p:nvPr/>
            </p:nvSpPr>
            <p:spPr bwMode="auto">
              <a:xfrm>
                <a:off x="3656" y="1276"/>
                <a:ext cx="0" cy="14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4" name="Line 845"/>
              <p:cNvSpPr>
                <a:spLocks noChangeShapeType="1"/>
              </p:cNvSpPr>
              <p:nvPr/>
            </p:nvSpPr>
            <p:spPr bwMode="auto">
              <a:xfrm>
                <a:off x="3855" y="1277"/>
                <a:ext cx="0" cy="144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5" name="Line 846"/>
              <p:cNvSpPr>
                <a:spLocks noChangeShapeType="1"/>
              </p:cNvSpPr>
              <p:nvPr/>
            </p:nvSpPr>
            <p:spPr bwMode="auto">
              <a:xfrm>
                <a:off x="3755" y="1276"/>
                <a:ext cx="0" cy="144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5755" name="Group 847"/>
            <p:cNvGrpSpPr>
              <a:grpSpLocks/>
            </p:cNvGrpSpPr>
            <p:nvPr/>
          </p:nvGrpSpPr>
          <p:grpSpPr bwMode="auto">
            <a:xfrm>
              <a:off x="4101" y="806"/>
              <a:ext cx="199" cy="414"/>
              <a:chOff x="3656" y="1276"/>
              <a:chExt cx="199" cy="1448"/>
            </a:xfrm>
          </p:grpSpPr>
          <p:sp>
            <p:nvSpPr>
              <p:cNvPr id="125760" name="Line 848"/>
              <p:cNvSpPr>
                <a:spLocks noChangeShapeType="1"/>
              </p:cNvSpPr>
              <p:nvPr/>
            </p:nvSpPr>
            <p:spPr bwMode="auto">
              <a:xfrm>
                <a:off x="3656" y="1276"/>
                <a:ext cx="0" cy="14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1" name="Line 849"/>
              <p:cNvSpPr>
                <a:spLocks noChangeShapeType="1"/>
              </p:cNvSpPr>
              <p:nvPr/>
            </p:nvSpPr>
            <p:spPr bwMode="auto">
              <a:xfrm>
                <a:off x="3855" y="1277"/>
                <a:ext cx="0" cy="144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2" name="Line 850"/>
              <p:cNvSpPr>
                <a:spLocks noChangeShapeType="1"/>
              </p:cNvSpPr>
              <p:nvPr/>
            </p:nvSpPr>
            <p:spPr bwMode="auto">
              <a:xfrm>
                <a:off x="3755" y="1276"/>
                <a:ext cx="0" cy="144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5756" name="Group 851"/>
            <p:cNvGrpSpPr>
              <a:grpSpLocks/>
            </p:cNvGrpSpPr>
            <p:nvPr/>
          </p:nvGrpSpPr>
          <p:grpSpPr bwMode="auto">
            <a:xfrm>
              <a:off x="4496" y="806"/>
              <a:ext cx="199" cy="414"/>
              <a:chOff x="3656" y="1276"/>
              <a:chExt cx="199" cy="1448"/>
            </a:xfrm>
          </p:grpSpPr>
          <p:sp>
            <p:nvSpPr>
              <p:cNvPr id="125757" name="Line 852"/>
              <p:cNvSpPr>
                <a:spLocks noChangeShapeType="1"/>
              </p:cNvSpPr>
              <p:nvPr/>
            </p:nvSpPr>
            <p:spPr bwMode="auto">
              <a:xfrm>
                <a:off x="3656" y="1276"/>
                <a:ext cx="0" cy="14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8" name="Line 853"/>
              <p:cNvSpPr>
                <a:spLocks noChangeShapeType="1"/>
              </p:cNvSpPr>
              <p:nvPr/>
            </p:nvSpPr>
            <p:spPr bwMode="auto">
              <a:xfrm>
                <a:off x="3855" y="1277"/>
                <a:ext cx="0" cy="144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9" name="Line 854"/>
              <p:cNvSpPr>
                <a:spLocks noChangeShapeType="1"/>
              </p:cNvSpPr>
              <p:nvPr/>
            </p:nvSpPr>
            <p:spPr bwMode="auto">
              <a:xfrm>
                <a:off x="3755" y="1276"/>
                <a:ext cx="0" cy="144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4958" name="Group 855"/>
          <p:cNvGrpSpPr>
            <a:grpSpLocks/>
          </p:cNvGrpSpPr>
          <p:nvPr/>
        </p:nvGrpSpPr>
        <p:grpSpPr bwMode="auto">
          <a:xfrm>
            <a:off x="5562600" y="2312988"/>
            <a:ext cx="1200150" cy="573087"/>
            <a:chOff x="3656" y="1276"/>
            <a:chExt cx="199" cy="1448"/>
          </a:xfrm>
        </p:grpSpPr>
        <p:sp>
          <p:nvSpPr>
            <p:cNvPr id="125751" name="Line 856"/>
            <p:cNvSpPr>
              <a:spLocks noChangeShapeType="1"/>
            </p:cNvSpPr>
            <p:nvPr/>
          </p:nvSpPr>
          <p:spPr bwMode="auto">
            <a:xfrm>
              <a:off x="3656" y="1276"/>
              <a:ext cx="0" cy="144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2" name="Line 857"/>
            <p:cNvSpPr>
              <a:spLocks noChangeShapeType="1"/>
            </p:cNvSpPr>
            <p:nvPr/>
          </p:nvSpPr>
          <p:spPr bwMode="auto">
            <a:xfrm>
              <a:off x="3855" y="1277"/>
              <a:ext cx="0" cy="144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3" name="Line 858"/>
            <p:cNvSpPr>
              <a:spLocks noChangeShapeType="1"/>
            </p:cNvSpPr>
            <p:nvPr/>
          </p:nvSpPr>
          <p:spPr bwMode="auto">
            <a:xfrm>
              <a:off x="3755" y="1276"/>
              <a:ext cx="0" cy="1448"/>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4959" name="Group 859"/>
          <p:cNvGrpSpPr>
            <a:grpSpLocks/>
          </p:cNvGrpSpPr>
          <p:nvPr/>
        </p:nvGrpSpPr>
        <p:grpSpPr bwMode="auto">
          <a:xfrm>
            <a:off x="5370513" y="2133600"/>
            <a:ext cx="1539875" cy="190500"/>
            <a:chOff x="3672" y="1056"/>
            <a:chExt cx="1052" cy="120"/>
          </a:xfrm>
        </p:grpSpPr>
        <p:sp>
          <p:nvSpPr>
            <p:cNvPr id="125748" name="Rectangle 860"/>
            <p:cNvSpPr>
              <a:spLocks noChangeArrowheads="1"/>
            </p:cNvSpPr>
            <p:nvPr/>
          </p:nvSpPr>
          <p:spPr bwMode="auto">
            <a:xfrm>
              <a:off x="3672" y="1056"/>
              <a:ext cx="244" cy="120"/>
            </a:xfrm>
            <a:prstGeom prst="rect">
              <a:avLst/>
            </a:prstGeom>
            <a:gradFill rotWithShape="0">
              <a:gsLst>
                <a:gs pos="0">
                  <a:srgbClr val="5E7647"/>
                </a:gs>
                <a:gs pos="50000">
                  <a:srgbClr val="CCFF99"/>
                </a:gs>
                <a:gs pos="100000">
                  <a:srgbClr val="5E7647"/>
                </a:gs>
              </a:gsLst>
              <a:lin ang="5400000" scaled="1"/>
            </a:gradFill>
            <a:ln w="9525">
              <a:solidFill>
                <a:schemeClr val="tx1"/>
              </a:solidFill>
              <a:miter lim="800000"/>
              <a:headEnd/>
              <a:tailEnd/>
            </a:ln>
          </p:spPr>
          <p:txBody>
            <a:bodyPr anchor="ctr">
              <a:spAutoFit/>
            </a:bodyPr>
            <a:lstStyle/>
            <a:p>
              <a:endParaRPr lang="en-US"/>
            </a:p>
          </p:txBody>
        </p:sp>
        <p:sp>
          <p:nvSpPr>
            <p:cNvPr id="125749" name="Rectangle 861"/>
            <p:cNvSpPr>
              <a:spLocks noChangeArrowheads="1"/>
            </p:cNvSpPr>
            <p:nvPr/>
          </p:nvSpPr>
          <p:spPr bwMode="auto">
            <a:xfrm>
              <a:off x="4088" y="1056"/>
              <a:ext cx="244" cy="120"/>
            </a:xfrm>
            <a:prstGeom prst="rect">
              <a:avLst/>
            </a:prstGeom>
            <a:gradFill rotWithShape="0">
              <a:gsLst>
                <a:gs pos="0">
                  <a:srgbClr val="5E7647"/>
                </a:gs>
                <a:gs pos="50000">
                  <a:srgbClr val="CCFF99"/>
                </a:gs>
                <a:gs pos="100000">
                  <a:srgbClr val="5E7647"/>
                </a:gs>
              </a:gsLst>
              <a:lin ang="5400000" scaled="1"/>
            </a:gradFill>
            <a:ln w="9525">
              <a:solidFill>
                <a:schemeClr val="tx1"/>
              </a:solidFill>
              <a:miter lim="800000"/>
              <a:headEnd/>
              <a:tailEnd/>
            </a:ln>
          </p:spPr>
          <p:txBody>
            <a:bodyPr anchor="ctr">
              <a:spAutoFit/>
            </a:bodyPr>
            <a:lstStyle/>
            <a:p>
              <a:endParaRPr lang="en-US"/>
            </a:p>
          </p:txBody>
        </p:sp>
        <p:sp>
          <p:nvSpPr>
            <p:cNvPr id="125750" name="Rectangle 862"/>
            <p:cNvSpPr>
              <a:spLocks noChangeArrowheads="1"/>
            </p:cNvSpPr>
            <p:nvPr/>
          </p:nvSpPr>
          <p:spPr bwMode="auto">
            <a:xfrm>
              <a:off x="4480" y="1056"/>
              <a:ext cx="244" cy="120"/>
            </a:xfrm>
            <a:prstGeom prst="rect">
              <a:avLst/>
            </a:prstGeom>
            <a:gradFill rotWithShape="0">
              <a:gsLst>
                <a:gs pos="0">
                  <a:srgbClr val="5E7647"/>
                </a:gs>
                <a:gs pos="50000">
                  <a:srgbClr val="CCFF99"/>
                </a:gs>
                <a:gs pos="100000">
                  <a:srgbClr val="5E7647"/>
                </a:gs>
              </a:gsLst>
              <a:lin ang="5400000" scaled="1"/>
            </a:gradFill>
            <a:ln w="9525">
              <a:solidFill>
                <a:schemeClr val="tx1"/>
              </a:solidFill>
              <a:miter lim="800000"/>
              <a:headEnd/>
              <a:tailEnd/>
            </a:ln>
          </p:spPr>
          <p:txBody>
            <a:bodyPr anchor="ctr">
              <a:spAutoFit/>
            </a:bodyPr>
            <a:lstStyle/>
            <a:p>
              <a:endParaRPr lang="en-US"/>
            </a:p>
          </p:txBody>
        </p:sp>
      </p:grpSp>
      <p:sp>
        <p:nvSpPr>
          <p:cNvPr id="124960" name="Text Box 863"/>
          <p:cNvSpPr txBox="1">
            <a:spLocks noChangeArrowheads="1"/>
          </p:cNvSpPr>
          <p:nvPr/>
        </p:nvSpPr>
        <p:spPr bwMode="auto">
          <a:xfrm rot="5400000">
            <a:off x="3598863" y="2197100"/>
            <a:ext cx="6667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02016B"/>
                </a:solidFill>
                <a:latin typeface="Comic Sans MS" charset="0"/>
              </a:rPr>
              <a:t>2.5 </a:t>
            </a:r>
            <a:r>
              <a:rPr kumimoji="1" lang="en-US" sz="1200" b="1">
                <a:solidFill>
                  <a:srgbClr val="02016B"/>
                </a:solidFill>
                <a:latin typeface="Symbol" charset="0"/>
              </a:rPr>
              <a:t>m</a:t>
            </a:r>
            <a:r>
              <a:rPr kumimoji="1" lang="en-US" sz="1200" b="1">
                <a:solidFill>
                  <a:srgbClr val="02016B"/>
                </a:solidFill>
                <a:latin typeface="Comic Sans MS" charset="0"/>
              </a:rPr>
              <a:t>s</a:t>
            </a:r>
          </a:p>
        </p:txBody>
      </p:sp>
      <p:grpSp>
        <p:nvGrpSpPr>
          <p:cNvPr id="124961" name="Group 864"/>
          <p:cNvGrpSpPr>
            <a:grpSpLocks/>
          </p:cNvGrpSpPr>
          <p:nvPr/>
        </p:nvGrpSpPr>
        <p:grpSpPr bwMode="auto">
          <a:xfrm>
            <a:off x="3019425" y="1671638"/>
            <a:ext cx="2720975" cy="361950"/>
            <a:chOff x="2068" y="765"/>
            <a:chExt cx="1857" cy="276"/>
          </a:xfrm>
        </p:grpSpPr>
        <p:cxnSp>
          <p:nvCxnSpPr>
            <p:cNvPr id="125743" name="AutoShape 865"/>
            <p:cNvCxnSpPr>
              <a:cxnSpLocks noChangeShapeType="1"/>
              <a:stCxn id="125747" idx="3"/>
            </p:cNvCxnSpPr>
            <p:nvPr/>
          </p:nvCxnSpPr>
          <p:spPr bwMode="auto">
            <a:xfrm rot="5400000">
              <a:off x="2865" y="36"/>
              <a:ext cx="208" cy="1802"/>
            </a:xfrm>
            <a:prstGeom prst="bentConnector3">
              <a:avLst>
                <a:gd name="adj1" fmla="val -11060"/>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44" name="Group 866"/>
            <p:cNvGrpSpPr>
              <a:grpSpLocks/>
            </p:cNvGrpSpPr>
            <p:nvPr/>
          </p:nvGrpSpPr>
          <p:grpSpPr bwMode="auto">
            <a:xfrm>
              <a:off x="3659" y="765"/>
              <a:ext cx="266" cy="80"/>
              <a:chOff x="3659" y="965"/>
              <a:chExt cx="266" cy="80"/>
            </a:xfrm>
          </p:grpSpPr>
          <p:sp>
            <p:nvSpPr>
              <p:cNvPr id="125745" name="Oval 867"/>
              <p:cNvSpPr>
                <a:spLocks noChangeArrowheads="1"/>
              </p:cNvSpPr>
              <p:nvPr/>
            </p:nvSpPr>
            <p:spPr bwMode="auto">
              <a:xfrm>
                <a:off x="3659" y="965"/>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6" name="Oval 868"/>
              <p:cNvSpPr>
                <a:spLocks noChangeArrowheads="1"/>
              </p:cNvSpPr>
              <p:nvPr/>
            </p:nvSpPr>
            <p:spPr bwMode="auto">
              <a:xfrm>
                <a:off x="3765" y="965"/>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7" name="Oval 869"/>
              <p:cNvSpPr>
                <a:spLocks noChangeArrowheads="1"/>
              </p:cNvSpPr>
              <p:nvPr/>
            </p:nvSpPr>
            <p:spPr bwMode="auto">
              <a:xfrm>
                <a:off x="3861" y="965"/>
                <a:ext cx="64" cy="80"/>
              </a:xfrm>
              <a:prstGeom prst="ellipse">
                <a:avLst/>
              </a:prstGeom>
              <a:solidFill>
                <a:srgbClr val="FFDE02"/>
              </a:solidFill>
              <a:ln w="12700">
                <a:solidFill>
                  <a:srgbClr val="000000"/>
                </a:solidFill>
                <a:round/>
                <a:headEnd/>
                <a:tailEnd/>
              </a:ln>
            </p:spPr>
            <p:txBody>
              <a:bodyPr/>
              <a:lstStyle/>
              <a:p>
                <a:endParaRPr lang="en-US"/>
              </a:p>
            </p:txBody>
          </p:sp>
        </p:grpSp>
      </p:grpSp>
      <p:grpSp>
        <p:nvGrpSpPr>
          <p:cNvPr id="124962" name="Group 870"/>
          <p:cNvGrpSpPr>
            <a:grpSpLocks/>
          </p:cNvGrpSpPr>
          <p:nvPr/>
        </p:nvGrpSpPr>
        <p:grpSpPr bwMode="auto">
          <a:xfrm>
            <a:off x="4090988" y="2344738"/>
            <a:ext cx="2717800" cy="292100"/>
            <a:chOff x="2800" y="1189"/>
            <a:chExt cx="1854" cy="184"/>
          </a:xfrm>
        </p:grpSpPr>
        <p:cxnSp>
          <p:nvCxnSpPr>
            <p:cNvPr id="125736" name="AutoShape 871"/>
            <p:cNvCxnSpPr>
              <a:cxnSpLocks noChangeShapeType="1"/>
              <a:endCxn id="125740" idx="2"/>
            </p:cNvCxnSpPr>
            <p:nvPr/>
          </p:nvCxnSpPr>
          <p:spPr bwMode="auto">
            <a:xfrm>
              <a:off x="2800" y="1189"/>
              <a:ext cx="979" cy="144"/>
            </a:xfrm>
            <a:prstGeom prst="bentConnector3">
              <a:avLst>
                <a:gd name="adj1" fmla="val 25843"/>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cxnSp>
          <p:nvCxnSpPr>
            <p:cNvPr id="125737" name="AutoShape 872"/>
            <p:cNvCxnSpPr>
              <a:cxnSpLocks noChangeShapeType="1"/>
              <a:stCxn id="125741" idx="6"/>
              <a:endCxn id="125742" idx="2"/>
            </p:cNvCxnSpPr>
            <p:nvPr/>
          </p:nvCxnSpPr>
          <p:spPr bwMode="auto">
            <a:xfrm>
              <a:off x="4243" y="1333"/>
              <a:ext cx="347" cy="0"/>
            </a:xfrm>
            <a:prstGeom prst="straightConnector1">
              <a:avLst/>
            </a:prstGeom>
            <a:noFill/>
            <a:ln w="3175" cap="sq">
              <a:solidFill>
                <a:srgbClr val="FF220A"/>
              </a:solidFill>
              <a:round/>
              <a:headEnd/>
              <a:tailEnd type="triangle" w="med" len="med"/>
            </a:ln>
            <a:extLst>
              <a:ext uri="{909E8E84-426E-40dd-AFC4-6F175D3DCCD1}">
                <a14:hiddenFill xmlns:a14="http://schemas.microsoft.com/office/drawing/2010/main">
                  <a:noFill/>
                </a14:hiddenFill>
              </a:ext>
            </a:extLst>
          </p:spPr>
        </p:cxnSp>
        <p:cxnSp>
          <p:nvCxnSpPr>
            <p:cNvPr id="125738" name="AutoShape 873"/>
            <p:cNvCxnSpPr>
              <a:cxnSpLocks noChangeShapeType="1"/>
              <a:stCxn id="125740" idx="6"/>
              <a:endCxn id="125741" idx="2"/>
            </p:cNvCxnSpPr>
            <p:nvPr/>
          </p:nvCxnSpPr>
          <p:spPr bwMode="auto">
            <a:xfrm>
              <a:off x="3843" y="1333"/>
              <a:ext cx="336" cy="0"/>
            </a:xfrm>
            <a:prstGeom prst="straightConnector1">
              <a:avLst/>
            </a:prstGeom>
            <a:noFill/>
            <a:ln w="3175" cap="sq">
              <a:solidFill>
                <a:srgbClr val="FF220A"/>
              </a:solidFill>
              <a:round/>
              <a:headEnd/>
              <a:tailEnd type="triangle" w="med" len="med"/>
            </a:ln>
            <a:extLst>
              <a:ext uri="{909E8E84-426E-40dd-AFC4-6F175D3DCCD1}">
                <a14:hiddenFill xmlns:a14="http://schemas.microsoft.com/office/drawing/2010/main">
                  <a:noFill/>
                </a14:hiddenFill>
              </a:ext>
            </a:extLst>
          </p:spPr>
        </p:cxnSp>
        <p:grpSp>
          <p:nvGrpSpPr>
            <p:cNvPr id="125739" name="Group 874"/>
            <p:cNvGrpSpPr>
              <a:grpSpLocks/>
            </p:cNvGrpSpPr>
            <p:nvPr/>
          </p:nvGrpSpPr>
          <p:grpSpPr bwMode="auto">
            <a:xfrm>
              <a:off x="3779" y="1293"/>
              <a:ext cx="875" cy="80"/>
              <a:chOff x="3771" y="1717"/>
              <a:chExt cx="875" cy="80"/>
            </a:xfrm>
          </p:grpSpPr>
          <p:sp>
            <p:nvSpPr>
              <p:cNvPr id="125740" name="Oval 875"/>
              <p:cNvSpPr>
                <a:spLocks noChangeArrowheads="1"/>
              </p:cNvSpPr>
              <p:nvPr/>
            </p:nvSpPr>
            <p:spPr bwMode="auto">
              <a:xfrm>
                <a:off x="3771" y="1717"/>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1" name="Oval 876"/>
              <p:cNvSpPr>
                <a:spLocks noChangeArrowheads="1"/>
              </p:cNvSpPr>
              <p:nvPr/>
            </p:nvSpPr>
            <p:spPr bwMode="auto">
              <a:xfrm>
                <a:off x="4171" y="1717"/>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2" name="Oval 877"/>
              <p:cNvSpPr>
                <a:spLocks noChangeArrowheads="1"/>
              </p:cNvSpPr>
              <p:nvPr/>
            </p:nvSpPr>
            <p:spPr bwMode="auto">
              <a:xfrm>
                <a:off x="4582" y="1717"/>
                <a:ext cx="64" cy="80"/>
              </a:xfrm>
              <a:prstGeom prst="ellipse">
                <a:avLst/>
              </a:prstGeom>
              <a:solidFill>
                <a:srgbClr val="FFDE02"/>
              </a:solidFill>
              <a:ln w="12700">
                <a:solidFill>
                  <a:srgbClr val="000000"/>
                </a:solidFill>
                <a:round/>
                <a:headEnd/>
                <a:tailEnd/>
              </a:ln>
            </p:spPr>
            <p:txBody>
              <a:bodyPr/>
              <a:lstStyle/>
              <a:p>
                <a:endParaRPr lang="en-US"/>
              </a:p>
            </p:txBody>
          </p:sp>
        </p:grpSp>
      </p:grpSp>
      <p:sp>
        <p:nvSpPr>
          <p:cNvPr id="124963" name="Text Box 878"/>
          <p:cNvSpPr txBox="1">
            <a:spLocks noChangeArrowheads="1"/>
          </p:cNvSpPr>
          <p:nvPr/>
        </p:nvSpPr>
        <p:spPr bwMode="auto">
          <a:xfrm>
            <a:off x="5362575" y="1081088"/>
            <a:ext cx="700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Calo </a:t>
            </a:r>
            <a:br>
              <a:rPr kumimoji="1" lang="en-US" sz="1200" b="1">
                <a:solidFill>
                  <a:srgbClr val="4B4B4B"/>
                </a:solidFill>
                <a:latin typeface="Comic Sans MS" charset="0"/>
              </a:rPr>
            </a:br>
            <a:r>
              <a:rPr kumimoji="1" lang="en-US" sz="1200" b="1">
                <a:solidFill>
                  <a:srgbClr val="4B4B4B"/>
                </a:solidFill>
                <a:latin typeface="Comic Sans MS" charset="0"/>
              </a:rPr>
              <a:t>MuTrCh</a:t>
            </a:r>
            <a:endParaRPr kumimoji="1" lang="en-US" sz="1200" b="1" u="sng">
              <a:solidFill>
                <a:srgbClr val="060275"/>
              </a:solidFill>
              <a:latin typeface="Comic Sans MS" charset="0"/>
            </a:endParaRPr>
          </a:p>
        </p:txBody>
      </p:sp>
      <p:sp>
        <p:nvSpPr>
          <p:cNvPr id="124964" name="Text Box 879"/>
          <p:cNvSpPr txBox="1">
            <a:spLocks noChangeArrowheads="1"/>
          </p:cNvSpPr>
          <p:nvPr/>
        </p:nvSpPr>
        <p:spPr bwMode="auto">
          <a:xfrm>
            <a:off x="5853113" y="1290638"/>
            <a:ext cx="12906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Other detectors</a:t>
            </a:r>
            <a:endParaRPr kumimoji="1" lang="en-US" sz="1200" b="1" u="sng">
              <a:solidFill>
                <a:srgbClr val="060275"/>
              </a:solidFill>
              <a:latin typeface="Comic Sans MS" charset="0"/>
            </a:endParaRPr>
          </a:p>
        </p:txBody>
      </p:sp>
      <p:pic>
        <p:nvPicPr>
          <p:cNvPr id="124965" name="Picture 880"/>
          <p:cNvPicPr>
            <a:picLocks noChangeAspect="1" noChangeArrowheads="1"/>
          </p:cNvPicPr>
          <p:nvPr/>
        </p:nvPicPr>
        <p:blipFill>
          <a:blip r:embed="rId4">
            <a:alphaModFix amt="65000"/>
            <a:extLst>
              <a:ext uri="{28A0092B-C50C-407E-A947-70E740481C1C}">
                <a14:useLocalDpi xmlns:a14="http://schemas.microsoft.com/office/drawing/2010/main" val="0"/>
              </a:ext>
            </a:extLst>
          </a:blip>
          <a:srcRect/>
          <a:stretch>
            <a:fillRect/>
          </a:stretch>
        </p:blipFill>
        <p:spPr bwMode="auto">
          <a:xfrm>
            <a:off x="2333625" y="2082800"/>
            <a:ext cx="593725" cy="506413"/>
          </a:xfrm>
          <a:prstGeom prst="rect">
            <a:avLst/>
          </a:prstGeom>
          <a:noFill/>
          <a:ln>
            <a:noFill/>
          </a:ln>
          <a:extLst>
            <a:ext uri="{909E8E84-426E-40dd-AFC4-6F175D3DCCD1}">
              <a14:hiddenFill xmlns:a14="http://schemas.microsoft.com/office/drawing/2010/main">
                <a:solidFill>
                  <a:srgbClr val="FFFFFF">
                    <a:alpha val="64999"/>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66" name="Text Box 881"/>
          <p:cNvSpPr txBox="1">
            <a:spLocks noChangeArrowheads="1"/>
          </p:cNvSpPr>
          <p:nvPr/>
        </p:nvSpPr>
        <p:spPr bwMode="auto">
          <a:xfrm>
            <a:off x="4075113" y="2549525"/>
            <a:ext cx="12144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Lvl1 acc = 75 kHz</a:t>
            </a:r>
          </a:p>
        </p:txBody>
      </p:sp>
      <p:sp>
        <p:nvSpPr>
          <p:cNvPr id="124967" name="Text Box 882"/>
          <p:cNvSpPr txBox="1">
            <a:spLocks noChangeArrowheads="1"/>
          </p:cNvSpPr>
          <p:nvPr/>
        </p:nvSpPr>
        <p:spPr bwMode="auto">
          <a:xfrm>
            <a:off x="3644900" y="1470025"/>
            <a:ext cx="6207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40 MHz</a:t>
            </a:r>
          </a:p>
        </p:txBody>
      </p:sp>
      <p:grpSp>
        <p:nvGrpSpPr>
          <p:cNvPr id="124968" name="Group 883"/>
          <p:cNvGrpSpPr>
            <a:grpSpLocks/>
          </p:cNvGrpSpPr>
          <p:nvPr/>
        </p:nvGrpSpPr>
        <p:grpSpPr bwMode="auto">
          <a:xfrm>
            <a:off x="6494463" y="2755900"/>
            <a:ext cx="504825" cy="198438"/>
            <a:chOff x="4448" y="1448"/>
            <a:chExt cx="344" cy="125"/>
          </a:xfrm>
        </p:grpSpPr>
        <p:grpSp>
          <p:nvGrpSpPr>
            <p:cNvPr id="125660" name="Group 884"/>
            <p:cNvGrpSpPr>
              <a:grpSpLocks/>
            </p:cNvGrpSpPr>
            <p:nvPr/>
          </p:nvGrpSpPr>
          <p:grpSpPr bwMode="auto">
            <a:xfrm>
              <a:off x="4448" y="1448"/>
              <a:ext cx="344" cy="125"/>
              <a:chOff x="3393" y="1000"/>
              <a:chExt cx="908" cy="118"/>
            </a:xfrm>
          </p:grpSpPr>
          <p:grpSp>
            <p:nvGrpSpPr>
              <p:cNvPr id="125662" name="Group 885"/>
              <p:cNvGrpSpPr>
                <a:grpSpLocks/>
              </p:cNvGrpSpPr>
              <p:nvPr/>
            </p:nvGrpSpPr>
            <p:grpSpPr bwMode="auto">
              <a:xfrm>
                <a:off x="3393" y="1000"/>
                <a:ext cx="906" cy="116"/>
                <a:chOff x="3393" y="1000"/>
                <a:chExt cx="906" cy="116"/>
              </a:xfrm>
            </p:grpSpPr>
            <p:sp>
              <p:nvSpPr>
                <p:cNvPr id="125664" name="Rectangle 886"/>
                <p:cNvSpPr>
                  <a:spLocks noChangeArrowheads="1"/>
                </p:cNvSpPr>
                <p:nvPr/>
              </p:nvSpPr>
              <p:spPr bwMode="auto">
                <a:xfrm>
                  <a:off x="3393" y="10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5" name="Rectangle 887"/>
                <p:cNvSpPr>
                  <a:spLocks noChangeArrowheads="1"/>
                </p:cNvSpPr>
                <p:nvPr/>
              </p:nvSpPr>
              <p:spPr bwMode="auto">
                <a:xfrm>
                  <a:off x="3393" y="10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6" name="Rectangle 888"/>
                <p:cNvSpPr>
                  <a:spLocks noChangeArrowheads="1"/>
                </p:cNvSpPr>
                <p:nvPr/>
              </p:nvSpPr>
              <p:spPr bwMode="auto">
                <a:xfrm>
                  <a:off x="3393" y="10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7" name="Rectangle 889"/>
                <p:cNvSpPr>
                  <a:spLocks noChangeArrowheads="1"/>
                </p:cNvSpPr>
                <p:nvPr/>
              </p:nvSpPr>
              <p:spPr bwMode="auto">
                <a:xfrm>
                  <a:off x="3393" y="10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8" name="Rectangle 890"/>
                <p:cNvSpPr>
                  <a:spLocks noChangeArrowheads="1"/>
                </p:cNvSpPr>
                <p:nvPr/>
              </p:nvSpPr>
              <p:spPr bwMode="auto">
                <a:xfrm>
                  <a:off x="3393" y="10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9" name="Rectangle 891"/>
                <p:cNvSpPr>
                  <a:spLocks noChangeArrowheads="1"/>
                </p:cNvSpPr>
                <p:nvPr/>
              </p:nvSpPr>
              <p:spPr bwMode="auto">
                <a:xfrm>
                  <a:off x="3393" y="10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0" name="Rectangle 892"/>
                <p:cNvSpPr>
                  <a:spLocks noChangeArrowheads="1"/>
                </p:cNvSpPr>
                <p:nvPr/>
              </p:nvSpPr>
              <p:spPr bwMode="auto">
                <a:xfrm>
                  <a:off x="3393" y="10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1" name="Rectangle 893"/>
                <p:cNvSpPr>
                  <a:spLocks noChangeArrowheads="1"/>
                </p:cNvSpPr>
                <p:nvPr/>
              </p:nvSpPr>
              <p:spPr bwMode="auto">
                <a:xfrm>
                  <a:off x="3393" y="10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2" name="Rectangle 894"/>
                <p:cNvSpPr>
                  <a:spLocks noChangeArrowheads="1"/>
                </p:cNvSpPr>
                <p:nvPr/>
              </p:nvSpPr>
              <p:spPr bwMode="auto">
                <a:xfrm>
                  <a:off x="3393" y="10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3" name="Rectangle 895"/>
                <p:cNvSpPr>
                  <a:spLocks noChangeArrowheads="1"/>
                </p:cNvSpPr>
                <p:nvPr/>
              </p:nvSpPr>
              <p:spPr bwMode="auto">
                <a:xfrm>
                  <a:off x="3393" y="10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4" name="Rectangle 896"/>
                <p:cNvSpPr>
                  <a:spLocks noChangeArrowheads="1"/>
                </p:cNvSpPr>
                <p:nvPr/>
              </p:nvSpPr>
              <p:spPr bwMode="auto">
                <a:xfrm>
                  <a:off x="3393" y="101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5" name="Rectangle 897"/>
                <p:cNvSpPr>
                  <a:spLocks noChangeArrowheads="1"/>
                </p:cNvSpPr>
                <p:nvPr/>
              </p:nvSpPr>
              <p:spPr bwMode="auto">
                <a:xfrm>
                  <a:off x="3393" y="10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6" name="Rectangle 898"/>
                <p:cNvSpPr>
                  <a:spLocks noChangeArrowheads="1"/>
                </p:cNvSpPr>
                <p:nvPr/>
              </p:nvSpPr>
              <p:spPr bwMode="auto">
                <a:xfrm>
                  <a:off x="3393" y="102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7" name="Rectangle 899"/>
                <p:cNvSpPr>
                  <a:spLocks noChangeArrowheads="1"/>
                </p:cNvSpPr>
                <p:nvPr/>
              </p:nvSpPr>
              <p:spPr bwMode="auto">
                <a:xfrm>
                  <a:off x="3393" y="102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8" name="Rectangle 900"/>
                <p:cNvSpPr>
                  <a:spLocks noChangeArrowheads="1"/>
                </p:cNvSpPr>
                <p:nvPr/>
              </p:nvSpPr>
              <p:spPr bwMode="auto">
                <a:xfrm>
                  <a:off x="3393" y="10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9" name="Rectangle 901"/>
                <p:cNvSpPr>
                  <a:spLocks noChangeArrowheads="1"/>
                </p:cNvSpPr>
                <p:nvPr/>
              </p:nvSpPr>
              <p:spPr bwMode="auto">
                <a:xfrm>
                  <a:off x="3393" y="10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0" name="Rectangle 902"/>
                <p:cNvSpPr>
                  <a:spLocks noChangeArrowheads="1"/>
                </p:cNvSpPr>
                <p:nvPr/>
              </p:nvSpPr>
              <p:spPr bwMode="auto">
                <a:xfrm>
                  <a:off x="3393" y="10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1" name="Rectangle 903"/>
                <p:cNvSpPr>
                  <a:spLocks noChangeArrowheads="1"/>
                </p:cNvSpPr>
                <p:nvPr/>
              </p:nvSpPr>
              <p:spPr bwMode="auto">
                <a:xfrm>
                  <a:off x="3393" y="102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2" name="Rectangle 904"/>
                <p:cNvSpPr>
                  <a:spLocks noChangeArrowheads="1"/>
                </p:cNvSpPr>
                <p:nvPr/>
              </p:nvSpPr>
              <p:spPr bwMode="auto">
                <a:xfrm>
                  <a:off x="3393" y="102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3" name="Rectangle 905"/>
                <p:cNvSpPr>
                  <a:spLocks noChangeArrowheads="1"/>
                </p:cNvSpPr>
                <p:nvPr/>
              </p:nvSpPr>
              <p:spPr bwMode="auto">
                <a:xfrm>
                  <a:off x="3393" y="10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4" name="Rectangle 906"/>
                <p:cNvSpPr>
                  <a:spLocks noChangeArrowheads="1"/>
                </p:cNvSpPr>
                <p:nvPr/>
              </p:nvSpPr>
              <p:spPr bwMode="auto">
                <a:xfrm>
                  <a:off x="3393" y="10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5" name="Rectangle 907"/>
                <p:cNvSpPr>
                  <a:spLocks noChangeArrowheads="1"/>
                </p:cNvSpPr>
                <p:nvPr/>
              </p:nvSpPr>
              <p:spPr bwMode="auto">
                <a:xfrm>
                  <a:off x="3393" y="10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6" name="Rectangle 908"/>
                <p:cNvSpPr>
                  <a:spLocks noChangeArrowheads="1"/>
                </p:cNvSpPr>
                <p:nvPr/>
              </p:nvSpPr>
              <p:spPr bwMode="auto">
                <a:xfrm>
                  <a:off x="3393" y="103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7" name="Rectangle 909"/>
                <p:cNvSpPr>
                  <a:spLocks noChangeArrowheads="1"/>
                </p:cNvSpPr>
                <p:nvPr/>
              </p:nvSpPr>
              <p:spPr bwMode="auto">
                <a:xfrm>
                  <a:off x="3393" y="103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8" name="Rectangle 910"/>
                <p:cNvSpPr>
                  <a:spLocks noChangeArrowheads="1"/>
                </p:cNvSpPr>
                <p:nvPr/>
              </p:nvSpPr>
              <p:spPr bwMode="auto">
                <a:xfrm>
                  <a:off x="3393" y="10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9" name="Rectangle 911"/>
                <p:cNvSpPr>
                  <a:spLocks noChangeArrowheads="1"/>
                </p:cNvSpPr>
                <p:nvPr/>
              </p:nvSpPr>
              <p:spPr bwMode="auto">
                <a:xfrm>
                  <a:off x="3393" y="10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0" name="Rectangle 912"/>
                <p:cNvSpPr>
                  <a:spLocks noChangeArrowheads="1"/>
                </p:cNvSpPr>
                <p:nvPr/>
              </p:nvSpPr>
              <p:spPr bwMode="auto">
                <a:xfrm>
                  <a:off x="3393" y="10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1" name="Rectangle 913"/>
                <p:cNvSpPr>
                  <a:spLocks noChangeArrowheads="1"/>
                </p:cNvSpPr>
                <p:nvPr/>
              </p:nvSpPr>
              <p:spPr bwMode="auto">
                <a:xfrm>
                  <a:off x="3393" y="104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2" name="Rectangle 914"/>
                <p:cNvSpPr>
                  <a:spLocks noChangeArrowheads="1"/>
                </p:cNvSpPr>
                <p:nvPr/>
              </p:nvSpPr>
              <p:spPr bwMode="auto">
                <a:xfrm>
                  <a:off x="3393" y="104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3" name="Rectangle 915"/>
                <p:cNvSpPr>
                  <a:spLocks noChangeArrowheads="1"/>
                </p:cNvSpPr>
                <p:nvPr/>
              </p:nvSpPr>
              <p:spPr bwMode="auto">
                <a:xfrm>
                  <a:off x="3393" y="10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4" name="Rectangle 916"/>
                <p:cNvSpPr>
                  <a:spLocks noChangeArrowheads="1"/>
                </p:cNvSpPr>
                <p:nvPr/>
              </p:nvSpPr>
              <p:spPr bwMode="auto">
                <a:xfrm>
                  <a:off x="3393" y="10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5" name="Rectangle 917"/>
                <p:cNvSpPr>
                  <a:spLocks noChangeArrowheads="1"/>
                </p:cNvSpPr>
                <p:nvPr/>
              </p:nvSpPr>
              <p:spPr bwMode="auto">
                <a:xfrm>
                  <a:off x="3393" y="10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6" name="Rectangle 918"/>
                <p:cNvSpPr>
                  <a:spLocks noChangeArrowheads="1"/>
                </p:cNvSpPr>
                <p:nvPr/>
              </p:nvSpPr>
              <p:spPr bwMode="auto">
                <a:xfrm>
                  <a:off x="3393" y="105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7" name="Rectangle 919"/>
                <p:cNvSpPr>
                  <a:spLocks noChangeArrowheads="1"/>
                </p:cNvSpPr>
                <p:nvPr/>
              </p:nvSpPr>
              <p:spPr bwMode="auto">
                <a:xfrm>
                  <a:off x="3393" y="105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8" name="Rectangle 920"/>
                <p:cNvSpPr>
                  <a:spLocks noChangeArrowheads="1"/>
                </p:cNvSpPr>
                <p:nvPr/>
              </p:nvSpPr>
              <p:spPr bwMode="auto">
                <a:xfrm>
                  <a:off x="3393" y="10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9" name="Rectangle 921"/>
                <p:cNvSpPr>
                  <a:spLocks noChangeArrowheads="1"/>
                </p:cNvSpPr>
                <p:nvPr/>
              </p:nvSpPr>
              <p:spPr bwMode="auto">
                <a:xfrm>
                  <a:off x="3393" y="105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0" name="Rectangle 922"/>
                <p:cNvSpPr>
                  <a:spLocks noChangeArrowheads="1"/>
                </p:cNvSpPr>
                <p:nvPr/>
              </p:nvSpPr>
              <p:spPr bwMode="auto">
                <a:xfrm>
                  <a:off x="3393" y="105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1" name="Rectangle 923"/>
                <p:cNvSpPr>
                  <a:spLocks noChangeArrowheads="1"/>
                </p:cNvSpPr>
                <p:nvPr/>
              </p:nvSpPr>
              <p:spPr bwMode="auto">
                <a:xfrm>
                  <a:off x="3393" y="10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2" name="Rectangle 924"/>
                <p:cNvSpPr>
                  <a:spLocks noChangeArrowheads="1"/>
                </p:cNvSpPr>
                <p:nvPr/>
              </p:nvSpPr>
              <p:spPr bwMode="auto">
                <a:xfrm>
                  <a:off x="3393" y="10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3" name="Rectangle 925"/>
                <p:cNvSpPr>
                  <a:spLocks noChangeArrowheads="1"/>
                </p:cNvSpPr>
                <p:nvPr/>
              </p:nvSpPr>
              <p:spPr bwMode="auto">
                <a:xfrm>
                  <a:off x="3393" y="10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4" name="Rectangle 926"/>
                <p:cNvSpPr>
                  <a:spLocks noChangeArrowheads="1"/>
                </p:cNvSpPr>
                <p:nvPr/>
              </p:nvSpPr>
              <p:spPr bwMode="auto">
                <a:xfrm>
                  <a:off x="3393" y="106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5" name="Rectangle 927"/>
                <p:cNvSpPr>
                  <a:spLocks noChangeArrowheads="1"/>
                </p:cNvSpPr>
                <p:nvPr/>
              </p:nvSpPr>
              <p:spPr bwMode="auto">
                <a:xfrm>
                  <a:off x="3393" y="106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6" name="Rectangle 928"/>
                <p:cNvSpPr>
                  <a:spLocks noChangeArrowheads="1"/>
                </p:cNvSpPr>
                <p:nvPr/>
              </p:nvSpPr>
              <p:spPr bwMode="auto">
                <a:xfrm>
                  <a:off x="3393" y="10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7" name="Rectangle 929"/>
                <p:cNvSpPr>
                  <a:spLocks noChangeArrowheads="1"/>
                </p:cNvSpPr>
                <p:nvPr/>
              </p:nvSpPr>
              <p:spPr bwMode="auto">
                <a:xfrm>
                  <a:off x="3393" y="10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8" name="Rectangle 930"/>
                <p:cNvSpPr>
                  <a:spLocks noChangeArrowheads="1"/>
                </p:cNvSpPr>
                <p:nvPr/>
              </p:nvSpPr>
              <p:spPr bwMode="auto">
                <a:xfrm>
                  <a:off x="3393" y="10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9" name="Rectangle 931"/>
                <p:cNvSpPr>
                  <a:spLocks noChangeArrowheads="1"/>
                </p:cNvSpPr>
                <p:nvPr/>
              </p:nvSpPr>
              <p:spPr bwMode="auto">
                <a:xfrm>
                  <a:off x="3393" y="107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0" name="Rectangle 932"/>
                <p:cNvSpPr>
                  <a:spLocks noChangeArrowheads="1"/>
                </p:cNvSpPr>
                <p:nvPr/>
              </p:nvSpPr>
              <p:spPr bwMode="auto">
                <a:xfrm>
                  <a:off x="3393" y="107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1" name="Rectangle 933"/>
                <p:cNvSpPr>
                  <a:spLocks noChangeArrowheads="1"/>
                </p:cNvSpPr>
                <p:nvPr/>
              </p:nvSpPr>
              <p:spPr bwMode="auto">
                <a:xfrm>
                  <a:off x="3393" y="10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2" name="Rectangle 934"/>
                <p:cNvSpPr>
                  <a:spLocks noChangeArrowheads="1"/>
                </p:cNvSpPr>
                <p:nvPr/>
              </p:nvSpPr>
              <p:spPr bwMode="auto">
                <a:xfrm>
                  <a:off x="3393" y="10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3" name="Rectangle 935"/>
                <p:cNvSpPr>
                  <a:spLocks noChangeArrowheads="1"/>
                </p:cNvSpPr>
                <p:nvPr/>
              </p:nvSpPr>
              <p:spPr bwMode="auto">
                <a:xfrm>
                  <a:off x="3393" y="10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4" name="Rectangle 936"/>
                <p:cNvSpPr>
                  <a:spLocks noChangeArrowheads="1"/>
                </p:cNvSpPr>
                <p:nvPr/>
              </p:nvSpPr>
              <p:spPr bwMode="auto">
                <a:xfrm>
                  <a:off x="3393" y="108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5" name="Rectangle 937"/>
                <p:cNvSpPr>
                  <a:spLocks noChangeArrowheads="1"/>
                </p:cNvSpPr>
                <p:nvPr/>
              </p:nvSpPr>
              <p:spPr bwMode="auto">
                <a:xfrm>
                  <a:off x="3393" y="108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6" name="Rectangle 938"/>
                <p:cNvSpPr>
                  <a:spLocks noChangeArrowheads="1"/>
                </p:cNvSpPr>
                <p:nvPr/>
              </p:nvSpPr>
              <p:spPr bwMode="auto">
                <a:xfrm>
                  <a:off x="3393" y="10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7" name="Rectangle 939"/>
                <p:cNvSpPr>
                  <a:spLocks noChangeArrowheads="1"/>
                </p:cNvSpPr>
                <p:nvPr/>
              </p:nvSpPr>
              <p:spPr bwMode="auto">
                <a:xfrm>
                  <a:off x="3393" y="10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8" name="Rectangle 940"/>
                <p:cNvSpPr>
                  <a:spLocks noChangeArrowheads="1"/>
                </p:cNvSpPr>
                <p:nvPr/>
              </p:nvSpPr>
              <p:spPr bwMode="auto">
                <a:xfrm>
                  <a:off x="3393" y="108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9" name="Rectangle 941"/>
                <p:cNvSpPr>
                  <a:spLocks noChangeArrowheads="1"/>
                </p:cNvSpPr>
                <p:nvPr/>
              </p:nvSpPr>
              <p:spPr bwMode="auto">
                <a:xfrm>
                  <a:off x="3393" y="108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0" name="Rectangle 942"/>
                <p:cNvSpPr>
                  <a:spLocks noChangeArrowheads="1"/>
                </p:cNvSpPr>
                <p:nvPr/>
              </p:nvSpPr>
              <p:spPr bwMode="auto">
                <a:xfrm>
                  <a:off x="3393" y="109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1" name="Rectangle 943"/>
                <p:cNvSpPr>
                  <a:spLocks noChangeArrowheads="1"/>
                </p:cNvSpPr>
                <p:nvPr/>
              </p:nvSpPr>
              <p:spPr bwMode="auto">
                <a:xfrm>
                  <a:off x="3393" y="109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2" name="Rectangle 944"/>
                <p:cNvSpPr>
                  <a:spLocks noChangeArrowheads="1"/>
                </p:cNvSpPr>
                <p:nvPr/>
              </p:nvSpPr>
              <p:spPr bwMode="auto">
                <a:xfrm>
                  <a:off x="3393" y="109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3" name="Rectangle 945"/>
                <p:cNvSpPr>
                  <a:spLocks noChangeArrowheads="1"/>
                </p:cNvSpPr>
                <p:nvPr/>
              </p:nvSpPr>
              <p:spPr bwMode="auto">
                <a:xfrm>
                  <a:off x="3393" y="109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4" name="Rectangle 946"/>
                <p:cNvSpPr>
                  <a:spLocks noChangeArrowheads="1"/>
                </p:cNvSpPr>
                <p:nvPr/>
              </p:nvSpPr>
              <p:spPr bwMode="auto">
                <a:xfrm>
                  <a:off x="3393" y="10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5" name="Rectangle 947"/>
                <p:cNvSpPr>
                  <a:spLocks noChangeArrowheads="1"/>
                </p:cNvSpPr>
                <p:nvPr/>
              </p:nvSpPr>
              <p:spPr bwMode="auto">
                <a:xfrm>
                  <a:off x="3393" y="109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6" name="Rectangle 948"/>
                <p:cNvSpPr>
                  <a:spLocks noChangeArrowheads="1"/>
                </p:cNvSpPr>
                <p:nvPr/>
              </p:nvSpPr>
              <p:spPr bwMode="auto">
                <a:xfrm>
                  <a:off x="3393" y="11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7" name="Rectangle 949"/>
                <p:cNvSpPr>
                  <a:spLocks noChangeArrowheads="1"/>
                </p:cNvSpPr>
                <p:nvPr/>
              </p:nvSpPr>
              <p:spPr bwMode="auto">
                <a:xfrm>
                  <a:off x="3393" y="110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8" name="Rectangle 950"/>
                <p:cNvSpPr>
                  <a:spLocks noChangeArrowheads="1"/>
                </p:cNvSpPr>
                <p:nvPr/>
              </p:nvSpPr>
              <p:spPr bwMode="auto">
                <a:xfrm>
                  <a:off x="3393" y="110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9" name="Rectangle 951"/>
                <p:cNvSpPr>
                  <a:spLocks noChangeArrowheads="1"/>
                </p:cNvSpPr>
                <p:nvPr/>
              </p:nvSpPr>
              <p:spPr bwMode="auto">
                <a:xfrm>
                  <a:off x="3393" y="11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0" name="Rectangle 952"/>
                <p:cNvSpPr>
                  <a:spLocks noChangeArrowheads="1"/>
                </p:cNvSpPr>
                <p:nvPr/>
              </p:nvSpPr>
              <p:spPr bwMode="auto">
                <a:xfrm>
                  <a:off x="3393" y="11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1" name="Rectangle 953"/>
                <p:cNvSpPr>
                  <a:spLocks noChangeArrowheads="1"/>
                </p:cNvSpPr>
                <p:nvPr/>
              </p:nvSpPr>
              <p:spPr bwMode="auto">
                <a:xfrm>
                  <a:off x="3393" y="11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2" name="Rectangle 954"/>
                <p:cNvSpPr>
                  <a:spLocks noChangeArrowheads="1"/>
                </p:cNvSpPr>
                <p:nvPr/>
              </p:nvSpPr>
              <p:spPr bwMode="auto">
                <a:xfrm>
                  <a:off x="3393" y="111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3" name="Rectangle 955"/>
                <p:cNvSpPr>
                  <a:spLocks noChangeArrowheads="1"/>
                </p:cNvSpPr>
                <p:nvPr/>
              </p:nvSpPr>
              <p:spPr bwMode="auto">
                <a:xfrm>
                  <a:off x="3393" y="111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4" name="Rectangle 956"/>
                <p:cNvSpPr>
                  <a:spLocks noChangeArrowheads="1"/>
                </p:cNvSpPr>
                <p:nvPr/>
              </p:nvSpPr>
              <p:spPr bwMode="auto">
                <a:xfrm>
                  <a:off x="3393" y="11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5" name="Rectangle 957"/>
                <p:cNvSpPr>
                  <a:spLocks noChangeArrowheads="1"/>
                </p:cNvSpPr>
                <p:nvPr/>
              </p:nvSpPr>
              <p:spPr bwMode="auto">
                <a:xfrm>
                  <a:off x="3393" y="11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663" name="Rectangle 958"/>
              <p:cNvSpPr>
                <a:spLocks noChangeArrowheads="1"/>
              </p:cNvSpPr>
              <p:nvPr/>
            </p:nvSpPr>
            <p:spPr bwMode="auto">
              <a:xfrm>
                <a:off x="3393" y="1000"/>
                <a:ext cx="908" cy="118"/>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25661" name="Rectangle 959"/>
            <p:cNvSpPr>
              <a:spLocks noChangeArrowheads="1"/>
            </p:cNvSpPr>
            <p:nvPr/>
          </p:nvSpPr>
          <p:spPr bwMode="auto">
            <a:xfrm>
              <a:off x="4541" y="1472"/>
              <a:ext cx="17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ROD</a:t>
              </a:r>
              <a:endParaRPr lang="en-US" sz="1400">
                <a:latin typeface="Comic Sans MS" charset="0"/>
              </a:endParaRPr>
            </a:p>
          </p:txBody>
        </p:sp>
      </p:grpSp>
      <p:grpSp>
        <p:nvGrpSpPr>
          <p:cNvPr id="124969" name="Group 960"/>
          <p:cNvGrpSpPr>
            <a:grpSpLocks/>
          </p:cNvGrpSpPr>
          <p:nvPr/>
        </p:nvGrpSpPr>
        <p:grpSpPr bwMode="auto">
          <a:xfrm>
            <a:off x="5895975" y="2755900"/>
            <a:ext cx="504825" cy="198438"/>
            <a:chOff x="4040" y="1448"/>
            <a:chExt cx="344" cy="125"/>
          </a:xfrm>
        </p:grpSpPr>
        <p:grpSp>
          <p:nvGrpSpPr>
            <p:cNvPr id="125584" name="Group 961"/>
            <p:cNvGrpSpPr>
              <a:grpSpLocks/>
            </p:cNvGrpSpPr>
            <p:nvPr/>
          </p:nvGrpSpPr>
          <p:grpSpPr bwMode="auto">
            <a:xfrm>
              <a:off x="4040" y="1448"/>
              <a:ext cx="344" cy="125"/>
              <a:chOff x="3393" y="1000"/>
              <a:chExt cx="908" cy="118"/>
            </a:xfrm>
          </p:grpSpPr>
          <p:grpSp>
            <p:nvGrpSpPr>
              <p:cNvPr id="125586" name="Group 962"/>
              <p:cNvGrpSpPr>
                <a:grpSpLocks/>
              </p:cNvGrpSpPr>
              <p:nvPr/>
            </p:nvGrpSpPr>
            <p:grpSpPr bwMode="auto">
              <a:xfrm>
                <a:off x="3393" y="1000"/>
                <a:ext cx="906" cy="116"/>
                <a:chOff x="3393" y="1000"/>
                <a:chExt cx="906" cy="116"/>
              </a:xfrm>
            </p:grpSpPr>
            <p:sp>
              <p:nvSpPr>
                <p:cNvPr id="125588" name="Rectangle 963"/>
                <p:cNvSpPr>
                  <a:spLocks noChangeArrowheads="1"/>
                </p:cNvSpPr>
                <p:nvPr/>
              </p:nvSpPr>
              <p:spPr bwMode="auto">
                <a:xfrm>
                  <a:off x="3393" y="10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9" name="Rectangle 964"/>
                <p:cNvSpPr>
                  <a:spLocks noChangeArrowheads="1"/>
                </p:cNvSpPr>
                <p:nvPr/>
              </p:nvSpPr>
              <p:spPr bwMode="auto">
                <a:xfrm>
                  <a:off x="3393" y="10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0" name="Rectangle 965"/>
                <p:cNvSpPr>
                  <a:spLocks noChangeArrowheads="1"/>
                </p:cNvSpPr>
                <p:nvPr/>
              </p:nvSpPr>
              <p:spPr bwMode="auto">
                <a:xfrm>
                  <a:off x="3393" y="10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1" name="Rectangle 966"/>
                <p:cNvSpPr>
                  <a:spLocks noChangeArrowheads="1"/>
                </p:cNvSpPr>
                <p:nvPr/>
              </p:nvSpPr>
              <p:spPr bwMode="auto">
                <a:xfrm>
                  <a:off x="3393" y="10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2" name="Rectangle 967"/>
                <p:cNvSpPr>
                  <a:spLocks noChangeArrowheads="1"/>
                </p:cNvSpPr>
                <p:nvPr/>
              </p:nvSpPr>
              <p:spPr bwMode="auto">
                <a:xfrm>
                  <a:off x="3393" y="10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3" name="Rectangle 968"/>
                <p:cNvSpPr>
                  <a:spLocks noChangeArrowheads="1"/>
                </p:cNvSpPr>
                <p:nvPr/>
              </p:nvSpPr>
              <p:spPr bwMode="auto">
                <a:xfrm>
                  <a:off x="3393" y="10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4" name="Rectangle 969"/>
                <p:cNvSpPr>
                  <a:spLocks noChangeArrowheads="1"/>
                </p:cNvSpPr>
                <p:nvPr/>
              </p:nvSpPr>
              <p:spPr bwMode="auto">
                <a:xfrm>
                  <a:off x="3393" y="10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5" name="Rectangle 970"/>
                <p:cNvSpPr>
                  <a:spLocks noChangeArrowheads="1"/>
                </p:cNvSpPr>
                <p:nvPr/>
              </p:nvSpPr>
              <p:spPr bwMode="auto">
                <a:xfrm>
                  <a:off x="3393" y="10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6" name="Rectangle 971"/>
                <p:cNvSpPr>
                  <a:spLocks noChangeArrowheads="1"/>
                </p:cNvSpPr>
                <p:nvPr/>
              </p:nvSpPr>
              <p:spPr bwMode="auto">
                <a:xfrm>
                  <a:off x="3393" y="10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7" name="Rectangle 972"/>
                <p:cNvSpPr>
                  <a:spLocks noChangeArrowheads="1"/>
                </p:cNvSpPr>
                <p:nvPr/>
              </p:nvSpPr>
              <p:spPr bwMode="auto">
                <a:xfrm>
                  <a:off x="3393" y="10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8" name="Rectangle 973"/>
                <p:cNvSpPr>
                  <a:spLocks noChangeArrowheads="1"/>
                </p:cNvSpPr>
                <p:nvPr/>
              </p:nvSpPr>
              <p:spPr bwMode="auto">
                <a:xfrm>
                  <a:off x="3393" y="101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9" name="Rectangle 974"/>
                <p:cNvSpPr>
                  <a:spLocks noChangeArrowheads="1"/>
                </p:cNvSpPr>
                <p:nvPr/>
              </p:nvSpPr>
              <p:spPr bwMode="auto">
                <a:xfrm>
                  <a:off x="3393" y="10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0" name="Rectangle 975"/>
                <p:cNvSpPr>
                  <a:spLocks noChangeArrowheads="1"/>
                </p:cNvSpPr>
                <p:nvPr/>
              </p:nvSpPr>
              <p:spPr bwMode="auto">
                <a:xfrm>
                  <a:off x="3393" y="102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1" name="Rectangle 976"/>
                <p:cNvSpPr>
                  <a:spLocks noChangeArrowheads="1"/>
                </p:cNvSpPr>
                <p:nvPr/>
              </p:nvSpPr>
              <p:spPr bwMode="auto">
                <a:xfrm>
                  <a:off x="3393" y="102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2" name="Rectangle 977"/>
                <p:cNvSpPr>
                  <a:spLocks noChangeArrowheads="1"/>
                </p:cNvSpPr>
                <p:nvPr/>
              </p:nvSpPr>
              <p:spPr bwMode="auto">
                <a:xfrm>
                  <a:off x="3393" y="10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3" name="Rectangle 978"/>
                <p:cNvSpPr>
                  <a:spLocks noChangeArrowheads="1"/>
                </p:cNvSpPr>
                <p:nvPr/>
              </p:nvSpPr>
              <p:spPr bwMode="auto">
                <a:xfrm>
                  <a:off x="3393" y="10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4" name="Rectangle 979"/>
                <p:cNvSpPr>
                  <a:spLocks noChangeArrowheads="1"/>
                </p:cNvSpPr>
                <p:nvPr/>
              </p:nvSpPr>
              <p:spPr bwMode="auto">
                <a:xfrm>
                  <a:off x="3393" y="10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5" name="Rectangle 980"/>
                <p:cNvSpPr>
                  <a:spLocks noChangeArrowheads="1"/>
                </p:cNvSpPr>
                <p:nvPr/>
              </p:nvSpPr>
              <p:spPr bwMode="auto">
                <a:xfrm>
                  <a:off x="3393" y="102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6" name="Rectangle 981"/>
                <p:cNvSpPr>
                  <a:spLocks noChangeArrowheads="1"/>
                </p:cNvSpPr>
                <p:nvPr/>
              </p:nvSpPr>
              <p:spPr bwMode="auto">
                <a:xfrm>
                  <a:off x="3393" y="102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7" name="Rectangle 982"/>
                <p:cNvSpPr>
                  <a:spLocks noChangeArrowheads="1"/>
                </p:cNvSpPr>
                <p:nvPr/>
              </p:nvSpPr>
              <p:spPr bwMode="auto">
                <a:xfrm>
                  <a:off x="3393" y="10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8" name="Rectangle 983"/>
                <p:cNvSpPr>
                  <a:spLocks noChangeArrowheads="1"/>
                </p:cNvSpPr>
                <p:nvPr/>
              </p:nvSpPr>
              <p:spPr bwMode="auto">
                <a:xfrm>
                  <a:off x="3393" y="10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9" name="Rectangle 984"/>
                <p:cNvSpPr>
                  <a:spLocks noChangeArrowheads="1"/>
                </p:cNvSpPr>
                <p:nvPr/>
              </p:nvSpPr>
              <p:spPr bwMode="auto">
                <a:xfrm>
                  <a:off x="3393" y="10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0" name="Rectangle 985"/>
                <p:cNvSpPr>
                  <a:spLocks noChangeArrowheads="1"/>
                </p:cNvSpPr>
                <p:nvPr/>
              </p:nvSpPr>
              <p:spPr bwMode="auto">
                <a:xfrm>
                  <a:off x="3393" y="103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1" name="Rectangle 986"/>
                <p:cNvSpPr>
                  <a:spLocks noChangeArrowheads="1"/>
                </p:cNvSpPr>
                <p:nvPr/>
              </p:nvSpPr>
              <p:spPr bwMode="auto">
                <a:xfrm>
                  <a:off x="3393" y="103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2" name="Rectangle 987"/>
                <p:cNvSpPr>
                  <a:spLocks noChangeArrowheads="1"/>
                </p:cNvSpPr>
                <p:nvPr/>
              </p:nvSpPr>
              <p:spPr bwMode="auto">
                <a:xfrm>
                  <a:off x="3393" y="10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3" name="Rectangle 988"/>
                <p:cNvSpPr>
                  <a:spLocks noChangeArrowheads="1"/>
                </p:cNvSpPr>
                <p:nvPr/>
              </p:nvSpPr>
              <p:spPr bwMode="auto">
                <a:xfrm>
                  <a:off x="3393" y="10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4" name="Rectangle 989"/>
                <p:cNvSpPr>
                  <a:spLocks noChangeArrowheads="1"/>
                </p:cNvSpPr>
                <p:nvPr/>
              </p:nvSpPr>
              <p:spPr bwMode="auto">
                <a:xfrm>
                  <a:off x="3393" y="10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5" name="Rectangle 990"/>
                <p:cNvSpPr>
                  <a:spLocks noChangeArrowheads="1"/>
                </p:cNvSpPr>
                <p:nvPr/>
              </p:nvSpPr>
              <p:spPr bwMode="auto">
                <a:xfrm>
                  <a:off x="3393" y="104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6" name="Rectangle 991"/>
                <p:cNvSpPr>
                  <a:spLocks noChangeArrowheads="1"/>
                </p:cNvSpPr>
                <p:nvPr/>
              </p:nvSpPr>
              <p:spPr bwMode="auto">
                <a:xfrm>
                  <a:off x="3393" y="104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7" name="Rectangle 992"/>
                <p:cNvSpPr>
                  <a:spLocks noChangeArrowheads="1"/>
                </p:cNvSpPr>
                <p:nvPr/>
              </p:nvSpPr>
              <p:spPr bwMode="auto">
                <a:xfrm>
                  <a:off x="3393" y="10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8" name="Rectangle 993"/>
                <p:cNvSpPr>
                  <a:spLocks noChangeArrowheads="1"/>
                </p:cNvSpPr>
                <p:nvPr/>
              </p:nvSpPr>
              <p:spPr bwMode="auto">
                <a:xfrm>
                  <a:off x="3393" y="10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9" name="Rectangle 994"/>
                <p:cNvSpPr>
                  <a:spLocks noChangeArrowheads="1"/>
                </p:cNvSpPr>
                <p:nvPr/>
              </p:nvSpPr>
              <p:spPr bwMode="auto">
                <a:xfrm>
                  <a:off x="3393" y="10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0" name="Rectangle 995"/>
                <p:cNvSpPr>
                  <a:spLocks noChangeArrowheads="1"/>
                </p:cNvSpPr>
                <p:nvPr/>
              </p:nvSpPr>
              <p:spPr bwMode="auto">
                <a:xfrm>
                  <a:off x="3393" y="105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1" name="Rectangle 996"/>
                <p:cNvSpPr>
                  <a:spLocks noChangeArrowheads="1"/>
                </p:cNvSpPr>
                <p:nvPr/>
              </p:nvSpPr>
              <p:spPr bwMode="auto">
                <a:xfrm>
                  <a:off x="3393" y="105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2" name="Rectangle 997"/>
                <p:cNvSpPr>
                  <a:spLocks noChangeArrowheads="1"/>
                </p:cNvSpPr>
                <p:nvPr/>
              </p:nvSpPr>
              <p:spPr bwMode="auto">
                <a:xfrm>
                  <a:off x="3393" y="10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3" name="Rectangle 998"/>
                <p:cNvSpPr>
                  <a:spLocks noChangeArrowheads="1"/>
                </p:cNvSpPr>
                <p:nvPr/>
              </p:nvSpPr>
              <p:spPr bwMode="auto">
                <a:xfrm>
                  <a:off x="3393" y="105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4" name="Rectangle 999"/>
                <p:cNvSpPr>
                  <a:spLocks noChangeArrowheads="1"/>
                </p:cNvSpPr>
                <p:nvPr/>
              </p:nvSpPr>
              <p:spPr bwMode="auto">
                <a:xfrm>
                  <a:off x="3393" y="105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5" name="Rectangle 1000"/>
                <p:cNvSpPr>
                  <a:spLocks noChangeArrowheads="1"/>
                </p:cNvSpPr>
                <p:nvPr/>
              </p:nvSpPr>
              <p:spPr bwMode="auto">
                <a:xfrm>
                  <a:off x="3393" y="10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6" name="Rectangle 1001"/>
                <p:cNvSpPr>
                  <a:spLocks noChangeArrowheads="1"/>
                </p:cNvSpPr>
                <p:nvPr/>
              </p:nvSpPr>
              <p:spPr bwMode="auto">
                <a:xfrm>
                  <a:off x="3393" y="10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7" name="Rectangle 1002"/>
                <p:cNvSpPr>
                  <a:spLocks noChangeArrowheads="1"/>
                </p:cNvSpPr>
                <p:nvPr/>
              </p:nvSpPr>
              <p:spPr bwMode="auto">
                <a:xfrm>
                  <a:off x="3393" y="10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8" name="Rectangle 1003"/>
                <p:cNvSpPr>
                  <a:spLocks noChangeArrowheads="1"/>
                </p:cNvSpPr>
                <p:nvPr/>
              </p:nvSpPr>
              <p:spPr bwMode="auto">
                <a:xfrm>
                  <a:off x="3393" y="106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9" name="Rectangle 1004"/>
                <p:cNvSpPr>
                  <a:spLocks noChangeArrowheads="1"/>
                </p:cNvSpPr>
                <p:nvPr/>
              </p:nvSpPr>
              <p:spPr bwMode="auto">
                <a:xfrm>
                  <a:off x="3393" y="106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0" name="Rectangle 1005"/>
                <p:cNvSpPr>
                  <a:spLocks noChangeArrowheads="1"/>
                </p:cNvSpPr>
                <p:nvPr/>
              </p:nvSpPr>
              <p:spPr bwMode="auto">
                <a:xfrm>
                  <a:off x="3393" y="10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1" name="Rectangle 1006"/>
                <p:cNvSpPr>
                  <a:spLocks noChangeArrowheads="1"/>
                </p:cNvSpPr>
                <p:nvPr/>
              </p:nvSpPr>
              <p:spPr bwMode="auto">
                <a:xfrm>
                  <a:off x="3393" y="10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2" name="Rectangle 1007"/>
                <p:cNvSpPr>
                  <a:spLocks noChangeArrowheads="1"/>
                </p:cNvSpPr>
                <p:nvPr/>
              </p:nvSpPr>
              <p:spPr bwMode="auto">
                <a:xfrm>
                  <a:off x="3393" y="10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3" name="Rectangle 1008"/>
                <p:cNvSpPr>
                  <a:spLocks noChangeArrowheads="1"/>
                </p:cNvSpPr>
                <p:nvPr/>
              </p:nvSpPr>
              <p:spPr bwMode="auto">
                <a:xfrm>
                  <a:off x="3393" y="107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4" name="Rectangle 1009"/>
                <p:cNvSpPr>
                  <a:spLocks noChangeArrowheads="1"/>
                </p:cNvSpPr>
                <p:nvPr/>
              </p:nvSpPr>
              <p:spPr bwMode="auto">
                <a:xfrm>
                  <a:off x="3393" y="107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5" name="Rectangle 1010"/>
                <p:cNvSpPr>
                  <a:spLocks noChangeArrowheads="1"/>
                </p:cNvSpPr>
                <p:nvPr/>
              </p:nvSpPr>
              <p:spPr bwMode="auto">
                <a:xfrm>
                  <a:off x="3393" y="10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6" name="Rectangle 1011"/>
                <p:cNvSpPr>
                  <a:spLocks noChangeArrowheads="1"/>
                </p:cNvSpPr>
                <p:nvPr/>
              </p:nvSpPr>
              <p:spPr bwMode="auto">
                <a:xfrm>
                  <a:off x="3393" y="10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7" name="Rectangle 1012"/>
                <p:cNvSpPr>
                  <a:spLocks noChangeArrowheads="1"/>
                </p:cNvSpPr>
                <p:nvPr/>
              </p:nvSpPr>
              <p:spPr bwMode="auto">
                <a:xfrm>
                  <a:off x="3393" y="10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8" name="Rectangle 1013"/>
                <p:cNvSpPr>
                  <a:spLocks noChangeArrowheads="1"/>
                </p:cNvSpPr>
                <p:nvPr/>
              </p:nvSpPr>
              <p:spPr bwMode="auto">
                <a:xfrm>
                  <a:off x="3393" y="108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9" name="Rectangle 1014"/>
                <p:cNvSpPr>
                  <a:spLocks noChangeArrowheads="1"/>
                </p:cNvSpPr>
                <p:nvPr/>
              </p:nvSpPr>
              <p:spPr bwMode="auto">
                <a:xfrm>
                  <a:off x="3393" y="108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0" name="Rectangle 1015"/>
                <p:cNvSpPr>
                  <a:spLocks noChangeArrowheads="1"/>
                </p:cNvSpPr>
                <p:nvPr/>
              </p:nvSpPr>
              <p:spPr bwMode="auto">
                <a:xfrm>
                  <a:off x="3393" y="10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1" name="Rectangle 1016"/>
                <p:cNvSpPr>
                  <a:spLocks noChangeArrowheads="1"/>
                </p:cNvSpPr>
                <p:nvPr/>
              </p:nvSpPr>
              <p:spPr bwMode="auto">
                <a:xfrm>
                  <a:off x="3393" y="10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2" name="Rectangle 1017"/>
                <p:cNvSpPr>
                  <a:spLocks noChangeArrowheads="1"/>
                </p:cNvSpPr>
                <p:nvPr/>
              </p:nvSpPr>
              <p:spPr bwMode="auto">
                <a:xfrm>
                  <a:off x="3393" y="108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3" name="Rectangle 1018"/>
                <p:cNvSpPr>
                  <a:spLocks noChangeArrowheads="1"/>
                </p:cNvSpPr>
                <p:nvPr/>
              </p:nvSpPr>
              <p:spPr bwMode="auto">
                <a:xfrm>
                  <a:off x="3393" y="108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4" name="Rectangle 1019"/>
                <p:cNvSpPr>
                  <a:spLocks noChangeArrowheads="1"/>
                </p:cNvSpPr>
                <p:nvPr/>
              </p:nvSpPr>
              <p:spPr bwMode="auto">
                <a:xfrm>
                  <a:off x="3393" y="109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5" name="Rectangle 1020"/>
                <p:cNvSpPr>
                  <a:spLocks noChangeArrowheads="1"/>
                </p:cNvSpPr>
                <p:nvPr/>
              </p:nvSpPr>
              <p:spPr bwMode="auto">
                <a:xfrm>
                  <a:off x="3393" y="109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6" name="Rectangle 1021"/>
                <p:cNvSpPr>
                  <a:spLocks noChangeArrowheads="1"/>
                </p:cNvSpPr>
                <p:nvPr/>
              </p:nvSpPr>
              <p:spPr bwMode="auto">
                <a:xfrm>
                  <a:off x="3393" y="109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7" name="Rectangle 1022"/>
                <p:cNvSpPr>
                  <a:spLocks noChangeArrowheads="1"/>
                </p:cNvSpPr>
                <p:nvPr/>
              </p:nvSpPr>
              <p:spPr bwMode="auto">
                <a:xfrm>
                  <a:off x="3393" y="109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8" name="Rectangle 1023"/>
                <p:cNvSpPr>
                  <a:spLocks noChangeArrowheads="1"/>
                </p:cNvSpPr>
                <p:nvPr/>
              </p:nvSpPr>
              <p:spPr bwMode="auto">
                <a:xfrm>
                  <a:off x="3393" y="10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9" name="Rectangle 1024"/>
                <p:cNvSpPr>
                  <a:spLocks noChangeArrowheads="1"/>
                </p:cNvSpPr>
                <p:nvPr/>
              </p:nvSpPr>
              <p:spPr bwMode="auto">
                <a:xfrm>
                  <a:off x="3393" y="109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0" name="Rectangle 1025"/>
                <p:cNvSpPr>
                  <a:spLocks noChangeArrowheads="1"/>
                </p:cNvSpPr>
                <p:nvPr/>
              </p:nvSpPr>
              <p:spPr bwMode="auto">
                <a:xfrm>
                  <a:off x="3393" y="11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1" name="Rectangle 1026"/>
                <p:cNvSpPr>
                  <a:spLocks noChangeArrowheads="1"/>
                </p:cNvSpPr>
                <p:nvPr/>
              </p:nvSpPr>
              <p:spPr bwMode="auto">
                <a:xfrm>
                  <a:off x="3393" y="110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2" name="Rectangle 1027"/>
                <p:cNvSpPr>
                  <a:spLocks noChangeArrowheads="1"/>
                </p:cNvSpPr>
                <p:nvPr/>
              </p:nvSpPr>
              <p:spPr bwMode="auto">
                <a:xfrm>
                  <a:off x="3393" y="110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3" name="Rectangle 1028"/>
                <p:cNvSpPr>
                  <a:spLocks noChangeArrowheads="1"/>
                </p:cNvSpPr>
                <p:nvPr/>
              </p:nvSpPr>
              <p:spPr bwMode="auto">
                <a:xfrm>
                  <a:off x="3393" y="11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4" name="Rectangle 1029"/>
                <p:cNvSpPr>
                  <a:spLocks noChangeArrowheads="1"/>
                </p:cNvSpPr>
                <p:nvPr/>
              </p:nvSpPr>
              <p:spPr bwMode="auto">
                <a:xfrm>
                  <a:off x="3393" y="11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5" name="Rectangle 1030"/>
                <p:cNvSpPr>
                  <a:spLocks noChangeArrowheads="1"/>
                </p:cNvSpPr>
                <p:nvPr/>
              </p:nvSpPr>
              <p:spPr bwMode="auto">
                <a:xfrm>
                  <a:off x="3393" y="11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6" name="Rectangle 1031"/>
                <p:cNvSpPr>
                  <a:spLocks noChangeArrowheads="1"/>
                </p:cNvSpPr>
                <p:nvPr/>
              </p:nvSpPr>
              <p:spPr bwMode="auto">
                <a:xfrm>
                  <a:off x="3393" y="111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7" name="Rectangle 1032"/>
                <p:cNvSpPr>
                  <a:spLocks noChangeArrowheads="1"/>
                </p:cNvSpPr>
                <p:nvPr/>
              </p:nvSpPr>
              <p:spPr bwMode="auto">
                <a:xfrm>
                  <a:off x="3393" y="111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8" name="Rectangle 1033"/>
                <p:cNvSpPr>
                  <a:spLocks noChangeArrowheads="1"/>
                </p:cNvSpPr>
                <p:nvPr/>
              </p:nvSpPr>
              <p:spPr bwMode="auto">
                <a:xfrm>
                  <a:off x="3393" y="11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9" name="Rectangle 1034"/>
                <p:cNvSpPr>
                  <a:spLocks noChangeArrowheads="1"/>
                </p:cNvSpPr>
                <p:nvPr/>
              </p:nvSpPr>
              <p:spPr bwMode="auto">
                <a:xfrm>
                  <a:off x="3393" y="11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587" name="Rectangle 1035"/>
              <p:cNvSpPr>
                <a:spLocks noChangeArrowheads="1"/>
              </p:cNvSpPr>
              <p:nvPr/>
            </p:nvSpPr>
            <p:spPr bwMode="auto">
              <a:xfrm>
                <a:off x="3393" y="1000"/>
                <a:ext cx="908" cy="118"/>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25585" name="Rectangle 1036"/>
            <p:cNvSpPr>
              <a:spLocks noChangeArrowheads="1"/>
            </p:cNvSpPr>
            <p:nvPr/>
          </p:nvSpPr>
          <p:spPr bwMode="auto">
            <a:xfrm>
              <a:off x="4133" y="1472"/>
              <a:ext cx="17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ROD</a:t>
              </a:r>
              <a:endParaRPr lang="en-US" sz="1400">
                <a:latin typeface="Comic Sans MS" charset="0"/>
              </a:endParaRPr>
            </a:p>
          </p:txBody>
        </p:sp>
      </p:grpSp>
      <p:grpSp>
        <p:nvGrpSpPr>
          <p:cNvPr id="124970" name="Group 1037"/>
          <p:cNvGrpSpPr>
            <a:grpSpLocks/>
          </p:cNvGrpSpPr>
          <p:nvPr/>
        </p:nvGrpSpPr>
        <p:grpSpPr bwMode="auto">
          <a:xfrm>
            <a:off x="5286375" y="2755900"/>
            <a:ext cx="504825" cy="198438"/>
            <a:chOff x="3624" y="1448"/>
            <a:chExt cx="344" cy="125"/>
          </a:xfrm>
        </p:grpSpPr>
        <p:grpSp>
          <p:nvGrpSpPr>
            <p:cNvPr id="125508" name="Group 1038"/>
            <p:cNvGrpSpPr>
              <a:grpSpLocks/>
            </p:cNvGrpSpPr>
            <p:nvPr/>
          </p:nvGrpSpPr>
          <p:grpSpPr bwMode="auto">
            <a:xfrm>
              <a:off x="3624" y="1448"/>
              <a:ext cx="344" cy="125"/>
              <a:chOff x="3393" y="1000"/>
              <a:chExt cx="908" cy="118"/>
            </a:xfrm>
          </p:grpSpPr>
          <p:grpSp>
            <p:nvGrpSpPr>
              <p:cNvPr id="125510" name="Group 1039"/>
              <p:cNvGrpSpPr>
                <a:grpSpLocks/>
              </p:cNvGrpSpPr>
              <p:nvPr/>
            </p:nvGrpSpPr>
            <p:grpSpPr bwMode="auto">
              <a:xfrm>
                <a:off x="3393" y="1000"/>
                <a:ext cx="906" cy="116"/>
                <a:chOff x="3393" y="1000"/>
                <a:chExt cx="906" cy="116"/>
              </a:xfrm>
            </p:grpSpPr>
            <p:sp>
              <p:nvSpPr>
                <p:cNvPr id="125512" name="Rectangle 1040"/>
                <p:cNvSpPr>
                  <a:spLocks noChangeArrowheads="1"/>
                </p:cNvSpPr>
                <p:nvPr/>
              </p:nvSpPr>
              <p:spPr bwMode="auto">
                <a:xfrm>
                  <a:off x="3393" y="10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3" name="Rectangle 1041"/>
                <p:cNvSpPr>
                  <a:spLocks noChangeArrowheads="1"/>
                </p:cNvSpPr>
                <p:nvPr/>
              </p:nvSpPr>
              <p:spPr bwMode="auto">
                <a:xfrm>
                  <a:off x="3393" y="10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4" name="Rectangle 1042"/>
                <p:cNvSpPr>
                  <a:spLocks noChangeArrowheads="1"/>
                </p:cNvSpPr>
                <p:nvPr/>
              </p:nvSpPr>
              <p:spPr bwMode="auto">
                <a:xfrm>
                  <a:off x="3393" y="10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5" name="Rectangle 1043"/>
                <p:cNvSpPr>
                  <a:spLocks noChangeArrowheads="1"/>
                </p:cNvSpPr>
                <p:nvPr/>
              </p:nvSpPr>
              <p:spPr bwMode="auto">
                <a:xfrm>
                  <a:off x="3393" y="10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6" name="Rectangle 1044"/>
                <p:cNvSpPr>
                  <a:spLocks noChangeArrowheads="1"/>
                </p:cNvSpPr>
                <p:nvPr/>
              </p:nvSpPr>
              <p:spPr bwMode="auto">
                <a:xfrm>
                  <a:off x="3393" y="10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7" name="Rectangle 1045"/>
                <p:cNvSpPr>
                  <a:spLocks noChangeArrowheads="1"/>
                </p:cNvSpPr>
                <p:nvPr/>
              </p:nvSpPr>
              <p:spPr bwMode="auto">
                <a:xfrm>
                  <a:off x="3393" y="10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8" name="Rectangle 1046"/>
                <p:cNvSpPr>
                  <a:spLocks noChangeArrowheads="1"/>
                </p:cNvSpPr>
                <p:nvPr/>
              </p:nvSpPr>
              <p:spPr bwMode="auto">
                <a:xfrm>
                  <a:off x="3393" y="10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9" name="Rectangle 1047"/>
                <p:cNvSpPr>
                  <a:spLocks noChangeArrowheads="1"/>
                </p:cNvSpPr>
                <p:nvPr/>
              </p:nvSpPr>
              <p:spPr bwMode="auto">
                <a:xfrm>
                  <a:off x="3393" y="10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0" name="Rectangle 1048"/>
                <p:cNvSpPr>
                  <a:spLocks noChangeArrowheads="1"/>
                </p:cNvSpPr>
                <p:nvPr/>
              </p:nvSpPr>
              <p:spPr bwMode="auto">
                <a:xfrm>
                  <a:off x="3393" y="10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1" name="Rectangle 1049"/>
                <p:cNvSpPr>
                  <a:spLocks noChangeArrowheads="1"/>
                </p:cNvSpPr>
                <p:nvPr/>
              </p:nvSpPr>
              <p:spPr bwMode="auto">
                <a:xfrm>
                  <a:off x="3393" y="10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2" name="Rectangle 1050"/>
                <p:cNvSpPr>
                  <a:spLocks noChangeArrowheads="1"/>
                </p:cNvSpPr>
                <p:nvPr/>
              </p:nvSpPr>
              <p:spPr bwMode="auto">
                <a:xfrm>
                  <a:off x="3393" y="101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3" name="Rectangle 1051"/>
                <p:cNvSpPr>
                  <a:spLocks noChangeArrowheads="1"/>
                </p:cNvSpPr>
                <p:nvPr/>
              </p:nvSpPr>
              <p:spPr bwMode="auto">
                <a:xfrm>
                  <a:off x="3393" y="10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4" name="Rectangle 1052"/>
                <p:cNvSpPr>
                  <a:spLocks noChangeArrowheads="1"/>
                </p:cNvSpPr>
                <p:nvPr/>
              </p:nvSpPr>
              <p:spPr bwMode="auto">
                <a:xfrm>
                  <a:off x="3393" y="102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5" name="Rectangle 1053"/>
                <p:cNvSpPr>
                  <a:spLocks noChangeArrowheads="1"/>
                </p:cNvSpPr>
                <p:nvPr/>
              </p:nvSpPr>
              <p:spPr bwMode="auto">
                <a:xfrm>
                  <a:off x="3393" y="102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6" name="Rectangle 1054"/>
                <p:cNvSpPr>
                  <a:spLocks noChangeArrowheads="1"/>
                </p:cNvSpPr>
                <p:nvPr/>
              </p:nvSpPr>
              <p:spPr bwMode="auto">
                <a:xfrm>
                  <a:off x="3393" y="10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7" name="Rectangle 1055"/>
                <p:cNvSpPr>
                  <a:spLocks noChangeArrowheads="1"/>
                </p:cNvSpPr>
                <p:nvPr/>
              </p:nvSpPr>
              <p:spPr bwMode="auto">
                <a:xfrm>
                  <a:off x="3393" y="10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8" name="Rectangle 1056"/>
                <p:cNvSpPr>
                  <a:spLocks noChangeArrowheads="1"/>
                </p:cNvSpPr>
                <p:nvPr/>
              </p:nvSpPr>
              <p:spPr bwMode="auto">
                <a:xfrm>
                  <a:off x="3393" y="10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9" name="Rectangle 1057"/>
                <p:cNvSpPr>
                  <a:spLocks noChangeArrowheads="1"/>
                </p:cNvSpPr>
                <p:nvPr/>
              </p:nvSpPr>
              <p:spPr bwMode="auto">
                <a:xfrm>
                  <a:off x="3393" y="102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0" name="Rectangle 1058"/>
                <p:cNvSpPr>
                  <a:spLocks noChangeArrowheads="1"/>
                </p:cNvSpPr>
                <p:nvPr/>
              </p:nvSpPr>
              <p:spPr bwMode="auto">
                <a:xfrm>
                  <a:off x="3393" y="102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1" name="Rectangle 1059"/>
                <p:cNvSpPr>
                  <a:spLocks noChangeArrowheads="1"/>
                </p:cNvSpPr>
                <p:nvPr/>
              </p:nvSpPr>
              <p:spPr bwMode="auto">
                <a:xfrm>
                  <a:off x="3393" y="10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2" name="Rectangle 1060"/>
                <p:cNvSpPr>
                  <a:spLocks noChangeArrowheads="1"/>
                </p:cNvSpPr>
                <p:nvPr/>
              </p:nvSpPr>
              <p:spPr bwMode="auto">
                <a:xfrm>
                  <a:off x="3393" y="10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3" name="Rectangle 1061"/>
                <p:cNvSpPr>
                  <a:spLocks noChangeArrowheads="1"/>
                </p:cNvSpPr>
                <p:nvPr/>
              </p:nvSpPr>
              <p:spPr bwMode="auto">
                <a:xfrm>
                  <a:off x="3393" y="10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4" name="Rectangle 1062"/>
                <p:cNvSpPr>
                  <a:spLocks noChangeArrowheads="1"/>
                </p:cNvSpPr>
                <p:nvPr/>
              </p:nvSpPr>
              <p:spPr bwMode="auto">
                <a:xfrm>
                  <a:off x="3393" y="103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5" name="Rectangle 1063"/>
                <p:cNvSpPr>
                  <a:spLocks noChangeArrowheads="1"/>
                </p:cNvSpPr>
                <p:nvPr/>
              </p:nvSpPr>
              <p:spPr bwMode="auto">
                <a:xfrm>
                  <a:off x="3393" y="103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6" name="Rectangle 1064"/>
                <p:cNvSpPr>
                  <a:spLocks noChangeArrowheads="1"/>
                </p:cNvSpPr>
                <p:nvPr/>
              </p:nvSpPr>
              <p:spPr bwMode="auto">
                <a:xfrm>
                  <a:off x="3393" y="10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7" name="Rectangle 1065"/>
                <p:cNvSpPr>
                  <a:spLocks noChangeArrowheads="1"/>
                </p:cNvSpPr>
                <p:nvPr/>
              </p:nvSpPr>
              <p:spPr bwMode="auto">
                <a:xfrm>
                  <a:off x="3393" y="10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8" name="Rectangle 1066"/>
                <p:cNvSpPr>
                  <a:spLocks noChangeArrowheads="1"/>
                </p:cNvSpPr>
                <p:nvPr/>
              </p:nvSpPr>
              <p:spPr bwMode="auto">
                <a:xfrm>
                  <a:off x="3393" y="10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9" name="Rectangle 1067"/>
                <p:cNvSpPr>
                  <a:spLocks noChangeArrowheads="1"/>
                </p:cNvSpPr>
                <p:nvPr/>
              </p:nvSpPr>
              <p:spPr bwMode="auto">
                <a:xfrm>
                  <a:off x="3393" y="104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0" name="Rectangle 1068"/>
                <p:cNvSpPr>
                  <a:spLocks noChangeArrowheads="1"/>
                </p:cNvSpPr>
                <p:nvPr/>
              </p:nvSpPr>
              <p:spPr bwMode="auto">
                <a:xfrm>
                  <a:off x="3393" y="104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1" name="Rectangle 1069"/>
                <p:cNvSpPr>
                  <a:spLocks noChangeArrowheads="1"/>
                </p:cNvSpPr>
                <p:nvPr/>
              </p:nvSpPr>
              <p:spPr bwMode="auto">
                <a:xfrm>
                  <a:off x="3393" y="10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2" name="Rectangle 1070"/>
                <p:cNvSpPr>
                  <a:spLocks noChangeArrowheads="1"/>
                </p:cNvSpPr>
                <p:nvPr/>
              </p:nvSpPr>
              <p:spPr bwMode="auto">
                <a:xfrm>
                  <a:off x="3393" y="10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3" name="Rectangle 1071"/>
                <p:cNvSpPr>
                  <a:spLocks noChangeArrowheads="1"/>
                </p:cNvSpPr>
                <p:nvPr/>
              </p:nvSpPr>
              <p:spPr bwMode="auto">
                <a:xfrm>
                  <a:off x="3393" y="10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4" name="Rectangle 1072"/>
                <p:cNvSpPr>
                  <a:spLocks noChangeArrowheads="1"/>
                </p:cNvSpPr>
                <p:nvPr/>
              </p:nvSpPr>
              <p:spPr bwMode="auto">
                <a:xfrm>
                  <a:off x="3393" y="105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5" name="Rectangle 1073"/>
                <p:cNvSpPr>
                  <a:spLocks noChangeArrowheads="1"/>
                </p:cNvSpPr>
                <p:nvPr/>
              </p:nvSpPr>
              <p:spPr bwMode="auto">
                <a:xfrm>
                  <a:off x="3393" y="105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6" name="Rectangle 1074"/>
                <p:cNvSpPr>
                  <a:spLocks noChangeArrowheads="1"/>
                </p:cNvSpPr>
                <p:nvPr/>
              </p:nvSpPr>
              <p:spPr bwMode="auto">
                <a:xfrm>
                  <a:off x="3393" y="10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7" name="Rectangle 1075"/>
                <p:cNvSpPr>
                  <a:spLocks noChangeArrowheads="1"/>
                </p:cNvSpPr>
                <p:nvPr/>
              </p:nvSpPr>
              <p:spPr bwMode="auto">
                <a:xfrm>
                  <a:off x="3393" y="105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8" name="Rectangle 1076"/>
                <p:cNvSpPr>
                  <a:spLocks noChangeArrowheads="1"/>
                </p:cNvSpPr>
                <p:nvPr/>
              </p:nvSpPr>
              <p:spPr bwMode="auto">
                <a:xfrm>
                  <a:off x="3393" y="105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9" name="Rectangle 1077"/>
                <p:cNvSpPr>
                  <a:spLocks noChangeArrowheads="1"/>
                </p:cNvSpPr>
                <p:nvPr/>
              </p:nvSpPr>
              <p:spPr bwMode="auto">
                <a:xfrm>
                  <a:off x="3393" y="10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0" name="Rectangle 1078"/>
                <p:cNvSpPr>
                  <a:spLocks noChangeArrowheads="1"/>
                </p:cNvSpPr>
                <p:nvPr/>
              </p:nvSpPr>
              <p:spPr bwMode="auto">
                <a:xfrm>
                  <a:off x="3393" y="10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1" name="Rectangle 1079"/>
                <p:cNvSpPr>
                  <a:spLocks noChangeArrowheads="1"/>
                </p:cNvSpPr>
                <p:nvPr/>
              </p:nvSpPr>
              <p:spPr bwMode="auto">
                <a:xfrm>
                  <a:off x="3393" y="10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2" name="Rectangle 1080"/>
                <p:cNvSpPr>
                  <a:spLocks noChangeArrowheads="1"/>
                </p:cNvSpPr>
                <p:nvPr/>
              </p:nvSpPr>
              <p:spPr bwMode="auto">
                <a:xfrm>
                  <a:off x="3393" y="106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3" name="Rectangle 1081"/>
                <p:cNvSpPr>
                  <a:spLocks noChangeArrowheads="1"/>
                </p:cNvSpPr>
                <p:nvPr/>
              </p:nvSpPr>
              <p:spPr bwMode="auto">
                <a:xfrm>
                  <a:off x="3393" y="106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4" name="Rectangle 1082"/>
                <p:cNvSpPr>
                  <a:spLocks noChangeArrowheads="1"/>
                </p:cNvSpPr>
                <p:nvPr/>
              </p:nvSpPr>
              <p:spPr bwMode="auto">
                <a:xfrm>
                  <a:off x="3393" y="10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5" name="Rectangle 1083"/>
                <p:cNvSpPr>
                  <a:spLocks noChangeArrowheads="1"/>
                </p:cNvSpPr>
                <p:nvPr/>
              </p:nvSpPr>
              <p:spPr bwMode="auto">
                <a:xfrm>
                  <a:off x="3393" y="10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6" name="Rectangle 1084"/>
                <p:cNvSpPr>
                  <a:spLocks noChangeArrowheads="1"/>
                </p:cNvSpPr>
                <p:nvPr/>
              </p:nvSpPr>
              <p:spPr bwMode="auto">
                <a:xfrm>
                  <a:off x="3393" y="10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7" name="Rectangle 1085"/>
                <p:cNvSpPr>
                  <a:spLocks noChangeArrowheads="1"/>
                </p:cNvSpPr>
                <p:nvPr/>
              </p:nvSpPr>
              <p:spPr bwMode="auto">
                <a:xfrm>
                  <a:off x="3393" y="107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8" name="Rectangle 1086"/>
                <p:cNvSpPr>
                  <a:spLocks noChangeArrowheads="1"/>
                </p:cNvSpPr>
                <p:nvPr/>
              </p:nvSpPr>
              <p:spPr bwMode="auto">
                <a:xfrm>
                  <a:off x="3393" y="107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9" name="Rectangle 1087"/>
                <p:cNvSpPr>
                  <a:spLocks noChangeArrowheads="1"/>
                </p:cNvSpPr>
                <p:nvPr/>
              </p:nvSpPr>
              <p:spPr bwMode="auto">
                <a:xfrm>
                  <a:off x="3393" y="10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0" name="Rectangle 1088"/>
                <p:cNvSpPr>
                  <a:spLocks noChangeArrowheads="1"/>
                </p:cNvSpPr>
                <p:nvPr/>
              </p:nvSpPr>
              <p:spPr bwMode="auto">
                <a:xfrm>
                  <a:off x="3393" y="10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1" name="Rectangle 1089"/>
                <p:cNvSpPr>
                  <a:spLocks noChangeArrowheads="1"/>
                </p:cNvSpPr>
                <p:nvPr/>
              </p:nvSpPr>
              <p:spPr bwMode="auto">
                <a:xfrm>
                  <a:off x="3393" y="10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2" name="Rectangle 1090"/>
                <p:cNvSpPr>
                  <a:spLocks noChangeArrowheads="1"/>
                </p:cNvSpPr>
                <p:nvPr/>
              </p:nvSpPr>
              <p:spPr bwMode="auto">
                <a:xfrm>
                  <a:off x="3393" y="108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3" name="Rectangle 1091"/>
                <p:cNvSpPr>
                  <a:spLocks noChangeArrowheads="1"/>
                </p:cNvSpPr>
                <p:nvPr/>
              </p:nvSpPr>
              <p:spPr bwMode="auto">
                <a:xfrm>
                  <a:off x="3393" y="108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4" name="Rectangle 1092"/>
                <p:cNvSpPr>
                  <a:spLocks noChangeArrowheads="1"/>
                </p:cNvSpPr>
                <p:nvPr/>
              </p:nvSpPr>
              <p:spPr bwMode="auto">
                <a:xfrm>
                  <a:off x="3393" y="10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5" name="Rectangle 1093"/>
                <p:cNvSpPr>
                  <a:spLocks noChangeArrowheads="1"/>
                </p:cNvSpPr>
                <p:nvPr/>
              </p:nvSpPr>
              <p:spPr bwMode="auto">
                <a:xfrm>
                  <a:off x="3393" y="10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6" name="Rectangle 1094"/>
                <p:cNvSpPr>
                  <a:spLocks noChangeArrowheads="1"/>
                </p:cNvSpPr>
                <p:nvPr/>
              </p:nvSpPr>
              <p:spPr bwMode="auto">
                <a:xfrm>
                  <a:off x="3393" y="108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7" name="Rectangle 1095"/>
                <p:cNvSpPr>
                  <a:spLocks noChangeArrowheads="1"/>
                </p:cNvSpPr>
                <p:nvPr/>
              </p:nvSpPr>
              <p:spPr bwMode="auto">
                <a:xfrm>
                  <a:off x="3393" y="108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8" name="Rectangle 1096"/>
                <p:cNvSpPr>
                  <a:spLocks noChangeArrowheads="1"/>
                </p:cNvSpPr>
                <p:nvPr/>
              </p:nvSpPr>
              <p:spPr bwMode="auto">
                <a:xfrm>
                  <a:off x="3393" y="109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9" name="Rectangle 1097"/>
                <p:cNvSpPr>
                  <a:spLocks noChangeArrowheads="1"/>
                </p:cNvSpPr>
                <p:nvPr/>
              </p:nvSpPr>
              <p:spPr bwMode="auto">
                <a:xfrm>
                  <a:off x="3393" y="109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0" name="Rectangle 1098"/>
                <p:cNvSpPr>
                  <a:spLocks noChangeArrowheads="1"/>
                </p:cNvSpPr>
                <p:nvPr/>
              </p:nvSpPr>
              <p:spPr bwMode="auto">
                <a:xfrm>
                  <a:off x="3393" y="109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1" name="Rectangle 1099"/>
                <p:cNvSpPr>
                  <a:spLocks noChangeArrowheads="1"/>
                </p:cNvSpPr>
                <p:nvPr/>
              </p:nvSpPr>
              <p:spPr bwMode="auto">
                <a:xfrm>
                  <a:off x="3393" y="109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2" name="Rectangle 1100"/>
                <p:cNvSpPr>
                  <a:spLocks noChangeArrowheads="1"/>
                </p:cNvSpPr>
                <p:nvPr/>
              </p:nvSpPr>
              <p:spPr bwMode="auto">
                <a:xfrm>
                  <a:off x="3393" y="10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3" name="Rectangle 1101"/>
                <p:cNvSpPr>
                  <a:spLocks noChangeArrowheads="1"/>
                </p:cNvSpPr>
                <p:nvPr/>
              </p:nvSpPr>
              <p:spPr bwMode="auto">
                <a:xfrm>
                  <a:off x="3393" y="109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4" name="Rectangle 1102"/>
                <p:cNvSpPr>
                  <a:spLocks noChangeArrowheads="1"/>
                </p:cNvSpPr>
                <p:nvPr/>
              </p:nvSpPr>
              <p:spPr bwMode="auto">
                <a:xfrm>
                  <a:off x="3393" y="11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5" name="Rectangle 1103"/>
                <p:cNvSpPr>
                  <a:spLocks noChangeArrowheads="1"/>
                </p:cNvSpPr>
                <p:nvPr/>
              </p:nvSpPr>
              <p:spPr bwMode="auto">
                <a:xfrm>
                  <a:off x="3393" y="110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6" name="Rectangle 1104"/>
                <p:cNvSpPr>
                  <a:spLocks noChangeArrowheads="1"/>
                </p:cNvSpPr>
                <p:nvPr/>
              </p:nvSpPr>
              <p:spPr bwMode="auto">
                <a:xfrm>
                  <a:off x="3393" y="110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7" name="Rectangle 1105"/>
                <p:cNvSpPr>
                  <a:spLocks noChangeArrowheads="1"/>
                </p:cNvSpPr>
                <p:nvPr/>
              </p:nvSpPr>
              <p:spPr bwMode="auto">
                <a:xfrm>
                  <a:off x="3393" y="11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8" name="Rectangle 1106"/>
                <p:cNvSpPr>
                  <a:spLocks noChangeArrowheads="1"/>
                </p:cNvSpPr>
                <p:nvPr/>
              </p:nvSpPr>
              <p:spPr bwMode="auto">
                <a:xfrm>
                  <a:off x="3393" y="11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9" name="Rectangle 1107"/>
                <p:cNvSpPr>
                  <a:spLocks noChangeArrowheads="1"/>
                </p:cNvSpPr>
                <p:nvPr/>
              </p:nvSpPr>
              <p:spPr bwMode="auto">
                <a:xfrm>
                  <a:off x="3393" y="11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0" name="Rectangle 1108"/>
                <p:cNvSpPr>
                  <a:spLocks noChangeArrowheads="1"/>
                </p:cNvSpPr>
                <p:nvPr/>
              </p:nvSpPr>
              <p:spPr bwMode="auto">
                <a:xfrm>
                  <a:off x="3393" y="111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1" name="Rectangle 1109"/>
                <p:cNvSpPr>
                  <a:spLocks noChangeArrowheads="1"/>
                </p:cNvSpPr>
                <p:nvPr/>
              </p:nvSpPr>
              <p:spPr bwMode="auto">
                <a:xfrm>
                  <a:off x="3393" y="111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2" name="Rectangle 1110"/>
                <p:cNvSpPr>
                  <a:spLocks noChangeArrowheads="1"/>
                </p:cNvSpPr>
                <p:nvPr/>
              </p:nvSpPr>
              <p:spPr bwMode="auto">
                <a:xfrm>
                  <a:off x="3393" y="11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3" name="Rectangle 1111"/>
                <p:cNvSpPr>
                  <a:spLocks noChangeArrowheads="1"/>
                </p:cNvSpPr>
                <p:nvPr/>
              </p:nvSpPr>
              <p:spPr bwMode="auto">
                <a:xfrm>
                  <a:off x="3393" y="11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511" name="Rectangle 1112"/>
              <p:cNvSpPr>
                <a:spLocks noChangeArrowheads="1"/>
              </p:cNvSpPr>
              <p:nvPr/>
            </p:nvSpPr>
            <p:spPr bwMode="auto">
              <a:xfrm>
                <a:off x="3393" y="1000"/>
                <a:ext cx="908" cy="118"/>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25509" name="Rectangle 1113"/>
            <p:cNvSpPr>
              <a:spLocks noChangeArrowheads="1"/>
            </p:cNvSpPr>
            <p:nvPr/>
          </p:nvSpPr>
          <p:spPr bwMode="auto">
            <a:xfrm>
              <a:off x="3717" y="1472"/>
              <a:ext cx="17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ROD</a:t>
              </a:r>
              <a:endParaRPr lang="en-US" sz="1400">
                <a:latin typeface="Comic Sans MS" charset="0"/>
              </a:endParaRPr>
            </a:p>
          </p:txBody>
        </p:sp>
      </p:grpSp>
      <p:grpSp>
        <p:nvGrpSpPr>
          <p:cNvPr id="122905" name="Group 1114"/>
          <p:cNvGrpSpPr>
            <a:grpSpLocks/>
          </p:cNvGrpSpPr>
          <p:nvPr/>
        </p:nvGrpSpPr>
        <p:grpSpPr bwMode="auto">
          <a:xfrm>
            <a:off x="2251075" y="2397125"/>
            <a:ext cx="3927475" cy="2076450"/>
            <a:chOff x="1544" y="1350"/>
            <a:chExt cx="2680" cy="1308"/>
          </a:xfrm>
        </p:grpSpPr>
        <p:sp>
          <p:nvSpPr>
            <p:cNvPr id="124973" name="Text Box 1115"/>
            <p:cNvSpPr txBox="1">
              <a:spLocks noChangeArrowheads="1"/>
            </p:cNvSpPr>
            <p:nvPr/>
          </p:nvSpPr>
          <p:spPr bwMode="auto">
            <a:xfrm>
              <a:off x="1544" y="2021"/>
              <a:ext cx="1191" cy="637"/>
            </a:xfrm>
            <a:prstGeom prst="rect">
              <a:avLst/>
            </a:prstGeom>
            <a:solidFill>
              <a:srgbClr val="DCDCE2"/>
            </a:solidFill>
            <a:ln w="6350" cap="sq">
              <a:solidFill>
                <a:schemeClr val="accent2"/>
              </a:solidFill>
              <a:miter lim="800000"/>
              <a:headEnd/>
              <a:tailEnd/>
            </a:ln>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400" b="1">
                  <a:latin typeface="Comic Sans MS" charset="0"/>
                </a:rPr>
                <a:t>LVL2</a:t>
              </a:r>
            </a:p>
            <a:p>
              <a:endParaRPr kumimoji="1" lang="en-US" sz="1400" b="1">
                <a:latin typeface="Comic Sans MS" charset="0"/>
              </a:endParaRPr>
            </a:p>
            <a:p>
              <a:endParaRPr kumimoji="1" lang="en-US" sz="1400" b="1">
                <a:latin typeface="Comic Sans MS" charset="0"/>
              </a:endParaRPr>
            </a:p>
            <a:p>
              <a:endParaRPr kumimoji="1" lang="en-US" sz="1800" b="1">
                <a:latin typeface="Comic Sans MS" charset="0"/>
              </a:endParaRPr>
            </a:p>
          </p:txBody>
        </p:sp>
        <p:sp>
          <p:nvSpPr>
            <p:cNvPr id="124974" name="Text Box 1116"/>
            <p:cNvSpPr txBox="1">
              <a:spLocks noChangeArrowheads="1"/>
            </p:cNvSpPr>
            <p:nvPr/>
          </p:nvSpPr>
          <p:spPr bwMode="auto">
            <a:xfrm>
              <a:off x="2273" y="1993"/>
              <a:ext cx="49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02016B"/>
                  </a:solidFill>
                  <a:latin typeface="Comic Sans MS" charset="0"/>
                </a:rPr>
                <a:t>~ 10 ms</a:t>
              </a:r>
            </a:p>
          </p:txBody>
        </p:sp>
        <p:cxnSp>
          <p:nvCxnSpPr>
            <p:cNvPr id="124975" name="AutoShape 1117"/>
            <p:cNvCxnSpPr>
              <a:cxnSpLocks noChangeShapeType="1"/>
              <a:stCxn id="125766" idx="2"/>
              <a:endCxn id="124973" idx="0"/>
            </p:cNvCxnSpPr>
            <p:nvPr/>
          </p:nvCxnSpPr>
          <p:spPr bwMode="auto">
            <a:xfrm rot="16200000" flipV="1">
              <a:off x="2974" y="1187"/>
              <a:ext cx="415" cy="2084"/>
            </a:xfrm>
            <a:prstGeom prst="bentConnector5">
              <a:avLst>
                <a:gd name="adj1" fmla="val -34699"/>
                <a:gd name="adj2" fmla="val 49616"/>
                <a:gd name="adj3" fmla="val 134699"/>
              </a:avLst>
            </a:prstGeom>
            <a:noFill/>
            <a:ln w="28575" cap="sq">
              <a:solidFill>
                <a:srgbClr val="FF000C"/>
              </a:solidFill>
              <a:miter lim="800000"/>
              <a:headEnd/>
              <a:tailEnd type="triangle" w="med" len="med"/>
            </a:ln>
            <a:extLst>
              <a:ext uri="{909E8E84-426E-40dd-AFC4-6F175D3DCCD1}">
                <a14:hiddenFill xmlns:a14="http://schemas.microsoft.com/office/drawing/2010/main">
                  <a:noFill/>
                </a14:hiddenFill>
              </a:ext>
            </a:extLst>
          </p:spPr>
        </p:cxnSp>
        <p:grpSp>
          <p:nvGrpSpPr>
            <p:cNvPr id="124976" name="Group 1118"/>
            <p:cNvGrpSpPr>
              <a:grpSpLocks/>
            </p:cNvGrpSpPr>
            <p:nvPr/>
          </p:nvGrpSpPr>
          <p:grpSpPr bwMode="auto">
            <a:xfrm>
              <a:off x="1736" y="2170"/>
              <a:ext cx="330" cy="160"/>
              <a:chOff x="1736" y="2034"/>
              <a:chExt cx="330" cy="160"/>
            </a:xfrm>
          </p:grpSpPr>
          <p:grpSp>
            <p:nvGrpSpPr>
              <p:cNvPr id="125249" name="Group 1119"/>
              <p:cNvGrpSpPr>
                <a:grpSpLocks/>
              </p:cNvGrpSpPr>
              <p:nvPr/>
            </p:nvGrpSpPr>
            <p:grpSpPr bwMode="auto">
              <a:xfrm>
                <a:off x="1736" y="2034"/>
                <a:ext cx="330" cy="160"/>
                <a:chOff x="2320" y="1724"/>
                <a:chExt cx="333" cy="206"/>
              </a:xfrm>
            </p:grpSpPr>
            <p:grpSp>
              <p:nvGrpSpPr>
                <p:cNvPr id="125251" name="Group 1120"/>
                <p:cNvGrpSpPr>
                  <a:grpSpLocks/>
                </p:cNvGrpSpPr>
                <p:nvPr/>
              </p:nvGrpSpPr>
              <p:grpSpPr bwMode="auto">
                <a:xfrm>
                  <a:off x="2320" y="1724"/>
                  <a:ext cx="333" cy="206"/>
                  <a:chOff x="2320" y="1724"/>
                  <a:chExt cx="333" cy="206"/>
                </a:xfrm>
              </p:grpSpPr>
              <p:grpSp>
                <p:nvGrpSpPr>
                  <p:cNvPr id="125253" name="Group 1121"/>
                  <p:cNvGrpSpPr>
                    <a:grpSpLocks/>
                  </p:cNvGrpSpPr>
                  <p:nvPr/>
                </p:nvGrpSpPr>
                <p:grpSpPr bwMode="auto">
                  <a:xfrm>
                    <a:off x="2320" y="1724"/>
                    <a:ext cx="333" cy="206"/>
                    <a:chOff x="2320" y="1724"/>
                    <a:chExt cx="333" cy="206"/>
                  </a:xfrm>
                </p:grpSpPr>
                <p:sp>
                  <p:nvSpPr>
                    <p:cNvPr id="125308" name="Rectangle 1122"/>
                    <p:cNvSpPr>
                      <a:spLocks noChangeArrowheads="1"/>
                    </p:cNvSpPr>
                    <p:nvPr/>
                  </p:nvSpPr>
                  <p:spPr bwMode="auto">
                    <a:xfrm>
                      <a:off x="2320" y="172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9" name="Rectangle 1123"/>
                    <p:cNvSpPr>
                      <a:spLocks noChangeArrowheads="1"/>
                    </p:cNvSpPr>
                    <p:nvPr/>
                  </p:nvSpPr>
                  <p:spPr bwMode="auto">
                    <a:xfrm>
                      <a:off x="2320" y="172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0" name="Rectangle 1124"/>
                    <p:cNvSpPr>
                      <a:spLocks noChangeArrowheads="1"/>
                    </p:cNvSpPr>
                    <p:nvPr/>
                  </p:nvSpPr>
                  <p:spPr bwMode="auto">
                    <a:xfrm>
                      <a:off x="2320" y="172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1" name="Rectangle 1125"/>
                    <p:cNvSpPr>
                      <a:spLocks noChangeArrowheads="1"/>
                    </p:cNvSpPr>
                    <p:nvPr/>
                  </p:nvSpPr>
                  <p:spPr bwMode="auto">
                    <a:xfrm>
                      <a:off x="2320" y="172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2" name="Rectangle 1126"/>
                    <p:cNvSpPr>
                      <a:spLocks noChangeArrowheads="1"/>
                    </p:cNvSpPr>
                    <p:nvPr/>
                  </p:nvSpPr>
                  <p:spPr bwMode="auto">
                    <a:xfrm>
                      <a:off x="2320" y="173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3" name="Rectangle 1127"/>
                    <p:cNvSpPr>
                      <a:spLocks noChangeArrowheads="1"/>
                    </p:cNvSpPr>
                    <p:nvPr/>
                  </p:nvSpPr>
                  <p:spPr bwMode="auto">
                    <a:xfrm>
                      <a:off x="2320" y="173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4" name="Rectangle 1128"/>
                    <p:cNvSpPr>
                      <a:spLocks noChangeArrowheads="1"/>
                    </p:cNvSpPr>
                    <p:nvPr/>
                  </p:nvSpPr>
                  <p:spPr bwMode="auto">
                    <a:xfrm>
                      <a:off x="2320" y="173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5" name="Rectangle 1129"/>
                    <p:cNvSpPr>
                      <a:spLocks noChangeArrowheads="1"/>
                    </p:cNvSpPr>
                    <p:nvPr/>
                  </p:nvSpPr>
                  <p:spPr bwMode="auto">
                    <a:xfrm>
                      <a:off x="2320" y="173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6" name="Rectangle 1130"/>
                    <p:cNvSpPr>
                      <a:spLocks noChangeArrowheads="1"/>
                    </p:cNvSpPr>
                    <p:nvPr/>
                  </p:nvSpPr>
                  <p:spPr bwMode="auto">
                    <a:xfrm>
                      <a:off x="2320" y="173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7" name="Rectangle 1131"/>
                    <p:cNvSpPr>
                      <a:spLocks noChangeArrowheads="1"/>
                    </p:cNvSpPr>
                    <p:nvPr/>
                  </p:nvSpPr>
                  <p:spPr bwMode="auto">
                    <a:xfrm>
                      <a:off x="2320" y="173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8" name="Rectangle 1132"/>
                    <p:cNvSpPr>
                      <a:spLocks noChangeArrowheads="1"/>
                    </p:cNvSpPr>
                    <p:nvPr/>
                  </p:nvSpPr>
                  <p:spPr bwMode="auto">
                    <a:xfrm>
                      <a:off x="2320" y="174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9" name="Rectangle 1133"/>
                    <p:cNvSpPr>
                      <a:spLocks noChangeArrowheads="1"/>
                    </p:cNvSpPr>
                    <p:nvPr/>
                  </p:nvSpPr>
                  <p:spPr bwMode="auto">
                    <a:xfrm>
                      <a:off x="2320" y="1742"/>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0" name="Rectangle 1134"/>
                    <p:cNvSpPr>
                      <a:spLocks noChangeArrowheads="1"/>
                    </p:cNvSpPr>
                    <p:nvPr/>
                  </p:nvSpPr>
                  <p:spPr bwMode="auto">
                    <a:xfrm>
                      <a:off x="2320" y="1743"/>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1" name="Rectangle 1135"/>
                    <p:cNvSpPr>
                      <a:spLocks noChangeArrowheads="1"/>
                    </p:cNvSpPr>
                    <p:nvPr/>
                  </p:nvSpPr>
                  <p:spPr bwMode="auto">
                    <a:xfrm>
                      <a:off x="2320" y="174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2" name="Rectangle 1136"/>
                    <p:cNvSpPr>
                      <a:spLocks noChangeArrowheads="1"/>
                    </p:cNvSpPr>
                    <p:nvPr/>
                  </p:nvSpPr>
                  <p:spPr bwMode="auto">
                    <a:xfrm>
                      <a:off x="2320" y="174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3" name="Rectangle 1137"/>
                    <p:cNvSpPr>
                      <a:spLocks noChangeArrowheads="1"/>
                    </p:cNvSpPr>
                    <p:nvPr/>
                  </p:nvSpPr>
                  <p:spPr bwMode="auto">
                    <a:xfrm>
                      <a:off x="2320" y="174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4" name="Rectangle 1138"/>
                    <p:cNvSpPr>
                      <a:spLocks noChangeArrowheads="1"/>
                    </p:cNvSpPr>
                    <p:nvPr/>
                  </p:nvSpPr>
                  <p:spPr bwMode="auto">
                    <a:xfrm>
                      <a:off x="2320" y="1750"/>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5" name="Rectangle 1139"/>
                    <p:cNvSpPr>
                      <a:spLocks noChangeArrowheads="1"/>
                    </p:cNvSpPr>
                    <p:nvPr/>
                  </p:nvSpPr>
                  <p:spPr bwMode="auto">
                    <a:xfrm>
                      <a:off x="2320" y="17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6" name="Rectangle 1140"/>
                    <p:cNvSpPr>
                      <a:spLocks noChangeArrowheads="1"/>
                    </p:cNvSpPr>
                    <p:nvPr/>
                  </p:nvSpPr>
                  <p:spPr bwMode="auto">
                    <a:xfrm>
                      <a:off x="2320" y="175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7" name="Rectangle 1141"/>
                    <p:cNvSpPr>
                      <a:spLocks noChangeArrowheads="1"/>
                    </p:cNvSpPr>
                    <p:nvPr/>
                  </p:nvSpPr>
                  <p:spPr bwMode="auto">
                    <a:xfrm>
                      <a:off x="2320" y="175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8" name="Rectangle 1142"/>
                    <p:cNvSpPr>
                      <a:spLocks noChangeArrowheads="1"/>
                    </p:cNvSpPr>
                    <p:nvPr/>
                  </p:nvSpPr>
                  <p:spPr bwMode="auto">
                    <a:xfrm>
                      <a:off x="2320" y="175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9" name="Rectangle 1143"/>
                    <p:cNvSpPr>
                      <a:spLocks noChangeArrowheads="1"/>
                    </p:cNvSpPr>
                    <p:nvPr/>
                  </p:nvSpPr>
                  <p:spPr bwMode="auto">
                    <a:xfrm>
                      <a:off x="2320" y="175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0" name="Rectangle 1144"/>
                    <p:cNvSpPr>
                      <a:spLocks noChangeArrowheads="1"/>
                    </p:cNvSpPr>
                    <p:nvPr/>
                  </p:nvSpPr>
                  <p:spPr bwMode="auto">
                    <a:xfrm>
                      <a:off x="2320" y="176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1" name="Rectangle 1145"/>
                    <p:cNvSpPr>
                      <a:spLocks noChangeArrowheads="1"/>
                    </p:cNvSpPr>
                    <p:nvPr/>
                  </p:nvSpPr>
                  <p:spPr bwMode="auto">
                    <a:xfrm>
                      <a:off x="2320" y="176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2" name="Rectangle 1146"/>
                    <p:cNvSpPr>
                      <a:spLocks noChangeArrowheads="1"/>
                    </p:cNvSpPr>
                    <p:nvPr/>
                  </p:nvSpPr>
                  <p:spPr bwMode="auto">
                    <a:xfrm>
                      <a:off x="2320" y="176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3" name="Rectangle 1147"/>
                    <p:cNvSpPr>
                      <a:spLocks noChangeArrowheads="1"/>
                    </p:cNvSpPr>
                    <p:nvPr/>
                  </p:nvSpPr>
                  <p:spPr bwMode="auto">
                    <a:xfrm>
                      <a:off x="2320" y="176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4" name="Rectangle 1148"/>
                    <p:cNvSpPr>
                      <a:spLocks noChangeArrowheads="1"/>
                    </p:cNvSpPr>
                    <p:nvPr/>
                  </p:nvSpPr>
                  <p:spPr bwMode="auto">
                    <a:xfrm>
                      <a:off x="2320" y="176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5" name="Rectangle 1149"/>
                    <p:cNvSpPr>
                      <a:spLocks noChangeArrowheads="1"/>
                    </p:cNvSpPr>
                    <p:nvPr/>
                  </p:nvSpPr>
                  <p:spPr bwMode="auto">
                    <a:xfrm>
                      <a:off x="2320" y="176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6" name="Rectangle 1150"/>
                    <p:cNvSpPr>
                      <a:spLocks noChangeArrowheads="1"/>
                    </p:cNvSpPr>
                    <p:nvPr/>
                  </p:nvSpPr>
                  <p:spPr bwMode="auto">
                    <a:xfrm>
                      <a:off x="2320" y="176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7" name="Rectangle 1151"/>
                    <p:cNvSpPr>
                      <a:spLocks noChangeArrowheads="1"/>
                    </p:cNvSpPr>
                    <p:nvPr/>
                  </p:nvSpPr>
                  <p:spPr bwMode="auto">
                    <a:xfrm>
                      <a:off x="2320" y="177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8" name="Rectangle 1152"/>
                    <p:cNvSpPr>
                      <a:spLocks noChangeArrowheads="1"/>
                    </p:cNvSpPr>
                    <p:nvPr/>
                  </p:nvSpPr>
                  <p:spPr bwMode="auto">
                    <a:xfrm>
                      <a:off x="2320" y="177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9" name="Rectangle 1153"/>
                    <p:cNvSpPr>
                      <a:spLocks noChangeArrowheads="1"/>
                    </p:cNvSpPr>
                    <p:nvPr/>
                  </p:nvSpPr>
                  <p:spPr bwMode="auto">
                    <a:xfrm>
                      <a:off x="2320" y="177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0" name="Rectangle 1154"/>
                    <p:cNvSpPr>
                      <a:spLocks noChangeArrowheads="1"/>
                    </p:cNvSpPr>
                    <p:nvPr/>
                  </p:nvSpPr>
                  <p:spPr bwMode="auto">
                    <a:xfrm>
                      <a:off x="2320" y="177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1" name="Rectangle 1155"/>
                    <p:cNvSpPr>
                      <a:spLocks noChangeArrowheads="1"/>
                    </p:cNvSpPr>
                    <p:nvPr/>
                  </p:nvSpPr>
                  <p:spPr bwMode="auto">
                    <a:xfrm>
                      <a:off x="2320" y="177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2" name="Rectangle 1156"/>
                    <p:cNvSpPr>
                      <a:spLocks noChangeArrowheads="1"/>
                    </p:cNvSpPr>
                    <p:nvPr/>
                  </p:nvSpPr>
                  <p:spPr bwMode="auto">
                    <a:xfrm>
                      <a:off x="2320" y="178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3" name="Rectangle 1157"/>
                    <p:cNvSpPr>
                      <a:spLocks noChangeArrowheads="1"/>
                    </p:cNvSpPr>
                    <p:nvPr/>
                  </p:nvSpPr>
                  <p:spPr bwMode="auto">
                    <a:xfrm>
                      <a:off x="2320" y="178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4" name="Rectangle 1158"/>
                    <p:cNvSpPr>
                      <a:spLocks noChangeArrowheads="1"/>
                    </p:cNvSpPr>
                    <p:nvPr/>
                  </p:nvSpPr>
                  <p:spPr bwMode="auto">
                    <a:xfrm>
                      <a:off x="2320" y="178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5" name="Rectangle 1159"/>
                    <p:cNvSpPr>
                      <a:spLocks noChangeArrowheads="1"/>
                    </p:cNvSpPr>
                    <p:nvPr/>
                  </p:nvSpPr>
                  <p:spPr bwMode="auto">
                    <a:xfrm>
                      <a:off x="2320" y="178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6" name="Rectangle 1160"/>
                    <p:cNvSpPr>
                      <a:spLocks noChangeArrowheads="1"/>
                    </p:cNvSpPr>
                    <p:nvPr/>
                  </p:nvSpPr>
                  <p:spPr bwMode="auto">
                    <a:xfrm>
                      <a:off x="2320" y="1787"/>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7" name="Rectangle 1161"/>
                    <p:cNvSpPr>
                      <a:spLocks noChangeArrowheads="1"/>
                    </p:cNvSpPr>
                    <p:nvPr/>
                  </p:nvSpPr>
                  <p:spPr bwMode="auto">
                    <a:xfrm>
                      <a:off x="2320" y="1788"/>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8" name="Rectangle 1162"/>
                    <p:cNvSpPr>
                      <a:spLocks noChangeArrowheads="1"/>
                    </p:cNvSpPr>
                    <p:nvPr/>
                  </p:nvSpPr>
                  <p:spPr bwMode="auto">
                    <a:xfrm>
                      <a:off x="2320" y="179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9" name="Rectangle 1163"/>
                    <p:cNvSpPr>
                      <a:spLocks noChangeArrowheads="1"/>
                    </p:cNvSpPr>
                    <p:nvPr/>
                  </p:nvSpPr>
                  <p:spPr bwMode="auto">
                    <a:xfrm>
                      <a:off x="2320" y="179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0" name="Rectangle 1164"/>
                    <p:cNvSpPr>
                      <a:spLocks noChangeArrowheads="1"/>
                    </p:cNvSpPr>
                    <p:nvPr/>
                  </p:nvSpPr>
                  <p:spPr bwMode="auto">
                    <a:xfrm>
                      <a:off x="2320" y="179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1" name="Rectangle 1165"/>
                    <p:cNvSpPr>
                      <a:spLocks noChangeArrowheads="1"/>
                    </p:cNvSpPr>
                    <p:nvPr/>
                  </p:nvSpPr>
                  <p:spPr bwMode="auto">
                    <a:xfrm>
                      <a:off x="2320" y="179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2" name="Rectangle 1166"/>
                    <p:cNvSpPr>
                      <a:spLocks noChangeArrowheads="1"/>
                    </p:cNvSpPr>
                    <p:nvPr/>
                  </p:nvSpPr>
                  <p:spPr bwMode="auto">
                    <a:xfrm>
                      <a:off x="2320" y="179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3" name="Rectangle 1167"/>
                    <p:cNvSpPr>
                      <a:spLocks noChangeArrowheads="1"/>
                    </p:cNvSpPr>
                    <p:nvPr/>
                  </p:nvSpPr>
                  <p:spPr bwMode="auto">
                    <a:xfrm>
                      <a:off x="2320" y="179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4" name="Rectangle 1168"/>
                    <p:cNvSpPr>
                      <a:spLocks noChangeArrowheads="1"/>
                    </p:cNvSpPr>
                    <p:nvPr/>
                  </p:nvSpPr>
                  <p:spPr bwMode="auto">
                    <a:xfrm>
                      <a:off x="2320" y="180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5" name="Rectangle 1169"/>
                    <p:cNvSpPr>
                      <a:spLocks noChangeArrowheads="1"/>
                    </p:cNvSpPr>
                    <p:nvPr/>
                  </p:nvSpPr>
                  <p:spPr bwMode="auto">
                    <a:xfrm>
                      <a:off x="2320" y="18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6" name="Rectangle 1170"/>
                    <p:cNvSpPr>
                      <a:spLocks noChangeArrowheads="1"/>
                    </p:cNvSpPr>
                    <p:nvPr/>
                  </p:nvSpPr>
                  <p:spPr bwMode="auto">
                    <a:xfrm>
                      <a:off x="2320" y="180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7" name="Rectangle 1171"/>
                    <p:cNvSpPr>
                      <a:spLocks noChangeArrowheads="1"/>
                    </p:cNvSpPr>
                    <p:nvPr/>
                  </p:nvSpPr>
                  <p:spPr bwMode="auto">
                    <a:xfrm>
                      <a:off x="2320" y="180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8" name="Rectangle 1172"/>
                    <p:cNvSpPr>
                      <a:spLocks noChangeArrowheads="1"/>
                    </p:cNvSpPr>
                    <p:nvPr/>
                  </p:nvSpPr>
                  <p:spPr bwMode="auto">
                    <a:xfrm>
                      <a:off x="2320" y="180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9" name="Rectangle 1173"/>
                    <p:cNvSpPr>
                      <a:spLocks noChangeArrowheads="1"/>
                    </p:cNvSpPr>
                    <p:nvPr/>
                  </p:nvSpPr>
                  <p:spPr bwMode="auto">
                    <a:xfrm>
                      <a:off x="2320" y="180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0" name="Rectangle 1174"/>
                    <p:cNvSpPr>
                      <a:spLocks noChangeArrowheads="1"/>
                    </p:cNvSpPr>
                    <p:nvPr/>
                  </p:nvSpPr>
                  <p:spPr bwMode="auto">
                    <a:xfrm>
                      <a:off x="2320" y="180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1" name="Rectangle 1175"/>
                    <p:cNvSpPr>
                      <a:spLocks noChangeArrowheads="1"/>
                    </p:cNvSpPr>
                    <p:nvPr/>
                  </p:nvSpPr>
                  <p:spPr bwMode="auto">
                    <a:xfrm>
                      <a:off x="2320" y="181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2" name="Rectangle 1176"/>
                    <p:cNvSpPr>
                      <a:spLocks noChangeArrowheads="1"/>
                    </p:cNvSpPr>
                    <p:nvPr/>
                  </p:nvSpPr>
                  <p:spPr bwMode="auto">
                    <a:xfrm>
                      <a:off x="2320" y="181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3" name="Rectangle 1177"/>
                    <p:cNvSpPr>
                      <a:spLocks noChangeArrowheads="1"/>
                    </p:cNvSpPr>
                    <p:nvPr/>
                  </p:nvSpPr>
                  <p:spPr bwMode="auto">
                    <a:xfrm>
                      <a:off x="2320" y="181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4" name="Rectangle 1178"/>
                    <p:cNvSpPr>
                      <a:spLocks noChangeArrowheads="1"/>
                    </p:cNvSpPr>
                    <p:nvPr/>
                  </p:nvSpPr>
                  <p:spPr bwMode="auto">
                    <a:xfrm>
                      <a:off x="2320" y="181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5" name="Rectangle 1179"/>
                    <p:cNvSpPr>
                      <a:spLocks noChangeArrowheads="1"/>
                    </p:cNvSpPr>
                    <p:nvPr/>
                  </p:nvSpPr>
                  <p:spPr bwMode="auto">
                    <a:xfrm>
                      <a:off x="2320" y="181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6" name="Rectangle 1180"/>
                    <p:cNvSpPr>
                      <a:spLocks noChangeArrowheads="1"/>
                    </p:cNvSpPr>
                    <p:nvPr/>
                  </p:nvSpPr>
                  <p:spPr bwMode="auto">
                    <a:xfrm>
                      <a:off x="2320" y="181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7" name="Rectangle 1181"/>
                    <p:cNvSpPr>
                      <a:spLocks noChangeArrowheads="1"/>
                    </p:cNvSpPr>
                    <p:nvPr/>
                  </p:nvSpPr>
                  <p:spPr bwMode="auto">
                    <a:xfrm>
                      <a:off x="2320" y="182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8" name="Rectangle 1182"/>
                    <p:cNvSpPr>
                      <a:spLocks noChangeArrowheads="1"/>
                    </p:cNvSpPr>
                    <p:nvPr/>
                  </p:nvSpPr>
                  <p:spPr bwMode="auto">
                    <a:xfrm>
                      <a:off x="2320" y="182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9" name="Rectangle 1183"/>
                    <p:cNvSpPr>
                      <a:spLocks noChangeArrowheads="1"/>
                    </p:cNvSpPr>
                    <p:nvPr/>
                  </p:nvSpPr>
                  <p:spPr bwMode="auto">
                    <a:xfrm>
                      <a:off x="2320" y="1824"/>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0" name="Rectangle 1184"/>
                    <p:cNvSpPr>
                      <a:spLocks noChangeArrowheads="1"/>
                    </p:cNvSpPr>
                    <p:nvPr/>
                  </p:nvSpPr>
                  <p:spPr bwMode="auto">
                    <a:xfrm>
                      <a:off x="2320" y="1825"/>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1" name="Rectangle 1185"/>
                    <p:cNvSpPr>
                      <a:spLocks noChangeArrowheads="1"/>
                    </p:cNvSpPr>
                    <p:nvPr/>
                  </p:nvSpPr>
                  <p:spPr bwMode="auto">
                    <a:xfrm>
                      <a:off x="2320" y="182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2" name="Rectangle 1186"/>
                    <p:cNvSpPr>
                      <a:spLocks noChangeArrowheads="1"/>
                    </p:cNvSpPr>
                    <p:nvPr/>
                  </p:nvSpPr>
                  <p:spPr bwMode="auto">
                    <a:xfrm>
                      <a:off x="2320" y="182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3" name="Rectangle 1187"/>
                    <p:cNvSpPr>
                      <a:spLocks noChangeArrowheads="1"/>
                    </p:cNvSpPr>
                    <p:nvPr/>
                  </p:nvSpPr>
                  <p:spPr bwMode="auto">
                    <a:xfrm>
                      <a:off x="2320" y="183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4" name="Rectangle 1188"/>
                    <p:cNvSpPr>
                      <a:spLocks noChangeArrowheads="1"/>
                    </p:cNvSpPr>
                    <p:nvPr/>
                  </p:nvSpPr>
                  <p:spPr bwMode="auto">
                    <a:xfrm>
                      <a:off x="2320" y="183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5" name="Rectangle 1189"/>
                    <p:cNvSpPr>
                      <a:spLocks noChangeArrowheads="1"/>
                    </p:cNvSpPr>
                    <p:nvPr/>
                  </p:nvSpPr>
                  <p:spPr bwMode="auto">
                    <a:xfrm>
                      <a:off x="2320" y="183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6" name="Rectangle 1190"/>
                    <p:cNvSpPr>
                      <a:spLocks noChangeArrowheads="1"/>
                    </p:cNvSpPr>
                    <p:nvPr/>
                  </p:nvSpPr>
                  <p:spPr bwMode="auto">
                    <a:xfrm>
                      <a:off x="2320" y="183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7" name="Rectangle 1191"/>
                    <p:cNvSpPr>
                      <a:spLocks noChangeArrowheads="1"/>
                    </p:cNvSpPr>
                    <p:nvPr/>
                  </p:nvSpPr>
                  <p:spPr bwMode="auto">
                    <a:xfrm>
                      <a:off x="2320" y="183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8" name="Rectangle 1192"/>
                    <p:cNvSpPr>
                      <a:spLocks noChangeArrowheads="1"/>
                    </p:cNvSpPr>
                    <p:nvPr/>
                  </p:nvSpPr>
                  <p:spPr bwMode="auto">
                    <a:xfrm>
                      <a:off x="2320" y="183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9" name="Rectangle 1193"/>
                    <p:cNvSpPr>
                      <a:spLocks noChangeArrowheads="1"/>
                    </p:cNvSpPr>
                    <p:nvPr/>
                  </p:nvSpPr>
                  <p:spPr bwMode="auto">
                    <a:xfrm>
                      <a:off x="2320" y="184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0" name="Rectangle 1194"/>
                    <p:cNvSpPr>
                      <a:spLocks noChangeArrowheads="1"/>
                    </p:cNvSpPr>
                    <p:nvPr/>
                  </p:nvSpPr>
                  <p:spPr bwMode="auto">
                    <a:xfrm>
                      <a:off x="2320" y="184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1" name="Rectangle 1195"/>
                    <p:cNvSpPr>
                      <a:spLocks noChangeArrowheads="1"/>
                    </p:cNvSpPr>
                    <p:nvPr/>
                  </p:nvSpPr>
                  <p:spPr bwMode="auto">
                    <a:xfrm>
                      <a:off x="2320" y="184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2" name="Rectangle 1196"/>
                    <p:cNvSpPr>
                      <a:spLocks noChangeArrowheads="1"/>
                    </p:cNvSpPr>
                    <p:nvPr/>
                  </p:nvSpPr>
                  <p:spPr bwMode="auto">
                    <a:xfrm>
                      <a:off x="2320" y="184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3" name="Rectangle 1197"/>
                    <p:cNvSpPr>
                      <a:spLocks noChangeArrowheads="1"/>
                    </p:cNvSpPr>
                    <p:nvPr/>
                  </p:nvSpPr>
                  <p:spPr bwMode="auto">
                    <a:xfrm>
                      <a:off x="2320" y="184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4" name="Rectangle 1198"/>
                    <p:cNvSpPr>
                      <a:spLocks noChangeArrowheads="1"/>
                    </p:cNvSpPr>
                    <p:nvPr/>
                  </p:nvSpPr>
                  <p:spPr bwMode="auto">
                    <a:xfrm>
                      <a:off x="2320" y="184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5" name="Rectangle 1199"/>
                    <p:cNvSpPr>
                      <a:spLocks noChangeArrowheads="1"/>
                    </p:cNvSpPr>
                    <p:nvPr/>
                  </p:nvSpPr>
                  <p:spPr bwMode="auto">
                    <a:xfrm>
                      <a:off x="2320" y="185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6" name="Rectangle 1200"/>
                    <p:cNvSpPr>
                      <a:spLocks noChangeArrowheads="1"/>
                    </p:cNvSpPr>
                    <p:nvPr/>
                  </p:nvSpPr>
                  <p:spPr bwMode="auto">
                    <a:xfrm>
                      <a:off x="2320" y="18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7" name="Rectangle 1201"/>
                    <p:cNvSpPr>
                      <a:spLocks noChangeArrowheads="1"/>
                    </p:cNvSpPr>
                    <p:nvPr/>
                  </p:nvSpPr>
                  <p:spPr bwMode="auto">
                    <a:xfrm>
                      <a:off x="2320" y="185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8" name="Rectangle 1202"/>
                    <p:cNvSpPr>
                      <a:spLocks noChangeArrowheads="1"/>
                    </p:cNvSpPr>
                    <p:nvPr/>
                  </p:nvSpPr>
                  <p:spPr bwMode="auto">
                    <a:xfrm>
                      <a:off x="2320" y="185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9" name="Rectangle 1203"/>
                    <p:cNvSpPr>
                      <a:spLocks noChangeArrowheads="1"/>
                    </p:cNvSpPr>
                    <p:nvPr/>
                  </p:nvSpPr>
                  <p:spPr bwMode="auto">
                    <a:xfrm>
                      <a:off x="2320" y="185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0" name="Rectangle 1204"/>
                    <p:cNvSpPr>
                      <a:spLocks noChangeArrowheads="1"/>
                    </p:cNvSpPr>
                    <p:nvPr/>
                  </p:nvSpPr>
                  <p:spPr bwMode="auto">
                    <a:xfrm>
                      <a:off x="2320" y="185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1" name="Rectangle 1205"/>
                    <p:cNvSpPr>
                      <a:spLocks noChangeArrowheads="1"/>
                    </p:cNvSpPr>
                    <p:nvPr/>
                  </p:nvSpPr>
                  <p:spPr bwMode="auto">
                    <a:xfrm>
                      <a:off x="2320" y="185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2" name="Rectangle 1206"/>
                    <p:cNvSpPr>
                      <a:spLocks noChangeArrowheads="1"/>
                    </p:cNvSpPr>
                    <p:nvPr/>
                  </p:nvSpPr>
                  <p:spPr bwMode="auto">
                    <a:xfrm>
                      <a:off x="2320" y="1861"/>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3" name="Rectangle 1207"/>
                    <p:cNvSpPr>
                      <a:spLocks noChangeArrowheads="1"/>
                    </p:cNvSpPr>
                    <p:nvPr/>
                  </p:nvSpPr>
                  <p:spPr bwMode="auto">
                    <a:xfrm>
                      <a:off x="2320" y="1862"/>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4" name="Rectangle 1208"/>
                    <p:cNvSpPr>
                      <a:spLocks noChangeArrowheads="1"/>
                    </p:cNvSpPr>
                    <p:nvPr/>
                  </p:nvSpPr>
                  <p:spPr bwMode="auto">
                    <a:xfrm>
                      <a:off x="2320" y="186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5" name="Rectangle 1209"/>
                    <p:cNvSpPr>
                      <a:spLocks noChangeArrowheads="1"/>
                    </p:cNvSpPr>
                    <p:nvPr/>
                  </p:nvSpPr>
                  <p:spPr bwMode="auto">
                    <a:xfrm>
                      <a:off x="2320" y="186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6" name="Rectangle 1210"/>
                    <p:cNvSpPr>
                      <a:spLocks noChangeArrowheads="1"/>
                    </p:cNvSpPr>
                    <p:nvPr/>
                  </p:nvSpPr>
                  <p:spPr bwMode="auto">
                    <a:xfrm>
                      <a:off x="2320" y="186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7" name="Rectangle 1211"/>
                    <p:cNvSpPr>
                      <a:spLocks noChangeArrowheads="1"/>
                    </p:cNvSpPr>
                    <p:nvPr/>
                  </p:nvSpPr>
                  <p:spPr bwMode="auto">
                    <a:xfrm>
                      <a:off x="2320" y="186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8" name="Rectangle 1212"/>
                    <p:cNvSpPr>
                      <a:spLocks noChangeArrowheads="1"/>
                    </p:cNvSpPr>
                    <p:nvPr/>
                  </p:nvSpPr>
                  <p:spPr bwMode="auto">
                    <a:xfrm>
                      <a:off x="2320" y="187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9" name="Rectangle 1213"/>
                    <p:cNvSpPr>
                      <a:spLocks noChangeArrowheads="1"/>
                    </p:cNvSpPr>
                    <p:nvPr/>
                  </p:nvSpPr>
                  <p:spPr bwMode="auto">
                    <a:xfrm>
                      <a:off x="2320" y="187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0" name="Rectangle 1214"/>
                    <p:cNvSpPr>
                      <a:spLocks noChangeArrowheads="1"/>
                    </p:cNvSpPr>
                    <p:nvPr/>
                  </p:nvSpPr>
                  <p:spPr bwMode="auto">
                    <a:xfrm>
                      <a:off x="2320" y="187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1" name="Rectangle 1215"/>
                    <p:cNvSpPr>
                      <a:spLocks noChangeArrowheads="1"/>
                    </p:cNvSpPr>
                    <p:nvPr/>
                  </p:nvSpPr>
                  <p:spPr bwMode="auto">
                    <a:xfrm>
                      <a:off x="2320" y="187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2" name="Rectangle 1216"/>
                    <p:cNvSpPr>
                      <a:spLocks noChangeArrowheads="1"/>
                    </p:cNvSpPr>
                    <p:nvPr/>
                  </p:nvSpPr>
                  <p:spPr bwMode="auto">
                    <a:xfrm>
                      <a:off x="2320" y="187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3" name="Rectangle 1217"/>
                    <p:cNvSpPr>
                      <a:spLocks noChangeArrowheads="1"/>
                    </p:cNvSpPr>
                    <p:nvPr/>
                  </p:nvSpPr>
                  <p:spPr bwMode="auto">
                    <a:xfrm>
                      <a:off x="2320" y="188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4" name="Rectangle 1218"/>
                    <p:cNvSpPr>
                      <a:spLocks noChangeArrowheads="1"/>
                    </p:cNvSpPr>
                    <p:nvPr/>
                  </p:nvSpPr>
                  <p:spPr bwMode="auto">
                    <a:xfrm>
                      <a:off x="2320" y="188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5" name="Rectangle 1219"/>
                    <p:cNvSpPr>
                      <a:spLocks noChangeArrowheads="1"/>
                    </p:cNvSpPr>
                    <p:nvPr/>
                  </p:nvSpPr>
                  <p:spPr bwMode="auto">
                    <a:xfrm>
                      <a:off x="2320" y="188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6" name="Rectangle 1220"/>
                    <p:cNvSpPr>
                      <a:spLocks noChangeArrowheads="1"/>
                    </p:cNvSpPr>
                    <p:nvPr/>
                  </p:nvSpPr>
                  <p:spPr bwMode="auto">
                    <a:xfrm>
                      <a:off x="2320" y="188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7" name="Rectangle 1221"/>
                    <p:cNvSpPr>
                      <a:spLocks noChangeArrowheads="1"/>
                    </p:cNvSpPr>
                    <p:nvPr/>
                  </p:nvSpPr>
                  <p:spPr bwMode="auto">
                    <a:xfrm>
                      <a:off x="2320" y="188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8" name="Rectangle 1222"/>
                    <p:cNvSpPr>
                      <a:spLocks noChangeArrowheads="1"/>
                    </p:cNvSpPr>
                    <p:nvPr/>
                  </p:nvSpPr>
                  <p:spPr bwMode="auto">
                    <a:xfrm>
                      <a:off x="2320" y="188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9" name="Rectangle 1223"/>
                    <p:cNvSpPr>
                      <a:spLocks noChangeArrowheads="1"/>
                    </p:cNvSpPr>
                    <p:nvPr/>
                  </p:nvSpPr>
                  <p:spPr bwMode="auto">
                    <a:xfrm>
                      <a:off x="2320" y="189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0" name="Rectangle 1224"/>
                    <p:cNvSpPr>
                      <a:spLocks noChangeArrowheads="1"/>
                    </p:cNvSpPr>
                    <p:nvPr/>
                  </p:nvSpPr>
                  <p:spPr bwMode="auto">
                    <a:xfrm>
                      <a:off x="2320" y="189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1" name="Rectangle 1225"/>
                    <p:cNvSpPr>
                      <a:spLocks noChangeArrowheads="1"/>
                    </p:cNvSpPr>
                    <p:nvPr/>
                  </p:nvSpPr>
                  <p:spPr bwMode="auto">
                    <a:xfrm>
                      <a:off x="2320" y="189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2" name="Rectangle 1226"/>
                    <p:cNvSpPr>
                      <a:spLocks noChangeArrowheads="1"/>
                    </p:cNvSpPr>
                    <p:nvPr/>
                  </p:nvSpPr>
                  <p:spPr bwMode="auto">
                    <a:xfrm>
                      <a:off x="2320" y="189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3" name="Rectangle 1227"/>
                    <p:cNvSpPr>
                      <a:spLocks noChangeArrowheads="1"/>
                    </p:cNvSpPr>
                    <p:nvPr/>
                  </p:nvSpPr>
                  <p:spPr bwMode="auto">
                    <a:xfrm>
                      <a:off x="2320" y="189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4" name="Rectangle 1228"/>
                    <p:cNvSpPr>
                      <a:spLocks noChangeArrowheads="1"/>
                    </p:cNvSpPr>
                    <p:nvPr/>
                  </p:nvSpPr>
                  <p:spPr bwMode="auto">
                    <a:xfrm>
                      <a:off x="2320" y="1898"/>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5" name="Rectangle 1229"/>
                    <p:cNvSpPr>
                      <a:spLocks noChangeArrowheads="1"/>
                    </p:cNvSpPr>
                    <p:nvPr/>
                  </p:nvSpPr>
                  <p:spPr bwMode="auto">
                    <a:xfrm>
                      <a:off x="2320" y="1899"/>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6" name="Rectangle 1230"/>
                    <p:cNvSpPr>
                      <a:spLocks noChangeArrowheads="1"/>
                    </p:cNvSpPr>
                    <p:nvPr/>
                  </p:nvSpPr>
                  <p:spPr bwMode="auto">
                    <a:xfrm>
                      <a:off x="2320" y="190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7" name="Rectangle 1231"/>
                    <p:cNvSpPr>
                      <a:spLocks noChangeArrowheads="1"/>
                    </p:cNvSpPr>
                    <p:nvPr/>
                  </p:nvSpPr>
                  <p:spPr bwMode="auto">
                    <a:xfrm>
                      <a:off x="2320" y="190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8" name="Rectangle 1232"/>
                    <p:cNvSpPr>
                      <a:spLocks noChangeArrowheads="1"/>
                    </p:cNvSpPr>
                    <p:nvPr/>
                  </p:nvSpPr>
                  <p:spPr bwMode="auto">
                    <a:xfrm>
                      <a:off x="2320" y="190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9" name="Rectangle 1233"/>
                    <p:cNvSpPr>
                      <a:spLocks noChangeArrowheads="1"/>
                    </p:cNvSpPr>
                    <p:nvPr/>
                  </p:nvSpPr>
                  <p:spPr bwMode="auto">
                    <a:xfrm>
                      <a:off x="2320" y="190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0" name="Rectangle 1234"/>
                    <p:cNvSpPr>
                      <a:spLocks noChangeArrowheads="1"/>
                    </p:cNvSpPr>
                    <p:nvPr/>
                  </p:nvSpPr>
                  <p:spPr bwMode="auto">
                    <a:xfrm>
                      <a:off x="2320" y="190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1" name="Rectangle 1235"/>
                    <p:cNvSpPr>
                      <a:spLocks noChangeArrowheads="1"/>
                    </p:cNvSpPr>
                    <p:nvPr/>
                  </p:nvSpPr>
                  <p:spPr bwMode="auto">
                    <a:xfrm>
                      <a:off x="2320" y="190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2" name="Rectangle 1236"/>
                    <p:cNvSpPr>
                      <a:spLocks noChangeArrowheads="1"/>
                    </p:cNvSpPr>
                    <p:nvPr/>
                  </p:nvSpPr>
                  <p:spPr bwMode="auto">
                    <a:xfrm>
                      <a:off x="2320" y="191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3" name="Rectangle 1237"/>
                    <p:cNvSpPr>
                      <a:spLocks noChangeArrowheads="1"/>
                    </p:cNvSpPr>
                    <p:nvPr/>
                  </p:nvSpPr>
                  <p:spPr bwMode="auto">
                    <a:xfrm>
                      <a:off x="2320" y="191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4" name="Rectangle 1238"/>
                    <p:cNvSpPr>
                      <a:spLocks noChangeArrowheads="1"/>
                    </p:cNvSpPr>
                    <p:nvPr/>
                  </p:nvSpPr>
                  <p:spPr bwMode="auto">
                    <a:xfrm>
                      <a:off x="2320" y="191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5" name="Rectangle 1239"/>
                    <p:cNvSpPr>
                      <a:spLocks noChangeArrowheads="1"/>
                    </p:cNvSpPr>
                    <p:nvPr/>
                  </p:nvSpPr>
                  <p:spPr bwMode="auto">
                    <a:xfrm>
                      <a:off x="2320" y="191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6" name="Rectangle 1240"/>
                    <p:cNvSpPr>
                      <a:spLocks noChangeArrowheads="1"/>
                    </p:cNvSpPr>
                    <p:nvPr/>
                  </p:nvSpPr>
                  <p:spPr bwMode="auto">
                    <a:xfrm>
                      <a:off x="2320" y="191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7" name="Rectangle 1241"/>
                    <p:cNvSpPr>
                      <a:spLocks noChangeArrowheads="1"/>
                    </p:cNvSpPr>
                    <p:nvPr/>
                  </p:nvSpPr>
                  <p:spPr bwMode="auto">
                    <a:xfrm>
                      <a:off x="2320" y="191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8" name="Rectangle 1242"/>
                    <p:cNvSpPr>
                      <a:spLocks noChangeArrowheads="1"/>
                    </p:cNvSpPr>
                    <p:nvPr/>
                  </p:nvSpPr>
                  <p:spPr bwMode="auto">
                    <a:xfrm>
                      <a:off x="2320" y="192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9" name="Rectangle 1243"/>
                    <p:cNvSpPr>
                      <a:spLocks noChangeArrowheads="1"/>
                    </p:cNvSpPr>
                    <p:nvPr/>
                  </p:nvSpPr>
                  <p:spPr bwMode="auto">
                    <a:xfrm>
                      <a:off x="2320" y="192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0" name="Rectangle 1244"/>
                    <p:cNvSpPr>
                      <a:spLocks noChangeArrowheads="1"/>
                    </p:cNvSpPr>
                    <p:nvPr/>
                  </p:nvSpPr>
                  <p:spPr bwMode="auto">
                    <a:xfrm>
                      <a:off x="2320" y="192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1" name="Rectangle 1245"/>
                    <p:cNvSpPr>
                      <a:spLocks noChangeArrowheads="1"/>
                    </p:cNvSpPr>
                    <p:nvPr/>
                  </p:nvSpPr>
                  <p:spPr bwMode="auto">
                    <a:xfrm>
                      <a:off x="2320" y="192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2" name="Rectangle 1246"/>
                    <p:cNvSpPr>
                      <a:spLocks noChangeArrowheads="1"/>
                    </p:cNvSpPr>
                    <p:nvPr/>
                  </p:nvSpPr>
                  <p:spPr bwMode="auto">
                    <a:xfrm>
                      <a:off x="2320" y="192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3" name="Rectangle 1247"/>
                    <p:cNvSpPr>
                      <a:spLocks noChangeArrowheads="1"/>
                    </p:cNvSpPr>
                    <p:nvPr/>
                  </p:nvSpPr>
                  <p:spPr bwMode="auto">
                    <a:xfrm>
                      <a:off x="2320" y="192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4" name="Freeform 1248"/>
                    <p:cNvSpPr>
                      <a:spLocks/>
                    </p:cNvSpPr>
                    <p:nvPr/>
                  </p:nvSpPr>
                  <p:spPr bwMode="auto">
                    <a:xfrm>
                      <a:off x="2320" y="1724"/>
                      <a:ext cx="330" cy="203"/>
                    </a:xfrm>
                    <a:custGeom>
                      <a:avLst/>
                      <a:gdLst>
                        <a:gd name="T0" fmla="*/ 36 w 330"/>
                        <a:gd name="T1" fmla="*/ 0 h 203"/>
                        <a:gd name="T2" fmla="*/ 22 w 330"/>
                        <a:gd name="T3" fmla="*/ 3 h 203"/>
                        <a:gd name="T4" fmla="*/ 10 w 330"/>
                        <a:gd name="T5" fmla="*/ 10 h 203"/>
                        <a:gd name="T6" fmla="*/ 3 w 330"/>
                        <a:gd name="T7" fmla="*/ 21 h 203"/>
                        <a:gd name="T8" fmla="*/ 0 w 330"/>
                        <a:gd name="T9" fmla="*/ 34 h 203"/>
                        <a:gd name="T10" fmla="*/ 0 w 330"/>
                        <a:gd name="T11" fmla="*/ 169 h 203"/>
                        <a:gd name="T12" fmla="*/ 3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6 w 330"/>
                        <a:gd name="T27" fmla="*/ 182 h 203"/>
                        <a:gd name="T28" fmla="*/ 330 w 330"/>
                        <a:gd name="T29" fmla="*/ 169 h 203"/>
                        <a:gd name="T30" fmla="*/ 330 w 330"/>
                        <a:gd name="T31" fmla="*/ 34 h 203"/>
                        <a:gd name="T32" fmla="*/ 326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3" y="21"/>
                          </a:lnTo>
                          <a:lnTo>
                            <a:pt x="0" y="34"/>
                          </a:lnTo>
                          <a:lnTo>
                            <a:pt x="0" y="169"/>
                          </a:lnTo>
                          <a:lnTo>
                            <a:pt x="3" y="182"/>
                          </a:lnTo>
                          <a:lnTo>
                            <a:pt x="10" y="193"/>
                          </a:lnTo>
                          <a:lnTo>
                            <a:pt x="22" y="200"/>
                          </a:lnTo>
                          <a:lnTo>
                            <a:pt x="36" y="203"/>
                          </a:lnTo>
                          <a:lnTo>
                            <a:pt x="294" y="203"/>
                          </a:lnTo>
                          <a:lnTo>
                            <a:pt x="308" y="200"/>
                          </a:lnTo>
                          <a:lnTo>
                            <a:pt x="320" y="193"/>
                          </a:lnTo>
                          <a:lnTo>
                            <a:pt x="326" y="182"/>
                          </a:lnTo>
                          <a:lnTo>
                            <a:pt x="330" y="169"/>
                          </a:lnTo>
                          <a:lnTo>
                            <a:pt x="330" y="34"/>
                          </a:lnTo>
                          <a:lnTo>
                            <a:pt x="326" y="21"/>
                          </a:lnTo>
                          <a:lnTo>
                            <a:pt x="320" y="10"/>
                          </a:lnTo>
                          <a:lnTo>
                            <a:pt x="308" y="3"/>
                          </a:lnTo>
                          <a:lnTo>
                            <a:pt x="294" y="0"/>
                          </a:lnTo>
                          <a:lnTo>
                            <a:pt x="36" y="0"/>
                          </a:lnTo>
                          <a:close/>
                        </a:path>
                      </a:pathLst>
                    </a:custGeom>
                    <a:solidFill>
                      <a:srgbClr val="FFEBD7"/>
                    </a:solidFill>
                    <a:ln w="0">
                      <a:solidFill>
                        <a:srgbClr val="FFFFFF"/>
                      </a:solidFill>
                      <a:round/>
                      <a:headEnd/>
                      <a:tailEnd/>
                    </a:ln>
                  </p:spPr>
                  <p:txBody>
                    <a:bodyPr/>
                    <a:lstStyle/>
                    <a:p>
                      <a:endParaRPr lang="en-US"/>
                    </a:p>
                  </p:txBody>
                </p:sp>
                <p:sp>
                  <p:nvSpPr>
                    <p:cNvPr id="125435" name="Freeform 1249"/>
                    <p:cNvSpPr>
                      <a:spLocks/>
                    </p:cNvSpPr>
                    <p:nvPr/>
                  </p:nvSpPr>
                  <p:spPr bwMode="auto">
                    <a:xfrm>
                      <a:off x="2320" y="1724"/>
                      <a:ext cx="330" cy="203"/>
                    </a:xfrm>
                    <a:custGeom>
                      <a:avLst/>
                      <a:gdLst>
                        <a:gd name="T0" fmla="*/ 36 w 330"/>
                        <a:gd name="T1" fmla="*/ 0 h 203"/>
                        <a:gd name="T2" fmla="*/ 22 w 330"/>
                        <a:gd name="T3" fmla="*/ 3 h 203"/>
                        <a:gd name="T4" fmla="*/ 10 w 330"/>
                        <a:gd name="T5" fmla="*/ 10 h 203"/>
                        <a:gd name="T6" fmla="*/ 3 w 330"/>
                        <a:gd name="T7" fmla="*/ 21 h 203"/>
                        <a:gd name="T8" fmla="*/ 0 w 330"/>
                        <a:gd name="T9" fmla="*/ 34 h 203"/>
                        <a:gd name="T10" fmla="*/ 0 w 330"/>
                        <a:gd name="T11" fmla="*/ 169 h 203"/>
                        <a:gd name="T12" fmla="*/ 3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6 w 330"/>
                        <a:gd name="T27" fmla="*/ 182 h 203"/>
                        <a:gd name="T28" fmla="*/ 330 w 330"/>
                        <a:gd name="T29" fmla="*/ 169 h 203"/>
                        <a:gd name="T30" fmla="*/ 330 w 330"/>
                        <a:gd name="T31" fmla="*/ 34 h 203"/>
                        <a:gd name="T32" fmla="*/ 326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3" y="21"/>
                          </a:lnTo>
                          <a:lnTo>
                            <a:pt x="0" y="34"/>
                          </a:lnTo>
                          <a:lnTo>
                            <a:pt x="0" y="169"/>
                          </a:lnTo>
                          <a:lnTo>
                            <a:pt x="3" y="182"/>
                          </a:lnTo>
                          <a:lnTo>
                            <a:pt x="10" y="193"/>
                          </a:lnTo>
                          <a:lnTo>
                            <a:pt x="22" y="200"/>
                          </a:lnTo>
                          <a:lnTo>
                            <a:pt x="36" y="203"/>
                          </a:lnTo>
                          <a:lnTo>
                            <a:pt x="294" y="203"/>
                          </a:lnTo>
                          <a:lnTo>
                            <a:pt x="308" y="200"/>
                          </a:lnTo>
                          <a:lnTo>
                            <a:pt x="320" y="193"/>
                          </a:lnTo>
                          <a:lnTo>
                            <a:pt x="326" y="182"/>
                          </a:lnTo>
                          <a:lnTo>
                            <a:pt x="330" y="169"/>
                          </a:lnTo>
                          <a:lnTo>
                            <a:pt x="330" y="34"/>
                          </a:lnTo>
                          <a:lnTo>
                            <a:pt x="326" y="21"/>
                          </a:lnTo>
                          <a:lnTo>
                            <a:pt x="320" y="10"/>
                          </a:lnTo>
                          <a:lnTo>
                            <a:pt x="308" y="3"/>
                          </a:lnTo>
                          <a:lnTo>
                            <a:pt x="294" y="0"/>
                          </a:lnTo>
                          <a:lnTo>
                            <a:pt x="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436" name="Rectangle 1250"/>
                    <p:cNvSpPr>
                      <a:spLocks noChangeArrowheads="1"/>
                    </p:cNvSpPr>
                    <p:nvPr/>
                  </p:nvSpPr>
                  <p:spPr bwMode="auto">
                    <a:xfrm>
                      <a:off x="2320" y="172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7" name="Rectangle 1251"/>
                    <p:cNvSpPr>
                      <a:spLocks noChangeArrowheads="1"/>
                    </p:cNvSpPr>
                    <p:nvPr/>
                  </p:nvSpPr>
                  <p:spPr bwMode="auto">
                    <a:xfrm>
                      <a:off x="2320" y="172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8" name="Rectangle 1252"/>
                    <p:cNvSpPr>
                      <a:spLocks noChangeArrowheads="1"/>
                    </p:cNvSpPr>
                    <p:nvPr/>
                  </p:nvSpPr>
                  <p:spPr bwMode="auto">
                    <a:xfrm>
                      <a:off x="2320" y="172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9" name="Rectangle 1253"/>
                    <p:cNvSpPr>
                      <a:spLocks noChangeArrowheads="1"/>
                    </p:cNvSpPr>
                    <p:nvPr/>
                  </p:nvSpPr>
                  <p:spPr bwMode="auto">
                    <a:xfrm>
                      <a:off x="2320" y="172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0" name="Rectangle 1254"/>
                    <p:cNvSpPr>
                      <a:spLocks noChangeArrowheads="1"/>
                    </p:cNvSpPr>
                    <p:nvPr/>
                  </p:nvSpPr>
                  <p:spPr bwMode="auto">
                    <a:xfrm>
                      <a:off x="2320" y="173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1" name="Rectangle 1255"/>
                    <p:cNvSpPr>
                      <a:spLocks noChangeArrowheads="1"/>
                    </p:cNvSpPr>
                    <p:nvPr/>
                  </p:nvSpPr>
                  <p:spPr bwMode="auto">
                    <a:xfrm>
                      <a:off x="2320" y="173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2" name="Rectangle 1256"/>
                    <p:cNvSpPr>
                      <a:spLocks noChangeArrowheads="1"/>
                    </p:cNvSpPr>
                    <p:nvPr/>
                  </p:nvSpPr>
                  <p:spPr bwMode="auto">
                    <a:xfrm>
                      <a:off x="2320" y="173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3" name="Rectangle 1257"/>
                    <p:cNvSpPr>
                      <a:spLocks noChangeArrowheads="1"/>
                    </p:cNvSpPr>
                    <p:nvPr/>
                  </p:nvSpPr>
                  <p:spPr bwMode="auto">
                    <a:xfrm>
                      <a:off x="2320" y="173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4" name="Rectangle 1258"/>
                    <p:cNvSpPr>
                      <a:spLocks noChangeArrowheads="1"/>
                    </p:cNvSpPr>
                    <p:nvPr/>
                  </p:nvSpPr>
                  <p:spPr bwMode="auto">
                    <a:xfrm>
                      <a:off x="2320" y="173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5" name="Rectangle 1259"/>
                    <p:cNvSpPr>
                      <a:spLocks noChangeArrowheads="1"/>
                    </p:cNvSpPr>
                    <p:nvPr/>
                  </p:nvSpPr>
                  <p:spPr bwMode="auto">
                    <a:xfrm>
                      <a:off x="2320" y="173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6" name="Rectangle 1260"/>
                    <p:cNvSpPr>
                      <a:spLocks noChangeArrowheads="1"/>
                    </p:cNvSpPr>
                    <p:nvPr/>
                  </p:nvSpPr>
                  <p:spPr bwMode="auto">
                    <a:xfrm>
                      <a:off x="2320" y="174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7" name="Rectangle 1261"/>
                    <p:cNvSpPr>
                      <a:spLocks noChangeArrowheads="1"/>
                    </p:cNvSpPr>
                    <p:nvPr/>
                  </p:nvSpPr>
                  <p:spPr bwMode="auto">
                    <a:xfrm>
                      <a:off x="2320" y="1742"/>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8" name="Rectangle 1262"/>
                    <p:cNvSpPr>
                      <a:spLocks noChangeArrowheads="1"/>
                    </p:cNvSpPr>
                    <p:nvPr/>
                  </p:nvSpPr>
                  <p:spPr bwMode="auto">
                    <a:xfrm>
                      <a:off x="2320" y="1743"/>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9" name="Rectangle 1263"/>
                    <p:cNvSpPr>
                      <a:spLocks noChangeArrowheads="1"/>
                    </p:cNvSpPr>
                    <p:nvPr/>
                  </p:nvSpPr>
                  <p:spPr bwMode="auto">
                    <a:xfrm>
                      <a:off x="2320" y="174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0" name="Rectangle 1264"/>
                    <p:cNvSpPr>
                      <a:spLocks noChangeArrowheads="1"/>
                    </p:cNvSpPr>
                    <p:nvPr/>
                  </p:nvSpPr>
                  <p:spPr bwMode="auto">
                    <a:xfrm>
                      <a:off x="2320" y="174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1" name="Rectangle 1265"/>
                    <p:cNvSpPr>
                      <a:spLocks noChangeArrowheads="1"/>
                    </p:cNvSpPr>
                    <p:nvPr/>
                  </p:nvSpPr>
                  <p:spPr bwMode="auto">
                    <a:xfrm>
                      <a:off x="2320" y="174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2" name="Rectangle 1266"/>
                    <p:cNvSpPr>
                      <a:spLocks noChangeArrowheads="1"/>
                    </p:cNvSpPr>
                    <p:nvPr/>
                  </p:nvSpPr>
                  <p:spPr bwMode="auto">
                    <a:xfrm>
                      <a:off x="2320" y="1750"/>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3" name="Rectangle 1267"/>
                    <p:cNvSpPr>
                      <a:spLocks noChangeArrowheads="1"/>
                    </p:cNvSpPr>
                    <p:nvPr/>
                  </p:nvSpPr>
                  <p:spPr bwMode="auto">
                    <a:xfrm>
                      <a:off x="2320" y="17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4" name="Rectangle 1268"/>
                    <p:cNvSpPr>
                      <a:spLocks noChangeArrowheads="1"/>
                    </p:cNvSpPr>
                    <p:nvPr/>
                  </p:nvSpPr>
                  <p:spPr bwMode="auto">
                    <a:xfrm>
                      <a:off x="2320" y="175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5" name="Rectangle 1269"/>
                    <p:cNvSpPr>
                      <a:spLocks noChangeArrowheads="1"/>
                    </p:cNvSpPr>
                    <p:nvPr/>
                  </p:nvSpPr>
                  <p:spPr bwMode="auto">
                    <a:xfrm>
                      <a:off x="2320" y="175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6" name="Rectangle 1270"/>
                    <p:cNvSpPr>
                      <a:spLocks noChangeArrowheads="1"/>
                    </p:cNvSpPr>
                    <p:nvPr/>
                  </p:nvSpPr>
                  <p:spPr bwMode="auto">
                    <a:xfrm>
                      <a:off x="2320" y="175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7" name="Rectangle 1271"/>
                    <p:cNvSpPr>
                      <a:spLocks noChangeArrowheads="1"/>
                    </p:cNvSpPr>
                    <p:nvPr/>
                  </p:nvSpPr>
                  <p:spPr bwMode="auto">
                    <a:xfrm>
                      <a:off x="2320" y="175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8" name="Rectangle 1272"/>
                    <p:cNvSpPr>
                      <a:spLocks noChangeArrowheads="1"/>
                    </p:cNvSpPr>
                    <p:nvPr/>
                  </p:nvSpPr>
                  <p:spPr bwMode="auto">
                    <a:xfrm>
                      <a:off x="2320" y="176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9" name="Rectangle 1273"/>
                    <p:cNvSpPr>
                      <a:spLocks noChangeArrowheads="1"/>
                    </p:cNvSpPr>
                    <p:nvPr/>
                  </p:nvSpPr>
                  <p:spPr bwMode="auto">
                    <a:xfrm>
                      <a:off x="2320" y="176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0" name="Rectangle 1274"/>
                    <p:cNvSpPr>
                      <a:spLocks noChangeArrowheads="1"/>
                    </p:cNvSpPr>
                    <p:nvPr/>
                  </p:nvSpPr>
                  <p:spPr bwMode="auto">
                    <a:xfrm>
                      <a:off x="2320" y="176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1" name="Rectangle 1275"/>
                    <p:cNvSpPr>
                      <a:spLocks noChangeArrowheads="1"/>
                    </p:cNvSpPr>
                    <p:nvPr/>
                  </p:nvSpPr>
                  <p:spPr bwMode="auto">
                    <a:xfrm>
                      <a:off x="2320" y="176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2" name="Rectangle 1276"/>
                    <p:cNvSpPr>
                      <a:spLocks noChangeArrowheads="1"/>
                    </p:cNvSpPr>
                    <p:nvPr/>
                  </p:nvSpPr>
                  <p:spPr bwMode="auto">
                    <a:xfrm>
                      <a:off x="2320" y="176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3" name="Rectangle 1277"/>
                    <p:cNvSpPr>
                      <a:spLocks noChangeArrowheads="1"/>
                    </p:cNvSpPr>
                    <p:nvPr/>
                  </p:nvSpPr>
                  <p:spPr bwMode="auto">
                    <a:xfrm>
                      <a:off x="2320" y="176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4" name="Rectangle 1278"/>
                    <p:cNvSpPr>
                      <a:spLocks noChangeArrowheads="1"/>
                    </p:cNvSpPr>
                    <p:nvPr/>
                  </p:nvSpPr>
                  <p:spPr bwMode="auto">
                    <a:xfrm>
                      <a:off x="2320" y="176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5" name="Rectangle 1279"/>
                    <p:cNvSpPr>
                      <a:spLocks noChangeArrowheads="1"/>
                    </p:cNvSpPr>
                    <p:nvPr/>
                  </p:nvSpPr>
                  <p:spPr bwMode="auto">
                    <a:xfrm>
                      <a:off x="2320" y="177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6" name="Rectangle 1280"/>
                    <p:cNvSpPr>
                      <a:spLocks noChangeArrowheads="1"/>
                    </p:cNvSpPr>
                    <p:nvPr/>
                  </p:nvSpPr>
                  <p:spPr bwMode="auto">
                    <a:xfrm>
                      <a:off x="2320" y="177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7" name="Rectangle 1281"/>
                    <p:cNvSpPr>
                      <a:spLocks noChangeArrowheads="1"/>
                    </p:cNvSpPr>
                    <p:nvPr/>
                  </p:nvSpPr>
                  <p:spPr bwMode="auto">
                    <a:xfrm>
                      <a:off x="2320" y="177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8" name="Rectangle 1282"/>
                    <p:cNvSpPr>
                      <a:spLocks noChangeArrowheads="1"/>
                    </p:cNvSpPr>
                    <p:nvPr/>
                  </p:nvSpPr>
                  <p:spPr bwMode="auto">
                    <a:xfrm>
                      <a:off x="2320" y="177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9" name="Rectangle 1283"/>
                    <p:cNvSpPr>
                      <a:spLocks noChangeArrowheads="1"/>
                    </p:cNvSpPr>
                    <p:nvPr/>
                  </p:nvSpPr>
                  <p:spPr bwMode="auto">
                    <a:xfrm>
                      <a:off x="2320" y="177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0" name="Rectangle 1284"/>
                    <p:cNvSpPr>
                      <a:spLocks noChangeArrowheads="1"/>
                    </p:cNvSpPr>
                    <p:nvPr/>
                  </p:nvSpPr>
                  <p:spPr bwMode="auto">
                    <a:xfrm>
                      <a:off x="2320" y="178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1" name="Rectangle 1285"/>
                    <p:cNvSpPr>
                      <a:spLocks noChangeArrowheads="1"/>
                    </p:cNvSpPr>
                    <p:nvPr/>
                  </p:nvSpPr>
                  <p:spPr bwMode="auto">
                    <a:xfrm>
                      <a:off x="2320" y="178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2" name="Rectangle 1286"/>
                    <p:cNvSpPr>
                      <a:spLocks noChangeArrowheads="1"/>
                    </p:cNvSpPr>
                    <p:nvPr/>
                  </p:nvSpPr>
                  <p:spPr bwMode="auto">
                    <a:xfrm>
                      <a:off x="2320" y="178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3" name="Rectangle 1287"/>
                    <p:cNvSpPr>
                      <a:spLocks noChangeArrowheads="1"/>
                    </p:cNvSpPr>
                    <p:nvPr/>
                  </p:nvSpPr>
                  <p:spPr bwMode="auto">
                    <a:xfrm>
                      <a:off x="2320" y="178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4" name="Rectangle 1288"/>
                    <p:cNvSpPr>
                      <a:spLocks noChangeArrowheads="1"/>
                    </p:cNvSpPr>
                    <p:nvPr/>
                  </p:nvSpPr>
                  <p:spPr bwMode="auto">
                    <a:xfrm>
                      <a:off x="2320" y="1787"/>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5" name="Rectangle 1289"/>
                    <p:cNvSpPr>
                      <a:spLocks noChangeArrowheads="1"/>
                    </p:cNvSpPr>
                    <p:nvPr/>
                  </p:nvSpPr>
                  <p:spPr bwMode="auto">
                    <a:xfrm>
                      <a:off x="2320" y="1788"/>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6" name="Rectangle 1290"/>
                    <p:cNvSpPr>
                      <a:spLocks noChangeArrowheads="1"/>
                    </p:cNvSpPr>
                    <p:nvPr/>
                  </p:nvSpPr>
                  <p:spPr bwMode="auto">
                    <a:xfrm>
                      <a:off x="2320" y="179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7" name="Rectangle 1291"/>
                    <p:cNvSpPr>
                      <a:spLocks noChangeArrowheads="1"/>
                    </p:cNvSpPr>
                    <p:nvPr/>
                  </p:nvSpPr>
                  <p:spPr bwMode="auto">
                    <a:xfrm>
                      <a:off x="2320" y="179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8" name="Rectangle 1292"/>
                    <p:cNvSpPr>
                      <a:spLocks noChangeArrowheads="1"/>
                    </p:cNvSpPr>
                    <p:nvPr/>
                  </p:nvSpPr>
                  <p:spPr bwMode="auto">
                    <a:xfrm>
                      <a:off x="2320" y="179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9" name="Rectangle 1293"/>
                    <p:cNvSpPr>
                      <a:spLocks noChangeArrowheads="1"/>
                    </p:cNvSpPr>
                    <p:nvPr/>
                  </p:nvSpPr>
                  <p:spPr bwMode="auto">
                    <a:xfrm>
                      <a:off x="2320" y="179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0" name="Rectangle 1294"/>
                    <p:cNvSpPr>
                      <a:spLocks noChangeArrowheads="1"/>
                    </p:cNvSpPr>
                    <p:nvPr/>
                  </p:nvSpPr>
                  <p:spPr bwMode="auto">
                    <a:xfrm>
                      <a:off x="2320" y="179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1" name="Rectangle 1295"/>
                    <p:cNvSpPr>
                      <a:spLocks noChangeArrowheads="1"/>
                    </p:cNvSpPr>
                    <p:nvPr/>
                  </p:nvSpPr>
                  <p:spPr bwMode="auto">
                    <a:xfrm>
                      <a:off x="2320" y="179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2" name="Rectangle 1296"/>
                    <p:cNvSpPr>
                      <a:spLocks noChangeArrowheads="1"/>
                    </p:cNvSpPr>
                    <p:nvPr/>
                  </p:nvSpPr>
                  <p:spPr bwMode="auto">
                    <a:xfrm>
                      <a:off x="2320" y="180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3" name="Rectangle 1297"/>
                    <p:cNvSpPr>
                      <a:spLocks noChangeArrowheads="1"/>
                    </p:cNvSpPr>
                    <p:nvPr/>
                  </p:nvSpPr>
                  <p:spPr bwMode="auto">
                    <a:xfrm>
                      <a:off x="2320" y="18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4" name="Rectangle 1298"/>
                    <p:cNvSpPr>
                      <a:spLocks noChangeArrowheads="1"/>
                    </p:cNvSpPr>
                    <p:nvPr/>
                  </p:nvSpPr>
                  <p:spPr bwMode="auto">
                    <a:xfrm>
                      <a:off x="2320" y="180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5" name="Rectangle 1299"/>
                    <p:cNvSpPr>
                      <a:spLocks noChangeArrowheads="1"/>
                    </p:cNvSpPr>
                    <p:nvPr/>
                  </p:nvSpPr>
                  <p:spPr bwMode="auto">
                    <a:xfrm>
                      <a:off x="2320" y="180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6" name="Rectangle 1300"/>
                    <p:cNvSpPr>
                      <a:spLocks noChangeArrowheads="1"/>
                    </p:cNvSpPr>
                    <p:nvPr/>
                  </p:nvSpPr>
                  <p:spPr bwMode="auto">
                    <a:xfrm>
                      <a:off x="2320" y="180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7" name="Rectangle 1301"/>
                    <p:cNvSpPr>
                      <a:spLocks noChangeArrowheads="1"/>
                    </p:cNvSpPr>
                    <p:nvPr/>
                  </p:nvSpPr>
                  <p:spPr bwMode="auto">
                    <a:xfrm>
                      <a:off x="2320" y="180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8" name="Rectangle 1302"/>
                    <p:cNvSpPr>
                      <a:spLocks noChangeArrowheads="1"/>
                    </p:cNvSpPr>
                    <p:nvPr/>
                  </p:nvSpPr>
                  <p:spPr bwMode="auto">
                    <a:xfrm>
                      <a:off x="2320" y="180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9" name="Rectangle 1303"/>
                    <p:cNvSpPr>
                      <a:spLocks noChangeArrowheads="1"/>
                    </p:cNvSpPr>
                    <p:nvPr/>
                  </p:nvSpPr>
                  <p:spPr bwMode="auto">
                    <a:xfrm>
                      <a:off x="2320" y="181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0" name="Rectangle 1304"/>
                    <p:cNvSpPr>
                      <a:spLocks noChangeArrowheads="1"/>
                    </p:cNvSpPr>
                    <p:nvPr/>
                  </p:nvSpPr>
                  <p:spPr bwMode="auto">
                    <a:xfrm>
                      <a:off x="2320" y="181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1" name="Rectangle 1305"/>
                    <p:cNvSpPr>
                      <a:spLocks noChangeArrowheads="1"/>
                    </p:cNvSpPr>
                    <p:nvPr/>
                  </p:nvSpPr>
                  <p:spPr bwMode="auto">
                    <a:xfrm>
                      <a:off x="2320" y="181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2" name="Rectangle 1306"/>
                    <p:cNvSpPr>
                      <a:spLocks noChangeArrowheads="1"/>
                    </p:cNvSpPr>
                    <p:nvPr/>
                  </p:nvSpPr>
                  <p:spPr bwMode="auto">
                    <a:xfrm>
                      <a:off x="2320" y="181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3" name="Rectangle 1307"/>
                    <p:cNvSpPr>
                      <a:spLocks noChangeArrowheads="1"/>
                    </p:cNvSpPr>
                    <p:nvPr/>
                  </p:nvSpPr>
                  <p:spPr bwMode="auto">
                    <a:xfrm>
                      <a:off x="2320" y="181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4" name="Rectangle 1308"/>
                    <p:cNvSpPr>
                      <a:spLocks noChangeArrowheads="1"/>
                    </p:cNvSpPr>
                    <p:nvPr/>
                  </p:nvSpPr>
                  <p:spPr bwMode="auto">
                    <a:xfrm>
                      <a:off x="2320" y="181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5" name="Rectangle 1309"/>
                    <p:cNvSpPr>
                      <a:spLocks noChangeArrowheads="1"/>
                    </p:cNvSpPr>
                    <p:nvPr/>
                  </p:nvSpPr>
                  <p:spPr bwMode="auto">
                    <a:xfrm>
                      <a:off x="2320" y="182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6" name="Rectangle 1310"/>
                    <p:cNvSpPr>
                      <a:spLocks noChangeArrowheads="1"/>
                    </p:cNvSpPr>
                    <p:nvPr/>
                  </p:nvSpPr>
                  <p:spPr bwMode="auto">
                    <a:xfrm>
                      <a:off x="2320" y="182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7" name="Rectangle 1311"/>
                    <p:cNvSpPr>
                      <a:spLocks noChangeArrowheads="1"/>
                    </p:cNvSpPr>
                    <p:nvPr/>
                  </p:nvSpPr>
                  <p:spPr bwMode="auto">
                    <a:xfrm>
                      <a:off x="2320" y="1824"/>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8" name="Rectangle 1312"/>
                    <p:cNvSpPr>
                      <a:spLocks noChangeArrowheads="1"/>
                    </p:cNvSpPr>
                    <p:nvPr/>
                  </p:nvSpPr>
                  <p:spPr bwMode="auto">
                    <a:xfrm>
                      <a:off x="2320" y="1825"/>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9" name="Rectangle 1313"/>
                    <p:cNvSpPr>
                      <a:spLocks noChangeArrowheads="1"/>
                    </p:cNvSpPr>
                    <p:nvPr/>
                  </p:nvSpPr>
                  <p:spPr bwMode="auto">
                    <a:xfrm>
                      <a:off x="2320" y="182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0" name="Rectangle 1314"/>
                    <p:cNvSpPr>
                      <a:spLocks noChangeArrowheads="1"/>
                    </p:cNvSpPr>
                    <p:nvPr/>
                  </p:nvSpPr>
                  <p:spPr bwMode="auto">
                    <a:xfrm>
                      <a:off x="2320" y="182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1" name="Rectangle 1315"/>
                    <p:cNvSpPr>
                      <a:spLocks noChangeArrowheads="1"/>
                    </p:cNvSpPr>
                    <p:nvPr/>
                  </p:nvSpPr>
                  <p:spPr bwMode="auto">
                    <a:xfrm>
                      <a:off x="2320" y="183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2" name="Rectangle 1316"/>
                    <p:cNvSpPr>
                      <a:spLocks noChangeArrowheads="1"/>
                    </p:cNvSpPr>
                    <p:nvPr/>
                  </p:nvSpPr>
                  <p:spPr bwMode="auto">
                    <a:xfrm>
                      <a:off x="2320" y="183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3" name="Rectangle 1317"/>
                    <p:cNvSpPr>
                      <a:spLocks noChangeArrowheads="1"/>
                    </p:cNvSpPr>
                    <p:nvPr/>
                  </p:nvSpPr>
                  <p:spPr bwMode="auto">
                    <a:xfrm>
                      <a:off x="2320" y="183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4" name="Rectangle 1318"/>
                    <p:cNvSpPr>
                      <a:spLocks noChangeArrowheads="1"/>
                    </p:cNvSpPr>
                    <p:nvPr/>
                  </p:nvSpPr>
                  <p:spPr bwMode="auto">
                    <a:xfrm>
                      <a:off x="2320" y="183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5" name="Rectangle 1319"/>
                    <p:cNvSpPr>
                      <a:spLocks noChangeArrowheads="1"/>
                    </p:cNvSpPr>
                    <p:nvPr/>
                  </p:nvSpPr>
                  <p:spPr bwMode="auto">
                    <a:xfrm>
                      <a:off x="2320" y="183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6" name="Rectangle 1320"/>
                    <p:cNvSpPr>
                      <a:spLocks noChangeArrowheads="1"/>
                    </p:cNvSpPr>
                    <p:nvPr/>
                  </p:nvSpPr>
                  <p:spPr bwMode="auto">
                    <a:xfrm>
                      <a:off x="2320" y="183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7" name="Rectangle 1321"/>
                    <p:cNvSpPr>
                      <a:spLocks noChangeArrowheads="1"/>
                    </p:cNvSpPr>
                    <p:nvPr/>
                  </p:nvSpPr>
                  <p:spPr bwMode="auto">
                    <a:xfrm>
                      <a:off x="2320" y="184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254" name="Rectangle 1322"/>
                  <p:cNvSpPr>
                    <a:spLocks noChangeArrowheads="1"/>
                  </p:cNvSpPr>
                  <p:nvPr/>
                </p:nvSpPr>
                <p:spPr bwMode="auto">
                  <a:xfrm>
                    <a:off x="2320" y="184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5" name="Rectangle 1323"/>
                  <p:cNvSpPr>
                    <a:spLocks noChangeArrowheads="1"/>
                  </p:cNvSpPr>
                  <p:nvPr/>
                </p:nvSpPr>
                <p:spPr bwMode="auto">
                  <a:xfrm>
                    <a:off x="2320" y="184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6" name="Rectangle 1324"/>
                  <p:cNvSpPr>
                    <a:spLocks noChangeArrowheads="1"/>
                  </p:cNvSpPr>
                  <p:nvPr/>
                </p:nvSpPr>
                <p:spPr bwMode="auto">
                  <a:xfrm>
                    <a:off x="2320" y="184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7" name="Rectangle 1325"/>
                  <p:cNvSpPr>
                    <a:spLocks noChangeArrowheads="1"/>
                  </p:cNvSpPr>
                  <p:nvPr/>
                </p:nvSpPr>
                <p:spPr bwMode="auto">
                  <a:xfrm>
                    <a:off x="2320" y="184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8" name="Rectangle 1326"/>
                  <p:cNvSpPr>
                    <a:spLocks noChangeArrowheads="1"/>
                  </p:cNvSpPr>
                  <p:nvPr/>
                </p:nvSpPr>
                <p:spPr bwMode="auto">
                  <a:xfrm>
                    <a:off x="2320" y="184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9" name="Rectangle 1327"/>
                  <p:cNvSpPr>
                    <a:spLocks noChangeArrowheads="1"/>
                  </p:cNvSpPr>
                  <p:nvPr/>
                </p:nvSpPr>
                <p:spPr bwMode="auto">
                  <a:xfrm>
                    <a:off x="2320" y="185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0" name="Rectangle 1328"/>
                  <p:cNvSpPr>
                    <a:spLocks noChangeArrowheads="1"/>
                  </p:cNvSpPr>
                  <p:nvPr/>
                </p:nvSpPr>
                <p:spPr bwMode="auto">
                  <a:xfrm>
                    <a:off x="2320" y="18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1" name="Rectangle 1329"/>
                  <p:cNvSpPr>
                    <a:spLocks noChangeArrowheads="1"/>
                  </p:cNvSpPr>
                  <p:nvPr/>
                </p:nvSpPr>
                <p:spPr bwMode="auto">
                  <a:xfrm>
                    <a:off x="2320" y="185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2" name="Rectangle 1330"/>
                  <p:cNvSpPr>
                    <a:spLocks noChangeArrowheads="1"/>
                  </p:cNvSpPr>
                  <p:nvPr/>
                </p:nvSpPr>
                <p:spPr bwMode="auto">
                  <a:xfrm>
                    <a:off x="2320" y="185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3" name="Rectangle 1331"/>
                  <p:cNvSpPr>
                    <a:spLocks noChangeArrowheads="1"/>
                  </p:cNvSpPr>
                  <p:nvPr/>
                </p:nvSpPr>
                <p:spPr bwMode="auto">
                  <a:xfrm>
                    <a:off x="2320" y="185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4" name="Rectangle 1332"/>
                  <p:cNvSpPr>
                    <a:spLocks noChangeArrowheads="1"/>
                  </p:cNvSpPr>
                  <p:nvPr/>
                </p:nvSpPr>
                <p:spPr bwMode="auto">
                  <a:xfrm>
                    <a:off x="2320" y="185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5" name="Rectangle 1333"/>
                  <p:cNvSpPr>
                    <a:spLocks noChangeArrowheads="1"/>
                  </p:cNvSpPr>
                  <p:nvPr/>
                </p:nvSpPr>
                <p:spPr bwMode="auto">
                  <a:xfrm>
                    <a:off x="2320" y="185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6" name="Rectangle 1334"/>
                  <p:cNvSpPr>
                    <a:spLocks noChangeArrowheads="1"/>
                  </p:cNvSpPr>
                  <p:nvPr/>
                </p:nvSpPr>
                <p:spPr bwMode="auto">
                  <a:xfrm>
                    <a:off x="2320" y="1861"/>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7" name="Rectangle 1335"/>
                  <p:cNvSpPr>
                    <a:spLocks noChangeArrowheads="1"/>
                  </p:cNvSpPr>
                  <p:nvPr/>
                </p:nvSpPr>
                <p:spPr bwMode="auto">
                  <a:xfrm>
                    <a:off x="2320" y="1862"/>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8" name="Rectangle 1336"/>
                  <p:cNvSpPr>
                    <a:spLocks noChangeArrowheads="1"/>
                  </p:cNvSpPr>
                  <p:nvPr/>
                </p:nvSpPr>
                <p:spPr bwMode="auto">
                  <a:xfrm>
                    <a:off x="2320" y="186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9" name="Rectangle 1337"/>
                  <p:cNvSpPr>
                    <a:spLocks noChangeArrowheads="1"/>
                  </p:cNvSpPr>
                  <p:nvPr/>
                </p:nvSpPr>
                <p:spPr bwMode="auto">
                  <a:xfrm>
                    <a:off x="2320" y="186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0" name="Rectangle 1338"/>
                  <p:cNvSpPr>
                    <a:spLocks noChangeArrowheads="1"/>
                  </p:cNvSpPr>
                  <p:nvPr/>
                </p:nvSpPr>
                <p:spPr bwMode="auto">
                  <a:xfrm>
                    <a:off x="2320" y="186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1" name="Rectangle 1339"/>
                  <p:cNvSpPr>
                    <a:spLocks noChangeArrowheads="1"/>
                  </p:cNvSpPr>
                  <p:nvPr/>
                </p:nvSpPr>
                <p:spPr bwMode="auto">
                  <a:xfrm>
                    <a:off x="2320" y="186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2" name="Rectangle 1340"/>
                  <p:cNvSpPr>
                    <a:spLocks noChangeArrowheads="1"/>
                  </p:cNvSpPr>
                  <p:nvPr/>
                </p:nvSpPr>
                <p:spPr bwMode="auto">
                  <a:xfrm>
                    <a:off x="2320" y="187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3" name="Rectangle 1341"/>
                  <p:cNvSpPr>
                    <a:spLocks noChangeArrowheads="1"/>
                  </p:cNvSpPr>
                  <p:nvPr/>
                </p:nvSpPr>
                <p:spPr bwMode="auto">
                  <a:xfrm>
                    <a:off x="2320" y="187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4" name="Rectangle 1342"/>
                  <p:cNvSpPr>
                    <a:spLocks noChangeArrowheads="1"/>
                  </p:cNvSpPr>
                  <p:nvPr/>
                </p:nvSpPr>
                <p:spPr bwMode="auto">
                  <a:xfrm>
                    <a:off x="2320" y="187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5" name="Rectangle 1343"/>
                  <p:cNvSpPr>
                    <a:spLocks noChangeArrowheads="1"/>
                  </p:cNvSpPr>
                  <p:nvPr/>
                </p:nvSpPr>
                <p:spPr bwMode="auto">
                  <a:xfrm>
                    <a:off x="2320" y="187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6" name="Rectangle 1344"/>
                  <p:cNvSpPr>
                    <a:spLocks noChangeArrowheads="1"/>
                  </p:cNvSpPr>
                  <p:nvPr/>
                </p:nvSpPr>
                <p:spPr bwMode="auto">
                  <a:xfrm>
                    <a:off x="2320" y="187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7" name="Rectangle 1345"/>
                  <p:cNvSpPr>
                    <a:spLocks noChangeArrowheads="1"/>
                  </p:cNvSpPr>
                  <p:nvPr/>
                </p:nvSpPr>
                <p:spPr bwMode="auto">
                  <a:xfrm>
                    <a:off x="2320" y="188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8" name="Rectangle 1346"/>
                  <p:cNvSpPr>
                    <a:spLocks noChangeArrowheads="1"/>
                  </p:cNvSpPr>
                  <p:nvPr/>
                </p:nvSpPr>
                <p:spPr bwMode="auto">
                  <a:xfrm>
                    <a:off x="2320" y="188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9" name="Rectangle 1347"/>
                  <p:cNvSpPr>
                    <a:spLocks noChangeArrowheads="1"/>
                  </p:cNvSpPr>
                  <p:nvPr/>
                </p:nvSpPr>
                <p:spPr bwMode="auto">
                  <a:xfrm>
                    <a:off x="2320" y="188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0" name="Rectangle 1348"/>
                  <p:cNvSpPr>
                    <a:spLocks noChangeArrowheads="1"/>
                  </p:cNvSpPr>
                  <p:nvPr/>
                </p:nvSpPr>
                <p:spPr bwMode="auto">
                  <a:xfrm>
                    <a:off x="2320" y="188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1" name="Rectangle 1349"/>
                  <p:cNvSpPr>
                    <a:spLocks noChangeArrowheads="1"/>
                  </p:cNvSpPr>
                  <p:nvPr/>
                </p:nvSpPr>
                <p:spPr bwMode="auto">
                  <a:xfrm>
                    <a:off x="2320" y="188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2" name="Rectangle 1350"/>
                  <p:cNvSpPr>
                    <a:spLocks noChangeArrowheads="1"/>
                  </p:cNvSpPr>
                  <p:nvPr/>
                </p:nvSpPr>
                <p:spPr bwMode="auto">
                  <a:xfrm>
                    <a:off x="2320" y="188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3" name="Rectangle 1351"/>
                  <p:cNvSpPr>
                    <a:spLocks noChangeArrowheads="1"/>
                  </p:cNvSpPr>
                  <p:nvPr/>
                </p:nvSpPr>
                <p:spPr bwMode="auto">
                  <a:xfrm>
                    <a:off x="2320" y="189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4" name="Rectangle 1352"/>
                  <p:cNvSpPr>
                    <a:spLocks noChangeArrowheads="1"/>
                  </p:cNvSpPr>
                  <p:nvPr/>
                </p:nvSpPr>
                <p:spPr bwMode="auto">
                  <a:xfrm>
                    <a:off x="2320" y="189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5" name="Rectangle 1353"/>
                  <p:cNvSpPr>
                    <a:spLocks noChangeArrowheads="1"/>
                  </p:cNvSpPr>
                  <p:nvPr/>
                </p:nvSpPr>
                <p:spPr bwMode="auto">
                  <a:xfrm>
                    <a:off x="2320" y="189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6" name="Rectangle 1354"/>
                  <p:cNvSpPr>
                    <a:spLocks noChangeArrowheads="1"/>
                  </p:cNvSpPr>
                  <p:nvPr/>
                </p:nvSpPr>
                <p:spPr bwMode="auto">
                  <a:xfrm>
                    <a:off x="2320" y="189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7" name="Rectangle 1355"/>
                  <p:cNvSpPr>
                    <a:spLocks noChangeArrowheads="1"/>
                  </p:cNvSpPr>
                  <p:nvPr/>
                </p:nvSpPr>
                <p:spPr bwMode="auto">
                  <a:xfrm>
                    <a:off x="2320" y="189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8" name="Rectangle 1356"/>
                  <p:cNvSpPr>
                    <a:spLocks noChangeArrowheads="1"/>
                  </p:cNvSpPr>
                  <p:nvPr/>
                </p:nvSpPr>
                <p:spPr bwMode="auto">
                  <a:xfrm>
                    <a:off x="2320" y="1898"/>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9" name="Rectangle 1357"/>
                  <p:cNvSpPr>
                    <a:spLocks noChangeArrowheads="1"/>
                  </p:cNvSpPr>
                  <p:nvPr/>
                </p:nvSpPr>
                <p:spPr bwMode="auto">
                  <a:xfrm>
                    <a:off x="2320" y="1899"/>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0" name="Rectangle 1358"/>
                  <p:cNvSpPr>
                    <a:spLocks noChangeArrowheads="1"/>
                  </p:cNvSpPr>
                  <p:nvPr/>
                </p:nvSpPr>
                <p:spPr bwMode="auto">
                  <a:xfrm>
                    <a:off x="2320" y="190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1" name="Rectangle 1359"/>
                  <p:cNvSpPr>
                    <a:spLocks noChangeArrowheads="1"/>
                  </p:cNvSpPr>
                  <p:nvPr/>
                </p:nvSpPr>
                <p:spPr bwMode="auto">
                  <a:xfrm>
                    <a:off x="2320" y="190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2" name="Rectangle 1360"/>
                  <p:cNvSpPr>
                    <a:spLocks noChangeArrowheads="1"/>
                  </p:cNvSpPr>
                  <p:nvPr/>
                </p:nvSpPr>
                <p:spPr bwMode="auto">
                  <a:xfrm>
                    <a:off x="2320" y="190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3" name="Rectangle 1361"/>
                  <p:cNvSpPr>
                    <a:spLocks noChangeArrowheads="1"/>
                  </p:cNvSpPr>
                  <p:nvPr/>
                </p:nvSpPr>
                <p:spPr bwMode="auto">
                  <a:xfrm>
                    <a:off x="2320" y="190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4" name="Rectangle 1362"/>
                  <p:cNvSpPr>
                    <a:spLocks noChangeArrowheads="1"/>
                  </p:cNvSpPr>
                  <p:nvPr/>
                </p:nvSpPr>
                <p:spPr bwMode="auto">
                  <a:xfrm>
                    <a:off x="2320" y="190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5" name="Rectangle 1363"/>
                  <p:cNvSpPr>
                    <a:spLocks noChangeArrowheads="1"/>
                  </p:cNvSpPr>
                  <p:nvPr/>
                </p:nvSpPr>
                <p:spPr bwMode="auto">
                  <a:xfrm>
                    <a:off x="2320" y="190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6" name="Rectangle 1364"/>
                  <p:cNvSpPr>
                    <a:spLocks noChangeArrowheads="1"/>
                  </p:cNvSpPr>
                  <p:nvPr/>
                </p:nvSpPr>
                <p:spPr bwMode="auto">
                  <a:xfrm>
                    <a:off x="2320" y="191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7" name="Rectangle 1365"/>
                  <p:cNvSpPr>
                    <a:spLocks noChangeArrowheads="1"/>
                  </p:cNvSpPr>
                  <p:nvPr/>
                </p:nvSpPr>
                <p:spPr bwMode="auto">
                  <a:xfrm>
                    <a:off x="2320" y="191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8" name="Rectangle 1366"/>
                  <p:cNvSpPr>
                    <a:spLocks noChangeArrowheads="1"/>
                  </p:cNvSpPr>
                  <p:nvPr/>
                </p:nvSpPr>
                <p:spPr bwMode="auto">
                  <a:xfrm>
                    <a:off x="2320" y="191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9" name="Rectangle 1367"/>
                  <p:cNvSpPr>
                    <a:spLocks noChangeArrowheads="1"/>
                  </p:cNvSpPr>
                  <p:nvPr/>
                </p:nvSpPr>
                <p:spPr bwMode="auto">
                  <a:xfrm>
                    <a:off x="2320" y="191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0" name="Rectangle 1368"/>
                  <p:cNvSpPr>
                    <a:spLocks noChangeArrowheads="1"/>
                  </p:cNvSpPr>
                  <p:nvPr/>
                </p:nvSpPr>
                <p:spPr bwMode="auto">
                  <a:xfrm>
                    <a:off x="2320" y="191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1" name="Rectangle 1369"/>
                  <p:cNvSpPr>
                    <a:spLocks noChangeArrowheads="1"/>
                  </p:cNvSpPr>
                  <p:nvPr/>
                </p:nvSpPr>
                <p:spPr bwMode="auto">
                  <a:xfrm>
                    <a:off x="2320" y="191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2" name="Rectangle 1370"/>
                  <p:cNvSpPr>
                    <a:spLocks noChangeArrowheads="1"/>
                  </p:cNvSpPr>
                  <p:nvPr/>
                </p:nvSpPr>
                <p:spPr bwMode="auto">
                  <a:xfrm>
                    <a:off x="2320" y="192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3" name="Rectangle 1371"/>
                  <p:cNvSpPr>
                    <a:spLocks noChangeArrowheads="1"/>
                  </p:cNvSpPr>
                  <p:nvPr/>
                </p:nvSpPr>
                <p:spPr bwMode="auto">
                  <a:xfrm>
                    <a:off x="2320" y="192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4" name="Rectangle 1372"/>
                  <p:cNvSpPr>
                    <a:spLocks noChangeArrowheads="1"/>
                  </p:cNvSpPr>
                  <p:nvPr/>
                </p:nvSpPr>
                <p:spPr bwMode="auto">
                  <a:xfrm>
                    <a:off x="2320" y="192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5" name="Rectangle 1373"/>
                  <p:cNvSpPr>
                    <a:spLocks noChangeArrowheads="1"/>
                  </p:cNvSpPr>
                  <p:nvPr/>
                </p:nvSpPr>
                <p:spPr bwMode="auto">
                  <a:xfrm>
                    <a:off x="2320" y="192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6" name="Rectangle 1374"/>
                  <p:cNvSpPr>
                    <a:spLocks noChangeArrowheads="1"/>
                  </p:cNvSpPr>
                  <p:nvPr/>
                </p:nvSpPr>
                <p:spPr bwMode="auto">
                  <a:xfrm>
                    <a:off x="2320" y="192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7" name="Rectangle 1375"/>
                  <p:cNvSpPr>
                    <a:spLocks noChangeArrowheads="1"/>
                  </p:cNvSpPr>
                  <p:nvPr/>
                </p:nvSpPr>
                <p:spPr bwMode="auto">
                  <a:xfrm>
                    <a:off x="2320" y="192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252" name="Freeform 1376"/>
                <p:cNvSpPr>
                  <a:spLocks/>
                </p:cNvSpPr>
                <p:nvPr/>
              </p:nvSpPr>
              <p:spPr bwMode="auto">
                <a:xfrm>
                  <a:off x="2320" y="1724"/>
                  <a:ext cx="330" cy="203"/>
                </a:xfrm>
                <a:custGeom>
                  <a:avLst/>
                  <a:gdLst>
                    <a:gd name="T0" fmla="*/ 36 w 330"/>
                    <a:gd name="T1" fmla="*/ 0 h 203"/>
                    <a:gd name="T2" fmla="*/ 22 w 330"/>
                    <a:gd name="T3" fmla="*/ 3 h 203"/>
                    <a:gd name="T4" fmla="*/ 10 w 330"/>
                    <a:gd name="T5" fmla="*/ 10 h 203"/>
                    <a:gd name="T6" fmla="*/ 3 w 330"/>
                    <a:gd name="T7" fmla="*/ 21 h 203"/>
                    <a:gd name="T8" fmla="*/ 0 w 330"/>
                    <a:gd name="T9" fmla="*/ 34 h 203"/>
                    <a:gd name="T10" fmla="*/ 0 w 330"/>
                    <a:gd name="T11" fmla="*/ 169 h 203"/>
                    <a:gd name="T12" fmla="*/ 3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6 w 330"/>
                    <a:gd name="T27" fmla="*/ 182 h 203"/>
                    <a:gd name="T28" fmla="*/ 330 w 330"/>
                    <a:gd name="T29" fmla="*/ 169 h 203"/>
                    <a:gd name="T30" fmla="*/ 330 w 330"/>
                    <a:gd name="T31" fmla="*/ 34 h 203"/>
                    <a:gd name="T32" fmla="*/ 326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3" y="21"/>
                      </a:lnTo>
                      <a:lnTo>
                        <a:pt x="0" y="34"/>
                      </a:lnTo>
                      <a:lnTo>
                        <a:pt x="0" y="169"/>
                      </a:lnTo>
                      <a:lnTo>
                        <a:pt x="3" y="182"/>
                      </a:lnTo>
                      <a:lnTo>
                        <a:pt x="10" y="193"/>
                      </a:lnTo>
                      <a:lnTo>
                        <a:pt x="22" y="200"/>
                      </a:lnTo>
                      <a:lnTo>
                        <a:pt x="36" y="203"/>
                      </a:lnTo>
                      <a:lnTo>
                        <a:pt x="294" y="203"/>
                      </a:lnTo>
                      <a:lnTo>
                        <a:pt x="308" y="200"/>
                      </a:lnTo>
                      <a:lnTo>
                        <a:pt x="320" y="193"/>
                      </a:lnTo>
                      <a:lnTo>
                        <a:pt x="326" y="182"/>
                      </a:lnTo>
                      <a:lnTo>
                        <a:pt x="330" y="169"/>
                      </a:lnTo>
                      <a:lnTo>
                        <a:pt x="330" y="34"/>
                      </a:lnTo>
                      <a:lnTo>
                        <a:pt x="326" y="21"/>
                      </a:lnTo>
                      <a:lnTo>
                        <a:pt x="320" y="10"/>
                      </a:lnTo>
                      <a:lnTo>
                        <a:pt x="308" y="3"/>
                      </a:lnTo>
                      <a:lnTo>
                        <a:pt x="294" y="0"/>
                      </a:lnTo>
                      <a:lnTo>
                        <a:pt x="36"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5250" name="Rectangle 1377"/>
              <p:cNvSpPr>
                <a:spLocks noChangeArrowheads="1"/>
              </p:cNvSpPr>
              <p:nvPr/>
            </p:nvSpPr>
            <p:spPr bwMode="auto">
              <a:xfrm>
                <a:off x="1793" y="2075"/>
                <a:ext cx="20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ROIB</a:t>
                </a:r>
                <a:endParaRPr lang="en-US" sz="1200">
                  <a:latin typeface="Comic Sans MS" charset="0"/>
                </a:endParaRPr>
              </a:p>
            </p:txBody>
          </p:sp>
        </p:grpSp>
        <p:grpSp>
          <p:nvGrpSpPr>
            <p:cNvPr id="124977" name="Group 1378"/>
            <p:cNvGrpSpPr>
              <a:grpSpLocks/>
            </p:cNvGrpSpPr>
            <p:nvPr/>
          </p:nvGrpSpPr>
          <p:grpSpPr bwMode="auto">
            <a:xfrm>
              <a:off x="1596" y="2168"/>
              <a:ext cx="1112" cy="451"/>
              <a:chOff x="1596" y="2040"/>
              <a:chExt cx="1112" cy="451"/>
            </a:xfrm>
          </p:grpSpPr>
          <p:sp>
            <p:nvSpPr>
              <p:cNvPr id="124986" name="Rectangle 1379"/>
              <p:cNvSpPr>
                <a:spLocks noChangeArrowheads="1"/>
              </p:cNvSpPr>
              <p:nvPr/>
            </p:nvSpPr>
            <p:spPr bwMode="auto">
              <a:xfrm>
                <a:off x="1596" y="232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24987" name="Rectangle 1380"/>
              <p:cNvSpPr>
                <a:spLocks noChangeArrowheads="1"/>
              </p:cNvSpPr>
              <p:nvPr/>
            </p:nvSpPr>
            <p:spPr bwMode="auto">
              <a:xfrm>
                <a:off x="1699" y="2377"/>
                <a:ext cx="13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L2P</a:t>
                </a:r>
                <a:endParaRPr lang="en-US" sz="1000">
                  <a:latin typeface="Comic Sans MS" charset="0"/>
                </a:endParaRPr>
              </a:p>
            </p:txBody>
          </p:sp>
          <p:grpSp>
            <p:nvGrpSpPr>
              <p:cNvPr id="124988" name="Group 1381"/>
              <p:cNvGrpSpPr>
                <a:grpSpLocks/>
              </p:cNvGrpSpPr>
              <p:nvPr/>
            </p:nvGrpSpPr>
            <p:grpSpPr bwMode="auto">
              <a:xfrm>
                <a:off x="2280" y="2040"/>
                <a:ext cx="329" cy="160"/>
                <a:chOff x="2775" y="1724"/>
                <a:chExt cx="331" cy="206"/>
              </a:xfrm>
            </p:grpSpPr>
            <p:grpSp>
              <p:nvGrpSpPr>
                <p:cNvPr id="124992" name="Group 1382"/>
                <p:cNvGrpSpPr>
                  <a:grpSpLocks/>
                </p:cNvGrpSpPr>
                <p:nvPr/>
              </p:nvGrpSpPr>
              <p:grpSpPr bwMode="auto">
                <a:xfrm>
                  <a:off x="2775" y="1724"/>
                  <a:ext cx="331" cy="206"/>
                  <a:chOff x="2775" y="1724"/>
                  <a:chExt cx="331" cy="206"/>
                </a:xfrm>
              </p:grpSpPr>
              <p:grpSp>
                <p:nvGrpSpPr>
                  <p:cNvPr id="124994" name="Group 1383"/>
                  <p:cNvGrpSpPr>
                    <a:grpSpLocks/>
                  </p:cNvGrpSpPr>
                  <p:nvPr/>
                </p:nvGrpSpPr>
                <p:grpSpPr bwMode="auto">
                  <a:xfrm>
                    <a:off x="2775" y="1724"/>
                    <a:ext cx="331" cy="206"/>
                    <a:chOff x="2775" y="1724"/>
                    <a:chExt cx="331" cy="206"/>
                  </a:xfrm>
                </p:grpSpPr>
                <p:sp>
                  <p:nvSpPr>
                    <p:cNvPr id="125049" name="Rectangle 1384"/>
                    <p:cNvSpPr>
                      <a:spLocks noChangeArrowheads="1"/>
                    </p:cNvSpPr>
                    <p:nvPr/>
                  </p:nvSpPr>
                  <p:spPr bwMode="auto">
                    <a:xfrm>
                      <a:off x="2775" y="1724"/>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0" name="Rectangle 1385"/>
                    <p:cNvSpPr>
                      <a:spLocks noChangeArrowheads="1"/>
                    </p:cNvSpPr>
                    <p:nvPr/>
                  </p:nvSpPr>
                  <p:spPr bwMode="auto">
                    <a:xfrm>
                      <a:off x="2775" y="1726"/>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1" name="Rectangle 1386"/>
                    <p:cNvSpPr>
                      <a:spLocks noChangeArrowheads="1"/>
                    </p:cNvSpPr>
                    <p:nvPr/>
                  </p:nvSpPr>
                  <p:spPr bwMode="auto">
                    <a:xfrm>
                      <a:off x="2775" y="1727"/>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2" name="Rectangle 1387"/>
                    <p:cNvSpPr>
                      <a:spLocks noChangeArrowheads="1"/>
                    </p:cNvSpPr>
                    <p:nvPr/>
                  </p:nvSpPr>
                  <p:spPr bwMode="auto">
                    <a:xfrm>
                      <a:off x="2775" y="1729"/>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3" name="Rectangle 1388"/>
                    <p:cNvSpPr>
                      <a:spLocks noChangeArrowheads="1"/>
                    </p:cNvSpPr>
                    <p:nvPr/>
                  </p:nvSpPr>
                  <p:spPr bwMode="auto">
                    <a:xfrm>
                      <a:off x="2775" y="1731"/>
                      <a:ext cx="331"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4" name="Rectangle 1389"/>
                    <p:cNvSpPr>
                      <a:spLocks noChangeArrowheads="1"/>
                    </p:cNvSpPr>
                    <p:nvPr/>
                  </p:nvSpPr>
                  <p:spPr bwMode="auto">
                    <a:xfrm>
                      <a:off x="2775" y="173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5" name="Rectangle 1390"/>
                    <p:cNvSpPr>
                      <a:spLocks noChangeArrowheads="1"/>
                    </p:cNvSpPr>
                    <p:nvPr/>
                  </p:nvSpPr>
                  <p:spPr bwMode="auto">
                    <a:xfrm>
                      <a:off x="2775" y="1734"/>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6" name="Rectangle 1391"/>
                    <p:cNvSpPr>
                      <a:spLocks noChangeArrowheads="1"/>
                    </p:cNvSpPr>
                    <p:nvPr/>
                  </p:nvSpPr>
                  <p:spPr bwMode="auto">
                    <a:xfrm>
                      <a:off x="2775" y="1735"/>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7" name="Rectangle 1392"/>
                    <p:cNvSpPr>
                      <a:spLocks noChangeArrowheads="1"/>
                    </p:cNvSpPr>
                    <p:nvPr/>
                  </p:nvSpPr>
                  <p:spPr bwMode="auto">
                    <a:xfrm>
                      <a:off x="2775" y="173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8" name="Rectangle 1393"/>
                    <p:cNvSpPr>
                      <a:spLocks noChangeArrowheads="1"/>
                    </p:cNvSpPr>
                    <p:nvPr/>
                  </p:nvSpPr>
                  <p:spPr bwMode="auto">
                    <a:xfrm>
                      <a:off x="2775" y="1739"/>
                      <a:ext cx="331"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9" name="Rectangle 1394"/>
                    <p:cNvSpPr>
                      <a:spLocks noChangeArrowheads="1"/>
                    </p:cNvSpPr>
                    <p:nvPr/>
                  </p:nvSpPr>
                  <p:spPr bwMode="auto">
                    <a:xfrm>
                      <a:off x="2775" y="1740"/>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0" name="Rectangle 1395"/>
                    <p:cNvSpPr>
                      <a:spLocks noChangeArrowheads="1"/>
                    </p:cNvSpPr>
                    <p:nvPr/>
                  </p:nvSpPr>
                  <p:spPr bwMode="auto">
                    <a:xfrm>
                      <a:off x="2775" y="1742"/>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1" name="Rectangle 1396"/>
                    <p:cNvSpPr>
                      <a:spLocks noChangeArrowheads="1"/>
                    </p:cNvSpPr>
                    <p:nvPr/>
                  </p:nvSpPr>
                  <p:spPr bwMode="auto">
                    <a:xfrm>
                      <a:off x="2775" y="1743"/>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2" name="Rectangle 1397"/>
                    <p:cNvSpPr>
                      <a:spLocks noChangeArrowheads="1"/>
                    </p:cNvSpPr>
                    <p:nvPr/>
                  </p:nvSpPr>
                  <p:spPr bwMode="auto">
                    <a:xfrm>
                      <a:off x="2775" y="1745"/>
                      <a:ext cx="331"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3" name="Rectangle 1398"/>
                    <p:cNvSpPr>
                      <a:spLocks noChangeArrowheads="1"/>
                    </p:cNvSpPr>
                    <p:nvPr/>
                  </p:nvSpPr>
                  <p:spPr bwMode="auto">
                    <a:xfrm>
                      <a:off x="2775" y="1747"/>
                      <a:ext cx="331"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4" name="Rectangle 1399"/>
                    <p:cNvSpPr>
                      <a:spLocks noChangeArrowheads="1"/>
                    </p:cNvSpPr>
                    <p:nvPr/>
                  </p:nvSpPr>
                  <p:spPr bwMode="auto">
                    <a:xfrm>
                      <a:off x="2775" y="1748"/>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5" name="Rectangle 1400"/>
                    <p:cNvSpPr>
                      <a:spLocks noChangeArrowheads="1"/>
                    </p:cNvSpPr>
                    <p:nvPr/>
                  </p:nvSpPr>
                  <p:spPr bwMode="auto">
                    <a:xfrm>
                      <a:off x="2775" y="1750"/>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6" name="Rectangle 1401"/>
                    <p:cNvSpPr>
                      <a:spLocks noChangeArrowheads="1"/>
                    </p:cNvSpPr>
                    <p:nvPr/>
                  </p:nvSpPr>
                  <p:spPr bwMode="auto">
                    <a:xfrm>
                      <a:off x="2775" y="175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7" name="Rectangle 1402"/>
                    <p:cNvSpPr>
                      <a:spLocks noChangeArrowheads="1"/>
                    </p:cNvSpPr>
                    <p:nvPr/>
                  </p:nvSpPr>
                  <p:spPr bwMode="auto">
                    <a:xfrm>
                      <a:off x="2775" y="1753"/>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8" name="Rectangle 1403"/>
                    <p:cNvSpPr>
                      <a:spLocks noChangeArrowheads="1"/>
                    </p:cNvSpPr>
                    <p:nvPr/>
                  </p:nvSpPr>
                  <p:spPr bwMode="auto">
                    <a:xfrm>
                      <a:off x="2775" y="1755"/>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9" name="Rectangle 1404"/>
                    <p:cNvSpPr>
                      <a:spLocks noChangeArrowheads="1"/>
                    </p:cNvSpPr>
                    <p:nvPr/>
                  </p:nvSpPr>
                  <p:spPr bwMode="auto">
                    <a:xfrm>
                      <a:off x="2775" y="175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0" name="Rectangle 1405"/>
                    <p:cNvSpPr>
                      <a:spLocks noChangeArrowheads="1"/>
                    </p:cNvSpPr>
                    <p:nvPr/>
                  </p:nvSpPr>
                  <p:spPr bwMode="auto">
                    <a:xfrm>
                      <a:off x="2775" y="1758"/>
                      <a:ext cx="331"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1" name="Rectangle 1406"/>
                    <p:cNvSpPr>
                      <a:spLocks noChangeArrowheads="1"/>
                    </p:cNvSpPr>
                    <p:nvPr/>
                  </p:nvSpPr>
                  <p:spPr bwMode="auto">
                    <a:xfrm>
                      <a:off x="2775" y="1760"/>
                      <a:ext cx="331"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2" name="Rectangle 1407"/>
                    <p:cNvSpPr>
                      <a:spLocks noChangeArrowheads="1"/>
                    </p:cNvSpPr>
                    <p:nvPr/>
                  </p:nvSpPr>
                  <p:spPr bwMode="auto">
                    <a:xfrm>
                      <a:off x="2775" y="176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3" name="Rectangle 1408"/>
                    <p:cNvSpPr>
                      <a:spLocks noChangeArrowheads="1"/>
                    </p:cNvSpPr>
                    <p:nvPr/>
                  </p:nvSpPr>
                  <p:spPr bwMode="auto">
                    <a:xfrm>
                      <a:off x="2775" y="1763"/>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4" name="Rectangle 1409"/>
                    <p:cNvSpPr>
                      <a:spLocks noChangeArrowheads="1"/>
                    </p:cNvSpPr>
                    <p:nvPr/>
                  </p:nvSpPr>
                  <p:spPr bwMode="auto">
                    <a:xfrm>
                      <a:off x="2775" y="1764"/>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5" name="Rectangle 1410"/>
                    <p:cNvSpPr>
                      <a:spLocks noChangeArrowheads="1"/>
                    </p:cNvSpPr>
                    <p:nvPr/>
                  </p:nvSpPr>
                  <p:spPr bwMode="auto">
                    <a:xfrm>
                      <a:off x="2775" y="1766"/>
                      <a:ext cx="331"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6" name="Rectangle 1411"/>
                    <p:cNvSpPr>
                      <a:spLocks noChangeArrowheads="1"/>
                    </p:cNvSpPr>
                    <p:nvPr/>
                  </p:nvSpPr>
                  <p:spPr bwMode="auto">
                    <a:xfrm>
                      <a:off x="2775" y="1768"/>
                      <a:ext cx="331"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7" name="Rectangle 1412"/>
                    <p:cNvSpPr>
                      <a:spLocks noChangeArrowheads="1"/>
                    </p:cNvSpPr>
                    <p:nvPr/>
                  </p:nvSpPr>
                  <p:spPr bwMode="auto">
                    <a:xfrm>
                      <a:off x="2775" y="1769"/>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8" name="Rectangle 1413"/>
                    <p:cNvSpPr>
                      <a:spLocks noChangeArrowheads="1"/>
                    </p:cNvSpPr>
                    <p:nvPr/>
                  </p:nvSpPr>
                  <p:spPr bwMode="auto">
                    <a:xfrm>
                      <a:off x="2775" y="1771"/>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9" name="Rectangle 1414"/>
                    <p:cNvSpPr>
                      <a:spLocks noChangeArrowheads="1"/>
                    </p:cNvSpPr>
                    <p:nvPr/>
                  </p:nvSpPr>
                  <p:spPr bwMode="auto">
                    <a:xfrm>
                      <a:off x="2775" y="1772"/>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0" name="Rectangle 1415"/>
                    <p:cNvSpPr>
                      <a:spLocks noChangeArrowheads="1"/>
                    </p:cNvSpPr>
                    <p:nvPr/>
                  </p:nvSpPr>
                  <p:spPr bwMode="auto">
                    <a:xfrm>
                      <a:off x="2775" y="1774"/>
                      <a:ext cx="331"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1" name="Rectangle 1416"/>
                    <p:cNvSpPr>
                      <a:spLocks noChangeArrowheads="1"/>
                    </p:cNvSpPr>
                    <p:nvPr/>
                  </p:nvSpPr>
                  <p:spPr bwMode="auto">
                    <a:xfrm>
                      <a:off x="2775" y="1777"/>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2" name="Rectangle 1417"/>
                    <p:cNvSpPr>
                      <a:spLocks noChangeArrowheads="1"/>
                    </p:cNvSpPr>
                    <p:nvPr/>
                  </p:nvSpPr>
                  <p:spPr bwMode="auto">
                    <a:xfrm>
                      <a:off x="2775" y="1779"/>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3" name="Rectangle 1418"/>
                    <p:cNvSpPr>
                      <a:spLocks noChangeArrowheads="1"/>
                    </p:cNvSpPr>
                    <p:nvPr/>
                  </p:nvSpPr>
                  <p:spPr bwMode="auto">
                    <a:xfrm>
                      <a:off x="2775" y="1780"/>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4" name="Rectangle 1419"/>
                    <p:cNvSpPr>
                      <a:spLocks noChangeArrowheads="1"/>
                    </p:cNvSpPr>
                    <p:nvPr/>
                  </p:nvSpPr>
                  <p:spPr bwMode="auto">
                    <a:xfrm>
                      <a:off x="2775" y="1782"/>
                      <a:ext cx="331"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5" name="Rectangle 1420"/>
                    <p:cNvSpPr>
                      <a:spLocks noChangeArrowheads="1"/>
                    </p:cNvSpPr>
                    <p:nvPr/>
                  </p:nvSpPr>
                  <p:spPr bwMode="auto">
                    <a:xfrm>
                      <a:off x="2775" y="1784"/>
                      <a:ext cx="331"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6" name="Rectangle 1421"/>
                    <p:cNvSpPr>
                      <a:spLocks noChangeArrowheads="1"/>
                    </p:cNvSpPr>
                    <p:nvPr/>
                  </p:nvSpPr>
                  <p:spPr bwMode="auto">
                    <a:xfrm>
                      <a:off x="2775" y="1785"/>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7" name="Rectangle 1422"/>
                    <p:cNvSpPr>
                      <a:spLocks noChangeArrowheads="1"/>
                    </p:cNvSpPr>
                    <p:nvPr/>
                  </p:nvSpPr>
                  <p:spPr bwMode="auto">
                    <a:xfrm>
                      <a:off x="2775" y="1787"/>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8" name="Rectangle 1423"/>
                    <p:cNvSpPr>
                      <a:spLocks noChangeArrowheads="1"/>
                    </p:cNvSpPr>
                    <p:nvPr/>
                  </p:nvSpPr>
                  <p:spPr bwMode="auto">
                    <a:xfrm>
                      <a:off x="2775" y="1788"/>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9" name="Rectangle 1424"/>
                    <p:cNvSpPr>
                      <a:spLocks noChangeArrowheads="1"/>
                    </p:cNvSpPr>
                    <p:nvPr/>
                  </p:nvSpPr>
                  <p:spPr bwMode="auto">
                    <a:xfrm>
                      <a:off x="2775" y="1790"/>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0" name="Rectangle 1425"/>
                    <p:cNvSpPr>
                      <a:spLocks noChangeArrowheads="1"/>
                    </p:cNvSpPr>
                    <p:nvPr/>
                  </p:nvSpPr>
                  <p:spPr bwMode="auto">
                    <a:xfrm>
                      <a:off x="2775" y="1792"/>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1" name="Rectangle 1426"/>
                    <p:cNvSpPr>
                      <a:spLocks noChangeArrowheads="1"/>
                    </p:cNvSpPr>
                    <p:nvPr/>
                  </p:nvSpPr>
                  <p:spPr bwMode="auto">
                    <a:xfrm>
                      <a:off x="2775" y="1793"/>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2" name="Rectangle 1427"/>
                    <p:cNvSpPr>
                      <a:spLocks noChangeArrowheads="1"/>
                    </p:cNvSpPr>
                    <p:nvPr/>
                  </p:nvSpPr>
                  <p:spPr bwMode="auto">
                    <a:xfrm>
                      <a:off x="2775" y="1795"/>
                      <a:ext cx="331"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3" name="Rectangle 1428"/>
                    <p:cNvSpPr>
                      <a:spLocks noChangeArrowheads="1"/>
                    </p:cNvSpPr>
                    <p:nvPr/>
                  </p:nvSpPr>
                  <p:spPr bwMode="auto">
                    <a:xfrm>
                      <a:off x="2775" y="1797"/>
                      <a:ext cx="331"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4" name="Rectangle 1429"/>
                    <p:cNvSpPr>
                      <a:spLocks noChangeArrowheads="1"/>
                    </p:cNvSpPr>
                    <p:nvPr/>
                  </p:nvSpPr>
                  <p:spPr bwMode="auto">
                    <a:xfrm>
                      <a:off x="2775" y="1798"/>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5" name="Rectangle 1430"/>
                    <p:cNvSpPr>
                      <a:spLocks noChangeArrowheads="1"/>
                    </p:cNvSpPr>
                    <p:nvPr/>
                  </p:nvSpPr>
                  <p:spPr bwMode="auto">
                    <a:xfrm>
                      <a:off x="2775" y="1800"/>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6" name="Rectangle 1431"/>
                    <p:cNvSpPr>
                      <a:spLocks noChangeArrowheads="1"/>
                    </p:cNvSpPr>
                    <p:nvPr/>
                  </p:nvSpPr>
                  <p:spPr bwMode="auto">
                    <a:xfrm>
                      <a:off x="2775" y="180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7" name="Rectangle 1432"/>
                    <p:cNvSpPr>
                      <a:spLocks noChangeArrowheads="1"/>
                    </p:cNvSpPr>
                    <p:nvPr/>
                  </p:nvSpPr>
                  <p:spPr bwMode="auto">
                    <a:xfrm>
                      <a:off x="2775" y="1803"/>
                      <a:ext cx="331"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8" name="Rectangle 1433"/>
                    <p:cNvSpPr>
                      <a:spLocks noChangeArrowheads="1"/>
                    </p:cNvSpPr>
                    <p:nvPr/>
                  </p:nvSpPr>
                  <p:spPr bwMode="auto">
                    <a:xfrm>
                      <a:off x="2775" y="1805"/>
                      <a:ext cx="331"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9" name="Rectangle 1434"/>
                    <p:cNvSpPr>
                      <a:spLocks noChangeArrowheads="1"/>
                    </p:cNvSpPr>
                    <p:nvPr/>
                  </p:nvSpPr>
                  <p:spPr bwMode="auto">
                    <a:xfrm>
                      <a:off x="2775" y="180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0" name="Rectangle 1435"/>
                    <p:cNvSpPr>
                      <a:spLocks noChangeArrowheads="1"/>
                    </p:cNvSpPr>
                    <p:nvPr/>
                  </p:nvSpPr>
                  <p:spPr bwMode="auto">
                    <a:xfrm>
                      <a:off x="2775" y="1808"/>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1" name="Rectangle 1436"/>
                    <p:cNvSpPr>
                      <a:spLocks noChangeArrowheads="1"/>
                    </p:cNvSpPr>
                    <p:nvPr/>
                  </p:nvSpPr>
                  <p:spPr bwMode="auto">
                    <a:xfrm>
                      <a:off x="2775" y="1809"/>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2" name="Rectangle 1437"/>
                    <p:cNvSpPr>
                      <a:spLocks noChangeArrowheads="1"/>
                    </p:cNvSpPr>
                    <p:nvPr/>
                  </p:nvSpPr>
                  <p:spPr bwMode="auto">
                    <a:xfrm>
                      <a:off x="2775" y="1811"/>
                      <a:ext cx="331"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3" name="Rectangle 1438"/>
                    <p:cNvSpPr>
                      <a:spLocks noChangeArrowheads="1"/>
                    </p:cNvSpPr>
                    <p:nvPr/>
                  </p:nvSpPr>
                  <p:spPr bwMode="auto">
                    <a:xfrm>
                      <a:off x="2775" y="1813"/>
                      <a:ext cx="331"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4" name="Rectangle 1439"/>
                    <p:cNvSpPr>
                      <a:spLocks noChangeArrowheads="1"/>
                    </p:cNvSpPr>
                    <p:nvPr/>
                  </p:nvSpPr>
                  <p:spPr bwMode="auto">
                    <a:xfrm>
                      <a:off x="2775" y="1814"/>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5" name="Rectangle 1440"/>
                    <p:cNvSpPr>
                      <a:spLocks noChangeArrowheads="1"/>
                    </p:cNvSpPr>
                    <p:nvPr/>
                  </p:nvSpPr>
                  <p:spPr bwMode="auto">
                    <a:xfrm>
                      <a:off x="2775" y="1816"/>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6" name="Rectangle 1441"/>
                    <p:cNvSpPr>
                      <a:spLocks noChangeArrowheads="1"/>
                    </p:cNvSpPr>
                    <p:nvPr/>
                  </p:nvSpPr>
                  <p:spPr bwMode="auto">
                    <a:xfrm>
                      <a:off x="2775" y="1817"/>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7" name="Rectangle 1442"/>
                    <p:cNvSpPr>
                      <a:spLocks noChangeArrowheads="1"/>
                    </p:cNvSpPr>
                    <p:nvPr/>
                  </p:nvSpPr>
                  <p:spPr bwMode="auto">
                    <a:xfrm>
                      <a:off x="2775" y="1819"/>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8" name="Rectangle 1443"/>
                    <p:cNvSpPr>
                      <a:spLocks noChangeArrowheads="1"/>
                    </p:cNvSpPr>
                    <p:nvPr/>
                  </p:nvSpPr>
                  <p:spPr bwMode="auto">
                    <a:xfrm>
                      <a:off x="2775" y="1821"/>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9" name="Rectangle 1444"/>
                    <p:cNvSpPr>
                      <a:spLocks noChangeArrowheads="1"/>
                    </p:cNvSpPr>
                    <p:nvPr/>
                  </p:nvSpPr>
                  <p:spPr bwMode="auto">
                    <a:xfrm>
                      <a:off x="2775" y="1822"/>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0" name="Rectangle 1445"/>
                    <p:cNvSpPr>
                      <a:spLocks noChangeArrowheads="1"/>
                    </p:cNvSpPr>
                    <p:nvPr/>
                  </p:nvSpPr>
                  <p:spPr bwMode="auto">
                    <a:xfrm>
                      <a:off x="2775" y="1824"/>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1" name="Rectangle 1446"/>
                    <p:cNvSpPr>
                      <a:spLocks noChangeArrowheads="1"/>
                    </p:cNvSpPr>
                    <p:nvPr/>
                  </p:nvSpPr>
                  <p:spPr bwMode="auto">
                    <a:xfrm>
                      <a:off x="2775" y="1825"/>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2" name="Rectangle 1447"/>
                    <p:cNvSpPr>
                      <a:spLocks noChangeArrowheads="1"/>
                    </p:cNvSpPr>
                    <p:nvPr/>
                  </p:nvSpPr>
                  <p:spPr bwMode="auto">
                    <a:xfrm>
                      <a:off x="2775" y="1827"/>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3" name="Rectangle 1448"/>
                    <p:cNvSpPr>
                      <a:spLocks noChangeArrowheads="1"/>
                    </p:cNvSpPr>
                    <p:nvPr/>
                  </p:nvSpPr>
                  <p:spPr bwMode="auto">
                    <a:xfrm>
                      <a:off x="2775" y="1829"/>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4" name="Rectangle 1449"/>
                    <p:cNvSpPr>
                      <a:spLocks noChangeArrowheads="1"/>
                    </p:cNvSpPr>
                    <p:nvPr/>
                  </p:nvSpPr>
                  <p:spPr bwMode="auto">
                    <a:xfrm>
                      <a:off x="2775" y="1830"/>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5" name="Rectangle 1450"/>
                    <p:cNvSpPr>
                      <a:spLocks noChangeArrowheads="1"/>
                    </p:cNvSpPr>
                    <p:nvPr/>
                  </p:nvSpPr>
                  <p:spPr bwMode="auto">
                    <a:xfrm>
                      <a:off x="2775" y="1832"/>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6" name="Rectangle 1451"/>
                    <p:cNvSpPr>
                      <a:spLocks noChangeArrowheads="1"/>
                    </p:cNvSpPr>
                    <p:nvPr/>
                  </p:nvSpPr>
                  <p:spPr bwMode="auto">
                    <a:xfrm>
                      <a:off x="2775" y="1834"/>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7" name="Rectangle 1452"/>
                    <p:cNvSpPr>
                      <a:spLocks noChangeArrowheads="1"/>
                    </p:cNvSpPr>
                    <p:nvPr/>
                  </p:nvSpPr>
                  <p:spPr bwMode="auto">
                    <a:xfrm>
                      <a:off x="2775" y="1835"/>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8" name="Rectangle 1453"/>
                    <p:cNvSpPr>
                      <a:spLocks noChangeArrowheads="1"/>
                    </p:cNvSpPr>
                    <p:nvPr/>
                  </p:nvSpPr>
                  <p:spPr bwMode="auto">
                    <a:xfrm>
                      <a:off x="2775" y="1837"/>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9" name="Rectangle 1454"/>
                    <p:cNvSpPr>
                      <a:spLocks noChangeArrowheads="1"/>
                    </p:cNvSpPr>
                    <p:nvPr/>
                  </p:nvSpPr>
                  <p:spPr bwMode="auto">
                    <a:xfrm>
                      <a:off x="2775" y="1838"/>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0" name="Rectangle 1455"/>
                    <p:cNvSpPr>
                      <a:spLocks noChangeArrowheads="1"/>
                    </p:cNvSpPr>
                    <p:nvPr/>
                  </p:nvSpPr>
                  <p:spPr bwMode="auto">
                    <a:xfrm>
                      <a:off x="2775" y="1840"/>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1" name="Rectangle 1456"/>
                    <p:cNvSpPr>
                      <a:spLocks noChangeArrowheads="1"/>
                    </p:cNvSpPr>
                    <p:nvPr/>
                  </p:nvSpPr>
                  <p:spPr bwMode="auto">
                    <a:xfrm>
                      <a:off x="2775" y="1842"/>
                      <a:ext cx="331"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2" name="Rectangle 1457"/>
                    <p:cNvSpPr>
                      <a:spLocks noChangeArrowheads="1"/>
                    </p:cNvSpPr>
                    <p:nvPr/>
                  </p:nvSpPr>
                  <p:spPr bwMode="auto">
                    <a:xfrm>
                      <a:off x="2775" y="1843"/>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3" name="Rectangle 1458"/>
                    <p:cNvSpPr>
                      <a:spLocks noChangeArrowheads="1"/>
                    </p:cNvSpPr>
                    <p:nvPr/>
                  </p:nvSpPr>
                  <p:spPr bwMode="auto">
                    <a:xfrm>
                      <a:off x="2775" y="1845"/>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4" name="Rectangle 1459"/>
                    <p:cNvSpPr>
                      <a:spLocks noChangeArrowheads="1"/>
                    </p:cNvSpPr>
                    <p:nvPr/>
                  </p:nvSpPr>
                  <p:spPr bwMode="auto">
                    <a:xfrm>
                      <a:off x="2775" y="184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5" name="Rectangle 1460"/>
                    <p:cNvSpPr>
                      <a:spLocks noChangeArrowheads="1"/>
                    </p:cNvSpPr>
                    <p:nvPr/>
                  </p:nvSpPr>
                  <p:spPr bwMode="auto">
                    <a:xfrm>
                      <a:off x="2775" y="1848"/>
                      <a:ext cx="331"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6" name="Rectangle 1461"/>
                    <p:cNvSpPr>
                      <a:spLocks noChangeArrowheads="1"/>
                    </p:cNvSpPr>
                    <p:nvPr/>
                  </p:nvSpPr>
                  <p:spPr bwMode="auto">
                    <a:xfrm>
                      <a:off x="2775" y="1850"/>
                      <a:ext cx="331"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7" name="Rectangle 1462"/>
                    <p:cNvSpPr>
                      <a:spLocks noChangeArrowheads="1"/>
                    </p:cNvSpPr>
                    <p:nvPr/>
                  </p:nvSpPr>
                  <p:spPr bwMode="auto">
                    <a:xfrm>
                      <a:off x="2775" y="185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8" name="Rectangle 1463"/>
                    <p:cNvSpPr>
                      <a:spLocks noChangeArrowheads="1"/>
                    </p:cNvSpPr>
                    <p:nvPr/>
                  </p:nvSpPr>
                  <p:spPr bwMode="auto">
                    <a:xfrm>
                      <a:off x="2775" y="1853"/>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9" name="Rectangle 1464"/>
                    <p:cNvSpPr>
                      <a:spLocks noChangeArrowheads="1"/>
                    </p:cNvSpPr>
                    <p:nvPr/>
                  </p:nvSpPr>
                  <p:spPr bwMode="auto">
                    <a:xfrm>
                      <a:off x="2775" y="1854"/>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0" name="Rectangle 1465"/>
                    <p:cNvSpPr>
                      <a:spLocks noChangeArrowheads="1"/>
                    </p:cNvSpPr>
                    <p:nvPr/>
                  </p:nvSpPr>
                  <p:spPr bwMode="auto">
                    <a:xfrm>
                      <a:off x="2775" y="1856"/>
                      <a:ext cx="331"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1" name="Rectangle 1466"/>
                    <p:cNvSpPr>
                      <a:spLocks noChangeArrowheads="1"/>
                    </p:cNvSpPr>
                    <p:nvPr/>
                  </p:nvSpPr>
                  <p:spPr bwMode="auto">
                    <a:xfrm>
                      <a:off x="2775" y="1858"/>
                      <a:ext cx="331"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2" name="Rectangle 1467"/>
                    <p:cNvSpPr>
                      <a:spLocks noChangeArrowheads="1"/>
                    </p:cNvSpPr>
                    <p:nvPr/>
                  </p:nvSpPr>
                  <p:spPr bwMode="auto">
                    <a:xfrm>
                      <a:off x="2775" y="1859"/>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3" name="Rectangle 1468"/>
                    <p:cNvSpPr>
                      <a:spLocks noChangeArrowheads="1"/>
                    </p:cNvSpPr>
                    <p:nvPr/>
                  </p:nvSpPr>
                  <p:spPr bwMode="auto">
                    <a:xfrm>
                      <a:off x="2775" y="1861"/>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4" name="Rectangle 1469"/>
                    <p:cNvSpPr>
                      <a:spLocks noChangeArrowheads="1"/>
                    </p:cNvSpPr>
                    <p:nvPr/>
                  </p:nvSpPr>
                  <p:spPr bwMode="auto">
                    <a:xfrm>
                      <a:off x="2775" y="1862"/>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5" name="Rectangle 1470"/>
                    <p:cNvSpPr>
                      <a:spLocks noChangeArrowheads="1"/>
                    </p:cNvSpPr>
                    <p:nvPr/>
                  </p:nvSpPr>
                  <p:spPr bwMode="auto">
                    <a:xfrm>
                      <a:off x="2775" y="1864"/>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6" name="Rectangle 1471"/>
                    <p:cNvSpPr>
                      <a:spLocks noChangeArrowheads="1"/>
                    </p:cNvSpPr>
                    <p:nvPr/>
                  </p:nvSpPr>
                  <p:spPr bwMode="auto">
                    <a:xfrm>
                      <a:off x="2775" y="1866"/>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7" name="Rectangle 1472"/>
                    <p:cNvSpPr>
                      <a:spLocks noChangeArrowheads="1"/>
                    </p:cNvSpPr>
                    <p:nvPr/>
                  </p:nvSpPr>
                  <p:spPr bwMode="auto">
                    <a:xfrm>
                      <a:off x="2775" y="1867"/>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8" name="Rectangle 1473"/>
                    <p:cNvSpPr>
                      <a:spLocks noChangeArrowheads="1"/>
                    </p:cNvSpPr>
                    <p:nvPr/>
                  </p:nvSpPr>
                  <p:spPr bwMode="auto">
                    <a:xfrm>
                      <a:off x="2775" y="1869"/>
                      <a:ext cx="331"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9" name="Rectangle 1474"/>
                    <p:cNvSpPr>
                      <a:spLocks noChangeArrowheads="1"/>
                    </p:cNvSpPr>
                    <p:nvPr/>
                  </p:nvSpPr>
                  <p:spPr bwMode="auto">
                    <a:xfrm>
                      <a:off x="2775" y="1871"/>
                      <a:ext cx="331"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0" name="Rectangle 1475"/>
                    <p:cNvSpPr>
                      <a:spLocks noChangeArrowheads="1"/>
                    </p:cNvSpPr>
                    <p:nvPr/>
                  </p:nvSpPr>
                  <p:spPr bwMode="auto">
                    <a:xfrm>
                      <a:off x="2775" y="1872"/>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1" name="Rectangle 1476"/>
                    <p:cNvSpPr>
                      <a:spLocks noChangeArrowheads="1"/>
                    </p:cNvSpPr>
                    <p:nvPr/>
                  </p:nvSpPr>
                  <p:spPr bwMode="auto">
                    <a:xfrm>
                      <a:off x="2775" y="1874"/>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2" name="Rectangle 1477"/>
                    <p:cNvSpPr>
                      <a:spLocks noChangeArrowheads="1"/>
                    </p:cNvSpPr>
                    <p:nvPr/>
                  </p:nvSpPr>
                  <p:spPr bwMode="auto">
                    <a:xfrm>
                      <a:off x="2775" y="1875"/>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3" name="Rectangle 1478"/>
                    <p:cNvSpPr>
                      <a:spLocks noChangeArrowheads="1"/>
                    </p:cNvSpPr>
                    <p:nvPr/>
                  </p:nvSpPr>
                  <p:spPr bwMode="auto">
                    <a:xfrm>
                      <a:off x="2775" y="1877"/>
                      <a:ext cx="331"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4" name="Rectangle 1479"/>
                    <p:cNvSpPr>
                      <a:spLocks noChangeArrowheads="1"/>
                    </p:cNvSpPr>
                    <p:nvPr/>
                  </p:nvSpPr>
                  <p:spPr bwMode="auto">
                    <a:xfrm>
                      <a:off x="2775" y="1880"/>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5" name="Rectangle 1480"/>
                    <p:cNvSpPr>
                      <a:spLocks noChangeArrowheads="1"/>
                    </p:cNvSpPr>
                    <p:nvPr/>
                  </p:nvSpPr>
                  <p:spPr bwMode="auto">
                    <a:xfrm>
                      <a:off x="2775" y="1882"/>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6" name="Rectangle 1481"/>
                    <p:cNvSpPr>
                      <a:spLocks noChangeArrowheads="1"/>
                    </p:cNvSpPr>
                    <p:nvPr/>
                  </p:nvSpPr>
                  <p:spPr bwMode="auto">
                    <a:xfrm>
                      <a:off x="2775" y="1883"/>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7" name="Rectangle 1482"/>
                    <p:cNvSpPr>
                      <a:spLocks noChangeArrowheads="1"/>
                    </p:cNvSpPr>
                    <p:nvPr/>
                  </p:nvSpPr>
                  <p:spPr bwMode="auto">
                    <a:xfrm>
                      <a:off x="2775" y="1885"/>
                      <a:ext cx="331"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8" name="Rectangle 1483"/>
                    <p:cNvSpPr>
                      <a:spLocks noChangeArrowheads="1"/>
                    </p:cNvSpPr>
                    <p:nvPr/>
                  </p:nvSpPr>
                  <p:spPr bwMode="auto">
                    <a:xfrm>
                      <a:off x="2775" y="1887"/>
                      <a:ext cx="331"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9" name="Rectangle 1484"/>
                    <p:cNvSpPr>
                      <a:spLocks noChangeArrowheads="1"/>
                    </p:cNvSpPr>
                    <p:nvPr/>
                  </p:nvSpPr>
                  <p:spPr bwMode="auto">
                    <a:xfrm>
                      <a:off x="2775" y="1888"/>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0" name="Rectangle 1485"/>
                    <p:cNvSpPr>
                      <a:spLocks noChangeArrowheads="1"/>
                    </p:cNvSpPr>
                    <p:nvPr/>
                  </p:nvSpPr>
                  <p:spPr bwMode="auto">
                    <a:xfrm>
                      <a:off x="2775" y="1890"/>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1" name="Rectangle 1486"/>
                    <p:cNvSpPr>
                      <a:spLocks noChangeArrowheads="1"/>
                    </p:cNvSpPr>
                    <p:nvPr/>
                  </p:nvSpPr>
                  <p:spPr bwMode="auto">
                    <a:xfrm>
                      <a:off x="2775" y="189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2" name="Rectangle 1487"/>
                    <p:cNvSpPr>
                      <a:spLocks noChangeArrowheads="1"/>
                    </p:cNvSpPr>
                    <p:nvPr/>
                  </p:nvSpPr>
                  <p:spPr bwMode="auto">
                    <a:xfrm>
                      <a:off x="2775" y="1893"/>
                      <a:ext cx="331"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3" name="Rectangle 1488"/>
                    <p:cNvSpPr>
                      <a:spLocks noChangeArrowheads="1"/>
                    </p:cNvSpPr>
                    <p:nvPr/>
                  </p:nvSpPr>
                  <p:spPr bwMode="auto">
                    <a:xfrm>
                      <a:off x="2775" y="1895"/>
                      <a:ext cx="331"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4" name="Rectangle 1489"/>
                    <p:cNvSpPr>
                      <a:spLocks noChangeArrowheads="1"/>
                    </p:cNvSpPr>
                    <p:nvPr/>
                  </p:nvSpPr>
                  <p:spPr bwMode="auto">
                    <a:xfrm>
                      <a:off x="2775" y="189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5" name="Rectangle 1490"/>
                    <p:cNvSpPr>
                      <a:spLocks noChangeArrowheads="1"/>
                    </p:cNvSpPr>
                    <p:nvPr/>
                  </p:nvSpPr>
                  <p:spPr bwMode="auto">
                    <a:xfrm>
                      <a:off x="2775" y="1898"/>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6" name="Rectangle 1491"/>
                    <p:cNvSpPr>
                      <a:spLocks noChangeArrowheads="1"/>
                    </p:cNvSpPr>
                    <p:nvPr/>
                  </p:nvSpPr>
                  <p:spPr bwMode="auto">
                    <a:xfrm>
                      <a:off x="2775" y="1899"/>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7" name="Rectangle 1492"/>
                    <p:cNvSpPr>
                      <a:spLocks noChangeArrowheads="1"/>
                    </p:cNvSpPr>
                    <p:nvPr/>
                  </p:nvSpPr>
                  <p:spPr bwMode="auto">
                    <a:xfrm>
                      <a:off x="2775" y="190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8" name="Rectangle 1493"/>
                    <p:cNvSpPr>
                      <a:spLocks noChangeArrowheads="1"/>
                    </p:cNvSpPr>
                    <p:nvPr/>
                  </p:nvSpPr>
                  <p:spPr bwMode="auto">
                    <a:xfrm>
                      <a:off x="2775" y="1903"/>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9" name="Rectangle 1494"/>
                    <p:cNvSpPr>
                      <a:spLocks noChangeArrowheads="1"/>
                    </p:cNvSpPr>
                    <p:nvPr/>
                  </p:nvSpPr>
                  <p:spPr bwMode="auto">
                    <a:xfrm>
                      <a:off x="2775" y="1904"/>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0" name="Rectangle 1495"/>
                    <p:cNvSpPr>
                      <a:spLocks noChangeArrowheads="1"/>
                    </p:cNvSpPr>
                    <p:nvPr/>
                  </p:nvSpPr>
                  <p:spPr bwMode="auto">
                    <a:xfrm>
                      <a:off x="2775" y="1906"/>
                      <a:ext cx="331"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1" name="Rectangle 1496"/>
                    <p:cNvSpPr>
                      <a:spLocks noChangeArrowheads="1"/>
                    </p:cNvSpPr>
                    <p:nvPr/>
                  </p:nvSpPr>
                  <p:spPr bwMode="auto">
                    <a:xfrm>
                      <a:off x="2775" y="1908"/>
                      <a:ext cx="331"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2" name="Rectangle 1497"/>
                    <p:cNvSpPr>
                      <a:spLocks noChangeArrowheads="1"/>
                    </p:cNvSpPr>
                    <p:nvPr/>
                  </p:nvSpPr>
                  <p:spPr bwMode="auto">
                    <a:xfrm>
                      <a:off x="2775" y="1909"/>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3" name="Rectangle 1498"/>
                    <p:cNvSpPr>
                      <a:spLocks noChangeArrowheads="1"/>
                    </p:cNvSpPr>
                    <p:nvPr/>
                  </p:nvSpPr>
                  <p:spPr bwMode="auto">
                    <a:xfrm>
                      <a:off x="2775" y="1911"/>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4" name="Rectangle 1499"/>
                    <p:cNvSpPr>
                      <a:spLocks noChangeArrowheads="1"/>
                    </p:cNvSpPr>
                    <p:nvPr/>
                  </p:nvSpPr>
                  <p:spPr bwMode="auto">
                    <a:xfrm>
                      <a:off x="2775" y="1912"/>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5" name="Rectangle 1500"/>
                    <p:cNvSpPr>
                      <a:spLocks noChangeArrowheads="1"/>
                    </p:cNvSpPr>
                    <p:nvPr/>
                  </p:nvSpPr>
                  <p:spPr bwMode="auto">
                    <a:xfrm>
                      <a:off x="2775" y="1914"/>
                      <a:ext cx="331"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6" name="Rectangle 1501"/>
                    <p:cNvSpPr>
                      <a:spLocks noChangeArrowheads="1"/>
                    </p:cNvSpPr>
                    <p:nvPr/>
                  </p:nvSpPr>
                  <p:spPr bwMode="auto">
                    <a:xfrm>
                      <a:off x="2775" y="1916"/>
                      <a:ext cx="331"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7" name="Rectangle 1502"/>
                    <p:cNvSpPr>
                      <a:spLocks noChangeArrowheads="1"/>
                    </p:cNvSpPr>
                    <p:nvPr/>
                  </p:nvSpPr>
                  <p:spPr bwMode="auto">
                    <a:xfrm>
                      <a:off x="2775" y="191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8" name="Rectangle 1503"/>
                    <p:cNvSpPr>
                      <a:spLocks noChangeArrowheads="1"/>
                    </p:cNvSpPr>
                    <p:nvPr/>
                  </p:nvSpPr>
                  <p:spPr bwMode="auto">
                    <a:xfrm>
                      <a:off x="2775" y="1919"/>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9" name="Rectangle 1504"/>
                    <p:cNvSpPr>
                      <a:spLocks noChangeArrowheads="1"/>
                    </p:cNvSpPr>
                    <p:nvPr/>
                  </p:nvSpPr>
                  <p:spPr bwMode="auto">
                    <a:xfrm>
                      <a:off x="2775" y="1920"/>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0" name="Rectangle 1505"/>
                    <p:cNvSpPr>
                      <a:spLocks noChangeArrowheads="1"/>
                    </p:cNvSpPr>
                    <p:nvPr/>
                  </p:nvSpPr>
                  <p:spPr bwMode="auto">
                    <a:xfrm>
                      <a:off x="2775" y="192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1" name="Rectangle 1506"/>
                    <p:cNvSpPr>
                      <a:spLocks noChangeArrowheads="1"/>
                    </p:cNvSpPr>
                    <p:nvPr/>
                  </p:nvSpPr>
                  <p:spPr bwMode="auto">
                    <a:xfrm>
                      <a:off x="2775" y="1924"/>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2" name="Rectangle 1507"/>
                    <p:cNvSpPr>
                      <a:spLocks noChangeArrowheads="1"/>
                    </p:cNvSpPr>
                    <p:nvPr/>
                  </p:nvSpPr>
                  <p:spPr bwMode="auto">
                    <a:xfrm>
                      <a:off x="2775" y="1925"/>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3" name="Rectangle 1508"/>
                    <p:cNvSpPr>
                      <a:spLocks noChangeArrowheads="1"/>
                    </p:cNvSpPr>
                    <p:nvPr/>
                  </p:nvSpPr>
                  <p:spPr bwMode="auto">
                    <a:xfrm>
                      <a:off x="2775" y="1927"/>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4" name="Rectangle 1509"/>
                    <p:cNvSpPr>
                      <a:spLocks noChangeArrowheads="1"/>
                    </p:cNvSpPr>
                    <p:nvPr/>
                  </p:nvSpPr>
                  <p:spPr bwMode="auto">
                    <a:xfrm>
                      <a:off x="2775" y="1928"/>
                      <a:ext cx="331"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5" name="Freeform 1510"/>
                    <p:cNvSpPr>
                      <a:spLocks/>
                    </p:cNvSpPr>
                    <p:nvPr/>
                  </p:nvSpPr>
                  <p:spPr bwMode="auto">
                    <a:xfrm>
                      <a:off x="2775" y="1724"/>
                      <a:ext cx="328" cy="203"/>
                    </a:xfrm>
                    <a:custGeom>
                      <a:avLst/>
                      <a:gdLst>
                        <a:gd name="T0" fmla="*/ 34 w 328"/>
                        <a:gd name="T1" fmla="*/ 0 h 203"/>
                        <a:gd name="T2" fmla="*/ 20 w 328"/>
                        <a:gd name="T3" fmla="*/ 3 h 203"/>
                        <a:gd name="T4" fmla="*/ 10 w 328"/>
                        <a:gd name="T5" fmla="*/ 10 h 203"/>
                        <a:gd name="T6" fmla="*/ 3 w 328"/>
                        <a:gd name="T7" fmla="*/ 21 h 203"/>
                        <a:gd name="T8" fmla="*/ 0 w 328"/>
                        <a:gd name="T9" fmla="*/ 34 h 203"/>
                        <a:gd name="T10" fmla="*/ 0 w 328"/>
                        <a:gd name="T11" fmla="*/ 169 h 203"/>
                        <a:gd name="T12" fmla="*/ 3 w 328"/>
                        <a:gd name="T13" fmla="*/ 182 h 203"/>
                        <a:gd name="T14" fmla="*/ 10 w 328"/>
                        <a:gd name="T15" fmla="*/ 193 h 203"/>
                        <a:gd name="T16" fmla="*/ 20 w 328"/>
                        <a:gd name="T17" fmla="*/ 200 h 203"/>
                        <a:gd name="T18" fmla="*/ 34 w 328"/>
                        <a:gd name="T19" fmla="*/ 203 h 203"/>
                        <a:gd name="T20" fmla="*/ 294 w 328"/>
                        <a:gd name="T21" fmla="*/ 203 h 203"/>
                        <a:gd name="T22" fmla="*/ 307 w 328"/>
                        <a:gd name="T23" fmla="*/ 200 h 203"/>
                        <a:gd name="T24" fmla="*/ 318 w 328"/>
                        <a:gd name="T25" fmla="*/ 193 h 203"/>
                        <a:gd name="T26" fmla="*/ 324 w 328"/>
                        <a:gd name="T27" fmla="*/ 182 h 203"/>
                        <a:gd name="T28" fmla="*/ 328 w 328"/>
                        <a:gd name="T29" fmla="*/ 169 h 203"/>
                        <a:gd name="T30" fmla="*/ 328 w 328"/>
                        <a:gd name="T31" fmla="*/ 34 h 203"/>
                        <a:gd name="T32" fmla="*/ 324 w 328"/>
                        <a:gd name="T33" fmla="*/ 21 h 203"/>
                        <a:gd name="T34" fmla="*/ 318 w 328"/>
                        <a:gd name="T35" fmla="*/ 10 h 203"/>
                        <a:gd name="T36" fmla="*/ 307 w 328"/>
                        <a:gd name="T37" fmla="*/ 3 h 203"/>
                        <a:gd name="T38" fmla="*/ 294 w 328"/>
                        <a:gd name="T39" fmla="*/ 0 h 203"/>
                        <a:gd name="T40" fmla="*/ 34 w 328"/>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8"/>
                        <a:gd name="T64" fmla="*/ 0 h 203"/>
                        <a:gd name="T65" fmla="*/ 328 w 328"/>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8" h="203">
                          <a:moveTo>
                            <a:pt x="34" y="0"/>
                          </a:moveTo>
                          <a:lnTo>
                            <a:pt x="20" y="3"/>
                          </a:lnTo>
                          <a:lnTo>
                            <a:pt x="10" y="10"/>
                          </a:lnTo>
                          <a:lnTo>
                            <a:pt x="3" y="21"/>
                          </a:lnTo>
                          <a:lnTo>
                            <a:pt x="0" y="34"/>
                          </a:lnTo>
                          <a:lnTo>
                            <a:pt x="0" y="169"/>
                          </a:lnTo>
                          <a:lnTo>
                            <a:pt x="3" y="182"/>
                          </a:lnTo>
                          <a:lnTo>
                            <a:pt x="10" y="193"/>
                          </a:lnTo>
                          <a:lnTo>
                            <a:pt x="20" y="200"/>
                          </a:lnTo>
                          <a:lnTo>
                            <a:pt x="34" y="203"/>
                          </a:lnTo>
                          <a:lnTo>
                            <a:pt x="294" y="203"/>
                          </a:lnTo>
                          <a:lnTo>
                            <a:pt x="307" y="200"/>
                          </a:lnTo>
                          <a:lnTo>
                            <a:pt x="318" y="193"/>
                          </a:lnTo>
                          <a:lnTo>
                            <a:pt x="324" y="182"/>
                          </a:lnTo>
                          <a:lnTo>
                            <a:pt x="328" y="169"/>
                          </a:lnTo>
                          <a:lnTo>
                            <a:pt x="328" y="34"/>
                          </a:lnTo>
                          <a:lnTo>
                            <a:pt x="324" y="21"/>
                          </a:lnTo>
                          <a:lnTo>
                            <a:pt x="318" y="10"/>
                          </a:lnTo>
                          <a:lnTo>
                            <a:pt x="307" y="3"/>
                          </a:lnTo>
                          <a:lnTo>
                            <a:pt x="294" y="0"/>
                          </a:lnTo>
                          <a:lnTo>
                            <a:pt x="34" y="0"/>
                          </a:lnTo>
                          <a:close/>
                        </a:path>
                      </a:pathLst>
                    </a:custGeom>
                    <a:solidFill>
                      <a:srgbClr val="FFEBD7"/>
                    </a:solidFill>
                    <a:ln w="0">
                      <a:solidFill>
                        <a:srgbClr val="FFFFFF"/>
                      </a:solidFill>
                      <a:round/>
                      <a:headEnd/>
                      <a:tailEnd/>
                    </a:ln>
                  </p:spPr>
                  <p:txBody>
                    <a:bodyPr/>
                    <a:lstStyle/>
                    <a:p>
                      <a:endParaRPr lang="en-US"/>
                    </a:p>
                  </p:txBody>
                </p:sp>
                <p:sp>
                  <p:nvSpPr>
                    <p:cNvPr id="125176" name="Freeform 1511"/>
                    <p:cNvSpPr>
                      <a:spLocks/>
                    </p:cNvSpPr>
                    <p:nvPr/>
                  </p:nvSpPr>
                  <p:spPr bwMode="auto">
                    <a:xfrm>
                      <a:off x="2775" y="1724"/>
                      <a:ext cx="328" cy="203"/>
                    </a:xfrm>
                    <a:custGeom>
                      <a:avLst/>
                      <a:gdLst>
                        <a:gd name="T0" fmla="*/ 34 w 328"/>
                        <a:gd name="T1" fmla="*/ 0 h 203"/>
                        <a:gd name="T2" fmla="*/ 20 w 328"/>
                        <a:gd name="T3" fmla="*/ 3 h 203"/>
                        <a:gd name="T4" fmla="*/ 10 w 328"/>
                        <a:gd name="T5" fmla="*/ 10 h 203"/>
                        <a:gd name="T6" fmla="*/ 3 w 328"/>
                        <a:gd name="T7" fmla="*/ 21 h 203"/>
                        <a:gd name="T8" fmla="*/ 0 w 328"/>
                        <a:gd name="T9" fmla="*/ 34 h 203"/>
                        <a:gd name="T10" fmla="*/ 0 w 328"/>
                        <a:gd name="T11" fmla="*/ 169 h 203"/>
                        <a:gd name="T12" fmla="*/ 3 w 328"/>
                        <a:gd name="T13" fmla="*/ 182 h 203"/>
                        <a:gd name="T14" fmla="*/ 10 w 328"/>
                        <a:gd name="T15" fmla="*/ 193 h 203"/>
                        <a:gd name="T16" fmla="*/ 20 w 328"/>
                        <a:gd name="T17" fmla="*/ 200 h 203"/>
                        <a:gd name="T18" fmla="*/ 34 w 328"/>
                        <a:gd name="T19" fmla="*/ 203 h 203"/>
                        <a:gd name="T20" fmla="*/ 294 w 328"/>
                        <a:gd name="T21" fmla="*/ 203 h 203"/>
                        <a:gd name="T22" fmla="*/ 307 w 328"/>
                        <a:gd name="T23" fmla="*/ 200 h 203"/>
                        <a:gd name="T24" fmla="*/ 318 w 328"/>
                        <a:gd name="T25" fmla="*/ 193 h 203"/>
                        <a:gd name="T26" fmla="*/ 324 w 328"/>
                        <a:gd name="T27" fmla="*/ 182 h 203"/>
                        <a:gd name="T28" fmla="*/ 328 w 328"/>
                        <a:gd name="T29" fmla="*/ 169 h 203"/>
                        <a:gd name="T30" fmla="*/ 328 w 328"/>
                        <a:gd name="T31" fmla="*/ 34 h 203"/>
                        <a:gd name="T32" fmla="*/ 324 w 328"/>
                        <a:gd name="T33" fmla="*/ 21 h 203"/>
                        <a:gd name="T34" fmla="*/ 318 w 328"/>
                        <a:gd name="T35" fmla="*/ 10 h 203"/>
                        <a:gd name="T36" fmla="*/ 307 w 328"/>
                        <a:gd name="T37" fmla="*/ 3 h 203"/>
                        <a:gd name="T38" fmla="*/ 294 w 328"/>
                        <a:gd name="T39" fmla="*/ 0 h 203"/>
                        <a:gd name="T40" fmla="*/ 34 w 328"/>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8"/>
                        <a:gd name="T64" fmla="*/ 0 h 203"/>
                        <a:gd name="T65" fmla="*/ 328 w 328"/>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8" h="203">
                          <a:moveTo>
                            <a:pt x="34" y="0"/>
                          </a:moveTo>
                          <a:lnTo>
                            <a:pt x="20" y="3"/>
                          </a:lnTo>
                          <a:lnTo>
                            <a:pt x="10" y="10"/>
                          </a:lnTo>
                          <a:lnTo>
                            <a:pt x="3" y="21"/>
                          </a:lnTo>
                          <a:lnTo>
                            <a:pt x="0" y="34"/>
                          </a:lnTo>
                          <a:lnTo>
                            <a:pt x="0" y="169"/>
                          </a:lnTo>
                          <a:lnTo>
                            <a:pt x="3" y="182"/>
                          </a:lnTo>
                          <a:lnTo>
                            <a:pt x="10" y="193"/>
                          </a:lnTo>
                          <a:lnTo>
                            <a:pt x="20" y="200"/>
                          </a:lnTo>
                          <a:lnTo>
                            <a:pt x="34" y="203"/>
                          </a:lnTo>
                          <a:lnTo>
                            <a:pt x="294" y="203"/>
                          </a:lnTo>
                          <a:lnTo>
                            <a:pt x="307" y="200"/>
                          </a:lnTo>
                          <a:lnTo>
                            <a:pt x="318" y="193"/>
                          </a:lnTo>
                          <a:lnTo>
                            <a:pt x="324" y="182"/>
                          </a:lnTo>
                          <a:lnTo>
                            <a:pt x="328" y="169"/>
                          </a:lnTo>
                          <a:lnTo>
                            <a:pt x="328" y="34"/>
                          </a:lnTo>
                          <a:lnTo>
                            <a:pt x="324" y="21"/>
                          </a:lnTo>
                          <a:lnTo>
                            <a:pt x="318" y="10"/>
                          </a:lnTo>
                          <a:lnTo>
                            <a:pt x="307" y="3"/>
                          </a:lnTo>
                          <a:lnTo>
                            <a:pt x="29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177" name="Rectangle 1512"/>
                    <p:cNvSpPr>
                      <a:spLocks noChangeArrowheads="1"/>
                    </p:cNvSpPr>
                    <p:nvPr/>
                  </p:nvSpPr>
                  <p:spPr bwMode="auto">
                    <a:xfrm>
                      <a:off x="2775" y="1724"/>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8" name="Rectangle 1513"/>
                    <p:cNvSpPr>
                      <a:spLocks noChangeArrowheads="1"/>
                    </p:cNvSpPr>
                    <p:nvPr/>
                  </p:nvSpPr>
                  <p:spPr bwMode="auto">
                    <a:xfrm>
                      <a:off x="2775" y="1726"/>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9" name="Rectangle 1514"/>
                    <p:cNvSpPr>
                      <a:spLocks noChangeArrowheads="1"/>
                    </p:cNvSpPr>
                    <p:nvPr/>
                  </p:nvSpPr>
                  <p:spPr bwMode="auto">
                    <a:xfrm>
                      <a:off x="2775" y="1727"/>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0" name="Rectangle 1515"/>
                    <p:cNvSpPr>
                      <a:spLocks noChangeArrowheads="1"/>
                    </p:cNvSpPr>
                    <p:nvPr/>
                  </p:nvSpPr>
                  <p:spPr bwMode="auto">
                    <a:xfrm>
                      <a:off x="2775" y="1729"/>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1" name="Rectangle 1516"/>
                    <p:cNvSpPr>
                      <a:spLocks noChangeArrowheads="1"/>
                    </p:cNvSpPr>
                    <p:nvPr/>
                  </p:nvSpPr>
                  <p:spPr bwMode="auto">
                    <a:xfrm>
                      <a:off x="2775" y="1731"/>
                      <a:ext cx="331"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2" name="Rectangle 1517"/>
                    <p:cNvSpPr>
                      <a:spLocks noChangeArrowheads="1"/>
                    </p:cNvSpPr>
                    <p:nvPr/>
                  </p:nvSpPr>
                  <p:spPr bwMode="auto">
                    <a:xfrm>
                      <a:off x="2775" y="173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3" name="Rectangle 1518"/>
                    <p:cNvSpPr>
                      <a:spLocks noChangeArrowheads="1"/>
                    </p:cNvSpPr>
                    <p:nvPr/>
                  </p:nvSpPr>
                  <p:spPr bwMode="auto">
                    <a:xfrm>
                      <a:off x="2775" y="1734"/>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4" name="Rectangle 1519"/>
                    <p:cNvSpPr>
                      <a:spLocks noChangeArrowheads="1"/>
                    </p:cNvSpPr>
                    <p:nvPr/>
                  </p:nvSpPr>
                  <p:spPr bwMode="auto">
                    <a:xfrm>
                      <a:off x="2775" y="1735"/>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5" name="Rectangle 1520"/>
                    <p:cNvSpPr>
                      <a:spLocks noChangeArrowheads="1"/>
                    </p:cNvSpPr>
                    <p:nvPr/>
                  </p:nvSpPr>
                  <p:spPr bwMode="auto">
                    <a:xfrm>
                      <a:off x="2775" y="173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6" name="Rectangle 1521"/>
                    <p:cNvSpPr>
                      <a:spLocks noChangeArrowheads="1"/>
                    </p:cNvSpPr>
                    <p:nvPr/>
                  </p:nvSpPr>
                  <p:spPr bwMode="auto">
                    <a:xfrm>
                      <a:off x="2775" y="1739"/>
                      <a:ext cx="331"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7" name="Rectangle 1522"/>
                    <p:cNvSpPr>
                      <a:spLocks noChangeArrowheads="1"/>
                    </p:cNvSpPr>
                    <p:nvPr/>
                  </p:nvSpPr>
                  <p:spPr bwMode="auto">
                    <a:xfrm>
                      <a:off x="2775" y="1740"/>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8" name="Rectangle 1523"/>
                    <p:cNvSpPr>
                      <a:spLocks noChangeArrowheads="1"/>
                    </p:cNvSpPr>
                    <p:nvPr/>
                  </p:nvSpPr>
                  <p:spPr bwMode="auto">
                    <a:xfrm>
                      <a:off x="2775" y="1742"/>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9" name="Rectangle 1524"/>
                    <p:cNvSpPr>
                      <a:spLocks noChangeArrowheads="1"/>
                    </p:cNvSpPr>
                    <p:nvPr/>
                  </p:nvSpPr>
                  <p:spPr bwMode="auto">
                    <a:xfrm>
                      <a:off x="2775" y="1743"/>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0" name="Rectangle 1525"/>
                    <p:cNvSpPr>
                      <a:spLocks noChangeArrowheads="1"/>
                    </p:cNvSpPr>
                    <p:nvPr/>
                  </p:nvSpPr>
                  <p:spPr bwMode="auto">
                    <a:xfrm>
                      <a:off x="2775" y="1745"/>
                      <a:ext cx="331"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1" name="Rectangle 1526"/>
                    <p:cNvSpPr>
                      <a:spLocks noChangeArrowheads="1"/>
                    </p:cNvSpPr>
                    <p:nvPr/>
                  </p:nvSpPr>
                  <p:spPr bwMode="auto">
                    <a:xfrm>
                      <a:off x="2775" y="1747"/>
                      <a:ext cx="331"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2" name="Rectangle 1527"/>
                    <p:cNvSpPr>
                      <a:spLocks noChangeArrowheads="1"/>
                    </p:cNvSpPr>
                    <p:nvPr/>
                  </p:nvSpPr>
                  <p:spPr bwMode="auto">
                    <a:xfrm>
                      <a:off x="2775" y="1748"/>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3" name="Rectangle 1528"/>
                    <p:cNvSpPr>
                      <a:spLocks noChangeArrowheads="1"/>
                    </p:cNvSpPr>
                    <p:nvPr/>
                  </p:nvSpPr>
                  <p:spPr bwMode="auto">
                    <a:xfrm>
                      <a:off x="2775" y="1750"/>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4" name="Rectangle 1529"/>
                    <p:cNvSpPr>
                      <a:spLocks noChangeArrowheads="1"/>
                    </p:cNvSpPr>
                    <p:nvPr/>
                  </p:nvSpPr>
                  <p:spPr bwMode="auto">
                    <a:xfrm>
                      <a:off x="2775" y="175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5" name="Rectangle 1530"/>
                    <p:cNvSpPr>
                      <a:spLocks noChangeArrowheads="1"/>
                    </p:cNvSpPr>
                    <p:nvPr/>
                  </p:nvSpPr>
                  <p:spPr bwMode="auto">
                    <a:xfrm>
                      <a:off x="2775" y="1753"/>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6" name="Rectangle 1531"/>
                    <p:cNvSpPr>
                      <a:spLocks noChangeArrowheads="1"/>
                    </p:cNvSpPr>
                    <p:nvPr/>
                  </p:nvSpPr>
                  <p:spPr bwMode="auto">
                    <a:xfrm>
                      <a:off x="2775" y="1755"/>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7" name="Rectangle 1532"/>
                    <p:cNvSpPr>
                      <a:spLocks noChangeArrowheads="1"/>
                    </p:cNvSpPr>
                    <p:nvPr/>
                  </p:nvSpPr>
                  <p:spPr bwMode="auto">
                    <a:xfrm>
                      <a:off x="2775" y="175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8" name="Rectangle 1533"/>
                    <p:cNvSpPr>
                      <a:spLocks noChangeArrowheads="1"/>
                    </p:cNvSpPr>
                    <p:nvPr/>
                  </p:nvSpPr>
                  <p:spPr bwMode="auto">
                    <a:xfrm>
                      <a:off x="2775" y="1758"/>
                      <a:ext cx="331"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9" name="Rectangle 1534"/>
                    <p:cNvSpPr>
                      <a:spLocks noChangeArrowheads="1"/>
                    </p:cNvSpPr>
                    <p:nvPr/>
                  </p:nvSpPr>
                  <p:spPr bwMode="auto">
                    <a:xfrm>
                      <a:off x="2775" y="1760"/>
                      <a:ext cx="331"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0" name="Rectangle 1535"/>
                    <p:cNvSpPr>
                      <a:spLocks noChangeArrowheads="1"/>
                    </p:cNvSpPr>
                    <p:nvPr/>
                  </p:nvSpPr>
                  <p:spPr bwMode="auto">
                    <a:xfrm>
                      <a:off x="2775" y="176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1" name="Rectangle 1536"/>
                    <p:cNvSpPr>
                      <a:spLocks noChangeArrowheads="1"/>
                    </p:cNvSpPr>
                    <p:nvPr/>
                  </p:nvSpPr>
                  <p:spPr bwMode="auto">
                    <a:xfrm>
                      <a:off x="2775" y="1763"/>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2" name="Rectangle 1537"/>
                    <p:cNvSpPr>
                      <a:spLocks noChangeArrowheads="1"/>
                    </p:cNvSpPr>
                    <p:nvPr/>
                  </p:nvSpPr>
                  <p:spPr bwMode="auto">
                    <a:xfrm>
                      <a:off x="2775" y="1764"/>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3" name="Rectangle 1538"/>
                    <p:cNvSpPr>
                      <a:spLocks noChangeArrowheads="1"/>
                    </p:cNvSpPr>
                    <p:nvPr/>
                  </p:nvSpPr>
                  <p:spPr bwMode="auto">
                    <a:xfrm>
                      <a:off x="2775" y="1766"/>
                      <a:ext cx="331"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4" name="Rectangle 1539"/>
                    <p:cNvSpPr>
                      <a:spLocks noChangeArrowheads="1"/>
                    </p:cNvSpPr>
                    <p:nvPr/>
                  </p:nvSpPr>
                  <p:spPr bwMode="auto">
                    <a:xfrm>
                      <a:off x="2775" y="1768"/>
                      <a:ext cx="331"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5" name="Rectangle 1540"/>
                    <p:cNvSpPr>
                      <a:spLocks noChangeArrowheads="1"/>
                    </p:cNvSpPr>
                    <p:nvPr/>
                  </p:nvSpPr>
                  <p:spPr bwMode="auto">
                    <a:xfrm>
                      <a:off x="2775" y="1769"/>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6" name="Rectangle 1541"/>
                    <p:cNvSpPr>
                      <a:spLocks noChangeArrowheads="1"/>
                    </p:cNvSpPr>
                    <p:nvPr/>
                  </p:nvSpPr>
                  <p:spPr bwMode="auto">
                    <a:xfrm>
                      <a:off x="2775" y="1771"/>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7" name="Rectangle 1542"/>
                    <p:cNvSpPr>
                      <a:spLocks noChangeArrowheads="1"/>
                    </p:cNvSpPr>
                    <p:nvPr/>
                  </p:nvSpPr>
                  <p:spPr bwMode="auto">
                    <a:xfrm>
                      <a:off x="2775" y="1772"/>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8" name="Rectangle 1543"/>
                    <p:cNvSpPr>
                      <a:spLocks noChangeArrowheads="1"/>
                    </p:cNvSpPr>
                    <p:nvPr/>
                  </p:nvSpPr>
                  <p:spPr bwMode="auto">
                    <a:xfrm>
                      <a:off x="2775" y="1774"/>
                      <a:ext cx="331"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9" name="Rectangle 1544"/>
                    <p:cNvSpPr>
                      <a:spLocks noChangeArrowheads="1"/>
                    </p:cNvSpPr>
                    <p:nvPr/>
                  </p:nvSpPr>
                  <p:spPr bwMode="auto">
                    <a:xfrm>
                      <a:off x="2775" y="1777"/>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0" name="Rectangle 1545"/>
                    <p:cNvSpPr>
                      <a:spLocks noChangeArrowheads="1"/>
                    </p:cNvSpPr>
                    <p:nvPr/>
                  </p:nvSpPr>
                  <p:spPr bwMode="auto">
                    <a:xfrm>
                      <a:off x="2775" y="1779"/>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1" name="Rectangle 1546"/>
                    <p:cNvSpPr>
                      <a:spLocks noChangeArrowheads="1"/>
                    </p:cNvSpPr>
                    <p:nvPr/>
                  </p:nvSpPr>
                  <p:spPr bwMode="auto">
                    <a:xfrm>
                      <a:off x="2775" y="1780"/>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2" name="Rectangle 1547"/>
                    <p:cNvSpPr>
                      <a:spLocks noChangeArrowheads="1"/>
                    </p:cNvSpPr>
                    <p:nvPr/>
                  </p:nvSpPr>
                  <p:spPr bwMode="auto">
                    <a:xfrm>
                      <a:off x="2775" y="1782"/>
                      <a:ext cx="331"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3" name="Rectangle 1548"/>
                    <p:cNvSpPr>
                      <a:spLocks noChangeArrowheads="1"/>
                    </p:cNvSpPr>
                    <p:nvPr/>
                  </p:nvSpPr>
                  <p:spPr bwMode="auto">
                    <a:xfrm>
                      <a:off x="2775" y="1784"/>
                      <a:ext cx="331"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4" name="Rectangle 1549"/>
                    <p:cNvSpPr>
                      <a:spLocks noChangeArrowheads="1"/>
                    </p:cNvSpPr>
                    <p:nvPr/>
                  </p:nvSpPr>
                  <p:spPr bwMode="auto">
                    <a:xfrm>
                      <a:off x="2775" y="1785"/>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5" name="Rectangle 1550"/>
                    <p:cNvSpPr>
                      <a:spLocks noChangeArrowheads="1"/>
                    </p:cNvSpPr>
                    <p:nvPr/>
                  </p:nvSpPr>
                  <p:spPr bwMode="auto">
                    <a:xfrm>
                      <a:off x="2775" y="1787"/>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6" name="Rectangle 1551"/>
                    <p:cNvSpPr>
                      <a:spLocks noChangeArrowheads="1"/>
                    </p:cNvSpPr>
                    <p:nvPr/>
                  </p:nvSpPr>
                  <p:spPr bwMode="auto">
                    <a:xfrm>
                      <a:off x="2775" y="1788"/>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7" name="Rectangle 1552"/>
                    <p:cNvSpPr>
                      <a:spLocks noChangeArrowheads="1"/>
                    </p:cNvSpPr>
                    <p:nvPr/>
                  </p:nvSpPr>
                  <p:spPr bwMode="auto">
                    <a:xfrm>
                      <a:off x="2775" y="1790"/>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8" name="Rectangle 1553"/>
                    <p:cNvSpPr>
                      <a:spLocks noChangeArrowheads="1"/>
                    </p:cNvSpPr>
                    <p:nvPr/>
                  </p:nvSpPr>
                  <p:spPr bwMode="auto">
                    <a:xfrm>
                      <a:off x="2775" y="1792"/>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9" name="Rectangle 1554"/>
                    <p:cNvSpPr>
                      <a:spLocks noChangeArrowheads="1"/>
                    </p:cNvSpPr>
                    <p:nvPr/>
                  </p:nvSpPr>
                  <p:spPr bwMode="auto">
                    <a:xfrm>
                      <a:off x="2775" y="1793"/>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0" name="Rectangle 1555"/>
                    <p:cNvSpPr>
                      <a:spLocks noChangeArrowheads="1"/>
                    </p:cNvSpPr>
                    <p:nvPr/>
                  </p:nvSpPr>
                  <p:spPr bwMode="auto">
                    <a:xfrm>
                      <a:off x="2775" y="1795"/>
                      <a:ext cx="331"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1" name="Rectangle 1556"/>
                    <p:cNvSpPr>
                      <a:spLocks noChangeArrowheads="1"/>
                    </p:cNvSpPr>
                    <p:nvPr/>
                  </p:nvSpPr>
                  <p:spPr bwMode="auto">
                    <a:xfrm>
                      <a:off x="2775" y="1797"/>
                      <a:ext cx="331"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2" name="Rectangle 1557"/>
                    <p:cNvSpPr>
                      <a:spLocks noChangeArrowheads="1"/>
                    </p:cNvSpPr>
                    <p:nvPr/>
                  </p:nvSpPr>
                  <p:spPr bwMode="auto">
                    <a:xfrm>
                      <a:off x="2775" y="1798"/>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3" name="Rectangle 1558"/>
                    <p:cNvSpPr>
                      <a:spLocks noChangeArrowheads="1"/>
                    </p:cNvSpPr>
                    <p:nvPr/>
                  </p:nvSpPr>
                  <p:spPr bwMode="auto">
                    <a:xfrm>
                      <a:off x="2775" y="1800"/>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4" name="Rectangle 1559"/>
                    <p:cNvSpPr>
                      <a:spLocks noChangeArrowheads="1"/>
                    </p:cNvSpPr>
                    <p:nvPr/>
                  </p:nvSpPr>
                  <p:spPr bwMode="auto">
                    <a:xfrm>
                      <a:off x="2775" y="180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5" name="Rectangle 1560"/>
                    <p:cNvSpPr>
                      <a:spLocks noChangeArrowheads="1"/>
                    </p:cNvSpPr>
                    <p:nvPr/>
                  </p:nvSpPr>
                  <p:spPr bwMode="auto">
                    <a:xfrm>
                      <a:off x="2775" y="1803"/>
                      <a:ext cx="331"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6" name="Rectangle 1561"/>
                    <p:cNvSpPr>
                      <a:spLocks noChangeArrowheads="1"/>
                    </p:cNvSpPr>
                    <p:nvPr/>
                  </p:nvSpPr>
                  <p:spPr bwMode="auto">
                    <a:xfrm>
                      <a:off x="2775" y="1805"/>
                      <a:ext cx="331"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7" name="Rectangle 1562"/>
                    <p:cNvSpPr>
                      <a:spLocks noChangeArrowheads="1"/>
                    </p:cNvSpPr>
                    <p:nvPr/>
                  </p:nvSpPr>
                  <p:spPr bwMode="auto">
                    <a:xfrm>
                      <a:off x="2775" y="180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8" name="Rectangle 1563"/>
                    <p:cNvSpPr>
                      <a:spLocks noChangeArrowheads="1"/>
                    </p:cNvSpPr>
                    <p:nvPr/>
                  </p:nvSpPr>
                  <p:spPr bwMode="auto">
                    <a:xfrm>
                      <a:off x="2775" y="1808"/>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9" name="Rectangle 1564"/>
                    <p:cNvSpPr>
                      <a:spLocks noChangeArrowheads="1"/>
                    </p:cNvSpPr>
                    <p:nvPr/>
                  </p:nvSpPr>
                  <p:spPr bwMode="auto">
                    <a:xfrm>
                      <a:off x="2775" y="1809"/>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0" name="Rectangle 1565"/>
                    <p:cNvSpPr>
                      <a:spLocks noChangeArrowheads="1"/>
                    </p:cNvSpPr>
                    <p:nvPr/>
                  </p:nvSpPr>
                  <p:spPr bwMode="auto">
                    <a:xfrm>
                      <a:off x="2775" y="1811"/>
                      <a:ext cx="331"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1" name="Rectangle 1566"/>
                    <p:cNvSpPr>
                      <a:spLocks noChangeArrowheads="1"/>
                    </p:cNvSpPr>
                    <p:nvPr/>
                  </p:nvSpPr>
                  <p:spPr bwMode="auto">
                    <a:xfrm>
                      <a:off x="2775" y="1813"/>
                      <a:ext cx="331"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2" name="Rectangle 1567"/>
                    <p:cNvSpPr>
                      <a:spLocks noChangeArrowheads="1"/>
                    </p:cNvSpPr>
                    <p:nvPr/>
                  </p:nvSpPr>
                  <p:spPr bwMode="auto">
                    <a:xfrm>
                      <a:off x="2775" y="1814"/>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3" name="Rectangle 1568"/>
                    <p:cNvSpPr>
                      <a:spLocks noChangeArrowheads="1"/>
                    </p:cNvSpPr>
                    <p:nvPr/>
                  </p:nvSpPr>
                  <p:spPr bwMode="auto">
                    <a:xfrm>
                      <a:off x="2775" y="1816"/>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4" name="Rectangle 1569"/>
                    <p:cNvSpPr>
                      <a:spLocks noChangeArrowheads="1"/>
                    </p:cNvSpPr>
                    <p:nvPr/>
                  </p:nvSpPr>
                  <p:spPr bwMode="auto">
                    <a:xfrm>
                      <a:off x="2775" y="1817"/>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5" name="Rectangle 1570"/>
                    <p:cNvSpPr>
                      <a:spLocks noChangeArrowheads="1"/>
                    </p:cNvSpPr>
                    <p:nvPr/>
                  </p:nvSpPr>
                  <p:spPr bwMode="auto">
                    <a:xfrm>
                      <a:off x="2775" y="1819"/>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6" name="Rectangle 1571"/>
                    <p:cNvSpPr>
                      <a:spLocks noChangeArrowheads="1"/>
                    </p:cNvSpPr>
                    <p:nvPr/>
                  </p:nvSpPr>
                  <p:spPr bwMode="auto">
                    <a:xfrm>
                      <a:off x="2775" y="1821"/>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7" name="Rectangle 1572"/>
                    <p:cNvSpPr>
                      <a:spLocks noChangeArrowheads="1"/>
                    </p:cNvSpPr>
                    <p:nvPr/>
                  </p:nvSpPr>
                  <p:spPr bwMode="auto">
                    <a:xfrm>
                      <a:off x="2775" y="1822"/>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8" name="Rectangle 1573"/>
                    <p:cNvSpPr>
                      <a:spLocks noChangeArrowheads="1"/>
                    </p:cNvSpPr>
                    <p:nvPr/>
                  </p:nvSpPr>
                  <p:spPr bwMode="auto">
                    <a:xfrm>
                      <a:off x="2775" y="1824"/>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9" name="Rectangle 1574"/>
                    <p:cNvSpPr>
                      <a:spLocks noChangeArrowheads="1"/>
                    </p:cNvSpPr>
                    <p:nvPr/>
                  </p:nvSpPr>
                  <p:spPr bwMode="auto">
                    <a:xfrm>
                      <a:off x="2775" y="1825"/>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0" name="Rectangle 1575"/>
                    <p:cNvSpPr>
                      <a:spLocks noChangeArrowheads="1"/>
                    </p:cNvSpPr>
                    <p:nvPr/>
                  </p:nvSpPr>
                  <p:spPr bwMode="auto">
                    <a:xfrm>
                      <a:off x="2775" y="1827"/>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1" name="Rectangle 1576"/>
                    <p:cNvSpPr>
                      <a:spLocks noChangeArrowheads="1"/>
                    </p:cNvSpPr>
                    <p:nvPr/>
                  </p:nvSpPr>
                  <p:spPr bwMode="auto">
                    <a:xfrm>
                      <a:off x="2775" y="1829"/>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2" name="Rectangle 1577"/>
                    <p:cNvSpPr>
                      <a:spLocks noChangeArrowheads="1"/>
                    </p:cNvSpPr>
                    <p:nvPr/>
                  </p:nvSpPr>
                  <p:spPr bwMode="auto">
                    <a:xfrm>
                      <a:off x="2775" y="1830"/>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3" name="Rectangle 1578"/>
                    <p:cNvSpPr>
                      <a:spLocks noChangeArrowheads="1"/>
                    </p:cNvSpPr>
                    <p:nvPr/>
                  </p:nvSpPr>
                  <p:spPr bwMode="auto">
                    <a:xfrm>
                      <a:off x="2775" y="1832"/>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4" name="Rectangle 1579"/>
                    <p:cNvSpPr>
                      <a:spLocks noChangeArrowheads="1"/>
                    </p:cNvSpPr>
                    <p:nvPr/>
                  </p:nvSpPr>
                  <p:spPr bwMode="auto">
                    <a:xfrm>
                      <a:off x="2775" y="1834"/>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5" name="Rectangle 1580"/>
                    <p:cNvSpPr>
                      <a:spLocks noChangeArrowheads="1"/>
                    </p:cNvSpPr>
                    <p:nvPr/>
                  </p:nvSpPr>
                  <p:spPr bwMode="auto">
                    <a:xfrm>
                      <a:off x="2775" y="1835"/>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6" name="Rectangle 1581"/>
                    <p:cNvSpPr>
                      <a:spLocks noChangeArrowheads="1"/>
                    </p:cNvSpPr>
                    <p:nvPr/>
                  </p:nvSpPr>
                  <p:spPr bwMode="auto">
                    <a:xfrm>
                      <a:off x="2775" y="1837"/>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7" name="Rectangle 1582"/>
                    <p:cNvSpPr>
                      <a:spLocks noChangeArrowheads="1"/>
                    </p:cNvSpPr>
                    <p:nvPr/>
                  </p:nvSpPr>
                  <p:spPr bwMode="auto">
                    <a:xfrm>
                      <a:off x="2775" y="1838"/>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8" name="Rectangle 1583"/>
                    <p:cNvSpPr>
                      <a:spLocks noChangeArrowheads="1"/>
                    </p:cNvSpPr>
                    <p:nvPr/>
                  </p:nvSpPr>
                  <p:spPr bwMode="auto">
                    <a:xfrm>
                      <a:off x="2775" y="1840"/>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4995" name="Rectangle 1584"/>
                  <p:cNvSpPr>
                    <a:spLocks noChangeArrowheads="1"/>
                  </p:cNvSpPr>
                  <p:nvPr/>
                </p:nvSpPr>
                <p:spPr bwMode="auto">
                  <a:xfrm>
                    <a:off x="2775" y="1842"/>
                    <a:ext cx="331"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6" name="Rectangle 1585"/>
                  <p:cNvSpPr>
                    <a:spLocks noChangeArrowheads="1"/>
                  </p:cNvSpPr>
                  <p:nvPr/>
                </p:nvSpPr>
                <p:spPr bwMode="auto">
                  <a:xfrm>
                    <a:off x="2775" y="1843"/>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7" name="Rectangle 1586"/>
                  <p:cNvSpPr>
                    <a:spLocks noChangeArrowheads="1"/>
                  </p:cNvSpPr>
                  <p:nvPr/>
                </p:nvSpPr>
                <p:spPr bwMode="auto">
                  <a:xfrm>
                    <a:off x="2775" y="1845"/>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8" name="Rectangle 1587"/>
                  <p:cNvSpPr>
                    <a:spLocks noChangeArrowheads="1"/>
                  </p:cNvSpPr>
                  <p:nvPr/>
                </p:nvSpPr>
                <p:spPr bwMode="auto">
                  <a:xfrm>
                    <a:off x="2775" y="184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9" name="Rectangle 1588"/>
                  <p:cNvSpPr>
                    <a:spLocks noChangeArrowheads="1"/>
                  </p:cNvSpPr>
                  <p:nvPr/>
                </p:nvSpPr>
                <p:spPr bwMode="auto">
                  <a:xfrm>
                    <a:off x="2775" y="1848"/>
                    <a:ext cx="331"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0" name="Rectangle 1589"/>
                  <p:cNvSpPr>
                    <a:spLocks noChangeArrowheads="1"/>
                  </p:cNvSpPr>
                  <p:nvPr/>
                </p:nvSpPr>
                <p:spPr bwMode="auto">
                  <a:xfrm>
                    <a:off x="2775" y="1850"/>
                    <a:ext cx="331"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1" name="Rectangle 1590"/>
                  <p:cNvSpPr>
                    <a:spLocks noChangeArrowheads="1"/>
                  </p:cNvSpPr>
                  <p:nvPr/>
                </p:nvSpPr>
                <p:spPr bwMode="auto">
                  <a:xfrm>
                    <a:off x="2775" y="185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2" name="Rectangle 1591"/>
                  <p:cNvSpPr>
                    <a:spLocks noChangeArrowheads="1"/>
                  </p:cNvSpPr>
                  <p:nvPr/>
                </p:nvSpPr>
                <p:spPr bwMode="auto">
                  <a:xfrm>
                    <a:off x="2775" y="1853"/>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3" name="Rectangle 1592"/>
                  <p:cNvSpPr>
                    <a:spLocks noChangeArrowheads="1"/>
                  </p:cNvSpPr>
                  <p:nvPr/>
                </p:nvSpPr>
                <p:spPr bwMode="auto">
                  <a:xfrm>
                    <a:off x="2775" y="1854"/>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4" name="Rectangle 1593"/>
                  <p:cNvSpPr>
                    <a:spLocks noChangeArrowheads="1"/>
                  </p:cNvSpPr>
                  <p:nvPr/>
                </p:nvSpPr>
                <p:spPr bwMode="auto">
                  <a:xfrm>
                    <a:off x="2775" y="1856"/>
                    <a:ext cx="331"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5" name="Rectangle 1594"/>
                  <p:cNvSpPr>
                    <a:spLocks noChangeArrowheads="1"/>
                  </p:cNvSpPr>
                  <p:nvPr/>
                </p:nvSpPr>
                <p:spPr bwMode="auto">
                  <a:xfrm>
                    <a:off x="2775" y="1858"/>
                    <a:ext cx="331"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6" name="Rectangle 1595"/>
                  <p:cNvSpPr>
                    <a:spLocks noChangeArrowheads="1"/>
                  </p:cNvSpPr>
                  <p:nvPr/>
                </p:nvSpPr>
                <p:spPr bwMode="auto">
                  <a:xfrm>
                    <a:off x="2775" y="1859"/>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7" name="Rectangle 1596"/>
                  <p:cNvSpPr>
                    <a:spLocks noChangeArrowheads="1"/>
                  </p:cNvSpPr>
                  <p:nvPr/>
                </p:nvSpPr>
                <p:spPr bwMode="auto">
                  <a:xfrm>
                    <a:off x="2775" y="1861"/>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8" name="Rectangle 1597"/>
                  <p:cNvSpPr>
                    <a:spLocks noChangeArrowheads="1"/>
                  </p:cNvSpPr>
                  <p:nvPr/>
                </p:nvSpPr>
                <p:spPr bwMode="auto">
                  <a:xfrm>
                    <a:off x="2775" y="1862"/>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9" name="Rectangle 1598"/>
                  <p:cNvSpPr>
                    <a:spLocks noChangeArrowheads="1"/>
                  </p:cNvSpPr>
                  <p:nvPr/>
                </p:nvSpPr>
                <p:spPr bwMode="auto">
                  <a:xfrm>
                    <a:off x="2775" y="1864"/>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0" name="Rectangle 1599"/>
                  <p:cNvSpPr>
                    <a:spLocks noChangeArrowheads="1"/>
                  </p:cNvSpPr>
                  <p:nvPr/>
                </p:nvSpPr>
                <p:spPr bwMode="auto">
                  <a:xfrm>
                    <a:off x="2775" y="1866"/>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1" name="Rectangle 1600"/>
                  <p:cNvSpPr>
                    <a:spLocks noChangeArrowheads="1"/>
                  </p:cNvSpPr>
                  <p:nvPr/>
                </p:nvSpPr>
                <p:spPr bwMode="auto">
                  <a:xfrm>
                    <a:off x="2775" y="1867"/>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2" name="Rectangle 1601"/>
                  <p:cNvSpPr>
                    <a:spLocks noChangeArrowheads="1"/>
                  </p:cNvSpPr>
                  <p:nvPr/>
                </p:nvSpPr>
                <p:spPr bwMode="auto">
                  <a:xfrm>
                    <a:off x="2775" y="1869"/>
                    <a:ext cx="331"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3" name="Rectangle 1602"/>
                  <p:cNvSpPr>
                    <a:spLocks noChangeArrowheads="1"/>
                  </p:cNvSpPr>
                  <p:nvPr/>
                </p:nvSpPr>
                <p:spPr bwMode="auto">
                  <a:xfrm>
                    <a:off x="2775" y="1871"/>
                    <a:ext cx="331"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4" name="Rectangle 1603"/>
                  <p:cNvSpPr>
                    <a:spLocks noChangeArrowheads="1"/>
                  </p:cNvSpPr>
                  <p:nvPr/>
                </p:nvSpPr>
                <p:spPr bwMode="auto">
                  <a:xfrm>
                    <a:off x="2775" y="1872"/>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5" name="Rectangle 1604"/>
                  <p:cNvSpPr>
                    <a:spLocks noChangeArrowheads="1"/>
                  </p:cNvSpPr>
                  <p:nvPr/>
                </p:nvSpPr>
                <p:spPr bwMode="auto">
                  <a:xfrm>
                    <a:off x="2775" y="1874"/>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6" name="Rectangle 1605"/>
                  <p:cNvSpPr>
                    <a:spLocks noChangeArrowheads="1"/>
                  </p:cNvSpPr>
                  <p:nvPr/>
                </p:nvSpPr>
                <p:spPr bwMode="auto">
                  <a:xfrm>
                    <a:off x="2775" y="1875"/>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7" name="Rectangle 1606"/>
                  <p:cNvSpPr>
                    <a:spLocks noChangeArrowheads="1"/>
                  </p:cNvSpPr>
                  <p:nvPr/>
                </p:nvSpPr>
                <p:spPr bwMode="auto">
                  <a:xfrm>
                    <a:off x="2775" y="1877"/>
                    <a:ext cx="331"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8" name="Rectangle 1607"/>
                  <p:cNvSpPr>
                    <a:spLocks noChangeArrowheads="1"/>
                  </p:cNvSpPr>
                  <p:nvPr/>
                </p:nvSpPr>
                <p:spPr bwMode="auto">
                  <a:xfrm>
                    <a:off x="2775" y="1880"/>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9" name="Rectangle 1608"/>
                  <p:cNvSpPr>
                    <a:spLocks noChangeArrowheads="1"/>
                  </p:cNvSpPr>
                  <p:nvPr/>
                </p:nvSpPr>
                <p:spPr bwMode="auto">
                  <a:xfrm>
                    <a:off x="2775" y="1882"/>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0" name="Rectangle 1609"/>
                  <p:cNvSpPr>
                    <a:spLocks noChangeArrowheads="1"/>
                  </p:cNvSpPr>
                  <p:nvPr/>
                </p:nvSpPr>
                <p:spPr bwMode="auto">
                  <a:xfrm>
                    <a:off x="2775" y="1883"/>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1" name="Rectangle 1610"/>
                  <p:cNvSpPr>
                    <a:spLocks noChangeArrowheads="1"/>
                  </p:cNvSpPr>
                  <p:nvPr/>
                </p:nvSpPr>
                <p:spPr bwMode="auto">
                  <a:xfrm>
                    <a:off x="2775" y="1885"/>
                    <a:ext cx="331"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2" name="Rectangle 1611"/>
                  <p:cNvSpPr>
                    <a:spLocks noChangeArrowheads="1"/>
                  </p:cNvSpPr>
                  <p:nvPr/>
                </p:nvSpPr>
                <p:spPr bwMode="auto">
                  <a:xfrm>
                    <a:off x="2775" y="1887"/>
                    <a:ext cx="331"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3" name="Rectangle 1612"/>
                  <p:cNvSpPr>
                    <a:spLocks noChangeArrowheads="1"/>
                  </p:cNvSpPr>
                  <p:nvPr/>
                </p:nvSpPr>
                <p:spPr bwMode="auto">
                  <a:xfrm>
                    <a:off x="2775" y="1888"/>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4" name="Rectangle 1613"/>
                  <p:cNvSpPr>
                    <a:spLocks noChangeArrowheads="1"/>
                  </p:cNvSpPr>
                  <p:nvPr/>
                </p:nvSpPr>
                <p:spPr bwMode="auto">
                  <a:xfrm>
                    <a:off x="2775" y="1890"/>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5" name="Rectangle 1614"/>
                  <p:cNvSpPr>
                    <a:spLocks noChangeArrowheads="1"/>
                  </p:cNvSpPr>
                  <p:nvPr/>
                </p:nvSpPr>
                <p:spPr bwMode="auto">
                  <a:xfrm>
                    <a:off x="2775" y="189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6" name="Rectangle 1615"/>
                  <p:cNvSpPr>
                    <a:spLocks noChangeArrowheads="1"/>
                  </p:cNvSpPr>
                  <p:nvPr/>
                </p:nvSpPr>
                <p:spPr bwMode="auto">
                  <a:xfrm>
                    <a:off x="2775" y="1893"/>
                    <a:ext cx="331"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7" name="Rectangle 1616"/>
                  <p:cNvSpPr>
                    <a:spLocks noChangeArrowheads="1"/>
                  </p:cNvSpPr>
                  <p:nvPr/>
                </p:nvSpPr>
                <p:spPr bwMode="auto">
                  <a:xfrm>
                    <a:off x="2775" y="1895"/>
                    <a:ext cx="331"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8" name="Rectangle 1617"/>
                  <p:cNvSpPr>
                    <a:spLocks noChangeArrowheads="1"/>
                  </p:cNvSpPr>
                  <p:nvPr/>
                </p:nvSpPr>
                <p:spPr bwMode="auto">
                  <a:xfrm>
                    <a:off x="2775" y="189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9" name="Rectangle 1618"/>
                  <p:cNvSpPr>
                    <a:spLocks noChangeArrowheads="1"/>
                  </p:cNvSpPr>
                  <p:nvPr/>
                </p:nvSpPr>
                <p:spPr bwMode="auto">
                  <a:xfrm>
                    <a:off x="2775" y="1898"/>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0" name="Rectangle 1619"/>
                  <p:cNvSpPr>
                    <a:spLocks noChangeArrowheads="1"/>
                  </p:cNvSpPr>
                  <p:nvPr/>
                </p:nvSpPr>
                <p:spPr bwMode="auto">
                  <a:xfrm>
                    <a:off x="2775" y="1899"/>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1" name="Rectangle 1620"/>
                  <p:cNvSpPr>
                    <a:spLocks noChangeArrowheads="1"/>
                  </p:cNvSpPr>
                  <p:nvPr/>
                </p:nvSpPr>
                <p:spPr bwMode="auto">
                  <a:xfrm>
                    <a:off x="2775" y="190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2" name="Rectangle 1621"/>
                  <p:cNvSpPr>
                    <a:spLocks noChangeArrowheads="1"/>
                  </p:cNvSpPr>
                  <p:nvPr/>
                </p:nvSpPr>
                <p:spPr bwMode="auto">
                  <a:xfrm>
                    <a:off x="2775" y="1903"/>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3" name="Rectangle 1622"/>
                  <p:cNvSpPr>
                    <a:spLocks noChangeArrowheads="1"/>
                  </p:cNvSpPr>
                  <p:nvPr/>
                </p:nvSpPr>
                <p:spPr bwMode="auto">
                  <a:xfrm>
                    <a:off x="2775" y="1904"/>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4" name="Rectangle 1623"/>
                  <p:cNvSpPr>
                    <a:spLocks noChangeArrowheads="1"/>
                  </p:cNvSpPr>
                  <p:nvPr/>
                </p:nvSpPr>
                <p:spPr bwMode="auto">
                  <a:xfrm>
                    <a:off x="2775" y="1906"/>
                    <a:ext cx="331"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5" name="Rectangle 1624"/>
                  <p:cNvSpPr>
                    <a:spLocks noChangeArrowheads="1"/>
                  </p:cNvSpPr>
                  <p:nvPr/>
                </p:nvSpPr>
                <p:spPr bwMode="auto">
                  <a:xfrm>
                    <a:off x="2775" y="1908"/>
                    <a:ext cx="331"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6" name="Rectangle 1625"/>
                  <p:cNvSpPr>
                    <a:spLocks noChangeArrowheads="1"/>
                  </p:cNvSpPr>
                  <p:nvPr/>
                </p:nvSpPr>
                <p:spPr bwMode="auto">
                  <a:xfrm>
                    <a:off x="2775" y="1909"/>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7" name="Rectangle 1626"/>
                  <p:cNvSpPr>
                    <a:spLocks noChangeArrowheads="1"/>
                  </p:cNvSpPr>
                  <p:nvPr/>
                </p:nvSpPr>
                <p:spPr bwMode="auto">
                  <a:xfrm>
                    <a:off x="2775" y="1911"/>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8" name="Rectangle 1627"/>
                  <p:cNvSpPr>
                    <a:spLocks noChangeArrowheads="1"/>
                  </p:cNvSpPr>
                  <p:nvPr/>
                </p:nvSpPr>
                <p:spPr bwMode="auto">
                  <a:xfrm>
                    <a:off x="2775" y="1912"/>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9" name="Rectangle 1628"/>
                  <p:cNvSpPr>
                    <a:spLocks noChangeArrowheads="1"/>
                  </p:cNvSpPr>
                  <p:nvPr/>
                </p:nvSpPr>
                <p:spPr bwMode="auto">
                  <a:xfrm>
                    <a:off x="2775" y="1914"/>
                    <a:ext cx="331"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0" name="Rectangle 1629"/>
                  <p:cNvSpPr>
                    <a:spLocks noChangeArrowheads="1"/>
                  </p:cNvSpPr>
                  <p:nvPr/>
                </p:nvSpPr>
                <p:spPr bwMode="auto">
                  <a:xfrm>
                    <a:off x="2775" y="1916"/>
                    <a:ext cx="331"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1" name="Rectangle 1630"/>
                  <p:cNvSpPr>
                    <a:spLocks noChangeArrowheads="1"/>
                  </p:cNvSpPr>
                  <p:nvPr/>
                </p:nvSpPr>
                <p:spPr bwMode="auto">
                  <a:xfrm>
                    <a:off x="2775" y="191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2" name="Rectangle 1631"/>
                  <p:cNvSpPr>
                    <a:spLocks noChangeArrowheads="1"/>
                  </p:cNvSpPr>
                  <p:nvPr/>
                </p:nvSpPr>
                <p:spPr bwMode="auto">
                  <a:xfrm>
                    <a:off x="2775" y="1919"/>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3" name="Rectangle 1632"/>
                  <p:cNvSpPr>
                    <a:spLocks noChangeArrowheads="1"/>
                  </p:cNvSpPr>
                  <p:nvPr/>
                </p:nvSpPr>
                <p:spPr bwMode="auto">
                  <a:xfrm>
                    <a:off x="2775" y="1920"/>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4" name="Rectangle 1633"/>
                  <p:cNvSpPr>
                    <a:spLocks noChangeArrowheads="1"/>
                  </p:cNvSpPr>
                  <p:nvPr/>
                </p:nvSpPr>
                <p:spPr bwMode="auto">
                  <a:xfrm>
                    <a:off x="2775" y="192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5" name="Rectangle 1634"/>
                  <p:cNvSpPr>
                    <a:spLocks noChangeArrowheads="1"/>
                  </p:cNvSpPr>
                  <p:nvPr/>
                </p:nvSpPr>
                <p:spPr bwMode="auto">
                  <a:xfrm>
                    <a:off x="2775" y="1924"/>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6" name="Rectangle 1635"/>
                  <p:cNvSpPr>
                    <a:spLocks noChangeArrowheads="1"/>
                  </p:cNvSpPr>
                  <p:nvPr/>
                </p:nvSpPr>
                <p:spPr bwMode="auto">
                  <a:xfrm>
                    <a:off x="2775" y="1925"/>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7" name="Rectangle 1636"/>
                  <p:cNvSpPr>
                    <a:spLocks noChangeArrowheads="1"/>
                  </p:cNvSpPr>
                  <p:nvPr/>
                </p:nvSpPr>
                <p:spPr bwMode="auto">
                  <a:xfrm>
                    <a:off x="2775" y="1927"/>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8" name="Rectangle 1637"/>
                  <p:cNvSpPr>
                    <a:spLocks noChangeArrowheads="1"/>
                  </p:cNvSpPr>
                  <p:nvPr/>
                </p:nvSpPr>
                <p:spPr bwMode="auto">
                  <a:xfrm>
                    <a:off x="2775" y="1928"/>
                    <a:ext cx="331"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4993" name="Freeform 1638"/>
                <p:cNvSpPr>
                  <a:spLocks/>
                </p:cNvSpPr>
                <p:nvPr/>
              </p:nvSpPr>
              <p:spPr bwMode="auto">
                <a:xfrm>
                  <a:off x="2775" y="1724"/>
                  <a:ext cx="328" cy="203"/>
                </a:xfrm>
                <a:custGeom>
                  <a:avLst/>
                  <a:gdLst>
                    <a:gd name="T0" fmla="*/ 34 w 328"/>
                    <a:gd name="T1" fmla="*/ 0 h 203"/>
                    <a:gd name="T2" fmla="*/ 20 w 328"/>
                    <a:gd name="T3" fmla="*/ 3 h 203"/>
                    <a:gd name="T4" fmla="*/ 10 w 328"/>
                    <a:gd name="T5" fmla="*/ 10 h 203"/>
                    <a:gd name="T6" fmla="*/ 3 w 328"/>
                    <a:gd name="T7" fmla="*/ 21 h 203"/>
                    <a:gd name="T8" fmla="*/ 0 w 328"/>
                    <a:gd name="T9" fmla="*/ 34 h 203"/>
                    <a:gd name="T10" fmla="*/ 0 w 328"/>
                    <a:gd name="T11" fmla="*/ 169 h 203"/>
                    <a:gd name="T12" fmla="*/ 3 w 328"/>
                    <a:gd name="T13" fmla="*/ 182 h 203"/>
                    <a:gd name="T14" fmla="*/ 10 w 328"/>
                    <a:gd name="T15" fmla="*/ 193 h 203"/>
                    <a:gd name="T16" fmla="*/ 20 w 328"/>
                    <a:gd name="T17" fmla="*/ 200 h 203"/>
                    <a:gd name="T18" fmla="*/ 34 w 328"/>
                    <a:gd name="T19" fmla="*/ 203 h 203"/>
                    <a:gd name="T20" fmla="*/ 294 w 328"/>
                    <a:gd name="T21" fmla="*/ 203 h 203"/>
                    <a:gd name="T22" fmla="*/ 307 w 328"/>
                    <a:gd name="T23" fmla="*/ 200 h 203"/>
                    <a:gd name="T24" fmla="*/ 318 w 328"/>
                    <a:gd name="T25" fmla="*/ 193 h 203"/>
                    <a:gd name="T26" fmla="*/ 324 w 328"/>
                    <a:gd name="T27" fmla="*/ 182 h 203"/>
                    <a:gd name="T28" fmla="*/ 328 w 328"/>
                    <a:gd name="T29" fmla="*/ 169 h 203"/>
                    <a:gd name="T30" fmla="*/ 328 w 328"/>
                    <a:gd name="T31" fmla="*/ 34 h 203"/>
                    <a:gd name="T32" fmla="*/ 324 w 328"/>
                    <a:gd name="T33" fmla="*/ 21 h 203"/>
                    <a:gd name="T34" fmla="*/ 318 w 328"/>
                    <a:gd name="T35" fmla="*/ 10 h 203"/>
                    <a:gd name="T36" fmla="*/ 307 w 328"/>
                    <a:gd name="T37" fmla="*/ 3 h 203"/>
                    <a:gd name="T38" fmla="*/ 294 w 328"/>
                    <a:gd name="T39" fmla="*/ 0 h 203"/>
                    <a:gd name="T40" fmla="*/ 34 w 328"/>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8"/>
                    <a:gd name="T64" fmla="*/ 0 h 203"/>
                    <a:gd name="T65" fmla="*/ 328 w 328"/>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8" h="203">
                      <a:moveTo>
                        <a:pt x="34" y="0"/>
                      </a:moveTo>
                      <a:lnTo>
                        <a:pt x="20" y="3"/>
                      </a:lnTo>
                      <a:lnTo>
                        <a:pt x="10" y="10"/>
                      </a:lnTo>
                      <a:lnTo>
                        <a:pt x="3" y="21"/>
                      </a:lnTo>
                      <a:lnTo>
                        <a:pt x="0" y="34"/>
                      </a:lnTo>
                      <a:lnTo>
                        <a:pt x="0" y="169"/>
                      </a:lnTo>
                      <a:lnTo>
                        <a:pt x="3" y="182"/>
                      </a:lnTo>
                      <a:lnTo>
                        <a:pt x="10" y="193"/>
                      </a:lnTo>
                      <a:lnTo>
                        <a:pt x="20" y="200"/>
                      </a:lnTo>
                      <a:lnTo>
                        <a:pt x="34" y="203"/>
                      </a:lnTo>
                      <a:lnTo>
                        <a:pt x="294" y="203"/>
                      </a:lnTo>
                      <a:lnTo>
                        <a:pt x="307" y="200"/>
                      </a:lnTo>
                      <a:lnTo>
                        <a:pt x="318" y="193"/>
                      </a:lnTo>
                      <a:lnTo>
                        <a:pt x="324" y="182"/>
                      </a:lnTo>
                      <a:lnTo>
                        <a:pt x="328" y="169"/>
                      </a:lnTo>
                      <a:lnTo>
                        <a:pt x="328" y="34"/>
                      </a:lnTo>
                      <a:lnTo>
                        <a:pt x="324" y="21"/>
                      </a:lnTo>
                      <a:lnTo>
                        <a:pt x="318" y="10"/>
                      </a:lnTo>
                      <a:lnTo>
                        <a:pt x="307" y="3"/>
                      </a:lnTo>
                      <a:lnTo>
                        <a:pt x="294" y="0"/>
                      </a:lnTo>
                      <a:lnTo>
                        <a:pt x="34"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4989" name="Rectangle 1639"/>
              <p:cNvSpPr>
                <a:spLocks noChangeArrowheads="1"/>
              </p:cNvSpPr>
              <p:nvPr/>
            </p:nvSpPr>
            <p:spPr bwMode="auto">
              <a:xfrm>
                <a:off x="2352" y="2076"/>
                <a:ext cx="20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L2SV</a:t>
                </a:r>
                <a:endParaRPr lang="en-US" sz="1000">
                  <a:latin typeface="Comic Sans MS" charset="0"/>
                </a:endParaRPr>
              </a:p>
            </p:txBody>
          </p:sp>
          <p:sp>
            <p:nvSpPr>
              <p:cNvPr id="124990" name="Oval 1640"/>
              <p:cNvSpPr>
                <a:spLocks noChangeArrowheads="1"/>
              </p:cNvSpPr>
              <p:nvPr/>
            </p:nvSpPr>
            <p:spPr bwMode="auto">
              <a:xfrm>
                <a:off x="2184" y="2352"/>
                <a:ext cx="524" cy="112"/>
              </a:xfrm>
              <a:prstGeom prst="ellipse">
                <a:avLst/>
              </a:prstGeom>
              <a:gradFill rotWithShape="0">
                <a:gsLst>
                  <a:gs pos="0">
                    <a:srgbClr val="707036"/>
                  </a:gs>
                  <a:gs pos="50000">
                    <a:srgbClr val="F2F274"/>
                  </a:gs>
                  <a:gs pos="100000">
                    <a:srgbClr val="707036"/>
                  </a:gs>
                </a:gsLst>
                <a:lin ang="5400000" scaled="1"/>
              </a:gradFill>
              <a:ln w="9525">
                <a:solidFill>
                  <a:schemeClr val="tx1"/>
                </a:solidFill>
                <a:round/>
                <a:headEnd/>
                <a:tailEnd/>
              </a:ln>
            </p:spPr>
            <p:txBody>
              <a:bodyPr anchor="ctr">
                <a:spAutoFit/>
              </a:bodyPr>
              <a:lstStyle/>
              <a:p>
                <a:endParaRPr lang="en-US"/>
              </a:p>
            </p:txBody>
          </p:sp>
          <p:sp>
            <p:nvSpPr>
              <p:cNvPr id="124991" name="Text Box 1641"/>
              <p:cNvSpPr txBox="1">
                <a:spLocks noChangeArrowheads="1"/>
              </p:cNvSpPr>
              <p:nvPr/>
            </p:nvSpPr>
            <p:spPr bwMode="auto">
              <a:xfrm>
                <a:off x="2296" y="2336"/>
                <a:ext cx="31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1000" b="1">
                    <a:latin typeface="Comic Sans MS" charset="0"/>
                  </a:rPr>
                  <a:t>L2N</a:t>
                </a:r>
              </a:p>
            </p:txBody>
          </p:sp>
        </p:grpSp>
        <p:cxnSp>
          <p:nvCxnSpPr>
            <p:cNvPr id="124978" name="AutoShape 1642"/>
            <p:cNvCxnSpPr>
              <a:cxnSpLocks noChangeShapeType="1"/>
              <a:endCxn id="125443" idx="0"/>
            </p:cNvCxnSpPr>
            <p:nvPr/>
          </p:nvCxnSpPr>
          <p:spPr bwMode="auto">
            <a:xfrm rot="5400000">
              <a:off x="1645" y="1755"/>
              <a:ext cx="680" cy="167"/>
            </a:xfrm>
            <a:prstGeom prst="bentConnector3">
              <a:avLst>
                <a:gd name="adj1" fmla="val 50000"/>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24979" name="Text Box 1643"/>
            <p:cNvSpPr txBox="1">
              <a:spLocks noChangeArrowheads="1"/>
            </p:cNvSpPr>
            <p:nvPr/>
          </p:nvSpPr>
          <p:spPr bwMode="auto">
            <a:xfrm rot="-5400000">
              <a:off x="1720" y="1508"/>
              <a:ext cx="48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FF220A"/>
                  </a:solidFill>
                  <a:latin typeface="Comic Sans MS" charset="0"/>
                </a:rPr>
                <a:t>RoI     </a:t>
              </a:r>
              <a:endParaRPr kumimoji="1" lang="en-US" sz="1200" b="1" u="sng">
                <a:solidFill>
                  <a:srgbClr val="FF220A"/>
                </a:solidFill>
                <a:latin typeface="Comic Sans MS" charset="0"/>
              </a:endParaRPr>
            </a:p>
          </p:txBody>
        </p:sp>
        <p:sp>
          <p:nvSpPr>
            <p:cNvPr id="124980" name="Text Box 1644"/>
            <p:cNvSpPr txBox="1">
              <a:spLocks noChangeArrowheads="1"/>
            </p:cNvSpPr>
            <p:nvPr/>
          </p:nvSpPr>
          <p:spPr bwMode="auto">
            <a:xfrm>
              <a:off x="2329" y="1712"/>
              <a:ext cx="79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RoI data = 1-2%</a:t>
              </a:r>
            </a:p>
          </p:txBody>
        </p:sp>
        <p:sp>
          <p:nvSpPr>
            <p:cNvPr id="124981" name="Text Box 1645"/>
            <p:cNvSpPr txBox="1">
              <a:spLocks noChangeArrowheads="1"/>
            </p:cNvSpPr>
            <p:nvPr/>
          </p:nvSpPr>
          <p:spPr bwMode="auto">
            <a:xfrm>
              <a:off x="3175" y="1959"/>
              <a:ext cx="44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RoI </a:t>
              </a:r>
            </a:p>
            <a:p>
              <a:pPr algn="ctr"/>
              <a:r>
                <a:rPr kumimoji="1" lang="en-US" sz="1000" b="1">
                  <a:solidFill>
                    <a:srgbClr val="FF000C"/>
                  </a:solidFill>
                  <a:latin typeface="Comic Sans MS" charset="0"/>
                </a:rPr>
                <a:t>requests</a:t>
              </a:r>
            </a:p>
          </p:txBody>
        </p:sp>
        <p:cxnSp>
          <p:nvCxnSpPr>
            <p:cNvPr id="124982" name="AutoShape 1646"/>
            <p:cNvCxnSpPr>
              <a:cxnSpLocks noChangeShapeType="1"/>
            </p:cNvCxnSpPr>
            <p:nvPr/>
          </p:nvCxnSpPr>
          <p:spPr bwMode="auto">
            <a:xfrm flipV="1">
              <a:off x="2743" y="2188"/>
              <a:ext cx="901" cy="84"/>
            </a:xfrm>
            <a:prstGeom prst="bentConnector3">
              <a:avLst>
                <a:gd name="adj1" fmla="val 59931"/>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cxnSp>
          <p:nvCxnSpPr>
            <p:cNvPr id="124983" name="AutoShape 1647"/>
            <p:cNvCxnSpPr>
              <a:cxnSpLocks noChangeShapeType="1"/>
              <a:stCxn id="125493" idx="3"/>
              <a:endCxn id="125236" idx="1"/>
            </p:cNvCxnSpPr>
            <p:nvPr/>
          </p:nvCxnSpPr>
          <p:spPr bwMode="auto">
            <a:xfrm>
              <a:off x="2066" y="2243"/>
              <a:ext cx="214" cy="1"/>
            </a:xfrm>
            <a:prstGeom prst="straightConnector1">
              <a:avLst/>
            </a:prstGeom>
            <a:noFill/>
            <a:ln w="12700" cap="sq">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24984" name="AutoShape 1648"/>
            <p:cNvCxnSpPr>
              <a:cxnSpLocks noChangeShapeType="1"/>
              <a:stCxn id="124986" idx="3"/>
              <a:endCxn id="124990" idx="2"/>
            </p:cNvCxnSpPr>
            <p:nvPr/>
          </p:nvCxnSpPr>
          <p:spPr bwMode="auto">
            <a:xfrm>
              <a:off x="1885" y="2536"/>
              <a:ext cx="299" cy="0"/>
            </a:xfrm>
            <a:prstGeom prst="straightConnector1">
              <a:avLst/>
            </a:prstGeom>
            <a:noFill/>
            <a:ln w="12700" cap="sq">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24985" name="AutoShape 1649"/>
            <p:cNvCxnSpPr>
              <a:cxnSpLocks noChangeShapeType="1"/>
              <a:stCxn id="125048" idx="2"/>
              <a:endCxn id="124990" idx="0"/>
            </p:cNvCxnSpPr>
            <p:nvPr/>
          </p:nvCxnSpPr>
          <p:spPr bwMode="auto">
            <a:xfrm>
              <a:off x="2445" y="2328"/>
              <a:ext cx="1" cy="152"/>
            </a:xfrm>
            <a:prstGeom prst="straightConnector1">
              <a:avLst/>
            </a:prstGeom>
            <a:noFill/>
            <a:ln w="12700" cap="sq">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124972" name="Rectangle 1650"/>
          <p:cNvSpPr>
            <a:spLocks noGrp="1" noChangeArrowheads="1"/>
          </p:cNvSpPr>
          <p:nvPr>
            <p:ph type="title"/>
          </p:nvPr>
        </p:nvSpPr>
        <p:spPr>
          <a:xfrm>
            <a:off x="457200" y="0"/>
            <a:ext cx="8229600" cy="1143000"/>
          </a:xfrm>
        </p:spPr>
        <p:txBody>
          <a:bodyPr/>
          <a:lstStyle/>
          <a:p>
            <a:pPr eaLnBrk="1" hangingPunct="1"/>
            <a:r>
              <a:rPr lang="en-US" sz="4000">
                <a:latin typeface="Arial" charset="0"/>
                <a:ea typeface="ＭＳ Ｐゴシック" charset="0"/>
                <a:cs typeface="ＭＳ Ｐゴシック" charset="0"/>
              </a:rPr>
              <a:t>ATLAS</a:t>
            </a:r>
            <a:r>
              <a:rPr lang="el-GR" sz="4000">
                <a:latin typeface="Arial" charset="0"/>
                <a:ea typeface="ＭＳ Ｐゴシック" charset="0"/>
                <a:cs typeface="ＭＳ Ｐゴシック" charset="0"/>
              </a:rPr>
              <a:t>:</a:t>
            </a:r>
            <a:r>
              <a:rPr lang="en-US" sz="4000">
                <a:latin typeface="Arial" charset="0"/>
                <a:ea typeface="ＭＳ Ｐゴシック" charset="0"/>
                <a:cs typeface="ＭＳ Ｐゴシック" charset="0"/>
              </a:rPr>
              <a:t> </a:t>
            </a:r>
            <a:r>
              <a:rPr lang="el-GR" sz="3200">
                <a:latin typeface="Arial" charset="0"/>
                <a:ea typeface="ＭＳ Ｐゴシック" charset="0"/>
                <a:cs typeface="ＭＳ Ｐゴシック" charset="0"/>
              </a:rPr>
              <a:t>Σκανδαλισμός</a:t>
            </a:r>
            <a:r>
              <a:rPr lang="en-US" sz="3200">
                <a:latin typeface="Arial" charset="0"/>
                <a:ea typeface="ＭＳ Ｐゴシック" charset="0"/>
                <a:cs typeface="ＭＳ Ｐゴシック" charset="0"/>
              </a:rPr>
              <a:t>, </a:t>
            </a:r>
            <a:r>
              <a:rPr lang="el-GR" sz="3200">
                <a:latin typeface="Arial" charset="0"/>
                <a:ea typeface="ＭＳ Ｐゴシック" charset="0"/>
                <a:cs typeface="ＭＳ Ｐゴシック" charset="0"/>
              </a:rPr>
              <a:t>Λήψη Δεδομένων</a:t>
            </a:r>
            <a:r>
              <a:rPr lang="en-US" sz="3200">
                <a:latin typeface="Arial" charset="0"/>
                <a:ea typeface="ＭＳ Ｐゴシック" charset="0"/>
                <a:cs typeface="ＭＳ Ｐゴシック" charset="0"/>
              </a:rPr>
              <a:t> </a:t>
            </a:r>
            <a:r>
              <a:rPr lang="el-GR" sz="3200">
                <a:latin typeface="Arial" charset="0"/>
                <a:ea typeface="ＭＳ Ｐゴシック" charset="0"/>
                <a:cs typeface="ＭＳ Ｐゴシック" charset="0"/>
              </a:rPr>
              <a:t>και Σύστημα αυτομάτου ελέγχου</a:t>
            </a:r>
            <a:endParaRPr lang="en-US" sz="3200">
              <a:latin typeface="Arial" charset="0"/>
              <a:ea typeface="ＭＳ Ｐゴシック" charset="0"/>
              <a:cs typeface="ＭＳ Ｐゴシック" charset="0"/>
            </a:endParaRPr>
          </a:p>
        </p:txBody>
      </p:sp>
      <p:pic>
        <p:nvPicPr>
          <p:cNvPr id="1654" name="Picture 73" descr="gpyrforos"/>
          <p:cNvPicPr>
            <a:picLocks noChangeAspect="1" noChangeArrowheads="1"/>
          </p:cNvPicPr>
          <p:nvPr/>
        </p:nvPicPr>
        <p:blipFill>
          <a:blip r:embed="rId5"/>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29"/>
                                        </p:tgtEl>
                                        <p:attrNameLst>
                                          <p:attrName>style.visibility</p:attrName>
                                        </p:attrNameLst>
                                      </p:cBhvr>
                                      <p:to>
                                        <p:strVal val="visible"/>
                                      </p:to>
                                    </p:se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nodeType="clickEffect">
                                  <p:stCondLst>
                                    <p:cond delay="0"/>
                                  </p:stCondLst>
                                  <p:childTnLst>
                                    <p:set>
                                      <p:cBhvr>
                                        <p:cTn id="10" dur="1" fill="hold">
                                          <p:stCondLst>
                                            <p:cond delay="0"/>
                                          </p:stCondLst>
                                        </p:cTn>
                                        <p:tgtEl>
                                          <p:spTgt spid="122905"/>
                                        </p:tgtEl>
                                        <p:attrNameLst>
                                          <p:attrName>style.visibility</p:attrName>
                                        </p:attrNameLst>
                                      </p:cBhvr>
                                      <p:to>
                                        <p:strVal val="visible"/>
                                      </p:to>
                                    </p:set>
                                    <p:anim calcmode="lin" valueType="num">
                                      <p:cBhvr additive="base">
                                        <p:cTn id="11" dur="500" fill="hold"/>
                                        <p:tgtEl>
                                          <p:spTgt spid="122905"/>
                                        </p:tgtEl>
                                        <p:attrNameLst>
                                          <p:attrName>ppt_x</p:attrName>
                                        </p:attrNameLst>
                                      </p:cBhvr>
                                      <p:tavLst>
                                        <p:tav tm="0">
                                          <p:val>
                                            <p:strVal val="0-#ppt_w/2"/>
                                          </p:val>
                                        </p:tav>
                                        <p:tav tm="100000">
                                          <p:val>
                                            <p:strVal val="#ppt_x"/>
                                          </p:val>
                                        </p:tav>
                                      </p:tavLst>
                                    </p:anim>
                                    <p:anim calcmode="lin" valueType="num">
                                      <p:cBhvr additive="base">
                                        <p:cTn id="12" dur="500" fill="hold"/>
                                        <p:tgtEl>
                                          <p:spTgt spid="12290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1" presetClass="entr" presetSubtype="0" fill="hold" nodeType="afterEffect">
                                  <p:stCondLst>
                                    <p:cond delay="0"/>
                                  </p:stCondLst>
                                  <p:childTnLst>
                                    <p:set>
                                      <p:cBhvr>
                                        <p:cTn id="15" dur="1" fill="hold">
                                          <p:stCondLst>
                                            <p:cond delay="499"/>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8"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500"/>
                            </p:stCondLst>
                            <p:childTnLst>
                              <p:par>
                                <p:cTn id="23" presetID="1" presetClass="entr" presetSubtype="0" fill="hold" nodeType="afterEffect">
                                  <p:stCondLst>
                                    <p:cond delay="0"/>
                                  </p:stCondLst>
                                  <p:childTnLst>
                                    <p:set>
                                      <p:cBhvr>
                                        <p:cTn id="24" dur="1" fill="hold">
                                          <p:stCondLst>
                                            <p:cond delay="499"/>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0-#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1" presetClass="entr" presetSubtype="0" fill="hold" nodeType="afterEffect">
                                  <p:stCondLst>
                                    <p:cond delay="0"/>
                                  </p:stCondLst>
                                  <p:childTnLst>
                                    <p:set>
                                      <p:cBhvr>
                                        <p:cTn id="33" dur="1" fill="hold">
                                          <p:stCondLst>
                                            <p:cond delay="499"/>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8"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0-#ppt_w/2"/>
                                          </p:val>
                                        </p:tav>
                                        <p:tav tm="100000">
                                          <p:val>
                                            <p:strVal val="#ppt_x"/>
                                          </p:val>
                                        </p:tav>
                                      </p:tavLst>
                                    </p:anim>
                                    <p:anim calcmode="lin" valueType="num">
                                      <p:cBhvr additive="base">
                                        <p:cTn id="39"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2" fill="hold" nodeType="click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additive="base">
                                        <p:cTn id="44" dur="500" fill="hold"/>
                                        <p:tgtEl>
                                          <p:spTgt spid="3"/>
                                        </p:tgtEl>
                                        <p:attrNameLst>
                                          <p:attrName>ppt_x</p:attrName>
                                        </p:attrNameLst>
                                      </p:cBhvr>
                                      <p:tavLst>
                                        <p:tav tm="0">
                                          <p:val>
                                            <p:strVal val="1+#ppt_w/2"/>
                                          </p:val>
                                        </p:tav>
                                        <p:tav tm="100000">
                                          <p:val>
                                            <p:strVal val="#ppt_x"/>
                                          </p:val>
                                        </p:tav>
                                      </p:tavLst>
                                    </p:anim>
                                    <p:anim calcmode="lin" valueType="num">
                                      <p:cBhvr additive="base">
                                        <p:cTn id="45"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nodeType="clickEffect">
                                  <p:stCondLst>
                                    <p:cond delay="0"/>
                                  </p:stCondLst>
                                  <p:childTnLst>
                                    <p:set>
                                      <p:cBhvr>
                                        <p:cTn id="49" dur="1" fill="hold">
                                          <p:stCondLst>
                                            <p:cond delay="499"/>
                                          </p:stCondLst>
                                        </p:cTn>
                                        <p:tgtEl>
                                          <p:spTgt spid="122882"/>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nodeType="clickEffect">
                                  <p:stCondLst>
                                    <p:cond delay="0"/>
                                  </p:stCondLst>
                                  <p:childTnLst>
                                    <p:set>
                                      <p:cBhvr>
                                        <p:cTn id="53" dur="1" fill="hold">
                                          <p:stCondLst>
                                            <p:cond delay="499"/>
                                          </p:stCondLst>
                                        </p:cTn>
                                        <p:tgtEl>
                                          <p:spTgt spid="1228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pPr>
              <a:defRPr/>
            </a:pPr>
            <a:r>
              <a:rPr lang="el-GR" smtClean="0"/>
              <a:t>Ανιχνευτές Σωματιδίων</a:t>
            </a:r>
            <a:endParaRPr lang="en-US"/>
          </a:p>
        </p:txBody>
      </p:sp>
      <p:sp>
        <p:nvSpPr>
          <p:cNvPr id="10" name="Slide Number Placeholder 5"/>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E7A7CD0-2E1B-2444-9080-3C2753962A30}" type="slidenum">
              <a:rPr lang="en-US" sz="1400">
                <a:latin typeface="Arial" charset="0"/>
              </a:rPr>
              <a:pPr/>
              <a:t>54</a:t>
            </a:fld>
            <a:endParaRPr lang="en-US" sz="1400">
              <a:latin typeface="Arial" charset="0"/>
            </a:endParaRPr>
          </a:p>
        </p:txBody>
      </p:sp>
      <p:sp>
        <p:nvSpPr>
          <p:cNvPr id="126980" name="Rectangle 2"/>
          <p:cNvSpPr>
            <a:spLocks noGrp="1" noChangeArrowheads="1"/>
          </p:cNvSpPr>
          <p:nvPr>
            <p:ph type="title"/>
          </p:nvPr>
        </p:nvSpPr>
        <p:spPr>
          <a:xfrm>
            <a:off x="457200" y="0"/>
            <a:ext cx="8229600" cy="990600"/>
          </a:xfrm>
        </p:spPr>
        <p:txBody>
          <a:bodyPr/>
          <a:lstStyle/>
          <a:p>
            <a:pPr eaLnBrk="1" hangingPunct="1"/>
            <a:r>
              <a:rPr lang="el-GR" sz="4000">
                <a:latin typeface="Arial" charset="0"/>
                <a:ea typeface="ＭＳ Ｐゴシック" charset="0"/>
                <a:cs typeface="ＭＳ Ｐゴシック" charset="0"/>
              </a:rPr>
              <a:t>Σκανδαλισμός &amp; Λήψη Δεδομένων</a:t>
            </a:r>
            <a:endParaRPr lang="en-US" sz="4000">
              <a:latin typeface="Arial" charset="0"/>
              <a:ea typeface="ＭＳ Ｐゴシック" charset="0"/>
              <a:cs typeface="ＭＳ Ｐゴシック" charset="0"/>
            </a:endParaRPr>
          </a:p>
        </p:txBody>
      </p:sp>
      <p:pic>
        <p:nvPicPr>
          <p:cNvPr id="126981" name="Picture 3"/>
          <p:cNvPicPr>
            <a:picLocks noChangeAspect="1" noChangeArrowheads="1"/>
          </p:cNvPicPr>
          <p:nvPr/>
        </p:nvPicPr>
        <p:blipFill>
          <a:blip r:embed="rId3">
            <a:extLst>
              <a:ext uri="{28A0092B-C50C-407E-A947-70E740481C1C}">
                <a14:useLocalDpi xmlns:a14="http://schemas.microsoft.com/office/drawing/2010/main" val="0"/>
              </a:ext>
            </a:extLst>
          </a:blip>
          <a:srcRect l="6410" b="7222"/>
          <a:stretch>
            <a:fillRect/>
          </a:stretch>
        </p:blipFill>
        <p:spPr bwMode="auto">
          <a:xfrm>
            <a:off x="3944938" y="3022600"/>
            <a:ext cx="5199062" cy="3589338"/>
          </a:xfrm>
          <a:prstGeom prst="rect">
            <a:avLst/>
          </a:prstGeom>
          <a:noFill/>
          <a:ln w="5715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26982" name="Rectangle 4"/>
          <p:cNvSpPr>
            <a:spLocks noChangeArrowheads="1"/>
          </p:cNvSpPr>
          <p:nvPr/>
        </p:nvSpPr>
        <p:spPr bwMode="auto">
          <a:xfrm>
            <a:off x="485775" y="4330700"/>
            <a:ext cx="3205163"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l-GR" sz="2000">
                <a:solidFill>
                  <a:srgbClr val="3333FF"/>
                </a:solidFill>
                <a:latin typeface="Comic Sans MS" charset="0"/>
              </a:rPr>
              <a:t>Κλίμακα </a:t>
            </a:r>
            <a:r>
              <a:rPr lang="en-US" sz="2000">
                <a:solidFill>
                  <a:srgbClr val="3333FF"/>
                </a:solidFill>
                <a:latin typeface="Comic Sans MS" charset="0"/>
              </a:rPr>
              <a:t>1:8 </a:t>
            </a:r>
            <a:r>
              <a:rPr lang="el-GR" sz="2000">
                <a:solidFill>
                  <a:srgbClr val="3333FF"/>
                </a:solidFill>
                <a:latin typeface="Comic Sans MS" charset="0"/>
              </a:rPr>
              <a:t>του</a:t>
            </a:r>
            <a:r>
              <a:rPr lang="en-US" sz="2000">
                <a:solidFill>
                  <a:srgbClr val="3333FF"/>
                </a:solidFill>
                <a:latin typeface="Comic Sans MS" charset="0"/>
              </a:rPr>
              <a:t> </a:t>
            </a:r>
            <a:r>
              <a:rPr lang="el-GR" sz="2000">
                <a:solidFill>
                  <a:srgbClr val="3333FF"/>
                </a:solidFill>
                <a:latin typeface="Comic Sans MS" charset="0"/>
              </a:rPr>
              <a:t>συστήματος λήψης δεδομένων</a:t>
            </a:r>
            <a:r>
              <a:rPr lang="en-US" sz="2000">
                <a:solidFill>
                  <a:srgbClr val="3333FF"/>
                </a:solidFill>
                <a:latin typeface="Comic Sans MS" charset="0"/>
              </a:rPr>
              <a:t> (preseries)</a:t>
            </a:r>
            <a:r>
              <a:rPr lang="el-GR" sz="2000">
                <a:solidFill>
                  <a:srgbClr val="3333FF"/>
                </a:solidFill>
                <a:latin typeface="Comic Sans MS" charset="0"/>
              </a:rPr>
              <a:t> εγκατεστημένων στο</a:t>
            </a:r>
            <a:r>
              <a:rPr lang="en-US" sz="2000">
                <a:solidFill>
                  <a:srgbClr val="3333FF"/>
                </a:solidFill>
                <a:latin typeface="Comic Sans MS" charset="0"/>
              </a:rPr>
              <a:t> Point 5, </a:t>
            </a:r>
            <a:r>
              <a:rPr lang="el-GR" sz="2000">
                <a:solidFill>
                  <a:srgbClr val="3333FF"/>
                </a:solidFill>
                <a:latin typeface="Comic Sans MS" charset="0"/>
              </a:rPr>
              <a:t>δοκιμάζοντας την τελική λειτουργικότητα</a:t>
            </a:r>
            <a:r>
              <a:rPr lang="en-US" sz="2000">
                <a:solidFill>
                  <a:srgbClr val="3333FF"/>
                </a:solidFill>
                <a:latin typeface="Comic Sans MS" charset="0"/>
              </a:rPr>
              <a:t> </a:t>
            </a:r>
            <a:r>
              <a:rPr lang="el-GR" sz="2000">
                <a:solidFill>
                  <a:srgbClr val="3333FF"/>
                </a:solidFill>
                <a:latin typeface="Comic Sans MS" charset="0"/>
              </a:rPr>
              <a:t>και την συνήθη επίδοση</a:t>
            </a:r>
            <a:r>
              <a:rPr lang="en-US">
                <a:solidFill>
                  <a:srgbClr val="3333FF"/>
                </a:solidFill>
                <a:latin typeface="Times New Roman" charset="0"/>
              </a:rPr>
              <a:t> </a:t>
            </a:r>
          </a:p>
        </p:txBody>
      </p:sp>
      <p:pic>
        <p:nvPicPr>
          <p:cNvPr id="126983" name="Picture 5"/>
          <p:cNvPicPr>
            <a:picLocks noChangeAspect="1" noChangeArrowheads="1"/>
          </p:cNvPicPr>
          <p:nvPr/>
        </p:nvPicPr>
        <p:blipFill>
          <a:blip r:embed="rId4">
            <a:lum bright="12000"/>
            <a:extLst>
              <a:ext uri="{28A0092B-C50C-407E-A947-70E740481C1C}">
                <a14:useLocalDpi xmlns:a14="http://schemas.microsoft.com/office/drawing/2010/main" val="0"/>
              </a:ext>
            </a:extLst>
          </a:blip>
          <a:srcRect/>
          <a:stretch>
            <a:fillRect/>
          </a:stretch>
        </p:blipFill>
        <p:spPr bwMode="auto">
          <a:xfrm>
            <a:off x="2471738" y="804863"/>
            <a:ext cx="3708400" cy="285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4" name="Picture 6"/>
          <p:cNvPicPr>
            <a:picLocks noChangeAspect="1" noChangeArrowheads="1"/>
          </p:cNvPicPr>
          <p:nvPr/>
        </p:nvPicPr>
        <p:blipFill>
          <a:blip r:embed="rId5">
            <a:lum bright="12000"/>
            <a:extLst>
              <a:ext uri="{28A0092B-C50C-407E-A947-70E740481C1C}">
                <a14:useLocalDpi xmlns:a14="http://schemas.microsoft.com/office/drawing/2010/main" val="0"/>
              </a:ext>
            </a:extLst>
          </a:blip>
          <a:srcRect/>
          <a:stretch>
            <a:fillRect/>
          </a:stretch>
        </p:blipFill>
        <p:spPr bwMode="auto">
          <a:xfrm>
            <a:off x="0" y="804863"/>
            <a:ext cx="3706813" cy="285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985" name="Rectangle 7"/>
          <p:cNvSpPr>
            <a:spLocks noChangeArrowheads="1"/>
          </p:cNvSpPr>
          <p:nvPr/>
        </p:nvSpPr>
        <p:spPr bwMode="auto">
          <a:xfrm>
            <a:off x="6213475" y="1063625"/>
            <a:ext cx="2930525"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l-GR">
                <a:solidFill>
                  <a:srgbClr val="FF0000"/>
                </a:solidFill>
                <a:latin typeface="Comic Sans MS" charset="0"/>
              </a:rPr>
              <a:t>Μεγάλη προσπάθεια τον τελευταίο χρόνο</a:t>
            </a:r>
            <a:r>
              <a:rPr lang="en-US">
                <a:solidFill>
                  <a:srgbClr val="FF0000"/>
                </a:solidFill>
                <a:latin typeface="Comic Sans MS" charset="0"/>
              </a:rPr>
              <a:t> </a:t>
            </a:r>
            <a:r>
              <a:rPr lang="el-GR">
                <a:solidFill>
                  <a:srgbClr val="FF0000"/>
                </a:solidFill>
                <a:latin typeface="Comic Sans MS" charset="0"/>
              </a:rPr>
              <a:t>για να λειτουργήσει το σύστημα λήψης δεδομένων χρησιμοποιώντας πρότυπες μονάδες και ομοιοποιητές</a:t>
            </a:r>
            <a:endParaRPr lang="en-US">
              <a:solidFill>
                <a:srgbClr val="FF0000"/>
              </a:solidFill>
              <a:latin typeface="Comic Sans MS" charset="0"/>
            </a:endParaRPr>
          </a:p>
        </p:txBody>
      </p:sp>
      <p:pic>
        <p:nvPicPr>
          <p:cNvPr id="11"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oter Placeholder 3"/>
          <p:cNvSpPr>
            <a:spLocks noGrp="1"/>
          </p:cNvSpPr>
          <p:nvPr>
            <p:ph type="ftr" sz="quarter" idx="11"/>
          </p:nvPr>
        </p:nvSpPr>
        <p:spPr>
          <a:xfrm>
            <a:off x="2209800" y="6381750"/>
            <a:ext cx="4724400" cy="476250"/>
          </a:xfrm>
        </p:spPr>
        <p:txBody>
          <a:bodyPr/>
          <a:lstStyle/>
          <a:p>
            <a:pPr>
              <a:defRPr/>
            </a:pPr>
            <a:r>
              <a:rPr lang="el-GR" smtClean="0"/>
              <a:t>Ανιχνευτές Σωματιδίων</a:t>
            </a:r>
            <a:endParaRPr lang="en-US"/>
          </a:p>
        </p:txBody>
      </p:sp>
      <p:sp>
        <p:nvSpPr>
          <p:cNvPr id="80899" name="Slide Number Placeholder 4"/>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F31D7A1B-39C7-134C-9422-04B69DDD57C3}" type="slidenum">
              <a:rPr lang="en-US" sz="1400">
                <a:latin typeface="Arial" charset="0"/>
              </a:rPr>
              <a:pPr/>
              <a:t>55</a:t>
            </a:fld>
            <a:endParaRPr lang="en-US" sz="1400">
              <a:latin typeface="Arial" charset="0"/>
            </a:endParaRPr>
          </a:p>
        </p:txBody>
      </p:sp>
      <p:sp>
        <p:nvSpPr>
          <p:cNvPr id="129028" name="Rectangle 2"/>
          <p:cNvSpPr>
            <a:spLocks noGrp="1" noChangeArrowheads="1"/>
          </p:cNvSpPr>
          <p:nvPr>
            <p:ph type="title"/>
          </p:nvPr>
        </p:nvSpPr>
        <p:spPr/>
        <p:txBody>
          <a:bodyPr/>
          <a:lstStyle/>
          <a:p>
            <a:pPr eaLnBrk="1" hangingPunct="1"/>
            <a:r>
              <a:rPr lang="el-GR" sz="3400">
                <a:latin typeface="Arial" charset="0"/>
                <a:ea typeface="ＭＳ Ｐゴシック" charset="0"/>
                <a:cs typeface="ＭＳ Ｐゴシック" charset="0"/>
              </a:rPr>
              <a:t>Σύστημα Αυτομάτου Ελέγχου</a:t>
            </a:r>
            <a:r>
              <a:rPr lang="en-US" sz="3400">
                <a:latin typeface="Arial" charset="0"/>
                <a:ea typeface="ＭＳ Ｐゴシック" charset="0"/>
                <a:cs typeface="ＭＳ Ｐゴシック" charset="0"/>
              </a:rPr>
              <a:t> @ LHC</a:t>
            </a:r>
          </a:p>
        </p:txBody>
      </p:sp>
      <p:sp>
        <p:nvSpPr>
          <p:cNvPr id="129029" name="Rectangle 3"/>
          <p:cNvSpPr>
            <a:spLocks noChangeArrowheads="1"/>
          </p:cNvSpPr>
          <p:nvPr/>
        </p:nvSpPr>
        <p:spPr bwMode="auto">
          <a:xfrm>
            <a:off x="0" y="1219200"/>
            <a:ext cx="9144000" cy="5257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39268" name="Line 4"/>
          <p:cNvSpPr>
            <a:spLocks noChangeShapeType="1"/>
          </p:cNvSpPr>
          <p:nvPr/>
        </p:nvSpPr>
        <p:spPr bwMode="auto">
          <a:xfrm>
            <a:off x="7823200" y="1625600"/>
            <a:ext cx="0" cy="4538663"/>
          </a:xfrm>
          <a:prstGeom prst="line">
            <a:avLst/>
          </a:prstGeom>
          <a:noFill/>
          <a:ln w="28575" cap="rnd">
            <a:solidFill>
              <a:schemeClr val="accent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 name="Group 5"/>
          <p:cNvGrpSpPr>
            <a:grpSpLocks/>
          </p:cNvGrpSpPr>
          <p:nvPr/>
        </p:nvGrpSpPr>
        <p:grpSpPr bwMode="auto">
          <a:xfrm>
            <a:off x="5284788" y="1876425"/>
            <a:ext cx="1284287" cy="3951288"/>
            <a:chOff x="3678" y="1044"/>
            <a:chExt cx="809" cy="2489"/>
          </a:xfrm>
        </p:grpSpPr>
        <p:sp>
          <p:nvSpPr>
            <p:cNvPr id="139643" name="Rectangle 6"/>
            <p:cNvSpPr>
              <a:spLocks noChangeArrowheads="1"/>
            </p:cNvSpPr>
            <p:nvPr/>
          </p:nvSpPr>
          <p:spPr bwMode="auto">
            <a:xfrm>
              <a:off x="3678" y="1044"/>
              <a:ext cx="809" cy="905"/>
            </a:xfrm>
            <a:prstGeom prst="rect">
              <a:avLst/>
            </a:prstGeom>
            <a:solidFill>
              <a:srgbClr val="CCFF66"/>
            </a:solidFill>
            <a:ln w="12700">
              <a:solidFill>
                <a:srgbClr val="000000"/>
              </a:solidFill>
              <a:miter lim="800000"/>
              <a:headEnd/>
              <a:tailEnd/>
            </a:ln>
          </p:spPr>
          <p:txBody>
            <a:bodyPr/>
            <a:lstStyle/>
            <a:p>
              <a:endParaRPr lang="en-US"/>
            </a:p>
          </p:txBody>
        </p:sp>
        <p:sp>
          <p:nvSpPr>
            <p:cNvPr id="139644" name="Rectangle 7"/>
            <p:cNvSpPr>
              <a:spLocks noChangeArrowheads="1"/>
            </p:cNvSpPr>
            <p:nvPr/>
          </p:nvSpPr>
          <p:spPr bwMode="auto">
            <a:xfrm>
              <a:off x="3790" y="1437"/>
              <a:ext cx="58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Supervision</a:t>
              </a:r>
              <a:endParaRPr lang="en-GB" sz="2400">
                <a:latin typeface="Times New Roman" charset="0"/>
              </a:endParaRPr>
            </a:p>
          </p:txBody>
        </p:sp>
        <p:sp>
          <p:nvSpPr>
            <p:cNvPr id="139645" name="Rectangle 8"/>
            <p:cNvSpPr>
              <a:spLocks noChangeArrowheads="1"/>
            </p:cNvSpPr>
            <p:nvPr/>
          </p:nvSpPr>
          <p:spPr bwMode="auto">
            <a:xfrm>
              <a:off x="3678" y="2004"/>
              <a:ext cx="809" cy="857"/>
            </a:xfrm>
            <a:prstGeom prst="rect">
              <a:avLst/>
            </a:prstGeom>
            <a:solidFill>
              <a:srgbClr val="CCFF66"/>
            </a:solidFill>
            <a:ln w="12700">
              <a:solidFill>
                <a:srgbClr val="000000"/>
              </a:solidFill>
              <a:miter lim="800000"/>
              <a:headEnd/>
              <a:tailEnd/>
            </a:ln>
          </p:spPr>
          <p:txBody>
            <a:bodyPr/>
            <a:lstStyle/>
            <a:p>
              <a:endParaRPr lang="en-US"/>
            </a:p>
          </p:txBody>
        </p:sp>
        <p:sp>
          <p:nvSpPr>
            <p:cNvPr id="139646" name="Rectangle 9"/>
            <p:cNvSpPr>
              <a:spLocks noChangeArrowheads="1"/>
            </p:cNvSpPr>
            <p:nvPr/>
          </p:nvSpPr>
          <p:spPr bwMode="auto">
            <a:xfrm>
              <a:off x="3880" y="2306"/>
              <a:ext cx="40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Process</a:t>
              </a:r>
              <a:endParaRPr lang="en-GB" sz="2400">
                <a:latin typeface="Times New Roman" charset="0"/>
              </a:endParaRPr>
            </a:p>
          </p:txBody>
        </p:sp>
        <p:sp>
          <p:nvSpPr>
            <p:cNvPr id="139647" name="Rectangle 10"/>
            <p:cNvSpPr>
              <a:spLocks noChangeArrowheads="1"/>
            </p:cNvSpPr>
            <p:nvPr/>
          </p:nvSpPr>
          <p:spPr bwMode="auto">
            <a:xfrm>
              <a:off x="3756" y="2440"/>
              <a:ext cx="65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Management</a:t>
              </a:r>
              <a:endParaRPr lang="en-GB" sz="2400">
                <a:latin typeface="Times New Roman" charset="0"/>
              </a:endParaRPr>
            </a:p>
          </p:txBody>
        </p:sp>
        <p:sp>
          <p:nvSpPr>
            <p:cNvPr id="139648" name="Rectangle 11"/>
            <p:cNvSpPr>
              <a:spLocks noChangeArrowheads="1"/>
            </p:cNvSpPr>
            <p:nvPr/>
          </p:nvSpPr>
          <p:spPr bwMode="auto">
            <a:xfrm>
              <a:off x="3678" y="2916"/>
              <a:ext cx="809" cy="617"/>
            </a:xfrm>
            <a:prstGeom prst="rect">
              <a:avLst/>
            </a:prstGeom>
            <a:solidFill>
              <a:srgbClr val="CCFF66"/>
            </a:solidFill>
            <a:ln w="12700">
              <a:solidFill>
                <a:srgbClr val="000000"/>
              </a:solidFill>
              <a:miter lim="800000"/>
              <a:headEnd/>
              <a:tailEnd/>
            </a:ln>
          </p:spPr>
          <p:txBody>
            <a:bodyPr/>
            <a:lstStyle/>
            <a:p>
              <a:endParaRPr lang="en-US"/>
            </a:p>
          </p:txBody>
        </p:sp>
        <p:sp>
          <p:nvSpPr>
            <p:cNvPr id="139649" name="Rectangle 12"/>
            <p:cNvSpPr>
              <a:spLocks noChangeArrowheads="1"/>
            </p:cNvSpPr>
            <p:nvPr/>
          </p:nvSpPr>
          <p:spPr bwMode="auto">
            <a:xfrm>
              <a:off x="3961" y="3098"/>
              <a:ext cx="24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Field</a:t>
              </a:r>
              <a:endParaRPr lang="en-GB" sz="2400">
                <a:latin typeface="Times New Roman" charset="0"/>
              </a:endParaRPr>
            </a:p>
          </p:txBody>
        </p:sp>
        <p:sp>
          <p:nvSpPr>
            <p:cNvPr id="139650" name="Rectangle 13"/>
            <p:cNvSpPr>
              <a:spLocks noChangeArrowheads="1"/>
            </p:cNvSpPr>
            <p:nvPr/>
          </p:nvSpPr>
          <p:spPr bwMode="auto">
            <a:xfrm>
              <a:off x="3756" y="3232"/>
              <a:ext cx="65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Management</a:t>
              </a:r>
              <a:endParaRPr lang="en-GB" sz="2400">
                <a:latin typeface="Times New Roman" charset="0"/>
              </a:endParaRPr>
            </a:p>
          </p:txBody>
        </p:sp>
      </p:grpSp>
      <p:sp>
        <p:nvSpPr>
          <p:cNvPr id="129032" name="Rectangle 14"/>
          <p:cNvSpPr>
            <a:spLocks noChangeArrowheads="1"/>
          </p:cNvSpPr>
          <p:nvPr/>
        </p:nvSpPr>
        <p:spPr bwMode="auto">
          <a:xfrm>
            <a:off x="6759575" y="1463675"/>
            <a:ext cx="1406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33" name="Rectangle 15"/>
          <p:cNvSpPr>
            <a:spLocks noChangeArrowheads="1"/>
          </p:cNvSpPr>
          <p:nvPr/>
        </p:nvSpPr>
        <p:spPr bwMode="auto">
          <a:xfrm>
            <a:off x="7181850" y="1236663"/>
            <a:ext cx="12207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600">
                <a:solidFill>
                  <a:srgbClr val="0033CC"/>
                </a:solidFill>
                <a:latin typeface="Comic Sans MS" charset="0"/>
              </a:rPr>
              <a:t>Technologies</a:t>
            </a:r>
            <a:endParaRPr lang="en-GB" sz="2400">
              <a:latin typeface="Times New Roman" charset="0"/>
            </a:endParaRPr>
          </a:p>
        </p:txBody>
      </p:sp>
      <p:grpSp>
        <p:nvGrpSpPr>
          <p:cNvPr id="129034" name="Group 16"/>
          <p:cNvGrpSpPr>
            <a:grpSpLocks/>
          </p:cNvGrpSpPr>
          <p:nvPr/>
        </p:nvGrpSpPr>
        <p:grpSpPr bwMode="auto">
          <a:xfrm>
            <a:off x="0" y="3309938"/>
            <a:ext cx="5180013" cy="123825"/>
            <a:chOff x="171" y="1961"/>
            <a:chExt cx="3263" cy="78"/>
          </a:xfrm>
        </p:grpSpPr>
        <p:sp>
          <p:nvSpPr>
            <p:cNvPr id="139640" name="Rectangle 17"/>
            <p:cNvSpPr>
              <a:spLocks noChangeArrowheads="1"/>
            </p:cNvSpPr>
            <p:nvPr/>
          </p:nvSpPr>
          <p:spPr bwMode="auto">
            <a:xfrm>
              <a:off x="246" y="1994"/>
              <a:ext cx="3113"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641" name="Freeform 18"/>
            <p:cNvSpPr>
              <a:spLocks/>
            </p:cNvSpPr>
            <p:nvPr/>
          </p:nvSpPr>
          <p:spPr bwMode="auto">
            <a:xfrm>
              <a:off x="3357" y="1962"/>
              <a:ext cx="77" cy="77"/>
            </a:xfrm>
            <a:custGeom>
              <a:avLst/>
              <a:gdLst>
                <a:gd name="T0" fmla="*/ 0 w 77"/>
                <a:gd name="T1" fmla="*/ 77 h 77"/>
                <a:gd name="T2" fmla="*/ 77 w 77"/>
                <a:gd name="T3" fmla="*/ 38 h 77"/>
                <a:gd name="T4" fmla="*/ 0 w 77"/>
                <a:gd name="T5" fmla="*/ 0 h 77"/>
                <a:gd name="T6" fmla="*/ 0 w 77"/>
                <a:gd name="T7" fmla="*/ 77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0" y="77"/>
                  </a:moveTo>
                  <a:lnTo>
                    <a:pt x="77" y="38"/>
                  </a:lnTo>
                  <a:lnTo>
                    <a:pt x="0" y="0"/>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42" name="Freeform 19"/>
            <p:cNvSpPr>
              <a:spLocks/>
            </p:cNvSpPr>
            <p:nvPr/>
          </p:nvSpPr>
          <p:spPr bwMode="auto">
            <a:xfrm>
              <a:off x="171" y="1961"/>
              <a:ext cx="77" cy="77"/>
            </a:xfrm>
            <a:custGeom>
              <a:avLst/>
              <a:gdLst>
                <a:gd name="T0" fmla="*/ 77 w 77"/>
                <a:gd name="T1" fmla="*/ 0 h 77"/>
                <a:gd name="T2" fmla="*/ 0 w 77"/>
                <a:gd name="T3" fmla="*/ 39 h 77"/>
                <a:gd name="T4" fmla="*/ 77 w 77"/>
                <a:gd name="T5" fmla="*/ 77 h 77"/>
                <a:gd name="T6" fmla="*/ 77 w 77"/>
                <a:gd name="T7" fmla="*/ 0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77" y="0"/>
                  </a:moveTo>
                  <a:lnTo>
                    <a:pt x="0" y="39"/>
                  </a:lnTo>
                  <a:lnTo>
                    <a:pt x="77" y="77"/>
                  </a:lnTo>
                  <a:lnTo>
                    <a:pt x="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9035" name="Rectangle 20"/>
          <p:cNvSpPr>
            <a:spLocks noChangeArrowheads="1"/>
          </p:cNvSpPr>
          <p:nvPr/>
        </p:nvSpPr>
        <p:spPr bwMode="auto">
          <a:xfrm>
            <a:off x="1331913" y="3370263"/>
            <a:ext cx="19050" cy="1841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36" name="Rectangle 21"/>
          <p:cNvSpPr>
            <a:spLocks noChangeArrowheads="1"/>
          </p:cNvSpPr>
          <p:nvPr/>
        </p:nvSpPr>
        <p:spPr bwMode="auto">
          <a:xfrm>
            <a:off x="2495550" y="3371850"/>
            <a:ext cx="19050" cy="2286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37" name="Freeform 22"/>
          <p:cNvSpPr>
            <a:spLocks/>
          </p:cNvSpPr>
          <p:nvPr/>
        </p:nvSpPr>
        <p:spPr bwMode="auto">
          <a:xfrm>
            <a:off x="954088" y="5489575"/>
            <a:ext cx="4037012" cy="431800"/>
          </a:xfrm>
          <a:custGeom>
            <a:avLst/>
            <a:gdLst>
              <a:gd name="T0" fmla="*/ 2147483647 w 2543"/>
              <a:gd name="T1" fmla="*/ 0 h 272"/>
              <a:gd name="T2" fmla="*/ 2147483647 w 2543"/>
              <a:gd name="T3" fmla="*/ 2147483647 h 272"/>
              <a:gd name="T4" fmla="*/ 2147483647 w 2543"/>
              <a:gd name="T5" fmla="*/ 2147483647 h 272"/>
              <a:gd name="T6" fmla="*/ 2147483647 w 2543"/>
              <a:gd name="T7" fmla="*/ 2147483647 h 272"/>
              <a:gd name="T8" fmla="*/ 2147483647 w 2543"/>
              <a:gd name="T9" fmla="*/ 2147483647 h 272"/>
              <a:gd name="T10" fmla="*/ 2147483647 w 2543"/>
              <a:gd name="T11" fmla="*/ 2147483647 h 272"/>
              <a:gd name="T12" fmla="*/ 2147483647 w 2543"/>
              <a:gd name="T13" fmla="*/ 2147483647 h 272"/>
              <a:gd name="T14" fmla="*/ 2147483647 w 2543"/>
              <a:gd name="T15" fmla="*/ 2147483647 h 272"/>
              <a:gd name="T16" fmla="*/ 0 w 2543"/>
              <a:gd name="T17" fmla="*/ 2147483647 h 272"/>
              <a:gd name="T18" fmla="*/ 0 w 2543"/>
              <a:gd name="T19" fmla="*/ 2147483647 h 272"/>
              <a:gd name="T20" fmla="*/ 2147483647 w 2543"/>
              <a:gd name="T21" fmla="*/ 2147483647 h 272"/>
              <a:gd name="T22" fmla="*/ 2147483647 w 2543"/>
              <a:gd name="T23" fmla="*/ 2147483647 h 272"/>
              <a:gd name="T24" fmla="*/ 2147483647 w 2543"/>
              <a:gd name="T25" fmla="*/ 2147483647 h 272"/>
              <a:gd name="T26" fmla="*/ 2147483647 w 2543"/>
              <a:gd name="T27" fmla="*/ 2147483647 h 272"/>
              <a:gd name="T28" fmla="*/ 2147483647 w 2543"/>
              <a:gd name="T29" fmla="*/ 2147483647 h 272"/>
              <a:gd name="T30" fmla="*/ 2147483647 w 2543"/>
              <a:gd name="T31" fmla="*/ 2147483647 h 272"/>
              <a:gd name="T32" fmla="*/ 2147483647 w 2543"/>
              <a:gd name="T33" fmla="*/ 2147483647 h 272"/>
              <a:gd name="T34" fmla="*/ 2147483647 w 2543"/>
              <a:gd name="T35" fmla="*/ 2147483647 h 272"/>
              <a:gd name="T36" fmla="*/ 2147483647 w 2543"/>
              <a:gd name="T37" fmla="*/ 2147483647 h 272"/>
              <a:gd name="T38" fmla="*/ 2147483647 w 2543"/>
              <a:gd name="T39" fmla="*/ 2147483647 h 272"/>
              <a:gd name="T40" fmla="*/ 2147483647 w 2543"/>
              <a:gd name="T41" fmla="*/ 2147483647 h 272"/>
              <a:gd name="T42" fmla="*/ 2147483647 w 2543"/>
              <a:gd name="T43" fmla="*/ 2147483647 h 272"/>
              <a:gd name="T44" fmla="*/ 2147483647 w 2543"/>
              <a:gd name="T45" fmla="*/ 2147483647 h 272"/>
              <a:gd name="T46" fmla="*/ 2147483647 w 2543"/>
              <a:gd name="T47" fmla="*/ 2147483647 h 272"/>
              <a:gd name="T48" fmla="*/ 2147483647 w 2543"/>
              <a:gd name="T49" fmla="*/ 2147483647 h 272"/>
              <a:gd name="T50" fmla="*/ 2147483647 w 2543"/>
              <a:gd name="T51" fmla="*/ 2147483647 h 272"/>
              <a:gd name="T52" fmla="*/ 2147483647 w 2543"/>
              <a:gd name="T53" fmla="*/ 2147483647 h 272"/>
              <a:gd name="T54" fmla="*/ 2147483647 w 2543"/>
              <a:gd name="T55" fmla="*/ 2147483647 h 272"/>
              <a:gd name="T56" fmla="*/ 2147483647 w 2543"/>
              <a:gd name="T57" fmla="*/ 2147483647 h 272"/>
              <a:gd name="T58" fmla="*/ 2147483647 w 2543"/>
              <a:gd name="T59" fmla="*/ 2147483647 h 272"/>
              <a:gd name="T60" fmla="*/ 2147483647 w 2543"/>
              <a:gd name="T61" fmla="*/ 2147483647 h 272"/>
              <a:gd name="T62" fmla="*/ 2147483647 w 2543"/>
              <a:gd name="T63" fmla="*/ 2147483647 h 272"/>
              <a:gd name="T64" fmla="*/ 2147483647 w 2543"/>
              <a:gd name="T65" fmla="*/ 2147483647 h 272"/>
              <a:gd name="T66" fmla="*/ 2147483647 w 2543"/>
              <a:gd name="T67" fmla="*/ 2147483647 h 272"/>
              <a:gd name="T68" fmla="*/ 2147483647 w 2543"/>
              <a:gd name="T69" fmla="*/ 2147483647 h 272"/>
              <a:gd name="T70" fmla="*/ 2147483647 w 2543"/>
              <a:gd name="T71" fmla="*/ 0 h 272"/>
              <a:gd name="T72" fmla="*/ 2147483647 w 2543"/>
              <a:gd name="T73" fmla="*/ 0 h 27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43"/>
              <a:gd name="T112" fmla="*/ 0 h 272"/>
              <a:gd name="T113" fmla="*/ 2543 w 2543"/>
              <a:gd name="T114" fmla="*/ 272 h 27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43" h="272">
                <a:moveTo>
                  <a:pt x="45" y="0"/>
                </a:moveTo>
                <a:lnTo>
                  <a:pt x="36" y="1"/>
                </a:lnTo>
                <a:lnTo>
                  <a:pt x="27" y="4"/>
                </a:lnTo>
                <a:lnTo>
                  <a:pt x="20" y="8"/>
                </a:lnTo>
                <a:lnTo>
                  <a:pt x="13" y="13"/>
                </a:lnTo>
                <a:lnTo>
                  <a:pt x="8" y="20"/>
                </a:lnTo>
                <a:lnTo>
                  <a:pt x="4" y="27"/>
                </a:lnTo>
                <a:lnTo>
                  <a:pt x="1" y="36"/>
                </a:lnTo>
                <a:lnTo>
                  <a:pt x="0" y="45"/>
                </a:lnTo>
                <a:lnTo>
                  <a:pt x="0" y="227"/>
                </a:lnTo>
                <a:lnTo>
                  <a:pt x="1" y="236"/>
                </a:lnTo>
                <a:lnTo>
                  <a:pt x="4" y="245"/>
                </a:lnTo>
                <a:lnTo>
                  <a:pt x="8" y="252"/>
                </a:lnTo>
                <a:lnTo>
                  <a:pt x="13" y="259"/>
                </a:lnTo>
                <a:lnTo>
                  <a:pt x="20" y="264"/>
                </a:lnTo>
                <a:lnTo>
                  <a:pt x="27" y="269"/>
                </a:lnTo>
                <a:lnTo>
                  <a:pt x="36" y="271"/>
                </a:lnTo>
                <a:lnTo>
                  <a:pt x="45" y="272"/>
                </a:lnTo>
                <a:lnTo>
                  <a:pt x="2498" y="272"/>
                </a:lnTo>
                <a:lnTo>
                  <a:pt x="2507" y="271"/>
                </a:lnTo>
                <a:lnTo>
                  <a:pt x="2516" y="269"/>
                </a:lnTo>
                <a:lnTo>
                  <a:pt x="2523" y="264"/>
                </a:lnTo>
                <a:lnTo>
                  <a:pt x="2530" y="259"/>
                </a:lnTo>
                <a:lnTo>
                  <a:pt x="2535" y="252"/>
                </a:lnTo>
                <a:lnTo>
                  <a:pt x="2540" y="245"/>
                </a:lnTo>
                <a:lnTo>
                  <a:pt x="2542" y="236"/>
                </a:lnTo>
                <a:lnTo>
                  <a:pt x="2543" y="227"/>
                </a:lnTo>
                <a:lnTo>
                  <a:pt x="2543" y="45"/>
                </a:lnTo>
                <a:lnTo>
                  <a:pt x="2542" y="36"/>
                </a:lnTo>
                <a:lnTo>
                  <a:pt x="2540" y="27"/>
                </a:lnTo>
                <a:lnTo>
                  <a:pt x="2535" y="20"/>
                </a:lnTo>
                <a:lnTo>
                  <a:pt x="2530" y="13"/>
                </a:lnTo>
                <a:lnTo>
                  <a:pt x="2523" y="8"/>
                </a:lnTo>
                <a:lnTo>
                  <a:pt x="2516" y="4"/>
                </a:lnTo>
                <a:lnTo>
                  <a:pt x="2507" y="1"/>
                </a:lnTo>
                <a:lnTo>
                  <a:pt x="2498" y="0"/>
                </a:lnTo>
                <a:lnTo>
                  <a:pt x="45" y="0"/>
                </a:lnTo>
                <a:close/>
              </a:path>
            </a:pathLst>
          </a:custGeom>
          <a:solidFill>
            <a:srgbClr val="FFFFFF"/>
          </a:solidFill>
          <a:ln w="12700">
            <a:solidFill>
              <a:srgbClr val="000000"/>
            </a:solidFill>
            <a:round/>
            <a:headEnd/>
            <a:tailEnd/>
          </a:ln>
        </p:spPr>
        <p:txBody>
          <a:bodyPr/>
          <a:lstStyle/>
          <a:p>
            <a:endParaRPr lang="en-US"/>
          </a:p>
        </p:txBody>
      </p:sp>
      <p:sp>
        <p:nvSpPr>
          <p:cNvPr id="129038" name="Rectangle 23"/>
          <p:cNvSpPr>
            <a:spLocks noChangeArrowheads="1"/>
          </p:cNvSpPr>
          <p:nvPr/>
        </p:nvSpPr>
        <p:spPr bwMode="auto">
          <a:xfrm>
            <a:off x="2157413" y="5594350"/>
            <a:ext cx="16367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Experimental equipment</a:t>
            </a:r>
            <a:endParaRPr lang="en-GB" sz="2400">
              <a:latin typeface="Times New Roman" charset="0"/>
            </a:endParaRPr>
          </a:p>
        </p:txBody>
      </p:sp>
      <p:sp>
        <p:nvSpPr>
          <p:cNvPr id="129039" name="Rectangle 24"/>
          <p:cNvSpPr>
            <a:spLocks noChangeArrowheads="1"/>
          </p:cNvSpPr>
          <p:nvPr/>
        </p:nvSpPr>
        <p:spPr bwMode="auto">
          <a:xfrm>
            <a:off x="3390900" y="3582988"/>
            <a:ext cx="400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40" name="Rectangle 25"/>
          <p:cNvSpPr>
            <a:spLocks noChangeArrowheads="1"/>
          </p:cNvSpPr>
          <p:nvPr/>
        </p:nvSpPr>
        <p:spPr bwMode="auto">
          <a:xfrm>
            <a:off x="4743450" y="3067050"/>
            <a:ext cx="4810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41" name="Rectangle 26"/>
          <p:cNvSpPr>
            <a:spLocks noChangeArrowheads="1"/>
          </p:cNvSpPr>
          <p:nvPr/>
        </p:nvSpPr>
        <p:spPr bwMode="auto">
          <a:xfrm>
            <a:off x="4835525" y="3125788"/>
            <a:ext cx="295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LAN</a:t>
            </a:r>
            <a:endParaRPr lang="en-GB" sz="2400">
              <a:latin typeface="Times New Roman" charset="0"/>
            </a:endParaRPr>
          </a:p>
        </p:txBody>
      </p:sp>
      <p:sp>
        <p:nvSpPr>
          <p:cNvPr id="129042" name="Rectangle 27"/>
          <p:cNvSpPr>
            <a:spLocks noChangeArrowheads="1"/>
          </p:cNvSpPr>
          <p:nvPr/>
        </p:nvSpPr>
        <p:spPr bwMode="auto">
          <a:xfrm>
            <a:off x="4348163" y="3001963"/>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43" name="Group 28"/>
          <p:cNvGrpSpPr>
            <a:grpSpLocks/>
          </p:cNvGrpSpPr>
          <p:nvPr/>
        </p:nvGrpSpPr>
        <p:grpSpPr bwMode="auto">
          <a:xfrm>
            <a:off x="3082925" y="2449513"/>
            <a:ext cx="814388" cy="638175"/>
            <a:chOff x="2113" y="1419"/>
            <a:chExt cx="513" cy="402"/>
          </a:xfrm>
        </p:grpSpPr>
        <p:sp>
          <p:nvSpPr>
            <p:cNvPr id="139494" name="Freeform 29"/>
            <p:cNvSpPr>
              <a:spLocks/>
            </p:cNvSpPr>
            <p:nvPr/>
          </p:nvSpPr>
          <p:spPr bwMode="auto">
            <a:xfrm>
              <a:off x="2113" y="1725"/>
              <a:ext cx="50" cy="30"/>
            </a:xfrm>
            <a:custGeom>
              <a:avLst/>
              <a:gdLst>
                <a:gd name="T0" fmla="*/ 1 w 301"/>
                <a:gd name="T1" fmla="*/ 0 h 179"/>
                <a:gd name="T2" fmla="*/ 1 w 301"/>
                <a:gd name="T3" fmla="*/ 0 h 179"/>
                <a:gd name="T4" fmla="*/ 1 w 301"/>
                <a:gd name="T5" fmla="*/ 0 h 179"/>
                <a:gd name="T6" fmla="*/ 1 w 301"/>
                <a:gd name="T7" fmla="*/ 0 h 179"/>
                <a:gd name="T8" fmla="*/ 0 w 301"/>
                <a:gd name="T9" fmla="*/ 0 h 179"/>
                <a:gd name="T10" fmla="*/ 0 w 301"/>
                <a:gd name="T11" fmla="*/ 0 h 179"/>
                <a:gd name="T12" fmla="*/ 0 w 301"/>
                <a:gd name="T13" fmla="*/ 0 h 179"/>
                <a:gd name="T14" fmla="*/ 0 w 301"/>
                <a:gd name="T15" fmla="*/ 0 h 179"/>
                <a:gd name="T16" fmla="*/ 0 w 301"/>
                <a:gd name="T17" fmla="*/ 0 h 179"/>
                <a:gd name="T18" fmla="*/ 0 w 301"/>
                <a:gd name="T19" fmla="*/ 0 h 179"/>
                <a:gd name="T20" fmla="*/ 0 w 301"/>
                <a:gd name="T21" fmla="*/ 0 h 179"/>
                <a:gd name="T22" fmla="*/ 0 w 301"/>
                <a:gd name="T23" fmla="*/ 1 h 179"/>
                <a:gd name="T24" fmla="*/ 0 w 301"/>
                <a:gd name="T25" fmla="*/ 1 h 179"/>
                <a:gd name="T26" fmla="*/ 0 w 301"/>
                <a:gd name="T27" fmla="*/ 1 h 179"/>
                <a:gd name="T28" fmla="*/ 0 w 301"/>
                <a:gd name="T29" fmla="*/ 1 h 179"/>
                <a:gd name="T30" fmla="*/ 0 w 301"/>
                <a:gd name="T31" fmla="*/ 1 h 179"/>
                <a:gd name="T32" fmla="*/ 0 w 301"/>
                <a:gd name="T33" fmla="*/ 1 h 179"/>
                <a:gd name="T34" fmla="*/ 0 w 301"/>
                <a:gd name="T35" fmla="*/ 1 h 179"/>
                <a:gd name="T36" fmla="*/ 1 w 301"/>
                <a:gd name="T37" fmla="*/ 1 h 179"/>
                <a:gd name="T38" fmla="*/ 1 w 301"/>
                <a:gd name="T39" fmla="*/ 1 h 179"/>
                <a:gd name="T40" fmla="*/ 1 w 301"/>
                <a:gd name="T41" fmla="*/ 1 h 179"/>
                <a:gd name="T42" fmla="*/ 1 w 301"/>
                <a:gd name="T43" fmla="*/ 1 h 179"/>
                <a:gd name="T44" fmla="*/ 1 w 301"/>
                <a:gd name="T45" fmla="*/ 1 h 179"/>
                <a:gd name="T46" fmla="*/ 1 w 301"/>
                <a:gd name="T47" fmla="*/ 1 h 179"/>
                <a:gd name="T48" fmla="*/ 1 w 301"/>
                <a:gd name="T49" fmla="*/ 1 h 17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1"/>
                <a:gd name="T76" fmla="*/ 0 h 179"/>
                <a:gd name="T77" fmla="*/ 301 w 301"/>
                <a:gd name="T78" fmla="*/ 179 h 17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1" h="179">
                  <a:moveTo>
                    <a:pt x="295" y="0"/>
                  </a:moveTo>
                  <a:lnTo>
                    <a:pt x="227" y="0"/>
                  </a:lnTo>
                  <a:lnTo>
                    <a:pt x="187" y="5"/>
                  </a:lnTo>
                  <a:lnTo>
                    <a:pt x="151" y="11"/>
                  </a:lnTo>
                  <a:lnTo>
                    <a:pt x="105" y="19"/>
                  </a:lnTo>
                  <a:lnTo>
                    <a:pt x="70" y="29"/>
                  </a:lnTo>
                  <a:lnTo>
                    <a:pt x="46" y="37"/>
                  </a:lnTo>
                  <a:lnTo>
                    <a:pt x="29" y="47"/>
                  </a:lnTo>
                  <a:lnTo>
                    <a:pt x="16" y="56"/>
                  </a:lnTo>
                  <a:lnTo>
                    <a:pt x="6" y="68"/>
                  </a:lnTo>
                  <a:lnTo>
                    <a:pt x="0" y="81"/>
                  </a:lnTo>
                  <a:lnTo>
                    <a:pt x="2" y="96"/>
                  </a:lnTo>
                  <a:lnTo>
                    <a:pt x="10" y="108"/>
                  </a:lnTo>
                  <a:lnTo>
                    <a:pt x="21" y="115"/>
                  </a:lnTo>
                  <a:lnTo>
                    <a:pt x="42" y="118"/>
                  </a:lnTo>
                  <a:lnTo>
                    <a:pt x="67" y="118"/>
                  </a:lnTo>
                  <a:lnTo>
                    <a:pt x="93" y="116"/>
                  </a:lnTo>
                  <a:lnTo>
                    <a:pt x="127" y="112"/>
                  </a:lnTo>
                  <a:lnTo>
                    <a:pt x="159" y="115"/>
                  </a:lnTo>
                  <a:lnTo>
                    <a:pt x="181" y="118"/>
                  </a:lnTo>
                  <a:lnTo>
                    <a:pt x="205" y="124"/>
                  </a:lnTo>
                  <a:lnTo>
                    <a:pt x="230" y="135"/>
                  </a:lnTo>
                  <a:lnTo>
                    <a:pt x="301" y="179"/>
                  </a:lnTo>
                  <a:lnTo>
                    <a:pt x="297" y="179"/>
                  </a:lnTo>
                  <a:lnTo>
                    <a:pt x="298" y="175"/>
                  </a:ln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495" name="Group 30"/>
            <p:cNvGrpSpPr>
              <a:grpSpLocks/>
            </p:cNvGrpSpPr>
            <p:nvPr/>
          </p:nvGrpSpPr>
          <p:grpSpPr bwMode="auto">
            <a:xfrm>
              <a:off x="2156" y="1641"/>
              <a:ext cx="403" cy="138"/>
              <a:chOff x="2156" y="1641"/>
              <a:chExt cx="403" cy="138"/>
            </a:xfrm>
          </p:grpSpPr>
          <p:sp>
            <p:nvSpPr>
              <p:cNvPr id="139633" name="Freeform 31"/>
              <p:cNvSpPr>
                <a:spLocks/>
              </p:cNvSpPr>
              <p:nvPr/>
            </p:nvSpPr>
            <p:spPr bwMode="auto">
              <a:xfrm>
                <a:off x="2159" y="1710"/>
                <a:ext cx="400" cy="69"/>
              </a:xfrm>
              <a:custGeom>
                <a:avLst/>
                <a:gdLst>
                  <a:gd name="T0" fmla="*/ 0 w 2400"/>
                  <a:gd name="T1" fmla="*/ 0 h 413"/>
                  <a:gd name="T2" fmla="*/ 0 w 2400"/>
                  <a:gd name="T3" fmla="*/ 1 h 413"/>
                  <a:gd name="T4" fmla="*/ 9 w 2400"/>
                  <a:gd name="T5" fmla="*/ 2 h 413"/>
                  <a:gd name="T6" fmla="*/ 11 w 2400"/>
                  <a:gd name="T7" fmla="*/ 1 h 413"/>
                  <a:gd name="T8" fmla="*/ 11 w 2400"/>
                  <a:gd name="T9" fmla="*/ 0 h 413"/>
                  <a:gd name="T10" fmla="*/ 9 w 2400"/>
                  <a:gd name="T11" fmla="*/ 1 h 413"/>
                  <a:gd name="T12" fmla="*/ 0 w 2400"/>
                  <a:gd name="T13" fmla="*/ 0 h 413"/>
                  <a:gd name="T14" fmla="*/ 0 60000 65536"/>
                  <a:gd name="T15" fmla="*/ 0 60000 65536"/>
                  <a:gd name="T16" fmla="*/ 0 60000 65536"/>
                  <a:gd name="T17" fmla="*/ 0 60000 65536"/>
                  <a:gd name="T18" fmla="*/ 0 60000 65536"/>
                  <a:gd name="T19" fmla="*/ 0 60000 65536"/>
                  <a:gd name="T20" fmla="*/ 0 60000 65536"/>
                  <a:gd name="T21" fmla="*/ 0 w 2400"/>
                  <a:gd name="T22" fmla="*/ 0 h 413"/>
                  <a:gd name="T23" fmla="*/ 2400 w 2400"/>
                  <a:gd name="T24" fmla="*/ 413 h 4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413">
                    <a:moveTo>
                      <a:pt x="0" y="25"/>
                    </a:moveTo>
                    <a:lnTo>
                      <a:pt x="0" y="207"/>
                    </a:lnTo>
                    <a:lnTo>
                      <a:pt x="1949" y="413"/>
                    </a:lnTo>
                    <a:lnTo>
                      <a:pt x="2400" y="161"/>
                    </a:lnTo>
                    <a:lnTo>
                      <a:pt x="2400" y="0"/>
                    </a:lnTo>
                    <a:lnTo>
                      <a:pt x="1932" y="218"/>
                    </a:lnTo>
                    <a:lnTo>
                      <a:pt x="0" y="2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34" name="Freeform 32"/>
              <p:cNvSpPr>
                <a:spLocks/>
              </p:cNvSpPr>
              <p:nvPr/>
            </p:nvSpPr>
            <p:spPr bwMode="auto">
              <a:xfrm>
                <a:off x="2156" y="1641"/>
                <a:ext cx="326" cy="106"/>
              </a:xfrm>
              <a:custGeom>
                <a:avLst/>
                <a:gdLst>
                  <a:gd name="T0" fmla="*/ 0 w 1956"/>
                  <a:gd name="T1" fmla="*/ 0 h 638"/>
                  <a:gd name="T2" fmla="*/ 9 w 1956"/>
                  <a:gd name="T3" fmla="*/ 1 h 638"/>
                  <a:gd name="T4" fmla="*/ 9 w 1956"/>
                  <a:gd name="T5" fmla="*/ 3 h 638"/>
                  <a:gd name="T6" fmla="*/ 0 w 1956"/>
                  <a:gd name="T7" fmla="*/ 2 h 638"/>
                  <a:gd name="T8" fmla="*/ 0 w 1956"/>
                  <a:gd name="T9" fmla="*/ 0 h 638"/>
                  <a:gd name="T10" fmla="*/ 0 60000 65536"/>
                  <a:gd name="T11" fmla="*/ 0 60000 65536"/>
                  <a:gd name="T12" fmla="*/ 0 60000 65536"/>
                  <a:gd name="T13" fmla="*/ 0 60000 65536"/>
                  <a:gd name="T14" fmla="*/ 0 60000 65536"/>
                  <a:gd name="T15" fmla="*/ 0 w 1956"/>
                  <a:gd name="T16" fmla="*/ 0 h 638"/>
                  <a:gd name="T17" fmla="*/ 1956 w 1956"/>
                  <a:gd name="T18" fmla="*/ 638 h 638"/>
                </a:gdLst>
                <a:ahLst/>
                <a:cxnLst>
                  <a:cxn ang="T10">
                    <a:pos x="T0" y="T1"/>
                  </a:cxn>
                  <a:cxn ang="T11">
                    <a:pos x="T2" y="T3"/>
                  </a:cxn>
                  <a:cxn ang="T12">
                    <a:pos x="T4" y="T5"/>
                  </a:cxn>
                  <a:cxn ang="T13">
                    <a:pos x="T6" y="T7"/>
                  </a:cxn>
                  <a:cxn ang="T14">
                    <a:pos x="T8" y="T9"/>
                  </a:cxn>
                </a:cxnLst>
                <a:rect l="T15" t="T16" r="T17" b="T18"/>
                <a:pathLst>
                  <a:path w="1956" h="638">
                    <a:moveTo>
                      <a:pt x="0" y="0"/>
                    </a:moveTo>
                    <a:lnTo>
                      <a:pt x="1956" y="140"/>
                    </a:lnTo>
                    <a:lnTo>
                      <a:pt x="1956" y="638"/>
                    </a:lnTo>
                    <a:lnTo>
                      <a:pt x="0" y="44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635" name="Group 33"/>
              <p:cNvGrpSpPr>
                <a:grpSpLocks/>
              </p:cNvGrpSpPr>
              <p:nvPr/>
            </p:nvGrpSpPr>
            <p:grpSpPr bwMode="auto">
              <a:xfrm>
                <a:off x="2157" y="1660"/>
                <a:ext cx="325" cy="43"/>
                <a:chOff x="2157" y="1660"/>
                <a:chExt cx="325" cy="43"/>
              </a:xfrm>
            </p:grpSpPr>
            <p:sp>
              <p:nvSpPr>
                <p:cNvPr id="139636" name="Line 34"/>
                <p:cNvSpPr>
                  <a:spLocks noChangeShapeType="1"/>
                </p:cNvSpPr>
                <p:nvPr/>
              </p:nvSpPr>
              <p:spPr bwMode="auto">
                <a:xfrm>
                  <a:off x="2157" y="1660"/>
                  <a:ext cx="325"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7" name="Line 35"/>
                <p:cNvSpPr>
                  <a:spLocks noChangeShapeType="1"/>
                </p:cNvSpPr>
                <p:nvPr/>
              </p:nvSpPr>
              <p:spPr bwMode="auto">
                <a:xfrm>
                  <a:off x="2395" y="1680"/>
                  <a:ext cx="68"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8" name="Line 36"/>
                <p:cNvSpPr>
                  <a:spLocks noChangeShapeType="1"/>
                </p:cNvSpPr>
                <p:nvPr/>
              </p:nvSpPr>
              <p:spPr bwMode="auto">
                <a:xfrm>
                  <a:off x="2316" y="1674"/>
                  <a:ext cx="68"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9" name="Line 37"/>
                <p:cNvSpPr>
                  <a:spLocks noChangeShapeType="1"/>
                </p:cNvSpPr>
                <p:nvPr/>
              </p:nvSpPr>
              <p:spPr bwMode="auto">
                <a:xfrm>
                  <a:off x="2157" y="1674"/>
                  <a:ext cx="325" cy="29"/>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496" name="Group 38"/>
            <p:cNvGrpSpPr>
              <a:grpSpLocks/>
            </p:cNvGrpSpPr>
            <p:nvPr/>
          </p:nvGrpSpPr>
          <p:grpSpPr bwMode="auto">
            <a:xfrm>
              <a:off x="2156" y="1627"/>
              <a:ext cx="404" cy="38"/>
              <a:chOff x="2156" y="1627"/>
              <a:chExt cx="404" cy="38"/>
            </a:xfrm>
          </p:grpSpPr>
          <p:sp>
            <p:nvSpPr>
              <p:cNvPr id="139631" name="Freeform 39"/>
              <p:cNvSpPr>
                <a:spLocks/>
              </p:cNvSpPr>
              <p:nvPr/>
            </p:nvSpPr>
            <p:spPr bwMode="auto">
              <a:xfrm>
                <a:off x="2156" y="1627"/>
                <a:ext cx="404" cy="38"/>
              </a:xfrm>
              <a:custGeom>
                <a:avLst/>
                <a:gdLst>
                  <a:gd name="T0" fmla="*/ 0 w 2422"/>
                  <a:gd name="T1" fmla="*/ 1 h 227"/>
                  <a:gd name="T2" fmla="*/ 9 w 2422"/>
                  <a:gd name="T3" fmla="*/ 1 h 227"/>
                  <a:gd name="T4" fmla="*/ 11 w 2422"/>
                  <a:gd name="T5" fmla="*/ 1 h 227"/>
                  <a:gd name="T6" fmla="*/ 11 w 2422"/>
                  <a:gd name="T7" fmla="*/ 0 h 227"/>
                  <a:gd name="T8" fmla="*/ 4 w 2422"/>
                  <a:gd name="T9" fmla="*/ 0 h 227"/>
                  <a:gd name="T10" fmla="*/ 0 w 2422"/>
                  <a:gd name="T11" fmla="*/ 1 h 227"/>
                  <a:gd name="T12" fmla="*/ 0 60000 65536"/>
                  <a:gd name="T13" fmla="*/ 0 60000 65536"/>
                  <a:gd name="T14" fmla="*/ 0 60000 65536"/>
                  <a:gd name="T15" fmla="*/ 0 60000 65536"/>
                  <a:gd name="T16" fmla="*/ 0 60000 65536"/>
                  <a:gd name="T17" fmla="*/ 0 60000 65536"/>
                  <a:gd name="T18" fmla="*/ 0 w 2422"/>
                  <a:gd name="T19" fmla="*/ 0 h 227"/>
                  <a:gd name="T20" fmla="*/ 2422 w 2422"/>
                  <a:gd name="T21" fmla="*/ 227 h 227"/>
                </a:gdLst>
                <a:ahLst/>
                <a:cxnLst>
                  <a:cxn ang="T12">
                    <a:pos x="T0" y="T1"/>
                  </a:cxn>
                  <a:cxn ang="T13">
                    <a:pos x="T2" y="T3"/>
                  </a:cxn>
                  <a:cxn ang="T14">
                    <a:pos x="T4" y="T5"/>
                  </a:cxn>
                  <a:cxn ang="T15">
                    <a:pos x="T6" y="T7"/>
                  </a:cxn>
                  <a:cxn ang="T16">
                    <a:pos x="T8" y="T9"/>
                  </a:cxn>
                  <a:cxn ang="T17">
                    <a:pos x="T10" y="T11"/>
                  </a:cxn>
                </a:cxnLst>
                <a:rect l="T18" t="T19" r="T20" b="T21"/>
                <a:pathLst>
                  <a:path w="2422" h="227">
                    <a:moveTo>
                      <a:pt x="0" y="87"/>
                    </a:moveTo>
                    <a:lnTo>
                      <a:pt x="1955" y="227"/>
                    </a:lnTo>
                    <a:lnTo>
                      <a:pt x="2422" y="94"/>
                    </a:lnTo>
                    <a:lnTo>
                      <a:pt x="2258" y="76"/>
                    </a:lnTo>
                    <a:lnTo>
                      <a:pt x="745" y="0"/>
                    </a:lnTo>
                    <a:lnTo>
                      <a:pt x="0" y="87"/>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32" name="Freeform 40"/>
              <p:cNvSpPr>
                <a:spLocks/>
              </p:cNvSpPr>
              <p:nvPr/>
            </p:nvSpPr>
            <p:spPr bwMode="auto">
              <a:xfrm>
                <a:off x="2248" y="1635"/>
                <a:ext cx="297" cy="24"/>
              </a:xfrm>
              <a:custGeom>
                <a:avLst/>
                <a:gdLst>
                  <a:gd name="T0" fmla="*/ 1 w 1780"/>
                  <a:gd name="T1" fmla="*/ 0 h 145"/>
                  <a:gd name="T2" fmla="*/ 0 w 1780"/>
                  <a:gd name="T3" fmla="*/ 0 h 145"/>
                  <a:gd name="T4" fmla="*/ 7 w 1780"/>
                  <a:gd name="T5" fmla="*/ 1 h 145"/>
                  <a:gd name="T6" fmla="*/ 8 w 1780"/>
                  <a:gd name="T7" fmla="*/ 0 h 145"/>
                  <a:gd name="T8" fmla="*/ 8 w 1780"/>
                  <a:gd name="T9" fmla="*/ 0 h 145"/>
                  <a:gd name="T10" fmla="*/ 8 w 1780"/>
                  <a:gd name="T11" fmla="*/ 0 h 145"/>
                  <a:gd name="T12" fmla="*/ 8 w 1780"/>
                  <a:gd name="T13" fmla="*/ 0 h 145"/>
                  <a:gd name="T14" fmla="*/ 1 w 1780"/>
                  <a:gd name="T15" fmla="*/ 0 h 145"/>
                  <a:gd name="T16" fmla="*/ 0 60000 65536"/>
                  <a:gd name="T17" fmla="*/ 0 60000 65536"/>
                  <a:gd name="T18" fmla="*/ 0 60000 65536"/>
                  <a:gd name="T19" fmla="*/ 0 60000 65536"/>
                  <a:gd name="T20" fmla="*/ 0 60000 65536"/>
                  <a:gd name="T21" fmla="*/ 0 60000 65536"/>
                  <a:gd name="T22" fmla="*/ 0 60000 65536"/>
                  <a:gd name="T23" fmla="*/ 0 60000 65536"/>
                  <a:gd name="T24" fmla="*/ 0 w 1780"/>
                  <a:gd name="T25" fmla="*/ 0 h 145"/>
                  <a:gd name="T26" fmla="*/ 1780 w 1780"/>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80" h="145">
                    <a:moveTo>
                      <a:pt x="144" y="0"/>
                    </a:moveTo>
                    <a:lnTo>
                      <a:pt x="0" y="53"/>
                    </a:lnTo>
                    <a:lnTo>
                      <a:pt x="1436" y="145"/>
                    </a:lnTo>
                    <a:lnTo>
                      <a:pt x="1671" y="80"/>
                    </a:lnTo>
                    <a:lnTo>
                      <a:pt x="1652" y="71"/>
                    </a:lnTo>
                    <a:lnTo>
                      <a:pt x="1780" y="35"/>
                    </a:lnTo>
                    <a:lnTo>
                      <a:pt x="1701" y="28"/>
                    </a:lnTo>
                    <a:lnTo>
                      <a:pt x="144"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97" name="Group 41"/>
            <p:cNvGrpSpPr>
              <a:grpSpLocks/>
            </p:cNvGrpSpPr>
            <p:nvPr/>
          </p:nvGrpSpPr>
          <p:grpSpPr bwMode="auto">
            <a:xfrm>
              <a:off x="2485" y="1423"/>
              <a:ext cx="74" cy="231"/>
              <a:chOff x="2485" y="1423"/>
              <a:chExt cx="74" cy="231"/>
            </a:xfrm>
          </p:grpSpPr>
          <p:grpSp>
            <p:nvGrpSpPr>
              <p:cNvPr id="139601" name="Group 42"/>
              <p:cNvGrpSpPr>
                <a:grpSpLocks/>
              </p:cNvGrpSpPr>
              <p:nvPr/>
            </p:nvGrpSpPr>
            <p:grpSpPr bwMode="auto">
              <a:xfrm>
                <a:off x="2514" y="1453"/>
                <a:ext cx="45" cy="193"/>
                <a:chOff x="2514" y="1453"/>
                <a:chExt cx="45" cy="193"/>
              </a:xfrm>
            </p:grpSpPr>
            <p:sp>
              <p:nvSpPr>
                <p:cNvPr id="139605" name="Freeform 43"/>
                <p:cNvSpPr>
                  <a:spLocks/>
                </p:cNvSpPr>
                <p:nvPr/>
              </p:nvSpPr>
              <p:spPr bwMode="auto">
                <a:xfrm>
                  <a:off x="2514" y="1453"/>
                  <a:ext cx="45" cy="193"/>
                </a:xfrm>
                <a:custGeom>
                  <a:avLst/>
                  <a:gdLst>
                    <a:gd name="T0" fmla="*/ 0 w 269"/>
                    <a:gd name="T1" fmla="*/ 0 h 1158"/>
                    <a:gd name="T2" fmla="*/ 1 w 269"/>
                    <a:gd name="T3" fmla="*/ 1 h 1158"/>
                    <a:gd name="T4" fmla="*/ 1 w 269"/>
                    <a:gd name="T5" fmla="*/ 3 h 1158"/>
                    <a:gd name="T6" fmla="*/ 1 w 269"/>
                    <a:gd name="T7" fmla="*/ 5 h 1158"/>
                    <a:gd name="T8" fmla="*/ 0 w 269"/>
                    <a:gd name="T9" fmla="*/ 5 h 1158"/>
                    <a:gd name="T10" fmla="*/ 0 w 269"/>
                    <a:gd name="T11" fmla="*/ 0 h 1158"/>
                    <a:gd name="T12" fmla="*/ 0 60000 65536"/>
                    <a:gd name="T13" fmla="*/ 0 60000 65536"/>
                    <a:gd name="T14" fmla="*/ 0 60000 65536"/>
                    <a:gd name="T15" fmla="*/ 0 60000 65536"/>
                    <a:gd name="T16" fmla="*/ 0 60000 65536"/>
                    <a:gd name="T17" fmla="*/ 0 60000 65536"/>
                    <a:gd name="T18" fmla="*/ 0 w 269"/>
                    <a:gd name="T19" fmla="*/ 0 h 1158"/>
                    <a:gd name="T20" fmla="*/ 269 w 269"/>
                    <a:gd name="T21" fmla="*/ 1158 h 1158"/>
                  </a:gdLst>
                  <a:ahLst/>
                  <a:cxnLst>
                    <a:cxn ang="T12">
                      <a:pos x="T0" y="T1"/>
                    </a:cxn>
                    <a:cxn ang="T13">
                      <a:pos x="T2" y="T3"/>
                    </a:cxn>
                    <a:cxn ang="T14">
                      <a:pos x="T4" y="T5"/>
                    </a:cxn>
                    <a:cxn ang="T15">
                      <a:pos x="T6" y="T7"/>
                    </a:cxn>
                    <a:cxn ang="T16">
                      <a:pos x="T8" y="T9"/>
                    </a:cxn>
                    <a:cxn ang="T17">
                      <a:pos x="T10" y="T11"/>
                    </a:cxn>
                  </a:cxnLst>
                  <a:rect l="T18" t="T19" r="T20" b="T21"/>
                  <a:pathLst>
                    <a:path w="269" h="1158">
                      <a:moveTo>
                        <a:pt x="25" y="0"/>
                      </a:moveTo>
                      <a:lnTo>
                        <a:pt x="269" y="95"/>
                      </a:lnTo>
                      <a:lnTo>
                        <a:pt x="247" y="547"/>
                      </a:lnTo>
                      <a:lnTo>
                        <a:pt x="220" y="1092"/>
                      </a:lnTo>
                      <a:lnTo>
                        <a:pt x="0" y="1158"/>
                      </a:lnTo>
                      <a:lnTo>
                        <a:pt x="25"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606" name="Group 44"/>
                <p:cNvGrpSpPr>
                  <a:grpSpLocks/>
                </p:cNvGrpSpPr>
                <p:nvPr/>
              </p:nvGrpSpPr>
              <p:grpSpPr bwMode="auto">
                <a:xfrm>
                  <a:off x="2514" y="1461"/>
                  <a:ext cx="44" cy="162"/>
                  <a:chOff x="2514" y="1461"/>
                  <a:chExt cx="44" cy="162"/>
                </a:xfrm>
              </p:grpSpPr>
              <p:grpSp>
                <p:nvGrpSpPr>
                  <p:cNvPr id="139607" name="Group 45"/>
                  <p:cNvGrpSpPr>
                    <a:grpSpLocks/>
                  </p:cNvGrpSpPr>
                  <p:nvPr/>
                </p:nvGrpSpPr>
                <p:grpSpPr bwMode="auto">
                  <a:xfrm>
                    <a:off x="2514" y="1461"/>
                    <a:ext cx="44" cy="162"/>
                    <a:chOff x="2514" y="1461"/>
                    <a:chExt cx="44" cy="162"/>
                  </a:xfrm>
                </p:grpSpPr>
                <p:grpSp>
                  <p:nvGrpSpPr>
                    <p:cNvPr id="139609" name="Group 46"/>
                    <p:cNvGrpSpPr>
                      <a:grpSpLocks/>
                    </p:cNvGrpSpPr>
                    <p:nvPr/>
                  </p:nvGrpSpPr>
                  <p:grpSpPr bwMode="auto">
                    <a:xfrm>
                      <a:off x="2514" y="1461"/>
                      <a:ext cx="44" cy="97"/>
                      <a:chOff x="2514" y="1461"/>
                      <a:chExt cx="44" cy="97"/>
                    </a:xfrm>
                  </p:grpSpPr>
                  <p:grpSp>
                    <p:nvGrpSpPr>
                      <p:cNvPr id="139619" name="Group 47"/>
                      <p:cNvGrpSpPr>
                        <a:grpSpLocks/>
                      </p:cNvGrpSpPr>
                      <p:nvPr/>
                    </p:nvGrpSpPr>
                    <p:grpSpPr bwMode="auto">
                      <a:xfrm>
                        <a:off x="2517" y="1461"/>
                        <a:ext cx="41" cy="52"/>
                        <a:chOff x="2517" y="1461"/>
                        <a:chExt cx="41" cy="52"/>
                      </a:xfrm>
                    </p:grpSpPr>
                    <p:sp>
                      <p:nvSpPr>
                        <p:cNvPr id="139625" name="Line 48"/>
                        <p:cNvSpPr>
                          <a:spLocks noChangeShapeType="1"/>
                        </p:cNvSpPr>
                        <p:nvPr/>
                      </p:nvSpPr>
                      <p:spPr bwMode="auto">
                        <a:xfrm>
                          <a:off x="2518" y="1461"/>
                          <a:ext cx="40" cy="1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6" name="Line 49"/>
                        <p:cNvSpPr>
                          <a:spLocks noChangeShapeType="1"/>
                        </p:cNvSpPr>
                        <p:nvPr/>
                      </p:nvSpPr>
                      <p:spPr bwMode="auto">
                        <a:xfrm>
                          <a:off x="2518" y="1469"/>
                          <a:ext cx="39" cy="1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7" name="Line 50"/>
                        <p:cNvSpPr>
                          <a:spLocks noChangeShapeType="1"/>
                        </p:cNvSpPr>
                        <p:nvPr/>
                      </p:nvSpPr>
                      <p:spPr bwMode="auto">
                        <a:xfrm>
                          <a:off x="2518" y="1478"/>
                          <a:ext cx="39" cy="1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8" name="Line 51"/>
                        <p:cNvSpPr>
                          <a:spLocks noChangeShapeType="1"/>
                        </p:cNvSpPr>
                        <p:nvPr/>
                      </p:nvSpPr>
                      <p:spPr bwMode="auto">
                        <a:xfrm>
                          <a:off x="2518" y="1486"/>
                          <a:ext cx="39" cy="12"/>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9" name="Line 52"/>
                        <p:cNvSpPr>
                          <a:spLocks noChangeShapeType="1"/>
                        </p:cNvSpPr>
                        <p:nvPr/>
                      </p:nvSpPr>
                      <p:spPr bwMode="auto">
                        <a:xfrm>
                          <a:off x="2517" y="1495"/>
                          <a:ext cx="40" cy="1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0" name="Line 53"/>
                        <p:cNvSpPr>
                          <a:spLocks noChangeShapeType="1"/>
                        </p:cNvSpPr>
                        <p:nvPr/>
                      </p:nvSpPr>
                      <p:spPr bwMode="auto">
                        <a:xfrm>
                          <a:off x="2517" y="1503"/>
                          <a:ext cx="39" cy="10"/>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9620" name="Line 54"/>
                      <p:cNvSpPr>
                        <a:spLocks noChangeShapeType="1"/>
                      </p:cNvSpPr>
                      <p:nvPr/>
                    </p:nvSpPr>
                    <p:spPr bwMode="auto">
                      <a:xfrm>
                        <a:off x="2514" y="1520"/>
                        <a:ext cx="41"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1" name="Line 55"/>
                      <p:cNvSpPr>
                        <a:spLocks noChangeShapeType="1"/>
                      </p:cNvSpPr>
                      <p:nvPr/>
                    </p:nvSpPr>
                    <p:spPr bwMode="auto">
                      <a:xfrm>
                        <a:off x="2514" y="1528"/>
                        <a:ext cx="41" cy="7"/>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2" name="Line 56"/>
                      <p:cNvSpPr>
                        <a:spLocks noChangeShapeType="1"/>
                      </p:cNvSpPr>
                      <p:nvPr/>
                    </p:nvSpPr>
                    <p:spPr bwMode="auto">
                      <a:xfrm>
                        <a:off x="2514" y="1537"/>
                        <a:ext cx="40" cy="6"/>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3" name="Line 57"/>
                      <p:cNvSpPr>
                        <a:spLocks noChangeShapeType="1"/>
                      </p:cNvSpPr>
                      <p:nvPr/>
                    </p:nvSpPr>
                    <p:spPr bwMode="auto">
                      <a:xfrm>
                        <a:off x="2514" y="1546"/>
                        <a:ext cx="40"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4" name="Line 58"/>
                      <p:cNvSpPr>
                        <a:spLocks noChangeShapeType="1"/>
                      </p:cNvSpPr>
                      <p:nvPr/>
                    </p:nvSpPr>
                    <p:spPr bwMode="auto">
                      <a:xfrm>
                        <a:off x="2515" y="1554"/>
                        <a:ext cx="39"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610" name="Group 59"/>
                    <p:cNvGrpSpPr>
                      <a:grpSpLocks/>
                    </p:cNvGrpSpPr>
                    <p:nvPr/>
                  </p:nvGrpSpPr>
                  <p:grpSpPr bwMode="auto">
                    <a:xfrm>
                      <a:off x="2514" y="1563"/>
                      <a:ext cx="39" cy="60"/>
                      <a:chOff x="2514" y="1563"/>
                      <a:chExt cx="39" cy="60"/>
                    </a:xfrm>
                  </p:grpSpPr>
                  <p:sp>
                    <p:nvSpPr>
                      <p:cNvPr id="139611" name="Line 60"/>
                      <p:cNvSpPr>
                        <a:spLocks noChangeShapeType="1"/>
                      </p:cNvSpPr>
                      <p:nvPr/>
                    </p:nvSpPr>
                    <p:spPr bwMode="auto">
                      <a:xfrm>
                        <a:off x="2515" y="1563"/>
                        <a:ext cx="38"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2" name="Line 61"/>
                      <p:cNvSpPr>
                        <a:spLocks noChangeShapeType="1"/>
                      </p:cNvSpPr>
                      <p:nvPr/>
                    </p:nvSpPr>
                    <p:spPr bwMode="auto">
                      <a:xfrm>
                        <a:off x="2515" y="1572"/>
                        <a:ext cx="38"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3" name="Line 62"/>
                      <p:cNvSpPr>
                        <a:spLocks noChangeShapeType="1"/>
                      </p:cNvSpPr>
                      <p:nvPr/>
                    </p:nvSpPr>
                    <p:spPr bwMode="auto">
                      <a:xfrm>
                        <a:off x="2515" y="1581"/>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4" name="Line 63"/>
                      <p:cNvSpPr>
                        <a:spLocks noChangeShapeType="1"/>
                      </p:cNvSpPr>
                      <p:nvPr/>
                    </p:nvSpPr>
                    <p:spPr bwMode="auto">
                      <a:xfrm flipV="1">
                        <a:off x="2515" y="1588"/>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5" name="Line 64"/>
                      <p:cNvSpPr>
                        <a:spLocks noChangeShapeType="1"/>
                      </p:cNvSpPr>
                      <p:nvPr/>
                    </p:nvSpPr>
                    <p:spPr bwMode="auto">
                      <a:xfrm flipV="1">
                        <a:off x="2515" y="1596"/>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6" name="Line 65"/>
                      <p:cNvSpPr>
                        <a:spLocks noChangeShapeType="1"/>
                      </p:cNvSpPr>
                      <p:nvPr/>
                    </p:nvSpPr>
                    <p:spPr bwMode="auto">
                      <a:xfrm flipV="1">
                        <a:off x="2515" y="1603"/>
                        <a:ext cx="37"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7" name="Line 66"/>
                      <p:cNvSpPr>
                        <a:spLocks noChangeShapeType="1"/>
                      </p:cNvSpPr>
                      <p:nvPr/>
                    </p:nvSpPr>
                    <p:spPr bwMode="auto">
                      <a:xfrm flipV="1">
                        <a:off x="2514" y="1610"/>
                        <a:ext cx="37"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8" name="Line 67"/>
                      <p:cNvSpPr>
                        <a:spLocks noChangeShapeType="1"/>
                      </p:cNvSpPr>
                      <p:nvPr/>
                    </p:nvSpPr>
                    <p:spPr bwMode="auto">
                      <a:xfrm flipV="1">
                        <a:off x="2515" y="1618"/>
                        <a:ext cx="36"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608" name="Line 68"/>
                  <p:cNvSpPr>
                    <a:spLocks noChangeShapeType="1"/>
                  </p:cNvSpPr>
                  <p:nvPr/>
                </p:nvSpPr>
                <p:spPr bwMode="auto">
                  <a:xfrm>
                    <a:off x="2516" y="1512"/>
                    <a:ext cx="40"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602" name="Group 69"/>
              <p:cNvGrpSpPr>
                <a:grpSpLocks/>
              </p:cNvGrpSpPr>
              <p:nvPr/>
            </p:nvGrpSpPr>
            <p:grpSpPr bwMode="auto">
              <a:xfrm>
                <a:off x="2485" y="1423"/>
                <a:ext cx="40" cy="231"/>
                <a:chOff x="2485" y="1423"/>
                <a:chExt cx="40" cy="231"/>
              </a:xfrm>
            </p:grpSpPr>
            <p:sp>
              <p:nvSpPr>
                <p:cNvPr id="139603" name="Freeform 70"/>
                <p:cNvSpPr>
                  <a:spLocks/>
                </p:cNvSpPr>
                <p:nvPr/>
              </p:nvSpPr>
              <p:spPr bwMode="auto">
                <a:xfrm>
                  <a:off x="2485" y="1423"/>
                  <a:ext cx="39" cy="231"/>
                </a:xfrm>
                <a:custGeom>
                  <a:avLst/>
                  <a:gdLst>
                    <a:gd name="T0" fmla="*/ 0 w 236"/>
                    <a:gd name="T1" fmla="*/ 0 h 1383"/>
                    <a:gd name="T2" fmla="*/ 1 w 236"/>
                    <a:gd name="T3" fmla="*/ 0 h 1383"/>
                    <a:gd name="T4" fmla="*/ 1 w 236"/>
                    <a:gd name="T5" fmla="*/ 1 h 1383"/>
                    <a:gd name="T6" fmla="*/ 1 w 236"/>
                    <a:gd name="T7" fmla="*/ 6 h 1383"/>
                    <a:gd name="T8" fmla="*/ 1 w 236"/>
                    <a:gd name="T9" fmla="*/ 6 h 1383"/>
                    <a:gd name="T10" fmla="*/ 0 w 236"/>
                    <a:gd name="T11" fmla="*/ 7 h 1383"/>
                    <a:gd name="T12" fmla="*/ 0 w 236"/>
                    <a:gd name="T13" fmla="*/ 6 h 1383"/>
                    <a:gd name="T14" fmla="*/ 0 w 236"/>
                    <a:gd name="T15" fmla="*/ 6 h 1383"/>
                    <a:gd name="T16" fmla="*/ 0 w 236"/>
                    <a:gd name="T17" fmla="*/ 0 h 1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6"/>
                    <a:gd name="T28" fmla="*/ 0 h 1383"/>
                    <a:gd name="T29" fmla="*/ 236 w 236"/>
                    <a:gd name="T30" fmla="*/ 1383 h 1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6" h="1383">
                      <a:moveTo>
                        <a:pt x="56" y="0"/>
                      </a:moveTo>
                      <a:lnTo>
                        <a:pt x="223" y="71"/>
                      </a:lnTo>
                      <a:lnTo>
                        <a:pt x="236" y="87"/>
                      </a:lnTo>
                      <a:lnTo>
                        <a:pt x="186" y="1327"/>
                      </a:lnTo>
                      <a:lnTo>
                        <a:pt x="165" y="1343"/>
                      </a:lnTo>
                      <a:lnTo>
                        <a:pt x="0" y="1383"/>
                      </a:lnTo>
                      <a:lnTo>
                        <a:pt x="22" y="1360"/>
                      </a:lnTo>
                      <a:lnTo>
                        <a:pt x="23" y="1344"/>
                      </a:lnTo>
                      <a:lnTo>
                        <a:pt x="56"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04" name="Arc 71"/>
                <p:cNvSpPr>
                  <a:spLocks/>
                </p:cNvSpPr>
                <p:nvPr/>
              </p:nvSpPr>
              <p:spPr bwMode="auto">
                <a:xfrm>
                  <a:off x="2521" y="1435"/>
                  <a:ext cx="4" cy="5"/>
                </a:xfrm>
                <a:custGeom>
                  <a:avLst/>
                  <a:gdLst>
                    <a:gd name="T0" fmla="*/ 0 w 26288"/>
                    <a:gd name="T1" fmla="*/ 0 h 21600"/>
                    <a:gd name="T2" fmla="*/ 0 w 26288"/>
                    <a:gd name="T3" fmla="*/ 0 h 21600"/>
                    <a:gd name="T4" fmla="*/ 0 w 26288"/>
                    <a:gd name="T5" fmla="*/ 0 h 21600"/>
                    <a:gd name="T6" fmla="*/ 0 60000 65536"/>
                    <a:gd name="T7" fmla="*/ 0 60000 65536"/>
                    <a:gd name="T8" fmla="*/ 0 60000 65536"/>
                    <a:gd name="T9" fmla="*/ 0 w 26288"/>
                    <a:gd name="T10" fmla="*/ 0 h 21600"/>
                    <a:gd name="T11" fmla="*/ 26288 w 26288"/>
                    <a:gd name="T12" fmla="*/ 21600 h 21600"/>
                  </a:gdLst>
                  <a:ahLst/>
                  <a:cxnLst>
                    <a:cxn ang="T6">
                      <a:pos x="T0" y="T1"/>
                    </a:cxn>
                    <a:cxn ang="T7">
                      <a:pos x="T2" y="T3"/>
                    </a:cxn>
                    <a:cxn ang="T8">
                      <a:pos x="T4" y="T5"/>
                    </a:cxn>
                  </a:cxnLst>
                  <a:rect l="T9" t="T10" r="T11" b="T12"/>
                  <a:pathLst>
                    <a:path w="26288" h="21600" fill="none" extrusionOk="0">
                      <a:moveTo>
                        <a:pt x="-1" y="680"/>
                      </a:moveTo>
                      <a:cubicBezTo>
                        <a:pt x="1757" y="228"/>
                        <a:pt x="3564" y="-1"/>
                        <a:pt x="5379" y="-1"/>
                      </a:cubicBezTo>
                      <a:cubicBezTo>
                        <a:pt x="15220" y="-1"/>
                        <a:pt x="23817" y="6652"/>
                        <a:pt x="26287" y="16179"/>
                      </a:cubicBezTo>
                    </a:path>
                    <a:path w="26288" h="21600" stroke="0" extrusionOk="0">
                      <a:moveTo>
                        <a:pt x="-1" y="680"/>
                      </a:moveTo>
                      <a:cubicBezTo>
                        <a:pt x="1757" y="228"/>
                        <a:pt x="3564" y="-1"/>
                        <a:pt x="5379" y="-1"/>
                      </a:cubicBezTo>
                      <a:cubicBezTo>
                        <a:pt x="15220" y="-1"/>
                        <a:pt x="23817" y="6652"/>
                        <a:pt x="26287" y="16179"/>
                      </a:cubicBezTo>
                      <a:lnTo>
                        <a:pt x="5379"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39498" name="Group 72"/>
            <p:cNvGrpSpPr>
              <a:grpSpLocks/>
            </p:cNvGrpSpPr>
            <p:nvPr/>
          </p:nvGrpSpPr>
          <p:grpSpPr bwMode="auto">
            <a:xfrm>
              <a:off x="2501" y="1771"/>
              <a:ext cx="125" cy="50"/>
              <a:chOff x="2501" y="1771"/>
              <a:chExt cx="125" cy="50"/>
            </a:xfrm>
          </p:grpSpPr>
          <p:sp>
            <p:nvSpPr>
              <p:cNvPr id="139590" name="Freeform 73"/>
              <p:cNvSpPr>
                <a:spLocks/>
              </p:cNvSpPr>
              <p:nvPr/>
            </p:nvSpPr>
            <p:spPr bwMode="auto">
              <a:xfrm>
                <a:off x="2501" y="1771"/>
                <a:ext cx="125" cy="32"/>
              </a:xfrm>
              <a:custGeom>
                <a:avLst/>
                <a:gdLst>
                  <a:gd name="T0" fmla="*/ 0 w 750"/>
                  <a:gd name="T1" fmla="*/ 0 h 195"/>
                  <a:gd name="T2" fmla="*/ 1 w 750"/>
                  <a:gd name="T3" fmla="*/ 0 h 195"/>
                  <a:gd name="T4" fmla="*/ 1 w 750"/>
                  <a:gd name="T5" fmla="*/ 0 h 195"/>
                  <a:gd name="T6" fmla="*/ 2 w 750"/>
                  <a:gd name="T7" fmla="*/ 0 h 195"/>
                  <a:gd name="T8" fmla="*/ 2 w 750"/>
                  <a:gd name="T9" fmla="*/ 0 h 195"/>
                  <a:gd name="T10" fmla="*/ 2 w 750"/>
                  <a:gd name="T11" fmla="*/ 0 h 195"/>
                  <a:gd name="T12" fmla="*/ 3 w 750"/>
                  <a:gd name="T13" fmla="*/ 0 h 195"/>
                  <a:gd name="T14" fmla="*/ 3 w 750"/>
                  <a:gd name="T15" fmla="*/ 0 h 195"/>
                  <a:gd name="T16" fmla="*/ 3 w 750"/>
                  <a:gd name="T17" fmla="*/ 0 h 195"/>
                  <a:gd name="T18" fmla="*/ 3 w 750"/>
                  <a:gd name="T19" fmla="*/ 0 h 195"/>
                  <a:gd name="T20" fmla="*/ 3 w 750"/>
                  <a:gd name="T21" fmla="*/ 0 h 195"/>
                  <a:gd name="T22" fmla="*/ 3 w 750"/>
                  <a:gd name="T23" fmla="*/ 0 h 195"/>
                  <a:gd name="T24" fmla="*/ 3 w 750"/>
                  <a:gd name="T25" fmla="*/ 0 h 195"/>
                  <a:gd name="T26" fmla="*/ 4 w 750"/>
                  <a:gd name="T27" fmla="*/ 0 h 195"/>
                  <a:gd name="T28" fmla="*/ 4 w 750"/>
                  <a:gd name="T29" fmla="*/ 0 h 195"/>
                  <a:gd name="T30" fmla="*/ 4 w 750"/>
                  <a:gd name="T31" fmla="*/ 0 h 195"/>
                  <a:gd name="T32" fmla="*/ 4 w 750"/>
                  <a:gd name="T33" fmla="*/ 1 h 195"/>
                  <a:gd name="T34" fmla="*/ 4 w 750"/>
                  <a:gd name="T35" fmla="*/ 1 h 195"/>
                  <a:gd name="T36" fmla="*/ 3 w 750"/>
                  <a:gd name="T37" fmla="*/ 1 h 195"/>
                  <a:gd name="T38" fmla="*/ 3 w 750"/>
                  <a:gd name="T39" fmla="*/ 1 h 195"/>
                  <a:gd name="T40" fmla="*/ 3 w 750"/>
                  <a:gd name="T41" fmla="*/ 1 h 195"/>
                  <a:gd name="T42" fmla="*/ 3 w 750"/>
                  <a:gd name="T43" fmla="*/ 1 h 195"/>
                  <a:gd name="T44" fmla="*/ 3 w 750"/>
                  <a:gd name="T45" fmla="*/ 1 h 195"/>
                  <a:gd name="T46" fmla="*/ 3 w 750"/>
                  <a:gd name="T47" fmla="*/ 1 h 195"/>
                  <a:gd name="T48" fmla="*/ 3 w 750"/>
                  <a:gd name="T49" fmla="*/ 1 h 195"/>
                  <a:gd name="T50" fmla="*/ 3 w 750"/>
                  <a:gd name="T51" fmla="*/ 1 h 195"/>
                  <a:gd name="T52" fmla="*/ 3 w 750"/>
                  <a:gd name="T53" fmla="*/ 1 h 19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50"/>
                  <a:gd name="T82" fmla="*/ 0 h 195"/>
                  <a:gd name="T83" fmla="*/ 750 w 750"/>
                  <a:gd name="T84" fmla="*/ 195 h 19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50" h="195">
                    <a:moveTo>
                      <a:pt x="0" y="0"/>
                    </a:moveTo>
                    <a:lnTo>
                      <a:pt x="139" y="10"/>
                    </a:lnTo>
                    <a:lnTo>
                      <a:pt x="243" y="14"/>
                    </a:lnTo>
                    <a:lnTo>
                      <a:pt x="336" y="24"/>
                    </a:lnTo>
                    <a:lnTo>
                      <a:pt x="429" y="36"/>
                    </a:lnTo>
                    <a:lnTo>
                      <a:pt x="494" y="45"/>
                    </a:lnTo>
                    <a:lnTo>
                      <a:pt x="573" y="58"/>
                    </a:lnTo>
                    <a:lnTo>
                      <a:pt x="618" y="67"/>
                    </a:lnTo>
                    <a:lnTo>
                      <a:pt x="652" y="74"/>
                    </a:lnTo>
                    <a:lnTo>
                      <a:pt x="671" y="79"/>
                    </a:lnTo>
                    <a:lnTo>
                      <a:pt x="686" y="82"/>
                    </a:lnTo>
                    <a:lnTo>
                      <a:pt x="704" y="88"/>
                    </a:lnTo>
                    <a:lnTo>
                      <a:pt x="723" y="95"/>
                    </a:lnTo>
                    <a:lnTo>
                      <a:pt x="741" y="105"/>
                    </a:lnTo>
                    <a:lnTo>
                      <a:pt x="749" y="116"/>
                    </a:lnTo>
                    <a:lnTo>
                      <a:pt x="750" y="124"/>
                    </a:lnTo>
                    <a:lnTo>
                      <a:pt x="747" y="137"/>
                    </a:lnTo>
                    <a:lnTo>
                      <a:pt x="741" y="150"/>
                    </a:lnTo>
                    <a:lnTo>
                      <a:pt x="731" y="162"/>
                    </a:lnTo>
                    <a:lnTo>
                      <a:pt x="719" y="170"/>
                    </a:lnTo>
                    <a:lnTo>
                      <a:pt x="703" y="181"/>
                    </a:lnTo>
                    <a:lnTo>
                      <a:pt x="685" y="188"/>
                    </a:lnTo>
                    <a:lnTo>
                      <a:pt x="665" y="191"/>
                    </a:lnTo>
                    <a:lnTo>
                      <a:pt x="642" y="194"/>
                    </a:lnTo>
                    <a:lnTo>
                      <a:pt x="615" y="195"/>
                    </a:lnTo>
                    <a:lnTo>
                      <a:pt x="588" y="193"/>
                    </a:lnTo>
                    <a:lnTo>
                      <a:pt x="547" y="187"/>
                    </a:lnTo>
                  </a:path>
                </a:pathLst>
              </a:custGeom>
              <a:noFill/>
              <a:ln w="4763">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591" name="Group 74"/>
              <p:cNvGrpSpPr>
                <a:grpSpLocks/>
              </p:cNvGrpSpPr>
              <p:nvPr/>
            </p:nvGrpSpPr>
            <p:grpSpPr bwMode="auto">
              <a:xfrm>
                <a:off x="2505" y="1787"/>
                <a:ext cx="89" cy="34"/>
                <a:chOff x="2505" y="1787"/>
                <a:chExt cx="89" cy="34"/>
              </a:xfrm>
            </p:grpSpPr>
            <p:grpSp>
              <p:nvGrpSpPr>
                <p:cNvPr id="139592" name="Group 75"/>
                <p:cNvGrpSpPr>
                  <a:grpSpLocks/>
                </p:cNvGrpSpPr>
                <p:nvPr/>
              </p:nvGrpSpPr>
              <p:grpSpPr bwMode="auto">
                <a:xfrm>
                  <a:off x="2505" y="1787"/>
                  <a:ext cx="89" cy="34"/>
                  <a:chOff x="2505" y="1787"/>
                  <a:chExt cx="89" cy="34"/>
                </a:xfrm>
              </p:grpSpPr>
              <p:sp>
                <p:nvSpPr>
                  <p:cNvPr id="139597" name="Freeform 76"/>
                  <p:cNvSpPr>
                    <a:spLocks/>
                  </p:cNvSpPr>
                  <p:nvPr/>
                </p:nvSpPr>
                <p:spPr bwMode="auto">
                  <a:xfrm>
                    <a:off x="2505" y="1787"/>
                    <a:ext cx="55" cy="22"/>
                  </a:xfrm>
                  <a:custGeom>
                    <a:avLst/>
                    <a:gdLst>
                      <a:gd name="T0" fmla="*/ 0 w 327"/>
                      <a:gd name="T1" fmla="*/ 0 h 131"/>
                      <a:gd name="T2" fmla="*/ 0 w 327"/>
                      <a:gd name="T3" fmla="*/ 0 h 131"/>
                      <a:gd name="T4" fmla="*/ 2 w 327"/>
                      <a:gd name="T5" fmla="*/ 0 h 131"/>
                      <a:gd name="T6" fmla="*/ 1 w 327"/>
                      <a:gd name="T7" fmla="*/ 1 h 131"/>
                      <a:gd name="T8" fmla="*/ 0 w 327"/>
                      <a:gd name="T9" fmla="*/ 0 h 131"/>
                      <a:gd name="T10" fmla="*/ 0 60000 65536"/>
                      <a:gd name="T11" fmla="*/ 0 60000 65536"/>
                      <a:gd name="T12" fmla="*/ 0 60000 65536"/>
                      <a:gd name="T13" fmla="*/ 0 60000 65536"/>
                      <a:gd name="T14" fmla="*/ 0 60000 65536"/>
                      <a:gd name="T15" fmla="*/ 0 w 327"/>
                      <a:gd name="T16" fmla="*/ 0 h 131"/>
                      <a:gd name="T17" fmla="*/ 327 w 327"/>
                      <a:gd name="T18" fmla="*/ 131 h 131"/>
                    </a:gdLst>
                    <a:ahLst/>
                    <a:cxnLst>
                      <a:cxn ang="T10">
                        <a:pos x="T0" y="T1"/>
                      </a:cxn>
                      <a:cxn ang="T11">
                        <a:pos x="T2" y="T3"/>
                      </a:cxn>
                      <a:cxn ang="T12">
                        <a:pos x="T4" y="T5"/>
                      </a:cxn>
                      <a:cxn ang="T13">
                        <a:pos x="T6" y="T7"/>
                      </a:cxn>
                      <a:cxn ang="T14">
                        <a:pos x="T8" y="T9"/>
                      </a:cxn>
                    </a:cxnLst>
                    <a:rect l="T15" t="T16" r="T17" b="T18"/>
                    <a:pathLst>
                      <a:path w="327" h="131">
                        <a:moveTo>
                          <a:pt x="0" y="78"/>
                        </a:moveTo>
                        <a:lnTo>
                          <a:pt x="86" y="0"/>
                        </a:lnTo>
                        <a:lnTo>
                          <a:pt x="327" y="44"/>
                        </a:lnTo>
                        <a:lnTo>
                          <a:pt x="232" y="131"/>
                        </a:lnTo>
                        <a:lnTo>
                          <a:pt x="0" y="7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98" name="Freeform 77"/>
                  <p:cNvSpPr>
                    <a:spLocks/>
                  </p:cNvSpPr>
                  <p:nvPr/>
                </p:nvSpPr>
                <p:spPr bwMode="auto">
                  <a:xfrm>
                    <a:off x="2506" y="1800"/>
                    <a:ext cx="38" cy="21"/>
                  </a:xfrm>
                  <a:custGeom>
                    <a:avLst/>
                    <a:gdLst>
                      <a:gd name="T0" fmla="*/ 0 w 232"/>
                      <a:gd name="T1" fmla="*/ 0 h 124"/>
                      <a:gd name="T2" fmla="*/ 0 w 232"/>
                      <a:gd name="T3" fmla="*/ 0 h 124"/>
                      <a:gd name="T4" fmla="*/ 0 w 232"/>
                      <a:gd name="T5" fmla="*/ 0 h 124"/>
                      <a:gd name="T6" fmla="*/ 1 w 232"/>
                      <a:gd name="T7" fmla="*/ 1 h 124"/>
                      <a:gd name="T8" fmla="*/ 1 w 232"/>
                      <a:gd name="T9" fmla="*/ 0 h 124"/>
                      <a:gd name="T10" fmla="*/ 0 w 232"/>
                      <a:gd name="T11" fmla="*/ 0 h 124"/>
                      <a:gd name="T12" fmla="*/ 0 60000 65536"/>
                      <a:gd name="T13" fmla="*/ 0 60000 65536"/>
                      <a:gd name="T14" fmla="*/ 0 60000 65536"/>
                      <a:gd name="T15" fmla="*/ 0 60000 65536"/>
                      <a:gd name="T16" fmla="*/ 0 60000 65536"/>
                      <a:gd name="T17" fmla="*/ 0 60000 65536"/>
                      <a:gd name="T18" fmla="*/ 0 w 232"/>
                      <a:gd name="T19" fmla="*/ 0 h 124"/>
                      <a:gd name="T20" fmla="*/ 232 w 232"/>
                      <a:gd name="T21" fmla="*/ 124 h 124"/>
                    </a:gdLst>
                    <a:ahLst/>
                    <a:cxnLst>
                      <a:cxn ang="T12">
                        <a:pos x="T0" y="T1"/>
                      </a:cxn>
                      <a:cxn ang="T13">
                        <a:pos x="T2" y="T3"/>
                      </a:cxn>
                      <a:cxn ang="T14">
                        <a:pos x="T4" y="T5"/>
                      </a:cxn>
                      <a:cxn ang="T15">
                        <a:pos x="T6" y="T7"/>
                      </a:cxn>
                      <a:cxn ang="T16">
                        <a:pos x="T8" y="T9"/>
                      </a:cxn>
                      <a:cxn ang="T17">
                        <a:pos x="T10" y="T11"/>
                      </a:cxn>
                    </a:cxnLst>
                    <a:rect l="T18" t="T19" r="T20" b="T21"/>
                    <a:pathLst>
                      <a:path w="232" h="124">
                        <a:moveTo>
                          <a:pt x="0" y="0"/>
                        </a:moveTo>
                        <a:lnTo>
                          <a:pt x="0" y="69"/>
                        </a:lnTo>
                        <a:lnTo>
                          <a:pt x="2" y="69"/>
                        </a:lnTo>
                        <a:lnTo>
                          <a:pt x="232" y="124"/>
                        </a:lnTo>
                        <a:lnTo>
                          <a:pt x="232" y="53"/>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99" name="Freeform 78"/>
                  <p:cNvSpPr>
                    <a:spLocks/>
                  </p:cNvSpPr>
                  <p:nvPr/>
                </p:nvSpPr>
                <p:spPr bwMode="auto">
                  <a:xfrm>
                    <a:off x="2544" y="1794"/>
                    <a:ext cx="50" cy="27"/>
                  </a:xfrm>
                  <a:custGeom>
                    <a:avLst/>
                    <a:gdLst>
                      <a:gd name="T0" fmla="*/ 0 w 296"/>
                      <a:gd name="T1" fmla="*/ 1 h 158"/>
                      <a:gd name="T2" fmla="*/ 1 w 296"/>
                      <a:gd name="T3" fmla="*/ 0 h 158"/>
                      <a:gd name="T4" fmla="*/ 1 w 296"/>
                      <a:gd name="T5" fmla="*/ 0 h 158"/>
                      <a:gd name="T6" fmla="*/ 1 w 296"/>
                      <a:gd name="T7" fmla="*/ 1 h 158"/>
                      <a:gd name="T8" fmla="*/ 0 w 296"/>
                      <a:gd name="T9" fmla="*/ 1 h 158"/>
                      <a:gd name="T10" fmla="*/ 0 w 296"/>
                      <a:gd name="T11" fmla="*/ 1 h 158"/>
                      <a:gd name="T12" fmla="*/ 0 60000 65536"/>
                      <a:gd name="T13" fmla="*/ 0 60000 65536"/>
                      <a:gd name="T14" fmla="*/ 0 60000 65536"/>
                      <a:gd name="T15" fmla="*/ 0 60000 65536"/>
                      <a:gd name="T16" fmla="*/ 0 60000 65536"/>
                      <a:gd name="T17" fmla="*/ 0 60000 65536"/>
                      <a:gd name="T18" fmla="*/ 0 w 296"/>
                      <a:gd name="T19" fmla="*/ 0 h 158"/>
                      <a:gd name="T20" fmla="*/ 296 w 296"/>
                      <a:gd name="T21" fmla="*/ 158 h 158"/>
                    </a:gdLst>
                    <a:ahLst/>
                    <a:cxnLst>
                      <a:cxn ang="T12">
                        <a:pos x="T0" y="T1"/>
                      </a:cxn>
                      <a:cxn ang="T13">
                        <a:pos x="T2" y="T3"/>
                      </a:cxn>
                      <a:cxn ang="T14">
                        <a:pos x="T4" y="T5"/>
                      </a:cxn>
                      <a:cxn ang="T15">
                        <a:pos x="T6" y="T7"/>
                      </a:cxn>
                      <a:cxn ang="T16">
                        <a:pos x="T8" y="T9"/>
                      </a:cxn>
                      <a:cxn ang="T17">
                        <a:pos x="T10" y="T11"/>
                      </a:cxn>
                    </a:cxnLst>
                    <a:rect l="T18" t="T19" r="T20" b="T21"/>
                    <a:pathLst>
                      <a:path w="296" h="158">
                        <a:moveTo>
                          <a:pt x="0" y="85"/>
                        </a:moveTo>
                        <a:lnTo>
                          <a:pt x="94" y="0"/>
                        </a:lnTo>
                        <a:lnTo>
                          <a:pt x="296" y="22"/>
                        </a:lnTo>
                        <a:lnTo>
                          <a:pt x="296" y="88"/>
                        </a:lnTo>
                        <a:lnTo>
                          <a:pt x="0" y="158"/>
                        </a:lnTo>
                        <a:lnTo>
                          <a:pt x="0" y="8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00" name="Freeform 79"/>
                  <p:cNvSpPr>
                    <a:spLocks/>
                  </p:cNvSpPr>
                  <p:nvPr/>
                </p:nvSpPr>
                <p:spPr bwMode="auto">
                  <a:xfrm>
                    <a:off x="2520" y="1787"/>
                    <a:ext cx="74" cy="11"/>
                  </a:xfrm>
                  <a:custGeom>
                    <a:avLst/>
                    <a:gdLst>
                      <a:gd name="T0" fmla="*/ 0 w 443"/>
                      <a:gd name="T1" fmla="*/ 0 h 65"/>
                      <a:gd name="T2" fmla="*/ 1 w 443"/>
                      <a:gd name="T3" fmla="*/ 0 h 65"/>
                      <a:gd name="T4" fmla="*/ 2 w 443"/>
                      <a:gd name="T5" fmla="*/ 0 h 65"/>
                      <a:gd name="T6" fmla="*/ 1 w 443"/>
                      <a:gd name="T7" fmla="*/ 0 h 65"/>
                      <a:gd name="T8" fmla="*/ 0 w 443"/>
                      <a:gd name="T9" fmla="*/ 0 h 65"/>
                      <a:gd name="T10" fmla="*/ 0 60000 65536"/>
                      <a:gd name="T11" fmla="*/ 0 60000 65536"/>
                      <a:gd name="T12" fmla="*/ 0 60000 65536"/>
                      <a:gd name="T13" fmla="*/ 0 60000 65536"/>
                      <a:gd name="T14" fmla="*/ 0 60000 65536"/>
                      <a:gd name="T15" fmla="*/ 0 w 443"/>
                      <a:gd name="T16" fmla="*/ 0 h 65"/>
                      <a:gd name="T17" fmla="*/ 443 w 443"/>
                      <a:gd name="T18" fmla="*/ 65 h 65"/>
                    </a:gdLst>
                    <a:ahLst/>
                    <a:cxnLst>
                      <a:cxn ang="T10">
                        <a:pos x="T0" y="T1"/>
                      </a:cxn>
                      <a:cxn ang="T11">
                        <a:pos x="T2" y="T3"/>
                      </a:cxn>
                      <a:cxn ang="T12">
                        <a:pos x="T4" y="T5"/>
                      </a:cxn>
                      <a:cxn ang="T13">
                        <a:pos x="T6" y="T7"/>
                      </a:cxn>
                      <a:cxn ang="T14">
                        <a:pos x="T8" y="T9"/>
                      </a:cxn>
                    </a:cxnLst>
                    <a:rect l="T15" t="T16" r="T17" b="T18"/>
                    <a:pathLst>
                      <a:path w="443" h="65">
                        <a:moveTo>
                          <a:pt x="0" y="0"/>
                        </a:moveTo>
                        <a:lnTo>
                          <a:pt x="221" y="15"/>
                        </a:lnTo>
                        <a:lnTo>
                          <a:pt x="443" y="65"/>
                        </a:lnTo>
                        <a:lnTo>
                          <a:pt x="241" y="44"/>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93" name="Group 80"/>
                <p:cNvGrpSpPr>
                  <a:grpSpLocks/>
                </p:cNvGrpSpPr>
                <p:nvPr/>
              </p:nvGrpSpPr>
              <p:grpSpPr bwMode="auto">
                <a:xfrm>
                  <a:off x="2506" y="1797"/>
                  <a:ext cx="87" cy="14"/>
                  <a:chOff x="2506" y="1797"/>
                  <a:chExt cx="87" cy="14"/>
                </a:xfrm>
              </p:grpSpPr>
              <p:sp>
                <p:nvSpPr>
                  <p:cNvPr id="139594" name="Line 81"/>
                  <p:cNvSpPr>
                    <a:spLocks noChangeShapeType="1"/>
                  </p:cNvSpPr>
                  <p:nvPr/>
                </p:nvSpPr>
                <p:spPr bwMode="auto">
                  <a:xfrm>
                    <a:off x="2506" y="1802"/>
                    <a:ext cx="39" cy="9"/>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95" name="Line 82"/>
                  <p:cNvSpPr>
                    <a:spLocks noChangeShapeType="1"/>
                  </p:cNvSpPr>
                  <p:nvPr/>
                </p:nvSpPr>
                <p:spPr bwMode="auto">
                  <a:xfrm flipV="1">
                    <a:off x="2545" y="1797"/>
                    <a:ext cx="16" cy="14"/>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96" name="Line 83"/>
                  <p:cNvSpPr>
                    <a:spLocks noChangeShapeType="1"/>
                  </p:cNvSpPr>
                  <p:nvPr/>
                </p:nvSpPr>
                <p:spPr bwMode="auto">
                  <a:xfrm>
                    <a:off x="2561" y="1797"/>
                    <a:ext cx="32" cy="2"/>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39499" name="Freeform 84"/>
            <p:cNvSpPr>
              <a:spLocks/>
            </p:cNvSpPr>
            <p:nvPr/>
          </p:nvSpPr>
          <p:spPr bwMode="auto">
            <a:xfrm>
              <a:off x="2483" y="1709"/>
              <a:ext cx="75" cy="71"/>
            </a:xfrm>
            <a:custGeom>
              <a:avLst/>
              <a:gdLst>
                <a:gd name="T0" fmla="*/ 0 w 455"/>
                <a:gd name="T1" fmla="*/ 1 h 425"/>
                <a:gd name="T2" fmla="*/ 2 w 455"/>
                <a:gd name="T3" fmla="*/ 0 h 425"/>
                <a:gd name="T4" fmla="*/ 2 w 455"/>
                <a:gd name="T5" fmla="*/ 1 h 425"/>
                <a:gd name="T6" fmla="*/ 0 w 455"/>
                <a:gd name="T7" fmla="*/ 2 h 425"/>
                <a:gd name="T8" fmla="*/ 0 w 455"/>
                <a:gd name="T9" fmla="*/ 1 h 425"/>
                <a:gd name="T10" fmla="*/ 0 60000 65536"/>
                <a:gd name="T11" fmla="*/ 0 60000 65536"/>
                <a:gd name="T12" fmla="*/ 0 60000 65536"/>
                <a:gd name="T13" fmla="*/ 0 60000 65536"/>
                <a:gd name="T14" fmla="*/ 0 60000 65536"/>
                <a:gd name="T15" fmla="*/ 0 w 455"/>
                <a:gd name="T16" fmla="*/ 0 h 425"/>
                <a:gd name="T17" fmla="*/ 455 w 455"/>
                <a:gd name="T18" fmla="*/ 425 h 425"/>
              </a:gdLst>
              <a:ahLst/>
              <a:cxnLst>
                <a:cxn ang="T10">
                  <a:pos x="T0" y="T1"/>
                </a:cxn>
                <a:cxn ang="T11">
                  <a:pos x="T2" y="T3"/>
                </a:cxn>
                <a:cxn ang="T12">
                  <a:pos x="T4" y="T5"/>
                </a:cxn>
                <a:cxn ang="T13">
                  <a:pos x="T6" y="T7"/>
                </a:cxn>
                <a:cxn ang="T14">
                  <a:pos x="T8" y="T9"/>
                </a:cxn>
              </a:cxnLst>
              <a:rect l="T15" t="T16" r="T17" b="T18"/>
              <a:pathLst>
                <a:path w="455" h="425">
                  <a:moveTo>
                    <a:pt x="0" y="213"/>
                  </a:moveTo>
                  <a:lnTo>
                    <a:pt x="455" y="0"/>
                  </a:lnTo>
                  <a:lnTo>
                    <a:pt x="455" y="171"/>
                  </a:lnTo>
                  <a:lnTo>
                    <a:pt x="0" y="425"/>
                  </a:lnTo>
                  <a:lnTo>
                    <a:pt x="0" y="21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0" name="Freeform 85"/>
            <p:cNvSpPr>
              <a:spLocks/>
            </p:cNvSpPr>
            <p:nvPr/>
          </p:nvSpPr>
          <p:spPr bwMode="auto">
            <a:xfrm>
              <a:off x="2482" y="1642"/>
              <a:ext cx="78" cy="105"/>
            </a:xfrm>
            <a:custGeom>
              <a:avLst/>
              <a:gdLst>
                <a:gd name="T0" fmla="*/ 0 w 469"/>
                <a:gd name="T1" fmla="*/ 1 h 629"/>
                <a:gd name="T2" fmla="*/ 2 w 469"/>
                <a:gd name="T3" fmla="*/ 0 h 629"/>
                <a:gd name="T4" fmla="*/ 2 w 469"/>
                <a:gd name="T5" fmla="*/ 2 h 629"/>
                <a:gd name="T6" fmla="*/ 0 w 469"/>
                <a:gd name="T7" fmla="*/ 3 h 629"/>
                <a:gd name="T8" fmla="*/ 0 w 469"/>
                <a:gd name="T9" fmla="*/ 1 h 629"/>
                <a:gd name="T10" fmla="*/ 0 60000 65536"/>
                <a:gd name="T11" fmla="*/ 0 60000 65536"/>
                <a:gd name="T12" fmla="*/ 0 60000 65536"/>
                <a:gd name="T13" fmla="*/ 0 60000 65536"/>
                <a:gd name="T14" fmla="*/ 0 60000 65536"/>
                <a:gd name="T15" fmla="*/ 0 w 469"/>
                <a:gd name="T16" fmla="*/ 0 h 629"/>
                <a:gd name="T17" fmla="*/ 469 w 469"/>
                <a:gd name="T18" fmla="*/ 629 h 629"/>
              </a:gdLst>
              <a:ahLst/>
              <a:cxnLst>
                <a:cxn ang="T10">
                  <a:pos x="T0" y="T1"/>
                </a:cxn>
                <a:cxn ang="T11">
                  <a:pos x="T2" y="T3"/>
                </a:cxn>
                <a:cxn ang="T12">
                  <a:pos x="T4" y="T5"/>
                </a:cxn>
                <a:cxn ang="T13">
                  <a:pos x="T6" y="T7"/>
                </a:cxn>
                <a:cxn ang="T14">
                  <a:pos x="T8" y="T9"/>
                </a:cxn>
              </a:cxnLst>
              <a:rect l="T15" t="T16" r="T17" b="T18"/>
              <a:pathLst>
                <a:path w="469" h="629">
                  <a:moveTo>
                    <a:pt x="0" y="133"/>
                  </a:moveTo>
                  <a:lnTo>
                    <a:pt x="469" y="0"/>
                  </a:lnTo>
                  <a:lnTo>
                    <a:pt x="469" y="415"/>
                  </a:lnTo>
                  <a:lnTo>
                    <a:pt x="1" y="629"/>
                  </a:lnTo>
                  <a:lnTo>
                    <a:pt x="0" y="133"/>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1" name="Freeform 86"/>
            <p:cNvSpPr>
              <a:spLocks/>
            </p:cNvSpPr>
            <p:nvPr/>
          </p:nvSpPr>
          <p:spPr bwMode="auto">
            <a:xfrm>
              <a:off x="2270" y="1455"/>
              <a:ext cx="193" cy="160"/>
            </a:xfrm>
            <a:custGeom>
              <a:avLst/>
              <a:gdLst>
                <a:gd name="T0" fmla="*/ 0 w 1158"/>
                <a:gd name="T1" fmla="*/ 0 h 961"/>
                <a:gd name="T2" fmla="*/ 5 w 1158"/>
                <a:gd name="T3" fmla="*/ 0 h 961"/>
                <a:gd name="T4" fmla="*/ 5 w 1158"/>
                <a:gd name="T5" fmla="*/ 4 h 961"/>
                <a:gd name="T6" fmla="*/ 0 w 1158"/>
                <a:gd name="T7" fmla="*/ 4 h 961"/>
                <a:gd name="T8" fmla="*/ 0 w 1158"/>
                <a:gd name="T9" fmla="*/ 0 h 961"/>
                <a:gd name="T10" fmla="*/ 0 60000 65536"/>
                <a:gd name="T11" fmla="*/ 0 60000 65536"/>
                <a:gd name="T12" fmla="*/ 0 60000 65536"/>
                <a:gd name="T13" fmla="*/ 0 60000 65536"/>
                <a:gd name="T14" fmla="*/ 0 60000 65536"/>
                <a:gd name="T15" fmla="*/ 0 w 1158"/>
                <a:gd name="T16" fmla="*/ 0 h 961"/>
                <a:gd name="T17" fmla="*/ 1158 w 1158"/>
                <a:gd name="T18" fmla="*/ 961 h 961"/>
              </a:gdLst>
              <a:ahLst/>
              <a:cxnLst>
                <a:cxn ang="T10">
                  <a:pos x="T0" y="T1"/>
                </a:cxn>
                <a:cxn ang="T11">
                  <a:pos x="T2" y="T3"/>
                </a:cxn>
                <a:cxn ang="T12">
                  <a:pos x="T4" y="T5"/>
                </a:cxn>
                <a:cxn ang="T13">
                  <a:pos x="T6" y="T7"/>
                </a:cxn>
                <a:cxn ang="T14">
                  <a:pos x="T8" y="T9"/>
                </a:cxn>
              </a:cxnLst>
              <a:rect l="T15" t="T16" r="T17" b="T18"/>
              <a:pathLst>
                <a:path w="1158" h="961">
                  <a:moveTo>
                    <a:pt x="46" y="0"/>
                  </a:moveTo>
                  <a:lnTo>
                    <a:pt x="1158" y="0"/>
                  </a:lnTo>
                  <a:lnTo>
                    <a:pt x="1113" y="961"/>
                  </a:lnTo>
                  <a:lnTo>
                    <a:pt x="0" y="906"/>
                  </a:lnTo>
                  <a:lnTo>
                    <a:pt x="46"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2" name="Freeform 87"/>
            <p:cNvSpPr>
              <a:spLocks/>
            </p:cNvSpPr>
            <p:nvPr/>
          </p:nvSpPr>
          <p:spPr bwMode="auto">
            <a:xfrm>
              <a:off x="2144" y="1724"/>
              <a:ext cx="360" cy="73"/>
            </a:xfrm>
            <a:custGeom>
              <a:avLst/>
              <a:gdLst>
                <a:gd name="T0" fmla="*/ 2 w 2160"/>
                <a:gd name="T1" fmla="*/ 0 h 439"/>
                <a:gd name="T2" fmla="*/ 10 w 2160"/>
                <a:gd name="T3" fmla="*/ 1 h 439"/>
                <a:gd name="T4" fmla="*/ 10 w 2160"/>
                <a:gd name="T5" fmla="*/ 1 h 439"/>
                <a:gd name="T6" fmla="*/ 9 w 2160"/>
                <a:gd name="T7" fmla="*/ 2 h 439"/>
                <a:gd name="T8" fmla="*/ 0 w 2160"/>
                <a:gd name="T9" fmla="*/ 1 h 439"/>
                <a:gd name="T10" fmla="*/ 1 w 2160"/>
                <a:gd name="T11" fmla="*/ 1 h 439"/>
                <a:gd name="T12" fmla="*/ 2 w 2160"/>
                <a:gd name="T13" fmla="*/ 0 h 439"/>
                <a:gd name="T14" fmla="*/ 0 60000 65536"/>
                <a:gd name="T15" fmla="*/ 0 60000 65536"/>
                <a:gd name="T16" fmla="*/ 0 60000 65536"/>
                <a:gd name="T17" fmla="*/ 0 60000 65536"/>
                <a:gd name="T18" fmla="*/ 0 60000 65536"/>
                <a:gd name="T19" fmla="*/ 0 60000 65536"/>
                <a:gd name="T20" fmla="*/ 0 60000 65536"/>
                <a:gd name="T21" fmla="*/ 0 w 2160"/>
                <a:gd name="T22" fmla="*/ 0 h 439"/>
                <a:gd name="T23" fmla="*/ 2160 w 2160"/>
                <a:gd name="T24" fmla="*/ 439 h 4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 h="439">
                  <a:moveTo>
                    <a:pt x="352" y="0"/>
                  </a:moveTo>
                  <a:lnTo>
                    <a:pt x="2160" y="179"/>
                  </a:lnTo>
                  <a:lnTo>
                    <a:pt x="2032" y="340"/>
                  </a:lnTo>
                  <a:lnTo>
                    <a:pt x="1908" y="439"/>
                  </a:lnTo>
                  <a:lnTo>
                    <a:pt x="0" y="220"/>
                  </a:lnTo>
                  <a:lnTo>
                    <a:pt x="143" y="158"/>
                  </a:lnTo>
                  <a:lnTo>
                    <a:pt x="35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503" name="Group 88"/>
            <p:cNvGrpSpPr>
              <a:grpSpLocks/>
            </p:cNvGrpSpPr>
            <p:nvPr/>
          </p:nvGrpSpPr>
          <p:grpSpPr bwMode="auto">
            <a:xfrm>
              <a:off x="2482" y="1649"/>
              <a:ext cx="77" cy="92"/>
              <a:chOff x="2482" y="1649"/>
              <a:chExt cx="77" cy="92"/>
            </a:xfrm>
          </p:grpSpPr>
          <p:sp>
            <p:nvSpPr>
              <p:cNvPr id="139581" name="Line 89"/>
              <p:cNvSpPr>
                <a:spLocks noChangeShapeType="1"/>
              </p:cNvSpPr>
              <p:nvPr/>
            </p:nvSpPr>
            <p:spPr bwMode="auto">
              <a:xfrm flipV="1">
                <a:off x="2482" y="1675"/>
                <a:ext cx="77" cy="28"/>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2" name="Line 90"/>
              <p:cNvSpPr>
                <a:spLocks noChangeShapeType="1"/>
              </p:cNvSpPr>
              <p:nvPr/>
            </p:nvSpPr>
            <p:spPr bwMode="auto">
              <a:xfrm flipV="1">
                <a:off x="2495" y="1683"/>
                <a:ext cx="64" cy="24"/>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3" name="Line 91"/>
              <p:cNvSpPr>
                <a:spLocks noChangeShapeType="1"/>
              </p:cNvSpPr>
              <p:nvPr/>
            </p:nvSpPr>
            <p:spPr bwMode="auto">
              <a:xfrm flipV="1">
                <a:off x="2495" y="1690"/>
                <a:ext cx="64"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4" name="Line 92"/>
              <p:cNvSpPr>
                <a:spLocks noChangeShapeType="1"/>
              </p:cNvSpPr>
              <p:nvPr/>
            </p:nvSpPr>
            <p:spPr bwMode="auto">
              <a:xfrm flipV="1">
                <a:off x="2495" y="1698"/>
                <a:ext cx="64"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5" name="Line 93"/>
              <p:cNvSpPr>
                <a:spLocks noChangeShapeType="1"/>
              </p:cNvSpPr>
              <p:nvPr/>
            </p:nvSpPr>
            <p:spPr bwMode="auto">
              <a:xfrm flipV="1">
                <a:off x="2495" y="1705"/>
                <a:ext cx="64" cy="2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6" name="Line 94"/>
              <p:cNvSpPr>
                <a:spLocks noChangeShapeType="1"/>
              </p:cNvSpPr>
              <p:nvPr/>
            </p:nvSpPr>
            <p:spPr bwMode="auto">
              <a:xfrm flipV="1">
                <a:off x="2495" y="1667"/>
                <a:ext cx="64" cy="22"/>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7" name="Line 95"/>
              <p:cNvSpPr>
                <a:spLocks noChangeShapeType="1"/>
              </p:cNvSpPr>
              <p:nvPr/>
            </p:nvSpPr>
            <p:spPr bwMode="auto">
              <a:xfrm flipV="1">
                <a:off x="2496" y="1658"/>
                <a:ext cx="63" cy="20"/>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8" name="Line 96"/>
              <p:cNvSpPr>
                <a:spLocks noChangeShapeType="1"/>
              </p:cNvSpPr>
              <p:nvPr/>
            </p:nvSpPr>
            <p:spPr bwMode="auto">
              <a:xfrm flipV="1">
                <a:off x="2495" y="1649"/>
                <a:ext cx="64" cy="1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9" name="Line 97"/>
              <p:cNvSpPr>
                <a:spLocks noChangeShapeType="1"/>
              </p:cNvSpPr>
              <p:nvPr/>
            </p:nvSpPr>
            <p:spPr bwMode="auto">
              <a:xfrm flipH="1">
                <a:off x="2495" y="1662"/>
                <a:ext cx="1" cy="7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04" name="Group 98"/>
            <p:cNvGrpSpPr>
              <a:grpSpLocks/>
            </p:cNvGrpSpPr>
            <p:nvPr/>
          </p:nvGrpSpPr>
          <p:grpSpPr bwMode="auto">
            <a:xfrm>
              <a:off x="2244" y="1419"/>
              <a:ext cx="255" cy="235"/>
              <a:chOff x="2244" y="1419"/>
              <a:chExt cx="255" cy="235"/>
            </a:xfrm>
          </p:grpSpPr>
          <p:grpSp>
            <p:nvGrpSpPr>
              <p:cNvPr id="139564" name="Group 99"/>
              <p:cNvGrpSpPr>
                <a:grpSpLocks/>
              </p:cNvGrpSpPr>
              <p:nvPr/>
            </p:nvGrpSpPr>
            <p:grpSpPr bwMode="auto">
              <a:xfrm>
                <a:off x="2244" y="1419"/>
                <a:ext cx="255" cy="235"/>
                <a:chOff x="2244" y="1419"/>
                <a:chExt cx="255" cy="235"/>
              </a:xfrm>
            </p:grpSpPr>
            <p:grpSp>
              <p:nvGrpSpPr>
                <p:cNvPr id="139566" name="Group 100"/>
                <p:cNvGrpSpPr>
                  <a:grpSpLocks/>
                </p:cNvGrpSpPr>
                <p:nvPr/>
              </p:nvGrpSpPr>
              <p:grpSpPr bwMode="auto">
                <a:xfrm>
                  <a:off x="2244" y="1419"/>
                  <a:ext cx="255" cy="235"/>
                  <a:chOff x="2244" y="1419"/>
                  <a:chExt cx="255" cy="235"/>
                </a:xfrm>
              </p:grpSpPr>
              <p:sp>
                <p:nvSpPr>
                  <p:cNvPr id="139577" name="Freeform 101"/>
                  <p:cNvSpPr>
                    <a:spLocks/>
                  </p:cNvSpPr>
                  <p:nvPr/>
                </p:nvSpPr>
                <p:spPr bwMode="auto">
                  <a:xfrm>
                    <a:off x="2244" y="1419"/>
                    <a:ext cx="254" cy="235"/>
                  </a:xfrm>
                  <a:custGeom>
                    <a:avLst/>
                    <a:gdLst>
                      <a:gd name="T0" fmla="*/ 0 w 1526"/>
                      <a:gd name="T1" fmla="*/ 0 h 1412"/>
                      <a:gd name="T2" fmla="*/ 1 w 1526"/>
                      <a:gd name="T3" fmla="*/ 0 h 1412"/>
                      <a:gd name="T4" fmla="*/ 2 w 1526"/>
                      <a:gd name="T5" fmla="*/ 0 h 1412"/>
                      <a:gd name="T6" fmla="*/ 3 w 1526"/>
                      <a:gd name="T7" fmla="*/ 0 h 1412"/>
                      <a:gd name="T8" fmla="*/ 4 w 1526"/>
                      <a:gd name="T9" fmla="*/ 0 h 1412"/>
                      <a:gd name="T10" fmla="*/ 4 w 1526"/>
                      <a:gd name="T11" fmla="*/ 0 h 1412"/>
                      <a:gd name="T12" fmla="*/ 6 w 1526"/>
                      <a:gd name="T13" fmla="*/ 0 h 1412"/>
                      <a:gd name="T14" fmla="*/ 7 w 1526"/>
                      <a:gd name="T15" fmla="*/ 0 h 1412"/>
                      <a:gd name="T16" fmla="*/ 7 w 1526"/>
                      <a:gd name="T17" fmla="*/ 0 h 1412"/>
                      <a:gd name="T18" fmla="*/ 7 w 1526"/>
                      <a:gd name="T19" fmla="*/ 0 h 1412"/>
                      <a:gd name="T20" fmla="*/ 7 w 1526"/>
                      <a:gd name="T21" fmla="*/ 0 h 1412"/>
                      <a:gd name="T22" fmla="*/ 7 w 1526"/>
                      <a:gd name="T23" fmla="*/ 0 h 1412"/>
                      <a:gd name="T24" fmla="*/ 7 w 1526"/>
                      <a:gd name="T25" fmla="*/ 0 h 1412"/>
                      <a:gd name="T26" fmla="*/ 7 w 1526"/>
                      <a:gd name="T27" fmla="*/ 6 h 1412"/>
                      <a:gd name="T28" fmla="*/ 7 w 1526"/>
                      <a:gd name="T29" fmla="*/ 6 h 1412"/>
                      <a:gd name="T30" fmla="*/ 7 w 1526"/>
                      <a:gd name="T31" fmla="*/ 6 h 1412"/>
                      <a:gd name="T32" fmla="*/ 4 w 1526"/>
                      <a:gd name="T33" fmla="*/ 6 h 1412"/>
                      <a:gd name="T34" fmla="*/ 2 w 1526"/>
                      <a:gd name="T35" fmla="*/ 6 h 1412"/>
                      <a:gd name="T36" fmla="*/ 0 w 1526"/>
                      <a:gd name="T37" fmla="*/ 6 h 1412"/>
                      <a:gd name="T38" fmla="*/ 0 w 1526"/>
                      <a:gd name="T39" fmla="*/ 6 h 1412"/>
                      <a:gd name="T40" fmla="*/ 0 w 1526"/>
                      <a:gd name="T41" fmla="*/ 0 h 1412"/>
                      <a:gd name="T42" fmla="*/ 0 w 1526"/>
                      <a:gd name="T43" fmla="*/ 0 h 14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26"/>
                      <a:gd name="T67" fmla="*/ 0 h 1412"/>
                      <a:gd name="T68" fmla="*/ 1526 w 1526"/>
                      <a:gd name="T69" fmla="*/ 1412 h 14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26" h="1412">
                        <a:moveTo>
                          <a:pt x="122" y="24"/>
                        </a:moveTo>
                        <a:lnTo>
                          <a:pt x="253" y="17"/>
                        </a:lnTo>
                        <a:lnTo>
                          <a:pt x="430" y="5"/>
                        </a:lnTo>
                        <a:lnTo>
                          <a:pt x="615" y="0"/>
                        </a:lnTo>
                        <a:lnTo>
                          <a:pt x="832" y="0"/>
                        </a:lnTo>
                        <a:lnTo>
                          <a:pt x="984" y="3"/>
                        </a:lnTo>
                        <a:lnTo>
                          <a:pt x="1217" y="11"/>
                        </a:lnTo>
                        <a:lnTo>
                          <a:pt x="1444" y="23"/>
                        </a:lnTo>
                        <a:lnTo>
                          <a:pt x="1497" y="25"/>
                        </a:lnTo>
                        <a:lnTo>
                          <a:pt x="1509" y="30"/>
                        </a:lnTo>
                        <a:lnTo>
                          <a:pt x="1517" y="36"/>
                        </a:lnTo>
                        <a:lnTo>
                          <a:pt x="1525" y="47"/>
                        </a:lnTo>
                        <a:lnTo>
                          <a:pt x="1526" y="59"/>
                        </a:lnTo>
                        <a:lnTo>
                          <a:pt x="1469" y="1386"/>
                        </a:lnTo>
                        <a:lnTo>
                          <a:pt x="1461" y="1406"/>
                        </a:lnTo>
                        <a:lnTo>
                          <a:pt x="1444" y="1412"/>
                        </a:lnTo>
                        <a:lnTo>
                          <a:pt x="951" y="1379"/>
                        </a:lnTo>
                        <a:lnTo>
                          <a:pt x="467" y="1344"/>
                        </a:lnTo>
                        <a:lnTo>
                          <a:pt x="23" y="1312"/>
                        </a:lnTo>
                        <a:lnTo>
                          <a:pt x="0" y="1278"/>
                        </a:lnTo>
                        <a:lnTo>
                          <a:pt x="68" y="67"/>
                        </a:lnTo>
                        <a:lnTo>
                          <a:pt x="122" y="2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8" name="Arc 102"/>
                  <p:cNvSpPr>
                    <a:spLocks/>
                  </p:cNvSpPr>
                  <p:nvPr/>
                </p:nvSpPr>
                <p:spPr bwMode="auto">
                  <a:xfrm>
                    <a:off x="2492" y="1423"/>
                    <a:ext cx="7"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9" name="Arc 103"/>
                  <p:cNvSpPr>
                    <a:spLocks/>
                  </p:cNvSpPr>
                  <p:nvPr/>
                </p:nvSpPr>
                <p:spPr bwMode="auto">
                  <a:xfrm>
                    <a:off x="2256" y="1424"/>
                    <a:ext cx="12" cy="9"/>
                  </a:xfrm>
                  <a:custGeom>
                    <a:avLst/>
                    <a:gdLst>
                      <a:gd name="T0" fmla="*/ 0 w 21490"/>
                      <a:gd name="T1" fmla="*/ 0 h 21538"/>
                      <a:gd name="T2" fmla="*/ 0 w 21490"/>
                      <a:gd name="T3" fmla="*/ 0 h 21538"/>
                      <a:gd name="T4" fmla="*/ 0 w 21490"/>
                      <a:gd name="T5" fmla="*/ 0 h 21538"/>
                      <a:gd name="T6" fmla="*/ 0 60000 65536"/>
                      <a:gd name="T7" fmla="*/ 0 60000 65536"/>
                      <a:gd name="T8" fmla="*/ 0 60000 65536"/>
                      <a:gd name="T9" fmla="*/ 0 w 21490"/>
                      <a:gd name="T10" fmla="*/ 0 h 21538"/>
                      <a:gd name="T11" fmla="*/ 21490 w 21490"/>
                      <a:gd name="T12" fmla="*/ 21538 h 21538"/>
                    </a:gdLst>
                    <a:ahLst/>
                    <a:cxnLst>
                      <a:cxn ang="T6">
                        <a:pos x="T0" y="T1"/>
                      </a:cxn>
                      <a:cxn ang="T7">
                        <a:pos x="T2" y="T3"/>
                      </a:cxn>
                      <a:cxn ang="T8">
                        <a:pos x="T4" y="T5"/>
                      </a:cxn>
                    </a:cxnLst>
                    <a:rect l="T9" t="T10" r="T11" b="T12"/>
                    <a:pathLst>
                      <a:path w="21490" h="21538" fill="none" extrusionOk="0">
                        <a:moveTo>
                          <a:pt x="-1" y="19362"/>
                        </a:moveTo>
                        <a:cubicBezTo>
                          <a:pt x="1053" y="8951"/>
                          <a:pt x="9418" y="793"/>
                          <a:pt x="19853" y="0"/>
                        </a:cubicBezTo>
                      </a:path>
                      <a:path w="21490" h="21538" stroke="0" extrusionOk="0">
                        <a:moveTo>
                          <a:pt x="-1" y="19362"/>
                        </a:moveTo>
                        <a:cubicBezTo>
                          <a:pt x="1053" y="8951"/>
                          <a:pt x="9418" y="793"/>
                          <a:pt x="19853" y="0"/>
                        </a:cubicBezTo>
                        <a:lnTo>
                          <a:pt x="21490" y="21538"/>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80" name="Arc 104"/>
                  <p:cNvSpPr>
                    <a:spLocks/>
                  </p:cNvSpPr>
                  <p:nvPr/>
                </p:nvSpPr>
                <p:spPr bwMode="auto">
                  <a:xfrm>
                    <a:off x="2244" y="1631"/>
                    <a:ext cx="5" cy="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67" name="Group 105"/>
                <p:cNvGrpSpPr>
                  <a:grpSpLocks/>
                </p:cNvGrpSpPr>
                <p:nvPr/>
              </p:nvGrpSpPr>
              <p:grpSpPr bwMode="auto">
                <a:xfrm>
                  <a:off x="2270" y="1455"/>
                  <a:ext cx="194" cy="160"/>
                  <a:chOff x="2270" y="1455"/>
                  <a:chExt cx="194" cy="160"/>
                </a:xfrm>
              </p:grpSpPr>
              <p:grpSp>
                <p:nvGrpSpPr>
                  <p:cNvPr id="139568" name="Group 106"/>
                  <p:cNvGrpSpPr>
                    <a:grpSpLocks/>
                  </p:cNvGrpSpPr>
                  <p:nvPr/>
                </p:nvGrpSpPr>
                <p:grpSpPr bwMode="auto">
                  <a:xfrm>
                    <a:off x="2270" y="1455"/>
                    <a:ext cx="194" cy="160"/>
                    <a:chOff x="2270" y="1455"/>
                    <a:chExt cx="194" cy="160"/>
                  </a:xfrm>
                </p:grpSpPr>
                <p:sp>
                  <p:nvSpPr>
                    <p:cNvPr id="139573" name="Freeform 107"/>
                    <p:cNvSpPr>
                      <a:spLocks/>
                    </p:cNvSpPr>
                    <p:nvPr/>
                  </p:nvSpPr>
                  <p:spPr bwMode="auto">
                    <a:xfrm>
                      <a:off x="2278" y="1455"/>
                      <a:ext cx="185" cy="3"/>
                    </a:xfrm>
                    <a:custGeom>
                      <a:avLst/>
                      <a:gdLst>
                        <a:gd name="T0" fmla="*/ 0 w 1111"/>
                        <a:gd name="T1" fmla="*/ 0 h 20"/>
                        <a:gd name="T2" fmla="*/ 5 w 1111"/>
                        <a:gd name="T3" fmla="*/ 0 h 20"/>
                        <a:gd name="T4" fmla="*/ 5 w 1111"/>
                        <a:gd name="T5" fmla="*/ 0 h 20"/>
                        <a:gd name="T6" fmla="*/ 0 w 1111"/>
                        <a:gd name="T7" fmla="*/ 0 h 20"/>
                        <a:gd name="T8" fmla="*/ 0 w 1111"/>
                        <a:gd name="T9" fmla="*/ 0 h 20"/>
                        <a:gd name="T10" fmla="*/ 0 60000 65536"/>
                        <a:gd name="T11" fmla="*/ 0 60000 65536"/>
                        <a:gd name="T12" fmla="*/ 0 60000 65536"/>
                        <a:gd name="T13" fmla="*/ 0 60000 65536"/>
                        <a:gd name="T14" fmla="*/ 0 60000 65536"/>
                        <a:gd name="T15" fmla="*/ 0 w 1111"/>
                        <a:gd name="T16" fmla="*/ 0 h 20"/>
                        <a:gd name="T17" fmla="*/ 1111 w 1111"/>
                        <a:gd name="T18" fmla="*/ 20 h 20"/>
                      </a:gdLst>
                      <a:ahLst/>
                      <a:cxnLst>
                        <a:cxn ang="T10">
                          <a:pos x="T0" y="T1"/>
                        </a:cxn>
                        <a:cxn ang="T11">
                          <a:pos x="T2" y="T3"/>
                        </a:cxn>
                        <a:cxn ang="T12">
                          <a:pos x="T4" y="T5"/>
                        </a:cxn>
                        <a:cxn ang="T13">
                          <a:pos x="T6" y="T7"/>
                        </a:cxn>
                        <a:cxn ang="T14">
                          <a:pos x="T8" y="T9"/>
                        </a:cxn>
                      </a:cxnLst>
                      <a:rect l="T15" t="T16" r="T17" b="T18"/>
                      <a:pathLst>
                        <a:path w="1111" h="20">
                          <a:moveTo>
                            <a:pt x="0" y="0"/>
                          </a:moveTo>
                          <a:lnTo>
                            <a:pt x="1111" y="1"/>
                          </a:lnTo>
                          <a:lnTo>
                            <a:pt x="1086" y="20"/>
                          </a:lnTo>
                          <a:lnTo>
                            <a:pt x="24" y="20"/>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4" name="Freeform 108"/>
                    <p:cNvSpPr>
                      <a:spLocks/>
                    </p:cNvSpPr>
                    <p:nvPr/>
                  </p:nvSpPr>
                  <p:spPr bwMode="auto">
                    <a:xfrm>
                      <a:off x="2452" y="1455"/>
                      <a:ext cx="12" cy="160"/>
                    </a:xfrm>
                    <a:custGeom>
                      <a:avLst/>
                      <a:gdLst>
                        <a:gd name="T0" fmla="*/ 0 w 72"/>
                        <a:gd name="T1" fmla="*/ 0 h 961"/>
                        <a:gd name="T2" fmla="*/ 0 w 72"/>
                        <a:gd name="T3" fmla="*/ 0 h 961"/>
                        <a:gd name="T4" fmla="*/ 0 w 72"/>
                        <a:gd name="T5" fmla="*/ 2 h 961"/>
                        <a:gd name="T6" fmla="*/ 0 w 72"/>
                        <a:gd name="T7" fmla="*/ 4 h 961"/>
                        <a:gd name="T8" fmla="*/ 0 w 72"/>
                        <a:gd name="T9" fmla="*/ 4 h 961"/>
                        <a:gd name="T10" fmla="*/ 0 w 72"/>
                        <a:gd name="T11" fmla="*/ 0 h 961"/>
                        <a:gd name="T12" fmla="*/ 0 60000 65536"/>
                        <a:gd name="T13" fmla="*/ 0 60000 65536"/>
                        <a:gd name="T14" fmla="*/ 0 60000 65536"/>
                        <a:gd name="T15" fmla="*/ 0 60000 65536"/>
                        <a:gd name="T16" fmla="*/ 0 60000 65536"/>
                        <a:gd name="T17" fmla="*/ 0 60000 65536"/>
                        <a:gd name="T18" fmla="*/ 0 w 72"/>
                        <a:gd name="T19" fmla="*/ 0 h 961"/>
                        <a:gd name="T20" fmla="*/ 72 w 72"/>
                        <a:gd name="T21" fmla="*/ 961 h 961"/>
                      </a:gdLst>
                      <a:ahLst/>
                      <a:cxnLst>
                        <a:cxn ang="T12">
                          <a:pos x="T0" y="T1"/>
                        </a:cxn>
                        <a:cxn ang="T13">
                          <a:pos x="T2" y="T3"/>
                        </a:cxn>
                        <a:cxn ang="T14">
                          <a:pos x="T4" y="T5"/>
                        </a:cxn>
                        <a:cxn ang="T15">
                          <a:pos x="T6" y="T7"/>
                        </a:cxn>
                        <a:cxn ang="T16">
                          <a:pos x="T8" y="T9"/>
                        </a:cxn>
                        <a:cxn ang="T17">
                          <a:pos x="T10" y="T11"/>
                        </a:cxn>
                      </a:cxnLst>
                      <a:rect l="T18" t="T19" r="T20" b="T21"/>
                      <a:pathLst>
                        <a:path w="72" h="961">
                          <a:moveTo>
                            <a:pt x="46" y="19"/>
                          </a:moveTo>
                          <a:lnTo>
                            <a:pt x="72" y="0"/>
                          </a:lnTo>
                          <a:lnTo>
                            <a:pt x="47" y="522"/>
                          </a:lnTo>
                          <a:lnTo>
                            <a:pt x="24" y="961"/>
                          </a:lnTo>
                          <a:lnTo>
                            <a:pt x="0" y="933"/>
                          </a:lnTo>
                          <a:lnTo>
                            <a:pt x="46"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5" name="Freeform 109"/>
                    <p:cNvSpPr>
                      <a:spLocks/>
                    </p:cNvSpPr>
                    <p:nvPr/>
                  </p:nvSpPr>
                  <p:spPr bwMode="auto">
                    <a:xfrm>
                      <a:off x="2270" y="1602"/>
                      <a:ext cx="186" cy="13"/>
                    </a:xfrm>
                    <a:custGeom>
                      <a:avLst/>
                      <a:gdLst>
                        <a:gd name="T0" fmla="*/ 0 w 1112"/>
                        <a:gd name="T1" fmla="*/ 0 h 79"/>
                        <a:gd name="T2" fmla="*/ 0 w 1112"/>
                        <a:gd name="T3" fmla="*/ 0 h 79"/>
                        <a:gd name="T4" fmla="*/ 5 w 1112"/>
                        <a:gd name="T5" fmla="*/ 0 h 79"/>
                        <a:gd name="T6" fmla="*/ 5 w 1112"/>
                        <a:gd name="T7" fmla="*/ 0 h 79"/>
                        <a:gd name="T8" fmla="*/ 0 w 1112"/>
                        <a:gd name="T9" fmla="*/ 0 h 79"/>
                        <a:gd name="T10" fmla="*/ 0 60000 65536"/>
                        <a:gd name="T11" fmla="*/ 0 60000 65536"/>
                        <a:gd name="T12" fmla="*/ 0 60000 65536"/>
                        <a:gd name="T13" fmla="*/ 0 60000 65536"/>
                        <a:gd name="T14" fmla="*/ 0 60000 65536"/>
                        <a:gd name="T15" fmla="*/ 0 w 1112"/>
                        <a:gd name="T16" fmla="*/ 0 h 79"/>
                        <a:gd name="T17" fmla="*/ 1112 w 1112"/>
                        <a:gd name="T18" fmla="*/ 79 h 79"/>
                      </a:gdLst>
                      <a:ahLst/>
                      <a:cxnLst>
                        <a:cxn ang="T10">
                          <a:pos x="T0" y="T1"/>
                        </a:cxn>
                        <a:cxn ang="T11">
                          <a:pos x="T2" y="T3"/>
                        </a:cxn>
                        <a:cxn ang="T12">
                          <a:pos x="T4" y="T5"/>
                        </a:cxn>
                        <a:cxn ang="T13">
                          <a:pos x="T6" y="T7"/>
                        </a:cxn>
                        <a:cxn ang="T14">
                          <a:pos x="T8" y="T9"/>
                        </a:cxn>
                      </a:cxnLst>
                      <a:rect l="T15" t="T16" r="T17" b="T18"/>
                      <a:pathLst>
                        <a:path w="1112" h="79">
                          <a:moveTo>
                            <a:pt x="26" y="0"/>
                          </a:moveTo>
                          <a:lnTo>
                            <a:pt x="0" y="25"/>
                          </a:lnTo>
                          <a:lnTo>
                            <a:pt x="1112" y="79"/>
                          </a:lnTo>
                          <a:lnTo>
                            <a:pt x="1088" y="53"/>
                          </a:lnTo>
                          <a:lnTo>
                            <a:pt x="26"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6" name="Freeform 110"/>
                    <p:cNvSpPr>
                      <a:spLocks/>
                    </p:cNvSpPr>
                    <p:nvPr/>
                  </p:nvSpPr>
                  <p:spPr bwMode="auto">
                    <a:xfrm>
                      <a:off x="2270" y="1455"/>
                      <a:ext cx="12" cy="151"/>
                    </a:xfrm>
                    <a:custGeom>
                      <a:avLst/>
                      <a:gdLst>
                        <a:gd name="T0" fmla="*/ 0 w 70"/>
                        <a:gd name="T1" fmla="*/ 0 h 906"/>
                        <a:gd name="T2" fmla="*/ 0 w 70"/>
                        <a:gd name="T3" fmla="*/ 0 h 906"/>
                        <a:gd name="T4" fmla="*/ 0 w 70"/>
                        <a:gd name="T5" fmla="*/ 4 h 906"/>
                        <a:gd name="T6" fmla="*/ 0 w 70"/>
                        <a:gd name="T7" fmla="*/ 4 h 906"/>
                        <a:gd name="T8" fmla="*/ 0 w 70"/>
                        <a:gd name="T9" fmla="*/ 0 h 906"/>
                        <a:gd name="T10" fmla="*/ 0 60000 65536"/>
                        <a:gd name="T11" fmla="*/ 0 60000 65536"/>
                        <a:gd name="T12" fmla="*/ 0 60000 65536"/>
                        <a:gd name="T13" fmla="*/ 0 60000 65536"/>
                        <a:gd name="T14" fmla="*/ 0 60000 65536"/>
                        <a:gd name="T15" fmla="*/ 0 w 70"/>
                        <a:gd name="T16" fmla="*/ 0 h 906"/>
                        <a:gd name="T17" fmla="*/ 70 w 70"/>
                        <a:gd name="T18" fmla="*/ 906 h 906"/>
                      </a:gdLst>
                      <a:ahLst/>
                      <a:cxnLst>
                        <a:cxn ang="T10">
                          <a:pos x="T0" y="T1"/>
                        </a:cxn>
                        <a:cxn ang="T11">
                          <a:pos x="T2" y="T3"/>
                        </a:cxn>
                        <a:cxn ang="T12">
                          <a:pos x="T4" y="T5"/>
                        </a:cxn>
                        <a:cxn ang="T13">
                          <a:pos x="T6" y="T7"/>
                        </a:cxn>
                        <a:cxn ang="T14">
                          <a:pos x="T8" y="T9"/>
                        </a:cxn>
                      </a:cxnLst>
                      <a:rect l="T15" t="T16" r="T17" b="T18"/>
                      <a:pathLst>
                        <a:path w="70" h="906">
                          <a:moveTo>
                            <a:pt x="46" y="0"/>
                          </a:moveTo>
                          <a:lnTo>
                            <a:pt x="70" y="19"/>
                          </a:lnTo>
                          <a:lnTo>
                            <a:pt x="26" y="881"/>
                          </a:lnTo>
                          <a:lnTo>
                            <a:pt x="0" y="906"/>
                          </a:lnTo>
                          <a:lnTo>
                            <a:pt x="46"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69" name="Group 111"/>
                  <p:cNvGrpSpPr>
                    <a:grpSpLocks/>
                  </p:cNvGrpSpPr>
                  <p:nvPr/>
                </p:nvGrpSpPr>
                <p:grpSpPr bwMode="auto">
                  <a:xfrm>
                    <a:off x="2275" y="1458"/>
                    <a:ext cx="184" cy="153"/>
                    <a:chOff x="2275" y="1458"/>
                    <a:chExt cx="184" cy="153"/>
                  </a:xfrm>
                </p:grpSpPr>
                <p:sp>
                  <p:nvSpPr>
                    <p:cNvPr id="139570" name="Freeform 112"/>
                    <p:cNvSpPr>
                      <a:spLocks/>
                    </p:cNvSpPr>
                    <p:nvPr/>
                  </p:nvSpPr>
                  <p:spPr bwMode="auto">
                    <a:xfrm>
                      <a:off x="2275" y="1458"/>
                      <a:ext cx="184" cy="153"/>
                    </a:xfrm>
                    <a:custGeom>
                      <a:avLst/>
                      <a:gdLst>
                        <a:gd name="T0" fmla="*/ 0 w 1107"/>
                        <a:gd name="T1" fmla="*/ 0 h 915"/>
                        <a:gd name="T2" fmla="*/ 5 w 1107"/>
                        <a:gd name="T3" fmla="*/ 0 h 915"/>
                        <a:gd name="T4" fmla="*/ 5 w 1107"/>
                        <a:gd name="T5" fmla="*/ 4 h 915"/>
                        <a:gd name="T6" fmla="*/ 0 w 1107"/>
                        <a:gd name="T7" fmla="*/ 4 h 915"/>
                        <a:gd name="T8" fmla="*/ 0 w 1107"/>
                        <a:gd name="T9" fmla="*/ 0 h 915"/>
                        <a:gd name="T10" fmla="*/ 0 60000 65536"/>
                        <a:gd name="T11" fmla="*/ 0 60000 65536"/>
                        <a:gd name="T12" fmla="*/ 0 60000 65536"/>
                        <a:gd name="T13" fmla="*/ 0 60000 65536"/>
                        <a:gd name="T14" fmla="*/ 0 60000 65536"/>
                        <a:gd name="T15" fmla="*/ 0 w 1107"/>
                        <a:gd name="T16" fmla="*/ 0 h 915"/>
                        <a:gd name="T17" fmla="*/ 1107 w 1107"/>
                        <a:gd name="T18" fmla="*/ 915 h 915"/>
                      </a:gdLst>
                      <a:ahLst/>
                      <a:cxnLst>
                        <a:cxn ang="T10">
                          <a:pos x="T0" y="T1"/>
                        </a:cxn>
                        <a:cxn ang="T11">
                          <a:pos x="T2" y="T3"/>
                        </a:cxn>
                        <a:cxn ang="T12">
                          <a:pos x="T4" y="T5"/>
                        </a:cxn>
                        <a:cxn ang="T13">
                          <a:pos x="T6" y="T7"/>
                        </a:cxn>
                        <a:cxn ang="T14">
                          <a:pos x="T8" y="T9"/>
                        </a:cxn>
                      </a:cxnLst>
                      <a:rect l="T15" t="T16" r="T17" b="T18"/>
                      <a:pathLst>
                        <a:path w="1107" h="915">
                          <a:moveTo>
                            <a:pt x="45" y="0"/>
                          </a:moveTo>
                          <a:lnTo>
                            <a:pt x="1107" y="0"/>
                          </a:lnTo>
                          <a:lnTo>
                            <a:pt x="1063" y="915"/>
                          </a:lnTo>
                          <a:lnTo>
                            <a:pt x="0" y="862"/>
                          </a:lnTo>
                          <a:lnTo>
                            <a:pt x="4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1" name="Freeform 113"/>
                    <p:cNvSpPr>
                      <a:spLocks/>
                    </p:cNvSpPr>
                    <p:nvPr/>
                  </p:nvSpPr>
                  <p:spPr bwMode="auto">
                    <a:xfrm>
                      <a:off x="2281" y="1464"/>
                      <a:ext cx="172" cy="141"/>
                    </a:xfrm>
                    <a:custGeom>
                      <a:avLst/>
                      <a:gdLst>
                        <a:gd name="T0" fmla="*/ 0 w 1032"/>
                        <a:gd name="T1" fmla="*/ 0 h 845"/>
                        <a:gd name="T2" fmla="*/ 5 w 1032"/>
                        <a:gd name="T3" fmla="*/ 0 h 845"/>
                        <a:gd name="T4" fmla="*/ 5 w 1032"/>
                        <a:gd name="T5" fmla="*/ 4 h 845"/>
                        <a:gd name="T6" fmla="*/ 0 w 1032"/>
                        <a:gd name="T7" fmla="*/ 4 h 845"/>
                        <a:gd name="T8" fmla="*/ 0 w 1032"/>
                        <a:gd name="T9" fmla="*/ 0 h 845"/>
                        <a:gd name="T10" fmla="*/ 0 60000 65536"/>
                        <a:gd name="T11" fmla="*/ 0 60000 65536"/>
                        <a:gd name="T12" fmla="*/ 0 60000 65536"/>
                        <a:gd name="T13" fmla="*/ 0 60000 65536"/>
                        <a:gd name="T14" fmla="*/ 0 60000 65536"/>
                        <a:gd name="T15" fmla="*/ 0 w 1032"/>
                        <a:gd name="T16" fmla="*/ 0 h 845"/>
                        <a:gd name="T17" fmla="*/ 1032 w 1032"/>
                        <a:gd name="T18" fmla="*/ 845 h 845"/>
                      </a:gdLst>
                      <a:ahLst/>
                      <a:cxnLst>
                        <a:cxn ang="T10">
                          <a:pos x="T0" y="T1"/>
                        </a:cxn>
                        <a:cxn ang="T11">
                          <a:pos x="T2" y="T3"/>
                        </a:cxn>
                        <a:cxn ang="T12">
                          <a:pos x="T4" y="T5"/>
                        </a:cxn>
                        <a:cxn ang="T13">
                          <a:pos x="T6" y="T7"/>
                        </a:cxn>
                        <a:cxn ang="T14">
                          <a:pos x="T8" y="T9"/>
                        </a:cxn>
                      </a:cxnLst>
                      <a:rect l="T15" t="T16" r="T17" b="T18"/>
                      <a:pathLst>
                        <a:path w="1032" h="845">
                          <a:moveTo>
                            <a:pt x="38" y="1"/>
                          </a:moveTo>
                          <a:lnTo>
                            <a:pt x="1032" y="0"/>
                          </a:lnTo>
                          <a:lnTo>
                            <a:pt x="990" y="845"/>
                          </a:lnTo>
                          <a:lnTo>
                            <a:pt x="0" y="802"/>
                          </a:lnTo>
                          <a:lnTo>
                            <a:pt x="38"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2" name="Freeform 114"/>
                    <p:cNvSpPr>
                      <a:spLocks/>
                    </p:cNvSpPr>
                    <p:nvPr/>
                  </p:nvSpPr>
                  <p:spPr bwMode="auto">
                    <a:xfrm>
                      <a:off x="2284" y="1473"/>
                      <a:ext cx="162" cy="127"/>
                    </a:xfrm>
                    <a:custGeom>
                      <a:avLst/>
                      <a:gdLst>
                        <a:gd name="T0" fmla="*/ 0 w 974"/>
                        <a:gd name="T1" fmla="*/ 0 h 762"/>
                        <a:gd name="T2" fmla="*/ 4 w 974"/>
                        <a:gd name="T3" fmla="*/ 0 h 762"/>
                        <a:gd name="T4" fmla="*/ 4 w 974"/>
                        <a:gd name="T5" fmla="*/ 4 h 762"/>
                        <a:gd name="T6" fmla="*/ 0 w 974"/>
                        <a:gd name="T7" fmla="*/ 3 h 762"/>
                        <a:gd name="T8" fmla="*/ 0 w 974"/>
                        <a:gd name="T9" fmla="*/ 0 h 762"/>
                        <a:gd name="T10" fmla="*/ 0 60000 65536"/>
                        <a:gd name="T11" fmla="*/ 0 60000 65536"/>
                        <a:gd name="T12" fmla="*/ 0 60000 65536"/>
                        <a:gd name="T13" fmla="*/ 0 60000 65536"/>
                        <a:gd name="T14" fmla="*/ 0 60000 65536"/>
                        <a:gd name="T15" fmla="*/ 0 w 974"/>
                        <a:gd name="T16" fmla="*/ 0 h 762"/>
                        <a:gd name="T17" fmla="*/ 974 w 974"/>
                        <a:gd name="T18" fmla="*/ 762 h 762"/>
                      </a:gdLst>
                      <a:ahLst/>
                      <a:cxnLst>
                        <a:cxn ang="T10">
                          <a:pos x="T0" y="T1"/>
                        </a:cxn>
                        <a:cxn ang="T11">
                          <a:pos x="T2" y="T3"/>
                        </a:cxn>
                        <a:cxn ang="T12">
                          <a:pos x="T4" y="T5"/>
                        </a:cxn>
                        <a:cxn ang="T13">
                          <a:pos x="T6" y="T7"/>
                        </a:cxn>
                        <a:cxn ang="T14">
                          <a:pos x="T8" y="T9"/>
                        </a:cxn>
                      </a:cxnLst>
                      <a:rect l="T15" t="T16" r="T17" b="T18"/>
                      <a:pathLst>
                        <a:path w="974" h="762">
                          <a:moveTo>
                            <a:pt x="35" y="0"/>
                          </a:moveTo>
                          <a:lnTo>
                            <a:pt x="974" y="0"/>
                          </a:lnTo>
                          <a:lnTo>
                            <a:pt x="934" y="762"/>
                          </a:lnTo>
                          <a:lnTo>
                            <a:pt x="0" y="724"/>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39565" name="Freeform 115"/>
              <p:cNvSpPr>
                <a:spLocks/>
              </p:cNvSpPr>
              <p:nvPr/>
            </p:nvSpPr>
            <p:spPr bwMode="auto">
              <a:xfrm>
                <a:off x="2448" y="1635"/>
                <a:ext cx="11" cy="4"/>
              </a:xfrm>
              <a:custGeom>
                <a:avLst/>
                <a:gdLst>
                  <a:gd name="T0" fmla="*/ 0 w 64"/>
                  <a:gd name="T1" fmla="*/ 0 h 22"/>
                  <a:gd name="T2" fmla="*/ 0 w 64"/>
                  <a:gd name="T3" fmla="*/ 0 h 22"/>
                  <a:gd name="T4" fmla="*/ 0 w 64"/>
                  <a:gd name="T5" fmla="*/ 0 h 22"/>
                  <a:gd name="T6" fmla="*/ 0 w 64"/>
                  <a:gd name="T7" fmla="*/ 0 h 22"/>
                  <a:gd name="T8" fmla="*/ 0 w 64"/>
                  <a:gd name="T9" fmla="*/ 0 h 22"/>
                  <a:gd name="T10" fmla="*/ 0 60000 65536"/>
                  <a:gd name="T11" fmla="*/ 0 60000 65536"/>
                  <a:gd name="T12" fmla="*/ 0 60000 65536"/>
                  <a:gd name="T13" fmla="*/ 0 60000 65536"/>
                  <a:gd name="T14" fmla="*/ 0 60000 65536"/>
                  <a:gd name="T15" fmla="*/ 0 w 64"/>
                  <a:gd name="T16" fmla="*/ 0 h 22"/>
                  <a:gd name="T17" fmla="*/ 64 w 64"/>
                  <a:gd name="T18" fmla="*/ 22 h 22"/>
                </a:gdLst>
                <a:ahLst/>
                <a:cxnLst>
                  <a:cxn ang="T10">
                    <a:pos x="T0" y="T1"/>
                  </a:cxn>
                  <a:cxn ang="T11">
                    <a:pos x="T2" y="T3"/>
                  </a:cxn>
                  <a:cxn ang="T12">
                    <a:pos x="T4" y="T5"/>
                  </a:cxn>
                  <a:cxn ang="T13">
                    <a:pos x="T6" y="T7"/>
                  </a:cxn>
                  <a:cxn ang="T14">
                    <a:pos x="T8" y="T9"/>
                  </a:cxn>
                </a:cxnLst>
                <a:rect l="T15" t="T16" r="T17" b="T18"/>
                <a:pathLst>
                  <a:path w="64" h="22">
                    <a:moveTo>
                      <a:pt x="0" y="0"/>
                    </a:moveTo>
                    <a:lnTo>
                      <a:pt x="64" y="1"/>
                    </a:lnTo>
                    <a:lnTo>
                      <a:pt x="64" y="22"/>
                    </a:lnTo>
                    <a:lnTo>
                      <a:pt x="0" y="19"/>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05" name="Group 116"/>
            <p:cNvGrpSpPr>
              <a:grpSpLocks/>
            </p:cNvGrpSpPr>
            <p:nvPr/>
          </p:nvGrpSpPr>
          <p:grpSpPr bwMode="auto">
            <a:xfrm>
              <a:off x="2144" y="1728"/>
              <a:ext cx="360" cy="82"/>
              <a:chOff x="2144" y="1728"/>
              <a:chExt cx="360" cy="82"/>
            </a:xfrm>
          </p:grpSpPr>
          <p:sp>
            <p:nvSpPr>
              <p:cNvPr id="139506" name="Freeform 117"/>
              <p:cNvSpPr>
                <a:spLocks/>
              </p:cNvSpPr>
              <p:nvPr/>
            </p:nvSpPr>
            <p:spPr bwMode="auto">
              <a:xfrm>
                <a:off x="2392" y="1753"/>
                <a:ext cx="87" cy="36"/>
              </a:xfrm>
              <a:custGeom>
                <a:avLst/>
                <a:gdLst>
                  <a:gd name="T0" fmla="*/ 1 w 518"/>
                  <a:gd name="T1" fmla="*/ 0 h 214"/>
                  <a:gd name="T2" fmla="*/ 0 w 518"/>
                  <a:gd name="T3" fmla="*/ 1 h 214"/>
                  <a:gd name="T4" fmla="*/ 0 w 518"/>
                  <a:gd name="T5" fmla="*/ 1 h 214"/>
                  <a:gd name="T6" fmla="*/ 2 w 518"/>
                  <a:gd name="T7" fmla="*/ 1 h 214"/>
                  <a:gd name="T8" fmla="*/ 2 w 518"/>
                  <a:gd name="T9" fmla="*/ 1 h 214"/>
                  <a:gd name="T10" fmla="*/ 3 w 518"/>
                  <a:gd name="T11" fmla="*/ 0 h 214"/>
                  <a:gd name="T12" fmla="*/ 1 w 518"/>
                  <a:gd name="T13" fmla="*/ 0 h 214"/>
                  <a:gd name="T14" fmla="*/ 0 60000 65536"/>
                  <a:gd name="T15" fmla="*/ 0 60000 65536"/>
                  <a:gd name="T16" fmla="*/ 0 60000 65536"/>
                  <a:gd name="T17" fmla="*/ 0 60000 65536"/>
                  <a:gd name="T18" fmla="*/ 0 60000 65536"/>
                  <a:gd name="T19" fmla="*/ 0 60000 65536"/>
                  <a:gd name="T20" fmla="*/ 0 60000 65536"/>
                  <a:gd name="T21" fmla="*/ 0 w 518"/>
                  <a:gd name="T22" fmla="*/ 0 h 214"/>
                  <a:gd name="T23" fmla="*/ 518 w 518"/>
                  <a:gd name="T24" fmla="*/ 214 h 2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8" h="214">
                    <a:moveTo>
                      <a:pt x="200" y="0"/>
                    </a:moveTo>
                    <a:lnTo>
                      <a:pt x="79" y="125"/>
                    </a:lnTo>
                    <a:lnTo>
                      <a:pt x="0" y="179"/>
                    </a:lnTo>
                    <a:lnTo>
                      <a:pt x="339" y="214"/>
                    </a:lnTo>
                    <a:lnTo>
                      <a:pt x="418" y="147"/>
                    </a:lnTo>
                    <a:lnTo>
                      <a:pt x="518" y="29"/>
                    </a:lnTo>
                    <a:lnTo>
                      <a:pt x="20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507" name="Group 118"/>
              <p:cNvGrpSpPr>
                <a:grpSpLocks/>
              </p:cNvGrpSpPr>
              <p:nvPr/>
            </p:nvGrpSpPr>
            <p:grpSpPr bwMode="auto">
              <a:xfrm>
                <a:off x="2144" y="1728"/>
                <a:ext cx="360" cy="82"/>
                <a:chOff x="2144" y="1728"/>
                <a:chExt cx="360" cy="82"/>
              </a:xfrm>
            </p:grpSpPr>
            <p:sp>
              <p:nvSpPr>
                <p:cNvPr id="139508" name="Freeform 119"/>
                <p:cNvSpPr>
                  <a:spLocks/>
                </p:cNvSpPr>
                <p:nvPr/>
              </p:nvSpPr>
              <p:spPr bwMode="auto">
                <a:xfrm>
                  <a:off x="2144" y="1761"/>
                  <a:ext cx="318" cy="49"/>
                </a:xfrm>
                <a:custGeom>
                  <a:avLst/>
                  <a:gdLst>
                    <a:gd name="T0" fmla="*/ 0 w 1907"/>
                    <a:gd name="T1" fmla="*/ 0 h 295"/>
                    <a:gd name="T2" fmla="*/ 0 w 1907"/>
                    <a:gd name="T3" fmla="*/ 0 h 295"/>
                    <a:gd name="T4" fmla="*/ 9 w 1907"/>
                    <a:gd name="T5" fmla="*/ 1 h 295"/>
                    <a:gd name="T6" fmla="*/ 9 w 1907"/>
                    <a:gd name="T7" fmla="*/ 1 h 295"/>
                    <a:gd name="T8" fmla="*/ 0 w 1907"/>
                    <a:gd name="T9" fmla="*/ 0 h 295"/>
                    <a:gd name="T10" fmla="*/ 0 60000 65536"/>
                    <a:gd name="T11" fmla="*/ 0 60000 65536"/>
                    <a:gd name="T12" fmla="*/ 0 60000 65536"/>
                    <a:gd name="T13" fmla="*/ 0 60000 65536"/>
                    <a:gd name="T14" fmla="*/ 0 60000 65536"/>
                    <a:gd name="T15" fmla="*/ 0 w 1907"/>
                    <a:gd name="T16" fmla="*/ 0 h 295"/>
                    <a:gd name="T17" fmla="*/ 1907 w 1907"/>
                    <a:gd name="T18" fmla="*/ 295 h 295"/>
                  </a:gdLst>
                  <a:ahLst/>
                  <a:cxnLst>
                    <a:cxn ang="T10">
                      <a:pos x="T0" y="T1"/>
                    </a:cxn>
                    <a:cxn ang="T11">
                      <a:pos x="T2" y="T3"/>
                    </a:cxn>
                    <a:cxn ang="T12">
                      <a:pos x="T4" y="T5"/>
                    </a:cxn>
                    <a:cxn ang="T13">
                      <a:pos x="T6" y="T7"/>
                    </a:cxn>
                    <a:cxn ang="T14">
                      <a:pos x="T8" y="T9"/>
                    </a:cxn>
                  </a:cxnLst>
                  <a:rect l="T15" t="T16" r="T17" b="T18"/>
                  <a:pathLst>
                    <a:path w="1907" h="295">
                      <a:moveTo>
                        <a:pt x="0" y="0"/>
                      </a:moveTo>
                      <a:lnTo>
                        <a:pt x="0" y="76"/>
                      </a:lnTo>
                      <a:lnTo>
                        <a:pt x="1907" y="295"/>
                      </a:lnTo>
                      <a:lnTo>
                        <a:pt x="1906" y="21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9" name="Freeform 120"/>
                <p:cNvSpPr>
                  <a:spLocks/>
                </p:cNvSpPr>
                <p:nvPr/>
              </p:nvSpPr>
              <p:spPr bwMode="auto">
                <a:xfrm>
                  <a:off x="2462" y="1754"/>
                  <a:ext cx="42" cy="56"/>
                </a:xfrm>
                <a:custGeom>
                  <a:avLst/>
                  <a:gdLst>
                    <a:gd name="T0" fmla="*/ 0 w 252"/>
                    <a:gd name="T1" fmla="*/ 1 h 336"/>
                    <a:gd name="T2" fmla="*/ 0 w 252"/>
                    <a:gd name="T3" fmla="*/ 2 h 336"/>
                    <a:gd name="T4" fmla="*/ 1 w 252"/>
                    <a:gd name="T5" fmla="*/ 1 h 336"/>
                    <a:gd name="T6" fmla="*/ 1 w 252"/>
                    <a:gd name="T7" fmla="*/ 1 h 336"/>
                    <a:gd name="T8" fmla="*/ 1 w 252"/>
                    <a:gd name="T9" fmla="*/ 1 h 336"/>
                    <a:gd name="T10" fmla="*/ 1 w 252"/>
                    <a:gd name="T11" fmla="*/ 0 h 336"/>
                    <a:gd name="T12" fmla="*/ 1 w 252"/>
                    <a:gd name="T13" fmla="*/ 1 h 336"/>
                    <a:gd name="T14" fmla="*/ 0 w 252"/>
                    <a:gd name="T15" fmla="*/ 1 h 336"/>
                    <a:gd name="T16" fmla="*/ 0 60000 65536"/>
                    <a:gd name="T17" fmla="*/ 0 60000 65536"/>
                    <a:gd name="T18" fmla="*/ 0 60000 65536"/>
                    <a:gd name="T19" fmla="*/ 0 60000 65536"/>
                    <a:gd name="T20" fmla="*/ 0 60000 65536"/>
                    <a:gd name="T21" fmla="*/ 0 60000 65536"/>
                    <a:gd name="T22" fmla="*/ 0 60000 65536"/>
                    <a:gd name="T23" fmla="*/ 0 60000 65536"/>
                    <a:gd name="T24" fmla="*/ 0 w 252"/>
                    <a:gd name="T25" fmla="*/ 0 h 336"/>
                    <a:gd name="T26" fmla="*/ 252 w 252"/>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2" h="336">
                      <a:moveTo>
                        <a:pt x="0" y="260"/>
                      </a:moveTo>
                      <a:lnTo>
                        <a:pt x="0" y="336"/>
                      </a:lnTo>
                      <a:lnTo>
                        <a:pt x="110" y="258"/>
                      </a:lnTo>
                      <a:lnTo>
                        <a:pt x="154" y="213"/>
                      </a:lnTo>
                      <a:lnTo>
                        <a:pt x="252" y="95"/>
                      </a:lnTo>
                      <a:lnTo>
                        <a:pt x="252" y="0"/>
                      </a:lnTo>
                      <a:lnTo>
                        <a:pt x="124" y="160"/>
                      </a:lnTo>
                      <a:lnTo>
                        <a:pt x="0" y="26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10" name="Line 121"/>
                <p:cNvSpPr>
                  <a:spLocks noChangeShapeType="1"/>
                </p:cNvSpPr>
                <p:nvPr/>
              </p:nvSpPr>
              <p:spPr bwMode="auto">
                <a:xfrm>
                  <a:off x="2145" y="1765"/>
                  <a:ext cx="318" cy="3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9511" name="Group 122"/>
                <p:cNvGrpSpPr>
                  <a:grpSpLocks/>
                </p:cNvGrpSpPr>
                <p:nvPr/>
              </p:nvGrpSpPr>
              <p:grpSpPr bwMode="auto">
                <a:xfrm>
                  <a:off x="2165" y="1728"/>
                  <a:ext cx="307" cy="61"/>
                  <a:chOff x="2165" y="1728"/>
                  <a:chExt cx="307" cy="61"/>
                </a:xfrm>
              </p:grpSpPr>
              <p:sp>
                <p:nvSpPr>
                  <p:cNvPr id="139515" name="Freeform 123"/>
                  <p:cNvSpPr>
                    <a:spLocks/>
                  </p:cNvSpPr>
                  <p:nvPr/>
                </p:nvSpPr>
                <p:spPr bwMode="auto">
                  <a:xfrm>
                    <a:off x="2165" y="1731"/>
                    <a:ext cx="236" cy="49"/>
                  </a:xfrm>
                  <a:custGeom>
                    <a:avLst/>
                    <a:gdLst>
                      <a:gd name="T0" fmla="*/ 1 w 1412"/>
                      <a:gd name="T1" fmla="*/ 0 h 293"/>
                      <a:gd name="T2" fmla="*/ 0 w 1412"/>
                      <a:gd name="T3" fmla="*/ 1 h 293"/>
                      <a:gd name="T4" fmla="*/ 0 w 1412"/>
                      <a:gd name="T5" fmla="*/ 1 h 293"/>
                      <a:gd name="T6" fmla="*/ 6 w 1412"/>
                      <a:gd name="T7" fmla="*/ 1 h 293"/>
                      <a:gd name="T8" fmla="*/ 6 w 1412"/>
                      <a:gd name="T9" fmla="*/ 1 h 293"/>
                      <a:gd name="T10" fmla="*/ 7 w 1412"/>
                      <a:gd name="T11" fmla="*/ 1 h 293"/>
                      <a:gd name="T12" fmla="*/ 1 w 1412"/>
                      <a:gd name="T13" fmla="*/ 0 h 293"/>
                      <a:gd name="T14" fmla="*/ 0 60000 65536"/>
                      <a:gd name="T15" fmla="*/ 0 60000 65536"/>
                      <a:gd name="T16" fmla="*/ 0 60000 65536"/>
                      <a:gd name="T17" fmla="*/ 0 60000 65536"/>
                      <a:gd name="T18" fmla="*/ 0 60000 65536"/>
                      <a:gd name="T19" fmla="*/ 0 60000 65536"/>
                      <a:gd name="T20" fmla="*/ 0 60000 65536"/>
                      <a:gd name="T21" fmla="*/ 0 w 1412"/>
                      <a:gd name="T22" fmla="*/ 0 h 293"/>
                      <a:gd name="T23" fmla="*/ 1412 w 1412"/>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12" h="293">
                        <a:moveTo>
                          <a:pt x="243" y="0"/>
                        </a:moveTo>
                        <a:lnTo>
                          <a:pt x="75" y="129"/>
                        </a:lnTo>
                        <a:lnTo>
                          <a:pt x="0" y="168"/>
                        </a:lnTo>
                        <a:lnTo>
                          <a:pt x="1198" y="293"/>
                        </a:lnTo>
                        <a:lnTo>
                          <a:pt x="1283" y="236"/>
                        </a:lnTo>
                        <a:lnTo>
                          <a:pt x="1412" y="118"/>
                        </a:lnTo>
                        <a:lnTo>
                          <a:pt x="24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516" name="Group 124"/>
                  <p:cNvGrpSpPr>
                    <a:grpSpLocks/>
                  </p:cNvGrpSpPr>
                  <p:nvPr/>
                </p:nvGrpSpPr>
                <p:grpSpPr bwMode="auto">
                  <a:xfrm>
                    <a:off x="2171" y="1728"/>
                    <a:ext cx="301" cy="61"/>
                    <a:chOff x="2171" y="1728"/>
                    <a:chExt cx="301" cy="61"/>
                  </a:xfrm>
                </p:grpSpPr>
                <p:grpSp>
                  <p:nvGrpSpPr>
                    <p:cNvPr id="139517" name="Group 125"/>
                    <p:cNvGrpSpPr>
                      <a:grpSpLocks/>
                    </p:cNvGrpSpPr>
                    <p:nvPr/>
                  </p:nvGrpSpPr>
                  <p:grpSpPr bwMode="auto">
                    <a:xfrm>
                      <a:off x="2176" y="1728"/>
                      <a:ext cx="219" cy="50"/>
                      <a:chOff x="2176" y="1728"/>
                      <a:chExt cx="219" cy="50"/>
                    </a:xfrm>
                  </p:grpSpPr>
                  <p:grpSp>
                    <p:nvGrpSpPr>
                      <p:cNvPr id="139531" name="Group 126"/>
                      <p:cNvGrpSpPr>
                        <a:grpSpLocks/>
                      </p:cNvGrpSpPr>
                      <p:nvPr/>
                    </p:nvGrpSpPr>
                    <p:grpSpPr bwMode="auto">
                      <a:xfrm>
                        <a:off x="2176" y="1728"/>
                        <a:ext cx="46" cy="34"/>
                        <a:chOff x="2176" y="1728"/>
                        <a:chExt cx="46" cy="34"/>
                      </a:xfrm>
                    </p:grpSpPr>
                    <p:sp>
                      <p:nvSpPr>
                        <p:cNvPr id="139562" name="Line 127"/>
                        <p:cNvSpPr>
                          <a:spLocks noChangeShapeType="1"/>
                        </p:cNvSpPr>
                        <p:nvPr/>
                      </p:nvSpPr>
                      <p:spPr bwMode="auto">
                        <a:xfrm flipV="1">
                          <a:off x="2176" y="1754"/>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63" name="Line 128"/>
                        <p:cNvSpPr>
                          <a:spLocks noChangeShapeType="1"/>
                        </p:cNvSpPr>
                        <p:nvPr/>
                      </p:nvSpPr>
                      <p:spPr bwMode="auto">
                        <a:xfrm flipV="1">
                          <a:off x="2191" y="172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2" name="Group 129"/>
                      <p:cNvGrpSpPr>
                        <a:grpSpLocks/>
                      </p:cNvGrpSpPr>
                      <p:nvPr/>
                    </p:nvGrpSpPr>
                    <p:grpSpPr bwMode="auto">
                      <a:xfrm>
                        <a:off x="2194" y="1730"/>
                        <a:ext cx="46" cy="34"/>
                        <a:chOff x="2194" y="1730"/>
                        <a:chExt cx="46" cy="34"/>
                      </a:xfrm>
                    </p:grpSpPr>
                    <p:sp>
                      <p:nvSpPr>
                        <p:cNvPr id="139560" name="Line 130"/>
                        <p:cNvSpPr>
                          <a:spLocks noChangeShapeType="1"/>
                        </p:cNvSpPr>
                        <p:nvPr/>
                      </p:nvSpPr>
                      <p:spPr bwMode="auto">
                        <a:xfrm flipV="1">
                          <a:off x="2194" y="175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61" name="Line 131"/>
                        <p:cNvSpPr>
                          <a:spLocks noChangeShapeType="1"/>
                        </p:cNvSpPr>
                        <p:nvPr/>
                      </p:nvSpPr>
                      <p:spPr bwMode="auto">
                        <a:xfrm flipV="1">
                          <a:off x="2209" y="173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3" name="Group 132"/>
                      <p:cNvGrpSpPr>
                        <a:grpSpLocks/>
                      </p:cNvGrpSpPr>
                      <p:nvPr/>
                    </p:nvGrpSpPr>
                    <p:grpSpPr bwMode="auto">
                      <a:xfrm>
                        <a:off x="2212" y="1731"/>
                        <a:ext cx="46" cy="34"/>
                        <a:chOff x="2212" y="1731"/>
                        <a:chExt cx="46" cy="34"/>
                      </a:xfrm>
                    </p:grpSpPr>
                    <p:sp>
                      <p:nvSpPr>
                        <p:cNvPr id="139558" name="Line 133"/>
                        <p:cNvSpPr>
                          <a:spLocks noChangeShapeType="1"/>
                        </p:cNvSpPr>
                        <p:nvPr/>
                      </p:nvSpPr>
                      <p:spPr bwMode="auto">
                        <a:xfrm flipV="1">
                          <a:off x="2212" y="1757"/>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9" name="Line 134"/>
                        <p:cNvSpPr>
                          <a:spLocks noChangeShapeType="1"/>
                        </p:cNvSpPr>
                        <p:nvPr/>
                      </p:nvSpPr>
                      <p:spPr bwMode="auto">
                        <a:xfrm flipV="1">
                          <a:off x="2227" y="1731"/>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4" name="Group 135"/>
                      <p:cNvGrpSpPr>
                        <a:grpSpLocks/>
                      </p:cNvGrpSpPr>
                      <p:nvPr/>
                    </p:nvGrpSpPr>
                    <p:grpSpPr bwMode="auto">
                      <a:xfrm>
                        <a:off x="2229" y="1734"/>
                        <a:ext cx="46" cy="33"/>
                        <a:chOff x="2229" y="1734"/>
                        <a:chExt cx="46" cy="33"/>
                      </a:xfrm>
                    </p:grpSpPr>
                    <p:sp>
                      <p:nvSpPr>
                        <p:cNvPr id="139556" name="Line 136"/>
                        <p:cNvSpPr>
                          <a:spLocks noChangeShapeType="1"/>
                        </p:cNvSpPr>
                        <p:nvPr/>
                      </p:nvSpPr>
                      <p:spPr bwMode="auto">
                        <a:xfrm flipV="1">
                          <a:off x="2229" y="1759"/>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7" name="Line 137"/>
                        <p:cNvSpPr>
                          <a:spLocks noChangeShapeType="1"/>
                        </p:cNvSpPr>
                        <p:nvPr/>
                      </p:nvSpPr>
                      <p:spPr bwMode="auto">
                        <a:xfrm flipV="1">
                          <a:off x="2244" y="1734"/>
                          <a:ext cx="31"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5" name="Group 138"/>
                      <p:cNvGrpSpPr>
                        <a:grpSpLocks/>
                      </p:cNvGrpSpPr>
                      <p:nvPr/>
                    </p:nvGrpSpPr>
                    <p:grpSpPr bwMode="auto">
                      <a:xfrm>
                        <a:off x="2248" y="1735"/>
                        <a:ext cx="45" cy="33"/>
                        <a:chOff x="2248" y="1735"/>
                        <a:chExt cx="45" cy="33"/>
                      </a:xfrm>
                    </p:grpSpPr>
                    <p:sp>
                      <p:nvSpPr>
                        <p:cNvPr id="139554" name="Line 139"/>
                        <p:cNvSpPr>
                          <a:spLocks noChangeShapeType="1"/>
                        </p:cNvSpPr>
                        <p:nvPr/>
                      </p:nvSpPr>
                      <p:spPr bwMode="auto">
                        <a:xfrm flipV="1">
                          <a:off x="2248" y="176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5" name="Line 140"/>
                        <p:cNvSpPr>
                          <a:spLocks noChangeShapeType="1"/>
                        </p:cNvSpPr>
                        <p:nvPr/>
                      </p:nvSpPr>
                      <p:spPr bwMode="auto">
                        <a:xfrm flipV="1">
                          <a:off x="2263" y="1735"/>
                          <a:ext cx="30"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6" name="Group 141"/>
                      <p:cNvGrpSpPr>
                        <a:grpSpLocks/>
                      </p:cNvGrpSpPr>
                      <p:nvPr/>
                    </p:nvGrpSpPr>
                    <p:grpSpPr bwMode="auto">
                      <a:xfrm>
                        <a:off x="2265" y="1736"/>
                        <a:ext cx="46" cy="34"/>
                        <a:chOff x="2265" y="1736"/>
                        <a:chExt cx="46" cy="34"/>
                      </a:xfrm>
                    </p:grpSpPr>
                    <p:sp>
                      <p:nvSpPr>
                        <p:cNvPr id="139552" name="Line 142"/>
                        <p:cNvSpPr>
                          <a:spLocks noChangeShapeType="1"/>
                        </p:cNvSpPr>
                        <p:nvPr/>
                      </p:nvSpPr>
                      <p:spPr bwMode="auto">
                        <a:xfrm flipV="1">
                          <a:off x="2265" y="1762"/>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3" name="Line 143"/>
                        <p:cNvSpPr>
                          <a:spLocks noChangeShapeType="1"/>
                        </p:cNvSpPr>
                        <p:nvPr/>
                      </p:nvSpPr>
                      <p:spPr bwMode="auto">
                        <a:xfrm flipV="1">
                          <a:off x="2280" y="1736"/>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7" name="Group 144"/>
                      <p:cNvGrpSpPr>
                        <a:grpSpLocks/>
                      </p:cNvGrpSpPr>
                      <p:nvPr/>
                    </p:nvGrpSpPr>
                    <p:grpSpPr bwMode="auto">
                      <a:xfrm>
                        <a:off x="2282" y="1738"/>
                        <a:ext cx="46" cy="33"/>
                        <a:chOff x="2282" y="1738"/>
                        <a:chExt cx="46" cy="33"/>
                      </a:xfrm>
                    </p:grpSpPr>
                    <p:sp>
                      <p:nvSpPr>
                        <p:cNvPr id="139550" name="Line 145"/>
                        <p:cNvSpPr>
                          <a:spLocks noChangeShapeType="1"/>
                        </p:cNvSpPr>
                        <p:nvPr/>
                      </p:nvSpPr>
                      <p:spPr bwMode="auto">
                        <a:xfrm flipV="1">
                          <a:off x="2282" y="1764"/>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1" name="Line 146"/>
                        <p:cNvSpPr>
                          <a:spLocks noChangeShapeType="1"/>
                        </p:cNvSpPr>
                        <p:nvPr/>
                      </p:nvSpPr>
                      <p:spPr bwMode="auto">
                        <a:xfrm flipV="1">
                          <a:off x="2297" y="173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8" name="Group 147"/>
                      <p:cNvGrpSpPr>
                        <a:grpSpLocks/>
                      </p:cNvGrpSpPr>
                      <p:nvPr/>
                    </p:nvGrpSpPr>
                    <p:grpSpPr bwMode="auto">
                      <a:xfrm>
                        <a:off x="2298" y="1740"/>
                        <a:ext cx="46" cy="34"/>
                        <a:chOff x="2298" y="1740"/>
                        <a:chExt cx="46" cy="34"/>
                      </a:xfrm>
                    </p:grpSpPr>
                    <p:sp>
                      <p:nvSpPr>
                        <p:cNvPr id="139548" name="Line 148"/>
                        <p:cNvSpPr>
                          <a:spLocks noChangeShapeType="1"/>
                        </p:cNvSpPr>
                        <p:nvPr/>
                      </p:nvSpPr>
                      <p:spPr bwMode="auto">
                        <a:xfrm flipV="1">
                          <a:off x="2298" y="176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9" name="Line 149"/>
                        <p:cNvSpPr>
                          <a:spLocks noChangeShapeType="1"/>
                        </p:cNvSpPr>
                        <p:nvPr/>
                      </p:nvSpPr>
                      <p:spPr bwMode="auto">
                        <a:xfrm flipV="1">
                          <a:off x="2313" y="174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9" name="Group 150"/>
                      <p:cNvGrpSpPr>
                        <a:grpSpLocks/>
                      </p:cNvGrpSpPr>
                      <p:nvPr/>
                    </p:nvGrpSpPr>
                    <p:grpSpPr bwMode="auto">
                      <a:xfrm>
                        <a:off x="2316" y="1743"/>
                        <a:ext cx="45" cy="33"/>
                        <a:chOff x="2316" y="1743"/>
                        <a:chExt cx="45" cy="33"/>
                      </a:xfrm>
                    </p:grpSpPr>
                    <p:sp>
                      <p:nvSpPr>
                        <p:cNvPr id="139546" name="Line 151"/>
                        <p:cNvSpPr>
                          <a:spLocks noChangeShapeType="1"/>
                        </p:cNvSpPr>
                        <p:nvPr/>
                      </p:nvSpPr>
                      <p:spPr bwMode="auto">
                        <a:xfrm flipV="1">
                          <a:off x="2316" y="1768"/>
                          <a:ext cx="14"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7" name="Line 152"/>
                        <p:cNvSpPr>
                          <a:spLocks noChangeShapeType="1"/>
                        </p:cNvSpPr>
                        <p:nvPr/>
                      </p:nvSpPr>
                      <p:spPr bwMode="auto">
                        <a:xfrm flipV="1">
                          <a:off x="2330" y="1743"/>
                          <a:ext cx="31"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40" name="Group 153"/>
                      <p:cNvGrpSpPr>
                        <a:grpSpLocks/>
                      </p:cNvGrpSpPr>
                      <p:nvPr/>
                    </p:nvGrpSpPr>
                    <p:grpSpPr bwMode="auto">
                      <a:xfrm>
                        <a:off x="2333" y="1744"/>
                        <a:ext cx="46" cy="33"/>
                        <a:chOff x="2333" y="1744"/>
                        <a:chExt cx="46" cy="33"/>
                      </a:xfrm>
                    </p:grpSpPr>
                    <p:sp>
                      <p:nvSpPr>
                        <p:cNvPr id="139544" name="Line 154"/>
                        <p:cNvSpPr>
                          <a:spLocks noChangeShapeType="1"/>
                        </p:cNvSpPr>
                        <p:nvPr/>
                      </p:nvSpPr>
                      <p:spPr bwMode="auto">
                        <a:xfrm flipV="1">
                          <a:off x="2333" y="1770"/>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5" name="Line 155"/>
                        <p:cNvSpPr>
                          <a:spLocks noChangeShapeType="1"/>
                        </p:cNvSpPr>
                        <p:nvPr/>
                      </p:nvSpPr>
                      <p:spPr bwMode="auto">
                        <a:xfrm flipV="1">
                          <a:off x="2348" y="1744"/>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41" name="Group 156"/>
                      <p:cNvGrpSpPr>
                        <a:grpSpLocks/>
                      </p:cNvGrpSpPr>
                      <p:nvPr/>
                    </p:nvGrpSpPr>
                    <p:grpSpPr bwMode="auto">
                      <a:xfrm>
                        <a:off x="2349" y="1745"/>
                        <a:ext cx="46" cy="33"/>
                        <a:chOff x="2349" y="1745"/>
                        <a:chExt cx="46" cy="33"/>
                      </a:xfrm>
                    </p:grpSpPr>
                    <p:sp>
                      <p:nvSpPr>
                        <p:cNvPr id="139542" name="Line 157"/>
                        <p:cNvSpPr>
                          <a:spLocks noChangeShapeType="1"/>
                        </p:cNvSpPr>
                        <p:nvPr/>
                      </p:nvSpPr>
                      <p:spPr bwMode="auto">
                        <a:xfrm flipV="1">
                          <a:off x="2349" y="177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3" name="Line 158"/>
                        <p:cNvSpPr>
                          <a:spLocks noChangeShapeType="1"/>
                        </p:cNvSpPr>
                        <p:nvPr/>
                      </p:nvSpPr>
                      <p:spPr bwMode="auto">
                        <a:xfrm flipV="1">
                          <a:off x="2364" y="1745"/>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518" name="Group 159"/>
                    <p:cNvGrpSpPr>
                      <a:grpSpLocks/>
                    </p:cNvGrpSpPr>
                    <p:nvPr/>
                  </p:nvGrpSpPr>
                  <p:grpSpPr bwMode="auto">
                    <a:xfrm>
                      <a:off x="2403" y="1750"/>
                      <a:ext cx="66" cy="39"/>
                      <a:chOff x="2403" y="1750"/>
                      <a:chExt cx="66" cy="39"/>
                    </a:xfrm>
                  </p:grpSpPr>
                  <p:grpSp>
                    <p:nvGrpSpPr>
                      <p:cNvPr id="139522" name="Group 160"/>
                      <p:cNvGrpSpPr>
                        <a:grpSpLocks/>
                      </p:cNvGrpSpPr>
                      <p:nvPr/>
                    </p:nvGrpSpPr>
                    <p:grpSpPr bwMode="auto">
                      <a:xfrm>
                        <a:off x="2430" y="1753"/>
                        <a:ext cx="39" cy="36"/>
                        <a:chOff x="2430" y="1753"/>
                        <a:chExt cx="39" cy="36"/>
                      </a:xfrm>
                    </p:grpSpPr>
                    <p:sp>
                      <p:nvSpPr>
                        <p:cNvPr id="139529" name="Line 161"/>
                        <p:cNvSpPr>
                          <a:spLocks noChangeShapeType="1"/>
                        </p:cNvSpPr>
                        <p:nvPr/>
                      </p:nvSpPr>
                      <p:spPr bwMode="auto">
                        <a:xfrm flipV="1">
                          <a:off x="2430" y="1780"/>
                          <a:ext cx="14"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30" name="Line 162"/>
                        <p:cNvSpPr>
                          <a:spLocks noChangeShapeType="1"/>
                        </p:cNvSpPr>
                        <p:nvPr/>
                      </p:nvSpPr>
                      <p:spPr bwMode="auto">
                        <a:xfrm flipV="1">
                          <a:off x="2444" y="1753"/>
                          <a:ext cx="2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23" name="Group 163"/>
                      <p:cNvGrpSpPr>
                        <a:grpSpLocks/>
                      </p:cNvGrpSpPr>
                      <p:nvPr/>
                    </p:nvGrpSpPr>
                    <p:grpSpPr bwMode="auto">
                      <a:xfrm>
                        <a:off x="2417" y="1751"/>
                        <a:ext cx="39" cy="37"/>
                        <a:chOff x="2417" y="1751"/>
                        <a:chExt cx="39" cy="37"/>
                      </a:xfrm>
                    </p:grpSpPr>
                    <p:sp>
                      <p:nvSpPr>
                        <p:cNvPr id="139527" name="Line 164"/>
                        <p:cNvSpPr>
                          <a:spLocks noChangeShapeType="1"/>
                        </p:cNvSpPr>
                        <p:nvPr/>
                      </p:nvSpPr>
                      <p:spPr bwMode="auto">
                        <a:xfrm flipV="1">
                          <a:off x="2417" y="1778"/>
                          <a:ext cx="13" cy="10"/>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8" name="Line 165"/>
                        <p:cNvSpPr>
                          <a:spLocks noChangeShapeType="1"/>
                        </p:cNvSpPr>
                        <p:nvPr/>
                      </p:nvSpPr>
                      <p:spPr bwMode="auto">
                        <a:xfrm flipV="1">
                          <a:off x="2430" y="1751"/>
                          <a:ext cx="26"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24" name="Group 166"/>
                      <p:cNvGrpSpPr>
                        <a:grpSpLocks/>
                      </p:cNvGrpSpPr>
                      <p:nvPr/>
                    </p:nvGrpSpPr>
                    <p:grpSpPr bwMode="auto">
                      <a:xfrm>
                        <a:off x="2403" y="1750"/>
                        <a:ext cx="38" cy="36"/>
                        <a:chOff x="2403" y="1750"/>
                        <a:chExt cx="38" cy="36"/>
                      </a:xfrm>
                    </p:grpSpPr>
                    <p:sp>
                      <p:nvSpPr>
                        <p:cNvPr id="139525" name="Line 167"/>
                        <p:cNvSpPr>
                          <a:spLocks noChangeShapeType="1"/>
                        </p:cNvSpPr>
                        <p:nvPr/>
                      </p:nvSpPr>
                      <p:spPr bwMode="auto">
                        <a:xfrm flipV="1">
                          <a:off x="2403" y="1777"/>
                          <a:ext cx="13"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6" name="Line 168"/>
                        <p:cNvSpPr>
                          <a:spLocks noChangeShapeType="1"/>
                        </p:cNvSpPr>
                        <p:nvPr/>
                      </p:nvSpPr>
                      <p:spPr bwMode="auto">
                        <a:xfrm flipV="1">
                          <a:off x="2416" y="1750"/>
                          <a:ext cx="2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519" name="Line 169"/>
                    <p:cNvSpPr>
                      <a:spLocks noChangeShapeType="1"/>
                    </p:cNvSpPr>
                    <p:nvPr/>
                  </p:nvSpPr>
                  <p:spPr bwMode="auto">
                    <a:xfrm>
                      <a:off x="2192" y="1739"/>
                      <a:ext cx="280"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0" name="Line 170"/>
                    <p:cNvSpPr>
                      <a:spLocks noChangeShapeType="1"/>
                    </p:cNvSpPr>
                    <p:nvPr/>
                  </p:nvSpPr>
                  <p:spPr bwMode="auto">
                    <a:xfrm>
                      <a:off x="2182" y="1746"/>
                      <a:ext cx="28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1" name="Line 171"/>
                    <p:cNvSpPr>
                      <a:spLocks noChangeShapeType="1"/>
                    </p:cNvSpPr>
                    <p:nvPr/>
                  </p:nvSpPr>
                  <p:spPr bwMode="auto">
                    <a:xfrm>
                      <a:off x="2171" y="1753"/>
                      <a:ext cx="288" cy="30"/>
                    </a:xfrm>
                    <a:prstGeom prst="line">
                      <a:avLst/>
                    </a:prstGeom>
                    <a:noFill/>
                    <a:ln w="4763">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512" name="Group 172"/>
                <p:cNvGrpSpPr>
                  <a:grpSpLocks/>
                </p:cNvGrpSpPr>
                <p:nvPr/>
              </p:nvGrpSpPr>
              <p:grpSpPr bwMode="auto">
                <a:xfrm>
                  <a:off x="2463" y="1758"/>
                  <a:ext cx="41" cy="43"/>
                  <a:chOff x="2463" y="1758"/>
                  <a:chExt cx="41" cy="43"/>
                </a:xfrm>
              </p:grpSpPr>
              <p:sp>
                <p:nvSpPr>
                  <p:cNvPr id="139513" name="Line 173"/>
                  <p:cNvSpPr>
                    <a:spLocks noChangeShapeType="1"/>
                  </p:cNvSpPr>
                  <p:nvPr/>
                </p:nvSpPr>
                <p:spPr bwMode="auto">
                  <a:xfrm flipV="1">
                    <a:off x="2463" y="1783"/>
                    <a:ext cx="21" cy="18"/>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14" name="Line 174"/>
                  <p:cNvSpPr>
                    <a:spLocks noChangeShapeType="1"/>
                  </p:cNvSpPr>
                  <p:nvPr/>
                </p:nvSpPr>
                <p:spPr bwMode="auto">
                  <a:xfrm flipV="1">
                    <a:off x="2484" y="1758"/>
                    <a:ext cx="20" cy="25"/>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grpSp>
        <p:nvGrpSpPr>
          <p:cNvPr id="129044" name="Group 175"/>
          <p:cNvGrpSpPr>
            <a:grpSpLocks/>
          </p:cNvGrpSpPr>
          <p:nvPr/>
        </p:nvGrpSpPr>
        <p:grpSpPr bwMode="auto">
          <a:xfrm>
            <a:off x="3540125" y="1620838"/>
            <a:ext cx="631825" cy="495300"/>
            <a:chOff x="2401" y="897"/>
            <a:chExt cx="398" cy="312"/>
          </a:xfrm>
        </p:grpSpPr>
        <p:sp>
          <p:nvSpPr>
            <p:cNvPr id="139348" name="Freeform 176"/>
            <p:cNvSpPr>
              <a:spLocks/>
            </p:cNvSpPr>
            <p:nvPr/>
          </p:nvSpPr>
          <p:spPr bwMode="auto">
            <a:xfrm>
              <a:off x="2401" y="1134"/>
              <a:ext cx="39" cy="24"/>
            </a:xfrm>
            <a:custGeom>
              <a:avLst/>
              <a:gdLst>
                <a:gd name="T0" fmla="*/ 1 w 272"/>
                <a:gd name="T1" fmla="*/ 0 h 162"/>
                <a:gd name="T2" fmla="*/ 1 w 272"/>
                <a:gd name="T3" fmla="*/ 0 h 162"/>
                <a:gd name="T4" fmla="*/ 0 w 272"/>
                <a:gd name="T5" fmla="*/ 0 h 162"/>
                <a:gd name="T6" fmla="*/ 0 w 272"/>
                <a:gd name="T7" fmla="*/ 0 h 162"/>
                <a:gd name="T8" fmla="*/ 0 w 272"/>
                <a:gd name="T9" fmla="*/ 0 h 162"/>
                <a:gd name="T10" fmla="*/ 0 w 272"/>
                <a:gd name="T11" fmla="*/ 0 h 162"/>
                <a:gd name="T12" fmla="*/ 0 w 272"/>
                <a:gd name="T13" fmla="*/ 0 h 162"/>
                <a:gd name="T14" fmla="*/ 0 w 272"/>
                <a:gd name="T15" fmla="*/ 0 h 162"/>
                <a:gd name="T16" fmla="*/ 0 w 272"/>
                <a:gd name="T17" fmla="*/ 0 h 162"/>
                <a:gd name="T18" fmla="*/ 0 w 272"/>
                <a:gd name="T19" fmla="*/ 0 h 162"/>
                <a:gd name="T20" fmla="*/ 0 w 272"/>
                <a:gd name="T21" fmla="*/ 0 h 162"/>
                <a:gd name="T22" fmla="*/ 0 w 272"/>
                <a:gd name="T23" fmla="*/ 0 h 162"/>
                <a:gd name="T24" fmla="*/ 0 w 272"/>
                <a:gd name="T25" fmla="*/ 0 h 162"/>
                <a:gd name="T26" fmla="*/ 0 w 272"/>
                <a:gd name="T27" fmla="*/ 0 h 162"/>
                <a:gd name="T28" fmla="*/ 0 w 272"/>
                <a:gd name="T29" fmla="*/ 0 h 162"/>
                <a:gd name="T30" fmla="*/ 0 w 272"/>
                <a:gd name="T31" fmla="*/ 0 h 162"/>
                <a:gd name="T32" fmla="*/ 0 w 272"/>
                <a:gd name="T33" fmla="*/ 0 h 162"/>
                <a:gd name="T34" fmla="*/ 0 w 272"/>
                <a:gd name="T35" fmla="*/ 0 h 162"/>
                <a:gd name="T36" fmla="*/ 0 w 272"/>
                <a:gd name="T37" fmla="*/ 0 h 162"/>
                <a:gd name="T38" fmla="*/ 0 w 272"/>
                <a:gd name="T39" fmla="*/ 0 h 162"/>
                <a:gd name="T40" fmla="*/ 1 w 272"/>
                <a:gd name="T41" fmla="*/ 0 h 162"/>
                <a:gd name="T42" fmla="*/ 1 w 272"/>
                <a:gd name="T43" fmla="*/ 0 h 162"/>
                <a:gd name="T44" fmla="*/ 1 w 272"/>
                <a:gd name="T45" fmla="*/ 1 h 162"/>
                <a:gd name="T46" fmla="*/ 1 w 272"/>
                <a:gd name="T47" fmla="*/ 1 h 162"/>
                <a:gd name="T48" fmla="*/ 1 w 272"/>
                <a:gd name="T49" fmla="*/ 0 h 1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2"/>
                <a:gd name="T76" fmla="*/ 0 h 162"/>
                <a:gd name="T77" fmla="*/ 272 w 272"/>
                <a:gd name="T78" fmla="*/ 162 h 1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2" h="162">
                  <a:moveTo>
                    <a:pt x="267" y="0"/>
                  </a:moveTo>
                  <a:lnTo>
                    <a:pt x="205" y="0"/>
                  </a:lnTo>
                  <a:lnTo>
                    <a:pt x="170" y="4"/>
                  </a:lnTo>
                  <a:lnTo>
                    <a:pt x="136" y="10"/>
                  </a:lnTo>
                  <a:lnTo>
                    <a:pt x="95" y="17"/>
                  </a:lnTo>
                  <a:lnTo>
                    <a:pt x="63" y="26"/>
                  </a:lnTo>
                  <a:lnTo>
                    <a:pt x="41" y="33"/>
                  </a:lnTo>
                  <a:lnTo>
                    <a:pt x="26" y="42"/>
                  </a:lnTo>
                  <a:lnTo>
                    <a:pt x="14" y="51"/>
                  </a:lnTo>
                  <a:lnTo>
                    <a:pt x="6" y="61"/>
                  </a:lnTo>
                  <a:lnTo>
                    <a:pt x="0" y="73"/>
                  </a:lnTo>
                  <a:lnTo>
                    <a:pt x="2" y="86"/>
                  </a:lnTo>
                  <a:lnTo>
                    <a:pt x="9" y="97"/>
                  </a:lnTo>
                  <a:lnTo>
                    <a:pt x="19" y="103"/>
                  </a:lnTo>
                  <a:lnTo>
                    <a:pt x="38" y="107"/>
                  </a:lnTo>
                  <a:lnTo>
                    <a:pt x="61" y="107"/>
                  </a:lnTo>
                  <a:lnTo>
                    <a:pt x="85" y="105"/>
                  </a:lnTo>
                  <a:lnTo>
                    <a:pt x="115" y="101"/>
                  </a:lnTo>
                  <a:lnTo>
                    <a:pt x="144" y="103"/>
                  </a:lnTo>
                  <a:lnTo>
                    <a:pt x="164" y="107"/>
                  </a:lnTo>
                  <a:lnTo>
                    <a:pt x="186" y="112"/>
                  </a:lnTo>
                  <a:lnTo>
                    <a:pt x="209" y="122"/>
                  </a:lnTo>
                  <a:lnTo>
                    <a:pt x="272" y="162"/>
                  </a:lnTo>
                  <a:lnTo>
                    <a:pt x="269" y="162"/>
                  </a:lnTo>
                  <a:lnTo>
                    <a:pt x="270" y="158"/>
                  </a:lnTo>
                </a:path>
              </a:pathLst>
            </a:custGeom>
            <a:noFill/>
            <a:ln w="7938">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349" name="Group 177"/>
            <p:cNvGrpSpPr>
              <a:grpSpLocks/>
            </p:cNvGrpSpPr>
            <p:nvPr/>
          </p:nvGrpSpPr>
          <p:grpSpPr bwMode="auto">
            <a:xfrm>
              <a:off x="2434" y="1069"/>
              <a:ext cx="313" cy="107"/>
              <a:chOff x="2434" y="1069"/>
              <a:chExt cx="313" cy="107"/>
            </a:xfrm>
          </p:grpSpPr>
          <p:sp>
            <p:nvSpPr>
              <p:cNvPr id="139487" name="Freeform 178"/>
              <p:cNvSpPr>
                <a:spLocks/>
              </p:cNvSpPr>
              <p:nvPr/>
            </p:nvSpPr>
            <p:spPr bwMode="auto">
              <a:xfrm>
                <a:off x="2436" y="1123"/>
                <a:ext cx="311" cy="53"/>
              </a:xfrm>
              <a:custGeom>
                <a:avLst/>
                <a:gdLst>
                  <a:gd name="T0" fmla="*/ 0 w 2173"/>
                  <a:gd name="T1" fmla="*/ 0 h 374"/>
                  <a:gd name="T2" fmla="*/ 0 w 2173"/>
                  <a:gd name="T3" fmla="*/ 1 h 374"/>
                  <a:gd name="T4" fmla="*/ 5 w 2173"/>
                  <a:gd name="T5" fmla="*/ 1 h 374"/>
                  <a:gd name="T6" fmla="*/ 6 w 2173"/>
                  <a:gd name="T7" fmla="*/ 0 h 374"/>
                  <a:gd name="T8" fmla="*/ 6 w 2173"/>
                  <a:gd name="T9" fmla="*/ 0 h 374"/>
                  <a:gd name="T10" fmla="*/ 5 w 2173"/>
                  <a:gd name="T11" fmla="*/ 1 h 374"/>
                  <a:gd name="T12" fmla="*/ 0 w 2173"/>
                  <a:gd name="T13" fmla="*/ 0 h 374"/>
                  <a:gd name="T14" fmla="*/ 0 60000 65536"/>
                  <a:gd name="T15" fmla="*/ 0 60000 65536"/>
                  <a:gd name="T16" fmla="*/ 0 60000 65536"/>
                  <a:gd name="T17" fmla="*/ 0 60000 65536"/>
                  <a:gd name="T18" fmla="*/ 0 60000 65536"/>
                  <a:gd name="T19" fmla="*/ 0 60000 65536"/>
                  <a:gd name="T20" fmla="*/ 0 60000 65536"/>
                  <a:gd name="T21" fmla="*/ 0 w 2173"/>
                  <a:gd name="T22" fmla="*/ 0 h 374"/>
                  <a:gd name="T23" fmla="*/ 2173 w 2173"/>
                  <a:gd name="T24" fmla="*/ 374 h 3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3" h="374">
                    <a:moveTo>
                      <a:pt x="0" y="23"/>
                    </a:moveTo>
                    <a:lnTo>
                      <a:pt x="0" y="188"/>
                    </a:lnTo>
                    <a:lnTo>
                      <a:pt x="1764" y="374"/>
                    </a:lnTo>
                    <a:lnTo>
                      <a:pt x="2173" y="146"/>
                    </a:lnTo>
                    <a:lnTo>
                      <a:pt x="2173" y="0"/>
                    </a:lnTo>
                    <a:lnTo>
                      <a:pt x="1749" y="197"/>
                    </a:lnTo>
                    <a:lnTo>
                      <a:pt x="0" y="23"/>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88" name="Freeform 179"/>
              <p:cNvSpPr>
                <a:spLocks/>
              </p:cNvSpPr>
              <p:nvPr/>
            </p:nvSpPr>
            <p:spPr bwMode="auto">
              <a:xfrm>
                <a:off x="2434" y="1069"/>
                <a:ext cx="253" cy="83"/>
              </a:xfrm>
              <a:custGeom>
                <a:avLst/>
                <a:gdLst>
                  <a:gd name="T0" fmla="*/ 0 w 1772"/>
                  <a:gd name="T1" fmla="*/ 0 h 578"/>
                  <a:gd name="T2" fmla="*/ 5 w 1772"/>
                  <a:gd name="T3" fmla="*/ 0 h 578"/>
                  <a:gd name="T4" fmla="*/ 5 w 1772"/>
                  <a:gd name="T5" fmla="*/ 2 h 578"/>
                  <a:gd name="T6" fmla="*/ 0 w 1772"/>
                  <a:gd name="T7" fmla="*/ 1 h 578"/>
                  <a:gd name="T8" fmla="*/ 0 w 1772"/>
                  <a:gd name="T9" fmla="*/ 0 h 578"/>
                  <a:gd name="T10" fmla="*/ 0 60000 65536"/>
                  <a:gd name="T11" fmla="*/ 0 60000 65536"/>
                  <a:gd name="T12" fmla="*/ 0 60000 65536"/>
                  <a:gd name="T13" fmla="*/ 0 60000 65536"/>
                  <a:gd name="T14" fmla="*/ 0 60000 65536"/>
                  <a:gd name="T15" fmla="*/ 0 w 1772"/>
                  <a:gd name="T16" fmla="*/ 0 h 578"/>
                  <a:gd name="T17" fmla="*/ 1772 w 1772"/>
                  <a:gd name="T18" fmla="*/ 578 h 578"/>
                </a:gdLst>
                <a:ahLst/>
                <a:cxnLst>
                  <a:cxn ang="T10">
                    <a:pos x="T0" y="T1"/>
                  </a:cxn>
                  <a:cxn ang="T11">
                    <a:pos x="T2" y="T3"/>
                  </a:cxn>
                  <a:cxn ang="T12">
                    <a:pos x="T4" y="T5"/>
                  </a:cxn>
                  <a:cxn ang="T13">
                    <a:pos x="T6" y="T7"/>
                  </a:cxn>
                  <a:cxn ang="T14">
                    <a:pos x="T8" y="T9"/>
                  </a:cxn>
                </a:cxnLst>
                <a:rect l="T15" t="T16" r="T17" b="T18"/>
                <a:pathLst>
                  <a:path w="1772" h="578">
                    <a:moveTo>
                      <a:pt x="0" y="0"/>
                    </a:moveTo>
                    <a:lnTo>
                      <a:pt x="1772" y="127"/>
                    </a:lnTo>
                    <a:lnTo>
                      <a:pt x="1772" y="578"/>
                    </a:lnTo>
                    <a:lnTo>
                      <a:pt x="0" y="40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489" name="Group 180"/>
              <p:cNvGrpSpPr>
                <a:grpSpLocks/>
              </p:cNvGrpSpPr>
              <p:nvPr/>
            </p:nvGrpSpPr>
            <p:grpSpPr bwMode="auto">
              <a:xfrm>
                <a:off x="2435" y="1084"/>
                <a:ext cx="252" cy="33"/>
                <a:chOff x="2435" y="1084"/>
                <a:chExt cx="252" cy="33"/>
              </a:xfrm>
            </p:grpSpPr>
            <p:sp>
              <p:nvSpPr>
                <p:cNvPr id="139490" name="Line 181"/>
                <p:cNvSpPr>
                  <a:spLocks noChangeShapeType="1"/>
                </p:cNvSpPr>
                <p:nvPr/>
              </p:nvSpPr>
              <p:spPr bwMode="auto">
                <a:xfrm>
                  <a:off x="2435" y="1084"/>
                  <a:ext cx="252" cy="1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91" name="Line 182"/>
                <p:cNvSpPr>
                  <a:spLocks noChangeShapeType="1"/>
                </p:cNvSpPr>
                <p:nvPr/>
              </p:nvSpPr>
              <p:spPr bwMode="auto">
                <a:xfrm>
                  <a:off x="2620" y="1100"/>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92" name="Line 183"/>
                <p:cNvSpPr>
                  <a:spLocks noChangeShapeType="1"/>
                </p:cNvSpPr>
                <p:nvPr/>
              </p:nvSpPr>
              <p:spPr bwMode="auto">
                <a:xfrm>
                  <a:off x="2558" y="1095"/>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93" name="Line 184"/>
                <p:cNvSpPr>
                  <a:spLocks noChangeShapeType="1"/>
                </p:cNvSpPr>
                <p:nvPr/>
              </p:nvSpPr>
              <p:spPr bwMode="auto">
                <a:xfrm>
                  <a:off x="2435" y="1095"/>
                  <a:ext cx="252" cy="2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50" name="Group 185"/>
            <p:cNvGrpSpPr>
              <a:grpSpLocks/>
            </p:cNvGrpSpPr>
            <p:nvPr/>
          </p:nvGrpSpPr>
          <p:grpSpPr bwMode="auto">
            <a:xfrm>
              <a:off x="2434" y="1058"/>
              <a:ext cx="313" cy="29"/>
              <a:chOff x="2434" y="1058"/>
              <a:chExt cx="313" cy="29"/>
            </a:xfrm>
          </p:grpSpPr>
          <p:sp>
            <p:nvSpPr>
              <p:cNvPr id="139485" name="Freeform 186"/>
              <p:cNvSpPr>
                <a:spLocks/>
              </p:cNvSpPr>
              <p:nvPr/>
            </p:nvSpPr>
            <p:spPr bwMode="auto">
              <a:xfrm>
                <a:off x="2434" y="1058"/>
                <a:ext cx="313" cy="29"/>
              </a:xfrm>
              <a:custGeom>
                <a:avLst/>
                <a:gdLst>
                  <a:gd name="T0" fmla="*/ 0 w 2194"/>
                  <a:gd name="T1" fmla="*/ 0 h 206"/>
                  <a:gd name="T2" fmla="*/ 5 w 2194"/>
                  <a:gd name="T3" fmla="*/ 1 h 206"/>
                  <a:gd name="T4" fmla="*/ 6 w 2194"/>
                  <a:gd name="T5" fmla="*/ 0 h 206"/>
                  <a:gd name="T6" fmla="*/ 6 w 2194"/>
                  <a:gd name="T7" fmla="*/ 0 h 206"/>
                  <a:gd name="T8" fmla="*/ 2 w 2194"/>
                  <a:gd name="T9" fmla="*/ 0 h 206"/>
                  <a:gd name="T10" fmla="*/ 0 w 2194"/>
                  <a:gd name="T11" fmla="*/ 0 h 206"/>
                  <a:gd name="T12" fmla="*/ 0 60000 65536"/>
                  <a:gd name="T13" fmla="*/ 0 60000 65536"/>
                  <a:gd name="T14" fmla="*/ 0 60000 65536"/>
                  <a:gd name="T15" fmla="*/ 0 60000 65536"/>
                  <a:gd name="T16" fmla="*/ 0 60000 65536"/>
                  <a:gd name="T17" fmla="*/ 0 60000 65536"/>
                  <a:gd name="T18" fmla="*/ 0 w 2194"/>
                  <a:gd name="T19" fmla="*/ 0 h 206"/>
                  <a:gd name="T20" fmla="*/ 2194 w 2194"/>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2194" h="206">
                    <a:moveTo>
                      <a:pt x="0" y="79"/>
                    </a:moveTo>
                    <a:lnTo>
                      <a:pt x="1771" y="206"/>
                    </a:lnTo>
                    <a:lnTo>
                      <a:pt x="2194" y="85"/>
                    </a:lnTo>
                    <a:lnTo>
                      <a:pt x="2045" y="69"/>
                    </a:lnTo>
                    <a:lnTo>
                      <a:pt x="676" y="0"/>
                    </a:lnTo>
                    <a:lnTo>
                      <a:pt x="0" y="79"/>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86" name="Freeform 187"/>
              <p:cNvSpPr>
                <a:spLocks/>
              </p:cNvSpPr>
              <p:nvPr/>
            </p:nvSpPr>
            <p:spPr bwMode="auto">
              <a:xfrm>
                <a:off x="2505" y="1064"/>
                <a:ext cx="231" cy="19"/>
              </a:xfrm>
              <a:custGeom>
                <a:avLst/>
                <a:gdLst>
                  <a:gd name="T0" fmla="*/ 0 w 1612"/>
                  <a:gd name="T1" fmla="*/ 0 h 132"/>
                  <a:gd name="T2" fmla="*/ 0 w 1612"/>
                  <a:gd name="T3" fmla="*/ 0 h 132"/>
                  <a:gd name="T4" fmla="*/ 4 w 1612"/>
                  <a:gd name="T5" fmla="*/ 0 h 132"/>
                  <a:gd name="T6" fmla="*/ 4 w 1612"/>
                  <a:gd name="T7" fmla="*/ 0 h 132"/>
                  <a:gd name="T8" fmla="*/ 4 w 1612"/>
                  <a:gd name="T9" fmla="*/ 0 h 132"/>
                  <a:gd name="T10" fmla="*/ 5 w 1612"/>
                  <a:gd name="T11" fmla="*/ 0 h 132"/>
                  <a:gd name="T12" fmla="*/ 5 w 1612"/>
                  <a:gd name="T13" fmla="*/ 0 h 132"/>
                  <a:gd name="T14" fmla="*/ 0 w 1612"/>
                  <a:gd name="T15" fmla="*/ 0 h 132"/>
                  <a:gd name="T16" fmla="*/ 0 60000 65536"/>
                  <a:gd name="T17" fmla="*/ 0 60000 65536"/>
                  <a:gd name="T18" fmla="*/ 0 60000 65536"/>
                  <a:gd name="T19" fmla="*/ 0 60000 65536"/>
                  <a:gd name="T20" fmla="*/ 0 60000 65536"/>
                  <a:gd name="T21" fmla="*/ 0 60000 65536"/>
                  <a:gd name="T22" fmla="*/ 0 60000 65536"/>
                  <a:gd name="T23" fmla="*/ 0 60000 65536"/>
                  <a:gd name="T24" fmla="*/ 0 w 1612"/>
                  <a:gd name="T25" fmla="*/ 0 h 132"/>
                  <a:gd name="T26" fmla="*/ 1612 w 1612"/>
                  <a:gd name="T27" fmla="*/ 132 h 1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12" h="132">
                    <a:moveTo>
                      <a:pt x="130" y="0"/>
                    </a:moveTo>
                    <a:lnTo>
                      <a:pt x="0" y="49"/>
                    </a:lnTo>
                    <a:lnTo>
                      <a:pt x="1301" y="132"/>
                    </a:lnTo>
                    <a:lnTo>
                      <a:pt x="1513" y="74"/>
                    </a:lnTo>
                    <a:lnTo>
                      <a:pt x="1496" y="65"/>
                    </a:lnTo>
                    <a:lnTo>
                      <a:pt x="1612" y="33"/>
                    </a:lnTo>
                    <a:lnTo>
                      <a:pt x="1540" y="26"/>
                    </a:lnTo>
                    <a:lnTo>
                      <a:pt x="130"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351" name="Group 188"/>
            <p:cNvGrpSpPr>
              <a:grpSpLocks/>
            </p:cNvGrpSpPr>
            <p:nvPr/>
          </p:nvGrpSpPr>
          <p:grpSpPr bwMode="auto">
            <a:xfrm>
              <a:off x="2690" y="900"/>
              <a:ext cx="57" cy="179"/>
              <a:chOff x="2690" y="900"/>
              <a:chExt cx="57" cy="179"/>
            </a:xfrm>
          </p:grpSpPr>
          <p:grpSp>
            <p:nvGrpSpPr>
              <p:cNvPr id="139455" name="Group 189"/>
              <p:cNvGrpSpPr>
                <a:grpSpLocks/>
              </p:cNvGrpSpPr>
              <p:nvPr/>
            </p:nvGrpSpPr>
            <p:grpSpPr bwMode="auto">
              <a:xfrm>
                <a:off x="2712" y="923"/>
                <a:ext cx="35" cy="150"/>
                <a:chOff x="2712" y="923"/>
                <a:chExt cx="35" cy="150"/>
              </a:xfrm>
            </p:grpSpPr>
            <p:sp>
              <p:nvSpPr>
                <p:cNvPr id="139459" name="Freeform 190"/>
                <p:cNvSpPr>
                  <a:spLocks/>
                </p:cNvSpPr>
                <p:nvPr/>
              </p:nvSpPr>
              <p:spPr bwMode="auto">
                <a:xfrm>
                  <a:off x="2712" y="923"/>
                  <a:ext cx="35" cy="150"/>
                </a:xfrm>
                <a:custGeom>
                  <a:avLst/>
                  <a:gdLst>
                    <a:gd name="T0" fmla="*/ 0 w 244"/>
                    <a:gd name="T1" fmla="*/ 0 h 1049"/>
                    <a:gd name="T2" fmla="*/ 1 w 244"/>
                    <a:gd name="T3" fmla="*/ 0 h 1049"/>
                    <a:gd name="T4" fmla="*/ 1 w 244"/>
                    <a:gd name="T5" fmla="*/ 1 h 1049"/>
                    <a:gd name="T6" fmla="*/ 1 w 244"/>
                    <a:gd name="T7" fmla="*/ 3 h 1049"/>
                    <a:gd name="T8" fmla="*/ 0 w 244"/>
                    <a:gd name="T9" fmla="*/ 3 h 1049"/>
                    <a:gd name="T10" fmla="*/ 0 w 244"/>
                    <a:gd name="T11" fmla="*/ 0 h 1049"/>
                    <a:gd name="T12" fmla="*/ 0 60000 65536"/>
                    <a:gd name="T13" fmla="*/ 0 60000 65536"/>
                    <a:gd name="T14" fmla="*/ 0 60000 65536"/>
                    <a:gd name="T15" fmla="*/ 0 60000 65536"/>
                    <a:gd name="T16" fmla="*/ 0 60000 65536"/>
                    <a:gd name="T17" fmla="*/ 0 60000 65536"/>
                    <a:gd name="T18" fmla="*/ 0 w 244"/>
                    <a:gd name="T19" fmla="*/ 0 h 1049"/>
                    <a:gd name="T20" fmla="*/ 244 w 244"/>
                    <a:gd name="T21" fmla="*/ 1049 h 1049"/>
                  </a:gdLst>
                  <a:ahLst/>
                  <a:cxnLst>
                    <a:cxn ang="T12">
                      <a:pos x="T0" y="T1"/>
                    </a:cxn>
                    <a:cxn ang="T13">
                      <a:pos x="T2" y="T3"/>
                    </a:cxn>
                    <a:cxn ang="T14">
                      <a:pos x="T4" y="T5"/>
                    </a:cxn>
                    <a:cxn ang="T15">
                      <a:pos x="T6" y="T7"/>
                    </a:cxn>
                    <a:cxn ang="T16">
                      <a:pos x="T8" y="T9"/>
                    </a:cxn>
                    <a:cxn ang="T17">
                      <a:pos x="T10" y="T11"/>
                    </a:cxn>
                  </a:cxnLst>
                  <a:rect l="T18" t="T19" r="T20" b="T21"/>
                  <a:pathLst>
                    <a:path w="244" h="1049">
                      <a:moveTo>
                        <a:pt x="23" y="0"/>
                      </a:moveTo>
                      <a:lnTo>
                        <a:pt x="244" y="86"/>
                      </a:lnTo>
                      <a:lnTo>
                        <a:pt x="223" y="496"/>
                      </a:lnTo>
                      <a:lnTo>
                        <a:pt x="200" y="988"/>
                      </a:lnTo>
                      <a:lnTo>
                        <a:pt x="0" y="1049"/>
                      </a:lnTo>
                      <a:lnTo>
                        <a:pt x="23"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460" name="Group 191"/>
                <p:cNvGrpSpPr>
                  <a:grpSpLocks/>
                </p:cNvGrpSpPr>
                <p:nvPr/>
              </p:nvGrpSpPr>
              <p:grpSpPr bwMode="auto">
                <a:xfrm>
                  <a:off x="2712" y="929"/>
                  <a:ext cx="34" cy="126"/>
                  <a:chOff x="2712" y="929"/>
                  <a:chExt cx="34" cy="126"/>
                </a:xfrm>
              </p:grpSpPr>
              <p:grpSp>
                <p:nvGrpSpPr>
                  <p:cNvPr id="139461" name="Group 192"/>
                  <p:cNvGrpSpPr>
                    <a:grpSpLocks/>
                  </p:cNvGrpSpPr>
                  <p:nvPr/>
                </p:nvGrpSpPr>
                <p:grpSpPr bwMode="auto">
                  <a:xfrm>
                    <a:off x="2712" y="929"/>
                    <a:ext cx="34" cy="126"/>
                    <a:chOff x="2712" y="929"/>
                    <a:chExt cx="34" cy="126"/>
                  </a:xfrm>
                </p:grpSpPr>
                <p:grpSp>
                  <p:nvGrpSpPr>
                    <p:cNvPr id="139463" name="Group 193"/>
                    <p:cNvGrpSpPr>
                      <a:grpSpLocks/>
                    </p:cNvGrpSpPr>
                    <p:nvPr/>
                  </p:nvGrpSpPr>
                  <p:grpSpPr bwMode="auto">
                    <a:xfrm>
                      <a:off x="2712" y="929"/>
                      <a:ext cx="34" cy="76"/>
                      <a:chOff x="2712" y="929"/>
                      <a:chExt cx="34" cy="76"/>
                    </a:xfrm>
                  </p:grpSpPr>
                  <p:grpSp>
                    <p:nvGrpSpPr>
                      <p:cNvPr id="139473" name="Group 194"/>
                      <p:cNvGrpSpPr>
                        <a:grpSpLocks/>
                      </p:cNvGrpSpPr>
                      <p:nvPr/>
                    </p:nvGrpSpPr>
                    <p:grpSpPr bwMode="auto">
                      <a:xfrm>
                        <a:off x="2714" y="929"/>
                        <a:ext cx="32" cy="41"/>
                        <a:chOff x="2714" y="929"/>
                        <a:chExt cx="32" cy="41"/>
                      </a:xfrm>
                    </p:grpSpPr>
                    <p:sp>
                      <p:nvSpPr>
                        <p:cNvPr id="139479" name="Line 195"/>
                        <p:cNvSpPr>
                          <a:spLocks noChangeShapeType="1"/>
                        </p:cNvSpPr>
                        <p:nvPr/>
                      </p:nvSpPr>
                      <p:spPr bwMode="auto">
                        <a:xfrm>
                          <a:off x="2715" y="929"/>
                          <a:ext cx="31" cy="1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0" name="Line 196"/>
                        <p:cNvSpPr>
                          <a:spLocks noChangeShapeType="1"/>
                        </p:cNvSpPr>
                        <p:nvPr/>
                      </p:nvSpPr>
                      <p:spPr bwMode="auto">
                        <a:xfrm>
                          <a:off x="2715" y="936"/>
                          <a:ext cx="31" cy="1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1" name="Line 197"/>
                        <p:cNvSpPr>
                          <a:spLocks noChangeShapeType="1"/>
                        </p:cNvSpPr>
                        <p:nvPr/>
                      </p:nvSpPr>
                      <p:spPr bwMode="auto">
                        <a:xfrm>
                          <a:off x="2715" y="943"/>
                          <a:ext cx="31" cy="10"/>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2" name="Line 198"/>
                        <p:cNvSpPr>
                          <a:spLocks noChangeShapeType="1"/>
                        </p:cNvSpPr>
                        <p:nvPr/>
                      </p:nvSpPr>
                      <p:spPr bwMode="auto">
                        <a:xfrm>
                          <a:off x="2715" y="949"/>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3" name="Line 199"/>
                        <p:cNvSpPr>
                          <a:spLocks noChangeShapeType="1"/>
                        </p:cNvSpPr>
                        <p:nvPr/>
                      </p:nvSpPr>
                      <p:spPr bwMode="auto">
                        <a:xfrm>
                          <a:off x="2714" y="955"/>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4" name="Line 200"/>
                        <p:cNvSpPr>
                          <a:spLocks noChangeShapeType="1"/>
                        </p:cNvSpPr>
                        <p:nvPr/>
                      </p:nvSpPr>
                      <p:spPr bwMode="auto">
                        <a:xfrm>
                          <a:off x="2714" y="962"/>
                          <a:ext cx="31"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9474" name="Line 201"/>
                      <p:cNvSpPr>
                        <a:spLocks noChangeShapeType="1"/>
                      </p:cNvSpPr>
                      <p:nvPr/>
                    </p:nvSpPr>
                    <p:spPr bwMode="auto">
                      <a:xfrm>
                        <a:off x="2712" y="975"/>
                        <a:ext cx="32"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5" name="Line 202"/>
                      <p:cNvSpPr>
                        <a:spLocks noChangeShapeType="1"/>
                      </p:cNvSpPr>
                      <p:nvPr/>
                    </p:nvSpPr>
                    <p:spPr bwMode="auto">
                      <a:xfrm>
                        <a:off x="2712" y="982"/>
                        <a:ext cx="32"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6" name="Line 203"/>
                      <p:cNvSpPr>
                        <a:spLocks noChangeShapeType="1"/>
                      </p:cNvSpPr>
                      <p:nvPr/>
                    </p:nvSpPr>
                    <p:spPr bwMode="auto">
                      <a:xfrm>
                        <a:off x="2712" y="988"/>
                        <a:ext cx="31"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7" name="Line 204"/>
                      <p:cNvSpPr>
                        <a:spLocks noChangeShapeType="1"/>
                      </p:cNvSpPr>
                      <p:nvPr/>
                    </p:nvSpPr>
                    <p:spPr bwMode="auto">
                      <a:xfrm>
                        <a:off x="2712" y="995"/>
                        <a:ext cx="31"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8" name="Line 205"/>
                      <p:cNvSpPr>
                        <a:spLocks noChangeShapeType="1"/>
                      </p:cNvSpPr>
                      <p:nvPr/>
                    </p:nvSpPr>
                    <p:spPr bwMode="auto">
                      <a:xfrm>
                        <a:off x="2712" y="1002"/>
                        <a:ext cx="31"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464" name="Group 206"/>
                    <p:cNvGrpSpPr>
                      <a:grpSpLocks/>
                    </p:cNvGrpSpPr>
                    <p:nvPr/>
                  </p:nvGrpSpPr>
                  <p:grpSpPr bwMode="auto">
                    <a:xfrm>
                      <a:off x="2712" y="1009"/>
                      <a:ext cx="31" cy="46"/>
                      <a:chOff x="2712" y="1009"/>
                      <a:chExt cx="31" cy="46"/>
                    </a:xfrm>
                  </p:grpSpPr>
                  <p:sp>
                    <p:nvSpPr>
                      <p:cNvPr id="139465" name="Line 207"/>
                      <p:cNvSpPr>
                        <a:spLocks noChangeShapeType="1"/>
                      </p:cNvSpPr>
                      <p:nvPr/>
                    </p:nvSpPr>
                    <p:spPr bwMode="auto">
                      <a:xfrm>
                        <a:off x="2712" y="1009"/>
                        <a:ext cx="31"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6" name="Line 208"/>
                      <p:cNvSpPr>
                        <a:spLocks noChangeShapeType="1"/>
                      </p:cNvSpPr>
                      <p:nvPr/>
                    </p:nvSpPr>
                    <p:spPr bwMode="auto">
                      <a:xfrm>
                        <a:off x="2713" y="1015"/>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7" name="Line 209"/>
                      <p:cNvSpPr>
                        <a:spLocks noChangeShapeType="1"/>
                      </p:cNvSpPr>
                      <p:nvPr/>
                    </p:nvSpPr>
                    <p:spPr bwMode="auto">
                      <a:xfrm>
                        <a:off x="2712" y="1022"/>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8" name="Line 210"/>
                      <p:cNvSpPr>
                        <a:spLocks noChangeShapeType="1"/>
                      </p:cNvSpPr>
                      <p:nvPr/>
                    </p:nvSpPr>
                    <p:spPr bwMode="auto">
                      <a:xfrm flipV="1">
                        <a:off x="2712" y="1028"/>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9" name="Line 211"/>
                      <p:cNvSpPr>
                        <a:spLocks noChangeShapeType="1"/>
                      </p:cNvSpPr>
                      <p:nvPr/>
                    </p:nvSpPr>
                    <p:spPr bwMode="auto">
                      <a:xfrm flipV="1">
                        <a:off x="2712" y="1034"/>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0" name="Line 212"/>
                      <p:cNvSpPr>
                        <a:spLocks noChangeShapeType="1"/>
                      </p:cNvSpPr>
                      <p:nvPr/>
                    </p:nvSpPr>
                    <p:spPr bwMode="auto">
                      <a:xfrm flipV="1">
                        <a:off x="2712" y="1040"/>
                        <a:ext cx="29"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1" name="Line 213"/>
                      <p:cNvSpPr>
                        <a:spLocks noChangeShapeType="1"/>
                      </p:cNvSpPr>
                      <p:nvPr/>
                    </p:nvSpPr>
                    <p:spPr bwMode="auto">
                      <a:xfrm flipV="1">
                        <a:off x="2712" y="1045"/>
                        <a:ext cx="29"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2" name="Line 214"/>
                      <p:cNvSpPr>
                        <a:spLocks noChangeShapeType="1"/>
                      </p:cNvSpPr>
                      <p:nvPr/>
                    </p:nvSpPr>
                    <p:spPr bwMode="auto">
                      <a:xfrm flipV="1">
                        <a:off x="2712" y="1051"/>
                        <a:ext cx="28"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462" name="Line 215"/>
                  <p:cNvSpPr>
                    <a:spLocks noChangeShapeType="1"/>
                  </p:cNvSpPr>
                  <p:nvPr/>
                </p:nvSpPr>
                <p:spPr bwMode="auto">
                  <a:xfrm>
                    <a:off x="2714" y="969"/>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456" name="Group 216"/>
              <p:cNvGrpSpPr>
                <a:grpSpLocks/>
              </p:cNvGrpSpPr>
              <p:nvPr/>
            </p:nvGrpSpPr>
            <p:grpSpPr bwMode="auto">
              <a:xfrm>
                <a:off x="2690" y="900"/>
                <a:ext cx="31" cy="179"/>
                <a:chOff x="2690" y="900"/>
                <a:chExt cx="31" cy="179"/>
              </a:xfrm>
            </p:grpSpPr>
            <p:sp>
              <p:nvSpPr>
                <p:cNvPr id="139457" name="Freeform 217"/>
                <p:cNvSpPr>
                  <a:spLocks/>
                </p:cNvSpPr>
                <p:nvPr/>
              </p:nvSpPr>
              <p:spPr bwMode="auto">
                <a:xfrm>
                  <a:off x="2690" y="900"/>
                  <a:ext cx="30" cy="179"/>
                </a:xfrm>
                <a:custGeom>
                  <a:avLst/>
                  <a:gdLst>
                    <a:gd name="T0" fmla="*/ 0 w 213"/>
                    <a:gd name="T1" fmla="*/ 0 h 1253"/>
                    <a:gd name="T2" fmla="*/ 1 w 213"/>
                    <a:gd name="T3" fmla="*/ 0 h 1253"/>
                    <a:gd name="T4" fmla="*/ 1 w 213"/>
                    <a:gd name="T5" fmla="*/ 0 h 1253"/>
                    <a:gd name="T6" fmla="*/ 0 w 213"/>
                    <a:gd name="T7" fmla="*/ 4 h 1253"/>
                    <a:gd name="T8" fmla="*/ 0 w 213"/>
                    <a:gd name="T9" fmla="*/ 4 h 1253"/>
                    <a:gd name="T10" fmla="*/ 0 w 213"/>
                    <a:gd name="T11" fmla="*/ 4 h 1253"/>
                    <a:gd name="T12" fmla="*/ 0 w 213"/>
                    <a:gd name="T13" fmla="*/ 4 h 1253"/>
                    <a:gd name="T14" fmla="*/ 0 w 213"/>
                    <a:gd name="T15" fmla="*/ 4 h 1253"/>
                    <a:gd name="T16" fmla="*/ 0 w 213"/>
                    <a:gd name="T17" fmla="*/ 0 h 12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3"/>
                    <a:gd name="T28" fmla="*/ 0 h 1253"/>
                    <a:gd name="T29" fmla="*/ 213 w 213"/>
                    <a:gd name="T30" fmla="*/ 1253 h 12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3" h="1253">
                      <a:moveTo>
                        <a:pt x="50" y="0"/>
                      </a:moveTo>
                      <a:lnTo>
                        <a:pt x="201" y="65"/>
                      </a:lnTo>
                      <a:lnTo>
                        <a:pt x="213" y="79"/>
                      </a:lnTo>
                      <a:lnTo>
                        <a:pt x="168" y="1202"/>
                      </a:lnTo>
                      <a:lnTo>
                        <a:pt x="149" y="1216"/>
                      </a:lnTo>
                      <a:lnTo>
                        <a:pt x="0" y="1253"/>
                      </a:lnTo>
                      <a:lnTo>
                        <a:pt x="19" y="1233"/>
                      </a:lnTo>
                      <a:lnTo>
                        <a:pt x="20" y="1217"/>
                      </a:lnTo>
                      <a:lnTo>
                        <a:pt x="5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8" name="Arc 218"/>
                <p:cNvSpPr>
                  <a:spLocks/>
                </p:cNvSpPr>
                <p:nvPr/>
              </p:nvSpPr>
              <p:spPr bwMode="auto">
                <a:xfrm>
                  <a:off x="2718" y="909"/>
                  <a:ext cx="3"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39352" name="Group 219"/>
            <p:cNvGrpSpPr>
              <a:grpSpLocks/>
            </p:cNvGrpSpPr>
            <p:nvPr/>
          </p:nvGrpSpPr>
          <p:grpSpPr bwMode="auto">
            <a:xfrm>
              <a:off x="2702" y="1170"/>
              <a:ext cx="97" cy="39"/>
              <a:chOff x="2702" y="1170"/>
              <a:chExt cx="97" cy="39"/>
            </a:xfrm>
          </p:grpSpPr>
          <p:sp>
            <p:nvSpPr>
              <p:cNvPr id="139444" name="Freeform 220"/>
              <p:cNvSpPr>
                <a:spLocks/>
              </p:cNvSpPr>
              <p:nvPr/>
            </p:nvSpPr>
            <p:spPr bwMode="auto">
              <a:xfrm>
                <a:off x="2702" y="1170"/>
                <a:ext cx="97" cy="25"/>
              </a:xfrm>
              <a:custGeom>
                <a:avLst/>
                <a:gdLst>
                  <a:gd name="T0" fmla="*/ 0 w 679"/>
                  <a:gd name="T1" fmla="*/ 0 h 177"/>
                  <a:gd name="T2" fmla="*/ 0 w 679"/>
                  <a:gd name="T3" fmla="*/ 0 h 177"/>
                  <a:gd name="T4" fmla="*/ 1 w 679"/>
                  <a:gd name="T5" fmla="*/ 0 h 177"/>
                  <a:gd name="T6" fmla="*/ 1 w 679"/>
                  <a:gd name="T7" fmla="*/ 0 h 177"/>
                  <a:gd name="T8" fmla="*/ 1 w 679"/>
                  <a:gd name="T9" fmla="*/ 0 h 177"/>
                  <a:gd name="T10" fmla="*/ 1 w 679"/>
                  <a:gd name="T11" fmla="*/ 0 h 177"/>
                  <a:gd name="T12" fmla="*/ 2 w 679"/>
                  <a:gd name="T13" fmla="*/ 0 h 177"/>
                  <a:gd name="T14" fmla="*/ 2 w 679"/>
                  <a:gd name="T15" fmla="*/ 0 h 177"/>
                  <a:gd name="T16" fmla="*/ 2 w 679"/>
                  <a:gd name="T17" fmla="*/ 0 h 177"/>
                  <a:gd name="T18" fmla="*/ 2 w 679"/>
                  <a:gd name="T19" fmla="*/ 0 h 177"/>
                  <a:gd name="T20" fmla="*/ 2 w 679"/>
                  <a:gd name="T21" fmla="*/ 0 h 177"/>
                  <a:gd name="T22" fmla="*/ 2 w 679"/>
                  <a:gd name="T23" fmla="*/ 0 h 177"/>
                  <a:gd name="T24" fmla="*/ 2 w 679"/>
                  <a:gd name="T25" fmla="*/ 0 h 177"/>
                  <a:gd name="T26" fmla="*/ 2 w 679"/>
                  <a:gd name="T27" fmla="*/ 0 h 177"/>
                  <a:gd name="T28" fmla="*/ 2 w 679"/>
                  <a:gd name="T29" fmla="*/ 0 h 177"/>
                  <a:gd name="T30" fmla="*/ 2 w 679"/>
                  <a:gd name="T31" fmla="*/ 0 h 177"/>
                  <a:gd name="T32" fmla="*/ 2 w 679"/>
                  <a:gd name="T33" fmla="*/ 0 h 177"/>
                  <a:gd name="T34" fmla="*/ 2 w 679"/>
                  <a:gd name="T35" fmla="*/ 0 h 177"/>
                  <a:gd name="T36" fmla="*/ 2 w 679"/>
                  <a:gd name="T37" fmla="*/ 0 h 177"/>
                  <a:gd name="T38" fmla="*/ 2 w 679"/>
                  <a:gd name="T39" fmla="*/ 0 h 177"/>
                  <a:gd name="T40" fmla="*/ 2 w 679"/>
                  <a:gd name="T41" fmla="*/ 0 h 177"/>
                  <a:gd name="T42" fmla="*/ 2 w 679"/>
                  <a:gd name="T43" fmla="*/ 0 h 177"/>
                  <a:gd name="T44" fmla="*/ 2 w 679"/>
                  <a:gd name="T45" fmla="*/ 0 h 177"/>
                  <a:gd name="T46" fmla="*/ 2 w 679"/>
                  <a:gd name="T47" fmla="*/ 1 h 177"/>
                  <a:gd name="T48" fmla="*/ 2 w 679"/>
                  <a:gd name="T49" fmla="*/ 1 h 177"/>
                  <a:gd name="T50" fmla="*/ 2 w 679"/>
                  <a:gd name="T51" fmla="*/ 1 h 177"/>
                  <a:gd name="T52" fmla="*/ 1 w 679"/>
                  <a:gd name="T53" fmla="*/ 0 h 1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79"/>
                  <a:gd name="T82" fmla="*/ 0 h 177"/>
                  <a:gd name="T83" fmla="*/ 679 w 679"/>
                  <a:gd name="T84" fmla="*/ 177 h 1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79" h="177">
                    <a:moveTo>
                      <a:pt x="0" y="0"/>
                    </a:moveTo>
                    <a:lnTo>
                      <a:pt x="126" y="8"/>
                    </a:lnTo>
                    <a:lnTo>
                      <a:pt x="220" y="13"/>
                    </a:lnTo>
                    <a:lnTo>
                      <a:pt x="304" y="21"/>
                    </a:lnTo>
                    <a:lnTo>
                      <a:pt x="388" y="32"/>
                    </a:lnTo>
                    <a:lnTo>
                      <a:pt x="447" y="41"/>
                    </a:lnTo>
                    <a:lnTo>
                      <a:pt x="519" y="53"/>
                    </a:lnTo>
                    <a:lnTo>
                      <a:pt x="560" y="60"/>
                    </a:lnTo>
                    <a:lnTo>
                      <a:pt x="590" y="67"/>
                    </a:lnTo>
                    <a:lnTo>
                      <a:pt x="607" y="71"/>
                    </a:lnTo>
                    <a:lnTo>
                      <a:pt x="621" y="74"/>
                    </a:lnTo>
                    <a:lnTo>
                      <a:pt x="637" y="80"/>
                    </a:lnTo>
                    <a:lnTo>
                      <a:pt x="654" y="86"/>
                    </a:lnTo>
                    <a:lnTo>
                      <a:pt x="671" y="95"/>
                    </a:lnTo>
                    <a:lnTo>
                      <a:pt x="678" y="104"/>
                    </a:lnTo>
                    <a:lnTo>
                      <a:pt x="679" y="112"/>
                    </a:lnTo>
                    <a:lnTo>
                      <a:pt x="676" y="124"/>
                    </a:lnTo>
                    <a:lnTo>
                      <a:pt x="671" y="136"/>
                    </a:lnTo>
                    <a:lnTo>
                      <a:pt x="662" y="146"/>
                    </a:lnTo>
                    <a:lnTo>
                      <a:pt x="651" y="154"/>
                    </a:lnTo>
                    <a:lnTo>
                      <a:pt x="636" y="164"/>
                    </a:lnTo>
                    <a:lnTo>
                      <a:pt x="620" y="170"/>
                    </a:lnTo>
                    <a:lnTo>
                      <a:pt x="602" y="172"/>
                    </a:lnTo>
                    <a:lnTo>
                      <a:pt x="581" y="176"/>
                    </a:lnTo>
                    <a:lnTo>
                      <a:pt x="556" y="177"/>
                    </a:lnTo>
                    <a:lnTo>
                      <a:pt x="533" y="174"/>
                    </a:lnTo>
                    <a:lnTo>
                      <a:pt x="495" y="169"/>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445" name="Group 221"/>
              <p:cNvGrpSpPr>
                <a:grpSpLocks/>
              </p:cNvGrpSpPr>
              <p:nvPr/>
            </p:nvGrpSpPr>
            <p:grpSpPr bwMode="auto">
              <a:xfrm>
                <a:off x="2705" y="1182"/>
                <a:ext cx="69" cy="27"/>
                <a:chOff x="2705" y="1182"/>
                <a:chExt cx="69" cy="27"/>
              </a:xfrm>
            </p:grpSpPr>
            <p:grpSp>
              <p:nvGrpSpPr>
                <p:cNvPr id="139446" name="Group 222"/>
                <p:cNvGrpSpPr>
                  <a:grpSpLocks/>
                </p:cNvGrpSpPr>
                <p:nvPr/>
              </p:nvGrpSpPr>
              <p:grpSpPr bwMode="auto">
                <a:xfrm>
                  <a:off x="2705" y="1182"/>
                  <a:ext cx="69" cy="27"/>
                  <a:chOff x="2705" y="1182"/>
                  <a:chExt cx="69" cy="27"/>
                </a:xfrm>
              </p:grpSpPr>
              <p:sp>
                <p:nvSpPr>
                  <p:cNvPr id="139451" name="Freeform 223"/>
                  <p:cNvSpPr>
                    <a:spLocks/>
                  </p:cNvSpPr>
                  <p:nvPr/>
                </p:nvSpPr>
                <p:spPr bwMode="auto">
                  <a:xfrm>
                    <a:off x="2705" y="1182"/>
                    <a:ext cx="43" cy="17"/>
                  </a:xfrm>
                  <a:custGeom>
                    <a:avLst/>
                    <a:gdLst>
                      <a:gd name="T0" fmla="*/ 0 w 296"/>
                      <a:gd name="T1" fmla="*/ 0 h 119"/>
                      <a:gd name="T2" fmla="*/ 0 w 296"/>
                      <a:gd name="T3" fmla="*/ 0 h 119"/>
                      <a:gd name="T4" fmla="*/ 1 w 296"/>
                      <a:gd name="T5" fmla="*/ 0 h 119"/>
                      <a:gd name="T6" fmla="*/ 1 w 296"/>
                      <a:gd name="T7" fmla="*/ 0 h 119"/>
                      <a:gd name="T8" fmla="*/ 0 w 296"/>
                      <a:gd name="T9" fmla="*/ 0 h 119"/>
                      <a:gd name="T10" fmla="*/ 0 60000 65536"/>
                      <a:gd name="T11" fmla="*/ 0 60000 65536"/>
                      <a:gd name="T12" fmla="*/ 0 60000 65536"/>
                      <a:gd name="T13" fmla="*/ 0 60000 65536"/>
                      <a:gd name="T14" fmla="*/ 0 60000 65536"/>
                      <a:gd name="T15" fmla="*/ 0 w 296"/>
                      <a:gd name="T16" fmla="*/ 0 h 119"/>
                      <a:gd name="T17" fmla="*/ 296 w 296"/>
                      <a:gd name="T18" fmla="*/ 119 h 119"/>
                    </a:gdLst>
                    <a:ahLst/>
                    <a:cxnLst>
                      <a:cxn ang="T10">
                        <a:pos x="T0" y="T1"/>
                      </a:cxn>
                      <a:cxn ang="T11">
                        <a:pos x="T2" y="T3"/>
                      </a:cxn>
                      <a:cxn ang="T12">
                        <a:pos x="T4" y="T5"/>
                      </a:cxn>
                      <a:cxn ang="T13">
                        <a:pos x="T6" y="T7"/>
                      </a:cxn>
                      <a:cxn ang="T14">
                        <a:pos x="T8" y="T9"/>
                      </a:cxn>
                    </a:cxnLst>
                    <a:rect l="T15" t="T16" r="T17" b="T18"/>
                    <a:pathLst>
                      <a:path w="296" h="119">
                        <a:moveTo>
                          <a:pt x="0" y="71"/>
                        </a:moveTo>
                        <a:lnTo>
                          <a:pt x="77" y="0"/>
                        </a:lnTo>
                        <a:lnTo>
                          <a:pt x="296" y="40"/>
                        </a:lnTo>
                        <a:lnTo>
                          <a:pt x="210" y="119"/>
                        </a:lnTo>
                        <a:lnTo>
                          <a:pt x="0" y="71"/>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2" name="Freeform 224"/>
                  <p:cNvSpPr>
                    <a:spLocks/>
                  </p:cNvSpPr>
                  <p:nvPr/>
                </p:nvSpPr>
                <p:spPr bwMode="auto">
                  <a:xfrm>
                    <a:off x="2706" y="1192"/>
                    <a:ext cx="30" cy="17"/>
                  </a:xfrm>
                  <a:custGeom>
                    <a:avLst/>
                    <a:gdLst>
                      <a:gd name="T0" fmla="*/ 0 w 210"/>
                      <a:gd name="T1" fmla="*/ 0 h 113"/>
                      <a:gd name="T2" fmla="*/ 0 w 210"/>
                      <a:gd name="T3" fmla="*/ 0 h 113"/>
                      <a:gd name="T4" fmla="*/ 0 w 210"/>
                      <a:gd name="T5" fmla="*/ 0 h 113"/>
                      <a:gd name="T6" fmla="*/ 1 w 210"/>
                      <a:gd name="T7" fmla="*/ 0 h 113"/>
                      <a:gd name="T8" fmla="*/ 1 w 210"/>
                      <a:gd name="T9" fmla="*/ 0 h 113"/>
                      <a:gd name="T10" fmla="*/ 0 w 210"/>
                      <a:gd name="T11" fmla="*/ 0 h 113"/>
                      <a:gd name="T12" fmla="*/ 0 60000 65536"/>
                      <a:gd name="T13" fmla="*/ 0 60000 65536"/>
                      <a:gd name="T14" fmla="*/ 0 60000 65536"/>
                      <a:gd name="T15" fmla="*/ 0 60000 65536"/>
                      <a:gd name="T16" fmla="*/ 0 60000 65536"/>
                      <a:gd name="T17" fmla="*/ 0 60000 65536"/>
                      <a:gd name="T18" fmla="*/ 0 w 210"/>
                      <a:gd name="T19" fmla="*/ 0 h 113"/>
                      <a:gd name="T20" fmla="*/ 210 w 210"/>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210" h="113">
                        <a:moveTo>
                          <a:pt x="0" y="0"/>
                        </a:moveTo>
                        <a:lnTo>
                          <a:pt x="0" y="63"/>
                        </a:lnTo>
                        <a:lnTo>
                          <a:pt x="2" y="63"/>
                        </a:lnTo>
                        <a:lnTo>
                          <a:pt x="210" y="113"/>
                        </a:lnTo>
                        <a:lnTo>
                          <a:pt x="210" y="48"/>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3" name="Freeform 225"/>
                  <p:cNvSpPr>
                    <a:spLocks/>
                  </p:cNvSpPr>
                  <p:nvPr/>
                </p:nvSpPr>
                <p:spPr bwMode="auto">
                  <a:xfrm>
                    <a:off x="2736" y="1188"/>
                    <a:ext cx="38" cy="21"/>
                  </a:xfrm>
                  <a:custGeom>
                    <a:avLst/>
                    <a:gdLst>
                      <a:gd name="T0" fmla="*/ 0 w 268"/>
                      <a:gd name="T1" fmla="*/ 0 h 144"/>
                      <a:gd name="T2" fmla="*/ 0 w 268"/>
                      <a:gd name="T3" fmla="*/ 0 h 144"/>
                      <a:gd name="T4" fmla="*/ 1 w 268"/>
                      <a:gd name="T5" fmla="*/ 0 h 144"/>
                      <a:gd name="T6" fmla="*/ 1 w 268"/>
                      <a:gd name="T7" fmla="*/ 0 h 144"/>
                      <a:gd name="T8" fmla="*/ 0 w 268"/>
                      <a:gd name="T9" fmla="*/ 0 h 144"/>
                      <a:gd name="T10" fmla="*/ 0 w 268"/>
                      <a:gd name="T11" fmla="*/ 0 h 144"/>
                      <a:gd name="T12" fmla="*/ 0 60000 65536"/>
                      <a:gd name="T13" fmla="*/ 0 60000 65536"/>
                      <a:gd name="T14" fmla="*/ 0 60000 65536"/>
                      <a:gd name="T15" fmla="*/ 0 60000 65536"/>
                      <a:gd name="T16" fmla="*/ 0 60000 65536"/>
                      <a:gd name="T17" fmla="*/ 0 60000 65536"/>
                      <a:gd name="T18" fmla="*/ 0 w 268"/>
                      <a:gd name="T19" fmla="*/ 0 h 144"/>
                      <a:gd name="T20" fmla="*/ 268 w 268"/>
                      <a:gd name="T21" fmla="*/ 144 h 144"/>
                    </a:gdLst>
                    <a:ahLst/>
                    <a:cxnLst>
                      <a:cxn ang="T12">
                        <a:pos x="T0" y="T1"/>
                      </a:cxn>
                      <a:cxn ang="T13">
                        <a:pos x="T2" y="T3"/>
                      </a:cxn>
                      <a:cxn ang="T14">
                        <a:pos x="T4" y="T5"/>
                      </a:cxn>
                      <a:cxn ang="T15">
                        <a:pos x="T6" y="T7"/>
                      </a:cxn>
                      <a:cxn ang="T16">
                        <a:pos x="T8" y="T9"/>
                      </a:cxn>
                      <a:cxn ang="T17">
                        <a:pos x="T10" y="T11"/>
                      </a:cxn>
                    </a:cxnLst>
                    <a:rect l="T18" t="T19" r="T20" b="T21"/>
                    <a:pathLst>
                      <a:path w="268" h="144">
                        <a:moveTo>
                          <a:pt x="0" y="78"/>
                        </a:moveTo>
                        <a:lnTo>
                          <a:pt x="85" y="0"/>
                        </a:lnTo>
                        <a:lnTo>
                          <a:pt x="268" y="21"/>
                        </a:lnTo>
                        <a:lnTo>
                          <a:pt x="268" y="80"/>
                        </a:lnTo>
                        <a:lnTo>
                          <a:pt x="0" y="144"/>
                        </a:lnTo>
                        <a:lnTo>
                          <a:pt x="0" y="78"/>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4" name="Freeform 226"/>
                  <p:cNvSpPr>
                    <a:spLocks/>
                  </p:cNvSpPr>
                  <p:nvPr/>
                </p:nvSpPr>
                <p:spPr bwMode="auto">
                  <a:xfrm>
                    <a:off x="2716" y="1182"/>
                    <a:ext cx="58" cy="9"/>
                  </a:xfrm>
                  <a:custGeom>
                    <a:avLst/>
                    <a:gdLst>
                      <a:gd name="T0" fmla="*/ 0 w 402"/>
                      <a:gd name="T1" fmla="*/ 0 h 60"/>
                      <a:gd name="T2" fmla="*/ 1 w 402"/>
                      <a:gd name="T3" fmla="*/ 0 h 60"/>
                      <a:gd name="T4" fmla="*/ 1 w 402"/>
                      <a:gd name="T5" fmla="*/ 0 h 60"/>
                      <a:gd name="T6" fmla="*/ 1 w 402"/>
                      <a:gd name="T7" fmla="*/ 0 h 60"/>
                      <a:gd name="T8" fmla="*/ 0 w 402"/>
                      <a:gd name="T9" fmla="*/ 0 h 60"/>
                      <a:gd name="T10" fmla="*/ 0 60000 65536"/>
                      <a:gd name="T11" fmla="*/ 0 60000 65536"/>
                      <a:gd name="T12" fmla="*/ 0 60000 65536"/>
                      <a:gd name="T13" fmla="*/ 0 60000 65536"/>
                      <a:gd name="T14" fmla="*/ 0 60000 65536"/>
                      <a:gd name="T15" fmla="*/ 0 w 402"/>
                      <a:gd name="T16" fmla="*/ 0 h 60"/>
                      <a:gd name="T17" fmla="*/ 402 w 402"/>
                      <a:gd name="T18" fmla="*/ 60 h 60"/>
                    </a:gdLst>
                    <a:ahLst/>
                    <a:cxnLst>
                      <a:cxn ang="T10">
                        <a:pos x="T0" y="T1"/>
                      </a:cxn>
                      <a:cxn ang="T11">
                        <a:pos x="T2" y="T3"/>
                      </a:cxn>
                      <a:cxn ang="T12">
                        <a:pos x="T4" y="T5"/>
                      </a:cxn>
                      <a:cxn ang="T13">
                        <a:pos x="T6" y="T7"/>
                      </a:cxn>
                      <a:cxn ang="T14">
                        <a:pos x="T8" y="T9"/>
                      </a:cxn>
                    </a:cxnLst>
                    <a:rect l="T15" t="T16" r="T17" b="T18"/>
                    <a:pathLst>
                      <a:path w="402" h="60">
                        <a:moveTo>
                          <a:pt x="0" y="0"/>
                        </a:moveTo>
                        <a:lnTo>
                          <a:pt x="201" y="14"/>
                        </a:lnTo>
                        <a:lnTo>
                          <a:pt x="402" y="60"/>
                        </a:lnTo>
                        <a:lnTo>
                          <a:pt x="219" y="40"/>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47" name="Group 227"/>
                <p:cNvGrpSpPr>
                  <a:grpSpLocks/>
                </p:cNvGrpSpPr>
                <p:nvPr/>
              </p:nvGrpSpPr>
              <p:grpSpPr bwMode="auto">
                <a:xfrm>
                  <a:off x="2706" y="1190"/>
                  <a:ext cx="67" cy="11"/>
                  <a:chOff x="2706" y="1190"/>
                  <a:chExt cx="67" cy="11"/>
                </a:xfrm>
              </p:grpSpPr>
              <p:sp>
                <p:nvSpPr>
                  <p:cNvPr id="139448" name="Line 228"/>
                  <p:cNvSpPr>
                    <a:spLocks noChangeShapeType="1"/>
                  </p:cNvSpPr>
                  <p:nvPr/>
                </p:nvSpPr>
                <p:spPr bwMode="auto">
                  <a:xfrm>
                    <a:off x="2706" y="1194"/>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9" name="Line 229"/>
                  <p:cNvSpPr>
                    <a:spLocks noChangeShapeType="1"/>
                  </p:cNvSpPr>
                  <p:nvPr/>
                </p:nvSpPr>
                <p:spPr bwMode="auto">
                  <a:xfrm flipV="1">
                    <a:off x="2736" y="1190"/>
                    <a:ext cx="12" cy="11"/>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50" name="Line 230"/>
                  <p:cNvSpPr>
                    <a:spLocks noChangeShapeType="1"/>
                  </p:cNvSpPr>
                  <p:nvPr/>
                </p:nvSpPr>
                <p:spPr bwMode="auto">
                  <a:xfrm>
                    <a:off x="2749" y="1190"/>
                    <a:ext cx="24"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39353" name="Freeform 231"/>
            <p:cNvSpPr>
              <a:spLocks/>
            </p:cNvSpPr>
            <p:nvPr/>
          </p:nvSpPr>
          <p:spPr bwMode="auto">
            <a:xfrm>
              <a:off x="2688" y="1122"/>
              <a:ext cx="59" cy="55"/>
            </a:xfrm>
            <a:custGeom>
              <a:avLst/>
              <a:gdLst>
                <a:gd name="T0" fmla="*/ 0 w 412"/>
                <a:gd name="T1" fmla="*/ 1 h 384"/>
                <a:gd name="T2" fmla="*/ 1 w 412"/>
                <a:gd name="T3" fmla="*/ 0 h 384"/>
                <a:gd name="T4" fmla="*/ 1 w 412"/>
                <a:gd name="T5" fmla="*/ 0 h 384"/>
                <a:gd name="T6" fmla="*/ 0 w 412"/>
                <a:gd name="T7" fmla="*/ 1 h 384"/>
                <a:gd name="T8" fmla="*/ 0 w 412"/>
                <a:gd name="T9" fmla="*/ 1 h 384"/>
                <a:gd name="T10" fmla="*/ 0 60000 65536"/>
                <a:gd name="T11" fmla="*/ 0 60000 65536"/>
                <a:gd name="T12" fmla="*/ 0 60000 65536"/>
                <a:gd name="T13" fmla="*/ 0 60000 65536"/>
                <a:gd name="T14" fmla="*/ 0 60000 65536"/>
                <a:gd name="T15" fmla="*/ 0 w 412"/>
                <a:gd name="T16" fmla="*/ 0 h 384"/>
                <a:gd name="T17" fmla="*/ 412 w 412"/>
                <a:gd name="T18" fmla="*/ 384 h 384"/>
              </a:gdLst>
              <a:ahLst/>
              <a:cxnLst>
                <a:cxn ang="T10">
                  <a:pos x="T0" y="T1"/>
                </a:cxn>
                <a:cxn ang="T11">
                  <a:pos x="T2" y="T3"/>
                </a:cxn>
                <a:cxn ang="T12">
                  <a:pos x="T4" y="T5"/>
                </a:cxn>
                <a:cxn ang="T13">
                  <a:pos x="T6" y="T7"/>
                </a:cxn>
                <a:cxn ang="T14">
                  <a:pos x="T8" y="T9"/>
                </a:cxn>
              </a:cxnLst>
              <a:rect l="T15" t="T16" r="T17" b="T18"/>
              <a:pathLst>
                <a:path w="412" h="384">
                  <a:moveTo>
                    <a:pt x="0" y="193"/>
                  </a:moveTo>
                  <a:lnTo>
                    <a:pt x="412" y="0"/>
                  </a:lnTo>
                  <a:lnTo>
                    <a:pt x="412" y="155"/>
                  </a:lnTo>
                  <a:lnTo>
                    <a:pt x="0" y="384"/>
                  </a:lnTo>
                  <a:lnTo>
                    <a:pt x="0" y="19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54" name="Freeform 232"/>
            <p:cNvSpPr>
              <a:spLocks/>
            </p:cNvSpPr>
            <p:nvPr/>
          </p:nvSpPr>
          <p:spPr bwMode="auto">
            <a:xfrm>
              <a:off x="2687" y="1070"/>
              <a:ext cx="61" cy="82"/>
            </a:xfrm>
            <a:custGeom>
              <a:avLst/>
              <a:gdLst>
                <a:gd name="T0" fmla="*/ 0 w 425"/>
                <a:gd name="T1" fmla="*/ 0 h 570"/>
                <a:gd name="T2" fmla="*/ 1 w 425"/>
                <a:gd name="T3" fmla="*/ 0 h 570"/>
                <a:gd name="T4" fmla="*/ 1 w 425"/>
                <a:gd name="T5" fmla="*/ 1 h 570"/>
                <a:gd name="T6" fmla="*/ 0 w 425"/>
                <a:gd name="T7" fmla="*/ 2 h 570"/>
                <a:gd name="T8" fmla="*/ 0 w 425"/>
                <a:gd name="T9" fmla="*/ 0 h 570"/>
                <a:gd name="T10" fmla="*/ 0 60000 65536"/>
                <a:gd name="T11" fmla="*/ 0 60000 65536"/>
                <a:gd name="T12" fmla="*/ 0 60000 65536"/>
                <a:gd name="T13" fmla="*/ 0 60000 65536"/>
                <a:gd name="T14" fmla="*/ 0 60000 65536"/>
                <a:gd name="T15" fmla="*/ 0 w 425"/>
                <a:gd name="T16" fmla="*/ 0 h 570"/>
                <a:gd name="T17" fmla="*/ 425 w 425"/>
                <a:gd name="T18" fmla="*/ 570 h 570"/>
              </a:gdLst>
              <a:ahLst/>
              <a:cxnLst>
                <a:cxn ang="T10">
                  <a:pos x="T0" y="T1"/>
                </a:cxn>
                <a:cxn ang="T11">
                  <a:pos x="T2" y="T3"/>
                </a:cxn>
                <a:cxn ang="T12">
                  <a:pos x="T4" y="T5"/>
                </a:cxn>
                <a:cxn ang="T13">
                  <a:pos x="T6" y="T7"/>
                </a:cxn>
                <a:cxn ang="T14">
                  <a:pos x="T8" y="T9"/>
                </a:cxn>
              </a:cxnLst>
              <a:rect l="T15" t="T16" r="T17" b="T18"/>
              <a:pathLst>
                <a:path w="425" h="570">
                  <a:moveTo>
                    <a:pt x="0" y="121"/>
                  </a:moveTo>
                  <a:lnTo>
                    <a:pt x="425" y="0"/>
                  </a:lnTo>
                  <a:lnTo>
                    <a:pt x="425" y="377"/>
                  </a:lnTo>
                  <a:lnTo>
                    <a:pt x="1" y="570"/>
                  </a:lnTo>
                  <a:lnTo>
                    <a:pt x="0" y="12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55" name="Freeform 233"/>
            <p:cNvSpPr>
              <a:spLocks/>
            </p:cNvSpPr>
            <p:nvPr/>
          </p:nvSpPr>
          <p:spPr bwMode="auto">
            <a:xfrm>
              <a:off x="2523" y="925"/>
              <a:ext cx="150" cy="124"/>
            </a:xfrm>
            <a:custGeom>
              <a:avLst/>
              <a:gdLst>
                <a:gd name="T0" fmla="*/ 0 w 1049"/>
                <a:gd name="T1" fmla="*/ 0 h 870"/>
                <a:gd name="T2" fmla="*/ 3 w 1049"/>
                <a:gd name="T3" fmla="*/ 0 h 870"/>
                <a:gd name="T4" fmla="*/ 3 w 1049"/>
                <a:gd name="T5" fmla="*/ 3 h 870"/>
                <a:gd name="T6" fmla="*/ 0 w 1049"/>
                <a:gd name="T7" fmla="*/ 2 h 870"/>
                <a:gd name="T8" fmla="*/ 0 w 1049"/>
                <a:gd name="T9" fmla="*/ 0 h 870"/>
                <a:gd name="T10" fmla="*/ 0 60000 65536"/>
                <a:gd name="T11" fmla="*/ 0 60000 65536"/>
                <a:gd name="T12" fmla="*/ 0 60000 65536"/>
                <a:gd name="T13" fmla="*/ 0 60000 65536"/>
                <a:gd name="T14" fmla="*/ 0 60000 65536"/>
                <a:gd name="T15" fmla="*/ 0 w 1049"/>
                <a:gd name="T16" fmla="*/ 0 h 870"/>
                <a:gd name="T17" fmla="*/ 1049 w 1049"/>
                <a:gd name="T18" fmla="*/ 870 h 870"/>
              </a:gdLst>
              <a:ahLst/>
              <a:cxnLst>
                <a:cxn ang="T10">
                  <a:pos x="T0" y="T1"/>
                </a:cxn>
                <a:cxn ang="T11">
                  <a:pos x="T2" y="T3"/>
                </a:cxn>
                <a:cxn ang="T12">
                  <a:pos x="T4" y="T5"/>
                </a:cxn>
                <a:cxn ang="T13">
                  <a:pos x="T6" y="T7"/>
                </a:cxn>
                <a:cxn ang="T14">
                  <a:pos x="T8" y="T9"/>
                </a:cxn>
              </a:cxnLst>
              <a:rect l="T15" t="T16" r="T17" b="T18"/>
              <a:pathLst>
                <a:path w="1049" h="870">
                  <a:moveTo>
                    <a:pt x="42" y="0"/>
                  </a:moveTo>
                  <a:lnTo>
                    <a:pt x="1049" y="0"/>
                  </a:lnTo>
                  <a:lnTo>
                    <a:pt x="1008" y="870"/>
                  </a:lnTo>
                  <a:lnTo>
                    <a:pt x="0" y="820"/>
                  </a:lnTo>
                  <a:lnTo>
                    <a:pt x="42"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56" name="Freeform 234"/>
            <p:cNvSpPr>
              <a:spLocks/>
            </p:cNvSpPr>
            <p:nvPr/>
          </p:nvSpPr>
          <p:spPr bwMode="auto">
            <a:xfrm>
              <a:off x="2425" y="1134"/>
              <a:ext cx="279" cy="56"/>
            </a:xfrm>
            <a:custGeom>
              <a:avLst/>
              <a:gdLst>
                <a:gd name="T0" fmla="*/ 1 w 1955"/>
                <a:gd name="T1" fmla="*/ 0 h 396"/>
                <a:gd name="T2" fmla="*/ 6 w 1955"/>
                <a:gd name="T3" fmla="*/ 0 h 396"/>
                <a:gd name="T4" fmla="*/ 5 w 1955"/>
                <a:gd name="T5" fmla="*/ 1 h 396"/>
                <a:gd name="T6" fmla="*/ 5 w 1955"/>
                <a:gd name="T7" fmla="*/ 1 h 396"/>
                <a:gd name="T8" fmla="*/ 0 w 1955"/>
                <a:gd name="T9" fmla="*/ 1 h 396"/>
                <a:gd name="T10" fmla="*/ 0 w 1955"/>
                <a:gd name="T11" fmla="*/ 0 h 396"/>
                <a:gd name="T12" fmla="*/ 1 w 1955"/>
                <a:gd name="T13" fmla="*/ 0 h 396"/>
                <a:gd name="T14" fmla="*/ 0 60000 65536"/>
                <a:gd name="T15" fmla="*/ 0 60000 65536"/>
                <a:gd name="T16" fmla="*/ 0 60000 65536"/>
                <a:gd name="T17" fmla="*/ 0 60000 65536"/>
                <a:gd name="T18" fmla="*/ 0 60000 65536"/>
                <a:gd name="T19" fmla="*/ 0 60000 65536"/>
                <a:gd name="T20" fmla="*/ 0 60000 65536"/>
                <a:gd name="T21" fmla="*/ 0 w 1955"/>
                <a:gd name="T22" fmla="*/ 0 h 396"/>
                <a:gd name="T23" fmla="*/ 1955 w 1955"/>
                <a:gd name="T24" fmla="*/ 396 h 3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55" h="396">
                  <a:moveTo>
                    <a:pt x="318" y="0"/>
                  </a:moveTo>
                  <a:lnTo>
                    <a:pt x="1955" y="161"/>
                  </a:lnTo>
                  <a:lnTo>
                    <a:pt x="1840" y="307"/>
                  </a:lnTo>
                  <a:lnTo>
                    <a:pt x="1728" y="396"/>
                  </a:lnTo>
                  <a:lnTo>
                    <a:pt x="0" y="198"/>
                  </a:lnTo>
                  <a:lnTo>
                    <a:pt x="129" y="142"/>
                  </a:lnTo>
                  <a:lnTo>
                    <a:pt x="318"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57" name="Group 235"/>
            <p:cNvGrpSpPr>
              <a:grpSpLocks/>
            </p:cNvGrpSpPr>
            <p:nvPr/>
          </p:nvGrpSpPr>
          <p:grpSpPr bwMode="auto">
            <a:xfrm>
              <a:off x="2687" y="1075"/>
              <a:ext cx="60" cy="72"/>
              <a:chOff x="2687" y="1075"/>
              <a:chExt cx="60" cy="72"/>
            </a:xfrm>
          </p:grpSpPr>
          <p:sp>
            <p:nvSpPr>
              <p:cNvPr id="139435" name="Line 236"/>
              <p:cNvSpPr>
                <a:spLocks noChangeShapeType="1"/>
              </p:cNvSpPr>
              <p:nvPr/>
            </p:nvSpPr>
            <p:spPr bwMode="auto">
              <a:xfrm flipV="1">
                <a:off x="2687" y="1095"/>
                <a:ext cx="60"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6" name="Line 237"/>
              <p:cNvSpPr>
                <a:spLocks noChangeShapeType="1"/>
              </p:cNvSpPr>
              <p:nvPr/>
            </p:nvSpPr>
            <p:spPr bwMode="auto">
              <a:xfrm flipV="1">
                <a:off x="2698" y="1101"/>
                <a:ext cx="49" cy="20"/>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7" name="Line 238"/>
              <p:cNvSpPr>
                <a:spLocks noChangeShapeType="1"/>
              </p:cNvSpPr>
              <p:nvPr/>
            </p:nvSpPr>
            <p:spPr bwMode="auto">
              <a:xfrm flipV="1">
                <a:off x="2697" y="1107"/>
                <a:ext cx="50"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8" name="Line 239"/>
              <p:cNvSpPr>
                <a:spLocks noChangeShapeType="1"/>
              </p:cNvSpPr>
              <p:nvPr/>
            </p:nvSpPr>
            <p:spPr bwMode="auto">
              <a:xfrm flipV="1">
                <a:off x="2698" y="1113"/>
                <a:ext cx="49"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9" name="Line 240"/>
              <p:cNvSpPr>
                <a:spLocks noChangeShapeType="1"/>
              </p:cNvSpPr>
              <p:nvPr/>
            </p:nvSpPr>
            <p:spPr bwMode="auto">
              <a:xfrm flipV="1">
                <a:off x="2698" y="1119"/>
                <a:ext cx="49"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0" name="Line 241"/>
              <p:cNvSpPr>
                <a:spLocks noChangeShapeType="1"/>
              </p:cNvSpPr>
              <p:nvPr/>
            </p:nvSpPr>
            <p:spPr bwMode="auto">
              <a:xfrm flipV="1">
                <a:off x="2697" y="1089"/>
                <a:ext cx="50"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1" name="Line 242"/>
              <p:cNvSpPr>
                <a:spLocks noChangeShapeType="1"/>
              </p:cNvSpPr>
              <p:nvPr/>
            </p:nvSpPr>
            <p:spPr bwMode="auto">
              <a:xfrm flipV="1">
                <a:off x="2698" y="1083"/>
                <a:ext cx="49"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2" name="Line 243"/>
              <p:cNvSpPr>
                <a:spLocks noChangeShapeType="1"/>
              </p:cNvSpPr>
              <p:nvPr/>
            </p:nvSpPr>
            <p:spPr bwMode="auto">
              <a:xfrm flipV="1">
                <a:off x="2697" y="1075"/>
                <a:ext cx="50"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3" name="Line 244"/>
              <p:cNvSpPr>
                <a:spLocks noChangeShapeType="1"/>
              </p:cNvSpPr>
              <p:nvPr/>
            </p:nvSpPr>
            <p:spPr bwMode="auto">
              <a:xfrm flipH="1">
                <a:off x="2697" y="1085"/>
                <a:ext cx="1" cy="6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58" name="Group 245"/>
            <p:cNvGrpSpPr>
              <a:grpSpLocks/>
            </p:cNvGrpSpPr>
            <p:nvPr/>
          </p:nvGrpSpPr>
          <p:grpSpPr bwMode="auto">
            <a:xfrm>
              <a:off x="2502" y="897"/>
              <a:ext cx="198" cy="182"/>
              <a:chOff x="2502" y="897"/>
              <a:chExt cx="198" cy="182"/>
            </a:xfrm>
          </p:grpSpPr>
          <p:grpSp>
            <p:nvGrpSpPr>
              <p:cNvPr id="139418" name="Group 246"/>
              <p:cNvGrpSpPr>
                <a:grpSpLocks/>
              </p:cNvGrpSpPr>
              <p:nvPr/>
            </p:nvGrpSpPr>
            <p:grpSpPr bwMode="auto">
              <a:xfrm>
                <a:off x="2502" y="897"/>
                <a:ext cx="198" cy="182"/>
                <a:chOff x="2502" y="897"/>
                <a:chExt cx="198" cy="182"/>
              </a:xfrm>
            </p:grpSpPr>
            <p:grpSp>
              <p:nvGrpSpPr>
                <p:cNvPr id="139420" name="Group 247"/>
                <p:cNvGrpSpPr>
                  <a:grpSpLocks/>
                </p:cNvGrpSpPr>
                <p:nvPr/>
              </p:nvGrpSpPr>
              <p:grpSpPr bwMode="auto">
                <a:xfrm>
                  <a:off x="2502" y="897"/>
                  <a:ext cx="198" cy="182"/>
                  <a:chOff x="2502" y="897"/>
                  <a:chExt cx="198" cy="182"/>
                </a:xfrm>
              </p:grpSpPr>
              <p:sp>
                <p:nvSpPr>
                  <p:cNvPr id="139431" name="Freeform 248"/>
                  <p:cNvSpPr>
                    <a:spLocks/>
                  </p:cNvSpPr>
                  <p:nvPr/>
                </p:nvSpPr>
                <p:spPr bwMode="auto">
                  <a:xfrm>
                    <a:off x="2502" y="897"/>
                    <a:ext cx="198" cy="182"/>
                  </a:xfrm>
                  <a:custGeom>
                    <a:avLst/>
                    <a:gdLst>
                      <a:gd name="T0" fmla="*/ 0 w 1382"/>
                      <a:gd name="T1" fmla="*/ 0 h 1278"/>
                      <a:gd name="T2" fmla="*/ 1 w 1382"/>
                      <a:gd name="T3" fmla="*/ 0 h 1278"/>
                      <a:gd name="T4" fmla="*/ 1 w 1382"/>
                      <a:gd name="T5" fmla="*/ 0 h 1278"/>
                      <a:gd name="T6" fmla="*/ 2 w 1382"/>
                      <a:gd name="T7" fmla="*/ 0 h 1278"/>
                      <a:gd name="T8" fmla="*/ 2 w 1382"/>
                      <a:gd name="T9" fmla="*/ 0 h 1278"/>
                      <a:gd name="T10" fmla="*/ 3 w 1382"/>
                      <a:gd name="T11" fmla="*/ 0 h 1278"/>
                      <a:gd name="T12" fmla="*/ 3 w 1382"/>
                      <a:gd name="T13" fmla="*/ 0 h 1278"/>
                      <a:gd name="T14" fmla="*/ 4 w 1382"/>
                      <a:gd name="T15" fmla="*/ 0 h 1278"/>
                      <a:gd name="T16" fmla="*/ 4 w 1382"/>
                      <a:gd name="T17" fmla="*/ 0 h 1278"/>
                      <a:gd name="T18" fmla="*/ 4 w 1382"/>
                      <a:gd name="T19" fmla="*/ 0 h 1278"/>
                      <a:gd name="T20" fmla="*/ 4 w 1382"/>
                      <a:gd name="T21" fmla="*/ 0 h 1278"/>
                      <a:gd name="T22" fmla="*/ 4 w 1382"/>
                      <a:gd name="T23" fmla="*/ 0 h 1278"/>
                      <a:gd name="T24" fmla="*/ 4 w 1382"/>
                      <a:gd name="T25" fmla="*/ 0 h 1278"/>
                      <a:gd name="T26" fmla="*/ 4 w 1382"/>
                      <a:gd name="T27" fmla="*/ 4 h 1278"/>
                      <a:gd name="T28" fmla="*/ 4 w 1382"/>
                      <a:gd name="T29" fmla="*/ 4 h 1278"/>
                      <a:gd name="T30" fmla="*/ 4 w 1382"/>
                      <a:gd name="T31" fmla="*/ 4 h 1278"/>
                      <a:gd name="T32" fmla="*/ 3 w 1382"/>
                      <a:gd name="T33" fmla="*/ 4 h 1278"/>
                      <a:gd name="T34" fmla="*/ 1 w 1382"/>
                      <a:gd name="T35" fmla="*/ 4 h 1278"/>
                      <a:gd name="T36" fmla="*/ 0 w 1382"/>
                      <a:gd name="T37" fmla="*/ 3 h 1278"/>
                      <a:gd name="T38" fmla="*/ 0 w 1382"/>
                      <a:gd name="T39" fmla="*/ 3 h 1278"/>
                      <a:gd name="T40" fmla="*/ 0 w 1382"/>
                      <a:gd name="T41" fmla="*/ 0 h 1278"/>
                      <a:gd name="T42" fmla="*/ 0 w 1382"/>
                      <a:gd name="T43" fmla="*/ 0 h 12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82"/>
                      <a:gd name="T67" fmla="*/ 0 h 1278"/>
                      <a:gd name="T68" fmla="*/ 1382 w 1382"/>
                      <a:gd name="T69" fmla="*/ 1278 h 12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82" h="1278">
                        <a:moveTo>
                          <a:pt x="110" y="21"/>
                        </a:moveTo>
                        <a:lnTo>
                          <a:pt x="229" y="15"/>
                        </a:lnTo>
                        <a:lnTo>
                          <a:pt x="390" y="4"/>
                        </a:lnTo>
                        <a:lnTo>
                          <a:pt x="557" y="0"/>
                        </a:lnTo>
                        <a:lnTo>
                          <a:pt x="753" y="0"/>
                        </a:lnTo>
                        <a:lnTo>
                          <a:pt x="891" y="2"/>
                        </a:lnTo>
                        <a:lnTo>
                          <a:pt x="1103" y="9"/>
                        </a:lnTo>
                        <a:lnTo>
                          <a:pt x="1307" y="20"/>
                        </a:lnTo>
                        <a:lnTo>
                          <a:pt x="1356" y="22"/>
                        </a:lnTo>
                        <a:lnTo>
                          <a:pt x="1367" y="27"/>
                        </a:lnTo>
                        <a:lnTo>
                          <a:pt x="1374" y="32"/>
                        </a:lnTo>
                        <a:lnTo>
                          <a:pt x="1381" y="42"/>
                        </a:lnTo>
                        <a:lnTo>
                          <a:pt x="1382" y="52"/>
                        </a:lnTo>
                        <a:lnTo>
                          <a:pt x="1330" y="1254"/>
                        </a:lnTo>
                        <a:lnTo>
                          <a:pt x="1324" y="1273"/>
                        </a:lnTo>
                        <a:lnTo>
                          <a:pt x="1307" y="1278"/>
                        </a:lnTo>
                        <a:lnTo>
                          <a:pt x="861" y="1248"/>
                        </a:lnTo>
                        <a:lnTo>
                          <a:pt x="423" y="1217"/>
                        </a:lnTo>
                        <a:lnTo>
                          <a:pt x="21" y="1188"/>
                        </a:lnTo>
                        <a:lnTo>
                          <a:pt x="0" y="1156"/>
                        </a:lnTo>
                        <a:lnTo>
                          <a:pt x="62" y="60"/>
                        </a:lnTo>
                        <a:lnTo>
                          <a:pt x="110" y="2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2" name="Arc 249"/>
                  <p:cNvSpPr>
                    <a:spLocks/>
                  </p:cNvSpPr>
                  <p:nvPr/>
                </p:nvSpPr>
                <p:spPr bwMode="auto">
                  <a:xfrm>
                    <a:off x="2695" y="900"/>
                    <a:ext cx="5"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3" name="Arc 250"/>
                  <p:cNvSpPr>
                    <a:spLocks/>
                  </p:cNvSpPr>
                  <p:nvPr/>
                </p:nvSpPr>
                <p:spPr bwMode="auto">
                  <a:xfrm>
                    <a:off x="2511" y="900"/>
                    <a:ext cx="10" cy="8"/>
                  </a:xfrm>
                  <a:custGeom>
                    <a:avLst/>
                    <a:gdLst>
                      <a:gd name="T0" fmla="*/ 0 w 21411"/>
                      <a:gd name="T1" fmla="*/ 0 h 21600"/>
                      <a:gd name="T2" fmla="*/ 0 w 21411"/>
                      <a:gd name="T3" fmla="*/ 0 h 21600"/>
                      <a:gd name="T4" fmla="*/ 0 w 21411"/>
                      <a:gd name="T5" fmla="*/ 0 h 21600"/>
                      <a:gd name="T6" fmla="*/ 0 60000 65536"/>
                      <a:gd name="T7" fmla="*/ 0 60000 65536"/>
                      <a:gd name="T8" fmla="*/ 0 60000 65536"/>
                      <a:gd name="T9" fmla="*/ 0 w 21411"/>
                      <a:gd name="T10" fmla="*/ 0 h 21600"/>
                      <a:gd name="T11" fmla="*/ 21411 w 21411"/>
                      <a:gd name="T12" fmla="*/ 21600 h 21600"/>
                    </a:gdLst>
                    <a:ahLst/>
                    <a:cxnLst>
                      <a:cxn ang="T6">
                        <a:pos x="T0" y="T1"/>
                      </a:cxn>
                      <a:cxn ang="T7">
                        <a:pos x="T2" y="T3"/>
                      </a:cxn>
                      <a:cxn ang="T8">
                        <a:pos x="T4" y="T5"/>
                      </a:cxn>
                    </a:cxnLst>
                    <a:rect l="T9" t="T10" r="T11" b="T12"/>
                    <a:pathLst>
                      <a:path w="21411" h="21600" fill="none" extrusionOk="0">
                        <a:moveTo>
                          <a:pt x="0" y="18745"/>
                        </a:moveTo>
                        <a:cubicBezTo>
                          <a:pt x="1431" y="8014"/>
                          <a:pt x="10585" y="-1"/>
                          <a:pt x="21411" y="-1"/>
                        </a:cubicBezTo>
                      </a:path>
                      <a:path w="21411" h="21600" stroke="0" extrusionOk="0">
                        <a:moveTo>
                          <a:pt x="0" y="18745"/>
                        </a:moveTo>
                        <a:cubicBezTo>
                          <a:pt x="1431" y="8014"/>
                          <a:pt x="10585" y="-1"/>
                          <a:pt x="21411" y="-1"/>
                        </a:cubicBezTo>
                        <a:lnTo>
                          <a:pt x="21411"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4" name="Arc 251"/>
                  <p:cNvSpPr>
                    <a:spLocks/>
                  </p:cNvSpPr>
                  <p:nvPr/>
                </p:nvSpPr>
                <p:spPr bwMode="auto">
                  <a:xfrm>
                    <a:off x="2502" y="1061"/>
                    <a:ext cx="4" cy="6"/>
                  </a:xfrm>
                  <a:custGeom>
                    <a:avLst/>
                    <a:gdLst>
                      <a:gd name="T0" fmla="*/ 0 w 21600"/>
                      <a:gd name="T1" fmla="*/ 0 h 25464"/>
                      <a:gd name="T2" fmla="*/ 0 w 21600"/>
                      <a:gd name="T3" fmla="*/ 0 h 25464"/>
                      <a:gd name="T4" fmla="*/ 0 w 21600"/>
                      <a:gd name="T5" fmla="*/ 0 h 25464"/>
                      <a:gd name="T6" fmla="*/ 0 60000 65536"/>
                      <a:gd name="T7" fmla="*/ 0 60000 65536"/>
                      <a:gd name="T8" fmla="*/ 0 60000 65536"/>
                      <a:gd name="T9" fmla="*/ 0 w 21600"/>
                      <a:gd name="T10" fmla="*/ 0 h 25464"/>
                      <a:gd name="T11" fmla="*/ 21600 w 21600"/>
                      <a:gd name="T12" fmla="*/ 25464 h 25464"/>
                    </a:gdLst>
                    <a:ahLst/>
                    <a:cxnLst>
                      <a:cxn ang="T6">
                        <a:pos x="T0" y="T1"/>
                      </a:cxn>
                      <a:cxn ang="T7">
                        <a:pos x="T2" y="T3"/>
                      </a:cxn>
                      <a:cxn ang="T8">
                        <a:pos x="T4" y="T5"/>
                      </a:cxn>
                    </a:cxnLst>
                    <a:rect l="T9" t="T10" r="T11" b="T12"/>
                    <a:pathLst>
                      <a:path w="21600" h="25464" fill="none" extrusionOk="0">
                        <a:moveTo>
                          <a:pt x="21600" y="25463"/>
                        </a:moveTo>
                        <a:cubicBezTo>
                          <a:pt x="9670" y="25464"/>
                          <a:pt x="0" y="15793"/>
                          <a:pt x="0" y="3864"/>
                        </a:cubicBezTo>
                        <a:cubicBezTo>
                          <a:pt x="0" y="2568"/>
                          <a:pt x="116" y="1274"/>
                          <a:pt x="348" y="0"/>
                        </a:cubicBezTo>
                      </a:path>
                      <a:path w="21600" h="25464" stroke="0" extrusionOk="0">
                        <a:moveTo>
                          <a:pt x="21600" y="25463"/>
                        </a:moveTo>
                        <a:cubicBezTo>
                          <a:pt x="9670" y="25464"/>
                          <a:pt x="0" y="15793"/>
                          <a:pt x="0" y="3864"/>
                        </a:cubicBezTo>
                        <a:cubicBezTo>
                          <a:pt x="0" y="2568"/>
                          <a:pt x="116" y="1274"/>
                          <a:pt x="348" y="0"/>
                        </a:cubicBezTo>
                        <a:lnTo>
                          <a:pt x="21600" y="386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21" name="Group 252"/>
                <p:cNvGrpSpPr>
                  <a:grpSpLocks/>
                </p:cNvGrpSpPr>
                <p:nvPr/>
              </p:nvGrpSpPr>
              <p:grpSpPr bwMode="auto">
                <a:xfrm>
                  <a:off x="2523" y="925"/>
                  <a:ext cx="150" cy="124"/>
                  <a:chOff x="2523" y="925"/>
                  <a:chExt cx="150" cy="124"/>
                </a:xfrm>
              </p:grpSpPr>
              <p:grpSp>
                <p:nvGrpSpPr>
                  <p:cNvPr id="139422" name="Group 253"/>
                  <p:cNvGrpSpPr>
                    <a:grpSpLocks/>
                  </p:cNvGrpSpPr>
                  <p:nvPr/>
                </p:nvGrpSpPr>
                <p:grpSpPr bwMode="auto">
                  <a:xfrm>
                    <a:off x="2523" y="925"/>
                    <a:ext cx="150" cy="124"/>
                    <a:chOff x="2523" y="925"/>
                    <a:chExt cx="150" cy="124"/>
                  </a:xfrm>
                </p:grpSpPr>
                <p:sp>
                  <p:nvSpPr>
                    <p:cNvPr id="139427" name="Freeform 254"/>
                    <p:cNvSpPr>
                      <a:spLocks/>
                    </p:cNvSpPr>
                    <p:nvPr/>
                  </p:nvSpPr>
                  <p:spPr bwMode="auto">
                    <a:xfrm>
                      <a:off x="2529" y="925"/>
                      <a:ext cx="144" cy="2"/>
                    </a:xfrm>
                    <a:custGeom>
                      <a:avLst/>
                      <a:gdLst>
                        <a:gd name="T0" fmla="*/ 0 w 1006"/>
                        <a:gd name="T1" fmla="*/ 0 h 18"/>
                        <a:gd name="T2" fmla="*/ 3 w 1006"/>
                        <a:gd name="T3" fmla="*/ 0 h 18"/>
                        <a:gd name="T4" fmla="*/ 3 w 1006"/>
                        <a:gd name="T5" fmla="*/ 0 h 18"/>
                        <a:gd name="T6" fmla="*/ 0 w 1006"/>
                        <a:gd name="T7" fmla="*/ 0 h 18"/>
                        <a:gd name="T8" fmla="*/ 0 w 1006"/>
                        <a:gd name="T9" fmla="*/ 0 h 18"/>
                        <a:gd name="T10" fmla="*/ 0 60000 65536"/>
                        <a:gd name="T11" fmla="*/ 0 60000 65536"/>
                        <a:gd name="T12" fmla="*/ 0 60000 65536"/>
                        <a:gd name="T13" fmla="*/ 0 60000 65536"/>
                        <a:gd name="T14" fmla="*/ 0 60000 65536"/>
                        <a:gd name="T15" fmla="*/ 0 w 1006"/>
                        <a:gd name="T16" fmla="*/ 0 h 18"/>
                        <a:gd name="T17" fmla="*/ 1006 w 1006"/>
                        <a:gd name="T18" fmla="*/ 18 h 18"/>
                      </a:gdLst>
                      <a:ahLst/>
                      <a:cxnLst>
                        <a:cxn ang="T10">
                          <a:pos x="T0" y="T1"/>
                        </a:cxn>
                        <a:cxn ang="T11">
                          <a:pos x="T2" y="T3"/>
                        </a:cxn>
                        <a:cxn ang="T12">
                          <a:pos x="T4" y="T5"/>
                        </a:cxn>
                        <a:cxn ang="T13">
                          <a:pos x="T6" y="T7"/>
                        </a:cxn>
                        <a:cxn ang="T14">
                          <a:pos x="T8" y="T9"/>
                        </a:cxn>
                      </a:cxnLst>
                      <a:rect l="T15" t="T16" r="T17" b="T18"/>
                      <a:pathLst>
                        <a:path w="1006" h="18">
                          <a:moveTo>
                            <a:pt x="0" y="0"/>
                          </a:moveTo>
                          <a:lnTo>
                            <a:pt x="1006" y="1"/>
                          </a:lnTo>
                          <a:lnTo>
                            <a:pt x="983" y="18"/>
                          </a:lnTo>
                          <a:lnTo>
                            <a:pt x="21" y="18"/>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8" name="Freeform 255"/>
                    <p:cNvSpPr>
                      <a:spLocks/>
                    </p:cNvSpPr>
                    <p:nvPr/>
                  </p:nvSpPr>
                  <p:spPr bwMode="auto">
                    <a:xfrm>
                      <a:off x="2664" y="925"/>
                      <a:ext cx="9" cy="124"/>
                    </a:xfrm>
                    <a:custGeom>
                      <a:avLst/>
                      <a:gdLst>
                        <a:gd name="T0" fmla="*/ 0 w 64"/>
                        <a:gd name="T1" fmla="*/ 0 h 870"/>
                        <a:gd name="T2" fmla="*/ 0 w 64"/>
                        <a:gd name="T3" fmla="*/ 0 h 870"/>
                        <a:gd name="T4" fmla="*/ 0 w 64"/>
                        <a:gd name="T5" fmla="*/ 1 h 870"/>
                        <a:gd name="T6" fmla="*/ 0 w 64"/>
                        <a:gd name="T7" fmla="*/ 3 h 870"/>
                        <a:gd name="T8" fmla="*/ 0 w 64"/>
                        <a:gd name="T9" fmla="*/ 2 h 870"/>
                        <a:gd name="T10" fmla="*/ 0 w 64"/>
                        <a:gd name="T11" fmla="*/ 0 h 870"/>
                        <a:gd name="T12" fmla="*/ 0 60000 65536"/>
                        <a:gd name="T13" fmla="*/ 0 60000 65536"/>
                        <a:gd name="T14" fmla="*/ 0 60000 65536"/>
                        <a:gd name="T15" fmla="*/ 0 60000 65536"/>
                        <a:gd name="T16" fmla="*/ 0 60000 65536"/>
                        <a:gd name="T17" fmla="*/ 0 60000 65536"/>
                        <a:gd name="T18" fmla="*/ 0 w 64"/>
                        <a:gd name="T19" fmla="*/ 0 h 870"/>
                        <a:gd name="T20" fmla="*/ 64 w 64"/>
                        <a:gd name="T21" fmla="*/ 870 h 870"/>
                      </a:gdLst>
                      <a:ahLst/>
                      <a:cxnLst>
                        <a:cxn ang="T12">
                          <a:pos x="T0" y="T1"/>
                        </a:cxn>
                        <a:cxn ang="T13">
                          <a:pos x="T2" y="T3"/>
                        </a:cxn>
                        <a:cxn ang="T14">
                          <a:pos x="T4" y="T5"/>
                        </a:cxn>
                        <a:cxn ang="T15">
                          <a:pos x="T6" y="T7"/>
                        </a:cxn>
                        <a:cxn ang="T16">
                          <a:pos x="T8" y="T9"/>
                        </a:cxn>
                        <a:cxn ang="T17">
                          <a:pos x="T10" y="T11"/>
                        </a:cxn>
                      </a:cxnLst>
                      <a:rect l="T18" t="T19" r="T20" b="T21"/>
                      <a:pathLst>
                        <a:path w="64" h="870">
                          <a:moveTo>
                            <a:pt x="41" y="17"/>
                          </a:moveTo>
                          <a:lnTo>
                            <a:pt x="64" y="0"/>
                          </a:lnTo>
                          <a:lnTo>
                            <a:pt x="42" y="472"/>
                          </a:lnTo>
                          <a:lnTo>
                            <a:pt x="21" y="870"/>
                          </a:lnTo>
                          <a:lnTo>
                            <a:pt x="0" y="845"/>
                          </a:lnTo>
                          <a:lnTo>
                            <a:pt x="41"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9" name="Freeform 256"/>
                    <p:cNvSpPr>
                      <a:spLocks/>
                    </p:cNvSpPr>
                    <p:nvPr/>
                  </p:nvSpPr>
                  <p:spPr bwMode="auto">
                    <a:xfrm>
                      <a:off x="2523" y="1039"/>
                      <a:ext cx="144" cy="10"/>
                    </a:xfrm>
                    <a:custGeom>
                      <a:avLst/>
                      <a:gdLst>
                        <a:gd name="T0" fmla="*/ 0 w 1007"/>
                        <a:gd name="T1" fmla="*/ 0 h 71"/>
                        <a:gd name="T2" fmla="*/ 0 w 1007"/>
                        <a:gd name="T3" fmla="*/ 0 h 71"/>
                        <a:gd name="T4" fmla="*/ 3 w 1007"/>
                        <a:gd name="T5" fmla="*/ 0 h 71"/>
                        <a:gd name="T6" fmla="*/ 3 w 1007"/>
                        <a:gd name="T7" fmla="*/ 0 h 71"/>
                        <a:gd name="T8" fmla="*/ 0 w 1007"/>
                        <a:gd name="T9" fmla="*/ 0 h 71"/>
                        <a:gd name="T10" fmla="*/ 0 60000 65536"/>
                        <a:gd name="T11" fmla="*/ 0 60000 65536"/>
                        <a:gd name="T12" fmla="*/ 0 60000 65536"/>
                        <a:gd name="T13" fmla="*/ 0 60000 65536"/>
                        <a:gd name="T14" fmla="*/ 0 60000 65536"/>
                        <a:gd name="T15" fmla="*/ 0 w 1007"/>
                        <a:gd name="T16" fmla="*/ 0 h 71"/>
                        <a:gd name="T17" fmla="*/ 1007 w 1007"/>
                        <a:gd name="T18" fmla="*/ 71 h 71"/>
                      </a:gdLst>
                      <a:ahLst/>
                      <a:cxnLst>
                        <a:cxn ang="T10">
                          <a:pos x="T0" y="T1"/>
                        </a:cxn>
                        <a:cxn ang="T11">
                          <a:pos x="T2" y="T3"/>
                        </a:cxn>
                        <a:cxn ang="T12">
                          <a:pos x="T4" y="T5"/>
                        </a:cxn>
                        <a:cxn ang="T13">
                          <a:pos x="T6" y="T7"/>
                        </a:cxn>
                        <a:cxn ang="T14">
                          <a:pos x="T8" y="T9"/>
                        </a:cxn>
                      </a:cxnLst>
                      <a:rect l="T15" t="T16" r="T17" b="T18"/>
                      <a:pathLst>
                        <a:path w="1007" h="71">
                          <a:moveTo>
                            <a:pt x="23" y="0"/>
                          </a:moveTo>
                          <a:lnTo>
                            <a:pt x="0" y="22"/>
                          </a:lnTo>
                          <a:lnTo>
                            <a:pt x="1007" y="71"/>
                          </a:lnTo>
                          <a:lnTo>
                            <a:pt x="986" y="47"/>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0" name="Freeform 257"/>
                    <p:cNvSpPr>
                      <a:spLocks/>
                    </p:cNvSpPr>
                    <p:nvPr/>
                  </p:nvSpPr>
                  <p:spPr bwMode="auto">
                    <a:xfrm>
                      <a:off x="2523" y="925"/>
                      <a:ext cx="9" cy="117"/>
                    </a:xfrm>
                    <a:custGeom>
                      <a:avLst/>
                      <a:gdLst>
                        <a:gd name="T0" fmla="*/ 0 w 63"/>
                        <a:gd name="T1" fmla="*/ 0 h 820"/>
                        <a:gd name="T2" fmla="*/ 0 w 63"/>
                        <a:gd name="T3" fmla="*/ 0 h 820"/>
                        <a:gd name="T4" fmla="*/ 0 w 63"/>
                        <a:gd name="T5" fmla="*/ 2 h 820"/>
                        <a:gd name="T6" fmla="*/ 0 w 63"/>
                        <a:gd name="T7" fmla="*/ 2 h 820"/>
                        <a:gd name="T8" fmla="*/ 0 w 63"/>
                        <a:gd name="T9" fmla="*/ 0 h 820"/>
                        <a:gd name="T10" fmla="*/ 0 60000 65536"/>
                        <a:gd name="T11" fmla="*/ 0 60000 65536"/>
                        <a:gd name="T12" fmla="*/ 0 60000 65536"/>
                        <a:gd name="T13" fmla="*/ 0 60000 65536"/>
                        <a:gd name="T14" fmla="*/ 0 60000 65536"/>
                        <a:gd name="T15" fmla="*/ 0 w 63"/>
                        <a:gd name="T16" fmla="*/ 0 h 820"/>
                        <a:gd name="T17" fmla="*/ 63 w 63"/>
                        <a:gd name="T18" fmla="*/ 820 h 820"/>
                      </a:gdLst>
                      <a:ahLst/>
                      <a:cxnLst>
                        <a:cxn ang="T10">
                          <a:pos x="T0" y="T1"/>
                        </a:cxn>
                        <a:cxn ang="T11">
                          <a:pos x="T2" y="T3"/>
                        </a:cxn>
                        <a:cxn ang="T12">
                          <a:pos x="T4" y="T5"/>
                        </a:cxn>
                        <a:cxn ang="T13">
                          <a:pos x="T6" y="T7"/>
                        </a:cxn>
                        <a:cxn ang="T14">
                          <a:pos x="T8" y="T9"/>
                        </a:cxn>
                      </a:cxnLst>
                      <a:rect l="T15" t="T16" r="T17" b="T18"/>
                      <a:pathLst>
                        <a:path w="63" h="820">
                          <a:moveTo>
                            <a:pt x="42" y="0"/>
                          </a:moveTo>
                          <a:lnTo>
                            <a:pt x="63" y="17"/>
                          </a:lnTo>
                          <a:lnTo>
                            <a:pt x="23" y="798"/>
                          </a:lnTo>
                          <a:lnTo>
                            <a:pt x="0" y="820"/>
                          </a:lnTo>
                          <a:lnTo>
                            <a:pt x="42"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23" name="Group 258"/>
                  <p:cNvGrpSpPr>
                    <a:grpSpLocks/>
                  </p:cNvGrpSpPr>
                  <p:nvPr/>
                </p:nvGrpSpPr>
                <p:grpSpPr bwMode="auto">
                  <a:xfrm>
                    <a:off x="2526" y="927"/>
                    <a:ext cx="143" cy="119"/>
                    <a:chOff x="2526" y="927"/>
                    <a:chExt cx="143" cy="119"/>
                  </a:xfrm>
                </p:grpSpPr>
                <p:sp>
                  <p:nvSpPr>
                    <p:cNvPr id="139424" name="Freeform 259"/>
                    <p:cNvSpPr>
                      <a:spLocks/>
                    </p:cNvSpPr>
                    <p:nvPr/>
                  </p:nvSpPr>
                  <p:spPr bwMode="auto">
                    <a:xfrm>
                      <a:off x="2526" y="927"/>
                      <a:ext cx="143" cy="119"/>
                    </a:xfrm>
                    <a:custGeom>
                      <a:avLst/>
                      <a:gdLst>
                        <a:gd name="T0" fmla="*/ 0 w 1003"/>
                        <a:gd name="T1" fmla="*/ 0 h 828"/>
                        <a:gd name="T2" fmla="*/ 3 w 1003"/>
                        <a:gd name="T3" fmla="*/ 0 h 828"/>
                        <a:gd name="T4" fmla="*/ 3 w 1003"/>
                        <a:gd name="T5" fmla="*/ 2 h 828"/>
                        <a:gd name="T6" fmla="*/ 0 w 1003"/>
                        <a:gd name="T7" fmla="*/ 2 h 828"/>
                        <a:gd name="T8" fmla="*/ 0 w 1003"/>
                        <a:gd name="T9" fmla="*/ 0 h 828"/>
                        <a:gd name="T10" fmla="*/ 0 60000 65536"/>
                        <a:gd name="T11" fmla="*/ 0 60000 65536"/>
                        <a:gd name="T12" fmla="*/ 0 60000 65536"/>
                        <a:gd name="T13" fmla="*/ 0 60000 65536"/>
                        <a:gd name="T14" fmla="*/ 0 60000 65536"/>
                        <a:gd name="T15" fmla="*/ 0 w 1003"/>
                        <a:gd name="T16" fmla="*/ 0 h 828"/>
                        <a:gd name="T17" fmla="*/ 1003 w 1003"/>
                        <a:gd name="T18" fmla="*/ 828 h 828"/>
                      </a:gdLst>
                      <a:ahLst/>
                      <a:cxnLst>
                        <a:cxn ang="T10">
                          <a:pos x="T0" y="T1"/>
                        </a:cxn>
                        <a:cxn ang="T11">
                          <a:pos x="T2" y="T3"/>
                        </a:cxn>
                        <a:cxn ang="T12">
                          <a:pos x="T4" y="T5"/>
                        </a:cxn>
                        <a:cxn ang="T13">
                          <a:pos x="T6" y="T7"/>
                        </a:cxn>
                        <a:cxn ang="T14">
                          <a:pos x="T8" y="T9"/>
                        </a:cxn>
                      </a:cxnLst>
                      <a:rect l="T15" t="T16" r="T17" b="T18"/>
                      <a:pathLst>
                        <a:path w="1003" h="828">
                          <a:moveTo>
                            <a:pt x="41" y="0"/>
                          </a:moveTo>
                          <a:lnTo>
                            <a:pt x="1003" y="0"/>
                          </a:lnTo>
                          <a:lnTo>
                            <a:pt x="964" y="828"/>
                          </a:lnTo>
                          <a:lnTo>
                            <a:pt x="0" y="781"/>
                          </a:lnTo>
                          <a:lnTo>
                            <a:pt x="4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5" name="Freeform 260"/>
                    <p:cNvSpPr>
                      <a:spLocks/>
                    </p:cNvSpPr>
                    <p:nvPr/>
                  </p:nvSpPr>
                  <p:spPr bwMode="auto">
                    <a:xfrm>
                      <a:off x="2531" y="932"/>
                      <a:ext cx="134" cy="109"/>
                    </a:xfrm>
                    <a:custGeom>
                      <a:avLst/>
                      <a:gdLst>
                        <a:gd name="T0" fmla="*/ 0 w 935"/>
                        <a:gd name="T1" fmla="*/ 0 h 765"/>
                        <a:gd name="T2" fmla="*/ 3 w 935"/>
                        <a:gd name="T3" fmla="*/ 0 h 765"/>
                        <a:gd name="T4" fmla="*/ 3 w 935"/>
                        <a:gd name="T5" fmla="*/ 2 h 765"/>
                        <a:gd name="T6" fmla="*/ 0 w 935"/>
                        <a:gd name="T7" fmla="*/ 2 h 765"/>
                        <a:gd name="T8" fmla="*/ 0 w 935"/>
                        <a:gd name="T9" fmla="*/ 0 h 765"/>
                        <a:gd name="T10" fmla="*/ 0 60000 65536"/>
                        <a:gd name="T11" fmla="*/ 0 60000 65536"/>
                        <a:gd name="T12" fmla="*/ 0 60000 65536"/>
                        <a:gd name="T13" fmla="*/ 0 60000 65536"/>
                        <a:gd name="T14" fmla="*/ 0 60000 65536"/>
                        <a:gd name="T15" fmla="*/ 0 w 935"/>
                        <a:gd name="T16" fmla="*/ 0 h 765"/>
                        <a:gd name="T17" fmla="*/ 935 w 935"/>
                        <a:gd name="T18" fmla="*/ 765 h 765"/>
                      </a:gdLst>
                      <a:ahLst/>
                      <a:cxnLst>
                        <a:cxn ang="T10">
                          <a:pos x="T0" y="T1"/>
                        </a:cxn>
                        <a:cxn ang="T11">
                          <a:pos x="T2" y="T3"/>
                        </a:cxn>
                        <a:cxn ang="T12">
                          <a:pos x="T4" y="T5"/>
                        </a:cxn>
                        <a:cxn ang="T13">
                          <a:pos x="T6" y="T7"/>
                        </a:cxn>
                        <a:cxn ang="T14">
                          <a:pos x="T8" y="T9"/>
                        </a:cxn>
                      </a:cxnLst>
                      <a:rect l="T15" t="T16" r="T17" b="T18"/>
                      <a:pathLst>
                        <a:path w="935" h="765">
                          <a:moveTo>
                            <a:pt x="34" y="1"/>
                          </a:moveTo>
                          <a:lnTo>
                            <a:pt x="935" y="0"/>
                          </a:lnTo>
                          <a:lnTo>
                            <a:pt x="896" y="765"/>
                          </a:lnTo>
                          <a:lnTo>
                            <a:pt x="0" y="726"/>
                          </a:lnTo>
                          <a:lnTo>
                            <a:pt x="34"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6" name="Freeform 261"/>
                    <p:cNvSpPr>
                      <a:spLocks/>
                    </p:cNvSpPr>
                    <p:nvPr/>
                  </p:nvSpPr>
                  <p:spPr bwMode="auto">
                    <a:xfrm>
                      <a:off x="2533" y="939"/>
                      <a:ext cx="126" cy="98"/>
                    </a:xfrm>
                    <a:custGeom>
                      <a:avLst/>
                      <a:gdLst>
                        <a:gd name="T0" fmla="*/ 0 w 882"/>
                        <a:gd name="T1" fmla="*/ 0 h 690"/>
                        <a:gd name="T2" fmla="*/ 3 w 882"/>
                        <a:gd name="T3" fmla="*/ 0 h 690"/>
                        <a:gd name="T4" fmla="*/ 2 w 882"/>
                        <a:gd name="T5" fmla="*/ 2 h 690"/>
                        <a:gd name="T6" fmla="*/ 0 w 882"/>
                        <a:gd name="T7" fmla="*/ 2 h 690"/>
                        <a:gd name="T8" fmla="*/ 0 w 882"/>
                        <a:gd name="T9" fmla="*/ 0 h 690"/>
                        <a:gd name="T10" fmla="*/ 0 60000 65536"/>
                        <a:gd name="T11" fmla="*/ 0 60000 65536"/>
                        <a:gd name="T12" fmla="*/ 0 60000 65536"/>
                        <a:gd name="T13" fmla="*/ 0 60000 65536"/>
                        <a:gd name="T14" fmla="*/ 0 60000 65536"/>
                        <a:gd name="T15" fmla="*/ 0 w 882"/>
                        <a:gd name="T16" fmla="*/ 0 h 690"/>
                        <a:gd name="T17" fmla="*/ 882 w 882"/>
                        <a:gd name="T18" fmla="*/ 690 h 690"/>
                      </a:gdLst>
                      <a:ahLst/>
                      <a:cxnLst>
                        <a:cxn ang="T10">
                          <a:pos x="T0" y="T1"/>
                        </a:cxn>
                        <a:cxn ang="T11">
                          <a:pos x="T2" y="T3"/>
                        </a:cxn>
                        <a:cxn ang="T12">
                          <a:pos x="T4" y="T5"/>
                        </a:cxn>
                        <a:cxn ang="T13">
                          <a:pos x="T6" y="T7"/>
                        </a:cxn>
                        <a:cxn ang="T14">
                          <a:pos x="T8" y="T9"/>
                        </a:cxn>
                      </a:cxnLst>
                      <a:rect l="T15" t="T16" r="T17" b="T18"/>
                      <a:pathLst>
                        <a:path w="882" h="690">
                          <a:moveTo>
                            <a:pt x="32" y="0"/>
                          </a:moveTo>
                          <a:lnTo>
                            <a:pt x="882" y="0"/>
                          </a:lnTo>
                          <a:lnTo>
                            <a:pt x="847" y="690"/>
                          </a:lnTo>
                          <a:lnTo>
                            <a:pt x="0" y="655"/>
                          </a:lnTo>
                          <a:lnTo>
                            <a:pt x="3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39419" name="Freeform 262"/>
              <p:cNvSpPr>
                <a:spLocks/>
              </p:cNvSpPr>
              <p:nvPr/>
            </p:nvSpPr>
            <p:spPr bwMode="auto">
              <a:xfrm>
                <a:off x="2661" y="1064"/>
                <a:ext cx="8" cy="3"/>
              </a:xfrm>
              <a:custGeom>
                <a:avLst/>
                <a:gdLst>
                  <a:gd name="T0" fmla="*/ 0 w 58"/>
                  <a:gd name="T1" fmla="*/ 0 h 20"/>
                  <a:gd name="T2" fmla="*/ 0 w 58"/>
                  <a:gd name="T3" fmla="*/ 0 h 20"/>
                  <a:gd name="T4" fmla="*/ 0 w 58"/>
                  <a:gd name="T5" fmla="*/ 0 h 20"/>
                  <a:gd name="T6" fmla="*/ 0 w 58"/>
                  <a:gd name="T7" fmla="*/ 0 h 20"/>
                  <a:gd name="T8" fmla="*/ 0 w 58"/>
                  <a:gd name="T9" fmla="*/ 0 h 20"/>
                  <a:gd name="T10" fmla="*/ 0 60000 65536"/>
                  <a:gd name="T11" fmla="*/ 0 60000 65536"/>
                  <a:gd name="T12" fmla="*/ 0 60000 65536"/>
                  <a:gd name="T13" fmla="*/ 0 60000 65536"/>
                  <a:gd name="T14" fmla="*/ 0 60000 65536"/>
                  <a:gd name="T15" fmla="*/ 0 w 58"/>
                  <a:gd name="T16" fmla="*/ 0 h 20"/>
                  <a:gd name="T17" fmla="*/ 58 w 58"/>
                  <a:gd name="T18" fmla="*/ 20 h 20"/>
                </a:gdLst>
                <a:ahLst/>
                <a:cxnLst>
                  <a:cxn ang="T10">
                    <a:pos x="T0" y="T1"/>
                  </a:cxn>
                  <a:cxn ang="T11">
                    <a:pos x="T2" y="T3"/>
                  </a:cxn>
                  <a:cxn ang="T12">
                    <a:pos x="T4" y="T5"/>
                  </a:cxn>
                  <a:cxn ang="T13">
                    <a:pos x="T6" y="T7"/>
                  </a:cxn>
                  <a:cxn ang="T14">
                    <a:pos x="T8" y="T9"/>
                  </a:cxn>
                </a:cxnLst>
                <a:rect l="T15" t="T16" r="T17" b="T18"/>
                <a:pathLst>
                  <a:path w="58" h="20">
                    <a:moveTo>
                      <a:pt x="0" y="0"/>
                    </a:moveTo>
                    <a:lnTo>
                      <a:pt x="58" y="1"/>
                    </a:lnTo>
                    <a:lnTo>
                      <a:pt x="58" y="20"/>
                    </a:lnTo>
                    <a:lnTo>
                      <a:pt x="0" y="17"/>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359" name="Group 263"/>
            <p:cNvGrpSpPr>
              <a:grpSpLocks/>
            </p:cNvGrpSpPr>
            <p:nvPr/>
          </p:nvGrpSpPr>
          <p:grpSpPr bwMode="auto">
            <a:xfrm>
              <a:off x="2425" y="1137"/>
              <a:ext cx="279" cy="63"/>
              <a:chOff x="2425" y="1137"/>
              <a:chExt cx="279" cy="63"/>
            </a:xfrm>
          </p:grpSpPr>
          <p:sp>
            <p:nvSpPr>
              <p:cNvPr id="139360" name="Freeform 264"/>
              <p:cNvSpPr>
                <a:spLocks/>
              </p:cNvSpPr>
              <p:nvPr/>
            </p:nvSpPr>
            <p:spPr bwMode="auto">
              <a:xfrm>
                <a:off x="2618" y="1156"/>
                <a:ext cx="67" cy="28"/>
              </a:xfrm>
              <a:custGeom>
                <a:avLst/>
                <a:gdLst>
                  <a:gd name="T0" fmla="*/ 1 w 469"/>
                  <a:gd name="T1" fmla="*/ 0 h 194"/>
                  <a:gd name="T2" fmla="*/ 0 w 469"/>
                  <a:gd name="T3" fmla="*/ 0 h 194"/>
                  <a:gd name="T4" fmla="*/ 0 w 469"/>
                  <a:gd name="T5" fmla="*/ 0 h 194"/>
                  <a:gd name="T6" fmla="*/ 1 w 469"/>
                  <a:gd name="T7" fmla="*/ 1 h 194"/>
                  <a:gd name="T8" fmla="*/ 1 w 469"/>
                  <a:gd name="T9" fmla="*/ 0 h 194"/>
                  <a:gd name="T10" fmla="*/ 1 w 469"/>
                  <a:gd name="T11" fmla="*/ 0 h 194"/>
                  <a:gd name="T12" fmla="*/ 1 w 469"/>
                  <a:gd name="T13" fmla="*/ 0 h 194"/>
                  <a:gd name="T14" fmla="*/ 0 60000 65536"/>
                  <a:gd name="T15" fmla="*/ 0 60000 65536"/>
                  <a:gd name="T16" fmla="*/ 0 60000 65536"/>
                  <a:gd name="T17" fmla="*/ 0 60000 65536"/>
                  <a:gd name="T18" fmla="*/ 0 60000 65536"/>
                  <a:gd name="T19" fmla="*/ 0 60000 65536"/>
                  <a:gd name="T20" fmla="*/ 0 60000 65536"/>
                  <a:gd name="T21" fmla="*/ 0 w 469"/>
                  <a:gd name="T22" fmla="*/ 0 h 194"/>
                  <a:gd name="T23" fmla="*/ 469 w 469"/>
                  <a:gd name="T24" fmla="*/ 194 h 1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9" h="194">
                    <a:moveTo>
                      <a:pt x="181" y="0"/>
                    </a:moveTo>
                    <a:lnTo>
                      <a:pt x="71" y="113"/>
                    </a:lnTo>
                    <a:lnTo>
                      <a:pt x="0" y="162"/>
                    </a:lnTo>
                    <a:lnTo>
                      <a:pt x="307" y="194"/>
                    </a:lnTo>
                    <a:lnTo>
                      <a:pt x="379" y="133"/>
                    </a:lnTo>
                    <a:lnTo>
                      <a:pt x="469" y="26"/>
                    </a:lnTo>
                    <a:lnTo>
                      <a:pt x="181"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61" name="Group 265"/>
              <p:cNvGrpSpPr>
                <a:grpSpLocks/>
              </p:cNvGrpSpPr>
              <p:nvPr/>
            </p:nvGrpSpPr>
            <p:grpSpPr bwMode="auto">
              <a:xfrm>
                <a:off x="2425" y="1137"/>
                <a:ext cx="279" cy="63"/>
                <a:chOff x="2425" y="1137"/>
                <a:chExt cx="279" cy="63"/>
              </a:xfrm>
            </p:grpSpPr>
            <p:sp>
              <p:nvSpPr>
                <p:cNvPr id="139362" name="Freeform 266"/>
                <p:cNvSpPr>
                  <a:spLocks/>
                </p:cNvSpPr>
                <p:nvPr/>
              </p:nvSpPr>
              <p:spPr bwMode="auto">
                <a:xfrm>
                  <a:off x="2425" y="1162"/>
                  <a:ext cx="247" cy="38"/>
                </a:xfrm>
                <a:custGeom>
                  <a:avLst/>
                  <a:gdLst>
                    <a:gd name="T0" fmla="*/ 0 w 1728"/>
                    <a:gd name="T1" fmla="*/ 0 h 267"/>
                    <a:gd name="T2" fmla="*/ 0 w 1728"/>
                    <a:gd name="T3" fmla="*/ 0 h 267"/>
                    <a:gd name="T4" fmla="*/ 5 w 1728"/>
                    <a:gd name="T5" fmla="*/ 1 h 267"/>
                    <a:gd name="T6" fmla="*/ 5 w 1728"/>
                    <a:gd name="T7" fmla="*/ 1 h 267"/>
                    <a:gd name="T8" fmla="*/ 0 w 1728"/>
                    <a:gd name="T9" fmla="*/ 0 h 267"/>
                    <a:gd name="T10" fmla="*/ 0 60000 65536"/>
                    <a:gd name="T11" fmla="*/ 0 60000 65536"/>
                    <a:gd name="T12" fmla="*/ 0 60000 65536"/>
                    <a:gd name="T13" fmla="*/ 0 60000 65536"/>
                    <a:gd name="T14" fmla="*/ 0 60000 65536"/>
                    <a:gd name="T15" fmla="*/ 0 w 1728"/>
                    <a:gd name="T16" fmla="*/ 0 h 267"/>
                    <a:gd name="T17" fmla="*/ 1728 w 1728"/>
                    <a:gd name="T18" fmla="*/ 267 h 267"/>
                  </a:gdLst>
                  <a:ahLst/>
                  <a:cxnLst>
                    <a:cxn ang="T10">
                      <a:pos x="T0" y="T1"/>
                    </a:cxn>
                    <a:cxn ang="T11">
                      <a:pos x="T2" y="T3"/>
                    </a:cxn>
                    <a:cxn ang="T12">
                      <a:pos x="T4" y="T5"/>
                    </a:cxn>
                    <a:cxn ang="T13">
                      <a:pos x="T6" y="T7"/>
                    </a:cxn>
                    <a:cxn ang="T14">
                      <a:pos x="T8" y="T9"/>
                    </a:cxn>
                  </a:cxnLst>
                  <a:rect l="T15" t="T16" r="T17" b="T18"/>
                  <a:pathLst>
                    <a:path w="1728" h="267">
                      <a:moveTo>
                        <a:pt x="0" y="0"/>
                      </a:moveTo>
                      <a:lnTo>
                        <a:pt x="0" y="69"/>
                      </a:lnTo>
                      <a:lnTo>
                        <a:pt x="1728" y="267"/>
                      </a:lnTo>
                      <a:lnTo>
                        <a:pt x="1727" y="19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63" name="Freeform 267"/>
                <p:cNvSpPr>
                  <a:spLocks/>
                </p:cNvSpPr>
                <p:nvPr/>
              </p:nvSpPr>
              <p:spPr bwMode="auto">
                <a:xfrm>
                  <a:off x="2672" y="1157"/>
                  <a:ext cx="32" cy="43"/>
                </a:xfrm>
                <a:custGeom>
                  <a:avLst/>
                  <a:gdLst>
                    <a:gd name="T0" fmla="*/ 0 w 227"/>
                    <a:gd name="T1" fmla="*/ 1 h 304"/>
                    <a:gd name="T2" fmla="*/ 0 w 227"/>
                    <a:gd name="T3" fmla="*/ 1 h 304"/>
                    <a:gd name="T4" fmla="*/ 0 w 227"/>
                    <a:gd name="T5" fmla="*/ 1 h 304"/>
                    <a:gd name="T6" fmla="*/ 0 w 227"/>
                    <a:gd name="T7" fmla="*/ 1 h 304"/>
                    <a:gd name="T8" fmla="*/ 1 w 227"/>
                    <a:gd name="T9" fmla="*/ 0 h 304"/>
                    <a:gd name="T10" fmla="*/ 1 w 227"/>
                    <a:gd name="T11" fmla="*/ 0 h 304"/>
                    <a:gd name="T12" fmla="*/ 0 w 227"/>
                    <a:gd name="T13" fmla="*/ 0 h 304"/>
                    <a:gd name="T14" fmla="*/ 0 w 227"/>
                    <a:gd name="T15" fmla="*/ 1 h 304"/>
                    <a:gd name="T16" fmla="*/ 0 60000 65536"/>
                    <a:gd name="T17" fmla="*/ 0 60000 65536"/>
                    <a:gd name="T18" fmla="*/ 0 60000 65536"/>
                    <a:gd name="T19" fmla="*/ 0 60000 65536"/>
                    <a:gd name="T20" fmla="*/ 0 60000 65536"/>
                    <a:gd name="T21" fmla="*/ 0 60000 65536"/>
                    <a:gd name="T22" fmla="*/ 0 60000 65536"/>
                    <a:gd name="T23" fmla="*/ 0 60000 65536"/>
                    <a:gd name="T24" fmla="*/ 0 w 227"/>
                    <a:gd name="T25" fmla="*/ 0 h 304"/>
                    <a:gd name="T26" fmla="*/ 227 w 227"/>
                    <a:gd name="T27" fmla="*/ 304 h 3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7" h="304">
                      <a:moveTo>
                        <a:pt x="0" y="235"/>
                      </a:moveTo>
                      <a:lnTo>
                        <a:pt x="0" y="304"/>
                      </a:lnTo>
                      <a:lnTo>
                        <a:pt x="99" y="234"/>
                      </a:lnTo>
                      <a:lnTo>
                        <a:pt x="139" y="193"/>
                      </a:lnTo>
                      <a:lnTo>
                        <a:pt x="227" y="87"/>
                      </a:lnTo>
                      <a:lnTo>
                        <a:pt x="227" y="0"/>
                      </a:lnTo>
                      <a:lnTo>
                        <a:pt x="112" y="145"/>
                      </a:lnTo>
                      <a:lnTo>
                        <a:pt x="0" y="235"/>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64" name="Line 268"/>
                <p:cNvSpPr>
                  <a:spLocks noChangeShapeType="1"/>
                </p:cNvSpPr>
                <p:nvPr/>
              </p:nvSpPr>
              <p:spPr bwMode="auto">
                <a:xfrm>
                  <a:off x="2426" y="1165"/>
                  <a:ext cx="246" cy="2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9365" name="Group 269"/>
                <p:cNvGrpSpPr>
                  <a:grpSpLocks/>
                </p:cNvGrpSpPr>
                <p:nvPr/>
              </p:nvGrpSpPr>
              <p:grpSpPr bwMode="auto">
                <a:xfrm>
                  <a:off x="2441" y="1137"/>
                  <a:ext cx="238" cy="47"/>
                  <a:chOff x="2441" y="1137"/>
                  <a:chExt cx="238" cy="47"/>
                </a:xfrm>
              </p:grpSpPr>
              <p:sp>
                <p:nvSpPr>
                  <p:cNvPr id="139369" name="Freeform 270"/>
                  <p:cNvSpPr>
                    <a:spLocks/>
                  </p:cNvSpPr>
                  <p:nvPr/>
                </p:nvSpPr>
                <p:spPr bwMode="auto">
                  <a:xfrm>
                    <a:off x="2441" y="1139"/>
                    <a:ext cx="183" cy="38"/>
                  </a:xfrm>
                  <a:custGeom>
                    <a:avLst/>
                    <a:gdLst>
                      <a:gd name="T0" fmla="*/ 1 w 1279"/>
                      <a:gd name="T1" fmla="*/ 0 h 265"/>
                      <a:gd name="T2" fmla="*/ 0 w 1279"/>
                      <a:gd name="T3" fmla="*/ 0 h 265"/>
                      <a:gd name="T4" fmla="*/ 0 w 1279"/>
                      <a:gd name="T5" fmla="*/ 0 h 265"/>
                      <a:gd name="T6" fmla="*/ 3 w 1279"/>
                      <a:gd name="T7" fmla="*/ 1 h 265"/>
                      <a:gd name="T8" fmla="*/ 3 w 1279"/>
                      <a:gd name="T9" fmla="*/ 1 h 265"/>
                      <a:gd name="T10" fmla="*/ 4 w 1279"/>
                      <a:gd name="T11" fmla="*/ 0 h 265"/>
                      <a:gd name="T12" fmla="*/ 1 w 1279"/>
                      <a:gd name="T13" fmla="*/ 0 h 265"/>
                      <a:gd name="T14" fmla="*/ 0 60000 65536"/>
                      <a:gd name="T15" fmla="*/ 0 60000 65536"/>
                      <a:gd name="T16" fmla="*/ 0 60000 65536"/>
                      <a:gd name="T17" fmla="*/ 0 60000 65536"/>
                      <a:gd name="T18" fmla="*/ 0 60000 65536"/>
                      <a:gd name="T19" fmla="*/ 0 60000 65536"/>
                      <a:gd name="T20" fmla="*/ 0 60000 65536"/>
                      <a:gd name="T21" fmla="*/ 0 w 1279"/>
                      <a:gd name="T22" fmla="*/ 0 h 265"/>
                      <a:gd name="T23" fmla="*/ 1279 w 1279"/>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79" h="265">
                        <a:moveTo>
                          <a:pt x="220" y="0"/>
                        </a:moveTo>
                        <a:lnTo>
                          <a:pt x="68" y="117"/>
                        </a:lnTo>
                        <a:lnTo>
                          <a:pt x="0" y="152"/>
                        </a:lnTo>
                        <a:lnTo>
                          <a:pt x="1085" y="265"/>
                        </a:lnTo>
                        <a:lnTo>
                          <a:pt x="1163" y="214"/>
                        </a:lnTo>
                        <a:lnTo>
                          <a:pt x="1279" y="107"/>
                        </a:lnTo>
                        <a:lnTo>
                          <a:pt x="22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70" name="Group 271"/>
                  <p:cNvGrpSpPr>
                    <a:grpSpLocks/>
                  </p:cNvGrpSpPr>
                  <p:nvPr/>
                </p:nvGrpSpPr>
                <p:grpSpPr bwMode="auto">
                  <a:xfrm>
                    <a:off x="2446" y="1137"/>
                    <a:ext cx="233" cy="47"/>
                    <a:chOff x="2446" y="1137"/>
                    <a:chExt cx="233" cy="47"/>
                  </a:xfrm>
                </p:grpSpPr>
                <p:grpSp>
                  <p:nvGrpSpPr>
                    <p:cNvPr id="139371" name="Group 272"/>
                    <p:cNvGrpSpPr>
                      <a:grpSpLocks/>
                    </p:cNvGrpSpPr>
                    <p:nvPr/>
                  </p:nvGrpSpPr>
                  <p:grpSpPr bwMode="auto">
                    <a:xfrm>
                      <a:off x="2450" y="1137"/>
                      <a:ext cx="170" cy="39"/>
                      <a:chOff x="2450" y="1137"/>
                      <a:chExt cx="170" cy="39"/>
                    </a:xfrm>
                  </p:grpSpPr>
                  <p:grpSp>
                    <p:nvGrpSpPr>
                      <p:cNvPr id="139385" name="Group 273"/>
                      <p:cNvGrpSpPr>
                        <a:grpSpLocks/>
                      </p:cNvGrpSpPr>
                      <p:nvPr/>
                    </p:nvGrpSpPr>
                    <p:grpSpPr bwMode="auto">
                      <a:xfrm>
                        <a:off x="2450" y="1137"/>
                        <a:ext cx="35" cy="26"/>
                        <a:chOff x="2450" y="1137"/>
                        <a:chExt cx="35" cy="26"/>
                      </a:xfrm>
                    </p:grpSpPr>
                    <p:sp>
                      <p:nvSpPr>
                        <p:cNvPr id="139416" name="Line 274"/>
                        <p:cNvSpPr>
                          <a:spLocks noChangeShapeType="1"/>
                        </p:cNvSpPr>
                        <p:nvPr/>
                      </p:nvSpPr>
                      <p:spPr bwMode="auto">
                        <a:xfrm flipV="1">
                          <a:off x="2450" y="1157"/>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7" name="Line 275"/>
                        <p:cNvSpPr>
                          <a:spLocks noChangeShapeType="1"/>
                        </p:cNvSpPr>
                        <p:nvPr/>
                      </p:nvSpPr>
                      <p:spPr bwMode="auto">
                        <a:xfrm flipV="1">
                          <a:off x="2461" y="1137"/>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6" name="Group 276"/>
                      <p:cNvGrpSpPr>
                        <a:grpSpLocks/>
                      </p:cNvGrpSpPr>
                      <p:nvPr/>
                    </p:nvGrpSpPr>
                    <p:grpSpPr bwMode="auto">
                      <a:xfrm>
                        <a:off x="2463" y="1138"/>
                        <a:ext cx="36" cy="26"/>
                        <a:chOff x="2463" y="1138"/>
                        <a:chExt cx="36" cy="26"/>
                      </a:xfrm>
                    </p:grpSpPr>
                    <p:sp>
                      <p:nvSpPr>
                        <p:cNvPr id="139414" name="Line 277"/>
                        <p:cNvSpPr>
                          <a:spLocks noChangeShapeType="1"/>
                        </p:cNvSpPr>
                        <p:nvPr/>
                      </p:nvSpPr>
                      <p:spPr bwMode="auto">
                        <a:xfrm flipV="1">
                          <a:off x="2463" y="1158"/>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5" name="Line 278"/>
                        <p:cNvSpPr>
                          <a:spLocks noChangeShapeType="1"/>
                        </p:cNvSpPr>
                        <p:nvPr/>
                      </p:nvSpPr>
                      <p:spPr bwMode="auto">
                        <a:xfrm flipV="1">
                          <a:off x="2475" y="1138"/>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7" name="Group 279"/>
                      <p:cNvGrpSpPr>
                        <a:grpSpLocks/>
                      </p:cNvGrpSpPr>
                      <p:nvPr/>
                    </p:nvGrpSpPr>
                    <p:grpSpPr bwMode="auto">
                      <a:xfrm>
                        <a:off x="2478" y="1139"/>
                        <a:ext cx="36" cy="26"/>
                        <a:chOff x="2478" y="1139"/>
                        <a:chExt cx="36" cy="26"/>
                      </a:xfrm>
                    </p:grpSpPr>
                    <p:sp>
                      <p:nvSpPr>
                        <p:cNvPr id="139412" name="Line 280"/>
                        <p:cNvSpPr>
                          <a:spLocks noChangeShapeType="1"/>
                        </p:cNvSpPr>
                        <p:nvPr/>
                      </p:nvSpPr>
                      <p:spPr bwMode="auto">
                        <a:xfrm flipV="1">
                          <a:off x="2478" y="1159"/>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3" name="Line 281"/>
                        <p:cNvSpPr>
                          <a:spLocks noChangeShapeType="1"/>
                        </p:cNvSpPr>
                        <p:nvPr/>
                      </p:nvSpPr>
                      <p:spPr bwMode="auto">
                        <a:xfrm flipV="1">
                          <a:off x="2489" y="1139"/>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8" name="Group 282"/>
                      <p:cNvGrpSpPr>
                        <a:grpSpLocks/>
                      </p:cNvGrpSpPr>
                      <p:nvPr/>
                    </p:nvGrpSpPr>
                    <p:grpSpPr bwMode="auto">
                      <a:xfrm>
                        <a:off x="2491" y="1141"/>
                        <a:ext cx="36" cy="26"/>
                        <a:chOff x="2491" y="1141"/>
                        <a:chExt cx="36" cy="26"/>
                      </a:xfrm>
                    </p:grpSpPr>
                    <p:sp>
                      <p:nvSpPr>
                        <p:cNvPr id="139410" name="Line 283"/>
                        <p:cNvSpPr>
                          <a:spLocks noChangeShapeType="1"/>
                        </p:cNvSpPr>
                        <p:nvPr/>
                      </p:nvSpPr>
                      <p:spPr bwMode="auto">
                        <a:xfrm flipV="1">
                          <a:off x="2491" y="1161"/>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1" name="Line 284"/>
                        <p:cNvSpPr>
                          <a:spLocks noChangeShapeType="1"/>
                        </p:cNvSpPr>
                        <p:nvPr/>
                      </p:nvSpPr>
                      <p:spPr bwMode="auto">
                        <a:xfrm flipV="1">
                          <a:off x="2502" y="1141"/>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9" name="Group 285"/>
                      <p:cNvGrpSpPr>
                        <a:grpSpLocks/>
                      </p:cNvGrpSpPr>
                      <p:nvPr/>
                    </p:nvGrpSpPr>
                    <p:grpSpPr bwMode="auto">
                      <a:xfrm>
                        <a:off x="2505" y="1142"/>
                        <a:ext cx="36" cy="26"/>
                        <a:chOff x="2505" y="1142"/>
                        <a:chExt cx="36" cy="26"/>
                      </a:xfrm>
                    </p:grpSpPr>
                    <p:sp>
                      <p:nvSpPr>
                        <p:cNvPr id="139408" name="Line 286"/>
                        <p:cNvSpPr>
                          <a:spLocks noChangeShapeType="1"/>
                        </p:cNvSpPr>
                        <p:nvPr/>
                      </p:nvSpPr>
                      <p:spPr bwMode="auto">
                        <a:xfrm flipV="1">
                          <a:off x="2505" y="1162"/>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9" name="Line 287"/>
                        <p:cNvSpPr>
                          <a:spLocks noChangeShapeType="1"/>
                        </p:cNvSpPr>
                        <p:nvPr/>
                      </p:nvSpPr>
                      <p:spPr bwMode="auto">
                        <a:xfrm flipV="1">
                          <a:off x="2517" y="1142"/>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0" name="Group 288"/>
                      <p:cNvGrpSpPr>
                        <a:grpSpLocks/>
                      </p:cNvGrpSpPr>
                      <p:nvPr/>
                    </p:nvGrpSpPr>
                    <p:grpSpPr bwMode="auto">
                      <a:xfrm>
                        <a:off x="2519" y="1143"/>
                        <a:ext cx="35" cy="26"/>
                        <a:chOff x="2519" y="1143"/>
                        <a:chExt cx="35" cy="26"/>
                      </a:xfrm>
                    </p:grpSpPr>
                    <p:sp>
                      <p:nvSpPr>
                        <p:cNvPr id="139406" name="Line 289"/>
                        <p:cNvSpPr>
                          <a:spLocks noChangeShapeType="1"/>
                        </p:cNvSpPr>
                        <p:nvPr/>
                      </p:nvSpPr>
                      <p:spPr bwMode="auto">
                        <a:xfrm flipV="1">
                          <a:off x="2519" y="1163"/>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7" name="Line 290"/>
                        <p:cNvSpPr>
                          <a:spLocks noChangeShapeType="1"/>
                        </p:cNvSpPr>
                        <p:nvPr/>
                      </p:nvSpPr>
                      <p:spPr bwMode="auto">
                        <a:xfrm flipV="1">
                          <a:off x="2530" y="1143"/>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1" name="Group 291"/>
                      <p:cNvGrpSpPr>
                        <a:grpSpLocks/>
                      </p:cNvGrpSpPr>
                      <p:nvPr/>
                    </p:nvGrpSpPr>
                    <p:grpSpPr bwMode="auto">
                      <a:xfrm>
                        <a:off x="2532" y="1144"/>
                        <a:ext cx="36" cy="26"/>
                        <a:chOff x="2532" y="1144"/>
                        <a:chExt cx="36" cy="26"/>
                      </a:xfrm>
                    </p:grpSpPr>
                    <p:sp>
                      <p:nvSpPr>
                        <p:cNvPr id="139404" name="Line 292"/>
                        <p:cNvSpPr>
                          <a:spLocks noChangeShapeType="1"/>
                        </p:cNvSpPr>
                        <p:nvPr/>
                      </p:nvSpPr>
                      <p:spPr bwMode="auto">
                        <a:xfrm flipV="1">
                          <a:off x="2532" y="1164"/>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5" name="Line 293"/>
                        <p:cNvSpPr>
                          <a:spLocks noChangeShapeType="1"/>
                        </p:cNvSpPr>
                        <p:nvPr/>
                      </p:nvSpPr>
                      <p:spPr bwMode="auto">
                        <a:xfrm flipV="1">
                          <a:off x="2544" y="1144"/>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2" name="Group 294"/>
                      <p:cNvGrpSpPr>
                        <a:grpSpLocks/>
                      </p:cNvGrpSpPr>
                      <p:nvPr/>
                    </p:nvGrpSpPr>
                    <p:grpSpPr bwMode="auto">
                      <a:xfrm>
                        <a:off x="2545" y="1146"/>
                        <a:ext cx="35" cy="26"/>
                        <a:chOff x="2545" y="1146"/>
                        <a:chExt cx="35" cy="26"/>
                      </a:xfrm>
                    </p:grpSpPr>
                    <p:sp>
                      <p:nvSpPr>
                        <p:cNvPr id="139402" name="Line 295"/>
                        <p:cNvSpPr>
                          <a:spLocks noChangeShapeType="1"/>
                        </p:cNvSpPr>
                        <p:nvPr/>
                      </p:nvSpPr>
                      <p:spPr bwMode="auto">
                        <a:xfrm flipV="1">
                          <a:off x="2545" y="1166"/>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3" name="Line 296"/>
                        <p:cNvSpPr>
                          <a:spLocks noChangeShapeType="1"/>
                        </p:cNvSpPr>
                        <p:nvPr/>
                      </p:nvSpPr>
                      <p:spPr bwMode="auto">
                        <a:xfrm flipV="1">
                          <a:off x="2556" y="1146"/>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3" name="Group 297"/>
                      <p:cNvGrpSpPr>
                        <a:grpSpLocks/>
                      </p:cNvGrpSpPr>
                      <p:nvPr/>
                    </p:nvGrpSpPr>
                    <p:grpSpPr bwMode="auto">
                      <a:xfrm>
                        <a:off x="2558" y="1148"/>
                        <a:ext cx="36" cy="26"/>
                        <a:chOff x="2558" y="1148"/>
                        <a:chExt cx="36" cy="26"/>
                      </a:xfrm>
                    </p:grpSpPr>
                    <p:sp>
                      <p:nvSpPr>
                        <p:cNvPr id="139400" name="Line 298"/>
                        <p:cNvSpPr>
                          <a:spLocks noChangeShapeType="1"/>
                        </p:cNvSpPr>
                        <p:nvPr/>
                      </p:nvSpPr>
                      <p:spPr bwMode="auto">
                        <a:xfrm flipV="1">
                          <a:off x="2558" y="1168"/>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1" name="Line 299"/>
                        <p:cNvSpPr>
                          <a:spLocks noChangeShapeType="1"/>
                        </p:cNvSpPr>
                        <p:nvPr/>
                      </p:nvSpPr>
                      <p:spPr bwMode="auto">
                        <a:xfrm flipV="1">
                          <a:off x="2569" y="1148"/>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4" name="Group 300"/>
                      <p:cNvGrpSpPr>
                        <a:grpSpLocks/>
                      </p:cNvGrpSpPr>
                      <p:nvPr/>
                    </p:nvGrpSpPr>
                    <p:grpSpPr bwMode="auto">
                      <a:xfrm>
                        <a:off x="2571" y="1149"/>
                        <a:ext cx="36" cy="26"/>
                        <a:chOff x="2571" y="1149"/>
                        <a:chExt cx="36" cy="26"/>
                      </a:xfrm>
                    </p:grpSpPr>
                    <p:sp>
                      <p:nvSpPr>
                        <p:cNvPr id="139398" name="Line 301"/>
                        <p:cNvSpPr>
                          <a:spLocks noChangeShapeType="1"/>
                        </p:cNvSpPr>
                        <p:nvPr/>
                      </p:nvSpPr>
                      <p:spPr bwMode="auto">
                        <a:xfrm flipV="1">
                          <a:off x="2571" y="1169"/>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99" name="Line 302"/>
                        <p:cNvSpPr>
                          <a:spLocks noChangeShapeType="1"/>
                        </p:cNvSpPr>
                        <p:nvPr/>
                      </p:nvSpPr>
                      <p:spPr bwMode="auto">
                        <a:xfrm flipV="1">
                          <a:off x="2583" y="1149"/>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5" name="Group 303"/>
                      <p:cNvGrpSpPr>
                        <a:grpSpLocks/>
                      </p:cNvGrpSpPr>
                      <p:nvPr/>
                    </p:nvGrpSpPr>
                    <p:grpSpPr bwMode="auto">
                      <a:xfrm>
                        <a:off x="2584" y="1150"/>
                        <a:ext cx="36" cy="26"/>
                        <a:chOff x="2584" y="1150"/>
                        <a:chExt cx="36" cy="26"/>
                      </a:xfrm>
                    </p:grpSpPr>
                    <p:sp>
                      <p:nvSpPr>
                        <p:cNvPr id="139396" name="Line 304"/>
                        <p:cNvSpPr>
                          <a:spLocks noChangeShapeType="1"/>
                        </p:cNvSpPr>
                        <p:nvPr/>
                      </p:nvSpPr>
                      <p:spPr bwMode="auto">
                        <a:xfrm flipV="1">
                          <a:off x="2584" y="1170"/>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97" name="Line 305"/>
                        <p:cNvSpPr>
                          <a:spLocks noChangeShapeType="1"/>
                        </p:cNvSpPr>
                        <p:nvPr/>
                      </p:nvSpPr>
                      <p:spPr bwMode="auto">
                        <a:xfrm flipV="1">
                          <a:off x="2596" y="1150"/>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72" name="Group 306"/>
                    <p:cNvGrpSpPr>
                      <a:grpSpLocks/>
                    </p:cNvGrpSpPr>
                    <p:nvPr/>
                  </p:nvGrpSpPr>
                  <p:grpSpPr bwMode="auto">
                    <a:xfrm>
                      <a:off x="2626" y="1154"/>
                      <a:ext cx="51" cy="30"/>
                      <a:chOff x="2626" y="1154"/>
                      <a:chExt cx="51" cy="30"/>
                    </a:xfrm>
                  </p:grpSpPr>
                  <p:grpSp>
                    <p:nvGrpSpPr>
                      <p:cNvPr id="139376" name="Group 307"/>
                      <p:cNvGrpSpPr>
                        <a:grpSpLocks/>
                      </p:cNvGrpSpPr>
                      <p:nvPr/>
                    </p:nvGrpSpPr>
                    <p:grpSpPr bwMode="auto">
                      <a:xfrm>
                        <a:off x="2647" y="1156"/>
                        <a:ext cx="30" cy="28"/>
                        <a:chOff x="2647" y="1156"/>
                        <a:chExt cx="30" cy="28"/>
                      </a:xfrm>
                    </p:grpSpPr>
                    <p:sp>
                      <p:nvSpPr>
                        <p:cNvPr id="139383" name="Line 308"/>
                        <p:cNvSpPr>
                          <a:spLocks noChangeShapeType="1"/>
                        </p:cNvSpPr>
                        <p:nvPr/>
                      </p:nvSpPr>
                      <p:spPr bwMode="auto">
                        <a:xfrm flipV="1">
                          <a:off x="2647" y="1177"/>
                          <a:ext cx="10"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84" name="Line 309"/>
                        <p:cNvSpPr>
                          <a:spLocks noChangeShapeType="1"/>
                        </p:cNvSpPr>
                        <p:nvPr/>
                      </p:nvSpPr>
                      <p:spPr bwMode="auto">
                        <a:xfrm flipV="1">
                          <a:off x="2657" y="1156"/>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77" name="Group 310"/>
                      <p:cNvGrpSpPr>
                        <a:grpSpLocks/>
                      </p:cNvGrpSpPr>
                      <p:nvPr/>
                    </p:nvGrpSpPr>
                    <p:grpSpPr bwMode="auto">
                      <a:xfrm>
                        <a:off x="2637" y="1155"/>
                        <a:ext cx="30" cy="28"/>
                        <a:chOff x="2637" y="1155"/>
                        <a:chExt cx="30" cy="28"/>
                      </a:xfrm>
                    </p:grpSpPr>
                    <p:sp>
                      <p:nvSpPr>
                        <p:cNvPr id="139381" name="Line 311"/>
                        <p:cNvSpPr>
                          <a:spLocks noChangeShapeType="1"/>
                        </p:cNvSpPr>
                        <p:nvPr/>
                      </p:nvSpPr>
                      <p:spPr bwMode="auto">
                        <a:xfrm flipV="1">
                          <a:off x="2637" y="1176"/>
                          <a:ext cx="10"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82" name="Line 312"/>
                        <p:cNvSpPr>
                          <a:spLocks noChangeShapeType="1"/>
                        </p:cNvSpPr>
                        <p:nvPr/>
                      </p:nvSpPr>
                      <p:spPr bwMode="auto">
                        <a:xfrm flipV="1">
                          <a:off x="2647" y="1155"/>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78" name="Group 313"/>
                      <p:cNvGrpSpPr>
                        <a:grpSpLocks/>
                      </p:cNvGrpSpPr>
                      <p:nvPr/>
                    </p:nvGrpSpPr>
                    <p:grpSpPr bwMode="auto">
                      <a:xfrm>
                        <a:off x="2626" y="1154"/>
                        <a:ext cx="29" cy="28"/>
                        <a:chOff x="2626" y="1154"/>
                        <a:chExt cx="29" cy="28"/>
                      </a:xfrm>
                    </p:grpSpPr>
                    <p:sp>
                      <p:nvSpPr>
                        <p:cNvPr id="139379" name="Line 314"/>
                        <p:cNvSpPr>
                          <a:spLocks noChangeShapeType="1"/>
                        </p:cNvSpPr>
                        <p:nvPr/>
                      </p:nvSpPr>
                      <p:spPr bwMode="auto">
                        <a:xfrm flipV="1">
                          <a:off x="2626" y="1174"/>
                          <a:ext cx="10" cy="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80" name="Line 315"/>
                        <p:cNvSpPr>
                          <a:spLocks noChangeShapeType="1"/>
                        </p:cNvSpPr>
                        <p:nvPr/>
                      </p:nvSpPr>
                      <p:spPr bwMode="auto">
                        <a:xfrm flipV="1">
                          <a:off x="2636" y="1154"/>
                          <a:ext cx="19"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373" name="Line 316"/>
                    <p:cNvSpPr>
                      <a:spLocks noChangeShapeType="1"/>
                    </p:cNvSpPr>
                    <p:nvPr/>
                  </p:nvSpPr>
                  <p:spPr bwMode="auto">
                    <a:xfrm>
                      <a:off x="2462" y="1145"/>
                      <a:ext cx="217"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74" name="Line 317"/>
                    <p:cNvSpPr>
                      <a:spLocks noChangeShapeType="1"/>
                    </p:cNvSpPr>
                    <p:nvPr/>
                  </p:nvSpPr>
                  <p:spPr bwMode="auto">
                    <a:xfrm>
                      <a:off x="2454" y="1150"/>
                      <a:ext cx="221" cy="22"/>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75" name="Line 318"/>
                    <p:cNvSpPr>
                      <a:spLocks noChangeShapeType="1"/>
                    </p:cNvSpPr>
                    <p:nvPr/>
                  </p:nvSpPr>
                  <p:spPr bwMode="auto">
                    <a:xfrm>
                      <a:off x="2446" y="1156"/>
                      <a:ext cx="223" cy="23"/>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66" name="Group 319"/>
                <p:cNvGrpSpPr>
                  <a:grpSpLocks/>
                </p:cNvGrpSpPr>
                <p:nvPr/>
              </p:nvGrpSpPr>
              <p:grpSpPr bwMode="auto">
                <a:xfrm>
                  <a:off x="2672" y="1160"/>
                  <a:ext cx="32" cy="33"/>
                  <a:chOff x="2672" y="1160"/>
                  <a:chExt cx="32" cy="33"/>
                </a:xfrm>
              </p:grpSpPr>
              <p:sp>
                <p:nvSpPr>
                  <p:cNvPr id="139367" name="Line 320"/>
                  <p:cNvSpPr>
                    <a:spLocks noChangeShapeType="1"/>
                  </p:cNvSpPr>
                  <p:nvPr/>
                </p:nvSpPr>
                <p:spPr bwMode="auto">
                  <a:xfrm flipV="1">
                    <a:off x="2672" y="1179"/>
                    <a:ext cx="17" cy="14"/>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68" name="Line 321"/>
                  <p:cNvSpPr>
                    <a:spLocks noChangeShapeType="1"/>
                  </p:cNvSpPr>
                  <p:nvPr/>
                </p:nvSpPr>
                <p:spPr bwMode="auto">
                  <a:xfrm flipV="1">
                    <a:off x="2689" y="1160"/>
                    <a:ext cx="15" cy="19"/>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45" name="Rectangle 322"/>
          <p:cNvSpPr>
            <a:spLocks noChangeArrowheads="1"/>
          </p:cNvSpPr>
          <p:nvPr/>
        </p:nvSpPr>
        <p:spPr bwMode="auto">
          <a:xfrm>
            <a:off x="2701925" y="3001963"/>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46" name="Group 323"/>
          <p:cNvGrpSpPr>
            <a:grpSpLocks/>
          </p:cNvGrpSpPr>
          <p:nvPr/>
        </p:nvGrpSpPr>
        <p:grpSpPr bwMode="auto">
          <a:xfrm>
            <a:off x="2263775" y="2449513"/>
            <a:ext cx="806450" cy="638175"/>
            <a:chOff x="1597" y="1419"/>
            <a:chExt cx="508" cy="402"/>
          </a:xfrm>
        </p:grpSpPr>
        <p:sp>
          <p:nvSpPr>
            <p:cNvPr id="129986" name="Freeform 324"/>
            <p:cNvSpPr>
              <a:spLocks/>
            </p:cNvSpPr>
            <p:nvPr/>
          </p:nvSpPr>
          <p:spPr bwMode="auto">
            <a:xfrm>
              <a:off x="1597" y="1725"/>
              <a:ext cx="50" cy="30"/>
            </a:xfrm>
            <a:custGeom>
              <a:avLst/>
              <a:gdLst>
                <a:gd name="T0" fmla="*/ 1 w 298"/>
                <a:gd name="T1" fmla="*/ 0 h 179"/>
                <a:gd name="T2" fmla="*/ 1 w 298"/>
                <a:gd name="T3" fmla="*/ 0 h 179"/>
                <a:gd name="T4" fmla="*/ 1 w 298"/>
                <a:gd name="T5" fmla="*/ 0 h 179"/>
                <a:gd name="T6" fmla="*/ 1 w 298"/>
                <a:gd name="T7" fmla="*/ 0 h 179"/>
                <a:gd name="T8" fmla="*/ 1 w 298"/>
                <a:gd name="T9" fmla="*/ 0 h 179"/>
                <a:gd name="T10" fmla="*/ 0 w 298"/>
                <a:gd name="T11" fmla="*/ 0 h 179"/>
                <a:gd name="T12" fmla="*/ 0 w 298"/>
                <a:gd name="T13" fmla="*/ 0 h 179"/>
                <a:gd name="T14" fmla="*/ 0 w 298"/>
                <a:gd name="T15" fmla="*/ 0 h 179"/>
                <a:gd name="T16" fmla="*/ 0 w 298"/>
                <a:gd name="T17" fmla="*/ 0 h 179"/>
                <a:gd name="T18" fmla="*/ 0 w 298"/>
                <a:gd name="T19" fmla="*/ 0 h 179"/>
                <a:gd name="T20" fmla="*/ 0 w 298"/>
                <a:gd name="T21" fmla="*/ 0 h 179"/>
                <a:gd name="T22" fmla="*/ 0 w 298"/>
                <a:gd name="T23" fmla="*/ 1 h 179"/>
                <a:gd name="T24" fmla="*/ 0 w 298"/>
                <a:gd name="T25" fmla="*/ 1 h 179"/>
                <a:gd name="T26" fmla="*/ 0 w 298"/>
                <a:gd name="T27" fmla="*/ 1 h 179"/>
                <a:gd name="T28" fmla="*/ 0 w 298"/>
                <a:gd name="T29" fmla="*/ 1 h 179"/>
                <a:gd name="T30" fmla="*/ 0 w 298"/>
                <a:gd name="T31" fmla="*/ 1 h 179"/>
                <a:gd name="T32" fmla="*/ 1 w 298"/>
                <a:gd name="T33" fmla="*/ 1 h 179"/>
                <a:gd name="T34" fmla="*/ 1 w 298"/>
                <a:gd name="T35" fmla="*/ 1 h 179"/>
                <a:gd name="T36" fmla="*/ 1 w 298"/>
                <a:gd name="T37" fmla="*/ 1 h 179"/>
                <a:gd name="T38" fmla="*/ 1 w 298"/>
                <a:gd name="T39" fmla="*/ 1 h 179"/>
                <a:gd name="T40" fmla="*/ 1 w 298"/>
                <a:gd name="T41" fmla="*/ 1 h 179"/>
                <a:gd name="T42" fmla="*/ 1 w 298"/>
                <a:gd name="T43" fmla="*/ 1 h 179"/>
                <a:gd name="T44" fmla="*/ 1 w 298"/>
                <a:gd name="T45" fmla="*/ 1 h 179"/>
                <a:gd name="T46" fmla="*/ 1 w 298"/>
                <a:gd name="T47" fmla="*/ 1 h 179"/>
                <a:gd name="T48" fmla="*/ 1 w 298"/>
                <a:gd name="T49" fmla="*/ 1 h 17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79"/>
                <a:gd name="T77" fmla="*/ 298 w 298"/>
                <a:gd name="T78" fmla="*/ 179 h 17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79">
                  <a:moveTo>
                    <a:pt x="292" y="0"/>
                  </a:moveTo>
                  <a:lnTo>
                    <a:pt x="225" y="0"/>
                  </a:lnTo>
                  <a:lnTo>
                    <a:pt x="186" y="5"/>
                  </a:lnTo>
                  <a:lnTo>
                    <a:pt x="149" y="11"/>
                  </a:lnTo>
                  <a:lnTo>
                    <a:pt x="104" y="19"/>
                  </a:lnTo>
                  <a:lnTo>
                    <a:pt x="69" y="29"/>
                  </a:lnTo>
                  <a:lnTo>
                    <a:pt x="45" y="37"/>
                  </a:lnTo>
                  <a:lnTo>
                    <a:pt x="29" y="47"/>
                  </a:lnTo>
                  <a:lnTo>
                    <a:pt x="16" y="56"/>
                  </a:lnTo>
                  <a:lnTo>
                    <a:pt x="6" y="68"/>
                  </a:lnTo>
                  <a:lnTo>
                    <a:pt x="0" y="81"/>
                  </a:lnTo>
                  <a:lnTo>
                    <a:pt x="2" y="96"/>
                  </a:lnTo>
                  <a:lnTo>
                    <a:pt x="10" y="108"/>
                  </a:lnTo>
                  <a:lnTo>
                    <a:pt x="20" y="115"/>
                  </a:lnTo>
                  <a:lnTo>
                    <a:pt x="42" y="118"/>
                  </a:lnTo>
                  <a:lnTo>
                    <a:pt x="66" y="118"/>
                  </a:lnTo>
                  <a:lnTo>
                    <a:pt x="92" y="116"/>
                  </a:lnTo>
                  <a:lnTo>
                    <a:pt x="125" y="112"/>
                  </a:lnTo>
                  <a:lnTo>
                    <a:pt x="157" y="115"/>
                  </a:lnTo>
                  <a:lnTo>
                    <a:pt x="180" y="118"/>
                  </a:lnTo>
                  <a:lnTo>
                    <a:pt x="203" y="124"/>
                  </a:lnTo>
                  <a:lnTo>
                    <a:pt x="228" y="135"/>
                  </a:lnTo>
                  <a:lnTo>
                    <a:pt x="298" y="179"/>
                  </a:lnTo>
                  <a:lnTo>
                    <a:pt x="294" y="179"/>
                  </a:lnTo>
                  <a:lnTo>
                    <a:pt x="295" y="175"/>
                  </a:ln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987" name="Group 325"/>
            <p:cNvGrpSpPr>
              <a:grpSpLocks/>
            </p:cNvGrpSpPr>
            <p:nvPr/>
          </p:nvGrpSpPr>
          <p:grpSpPr bwMode="auto">
            <a:xfrm>
              <a:off x="1640" y="1641"/>
              <a:ext cx="398" cy="138"/>
              <a:chOff x="1640" y="1641"/>
              <a:chExt cx="398" cy="138"/>
            </a:xfrm>
          </p:grpSpPr>
          <p:sp>
            <p:nvSpPr>
              <p:cNvPr id="139341" name="Freeform 326"/>
              <p:cNvSpPr>
                <a:spLocks/>
              </p:cNvSpPr>
              <p:nvPr/>
            </p:nvSpPr>
            <p:spPr bwMode="auto">
              <a:xfrm>
                <a:off x="1642" y="1710"/>
                <a:ext cx="396" cy="69"/>
              </a:xfrm>
              <a:custGeom>
                <a:avLst/>
                <a:gdLst>
                  <a:gd name="T0" fmla="*/ 0 w 2376"/>
                  <a:gd name="T1" fmla="*/ 0 h 413"/>
                  <a:gd name="T2" fmla="*/ 0 w 2376"/>
                  <a:gd name="T3" fmla="*/ 1 h 413"/>
                  <a:gd name="T4" fmla="*/ 9 w 2376"/>
                  <a:gd name="T5" fmla="*/ 2 h 413"/>
                  <a:gd name="T6" fmla="*/ 11 w 2376"/>
                  <a:gd name="T7" fmla="*/ 1 h 413"/>
                  <a:gd name="T8" fmla="*/ 11 w 2376"/>
                  <a:gd name="T9" fmla="*/ 0 h 413"/>
                  <a:gd name="T10" fmla="*/ 9 w 2376"/>
                  <a:gd name="T11" fmla="*/ 1 h 413"/>
                  <a:gd name="T12" fmla="*/ 0 w 2376"/>
                  <a:gd name="T13" fmla="*/ 0 h 413"/>
                  <a:gd name="T14" fmla="*/ 0 60000 65536"/>
                  <a:gd name="T15" fmla="*/ 0 60000 65536"/>
                  <a:gd name="T16" fmla="*/ 0 60000 65536"/>
                  <a:gd name="T17" fmla="*/ 0 60000 65536"/>
                  <a:gd name="T18" fmla="*/ 0 60000 65536"/>
                  <a:gd name="T19" fmla="*/ 0 60000 65536"/>
                  <a:gd name="T20" fmla="*/ 0 60000 65536"/>
                  <a:gd name="T21" fmla="*/ 0 w 2376"/>
                  <a:gd name="T22" fmla="*/ 0 h 413"/>
                  <a:gd name="T23" fmla="*/ 2376 w 2376"/>
                  <a:gd name="T24" fmla="*/ 413 h 4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76" h="413">
                    <a:moveTo>
                      <a:pt x="0" y="25"/>
                    </a:moveTo>
                    <a:lnTo>
                      <a:pt x="0" y="207"/>
                    </a:lnTo>
                    <a:lnTo>
                      <a:pt x="1929" y="413"/>
                    </a:lnTo>
                    <a:lnTo>
                      <a:pt x="2376" y="161"/>
                    </a:lnTo>
                    <a:lnTo>
                      <a:pt x="2376" y="0"/>
                    </a:lnTo>
                    <a:lnTo>
                      <a:pt x="1913" y="218"/>
                    </a:lnTo>
                    <a:lnTo>
                      <a:pt x="0" y="2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42" name="Freeform 327"/>
              <p:cNvSpPr>
                <a:spLocks/>
              </p:cNvSpPr>
              <p:nvPr/>
            </p:nvSpPr>
            <p:spPr bwMode="auto">
              <a:xfrm>
                <a:off x="1640" y="1641"/>
                <a:ext cx="323" cy="106"/>
              </a:xfrm>
              <a:custGeom>
                <a:avLst/>
                <a:gdLst>
                  <a:gd name="T0" fmla="*/ 0 w 1938"/>
                  <a:gd name="T1" fmla="*/ 0 h 638"/>
                  <a:gd name="T2" fmla="*/ 9 w 1938"/>
                  <a:gd name="T3" fmla="*/ 1 h 638"/>
                  <a:gd name="T4" fmla="*/ 9 w 1938"/>
                  <a:gd name="T5" fmla="*/ 3 h 638"/>
                  <a:gd name="T6" fmla="*/ 0 w 1938"/>
                  <a:gd name="T7" fmla="*/ 2 h 638"/>
                  <a:gd name="T8" fmla="*/ 0 w 1938"/>
                  <a:gd name="T9" fmla="*/ 0 h 638"/>
                  <a:gd name="T10" fmla="*/ 0 60000 65536"/>
                  <a:gd name="T11" fmla="*/ 0 60000 65536"/>
                  <a:gd name="T12" fmla="*/ 0 60000 65536"/>
                  <a:gd name="T13" fmla="*/ 0 60000 65536"/>
                  <a:gd name="T14" fmla="*/ 0 60000 65536"/>
                  <a:gd name="T15" fmla="*/ 0 w 1938"/>
                  <a:gd name="T16" fmla="*/ 0 h 638"/>
                  <a:gd name="T17" fmla="*/ 1938 w 1938"/>
                  <a:gd name="T18" fmla="*/ 638 h 638"/>
                </a:gdLst>
                <a:ahLst/>
                <a:cxnLst>
                  <a:cxn ang="T10">
                    <a:pos x="T0" y="T1"/>
                  </a:cxn>
                  <a:cxn ang="T11">
                    <a:pos x="T2" y="T3"/>
                  </a:cxn>
                  <a:cxn ang="T12">
                    <a:pos x="T4" y="T5"/>
                  </a:cxn>
                  <a:cxn ang="T13">
                    <a:pos x="T6" y="T7"/>
                  </a:cxn>
                  <a:cxn ang="T14">
                    <a:pos x="T8" y="T9"/>
                  </a:cxn>
                </a:cxnLst>
                <a:rect l="T15" t="T16" r="T17" b="T18"/>
                <a:pathLst>
                  <a:path w="1938" h="638">
                    <a:moveTo>
                      <a:pt x="0" y="0"/>
                    </a:moveTo>
                    <a:lnTo>
                      <a:pt x="1938" y="140"/>
                    </a:lnTo>
                    <a:lnTo>
                      <a:pt x="1938" y="638"/>
                    </a:lnTo>
                    <a:lnTo>
                      <a:pt x="0" y="44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43" name="Group 328"/>
              <p:cNvGrpSpPr>
                <a:grpSpLocks/>
              </p:cNvGrpSpPr>
              <p:nvPr/>
            </p:nvGrpSpPr>
            <p:grpSpPr bwMode="auto">
              <a:xfrm>
                <a:off x="1641" y="1660"/>
                <a:ext cx="322" cy="43"/>
                <a:chOff x="1641" y="1660"/>
                <a:chExt cx="322" cy="43"/>
              </a:xfrm>
            </p:grpSpPr>
            <p:sp>
              <p:nvSpPr>
                <p:cNvPr id="139344" name="Line 329"/>
                <p:cNvSpPr>
                  <a:spLocks noChangeShapeType="1"/>
                </p:cNvSpPr>
                <p:nvPr/>
              </p:nvSpPr>
              <p:spPr bwMode="auto">
                <a:xfrm>
                  <a:off x="1641" y="1660"/>
                  <a:ext cx="32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45" name="Line 330"/>
                <p:cNvSpPr>
                  <a:spLocks noChangeShapeType="1"/>
                </p:cNvSpPr>
                <p:nvPr/>
              </p:nvSpPr>
              <p:spPr bwMode="auto">
                <a:xfrm>
                  <a:off x="1877" y="1680"/>
                  <a:ext cx="67"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46" name="Line 331"/>
                <p:cNvSpPr>
                  <a:spLocks noChangeShapeType="1"/>
                </p:cNvSpPr>
                <p:nvPr/>
              </p:nvSpPr>
              <p:spPr bwMode="auto">
                <a:xfrm>
                  <a:off x="1798" y="1674"/>
                  <a:ext cx="67"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47" name="Line 332"/>
                <p:cNvSpPr>
                  <a:spLocks noChangeShapeType="1"/>
                </p:cNvSpPr>
                <p:nvPr/>
              </p:nvSpPr>
              <p:spPr bwMode="auto">
                <a:xfrm>
                  <a:off x="1641" y="1674"/>
                  <a:ext cx="322" cy="29"/>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988" name="Group 333"/>
            <p:cNvGrpSpPr>
              <a:grpSpLocks/>
            </p:cNvGrpSpPr>
            <p:nvPr/>
          </p:nvGrpSpPr>
          <p:grpSpPr bwMode="auto">
            <a:xfrm>
              <a:off x="1640" y="1627"/>
              <a:ext cx="399" cy="38"/>
              <a:chOff x="1640" y="1627"/>
              <a:chExt cx="399" cy="38"/>
            </a:xfrm>
          </p:grpSpPr>
          <p:sp>
            <p:nvSpPr>
              <p:cNvPr id="139339" name="Freeform 334"/>
              <p:cNvSpPr>
                <a:spLocks/>
              </p:cNvSpPr>
              <p:nvPr/>
            </p:nvSpPr>
            <p:spPr bwMode="auto">
              <a:xfrm>
                <a:off x="1640" y="1627"/>
                <a:ext cx="399" cy="38"/>
              </a:xfrm>
              <a:custGeom>
                <a:avLst/>
                <a:gdLst>
                  <a:gd name="T0" fmla="*/ 0 w 2399"/>
                  <a:gd name="T1" fmla="*/ 1 h 227"/>
                  <a:gd name="T2" fmla="*/ 9 w 2399"/>
                  <a:gd name="T3" fmla="*/ 1 h 227"/>
                  <a:gd name="T4" fmla="*/ 11 w 2399"/>
                  <a:gd name="T5" fmla="*/ 1 h 227"/>
                  <a:gd name="T6" fmla="*/ 10 w 2399"/>
                  <a:gd name="T7" fmla="*/ 0 h 227"/>
                  <a:gd name="T8" fmla="*/ 3 w 2399"/>
                  <a:gd name="T9" fmla="*/ 0 h 227"/>
                  <a:gd name="T10" fmla="*/ 0 w 2399"/>
                  <a:gd name="T11" fmla="*/ 1 h 227"/>
                  <a:gd name="T12" fmla="*/ 0 60000 65536"/>
                  <a:gd name="T13" fmla="*/ 0 60000 65536"/>
                  <a:gd name="T14" fmla="*/ 0 60000 65536"/>
                  <a:gd name="T15" fmla="*/ 0 60000 65536"/>
                  <a:gd name="T16" fmla="*/ 0 60000 65536"/>
                  <a:gd name="T17" fmla="*/ 0 60000 65536"/>
                  <a:gd name="T18" fmla="*/ 0 w 2399"/>
                  <a:gd name="T19" fmla="*/ 0 h 227"/>
                  <a:gd name="T20" fmla="*/ 2399 w 2399"/>
                  <a:gd name="T21" fmla="*/ 227 h 227"/>
                </a:gdLst>
                <a:ahLst/>
                <a:cxnLst>
                  <a:cxn ang="T12">
                    <a:pos x="T0" y="T1"/>
                  </a:cxn>
                  <a:cxn ang="T13">
                    <a:pos x="T2" y="T3"/>
                  </a:cxn>
                  <a:cxn ang="T14">
                    <a:pos x="T4" y="T5"/>
                  </a:cxn>
                  <a:cxn ang="T15">
                    <a:pos x="T6" y="T7"/>
                  </a:cxn>
                  <a:cxn ang="T16">
                    <a:pos x="T8" y="T9"/>
                  </a:cxn>
                  <a:cxn ang="T17">
                    <a:pos x="T10" y="T11"/>
                  </a:cxn>
                </a:cxnLst>
                <a:rect l="T18" t="T19" r="T20" b="T21"/>
                <a:pathLst>
                  <a:path w="2399" h="227">
                    <a:moveTo>
                      <a:pt x="0" y="87"/>
                    </a:moveTo>
                    <a:lnTo>
                      <a:pt x="1937" y="227"/>
                    </a:lnTo>
                    <a:lnTo>
                      <a:pt x="2399" y="94"/>
                    </a:lnTo>
                    <a:lnTo>
                      <a:pt x="2237" y="76"/>
                    </a:lnTo>
                    <a:lnTo>
                      <a:pt x="739" y="0"/>
                    </a:lnTo>
                    <a:lnTo>
                      <a:pt x="0" y="87"/>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40" name="Freeform 335"/>
              <p:cNvSpPr>
                <a:spLocks/>
              </p:cNvSpPr>
              <p:nvPr/>
            </p:nvSpPr>
            <p:spPr bwMode="auto">
              <a:xfrm>
                <a:off x="1731" y="1635"/>
                <a:ext cx="293" cy="24"/>
              </a:xfrm>
              <a:custGeom>
                <a:avLst/>
                <a:gdLst>
                  <a:gd name="T0" fmla="*/ 1 w 1764"/>
                  <a:gd name="T1" fmla="*/ 0 h 145"/>
                  <a:gd name="T2" fmla="*/ 0 w 1764"/>
                  <a:gd name="T3" fmla="*/ 0 h 145"/>
                  <a:gd name="T4" fmla="*/ 6 w 1764"/>
                  <a:gd name="T5" fmla="*/ 1 h 145"/>
                  <a:gd name="T6" fmla="*/ 8 w 1764"/>
                  <a:gd name="T7" fmla="*/ 0 h 145"/>
                  <a:gd name="T8" fmla="*/ 7 w 1764"/>
                  <a:gd name="T9" fmla="*/ 0 h 145"/>
                  <a:gd name="T10" fmla="*/ 8 w 1764"/>
                  <a:gd name="T11" fmla="*/ 0 h 145"/>
                  <a:gd name="T12" fmla="*/ 8 w 1764"/>
                  <a:gd name="T13" fmla="*/ 0 h 145"/>
                  <a:gd name="T14" fmla="*/ 1 w 1764"/>
                  <a:gd name="T15" fmla="*/ 0 h 145"/>
                  <a:gd name="T16" fmla="*/ 0 60000 65536"/>
                  <a:gd name="T17" fmla="*/ 0 60000 65536"/>
                  <a:gd name="T18" fmla="*/ 0 60000 65536"/>
                  <a:gd name="T19" fmla="*/ 0 60000 65536"/>
                  <a:gd name="T20" fmla="*/ 0 60000 65536"/>
                  <a:gd name="T21" fmla="*/ 0 60000 65536"/>
                  <a:gd name="T22" fmla="*/ 0 60000 65536"/>
                  <a:gd name="T23" fmla="*/ 0 60000 65536"/>
                  <a:gd name="T24" fmla="*/ 0 w 1764"/>
                  <a:gd name="T25" fmla="*/ 0 h 145"/>
                  <a:gd name="T26" fmla="*/ 1764 w 1764"/>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64" h="145">
                    <a:moveTo>
                      <a:pt x="143" y="0"/>
                    </a:moveTo>
                    <a:lnTo>
                      <a:pt x="0" y="53"/>
                    </a:lnTo>
                    <a:lnTo>
                      <a:pt x="1423" y="145"/>
                    </a:lnTo>
                    <a:lnTo>
                      <a:pt x="1655" y="80"/>
                    </a:lnTo>
                    <a:lnTo>
                      <a:pt x="1636" y="71"/>
                    </a:lnTo>
                    <a:lnTo>
                      <a:pt x="1764" y="35"/>
                    </a:lnTo>
                    <a:lnTo>
                      <a:pt x="1685" y="28"/>
                    </a:lnTo>
                    <a:lnTo>
                      <a:pt x="143"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989" name="Group 336"/>
            <p:cNvGrpSpPr>
              <a:grpSpLocks/>
            </p:cNvGrpSpPr>
            <p:nvPr/>
          </p:nvGrpSpPr>
          <p:grpSpPr bwMode="auto">
            <a:xfrm>
              <a:off x="1965" y="1423"/>
              <a:ext cx="74" cy="231"/>
              <a:chOff x="1965" y="1423"/>
              <a:chExt cx="74" cy="231"/>
            </a:xfrm>
          </p:grpSpPr>
          <p:grpSp>
            <p:nvGrpSpPr>
              <p:cNvPr id="139309" name="Group 337"/>
              <p:cNvGrpSpPr>
                <a:grpSpLocks/>
              </p:cNvGrpSpPr>
              <p:nvPr/>
            </p:nvGrpSpPr>
            <p:grpSpPr bwMode="auto">
              <a:xfrm>
                <a:off x="1994" y="1453"/>
                <a:ext cx="45" cy="193"/>
                <a:chOff x="1994" y="1453"/>
                <a:chExt cx="45" cy="193"/>
              </a:xfrm>
            </p:grpSpPr>
            <p:sp>
              <p:nvSpPr>
                <p:cNvPr id="139313" name="Freeform 338"/>
                <p:cNvSpPr>
                  <a:spLocks/>
                </p:cNvSpPr>
                <p:nvPr/>
              </p:nvSpPr>
              <p:spPr bwMode="auto">
                <a:xfrm>
                  <a:off x="1994" y="1453"/>
                  <a:ext cx="45" cy="193"/>
                </a:xfrm>
                <a:custGeom>
                  <a:avLst/>
                  <a:gdLst>
                    <a:gd name="T0" fmla="*/ 0 w 267"/>
                    <a:gd name="T1" fmla="*/ 0 h 1158"/>
                    <a:gd name="T2" fmla="*/ 1 w 267"/>
                    <a:gd name="T3" fmla="*/ 1 h 1158"/>
                    <a:gd name="T4" fmla="*/ 1 w 267"/>
                    <a:gd name="T5" fmla="*/ 3 h 1158"/>
                    <a:gd name="T6" fmla="*/ 1 w 267"/>
                    <a:gd name="T7" fmla="*/ 5 h 1158"/>
                    <a:gd name="T8" fmla="*/ 0 w 267"/>
                    <a:gd name="T9" fmla="*/ 5 h 1158"/>
                    <a:gd name="T10" fmla="*/ 0 w 267"/>
                    <a:gd name="T11" fmla="*/ 0 h 1158"/>
                    <a:gd name="T12" fmla="*/ 0 60000 65536"/>
                    <a:gd name="T13" fmla="*/ 0 60000 65536"/>
                    <a:gd name="T14" fmla="*/ 0 60000 65536"/>
                    <a:gd name="T15" fmla="*/ 0 60000 65536"/>
                    <a:gd name="T16" fmla="*/ 0 60000 65536"/>
                    <a:gd name="T17" fmla="*/ 0 60000 65536"/>
                    <a:gd name="T18" fmla="*/ 0 w 267"/>
                    <a:gd name="T19" fmla="*/ 0 h 1158"/>
                    <a:gd name="T20" fmla="*/ 267 w 267"/>
                    <a:gd name="T21" fmla="*/ 1158 h 1158"/>
                  </a:gdLst>
                  <a:ahLst/>
                  <a:cxnLst>
                    <a:cxn ang="T12">
                      <a:pos x="T0" y="T1"/>
                    </a:cxn>
                    <a:cxn ang="T13">
                      <a:pos x="T2" y="T3"/>
                    </a:cxn>
                    <a:cxn ang="T14">
                      <a:pos x="T4" y="T5"/>
                    </a:cxn>
                    <a:cxn ang="T15">
                      <a:pos x="T6" y="T7"/>
                    </a:cxn>
                    <a:cxn ang="T16">
                      <a:pos x="T8" y="T9"/>
                    </a:cxn>
                    <a:cxn ang="T17">
                      <a:pos x="T10" y="T11"/>
                    </a:cxn>
                  </a:cxnLst>
                  <a:rect l="T18" t="T19" r="T20" b="T21"/>
                  <a:pathLst>
                    <a:path w="267" h="1158">
                      <a:moveTo>
                        <a:pt x="25" y="0"/>
                      </a:moveTo>
                      <a:lnTo>
                        <a:pt x="267" y="95"/>
                      </a:lnTo>
                      <a:lnTo>
                        <a:pt x="244" y="547"/>
                      </a:lnTo>
                      <a:lnTo>
                        <a:pt x="218" y="1092"/>
                      </a:lnTo>
                      <a:lnTo>
                        <a:pt x="0" y="1158"/>
                      </a:lnTo>
                      <a:lnTo>
                        <a:pt x="25"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14" name="Group 339"/>
                <p:cNvGrpSpPr>
                  <a:grpSpLocks/>
                </p:cNvGrpSpPr>
                <p:nvPr/>
              </p:nvGrpSpPr>
              <p:grpSpPr bwMode="auto">
                <a:xfrm>
                  <a:off x="1994" y="1461"/>
                  <a:ext cx="44" cy="162"/>
                  <a:chOff x="1994" y="1461"/>
                  <a:chExt cx="44" cy="162"/>
                </a:xfrm>
              </p:grpSpPr>
              <p:grpSp>
                <p:nvGrpSpPr>
                  <p:cNvPr id="139315" name="Group 340"/>
                  <p:cNvGrpSpPr>
                    <a:grpSpLocks/>
                  </p:cNvGrpSpPr>
                  <p:nvPr/>
                </p:nvGrpSpPr>
                <p:grpSpPr bwMode="auto">
                  <a:xfrm>
                    <a:off x="1994" y="1461"/>
                    <a:ext cx="44" cy="162"/>
                    <a:chOff x="1994" y="1461"/>
                    <a:chExt cx="44" cy="162"/>
                  </a:xfrm>
                </p:grpSpPr>
                <p:grpSp>
                  <p:nvGrpSpPr>
                    <p:cNvPr id="139317" name="Group 341"/>
                    <p:cNvGrpSpPr>
                      <a:grpSpLocks/>
                    </p:cNvGrpSpPr>
                    <p:nvPr/>
                  </p:nvGrpSpPr>
                  <p:grpSpPr bwMode="auto">
                    <a:xfrm>
                      <a:off x="1994" y="1461"/>
                      <a:ext cx="44" cy="97"/>
                      <a:chOff x="1994" y="1461"/>
                      <a:chExt cx="44" cy="97"/>
                    </a:xfrm>
                  </p:grpSpPr>
                  <p:grpSp>
                    <p:nvGrpSpPr>
                      <p:cNvPr id="139327" name="Group 342"/>
                      <p:cNvGrpSpPr>
                        <a:grpSpLocks/>
                      </p:cNvGrpSpPr>
                      <p:nvPr/>
                    </p:nvGrpSpPr>
                    <p:grpSpPr bwMode="auto">
                      <a:xfrm>
                        <a:off x="1997" y="1461"/>
                        <a:ext cx="41" cy="52"/>
                        <a:chOff x="1997" y="1461"/>
                        <a:chExt cx="41" cy="52"/>
                      </a:xfrm>
                    </p:grpSpPr>
                    <p:sp>
                      <p:nvSpPr>
                        <p:cNvPr id="139333" name="Line 343"/>
                        <p:cNvSpPr>
                          <a:spLocks noChangeShapeType="1"/>
                        </p:cNvSpPr>
                        <p:nvPr/>
                      </p:nvSpPr>
                      <p:spPr bwMode="auto">
                        <a:xfrm>
                          <a:off x="1998" y="1461"/>
                          <a:ext cx="40" cy="1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4" name="Line 344"/>
                        <p:cNvSpPr>
                          <a:spLocks noChangeShapeType="1"/>
                        </p:cNvSpPr>
                        <p:nvPr/>
                      </p:nvSpPr>
                      <p:spPr bwMode="auto">
                        <a:xfrm>
                          <a:off x="1998" y="1469"/>
                          <a:ext cx="39" cy="1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5" name="Line 345"/>
                        <p:cNvSpPr>
                          <a:spLocks noChangeShapeType="1"/>
                        </p:cNvSpPr>
                        <p:nvPr/>
                      </p:nvSpPr>
                      <p:spPr bwMode="auto">
                        <a:xfrm>
                          <a:off x="1998" y="1478"/>
                          <a:ext cx="39" cy="1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6" name="Line 346"/>
                        <p:cNvSpPr>
                          <a:spLocks noChangeShapeType="1"/>
                        </p:cNvSpPr>
                        <p:nvPr/>
                      </p:nvSpPr>
                      <p:spPr bwMode="auto">
                        <a:xfrm>
                          <a:off x="1998" y="1486"/>
                          <a:ext cx="39" cy="12"/>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7" name="Line 347"/>
                        <p:cNvSpPr>
                          <a:spLocks noChangeShapeType="1"/>
                        </p:cNvSpPr>
                        <p:nvPr/>
                      </p:nvSpPr>
                      <p:spPr bwMode="auto">
                        <a:xfrm>
                          <a:off x="1997" y="1495"/>
                          <a:ext cx="39" cy="1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8" name="Line 348"/>
                        <p:cNvSpPr>
                          <a:spLocks noChangeShapeType="1"/>
                        </p:cNvSpPr>
                        <p:nvPr/>
                      </p:nvSpPr>
                      <p:spPr bwMode="auto">
                        <a:xfrm>
                          <a:off x="1997" y="1503"/>
                          <a:ext cx="39" cy="10"/>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9328" name="Line 349"/>
                      <p:cNvSpPr>
                        <a:spLocks noChangeShapeType="1"/>
                      </p:cNvSpPr>
                      <p:nvPr/>
                    </p:nvSpPr>
                    <p:spPr bwMode="auto">
                      <a:xfrm>
                        <a:off x="1994" y="1520"/>
                        <a:ext cx="41"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9" name="Line 350"/>
                      <p:cNvSpPr>
                        <a:spLocks noChangeShapeType="1"/>
                      </p:cNvSpPr>
                      <p:nvPr/>
                    </p:nvSpPr>
                    <p:spPr bwMode="auto">
                      <a:xfrm>
                        <a:off x="1994" y="1528"/>
                        <a:ext cx="40" cy="7"/>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0" name="Line 351"/>
                      <p:cNvSpPr>
                        <a:spLocks noChangeShapeType="1"/>
                      </p:cNvSpPr>
                      <p:nvPr/>
                    </p:nvSpPr>
                    <p:spPr bwMode="auto">
                      <a:xfrm>
                        <a:off x="1994" y="1537"/>
                        <a:ext cx="40" cy="6"/>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1" name="Line 352"/>
                      <p:cNvSpPr>
                        <a:spLocks noChangeShapeType="1"/>
                      </p:cNvSpPr>
                      <p:nvPr/>
                    </p:nvSpPr>
                    <p:spPr bwMode="auto">
                      <a:xfrm>
                        <a:off x="1994" y="1546"/>
                        <a:ext cx="40"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2" name="Line 353"/>
                      <p:cNvSpPr>
                        <a:spLocks noChangeShapeType="1"/>
                      </p:cNvSpPr>
                      <p:nvPr/>
                    </p:nvSpPr>
                    <p:spPr bwMode="auto">
                      <a:xfrm>
                        <a:off x="1995" y="1554"/>
                        <a:ext cx="39"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18" name="Group 354"/>
                    <p:cNvGrpSpPr>
                      <a:grpSpLocks/>
                    </p:cNvGrpSpPr>
                    <p:nvPr/>
                  </p:nvGrpSpPr>
                  <p:grpSpPr bwMode="auto">
                    <a:xfrm>
                      <a:off x="1994" y="1563"/>
                      <a:ext cx="39" cy="60"/>
                      <a:chOff x="1994" y="1563"/>
                      <a:chExt cx="39" cy="60"/>
                    </a:xfrm>
                  </p:grpSpPr>
                  <p:sp>
                    <p:nvSpPr>
                      <p:cNvPr id="139319" name="Line 355"/>
                      <p:cNvSpPr>
                        <a:spLocks noChangeShapeType="1"/>
                      </p:cNvSpPr>
                      <p:nvPr/>
                    </p:nvSpPr>
                    <p:spPr bwMode="auto">
                      <a:xfrm>
                        <a:off x="1995" y="1563"/>
                        <a:ext cx="38"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0" name="Line 356"/>
                      <p:cNvSpPr>
                        <a:spLocks noChangeShapeType="1"/>
                      </p:cNvSpPr>
                      <p:nvPr/>
                    </p:nvSpPr>
                    <p:spPr bwMode="auto">
                      <a:xfrm>
                        <a:off x="1995" y="1572"/>
                        <a:ext cx="38"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1" name="Line 357"/>
                      <p:cNvSpPr>
                        <a:spLocks noChangeShapeType="1"/>
                      </p:cNvSpPr>
                      <p:nvPr/>
                    </p:nvSpPr>
                    <p:spPr bwMode="auto">
                      <a:xfrm>
                        <a:off x="1995" y="1581"/>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2" name="Line 358"/>
                      <p:cNvSpPr>
                        <a:spLocks noChangeShapeType="1"/>
                      </p:cNvSpPr>
                      <p:nvPr/>
                    </p:nvSpPr>
                    <p:spPr bwMode="auto">
                      <a:xfrm flipV="1">
                        <a:off x="1995" y="1588"/>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3" name="Line 359"/>
                      <p:cNvSpPr>
                        <a:spLocks noChangeShapeType="1"/>
                      </p:cNvSpPr>
                      <p:nvPr/>
                    </p:nvSpPr>
                    <p:spPr bwMode="auto">
                      <a:xfrm flipV="1">
                        <a:off x="1995" y="1596"/>
                        <a:ext cx="36"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4" name="Line 360"/>
                      <p:cNvSpPr>
                        <a:spLocks noChangeShapeType="1"/>
                      </p:cNvSpPr>
                      <p:nvPr/>
                    </p:nvSpPr>
                    <p:spPr bwMode="auto">
                      <a:xfrm flipV="1">
                        <a:off x="1995" y="1603"/>
                        <a:ext cx="36"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5" name="Line 361"/>
                      <p:cNvSpPr>
                        <a:spLocks noChangeShapeType="1"/>
                      </p:cNvSpPr>
                      <p:nvPr/>
                    </p:nvSpPr>
                    <p:spPr bwMode="auto">
                      <a:xfrm flipV="1">
                        <a:off x="1994" y="1610"/>
                        <a:ext cx="37"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6" name="Line 362"/>
                      <p:cNvSpPr>
                        <a:spLocks noChangeShapeType="1"/>
                      </p:cNvSpPr>
                      <p:nvPr/>
                    </p:nvSpPr>
                    <p:spPr bwMode="auto">
                      <a:xfrm flipV="1">
                        <a:off x="1995" y="1618"/>
                        <a:ext cx="35"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316" name="Line 363"/>
                  <p:cNvSpPr>
                    <a:spLocks noChangeShapeType="1"/>
                  </p:cNvSpPr>
                  <p:nvPr/>
                </p:nvSpPr>
                <p:spPr bwMode="auto">
                  <a:xfrm>
                    <a:off x="1996" y="1512"/>
                    <a:ext cx="39"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10" name="Group 364"/>
              <p:cNvGrpSpPr>
                <a:grpSpLocks/>
              </p:cNvGrpSpPr>
              <p:nvPr/>
            </p:nvGrpSpPr>
            <p:grpSpPr bwMode="auto">
              <a:xfrm>
                <a:off x="1965" y="1423"/>
                <a:ext cx="40" cy="231"/>
                <a:chOff x="1965" y="1423"/>
                <a:chExt cx="40" cy="231"/>
              </a:xfrm>
            </p:grpSpPr>
            <p:sp>
              <p:nvSpPr>
                <p:cNvPr id="139311" name="Freeform 365"/>
                <p:cNvSpPr>
                  <a:spLocks/>
                </p:cNvSpPr>
                <p:nvPr/>
              </p:nvSpPr>
              <p:spPr bwMode="auto">
                <a:xfrm>
                  <a:off x="1965" y="1423"/>
                  <a:ext cx="39" cy="231"/>
                </a:xfrm>
                <a:custGeom>
                  <a:avLst/>
                  <a:gdLst>
                    <a:gd name="T0" fmla="*/ 0 w 233"/>
                    <a:gd name="T1" fmla="*/ 0 h 1383"/>
                    <a:gd name="T2" fmla="*/ 1 w 233"/>
                    <a:gd name="T3" fmla="*/ 0 h 1383"/>
                    <a:gd name="T4" fmla="*/ 1 w 233"/>
                    <a:gd name="T5" fmla="*/ 1 h 1383"/>
                    <a:gd name="T6" fmla="*/ 1 w 233"/>
                    <a:gd name="T7" fmla="*/ 6 h 1383"/>
                    <a:gd name="T8" fmla="*/ 1 w 233"/>
                    <a:gd name="T9" fmla="*/ 6 h 1383"/>
                    <a:gd name="T10" fmla="*/ 0 w 233"/>
                    <a:gd name="T11" fmla="*/ 7 h 1383"/>
                    <a:gd name="T12" fmla="*/ 0 w 233"/>
                    <a:gd name="T13" fmla="*/ 6 h 1383"/>
                    <a:gd name="T14" fmla="*/ 0 w 233"/>
                    <a:gd name="T15" fmla="*/ 6 h 1383"/>
                    <a:gd name="T16" fmla="*/ 0 w 233"/>
                    <a:gd name="T17" fmla="*/ 0 h 1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3"/>
                    <a:gd name="T28" fmla="*/ 0 h 1383"/>
                    <a:gd name="T29" fmla="*/ 233 w 233"/>
                    <a:gd name="T30" fmla="*/ 1383 h 1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3" h="1383">
                      <a:moveTo>
                        <a:pt x="55" y="0"/>
                      </a:moveTo>
                      <a:lnTo>
                        <a:pt x="220" y="71"/>
                      </a:lnTo>
                      <a:lnTo>
                        <a:pt x="233" y="87"/>
                      </a:lnTo>
                      <a:lnTo>
                        <a:pt x="184" y="1327"/>
                      </a:lnTo>
                      <a:lnTo>
                        <a:pt x="163" y="1343"/>
                      </a:lnTo>
                      <a:lnTo>
                        <a:pt x="0" y="1383"/>
                      </a:lnTo>
                      <a:lnTo>
                        <a:pt x="21" y="1360"/>
                      </a:lnTo>
                      <a:lnTo>
                        <a:pt x="22" y="1344"/>
                      </a:lnTo>
                      <a:lnTo>
                        <a:pt x="55"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12" name="Arc 366"/>
                <p:cNvSpPr>
                  <a:spLocks/>
                </p:cNvSpPr>
                <p:nvPr/>
              </p:nvSpPr>
              <p:spPr bwMode="auto">
                <a:xfrm>
                  <a:off x="2001" y="1435"/>
                  <a:ext cx="4" cy="5"/>
                </a:xfrm>
                <a:custGeom>
                  <a:avLst/>
                  <a:gdLst>
                    <a:gd name="T0" fmla="*/ 0 w 26288"/>
                    <a:gd name="T1" fmla="*/ 0 h 21600"/>
                    <a:gd name="T2" fmla="*/ 0 w 26288"/>
                    <a:gd name="T3" fmla="*/ 0 h 21600"/>
                    <a:gd name="T4" fmla="*/ 0 w 26288"/>
                    <a:gd name="T5" fmla="*/ 0 h 21600"/>
                    <a:gd name="T6" fmla="*/ 0 60000 65536"/>
                    <a:gd name="T7" fmla="*/ 0 60000 65536"/>
                    <a:gd name="T8" fmla="*/ 0 60000 65536"/>
                    <a:gd name="T9" fmla="*/ 0 w 26288"/>
                    <a:gd name="T10" fmla="*/ 0 h 21600"/>
                    <a:gd name="T11" fmla="*/ 26288 w 26288"/>
                    <a:gd name="T12" fmla="*/ 21600 h 21600"/>
                  </a:gdLst>
                  <a:ahLst/>
                  <a:cxnLst>
                    <a:cxn ang="T6">
                      <a:pos x="T0" y="T1"/>
                    </a:cxn>
                    <a:cxn ang="T7">
                      <a:pos x="T2" y="T3"/>
                    </a:cxn>
                    <a:cxn ang="T8">
                      <a:pos x="T4" y="T5"/>
                    </a:cxn>
                  </a:cxnLst>
                  <a:rect l="T9" t="T10" r="T11" b="T12"/>
                  <a:pathLst>
                    <a:path w="26288" h="21600" fill="none" extrusionOk="0">
                      <a:moveTo>
                        <a:pt x="-1" y="680"/>
                      </a:moveTo>
                      <a:cubicBezTo>
                        <a:pt x="1757" y="228"/>
                        <a:pt x="3564" y="-1"/>
                        <a:pt x="5379" y="-1"/>
                      </a:cubicBezTo>
                      <a:cubicBezTo>
                        <a:pt x="15220" y="-1"/>
                        <a:pt x="23817" y="6652"/>
                        <a:pt x="26287" y="16179"/>
                      </a:cubicBezTo>
                    </a:path>
                    <a:path w="26288" h="21600" stroke="0" extrusionOk="0">
                      <a:moveTo>
                        <a:pt x="-1" y="680"/>
                      </a:moveTo>
                      <a:cubicBezTo>
                        <a:pt x="1757" y="228"/>
                        <a:pt x="3564" y="-1"/>
                        <a:pt x="5379" y="-1"/>
                      </a:cubicBezTo>
                      <a:cubicBezTo>
                        <a:pt x="15220" y="-1"/>
                        <a:pt x="23817" y="6652"/>
                        <a:pt x="26287" y="16179"/>
                      </a:cubicBezTo>
                      <a:lnTo>
                        <a:pt x="5379"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990" name="Group 367"/>
            <p:cNvGrpSpPr>
              <a:grpSpLocks/>
            </p:cNvGrpSpPr>
            <p:nvPr/>
          </p:nvGrpSpPr>
          <p:grpSpPr bwMode="auto">
            <a:xfrm>
              <a:off x="1981" y="1771"/>
              <a:ext cx="124" cy="50"/>
              <a:chOff x="1981" y="1771"/>
              <a:chExt cx="124" cy="50"/>
            </a:xfrm>
          </p:grpSpPr>
          <p:sp>
            <p:nvSpPr>
              <p:cNvPr id="139298" name="Freeform 368"/>
              <p:cNvSpPr>
                <a:spLocks/>
              </p:cNvSpPr>
              <p:nvPr/>
            </p:nvSpPr>
            <p:spPr bwMode="auto">
              <a:xfrm>
                <a:off x="1981" y="1771"/>
                <a:ext cx="124" cy="32"/>
              </a:xfrm>
              <a:custGeom>
                <a:avLst/>
                <a:gdLst>
                  <a:gd name="T0" fmla="*/ 0 w 743"/>
                  <a:gd name="T1" fmla="*/ 0 h 195"/>
                  <a:gd name="T2" fmla="*/ 1 w 743"/>
                  <a:gd name="T3" fmla="*/ 0 h 195"/>
                  <a:gd name="T4" fmla="*/ 1 w 743"/>
                  <a:gd name="T5" fmla="*/ 0 h 195"/>
                  <a:gd name="T6" fmla="*/ 2 w 743"/>
                  <a:gd name="T7" fmla="*/ 0 h 195"/>
                  <a:gd name="T8" fmla="*/ 2 w 743"/>
                  <a:gd name="T9" fmla="*/ 0 h 195"/>
                  <a:gd name="T10" fmla="*/ 2 w 743"/>
                  <a:gd name="T11" fmla="*/ 0 h 195"/>
                  <a:gd name="T12" fmla="*/ 3 w 743"/>
                  <a:gd name="T13" fmla="*/ 0 h 195"/>
                  <a:gd name="T14" fmla="*/ 3 w 743"/>
                  <a:gd name="T15" fmla="*/ 0 h 195"/>
                  <a:gd name="T16" fmla="*/ 3 w 743"/>
                  <a:gd name="T17" fmla="*/ 0 h 195"/>
                  <a:gd name="T18" fmla="*/ 3 w 743"/>
                  <a:gd name="T19" fmla="*/ 0 h 195"/>
                  <a:gd name="T20" fmla="*/ 3 w 743"/>
                  <a:gd name="T21" fmla="*/ 0 h 195"/>
                  <a:gd name="T22" fmla="*/ 3 w 743"/>
                  <a:gd name="T23" fmla="*/ 0 h 195"/>
                  <a:gd name="T24" fmla="*/ 3 w 743"/>
                  <a:gd name="T25" fmla="*/ 0 h 195"/>
                  <a:gd name="T26" fmla="*/ 3 w 743"/>
                  <a:gd name="T27" fmla="*/ 0 h 195"/>
                  <a:gd name="T28" fmla="*/ 4 w 743"/>
                  <a:gd name="T29" fmla="*/ 0 h 195"/>
                  <a:gd name="T30" fmla="*/ 4 w 743"/>
                  <a:gd name="T31" fmla="*/ 0 h 195"/>
                  <a:gd name="T32" fmla="*/ 4 w 743"/>
                  <a:gd name="T33" fmla="*/ 1 h 195"/>
                  <a:gd name="T34" fmla="*/ 3 w 743"/>
                  <a:gd name="T35" fmla="*/ 1 h 195"/>
                  <a:gd name="T36" fmla="*/ 3 w 743"/>
                  <a:gd name="T37" fmla="*/ 1 h 195"/>
                  <a:gd name="T38" fmla="*/ 3 w 743"/>
                  <a:gd name="T39" fmla="*/ 1 h 195"/>
                  <a:gd name="T40" fmla="*/ 3 w 743"/>
                  <a:gd name="T41" fmla="*/ 1 h 195"/>
                  <a:gd name="T42" fmla="*/ 3 w 743"/>
                  <a:gd name="T43" fmla="*/ 1 h 195"/>
                  <a:gd name="T44" fmla="*/ 3 w 743"/>
                  <a:gd name="T45" fmla="*/ 1 h 195"/>
                  <a:gd name="T46" fmla="*/ 3 w 743"/>
                  <a:gd name="T47" fmla="*/ 1 h 195"/>
                  <a:gd name="T48" fmla="*/ 3 w 743"/>
                  <a:gd name="T49" fmla="*/ 1 h 195"/>
                  <a:gd name="T50" fmla="*/ 3 w 743"/>
                  <a:gd name="T51" fmla="*/ 1 h 195"/>
                  <a:gd name="T52" fmla="*/ 3 w 743"/>
                  <a:gd name="T53" fmla="*/ 1 h 19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43"/>
                  <a:gd name="T82" fmla="*/ 0 h 195"/>
                  <a:gd name="T83" fmla="*/ 743 w 743"/>
                  <a:gd name="T84" fmla="*/ 195 h 19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43" h="195">
                    <a:moveTo>
                      <a:pt x="0" y="0"/>
                    </a:moveTo>
                    <a:lnTo>
                      <a:pt x="138" y="10"/>
                    </a:lnTo>
                    <a:lnTo>
                      <a:pt x="240" y="14"/>
                    </a:lnTo>
                    <a:lnTo>
                      <a:pt x="332" y="24"/>
                    </a:lnTo>
                    <a:lnTo>
                      <a:pt x="424" y="36"/>
                    </a:lnTo>
                    <a:lnTo>
                      <a:pt x="489" y="45"/>
                    </a:lnTo>
                    <a:lnTo>
                      <a:pt x="567" y="58"/>
                    </a:lnTo>
                    <a:lnTo>
                      <a:pt x="612" y="67"/>
                    </a:lnTo>
                    <a:lnTo>
                      <a:pt x="645" y="74"/>
                    </a:lnTo>
                    <a:lnTo>
                      <a:pt x="664" y="79"/>
                    </a:lnTo>
                    <a:lnTo>
                      <a:pt x="679" y="82"/>
                    </a:lnTo>
                    <a:lnTo>
                      <a:pt x="697" y="88"/>
                    </a:lnTo>
                    <a:lnTo>
                      <a:pt x="716" y="95"/>
                    </a:lnTo>
                    <a:lnTo>
                      <a:pt x="733" y="105"/>
                    </a:lnTo>
                    <a:lnTo>
                      <a:pt x="742" y="116"/>
                    </a:lnTo>
                    <a:lnTo>
                      <a:pt x="743" y="124"/>
                    </a:lnTo>
                    <a:lnTo>
                      <a:pt x="739" y="137"/>
                    </a:lnTo>
                    <a:lnTo>
                      <a:pt x="733" y="150"/>
                    </a:lnTo>
                    <a:lnTo>
                      <a:pt x="724" y="162"/>
                    </a:lnTo>
                    <a:lnTo>
                      <a:pt x="712" y="170"/>
                    </a:lnTo>
                    <a:lnTo>
                      <a:pt x="696" y="181"/>
                    </a:lnTo>
                    <a:lnTo>
                      <a:pt x="678" y="188"/>
                    </a:lnTo>
                    <a:lnTo>
                      <a:pt x="658" y="191"/>
                    </a:lnTo>
                    <a:lnTo>
                      <a:pt x="636" y="194"/>
                    </a:lnTo>
                    <a:lnTo>
                      <a:pt x="608" y="195"/>
                    </a:lnTo>
                    <a:lnTo>
                      <a:pt x="582" y="193"/>
                    </a:lnTo>
                    <a:lnTo>
                      <a:pt x="541" y="187"/>
                    </a:lnTo>
                  </a:path>
                </a:pathLst>
              </a:custGeom>
              <a:noFill/>
              <a:ln w="4763">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299" name="Group 369"/>
              <p:cNvGrpSpPr>
                <a:grpSpLocks/>
              </p:cNvGrpSpPr>
              <p:nvPr/>
            </p:nvGrpSpPr>
            <p:grpSpPr bwMode="auto">
              <a:xfrm>
                <a:off x="1986" y="1787"/>
                <a:ext cx="87" cy="34"/>
                <a:chOff x="1986" y="1787"/>
                <a:chExt cx="87" cy="34"/>
              </a:xfrm>
            </p:grpSpPr>
            <p:grpSp>
              <p:nvGrpSpPr>
                <p:cNvPr id="139300" name="Group 370"/>
                <p:cNvGrpSpPr>
                  <a:grpSpLocks/>
                </p:cNvGrpSpPr>
                <p:nvPr/>
              </p:nvGrpSpPr>
              <p:grpSpPr bwMode="auto">
                <a:xfrm>
                  <a:off x="1986" y="1787"/>
                  <a:ext cx="87" cy="34"/>
                  <a:chOff x="1986" y="1787"/>
                  <a:chExt cx="87" cy="34"/>
                </a:xfrm>
              </p:grpSpPr>
              <p:sp>
                <p:nvSpPr>
                  <p:cNvPr id="139305" name="Freeform 371"/>
                  <p:cNvSpPr>
                    <a:spLocks/>
                  </p:cNvSpPr>
                  <p:nvPr/>
                </p:nvSpPr>
                <p:spPr bwMode="auto">
                  <a:xfrm>
                    <a:off x="1986" y="1787"/>
                    <a:ext cx="54" cy="22"/>
                  </a:xfrm>
                  <a:custGeom>
                    <a:avLst/>
                    <a:gdLst>
                      <a:gd name="T0" fmla="*/ 0 w 325"/>
                      <a:gd name="T1" fmla="*/ 0 h 131"/>
                      <a:gd name="T2" fmla="*/ 0 w 325"/>
                      <a:gd name="T3" fmla="*/ 0 h 131"/>
                      <a:gd name="T4" fmla="*/ 1 w 325"/>
                      <a:gd name="T5" fmla="*/ 0 h 131"/>
                      <a:gd name="T6" fmla="*/ 1 w 325"/>
                      <a:gd name="T7" fmla="*/ 1 h 131"/>
                      <a:gd name="T8" fmla="*/ 0 w 325"/>
                      <a:gd name="T9" fmla="*/ 0 h 131"/>
                      <a:gd name="T10" fmla="*/ 0 60000 65536"/>
                      <a:gd name="T11" fmla="*/ 0 60000 65536"/>
                      <a:gd name="T12" fmla="*/ 0 60000 65536"/>
                      <a:gd name="T13" fmla="*/ 0 60000 65536"/>
                      <a:gd name="T14" fmla="*/ 0 60000 65536"/>
                      <a:gd name="T15" fmla="*/ 0 w 325"/>
                      <a:gd name="T16" fmla="*/ 0 h 131"/>
                      <a:gd name="T17" fmla="*/ 325 w 325"/>
                      <a:gd name="T18" fmla="*/ 131 h 131"/>
                    </a:gdLst>
                    <a:ahLst/>
                    <a:cxnLst>
                      <a:cxn ang="T10">
                        <a:pos x="T0" y="T1"/>
                      </a:cxn>
                      <a:cxn ang="T11">
                        <a:pos x="T2" y="T3"/>
                      </a:cxn>
                      <a:cxn ang="T12">
                        <a:pos x="T4" y="T5"/>
                      </a:cxn>
                      <a:cxn ang="T13">
                        <a:pos x="T6" y="T7"/>
                      </a:cxn>
                      <a:cxn ang="T14">
                        <a:pos x="T8" y="T9"/>
                      </a:cxn>
                    </a:cxnLst>
                    <a:rect l="T15" t="T16" r="T17" b="T18"/>
                    <a:pathLst>
                      <a:path w="325" h="131">
                        <a:moveTo>
                          <a:pt x="0" y="78"/>
                        </a:moveTo>
                        <a:lnTo>
                          <a:pt x="85" y="0"/>
                        </a:lnTo>
                        <a:lnTo>
                          <a:pt x="325" y="44"/>
                        </a:lnTo>
                        <a:lnTo>
                          <a:pt x="230" y="131"/>
                        </a:lnTo>
                        <a:lnTo>
                          <a:pt x="0" y="7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06" name="Freeform 372"/>
                  <p:cNvSpPr>
                    <a:spLocks/>
                  </p:cNvSpPr>
                  <p:nvPr/>
                </p:nvSpPr>
                <p:spPr bwMode="auto">
                  <a:xfrm>
                    <a:off x="1986" y="1800"/>
                    <a:ext cx="38" cy="21"/>
                  </a:xfrm>
                  <a:custGeom>
                    <a:avLst/>
                    <a:gdLst>
                      <a:gd name="T0" fmla="*/ 0 w 230"/>
                      <a:gd name="T1" fmla="*/ 0 h 124"/>
                      <a:gd name="T2" fmla="*/ 0 w 230"/>
                      <a:gd name="T3" fmla="*/ 0 h 124"/>
                      <a:gd name="T4" fmla="*/ 0 w 230"/>
                      <a:gd name="T5" fmla="*/ 0 h 124"/>
                      <a:gd name="T6" fmla="*/ 1 w 230"/>
                      <a:gd name="T7" fmla="*/ 1 h 124"/>
                      <a:gd name="T8" fmla="*/ 1 w 230"/>
                      <a:gd name="T9" fmla="*/ 0 h 124"/>
                      <a:gd name="T10" fmla="*/ 0 w 230"/>
                      <a:gd name="T11" fmla="*/ 0 h 124"/>
                      <a:gd name="T12" fmla="*/ 0 60000 65536"/>
                      <a:gd name="T13" fmla="*/ 0 60000 65536"/>
                      <a:gd name="T14" fmla="*/ 0 60000 65536"/>
                      <a:gd name="T15" fmla="*/ 0 60000 65536"/>
                      <a:gd name="T16" fmla="*/ 0 60000 65536"/>
                      <a:gd name="T17" fmla="*/ 0 60000 65536"/>
                      <a:gd name="T18" fmla="*/ 0 w 230"/>
                      <a:gd name="T19" fmla="*/ 0 h 124"/>
                      <a:gd name="T20" fmla="*/ 230 w 230"/>
                      <a:gd name="T21" fmla="*/ 124 h 124"/>
                    </a:gdLst>
                    <a:ahLst/>
                    <a:cxnLst>
                      <a:cxn ang="T12">
                        <a:pos x="T0" y="T1"/>
                      </a:cxn>
                      <a:cxn ang="T13">
                        <a:pos x="T2" y="T3"/>
                      </a:cxn>
                      <a:cxn ang="T14">
                        <a:pos x="T4" y="T5"/>
                      </a:cxn>
                      <a:cxn ang="T15">
                        <a:pos x="T6" y="T7"/>
                      </a:cxn>
                      <a:cxn ang="T16">
                        <a:pos x="T8" y="T9"/>
                      </a:cxn>
                      <a:cxn ang="T17">
                        <a:pos x="T10" y="T11"/>
                      </a:cxn>
                    </a:cxnLst>
                    <a:rect l="T18" t="T19" r="T20" b="T21"/>
                    <a:pathLst>
                      <a:path w="230" h="124">
                        <a:moveTo>
                          <a:pt x="0" y="0"/>
                        </a:moveTo>
                        <a:lnTo>
                          <a:pt x="0" y="69"/>
                        </a:lnTo>
                        <a:lnTo>
                          <a:pt x="3" y="69"/>
                        </a:lnTo>
                        <a:lnTo>
                          <a:pt x="230" y="124"/>
                        </a:lnTo>
                        <a:lnTo>
                          <a:pt x="230" y="53"/>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07" name="Freeform 373"/>
                  <p:cNvSpPr>
                    <a:spLocks/>
                  </p:cNvSpPr>
                  <p:nvPr/>
                </p:nvSpPr>
                <p:spPr bwMode="auto">
                  <a:xfrm>
                    <a:off x="2024" y="1794"/>
                    <a:ext cx="49" cy="27"/>
                  </a:xfrm>
                  <a:custGeom>
                    <a:avLst/>
                    <a:gdLst>
                      <a:gd name="T0" fmla="*/ 0 w 293"/>
                      <a:gd name="T1" fmla="*/ 1 h 158"/>
                      <a:gd name="T2" fmla="*/ 1 w 293"/>
                      <a:gd name="T3" fmla="*/ 0 h 158"/>
                      <a:gd name="T4" fmla="*/ 1 w 293"/>
                      <a:gd name="T5" fmla="*/ 0 h 158"/>
                      <a:gd name="T6" fmla="*/ 1 w 293"/>
                      <a:gd name="T7" fmla="*/ 1 h 158"/>
                      <a:gd name="T8" fmla="*/ 0 w 293"/>
                      <a:gd name="T9" fmla="*/ 1 h 158"/>
                      <a:gd name="T10" fmla="*/ 0 w 293"/>
                      <a:gd name="T11" fmla="*/ 1 h 158"/>
                      <a:gd name="T12" fmla="*/ 0 60000 65536"/>
                      <a:gd name="T13" fmla="*/ 0 60000 65536"/>
                      <a:gd name="T14" fmla="*/ 0 60000 65536"/>
                      <a:gd name="T15" fmla="*/ 0 60000 65536"/>
                      <a:gd name="T16" fmla="*/ 0 60000 65536"/>
                      <a:gd name="T17" fmla="*/ 0 60000 65536"/>
                      <a:gd name="T18" fmla="*/ 0 w 293"/>
                      <a:gd name="T19" fmla="*/ 0 h 158"/>
                      <a:gd name="T20" fmla="*/ 293 w 293"/>
                      <a:gd name="T21" fmla="*/ 158 h 158"/>
                    </a:gdLst>
                    <a:ahLst/>
                    <a:cxnLst>
                      <a:cxn ang="T12">
                        <a:pos x="T0" y="T1"/>
                      </a:cxn>
                      <a:cxn ang="T13">
                        <a:pos x="T2" y="T3"/>
                      </a:cxn>
                      <a:cxn ang="T14">
                        <a:pos x="T4" y="T5"/>
                      </a:cxn>
                      <a:cxn ang="T15">
                        <a:pos x="T6" y="T7"/>
                      </a:cxn>
                      <a:cxn ang="T16">
                        <a:pos x="T8" y="T9"/>
                      </a:cxn>
                      <a:cxn ang="T17">
                        <a:pos x="T10" y="T11"/>
                      </a:cxn>
                    </a:cxnLst>
                    <a:rect l="T18" t="T19" r="T20" b="T21"/>
                    <a:pathLst>
                      <a:path w="293" h="158">
                        <a:moveTo>
                          <a:pt x="0" y="85"/>
                        </a:moveTo>
                        <a:lnTo>
                          <a:pt x="94" y="0"/>
                        </a:lnTo>
                        <a:lnTo>
                          <a:pt x="293" y="22"/>
                        </a:lnTo>
                        <a:lnTo>
                          <a:pt x="293" y="88"/>
                        </a:lnTo>
                        <a:lnTo>
                          <a:pt x="0" y="158"/>
                        </a:lnTo>
                        <a:lnTo>
                          <a:pt x="0" y="8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08" name="Freeform 374"/>
                  <p:cNvSpPr>
                    <a:spLocks/>
                  </p:cNvSpPr>
                  <p:nvPr/>
                </p:nvSpPr>
                <p:spPr bwMode="auto">
                  <a:xfrm>
                    <a:off x="2000" y="1787"/>
                    <a:ext cx="73" cy="11"/>
                  </a:xfrm>
                  <a:custGeom>
                    <a:avLst/>
                    <a:gdLst>
                      <a:gd name="T0" fmla="*/ 0 w 439"/>
                      <a:gd name="T1" fmla="*/ 0 h 65"/>
                      <a:gd name="T2" fmla="*/ 1 w 439"/>
                      <a:gd name="T3" fmla="*/ 0 h 65"/>
                      <a:gd name="T4" fmla="*/ 2 w 439"/>
                      <a:gd name="T5" fmla="*/ 0 h 65"/>
                      <a:gd name="T6" fmla="*/ 1 w 439"/>
                      <a:gd name="T7" fmla="*/ 0 h 65"/>
                      <a:gd name="T8" fmla="*/ 0 w 439"/>
                      <a:gd name="T9" fmla="*/ 0 h 65"/>
                      <a:gd name="T10" fmla="*/ 0 60000 65536"/>
                      <a:gd name="T11" fmla="*/ 0 60000 65536"/>
                      <a:gd name="T12" fmla="*/ 0 60000 65536"/>
                      <a:gd name="T13" fmla="*/ 0 60000 65536"/>
                      <a:gd name="T14" fmla="*/ 0 60000 65536"/>
                      <a:gd name="T15" fmla="*/ 0 w 439"/>
                      <a:gd name="T16" fmla="*/ 0 h 65"/>
                      <a:gd name="T17" fmla="*/ 439 w 439"/>
                      <a:gd name="T18" fmla="*/ 65 h 65"/>
                    </a:gdLst>
                    <a:ahLst/>
                    <a:cxnLst>
                      <a:cxn ang="T10">
                        <a:pos x="T0" y="T1"/>
                      </a:cxn>
                      <a:cxn ang="T11">
                        <a:pos x="T2" y="T3"/>
                      </a:cxn>
                      <a:cxn ang="T12">
                        <a:pos x="T4" y="T5"/>
                      </a:cxn>
                      <a:cxn ang="T13">
                        <a:pos x="T6" y="T7"/>
                      </a:cxn>
                      <a:cxn ang="T14">
                        <a:pos x="T8" y="T9"/>
                      </a:cxn>
                    </a:cxnLst>
                    <a:rect l="T15" t="T16" r="T17" b="T18"/>
                    <a:pathLst>
                      <a:path w="439" h="65">
                        <a:moveTo>
                          <a:pt x="0" y="0"/>
                        </a:moveTo>
                        <a:lnTo>
                          <a:pt x="220" y="15"/>
                        </a:lnTo>
                        <a:lnTo>
                          <a:pt x="439" y="65"/>
                        </a:lnTo>
                        <a:lnTo>
                          <a:pt x="240" y="44"/>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301" name="Group 375"/>
                <p:cNvGrpSpPr>
                  <a:grpSpLocks/>
                </p:cNvGrpSpPr>
                <p:nvPr/>
              </p:nvGrpSpPr>
              <p:grpSpPr bwMode="auto">
                <a:xfrm>
                  <a:off x="1986" y="1797"/>
                  <a:ext cx="86" cy="14"/>
                  <a:chOff x="1986" y="1797"/>
                  <a:chExt cx="86" cy="14"/>
                </a:xfrm>
              </p:grpSpPr>
              <p:sp>
                <p:nvSpPr>
                  <p:cNvPr id="139302" name="Line 376"/>
                  <p:cNvSpPr>
                    <a:spLocks noChangeShapeType="1"/>
                  </p:cNvSpPr>
                  <p:nvPr/>
                </p:nvSpPr>
                <p:spPr bwMode="auto">
                  <a:xfrm>
                    <a:off x="1986" y="1802"/>
                    <a:ext cx="38" cy="9"/>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03" name="Line 377"/>
                  <p:cNvSpPr>
                    <a:spLocks noChangeShapeType="1"/>
                  </p:cNvSpPr>
                  <p:nvPr/>
                </p:nvSpPr>
                <p:spPr bwMode="auto">
                  <a:xfrm flipV="1">
                    <a:off x="2025" y="1797"/>
                    <a:ext cx="16" cy="14"/>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04" name="Line 378"/>
                  <p:cNvSpPr>
                    <a:spLocks noChangeShapeType="1"/>
                  </p:cNvSpPr>
                  <p:nvPr/>
                </p:nvSpPr>
                <p:spPr bwMode="auto">
                  <a:xfrm>
                    <a:off x="2041" y="1797"/>
                    <a:ext cx="31" cy="2"/>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991" name="Freeform 379"/>
            <p:cNvSpPr>
              <a:spLocks/>
            </p:cNvSpPr>
            <p:nvPr/>
          </p:nvSpPr>
          <p:spPr bwMode="auto">
            <a:xfrm>
              <a:off x="1963" y="1709"/>
              <a:ext cx="75" cy="71"/>
            </a:xfrm>
            <a:custGeom>
              <a:avLst/>
              <a:gdLst>
                <a:gd name="T0" fmla="*/ 0 w 450"/>
                <a:gd name="T1" fmla="*/ 1 h 425"/>
                <a:gd name="T2" fmla="*/ 2 w 450"/>
                <a:gd name="T3" fmla="*/ 0 h 425"/>
                <a:gd name="T4" fmla="*/ 2 w 450"/>
                <a:gd name="T5" fmla="*/ 1 h 425"/>
                <a:gd name="T6" fmla="*/ 0 w 450"/>
                <a:gd name="T7" fmla="*/ 2 h 425"/>
                <a:gd name="T8" fmla="*/ 0 w 450"/>
                <a:gd name="T9" fmla="*/ 1 h 425"/>
                <a:gd name="T10" fmla="*/ 0 60000 65536"/>
                <a:gd name="T11" fmla="*/ 0 60000 65536"/>
                <a:gd name="T12" fmla="*/ 0 60000 65536"/>
                <a:gd name="T13" fmla="*/ 0 60000 65536"/>
                <a:gd name="T14" fmla="*/ 0 60000 65536"/>
                <a:gd name="T15" fmla="*/ 0 w 450"/>
                <a:gd name="T16" fmla="*/ 0 h 425"/>
                <a:gd name="T17" fmla="*/ 450 w 450"/>
                <a:gd name="T18" fmla="*/ 425 h 425"/>
              </a:gdLst>
              <a:ahLst/>
              <a:cxnLst>
                <a:cxn ang="T10">
                  <a:pos x="T0" y="T1"/>
                </a:cxn>
                <a:cxn ang="T11">
                  <a:pos x="T2" y="T3"/>
                </a:cxn>
                <a:cxn ang="T12">
                  <a:pos x="T4" y="T5"/>
                </a:cxn>
                <a:cxn ang="T13">
                  <a:pos x="T6" y="T7"/>
                </a:cxn>
                <a:cxn ang="T14">
                  <a:pos x="T8" y="T9"/>
                </a:cxn>
              </a:cxnLst>
              <a:rect l="T15" t="T16" r="T17" b="T18"/>
              <a:pathLst>
                <a:path w="450" h="425">
                  <a:moveTo>
                    <a:pt x="0" y="213"/>
                  </a:moveTo>
                  <a:lnTo>
                    <a:pt x="450" y="0"/>
                  </a:lnTo>
                  <a:lnTo>
                    <a:pt x="450" y="171"/>
                  </a:lnTo>
                  <a:lnTo>
                    <a:pt x="0" y="425"/>
                  </a:lnTo>
                  <a:lnTo>
                    <a:pt x="0" y="21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92" name="Freeform 380"/>
            <p:cNvSpPr>
              <a:spLocks/>
            </p:cNvSpPr>
            <p:nvPr/>
          </p:nvSpPr>
          <p:spPr bwMode="auto">
            <a:xfrm>
              <a:off x="1962" y="1642"/>
              <a:ext cx="78" cy="105"/>
            </a:xfrm>
            <a:custGeom>
              <a:avLst/>
              <a:gdLst>
                <a:gd name="T0" fmla="*/ 0 w 465"/>
                <a:gd name="T1" fmla="*/ 1 h 629"/>
                <a:gd name="T2" fmla="*/ 2 w 465"/>
                <a:gd name="T3" fmla="*/ 0 h 629"/>
                <a:gd name="T4" fmla="*/ 2 w 465"/>
                <a:gd name="T5" fmla="*/ 2 h 629"/>
                <a:gd name="T6" fmla="*/ 0 w 465"/>
                <a:gd name="T7" fmla="*/ 3 h 629"/>
                <a:gd name="T8" fmla="*/ 0 w 465"/>
                <a:gd name="T9" fmla="*/ 1 h 629"/>
                <a:gd name="T10" fmla="*/ 0 60000 65536"/>
                <a:gd name="T11" fmla="*/ 0 60000 65536"/>
                <a:gd name="T12" fmla="*/ 0 60000 65536"/>
                <a:gd name="T13" fmla="*/ 0 60000 65536"/>
                <a:gd name="T14" fmla="*/ 0 60000 65536"/>
                <a:gd name="T15" fmla="*/ 0 w 465"/>
                <a:gd name="T16" fmla="*/ 0 h 629"/>
                <a:gd name="T17" fmla="*/ 465 w 465"/>
                <a:gd name="T18" fmla="*/ 629 h 629"/>
              </a:gdLst>
              <a:ahLst/>
              <a:cxnLst>
                <a:cxn ang="T10">
                  <a:pos x="T0" y="T1"/>
                </a:cxn>
                <a:cxn ang="T11">
                  <a:pos x="T2" y="T3"/>
                </a:cxn>
                <a:cxn ang="T12">
                  <a:pos x="T4" y="T5"/>
                </a:cxn>
                <a:cxn ang="T13">
                  <a:pos x="T6" y="T7"/>
                </a:cxn>
                <a:cxn ang="T14">
                  <a:pos x="T8" y="T9"/>
                </a:cxn>
              </a:cxnLst>
              <a:rect l="T15" t="T16" r="T17" b="T18"/>
              <a:pathLst>
                <a:path w="465" h="629">
                  <a:moveTo>
                    <a:pt x="0" y="133"/>
                  </a:moveTo>
                  <a:lnTo>
                    <a:pt x="465" y="0"/>
                  </a:lnTo>
                  <a:lnTo>
                    <a:pt x="465" y="415"/>
                  </a:lnTo>
                  <a:lnTo>
                    <a:pt x="1" y="629"/>
                  </a:lnTo>
                  <a:lnTo>
                    <a:pt x="0" y="133"/>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93" name="Freeform 381"/>
            <p:cNvSpPr>
              <a:spLocks/>
            </p:cNvSpPr>
            <p:nvPr/>
          </p:nvSpPr>
          <p:spPr bwMode="auto">
            <a:xfrm>
              <a:off x="1753" y="1455"/>
              <a:ext cx="191" cy="160"/>
            </a:xfrm>
            <a:custGeom>
              <a:avLst/>
              <a:gdLst>
                <a:gd name="T0" fmla="*/ 0 w 1147"/>
                <a:gd name="T1" fmla="*/ 0 h 961"/>
                <a:gd name="T2" fmla="*/ 5 w 1147"/>
                <a:gd name="T3" fmla="*/ 0 h 961"/>
                <a:gd name="T4" fmla="*/ 5 w 1147"/>
                <a:gd name="T5" fmla="*/ 4 h 961"/>
                <a:gd name="T6" fmla="*/ 0 w 1147"/>
                <a:gd name="T7" fmla="*/ 4 h 961"/>
                <a:gd name="T8" fmla="*/ 0 w 1147"/>
                <a:gd name="T9" fmla="*/ 0 h 961"/>
                <a:gd name="T10" fmla="*/ 0 60000 65536"/>
                <a:gd name="T11" fmla="*/ 0 60000 65536"/>
                <a:gd name="T12" fmla="*/ 0 60000 65536"/>
                <a:gd name="T13" fmla="*/ 0 60000 65536"/>
                <a:gd name="T14" fmla="*/ 0 60000 65536"/>
                <a:gd name="T15" fmla="*/ 0 w 1147"/>
                <a:gd name="T16" fmla="*/ 0 h 961"/>
                <a:gd name="T17" fmla="*/ 1147 w 1147"/>
                <a:gd name="T18" fmla="*/ 961 h 961"/>
              </a:gdLst>
              <a:ahLst/>
              <a:cxnLst>
                <a:cxn ang="T10">
                  <a:pos x="T0" y="T1"/>
                </a:cxn>
                <a:cxn ang="T11">
                  <a:pos x="T2" y="T3"/>
                </a:cxn>
                <a:cxn ang="T12">
                  <a:pos x="T4" y="T5"/>
                </a:cxn>
                <a:cxn ang="T13">
                  <a:pos x="T6" y="T7"/>
                </a:cxn>
                <a:cxn ang="T14">
                  <a:pos x="T8" y="T9"/>
                </a:cxn>
              </a:cxnLst>
              <a:rect l="T15" t="T16" r="T17" b="T18"/>
              <a:pathLst>
                <a:path w="1147" h="961">
                  <a:moveTo>
                    <a:pt x="46" y="0"/>
                  </a:moveTo>
                  <a:lnTo>
                    <a:pt x="1147" y="0"/>
                  </a:lnTo>
                  <a:lnTo>
                    <a:pt x="1102" y="961"/>
                  </a:lnTo>
                  <a:lnTo>
                    <a:pt x="0" y="906"/>
                  </a:lnTo>
                  <a:lnTo>
                    <a:pt x="46"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94" name="Freeform 382"/>
            <p:cNvSpPr>
              <a:spLocks/>
            </p:cNvSpPr>
            <p:nvPr/>
          </p:nvSpPr>
          <p:spPr bwMode="auto">
            <a:xfrm>
              <a:off x="1628" y="1724"/>
              <a:ext cx="356" cy="73"/>
            </a:xfrm>
            <a:custGeom>
              <a:avLst/>
              <a:gdLst>
                <a:gd name="T0" fmla="*/ 2 w 2138"/>
                <a:gd name="T1" fmla="*/ 0 h 439"/>
                <a:gd name="T2" fmla="*/ 10 w 2138"/>
                <a:gd name="T3" fmla="*/ 1 h 439"/>
                <a:gd name="T4" fmla="*/ 9 w 2138"/>
                <a:gd name="T5" fmla="*/ 1 h 439"/>
                <a:gd name="T6" fmla="*/ 9 w 2138"/>
                <a:gd name="T7" fmla="*/ 2 h 439"/>
                <a:gd name="T8" fmla="*/ 0 w 2138"/>
                <a:gd name="T9" fmla="*/ 1 h 439"/>
                <a:gd name="T10" fmla="*/ 1 w 2138"/>
                <a:gd name="T11" fmla="*/ 1 h 439"/>
                <a:gd name="T12" fmla="*/ 2 w 2138"/>
                <a:gd name="T13" fmla="*/ 0 h 439"/>
                <a:gd name="T14" fmla="*/ 0 60000 65536"/>
                <a:gd name="T15" fmla="*/ 0 60000 65536"/>
                <a:gd name="T16" fmla="*/ 0 60000 65536"/>
                <a:gd name="T17" fmla="*/ 0 60000 65536"/>
                <a:gd name="T18" fmla="*/ 0 60000 65536"/>
                <a:gd name="T19" fmla="*/ 0 60000 65536"/>
                <a:gd name="T20" fmla="*/ 0 60000 65536"/>
                <a:gd name="T21" fmla="*/ 0 w 2138"/>
                <a:gd name="T22" fmla="*/ 0 h 439"/>
                <a:gd name="T23" fmla="*/ 2138 w 2138"/>
                <a:gd name="T24" fmla="*/ 439 h 4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38" h="439">
                  <a:moveTo>
                    <a:pt x="348" y="0"/>
                  </a:moveTo>
                  <a:lnTo>
                    <a:pt x="2138" y="179"/>
                  </a:lnTo>
                  <a:lnTo>
                    <a:pt x="2012" y="340"/>
                  </a:lnTo>
                  <a:lnTo>
                    <a:pt x="1889" y="439"/>
                  </a:lnTo>
                  <a:lnTo>
                    <a:pt x="0" y="220"/>
                  </a:lnTo>
                  <a:lnTo>
                    <a:pt x="141" y="158"/>
                  </a:lnTo>
                  <a:lnTo>
                    <a:pt x="348"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995" name="Group 383"/>
            <p:cNvGrpSpPr>
              <a:grpSpLocks/>
            </p:cNvGrpSpPr>
            <p:nvPr/>
          </p:nvGrpSpPr>
          <p:grpSpPr bwMode="auto">
            <a:xfrm>
              <a:off x="1962" y="1649"/>
              <a:ext cx="77" cy="92"/>
              <a:chOff x="1962" y="1649"/>
              <a:chExt cx="77" cy="92"/>
            </a:xfrm>
          </p:grpSpPr>
          <p:sp>
            <p:nvSpPr>
              <p:cNvPr id="139289" name="Line 384"/>
              <p:cNvSpPr>
                <a:spLocks noChangeShapeType="1"/>
              </p:cNvSpPr>
              <p:nvPr/>
            </p:nvSpPr>
            <p:spPr bwMode="auto">
              <a:xfrm flipV="1">
                <a:off x="1962" y="1675"/>
                <a:ext cx="77" cy="28"/>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0" name="Line 385"/>
              <p:cNvSpPr>
                <a:spLocks noChangeShapeType="1"/>
              </p:cNvSpPr>
              <p:nvPr/>
            </p:nvSpPr>
            <p:spPr bwMode="auto">
              <a:xfrm flipV="1">
                <a:off x="1976" y="1683"/>
                <a:ext cx="63" cy="24"/>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1" name="Line 386"/>
              <p:cNvSpPr>
                <a:spLocks noChangeShapeType="1"/>
              </p:cNvSpPr>
              <p:nvPr/>
            </p:nvSpPr>
            <p:spPr bwMode="auto">
              <a:xfrm flipV="1">
                <a:off x="1975" y="1690"/>
                <a:ext cx="64"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2" name="Line 387"/>
              <p:cNvSpPr>
                <a:spLocks noChangeShapeType="1"/>
              </p:cNvSpPr>
              <p:nvPr/>
            </p:nvSpPr>
            <p:spPr bwMode="auto">
              <a:xfrm flipV="1">
                <a:off x="1976" y="1698"/>
                <a:ext cx="63"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3" name="Line 388"/>
              <p:cNvSpPr>
                <a:spLocks noChangeShapeType="1"/>
              </p:cNvSpPr>
              <p:nvPr/>
            </p:nvSpPr>
            <p:spPr bwMode="auto">
              <a:xfrm flipV="1">
                <a:off x="1976" y="1705"/>
                <a:ext cx="63" cy="2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4" name="Line 389"/>
              <p:cNvSpPr>
                <a:spLocks noChangeShapeType="1"/>
              </p:cNvSpPr>
              <p:nvPr/>
            </p:nvSpPr>
            <p:spPr bwMode="auto">
              <a:xfrm flipV="1">
                <a:off x="1975" y="1667"/>
                <a:ext cx="64" cy="22"/>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5" name="Line 390"/>
              <p:cNvSpPr>
                <a:spLocks noChangeShapeType="1"/>
              </p:cNvSpPr>
              <p:nvPr/>
            </p:nvSpPr>
            <p:spPr bwMode="auto">
              <a:xfrm flipV="1">
                <a:off x="1976" y="1658"/>
                <a:ext cx="63" cy="20"/>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6" name="Line 391"/>
              <p:cNvSpPr>
                <a:spLocks noChangeShapeType="1"/>
              </p:cNvSpPr>
              <p:nvPr/>
            </p:nvSpPr>
            <p:spPr bwMode="auto">
              <a:xfrm flipV="1">
                <a:off x="1975" y="1649"/>
                <a:ext cx="64" cy="1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7" name="Line 392"/>
              <p:cNvSpPr>
                <a:spLocks noChangeShapeType="1"/>
              </p:cNvSpPr>
              <p:nvPr/>
            </p:nvSpPr>
            <p:spPr bwMode="auto">
              <a:xfrm flipH="1">
                <a:off x="1975" y="1662"/>
                <a:ext cx="1" cy="7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996" name="Group 393"/>
            <p:cNvGrpSpPr>
              <a:grpSpLocks/>
            </p:cNvGrpSpPr>
            <p:nvPr/>
          </p:nvGrpSpPr>
          <p:grpSpPr bwMode="auto">
            <a:xfrm>
              <a:off x="1727" y="1419"/>
              <a:ext cx="252" cy="235"/>
              <a:chOff x="1727" y="1419"/>
              <a:chExt cx="252" cy="235"/>
            </a:xfrm>
          </p:grpSpPr>
          <p:grpSp>
            <p:nvGrpSpPr>
              <p:cNvPr id="139272" name="Group 394"/>
              <p:cNvGrpSpPr>
                <a:grpSpLocks/>
              </p:cNvGrpSpPr>
              <p:nvPr/>
            </p:nvGrpSpPr>
            <p:grpSpPr bwMode="auto">
              <a:xfrm>
                <a:off x="1727" y="1419"/>
                <a:ext cx="252" cy="235"/>
                <a:chOff x="1727" y="1419"/>
                <a:chExt cx="252" cy="235"/>
              </a:xfrm>
            </p:grpSpPr>
            <p:grpSp>
              <p:nvGrpSpPr>
                <p:cNvPr id="139274" name="Group 395"/>
                <p:cNvGrpSpPr>
                  <a:grpSpLocks/>
                </p:cNvGrpSpPr>
                <p:nvPr/>
              </p:nvGrpSpPr>
              <p:grpSpPr bwMode="auto">
                <a:xfrm>
                  <a:off x="1727" y="1419"/>
                  <a:ext cx="252" cy="235"/>
                  <a:chOff x="1727" y="1419"/>
                  <a:chExt cx="252" cy="235"/>
                </a:xfrm>
              </p:grpSpPr>
              <p:sp>
                <p:nvSpPr>
                  <p:cNvPr id="139285" name="Freeform 396"/>
                  <p:cNvSpPr>
                    <a:spLocks/>
                  </p:cNvSpPr>
                  <p:nvPr/>
                </p:nvSpPr>
                <p:spPr bwMode="auto">
                  <a:xfrm>
                    <a:off x="1727" y="1419"/>
                    <a:ext cx="251" cy="235"/>
                  </a:xfrm>
                  <a:custGeom>
                    <a:avLst/>
                    <a:gdLst>
                      <a:gd name="T0" fmla="*/ 0 w 1511"/>
                      <a:gd name="T1" fmla="*/ 0 h 1412"/>
                      <a:gd name="T2" fmla="*/ 1 w 1511"/>
                      <a:gd name="T3" fmla="*/ 0 h 1412"/>
                      <a:gd name="T4" fmla="*/ 2 w 1511"/>
                      <a:gd name="T5" fmla="*/ 0 h 1412"/>
                      <a:gd name="T6" fmla="*/ 3 w 1511"/>
                      <a:gd name="T7" fmla="*/ 0 h 1412"/>
                      <a:gd name="T8" fmla="*/ 4 w 1511"/>
                      <a:gd name="T9" fmla="*/ 0 h 1412"/>
                      <a:gd name="T10" fmla="*/ 4 w 1511"/>
                      <a:gd name="T11" fmla="*/ 0 h 1412"/>
                      <a:gd name="T12" fmla="*/ 5 w 1511"/>
                      <a:gd name="T13" fmla="*/ 0 h 1412"/>
                      <a:gd name="T14" fmla="*/ 6 w 1511"/>
                      <a:gd name="T15" fmla="*/ 0 h 1412"/>
                      <a:gd name="T16" fmla="*/ 7 w 1511"/>
                      <a:gd name="T17" fmla="*/ 0 h 1412"/>
                      <a:gd name="T18" fmla="*/ 7 w 1511"/>
                      <a:gd name="T19" fmla="*/ 0 h 1412"/>
                      <a:gd name="T20" fmla="*/ 7 w 1511"/>
                      <a:gd name="T21" fmla="*/ 0 h 1412"/>
                      <a:gd name="T22" fmla="*/ 7 w 1511"/>
                      <a:gd name="T23" fmla="*/ 0 h 1412"/>
                      <a:gd name="T24" fmla="*/ 7 w 1511"/>
                      <a:gd name="T25" fmla="*/ 0 h 1412"/>
                      <a:gd name="T26" fmla="*/ 7 w 1511"/>
                      <a:gd name="T27" fmla="*/ 6 h 1412"/>
                      <a:gd name="T28" fmla="*/ 7 w 1511"/>
                      <a:gd name="T29" fmla="*/ 6 h 1412"/>
                      <a:gd name="T30" fmla="*/ 6 w 1511"/>
                      <a:gd name="T31" fmla="*/ 6 h 1412"/>
                      <a:gd name="T32" fmla="*/ 4 w 1511"/>
                      <a:gd name="T33" fmla="*/ 6 h 1412"/>
                      <a:gd name="T34" fmla="*/ 2 w 1511"/>
                      <a:gd name="T35" fmla="*/ 6 h 1412"/>
                      <a:gd name="T36" fmla="*/ 0 w 1511"/>
                      <a:gd name="T37" fmla="*/ 6 h 1412"/>
                      <a:gd name="T38" fmla="*/ 0 w 1511"/>
                      <a:gd name="T39" fmla="*/ 6 h 1412"/>
                      <a:gd name="T40" fmla="*/ 0 w 1511"/>
                      <a:gd name="T41" fmla="*/ 0 h 1412"/>
                      <a:gd name="T42" fmla="*/ 0 w 1511"/>
                      <a:gd name="T43" fmla="*/ 0 h 14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11"/>
                      <a:gd name="T67" fmla="*/ 0 h 1412"/>
                      <a:gd name="T68" fmla="*/ 1511 w 1511"/>
                      <a:gd name="T69" fmla="*/ 1412 h 14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11" h="1412">
                        <a:moveTo>
                          <a:pt x="120" y="24"/>
                        </a:moveTo>
                        <a:lnTo>
                          <a:pt x="250" y="17"/>
                        </a:lnTo>
                        <a:lnTo>
                          <a:pt x="425" y="5"/>
                        </a:lnTo>
                        <a:lnTo>
                          <a:pt x="608" y="0"/>
                        </a:lnTo>
                        <a:lnTo>
                          <a:pt x="823" y="0"/>
                        </a:lnTo>
                        <a:lnTo>
                          <a:pt x="974" y="3"/>
                        </a:lnTo>
                        <a:lnTo>
                          <a:pt x="1205" y="11"/>
                        </a:lnTo>
                        <a:lnTo>
                          <a:pt x="1429" y="23"/>
                        </a:lnTo>
                        <a:lnTo>
                          <a:pt x="1482" y="25"/>
                        </a:lnTo>
                        <a:lnTo>
                          <a:pt x="1494" y="30"/>
                        </a:lnTo>
                        <a:lnTo>
                          <a:pt x="1502" y="36"/>
                        </a:lnTo>
                        <a:lnTo>
                          <a:pt x="1509" y="47"/>
                        </a:lnTo>
                        <a:lnTo>
                          <a:pt x="1511" y="59"/>
                        </a:lnTo>
                        <a:lnTo>
                          <a:pt x="1454" y="1386"/>
                        </a:lnTo>
                        <a:lnTo>
                          <a:pt x="1447" y="1406"/>
                        </a:lnTo>
                        <a:lnTo>
                          <a:pt x="1429" y="1412"/>
                        </a:lnTo>
                        <a:lnTo>
                          <a:pt x="941" y="1379"/>
                        </a:lnTo>
                        <a:lnTo>
                          <a:pt x="462" y="1344"/>
                        </a:lnTo>
                        <a:lnTo>
                          <a:pt x="22" y="1312"/>
                        </a:lnTo>
                        <a:lnTo>
                          <a:pt x="0" y="1278"/>
                        </a:lnTo>
                        <a:lnTo>
                          <a:pt x="67" y="67"/>
                        </a:lnTo>
                        <a:lnTo>
                          <a:pt x="120" y="2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6" name="Arc 397"/>
                  <p:cNvSpPr>
                    <a:spLocks/>
                  </p:cNvSpPr>
                  <p:nvPr/>
                </p:nvSpPr>
                <p:spPr bwMode="auto">
                  <a:xfrm>
                    <a:off x="1972" y="1423"/>
                    <a:ext cx="7"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7" name="Arc 398"/>
                  <p:cNvSpPr>
                    <a:spLocks/>
                  </p:cNvSpPr>
                  <p:nvPr/>
                </p:nvSpPr>
                <p:spPr bwMode="auto">
                  <a:xfrm>
                    <a:off x="1739" y="1424"/>
                    <a:ext cx="12" cy="9"/>
                  </a:xfrm>
                  <a:custGeom>
                    <a:avLst/>
                    <a:gdLst>
                      <a:gd name="T0" fmla="*/ 0 w 21490"/>
                      <a:gd name="T1" fmla="*/ 0 h 21538"/>
                      <a:gd name="T2" fmla="*/ 0 w 21490"/>
                      <a:gd name="T3" fmla="*/ 0 h 21538"/>
                      <a:gd name="T4" fmla="*/ 0 w 21490"/>
                      <a:gd name="T5" fmla="*/ 0 h 21538"/>
                      <a:gd name="T6" fmla="*/ 0 60000 65536"/>
                      <a:gd name="T7" fmla="*/ 0 60000 65536"/>
                      <a:gd name="T8" fmla="*/ 0 60000 65536"/>
                      <a:gd name="T9" fmla="*/ 0 w 21490"/>
                      <a:gd name="T10" fmla="*/ 0 h 21538"/>
                      <a:gd name="T11" fmla="*/ 21490 w 21490"/>
                      <a:gd name="T12" fmla="*/ 21538 h 21538"/>
                    </a:gdLst>
                    <a:ahLst/>
                    <a:cxnLst>
                      <a:cxn ang="T6">
                        <a:pos x="T0" y="T1"/>
                      </a:cxn>
                      <a:cxn ang="T7">
                        <a:pos x="T2" y="T3"/>
                      </a:cxn>
                      <a:cxn ang="T8">
                        <a:pos x="T4" y="T5"/>
                      </a:cxn>
                    </a:cxnLst>
                    <a:rect l="T9" t="T10" r="T11" b="T12"/>
                    <a:pathLst>
                      <a:path w="21490" h="21538" fill="none" extrusionOk="0">
                        <a:moveTo>
                          <a:pt x="-1" y="19362"/>
                        </a:moveTo>
                        <a:cubicBezTo>
                          <a:pt x="1053" y="8951"/>
                          <a:pt x="9418" y="793"/>
                          <a:pt x="19853" y="0"/>
                        </a:cubicBezTo>
                      </a:path>
                      <a:path w="21490" h="21538" stroke="0" extrusionOk="0">
                        <a:moveTo>
                          <a:pt x="-1" y="19362"/>
                        </a:moveTo>
                        <a:cubicBezTo>
                          <a:pt x="1053" y="8951"/>
                          <a:pt x="9418" y="793"/>
                          <a:pt x="19853" y="0"/>
                        </a:cubicBezTo>
                        <a:lnTo>
                          <a:pt x="21490" y="21538"/>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8" name="Arc 399"/>
                  <p:cNvSpPr>
                    <a:spLocks/>
                  </p:cNvSpPr>
                  <p:nvPr/>
                </p:nvSpPr>
                <p:spPr bwMode="auto">
                  <a:xfrm>
                    <a:off x="1727" y="1631"/>
                    <a:ext cx="5" cy="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275" name="Group 400"/>
                <p:cNvGrpSpPr>
                  <a:grpSpLocks/>
                </p:cNvGrpSpPr>
                <p:nvPr/>
              </p:nvGrpSpPr>
              <p:grpSpPr bwMode="auto">
                <a:xfrm>
                  <a:off x="1753" y="1455"/>
                  <a:ext cx="191" cy="160"/>
                  <a:chOff x="1753" y="1455"/>
                  <a:chExt cx="191" cy="160"/>
                </a:xfrm>
              </p:grpSpPr>
              <p:grpSp>
                <p:nvGrpSpPr>
                  <p:cNvPr id="139276" name="Group 401"/>
                  <p:cNvGrpSpPr>
                    <a:grpSpLocks/>
                  </p:cNvGrpSpPr>
                  <p:nvPr/>
                </p:nvGrpSpPr>
                <p:grpSpPr bwMode="auto">
                  <a:xfrm>
                    <a:off x="1753" y="1455"/>
                    <a:ext cx="191" cy="160"/>
                    <a:chOff x="1753" y="1455"/>
                    <a:chExt cx="191" cy="160"/>
                  </a:xfrm>
                </p:grpSpPr>
                <p:sp>
                  <p:nvSpPr>
                    <p:cNvPr id="139281" name="Freeform 402"/>
                    <p:cNvSpPr>
                      <a:spLocks/>
                    </p:cNvSpPr>
                    <p:nvPr/>
                  </p:nvSpPr>
                  <p:spPr bwMode="auto">
                    <a:xfrm>
                      <a:off x="1761" y="1455"/>
                      <a:ext cx="183" cy="3"/>
                    </a:xfrm>
                    <a:custGeom>
                      <a:avLst/>
                      <a:gdLst>
                        <a:gd name="T0" fmla="*/ 0 w 1100"/>
                        <a:gd name="T1" fmla="*/ 0 h 20"/>
                        <a:gd name="T2" fmla="*/ 5 w 1100"/>
                        <a:gd name="T3" fmla="*/ 0 h 20"/>
                        <a:gd name="T4" fmla="*/ 5 w 1100"/>
                        <a:gd name="T5" fmla="*/ 0 h 20"/>
                        <a:gd name="T6" fmla="*/ 0 w 1100"/>
                        <a:gd name="T7" fmla="*/ 0 h 20"/>
                        <a:gd name="T8" fmla="*/ 0 w 1100"/>
                        <a:gd name="T9" fmla="*/ 0 h 20"/>
                        <a:gd name="T10" fmla="*/ 0 60000 65536"/>
                        <a:gd name="T11" fmla="*/ 0 60000 65536"/>
                        <a:gd name="T12" fmla="*/ 0 60000 65536"/>
                        <a:gd name="T13" fmla="*/ 0 60000 65536"/>
                        <a:gd name="T14" fmla="*/ 0 60000 65536"/>
                        <a:gd name="T15" fmla="*/ 0 w 1100"/>
                        <a:gd name="T16" fmla="*/ 0 h 20"/>
                        <a:gd name="T17" fmla="*/ 1100 w 1100"/>
                        <a:gd name="T18" fmla="*/ 20 h 20"/>
                      </a:gdLst>
                      <a:ahLst/>
                      <a:cxnLst>
                        <a:cxn ang="T10">
                          <a:pos x="T0" y="T1"/>
                        </a:cxn>
                        <a:cxn ang="T11">
                          <a:pos x="T2" y="T3"/>
                        </a:cxn>
                        <a:cxn ang="T12">
                          <a:pos x="T4" y="T5"/>
                        </a:cxn>
                        <a:cxn ang="T13">
                          <a:pos x="T6" y="T7"/>
                        </a:cxn>
                        <a:cxn ang="T14">
                          <a:pos x="T8" y="T9"/>
                        </a:cxn>
                      </a:cxnLst>
                      <a:rect l="T15" t="T16" r="T17" b="T18"/>
                      <a:pathLst>
                        <a:path w="1100" h="20">
                          <a:moveTo>
                            <a:pt x="0" y="0"/>
                          </a:moveTo>
                          <a:lnTo>
                            <a:pt x="1100" y="1"/>
                          </a:lnTo>
                          <a:lnTo>
                            <a:pt x="1075" y="20"/>
                          </a:lnTo>
                          <a:lnTo>
                            <a:pt x="23" y="20"/>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2" name="Freeform 403"/>
                    <p:cNvSpPr>
                      <a:spLocks/>
                    </p:cNvSpPr>
                    <p:nvPr/>
                  </p:nvSpPr>
                  <p:spPr bwMode="auto">
                    <a:xfrm>
                      <a:off x="1933" y="1455"/>
                      <a:ext cx="11" cy="160"/>
                    </a:xfrm>
                    <a:custGeom>
                      <a:avLst/>
                      <a:gdLst>
                        <a:gd name="T0" fmla="*/ 0 w 71"/>
                        <a:gd name="T1" fmla="*/ 0 h 961"/>
                        <a:gd name="T2" fmla="*/ 0 w 71"/>
                        <a:gd name="T3" fmla="*/ 0 h 961"/>
                        <a:gd name="T4" fmla="*/ 0 w 71"/>
                        <a:gd name="T5" fmla="*/ 2 h 961"/>
                        <a:gd name="T6" fmla="*/ 0 w 71"/>
                        <a:gd name="T7" fmla="*/ 4 h 961"/>
                        <a:gd name="T8" fmla="*/ 0 w 71"/>
                        <a:gd name="T9" fmla="*/ 4 h 961"/>
                        <a:gd name="T10" fmla="*/ 0 w 71"/>
                        <a:gd name="T11" fmla="*/ 0 h 961"/>
                        <a:gd name="T12" fmla="*/ 0 60000 65536"/>
                        <a:gd name="T13" fmla="*/ 0 60000 65536"/>
                        <a:gd name="T14" fmla="*/ 0 60000 65536"/>
                        <a:gd name="T15" fmla="*/ 0 60000 65536"/>
                        <a:gd name="T16" fmla="*/ 0 60000 65536"/>
                        <a:gd name="T17" fmla="*/ 0 60000 65536"/>
                        <a:gd name="T18" fmla="*/ 0 w 71"/>
                        <a:gd name="T19" fmla="*/ 0 h 961"/>
                        <a:gd name="T20" fmla="*/ 71 w 71"/>
                        <a:gd name="T21" fmla="*/ 961 h 961"/>
                      </a:gdLst>
                      <a:ahLst/>
                      <a:cxnLst>
                        <a:cxn ang="T12">
                          <a:pos x="T0" y="T1"/>
                        </a:cxn>
                        <a:cxn ang="T13">
                          <a:pos x="T2" y="T3"/>
                        </a:cxn>
                        <a:cxn ang="T14">
                          <a:pos x="T4" y="T5"/>
                        </a:cxn>
                        <a:cxn ang="T15">
                          <a:pos x="T6" y="T7"/>
                        </a:cxn>
                        <a:cxn ang="T16">
                          <a:pos x="T8" y="T9"/>
                        </a:cxn>
                        <a:cxn ang="T17">
                          <a:pos x="T10" y="T11"/>
                        </a:cxn>
                      </a:cxnLst>
                      <a:rect l="T18" t="T19" r="T20" b="T21"/>
                      <a:pathLst>
                        <a:path w="71" h="961">
                          <a:moveTo>
                            <a:pt x="45" y="19"/>
                          </a:moveTo>
                          <a:lnTo>
                            <a:pt x="71" y="0"/>
                          </a:lnTo>
                          <a:lnTo>
                            <a:pt x="46" y="522"/>
                          </a:lnTo>
                          <a:lnTo>
                            <a:pt x="23" y="961"/>
                          </a:lnTo>
                          <a:lnTo>
                            <a:pt x="0" y="933"/>
                          </a:lnTo>
                          <a:lnTo>
                            <a:pt x="4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3" name="Freeform 404"/>
                    <p:cNvSpPr>
                      <a:spLocks/>
                    </p:cNvSpPr>
                    <p:nvPr/>
                  </p:nvSpPr>
                  <p:spPr bwMode="auto">
                    <a:xfrm>
                      <a:off x="1753" y="1602"/>
                      <a:ext cx="184" cy="13"/>
                    </a:xfrm>
                    <a:custGeom>
                      <a:avLst/>
                      <a:gdLst>
                        <a:gd name="T0" fmla="*/ 0 w 1101"/>
                        <a:gd name="T1" fmla="*/ 0 h 79"/>
                        <a:gd name="T2" fmla="*/ 0 w 1101"/>
                        <a:gd name="T3" fmla="*/ 0 h 79"/>
                        <a:gd name="T4" fmla="*/ 5 w 1101"/>
                        <a:gd name="T5" fmla="*/ 0 h 79"/>
                        <a:gd name="T6" fmla="*/ 5 w 1101"/>
                        <a:gd name="T7" fmla="*/ 0 h 79"/>
                        <a:gd name="T8" fmla="*/ 0 w 1101"/>
                        <a:gd name="T9" fmla="*/ 0 h 79"/>
                        <a:gd name="T10" fmla="*/ 0 60000 65536"/>
                        <a:gd name="T11" fmla="*/ 0 60000 65536"/>
                        <a:gd name="T12" fmla="*/ 0 60000 65536"/>
                        <a:gd name="T13" fmla="*/ 0 60000 65536"/>
                        <a:gd name="T14" fmla="*/ 0 60000 65536"/>
                        <a:gd name="T15" fmla="*/ 0 w 1101"/>
                        <a:gd name="T16" fmla="*/ 0 h 79"/>
                        <a:gd name="T17" fmla="*/ 1101 w 1101"/>
                        <a:gd name="T18" fmla="*/ 79 h 79"/>
                      </a:gdLst>
                      <a:ahLst/>
                      <a:cxnLst>
                        <a:cxn ang="T10">
                          <a:pos x="T0" y="T1"/>
                        </a:cxn>
                        <a:cxn ang="T11">
                          <a:pos x="T2" y="T3"/>
                        </a:cxn>
                        <a:cxn ang="T12">
                          <a:pos x="T4" y="T5"/>
                        </a:cxn>
                        <a:cxn ang="T13">
                          <a:pos x="T6" y="T7"/>
                        </a:cxn>
                        <a:cxn ang="T14">
                          <a:pos x="T8" y="T9"/>
                        </a:cxn>
                      </a:cxnLst>
                      <a:rect l="T15" t="T16" r="T17" b="T18"/>
                      <a:pathLst>
                        <a:path w="1101" h="79">
                          <a:moveTo>
                            <a:pt x="26" y="0"/>
                          </a:moveTo>
                          <a:lnTo>
                            <a:pt x="0" y="25"/>
                          </a:lnTo>
                          <a:lnTo>
                            <a:pt x="1101" y="79"/>
                          </a:lnTo>
                          <a:lnTo>
                            <a:pt x="1078" y="53"/>
                          </a:lnTo>
                          <a:lnTo>
                            <a:pt x="26"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4" name="Freeform 405"/>
                    <p:cNvSpPr>
                      <a:spLocks/>
                    </p:cNvSpPr>
                    <p:nvPr/>
                  </p:nvSpPr>
                  <p:spPr bwMode="auto">
                    <a:xfrm>
                      <a:off x="1753" y="1455"/>
                      <a:ext cx="12" cy="151"/>
                    </a:xfrm>
                    <a:custGeom>
                      <a:avLst/>
                      <a:gdLst>
                        <a:gd name="T0" fmla="*/ 0 w 69"/>
                        <a:gd name="T1" fmla="*/ 0 h 906"/>
                        <a:gd name="T2" fmla="*/ 0 w 69"/>
                        <a:gd name="T3" fmla="*/ 0 h 906"/>
                        <a:gd name="T4" fmla="*/ 0 w 69"/>
                        <a:gd name="T5" fmla="*/ 4 h 906"/>
                        <a:gd name="T6" fmla="*/ 0 w 69"/>
                        <a:gd name="T7" fmla="*/ 4 h 906"/>
                        <a:gd name="T8" fmla="*/ 0 w 69"/>
                        <a:gd name="T9" fmla="*/ 0 h 906"/>
                        <a:gd name="T10" fmla="*/ 0 60000 65536"/>
                        <a:gd name="T11" fmla="*/ 0 60000 65536"/>
                        <a:gd name="T12" fmla="*/ 0 60000 65536"/>
                        <a:gd name="T13" fmla="*/ 0 60000 65536"/>
                        <a:gd name="T14" fmla="*/ 0 60000 65536"/>
                        <a:gd name="T15" fmla="*/ 0 w 69"/>
                        <a:gd name="T16" fmla="*/ 0 h 906"/>
                        <a:gd name="T17" fmla="*/ 69 w 69"/>
                        <a:gd name="T18" fmla="*/ 906 h 906"/>
                      </a:gdLst>
                      <a:ahLst/>
                      <a:cxnLst>
                        <a:cxn ang="T10">
                          <a:pos x="T0" y="T1"/>
                        </a:cxn>
                        <a:cxn ang="T11">
                          <a:pos x="T2" y="T3"/>
                        </a:cxn>
                        <a:cxn ang="T12">
                          <a:pos x="T4" y="T5"/>
                        </a:cxn>
                        <a:cxn ang="T13">
                          <a:pos x="T6" y="T7"/>
                        </a:cxn>
                        <a:cxn ang="T14">
                          <a:pos x="T8" y="T9"/>
                        </a:cxn>
                      </a:cxnLst>
                      <a:rect l="T15" t="T16" r="T17" b="T18"/>
                      <a:pathLst>
                        <a:path w="69" h="906">
                          <a:moveTo>
                            <a:pt x="46" y="0"/>
                          </a:moveTo>
                          <a:lnTo>
                            <a:pt x="69" y="19"/>
                          </a:lnTo>
                          <a:lnTo>
                            <a:pt x="26" y="881"/>
                          </a:lnTo>
                          <a:lnTo>
                            <a:pt x="0" y="906"/>
                          </a:lnTo>
                          <a:lnTo>
                            <a:pt x="46"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277" name="Group 406"/>
                  <p:cNvGrpSpPr>
                    <a:grpSpLocks/>
                  </p:cNvGrpSpPr>
                  <p:nvPr/>
                </p:nvGrpSpPr>
                <p:grpSpPr bwMode="auto">
                  <a:xfrm>
                    <a:off x="1757" y="1458"/>
                    <a:ext cx="183" cy="153"/>
                    <a:chOff x="1757" y="1458"/>
                    <a:chExt cx="183" cy="153"/>
                  </a:xfrm>
                </p:grpSpPr>
                <p:sp>
                  <p:nvSpPr>
                    <p:cNvPr id="139278" name="Freeform 407"/>
                    <p:cNvSpPr>
                      <a:spLocks/>
                    </p:cNvSpPr>
                    <p:nvPr/>
                  </p:nvSpPr>
                  <p:spPr bwMode="auto">
                    <a:xfrm>
                      <a:off x="1757" y="1458"/>
                      <a:ext cx="183" cy="153"/>
                    </a:xfrm>
                    <a:custGeom>
                      <a:avLst/>
                      <a:gdLst>
                        <a:gd name="T0" fmla="*/ 0 w 1096"/>
                        <a:gd name="T1" fmla="*/ 0 h 915"/>
                        <a:gd name="T2" fmla="*/ 5 w 1096"/>
                        <a:gd name="T3" fmla="*/ 0 h 915"/>
                        <a:gd name="T4" fmla="*/ 5 w 1096"/>
                        <a:gd name="T5" fmla="*/ 4 h 915"/>
                        <a:gd name="T6" fmla="*/ 0 w 1096"/>
                        <a:gd name="T7" fmla="*/ 4 h 915"/>
                        <a:gd name="T8" fmla="*/ 0 w 1096"/>
                        <a:gd name="T9" fmla="*/ 0 h 915"/>
                        <a:gd name="T10" fmla="*/ 0 60000 65536"/>
                        <a:gd name="T11" fmla="*/ 0 60000 65536"/>
                        <a:gd name="T12" fmla="*/ 0 60000 65536"/>
                        <a:gd name="T13" fmla="*/ 0 60000 65536"/>
                        <a:gd name="T14" fmla="*/ 0 60000 65536"/>
                        <a:gd name="T15" fmla="*/ 0 w 1096"/>
                        <a:gd name="T16" fmla="*/ 0 h 915"/>
                        <a:gd name="T17" fmla="*/ 1096 w 1096"/>
                        <a:gd name="T18" fmla="*/ 915 h 915"/>
                      </a:gdLst>
                      <a:ahLst/>
                      <a:cxnLst>
                        <a:cxn ang="T10">
                          <a:pos x="T0" y="T1"/>
                        </a:cxn>
                        <a:cxn ang="T11">
                          <a:pos x="T2" y="T3"/>
                        </a:cxn>
                        <a:cxn ang="T12">
                          <a:pos x="T4" y="T5"/>
                        </a:cxn>
                        <a:cxn ang="T13">
                          <a:pos x="T6" y="T7"/>
                        </a:cxn>
                        <a:cxn ang="T14">
                          <a:pos x="T8" y="T9"/>
                        </a:cxn>
                      </a:cxnLst>
                      <a:rect l="T15" t="T16" r="T17" b="T18"/>
                      <a:pathLst>
                        <a:path w="1096" h="915">
                          <a:moveTo>
                            <a:pt x="44" y="0"/>
                          </a:moveTo>
                          <a:lnTo>
                            <a:pt x="1096" y="0"/>
                          </a:lnTo>
                          <a:lnTo>
                            <a:pt x="1053" y="915"/>
                          </a:lnTo>
                          <a:lnTo>
                            <a:pt x="0" y="862"/>
                          </a:lnTo>
                          <a:lnTo>
                            <a:pt x="4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79" name="Freeform 408"/>
                    <p:cNvSpPr>
                      <a:spLocks/>
                    </p:cNvSpPr>
                    <p:nvPr/>
                  </p:nvSpPr>
                  <p:spPr bwMode="auto">
                    <a:xfrm>
                      <a:off x="1763" y="1464"/>
                      <a:ext cx="171" cy="141"/>
                    </a:xfrm>
                    <a:custGeom>
                      <a:avLst/>
                      <a:gdLst>
                        <a:gd name="T0" fmla="*/ 0 w 1023"/>
                        <a:gd name="T1" fmla="*/ 0 h 845"/>
                        <a:gd name="T2" fmla="*/ 5 w 1023"/>
                        <a:gd name="T3" fmla="*/ 0 h 845"/>
                        <a:gd name="T4" fmla="*/ 5 w 1023"/>
                        <a:gd name="T5" fmla="*/ 4 h 845"/>
                        <a:gd name="T6" fmla="*/ 0 w 1023"/>
                        <a:gd name="T7" fmla="*/ 4 h 845"/>
                        <a:gd name="T8" fmla="*/ 0 w 1023"/>
                        <a:gd name="T9" fmla="*/ 0 h 845"/>
                        <a:gd name="T10" fmla="*/ 0 60000 65536"/>
                        <a:gd name="T11" fmla="*/ 0 60000 65536"/>
                        <a:gd name="T12" fmla="*/ 0 60000 65536"/>
                        <a:gd name="T13" fmla="*/ 0 60000 65536"/>
                        <a:gd name="T14" fmla="*/ 0 60000 65536"/>
                        <a:gd name="T15" fmla="*/ 0 w 1023"/>
                        <a:gd name="T16" fmla="*/ 0 h 845"/>
                        <a:gd name="T17" fmla="*/ 1023 w 1023"/>
                        <a:gd name="T18" fmla="*/ 845 h 845"/>
                      </a:gdLst>
                      <a:ahLst/>
                      <a:cxnLst>
                        <a:cxn ang="T10">
                          <a:pos x="T0" y="T1"/>
                        </a:cxn>
                        <a:cxn ang="T11">
                          <a:pos x="T2" y="T3"/>
                        </a:cxn>
                        <a:cxn ang="T12">
                          <a:pos x="T4" y="T5"/>
                        </a:cxn>
                        <a:cxn ang="T13">
                          <a:pos x="T6" y="T7"/>
                        </a:cxn>
                        <a:cxn ang="T14">
                          <a:pos x="T8" y="T9"/>
                        </a:cxn>
                      </a:cxnLst>
                      <a:rect l="T15" t="T16" r="T17" b="T18"/>
                      <a:pathLst>
                        <a:path w="1023" h="845">
                          <a:moveTo>
                            <a:pt x="38" y="1"/>
                          </a:moveTo>
                          <a:lnTo>
                            <a:pt x="1023" y="0"/>
                          </a:lnTo>
                          <a:lnTo>
                            <a:pt x="980" y="845"/>
                          </a:lnTo>
                          <a:lnTo>
                            <a:pt x="0" y="802"/>
                          </a:lnTo>
                          <a:lnTo>
                            <a:pt x="38"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0" name="Freeform 409"/>
                    <p:cNvSpPr>
                      <a:spLocks/>
                    </p:cNvSpPr>
                    <p:nvPr/>
                  </p:nvSpPr>
                  <p:spPr bwMode="auto">
                    <a:xfrm>
                      <a:off x="1766" y="1473"/>
                      <a:ext cx="161" cy="127"/>
                    </a:xfrm>
                    <a:custGeom>
                      <a:avLst/>
                      <a:gdLst>
                        <a:gd name="T0" fmla="*/ 0 w 965"/>
                        <a:gd name="T1" fmla="*/ 0 h 762"/>
                        <a:gd name="T2" fmla="*/ 5 w 965"/>
                        <a:gd name="T3" fmla="*/ 0 h 762"/>
                        <a:gd name="T4" fmla="*/ 4 w 965"/>
                        <a:gd name="T5" fmla="*/ 4 h 762"/>
                        <a:gd name="T6" fmla="*/ 0 w 965"/>
                        <a:gd name="T7" fmla="*/ 3 h 762"/>
                        <a:gd name="T8" fmla="*/ 0 w 965"/>
                        <a:gd name="T9" fmla="*/ 0 h 762"/>
                        <a:gd name="T10" fmla="*/ 0 60000 65536"/>
                        <a:gd name="T11" fmla="*/ 0 60000 65536"/>
                        <a:gd name="T12" fmla="*/ 0 60000 65536"/>
                        <a:gd name="T13" fmla="*/ 0 60000 65536"/>
                        <a:gd name="T14" fmla="*/ 0 60000 65536"/>
                        <a:gd name="T15" fmla="*/ 0 w 965"/>
                        <a:gd name="T16" fmla="*/ 0 h 762"/>
                        <a:gd name="T17" fmla="*/ 965 w 965"/>
                        <a:gd name="T18" fmla="*/ 762 h 762"/>
                      </a:gdLst>
                      <a:ahLst/>
                      <a:cxnLst>
                        <a:cxn ang="T10">
                          <a:pos x="T0" y="T1"/>
                        </a:cxn>
                        <a:cxn ang="T11">
                          <a:pos x="T2" y="T3"/>
                        </a:cxn>
                        <a:cxn ang="T12">
                          <a:pos x="T4" y="T5"/>
                        </a:cxn>
                        <a:cxn ang="T13">
                          <a:pos x="T6" y="T7"/>
                        </a:cxn>
                        <a:cxn ang="T14">
                          <a:pos x="T8" y="T9"/>
                        </a:cxn>
                      </a:cxnLst>
                      <a:rect l="T15" t="T16" r="T17" b="T18"/>
                      <a:pathLst>
                        <a:path w="965" h="762">
                          <a:moveTo>
                            <a:pt x="35" y="0"/>
                          </a:moveTo>
                          <a:lnTo>
                            <a:pt x="965" y="0"/>
                          </a:lnTo>
                          <a:lnTo>
                            <a:pt x="926" y="762"/>
                          </a:lnTo>
                          <a:lnTo>
                            <a:pt x="0" y="724"/>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39273" name="Freeform 410"/>
              <p:cNvSpPr>
                <a:spLocks/>
              </p:cNvSpPr>
              <p:nvPr/>
            </p:nvSpPr>
            <p:spPr bwMode="auto">
              <a:xfrm>
                <a:off x="1929" y="1635"/>
                <a:ext cx="10" cy="4"/>
              </a:xfrm>
              <a:custGeom>
                <a:avLst/>
                <a:gdLst>
                  <a:gd name="T0" fmla="*/ 0 w 64"/>
                  <a:gd name="T1" fmla="*/ 0 h 22"/>
                  <a:gd name="T2" fmla="*/ 0 w 64"/>
                  <a:gd name="T3" fmla="*/ 0 h 22"/>
                  <a:gd name="T4" fmla="*/ 0 w 64"/>
                  <a:gd name="T5" fmla="*/ 0 h 22"/>
                  <a:gd name="T6" fmla="*/ 0 w 64"/>
                  <a:gd name="T7" fmla="*/ 0 h 22"/>
                  <a:gd name="T8" fmla="*/ 0 w 64"/>
                  <a:gd name="T9" fmla="*/ 0 h 22"/>
                  <a:gd name="T10" fmla="*/ 0 60000 65536"/>
                  <a:gd name="T11" fmla="*/ 0 60000 65536"/>
                  <a:gd name="T12" fmla="*/ 0 60000 65536"/>
                  <a:gd name="T13" fmla="*/ 0 60000 65536"/>
                  <a:gd name="T14" fmla="*/ 0 60000 65536"/>
                  <a:gd name="T15" fmla="*/ 0 w 64"/>
                  <a:gd name="T16" fmla="*/ 0 h 22"/>
                  <a:gd name="T17" fmla="*/ 64 w 64"/>
                  <a:gd name="T18" fmla="*/ 22 h 22"/>
                </a:gdLst>
                <a:ahLst/>
                <a:cxnLst>
                  <a:cxn ang="T10">
                    <a:pos x="T0" y="T1"/>
                  </a:cxn>
                  <a:cxn ang="T11">
                    <a:pos x="T2" y="T3"/>
                  </a:cxn>
                  <a:cxn ang="T12">
                    <a:pos x="T4" y="T5"/>
                  </a:cxn>
                  <a:cxn ang="T13">
                    <a:pos x="T6" y="T7"/>
                  </a:cxn>
                  <a:cxn ang="T14">
                    <a:pos x="T8" y="T9"/>
                  </a:cxn>
                </a:cxnLst>
                <a:rect l="T15" t="T16" r="T17" b="T18"/>
                <a:pathLst>
                  <a:path w="64" h="22">
                    <a:moveTo>
                      <a:pt x="0" y="0"/>
                    </a:moveTo>
                    <a:lnTo>
                      <a:pt x="64" y="1"/>
                    </a:lnTo>
                    <a:lnTo>
                      <a:pt x="64" y="22"/>
                    </a:lnTo>
                    <a:lnTo>
                      <a:pt x="0" y="19"/>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997" name="Group 411"/>
            <p:cNvGrpSpPr>
              <a:grpSpLocks/>
            </p:cNvGrpSpPr>
            <p:nvPr/>
          </p:nvGrpSpPr>
          <p:grpSpPr bwMode="auto">
            <a:xfrm>
              <a:off x="1628" y="1728"/>
              <a:ext cx="356" cy="82"/>
              <a:chOff x="1628" y="1728"/>
              <a:chExt cx="356" cy="82"/>
            </a:xfrm>
          </p:grpSpPr>
          <p:sp>
            <p:nvSpPr>
              <p:cNvPr id="129998" name="Freeform 412"/>
              <p:cNvSpPr>
                <a:spLocks/>
              </p:cNvSpPr>
              <p:nvPr/>
            </p:nvSpPr>
            <p:spPr bwMode="auto">
              <a:xfrm>
                <a:off x="1874" y="1753"/>
                <a:ext cx="85" cy="36"/>
              </a:xfrm>
              <a:custGeom>
                <a:avLst/>
                <a:gdLst>
                  <a:gd name="T0" fmla="*/ 1 w 513"/>
                  <a:gd name="T1" fmla="*/ 0 h 214"/>
                  <a:gd name="T2" fmla="*/ 0 w 513"/>
                  <a:gd name="T3" fmla="*/ 1 h 214"/>
                  <a:gd name="T4" fmla="*/ 0 w 513"/>
                  <a:gd name="T5" fmla="*/ 1 h 214"/>
                  <a:gd name="T6" fmla="*/ 1 w 513"/>
                  <a:gd name="T7" fmla="*/ 1 h 214"/>
                  <a:gd name="T8" fmla="*/ 2 w 513"/>
                  <a:gd name="T9" fmla="*/ 1 h 214"/>
                  <a:gd name="T10" fmla="*/ 2 w 513"/>
                  <a:gd name="T11" fmla="*/ 0 h 214"/>
                  <a:gd name="T12" fmla="*/ 1 w 513"/>
                  <a:gd name="T13" fmla="*/ 0 h 214"/>
                  <a:gd name="T14" fmla="*/ 0 60000 65536"/>
                  <a:gd name="T15" fmla="*/ 0 60000 65536"/>
                  <a:gd name="T16" fmla="*/ 0 60000 65536"/>
                  <a:gd name="T17" fmla="*/ 0 60000 65536"/>
                  <a:gd name="T18" fmla="*/ 0 60000 65536"/>
                  <a:gd name="T19" fmla="*/ 0 60000 65536"/>
                  <a:gd name="T20" fmla="*/ 0 60000 65536"/>
                  <a:gd name="T21" fmla="*/ 0 w 513"/>
                  <a:gd name="T22" fmla="*/ 0 h 214"/>
                  <a:gd name="T23" fmla="*/ 513 w 513"/>
                  <a:gd name="T24" fmla="*/ 214 h 2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3" h="214">
                    <a:moveTo>
                      <a:pt x="198" y="0"/>
                    </a:moveTo>
                    <a:lnTo>
                      <a:pt x="78" y="125"/>
                    </a:lnTo>
                    <a:lnTo>
                      <a:pt x="0" y="179"/>
                    </a:lnTo>
                    <a:lnTo>
                      <a:pt x="336" y="214"/>
                    </a:lnTo>
                    <a:lnTo>
                      <a:pt x="414" y="147"/>
                    </a:lnTo>
                    <a:lnTo>
                      <a:pt x="513" y="29"/>
                    </a:lnTo>
                    <a:lnTo>
                      <a:pt x="198"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999" name="Group 413"/>
              <p:cNvGrpSpPr>
                <a:grpSpLocks/>
              </p:cNvGrpSpPr>
              <p:nvPr/>
            </p:nvGrpSpPr>
            <p:grpSpPr bwMode="auto">
              <a:xfrm>
                <a:off x="1628" y="1728"/>
                <a:ext cx="356" cy="82"/>
                <a:chOff x="1628" y="1728"/>
                <a:chExt cx="356" cy="82"/>
              </a:xfrm>
            </p:grpSpPr>
            <p:sp>
              <p:nvSpPr>
                <p:cNvPr id="130000" name="Freeform 414"/>
                <p:cNvSpPr>
                  <a:spLocks/>
                </p:cNvSpPr>
                <p:nvPr/>
              </p:nvSpPr>
              <p:spPr bwMode="auto">
                <a:xfrm>
                  <a:off x="1628" y="1761"/>
                  <a:ext cx="315" cy="49"/>
                </a:xfrm>
                <a:custGeom>
                  <a:avLst/>
                  <a:gdLst>
                    <a:gd name="T0" fmla="*/ 0 w 1889"/>
                    <a:gd name="T1" fmla="*/ 0 h 295"/>
                    <a:gd name="T2" fmla="*/ 0 w 1889"/>
                    <a:gd name="T3" fmla="*/ 0 h 295"/>
                    <a:gd name="T4" fmla="*/ 9 w 1889"/>
                    <a:gd name="T5" fmla="*/ 1 h 295"/>
                    <a:gd name="T6" fmla="*/ 9 w 1889"/>
                    <a:gd name="T7" fmla="*/ 1 h 295"/>
                    <a:gd name="T8" fmla="*/ 0 w 1889"/>
                    <a:gd name="T9" fmla="*/ 0 h 295"/>
                    <a:gd name="T10" fmla="*/ 0 60000 65536"/>
                    <a:gd name="T11" fmla="*/ 0 60000 65536"/>
                    <a:gd name="T12" fmla="*/ 0 60000 65536"/>
                    <a:gd name="T13" fmla="*/ 0 60000 65536"/>
                    <a:gd name="T14" fmla="*/ 0 60000 65536"/>
                    <a:gd name="T15" fmla="*/ 0 w 1889"/>
                    <a:gd name="T16" fmla="*/ 0 h 295"/>
                    <a:gd name="T17" fmla="*/ 1889 w 1889"/>
                    <a:gd name="T18" fmla="*/ 295 h 295"/>
                  </a:gdLst>
                  <a:ahLst/>
                  <a:cxnLst>
                    <a:cxn ang="T10">
                      <a:pos x="T0" y="T1"/>
                    </a:cxn>
                    <a:cxn ang="T11">
                      <a:pos x="T2" y="T3"/>
                    </a:cxn>
                    <a:cxn ang="T12">
                      <a:pos x="T4" y="T5"/>
                    </a:cxn>
                    <a:cxn ang="T13">
                      <a:pos x="T6" y="T7"/>
                    </a:cxn>
                    <a:cxn ang="T14">
                      <a:pos x="T8" y="T9"/>
                    </a:cxn>
                  </a:cxnLst>
                  <a:rect l="T15" t="T16" r="T17" b="T18"/>
                  <a:pathLst>
                    <a:path w="1889" h="295">
                      <a:moveTo>
                        <a:pt x="0" y="0"/>
                      </a:moveTo>
                      <a:lnTo>
                        <a:pt x="0" y="76"/>
                      </a:lnTo>
                      <a:lnTo>
                        <a:pt x="1889" y="295"/>
                      </a:lnTo>
                      <a:lnTo>
                        <a:pt x="1888" y="21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0001" name="Freeform 415"/>
                <p:cNvSpPr>
                  <a:spLocks/>
                </p:cNvSpPr>
                <p:nvPr/>
              </p:nvSpPr>
              <p:spPr bwMode="auto">
                <a:xfrm>
                  <a:off x="1943" y="1754"/>
                  <a:ext cx="41" cy="56"/>
                </a:xfrm>
                <a:custGeom>
                  <a:avLst/>
                  <a:gdLst>
                    <a:gd name="T0" fmla="*/ 0 w 249"/>
                    <a:gd name="T1" fmla="*/ 1 h 336"/>
                    <a:gd name="T2" fmla="*/ 0 w 249"/>
                    <a:gd name="T3" fmla="*/ 2 h 336"/>
                    <a:gd name="T4" fmla="*/ 0 w 249"/>
                    <a:gd name="T5" fmla="*/ 1 h 336"/>
                    <a:gd name="T6" fmla="*/ 1 w 249"/>
                    <a:gd name="T7" fmla="*/ 1 h 336"/>
                    <a:gd name="T8" fmla="*/ 1 w 249"/>
                    <a:gd name="T9" fmla="*/ 1 h 336"/>
                    <a:gd name="T10" fmla="*/ 1 w 249"/>
                    <a:gd name="T11" fmla="*/ 0 h 336"/>
                    <a:gd name="T12" fmla="*/ 0 w 249"/>
                    <a:gd name="T13" fmla="*/ 1 h 336"/>
                    <a:gd name="T14" fmla="*/ 0 w 249"/>
                    <a:gd name="T15" fmla="*/ 1 h 336"/>
                    <a:gd name="T16" fmla="*/ 0 60000 65536"/>
                    <a:gd name="T17" fmla="*/ 0 60000 65536"/>
                    <a:gd name="T18" fmla="*/ 0 60000 65536"/>
                    <a:gd name="T19" fmla="*/ 0 60000 65536"/>
                    <a:gd name="T20" fmla="*/ 0 60000 65536"/>
                    <a:gd name="T21" fmla="*/ 0 60000 65536"/>
                    <a:gd name="T22" fmla="*/ 0 60000 65536"/>
                    <a:gd name="T23" fmla="*/ 0 60000 65536"/>
                    <a:gd name="T24" fmla="*/ 0 w 249"/>
                    <a:gd name="T25" fmla="*/ 0 h 336"/>
                    <a:gd name="T26" fmla="*/ 249 w 249"/>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9" h="336">
                      <a:moveTo>
                        <a:pt x="0" y="260"/>
                      </a:moveTo>
                      <a:lnTo>
                        <a:pt x="0" y="336"/>
                      </a:lnTo>
                      <a:lnTo>
                        <a:pt x="109" y="258"/>
                      </a:lnTo>
                      <a:lnTo>
                        <a:pt x="152" y="213"/>
                      </a:lnTo>
                      <a:lnTo>
                        <a:pt x="249" y="95"/>
                      </a:lnTo>
                      <a:lnTo>
                        <a:pt x="249" y="0"/>
                      </a:lnTo>
                      <a:lnTo>
                        <a:pt x="123" y="160"/>
                      </a:lnTo>
                      <a:lnTo>
                        <a:pt x="0" y="26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0002" name="Line 416"/>
                <p:cNvSpPr>
                  <a:spLocks noChangeShapeType="1"/>
                </p:cNvSpPr>
                <p:nvPr/>
              </p:nvSpPr>
              <p:spPr bwMode="auto">
                <a:xfrm>
                  <a:off x="1629" y="1765"/>
                  <a:ext cx="314" cy="3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0003" name="Group 417"/>
                <p:cNvGrpSpPr>
                  <a:grpSpLocks/>
                </p:cNvGrpSpPr>
                <p:nvPr/>
              </p:nvGrpSpPr>
              <p:grpSpPr bwMode="auto">
                <a:xfrm>
                  <a:off x="1649" y="1728"/>
                  <a:ext cx="303" cy="61"/>
                  <a:chOff x="1649" y="1728"/>
                  <a:chExt cx="303" cy="61"/>
                </a:xfrm>
              </p:grpSpPr>
              <p:sp>
                <p:nvSpPr>
                  <p:cNvPr id="130007" name="Freeform 418"/>
                  <p:cNvSpPr>
                    <a:spLocks/>
                  </p:cNvSpPr>
                  <p:nvPr/>
                </p:nvSpPr>
                <p:spPr bwMode="auto">
                  <a:xfrm>
                    <a:off x="1649" y="1731"/>
                    <a:ext cx="233" cy="49"/>
                  </a:xfrm>
                  <a:custGeom>
                    <a:avLst/>
                    <a:gdLst>
                      <a:gd name="T0" fmla="*/ 1 w 1399"/>
                      <a:gd name="T1" fmla="*/ 0 h 293"/>
                      <a:gd name="T2" fmla="*/ 0 w 1399"/>
                      <a:gd name="T3" fmla="*/ 1 h 293"/>
                      <a:gd name="T4" fmla="*/ 0 w 1399"/>
                      <a:gd name="T5" fmla="*/ 1 h 293"/>
                      <a:gd name="T6" fmla="*/ 5 w 1399"/>
                      <a:gd name="T7" fmla="*/ 1 h 293"/>
                      <a:gd name="T8" fmla="*/ 6 w 1399"/>
                      <a:gd name="T9" fmla="*/ 1 h 293"/>
                      <a:gd name="T10" fmla="*/ 6 w 1399"/>
                      <a:gd name="T11" fmla="*/ 1 h 293"/>
                      <a:gd name="T12" fmla="*/ 1 w 1399"/>
                      <a:gd name="T13" fmla="*/ 0 h 293"/>
                      <a:gd name="T14" fmla="*/ 0 60000 65536"/>
                      <a:gd name="T15" fmla="*/ 0 60000 65536"/>
                      <a:gd name="T16" fmla="*/ 0 60000 65536"/>
                      <a:gd name="T17" fmla="*/ 0 60000 65536"/>
                      <a:gd name="T18" fmla="*/ 0 60000 65536"/>
                      <a:gd name="T19" fmla="*/ 0 60000 65536"/>
                      <a:gd name="T20" fmla="*/ 0 60000 65536"/>
                      <a:gd name="T21" fmla="*/ 0 w 1399"/>
                      <a:gd name="T22" fmla="*/ 0 h 293"/>
                      <a:gd name="T23" fmla="*/ 1399 w 1399"/>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9" h="293">
                        <a:moveTo>
                          <a:pt x="240" y="0"/>
                        </a:moveTo>
                        <a:lnTo>
                          <a:pt x="74" y="129"/>
                        </a:lnTo>
                        <a:lnTo>
                          <a:pt x="0" y="168"/>
                        </a:lnTo>
                        <a:lnTo>
                          <a:pt x="1186" y="293"/>
                        </a:lnTo>
                        <a:lnTo>
                          <a:pt x="1271" y="236"/>
                        </a:lnTo>
                        <a:lnTo>
                          <a:pt x="1399" y="118"/>
                        </a:lnTo>
                        <a:lnTo>
                          <a:pt x="24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0008" name="Group 419"/>
                  <p:cNvGrpSpPr>
                    <a:grpSpLocks/>
                  </p:cNvGrpSpPr>
                  <p:nvPr/>
                </p:nvGrpSpPr>
                <p:grpSpPr bwMode="auto">
                  <a:xfrm>
                    <a:off x="1655" y="1728"/>
                    <a:ext cx="297" cy="61"/>
                    <a:chOff x="1655" y="1728"/>
                    <a:chExt cx="297" cy="61"/>
                  </a:xfrm>
                </p:grpSpPr>
                <p:grpSp>
                  <p:nvGrpSpPr>
                    <p:cNvPr id="130009" name="Group 420"/>
                    <p:cNvGrpSpPr>
                      <a:grpSpLocks/>
                    </p:cNvGrpSpPr>
                    <p:nvPr/>
                  </p:nvGrpSpPr>
                  <p:grpSpPr bwMode="auto">
                    <a:xfrm>
                      <a:off x="1659" y="1728"/>
                      <a:ext cx="218" cy="50"/>
                      <a:chOff x="1659" y="1728"/>
                      <a:chExt cx="218" cy="50"/>
                    </a:xfrm>
                  </p:grpSpPr>
                  <p:grpSp>
                    <p:nvGrpSpPr>
                      <p:cNvPr id="130023" name="Group 421"/>
                      <p:cNvGrpSpPr>
                        <a:grpSpLocks/>
                      </p:cNvGrpSpPr>
                      <p:nvPr/>
                    </p:nvGrpSpPr>
                    <p:grpSpPr bwMode="auto">
                      <a:xfrm>
                        <a:off x="1659" y="1728"/>
                        <a:ext cx="46" cy="34"/>
                        <a:chOff x="1659" y="1728"/>
                        <a:chExt cx="46" cy="34"/>
                      </a:xfrm>
                    </p:grpSpPr>
                    <p:sp>
                      <p:nvSpPr>
                        <p:cNvPr id="139270" name="Line 422"/>
                        <p:cNvSpPr>
                          <a:spLocks noChangeShapeType="1"/>
                        </p:cNvSpPr>
                        <p:nvPr/>
                      </p:nvSpPr>
                      <p:spPr bwMode="auto">
                        <a:xfrm flipV="1">
                          <a:off x="1659" y="1754"/>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71" name="Line 423"/>
                        <p:cNvSpPr>
                          <a:spLocks noChangeShapeType="1"/>
                        </p:cNvSpPr>
                        <p:nvPr/>
                      </p:nvSpPr>
                      <p:spPr bwMode="auto">
                        <a:xfrm flipV="1">
                          <a:off x="1674" y="172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4" name="Group 424"/>
                      <p:cNvGrpSpPr>
                        <a:grpSpLocks/>
                      </p:cNvGrpSpPr>
                      <p:nvPr/>
                    </p:nvGrpSpPr>
                    <p:grpSpPr bwMode="auto">
                      <a:xfrm>
                        <a:off x="1677" y="1730"/>
                        <a:ext cx="46" cy="34"/>
                        <a:chOff x="1677" y="1730"/>
                        <a:chExt cx="46" cy="34"/>
                      </a:xfrm>
                    </p:grpSpPr>
                    <p:sp>
                      <p:nvSpPr>
                        <p:cNvPr id="3" name="Line 425"/>
                        <p:cNvSpPr>
                          <a:spLocks noChangeShapeType="1"/>
                        </p:cNvSpPr>
                        <p:nvPr/>
                      </p:nvSpPr>
                      <p:spPr bwMode="auto">
                        <a:xfrm flipV="1">
                          <a:off x="1677" y="175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69" name="Line 426"/>
                        <p:cNvSpPr>
                          <a:spLocks noChangeShapeType="1"/>
                        </p:cNvSpPr>
                        <p:nvPr/>
                      </p:nvSpPr>
                      <p:spPr bwMode="auto">
                        <a:xfrm flipV="1">
                          <a:off x="1692" y="173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5" name="Group 427"/>
                      <p:cNvGrpSpPr>
                        <a:grpSpLocks/>
                      </p:cNvGrpSpPr>
                      <p:nvPr/>
                    </p:nvGrpSpPr>
                    <p:grpSpPr bwMode="auto">
                      <a:xfrm>
                        <a:off x="1695" y="1731"/>
                        <a:ext cx="46" cy="34"/>
                        <a:chOff x="1695" y="1731"/>
                        <a:chExt cx="46" cy="34"/>
                      </a:xfrm>
                    </p:grpSpPr>
                    <p:sp>
                      <p:nvSpPr>
                        <p:cNvPr id="139266" name="Line 428"/>
                        <p:cNvSpPr>
                          <a:spLocks noChangeShapeType="1"/>
                        </p:cNvSpPr>
                        <p:nvPr/>
                      </p:nvSpPr>
                      <p:spPr bwMode="auto">
                        <a:xfrm flipV="1">
                          <a:off x="1695" y="1757"/>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67" name="Line 429"/>
                        <p:cNvSpPr>
                          <a:spLocks noChangeShapeType="1"/>
                        </p:cNvSpPr>
                        <p:nvPr/>
                      </p:nvSpPr>
                      <p:spPr bwMode="auto">
                        <a:xfrm flipV="1">
                          <a:off x="1710" y="1731"/>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6" name="Group 430"/>
                      <p:cNvGrpSpPr>
                        <a:grpSpLocks/>
                      </p:cNvGrpSpPr>
                      <p:nvPr/>
                    </p:nvGrpSpPr>
                    <p:grpSpPr bwMode="auto">
                      <a:xfrm>
                        <a:off x="1712" y="1734"/>
                        <a:ext cx="45" cy="33"/>
                        <a:chOff x="1712" y="1734"/>
                        <a:chExt cx="45" cy="33"/>
                      </a:xfrm>
                    </p:grpSpPr>
                    <p:sp>
                      <p:nvSpPr>
                        <p:cNvPr id="139264" name="Line 431"/>
                        <p:cNvSpPr>
                          <a:spLocks noChangeShapeType="1"/>
                        </p:cNvSpPr>
                        <p:nvPr/>
                      </p:nvSpPr>
                      <p:spPr bwMode="auto">
                        <a:xfrm flipV="1">
                          <a:off x="1712" y="1759"/>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65" name="Line 432"/>
                        <p:cNvSpPr>
                          <a:spLocks noChangeShapeType="1"/>
                        </p:cNvSpPr>
                        <p:nvPr/>
                      </p:nvSpPr>
                      <p:spPr bwMode="auto">
                        <a:xfrm flipV="1">
                          <a:off x="1727" y="1734"/>
                          <a:ext cx="30"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7" name="Group 433"/>
                      <p:cNvGrpSpPr>
                        <a:grpSpLocks/>
                      </p:cNvGrpSpPr>
                      <p:nvPr/>
                    </p:nvGrpSpPr>
                    <p:grpSpPr bwMode="auto">
                      <a:xfrm>
                        <a:off x="1730" y="1735"/>
                        <a:ext cx="46" cy="33"/>
                        <a:chOff x="1730" y="1735"/>
                        <a:chExt cx="46" cy="33"/>
                      </a:xfrm>
                    </p:grpSpPr>
                    <p:sp>
                      <p:nvSpPr>
                        <p:cNvPr id="130046" name="Line 434"/>
                        <p:cNvSpPr>
                          <a:spLocks noChangeShapeType="1"/>
                        </p:cNvSpPr>
                        <p:nvPr/>
                      </p:nvSpPr>
                      <p:spPr bwMode="auto">
                        <a:xfrm flipV="1">
                          <a:off x="1730" y="176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7" name="Line 435"/>
                        <p:cNvSpPr>
                          <a:spLocks noChangeShapeType="1"/>
                        </p:cNvSpPr>
                        <p:nvPr/>
                      </p:nvSpPr>
                      <p:spPr bwMode="auto">
                        <a:xfrm flipV="1">
                          <a:off x="1745" y="1735"/>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8" name="Group 436"/>
                      <p:cNvGrpSpPr>
                        <a:grpSpLocks/>
                      </p:cNvGrpSpPr>
                      <p:nvPr/>
                    </p:nvGrpSpPr>
                    <p:grpSpPr bwMode="auto">
                      <a:xfrm>
                        <a:off x="1747" y="1736"/>
                        <a:ext cx="46" cy="34"/>
                        <a:chOff x="1747" y="1736"/>
                        <a:chExt cx="46" cy="34"/>
                      </a:xfrm>
                    </p:grpSpPr>
                    <p:sp>
                      <p:nvSpPr>
                        <p:cNvPr id="130044" name="Line 437"/>
                        <p:cNvSpPr>
                          <a:spLocks noChangeShapeType="1"/>
                        </p:cNvSpPr>
                        <p:nvPr/>
                      </p:nvSpPr>
                      <p:spPr bwMode="auto">
                        <a:xfrm flipV="1">
                          <a:off x="1747" y="1762"/>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5" name="Line 438"/>
                        <p:cNvSpPr>
                          <a:spLocks noChangeShapeType="1"/>
                        </p:cNvSpPr>
                        <p:nvPr/>
                      </p:nvSpPr>
                      <p:spPr bwMode="auto">
                        <a:xfrm flipV="1">
                          <a:off x="1762" y="1736"/>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9" name="Group 439"/>
                      <p:cNvGrpSpPr>
                        <a:grpSpLocks/>
                      </p:cNvGrpSpPr>
                      <p:nvPr/>
                    </p:nvGrpSpPr>
                    <p:grpSpPr bwMode="auto">
                      <a:xfrm>
                        <a:off x="1765" y="1738"/>
                        <a:ext cx="45" cy="33"/>
                        <a:chOff x="1765" y="1738"/>
                        <a:chExt cx="45" cy="33"/>
                      </a:xfrm>
                    </p:grpSpPr>
                    <p:sp>
                      <p:nvSpPr>
                        <p:cNvPr id="130042" name="Line 440"/>
                        <p:cNvSpPr>
                          <a:spLocks noChangeShapeType="1"/>
                        </p:cNvSpPr>
                        <p:nvPr/>
                      </p:nvSpPr>
                      <p:spPr bwMode="auto">
                        <a:xfrm flipV="1">
                          <a:off x="1765" y="1764"/>
                          <a:ext cx="14"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3" name="Line 441"/>
                        <p:cNvSpPr>
                          <a:spLocks noChangeShapeType="1"/>
                        </p:cNvSpPr>
                        <p:nvPr/>
                      </p:nvSpPr>
                      <p:spPr bwMode="auto">
                        <a:xfrm flipV="1">
                          <a:off x="1779" y="173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0" name="Group 442"/>
                      <p:cNvGrpSpPr>
                        <a:grpSpLocks/>
                      </p:cNvGrpSpPr>
                      <p:nvPr/>
                    </p:nvGrpSpPr>
                    <p:grpSpPr bwMode="auto">
                      <a:xfrm>
                        <a:off x="1780" y="1740"/>
                        <a:ext cx="46" cy="34"/>
                        <a:chOff x="1780" y="1740"/>
                        <a:chExt cx="46" cy="34"/>
                      </a:xfrm>
                    </p:grpSpPr>
                    <p:sp>
                      <p:nvSpPr>
                        <p:cNvPr id="130040" name="Line 443"/>
                        <p:cNvSpPr>
                          <a:spLocks noChangeShapeType="1"/>
                        </p:cNvSpPr>
                        <p:nvPr/>
                      </p:nvSpPr>
                      <p:spPr bwMode="auto">
                        <a:xfrm flipV="1">
                          <a:off x="1780" y="176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1" name="Line 444"/>
                        <p:cNvSpPr>
                          <a:spLocks noChangeShapeType="1"/>
                        </p:cNvSpPr>
                        <p:nvPr/>
                      </p:nvSpPr>
                      <p:spPr bwMode="auto">
                        <a:xfrm flipV="1">
                          <a:off x="1795" y="174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1" name="Group 445"/>
                      <p:cNvGrpSpPr>
                        <a:grpSpLocks/>
                      </p:cNvGrpSpPr>
                      <p:nvPr/>
                    </p:nvGrpSpPr>
                    <p:grpSpPr bwMode="auto">
                      <a:xfrm>
                        <a:off x="1798" y="1743"/>
                        <a:ext cx="45" cy="33"/>
                        <a:chOff x="1798" y="1743"/>
                        <a:chExt cx="45" cy="33"/>
                      </a:xfrm>
                    </p:grpSpPr>
                    <p:sp>
                      <p:nvSpPr>
                        <p:cNvPr id="130038" name="Line 446"/>
                        <p:cNvSpPr>
                          <a:spLocks noChangeShapeType="1"/>
                        </p:cNvSpPr>
                        <p:nvPr/>
                      </p:nvSpPr>
                      <p:spPr bwMode="auto">
                        <a:xfrm flipV="1">
                          <a:off x="1798" y="1768"/>
                          <a:ext cx="14"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39" name="Line 447"/>
                        <p:cNvSpPr>
                          <a:spLocks noChangeShapeType="1"/>
                        </p:cNvSpPr>
                        <p:nvPr/>
                      </p:nvSpPr>
                      <p:spPr bwMode="auto">
                        <a:xfrm flipV="1">
                          <a:off x="1812" y="1743"/>
                          <a:ext cx="31"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2" name="Group 448"/>
                      <p:cNvGrpSpPr>
                        <a:grpSpLocks/>
                      </p:cNvGrpSpPr>
                      <p:nvPr/>
                    </p:nvGrpSpPr>
                    <p:grpSpPr bwMode="auto">
                      <a:xfrm>
                        <a:off x="1815" y="1744"/>
                        <a:ext cx="45" cy="33"/>
                        <a:chOff x="1815" y="1744"/>
                        <a:chExt cx="45" cy="33"/>
                      </a:xfrm>
                    </p:grpSpPr>
                    <p:sp>
                      <p:nvSpPr>
                        <p:cNvPr id="130036" name="Line 449"/>
                        <p:cNvSpPr>
                          <a:spLocks noChangeShapeType="1"/>
                        </p:cNvSpPr>
                        <p:nvPr/>
                      </p:nvSpPr>
                      <p:spPr bwMode="auto">
                        <a:xfrm flipV="1">
                          <a:off x="1815" y="1770"/>
                          <a:ext cx="14"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37" name="Line 450"/>
                        <p:cNvSpPr>
                          <a:spLocks noChangeShapeType="1"/>
                        </p:cNvSpPr>
                        <p:nvPr/>
                      </p:nvSpPr>
                      <p:spPr bwMode="auto">
                        <a:xfrm flipV="1">
                          <a:off x="1829" y="1744"/>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3" name="Group 451"/>
                      <p:cNvGrpSpPr>
                        <a:grpSpLocks/>
                      </p:cNvGrpSpPr>
                      <p:nvPr/>
                    </p:nvGrpSpPr>
                    <p:grpSpPr bwMode="auto">
                      <a:xfrm>
                        <a:off x="1831" y="1745"/>
                        <a:ext cx="46" cy="33"/>
                        <a:chOff x="1831" y="1745"/>
                        <a:chExt cx="46" cy="33"/>
                      </a:xfrm>
                    </p:grpSpPr>
                    <p:sp>
                      <p:nvSpPr>
                        <p:cNvPr id="130034" name="Line 452"/>
                        <p:cNvSpPr>
                          <a:spLocks noChangeShapeType="1"/>
                        </p:cNvSpPr>
                        <p:nvPr/>
                      </p:nvSpPr>
                      <p:spPr bwMode="auto">
                        <a:xfrm flipV="1">
                          <a:off x="1831" y="177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35" name="Line 453"/>
                        <p:cNvSpPr>
                          <a:spLocks noChangeShapeType="1"/>
                        </p:cNvSpPr>
                        <p:nvPr/>
                      </p:nvSpPr>
                      <p:spPr bwMode="auto">
                        <a:xfrm flipV="1">
                          <a:off x="1846" y="1745"/>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0010" name="Group 454"/>
                    <p:cNvGrpSpPr>
                      <a:grpSpLocks/>
                    </p:cNvGrpSpPr>
                    <p:nvPr/>
                  </p:nvGrpSpPr>
                  <p:grpSpPr bwMode="auto">
                    <a:xfrm>
                      <a:off x="1884" y="1750"/>
                      <a:ext cx="66" cy="39"/>
                      <a:chOff x="1884" y="1750"/>
                      <a:chExt cx="66" cy="39"/>
                    </a:xfrm>
                  </p:grpSpPr>
                  <p:grpSp>
                    <p:nvGrpSpPr>
                      <p:cNvPr id="130014" name="Group 455"/>
                      <p:cNvGrpSpPr>
                        <a:grpSpLocks/>
                      </p:cNvGrpSpPr>
                      <p:nvPr/>
                    </p:nvGrpSpPr>
                    <p:grpSpPr bwMode="auto">
                      <a:xfrm>
                        <a:off x="1911" y="1753"/>
                        <a:ext cx="39" cy="36"/>
                        <a:chOff x="1911" y="1753"/>
                        <a:chExt cx="39" cy="36"/>
                      </a:xfrm>
                    </p:grpSpPr>
                    <p:sp>
                      <p:nvSpPr>
                        <p:cNvPr id="130021" name="Line 456"/>
                        <p:cNvSpPr>
                          <a:spLocks noChangeShapeType="1"/>
                        </p:cNvSpPr>
                        <p:nvPr/>
                      </p:nvSpPr>
                      <p:spPr bwMode="auto">
                        <a:xfrm flipV="1">
                          <a:off x="1911" y="1780"/>
                          <a:ext cx="13"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22" name="Line 457"/>
                        <p:cNvSpPr>
                          <a:spLocks noChangeShapeType="1"/>
                        </p:cNvSpPr>
                        <p:nvPr/>
                      </p:nvSpPr>
                      <p:spPr bwMode="auto">
                        <a:xfrm flipV="1">
                          <a:off x="1924" y="1753"/>
                          <a:ext cx="26"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15" name="Group 458"/>
                      <p:cNvGrpSpPr>
                        <a:grpSpLocks/>
                      </p:cNvGrpSpPr>
                      <p:nvPr/>
                    </p:nvGrpSpPr>
                    <p:grpSpPr bwMode="auto">
                      <a:xfrm>
                        <a:off x="1898" y="1751"/>
                        <a:ext cx="39" cy="37"/>
                        <a:chOff x="1898" y="1751"/>
                        <a:chExt cx="39" cy="37"/>
                      </a:xfrm>
                    </p:grpSpPr>
                    <p:sp>
                      <p:nvSpPr>
                        <p:cNvPr id="130019" name="Line 459"/>
                        <p:cNvSpPr>
                          <a:spLocks noChangeShapeType="1"/>
                        </p:cNvSpPr>
                        <p:nvPr/>
                      </p:nvSpPr>
                      <p:spPr bwMode="auto">
                        <a:xfrm flipV="1">
                          <a:off x="1898" y="1778"/>
                          <a:ext cx="13" cy="10"/>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20" name="Line 460"/>
                        <p:cNvSpPr>
                          <a:spLocks noChangeShapeType="1"/>
                        </p:cNvSpPr>
                        <p:nvPr/>
                      </p:nvSpPr>
                      <p:spPr bwMode="auto">
                        <a:xfrm flipV="1">
                          <a:off x="1911" y="1751"/>
                          <a:ext cx="26"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16" name="Group 461"/>
                      <p:cNvGrpSpPr>
                        <a:grpSpLocks/>
                      </p:cNvGrpSpPr>
                      <p:nvPr/>
                    </p:nvGrpSpPr>
                    <p:grpSpPr bwMode="auto">
                      <a:xfrm>
                        <a:off x="1884" y="1750"/>
                        <a:ext cx="38" cy="36"/>
                        <a:chOff x="1884" y="1750"/>
                        <a:chExt cx="38" cy="36"/>
                      </a:xfrm>
                    </p:grpSpPr>
                    <p:sp>
                      <p:nvSpPr>
                        <p:cNvPr id="130017" name="Line 462"/>
                        <p:cNvSpPr>
                          <a:spLocks noChangeShapeType="1"/>
                        </p:cNvSpPr>
                        <p:nvPr/>
                      </p:nvSpPr>
                      <p:spPr bwMode="auto">
                        <a:xfrm flipV="1">
                          <a:off x="1884" y="1777"/>
                          <a:ext cx="13"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18" name="Line 463"/>
                        <p:cNvSpPr>
                          <a:spLocks noChangeShapeType="1"/>
                        </p:cNvSpPr>
                        <p:nvPr/>
                      </p:nvSpPr>
                      <p:spPr bwMode="auto">
                        <a:xfrm flipV="1">
                          <a:off x="1897" y="1750"/>
                          <a:ext cx="2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0011" name="Line 464"/>
                    <p:cNvSpPr>
                      <a:spLocks noChangeShapeType="1"/>
                    </p:cNvSpPr>
                    <p:nvPr/>
                  </p:nvSpPr>
                  <p:spPr bwMode="auto">
                    <a:xfrm>
                      <a:off x="1675" y="1739"/>
                      <a:ext cx="277"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12" name="Line 465"/>
                    <p:cNvSpPr>
                      <a:spLocks noChangeShapeType="1"/>
                    </p:cNvSpPr>
                    <p:nvPr/>
                  </p:nvSpPr>
                  <p:spPr bwMode="auto">
                    <a:xfrm>
                      <a:off x="1665" y="1746"/>
                      <a:ext cx="282"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13" name="Line 466"/>
                    <p:cNvSpPr>
                      <a:spLocks noChangeShapeType="1"/>
                    </p:cNvSpPr>
                    <p:nvPr/>
                  </p:nvSpPr>
                  <p:spPr bwMode="auto">
                    <a:xfrm>
                      <a:off x="1655" y="1753"/>
                      <a:ext cx="285" cy="30"/>
                    </a:xfrm>
                    <a:prstGeom prst="line">
                      <a:avLst/>
                    </a:prstGeom>
                    <a:noFill/>
                    <a:ln w="4763">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0004" name="Group 467"/>
                <p:cNvGrpSpPr>
                  <a:grpSpLocks/>
                </p:cNvGrpSpPr>
                <p:nvPr/>
              </p:nvGrpSpPr>
              <p:grpSpPr bwMode="auto">
                <a:xfrm>
                  <a:off x="1943" y="1758"/>
                  <a:ext cx="41" cy="43"/>
                  <a:chOff x="1943" y="1758"/>
                  <a:chExt cx="41" cy="43"/>
                </a:xfrm>
              </p:grpSpPr>
              <p:sp>
                <p:nvSpPr>
                  <p:cNvPr id="130005" name="Line 468"/>
                  <p:cNvSpPr>
                    <a:spLocks noChangeShapeType="1"/>
                  </p:cNvSpPr>
                  <p:nvPr/>
                </p:nvSpPr>
                <p:spPr bwMode="auto">
                  <a:xfrm flipV="1">
                    <a:off x="1943" y="1783"/>
                    <a:ext cx="21" cy="18"/>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06" name="Line 469"/>
                  <p:cNvSpPr>
                    <a:spLocks noChangeShapeType="1"/>
                  </p:cNvSpPr>
                  <p:nvPr/>
                </p:nvSpPr>
                <p:spPr bwMode="auto">
                  <a:xfrm flipV="1">
                    <a:off x="1965" y="1758"/>
                    <a:ext cx="19" cy="25"/>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47" name="Rectangle 470"/>
          <p:cNvSpPr>
            <a:spLocks noChangeArrowheads="1"/>
          </p:cNvSpPr>
          <p:nvPr/>
        </p:nvSpPr>
        <p:spPr bwMode="auto">
          <a:xfrm>
            <a:off x="1879600" y="3001963"/>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48" name="Rectangle 471"/>
          <p:cNvSpPr>
            <a:spLocks noChangeArrowheads="1"/>
          </p:cNvSpPr>
          <p:nvPr/>
        </p:nvSpPr>
        <p:spPr bwMode="auto">
          <a:xfrm>
            <a:off x="904875" y="2990850"/>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49" name="Group 472"/>
          <p:cNvGrpSpPr>
            <a:grpSpLocks/>
          </p:cNvGrpSpPr>
          <p:nvPr/>
        </p:nvGrpSpPr>
        <p:grpSpPr bwMode="auto">
          <a:xfrm>
            <a:off x="760413" y="2533650"/>
            <a:ext cx="538162" cy="547688"/>
            <a:chOff x="650" y="1472"/>
            <a:chExt cx="339" cy="345"/>
          </a:xfrm>
        </p:grpSpPr>
        <p:sp>
          <p:nvSpPr>
            <p:cNvPr id="129936" name="Freeform 473"/>
            <p:cNvSpPr>
              <a:spLocks/>
            </p:cNvSpPr>
            <p:nvPr/>
          </p:nvSpPr>
          <p:spPr bwMode="auto">
            <a:xfrm>
              <a:off x="650" y="1472"/>
              <a:ext cx="339" cy="345"/>
            </a:xfrm>
            <a:custGeom>
              <a:avLst/>
              <a:gdLst>
                <a:gd name="T0" fmla="*/ 19 w 678"/>
                <a:gd name="T1" fmla="*/ 0 h 690"/>
                <a:gd name="T2" fmla="*/ 85 w 678"/>
                <a:gd name="T3" fmla="*/ 0 h 690"/>
                <a:gd name="T4" fmla="*/ 85 w 678"/>
                <a:gd name="T5" fmla="*/ 75 h 690"/>
                <a:gd name="T6" fmla="*/ 72 w 678"/>
                <a:gd name="T7" fmla="*/ 87 h 690"/>
                <a:gd name="T8" fmla="*/ 0 w 678"/>
                <a:gd name="T9" fmla="*/ 87 h 690"/>
                <a:gd name="T10" fmla="*/ 0 w 678"/>
                <a:gd name="T11" fmla="*/ 8 h 690"/>
                <a:gd name="T12" fmla="*/ 19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9" y="0"/>
                  </a:moveTo>
                  <a:lnTo>
                    <a:pt x="678" y="0"/>
                  </a:lnTo>
                  <a:lnTo>
                    <a:pt x="678" y="598"/>
                  </a:lnTo>
                  <a:lnTo>
                    <a:pt x="570" y="690"/>
                  </a:lnTo>
                  <a:lnTo>
                    <a:pt x="0" y="690"/>
                  </a:lnTo>
                  <a:lnTo>
                    <a:pt x="0" y="64"/>
                  </a:lnTo>
                  <a:lnTo>
                    <a:pt x="14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7" name="Freeform 474"/>
            <p:cNvSpPr>
              <a:spLocks/>
            </p:cNvSpPr>
            <p:nvPr/>
          </p:nvSpPr>
          <p:spPr bwMode="auto">
            <a:xfrm>
              <a:off x="650" y="1472"/>
              <a:ext cx="339" cy="345"/>
            </a:xfrm>
            <a:custGeom>
              <a:avLst/>
              <a:gdLst>
                <a:gd name="T0" fmla="*/ 19 w 678"/>
                <a:gd name="T1" fmla="*/ 0 h 690"/>
                <a:gd name="T2" fmla="*/ 85 w 678"/>
                <a:gd name="T3" fmla="*/ 0 h 690"/>
                <a:gd name="T4" fmla="*/ 85 w 678"/>
                <a:gd name="T5" fmla="*/ 75 h 690"/>
                <a:gd name="T6" fmla="*/ 72 w 678"/>
                <a:gd name="T7" fmla="*/ 87 h 690"/>
                <a:gd name="T8" fmla="*/ 0 w 678"/>
                <a:gd name="T9" fmla="*/ 87 h 690"/>
                <a:gd name="T10" fmla="*/ 0 w 678"/>
                <a:gd name="T11" fmla="*/ 8 h 690"/>
                <a:gd name="T12" fmla="*/ 19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9" y="0"/>
                  </a:moveTo>
                  <a:lnTo>
                    <a:pt x="678" y="0"/>
                  </a:lnTo>
                  <a:lnTo>
                    <a:pt x="678" y="598"/>
                  </a:lnTo>
                  <a:lnTo>
                    <a:pt x="570" y="690"/>
                  </a:lnTo>
                  <a:lnTo>
                    <a:pt x="0" y="690"/>
                  </a:lnTo>
                  <a:lnTo>
                    <a:pt x="0" y="64"/>
                  </a:lnTo>
                  <a:lnTo>
                    <a:pt x="149"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8" name="Rectangle 475"/>
            <p:cNvSpPr>
              <a:spLocks noChangeArrowheads="1"/>
            </p:cNvSpPr>
            <p:nvPr/>
          </p:nvSpPr>
          <p:spPr bwMode="auto">
            <a:xfrm>
              <a:off x="673" y="1630"/>
              <a:ext cx="88" cy="15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9" name="Rectangle 476"/>
            <p:cNvSpPr>
              <a:spLocks noChangeArrowheads="1"/>
            </p:cNvSpPr>
            <p:nvPr/>
          </p:nvSpPr>
          <p:spPr bwMode="auto">
            <a:xfrm>
              <a:off x="780" y="1629"/>
              <a:ext cx="67" cy="12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0" name="Rectangle 477"/>
            <p:cNvSpPr>
              <a:spLocks noChangeArrowheads="1"/>
            </p:cNvSpPr>
            <p:nvPr/>
          </p:nvSpPr>
          <p:spPr bwMode="auto">
            <a:xfrm>
              <a:off x="654" y="1508"/>
              <a:ext cx="279" cy="30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41" name="Rectangle 478"/>
            <p:cNvSpPr>
              <a:spLocks noChangeArrowheads="1"/>
            </p:cNvSpPr>
            <p:nvPr/>
          </p:nvSpPr>
          <p:spPr bwMode="auto">
            <a:xfrm>
              <a:off x="654" y="1508"/>
              <a:ext cx="279" cy="30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2" name="Rectangle 479"/>
            <p:cNvSpPr>
              <a:spLocks noChangeArrowheads="1"/>
            </p:cNvSpPr>
            <p:nvPr/>
          </p:nvSpPr>
          <p:spPr bwMode="auto">
            <a:xfrm>
              <a:off x="675" y="1632"/>
              <a:ext cx="84" cy="15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43" name="Rectangle 480"/>
            <p:cNvSpPr>
              <a:spLocks noChangeArrowheads="1"/>
            </p:cNvSpPr>
            <p:nvPr/>
          </p:nvSpPr>
          <p:spPr bwMode="auto">
            <a:xfrm>
              <a:off x="675" y="1632"/>
              <a:ext cx="84" cy="15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4" name="Rectangle 481"/>
            <p:cNvSpPr>
              <a:spLocks noChangeArrowheads="1"/>
            </p:cNvSpPr>
            <p:nvPr/>
          </p:nvSpPr>
          <p:spPr bwMode="auto">
            <a:xfrm>
              <a:off x="781" y="1631"/>
              <a:ext cx="64" cy="11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45" name="Rectangle 482"/>
            <p:cNvSpPr>
              <a:spLocks noChangeArrowheads="1"/>
            </p:cNvSpPr>
            <p:nvPr/>
          </p:nvSpPr>
          <p:spPr bwMode="auto">
            <a:xfrm>
              <a:off x="781" y="1631"/>
              <a:ext cx="64" cy="11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6" name="Rectangle 483"/>
            <p:cNvSpPr>
              <a:spLocks noChangeArrowheads="1"/>
            </p:cNvSpPr>
            <p:nvPr/>
          </p:nvSpPr>
          <p:spPr bwMode="auto">
            <a:xfrm>
              <a:off x="665" y="1570"/>
              <a:ext cx="110"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7" name="Rectangle 484"/>
            <p:cNvSpPr>
              <a:spLocks noChangeArrowheads="1"/>
            </p:cNvSpPr>
            <p:nvPr/>
          </p:nvSpPr>
          <p:spPr bwMode="auto">
            <a:xfrm>
              <a:off x="664" y="1586"/>
              <a:ext cx="247"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8" name="Rectangle 485"/>
            <p:cNvSpPr>
              <a:spLocks noChangeArrowheads="1"/>
            </p:cNvSpPr>
            <p:nvPr/>
          </p:nvSpPr>
          <p:spPr bwMode="auto">
            <a:xfrm>
              <a:off x="665" y="1599"/>
              <a:ext cx="247"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9" name="Rectangle 486"/>
            <p:cNvSpPr>
              <a:spLocks noChangeArrowheads="1"/>
            </p:cNvSpPr>
            <p:nvPr/>
          </p:nvSpPr>
          <p:spPr bwMode="auto">
            <a:xfrm>
              <a:off x="665" y="1557"/>
              <a:ext cx="110"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0" name="Rectangle 487"/>
            <p:cNvSpPr>
              <a:spLocks noChangeArrowheads="1"/>
            </p:cNvSpPr>
            <p:nvPr/>
          </p:nvSpPr>
          <p:spPr bwMode="auto">
            <a:xfrm>
              <a:off x="665" y="1544"/>
              <a:ext cx="110"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1" name="Rectangle 488"/>
            <p:cNvSpPr>
              <a:spLocks noChangeArrowheads="1"/>
            </p:cNvSpPr>
            <p:nvPr/>
          </p:nvSpPr>
          <p:spPr bwMode="auto">
            <a:xfrm>
              <a:off x="665" y="1531"/>
              <a:ext cx="110"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2" name="Rectangle 489"/>
            <p:cNvSpPr>
              <a:spLocks noChangeArrowheads="1"/>
            </p:cNvSpPr>
            <p:nvPr/>
          </p:nvSpPr>
          <p:spPr bwMode="auto">
            <a:xfrm>
              <a:off x="665" y="1518"/>
              <a:ext cx="110"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3" name="Rectangle 490"/>
            <p:cNvSpPr>
              <a:spLocks noChangeArrowheads="1"/>
            </p:cNvSpPr>
            <p:nvPr/>
          </p:nvSpPr>
          <p:spPr bwMode="auto">
            <a:xfrm>
              <a:off x="800" y="1570"/>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4" name="Rectangle 491"/>
            <p:cNvSpPr>
              <a:spLocks noChangeArrowheads="1"/>
            </p:cNvSpPr>
            <p:nvPr/>
          </p:nvSpPr>
          <p:spPr bwMode="auto">
            <a:xfrm>
              <a:off x="800" y="1557"/>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5" name="Rectangle 492"/>
            <p:cNvSpPr>
              <a:spLocks noChangeArrowheads="1"/>
            </p:cNvSpPr>
            <p:nvPr/>
          </p:nvSpPr>
          <p:spPr bwMode="auto">
            <a:xfrm>
              <a:off x="800" y="1544"/>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6" name="Rectangle 493"/>
            <p:cNvSpPr>
              <a:spLocks noChangeArrowheads="1"/>
            </p:cNvSpPr>
            <p:nvPr/>
          </p:nvSpPr>
          <p:spPr bwMode="auto">
            <a:xfrm>
              <a:off x="800" y="1531"/>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7" name="Rectangle 494"/>
            <p:cNvSpPr>
              <a:spLocks noChangeArrowheads="1"/>
            </p:cNvSpPr>
            <p:nvPr/>
          </p:nvSpPr>
          <p:spPr bwMode="auto">
            <a:xfrm>
              <a:off x="800" y="1518"/>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8" name="Freeform 495"/>
            <p:cNvSpPr>
              <a:spLocks/>
            </p:cNvSpPr>
            <p:nvPr/>
          </p:nvSpPr>
          <p:spPr bwMode="auto">
            <a:xfrm>
              <a:off x="939" y="1484"/>
              <a:ext cx="44" cy="323"/>
            </a:xfrm>
            <a:custGeom>
              <a:avLst/>
              <a:gdLst>
                <a:gd name="T0" fmla="*/ 0 w 89"/>
                <a:gd name="T1" fmla="*/ 6 h 647"/>
                <a:gd name="T2" fmla="*/ 0 w 89"/>
                <a:gd name="T3" fmla="*/ 80 h 647"/>
                <a:gd name="T4" fmla="*/ 11 w 89"/>
                <a:gd name="T5" fmla="*/ 71 h 647"/>
                <a:gd name="T6" fmla="*/ 11 w 89"/>
                <a:gd name="T7" fmla="*/ 0 h 647"/>
                <a:gd name="T8" fmla="*/ 0 w 89"/>
                <a:gd name="T9" fmla="*/ 6 h 647"/>
                <a:gd name="T10" fmla="*/ 0 60000 65536"/>
                <a:gd name="T11" fmla="*/ 0 60000 65536"/>
                <a:gd name="T12" fmla="*/ 0 60000 65536"/>
                <a:gd name="T13" fmla="*/ 0 60000 65536"/>
                <a:gd name="T14" fmla="*/ 0 60000 65536"/>
                <a:gd name="T15" fmla="*/ 0 w 89"/>
                <a:gd name="T16" fmla="*/ 0 h 647"/>
                <a:gd name="T17" fmla="*/ 89 w 89"/>
                <a:gd name="T18" fmla="*/ 647 h 647"/>
              </a:gdLst>
              <a:ahLst/>
              <a:cxnLst>
                <a:cxn ang="T10">
                  <a:pos x="T0" y="T1"/>
                </a:cxn>
                <a:cxn ang="T11">
                  <a:pos x="T2" y="T3"/>
                </a:cxn>
                <a:cxn ang="T12">
                  <a:pos x="T4" y="T5"/>
                </a:cxn>
                <a:cxn ang="T13">
                  <a:pos x="T6" y="T7"/>
                </a:cxn>
                <a:cxn ang="T14">
                  <a:pos x="T8" y="T9"/>
                </a:cxn>
              </a:cxnLst>
              <a:rect l="T15" t="T16" r="T17" b="T18"/>
              <a:pathLst>
                <a:path w="89" h="647">
                  <a:moveTo>
                    <a:pt x="0" y="49"/>
                  </a:moveTo>
                  <a:lnTo>
                    <a:pt x="0" y="647"/>
                  </a:lnTo>
                  <a:lnTo>
                    <a:pt x="89" y="571"/>
                  </a:lnTo>
                  <a:lnTo>
                    <a:pt x="89" y="0"/>
                  </a:lnTo>
                  <a:lnTo>
                    <a:pt x="0" y="4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59" name="Freeform 496"/>
            <p:cNvSpPr>
              <a:spLocks/>
            </p:cNvSpPr>
            <p:nvPr/>
          </p:nvSpPr>
          <p:spPr bwMode="auto">
            <a:xfrm>
              <a:off x="939" y="1484"/>
              <a:ext cx="44" cy="323"/>
            </a:xfrm>
            <a:custGeom>
              <a:avLst/>
              <a:gdLst>
                <a:gd name="T0" fmla="*/ 0 w 89"/>
                <a:gd name="T1" fmla="*/ 6 h 647"/>
                <a:gd name="T2" fmla="*/ 0 w 89"/>
                <a:gd name="T3" fmla="*/ 80 h 647"/>
                <a:gd name="T4" fmla="*/ 11 w 89"/>
                <a:gd name="T5" fmla="*/ 71 h 647"/>
                <a:gd name="T6" fmla="*/ 11 w 89"/>
                <a:gd name="T7" fmla="*/ 0 h 647"/>
                <a:gd name="T8" fmla="*/ 0 w 89"/>
                <a:gd name="T9" fmla="*/ 6 h 647"/>
                <a:gd name="T10" fmla="*/ 0 60000 65536"/>
                <a:gd name="T11" fmla="*/ 0 60000 65536"/>
                <a:gd name="T12" fmla="*/ 0 60000 65536"/>
                <a:gd name="T13" fmla="*/ 0 60000 65536"/>
                <a:gd name="T14" fmla="*/ 0 60000 65536"/>
                <a:gd name="T15" fmla="*/ 0 w 89"/>
                <a:gd name="T16" fmla="*/ 0 h 647"/>
                <a:gd name="T17" fmla="*/ 89 w 89"/>
                <a:gd name="T18" fmla="*/ 647 h 647"/>
              </a:gdLst>
              <a:ahLst/>
              <a:cxnLst>
                <a:cxn ang="T10">
                  <a:pos x="T0" y="T1"/>
                </a:cxn>
                <a:cxn ang="T11">
                  <a:pos x="T2" y="T3"/>
                </a:cxn>
                <a:cxn ang="T12">
                  <a:pos x="T4" y="T5"/>
                </a:cxn>
                <a:cxn ang="T13">
                  <a:pos x="T6" y="T7"/>
                </a:cxn>
                <a:cxn ang="T14">
                  <a:pos x="T8" y="T9"/>
                </a:cxn>
              </a:cxnLst>
              <a:rect l="T15" t="T16" r="T17" b="T18"/>
              <a:pathLst>
                <a:path w="89" h="647">
                  <a:moveTo>
                    <a:pt x="0" y="49"/>
                  </a:moveTo>
                  <a:lnTo>
                    <a:pt x="0" y="647"/>
                  </a:lnTo>
                  <a:lnTo>
                    <a:pt x="89" y="571"/>
                  </a:lnTo>
                  <a:lnTo>
                    <a:pt x="89" y="0"/>
                  </a:lnTo>
                  <a:lnTo>
                    <a:pt x="0" y="49"/>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0" name="Freeform 497"/>
            <p:cNvSpPr>
              <a:spLocks/>
            </p:cNvSpPr>
            <p:nvPr/>
          </p:nvSpPr>
          <p:spPr bwMode="auto">
            <a:xfrm>
              <a:off x="663" y="1477"/>
              <a:ext cx="320" cy="25"/>
            </a:xfrm>
            <a:custGeom>
              <a:avLst/>
              <a:gdLst>
                <a:gd name="T0" fmla="*/ 0 w 640"/>
                <a:gd name="T1" fmla="*/ 7 h 50"/>
                <a:gd name="T2" fmla="*/ 69 w 640"/>
                <a:gd name="T3" fmla="*/ 7 h 50"/>
                <a:gd name="T4" fmla="*/ 80 w 640"/>
                <a:gd name="T5" fmla="*/ 0 h 50"/>
                <a:gd name="T6" fmla="*/ 16 w 640"/>
                <a:gd name="T7" fmla="*/ 0 h 50"/>
                <a:gd name="T8" fmla="*/ 0 w 640"/>
                <a:gd name="T9" fmla="*/ 7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61" name="Freeform 498"/>
            <p:cNvSpPr>
              <a:spLocks/>
            </p:cNvSpPr>
            <p:nvPr/>
          </p:nvSpPr>
          <p:spPr bwMode="auto">
            <a:xfrm>
              <a:off x="663" y="1477"/>
              <a:ext cx="320" cy="25"/>
            </a:xfrm>
            <a:custGeom>
              <a:avLst/>
              <a:gdLst>
                <a:gd name="T0" fmla="*/ 0 w 640"/>
                <a:gd name="T1" fmla="*/ 7 h 50"/>
                <a:gd name="T2" fmla="*/ 69 w 640"/>
                <a:gd name="T3" fmla="*/ 7 h 50"/>
                <a:gd name="T4" fmla="*/ 80 w 640"/>
                <a:gd name="T5" fmla="*/ 0 h 50"/>
                <a:gd name="T6" fmla="*/ 16 w 640"/>
                <a:gd name="T7" fmla="*/ 0 h 50"/>
                <a:gd name="T8" fmla="*/ 0 w 640"/>
                <a:gd name="T9" fmla="*/ 7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2" name="Rectangle 499"/>
            <p:cNvSpPr>
              <a:spLocks noChangeArrowheads="1"/>
            </p:cNvSpPr>
            <p:nvPr/>
          </p:nvSpPr>
          <p:spPr bwMode="auto">
            <a:xfrm>
              <a:off x="723" y="1646"/>
              <a:ext cx="25"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3" name="Rectangle 500"/>
            <p:cNvSpPr>
              <a:spLocks noChangeArrowheads="1"/>
            </p:cNvSpPr>
            <p:nvPr/>
          </p:nvSpPr>
          <p:spPr bwMode="auto">
            <a:xfrm>
              <a:off x="723" y="1646"/>
              <a:ext cx="25"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4" name="Rectangle 501"/>
            <p:cNvSpPr>
              <a:spLocks noChangeArrowheads="1"/>
            </p:cNvSpPr>
            <p:nvPr/>
          </p:nvSpPr>
          <p:spPr bwMode="auto">
            <a:xfrm>
              <a:off x="789" y="1641"/>
              <a:ext cx="20"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5" name="Rectangle 502"/>
            <p:cNvSpPr>
              <a:spLocks noChangeArrowheads="1"/>
            </p:cNvSpPr>
            <p:nvPr/>
          </p:nvSpPr>
          <p:spPr bwMode="auto">
            <a:xfrm>
              <a:off x="789" y="1641"/>
              <a:ext cx="20"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6" name="Rectangle 503"/>
            <p:cNvSpPr>
              <a:spLocks noChangeArrowheads="1"/>
            </p:cNvSpPr>
            <p:nvPr/>
          </p:nvSpPr>
          <p:spPr bwMode="auto">
            <a:xfrm>
              <a:off x="817" y="1639"/>
              <a:ext cx="20"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7" name="Rectangle 504"/>
            <p:cNvSpPr>
              <a:spLocks noChangeArrowheads="1"/>
            </p:cNvSpPr>
            <p:nvPr/>
          </p:nvSpPr>
          <p:spPr bwMode="auto">
            <a:xfrm>
              <a:off x="817" y="1639"/>
              <a:ext cx="20"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8" name="Rectangle 505"/>
            <p:cNvSpPr>
              <a:spLocks noChangeArrowheads="1"/>
            </p:cNvSpPr>
            <p:nvPr/>
          </p:nvSpPr>
          <p:spPr bwMode="auto">
            <a:xfrm>
              <a:off x="814" y="1682"/>
              <a:ext cx="20"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9" name="Rectangle 506"/>
            <p:cNvSpPr>
              <a:spLocks noChangeArrowheads="1"/>
            </p:cNvSpPr>
            <p:nvPr/>
          </p:nvSpPr>
          <p:spPr bwMode="auto">
            <a:xfrm>
              <a:off x="814" y="1682"/>
              <a:ext cx="20" cy="29"/>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0" name="Rectangle 507"/>
            <p:cNvSpPr>
              <a:spLocks noChangeArrowheads="1"/>
            </p:cNvSpPr>
            <p:nvPr/>
          </p:nvSpPr>
          <p:spPr bwMode="auto">
            <a:xfrm>
              <a:off x="686" y="1645"/>
              <a:ext cx="22" cy="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1" name="Rectangle 508"/>
            <p:cNvSpPr>
              <a:spLocks noChangeArrowheads="1"/>
            </p:cNvSpPr>
            <p:nvPr/>
          </p:nvSpPr>
          <p:spPr bwMode="auto">
            <a:xfrm>
              <a:off x="686" y="1645"/>
              <a:ext cx="22" cy="3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2" name="Rectangle 509"/>
            <p:cNvSpPr>
              <a:spLocks noChangeArrowheads="1"/>
            </p:cNvSpPr>
            <p:nvPr/>
          </p:nvSpPr>
          <p:spPr bwMode="auto">
            <a:xfrm>
              <a:off x="789" y="1680"/>
              <a:ext cx="16"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3" name="Rectangle 510"/>
            <p:cNvSpPr>
              <a:spLocks noChangeArrowheads="1"/>
            </p:cNvSpPr>
            <p:nvPr/>
          </p:nvSpPr>
          <p:spPr bwMode="auto">
            <a:xfrm>
              <a:off x="789" y="1680"/>
              <a:ext cx="16"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4" name="Rectangle 511"/>
            <p:cNvSpPr>
              <a:spLocks noChangeArrowheads="1"/>
            </p:cNvSpPr>
            <p:nvPr/>
          </p:nvSpPr>
          <p:spPr bwMode="auto">
            <a:xfrm>
              <a:off x="895" y="1632"/>
              <a:ext cx="14" cy="1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5" name="Rectangle 512"/>
            <p:cNvSpPr>
              <a:spLocks noChangeArrowheads="1"/>
            </p:cNvSpPr>
            <p:nvPr/>
          </p:nvSpPr>
          <p:spPr bwMode="auto">
            <a:xfrm>
              <a:off x="895" y="1632"/>
              <a:ext cx="14" cy="1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6" name="Rectangle 513"/>
            <p:cNvSpPr>
              <a:spLocks noChangeArrowheads="1"/>
            </p:cNvSpPr>
            <p:nvPr/>
          </p:nvSpPr>
          <p:spPr bwMode="auto">
            <a:xfrm>
              <a:off x="895" y="1655"/>
              <a:ext cx="14" cy="13"/>
            </a:xfrm>
            <a:prstGeom prst="rect">
              <a:avLst/>
            </a:prstGeom>
            <a:solidFill>
              <a:srgbClr val="33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7" name="Rectangle 514"/>
            <p:cNvSpPr>
              <a:spLocks noChangeArrowheads="1"/>
            </p:cNvSpPr>
            <p:nvPr/>
          </p:nvSpPr>
          <p:spPr bwMode="auto">
            <a:xfrm>
              <a:off x="895" y="1655"/>
              <a:ext cx="14" cy="1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8" name="Freeform 515"/>
            <p:cNvSpPr>
              <a:spLocks/>
            </p:cNvSpPr>
            <p:nvPr/>
          </p:nvSpPr>
          <p:spPr bwMode="auto">
            <a:xfrm>
              <a:off x="786" y="1761"/>
              <a:ext cx="10" cy="13"/>
            </a:xfrm>
            <a:custGeom>
              <a:avLst/>
              <a:gdLst>
                <a:gd name="T0" fmla="*/ 2 w 19"/>
                <a:gd name="T1" fmla="*/ 0 h 25"/>
                <a:gd name="T2" fmla="*/ 2 w 19"/>
                <a:gd name="T3" fmla="*/ 1 h 25"/>
                <a:gd name="T4" fmla="*/ 2 w 19"/>
                <a:gd name="T5" fmla="*/ 1 h 25"/>
                <a:gd name="T6" fmla="*/ 3 w 19"/>
                <a:gd name="T7" fmla="*/ 1 h 25"/>
                <a:gd name="T8" fmla="*/ 3 w 19"/>
                <a:gd name="T9" fmla="*/ 2 h 25"/>
                <a:gd name="T10" fmla="*/ 3 w 19"/>
                <a:gd name="T11" fmla="*/ 3 h 25"/>
                <a:gd name="T12" fmla="*/ 2 w 19"/>
                <a:gd name="T13" fmla="*/ 3 h 25"/>
                <a:gd name="T14" fmla="*/ 2 w 19"/>
                <a:gd name="T15" fmla="*/ 3 h 25"/>
                <a:gd name="T16" fmla="*/ 2 w 19"/>
                <a:gd name="T17" fmla="*/ 4 h 25"/>
                <a:gd name="T18" fmla="*/ 1 w 19"/>
                <a:gd name="T19" fmla="*/ 3 h 25"/>
                <a:gd name="T20" fmla="*/ 1 w 19"/>
                <a:gd name="T21" fmla="*/ 3 h 25"/>
                <a:gd name="T22" fmla="*/ 1 w 19"/>
                <a:gd name="T23" fmla="*/ 3 h 25"/>
                <a:gd name="T24" fmla="*/ 0 w 19"/>
                <a:gd name="T25" fmla="*/ 2 h 25"/>
                <a:gd name="T26" fmla="*/ 1 w 19"/>
                <a:gd name="T27" fmla="*/ 1 h 25"/>
                <a:gd name="T28" fmla="*/ 1 w 19"/>
                <a:gd name="T29" fmla="*/ 1 h 25"/>
                <a:gd name="T30" fmla="*/ 1 w 19"/>
                <a:gd name="T31" fmla="*/ 1 h 25"/>
                <a:gd name="T32" fmla="*/ 2 w 19"/>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25"/>
                <a:gd name="T53" fmla="*/ 19 w 19"/>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25">
                  <a:moveTo>
                    <a:pt x="9" y="0"/>
                  </a:moveTo>
                  <a:lnTo>
                    <a:pt x="12" y="2"/>
                  </a:lnTo>
                  <a:lnTo>
                    <a:pt x="16" y="4"/>
                  </a:lnTo>
                  <a:lnTo>
                    <a:pt x="18" y="7"/>
                  </a:lnTo>
                  <a:lnTo>
                    <a:pt x="19" y="13"/>
                  </a:lnTo>
                  <a:lnTo>
                    <a:pt x="18" y="18"/>
                  </a:lnTo>
                  <a:lnTo>
                    <a:pt x="16" y="21"/>
                  </a:lnTo>
                  <a:lnTo>
                    <a:pt x="12" y="24"/>
                  </a:lnTo>
                  <a:lnTo>
                    <a:pt x="9" y="25"/>
                  </a:lnTo>
                  <a:lnTo>
                    <a:pt x="7" y="24"/>
                  </a:lnTo>
                  <a:lnTo>
                    <a:pt x="2" y="21"/>
                  </a:lnTo>
                  <a:lnTo>
                    <a:pt x="1" y="18"/>
                  </a:lnTo>
                  <a:lnTo>
                    <a:pt x="0" y="13"/>
                  </a:lnTo>
                  <a:lnTo>
                    <a:pt x="1" y="7"/>
                  </a:lnTo>
                  <a:lnTo>
                    <a:pt x="2" y="4"/>
                  </a:lnTo>
                  <a:lnTo>
                    <a:pt x="7" y="2"/>
                  </a:lnTo>
                  <a:lnTo>
                    <a:pt x="9"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79" name="Freeform 516"/>
            <p:cNvSpPr>
              <a:spLocks/>
            </p:cNvSpPr>
            <p:nvPr/>
          </p:nvSpPr>
          <p:spPr bwMode="auto">
            <a:xfrm>
              <a:off x="786" y="1761"/>
              <a:ext cx="10" cy="13"/>
            </a:xfrm>
            <a:custGeom>
              <a:avLst/>
              <a:gdLst>
                <a:gd name="T0" fmla="*/ 2 w 19"/>
                <a:gd name="T1" fmla="*/ 0 h 25"/>
                <a:gd name="T2" fmla="*/ 2 w 19"/>
                <a:gd name="T3" fmla="*/ 0 h 25"/>
                <a:gd name="T4" fmla="*/ 2 w 19"/>
                <a:gd name="T5" fmla="*/ 1 h 25"/>
                <a:gd name="T6" fmla="*/ 2 w 19"/>
                <a:gd name="T7" fmla="*/ 1 h 25"/>
                <a:gd name="T8" fmla="*/ 3 w 19"/>
                <a:gd name="T9" fmla="*/ 1 h 25"/>
                <a:gd name="T10" fmla="*/ 3 w 19"/>
                <a:gd name="T11" fmla="*/ 2 h 25"/>
                <a:gd name="T12" fmla="*/ 3 w 19"/>
                <a:gd name="T13" fmla="*/ 2 h 25"/>
                <a:gd name="T14" fmla="*/ 3 w 19"/>
                <a:gd name="T15" fmla="*/ 3 h 25"/>
                <a:gd name="T16" fmla="*/ 2 w 19"/>
                <a:gd name="T17" fmla="*/ 3 h 25"/>
                <a:gd name="T18" fmla="*/ 2 w 19"/>
                <a:gd name="T19" fmla="*/ 3 h 25"/>
                <a:gd name="T20" fmla="*/ 2 w 19"/>
                <a:gd name="T21" fmla="*/ 4 h 25"/>
                <a:gd name="T22" fmla="*/ 2 w 19"/>
                <a:gd name="T23" fmla="*/ 4 h 25"/>
                <a:gd name="T24" fmla="*/ 1 w 19"/>
                <a:gd name="T25" fmla="*/ 3 h 25"/>
                <a:gd name="T26" fmla="*/ 1 w 19"/>
                <a:gd name="T27" fmla="*/ 3 h 25"/>
                <a:gd name="T28" fmla="*/ 1 w 19"/>
                <a:gd name="T29" fmla="*/ 3 h 25"/>
                <a:gd name="T30" fmla="*/ 0 w 19"/>
                <a:gd name="T31" fmla="*/ 2 h 25"/>
                <a:gd name="T32" fmla="*/ 0 w 19"/>
                <a:gd name="T33" fmla="*/ 2 h 25"/>
                <a:gd name="T34" fmla="*/ 1 w 19"/>
                <a:gd name="T35" fmla="*/ 1 h 25"/>
                <a:gd name="T36" fmla="*/ 1 w 19"/>
                <a:gd name="T37" fmla="*/ 1 h 25"/>
                <a:gd name="T38" fmla="*/ 1 w 19"/>
                <a:gd name="T39" fmla="*/ 1 h 25"/>
                <a:gd name="T40" fmla="*/ 2 w 19"/>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
                <a:gd name="T64" fmla="*/ 0 h 25"/>
                <a:gd name="T65" fmla="*/ 19 w 19"/>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 h="25">
                  <a:moveTo>
                    <a:pt x="9" y="0"/>
                  </a:moveTo>
                  <a:lnTo>
                    <a:pt x="9" y="0"/>
                  </a:lnTo>
                  <a:lnTo>
                    <a:pt x="12" y="2"/>
                  </a:lnTo>
                  <a:lnTo>
                    <a:pt x="16" y="4"/>
                  </a:lnTo>
                  <a:lnTo>
                    <a:pt x="18" y="7"/>
                  </a:lnTo>
                  <a:lnTo>
                    <a:pt x="19" y="13"/>
                  </a:lnTo>
                  <a:lnTo>
                    <a:pt x="18" y="18"/>
                  </a:lnTo>
                  <a:lnTo>
                    <a:pt x="16" y="21"/>
                  </a:lnTo>
                  <a:lnTo>
                    <a:pt x="12" y="24"/>
                  </a:lnTo>
                  <a:lnTo>
                    <a:pt x="9" y="25"/>
                  </a:lnTo>
                  <a:lnTo>
                    <a:pt x="7" y="24"/>
                  </a:lnTo>
                  <a:lnTo>
                    <a:pt x="2" y="21"/>
                  </a:lnTo>
                  <a:lnTo>
                    <a:pt x="1" y="18"/>
                  </a:lnTo>
                  <a:lnTo>
                    <a:pt x="0" y="13"/>
                  </a:lnTo>
                  <a:lnTo>
                    <a:pt x="1" y="7"/>
                  </a:lnTo>
                  <a:lnTo>
                    <a:pt x="2" y="4"/>
                  </a:lnTo>
                  <a:lnTo>
                    <a:pt x="7" y="2"/>
                  </a:lnTo>
                  <a:lnTo>
                    <a:pt x="9"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80" name="Freeform 517"/>
            <p:cNvSpPr>
              <a:spLocks/>
            </p:cNvSpPr>
            <p:nvPr/>
          </p:nvSpPr>
          <p:spPr bwMode="auto">
            <a:xfrm>
              <a:off x="830" y="1761"/>
              <a:ext cx="9" cy="13"/>
            </a:xfrm>
            <a:custGeom>
              <a:avLst/>
              <a:gdLst>
                <a:gd name="T0" fmla="*/ 1 w 20"/>
                <a:gd name="T1" fmla="*/ 0 h 25"/>
                <a:gd name="T2" fmla="*/ 1 w 20"/>
                <a:gd name="T3" fmla="*/ 1 h 25"/>
                <a:gd name="T4" fmla="*/ 2 w 20"/>
                <a:gd name="T5" fmla="*/ 1 h 25"/>
                <a:gd name="T6" fmla="*/ 2 w 20"/>
                <a:gd name="T7" fmla="*/ 1 h 25"/>
                <a:gd name="T8" fmla="*/ 2 w 20"/>
                <a:gd name="T9" fmla="*/ 2 h 25"/>
                <a:gd name="T10" fmla="*/ 2 w 20"/>
                <a:gd name="T11" fmla="*/ 3 h 25"/>
                <a:gd name="T12" fmla="*/ 2 w 20"/>
                <a:gd name="T13" fmla="*/ 3 h 25"/>
                <a:gd name="T14" fmla="*/ 1 w 20"/>
                <a:gd name="T15" fmla="*/ 3 h 25"/>
                <a:gd name="T16" fmla="*/ 1 w 20"/>
                <a:gd name="T17" fmla="*/ 4 h 25"/>
                <a:gd name="T18" fmla="*/ 0 w 20"/>
                <a:gd name="T19" fmla="*/ 3 h 25"/>
                <a:gd name="T20" fmla="*/ 0 w 20"/>
                <a:gd name="T21" fmla="*/ 3 h 25"/>
                <a:gd name="T22" fmla="*/ 0 w 20"/>
                <a:gd name="T23" fmla="*/ 3 h 25"/>
                <a:gd name="T24" fmla="*/ 0 w 20"/>
                <a:gd name="T25" fmla="*/ 2 h 25"/>
                <a:gd name="T26" fmla="*/ 0 w 20"/>
                <a:gd name="T27" fmla="*/ 1 h 25"/>
                <a:gd name="T28" fmla="*/ 0 w 20"/>
                <a:gd name="T29" fmla="*/ 1 h 25"/>
                <a:gd name="T30" fmla="*/ 0 w 20"/>
                <a:gd name="T31" fmla="*/ 1 h 25"/>
                <a:gd name="T32" fmla="*/ 1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81" name="Freeform 518"/>
            <p:cNvSpPr>
              <a:spLocks/>
            </p:cNvSpPr>
            <p:nvPr/>
          </p:nvSpPr>
          <p:spPr bwMode="auto">
            <a:xfrm>
              <a:off x="830" y="1761"/>
              <a:ext cx="9" cy="13"/>
            </a:xfrm>
            <a:custGeom>
              <a:avLst/>
              <a:gdLst>
                <a:gd name="T0" fmla="*/ 1 w 20"/>
                <a:gd name="T1" fmla="*/ 0 h 25"/>
                <a:gd name="T2" fmla="*/ 1 w 20"/>
                <a:gd name="T3" fmla="*/ 0 h 25"/>
                <a:gd name="T4" fmla="*/ 1 w 20"/>
                <a:gd name="T5" fmla="*/ 1 h 25"/>
                <a:gd name="T6" fmla="*/ 2 w 20"/>
                <a:gd name="T7" fmla="*/ 1 h 25"/>
                <a:gd name="T8" fmla="*/ 2 w 20"/>
                <a:gd name="T9" fmla="*/ 1 h 25"/>
                <a:gd name="T10" fmla="*/ 2 w 20"/>
                <a:gd name="T11" fmla="*/ 2 h 25"/>
                <a:gd name="T12" fmla="*/ 2 w 20"/>
                <a:gd name="T13" fmla="*/ 2 h 25"/>
                <a:gd name="T14" fmla="*/ 2 w 20"/>
                <a:gd name="T15" fmla="*/ 3 h 25"/>
                <a:gd name="T16" fmla="*/ 2 w 20"/>
                <a:gd name="T17" fmla="*/ 3 h 25"/>
                <a:gd name="T18" fmla="*/ 1 w 20"/>
                <a:gd name="T19" fmla="*/ 3 h 25"/>
                <a:gd name="T20" fmla="*/ 1 w 20"/>
                <a:gd name="T21" fmla="*/ 4 h 25"/>
                <a:gd name="T22" fmla="*/ 1 w 20"/>
                <a:gd name="T23" fmla="*/ 4 h 25"/>
                <a:gd name="T24" fmla="*/ 0 w 20"/>
                <a:gd name="T25" fmla="*/ 3 h 25"/>
                <a:gd name="T26" fmla="*/ 0 w 20"/>
                <a:gd name="T27" fmla="*/ 3 h 25"/>
                <a:gd name="T28" fmla="*/ 0 w 20"/>
                <a:gd name="T29" fmla="*/ 3 h 25"/>
                <a:gd name="T30" fmla="*/ 0 w 20"/>
                <a:gd name="T31" fmla="*/ 2 h 25"/>
                <a:gd name="T32" fmla="*/ 0 w 20"/>
                <a:gd name="T33" fmla="*/ 2 h 25"/>
                <a:gd name="T34" fmla="*/ 0 w 20"/>
                <a:gd name="T35" fmla="*/ 1 h 25"/>
                <a:gd name="T36" fmla="*/ 0 w 20"/>
                <a:gd name="T37" fmla="*/ 1 h 25"/>
                <a:gd name="T38" fmla="*/ 0 w 20"/>
                <a:gd name="T39" fmla="*/ 1 h 25"/>
                <a:gd name="T40" fmla="*/ 1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82" name="Freeform 519"/>
            <p:cNvSpPr>
              <a:spLocks/>
            </p:cNvSpPr>
            <p:nvPr/>
          </p:nvSpPr>
          <p:spPr bwMode="auto">
            <a:xfrm>
              <a:off x="808" y="1761"/>
              <a:ext cx="10" cy="13"/>
            </a:xfrm>
            <a:custGeom>
              <a:avLst/>
              <a:gdLst>
                <a:gd name="T0" fmla="*/ 2 w 20"/>
                <a:gd name="T1" fmla="*/ 0 h 25"/>
                <a:gd name="T2" fmla="*/ 2 w 20"/>
                <a:gd name="T3" fmla="*/ 1 h 25"/>
                <a:gd name="T4" fmla="*/ 3 w 20"/>
                <a:gd name="T5" fmla="*/ 1 h 25"/>
                <a:gd name="T6" fmla="*/ 3 w 20"/>
                <a:gd name="T7" fmla="*/ 1 h 25"/>
                <a:gd name="T8" fmla="*/ 3 w 20"/>
                <a:gd name="T9" fmla="*/ 2 h 25"/>
                <a:gd name="T10" fmla="*/ 3 w 20"/>
                <a:gd name="T11" fmla="*/ 3 h 25"/>
                <a:gd name="T12" fmla="*/ 3 w 20"/>
                <a:gd name="T13" fmla="*/ 3 h 25"/>
                <a:gd name="T14" fmla="*/ 2 w 20"/>
                <a:gd name="T15" fmla="*/ 3 h 25"/>
                <a:gd name="T16" fmla="*/ 2 w 20"/>
                <a:gd name="T17" fmla="*/ 4 h 25"/>
                <a:gd name="T18" fmla="*/ 1 w 20"/>
                <a:gd name="T19" fmla="*/ 3 h 25"/>
                <a:gd name="T20" fmla="*/ 1 w 20"/>
                <a:gd name="T21" fmla="*/ 3 h 25"/>
                <a:gd name="T22" fmla="*/ 1 w 20"/>
                <a:gd name="T23" fmla="*/ 3 h 25"/>
                <a:gd name="T24" fmla="*/ 0 w 20"/>
                <a:gd name="T25" fmla="*/ 2 h 25"/>
                <a:gd name="T26" fmla="*/ 1 w 20"/>
                <a:gd name="T27" fmla="*/ 1 h 25"/>
                <a:gd name="T28" fmla="*/ 1 w 20"/>
                <a:gd name="T29" fmla="*/ 1 h 25"/>
                <a:gd name="T30" fmla="*/ 1 w 20"/>
                <a:gd name="T31" fmla="*/ 1 h 25"/>
                <a:gd name="T32" fmla="*/ 2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8" y="7"/>
                  </a:lnTo>
                  <a:lnTo>
                    <a:pt x="20" y="13"/>
                  </a:lnTo>
                  <a:lnTo>
                    <a:pt x="18" y="18"/>
                  </a:lnTo>
                  <a:lnTo>
                    <a:pt x="17" y="21"/>
                  </a:lnTo>
                  <a:lnTo>
                    <a:pt x="13" y="24"/>
                  </a:lnTo>
                  <a:lnTo>
                    <a:pt x="10" y="25"/>
                  </a:lnTo>
                  <a:lnTo>
                    <a:pt x="7" y="24"/>
                  </a:lnTo>
                  <a:lnTo>
                    <a:pt x="3" y="21"/>
                  </a:lnTo>
                  <a:lnTo>
                    <a:pt x="1" y="18"/>
                  </a:lnTo>
                  <a:lnTo>
                    <a:pt x="0" y="13"/>
                  </a:lnTo>
                  <a:lnTo>
                    <a:pt x="1"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83" name="Freeform 520"/>
            <p:cNvSpPr>
              <a:spLocks/>
            </p:cNvSpPr>
            <p:nvPr/>
          </p:nvSpPr>
          <p:spPr bwMode="auto">
            <a:xfrm>
              <a:off x="808" y="1761"/>
              <a:ext cx="10" cy="13"/>
            </a:xfrm>
            <a:custGeom>
              <a:avLst/>
              <a:gdLst>
                <a:gd name="T0" fmla="*/ 2 w 20"/>
                <a:gd name="T1" fmla="*/ 0 h 25"/>
                <a:gd name="T2" fmla="*/ 2 w 20"/>
                <a:gd name="T3" fmla="*/ 0 h 25"/>
                <a:gd name="T4" fmla="*/ 2 w 20"/>
                <a:gd name="T5" fmla="*/ 1 h 25"/>
                <a:gd name="T6" fmla="*/ 3 w 20"/>
                <a:gd name="T7" fmla="*/ 1 h 25"/>
                <a:gd name="T8" fmla="*/ 3 w 20"/>
                <a:gd name="T9" fmla="*/ 1 h 25"/>
                <a:gd name="T10" fmla="*/ 3 w 20"/>
                <a:gd name="T11" fmla="*/ 2 h 25"/>
                <a:gd name="T12" fmla="*/ 3 w 20"/>
                <a:gd name="T13" fmla="*/ 2 h 25"/>
                <a:gd name="T14" fmla="*/ 3 w 20"/>
                <a:gd name="T15" fmla="*/ 3 h 25"/>
                <a:gd name="T16" fmla="*/ 3 w 20"/>
                <a:gd name="T17" fmla="*/ 3 h 25"/>
                <a:gd name="T18" fmla="*/ 2 w 20"/>
                <a:gd name="T19" fmla="*/ 3 h 25"/>
                <a:gd name="T20" fmla="*/ 2 w 20"/>
                <a:gd name="T21" fmla="*/ 4 h 25"/>
                <a:gd name="T22" fmla="*/ 2 w 20"/>
                <a:gd name="T23" fmla="*/ 4 h 25"/>
                <a:gd name="T24" fmla="*/ 1 w 20"/>
                <a:gd name="T25" fmla="*/ 3 h 25"/>
                <a:gd name="T26" fmla="*/ 1 w 20"/>
                <a:gd name="T27" fmla="*/ 3 h 25"/>
                <a:gd name="T28" fmla="*/ 1 w 20"/>
                <a:gd name="T29" fmla="*/ 3 h 25"/>
                <a:gd name="T30" fmla="*/ 0 w 20"/>
                <a:gd name="T31" fmla="*/ 2 h 25"/>
                <a:gd name="T32" fmla="*/ 0 w 20"/>
                <a:gd name="T33" fmla="*/ 2 h 25"/>
                <a:gd name="T34" fmla="*/ 1 w 20"/>
                <a:gd name="T35" fmla="*/ 1 h 25"/>
                <a:gd name="T36" fmla="*/ 1 w 20"/>
                <a:gd name="T37" fmla="*/ 1 h 25"/>
                <a:gd name="T38" fmla="*/ 1 w 20"/>
                <a:gd name="T39" fmla="*/ 1 h 25"/>
                <a:gd name="T40" fmla="*/ 2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8" y="7"/>
                  </a:lnTo>
                  <a:lnTo>
                    <a:pt x="20" y="13"/>
                  </a:lnTo>
                  <a:lnTo>
                    <a:pt x="18" y="18"/>
                  </a:lnTo>
                  <a:lnTo>
                    <a:pt x="17" y="21"/>
                  </a:lnTo>
                  <a:lnTo>
                    <a:pt x="13" y="24"/>
                  </a:lnTo>
                  <a:lnTo>
                    <a:pt x="10" y="25"/>
                  </a:lnTo>
                  <a:lnTo>
                    <a:pt x="7" y="24"/>
                  </a:lnTo>
                  <a:lnTo>
                    <a:pt x="3" y="21"/>
                  </a:lnTo>
                  <a:lnTo>
                    <a:pt x="1" y="18"/>
                  </a:lnTo>
                  <a:lnTo>
                    <a:pt x="0" y="13"/>
                  </a:lnTo>
                  <a:lnTo>
                    <a:pt x="1"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84" name="Freeform 521"/>
            <p:cNvSpPr>
              <a:spLocks/>
            </p:cNvSpPr>
            <p:nvPr/>
          </p:nvSpPr>
          <p:spPr bwMode="auto">
            <a:xfrm>
              <a:off x="903" y="1784"/>
              <a:ext cx="13" cy="17"/>
            </a:xfrm>
            <a:custGeom>
              <a:avLst/>
              <a:gdLst>
                <a:gd name="T0" fmla="*/ 2 w 25"/>
                <a:gd name="T1" fmla="*/ 0 h 34"/>
                <a:gd name="T2" fmla="*/ 3 w 25"/>
                <a:gd name="T3" fmla="*/ 1 h 34"/>
                <a:gd name="T4" fmla="*/ 3 w 25"/>
                <a:gd name="T5" fmla="*/ 1 h 34"/>
                <a:gd name="T6" fmla="*/ 3 w 25"/>
                <a:gd name="T7" fmla="*/ 2 h 34"/>
                <a:gd name="T8" fmla="*/ 4 w 25"/>
                <a:gd name="T9" fmla="*/ 3 h 34"/>
                <a:gd name="T10" fmla="*/ 3 w 25"/>
                <a:gd name="T11" fmla="*/ 3 h 34"/>
                <a:gd name="T12" fmla="*/ 3 w 25"/>
                <a:gd name="T13" fmla="*/ 4 h 34"/>
                <a:gd name="T14" fmla="*/ 3 w 25"/>
                <a:gd name="T15" fmla="*/ 4 h 34"/>
                <a:gd name="T16" fmla="*/ 2 w 25"/>
                <a:gd name="T17" fmla="*/ 5 h 34"/>
                <a:gd name="T18" fmla="*/ 2 w 25"/>
                <a:gd name="T19" fmla="*/ 4 h 34"/>
                <a:gd name="T20" fmla="*/ 1 w 25"/>
                <a:gd name="T21" fmla="*/ 4 h 34"/>
                <a:gd name="T22" fmla="*/ 1 w 25"/>
                <a:gd name="T23" fmla="*/ 3 h 34"/>
                <a:gd name="T24" fmla="*/ 0 w 25"/>
                <a:gd name="T25" fmla="*/ 3 h 34"/>
                <a:gd name="T26" fmla="*/ 1 w 25"/>
                <a:gd name="T27" fmla="*/ 2 h 34"/>
                <a:gd name="T28" fmla="*/ 1 w 25"/>
                <a:gd name="T29" fmla="*/ 1 h 34"/>
                <a:gd name="T30" fmla="*/ 2 w 25"/>
                <a:gd name="T31" fmla="*/ 1 h 34"/>
                <a:gd name="T32" fmla="*/ 2 w 25"/>
                <a:gd name="T33" fmla="*/ 0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
                <a:gd name="T52" fmla="*/ 0 h 34"/>
                <a:gd name="T53" fmla="*/ 25 w 25"/>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 h="34">
                  <a:moveTo>
                    <a:pt x="13" y="0"/>
                  </a:moveTo>
                  <a:lnTo>
                    <a:pt x="17" y="2"/>
                  </a:lnTo>
                  <a:lnTo>
                    <a:pt x="21" y="4"/>
                  </a:lnTo>
                  <a:lnTo>
                    <a:pt x="24" y="10"/>
                  </a:lnTo>
                  <a:lnTo>
                    <a:pt x="25" y="17"/>
                  </a:lnTo>
                  <a:lnTo>
                    <a:pt x="24" y="24"/>
                  </a:lnTo>
                  <a:lnTo>
                    <a:pt x="21" y="29"/>
                  </a:lnTo>
                  <a:lnTo>
                    <a:pt x="17" y="32"/>
                  </a:lnTo>
                  <a:lnTo>
                    <a:pt x="13" y="34"/>
                  </a:lnTo>
                  <a:lnTo>
                    <a:pt x="9" y="32"/>
                  </a:lnTo>
                  <a:lnTo>
                    <a:pt x="5" y="29"/>
                  </a:lnTo>
                  <a:lnTo>
                    <a:pt x="2" y="24"/>
                  </a:lnTo>
                  <a:lnTo>
                    <a:pt x="0" y="17"/>
                  </a:lnTo>
                  <a:lnTo>
                    <a:pt x="2" y="10"/>
                  </a:lnTo>
                  <a:lnTo>
                    <a:pt x="5" y="4"/>
                  </a:lnTo>
                  <a:lnTo>
                    <a:pt x="9" y="2"/>
                  </a:lnTo>
                  <a:lnTo>
                    <a:pt x="1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85" name="Freeform 522"/>
            <p:cNvSpPr>
              <a:spLocks/>
            </p:cNvSpPr>
            <p:nvPr/>
          </p:nvSpPr>
          <p:spPr bwMode="auto">
            <a:xfrm>
              <a:off x="903" y="1784"/>
              <a:ext cx="13" cy="17"/>
            </a:xfrm>
            <a:custGeom>
              <a:avLst/>
              <a:gdLst>
                <a:gd name="T0" fmla="*/ 2 w 25"/>
                <a:gd name="T1" fmla="*/ 0 h 34"/>
                <a:gd name="T2" fmla="*/ 2 w 25"/>
                <a:gd name="T3" fmla="*/ 0 h 34"/>
                <a:gd name="T4" fmla="*/ 3 w 25"/>
                <a:gd name="T5" fmla="*/ 1 h 34"/>
                <a:gd name="T6" fmla="*/ 3 w 25"/>
                <a:gd name="T7" fmla="*/ 1 h 34"/>
                <a:gd name="T8" fmla="*/ 3 w 25"/>
                <a:gd name="T9" fmla="*/ 2 h 34"/>
                <a:gd name="T10" fmla="*/ 4 w 25"/>
                <a:gd name="T11" fmla="*/ 3 h 34"/>
                <a:gd name="T12" fmla="*/ 4 w 25"/>
                <a:gd name="T13" fmla="*/ 3 h 34"/>
                <a:gd name="T14" fmla="*/ 3 w 25"/>
                <a:gd name="T15" fmla="*/ 3 h 34"/>
                <a:gd name="T16" fmla="*/ 3 w 25"/>
                <a:gd name="T17" fmla="*/ 4 h 34"/>
                <a:gd name="T18" fmla="*/ 3 w 25"/>
                <a:gd name="T19" fmla="*/ 4 h 34"/>
                <a:gd name="T20" fmla="*/ 2 w 25"/>
                <a:gd name="T21" fmla="*/ 5 h 34"/>
                <a:gd name="T22" fmla="*/ 2 w 25"/>
                <a:gd name="T23" fmla="*/ 5 h 34"/>
                <a:gd name="T24" fmla="*/ 2 w 25"/>
                <a:gd name="T25" fmla="*/ 4 h 34"/>
                <a:gd name="T26" fmla="*/ 1 w 25"/>
                <a:gd name="T27" fmla="*/ 4 h 34"/>
                <a:gd name="T28" fmla="*/ 1 w 25"/>
                <a:gd name="T29" fmla="*/ 3 h 34"/>
                <a:gd name="T30" fmla="*/ 0 w 25"/>
                <a:gd name="T31" fmla="*/ 3 h 34"/>
                <a:gd name="T32" fmla="*/ 0 w 25"/>
                <a:gd name="T33" fmla="*/ 3 h 34"/>
                <a:gd name="T34" fmla="*/ 1 w 25"/>
                <a:gd name="T35" fmla="*/ 2 h 34"/>
                <a:gd name="T36" fmla="*/ 1 w 25"/>
                <a:gd name="T37" fmla="*/ 1 h 34"/>
                <a:gd name="T38" fmla="*/ 2 w 25"/>
                <a:gd name="T39" fmla="*/ 1 h 34"/>
                <a:gd name="T40" fmla="*/ 2 w 25"/>
                <a:gd name="T41" fmla="*/ 0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
                <a:gd name="T64" fmla="*/ 0 h 34"/>
                <a:gd name="T65" fmla="*/ 25 w 25"/>
                <a:gd name="T66" fmla="*/ 34 h 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 h="34">
                  <a:moveTo>
                    <a:pt x="13" y="0"/>
                  </a:moveTo>
                  <a:lnTo>
                    <a:pt x="13" y="0"/>
                  </a:lnTo>
                  <a:lnTo>
                    <a:pt x="17" y="2"/>
                  </a:lnTo>
                  <a:lnTo>
                    <a:pt x="21" y="4"/>
                  </a:lnTo>
                  <a:lnTo>
                    <a:pt x="24" y="10"/>
                  </a:lnTo>
                  <a:lnTo>
                    <a:pt x="25" y="17"/>
                  </a:lnTo>
                  <a:lnTo>
                    <a:pt x="24" y="24"/>
                  </a:lnTo>
                  <a:lnTo>
                    <a:pt x="21" y="29"/>
                  </a:lnTo>
                  <a:lnTo>
                    <a:pt x="17" y="32"/>
                  </a:lnTo>
                  <a:lnTo>
                    <a:pt x="13" y="34"/>
                  </a:lnTo>
                  <a:lnTo>
                    <a:pt x="9" y="32"/>
                  </a:lnTo>
                  <a:lnTo>
                    <a:pt x="5" y="29"/>
                  </a:lnTo>
                  <a:lnTo>
                    <a:pt x="2" y="24"/>
                  </a:lnTo>
                  <a:lnTo>
                    <a:pt x="0" y="17"/>
                  </a:lnTo>
                  <a:lnTo>
                    <a:pt x="2" y="10"/>
                  </a:lnTo>
                  <a:lnTo>
                    <a:pt x="5" y="4"/>
                  </a:lnTo>
                  <a:lnTo>
                    <a:pt x="9" y="2"/>
                  </a:lnTo>
                  <a:lnTo>
                    <a:pt x="13"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29050" name="Group 523"/>
          <p:cNvGrpSpPr>
            <a:grpSpLocks/>
          </p:cNvGrpSpPr>
          <p:nvPr/>
        </p:nvGrpSpPr>
        <p:grpSpPr bwMode="auto">
          <a:xfrm>
            <a:off x="1598613" y="2533650"/>
            <a:ext cx="538162" cy="547688"/>
            <a:chOff x="1178" y="1472"/>
            <a:chExt cx="339" cy="345"/>
          </a:xfrm>
        </p:grpSpPr>
        <p:sp>
          <p:nvSpPr>
            <p:cNvPr id="129886" name="Freeform 524"/>
            <p:cNvSpPr>
              <a:spLocks/>
            </p:cNvSpPr>
            <p:nvPr/>
          </p:nvSpPr>
          <p:spPr bwMode="auto">
            <a:xfrm>
              <a:off x="1178" y="1472"/>
              <a:ext cx="339" cy="345"/>
            </a:xfrm>
            <a:custGeom>
              <a:avLst/>
              <a:gdLst>
                <a:gd name="T0" fmla="*/ 19 w 678"/>
                <a:gd name="T1" fmla="*/ 0 h 690"/>
                <a:gd name="T2" fmla="*/ 85 w 678"/>
                <a:gd name="T3" fmla="*/ 0 h 690"/>
                <a:gd name="T4" fmla="*/ 85 w 678"/>
                <a:gd name="T5" fmla="*/ 75 h 690"/>
                <a:gd name="T6" fmla="*/ 72 w 678"/>
                <a:gd name="T7" fmla="*/ 87 h 690"/>
                <a:gd name="T8" fmla="*/ 0 w 678"/>
                <a:gd name="T9" fmla="*/ 87 h 690"/>
                <a:gd name="T10" fmla="*/ 0 w 678"/>
                <a:gd name="T11" fmla="*/ 8 h 690"/>
                <a:gd name="T12" fmla="*/ 19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8" y="0"/>
                  </a:moveTo>
                  <a:lnTo>
                    <a:pt x="678" y="0"/>
                  </a:lnTo>
                  <a:lnTo>
                    <a:pt x="678" y="598"/>
                  </a:lnTo>
                  <a:lnTo>
                    <a:pt x="569" y="690"/>
                  </a:lnTo>
                  <a:lnTo>
                    <a:pt x="0" y="690"/>
                  </a:lnTo>
                  <a:lnTo>
                    <a:pt x="0" y="64"/>
                  </a:lnTo>
                  <a:lnTo>
                    <a:pt x="1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87" name="Freeform 525"/>
            <p:cNvSpPr>
              <a:spLocks/>
            </p:cNvSpPr>
            <p:nvPr/>
          </p:nvSpPr>
          <p:spPr bwMode="auto">
            <a:xfrm>
              <a:off x="1178" y="1472"/>
              <a:ext cx="339" cy="345"/>
            </a:xfrm>
            <a:custGeom>
              <a:avLst/>
              <a:gdLst>
                <a:gd name="T0" fmla="*/ 19 w 678"/>
                <a:gd name="T1" fmla="*/ 0 h 690"/>
                <a:gd name="T2" fmla="*/ 85 w 678"/>
                <a:gd name="T3" fmla="*/ 0 h 690"/>
                <a:gd name="T4" fmla="*/ 85 w 678"/>
                <a:gd name="T5" fmla="*/ 75 h 690"/>
                <a:gd name="T6" fmla="*/ 72 w 678"/>
                <a:gd name="T7" fmla="*/ 87 h 690"/>
                <a:gd name="T8" fmla="*/ 0 w 678"/>
                <a:gd name="T9" fmla="*/ 87 h 690"/>
                <a:gd name="T10" fmla="*/ 0 w 678"/>
                <a:gd name="T11" fmla="*/ 8 h 690"/>
                <a:gd name="T12" fmla="*/ 19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8" y="0"/>
                  </a:moveTo>
                  <a:lnTo>
                    <a:pt x="678" y="0"/>
                  </a:lnTo>
                  <a:lnTo>
                    <a:pt x="678" y="598"/>
                  </a:lnTo>
                  <a:lnTo>
                    <a:pt x="569" y="690"/>
                  </a:lnTo>
                  <a:lnTo>
                    <a:pt x="0" y="690"/>
                  </a:lnTo>
                  <a:lnTo>
                    <a:pt x="0" y="64"/>
                  </a:lnTo>
                  <a:lnTo>
                    <a:pt x="148"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88" name="Rectangle 526"/>
            <p:cNvSpPr>
              <a:spLocks noChangeArrowheads="1"/>
            </p:cNvSpPr>
            <p:nvPr/>
          </p:nvSpPr>
          <p:spPr bwMode="auto">
            <a:xfrm>
              <a:off x="1202" y="1630"/>
              <a:ext cx="87" cy="15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89" name="Rectangle 527"/>
            <p:cNvSpPr>
              <a:spLocks noChangeArrowheads="1"/>
            </p:cNvSpPr>
            <p:nvPr/>
          </p:nvSpPr>
          <p:spPr bwMode="auto">
            <a:xfrm>
              <a:off x="1309" y="1629"/>
              <a:ext cx="67" cy="12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0" name="Rectangle 528"/>
            <p:cNvSpPr>
              <a:spLocks noChangeArrowheads="1"/>
            </p:cNvSpPr>
            <p:nvPr/>
          </p:nvSpPr>
          <p:spPr bwMode="auto">
            <a:xfrm>
              <a:off x="1182" y="1508"/>
              <a:ext cx="280" cy="30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891" name="Rectangle 529"/>
            <p:cNvSpPr>
              <a:spLocks noChangeArrowheads="1"/>
            </p:cNvSpPr>
            <p:nvPr/>
          </p:nvSpPr>
          <p:spPr bwMode="auto">
            <a:xfrm>
              <a:off x="1182" y="1508"/>
              <a:ext cx="280" cy="30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2" name="Rectangle 530"/>
            <p:cNvSpPr>
              <a:spLocks noChangeArrowheads="1"/>
            </p:cNvSpPr>
            <p:nvPr/>
          </p:nvSpPr>
          <p:spPr bwMode="auto">
            <a:xfrm>
              <a:off x="1204" y="1632"/>
              <a:ext cx="84" cy="15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893" name="Rectangle 531"/>
            <p:cNvSpPr>
              <a:spLocks noChangeArrowheads="1"/>
            </p:cNvSpPr>
            <p:nvPr/>
          </p:nvSpPr>
          <p:spPr bwMode="auto">
            <a:xfrm>
              <a:off x="1204" y="1632"/>
              <a:ext cx="84" cy="15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4" name="Rectangle 532"/>
            <p:cNvSpPr>
              <a:spLocks noChangeArrowheads="1"/>
            </p:cNvSpPr>
            <p:nvPr/>
          </p:nvSpPr>
          <p:spPr bwMode="auto">
            <a:xfrm>
              <a:off x="1310" y="1631"/>
              <a:ext cx="64" cy="11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895" name="Rectangle 533"/>
            <p:cNvSpPr>
              <a:spLocks noChangeArrowheads="1"/>
            </p:cNvSpPr>
            <p:nvPr/>
          </p:nvSpPr>
          <p:spPr bwMode="auto">
            <a:xfrm>
              <a:off x="1310" y="1631"/>
              <a:ext cx="64" cy="11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6" name="Rectangle 534"/>
            <p:cNvSpPr>
              <a:spLocks noChangeArrowheads="1"/>
            </p:cNvSpPr>
            <p:nvPr/>
          </p:nvSpPr>
          <p:spPr bwMode="auto">
            <a:xfrm>
              <a:off x="1194" y="1570"/>
              <a:ext cx="109"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7" name="Rectangle 535"/>
            <p:cNvSpPr>
              <a:spLocks noChangeArrowheads="1"/>
            </p:cNvSpPr>
            <p:nvPr/>
          </p:nvSpPr>
          <p:spPr bwMode="auto">
            <a:xfrm>
              <a:off x="1192" y="1586"/>
              <a:ext cx="248"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8" name="Rectangle 536"/>
            <p:cNvSpPr>
              <a:spLocks noChangeArrowheads="1"/>
            </p:cNvSpPr>
            <p:nvPr/>
          </p:nvSpPr>
          <p:spPr bwMode="auto">
            <a:xfrm>
              <a:off x="1194" y="1599"/>
              <a:ext cx="247"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9" name="Rectangle 537"/>
            <p:cNvSpPr>
              <a:spLocks noChangeArrowheads="1"/>
            </p:cNvSpPr>
            <p:nvPr/>
          </p:nvSpPr>
          <p:spPr bwMode="auto">
            <a:xfrm>
              <a:off x="1194" y="1557"/>
              <a:ext cx="109"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0" name="Rectangle 538"/>
            <p:cNvSpPr>
              <a:spLocks noChangeArrowheads="1"/>
            </p:cNvSpPr>
            <p:nvPr/>
          </p:nvSpPr>
          <p:spPr bwMode="auto">
            <a:xfrm>
              <a:off x="1194" y="1544"/>
              <a:ext cx="109"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1" name="Rectangle 539"/>
            <p:cNvSpPr>
              <a:spLocks noChangeArrowheads="1"/>
            </p:cNvSpPr>
            <p:nvPr/>
          </p:nvSpPr>
          <p:spPr bwMode="auto">
            <a:xfrm>
              <a:off x="1194" y="1531"/>
              <a:ext cx="109"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2" name="Rectangle 540"/>
            <p:cNvSpPr>
              <a:spLocks noChangeArrowheads="1"/>
            </p:cNvSpPr>
            <p:nvPr/>
          </p:nvSpPr>
          <p:spPr bwMode="auto">
            <a:xfrm>
              <a:off x="1194" y="1518"/>
              <a:ext cx="109"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3" name="Rectangle 541"/>
            <p:cNvSpPr>
              <a:spLocks noChangeArrowheads="1"/>
            </p:cNvSpPr>
            <p:nvPr/>
          </p:nvSpPr>
          <p:spPr bwMode="auto">
            <a:xfrm>
              <a:off x="1329" y="1570"/>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4" name="Rectangle 542"/>
            <p:cNvSpPr>
              <a:spLocks noChangeArrowheads="1"/>
            </p:cNvSpPr>
            <p:nvPr/>
          </p:nvSpPr>
          <p:spPr bwMode="auto">
            <a:xfrm>
              <a:off x="1329" y="1557"/>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5" name="Rectangle 543"/>
            <p:cNvSpPr>
              <a:spLocks noChangeArrowheads="1"/>
            </p:cNvSpPr>
            <p:nvPr/>
          </p:nvSpPr>
          <p:spPr bwMode="auto">
            <a:xfrm>
              <a:off x="1329" y="1544"/>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6" name="Rectangle 544"/>
            <p:cNvSpPr>
              <a:spLocks noChangeArrowheads="1"/>
            </p:cNvSpPr>
            <p:nvPr/>
          </p:nvSpPr>
          <p:spPr bwMode="auto">
            <a:xfrm>
              <a:off x="1329" y="1531"/>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7" name="Rectangle 545"/>
            <p:cNvSpPr>
              <a:spLocks noChangeArrowheads="1"/>
            </p:cNvSpPr>
            <p:nvPr/>
          </p:nvSpPr>
          <p:spPr bwMode="auto">
            <a:xfrm>
              <a:off x="1329" y="1518"/>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8" name="Freeform 546"/>
            <p:cNvSpPr>
              <a:spLocks/>
            </p:cNvSpPr>
            <p:nvPr/>
          </p:nvSpPr>
          <p:spPr bwMode="auto">
            <a:xfrm>
              <a:off x="1467" y="1484"/>
              <a:ext cx="45" cy="323"/>
            </a:xfrm>
            <a:custGeom>
              <a:avLst/>
              <a:gdLst>
                <a:gd name="T0" fmla="*/ 0 w 88"/>
                <a:gd name="T1" fmla="*/ 6 h 647"/>
                <a:gd name="T2" fmla="*/ 0 w 88"/>
                <a:gd name="T3" fmla="*/ 80 h 647"/>
                <a:gd name="T4" fmla="*/ 12 w 88"/>
                <a:gd name="T5" fmla="*/ 71 h 647"/>
                <a:gd name="T6" fmla="*/ 12 w 88"/>
                <a:gd name="T7" fmla="*/ 0 h 647"/>
                <a:gd name="T8" fmla="*/ 0 w 88"/>
                <a:gd name="T9" fmla="*/ 6 h 647"/>
                <a:gd name="T10" fmla="*/ 0 60000 65536"/>
                <a:gd name="T11" fmla="*/ 0 60000 65536"/>
                <a:gd name="T12" fmla="*/ 0 60000 65536"/>
                <a:gd name="T13" fmla="*/ 0 60000 65536"/>
                <a:gd name="T14" fmla="*/ 0 60000 65536"/>
                <a:gd name="T15" fmla="*/ 0 w 88"/>
                <a:gd name="T16" fmla="*/ 0 h 647"/>
                <a:gd name="T17" fmla="*/ 88 w 88"/>
                <a:gd name="T18" fmla="*/ 647 h 647"/>
              </a:gdLst>
              <a:ahLst/>
              <a:cxnLst>
                <a:cxn ang="T10">
                  <a:pos x="T0" y="T1"/>
                </a:cxn>
                <a:cxn ang="T11">
                  <a:pos x="T2" y="T3"/>
                </a:cxn>
                <a:cxn ang="T12">
                  <a:pos x="T4" y="T5"/>
                </a:cxn>
                <a:cxn ang="T13">
                  <a:pos x="T6" y="T7"/>
                </a:cxn>
                <a:cxn ang="T14">
                  <a:pos x="T8" y="T9"/>
                </a:cxn>
              </a:cxnLst>
              <a:rect l="T15" t="T16" r="T17" b="T18"/>
              <a:pathLst>
                <a:path w="88" h="647">
                  <a:moveTo>
                    <a:pt x="0" y="49"/>
                  </a:moveTo>
                  <a:lnTo>
                    <a:pt x="0" y="647"/>
                  </a:lnTo>
                  <a:lnTo>
                    <a:pt x="88" y="571"/>
                  </a:lnTo>
                  <a:lnTo>
                    <a:pt x="88" y="0"/>
                  </a:lnTo>
                  <a:lnTo>
                    <a:pt x="0" y="4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09" name="Freeform 547"/>
            <p:cNvSpPr>
              <a:spLocks/>
            </p:cNvSpPr>
            <p:nvPr/>
          </p:nvSpPr>
          <p:spPr bwMode="auto">
            <a:xfrm>
              <a:off x="1467" y="1484"/>
              <a:ext cx="45" cy="323"/>
            </a:xfrm>
            <a:custGeom>
              <a:avLst/>
              <a:gdLst>
                <a:gd name="T0" fmla="*/ 0 w 88"/>
                <a:gd name="T1" fmla="*/ 6 h 647"/>
                <a:gd name="T2" fmla="*/ 0 w 88"/>
                <a:gd name="T3" fmla="*/ 80 h 647"/>
                <a:gd name="T4" fmla="*/ 12 w 88"/>
                <a:gd name="T5" fmla="*/ 71 h 647"/>
                <a:gd name="T6" fmla="*/ 12 w 88"/>
                <a:gd name="T7" fmla="*/ 0 h 647"/>
                <a:gd name="T8" fmla="*/ 0 w 88"/>
                <a:gd name="T9" fmla="*/ 6 h 647"/>
                <a:gd name="T10" fmla="*/ 0 60000 65536"/>
                <a:gd name="T11" fmla="*/ 0 60000 65536"/>
                <a:gd name="T12" fmla="*/ 0 60000 65536"/>
                <a:gd name="T13" fmla="*/ 0 60000 65536"/>
                <a:gd name="T14" fmla="*/ 0 60000 65536"/>
                <a:gd name="T15" fmla="*/ 0 w 88"/>
                <a:gd name="T16" fmla="*/ 0 h 647"/>
                <a:gd name="T17" fmla="*/ 88 w 88"/>
                <a:gd name="T18" fmla="*/ 647 h 647"/>
              </a:gdLst>
              <a:ahLst/>
              <a:cxnLst>
                <a:cxn ang="T10">
                  <a:pos x="T0" y="T1"/>
                </a:cxn>
                <a:cxn ang="T11">
                  <a:pos x="T2" y="T3"/>
                </a:cxn>
                <a:cxn ang="T12">
                  <a:pos x="T4" y="T5"/>
                </a:cxn>
                <a:cxn ang="T13">
                  <a:pos x="T6" y="T7"/>
                </a:cxn>
                <a:cxn ang="T14">
                  <a:pos x="T8" y="T9"/>
                </a:cxn>
              </a:cxnLst>
              <a:rect l="T15" t="T16" r="T17" b="T18"/>
              <a:pathLst>
                <a:path w="88" h="647">
                  <a:moveTo>
                    <a:pt x="0" y="49"/>
                  </a:moveTo>
                  <a:lnTo>
                    <a:pt x="0" y="647"/>
                  </a:lnTo>
                  <a:lnTo>
                    <a:pt x="88" y="571"/>
                  </a:lnTo>
                  <a:lnTo>
                    <a:pt x="88" y="0"/>
                  </a:lnTo>
                  <a:lnTo>
                    <a:pt x="0" y="49"/>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0" name="Freeform 548"/>
            <p:cNvSpPr>
              <a:spLocks/>
            </p:cNvSpPr>
            <p:nvPr/>
          </p:nvSpPr>
          <p:spPr bwMode="auto">
            <a:xfrm>
              <a:off x="1192" y="1477"/>
              <a:ext cx="320" cy="25"/>
            </a:xfrm>
            <a:custGeom>
              <a:avLst/>
              <a:gdLst>
                <a:gd name="T0" fmla="*/ 0 w 640"/>
                <a:gd name="T1" fmla="*/ 7 h 50"/>
                <a:gd name="T2" fmla="*/ 69 w 640"/>
                <a:gd name="T3" fmla="*/ 7 h 50"/>
                <a:gd name="T4" fmla="*/ 80 w 640"/>
                <a:gd name="T5" fmla="*/ 0 h 50"/>
                <a:gd name="T6" fmla="*/ 16 w 640"/>
                <a:gd name="T7" fmla="*/ 0 h 50"/>
                <a:gd name="T8" fmla="*/ 0 w 640"/>
                <a:gd name="T9" fmla="*/ 7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11" name="Freeform 549"/>
            <p:cNvSpPr>
              <a:spLocks/>
            </p:cNvSpPr>
            <p:nvPr/>
          </p:nvSpPr>
          <p:spPr bwMode="auto">
            <a:xfrm>
              <a:off x="1192" y="1477"/>
              <a:ext cx="320" cy="25"/>
            </a:xfrm>
            <a:custGeom>
              <a:avLst/>
              <a:gdLst>
                <a:gd name="T0" fmla="*/ 0 w 640"/>
                <a:gd name="T1" fmla="*/ 7 h 50"/>
                <a:gd name="T2" fmla="*/ 69 w 640"/>
                <a:gd name="T3" fmla="*/ 7 h 50"/>
                <a:gd name="T4" fmla="*/ 80 w 640"/>
                <a:gd name="T5" fmla="*/ 0 h 50"/>
                <a:gd name="T6" fmla="*/ 16 w 640"/>
                <a:gd name="T7" fmla="*/ 0 h 50"/>
                <a:gd name="T8" fmla="*/ 0 w 640"/>
                <a:gd name="T9" fmla="*/ 7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2" name="Rectangle 550"/>
            <p:cNvSpPr>
              <a:spLocks noChangeArrowheads="1"/>
            </p:cNvSpPr>
            <p:nvPr/>
          </p:nvSpPr>
          <p:spPr bwMode="auto">
            <a:xfrm>
              <a:off x="1252" y="1646"/>
              <a:ext cx="24"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3" name="Rectangle 551"/>
            <p:cNvSpPr>
              <a:spLocks noChangeArrowheads="1"/>
            </p:cNvSpPr>
            <p:nvPr/>
          </p:nvSpPr>
          <p:spPr bwMode="auto">
            <a:xfrm>
              <a:off x="1252" y="1646"/>
              <a:ext cx="24"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4" name="Rectangle 552"/>
            <p:cNvSpPr>
              <a:spLocks noChangeArrowheads="1"/>
            </p:cNvSpPr>
            <p:nvPr/>
          </p:nvSpPr>
          <p:spPr bwMode="auto">
            <a:xfrm>
              <a:off x="1318" y="1641"/>
              <a:ext cx="19"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5" name="Rectangle 553"/>
            <p:cNvSpPr>
              <a:spLocks noChangeArrowheads="1"/>
            </p:cNvSpPr>
            <p:nvPr/>
          </p:nvSpPr>
          <p:spPr bwMode="auto">
            <a:xfrm>
              <a:off x="1318" y="1641"/>
              <a:ext cx="19"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6" name="Rectangle 554"/>
            <p:cNvSpPr>
              <a:spLocks noChangeArrowheads="1"/>
            </p:cNvSpPr>
            <p:nvPr/>
          </p:nvSpPr>
          <p:spPr bwMode="auto">
            <a:xfrm>
              <a:off x="1346" y="1639"/>
              <a:ext cx="19"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7" name="Rectangle 555"/>
            <p:cNvSpPr>
              <a:spLocks noChangeArrowheads="1"/>
            </p:cNvSpPr>
            <p:nvPr/>
          </p:nvSpPr>
          <p:spPr bwMode="auto">
            <a:xfrm>
              <a:off x="1346" y="1639"/>
              <a:ext cx="19"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8" name="Rectangle 556"/>
            <p:cNvSpPr>
              <a:spLocks noChangeArrowheads="1"/>
            </p:cNvSpPr>
            <p:nvPr/>
          </p:nvSpPr>
          <p:spPr bwMode="auto">
            <a:xfrm>
              <a:off x="1343" y="1682"/>
              <a:ext cx="19"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9" name="Rectangle 557"/>
            <p:cNvSpPr>
              <a:spLocks noChangeArrowheads="1"/>
            </p:cNvSpPr>
            <p:nvPr/>
          </p:nvSpPr>
          <p:spPr bwMode="auto">
            <a:xfrm>
              <a:off x="1343" y="1682"/>
              <a:ext cx="19" cy="29"/>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0" name="Rectangle 558"/>
            <p:cNvSpPr>
              <a:spLocks noChangeArrowheads="1"/>
            </p:cNvSpPr>
            <p:nvPr/>
          </p:nvSpPr>
          <p:spPr bwMode="auto">
            <a:xfrm>
              <a:off x="1215" y="1645"/>
              <a:ext cx="22" cy="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1" name="Rectangle 559"/>
            <p:cNvSpPr>
              <a:spLocks noChangeArrowheads="1"/>
            </p:cNvSpPr>
            <p:nvPr/>
          </p:nvSpPr>
          <p:spPr bwMode="auto">
            <a:xfrm>
              <a:off x="1215" y="1645"/>
              <a:ext cx="22" cy="3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2" name="Rectangle 560"/>
            <p:cNvSpPr>
              <a:spLocks noChangeArrowheads="1"/>
            </p:cNvSpPr>
            <p:nvPr/>
          </p:nvSpPr>
          <p:spPr bwMode="auto">
            <a:xfrm>
              <a:off x="1318" y="1680"/>
              <a:ext cx="16"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3" name="Rectangle 561"/>
            <p:cNvSpPr>
              <a:spLocks noChangeArrowheads="1"/>
            </p:cNvSpPr>
            <p:nvPr/>
          </p:nvSpPr>
          <p:spPr bwMode="auto">
            <a:xfrm>
              <a:off x="1318" y="1680"/>
              <a:ext cx="16"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4" name="Rectangle 562"/>
            <p:cNvSpPr>
              <a:spLocks noChangeArrowheads="1"/>
            </p:cNvSpPr>
            <p:nvPr/>
          </p:nvSpPr>
          <p:spPr bwMode="auto">
            <a:xfrm>
              <a:off x="1424" y="1632"/>
              <a:ext cx="14" cy="1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5" name="Rectangle 563"/>
            <p:cNvSpPr>
              <a:spLocks noChangeArrowheads="1"/>
            </p:cNvSpPr>
            <p:nvPr/>
          </p:nvSpPr>
          <p:spPr bwMode="auto">
            <a:xfrm>
              <a:off x="1424" y="1632"/>
              <a:ext cx="14" cy="1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6" name="Rectangle 564"/>
            <p:cNvSpPr>
              <a:spLocks noChangeArrowheads="1"/>
            </p:cNvSpPr>
            <p:nvPr/>
          </p:nvSpPr>
          <p:spPr bwMode="auto">
            <a:xfrm>
              <a:off x="1424" y="1655"/>
              <a:ext cx="14" cy="13"/>
            </a:xfrm>
            <a:prstGeom prst="rect">
              <a:avLst/>
            </a:prstGeom>
            <a:solidFill>
              <a:srgbClr val="33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7" name="Rectangle 565"/>
            <p:cNvSpPr>
              <a:spLocks noChangeArrowheads="1"/>
            </p:cNvSpPr>
            <p:nvPr/>
          </p:nvSpPr>
          <p:spPr bwMode="auto">
            <a:xfrm>
              <a:off x="1424" y="1655"/>
              <a:ext cx="14" cy="1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8" name="Freeform 566"/>
            <p:cNvSpPr>
              <a:spLocks/>
            </p:cNvSpPr>
            <p:nvPr/>
          </p:nvSpPr>
          <p:spPr bwMode="auto">
            <a:xfrm>
              <a:off x="1314" y="1761"/>
              <a:ext cx="10" cy="13"/>
            </a:xfrm>
            <a:custGeom>
              <a:avLst/>
              <a:gdLst>
                <a:gd name="T0" fmla="*/ 2 w 19"/>
                <a:gd name="T1" fmla="*/ 0 h 25"/>
                <a:gd name="T2" fmla="*/ 2 w 19"/>
                <a:gd name="T3" fmla="*/ 1 h 25"/>
                <a:gd name="T4" fmla="*/ 3 w 19"/>
                <a:gd name="T5" fmla="*/ 1 h 25"/>
                <a:gd name="T6" fmla="*/ 3 w 19"/>
                <a:gd name="T7" fmla="*/ 1 h 25"/>
                <a:gd name="T8" fmla="*/ 3 w 19"/>
                <a:gd name="T9" fmla="*/ 2 h 25"/>
                <a:gd name="T10" fmla="*/ 3 w 19"/>
                <a:gd name="T11" fmla="*/ 3 h 25"/>
                <a:gd name="T12" fmla="*/ 3 w 19"/>
                <a:gd name="T13" fmla="*/ 3 h 25"/>
                <a:gd name="T14" fmla="*/ 2 w 19"/>
                <a:gd name="T15" fmla="*/ 3 h 25"/>
                <a:gd name="T16" fmla="*/ 2 w 19"/>
                <a:gd name="T17" fmla="*/ 4 h 25"/>
                <a:gd name="T18" fmla="*/ 1 w 19"/>
                <a:gd name="T19" fmla="*/ 3 h 25"/>
                <a:gd name="T20" fmla="*/ 1 w 19"/>
                <a:gd name="T21" fmla="*/ 3 h 25"/>
                <a:gd name="T22" fmla="*/ 1 w 19"/>
                <a:gd name="T23" fmla="*/ 3 h 25"/>
                <a:gd name="T24" fmla="*/ 0 w 19"/>
                <a:gd name="T25" fmla="*/ 2 h 25"/>
                <a:gd name="T26" fmla="*/ 1 w 19"/>
                <a:gd name="T27" fmla="*/ 1 h 25"/>
                <a:gd name="T28" fmla="*/ 1 w 19"/>
                <a:gd name="T29" fmla="*/ 1 h 25"/>
                <a:gd name="T30" fmla="*/ 1 w 19"/>
                <a:gd name="T31" fmla="*/ 1 h 25"/>
                <a:gd name="T32" fmla="*/ 2 w 19"/>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25"/>
                <a:gd name="T53" fmla="*/ 19 w 19"/>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25">
                  <a:moveTo>
                    <a:pt x="10" y="0"/>
                  </a:moveTo>
                  <a:lnTo>
                    <a:pt x="12" y="2"/>
                  </a:lnTo>
                  <a:lnTo>
                    <a:pt x="17" y="4"/>
                  </a:lnTo>
                  <a:lnTo>
                    <a:pt x="18" y="7"/>
                  </a:lnTo>
                  <a:lnTo>
                    <a:pt x="19" y="13"/>
                  </a:lnTo>
                  <a:lnTo>
                    <a:pt x="18" y="18"/>
                  </a:lnTo>
                  <a:lnTo>
                    <a:pt x="17" y="21"/>
                  </a:lnTo>
                  <a:lnTo>
                    <a:pt x="12" y="24"/>
                  </a:lnTo>
                  <a:lnTo>
                    <a:pt x="10" y="25"/>
                  </a:lnTo>
                  <a:lnTo>
                    <a:pt x="7" y="24"/>
                  </a:lnTo>
                  <a:lnTo>
                    <a:pt x="3" y="21"/>
                  </a:lnTo>
                  <a:lnTo>
                    <a:pt x="1" y="18"/>
                  </a:lnTo>
                  <a:lnTo>
                    <a:pt x="0" y="13"/>
                  </a:lnTo>
                  <a:lnTo>
                    <a:pt x="1"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29" name="Freeform 567"/>
            <p:cNvSpPr>
              <a:spLocks/>
            </p:cNvSpPr>
            <p:nvPr/>
          </p:nvSpPr>
          <p:spPr bwMode="auto">
            <a:xfrm>
              <a:off x="1314" y="1761"/>
              <a:ext cx="10" cy="13"/>
            </a:xfrm>
            <a:custGeom>
              <a:avLst/>
              <a:gdLst>
                <a:gd name="T0" fmla="*/ 2 w 19"/>
                <a:gd name="T1" fmla="*/ 0 h 25"/>
                <a:gd name="T2" fmla="*/ 2 w 19"/>
                <a:gd name="T3" fmla="*/ 0 h 25"/>
                <a:gd name="T4" fmla="*/ 2 w 19"/>
                <a:gd name="T5" fmla="*/ 1 h 25"/>
                <a:gd name="T6" fmla="*/ 3 w 19"/>
                <a:gd name="T7" fmla="*/ 1 h 25"/>
                <a:gd name="T8" fmla="*/ 3 w 19"/>
                <a:gd name="T9" fmla="*/ 1 h 25"/>
                <a:gd name="T10" fmla="*/ 3 w 19"/>
                <a:gd name="T11" fmla="*/ 2 h 25"/>
                <a:gd name="T12" fmla="*/ 3 w 19"/>
                <a:gd name="T13" fmla="*/ 2 h 25"/>
                <a:gd name="T14" fmla="*/ 3 w 19"/>
                <a:gd name="T15" fmla="*/ 3 h 25"/>
                <a:gd name="T16" fmla="*/ 3 w 19"/>
                <a:gd name="T17" fmla="*/ 3 h 25"/>
                <a:gd name="T18" fmla="*/ 2 w 19"/>
                <a:gd name="T19" fmla="*/ 3 h 25"/>
                <a:gd name="T20" fmla="*/ 2 w 19"/>
                <a:gd name="T21" fmla="*/ 4 h 25"/>
                <a:gd name="T22" fmla="*/ 2 w 19"/>
                <a:gd name="T23" fmla="*/ 4 h 25"/>
                <a:gd name="T24" fmla="*/ 1 w 19"/>
                <a:gd name="T25" fmla="*/ 3 h 25"/>
                <a:gd name="T26" fmla="*/ 1 w 19"/>
                <a:gd name="T27" fmla="*/ 3 h 25"/>
                <a:gd name="T28" fmla="*/ 1 w 19"/>
                <a:gd name="T29" fmla="*/ 3 h 25"/>
                <a:gd name="T30" fmla="*/ 0 w 19"/>
                <a:gd name="T31" fmla="*/ 2 h 25"/>
                <a:gd name="T32" fmla="*/ 0 w 19"/>
                <a:gd name="T33" fmla="*/ 2 h 25"/>
                <a:gd name="T34" fmla="*/ 1 w 19"/>
                <a:gd name="T35" fmla="*/ 1 h 25"/>
                <a:gd name="T36" fmla="*/ 1 w 19"/>
                <a:gd name="T37" fmla="*/ 1 h 25"/>
                <a:gd name="T38" fmla="*/ 1 w 19"/>
                <a:gd name="T39" fmla="*/ 1 h 25"/>
                <a:gd name="T40" fmla="*/ 2 w 19"/>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
                <a:gd name="T64" fmla="*/ 0 h 25"/>
                <a:gd name="T65" fmla="*/ 19 w 19"/>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 h="25">
                  <a:moveTo>
                    <a:pt x="10" y="0"/>
                  </a:moveTo>
                  <a:lnTo>
                    <a:pt x="10" y="0"/>
                  </a:lnTo>
                  <a:lnTo>
                    <a:pt x="12" y="2"/>
                  </a:lnTo>
                  <a:lnTo>
                    <a:pt x="17" y="4"/>
                  </a:lnTo>
                  <a:lnTo>
                    <a:pt x="18" y="7"/>
                  </a:lnTo>
                  <a:lnTo>
                    <a:pt x="19" y="13"/>
                  </a:lnTo>
                  <a:lnTo>
                    <a:pt x="18" y="18"/>
                  </a:lnTo>
                  <a:lnTo>
                    <a:pt x="17" y="21"/>
                  </a:lnTo>
                  <a:lnTo>
                    <a:pt x="12" y="24"/>
                  </a:lnTo>
                  <a:lnTo>
                    <a:pt x="10" y="25"/>
                  </a:lnTo>
                  <a:lnTo>
                    <a:pt x="7" y="24"/>
                  </a:lnTo>
                  <a:lnTo>
                    <a:pt x="3" y="21"/>
                  </a:lnTo>
                  <a:lnTo>
                    <a:pt x="1" y="18"/>
                  </a:lnTo>
                  <a:lnTo>
                    <a:pt x="0" y="13"/>
                  </a:lnTo>
                  <a:lnTo>
                    <a:pt x="1"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0" name="Freeform 568"/>
            <p:cNvSpPr>
              <a:spLocks/>
            </p:cNvSpPr>
            <p:nvPr/>
          </p:nvSpPr>
          <p:spPr bwMode="auto">
            <a:xfrm>
              <a:off x="1358" y="1761"/>
              <a:ext cx="10" cy="13"/>
            </a:xfrm>
            <a:custGeom>
              <a:avLst/>
              <a:gdLst>
                <a:gd name="T0" fmla="*/ 2 w 20"/>
                <a:gd name="T1" fmla="*/ 0 h 25"/>
                <a:gd name="T2" fmla="*/ 2 w 20"/>
                <a:gd name="T3" fmla="*/ 1 h 25"/>
                <a:gd name="T4" fmla="*/ 3 w 20"/>
                <a:gd name="T5" fmla="*/ 1 h 25"/>
                <a:gd name="T6" fmla="*/ 3 w 20"/>
                <a:gd name="T7" fmla="*/ 1 h 25"/>
                <a:gd name="T8" fmla="*/ 3 w 20"/>
                <a:gd name="T9" fmla="*/ 2 h 25"/>
                <a:gd name="T10" fmla="*/ 3 w 20"/>
                <a:gd name="T11" fmla="*/ 3 h 25"/>
                <a:gd name="T12" fmla="*/ 3 w 20"/>
                <a:gd name="T13" fmla="*/ 3 h 25"/>
                <a:gd name="T14" fmla="*/ 2 w 20"/>
                <a:gd name="T15" fmla="*/ 3 h 25"/>
                <a:gd name="T16" fmla="*/ 2 w 20"/>
                <a:gd name="T17" fmla="*/ 4 h 25"/>
                <a:gd name="T18" fmla="*/ 1 w 20"/>
                <a:gd name="T19" fmla="*/ 3 h 25"/>
                <a:gd name="T20" fmla="*/ 1 w 20"/>
                <a:gd name="T21" fmla="*/ 3 h 25"/>
                <a:gd name="T22" fmla="*/ 1 w 20"/>
                <a:gd name="T23" fmla="*/ 3 h 25"/>
                <a:gd name="T24" fmla="*/ 0 w 20"/>
                <a:gd name="T25" fmla="*/ 2 h 25"/>
                <a:gd name="T26" fmla="*/ 1 w 20"/>
                <a:gd name="T27" fmla="*/ 1 h 25"/>
                <a:gd name="T28" fmla="*/ 1 w 20"/>
                <a:gd name="T29" fmla="*/ 1 h 25"/>
                <a:gd name="T30" fmla="*/ 1 w 20"/>
                <a:gd name="T31" fmla="*/ 1 h 25"/>
                <a:gd name="T32" fmla="*/ 2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9" y="7"/>
                  </a:lnTo>
                  <a:lnTo>
                    <a:pt x="20" y="13"/>
                  </a:lnTo>
                  <a:lnTo>
                    <a:pt x="19" y="18"/>
                  </a:lnTo>
                  <a:lnTo>
                    <a:pt x="17" y="21"/>
                  </a:lnTo>
                  <a:lnTo>
                    <a:pt x="13" y="24"/>
                  </a:lnTo>
                  <a:lnTo>
                    <a:pt x="10" y="25"/>
                  </a:lnTo>
                  <a:lnTo>
                    <a:pt x="7" y="24"/>
                  </a:lnTo>
                  <a:lnTo>
                    <a:pt x="3" y="21"/>
                  </a:lnTo>
                  <a:lnTo>
                    <a:pt x="2" y="18"/>
                  </a:lnTo>
                  <a:lnTo>
                    <a:pt x="0" y="13"/>
                  </a:lnTo>
                  <a:lnTo>
                    <a:pt x="2"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1" name="Freeform 569"/>
            <p:cNvSpPr>
              <a:spLocks/>
            </p:cNvSpPr>
            <p:nvPr/>
          </p:nvSpPr>
          <p:spPr bwMode="auto">
            <a:xfrm>
              <a:off x="1358" y="1761"/>
              <a:ext cx="10" cy="13"/>
            </a:xfrm>
            <a:custGeom>
              <a:avLst/>
              <a:gdLst>
                <a:gd name="T0" fmla="*/ 2 w 20"/>
                <a:gd name="T1" fmla="*/ 0 h 25"/>
                <a:gd name="T2" fmla="*/ 2 w 20"/>
                <a:gd name="T3" fmla="*/ 0 h 25"/>
                <a:gd name="T4" fmla="*/ 2 w 20"/>
                <a:gd name="T5" fmla="*/ 1 h 25"/>
                <a:gd name="T6" fmla="*/ 3 w 20"/>
                <a:gd name="T7" fmla="*/ 1 h 25"/>
                <a:gd name="T8" fmla="*/ 3 w 20"/>
                <a:gd name="T9" fmla="*/ 1 h 25"/>
                <a:gd name="T10" fmla="*/ 3 w 20"/>
                <a:gd name="T11" fmla="*/ 2 h 25"/>
                <a:gd name="T12" fmla="*/ 3 w 20"/>
                <a:gd name="T13" fmla="*/ 2 h 25"/>
                <a:gd name="T14" fmla="*/ 3 w 20"/>
                <a:gd name="T15" fmla="*/ 3 h 25"/>
                <a:gd name="T16" fmla="*/ 3 w 20"/>
                <a:gd name="T17" fmla="*/ 3 h 25"/>
                <a:gd name="T18" fmla="*/ 2 w 20"/>
                <a:gd name="T19" fmla="*/ 3 h 25"/>
                <a:gd name="T20" fmla="*/ 2 w 20"/>
                <a:gd name="T21" fmla="*/ 4 h 25"/>
                <a:gd name="T22" fmla="*/ 2 w 20"/>
                <a:gd name="T23" fmla="*/ 4 h 25"/>
                <a:gd name="T24" fmla="*/ 1 w 20"/>
                <a:gd name="T25" fmla="*/ 3 h 25"/>
                <a:gd name="T26" fmla="*/ 1 w 20"/>
                <a:gd name="T27" fmla="*/ 3 h 25"/>
                <a:gd name="T28" fmla="*/ 1 w 20"/>
                <a:gd name="T29" fmla="*/ 3 h 25"/>
                <a:gd name="T30" fmla="*/ 0 w 20"/>
                <a:gd name="T31" fmla="*/ 2 h 25"/>
                <a:gd name="T32" fmla="*/ 0 w 20"/>
                <a:gd name="T33" fmla="*/ 2 h 25"/>
                <a:gd name="T34" fmla="*/ 1 w 20"/>
                <a:gd name="T35" fmla="*/ 1 h 25"/>
                <a:gd name="T36" fmla="*/ 1 w 20"/>
                <a:gd name="T37" fmla="*/ 1 h 25"/>
                <a:gd name="T38" fmla="*/ 1 w 20"/>
                <a:gd name="T39" fmla="*/ 1 h 25"/>
                <a:gd name="T40" fmla="*/ 2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9" y="7"/>
                  </a:lnTo>
                  <a:lnTo>
                    <a:pt x="20" y="13"/>
                  </a:lnTo>
                  <a:lnTo>
                    <a:pt x="19" y="18"/>
                  </a:lnTo>
                  <a:lnTo>
                    <a:pt x="17" y="21"/>
                  </a:lnTo>
                  <a:lnTo>
                    <a:pt x="13" y="24"/>
                  </a:lnTo>
                  <a:lnTo>
                    <a:pt x="10" y="25"/>
                  </a:lnTo>
                  <a:lnTo>
                    <a:pt x="7" y="24"/>
                  </a:lnTo>
                  <a:lnTo>
                    <a:pt x="3" y="21"/>
                  </a:lnTo>
                  <a:lnTo>
                    <a:pt x="2" y="18"/>
                  </a:lnTo>
                  <a:lnTo>
                    <a:pt x="0" y="13"/>
                  </a:lnTo>
                  <a:lnTo>
                    <a:pt x="2"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2" name="Freeform 570"/>
            <p:cNvSpPr>
              <a:spLocks/>
            </p:cNvSpPr>
            <p:nvPr/>
          </p:nvSpPr>
          <p:spPr bwMode="auto">
            <a:xfrm>
              <a:off x="1337" y="1761"/>
              <a:ext cx="9" cy="13"/>
            </a:xfrm>
            <a:custGeom>
              <a:avLst/>
              <a:gdLst>
                <a:gd name="T0" fmla="*/ 1 w 20"/>
                <a:gd name="T1" fmla="*/ 0 h 25"/>
                <a:gd name="T2" fmla="*/ 1 w 20"/>
                <a:gd name="T3" fmla="*/ 1 h 25"/>
                <a:gd name="T4" fmla="*/ 2 w 20"/>
                <a:gd name="T5" fmla="*/ 1 h 25"/>
                <a:gd name="T6" fmla="*/ 2 w 20"/>
                <a:gd name="T7" fmla="*/ 1 h 25"/>
                <a:gd name="T8" fmla="*/ 2 w 20"/>
                <a:gd name="T9" fmla="*/ 2 h 25"/>
                <a:gd name="T10" fmla="*/ 2 w 20"/>
                <a:gd name="T11" fmla="*/ 3 h 25"/>
                <a:gd name="T12" fmla="*/ 2 w 20"/>
                <a:gd name="T13" fmla="*/ 3 h 25"/>
                <a:gd name="T14" fmla="*/ 1 w 20"/>
                <a:gd name="T15" fmla="*/ 3 h 25"/>
                <a:gd name="T16" fmla="*/ 1 w 20"/>
                <a:gd name="T17" fmla="*/ 4 h 25"/>
                <a:gd name="T18" fmla="*/ 0 w 20"/>
                <a:gd name="T19" fmla="*/ 3 h 25"/>
                <a:gd name="T20" fmla="*/ 0 w 20"/>
                <a:gd name="T21" fmla="*/ 3 h 25"/>
                <a:gd name="T22" fmla="*/ 0 w 20"/>
                <a:gd name="T23" fmla="*/ 3 h 25"/>
                <a:gd name="T24" fmla="*/ 0 w 20"/>
                <a:gd name="T25" fmla="*/ 2 h 25"/>
                <a:gd name="T26" fmla="*/ 0 w 20"/>
                <a:gd name="T27" fmla="*/ 1 h 25"/>
                <a:gd name="T28" fmla="*/ 0 w 20"/>
                <a:gd name="T29" fmla="*/ 1 h 25"/>
                <a:gd name="T30" fmla="*/ 0 w 20"/>
                <a:gd name="T31" fmla="*/ 1 h 25"/>
                <a:gd name="T32" fmla="*/ 1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3" name="Freeform 571"/>
            <p:cNvSpPr>
              <a:spLocks/>
            </p:cNvSpPr>
            <p:nvPr/>
          </p:nvSpPr>
          <p:spPr bwMode="auto">
            <a:xfrm>
              <a:off x="1337" y="1761"/>
              <a:ext cx="9" cy="13"/>
            </a:xfrm>
            <a:custGeom>
              <a:avLst/>
              <a:gdLst>
                <a:gd name="T0" fmla="*/ 1 w 20"/>
                <a:gd name="T1" fmla="*/ 0 h 25"/>
                <a:gd name="T2" fmla="*/ 1 w 20"/>
                <a:gd name="T3" fmla="*/ 0 h 25"/>
                <a:gd name="T4" fmla="*/ 1 w 20"/>
                <a:gd name="T5" fmla="*/ 1 h 25"/>
                <a:gd name="T6" fmla="*/ 2 w 20"/>
                <a:gd name="T7" fmla="*/ 1 h 25"/>
                <a:gd name="T8" fmla="*/ 2 w 20"/>
                <a:gd name="T9" fmla="*/ 1 h 25"/>
                <a:gd name="T10" fmla="*/ 2 w 20"/>
                <a:gd name="T11" fmla="*/ 2 h 25"/>
                <a:gd name="T12" fmla="*/ 2 w 20"/>
                <a:gd name="T13" fmla="*/ 2 h 25"/>
                <a:gd name="T14" fmla="*/ 2 w 20"/>
                <a:gd name="T15" fmla="*/ 3 h 25"/>
                <a:gd name="T16" fmla="*/ 2 w 20"/>
                <a:gd name="T17" fmla="*/ 3 h 25"/>
                <a:gd name="T18" fmla="*/ 1 w 20"/>
                <a:gd name="T19" fmla="*/ 3 h 25"/>
                <a:gd name="T20" fmla="*/ 1 w 20"/>
                <a:gd name="T21" fmla="*/ 4 h 25"/>
                <a:gd name="T22" fmla="*/ 1 w 20"/>
                <a:gd name="T23" fmla="*/ 4 h 25"/>
                <a:gd name="T24" fmla="*/ 0 w 20"/>
                <a:gd name="T25" fmla="*/ 3 h 25"/>
                <a:gd name="T26" fmla="*/ 0 w 20"/>
                <a:gd name="T27" fmla="*/ 3 h 25"/>
                <a:gd name="T28" fmla="*/ 0 w 20"/>
                <a:gd name="T29" fmla="*/ 3 h 25"/>
                <a:gd name="T30" fmla="*/ 0 w 20"/>
                <a:gd name="T31" fmla="*/ 2 h 25"/>
                <a:gd name="T32" fmla="*/ 0 w 20"/>
                <a:gd name="T33" fmla="*/ 2 h 25"/>
                <a:gd name="T34" fmla="*/ 0 w 20"/>
                <a:gd name="T35" fmla="*/ 1 h 25"/>
                <a:gd name="T36" fmla="*/ 0 w 20"/>
                <a:gd name="T37" fmla="*/ 1 h 25"/>
                <a:gd name="T38" fmla="*/ 0 w 20"/>
                <a:gd name="T39" fmla="*/ 1 h 25"/>
                <a:gd name="T40" fmla="*/ 1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4" name="Freeform 572"/>
            <p:cNvSpPr>
              <a:spLocks/>
            </p:cNvSpPr>
            <p:nvPr/>
          </p:nvSpPr>
          <p:spPr bwMode="auto">
            <a:xfrm>
              <a:off x="1432" y="1784"/>
              <a:ext cx="12" cy="17"/>
            </a:xfrm>
            <a:custGeom>
              <a:avLst/>
              <a:gdLst>
                <a:gd name="T0" fmla="*/ 1 w 25"/>
                <a:gd name="T1" fmla="*/ 0 h 34"/>
                <a:gd name="T2" fmla="*/ 2 w 25"/>
                <a:gd name="T3" fmla="*/ 1 h 34"/>
                <a:gd name="T4" fmla="*/ 2 w 25"/>
                <a:gd name="T5" fmla="*/ 1 h 34"/>
                <a:gd name="T6" fmla="*/ 2 w 25"/>
                <a:gd name="T7" fmla="*/ 2 h 34"/>
                <a:gd name="T8" fmla="*/ 3 w 25"/>
                <a:gd name="T9" fmla="*/ 3 h 34"/>
                <a:gd name="T10" fmla="*/ 2 w 25"/>
                <a:gd name="T11" fmla="*/ 3 h 34"/>
                <a:gd name="T12" fmla="*/ 2 w 25"/>
                <a:gd name="T13" fmla="*/ 4 h 34"/>
                <a:gd name="T14" fmla="*/ 2 w 25"/>
                <a:gd name="T15" fmla="*/ 4 h 34"/>
                <a:gd name="T16" fmla="*/ 1 w 25"/>
                <a:gd name="T17" fmla="*/ 5 h 34"/>
                <a:gd name="T18" fmla="*/ 1 w 25"/>
                <a:gd name="T19" fmla="*/ 4 h 34"/>
                <a:gd name="T20" fmla="*/ 0 w 25"/>
                <a:gd name="T21" fmla="*/ 4 h 34"/>
                <a:gd name="T22" fmla="*/ 0 w 25"/>
                <a:gd name="T23" fmla="*/ 3 h 34"/>
                <a:gd name="T24" fmla="*/ 0 w 25"/>
                <a:gd name="T25" fmla="*/ 3 h 34"/>
                <a:gd name="T26" fmla="*/ 0 w 25"/>
                <a:gd name="T27" fmla="*/ 2 h 34"/>
                <a:gd name="T28" fmla="*/ 0 w 25"/>
                <a:gd name="T29" fmla="*/ 1 h 34"/>
                <a:gd name="T30" fmla="*/ 1 w 25"/>
                <a:gd name="T31" fmla="*/ 1 h 34"/>
                <a:gd name="T32" fmla="*/ 1 w 25"/>
                <a:gd name="T33" fmla="*/ 0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
                <a:gd name="T52" fmla="*/ 0 h 34"/>
                <a:gd name="T53" fmla="*/ 25 w 25"/>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 h="34">
                  <a:moveTo>
                    <a:pt x="12" y="0"/>
                  </a:moveTo>
                  <a:lnTo>
                    <a:pt x="16" y="2"/>
                  </a:lnTo>
                  <a:lnTo>
                    <a:pt x="21" y="4"/>
                  </a:lnTo>
                  <a:lnTo>
                    <a:pt x="23" y="10"/>
                  </a:lnTo>
                  <a:lnTo>
                    <a:pt x="25" y="17"/>
                  </a:lnTo>
                  <a:lnTo>
                    <a:pt x="23" y="24"/>
                  </a:lnTo>
                  <a:lnTo>
                    <a:pt x="21" y="29"/>
                  </a:lnTo>
                  <a:lnTo>
                    <a:pt x="16" y="32"/>
                  </a:lnTo>
                  <a:lnTo>
                    <a:pt x="12" y="34"/>
                  </a:lnTo>
                  <a:lnTo>
                    <a:pt x="8" y="32"/>
                  </a:lnTo>
                  <a:lnTo>
                    <a:pt x="4" y="29"/>
                  </a:lnTo>
                  <a:lnTo>
                    <a:pt x="1" y="24"/>
                  </a:lnTo>
                  <a:lnTo>
                    <a:pt x="0" y="17"/>
                  </a:lnTo>
                  <a:lnTo>
                    <a:pt x="1" y="10"/>
                  </a:lnTo>
                  <a:lnTo>
                    <a:pt x="4" y="4"/>
                  </a:lnTo>
                  <a:lnTo>
                    <a:pt x="8" y="2"/>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5" name="Freeform 573"/>
            <p:cNvSpPr>
              <a:spLocks/>
            </p:cNvSpPr>
            <p:nvPr/>
          </p:nvSpPr>
          <p:spPr bwMode="auto">
            <a:xfrm>
              <a:off x="1432" y="1784"/>
              <a:ext cx="12" cy="17"/>
            </a:xfrm>
            <a:custGeom>
              <a:avLst/>
              <a:gdLst>
                <a:gd name="T0" fmla="*/ 1 w 25"/>
                <a:gd name="T1" fmla="*/ 0 h 34"/>
                <a:gd name="T2" fmla="*/ 1 w 25"/>
                <a:gd name="T3" fmla="*/ 0 h 34"/>
                <a:gd name="T4" fmla="*/ 2 w 25"/>
                <a:gd name="T5" fmla="*/ 1 h 34"/>
                <a:gd name="T6" fmla="*/ 2 w 25"/>
                <a:gd name="T7" fmla="*/ 1 h 34"/>
                <a:gd name="T8" fmla="*/ 2 w 25"/>
                <a:gd name="T9" fmla="*/ 2 h 34"/>
                <a:gd name="T10" fmla="*/ 3 w 25"/>
                <a:gd name="T11" fmla="*/ 3 h 34"/>
                <a:gd name="T12" fmla="*/ 3 w 25"/>
                <a:gd name="T13" fmla="*/ 3 h 34"/>
                <a:gd name="T14" fmla="*/ 2 w 25"/>
                <a:gd name="T15" fmla="*/ 3 h 34"/>
                <a:gd name="T16" fmla="*/ 2 w 25"/>
                <a:gd name="T17" fmla="*/ 4 h 34"/>
                <a:gd name="T18" fmla="*/ 2 w 25"/>
                <a:gd name="T19" fmla="*/ 4 h 34"/>
                <a:gd name="T20" fmla="*/ 1 w 25"/>
                <a:gd name="T21" fmla="*/ 5 h 34"/>
                <a:gd name="T22" fmla="*/ 1 w 25"/>
                <a:gd name="T23" fmla="*/ 5 h 34"/>
                <a:gd name="T24" fmla="*/ 1 w 25"/>
                <a:gd name="T25" fmla="*/ 4 h 34"/>
                <a:gd name="T26" fmla="*/ 0 w 25"/>
                <a:gd name="T27" fmla="*/ 4 h 34"/>
                <a:gd name="T28" fmla="*/ 0 w 25"/>
                <a:gd name="T29" fmla="*/ 3 h 34"/>
                <a:gd name="T30" fmla="*/ 0 w 25"/>
                <a:gd name="T31" fmla="*/ 3 h 34"/>
                <a:gd name="T32" fmla="*/ 0 w 25"/>
                <a:gd name="T33" fmla="*/ 3 h 34"/>
                <a:gd name="T34" fmla="*/ 0 w 25"/>
                <a:gd name="T35" fmla="*/ 2 h 34"/>
                <a:gd name="T36" fmla="*/ 0 w 25"/>
                <a:gd name="T37" fmla="*/ 1 h 34"/>
                <a:gd name="T38" fmla="*/ 1 w 25"/>
                <a:gd name="T39" fmla="*/ 1 h 34"/>
                <a:gd name="T40" fmla="*/ 1 w 25"/>
                <a:gd name="T41" fmla="*/ 0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
                <a:gd name="T64" fmla="*/ 0 h 34"/>
                <a:gd name="T65" fmla="*/ 25 w 25"/>
                <a:gd name="T66" fmla="*/ 34 h 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 h="34">
                  <a:moveTo>
                    <a:pt x="12" y="0"/>
                  </a:moveTo>
                  <a:lnTo>
                    <a:pt x="12" y="0"/>
                  </a:lnTo>
                  <a:lnTo>
                    <a:pt x="16" y="2"/>
                  </a:lnTo>
                  <a:lnTo>
                    <a:pt x="21" y="4"/>
                  </a:lnTo>
                  <a:lnTo>
                    <a:pt x="23" y="10"/>
                  </a:lnTo>
                  <a:lnTo>
                    <a:pt x="25" y="17"/>
                  </a:lnTo>
                  <a:lnTo>
                    <a:pt x="23" y="24"/>
                  </a:lnTo>
                  <a:lnTo>
                    <a:pt x="21" y="29"/>
                  </a:lnTo>
                  <a:lnTo>
                    <a:pt x="16" y="32"/>
                  </a:lnTo>
                  <a:lnTo>
                    <a:pt x="12" y="34"/>
                  </a:lnTo>
                  <a:lnTo>
                    <a:pt x="8" y="32"/>
                  </a:lnTo>
                  <a:lnTo>
                    <a:pt x="4" y="29"/>
                  </a:lnTo>
                  <a:lnTo>
                    <a:pt x="1" y="24"/>
                  </a:lnTo>
                  <a:lnTo>
                    <a:pt x="0" y="17"/>
                  </a:lnTo>
                  <a:lnTo>
                    <a:pt x="1" y="10"/>
                  </a:lnTo>
                  <a:lnTo>
                    <a:pt x="4" y="4"/>
                  </a:lnTo>
                  <a:lnTo>
                    <a:pt x="8" y="2"/>
                  </a:lnTo>
                  <a:lnTo>
                    <a:pt x="12"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9051" name="Freeform 574"/>
          <p:cNvSpPr>
            <a:spLocks/>
          </p:cNvSpPr>
          <p:nvPr/>
        </p:nvSpPr>
        <p:spPr bwMode="auto">
          <a:xfrm>
            <a:off x="1135063" y="2149475"/>
            <a:ext cx="168275" cy="387350"/>
          </a:xfrm>
          <a:custGeom>
            <a:avLst/>
            <a:gdLst>
              <a:gd name="T0" fmla="*/ 2147483647 w 106"/>
              <a:gd name="T1" fmla="*/ 2147483647 h 244"/>
              <a:gd name="T2" fmla="*/ 2147483647 w 106"/>
              <a:gd name="T3" fmla="*/ 0 h 244"/>
              <a:gd name="T4" fmla="*/ 0 w 106"/>
              <a:gd name="T5" fmla="*/ 2147483647 h 244"/>
              <a:gd name="T6" fmla="*/ 2147483647 w 106"/>
              <a:gd name="T7" fmla="*/ 2147483647 h 244"/>
              <a:gd name="T8" fmla="*/ 2147483647 w 106"/>
              <a:gd name="T9" fmla="*/ 2147483647 h 244"/>
              <a:gd name="T10" fmla="*/ 0 60000 65536"/>
              <a:gd name="T11" fmla="*/ 0 60000 65536"/>
              <a:gd name="T12" fmla="*/ 0 60000 65536"/>
              <a:gd name="T13" fmla="*/ 0 60000 65536"/>
              <a:gd name="T14" fmla="*/ 0 60000 65536"/>
              <a:gd name="T15" fmla="*/ 0 w 106"/>
              <a:gd name="T16" fmla="*/ 0 h 244"/>
              <a:gd name="T17" fmla="*/ 106 w 106"/>
              <a:gd name="T18" fmla="*/ 244 h 244"/>
            </a:gdLst>
            <a:ahLst/>
            <a:cxnLst>
              <a:cxn ang="T10">
                <a:pos x="T0" y="T1"/>
              </a:cxn>
              <a:cxn ang="T11">
                <a:pos x="T2" y="T3"/>
              </a:cxn>
              <a:cxn ang="T12">
                <a:pos x="T4" y="T5"/>
              </a:cxn>
              <a:cxn ang="T13">
                <a:pos x="T6" y="T7"/>
              </a:cxn>
              <a:cxn ang="T14">
                <a:pos x="T8" y="T9"/>
              </a:cxn>
            </a:cxnLst>
            <a:rect l="T15" t="T16" r="T17" b="T18"/>
            <a:pathLst>
              <a:path w="106" h="244">
                <a:moveTo>
                  <a:pt x="106" y="4"/>
                </a:moveTo>
                <a:lnTo>
                  <a:pt x="96" y="0"/>
                </a:lnTo>
                <a:lnTo>
                  <a:pt x="0" y="240"/>
                </a:lnTo>
                <a:lnTo>
                  <a:pt x="10" y="244"/>
                </a:lnTo>
                <a:lnTo>
                  <a:pt x="106"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052" name="Freeform 575"/>
          <p:cNvSpPr>
            <a:spLocks/>
          </p:cNvSpPr>
          <p:nvPr/>
        </p:nvSpPr>
        <p:spPr bwMode="auto">
          <a:xfrm>
            <a:off x="1592263" y="2149475"/>
            <a:ext cx="168275" cy="387350"/>
          </a:xfrm>
          <a:custGeom>
            <a:avLst/>
            <a:gdLst>
              <a:gd name="T0" fmla="*/ 2147483647 w 106"/>
              <a:gd name="T1" fmla="*/ 0 h 244"/>
              <a:gd name="T2" fmla="*/ 0 w 106"/>
              <a:gd name="T3" fmla="*/ 2147483647 h 244"/>
              <a:gd name="T4" fmla="*/ 2147483647 w 106"/>
              <a:gd name="T5" fmla="*/ 2147483647 h 244"/>
              <a:gd name="T6" fmla="*/ 2147483647 w 106"/>
              <a:gd name="T7" fmla="*/ 2147483647 h 244"/>
              <a:gd name="T8" fmla="*/ 2147483647 w 106"/>
              <a:gd name="T9" fmla="*/ 0 h 244"/>
              <a:gd name="T10" fmla="*/ 0 60000 65536"/>
              <a:gd name="T11" fmla="*/ 0 60000 65536"/>
              <a:gd name="T12" fmla="*/ 0 60000 65536"/>
              <a:gd name="T13" fmla="*/ 0 60000 65536"/>
              <a:gd name="T14" fmla="*/ 0 60000 65536"/>
              <a:gd name="T15" fmla="*/ 0 w 106"/>
              <a:gd name="T16" fmla="*/ 0 h 244"/>
              <a:gd name="T17" fmla="*/ 106 w 106"/>
              <a:gd name="T18" fmla="*/ 244 h 244"/>
            </a:gdLst>
            <a:ahLst/>
            <a:cxnLst>
              <a:cxn ang="T10">
                <a:pos x="T0" y="T1"/>
              </a:cxn>
              <a:cxn ang="T11">
                <a:pos x="T2" y="T3"/>
              </a:cxn>
              <a:cxn ang="T12">
                <a:pos x="T4" y="T5"/>
              </a:cxn>
              <a:cxn ang="T13">
                <a:pos x="T6" y="T7"/>
              </a:cxn>
              <a:cxn ang="T14">
                <a:pos x="T8" y="T9"/>
              </a:cxn>
            </a:cxnLst>
            <a:rect l="T15" t="T16" r="T17" b="T18"/>
            <a:pathLst>
              <a:path w="106" h="244">
                <a:moveTo>
                  <a:pt x="10" y="0"/>
                </a:moveTo>
                <a:lnTo>
                  <a:pt x="0" y="4"/>
                </a:lnTo>
                <a:lnTo>
                  <a:pt x="96" y="244"/>
                </a:lnTo>
                <a:lnTo>
                  <a:pt x="106" y="24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053" name="Group 576"/>
          <p:cNvGrpSpPr>
            <a:grpSpLocks/>
          </p:cNvGrpSpPr>
          <p:nvPr/>
        </p:nvGrpSpPr>
        <p:grpSpPr bwMode="auto">
          <a:xfrm>
            <a:off x="4364038" y="1620838"/>
            <a:ext cx="631825" cy="495300"/>
            <a:chOff x="2920" y="897"/>
            <a:chExt cx="398" cy="312"/>
          </a:xfrm>
        </p:grpSpPr>
        <p:sp>
          <p:nvSpPr>
            <p:cNvPr id="129740" name="Freeform 577"/>
            <p:cNvSpPr>
              <a:spLocks/>
            </p:cNvSpPr>
            <p:nvPr/>
          </p:nvSpPr>
          <p:spPr bwMode="auto">
            <a:xfrm>
              <a:off x="2920" y="1134"/>
              <a:ext cx="39" cy="24"/>
            </a:xfrm>
            <a:custGeom>
              <a:avLst/>
              <a:gdLst>
                <a:gd name="T0" fmla="*/ 1 w 272"/>
                <a:gd name="T1" fmla="*/ 0 h 162"/>
                <a:gd name="T2" fmla="*/ 1 w 272"/>
                <a:gd name="T3" fmla="*/ 0 h 162"/>
                <a:gd name="T4" fmla="*/ 0 w 272"/>
                <a:gd name="T5" fmla="*/ 0 h 162"/>
                <a:gd name="T6" fmla="*/ 0 w 272"/>
                <a:gd name="T7" fmla="*/ 0 h 162"/>
                <a:gd name="T8" fmla="*/ 0 w 272"/>
                <a:gd name="T9" fmla="*/ 0 h 162"/>
                <a:gd name="T10" fmla="*/ 0 w 272"/>
                <a:gd name="T11" fmla="*/ 0 h 162"/>
                <a:gd name="T12" fmla="*/ 0 w 272"/>
                <a:gd name="T13" fmla="*/ 0 h 162"/>
                <a:gd name="T14" fmla="*/ 0 w 272"/>
                <a:gd name="T15" fmla="*/ 0 h 162"/>
                <a:gd name="T16" fmla="*/ 0 w 272"/>
                <a:gd name="T17" fmla="*/ 0 h 162"/>
                <a:gd name="T18" fmla="*/ 0 w 272"/>
                <a:gd name="T19" fmla="*/ 0 h 162"/>
                <a:gd name="T20" fmla="*/ 0 w 272"/>
                <a:gd name="T21" fmla="*/ 0 h 162"/>
                <a:gd name="T22" fmla="*/ 0 w 272"/>
                <a:gd name="T23" fmla="*/ 0 h 162"/>
                <a:gd name="T24" fmla="*/ 0 w 272"/>
                <a:gd name="T25" fmla="*/ 0 h 162"/>
                <a:gd name="T26" fmla="*/ 0 w 272"/>
                <a:gd name="T27" fmla="*/ 0 h 162"/>
                <a:gd name="T28" fmla="*/ 0 w 272"/>
                <a:gd name="T29" fmla="*/ 0 h 162"/>
                <a:gd name="T30" fmla="*/ 0 w 272"/>
                <a:gd name="T31" fmla="*/ 0 h 162"/>
                <a:gd name="T32" fmla="*/ 0 w 272"/>
                <a:gd name="T33" fmla="*/ 0 h 162"/>
                <a:gd name="T34" fmla="*/ 0 w 272"/>
                <a:gd name="T35" fmla="*/ 0 h 162"/>
                <a:gd name="T36" fmla="*/ 0 w 272"/>
                <a:gd name="T37" fmla="*/ 0 h 162"/>
                <a:gd name="T38" fmla="*/ 0 w 272"/>
                <a:gd name="T39" fmla="*/ 0 h 162"/>
                <a:gd name="T40" fmla="*/ 1 w 272"/>
                <a:gd name="T41" fmla="*/ 0 h 162"/>
                <a:gd name="T42" fmla="*/ 1 w 272"/>
                <a:gd name="T43" fmla="*/ 0 h 162"/>
                <a:gd name="T44" fmla="*/ 1 w 272"/>
                <a:gd name="T45" fmla="*/ 1 h 162"/>
                <a:gd name="T46" fmla="*/ 1 w 272"/>
                <a:gd name="T47" fmla="*/ 1 h 162"/>
                <a:gd name="T48" fmla="*/ 1 w 272"/>
                <a:gd name="T49" fmla="*/ 0 h 1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2"/>
                <a:gd name="T76" fmla="*/ 0 h 162"/>
                <a:gd name="T77" fmla="*/ 272 w 272"/>
                <a:gd name="T78" fmla="*/ 162 h 1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2" h="162">
                  <a:moveTo>
                    <a:pt x="266" y="0"/>
                  </a:moveTo>
                  <a:lnTo>
                    <a:pt x="205" y="0"/>
                  </a:lnTo>
                  <a:lnTo>
                    <a:pt x="169" y="4"/>
                  </a:lnTo>
                  <a:lnTo>
                    <a:pt x="136" y="10"/>
                  </a:lnTo>
                  <a:lnTo>
                    <a:pt x="95" y="17"/>
                  </a:lnTo>
                  <a:lnTo>
                    <a:pt x="63" y="26"/>
                  </a:lnTo>
                  <a:lnTo>
                    <a:pt x="41" y="33"/>
                  </a:lnTo>
                  <a:lnTo>
                    <a:pt x="26" y="42"/>
                  </a:lnTo>
                  <a:lnTo>
                    <a:pt x="14" y="51"/>
                  </a:lnTo>
                  <a:lnTo>
                    <a:pt x="5" y="61"/>
                  </a:lnTo>
                  <a:lnTo>
                    <a:pt x="0" y="73"/>
                  </a:lnTo>
                  <a:lnTo>
                    <a:pt x="1" y="86"/>
                  </a:lnTo>
                  <a:lnTo>
                    <a:pt x="9" y="97"/>
                  </a:lnTo>
                  <a:lnTo>
                    <a:pt x="18" y="103"/>
                  </a:lnTo>
                  <a:lnTo>
                    <a:pt x="38" y="107"/>
                  </a:lnTo>
                  <a:lnTo>
                    <a:pt x="60" y="107"/>
                  </a:lnTo>
                  <a:lnTo>
                    <a:pt x="84" y="105"/>
                  </a:lnTo>
                  <a:lnTo>
                    <a:pt x="114" y="101"/>
                  </a:lnTo>
                  <a:lnTo>
                    <a:pt x="143" y="103"/>
                  </a:lnTo>
                  <a:lnTo>
                    <a:pt x="164" y="107"/>
                  </a:lnTo>
                  <a:lnTo>
                    <a:pt x="186" y="112"/>
                  </a:lnTo>
                  <a:lnTo>
                    <a:pt x="208" y="122"/>
                  </a:lnTo>
                  <a:lnTo>
                    <a:pt x="272" y="162"/>
                  </a:lnTo>
                  <a:lnTo>
                    <a:pt x="269" y="162"/>
                  </a:lnTo>
                  <a:lnTo>
                    <a:pt x="270" y="158"/>
                  </a:lnTo>
                </a:path>
              </a:pathLst>
            </a:custGeom>
            <a:noFill/>
            <a:ln w="7938">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741" name="Group 578"/>
            <p:cNvGrpSpPr>
              <a:grpSpLocks/>
            </p:cNvGrpSpPr>
            <p:nvPr/>
          </p:nvGrpSpPr>
          <p:grpSpPr bwMode="auto">
            <a:xfrm>
              <a:off x="2953" y="1069"/>
              <a:ext cx="313" cy="107"/>
              <a:chOff x="2953" y="1069"/>
              <a:chExt cx="313" cy="107"/>
            </a:xfrm>
          </p:grpSpPr>
          <p:sp>
            <p:nvSpPr>
              <p:cNvPr id="129879" name="Freeform 579"/>
              <p:cNvSpPr>
                <a:spLocks/>
              </p:cNvSpPr>
              <p:nvPr/>
            </p:nvSpPr>
            <p:spPr bwMode="auto">
              <a:xfrm>
                <a:off x="2955" y="1123"/>
                <a:ext cx="311" cy="53"/>
              </a:xfrm>
              <a:custGeom>
                <a:avLst/>
                <a:gdLst>
                  <a:gd name="T0" fmla="*/ 0 w 2173"/>
                  <a:gd name="T1" fmla="*/ 0 h 374"/>
                  <a:gd name="T2" fmla="*/ 0 w 2173"/>
                  <a:gd name="T3" fmla="*/ 1 h 374"/>
                  <a:gd name="T4" fmla="*/ 5 w 2173"/>
                  <a:gd name="T5" fmla="*/ 1 h 374"/>
                  <a:gd name="T6" fmla="*/ 6 w 2173"/>
                  <a:gd name="T7" fmla="*/ 0 h 374"/>
                  <a:gd name="T8" fmla="*/ 6 w 2173"/>
                  <a:gd name="T9" fmla="*/ 0 h 374"/>
                  <a:gd name="T10" fmla="*/ 5 w 2173"/>
                  <a:gd name="T11" fmla="*/ 1 h 374"/>
                  <a:gd name="T12" fmla="*/ 0 w 2173"/>
                  <a:gd name="T13" fmla="*/ 0 h 374"/>
                  <a:gd name="T14" fmla="*/ 0 60000 65536"/>
                  <a:gd name="T15" fmla="*/ 0 60000 65536"/>
                  <a:gd name="T16" fmla="*/ 0 60000 65536"/>
                  <a:gd name="T17" fmla="*/ 0 60000 65536"/>
                  <a:gd name="T18" fmla="*/ 0 60000 65536"/>
                  <a:gd name="T19" fmla="*/ 0 60000 65536"/>
                  <a:gd name="T20" fmla="*/ 0 60000 65536"/>
                  <a:gd name="T21" fmla="*/ 0 w 2173"/>
                  <a:gd name="T22" fmla="*/ 0 h 374"/>
                  <a:gd name="T23" fmla="*/ 2173 w 2173"/>
                  <a:gd name="T24" fmla="*/ 374 h 3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3" h="374">
                    <a:moveTo>
                      <a:pt x="0" y="23"/>
                    </a:moveTo>
                    <a:lnTo>
                      <a:pt x="0" y="188"/>
                    </a:lnTo>
                    <a:lnTo>
                      <a:pt x="1765" y="374"/>
                    </a:lnTo>
                    <a:lnTo>
                      <a:pt x="2173" y="146"/>
                    </a:lnTo>
                    <a:lnTo>
                      <a:pt x="2173" y="0"/>
                    </a:lnTo>
                    <a:lnTo>
                      <a:pt x="1750" y="197"/>
                    </a:lnTo>
                    <a:lnTo>
                      <a:pt x="0" y="23"/>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80" name="Freeform 580"/>
              <p:cNvSpPr>
                <a:spLocks/>
              </p:cNvSpPr>
              <p:nvPr/>
            </p:nvSpPr>
            <p:spPr bwMode="auto">
              <a:xfrm>
                <a:off x="2953" y="1069"/>
                <a:ext cx="253" cy="83"/>
              </a:xfrm>
              <a:custGeom>
                <a:avLst/>
                <a:gdLst>
                  <a:gd name="T0" fmla="*/ 0 w 1772"/>
                  <a:gd name="T1" fmla="*/ 0 h 578"/>
                  <a:gd name="T2" fmla="*/ 5 w 1772"/>
                  <a:gd name="T3" fmla="*/ 0 h 578"/>
                  <a:gd name="T4" fmla="*/ 5 w 1772"/>
                  <a:gd name="T5" fmla="*/ 2 h 578"/>
                  <a:gd name="T6" fmla="*/ 0 w 1772"/>
                  <a:gd name="T7" fmla="*/ 1 h 578"/>
                  <a:gd name="T8" fmla="*/ 0 w 1772"/>
                  <a:gd name="T9" fmla="*/ 0 h 578"/>
                  <a:gd name="T10" fmla="*/ 0 60000 65536"/>
                  <a:gd name="T11" fmla="*/ 0 60000 65536"/>
                  <a:gd name="T12" fmla="*/ 0 60000 65536"/>
                  <a:gd name="T13" fmla="*/ 0 60000 65536"/>
                  <a:gd name="T14" fmla="*/ 0 60000 65536"/>
                  <a:gd name="T15" fmla="*/ 0 w 1772"/>
                  <a:gd name="T16" fmla="*/ 0 h 578"/>
                  <a:gd name="T17" fmla="*/ 1772 w 1772"/>
                  <a:gd name="T18" fmla="*/ 578 h 578"/>
                </a:gdLst>
                <a:ahLst/>
                <a:cxnLst>
                  <a:cxn ang="T10">
                    <a:pos x="T0" y="T1"/>
                  </a:cxn>
                  <a:cxn ang="T11">
                    <a:pos x="T2" y="T3"/>
                  </a:cxn>
                  <a:cxn ang="T12">
                    <a:pos x="T4" y="T5"/>
                  </a:cxn>
                  <a:cxn ang="T13">
                    <a:pos x="T6" y="T7"/>
                  </a:cxn>
                  <a:cxn ang="T14">
                    <a:pos x="T8" y="T9"/>
                  </a:cxn>
                </a:cxnLst>
                <a:rect l="T15" t="T16" r="T17" b="T18"/>
                <a:pathLst>
                  <a:path w="1772" h="578">
                    <a:moveTo>
                      <a:pt x="0" y="0"/>
                    </a:moveTo>
                    <a:lnTo>
                      <a:pt x="1772" y="127"/>
                    </a:lnTo>
                    <a:lnTo>
                      <a:pt x="1772" y="578"/>
                    </a:lnTo>
                    <a:lnTo>
                      <a:pt x="0" y="40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881" name="Group 581"/>
              <p:cNvGrpSpPr>
                <a:grpSpLocks/>
              </p:cNvGrpSpPr>
              <p:nvPr/>
            </p:nvGrpSpPr>
            <p:grpSpPr bwMode="auto">
              <a:xfrm>
                <a:off x="2954" y="1084"/>
                <a:ext cx="252" cy="33"/>
                <a:chOff x="2954" y="1084"/>
                <a:chExt cx="252" cy="33"/>
              </a:xfrm>
            </p:grpSpPr>
            <p:sp>
              <p:nvSpPr>
                <p:cNvPr id="129882" name="Line 582"/>
                <p:cNvSpPr>
                  <a:spLocks noChangeShapeType="1"/>
                </p:cNvSpPr>
                <p:nvPr/>
              </p:nvSpPr>
              <p:spPr bwMode="auto">
                <a:xfrm>
                  <a:off x="2954" y="1084"/>
                  <a:ext cx="252" cy="1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83" name="Line 583"/>
                <p:cNvSpPr>
                  <a:spLocks noChangeShapeType="1"/>
                </p:cNvSpPr>
                <p:nvPr/>
              </p:nvSpPr>
              <p:spPr bwMode="auto">
                <a:xfrm>
                  <a:off x="3139" y="1100"/>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84" name="Line 584"/>
                <p:cNvSpPr>
                  <a:spLocks noChangeShapeType="1"/>
                </p:cNvSpPr>
                <p:nvPr/>
              </p:nvSpPr>
              <p:spPr bwMode="auto">
                <a:xfrm>
                  <a:off x="3077" y="1095"/>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85" name="Line 585"/>
                <p:cNvSpPr>
                  <a:spLocks noChangeShapeType="1"/>
                </p:cNvSpPr>
                <p:nvPr/>
              </p:nvSpPr>
              <p:spPr bwMode="auto">
                <a:xfrm>
                  <a:off x="2954" y="1095"/>
                  <a:ext cx="252" cy="2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742" name="Group 586"/>
            <p:cNvGrpSpPr>
              <a:grpSpLocks/>
            </p:cNvGrpSpPr>
            <p:nvPr/>
          </p:nvGrpSpPr>
          <p:grpSpPr bwMode="auto">
            <a:xfrm>
              <a:off x="2953" y="1058"/>
              <a:ext cx="313" cy="29"/>
              <a:chOff x="2953" y="1058"/>
              <a:chExt cx="313" cy="29"/>
            </a:xfrm>
          </p:grpSpPr>
          <p:sp>
            <p:nvSpPr>
              <p:cNvPr id="129877" name="Freeform 587"/>
              <p:cNvSpPr>
                <a:spLocks/>
              </p:cNvSpPr>
              <p:nvPr/>
            </p:nvSpPr>
            <p:spPr bwMode="auto">
              <a:xfrm>
                <a:off x="2953" y="1058"/>
                <a:ext cx="313" cy="29"/>
              </a:xfrm>
              <a:custGeom>
                <a:avLst/>
                <a:gdLst>
                  <a:gd name="T0" fmla="*/ 0 w 2194"/>
                  <a:gd name="T1" fmla="*/ 0 h 206"/>
                  <a:gd name="T2" fmla="*/ 5 w 2194"/>
                  <a:gd name="T3" fmla="*/ 1 h 206"/>
                  <a:gd name="T4" fmla="*/ 6 w 2194"/>
                  <a:gd name="T5" fmla="*/ 0 h 206"/>
                  <a:gd name="T6" fmla="*/ 6 w 2194"/>
                  <a:gd name="T7" fmla="*/ 0 h 206"/>
                  <a:gd name="T8" fmla="*/ 2 w 2194"/>
                  <a:gd name="T9" fmla="*/ 0 h 206"/>
                  <a:gd name="T10" fmla="*/ 0 w 2194"/>
                  <a:gd name="T11" fmla="*/ 0 h 206"/>
                  <a:gd name="T12" fmla="*/ 0 60000 65536"/>
                  <a:gd name="T13" fmla="*/ 0 60000 65536"/>
                  <a:gd name="T14" fmla="*/ 0 60000 65536"/>
                  <a:gd name="T15" fmla="*/ 0 60000 65536"/>
                  <a:gd name="T16" fmla="*/ 0 60000 65536"/>
                  <a:gd name="T17" fmla="*/ 0 60000 65536"/>
                  <a:gd name="T18" fmla="*/ 0 w 2194"/>
                  <a:gd name="T19" fmla="*/ 0 h 206"/>
                  <a:gd name="T20" fmla="*/ 2194 w 2194"/>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2194" h="206">
                    <a:moveTo>
                      <a:pt x="0" y="79"/>
                    </a:moveTo>
                    <a:lnTo>
                      <a:pt x="1771" y="206"/>
                    </a:lnTo>
                    <a:lnTo>
                      <a:pt x="2194" y="85"/>
                    </a:lnTo>
                    <a:lnTo>
                      <a:pt x="2045" y="69"/>
                    </a:lnTo>
                    <a:lnTo>
                      <a:pt x="675" y="0"/>
                    </a:lnTo>
                    <a:lnTo>
                      <a:pt x="0" y="79"/>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78" name="Freeform 588"/>
              <p:cNvSpPr>
                <a:spLocks/>
              </p:cNvSpPr>
              <p:nvPr/>
            </p:nvSpPr>
            <p:spPr bwMode="auto">
              <a:xfrm>
                <a:off x="3024" y="1064"/>
                <a:ext cx="231" cy="19"/>
              </a:xfrm>
              <a:custGeom>
                <a:avLst/>
                <a:gdLst>
                  <a:gd name="T0" fmla="*/ 0 w 1613"/>
                  <a:gd name="T1" fmla="*/ 0 h 132"/>
                  <a:gd name="T2" fmla="*/ 0 w 1613"/>
                  <a:gd name="T3" fmla="*/ 0 h 132"/>
                  <a:gd name="T4" fmla="*/ 4 w 1613"/>
                  <a:gd name="T5" fmla="*/ 0 h 132"/>
                  <a:gd name="T6" fmla="*/ 4 w 1613"/>
                  <a:gd name="T7" fmla="*/ 0 h 132"/>
                  <a:gd name="T8" fmla="*/ 4 w 1613"/>
                  <a:gd name="T9" fmla="*/ 0 h 132"/>
                  <a:gd name="T10" fmla="*/ 5 w 1613"/>
                  <a:gd name="T11" fmla="*/ 0 h 132"/>
                  <a:gd name="T12" fmla="*/ 5 w 1613"/>
                  <a:gd name="T13" fmla="*/ 0 h 132"/>
                  <a:gd name="T14" fmla="*/ 0 w 1613"/>
                  <a:gd name="T15" fmla="*/ 0 h 132"/>
                  <a:gd name="T16" fmla="*/ 0 60000 65536"/>
                  <a:gd name="T17" fmla="*/ 0 60000 65536"/>
                  <a:gd name="T18" fmla="*/ 0 60000 65536"/>
                  <a:gd name="T19" fmla="*/ 0 60000 65536"/>
                  <a:gd name="T20" fmla="*/ 0 60000 65536"/>
                  <a:gd name="T21" fmla="*/ 0 60000 65536"/>
                  <a:gd name="T22" fmla="*/ 0 60000 65536"/>
                  <a:gd name="T23" fmla="*/ 0 60000 65536"/>
                  <a:gd name="T24" fmla="*/ 0 w 1613"/>
                  <a:gd name="T25" fmla="*/ 0 h 132"/>
                  <a:gd name="T26" fmla="*/ 1613 w 1613"/>
                  <a:gd name="T27" fmla="*/ 132 h 1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13" h="132">
                    <a:moveTo>
                      <a:pt x="131" y="0"/>
                    </a:moveTo>
                    <a:lnTo>
                      <a:pt x="0" y="49"/>
                    </a:lnTo>
                    <a:lnTo>
                      <a:pt x="1301" y="132"/>
                    </a:lnTo>
                    <a:lnTo>
                      <a:pt x="1514" y="74"/>
                    </a:lnTo>
                    <a:lnTo>
                      <a:pt x="1496" y="65"/>
                    </a:lnTo>
                    <a:lnTo>
                      <a:pt x="1613" y="33"/>
                    </a:lnTo>
                    <a:lnTo>
                      <a:pt x="1541" y="26"/>
                    </a:lnTo>
                    <a:lnTo>
                      <a:pt x="131"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743" name="Group 589"/>
            <p:cNvGrpSpPr>
              <a:grpSpLocks/>
            </p:cNvGrpSpPr>
            <p:nvPr/>
          </p:nvGrpSpPr>
          <p:grpSpPr bwMode="auto">
            <a:xfrm>
              <a:off x="3208" y="900"/>
              <a:ext cx="58" cy="179"/>
              <a:chOff x="3208" y="900"/>
              <a:chExt cx="58" cy="179"/>
            </a:xfrm>
          </p:grpSpPr>
          <p:grpSp>
            <p:nvGrpSpPr>
              <p:cNvPr id="129847" name="Group 590"/>
              <p:cNvGrpSpPr>
                <a:grpSpLocks/>
              </p:cNvGrpSpPr>
              <p:nvPr/>
            </p:nvGrpSpPr>
            <p:grpSpPr bwMode="auto">
              <a:xfrm>
                <a:off x="3231" y="923"/>
                <a:ext cx="35" cy="150"/>
                <a:chOff x="3231" y="923"/>
                <a:chExt cx="35" cy="150"/>
              </a:xfrm>
            </p:grpSpPr>
            <p:sp>
              <p:nvSpPr>
                <p:cNvPr id="129851" name="Freeform 591"/>
                <p:cNvSpPr>
                  <a:spLocks/>
                </p:cNvSpPr>
                <p:nvPr/>
              </p:nvSpPr>
              <p:spPr bwMode="auto">
                <a:xfrm>
                  <a:off x="3231" y="923"/>
                  <a:ext cx="35" cy="150"/>
                </a:xfrm>
                <a:custGeom>
                  <a:avLst/>
                  <a:gdLst>
                    <a:gd name="T0" fmla="*/ 0 w 243"/>
                    <a:gd name="T1" fmla="*/ 0 h 1049"/>
                    <a:gd name="T2" fmla="*/ 1 w 243"/>
                    <a:gd name="T3" fmla="*/ 0 h 1049"/>
                    <a:gd name="T4" fmla="*/ 1 w 243"/>
                    <a:gd name="T5" fmla="*/ 1 h 1049"/>
                    <a:gd name="T6" fmla="*/ 1 w 243"/>
                    <a:gd name="T7" fmla="*/ 3 h 1049"/>
                    <a:gd name="T8" fmla="*/ 0 w 243"/>
                    <a:gd name="T9" fmla="*/ 3 h 1049"/>
                    <a:gd name="T10" fmla="*/ 0 w 243"/>
                    <a:gd name="T11" fmla="*/ 0 h 1049"/>
                    <a:gd name="T12" fmla="*/ 0 60000 65536"/>
                    <a:gd name="T13" fmla="*/ 0 60000 65536"/>
                    <a:gd name="T14" fmla="*/ 0 60000 65536"/>
                    <a:gd name="T15" fmla="*/ 0 60000 65536"/>
                    <a:gd name="T16" fmla="*/ 0 60000 65536"/>
                    <a:gd name="T17" fmla="*/ 0 60000 65536"/>
                    <a:gd name="T18" fmla="*/ 0 w 243"/>
                    <a:gd name="T19" fmla="*/ 0 h 1049"/>
                    <a:gd name="T20" fmla="*/ 243 w 243"/>
                    <a:gd name="T21" fmla="*/ 1049 h 1049"/>
                  </a:gdLst>
                  <a:ahLst/>
                  <a:cxnLst>
                    <a:cxn ang="T12">
                      <a:pos x="T0" y="T1"/>
                    </a:cxn>
                    <a:cxn ang="T13">
                      <a:pos x="T2" y="T3"/>
                    </a:cxn>
                    <a:cxn ang="T14">
                      <a:pos x="T4" y="T5"/>
                    </a:cxn>
                    <a:cxn ang="T15">
                      <a:pos x="T6" y="T7"/>
                    </a:cxn>
                    <a:cxn ang="T16">
                      <a:pos x="T8" y="T9"/>
                    </a:cxn>
                    <a:cxn ang="T17">
                      <a:pos x="T10" y="T11"/>
                    </a:cxn>
                  </a:cxnLst>
                  <a:rect l="T18" t="T19" r="T20" b="T21"/>
                  <a:pathLst>
                    <a:path w="243" h="1049">
                      <a:moveTo>
                        <a:pt x="22" y="0"/>
                      </a:moveTo>
                      <a:lnTo>
                        <a:pt x="243" y="86"/>
                      </a:lnTo>
                      <a:lnTo>
                        <a:pt x="223" y="496"/>
                      </a:lnTo>
                      <a:lnTo>
                        <a:pt x="199" y="988"/>
                      </a:lnTo>
                      <a:lnTo>
                        <a:pt x="0" y="104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852" name="Group 592"/>
                <p:cNvGrpSpPr>
                  <a:grpSpLocks/>
                </p:cNvGrpSpPr>
                <p:nvPr/>
              </p:nvGrpSpPr>
              <p:grpSpPr bwMode="auto">
                <a:xfrm>
                  <a:off x="3231" y="929"/>
                  <a:ext cx="34" cy="126"/>
                  <a:chOff x="3231" y="929"/>
                  <a:chExt cx="34" cy="126"/>
                </a:xfrm>
              </p:grpSpPr>
              <p:grpSp>
                <p:nvGrpSpPr>
                  <p:cNvPr id="129853" name="Group 593"/>
                  <p:cNvGrpSpPr>
                    <a:grpSpLocks/>
                  </p:cNvGrpSpPr>
                  <p:nvPr/>
                </p:nvGrpSpPr>
                <p:grpSpPr bwMode="auto">
                  <a:xfrm>
                    <a:off x="3231" y="929"/>
                    <a:ext cx="34" cy="126"/>
                    <a:chOff x="3231" y="929"/>
                    <a:chExt cx="34" cy="126"/>
                  </a:xfrm>
                </p:grpSpPr>
                <p:grpSp>
                  <p:nvGrpSpPr>
                    <p:cNvPr id="129855" name="Group 594"/>
                    <p:cNvGrpSpPr>
                      <a:grpSpLocks/>
                    </p:cNvGrpSpPr>
                    <p:nvPr/>
                  </p:nvGrpSpPr>
                  <p:grpSpPr bwMode="auto">
                    <a:xfrm>
                      <a:off x="3231" y="929"/>
                      <a:ext cx="34" cy="76"/>
                      <a:chOff x="3231" y="929"/>
                      <a:chExt cx="34" cy="76"/>
                    </a:xfrm>
                  </p:grpSpPr>
                  <p:grpSp>
                    <p:nvGrpSpPr>
                      <p:cNvPr id="129865" name="Group 595"/>
                      <p:cNvGrpSpPr>
                        <a:grpSpLocks/>
                      </p:cNvGrpSpPr>
                      <p:nvPr/>
                    </p:nvGrpSpPr>
                    <p:grpSpPr bwMode="auto">
                      <a:xfrm>
                        <a:off x="3233" y="929"/>
                        <a:ext cx="32" cy="41"/>
                        <a:chOff x="3233" y="929"/>
                        <a:chExt cx="32" cy="41"/>
                      </a:xfrm>
                    </p:grpSpPr>
                    <p:sp>
                      <p:nvSpPr>
                        <p:cNvPr id="129871" name="Line 596"/>
                        <p:cNvSpPr>
                          <a:spLocks noChangeShapeType="1"/>
                        </p:cNvSpPr>
                        <p:nvPr/>
                      </p:nvSpPr>
                      <p:spPr bwMode="auto">
                        <a:xfrm>
                          <a:off x="3234" y="929"/>
                          <a:ext cx="31" cy="1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2" name="Line 597"/>
                        <p:cNvSpPr>
                          <a:spLocks noChangeShapeType="1"/>
                        </p:cNvSpPr>
                        <p:nvPr/>
                      </p:nvSpPr>
                      <p:spPr bwMode="auto">
                        <a:xfrm>
                          <a:off x="3234" y="936"/>
                          <a:ext cx="31" cy="1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3" name="Line 598"/>
                        <p:cNvSpPr>
                          <a:spLocks noChangeShapeType="1"/>
                        </p:cNvSpPr>
                        <p:nvPr/>
                      </p:nvSpPr>
                      <p:spPr bwMode="auto">
                        <a:xfrm>
                          <a:off x="3234" y="943"/>
                          <a:ext cx="31" cy="10"/>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4" name="Line 599"/>
                        <p:cNvSpPr>
                          <a:spLocks noChangeShapeType="1"/>
                        </p:cNvSpPr>
                        <p:nvPr/>
                      </p:nvSpPr>
                      <p:spPr bwMode="auto">
                        <a:xfrm>
                          <a:off x="3234" y="949"/>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5" name="Line 600"/>
                        <p:cNvSpPr>
                          <a:spLocks noChangeShapeType="1"/>
                        </p:cNvSpPr>
                        <p:nvPr/>
                      </p:nvSpPr>
                      <p:spPr bwMode="auto">
                        <a:xfrm>
                          <a:off x="3233" y="955"/>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6" name="Line 601"/>
                        <p:cNvSpPr>
                          <a:spLocks noChangeShapeType="1"/>
                        </p:cNvSpPr>
                        <p:nvPr/>
                      </p:nvSpPr>
                      <p:spPr bwMode="auto">
                        <a:xfrm>
                          <a:off x="3233" y="962"/>
                          <a:ext cx="31"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866" name="Line 602"/>
                      <p:cNvSpPr>
                        <a:spLocks noChangeShapeType="1"/>
                      </p:cNvSpPr>
                      <p:nvPr/>
                    </p:nvSpPr>
                    <p:spPr bwMode="auto">
                      <a:xfrm>
                        <a:off x="3231" y="975"/>
                        <a:ext cx="32"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7" name="Line 603"/>
                      <p:cNvSpPr>
                        <a:spLocks noChangeShapeType="1"/>
                      </p:cNvSpPr>
                      <p:nvPr/>
                    </p:nvSpPr>
                    <p:spPr bwMode="auto">
                      <a:xfrm>
                        <a:off x="3231" y="982"/>
                        <a:ext cx="32"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8" name="Line 604"/>
                      <p:cNvSpPr>
                        <a:spLocks noChangeShapeType="1"/>
                      </p:cNvSpPr>
                      <p:nvPr/>
                    </p:nvSpPr>
                    <p:spPr bwMode="auto">
                      <a:xfrm>
                        <a:off x="3231" y="988"/>
                        <a:ext cx="31"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9" name="Line 605"/>
                      <p:cNvSpPr>
                        <a:spLocks noChangeShapeType="1"/>
                      </p:cNvSpPr>
                      <p:nvPr/>
                    </p:nvSpPr>
                    <p:spPr bwMode="auto">
                      <a:xfrm>
                        <a:off x="3231" y="995"/>
                        <a:ext cx="31"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0" name="Line 606"/>
                      <p:cNvSpPr>
                        <a:spLocks noChangeShapeType="1"/>
                      </p:cNvSpPr>
                      <p:nvPr/>
                    </p:nvSpPr>
                    <p:spPr bwMode="auto">
                      <a:xfrm>
                        <a:off x="3231" y="1002"/>
                        <a:ext cx="31"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856" name="Group 607"/>
                    <p:cNvGrpSpPr>
                      <a:grpSpLocks/>
                    </p:cNvGrpSpPr>
                    <p:nvPr/>
                  </p:nvGrpSpPr>
                  <p:grpSpPr bwMode="auto">
                    <a:xfrm>
                      <a:off x="3231" y="1009"/>
                      <a:ext cx="30" cy="46"/>
                      <a:chOff x="3231" y="1009"/>
                      <a:chExt cx="30" cy="46"/>
                    </a:xfrm>
                  </p:grpSpPr>
                  <p:sp>
                    <p:nvSpPr>
                      <p:cNvPr id="129857" name="Line 608"/>
                      <p:cNvSpPr>
                        <a:spLocks noChangeShapeType="1"/>
                      </p:cNvSpPr>
                      <p:nvPr/>
                    </p:nvSpPr>
                    <p:spPr bwMode="auto">
                      <a:xfrm>
                        <a:off x="3231" y="1009"/>
                        <a:ext cx="30"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58" name="Line 609"/>
                      <p:cNvSpPr>
                        <a:spLocks noChangeShapeType="1"/>
                      </p:cNvSpPr>
                      <p:nvPr/>
                    </p:nvSpPr>
                    <p:spPr bwMode="auto">
                      <a:xfrm>
                        <a:off x="3232" y="1015"/>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59" name="Line 610"/>
                      <p:cNvSpPr>
                        <a:spLocks noChangeShapeType="1"/>
                      </p:cNvSpPr>
                      <p:nvPr/>
                    </p:nvSpPr>
                    <p:spPr bwMode="auto">
                      <a:xfrm>
                        <a:off x="3231" y="1022"/>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0" name="Line 611"/>
                      <p:cNvSpPr>
                        <a:spLocks noChangeShapeType="1"/>
                      </p:cNvSpPr>
                      <p:nvPr/>
                    </p:nvSpPr>
                    <p:spPr bwMode="auto">
                      <a:xfrm flipV="1">
                        <a:off x="3231" y="1028"/>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1" name="Line 612"/>
                      <p:cNvSpPr>
                        <a:spLocks noChangeShapeType="1"/>
                      </p:cNvSpPr>
                      <p:nvPr/>
                    </p:nvSpPr>
                    <p:spPr bwMode="auto">
                      <a:xfrm flipV="1">
                        <a:off x="3231" y="1034"/>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2" name="Line 613"/>
                      <p:cNvSpPr>
                        <a:spLocks noChangeShapeType="1"/>
                      </p:cNvSpPr>
                      <p:nvPr/>
                    </p:nvSpPr>
                    <p:spPr bwMode="auto">
                      <a:xfrm flipV="1">
                        <a:off x="3231" y="1040"/>
                        <a:ext cx="29"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3" name="Line 614"/>
                      <p:cNvSpPr>
                        <a:spLocks noChangeShapeType="1"/>
                      </p:cNvSpPr>
                      <p:nvPr/>
                    </p:nvSpPr>
                    <p:spPr bwMode="auto">
                      <a:xfrm flipV="1">
                        <a:off x="3231" y="1045"/>
                        <a:ext cx="29"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4" name="Line 615"/>
                      <p:cNvSpPr>
                        <a:spLocks noChangeShapeType="1"/>
                      </p:cNvSpPr>
                      <p:nvPr/>
                    </p:nvSpPr>
                    <p:spPr bwMode="auto">
                      <a:xfrm flipV="1">
                        <a:off x="3231" y="1051"/>
                        <a:ext cx="28"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854" name="Line 616"/>
                  <p:cNvSpPr>
                    <a:spLocks noChangeShapeType="1"/>
                  </p:cNvSpPr>
                  <p:nvPr/>
                </p:nvSpPr>
                <p:spPr bwMode="auto">
                  <a:xfrm>
                    <a:off x="3233" y="969"/>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848" name="Group 617"/>
              <p:cNvGrpSpPr>
                <a:grpSpLocks/>
              </p:cNvGrpSpPr>
              <p:nvPr/>
            </p:nvGrpSpPr>
            <p:grpSpPr bwMode="auto">
              <a:xfrm>
                <a:off x="3208" y="900"/>
                <a:ext cx="32" cy="179"/>
                <a:chOff x="3208" y="900"/>
                <a:chExt cx="32" cy="179"/>
              </a:xfrm>
            </p:grpSpPr>
            <p:sp>
              <p:nvSpPr>
                <p:cNvPr id="129849" name="Freeform 618"/>
                <p:cNvSpPr>
                  <a:spLocks/>
                </p:cNvSpPr>
                <p:nvPr/>
              </p:nvSpPr>
              <p:spPr bwMode="auto">
                <a:xfrm>
                  <a:off x="3208" y="900"/>
                  <a:ext cx="31" cy="179"/>
                </a:xfrm>
                <a:custGeom>
                  <a:avLst/>
                  <a:gdLst>
                    <a:gd name="T0" fmla="*/ 0 w 214"/>
                    <a:gd name="T1" fmla="*/ 0 h 1253"/>
                    <a:gd name="T2" fmla="*/ 1 w 214"/>
                    <a:gd name="T3" fmla="*/ 0 h 1253"/>
                    <a:gd name="T4" fmla="*/ 1 w 214"/>
                    <a:gd name="T5" fmla="*/ 0 h 1253"/>
                    <a:gd name="T6" fmla="*/ 0 w 214"/>
                    <a:gd name="T7" fmla="*/ 4 h 1253"/>
                    <a:gd name="T8" fmla="*/ 0 w 214"/>
                    <a:gd name="T9" fmla="*/ 4 h 1253"/>
                    <a:gd name="T10" fmla="*/ 0 w 214"/>
                    <a:gd name="T11" fmla="*/ 4 h 1253"/>
                    <a:gd name="T12" fmla="*/ 0 w 214"/>
                    <a:gd name="T13" fmla="*/ 4 h 1253"/>
                    <a:gd name="T14" fmla="*/ 0 w 214"/>
                    <a:gd name="T15" fmla="*/ 4 h 1253"/>
                    <a:gd name="T16" fmla="*/ 0 w 214"/>
                    <a:gd name="T17" fmla="*/ 0 h 12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4"/>
                    <a:gd name="T28" fmla="*/ 0 h 1253"/>
                    <a:gd name="T29" fmla="*/ 214 w 214"/>
                    <a:gd name="T30" fmla="*/ 1253 h 12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4" h="1253">
                      <a:moveTo>
                        <a:pt x="51" y="0"/>
                      </a:moveTo>
                      <a:lnTo>
                        <a:pt x="202" y="65"/>
                      </a:lnTo>
                      <a:lnTo>
                        <a:pt x="214" y="79"/>
                      </a:lnTo>
                      <a:lnTo>
                        <a:pt x="169" y="1202"/>
                      </a:lnTo>
                      <a:lnTo>
                        <a:pt x="149" y="1216"/>
                      </a:lnTo>
                      <a:lnTo>
                        <a:pt x="0" y="1253"/>
                      </a:lnTo>
                      <a:lnTo>
                        <a:pt x="20" y="1233"/>
                      </a:lnTo>
                      <a:lnTo>
                        <a:pt x="21" y="1217"/>
                      </a:lnTo>
                      <a:lnTo>
                        <a:pt x="51"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50" name="Arc 619"/>
                <p:cNvSpPr>
                  <a:spLocks/>
                </p:cNvSpPr>
                <p:nvPr/>
              </p:nvSpPr>
              <p:spPr bwMode="auto">
                <a:xfrm>
                  <a:off x="3237" y="909"/>
                  <a:ext cx="3"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744" name="Group 620"/>
            <p:cNvGrpSpPr>
              <a:grpSpLocks/>
            </p:cNvGrpSpPr>
            <p:nvPr/>
          </p:nvGrpSpPr>
          <p:grpSpPr bwMode="auto">
            <a:xfrm>
              <a:off x="3220" y="1170"/>
              <a:ext cx="98" cy="39"/>
              <a:chOff x="3220" y="1170"/>
              <a:chExt cx="98" cy="39"/>
            </a:xfrm>
          </p:grpSpPr>
          <p:sp>
            <p:nvSpPr>
              <p:cNvPr id="129836" name="Freeform 621"/>
              <p:cNvSpPr>
                <a:spLocks/>
              </p:cNvSpPr>
              <p:nvPr/>
            </p:nvSpPr>
            <p:spPr bwMode="auto">
              <a:xfrm>
                <a:off x="3220" y="1170"/>
                <a:ext cx="98" cy="25"/>
              </a:xfrm>
              <a:custGeom>
                <a:avLst/>
                <a:gdLst>
                  <a:gd name="T0" fmla="*/ 0 w 680"/>
                  <a:gd name="T1" fmla="*/ 0 h 177"/>
                  <a:gd name="T2" fmla="*/ 0 w 680"/>
                  <a:gd name="T3" fmla="*/ 0 h 177"/>
                  <a:gd name="T4" fmla="*/ 1 w 680"/>
                  <a:gd name="T5" fmla="*/ 0 h 177"/>
                  <a:gd name="T6" fmla="*/ 1 w 680"/>
                  <a:gd name="T7" fmla="*/ 0 h 177"/>
                  <a:gd name="T8" fmla="*/ 1 w 680"/>
                  <a:gd name="T9" fmla="*/ 0 h 177"/>
                  <a:gd name="T10" fmla="*/ 1 w 680"/>
                  <a:gd name="T11" fmla="*/ 0 h 177"/>
                  <a:gd name="T12" fmla="*/ 2 w 680"/>
                  <a:gd name="T13" fmla="*/ 0 h 177"/>
                  <a:gd name="T14" fmla="*/ 2 w 680"/>
                  <a:gd name="T15" fmla="*/ 0 h 177"/>
                  <a:gd name="T16" fmla="*/ 2 w 680"/>
                  <a:gd name="T17" fmla="*/ 0 h 177"/>
                  <a:gd name="T18" fmla="*/ 2 w 680"/>
                  <a:gd name="T19" fmla="*/ 0 h 177"/>
                  <a:gd name="T20" fmla="*/ 2 w 680"/>
                  <a:gd name="T21" fmla="*/ 0 h 177"/>
                  <a:gd name="T22" fmla="*/ 2 w 680"/>
                  <a:gd name="T23" fmla="*/ 0 h 177"/>
                  <a:gd name="T24" fmla="*/ 2 w 680"/>
                  <a:gd name="T25" fmla="*/ 0 h 177"/>
                  <a:gd name="T26" fmla="*/ 2 w 680"/>
                  <a:gd name="T27" fmla="*/ 0 h 177"/>
                  <a:gd name="T28" fmla="*/ 2 w 680"/>
                  <a:gd name="T29" fmla="*/ 0 h 177"/>
                  <a:gd name="T30" fmla="*/ 2 w 680"/>
                  <a:gd name="T31" fmla="*/ 0 h 177"/>
                  <a:gd name="T32" fmla="*/ 2 w 680"/>
                  <a:gd name="T33" fmla="*/ 0 h 177"/>
                  <a:gd name="T34" fmla="*/ 2 w 680"/>
                  <a:gd name="T35" fmla="*/ 0 h 177"/>
                  <a:gd name="T36" fmla="*/ 2 w 680"/>
                  <a:gd name="T37" fmla="*/ 0 h 177"/>
                  <a:gd name="T38" fmla="*/ 2 w 680"/>
                  <a:gd name="T39" fmla="*/ 0 h 177"/>
                  <a:gd name="T40" fmla="*/ 2 w 680"/>
                  <a:gd name="T41" fmla="*/ 0 h 177"/>
                  <a:gd name="T42" fmla="*/ 2 w 680"/>
                  <a:gd name="T43" fmla="*/ 0 h 177"/>
                  <a:gd name="T44" fmla="*/ 2 w 680"/>
                  <a:gd name="T45" fmla="*/ 0 h 177"/>
                  <a:gd name="T46" fmla="*/ 2 w 680"/>
                  <a:gd name="T47" fmla="*/ 1 h 177"/>
                  <a:gd name="T48" fmla="*/ 2 w 680"/>
                  <a:gd name="T49" fmla="*/ 1 h 177"/>
                  <a:gd name="T50" fmla="*/ 2 w 680"/>
                  <a:gd name="T51" fmla="*/ 1 h 177"/>
                  <a:gd name="T52" fmla="*/ 1 w 680"/>
                  <a:gd name="T53" fmla="*/ 0 h 1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80"/>
                  <a:gd name="T82" fmla="*/ 0 h 177"/>
                  <a:gd name="T83" fmla="*/ 680 w 680"/>
                  <a:gd name="T84" fmla="*/ 177 h 1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80" h="177">
                    <a:moveTo>
                      <a:pt x="0" y="0"/>
                    </a:moveTo>
                    <a:lnTo>
                      <a:pt x="127" y="8"/>
                    </a:lnTo>
                    <a:lnTo>
                      <a:pt x="220" y="13"/>
                    </a:lnTo>
                    <a:lnTo>
                      <a:pt x="305" y="21"/>
                    </a:lnTo>
                    <a:lnTo>
                      <a:pt x="389" y="32"/>
                    </a:lnTo>
                    <a:lnTo>
                      <a:pt x="448" y="41"/>
                    </a:lnTo>
                    <a:lnTo>
                      <a:pt x="519" y="53"/>
                    </a:lnTo>
                    <a:lnTo>
                      <a:pt x="560" y="60"/>
                    </a:lnTo>
                    <a:lnTo>
                      <a:pt x="590" y="67"/>
                    </a:lnTo>
                    <a:lnTo>
                      <a:pt x="608" y="71"/>
                    </a:lnTo>
                    <a:lnTo>
                      <a:pt x="622" y="74"/>
                    </a:lnTo>
                    <a:lnTo>
                      <a:pt x="638" y="80"/>
                    </a:lnTo>
                    <a:lnTo>
                      <a:pt x="655" y="86"/>
                    </a:lnTo>
                    <a:lnTo>
                      <a:pt x="671" y="95"/>
                    </a:lnTo>
                    <a:lnTo>
                      <a:pt x="679" y="104"/>
                    </a:lnTo>
                    <a:lnTo>
                      <a:pt x="680" y="112"/>
                    </a:lnTo>
                    <a:lnTo>
                      <a:pt x="677" y="124"/>
                    </a:lnTo>
                    <a:lnTo>
                      <a:pt x="671" y="136"/>
                    </a:lnTo>
                    <a:lnTo>
                      <a:pt x="663" y="146"/>
                    </a:lnTo>
                    <a:lnTo>
                      <a:pt x="652" y="154"/>
                    </a:lnTo>
                    <a:lnTo>
                      <a:pt x="637" y="164"/>
                    </a:lnTo>
                    <a:lnTo>
                      <a:pt x="621" y="170"/>
                    </a:lnTo>
                    <a:lnTo>
                      <a:pt x="602" y="172"/>
                    </a:lnTo>
                    <a:lnTo>
                      <a:pt x="582" y="176"/>
                    </a:lnTo>
                    <a:lnTo>
                      <a:pt x="557" y="177"/>
                    </a:lnTo>
                    <a:lnTo>
                      <a:pt x="533" y="174"/>
                    </a:lnTo>
                    <a:lnTo>
                      <a:pt x="495" y="169"/>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837" name="Group 622"/>
              <p:cNvGrpSpPr>
                <a:grpSpLocks/>
              </p:cNvGrpSpPr>
              <p:nvPr/>
            </p:nvGrpSpPr>
            <p:grpSpPr bwMode="auto">
              <a:xfrm>
                <a:off x="3224" y="1182"/>
                <a:ext cx="69" cy="27"/>
                <a:chOff x="3224" y="1182"/>
                <a:chExt cx="69" cy="27"/>
              </a:xfrm>
            </p:grpSpPr>
            <p:grpSp>
              <p:nvGrpSpPr>
                <p:cNvPr id="129838" name="Group 623"/>
                <p:cNvGrpSpPr>
                  <a:grpSpLocks/>
                </p:cNvGrpSpPr>
                <p:nvPr/>
              </p:nvGrpSpPr>
              <p:grpSpPr bwMode="auto">
                <a:xfrm>
                  <a:off x="3224" y="1182"/>
                  <a:ext cx="69" cy="27"/>
                  <a:chOff x="3224" y="1182"/>
                  <a:chExt cx="69" cy="27"/>
                </a:xfrm>
              </p:grpSpPr>
              <p:sp>
                <p:nvSpPr>
                  <p:cNvPr id="129843" name="Freeform 624"/>
                  <p:cNvSpPr>
                    <a:spLocks/>
                  </p:cNvSpPr>
                  <p:nvPr/>
                </p:nvSpPr>
                <p:spPr bwMode="auto">
                  <a:xfrm>
                    <a:off x="3224" y="1182"/>
                    <a:ext cx="43" cy="17"/>
                  </a:xfrm>
                  <a:custGeom>
                    <a:avLst/>
                    <a:gdLst>
                      <a:gd name="T0" fmla="*/ 0 w 297"/>
                      <a:gd name="T1" fmla="*/ 0 h 119"/>
                      <a:gd name="T2" fmla="*/ 0 w 297"/>
                      <a:gd name="T3" fmla="*/ 0 h 119"/>
                      <a:gd name="T4" fmla="*/ 1 w 297"/>
                      <a:gd name="T5" fmla="*/ 0 h 119"/>
                      <a:gd name="T6" fmla="*/ 1 w 297"/>
                      <a:gd name="T7" fmla="*/ 0 h 119"/>
                      <a:gd name="T8" fmla="*/ 0 w 297"/>
                      <a:gd name="T9" fmla="*/ 0 h 119"/>
                      <a:gd name="T10" fmla="*/ 0 60000 65536"/>
                      <a:gd name="T11" fmla="*/ 0 60000 65536"/>
                      <a:gd name="T12" fmla="*/ 0 60000 65536"/>
                      <a:gd name="T13" fmla="*/ 0 60000 65536"/>
                      <a:gd name="T14" fmla="*/ 0 60000 65536"/>
                      <a:gd name="T15" fmla="*/ 0 w 297"/>
                      <a:gd name="T16" fmla="*/ 0 h 119"/>
                      <a:gd name="T17" fmla="*/ 297 w 297"/>
                      <a:gd name="T18" fmla="*/ 119 h 119"/>
                    </a:gdLst>
                    <a:ahLst/>
                    <a:cxnLst>
                      <a:cxn ang="T10">
                        <a:pos x="T0" y="T1"/>
                      </a:cxn>
                      <a:cxn ang="T11">
                        <a:pos x="T2" y="T3"/>
                      </a:cxn>
                      <a:cxn ang="T12">
                        <a:pos x="T4" y="T5"/>
                      </a:cxn>
                      <a:cxn ang="T13">
                        <a:pos x="T6" y="T7"/>
                      </a:cxn>
                      <a:cxn ang="T14">
                        <a:pos x="T8" y="T9"/>
                      </a:cxn>
                    </a:cxnLst>
                    <a:rect l="T15" t="T16" r="T17" b="T18"/>
                    <a:pathLst>
                      <a:path w="297" h="119">
                        <a:moveTo>
                          <a:pt x="0" y="71"/>
                        </a:moveTo>
                        <a:lnTo>
                          <a:pt x="78" y="0"/>
                        </a:lnTo>
                        <a:lnTo>
                          <a:pt x="297" y="40"/>
                        </a:lnTo>
                        <a:lnTo>
                          <a:pt x="211" y="119"/>
                        </a:lnTo>
                        <a:lnTo>
                          <a:pt x="0" y="71"/>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44" name="Freeform 625"/>
                  <p:cNvSpPr>
                    <a:spLocks/>
                  </p:cNvSpPr>
                  <p:nvPr/>
                </p:nvSpPr>
                <p:spPr bwMode="auto">
                  <a:xfrm>
                    <a:off x="3224" y="1192"/>
                    <a:ext cx="31" cy="17"/>
                  </a:xfrm>
                  <a:custGeom>
                    <a:avLst/>
                    <a:gdLst>
                      <a:gd name="T0" fmla="*/ 0 w 211"/>
                      <a:gd name="T1" fmla="*/ 0 h 113"/>
                      <a:gd name="T2" fmla="*/ 0 w 211"/>
                      <a:gd name="T3" fmla="*/ 0 h 113"/>
                      <a:gd name="T4" fmla="*/ 0 w 211"/>
                      <a:gd name="T5" fmla="*/ 0 h 113"/>
                      <a:gd name="T6" fmla="*/ 1 w 211"/>
                      <a:gd name="T7" fmla="*/ 0 h 113"/>
                      <a:gd name="T8" fmla="*/ 1 w 211"/>
                      <a:gd name="T9" fmla="*/ 0 h 113"/>
                      <a:gd name="T10" fmla="*/ 0 w 211"/>
                      <a:gd name="T11" fmla="*/ 0 h 113"/>
                      <a:gd name="T12" fmla="*/ 0 60000 65536"/>
                      <a:gd name="T13" fmla="*/ 0 60000 65536"/>
                      <a:gd name="T14" fmla="*/ 0 60000 65536"/>
                      <a:gd name="T15" fmla="*/ 0 60000 65536"/>
                      <a:gd name="T16" fmla="*/ 0 60000 65536"/>
                      <a:gd name="T17" fmla="*/ 0 60000 65536"/>
                      <a:gd name="T18" fmla="*/ 0 w 211"/>
                      <a:gd name="T19" fmla="*/ 0 h 113"/>
                      <a:gd name="T20" fmla="*/ 211 w 211"/>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211" h="113">
                        <a:moveTo>
                          <a:pt x="0" y="0"/>
                        </a:moveTo>
                        <a:lnTo>
                          <a:pt x="0" y="63"/>
                        </a:lnTo>
                        <a:lnTo>
                          <a:pt x="3" y="63"/>
                        </a:lnTo>
                        <a:lnTo>
                          <a:pt x="211" y="113"/>
                        </a:lnTo>
                        <a:lnTo>
                          <a:pt x="211" y="48"/>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45" name="Freeform 626"/>
                  <p:cNvSpPr>
                    <a:spLocks/>
                  </p:cNvSpPr>
                  <p:nvPr/>
                </p:nvSpPr>
                <p:spPr bwMode="auto">
                  <a:xfrm>
                    <a:off x="3255" y="1188"/>
                    <a:ext cx="38" cy="21"/>
                  </a:xfrm>
                  <a:custGeom>
                    <a:avLst/>
                    <a:gdLst>
                      <a:gd name="T0" fmla="*/ 0 w 267"/>
                      <a:gd name="T1" fmla="*/ 0 h 144"/>
                      <a:gd name="T2" fmla="*/ 0 w 267"/>
                      <a:gd name="T3" fmla="*/ 0 h 144"/>
                      <a:gd name="T4" fmla="*/ 1 w 267"/>
                      <a:gd name="T5" fmla="*/ 0 h 144"/>
                      <a:gd name="T6" fmla="*/ 1 w 267"/>
                      <a:gd name="T7" fmla="*/ 0 h 144"/>
                      <a:gd name="T8" fmla="*/ 0 w 267"/>
                      <a:gd name="T9" fmla="*/ 0 h 144"/>
                      <a:gd name="T10" fmla="*/ 0 w 267"/>
                      <a:gd name="T11" fmla="*/ 0 h 144"/>
                      <a:gd name="T12" fmla="*/ 0 60000 65536"/>
                      <a:gd name="T13" fmla="*/ 0 60000 65536"/>
                      <a:gd name="T14" fmla="*/ 0 60000 65536"/>
                      <a:gd name="T15" fmla="*/ 0 60000 65536"/>
                      <a:gd name="T16" fmla="*/ 0 60000 65536"/>
                      <a:gd name="T17" fmla="*/ 0 60000 65536"/>
                      <a:gd name="T18" fmla="*/ 0 w 267"/>
                      <a:gd name="T19" fmla="*/ 0 h 144"/>
                      <a:gd name="T20" fmla="*/ 267 w 267"/>
                      <a:gd name="T21" fmla="*/ 144 h 144"/>
                    </a:gdLst>
                    <a:ahLst/>
                    <a:cxnLst>
                      <a:cxn ang="T12">
                        <a:pos x="T0" y="T1"/>
                      </a:cxn>
                      <a:cxn ang="T13">
                        <a:pos x="T2" y="T3"/>
                      </a:cxn>
                      <a:cxn ang="T14">
                        <a:pos x="T4" y="T5"/>
                      </a:cxn>
                      <a:cxn ang="T15">
                        <a:pos x="T6" y="T7"/>
                      </a:cxn>
                      <a:cxn ang="T16">
                        <a:pos x="T8" y="T9"/>
                      </a:cxn>
                      <a:cxn ang="T17">
                        <a:pos x="T10" y="T11"/>
                      </a:cxn>
                    </a:cxnLst>
                    <a:rect l="T18" t="T19" r="T20" b="T21"/>
                    <a:pathLst>
                      <a:path w="267" h="144">
                        <a:moveTo>
                          <a:pt x="0" y="78"/>
                        </a:moveTo>
                        <a:lnTo>
                          <a:pt x="85" y="0"/>
                        </a:lnTo>
                        <a:lnTo>
                          <a:pt x="267" y="21"/>
                        </a:lnTo>
                        <a:lnTo>
                          <a:pt x="267" y="80"/>
                        </a:lnTo>
                        <a:lnTo>
                          <a:pt x="0" y="144"/>
                        </a:lnTo>
                        <a:lnTo>
                          <a:pt x="0" y="78"/>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46" name="Freeform 627"/>
                  <p:cNvSpPr>
                    <a:spLocks/>
                  </p:cNvSpPr>
                  <p:nvPr/>
                </p:nvSpPr>
                <p:spPr bwMode="auto">
                  <a:xfrm>
                    <a:off x="3235" y="1182"/>
                    <a:ext cx="58" cy="9"/>
                  </a:xfrm>
                  <a:custGeom>
                    <a:avLst/>
                    <a:gdLst>
                      <a:gd name="T0" fmla="*/ 0 w 401"/>
                      <a:gd name="T1" fmla="*/ 0 h 60"/>
                      <a:gd name="T2" fmla="*/ 1 w 401"/>
                      <a:gd name="T3" fmla="*/ 0 h 60"/>
                      <a:gd name="T4" fmla="*/ 1 w 401"/>
                      <a:gd name="T5" fmla="*/ 0 h 60"/>
                      <a:gd name="T6" fmla="*/ 1 w 401"/>
                      <a:gd name="T7" fmla="*/ 0 h 60"/>
                      <a:gd name="T8" fmla="*/ 0 w 401"/>
                      <a:gd name="T9" fmla="*/ 0 h 60"/>
                      <a:gd name="T10" fmla="*/ 0 60000 65536"/>
                      <a:gd name="T11" fmla="*/ 0 60000 65536"/>
                      <a:gd name="T12" fmla="*/ 0 60000 65536"/>
                      <a:gd name="T13" fmla="*/ 0 60000 65536"/>
                      <a:gd name="T14" fmla="*/ 0 60000 65536"/>
                      <a:gd name="T15" fmla="*/ 0 w 401"/>
                      <a:gd name="T16" fmla="*/ 0 h 60"/>
                      <a:gd name="T17" fmla="*/ 401 w 401"/>
                      <a:gd name="T18" fmla="*/ 60 h 60"/>
                    </a:gdLst>
                    <a:ahLst/>
                    <a:cxnLst>
                      <a:cxn ang="T10">
                        <a:pos x="T0" y="T1"/>
                      </a:cxn>
                      <a:cxn ang="T11">
                        <a:pos x="T2" y="T3"/>
                      </a:cxn>
                      <a:cxn ang="T12">
                        <a:pos x="T4" y="T5"/>
                      </a:cxn>
                      <a:cxn ang="T13">
                        <a:pos x="T6" y="T7"/>
                      </a:cxn>
                      <a:cxn ang="T14">
                        <a:pos x="T8" y="T9"/>
                      </a:cxn>
                    </a:cxnLst>
                    <a:rect l="T15" t="T16" r="T17" b="T18"/>
                    <a:pathLst>
                      <a:path w="401" h="60">
                        <a:moveTo>
                          <a:pt x="0" y="0"/>
                        </a:moveTo>
                        <a:lnTo>
                          <a:pt x="201" y="14"/>
                        </a:lnTo>
                        <a:lnTo>
                          <a:pt x="401" y="60"/>
                        </a:lnTo>
                        <a:lnTo>
                          <a:pt x="219" y="40"/>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839" name="Group 628"/>
                <p:cNvGrpSpPr>
                  <a:grpSpLocks/>
                </p:cNvGrpSpPr>
                <p:nvPr/>
              </p:nvGrpSpPr>
              <p:grpSpPr bwMode="auto">
                <a:xfrm>
                  <a:off x="3225" y="1190"/>
                  <a:ext cx="67" cy="11"/>
                  <a:chOff x="3225" y="1190"/>
                  <a:chExt cx="67" cy="11"/>
                </a:xfrm>
              </p:grpSpPr>
              <p:sp>
                <p:nvSpPr>
                  <p:cNvPr id="129840" name="Line 629"/>
                  <p:cNvSpPr>
                    <a:spLocks noChangeShapeType="1"/>
                  </p:cNvSpPr>
                  <p:nvPr/>
                </p:nvSpPr>
                <p:spPr bwMode="auto">
                  <a:xfrm>
                    <a:off x="3225" y="1194"/>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41" name="Line 630"/>
                  <p:cNvSpPr>
                    <a:spLocks noChangeShapeType="1"/>
                  </p:cNvSpPr>
                  <p:nvPr/>
                </p:nvSpPr>
                <p:spPr bwMode="auto">
                  <a:xfrm flipV="1">
                    <a:off x="3255" y="1190"/>
                    <a:ext cx="12" cy="11"/>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42" name="Line 631"/>
                  <p:cNvSpPr>
                    <a:spLocks noChangeShapeType="1"/>
                  </p:cNvSpPr>
                  <p:nvPr/>
                </p:nvSpPr>
                <p:spPr bwMode="auto">
                  <a:xfrm>
                    <a:off x="3268" y="1190"/>
                    <a:ext cx="24"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745" name="Freeform 632"/>
            <p:cNvSpPr>
              <a:spLocks/>
            </p:cNvSpPr>
            <p:nvPr/>
          </p:nvSpPr>
          <p:spPr bwMode="auto">
            <a:xfrm>
              <a:off x="3207" y="1122"/>
              <a:ext cx="58" cy="55"/>
            </a:xfrm>
            <a:custGeom>
              <a:avLst/>
              <a:gdLst>
                <a:gd name="T0" fmla="*/ 0 w 412"/>
                <a:gd name="T1" fmla="*/ 1 h 384"/>
                <a:gd name="T2" fmla="*/ 1 w 412"/>
                <a:gd name="T3" fmla="*/ 0 h 384"/>
                <a:gd name="T4" fmla="*/ 1 w 412"/>
                <a:gd name="T5" fmla="*/ 0 h 384"/>
                <a:gd name="T6" fmla="*/ 0 w 412"/>
                <a:gd name="T7" fmla="*/ 1 h 384"/>
                <a:gd name="T8" fmla="*/ 0 w 412"/>
                <a:gd name="T9" fmla="*/ 1 h 384"/>
                <a:gd name="T10" fmla="*/ 0 60000 65536"/>
                <a:gd name="T11" fmla="*/ 0 60000 65536"/>
                <a:gd name="T12" fmla="*/ 0 60000 65536"/>
                <a:gd name="T13" fmla="*/ 0 60000 65536"/>
                <a:gd name="T14" fmla="*/ 0 60000 65536"/>
                <a:gd name="T15" fmla="*/ 0 w 412"/>
                <a:gd name="T16" fmla="*/ 0 h 384"/>
                <a:gd name="T17" fmla="*/ 412 w 412"/>
                <a:gd name="T18" fmla="*/ 384 h 384"/>
              </a:gdLst>
              <a:ahLst/>
              <a:cxnLst>
                <a:cxn ang="T10">
                  <a:pos x="T0" y="T1"/>
                </a:cxn>
                <a:cxn ang="T11">
                  <a:pos x="T2" y="T3"/>
                </a:cxn>
                <a:cxn ang="T12">
                  <a:pos x="T4" y="T5"/>
                </a:cxn>
                <a:cxn ang="T13">
                  <a:pos x="T6" y="T7"/>
                </a:cxn>
                <a:cxn ang="T14">
                  <a:pos x="T8" y="T9"/>
                </a:cxn>
              </a:cxnLst>
              <a:rect l="T15" t="T16" r="T17" b="T18"/>
              <a:pathLst>
                <a:path w="412" h="384">
                  <a:moveTo>
                    <a:pt x="0" y="193"/>
                  </a:moveTo>
                  <a:lnTo>
                    <a:pt x="412" y="0"/>
                  </a:lnTo>
                  <a:lnTo>
                    <a:pt x="412" y="155"/>
                  </a:lnTo>
                  <a:lnTo>
                    <a:pt x="0" y="384"/>
                  </a:lnTo>
                  <a:lnTo>
                    <a:pt x="0" y="19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46" name="Freeform 633"/>
            <p:cNvSpPr>
              <a:spLocks/>
            </p:cNvSpPr>
            <p:nvPr/>
          </p:nvSpPr>
          <p:spPr bwMode="auto">
            <a:xfrm>
              <a:off x="3206" y="1070"/>
              <a:ext cx="61" cy="82"/>
            </a:xfrm>
            <a:custGeom>
              <a:avLst/>
              <a:gdLst>
                <a:gd name="T0" fmla="*/ 0 w 425"/>
                <a:gd name="T1" fmla="*/ 0 h 570"/>
                <a:gd name="T2" fmla="*/ 1 w 425"/>
                <a:gd name="T3" fmla="*/ 0 h 570"/>
                <a:gd name="T4" fmla="*/ 1 w 425"/>
                <a:gd name="T5" fmla="*/ 1 h 570"/>
                <a:gd name="T6" fmla="*/ 0 w 425"/>
                <a:gd name="T7" fmla="*/ 2 h 570"/>
                <a:gd name="T8" fmla="*/ 0 w 425"/>
                <a:gd name="T9" fmla="*/ 0 h 570"/>
                <a:gd name="T10" fmla="*/ 0 60000 65536"/>
                <a:gd name="T11" fmla="*/ 0 60000 65536"/>
                <a:gd name="T12" fmla="*/ 0 60000 65536"/>
                <a:gd name="T13" fmla="*/ 0 60000 65536"/>
                <a:gd name="T14" fmla="*/ 0 60000 65536"/>
                <a:gd name="T15" fmla="*/ 0 w 425"/>
                <a:gd name="T16" fmla="*/ 0 h 570"/>
                <a:gd name="T17" fmla="*/ 425 w 425"/>
                <a:gd name="T18" fmla="*/ 570 h 570"/>
              </a:gdLst>
              <a:ahLst/>
              <a:cxnLst>
                <a:cxn ang="T10">
                  <a:pos x="T0" y="T1"/>
                </a:cxn>
                <a:cxn ang="T11">
                  <a:pos x="T2" y="T3"/>
                </a:cxn>
                <a:cxn ang="T12">
                  <a:pos x="T4" y="T5"/>
                </a:cxn>
                <a:cxn ang="T13">
                  <a:pos x="T6" y="T7"/>
                </a:cxn>
                <a:cxn ang="T14">
                  <a:pos x="T8" y="T9"/>
                </a:cxn>
              </a:cxnLst>
              <a:rect l="T15" t="T16" r="T17" b="T18"/>
              <a:pathLst>
                <a:path w="425" h="570">
                  <a:moveTo>
                    <a:pt x="0" y="121"/>
                  </a:moveTo>
                  <a:lnTo>
                    <a:pt x="425" y="0"/>
                  </a:lnTo>
                  <a:lnTo>
                    <a:pt x="425" y="377"/>
                  </a:lnTo>
                  <a:lnTo>
                    <a:pt x="1" y="570"/>
                  </a:lnTo>
                  <a:lnTo>
                    <a:pt x="0" y="12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47" name="Freeform 634"/>
            <p:cNvSpPr>
              <a:spLocks/>
            </p:cNvSpPr>
            <p:nvPr/>
          </p:nvSpPr>
          <p:spPr bwMode="auto">
            <a:xfrm>
              <a:off x="3042" y="925"/>
              <a:ext cx="150" cy="124"/>
            </a:xfrm>
            <a:custGeom>
              <a:avLst/>
              <a:gdLst>
                <a:gd name="T0" fmla="*/ 0 w 1050"/>
                <a:gd name="T1" fmla="*/ 0 h 870"/>
                <a:gd name="T2" fmla="*/ 3 w 1050"/>
                <a:gd name="T3" fmla="*/ 0 h 870"/>
                <a:gd name="T4" fmla="*/ 3 w 1050"/>
                <a:gd name="T5" fmla="*/ 3 h 870"/>
                <a:gd name="T6" fmla="*/ 0 w 1050"/>
                <a:gd name="T7" fmla="*/ 2 h 870"/>
                <a:gd name="T8" fmla="*/ 0 w 1050"/>
                <a:gd name="T9" fmla="*/ 0 h 870"/>
                <a:gd name="T10" fmla="*/ 0 60000 65536"/>
                <a:gd name="T11" fmla="*/ 0 60000 65536"/>
                <a:gd name="T12" fmla="*/ 0 60000 65536"/>
                <a:gd name="T13" fmla="*/ 0 60000 65536"/>
                <a:gd name="T14" fmla="*/ 0 60000 65536"/>
                <a:gd name="T15" fmla="*/ 0 w 1050"/>
                <a:gd name="T16" fmla="*/ 0 h 870"/>
                <a:gd name="T17" fmla="*/ 1050 w 1050"/>
                <a:gd name="T18" fmla="*/ 870 h 870"/>
              </a:gdLst>
              <a:ahLst/>
              <a:cxnLst>
                <a:cxn ang="T10">
                  <a:pos x="T0" y="T1"/>
                </a:cxn>
                <a:cxn ang="T11">
                  <a:pos x="T2" y="T3"/>
                </a:cxn>
                <a:cxn ang="T12">
                  <a:pos x="T4" y="T5"/>
                </a:cxn>
                <a:cxn ang="T13">
                  <a:pos x="T6" y="T7"/>
                </a:cxn>
                <a:cxn ang="T14">
                  <a:pos x="T8" y="T9"/>
                </a:cxn>
              </a:cxnLst>
              <a:rect l="T15" t="T16" r="T17" b="T18"/>
              <a:pathLst>
                <a:path w="1050" h="870">
                  <a:moveTo>
                    <a:pt x="42" y="0"/>
                  </a:moveTo>
                  <a:lnTo>
                    <a:pt x="1050" y="0"/>
                  </a:lnTo>
                  <a:lnTo>
                    <a:pt x="1009" y="870"/>
                  </a:lnTo>
                  <a:lnTo>
                    <a:pt x="0" y="820"/>
                  </a:lnTo>
                  <a:lnTo>
                    <a:pt x="42"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48" name="Freeform 635"/>
            <p:cNvSpPr>
              <a:spLocks/>
            </p:cNvSpPr>
            <p:nvPr/>
          </p:nvSpPr>
          <p:spPr bwMode="auto">
            <a:xfrm>
              <a:off x="2944" y="1134"/>
              <a:ext cx="279" cy="56"/>
            </a:xfrm>
            <a:custGeom>
              <a:avLst/>
              <a:gdLst>
                <a:gd name="T0" fmla="*/ 1 w 1956"/>
                <a:gd name="T1" fmla="*/ 0 h 396"/>
                <a:gd name="T2" fmla="*/ 6 w 1956"/>
                <a:gd name="T3" fmla="*/ 0 h 396"/>
                <a:gd name="T4" fmla="*/ 5 w 1956"/>
                <a:gd name="T5" fmla="*/ 1 h 396"/>
                <a:gd name="T6" fmla="*/ 5 w 1956"/>
                <a:gd name="T7" fmla="*/ 1 h 396"/>
                <a:gd name="T8" fmla="*/ 0 w 1956"/>
                <a:gd name="T9" fmla="*/ 1 h 396"/>
                <a:gd name="T10" fmla="*/ 0 w 1956"/>
                <a:gd name="T11" fmla="*/ 0 h 396"/>
                <a:gd name="T12" fmla="*/ 1 w 1956"/>
                <a:gd name="T13" fmla="*/ 0 h 396"/>
                <a:gd name="T14" fmla="*/ 0 60000 65536"/>
                <a:gd name="T15" fmla="*/ 0 60000 65536"/>
                <a:gd name="T16" fmla="*/ 0 60000 65536"/>
                <a:gd name="T17" fmla="*/ 0 60000 65536"/>
                <a:gd name="T18" fmla="*/ 0 60000 65536"/>
                <a:gd name="T19" fmla="*/ 0 60000 65536"/>
                <a:gd name="T20" fmla="*/ 0 60000 65536"/>
                <a:gd name="T21" fmla="*/ 0 w 1956"/>
                <a:gd name="T22" fmla="*/ 0 h 396"/>
                <a:gd name="T23" fmla="*/ 1956 w 1956"/>
                <a:gd name="T24" fmla="*/ 396 h 3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56" h="396">
                  <a:moveTo>
                    <a:pt x="319" y="0"/>
                  </a:moveTo>
                  <a:lnTo>
                    <a:pt x="1956" y="161"/>
                  </a:lnTo>
                  <a:lnTo>
                    <a:pt x="1840" y="307"/>
                  </a:lnTo>
                  <a:lnTo>
                    <a:pt x="1728" y="396"/>
                  </a:lnTo>
                  <a:lnTo>
                    <a:pt x="0" y="198"/>
                  </a:lnTo>
                  <a:lnTo>
                    <a:pt x="130" y="142"/>
                  </a:lnTo>
                  <a:lnTo>
                    <a:pt x="319"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49" name="Group 636"/>
            <p:cNvGrpSpPr>
              <a:grpSpLocks/>
            </p:cNvGrpSpPr>
            <p:nvPr/>
          </p:nvGrpSpPr>
          <p:grpSpPr bwMode="auto">
            <a:xfrm>
              <a:off x="3206" y="1075"/>
              <a:ext cx="60" cy="72"/>
              <a:chOff x="3206" y="1075"/>
              <a:chExt cx="60" cy="72"/>
            </a:xfrm>
          </p:grpSpPr>
          <p:sp>
            <p:nvSpPr>
              <p:cNvPr id="129827" name="Line 637"/>
              <p:cNvSpPr>
                <a:spLocks noChangeShapeType="1"/>
              </p:cNvSpPr>
              <p:nvPr/>
            </p:nvSpPr>
            <p:spPr bwMode="auto">
              <a:xfrm flipV="1">
                <a:off x="3206" y="1095"/>
                <a:ext cx="60"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28" name="Line 638"/>
              <p:cNvSpPr>
                <a:spLocks noChangeShapeType="1"/>
              </p:cNvSpPr>
              <p:nvPr/>
            </p:nvSpPr>
            <p:spPr bwMode="auto">
              <a:xfrm flipV="1">
                <a:off x="3216" y="1101"/>
                <a:ext cx="50" cy="20"/>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29" name="Line 639"/>
              <p:cNvSpPr>
                <a:spLocks noChangeShapeType="1"/>
              </p:cNvSpPr>
              <p:nvPr/>
            </p:nvSpPr>
            <p:spPr bwMode="auto">
              <a:xfrm flipV="1">
                <a:off x="3216" y="1107"/>
                <a:ext cx="50"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0" name="Line 640"/>
              <p:cNvSpPr>
                <a:spLocks noChangeShapeType="1"/>
              </p:cNvSpPr>
              <p:nvPr/>
            </p:nvSpPr>
            <p:spPr bwMode="auto">
              <a:xfrm flipV="1">
                <a:off x="3216" y="1113"/>
                <a:ext cx="50"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1" name="Line 641"/>
              <p:cNvSpPr>
                <a:spLocks noChangeShapeType="1"/>
              </p:cNvSpPr>
              <p:nvPr/>
            </p:nvSpPr>
            <p:spPr bwMode="auto">
              <a:xfrm flipV="1">
                <a:off x="3216" y="1119"/>
                <a:ext cx="50"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2" name="Line 642"/>
              <p:cNvSpPr>
                <a:spLocks noChangeShapeType="1"/>
              </p:cNvSpPr>
              <p:nvPr/>
            </p:nvSpPr>
            <p:spPr bwMode="auto">
              <a:xfrm flipV="1">
                <a:off x="3216" y="1089"/>
                <a:ext cx="50"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3" name="Line 643"/>
              <p:cNvSpPr>
                <a:spLocks noChangeShapeType="1"/>
              </p:cNvSpPr>
              <p:nvPr/>
            </p:nvSpPr>
            <p:spPr bwMode="auto">
              <a:xfrm flipV="1">
                <a:off x="3217" y="1083"/>
                <a:ext cx="49"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4" name="Line 644"/>
              <p:cNvSpPr>
                <a:spLocks noChangeShapeType="1"/>
              </p:cNvSpPr>
              <p:nvPr/>
            </p:nvSpPr>
            <p:spPr bwMode="auto">
              <a:xfrm flipV="1">
                <a:off x="3216" y="1075"/>
                <a:ext cx="50"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5" name="Line 645"/>
              <p:cNvSpPr>
                <a:spLocks noChangeShapeType="1"/>
              </p:cNvSpPr>
              <p:nvPr/>
            </p:nvSpPr>
            <p:spPr bwMode="auto">
              <a:xfrm flipH="1">
                <a:off x="3216" y="1085"/>
                <a:ext cx="1" cy="6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50" name="Group 646"/>
            <p:cNvGrpSpPr>
              <a:grpSpLocks/>
            </p:cNvGrpSpPr>
            <p:nvPr/>
          </p:nvGrpSpPr>
          <p:grpSpPr bwMode="auto">
            <a:xfrm>
              <a:off x="3021" y="897"/>
              <a:ext cx="199" cy="182"/>
              <a:chOff x="3021" y="897"/>
              <a:chExt cx="199" cy="182"/>
            </a:xfrm>
          </p:grpSpPr>
          <p:grpSp>
            <p:nvGrpSpPr>
              <p:cNvPr id="129810" name="Group 647"/>
              <p:cNvGrpSpPr>
                <a:grpSpLocks/>
              </p:cNvGrpSpPr>
              <p:nvPr/>
            </p:nvGrpSpPr>
            <p:grpSpPr bwMode="auto">
              <a:xfrm>
                <a:off x="3021" y="897"/>
                <a:ext cx="199" cy="182"/>
                <a:chOff x="3021" y="897"/>
                <a:chExt cx="199" cy="182"/>
              </a:xfrm>
            </p:grpSpPr>
            <p:grpSp>
              <p:nvGrpSpPr>
                <p:cNvPr id="129812" name="Group 648"/>
                <p:cNvGrpSpPr>
                  <a:grpSpLocks/>
                </p:cNvGrpSpPr>
                <p:nvPr/>
              </p:nvGrpSpPr>
              <p:grpSpPr bwMode="auto">
                <a:xfrm>
                  <a:off x="3021" y="897"/>
                  <a:ext cx="199" cy="182"/>
                  <a:chOff x="3021" y="897"/>
                  <a:chExt cx="199" cy="182"/>
                </a:xfrm>
              </p:grpSpPr>
              <p:sp>
                <p:nvSpPr>
                  <p:cNvPr id="129823" name="Freeform 649"/>
                  <p:cNvSpPr>
                    <a:spLocks/>
                  </p:cNvSpPr>
                  <p:nvPr/>
                </p:nvSpPr>
                <p:spPr bwMode="auto">
                  <a:xfrm>
                    <a:off x="3021" y="897"/>
                    <a:ext cx="198" cy="182"/>
                  </a:xfrm>
                  <a:custGeom>
                    <a:avLst/>
                    <a:gdLst>
                      <a:gd name="T0" fmla="*/ 0 w 1381"/>
                      <a:gd name="T1" fmla="*/ 0 h 1278"/>
                      <a:gd name="T2" fmla="*/ 1 w 1381"/>
                      <a:gd name="T3" fmla="*/ 0 h 1278"/>
                      <a:gd name="T4" fmla="*/ 1 w 1381"/>
                      <a:gd name="T5" fmla="*/ 0 h 1278"/>
                      <a:gd name="T6" fmla="*/ 2 w 1381"/>
                      <a:gd name="T7" fmla="*/ 0 h 1278"/>
                      <a:gd name="T8" fmla="*/ 2 w 1381"/>
                      <a:gd name="T9" fmla="*/ 0 h 1278"/>
                      <a:gd name="T10" fmla="*/ 3 w 1381"/>
                      <a:gd name="T11" fmla="*/ 0 h 1278"/>
                      <a:gd name="T12" fmla="*/ 3 w 1381"/>
                      <a:gd name="T13" fmla="*/ 0 h 1278"/>
                      <a:gd name="T14" fmla="*/ 4 w 1381"/>
                      <a:gd name="T15" fmla="*/ 0 h 1278"/>
                      <a:gd name="T16" fmla="*/ 4 w 1381"/>
                      <a:gd name="T17" fmla="*/ 0 h 1278"/>
                      <a:gd name="T18" fmla="*/ 4 w 1381"/>
                      <a:gd name="T19" fmla="*/ 0 h 1278"/>
                      <a:gd name="T20" fmla="*/ 4 w 1381"/>
                      <a:gd name="T21" fmla="*/ 0 h 1278"/>
                      <a:gd name="T22" fmla="*/ 4 w 1381"/>
                      <a:gd name="T23" fmla="*/ 0 h 1278"/>
                      <a:gd name="T24" fmla="*/ 4 w 1381"/>
                      <a:gd name="T25" fmla="*/ 0 h 1278"/>
                      <a:gd name="T26" fmla="*/ 4 w 1381"/>
                      <a:gd name="T27" fmla="*/ 4 h 1278"/>
                      <a:gd name="T28" fmla="*/ 4 w 1381"/>
                      <a:gd name="T29" fmla="*/ 4 h 1278"/>
                      <a:gd name="T30" fmla="*/ 4 w 1381"/>
                      <a:gd name="T31" fmla="*/ 4 h 1278"/>
                      <a:gd name="T32" fmla="*/ 3 w 1381"/>
                      <a:gd name="T33" fmla="*/ 4 h 1278"/>
                      <a:gd name="T34" fmla="*/ 1 w 1381"/>
                      <a:gd name="T35" fmla="*/ 4 h 1278"/>
                      <a:gd name="T36" fmla="*/ 0 w 1381"/>
                      <a:gd name="T37" fmla="*/ 3 h 1278"/>
                      <a:gd name="T38" fmla="*/ 0 w 1381"/>
                      <a:gd name="T39" fmla="*/ 3 h 1278"/>
                      <a:gd name="T40" fmla="*/ 0 w 1381"/>
                      <a:gd name="T41" fmla="*/ 0 h 1278"/>
                      <a:gd name="T42" fmla="*/ 0 w 1381"/>
                      <a:gd name="T43" fmla="*/ 0 h 12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81"/>
                      <a:gd name="T67" fmla="*/ 0 h 1278"/>
                      <a:gd name="T68" fmla="*/ 1381 w 1381"/>
                      <a:gd name="T69" fmla="*/ 1278 h 12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81" h="1278">
                        <a:moveTo>
                          <a:pt x="110" y="21"/>
                        </a:moveTo>
                        <a:lnTo>
                          <a:pt x="228" y="15"/>
                        </a:lnTo>
                        <a:lnTo>
                          <a:pt x="389" y="4"/>
                        </a:lnTo>
                        <a:lnTo>
                          <a:pt x="556" y="0"/>
                        </a:lnTo>
                        <a:lnTo>
                          <a:pt x="753" y="0"/>
                        </a:lnTo>
                        <a:lnTo>
                          <a:pt x="891" y="2"/>
                        </a:lnTo>
                        <a:lnTo>
                          <a:pt x="1102" y="9"/>
                        </a:lnTo>
                        <a:lnTo>
                          <a:pt x="1307" y="20"/>
                        </a:lnTo>
                        <a:lnTo>
                          <a:pt x="1356" y="22"/>
                        </a:lnTo>
                        <a:lnTo>
                          <a:pt x="1366" y="27"/>
                        </a:lnTo>
                        <a:lnTo>
                          <a:pt x="1374" y="32"/>
                        </a:lnTo>
                        <a:lnTo>
                          <a:pt x="1380" y="42"/>
                        </a:lnTo>
                        <a:lnTo>
                          <a:pt x="1381" y="52"/>
                        </a:lnTo>
                        <a:lnTo>
                          <a:pt x="1330" y="1254"/>
                        </a:lnTo>
                        <a:lnTo>
                          <a:pt x="1323" y="1273"/>
                        </a:lnTo>
                        <a:lnTo>
                          <a:pt x="1307" y="1278"/>
                        </a:lnTo>
                        <a:lnTo>
                          <a:pt x="860" y="1248"/>
                        </a:lnTo>
                        <a:lnTo>
                          <a:pt x="423" y="1217"/>
                        </a:lnTo>
                        <a:lnTo>
                          <a:pt x="20" y="1188"/>
                        </a:lnTo>
                        <a:lnTo>
                          <a:pt x="0" y="1156"/>
                        </a:lnTo>
                        <a:lnTo>
                          <a:pt x="61" y="60"/>
                        </a:lnTo>
                        <a:lnTo>
                          <a:pt x="110" y="2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4" name="Arc 650"/>
                  <p:cNvSpPr>
                    <a:spLocks/>
                  </p:cNvSpPr>
                  <p:nvPr/>
                </p:nvSpPr>
                <p:spPr bwMode="auto">
                  <a:xfrm>
                    <a:off x="3214" y="900"/>
                    <a:ext cx="6"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5" name="Arc 651"/>
                  <p:cNvSpPr>
                    <a:spLocks/>
                  </p:cNvSpPr>
                  <p:nvPr/>
                </p:nvSpPr>
                <p:spPr bwMode="auto">
                  <a:xfrm>
                    <a:off x="3031" y="900"/>
                    <a:ext cx="9" cy="8"/>
                  </a:xfrm>
                  <a:custGeom>
                    <a:avLst/>
                    <a:gdLst>
                      <a:gd name="T0" fmla="*/ 0 w 21429"/>
                      <a:gd name="T1" fmla="*/ 0 h 21600"/>
                      <a:gd name="T2" fmla="*/ 0 w 21429"/>
                      <a:gd name="T3" fmla="*/ 0 h 21600"/>
                      <a:gd name="T4" fmla="*/ 0 w 21429"/>
                      <a:gd name="T5" fmla="*/ 0 h 21600"/>
                      <a:gd name="T6" fmla="*/ 0 60000 65536"/>
                      <a:gd name="T7" fmla="*/ 0 60000 65536"/>
                      <a:gd name="T8" fmla="*/ 0 60000 65536"/>
                      <a:gd name="T9" fmla="*/ 0 w 21429"/>
                      <a:gd name="T10" fmla="*/ 0 h 21600"/>
                      <a:gd name="T11" fmla="*/ 21429 w 21429"/>
                      <a:gd name="T12" fmla="*/ 21600 h 21600"/>
                    </a:gdLst>
                    <a:ahLst/>
                    <a:cxnLst>
                      <a:cxn ang="T6">
                        <a:pos x="T0" y="T1"/>
                      </a:cxn>
                      <a:cxn ang="T7">
                        <a:pos x="T2" y="T3"/>
                      </a:cxn>
                      <a:cxn ang="T8">
                        <a:pos x="T4" y="T5"/>
                      </a:cxn>
                    </a:cxnLst>
                    <a:rect l="T9" t="T10" r="T11" b="T12"/>
                    <a:pathLst>
                      <a:path w="21429" h="21600" fill="none" extrusionOk="0">
                        <a:moveTo>
                          <a:pt x="0" y="18886"/>
                        </a:moveTo>
                        <a:cubicBezTo>
                          <a:pt x="1367" y="8092"/>
                          <a:pt x="10548" y="-1"/>
                          <a:pt x="21429" y="-1"/>
                        </a:cubicBezTo>
                      </a:path>
                      <a:path w="21429" h="21600" stroke="0" extrusionOk="0">
                        <a:moveTo>
                          <a:pt x="0" y="18886"/>
                        </a:moveTo>
                        <a:cubicBezTo>
                          <a:pt x="1367" y="8092"/>
                          <a:pt x="10548" y="-1"/>
                          <a:pt x="21429" y="-1"/>
                        </a:cubicBezTo>
                        <a:lnTo>
                          <a:pt x="21429"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6" name="Arc 652"/>
                  <p:cNvSpPr>
                    <a:spLocks/>
                  </p:cNvSpPr>
                  <p:nvPr/>
                </p:nvSpPr>
                <p:spPr bwMode="auto">
                  <a:xfrm>
                    <a:off x="3021" y="1061"/>
                    <a:ext cx="4" cy="6"/>
                  </a:xfrm>
                  <a:custGeom>
                    <a:avLst/>
                    <a:gdLst>
                      <a:gd name="T0" fmla="*/ 0 w 21600"/>
                      <a:gd name="T1" fmla="*/ 0 h 25464"/>
                      <a:gd name="T2" fmla="*/ 0 w 21600"/>
                      <a:gd name="T3" fmla="*/ 0 h 25464"/>
                      <a:gd name="T4" fmla="*/ 0 w 21600"/>
                      <a:gd name="T5" fmla="*/ 0 h 25464"/>
                      <a:gd name="T6" fmla="*/ 0 60000 65536"/>
                      <a:gd name="T7" fmla="*/ 0 60000 65536"/>
                      <a:gd name="T8" fmla="*/ 0 60000 65536"/>
                      <a:gd name="T9" fmla="*/ 0 w 21600"/>
                      <a:gd name="T10" fmla="*/ 0 h 25464"/>
                      <a:gd name="T11" fmla="*/ 21600 w 21600"/>
                      <a:gd name="T12" fmla="*/ 25464 h 25464"/>
                    </a:gdLst>
                    <a:ahLst/>
                    <a:cxnLst>
                      <a:cxn ang="T6">
                        <a:pos x="T0" y="T1"/>
                      </a:cxn>
                      <a:cxn ang="T7">
                        <a:pos x="T2" y="T3"/>
                      </a:cxn>
                      <a:cxn ang="T8">
                        <a:pos x="T4" y="T5"/>
                      </a:cxn>
                    </a:cxnLst>
                    <a:rect l="T9" t="T10" r="T11" b="T12"/>
                    <a:pathLst>
                      <a:path w="21600" h="25464" fill="none" extrusionOk="0">
                        <a:moveTo>
                          <a:pt x="21600" y="25463"/>
                        </a:moveTo>
                        <a:cubicBezTo>
                          <a:pt x="9670" y="25464"/>
                          <a:pt x="0" y="15793"/>
                          <a:pt x="0" y="3864"/>
                        </a:cubicBezTo>
                        <a:cubicBezTo>
                          <a:pt x="0" y="2568"/>
                          <a:pt x="116" y="1274"/>
                          <a:pt x="348" y="0"/>
                        </a:cubicBezTo>
                      </a:path>
                      <a:path w="21600" h="25464" stroke="0" extrusionOk="0">
                        <a:moveTo>
                          <a:pt x="21600" y="25463"/>
                        </a:moveTo>
                        <a:cubicBezTo>
                          <a:pt x="9670" y="25464"/>
                          <a:pt x="0" y="15793"/>
                          <a:pt x="0" y="3864"/>
                        </a:cubicBezTo>
                        <a:cubicBezTo>
                          <a:pt x="0" y="2568"/>
                          <a:pt x="116" y="1274"/>
                          <a:pt x="348" y="0"/>
                        </a:cubicBezTo>
                        <a:lnTo>
                          <a:pt x="21600" y="386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813" name="Group 653"/>
                <p:cNvGrpSpPr>
                  <a:grpSpLocks/>
                </p:cNvGrpSpPr>
                <p:nvPr/>
              </p:nvGrpSpPr>
              <p:grpSpPr bwMode="auto">
                <a:xfrm>
                  <a:off x="3042" y="925"/>
                  <a:ext cx="150" cy="124"/>
                  <a:chOff x="3042" y="925"/>
                  <a:chExt cx="150" cy="124"/>
                </a:xfrm>
              </p:grpSpPr>
              <p:grpSp>
                <p:nvGrpSpPr>
                  <p:cNvPr id="129814" name="Group 654"/>
                  <p:cNvGrpSpPr>
                    <a:grpSpLocks/>
                  </p:cNvGrpSpPr>
                  <p:nvPr/>
                </p:nvGrpSpPr>
                <p:grpSpPr bwMode="auto">
                  <a:xfrm>
                    <a:off x="3042" y="925"/>
                    <a:ext cx="150" cy="124"/>
                    <a:chOff x="3042" y="925"/>
                    <a:chExt cx="150" cy="124"/>
                  </a:xfrm>
                </p:grpSpPr>
                <p:sp>
                  <p:nvSpPr>
                    <p:cNvPr id="129819" name="Freeform 655"/>
                    <p:cNvSpPr>
                      <a:spLocks/>
                    </p:cNvSpPr>
                    <p:nvPr/>
                  </p:nvSpPr>
                  <p:spPr bwMode="auto">
                    <a:xfrm>
                      <a:off x="3048" y="925"/>
                      <a:ext cx="144" cy="2"/>
                    </a:xfrm>
                    <a:custGeom>
                      <a:avLst/>
                      <a:gdLst>
                        <a:gd name="T0" fmla="*/ 0 w 1007"/>
                        <a:gd name="T1" fmla="*/ 0 h 18"/>
                        <a:gd name="T2" fmla="*/ 3 w 1007"/>
                        <a:gd name="T3" fmla="*/ 0 h 18"/>
                        <a:gd name="T4" fmla="*/ 3 w 1007"/>
                        <a:gd name="T5" fmla="*/ 0 h 18"/>
                        <a:gd name="T6" fmla="*/ 0 w 1007"/>
                        <a:gd name="T7" fmla="*/ 0 h 18"/>
                        <a:gd name="T8" fmla="*/ 0 w 1007"/>
                        <a:gd name="T9" fmla="*/ 0 h 18"/>
                        <a:gd name="T10" fmla="*/ 0 60000 65536"/>
                        <a:gd name="T11" fmla="*/ 0 60000 65536"/>
                        <a:gd name="T12" fmla="*/ 0 60000 65536"/>
                        <a:gd name="T13" fmla="*/ 0 60000 65536"/>
                        <a:gd name="T14" fmla="*/ 0 60000 65536"/>
                        <a:gd name="T15" fmla="*/ 0 w 1007"/>
                        <a:gd name="T16" fmla="*/ 0 h 18"/>
                        <a:gd name="T17" fmla="*/ 1007 w 1007"/>
                        <a:gd name="T18" fmla="*/ 18 h 18"/>
                      </a:gdLst>
                      <a:ahLst/>
                      <a:cxnLst>
                        <a:cxn ang="T10">
                          <a:pos x="T0" y="T1"/>
                        </a:cxn>
                        <a:cxn ang="T11">
                          <a:pos x="T2" y="T3"/>
                        </a:cxn>
                        <a:cxn ang="T12">
                          <a:pos x="T4" y="T5"/>
                        </a:cxn>
                        <a:cxn ang="T13">
                          <a:pos x="T6" y="T7"/>
                        </a:cxn>
                        <a:cxn ang="T14">
                          <a:pos x="T8" y="T9"/>
                        </a:cxn>
                      </a:cxnLst>
                      <a:rect l="T15" t="T16" r="T17" b="T18"/>
                      <a:pathLst>
                        <a:path w="1007" h="18">
                          <a:moveTo>
                            <a:pt x="0" y="0"/>
                          </a:moveTo>
                          <a:lnTo>
                            <a:pt x="1007" y="1"/>
                          </a:lnTo>
                          <a:lnTo>
                            <a:pt x="984" y="18"/>
                          </a:lnTo>
                          <a:lnTo>
                            <a:pt x="22" y="18"/>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0" name="Freeform 656"/>
                    <p:cNvSpPr>
                      <a:spLocks/>
                    </p:cNvSpPr>
                    <p:nvPr/>
                  </p:nvSpPr>
                  <p:spPr bwMode="auto">
                    <a:xfrm>
                      <a:off x="3183" y="925"/>
                      <a:ext cx="9" cy="124"/>
                    </a:xfrm>
                    <a:custGeom>
                      <a:avLst/>
                      <a:gdLst>
                        <a:gd name="T0" fmla="*/ 0 w 65"/>
                        <a:gd name="T1" fmla="*/ 0 h 870"/>
                        <a:gd name="T2" fmla="*/ 0 w 65"/>
                        <a:gd name="T3" fmla="*/ 0 h 870"/>
                        <a:gd name="T4" fmla="*/ 0 w 65"/>
                        <a:gd name="T5" fmla="*/ 1 h 870"/>
                        <a:gd name="T6" fmla="*/ 0 w 65"/>
                        <a:gd name="T7" fmla="*/ 3 h 870"/>
                        <a:gd name="T8" fmla="*/ 0 w 65"/>
                        <a:gd name="T9" fmla="*/ 2 h 870"/>
                        <a:gd name="T10" fmla="*/ 0 w 65"/>
                        <a:gd name="T11" fmla="*/ 0 h 870"/>
                        <a:gd name="T12" fmla="*/ 0 60000 65536"/>
                        <a:gd name="T13" fmla="*/ 0 60000 65536"/>
                        <a:gd name="T14" fmla="*/ 0 60000 65536"/>
                        <a:gd name="T15" fmla="*/ 0 60000 65536"/>
                        <a:gd name="T16" fmla="*/ 0 60000 65536"/>
                        <a:gd name="T17" fmla="*/ 0 60000 65536"/>
                        <a:gd name="T18" fmla="*/ 0 w 65"/>
                        <a:gd name="T19" fmla="*/ 0 h 870"/>
                        <a:gd name="T20" fmla="*/ 65 w 65"/>
                        <a:gd name="T21" fmla="*/ 870 h 870"/>
                      </a:gdLst>
                      <a:ahLst/>
                      <a:cxnLst>
                        <a:cxn ang="T12">
                          <a:pos x="T0" y="T1"/>
                        </a:cxn>
                        <a:cxn ang="T13">
                          <a:pos x="T2" y="T3"/>
                        </a:cxn>
                        <a:cxn ang="T14">
                          <a:pos x="T4" y="T5"/>
                        </a:cxn>
                        <a:cxn ang="T15">
                          <a:pos x="T6" y="T7"/>
                        </a:cxn>
                        <a:cxn ang="T16">
                          <a:pos x="T8" y="T9"/>
                        </a:cxn>
                        <a:cxn ang="T17">
                          <a:pos x="T10" y="T11"/>
                        </a:cxn>
                      </a:cxnLst>
                      <a:rect l="T18" t="T19" r="T20" b="T21"/>
                      <a:pathLst>
                        <a:path w="65" h="870">
                          <a:moveTo>
                            <a:pt x="41" y="17"/>
                          </a:moveTo>
                          <a:lnTo>
                            <a:pt x="65" y="0"/>
                          </a:lnTo>
                          <a:lnTo>
                            <a:pt x="42" y="472"/>
                          </a:lnTo>
                          <a:lnTo>
                            <a:pt x="22" y="870"/>
                          </a:lnTo>
                          <a:lnTo>
                            <a:pt x="0" y="845"/>
                          </a:lnTo>
                          <a:lnTo>
                            <a:pt x="41"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1" name="Freeform 657"/>
                    <p:cNvSpPr>
                      <a:spLocks/>
                    </p:cNvSpPr>
                    <p:nvPr/>
                  </p:nvSpPr>
                  <p:spPr bwMode="auto">
                    <a:xfrm>
                      <a:off x="3042" y="1039"/>
                      <a:ext cx="144" cy="10"/>
                    </a:xfrm>
                    <a:custGeom>
                      <a:avLst/>
                      <a:gdLst>
                        <a:gd name="T0" fmla="*/ 0 w 1008"/>
                        <a:gd name="T1" fmla="*/ 0 h 71"/>
                        <a:gd name="T2" fmla="*/ 0 w 1008"/>
                        <a:gd name="T3" fmla="*/ 0 h 71"/>
                        <a:gd name="T4" fmla="*/ 3 w 1008"/>
                        <a:gd name="T5" fmla="*/ 0 h 71"/>
                        <a:gd name="T6" fmla="*/ 3 w 1008"/>
                        <a:gd name="T7" fmla="*/ 0 h 71"/>
                        <a:gd name="T8" fmla="*/ 0 w 1008"/>
                        <a:gd name="T9" fmla="*/ 0 h 71"/>
                        <a:gd name="T10" fmla="*/ 0 60000 65536"/>
                        <a:gd name="T11" fmla="*/ 0 60000 65536"/>
                        <a:gd name="T12" fmla="*/ 0 60000 65536"/>
                        <a:gd name="T13" fmla="*/ 0 60000 65536"/>
                        <a:gd name="T14" fmla="*/ 0 60000 65536"/>
                        <a:gd name="T15" fmla="*/ 0 w 1008"/>
                        <a:gd name="T16" fmla="*/ 0 h 71"/>
                        <a:gd name="T17" fmla="*/ 1008 w 1008"/>
                        <a:gd name="T18" fmla="*/ 71 h 71"/>
                      </a:gdLst>
                      <a:ahLst/>
                      <a:cxnLst>
                        <a:cxn ang="T10">
                          <a:pos x="T0" y="T1"/>
                        </a:cxn>
                        <a:cxn ang="T11">
                          <a:pos x="T2" y="T3"/>
                        </a:cxn>
                        <a:cxn ang="T12">
                          <a:pos x="T4" y="T5"/>
                        </a:cxn>
                        <a:cxn ang="T13">
                          <a:pos x="T6" y="T7"/>
                        </a:cxn>
                        <a:cxn ang="T14">
                          <a:pos x="T8" y="T9"/>
                        </a:cxn>
                      </a:cxnLst>
                      <a:rect l="T15" t="T16" r="T17" b="T18"/>
                      <a:pathLst>
                        <a:path w="1008" h="71">
                          <a:moveTo>
                            <a:pt x="24" y="0"/>
                          </a:moveTo>
                          <a:lnTo>
                            <a:pt x="0" y="22"/>
                          </a:lnTo>
                          <a:lnTo>
                            <a:pt x="1008" y="71"/>
                          </a:lnTo>
                          <a:lnTo>
                            <a:pt x="986" y="47"/>
                          </a:lnTo>
                          <a:lnTo>
                            <a:pt x="24"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2" name="Freeform 658"/>
                    <p:cNvSpPr>
                      <a:spLocks/>
                    </p:cNvSpPr>
                    <p:nvPr/>
                  </p:nvSpPr>
                  <p:spPr bwMode="auto">
                    <a:xfrm>
                      <a:off x="3042" y="925"/>
                      <a:ext cx="9" cy="117"/>
                    </a:xfrm>
                    <a:custGeom>
                      <a:avLst/>
                      <a:gdLst>
                        <a:gd name="T0" fmla="*/ 0 w 64"/>
                        <a:gd name="T1" fmla="*/ 0 h 820"/>
                        <a:gd name="T2" fmla="*/ 0 w 64"/>
                        <a:gd name="T3" fmla="*/ 0 h 820"/>
                        <a:gd name="T4" fmla="*/ 0 w 64"/>
                        <a:gd name="T5" fmla="*/ 2 h 820"/>
                        <a:gd name="T6" fmla="*/ 0 w 64"/>
                        <a:gd name="T7" fmla="*/ 2 h 820"/>
                        <a:gd name="T8" fmla="*/ 0 w 64"/>
                        <a:gd name="T9" fmla="*/ 0 h 820"/>
                        <a:gd name="T10" fmla="*/ 0 60000 65536"/>
                        <a:gd name="T11" fmla="*/ 0 60000 65536"/>
                        <a:gd name="T12" fmla="*/ 0 60000 65536"/>
                        <a:gd name="T13" fmla="*/ 0 60000 65536"/>
                        <a:gd name="T14" fmla="*/ 0 60000 65536"/>
                        <a:gd name="T15" fmla="*/ 0 w 64"/>
                        <a:gd name="T16" fmla="*/ 0 h 820"/>
                        <a:gd name="T17" fmla="*/ 64 w 64"/>
                        <a:gd name="T18" fmla="*/ 820 h 820"/>
                      </a:gdLst>
                      <a:ahLst/>
                      <a:cxnLst>
                        <a:cxn ang="T10">
                          <a:pos x="T0" y="T1"/>
                        </a:cxn>
                        <a:cxn ang="T11">
                          <a:pos x="T2" y="T3"/>
                        </a:cxn>
                        <a:cxn ang="T12">
                          <a:pos x="T4" y="T5"/>
                        </a:cxn>
                        <a:cxn ang="T13">
                          <a:pos x="T6" y="T7"/>
                        </a:cxn>
                        <a:cxn ang="T14">
                          <a:pos x="T8" y="T9"/>
                        </a:cxn>
                      </a:cxnLst>
                      <a:rect l="T15" t="T16" r="T17" b="T18"/>
                      <a:pathLst>
                        <a:path w="64" h="820">
                          <a:moveTo>
                            <a:pt x="42" y="0"/>
                          </a:moveTo>
                          <a:lnTo>
                            <a:pt x="64" y="17"/>
                          </a:lnTo>
                          <a:lnTo>
                            <a:pt x="24" y="798"/>
                          </a:lnTo>
                          <a:lnTo>
                            <a:pt x="0" y="820"/>
                          </a:lnTo>
                          <a:lnTo>
                            <a:pt x="42"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815" name="Group 659"/>
                  <p:cNvGrpSpPr>
                    <a:grpSpLocks/>
                  </p:cNvGrpSpPr>
                  <p:nvPr/>
                </p:nvGrpSpPr>
                <p:grpSpPr bwMode="auto">
                  <a:xfrm>
                    <a:off x="3045" y="927"/>
                    <a:ext cx="143" cy="119"/>
                    <a:chOff x="3045" y="927"/>
                    <a:chExt cx="143" cy="119"/>
                  </a:xfrm>
                </p:grpSpPr>
                <p:sp>
                  <p:nvSpPr>
                    <p:cNvPr id="129816" name="Freeform 660"/>
                    <p:cNvSpPr>
                      <a:spLocks/>
                    </p:cNvSpPr>
                    <p:nvPr/>
                  </p:nvSpPr>
                  <p:spPr bwMode="auto">
                    <a:xfrm>
                      <a:off x="3045" y="927"/>
                      <a:ext cx="143" cy="119"/>
                    </a:xfrm>
                    <a:custGeom>
                      <a:avLst/>
                      <a:gdLst>
                        <a:gd name="T0" fmla="*/ 0 w 1003"/>
                        <a:gd name="T1" fmla="*/ 0 h 828"/>
                        <a:gd name="T2" fmla="*/ 3 w 1003"/>
                        <a:gd name="T3" fmla="*/ 0 h 828"/>
                        <a:gd name="T4" fmla="*/ 3 w 1003"/>
                        <a:gd name="T5" fmla="*/ 2 h 828"/>
                        <a:gd name="T6" fmla="*/ 0 w 1003"/>
                        <a:gd name="T7" fmla="*/ 2 h 828"/>
                        <a:gd name="T8" fmla="*/ 0 w 1003"/>
                        <a:gd name="T9" fmla="*/ 0 h 828"/>
                        <a:gd name="T10" fmla="*/ 0 60000 65536"/>
                        <a:gd name="T11" fmla="*/ 0 60000 65536"/>
                        <a:gd name="T12" fmla="*/ 0 60000 65536"/>
                        <a:gd name="T13" fmla="*/ 0 60000 65536"/>
                        <a:gd name="T14" fmla="*/ 0 60000 65536"/>
                        <a:gd name="T15" fmla="*/ 0 w 1003"/>
                        <a:gd name="T16" fmla="*/ 0 h 828"/>
                        <a:gd name="T17" fmla="*/ 1003 w 1003"/>
                        <a:gd name="T18" fmla="*/ 828 h 828"/>
                      </a:gdLst>
                      <a:ahLst/>
                      <a:cxnLst>
                        <a:cxn ang="T10">
                          <a:pos x="T0" y="T1"/>
                        </a:cxn>
                        <a:cxn ang="T11">
                          <a:pos x="T2" y="T3"/>
                        </a:cxn>
                        <a:cxn ang="T12">
                          <a:pos x="T4" y="T5"/>
                        </a:cxn>
                        <a:cxn ang="T13">
                          <a:pos x="T6" y="T7"/>
                        </a:cxn>
                        <a:cxn ang="T14">
                          <a:pos x="T8" y="T9"/>
                        </a:cxn>
                      </a:cxnLst>
                      <a:rect l="T15" t="T16" r="T17" b="T18"/>
                      <a:pathLst>
                        <a:path w="1003" h="828">
                          <a:moveTo>
                            <a:pt x="41" y="0"/>
                          </a:moveTo>
                          <a:lnTo>
                            <a:pt x="1003" y="0"/>
                          </a:lnTo>
                          <a:lnTo>
                            <a:pt x="963" y="828"/>
                          </a:lnTo>
                          <a:lnTo>
                            <a:pt x="0" y="781"/>
                          </a:lnTo>
                          <a:lnTo>
                            <a:pt x="4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17" name="Freeform 661"/>
                    <p:cNvSpPr>
                      <a:spLocks/>
                    </p:cNvSpPr>
                    <p:nvPr/>
                  </p:nvSpPr>
                  <p:spPr bwMode="auto">
                    <a:xfrm>
                      <a:off x="3050" y="932"/>
                      <a:ext cx="134" cy="109"/>
                    </a:xfrm>
                    <a:custGeom>
                      <a:avLst/>
                      <a:gdLst>
                        <a:gd name="T0" fmla="*/ 0 w 936"/>
                        <a:gd name="T1" fmla="*/ 0 h 765"/>
                        <a:gd name="T2" fmla="*/ 3 w 936"/>
                        <a:gd name="T3" fmla="*/ 0 h 765"/>
                        <a:gd name="T4" fmla="*/ 3 w 936"/>
                        <a:gd name="T5" fmla="*/ 2 h 765"/>
                        <a:gd name="T6" fmla="*/ 0 w 936"/>
                        <a:gd name="T7" fmla="*/ 2 h 765"/>
                        <a:gd name="T8" fmla="*/ 0 w 936"/>
                        <a:gd name="T9" fmla="*/ 0 h 765"/>
                        <a:gd name="T10" fmla="*/ 0 60000 65536"/>
                        <a:gd name="T11" fmla="*/ 0 60000 65536"/>
                        <a:gd name="T12" fmla="*/ 0 60000 65536"/>
                        <a:gd name="T13" fmla="*/ 0 60000 65536"/>
                        <a:gd name="T14" fmla="*/ 0 60000 65536"/>
                        <a:gd name="T15" fmla="*/ 0 w 936"/>
                        <a:gd name="T16" fmla="*/ 0 h 765"/>
                        <a:gd name="T17" fmla="*/ 936 w 936"/>
                        <a:gd name="T18" fmla="*/ 765 h 765"/>
                      </a:gdLst>
                      <a:ahLst/>
                      <a:cxnLst>
                        <a:cxn ang="T10">
                          <a:pos x="T0" y="T1"/>
                        </a:cxn>
                        <a:cxn ang="T11">
                          <a:pos x="T2" y="T3"/>
                        </a:cxn>
                        <a:cxn ang="T12">
                          <a:pos x="T4" y="T5"/>
                        </a:cxn>
                        <a:cxn ang="T13">
                          <a:pos x="T6" y="T7"/>
                        </a:cxn>
                        <a:cxn ang="T14">
                          <a:pos x="T8" y="T9"/>
                        </a:cxn>
                      </a:cxnLst>
                      <a:rect l="T15" t="T16" r="T17" b="T18"/>
                      <a:pathLst>
                        <a:path w="936" h="765">
                          <a:moveTo>
                            <a:pt x="35" y="1"/>
                          </a:moveTo>
                          <a:lnTo>
                            <a:pt x="936" y="0"/>
                          </a:lnTo>
                          <a:lnTo>
                            <a:pt x="897" y="765"/>
                          </a:lnTo>
                          <a:lnTo>
                            <a:pt x="0" y="726"/>
                          </a:lnTo>
                          <a:lnTo>
                            <a:pt x="35"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18" name="Freeform 662"/>
                    <p:cNvSpPr>
                      <a:spLocks/>
                    </p:cNvSpPr>
                    <p:nvPr/>
                  </p:nvSpPr>
                  <p:spPr bwMode="auto">
                    <a:xfrm>
                      <a:off x="3052" y="939"/>
                      <a:ext cx="126" cy="98"/>
                    </a:xfrm>
                    <a:custGeom>
                      <a:avLst/>
                      <a:gdLst>
                        <a:gd name="T0" fmla="*/ 0 w 882"/>
                        <a:gd name="T1" fmla="*/ 0 h 690"/>
                        <a:gd name="T2" fmla="*/ 3 w 882"/>
                        <a:gd name="T3" fmla="*/ 0 h 690"/>
                        <a:gd name="T4" fmla="*/ 2 w 882"/>
                        <a:gd name="T5" fmla="*/ 2 h 690"/>
                        <a:gd name="T6" fmla="*/ 0 w 882"/>
                        <a:gd name="T7" fmla="*/ 2 h 690"/>
                        <a:gd name="T8" fmla="*/ 0 w 882"/>
                        <a:gd name="T9" fmla="*/ 0 h 690"/>
                        <a:gd name="T10" fmla="*/ 0 60000 65536"/>
                        <a:gd name="T11" fmla="*/ 0 60000 65536"/>
                        <a:gd name="T12" fmla="*/ 0 60000 65536"/>
                        <a:gd name="T13" fmla="*/ 0 60000 65536"/>
                        <a:gd name="T14" fmla="*/ 0 60000 65536"/>
                        <a:gd name="T15" fmla="*/ 0 w 882"/>
                        <a:gd name="T16" fmla="*/ 0 h 690"/>
                        <a:gd name="T17" fmla="*/ 882 w 882"/>
                        <a:gd name="T18" fmla="*/ 690 h 690"/>
                      </a:gdLst>
                      <a:ahLst/>
                      <a:cxnLst>
                        <a:cxn ang="T10">
                          <a:pos x="T0" y="T1"/>
                        </a:cxn>
                        <a:cxn ang="T11">
                          <a:pos x="T2" y="T3"/>
                        </a:cxn>
                        <a:cxn ang="T12">
                          <a:pos x="T4" y="T5"/>
                        </a:cxn>
                        <a:cxn ang="T13">
                          <a:pos x="T6" y="T7"/>
                        </a:cxn>
                        <a:cxn ang="T14">
                          <a:pos x="T8" y="T9"/>
                        </a:cxn>
                      </a:cxnLst>
                      <a:rect l="T15" t="T16" r="T17" b="T18"/>
                      <a:pathLst>
                        <a:path w="882" h="690">
                          <a:moveTo>
                            <a:pt x="32" y="0"/>
                          </a:moveTo>
                          <a:lnTo>
                            <a:pt x="882" y="0"/>
                          </a:lnTo>
                          <a:lnTo>
                            <a:pt x="846" y="690"/>
                          </a:lnTo>
                          <a:lnTo>
                            <a:pt x="0" y="655"/>
                          </a:lnTo>
                          <a:lnTo>
                            <a:pt x="3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811" name="Freeform 663"/>
              <p:cNvSpPr>
                <a:spLocks/>
              </p:cNvSpPr>
              <p:nvPr/>
            </p:nvSpPr>
            <p:spPr bwMode="auto">
              <a:xfrm>
                <a:off x="3180" y="1064"/>
                <a:ext cx="8" cy="3"/>
              </a:xfrm>
              <a:custGeom>
                <a:avLst/>
                <a:gdLst>
                  <a:gd name="T0" fmla="*/ 0 w 58"/>
                  <a:gd name="T1" fmla="*/ 0 h 20"/>
                  <a:gd name="T2" fmla="*/ 0 w 58"/>
                  <a:gd name="T3" fmla="*/ 0 h 20"/>
                  <a:gd name="T4" fmla="*/ 0 w 58"/>
                  <a:gd name="T5" fmla="*/ 0 h 20"/>
                  <a:gd name="T6" fmla="*/ 0 w 58"/>
                  <a:gd name="T7" fmla="*/ 0 h 20"/>
                  <a:gd name="T8" fmla="*/ 0 w 58"/>
                  <a:gd name="T9" fmla="*/ 0 h 20"/>
                  <a:gd name="T10" fmla="*/ 0 60000 65536"/>
                  <a:gd name="T11" fmla="*/ 0 60000 65536"/>
                  <a:gd name="T12" fmla="*/ 0 60000 65536"/>
                  <a:gd name="T13" fmla="*/ 0 60000 65536"/>
                  <a:gd name="T14" fmla="*/ 0 60000 65536"/>
                  <a:gd name="T15" fmla="*/ 0 w 58"/>
                  <a:gd name="T16" fmla="*/ 0 h 20"/>
                  <a:gd name="T17" fmla="*/ 58 w 58"/>
                  <a:gd name="T18" fmla="*/ 20 h 20"/>
                </a:gdLst>
                <a:ahLst/>
                <a:cxnLst>
                  <a:cxn ang="T10">
                    <a:pos x="T0" y="T1"/>
                  </a:cxn>
                  <a:cxn ang="T11">
                    <a:pos x="T2" y="T3"/>
                  </a:cxn>
                  <a:cxn ang="T12">
                    <a:pos x="T4" y="T5"/>
                  </a:cxn>
                  <a:cxn ang="T13">
                    <a:pos x="T6" y="T7"/>
                  </a:cxn>
                  <a:cxn ang="T14">
                    <a:pos x="T8" y="T9"/>
                  </a:cxn>
                </a:cxnLst>
                <a:rect l="T15" t="T16" r="T17" b="T18"/>
                <a:pathLst>
                  <a:path w="58" h="20">
                    <a:moveTo>
                      <a:pt x="0" y="0"/>
                    </a:moveTo>
                    <a:lnTo>
                      <a:pt x="58" y="1"/>
                    </a:lnTo>
                    <a:lnTo>
                      <a:pt x="58" y="20"/>
                    </a:lnTo>
                    <a:lnTo>
                      <a:pt x="0" y="17"/>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751" name="Group 664"/>
            <p:cNvGrpSpPr>
              <a:grpSpLocks/>
            </p:cNvGrpSpPr>
            <p:nvPr/>
          </p:nvGrpSpPr>
          <p:grpSpPr bwMode="auto">
            <a:xfrm>
              <a:off x="2944" y="1137"/>
              <a:ext cx="279" cy="63"/>
              <a:chOff x="2944" y="1137"/>
              <a:chExt cx="279" cy="63"/>
            </a:xfrm>
          </p:grpSpPr>
          <p:sp>
            <p:nvSpPr>
              <p:cNvPr id="129752" name="Freeform 665"/>
              <p:cNvSpPr>
                <a:spLocks/>
              </p:cNvSpPr>
              <p:nvPr/>
            </p:nvSpPr>
            <p:spPr bwMode="auto">
              <a:xfrm>
                <a:off x="3137" y="1156"/>
                <a:ext cx="67" cy="28"/>
              </a:xfrm>
              <a:custGeom>
                <a:avLst/>
                <a:gdLst>
                  <a:gd name="T0" fmla="*/ 1 w 469"/>
                  <a:gd name="T1" fmla="*/ 0 h 194"/>
                  <a:gd name="T2" fmla="*/ 0 w 469"/>
                  <a:gd name="T3" fmla="*/ 0 h 194"/>
                  <a:gd name="T4" fmla="*/ 0 w 469"/>
                  <a:gd name="T5" fmla="*/ 0 h 194"/>
                  <a:gd name="T6" fmla="*/ 1 w 469"/>
                  <a:gd name="T7" fmla="*/ 1 h 194"/>
                  <a:gd name="T8" fmla="*/ 1 w 469"/>
                  <a:gd name="T9" fmla="*/ 0 h 194"/>
                  <a:gd name="T10" fmla="*/ 1 w 469"/>
                  <a:gd name="T11" fmla="*/ 0 h 194"/>
                  <a:gd name="T12" fmla="*/ 1 w 469"/>
                  <a:gd name="T13" fmla="*/ 0 h 194"/>
                  <a:gd name="T14" fmla="*/ 0 60000 65536"/>
                  <a:gd name="T15" fmla="*/ 0 60000 65536"/>
                  <a:gd name="T16" fmla="*/ 0 60000 65536"/>
                  <a:gd name="T17" fmla="*/ 0 60000 65536"/>
                  <a:gd name="T18" fmla="*/ 0 60000 65536"/>
                  <a:gd name="T19" fmla="*/ 0 60000 65536"/>
                  <a:gd name="T20" fmla="*/ 0 60000 65536"/>
                  <a:gd name="T21" fmla="*/ 0 w 469"/>
                  <a:gd name="T22" fmla="*/ 0 h 194"/>
                  <a:gd name="T23" fmla="*/ 469 w 469"/>
                  <a:gd name="T24" fmla="*/ 194 h 1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9" h="194">
                    <a:moveTo>
                      <a:pt x="181" y="0"/>
                    </a:moveTo>
                    <a:lnTo>
                      <a:pt x="71" y="113"/>
                    </a:lnTo>
                    <a:lnTo>
                      <a:pt x="0" y="162"/>
                    </a:lnTo>
                    <a:lnTo>
                      <a:pt x="307" y="194"/>
                    </a:lnTo>
                    <a:lnTo>
                      <a:pt x="378" y="133"/>
                    </a:lnTo>
                    <a:lnTo>
                      <a:pt x="469" y="26"/>
                    </a:lnTo>
                    <a:lnTo>
                      <a:pt x="181"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53" name="Group 666"/>
              <p:cNvGrpSpPr>
                <a:grpSpLocks/>
              </p:cNvGrpSpPr>
              <p:nvPr/>
            </p:nvGrpSpPr>
            <p:grpSpPr bwMode="auto">
              <a:xfrm>
                <a:off x="2944" y="1137"/>
                <a:ext cx="279" cy="63"/>
                <a:chOff x="2944" y="1137"/>
                <a:chExt cx="279" cy="63"/>
              </a:xfrm>
            </p:grpSpPr>
            <p:sp>
              <p:nvSpPr>
                <p:cNvPr id="129754" name="Freeform 667"/>
                <p:cNvSpPr>
                  <a:spLocks/>
                </p:cNvSpPr>
                <p:nvPr/>
              </p:nvSpPr>
              <p:spPr bwMode="auto">
                <a:xfrm>
                  <a:off x="2944" y="1162"/>
                  <a:ext cx="247" cy="38"/>
                </a:xfrm>
                <a:custGeom>
                  <a:avLst/>
                  <a:gdLst>
                    <a:gd name="T0" fmla="*/ 0 w 1728"/>
                    <a:gd name="T1" fmla="*/ 0 h 267"/>
                    <a:gd name="T2" fmla="*/ 0 w 1728"/>
                    <a:gd name="T3" fmla="*/ 0 h 267"/>
                    <a:gd name="T4" fmla="*/ 5 w 1728"/>
                    <a:gd name="T5" fmla="*/ 1 h 267"/>
                    <a:gd name="T6" fmla="*/ 5 w 1728"/>
                    <a:gd name="T7" fmla="*/ 1 h 267"/>
                    <a:gd name="T8" fmla="*/ 0 w 1728"/>
                    <a:gd name="T9" fmla="*/ 0 h 267"/>
                    <a:gd name="T10" fmla="*/ 0 60000 65536"/>
                    <a:gd name="T11" fmla="*/ 0 60000 65536"/>
                    <a:gd name="T12" fmla="*/ 0 60000 65536"/>
                    <a:gd name="T13" fmla="*/ 0 60000 65536"/>
                    <a:gd name="T14" fmla="*/ 0 60000 65536"/>
                    <a:gd name="T15" fmla="*/ 0 w 1728"/>
                    <a:gd name="T16" fmla="*/ 0 h 267"/>
                    <a:gd name="T17" fmla="*/ 1728 w 1728"/>
                    <a:gd name="T18" fmla="*/ 267 h 267"/>
                  </a:gdLst>
                  <a:ahLst/>
                  <a:cxnLst>
                    <a:cxn ang="T10">
                      <a:pos x="T0" y="T1"/>
                    </a:cxn>
                    <a:cxn ang="T11">
                      <a:pos x="T2" y="T3"/>
                    </a:cxn>
                    <a:cxn ang="T12">
                      <a:pos x="T4" y="T5"/>
                    </a:cxn>
                    <a:cxn ang="T13">
                      <a:pos x="T6" y="T7"/>
                    </a:cxn>
                    <a:cxn ang="T14">
                      <a:pos x="T8" y="T9"/>
                    </a:cxn>
                  </a:cxnLst>
                  <a:rect l="T15" t="T16" r="T17" b="T18"/>
                  <a:pathLst>
                    <a:path w="1728" h="267">
                      <a:moveTo>
                        <a:pt x="0" y="0"/>
                      </a:moveTo>
                      <a:lnTo>
                        <a:pt x="0" y="69"/>
                      </a:lnTo>
                      <a:lnTo>
                        <a:pt x="1728" y="267"/>
                      </a:lnTo>
                      <a:lnTo>
                        <a:pt x="1727" y="19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55" name="Freeform 668"/>
                <p:cNvSpPr>
                  <a:spLocks/>
                </p:cNvSpPr>
                <p:nvPr/>
              </p:nvSpPr>
              <p:spPr bwMode="auto">
                <a:xfrm>
                  <a:off x="3191" y="1157"/>
                  <a:ext cx="32" cy="43"/>
                </a:xfrm>
                <a:custGeom>
                  <a:avLst/>
                  <a:gdLst>
                    <a:gd name="T0" fmla="*/ 0 w 228"/>
                    <a:gd name="T1" fmla="*/ 1 h 304"/>
                    <a:gd name="T2" fmla="*/ 0 w 228"/>
                    <a:gd name="T3" fmla="*/ 1 h 304"/>
                    <a:gd name="T4" fmla="*/ 0 w 228"/>
                    <a:gd name="T5" fmla="*/ 1 h 304"/>
                    <a:gd name="T6" fmla="*/ 0 w 228"/>
                    <a:gd name="T7" fmla="*/ 1 h 304"/>
                    <a:gd name="T8" fmla="*/ 1 w 228"/>
                    <a:gd name="T9" fmla="*/ 0 h 304"/>
                    <a:gd name="T10" fmla="*/ 1 w 228"/>
                    <a:gd name="T11" fmla="*/ 0 h 304"/>
                    <a:gd name="T12" fmla="*/ 0 w 228"/>
                    <a:gd name="T13" fmla="*/ 0 h 304"/>
                    <a:gd name="T14" fmla="*/ 0 w 228"/>
                    <a:gd name="T15" fmla="*/ 1 h 304"/>
                    <a:gd name="T16" fmla="*/ 0 60000 65536"/>
                    <a:gd name="T17" fmla="*/ 0 60000 65536"/>
                    <a:gd name="T18" fmla="*/ 0 60000 65536"/>
                    <a:gd name="T19" fmla="*/ 0 60000 65536"/>
                    <a:gd name="T20" fmla="*/ 0 60000 65536"/>
                    <a:gd name="T21" fmla="*/ 0 60000 65536"/>
                    <a:gd name="T22" fmla="*/ 0 60000 65536"/>
                    <a:gd name="T23" fmla="*/ 0 60000 65536"/>
                    <a:gd name="T24" fmla="*/ 0 w 228"/>
                    <a:gd name="T25" fmla="*/ 0 h 304"/>
                    <a:gd name="T26" fmla="*/ 228 w 228"/>
                    <a:gd name="T27" fmla="*/ 304 h 3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8" h="304">
                      <a:moveTo>
                        <a:pt x="0" y="235"/>
                      </a:moveTo>
                      <a:lnTo>
                        <a:pt x="0" y="304"/>
                      </a:lnTo>
                      <a:lnTo>
                        <a:pt x="99" y="234"/>
                      </a:lnTo>
                      <a:lnTo>
                        <a:pt x="139" y="193"/>
                      </a:lnTo>
                      <a:lnTo>
                        <a:pt x="228" y="87"/>
                      </a:lnTo>
                      <a:lnTo>
                        <a:pt x="228" y="0"/>
                      </a:lnTo>
                      <a:lnTo>
                        <a:pt x="112" y="145"/>
                      </a:lnTo>
                      <a:lnTo>
                        <a:pt x="0" y="235"/>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56" name="Line 669"/>
                <p:cNvSpPr>
                  <a:spLocks noChangeShapeType="1"/>
                </p:cNvSpPr>
                <p:nvPr/>
              </p:nvSpPr>
              <p:spPr bwMode="auto">
                <a:xfrm>
                  <a:off x="2945" y="1165"/>
                  <a:ext cx="246" cy="2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757" name="Group 670"/>
                <p:cNvGrpSpPr>
                  <a:grpSpLocks/>
                </p:cNvGrpSpPr>
                <p:nvPr/>
              </p:nvGrpSpPr>
              <p:grpSpPr bwMode="auto">
                <a:xfrm>
                  <a:off x="2960" y="1137"/>
                  <a:ext cx="238" cy="47"/>
                  <a:chOff x="2960" y="1137"/>
                  <a:chExt cx="238" cy="47"/>
                </a:xfrm>
              </p:grpSpPr>
              <p:sp>
                <p:nvSpPr>
                  <p:cNvPr id="129761" name="Freeform 671"/>
                  <p:cNvSpPr>
                    <a:spLocks/>
                  </p:cNvSpPr>
                  <p:nvPr/>
                </p:nvSpPr>
                <p:spPr bwMode="auto">
                  <a:xfrm>
                    <a:off x="2960" y="1139"/>
                    <a:ext cx="183" cy="38"/>
                  </a:xfrm>
                  <a:custGeom>
                    <a:avLst/>
                    <a:gdLst>
                      <a:gd name="T0" fmla="*/ 1 w 1279"/>
                      <a:gd name="T1" fmla="*/ 0 h 265"/>
                      <a:gd name="T2" fmla="*/ 0 w 1279"/>
                      <a:gd name="T3" fmla="*/ 0 h 265"/>
                      <a:gd name="T4" fmla="*/ 0 w 1279"/>
                      <a:gd name="T5" fmla="*/ 0 h 265"/>
                      <a:gd name="T6" fmla="*/ 3 w 1279"/>
                      <a:gd name="T7" fmla="*/ 1 h 265"/>
                      <a:gd name="T8" fmla="*/ 3 w 1279"/>
                      <a:gd name="T9" fmla="*/ 1 h 265"/>
                      <a:gd name="T10" fmla="*/ 4 w 1279"/>
                      <a:gd name="T11" fmla="*/ 0 h 265"/>
                      <a:gd name="T12" fmla="*/ 1 w 1279"/>
                      <a:gd name="T13" fmla="*/ 0 h 265"/>
                      <a:gd name="T14" fmla="*/ 0 60000 65536"/>
                      <a:gd name="T15" fmla="*/ 0 60000 65536"/>
                      <a:gd name="T16" fmla="*/ 0 60000 65536"/>
                      <a:gd name="T17" fmla="*/ 0 60000 65536"/>
                      <a:gd name="T18" fmla="*/ 0 60000 65536"/>
                      <a:gd name="T19" fmla="*/ 0 60000 65536"/>
                      <a:gd name="T20" fmla="*/ 0 60000 65536"/>
                      <a:gd name="T21" fmla="*/ 0 w 1279"/>
                      <a:gd name="T22" fmla="*/ 0 h 265"/>
                      <a:gd name="T23" fmla="*/ 1279 w 1279"/>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79" h="265">
                        <a:moveTo>
                          <a:pt x="220" y="0"/>
                        </a:moveTo>
                        <a:lnTo>
                          <a:pt x="68" y="117"/>
                        </a:lnTo>
                        <a:lnTo>
                          <a:pt x="0" y="152"/>
                        </a:lnTo>
                        <a:lnTo>
                          <a:pt x="1085" y="265"/>
                        </a:lnTo>
                        <a:lnTo>
                          <a:pt x="1162" y="214"/>
                        </a:lnTo>
                        <a:lnTo>
                          <a:pt x="1279" y="107"/>
                        </a:lnTo>
                        <a:lnTo>
                          <a:pt x="22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62" name="Group 672"/>
                  <p:cNvGrpSpPr>
                    <a:grpSpLocks/>
                  </p:cNvGrpSpPr>
                  <p:nvPr/>
                </p:nvGrpSpPr>
                <p:grpSpPr bwMode="auto">
                  <a:xfrm>
                    <a:off x="2965" y="1137"/>
                    <a:ext cx="233" cy="47"/>
                    <a:chOff x="2965" y="1137"/>
                    <a:chExt cx="233" cy="47"/>
                  </a:xfrm>
                </p:grpSpPr>
                <p:grpSp>
                  <p:nvGrpSpPr>
                    <p:cNvPr id="129763" name="Group 673"/>
                    <p:cNvGrpSpPr>
                      <a:grpSpLocks/>
                    </p:cNvGrpSpPr>
                    <p:nvPr/>
                  </p:nvGrpSpPr>
                  <p:grpSpPr bwMode="auto">
                    <a:xfrm>
                      <a:off x="2969" y="1137"/>
                      <a:ext cx="170" cy="39"/>
                      <a:chOff x="2969" y="1137"/>
                      <a:chExt cx="170" cy="39"/>
                    </a:xfrm>
                  </p:grpSpPr>
                  <p:grpSp>
                    <p:nvGrpSpPr>
                      <p:cNvPr id="129777" name="Group 674"/>
                      <p:cNvGrpSpPr>
                        <a:grpSpLocks/>
                      </p:cNvGrpSpPr>
                      <p:nvPr/>
                    </p:nvGrpSpPr>
                    <p:grpSpPr bwMode="auto">
                      <a:xfrm>
                        <a:off x="2969" y="1137"/>
                        <a:ext cx="35" cy="26"/>
                        <a:chOff x="2969" y="1137"/>
                        <a:chExt cx="35" cy="26"/>
                      </a:xfrm>
                    </p:grpSpPr>
                    <p:sp>
                      <p:nvSpPr>
                        <p:cNvPr id="129808" name="Line 675"/>
                        <p:cNvSpPr>
                          <a:spLocks noChangeShapeType="1"/>
                        </p:cNvSpPr>
                        <p:nvPr/>
                      </p:nvSpPr>
                      <p:spPr bwMode="auto">
                        <a:xfrm flipV="1">
                          <a:off x="2969" y="1157"/>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9" name="Line 676"/>
                        <p:cNvSpPr>
                          <a:spLocks noChangeShapeType="1"/>
                        </p:cNvSpPr>
                        <p:nvPr/>
                      </p:nvSpPr>
                      <p:spPr bwMode="auto">
                        <a:xfrm flipV="1">
                          <a:off x="2980" y="1137"/>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78" name="Group 677"/>
                      <p:cNvGrpSpPr>
                        <a:grpSpLocks/>
                      </p:cNvGrpSpPr>
                      <p:nvPr/>
                    </p:nvGrpSpPr>
                    <p:grpSpPr bwMode="auto">
                      <a:xfrm>
                        <a:off x="2982" y="1138"/>
                        <a:ext cx="36" cy="26"/>
                        <a:chOff x="2982" y="1138"/>
                        <a:chExt cx="36" cy="26"/>
                      </a:xfrm>
                    </p:grpSpPr>
                    <p:sp>
                      <p:nvSpPr>
                        <p:cNvPr id="129806" name="Line 678"/>
                        <p:cNvSpPr>
                          <a:spLocks noChangeShapeType="1"/>
                        </p:cNvSpPr>
                        <p:nvPr/>
                      </p:nvSpPr>
                      <p:spPr bwMode="auto">
                        <a:xfrm flipV="1">
                          <a:off x="2982" y="1158"/>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7" name="Line 679"/>
                        <p:cNvSpPr>
                          <a:spLocks noChangeShapeType="1"/>
                        </p:cNvSpPr>
                        <p:nvPr/>
                      </p:nvSpPr>
                      <p:spPr bwMode="auto">
                        <a:xfrm flipV="1">
                          <a:off x="2994" y="1138"/>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79" name="Group 680"/>
                      <p:cNvGrpSpPr>
                        <a:grpSpLocks/>
                      </p:cNvGrpSpPr>
                      <p:nvPr/>
                    </p:nvGrpSpPr>
                    <p:grpSpPr bwMode="auto">
                      <a:xfrm>
                        <a:off x="2997" y="1139"/>
                        <a:ext cx="36" cy="26"/>
                        <a:chOff x="2997" y="1139"/>
                        <a:chExt cx="36" cy="26"/>
                      </a:xfrm>
                    </p:grpSpPr>
                    <p:sp>
                      <p:nvSpPr>
                        <p:cNvPr id="129804" name="Line 681"/>
                        <p:cNvSpPr>
                          <a:spLocks noChangeShapeType="1"/>
                        </p:cNvSpPr>
                        <p:nvPr/>
                      </p:nvSpPr>
                      <p:spPr bwMode="auto">
                        <a:xfrm flipV="1">
                          <a:off x="2997" y="1159"/>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5" name="Line 682"/>
                        <p:cNvSpPr>
                          <a:spLocks noChangeShapeType="1"/>
                        </p:cNvSpPr>
                        <p:nvPr/>
                      </p:nvSpPr>
                      <p:spPr bwMode="auto">
                        <a:xfrm flipV="1">
                          <a:off x="3008" y="1139"/>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0" name="Group 683"/>
                      <p:cNvGrpSpPr>
                        <a:grpSpLocks/>
                      </p:cNvGrpSpPr>
                      <p:nvPr/>
                    </p:nvGrpSpPr>
                    <p:grpSpPr bwMode="auto">
                      <a:xfrm>
                        <a:off x="3010" y="1141"/>
                        <a:ext cx="35" cy="26"/>
                        <a:chOff x="3010" y="1141"/>
                        <a:chExt cx="35" cy="26"/>
                      </a:xfrm>
                    </p:grpSpPr>
                    <p:sp>
                      <p:nvSpPr>
                        <p:cNvPr id="129802" name="Line 684"/>
                        <p:cNvSpPr>
                          <a:spLocks noChangeShapeType="1"/>
                        </p:cNvSpPr>
                        <p:nvPr/>
                      </p:nvSpPr>
                      <p:spPr bwMode="auto">
                        <a:xfrm flipV="1">
                          <a:off x="3010" y="1161"/>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3" name="Line 685"/>
                        <p:cNvSpPr>
                          <a:spLocks noChangeShapeType="1"/>
                        </p:cNvSpPr>
                        <p:nvPr/>
                      </p:nvSpPr>
                      <p:spPr bwMode="auto">
                        <a:xfrm flipV="1">
                          <a:off x="3021" y="1141"/>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1" name="Group 686"/>
                      <p:cNvGrpSpPr>
                        <a:grpSpLocks/>
                      </p:cNvGrpSpPr>
                      <p:nvPr/>
                    </p:nvGrpSpPr>
                    <p:grpSpPr bwMode="auto">
                      <a:xfrm>
                        <a:off x="3024" y="1142"/>
                        <a:ext cx="36" cy="26"/>
                        <a:chOff x="3024" y="1142"/>
                        <a:chExt cx="36" cy="26"/>
                      </a:xfrm>
                    </p:grpSpPr>
                    <p:sp>
                      <p:nvSpPr>
                        <p:cNvPr id="129800" name="Line 687"/>
                        <p:cNvSpPr>
                          <a:spLocks noChangeShapeType="1"/>
                        </p:cNvSpPr>
                        <p:nvPr/>
                      </p:nvSpPr>
                      <p:spPr bwMode="auto">
                        <a:xfrm flipV="1">
                          <a:off x="3024" y="1162"/>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1" name="Line 688"/>
                        <p:cNvSpPr>
                          <a:spLocks noChangeShapeType="1"/>
                        </p:cNvSpPr>
                        <p:nvPr/>
                      </p:nvSpPr>
                      <p:spPr bwMode="auto">
                        <a:xfrm flipV="1">
                          <a:off x="3036" y="1142"/>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2" name="Group 689"/>
                      <p:cNvGrpSpPr>
                        <a:grpSpLocks/>
                      </p:cNvGrpSpPr>
                      <p:nvPr/>
                    </p:nvGrpSpPr>
                    <p:grpSpPr bwMode="auto">
                      <a:xfrm>
                        <a:off x="3038" y="1143"/>
                        <a:ext cx="35" cy="26"/>
                        <a:chOff x="3038" y="1143"/>
                        <a:chExt cx="35" cy="26"/>
                      </a:xfrm>
                    </p:grpSpPr>
                    <p:sp>
                      <p:nvSpPr>
                        <p:cNvPr id="129798" name="Line 690"/>
                        <p:cNvSpPr>
                          <a:spLocks noChangeShapeType="1"/>
                        </p:cNvSpPr>
                        <p:nvPr/>
                      </p:nvSpPr>
                      <p:spPr bwMode="auto">
                        <a:xfrm flipV="1">
                          <a:off x="3038" y="1163"/>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9" name="Line 691"/>
                        <p:cNvSpPr>
                          <a:spLocks noChangeShapeType="1"/>
                        </p:cNvSpPr>
                        <p:nvPr/>
                      </p:nvSpPr>
                      <p:spPr bwMode="auto">
                        <a:xfrm flipV="1">
                          <a:off x="3049" y="1143"/>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3" name="Group 692"/>
                      <p:cNvGrpSpPr>
                        <a:grpSpLocks/>
                      </p:cNvGrpSpPr>
                      <p:nvPr/>
                    </p:nvGrpSpPr>
                    <p:grpSpPr bwMode="auto">
                      <a:xfrm>
                        <a:off x="3051" y="1144"/>
                        <a:ext cx="36" cy="26"/>
                        <a:chOff x="3051" y="1144"/>
                        <a:chExt cx="36" cy="26"/>
                      </a:xfrm>
                    </p:grpSpPr>
                    <p:sp>
                      <p:nvSpPr>
                        <p:cNvPr id="129796" name="Line 693"/>
                        <p:cNvSpPr>
                          <a:spLocks noChangeShapeType="1"/>
                        </p:cNvSpPr>
                        <p:nvPr/>
                      </p:nvSpPr>
                      <p:spPr bwMode="auto">
                        <a:xfrm flipV="1">
                          <a:off x="3051" y="1164"/>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7" name="Line 694"/>
                        <p:cNvSpPr>
                          <a:spLocks noChangeShapeType="1"/>
                        </p:cNvSpPr>
                        <p:nvPr/>
                      </p:nvSpPr>
                      <p:spPr bwMode="auto">
                        <a:xfrm flipV="1">
                          <a:off x="3063" y="1144"/>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4" name="Group 695"/>
                      <p:cNvGrpSpPr>
                        <a:grpSpLocks/>
                      </p:cNvGrpSpPr>
                      <p:nvPr/>
                    </p:nvGrpSpPr>
                    <p:grpSpPr bwMode="auto">
                      <a:xfrm>
                        <a:off x="3063" y="1146"/>
                        <a:ext cx="36" cy="26"/>
                        <a:chOff x="3063" y="1146"/>
                        <a:chExt cx="36" cy="26"/>
                      </a:xfrm>
                    </p:grpSpPr>
                    <p:sp>
                      <p:nvSpPr>
                        <p:cNvPr id="129794" name="Line 696"/>
                        <p:cNvSpPr>
                          <a:spLocks noChangeShapeType="1"/>
                        </p:cNvSpPr>
                        <p:nvPr/>
                      </p:nvSpPr>
                      <p:spPr bwMode="auto">
                        <a:xfrm flipV="1">
                          <a:off x="3063" y="1166"/>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5" name="Line 697"/>
                        <p:cNvSpPr>
                          <a:spLocks noChangeShapeType="1"/>
                        </p:cNvSpPr>
                        <p:nvPr/>
                      </p:nvSpPr>
                      <p:spPr bwMode="auto">
                        <a:xfrm flipV="1">
                          <a:off x="3075" y="1146"/>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5" name="Group 698"/>
                      <p:cNvGrpSpPr>
                        <a:grpSpLocks/>
                      </p:cNvGrpSpPr>
                      <p:nvPr/>
                    </p:nvGrpSpPr>
                    <p:grpSpPr bwMode="auto">
                      <a:xfrm>
                        <a:off x="3077" y="1148"/>
                        <a:ext cx="35" cy="26"/>
                        <a:chOff x="3077" y="1148"/>
                        <a:chExt cx="35" cy="26"/>
                      </a:xfrm>
                    </p:grpSpPr>
                    <p:sp>
                      <p:nvSpPr>
                        <p:cNvPr id="129792" name="Line 699"/>
                        <p:cNvSpPr>
                          <a:spLocks noChangeShapeType="1"/>
                        </p:cNvSpPr>
                        <p:nvPr/>
                      </p:nvSpPr>
                      <p:spPr bwMode="auto">
                        <a:xfrm flipV="1">
                          <a:off x="3077" y="1168"/>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3" name="Line 700"/>
                        <p:cNvSpPr>
                          <a:spLocks noChangeShapeType="1"/>
                        </p:cNvSpPr>
                        <p:nvPr/>
                      </p:nvSpPr>
                      <p:spPr bwMode="auto">
                        <a:xfrm flipV="1">
                          <a:off x="3088" y="1148"/>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6" name="Group 701"/>
                      <p:cNvGrpSpPr>
                        <a:grpSpLocks/>
                      </p:cNvGrpSpPr>
                      <p:nvPr/>
                    </p:nvGrpSpPr>
                    <p:grpSpPr bwMode="auto">
                      <a:xfrm>
                        <a:off x="3090" y="1149"/>
                        <a:ext cx="36" cy="26"/>
                        <a:chOff x="3090" y="1149"/>
                        <a:chExt cx="36" cy="26"/>
                      </a:xfrm>
                    </p:grpSpPr>
                    <p:sp>
                      <p:nvSpPr>
                        <p:cNvPr id="129790" name="Line 702"/>
                        <p:cNvSpPr>
                          <a:spLocks noChangeShapeType="1"/>
                        </p:cNvSpPr>
                        <p:nvPr/>
                      </p:nvSpPr>
                      <p:spPr bwMode="auto">
                        <a:xfrm flipV="1">
                          <a:off x="3090" y="1169"/>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1" name="Line 703"/>
                        <p:cNvSpPr>
                          <a:spLocks noChangeShapeType="1"/>
                        </p:cNvSpPr>
                        <p:nvPr/>
                      </p:nvSpPr>
                      <p:spPr bwMode="auto">
                        <a:xfrm flipV="1">
                          <a:off x="3102" y="1149"/>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7" name="Group 704"/>
                      <p:cNvGrpSpPr>
                        <a:grpSpLocks/>
                      </p:cNvGrpSpPr>
                      <p:nvPr/>
                    </p:nvGrpSpPr>
                    <p:grpSpPr bwMode="auto">
                      <a:xfrm>
                        <a:off x="3103" y="1150"/>
                        <a:ext cx="36" cy="26"/>
                        <a:chOff x="3103" y="1150"/>
                        <a:chExt cx="36" cy="26"/>
                      </a:xfrm>
                    </p:grpSpPr>
                    <p:sp>
                      <p:nvSpPr>
                        <p:cNvPr id="129788" name="Line 705"/>
                        <p:cNvSpPr>
                          <a:spLocks noChangeShapeType="1"/>
                        </p:cNvSpPr>
                        <p:nvPr/>
                      </p:nvSpPr>
                      <p:spPr bwMode="auto">
                        <a:xfrm flipV="1">
                          <a:off x="3103" y="1170"/>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89" name="Line 706"/>
                        <p:cNvSpPr>
                          <a:spLocks noChangeShapeType="1"/>
                        </p:cNvSpPr>
                        <p:nvPr/>
                      </p:nvSpPr>
                      <p:spPr bwMode="auto">
                        <a:xfrm flipV="1">
                          <a:off x="3115" y="1150"/>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764" name="Group 707"/>
                    <p:cNvGrpSpPr>
                      <a:grpSpLocks/>
                    </p:cNvGrpSpPr>
                    <p:nvPr/>
                  </p:nvGrpSpPr>
                  <p:grpSpPr bwMode="auto">
                    <a:xfrm>
                      <a:off x="3145" y="1154"/>
                      <a:ext cx="51" cy="30"/>
                      <a:chOff x="3145" y="1154"/>
                      <a:chExt cx="51" cy="30"/>
                    </a:xfrm>
                  </p:grpSpPr>
                  <p:grpSp>
                    <p:nvGrpSpPr>
                      <p:cNvPr id="129768" name="Group 708"/>
                      <p:cNvGrpSpPr>
                        <a:grpSpLocks/>
                      </p:cNvGrpSpPr>
                      <p:nvPr/>
                    </p:nvGrpSpPr>
                    <p:grpSpPr bwMode="auto">
                      <a:xfrm>
                        <a:off x="3166" y="1156"/>
                        <a:ext cx="30" cy="28"/>
                        <a:chOff x="3166" y="1156"/>
                        <a:chExt cx="30" cy="28"/>
                      </a:xfrm>
                    </p:grpSpPr>
                    <p:sp>
                      <p:nvSpPr>
                        <p:cNvPr id="129775" name="Line 709"/>
                        <p:cNvSpPr>
                          <a:spLocks noChangeShapeType="1"/>
                        </p:cNvSpPr>
                        <p:nvPr/>
                      </p:nvSpPr>
                      <p:spPr bwMode="auto">
                        <a:xfrm flipV="1">
                          <a:off x="3166" y="1177"/>
                          <a:ext cx="10"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76" name="Line 710"/>
                        <p:cNvSpPr>
                          <a:spLocks noChangeShapeType="1"/>
                        </p:cNvSpPr>
                        <p:nvPr/>
                      </p:nvSpPr>
                      <p:spPr bwMode="auto">
                        <a:xfrm flipV="1">
                          <a:off x="3176" y="1156"/>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69" name="Group 711"/>
                      <p:cNvGrpSpPr>
                        <a:grpSpLocks/>
                      </p:cNvGrpSpPr>
                      <p:nvPr/>
                    </p:nvGrpSpPr>
                    <p:grpSpPr bwMode="auto">
                      <a:xfrm>
                        <a:off x="3155" y="1155"/>
                        <a:ext cx="31" cy="28"/>
                        <a:chOff x="3155" y="1155"/>
                        <a:chExt cx="31" cy="28"/>
                      </a:xfrm>
                    </p:grpSpPr>
                    <p:sp>
                      <p:nvSpPr>
                        <p:cNvPr id="129773" name="Line 712"/>
                        <p:cNvSpPr>
                          <a:spLocks noChangeShapeType="1"/>
                        </p:cNvSpPr>
                        <p:nvPr/>
                      </p:nvSpPr>
                      <p:spPr bwMode="auto">
                        <a:xfrm flipV="1">
                          <a:off x="3155" y="1176"/>
                          <a:ext cx="11"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74" name="Line 713"/>
                        <p:cNvSpPr>
                          <a:spLocks noChangeShapeType="1"/>
                        </p:cNvSpPr>
                        <p:nvPr/>
                      </p:nvSpPr>
                      <p:spPr bwMode="auto">
                        <a:xfrm flipV="1">
                          <a:off x="3166" y="1155"/>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70" name="Group 714"/>
                      <p:cNvGrpSpPr>
                        <a:grpSpLocks/>
                      </p:cNvGrpSpPr>
                      <p:nvPr/>
                    </p:nvGrpSpPr>
                    <p:grpSpPr bwMode="auto">
                      <a:xfrm>
                        <a:off x="3145" y="1154"/>
                        <a:ext cx="29" cy="28"/>
                        <a:chOff x="3145" y="1154"/>
                        <a:chExt cx="29" cy="28"/>
                      </a:xfrm>
                    </p:grpSpPr>
                    <p:sp>
                      <p:nvSpPr>
                        <p:cNvPr id="129771" name="Line 715"/>
                        <p:cNvSpPr>
                          <a:spLocks noChangeShapeType="1"/>
                        </p:cNvSpPr>
                        <p:nvPr/>
                      </p:nvSpPr>
                      <p:spPr bwMode="auto">
                        <a:xfrm flipV="1">
                          <a:off x="3145" y="1174"/>
                          <a:ext cx="10" cy="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72" name="Line 716"/>
                        <p:cNvSpPr>
                          <a:spLocks noChangeShapeType="1"/>
                        </p:cNvSpPr>
                        <p:nvPr/>
                      </p:nvSpPr>
                      <p:spPr bwMode="auto">
                        <a:xfrm flipV="1">
                          <a:off x="3155" y="1154"/>
                          <a:ext cx="19"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765" name="Line 717"/>
                    <p:cNvSpPr>
                      <a:spLocks noChangeShapeType="1"/>
                    </p:cNvSpPr>
                    <p:nvPr/>
                  </p:nvSpPr>
                  <p:spPr bwMode="auto">
                    <a:xfrm>
                      <a:off x="2981" y="1145"/>
                      <a:ext cx="217"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66" name="Line 718"/>
                    <p:cNvSpPr>
                      <a:spLocks noChangeShapeType="1"/>
                    </p:cNvSpPr>
                    <p:nvPr/>
                  </p:nvSpPr>
                  <p:spPr bwMode="auto">
                    <a:xfrm>
                      <a:off x="2973" y="1150"/>
                      <a:ext cx="221" cy="22"/>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67" name="Line 719"/>
                    <p:cNvSpPr>
                      <a:spLocks noChangeShapeType="1"/>
                    </p:cNvSpPr>
                    <p:nvPr/>
                  </p:nvSpPr>
                  <p:spPr bwMode="auto">
                    <a:xfrm>
                      <a:off x="2965" y="1156"/>
                      <a:ext cx="223" cy="23"/>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758" name="Group 720"/>
                <p:cNvGrpSpPr>
                  <a:grpSpLocks/>
                </p:cNvGrpSpPr>
                <p:nvPr/>
              </p:nvGrpSpPr>
              <p:grpSpPr bwMode="auto">
                <a:xfrm>
                  <a:off x="3191" y="1160"/>
                  <a:ext cx="32" cy="33"/>
                  <a:chOff x="3191" y="1160"/>
                  <a:chExt cx="32" cy="33"/>
                </a:xfrm>
              </p:grpSpPr>
              <p:sp>
                <p:nvSpPr>
                  <p:cNvPr id="129759" name="Line 721"/>
                  <p:cNvSpPr>
                    <a:spLocks noChangeShapeType="1"/>
                  </p:cNvSpPr>
                  <p:nvPr/>
                </p:nvSpPr>
                <p:spPr bwMode="auto">
                  <a:xfrm flipV="1">
                    <a:off x="3191" y="1179"/>
                    <a:ext cx="17" cy="14"/>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60" name="Line 722"/>
                  <p:cNvSpPr>
                    <a:spLocks noChangeShapeType="1"/>
                  </p:cNvSpPr>
                  <p:nvPr/>
                </p:nvSpPr>
                <p:spPr bwMode="auto">
                  <a:xfrm flipV="1">
                    <a:off x="3208" y="1160"/>
                    <a:ext cx="15" cy="19"/>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54" name="Freeform 723"/>
          <p:cNvSpPr>
            <a:spLocks/>
          </p:cNvSpPr>
          <p:nvPr/>
        </p:nvSpPr>
        <p:spPr bwMode="auto">
          <a:xfrm>
            <a:off x="3894138" y="2073275"/>
            <a:ext cx="287337" cy="382588"/>
          </a:xfrm>
          <a:custGeom>
            <a:avLst/>
            <a:gdLst>
              <a:gd name="T0" fmla="*/ 2147483647 w 181"/>
              <a:gd name="T1" fmla="*/ 0 h 241"/>
              <a:gd name="T2" fmla="*/ 0 w 181"/>
              <a:gd name="T3" fmla="*/ 2147483647 h 241"/>
              <a:gd name="T4" fmla="*/ 2147483647 w 181"/>
              <a:gd name="T5" fmla="*/ 2147483647 h 241"/>
              <a:gd name="T6" fmla="*/ 2147483647 w 181"/>
              <a:gd name="T7" fmla="*/ 2147483647 h 241"/>
              <a:gd name="T8" fmla="*/ 2147483647 w 181"/>
              <a:gd name="T9" fmla="*/ 0 h 241"/>
              <a:gd name="T10" fmla="*/ 0 60000 65536"/>
              <a:gd name="T11" fmla="*/ 0 60000 65536"/>
              <a:gd name="T12" fmla="*/ 0 60000 65536"/>
              <a:gd name="T13" fmla="*/ 0 60000 65536"/>
              <a:gd name="T14" fmla="*/ 0 60000 65536"/>
              <a:gd name="T15" fmla="*/ 0 w 181"/>
              <a:gd name="T16" fmla="*/ 0 h 241"/>
              <a:gd name="T17" fmla="*/ 181 w 181"/>
              <a:gd name="T18" fmla="*/ 241 h 241"/>
            </a:gdLst>
            <a:ahLst/>
            <a:cxnLst>
              <a:cxn ang="T10">
                <a:pos x="T0" y="T1"/>
              </a:cxn>
              <a:cxn ang="T11">
                <a:pos x="T2" y="T3"/>
              </a:cxn>
              <a:cxn ang="T12">
                <a:pos x="T4" y="T5"/>
              </a:cxn>
              <a:cxn ang="T13">
                <a:pos x="T6" y="T7"/>
              </a:cxn>
              <a:cxn ang="T14">
                <a:pos x="T8" y="T9"/>
              </a:cxn>
            </a:cxnLst>
            <a:rect l="T15" t="T16" r="T17" b="T18"/>
            <a:pathLst>
              <a:path w="181" h="241">
                <a:moveTo>
                  <a:pt x="8" y="0"/>
                </a:moveTo>
                <a:lnTo>
                  <a:pt x="0" y="9"/>
                </a:lnTo>
                <a:lnTo>
                  <a:pt x="173" y="241"/>
                </a:lnTo>
                <a:lnTo>
                  <a:pt x="181" y="232"/>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055" name="Freeform 724"/>
          <p:cNvSpPr>
            <a:spLocks/>
          </p:cNvSpPr>
          <p:nvPr/>
        </p:nvSpPr>
        <p:spPr bwMode="auto">
          <a:xfrm>
            <a:off x="4532313" y="2076450"/>
            <a:ext cx="109537" cy="282575"/>
          </a:xfrm>
          <a:custGeom>
            <a:avLst/>
            <a:gdLst>
              <a:gd name="T0" fmla="*/ 2147483647 w 69"/>
              <a:gd name="T1" fmla="*/ 2147483647 h 178"/>
              <a:gd name="T2" fmla="*/ 2147483647 w 69"/>
              <a:gd name="T3" fmla="*/ 0 h 178"/>
              <a:gd name="T4" fmla="*/ 0 w 69"/>
              <a:gd name="T5" fmla="*/ 2147483647 h 178"/>
              <a:gd name="T6" fmla="*/ 2147483647 w 69"/>
              <a:gd name="T7" fmla="*/ 2147483647 h 178"/>
              <a:gd name="T8" fmla="*/ 2147483647 w 69"/>
              <a:gd name="T9" fmla="*/ 2147483647 h 178"/>
              <a:gd name="T10" fmla="*/ 0 60000 65536"/>
              <a:gd name="T11" fmla="*/ 0 60000 65536"/>
              <a:gd name="T12" fmla="*/ 0 60000 65536"/>
              <a:gd name="T13" fmla="*/ 0 60000 65536"/>
              <a:gd name="T14" fmla="*/ 0 60000 65536"/>
              <a:gd name="T15" fmla="*/ 0 w 69"/>
              <a:gd name="T16" fmla="*/ 0 h 178"/>
              <a:gd name="T17" fmla="*/ 69 w 69"/>
              <a:gd name="T18" fmla="*/ 178 h 178"/>
            </a:gdLst>
            <a:ahLst/>
            <a:cxnLst>
              <a:cxn ang="T10">
                <a:pos x="T0" y="T1"/>
              </a:cxn>
              <a:cxn ang="T11">
                <a:pos x="T2" y="T3"/>
              </a:cxn>
              <a:cxn ang="T12">
                <a:pos x="T4" y="T5"/>
              </a:cxn>
              <a:cxn ang="T13">
                <a:pos x="T6" y="T7"/>
              </a:cxn>
              <a:cxn ang="T14">
                <a:pos x="T8" y="T9"/>
              </a:cxn>
            </a:cxnLst>
            <a:rect l="T15" t="T16" r="T17" b="T18"/>
            <a:pathLst>
              <a:path w="69" h="178">
                <a:moveTo>
                  <a:pt x="69" y="4"/>
                </a:moveTo>
                <a:lnTo>
                  <a:pt x="58" y="0"/>
                </a:lnTo>
                <a:lnTo>
                  <a:pt x="0" y="174"/>
                </a:lnTo>
                <a:lnTo>
                  <a:pt x="11" y="178"/>
                </a:lnTo>
                <a:lnTo>
                  <a:pt x="69"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056" name="Group 725"/>
          <p:cNvGrpSpPr>
            <a:grpSpLocks/>
          </p:cNvGrpSpPr>
          <p:nvPr/>
        </p:nvGrpSpPr>
        <p:grpSpPr bwMode="auto">
          <a:xfrm>
            <a:off x="3884613" y="2228850"/>
            <a:ext cx="1081087" cy="738188"/>
            <a:chOff x="2618" y="1280"/>
            <a:chExt cx="681" cy="465"/>
          </a:xfrm>
        </p:grpSpPr>
        <p:sp>
          <p:nvSpPr>
            <p:cNvPr id="129724" name="Freeform 726"/>
            <p:cNvSpPr>
              <a:spLocks/>
            </p:cNvSpPr>
            <p:nvPr/>
          </p:nvSpPr>
          <p:spPr bwMode="auto">
            <a:xfrm>
              <a:off x="2618" y="1280"/>
              <a:ext cx="633" cy="465"/>
            </a:xfrm>
            <a:custGeom>
              <a:avLst/>
              <a:gdLst>
                <a:gd name="T0" fmla="*/ 35 w 633"/>
                <a:gd name="T1" fmla="*/ 162 h 465"/>
                <a:gd name="T2" fmla="*/ 10 w 633"/>
                <a:gd name="T3" fmla="*/ 184 h 465"/>
                <a:gd name="T4" fmla="*/ 0 w 633"/>
                <a:gd name="T5" fmla="*/ 218 h 465"/>
                <a:gd name="T6" fmla="*/ 5 w 633"/>
                <a:gd name="T7" fmla="*/ 243 h 465"/>
                <a:gd name="T8" fmla="*/ 31 w 633"/>
                <a:gd name="T9" fmla="*/ 273 h 465"/>
                <a:gd name="T10" fmla="*/ 18 w 633"/>
                <a:gd name="T11" fmla="*/ 293 h 465"/>
                <a:gd name="T12" fmla="*/ 15 w 633"/>
                <a:gd name="T13" fmla="*/ 329 h 465"/>
                <a:gd name="T14" fmla="*/ 33 w 633"/>
                <a:gd name="T15" fmla="*/ 361 h 465"/>
                <a:gd name="T16" fmla="*/ 65 w 633"/>
                <a:gd name="T17" fmla="*/ 379 h 465"/>
                <a:gd name="T18" fmla="*/ 85 w 633"/>
                <a:gd name="T19" fmla="*/ 380 h 465"/>
                <a:gd name="T20" fmla="*/ 103 w 633"/>
                <a:gd name="T21" fmla="*/ 404 h 465"/>
                <a:gd name="T22" fmla="*/ 140 w 633"/>
                <a:gd name="T23" fmla="*/ 428 h 465"/>
                <a:gd name="T24" fmla="*/ 183 w 633"/>
                <a:gd name="T25" fmla="*/ 437 h 465"/>
                <a:gd name="T26" fmla="*/ 228 w 633"/>
                <a:gd name="T27" fmla="*/ 428 h 465"/>
                <a:gd name="T28" fmla="*/ 249 w 633"/>
                <a:gd name="T29" fmla="*/ 431 h 465"/>
                <a:gd name="T30" fmla="*/ 277 w 633"/>
                <a:gd name="T31" fmla="*/ 453 h 465"/>
                <a:gd name="T32" fmla="*/ 311 w 633"/>
                <a:gd name="T33" fmla="*/ 464 h 465"/>
                <a:gd name="T34" fmla="*/ 355 w 633"/>
                <a:gd name="T35" fmla="*/ 460 h 465"/>
                <a:gd name="T36" fmla="*/ 394 w 633"/>
                <a:gd name="T37" fmla="*/ 435 h 465"/>
                <a:gd name="T38" fmla="*/ 418 w 633"/>
                <a:gd name="T39" fmla="*/ 394 h 465"/>
                <a:gd name="T40" fmla="*/ 440 w 633"/>
                <a:gd name="T41" fmla="*/ 405 h 465"/>
                <a:gd name="T42" fmla="*/ 480 w 633"/>
                <a:gd name="T43" fmla="*/ 406 h 465"/>
                <a:gd name="T44" fmla="*/ 523 w 633"/>
                <a:gd name="T45" fmla="*/ 383 h 465"/>
                <a:gd name="T46" fmla="*/ 546 w 633"/>
                <a:gd name="T47" fmla="*/ 341 h 465"/>
                <a:gd name="T48" fmla="*/ 566 w 633"/>
                <a:gd name="T49" fmla="*/ 320 h 465"/>
                <a:gd name="T50" fmla="*/ 609 w 633"/>
                <a:gd name="T51" fmla="*/ 291 h 465"/>
                <a:gd name="T52" fmla="*/ 631 w 633"/>
                <a:gd name="T53" fmla="*/ 243 h 465"/>
                <a:gd name="T54" fmla="*/ 628 w 633"/>
                <a:gd name="T55" fmla="*/ 194 h 465"/>
                <a:gd name="T56" fmla="*/ 612 w 633"/>
                <a:gd name="T57" fmla="*/ 165 h 465"/>
                <a:gd name="T58" fmla="*/ 617 w 633"/>
                <a:gd name="T59" fmla="*/ 121 h 465"/>
                <a:gd name="T60" fmla="*/ 602 w 633"/>
                <a:gd name="T61" fmla="*/ 87 h 465"/>
                <a:gd name="T62" fmla="*/ 573 w 633"/>
                <a:gd name="T63" fmla="*/ 63 h 465"/>
                <a:gd name="T64" fmla="*/ 558 w 633"/>
                <a:gd name="T65" fmla="*/ 46 h 465"/>
                <a:gd name="T66" fmla="*/ 537 w 633"/>
                <a:gd name="T67" fmla="*/ 17 h 465"/>
                <a:gd name="T68" fmla="*/ 504 w 633"/>
                <a:gd name="T69" fmla="*/ 1 h 465"/>
                <a:gd name="T70" fmla="*/ 461 w 633"/>
                <a:gd name="T71" fmla="*/ 7 h 465"/>
                <a:gd name="T72" fmla="*/ 437 w 633"/>
                <a:gd name="T73" fmla="*/ 25 h 465"/>
                <a:gd name="T74" fmla="*/ 401 w 633"/>
                <a:gd name="T75" fmla="*/ 2 h 465"/>
                <a:gd name="T76" fmla="*/ 369 w 633"/>
                <a:gd name="T77" fmla="*/ 3 h 465"/>
                <a:gd name="T78" fmla="*/ 339 w 633"/>
                <a:gd name="T79" fmla="*/ 21 h 465"/>
                <a:gd name="T80" fmla="*/ 329 w 633"/>
                <a:gd name="T81" fmla="*/ 36 h 465"/>
                <a:gd name="T82" fmla="*/ 289 w 633"/>
                <a:gd name="T83" fmla="*/ 16 h 465"/>
                <a:gd name="T84" fmla="*/ 253 w 633"/>
                <a:gd name="T85" fmla="*/ 17 h 465"/>
                <a:gd name="T86" fmla="*/ 225 w 633"/>
                <a:gd name="T87" fmla="*/ 31 h 465"/>
                <a:gd name="T88" fmla="*/ 205 w 633"/>
                <a:gd name="T89" fmla="*/ 55 h 465"/>
                <a:gd name="T90" fmla="*/ 181 w 633"/>
                <a:gd name="T91" fmla="*/ 46 h 465"/>
                <a:gd name="T92" fmla="*/ 145 w 633"/>
                <a:gd name="T93" fmla="*/ 43 h 465"/>
                <a:gd name="T94" fmla="*/ 100 w 633"/>
                <a:gd name="T95" fmla="*/ 59 h 465"/>
                <a:gd name="T96" fmla="*/ 64 w 633"/>
                <a:gd name="T97" fmla="*/ 103 h 465"/>
                <a:gd name="T98" fmla="*/ 56 w 633"/>
                <a:gd name="T99" fmla="*/ 141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33"/>
                <a:gd name="T151" fmla="*/ 0 h 465"/>
                <a:gd name="T152" fmla="*/ 633 w 633"/>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33" h="465">
                  <a:moveTo>
                    <a:pt x="57" y="155"/>
                  </a:moveTo>
                  <a:lnTo>
                    <a:pt x="45" y="157"/>
                  </a:lnTo>
                  <a:lnTo>
                    <a:pt x="35" y="162"/>
                  </a:lnTo>
                  <a:lnTo>
                    <a:pt x="25" y="168"/>
                  </a:lnTo>
                  <a:lnTo>
                    <a:pt x="17" y="175"/>
                  </a:lnTo>
                  <a:lnTo>
                    <a:pt x="10" y="184"/>
                  </a:lnTo>
                  <a:lnTo>
                    <a:pt x="4" y="195"/>
                  </a:lnTo>
                  <a:lnTo>
                    <a:pt x="1" y="206"/>
                  </a:lnTo>
                  <a:lnTo>
                    <a:pt x="0" y="218"/>
                  </a:lnTo>
                  <a:lnTo>
                    <a:pt x="1" y="227"/>
                  </a:lnTo>
                  <a:lnTo>
                    <a:pt x="2" y="235"/>
                  </a:lnTo>
                  <a:lnTo>
                    <a:pt x="5" y="243"/>
                  </a:lnTo>
                  <a:lnTo>
                    <a:pt x="8" y="250"/>
                  </a:lnTo>
                  <a:lnTo>
                    <a:pt x="18" y="263"/>
                  </a:lnTo>
                  <a:lnTo>
                    <a:pt x="31" y="273"/>
                  </a:lnTo>
                  <a:lnTo>
                    <a:pt x="24" y="283"/>
                  </a:lnTo>
                  <a:lnTo>
                    <a:pt x="18" y="293"/>
                  </a:lnTo>
                  <a:lnTo>
                    <a:pt x="15" y="304"/>
                  </a:lnTo>
                  <a:lnTo>
                    <a:pt x="14" y="316"/>
                  </a:lnTo>
                  <a:lnTo>
                    <a:pt x="15" y="329"/>
                  </a:lnTo>
                  <a:lnTo>
                    <a:pt x="19" y="341"/>
                  </a:lnTo>
                  <a:lnTo>
                    <a:pt x="25" y="352"/>
                  </a:lnTo>
                  <a:lnTo>
                    <a:pt x="33" y="361"/>
                  </a:lnTo>
                  <a:lnTo>
                    <a:pt x="42" y="369"/>
                  </a:lnTo>
                  <a:lnTo>
                    <a:pt x="53" y="375"/>
                  </a:lnTo>
                  <a:lnTo>
                    <a:pt x="65" y="379"/>
                  </a:lnTo>
                  <a:lnTo>
                    <a:pt x="78" y="380"/>
                  </a:lnTo>
                  <a:lnTo>
                    <a:pt x="82" y="380"/>
                  </a:lnTo>
                  <a:lnTo>
                    <a:pt x="85" y="380"/>
                  </a:lnTo>
                  <a:lnTo>
                    <a:pt x="93" y="393"/>
                  </a:lnTo>
                  <a:lnTo>
                    <a:pt x="103" y="404"/>
                  </a:lnTo>
                  <a:lnTo>
                    <a:pt x="114" y="413"/>
                  </a:lnTo>
                  <a:lnTo>
                    <a:pt x="127" y="422"/>
                  </a:lnTo>
                  <a:lnTo>
                    <a:pt x="140" y="428"/>
                  </a:lnTo>
                  <a:lnTo>
                    <a:pt x="154" y="433"/>
                  </a:lnTo>
                  <a:lnTo>
                    <a:pt x="168" y="436"/>
                  </a:lnTo>
                  <a:lnTo>
                    <a:pt x="183" y="437"/>
                  </a:lnTo>
                  <a:lnTo>
                    <a:pt x="199" y="436"/>
                  </a:lnTo>
                  <a:lnTo>
                    <a:pt x="214" y="433"/>
                  </a:lnTo>
                  <a:lnTo>
                    <a:pt x="228" y="428"/>
                  </a:lnTo>
                  <a:lnTo>
                    <a:pt x="241" y="421"/>
                  </a:lnTo>
                  <a:lnTo>
                    <a:pt x="249" y="431"/>
                  </a:lnTo>
                  <a:lnTo>
                    <a:pt x="257" y="439"/>
                  </a:lnTo>
                  <a:lnTo>
                    <a:pt x="267" y="447"/>
                  </a:lnTo>
                  <a:lnTo>
                    <a:pt x="277" y="453"/>
                  </a:lnTo>
                  <a:lnTo>
                    <a:pt x="288" y="458"/>
                  </a:lnTo>
                  <a:lnTo>
                    <a:pt x="299" y="462"/>
                  </a:lnTo>
                  <a:lnTo>
                    <a:pt x="311" y="464"/>
                  </a:lnTo>
                  <a:lnTo>
                    <a:pt x="323" y="465"/>
                  </a:lnTo>
                  <a:lnTo>
                    <a:pt x="339" y="464"/>
                  </a:lnTo>
                  <a:lnTo>
                    <a:pt x="355" y="460"/>
                  </a:lnTo>
                  <a:lnTo>
                    <a:pt x="369" y="454"/>
                  </a:lnTo>
                  <a:lnTo>
                    <a:pt x="382" y="445"/>
                  </a:lnTo>
                  <a:lnTo>
                    <a:pt x="394" y="435"/>
                  </a:lnTo>
                  <a:lnTo>
                    <a:pt x="404" y="423"/>
                  </a:lnTo>
                  <a:lnTo>
                    <a:pt x="412" y="409"/>
                  </a:lnTo>
                  <a:lnTo>
                    <a:pt x="418" y="394"/>
                  </a:lnTo>
                  <a:lnTo>
                    <a:pt x="418" y="395"/>
                  </a:lnTo>
                  <a:lnTo>
                    <a:pt x="429" y="400"/>
                  </a:lnTo>
                  <a:lnTo>
                    <a:pt x="440" y="405"/>
                  </a:lnTo>
                  <a:lnTo>
                    <a:pt x="451" y="407"/>
                  </a:lnTo>
                  <a:lnTo>
                    <a:pt x="463" y="408"/>
                  </a:lnTo>
                  <a:lnTo>
                    <a:pt x="480" y="406"/>
                  </a:lnTo>
                  <a:lnTo>
                    <a:pt x="496" y="401"/>
                  </a:lnTo>
                  <a:lnTo>
                    <a:pt x="510" y="394"/>
                  </a:lnTo>
                  <a:lnTo>
                    <a:pt x="523" y="383"/>
                  </a:lnTo>
                  <a:lnTo>
                    <a:pt x="533" y="371"/>
                  </a:lnTo>
                  <a:lnTo>
                    <a:pt x="541" y="357"/>
                  </a:lnTo>
                  <a:lnTo>
                    <a:pt x="546" y="341"/>
                  </a:lnTo>
                  <a:lnTo>
                    <a:pt x="548" y="324"/>
                  </a:lnTo>
                  <a:lnTo>
                    <a:pt x="566" y="320"/>
                  </a:lnTo>
                  <a:lnTo>
                    <a:pt x="582" y="313"/>
                  </a:lnTo>
                  <a:lnTo>
                    <a:pt x="596" y="303"/>
                  </a:lnTo>
                  <a:lnTo>
                    <a:pt x="609" y="291"/>
                  </a:lnTo>
                  <a:lnTo>
                    <a:pt x="619" y="276"/>
                  </a:lnTo>
                  <a:lnTo>
                    <a:pt x="627" y="261"/>
                  </a:lnTo>
                  <a:lnTo>
                    <a:pt x="631" y="243"/>
                  </a:lnTo>
                  <a:lnTo>
                    <a:pt x="633" y="225"/>
                  </a:lnTo>
                  <a:lnTo>
                    <a:pt x="632" y="209"/>
                  </a:lnTo>
                  <a:lnTo>
                    <a:pt x="628" y="194"/>
                  </a:lnTo>
                  <a:lnTo>
                    <a:pt x="621" y="179"/>
                  </a:lnTo>
                  <a:lnTo>
                    <a:pt x="612" y="165"/>
                  </a:lnTo>
                  <a:lnTo>
                    <a:pt x="617" y="150"/>
                  </a:lnTo>
                  <a:lnTo>
                    <a:pt x="618" y="134"/>
                  </a:lnTo>
                  <a:lnTo>
                    <a:pt x="617" y="121"/>
                  </a:lnTo>
                  <a:lnTo>
                    <a:pt x="614" y="109"/>
                  </a:lnTo>
                  <a:lnTo>
                    <a:pt x="609" y="97"/>
                  </a:lnTo>
                  <a:lnTo>
                    <a:pt x="602" y="87"/>
                  </a:lnTo>
                  <a:lnTo>
                    <a:pt x="594" y="77"/>
                  </a:lnTo>
                  <a:lnTo>
                    <a:pt x="584" y="70"/>
                  </a:lnTo>
                  <a:lnTo>
                    <a:pt x="573" y="63"/>
                  </a:lnTo>
                  <a:lnTo>
                    <a:pt x="561" y="59"/>
                  </a:lnTo>
                  <a:lnTo>
                    <a:pt x="561" y="58"/>
                  </a:lnTo>
                  <a:lnTo>
                    <a:pt x="558" y="46"/>
                  </a:lnTo>
                  <a:lnTo>
                    <a:pt x="552" y="35"/>
                  </a:lnTo>
                  <a:lnTo>
                    <a:pt x="545" y="25"/>
                  </a:lnTo>
                  <a:lnTo>
                    <a:pt x="537" y="17"/>
                  </a:lnTo>
                  <a:lnTo>
                    <a:pt x="527" y="10"/>
                  </a:lnTo>
                  <a:lnTo>
                    <a:pt x="516" y="4"/>
                  </a:lnTo>
                  <a:lnTo>
                    <a:pt x="504" y="1"/>
                  </a:lnTo>
                  <a:lnTo>
                    <a:pt x="491" y="0"/>
                  </a:lnTo>
                  <a:lnTo>
                    <a:pt x="476" y="2"/>
                  </a:lnTo>
                  <a:lnTo>
                    <a:pt x="461" y="7"/>
                  </a:lnTo>
                  <a:lnTo>
                    <a:pt x="448" y="14"/>
                  </a:lnTo>
                  <a:lnTo>
                    <a:pt x="437" y="25"/>
                  </a:lnTo>
                  <a:lnTo>
                    <a:pt x="427" y="14"/>
                  </a:lnTo>
                  <a:lnTo>
                    <a:pt x="415" y="7"/>
                  </a:lnTo>
                  <a:lnTo>
                    <a:pt x="401" y="2"/>
                  </a:lnTo>
                  <a:lnTo>
                    <a:pt x="386" y="0"/>
                  </a:lnTo>
                  <a:lnTo>
                    <a:pt x="377" y="1"/>
                  </a:lnTo>
                  <a:lnTo>
                    <a:pt x="369" y="3"/>
                  </a:lnTo>
                  <a:lnTo>
                    <a:pt x="360" y="6"/>
                  </a:lnTo>
                  <a:lnTo>
                    <a:pt x="353" y="10"/>
                  </a:lnTo>
                  <a:lnTo>
                    <a:pt x="339" y="21"/>
                  </a:lnTo>
                  <a:lnTo>
                    <a:pt x="334" y="27"/>
                  </a:lnTo>
                  <a:lnTo>
                    <a:pt x="329" y="35"/>
                  </a:lnTo>
                  <a:lnTo>
                    <a:pt x="329" y="36"/>
                  </a:lnTo>
                  <a:lnTo>
                    <a:pt x="317" y="27"/>
                  </a:lnTo>
                  <a:lnTo>
                    <a:pt x="304" y="20"/>
                  </a:lnTo>
                  <a:lnTo>
                    <a:pt x="289" y="16"/>
                  </a:lnTo>
                  <a:lnTo>
                    <a:pt x="274" y="14"/>
                  </a:lnTo>
                  <a:lnTo>
                    <a:pt x="263" y="15"/>
                  </a:lnTo>
                  <a:lnTo>
                    <a:pt x="253" y="17"/>
                  </a:lnTo>
                  <a:lnTo>
                    <a:pt x="243" y="20"/>
                  </a:lnTo>
                  <a:lnTo>
                    <a:pt x="234" y="25"/>
                  </a:lnTo>
                  <a:lnTo>
                    <a:pt x="225" y="31"/>
                  </a:lnTo>
                  <a:lnTo>
                    <a:pt x="218" y="38"/>
                  </a:lnTo>
                  <a:lnTo>
                    <a:pt x="211" y="46"/>
                  </a:lnTo>
                  <a:lnTo>
                    <a:pt x="205" y="55"/>
                  </a:lnTo>
                  <a:lnTo>
                    <a:pt x="205" y="56"/>
                  </a:lnTo>
                  <a:lnTo>
                    <a:pt x="193" y="50"/>
                  </a:lnTo>
                  <a:lnTo>
                    <a:pt x="181" y="46"/>
                  </a:lnTo>
                  <a:lnTo>
                    <a:pt x="168" y="43"/>
                  </a:lnTo>
                  <a:lnTo>
                    <a:pt x="155" y="42"/>
                  </a:lnTo>
                  <a:lnTo>
                    <a:pt x="145" y="43"/>
                  </a:lnTo>
                  <a:lnTo>
                    <a:pt x="135" y="44"/>
                  </a:lnTo>
                  <a:lnTo>
                    <a:pt x="116" y="50"/>
                  </a:lnTo>
                  <a:lnTo>
                    <a:pt x="100" y="59"/>
                  </a:lnTo>
                  <a:lnTo>
                    <a:pt x="85" y="71"/>
                  </a:lnTo>
                  <a:lnTo>
                    <a:pt x="73" y="86"/>
                  </a:lnTo>
                  <a:lnTo>
                    <a:pt x="64" y="103"/>
                  </a:lnTo>
                  <a:lnTo>
                    <a:pt x="58" y="121"/>
                  </a:lnTo>
                  <a:lnTo>
                    <a:pt x="57" y="131"/>
                  </a:lnTo>
                  <a:lnTo>
                    <a:pt x="56" y="141"/>
                  </a:lnTo>
                  <a:lnTo>
                    <a:pt x="56" y="148"/>
                  </a:lnTo>
                  <a:lnTo>
                    <a:pt x="57"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25" name="Freeform 727"/>
            <p:cNvSpPr>
              <a:spLocks/>
            </p:cNvSpPr>
            <p:nvPr/>
          </p:nvSpPr>
          <p:spPr bwMode="auto">
            <a:xfrm>
              <a:off x="2618" y="1280"/>
              <a:ext cx="633" cy="465"/>
            </a:xfrm>
            <a:custGeom>
              <a:avLst/>
              <a:gdLst>
                <a:gd name="T0" fmla="*/ 35 w 633"/>
                <a:gd name="T1" fmla="*/ 162 h 465"/>
                <a:gd name="T2" fmla="*/ 10 w 633"/>
                <a:gd name="T3" fmla="*/ 184 h 465"/>
                <a:gd name="T4" fmla="*/ 0 w 633"/>
                <a:gd name="T5" fmla="*/ 218 h 465"/>
                <a:gd name="T6" fmla="*/ 5 w 633"/>
                <a:gd name="T7" fmla="*/ 243 h 465"/>
                <a:gd name="T8" fmla="*/ 31 w 633"/>
                <a:gd name="T9" fmla="*/ 273 h 465"/>
                <a:gd name="T10" fmla="*/ 18 w 633"/>
                <a:gd name="T11" fmla="*/ 293 h 465"/>
                <a:gd name="T12" fmla="*/ 15 w 633"/>
                <a:gd name="T13" fmla="*/ 329 h 465"/>
                <a:gd name="T14" fmla="*/ 33 w 633"/>
                <a:gd name="T15" fmla="*/ 361 h 465"/>
                <a:gd name="T16" fmla="*/ 65 w 633"/>
                <a:gd name="T17" fmla="*/ 379 h 465"/>
                <a:gd name="T18" fmla="*/ 85 w 633"/>
                <a:gd name="T19" fmla="*/ 380 h 465"/>
                <a:gd name="T20" fmla="*/ 103 w 633"/>
                <a:gd name="T21" fmla="*/ 404 h 465"/>
                <a:gd name="T22" fmla="*/ 140 w 633"/>
                <a:gd name="T23" fmla="*/ 428 h 465"/>
                <a:gd name="T24" fmla="*/ 183 w 633"/>
                <a:gd name="T25" fmla="*/ 437 h 465"/>
                <a:gd name="T26" fmla="*/ 228 w 633"/>
                <a:gd name="T27" fmla="*/ 428 h 465"/>
                <a:gd name="T28" fmla="*/ 249 w 633"/>
                <a:gd name="T29" fmla="*/ 431 h 465"/>
                <a:gd name="T30" fmla="*/ 277 w 633"/>
                <a:gd name="T31" fmla="*/ 453 h 465"/>
                <a:gd name="T32" fmla="*/ 311 w 633"/>
                <a:gd name="T33" fmla="*/ 464 h 465"/>
                <a:gd name="T34" fmla="*/ 355 w 633"/>
                <a:gd name="T35" fmla="*/ 460 h 465"/>
                <a:gd name="T36" fmla="*/ 394 w 633"/>
                <a:gd name="T37" fmla="*/ 435 h 465"/>
                <a:gd name="T38" fmla="*/ 418 w 633"/>
                <a:gd name="T39" fmla="*/ 394 h 465"/>
                <a:gd name="T40" fmla="*/ 440 w 633"/>
                <a:gd name="T41" fmla="*/ 405 h 465"/>
                <a:gd name="T42" fmla="*/ 480 w 633"/>
                <a:gd name="T43" fmla="*/ 406 h 465"/>
                <a:gd name="T44" fmla="*/ 523 w 633"/>
                <a:gd name="T45" fmla="*/ 383 h 465"/>
                <a:gd name="T46" fmla="*/ 546 w 633"/>
                <a:gd name="T47" fmla="*/ 341 h 465"/>
                <a:gd name="T48" fmla="*/ 566 w 633"/>
                <a:gd name="T49" fmla="*/ 320 h 465"/>
                <a:gd name="T50" fmla="*/ 609 w 633"/>
                <a:gd name="T51" fmla="*/ 291 h 465"/>
                <a:gd name="T52" fmla="*/ 631 w 633"/>
                <a:gd name="T53" fmla="*/ 243 h 465"/>
                <a:gd name="T54" fmla="*/ 628 w 633"/>
                <a:gd name="T55" fmla="*/ 194 h 465"/>
                <a:gd name="T56" fmla="*/ 612 w 633"/>
                <a:gd name="T57" fmla="*/ 165 h 465"/>
                <a:gd name="T58" fmla="*/ 617 w 633"/>
                <a:gd name="T59" fmla="*/ 121 h 465"/>
                <a:gd name="T60" fmla="*/ 602 w 633"/>
                <a:gd name="T61" fmla="*/ 87 h 465"/>
                <a:gd name="T62" fmla="*/ 573 w 633"/>
                <a:gd name="T63" fmla="*/ 63 h 465"/>
                <a:gd name="T64" fmla="*/ 558 w 633"/>
                <a:gd name="T65" fmla="*/ 46 h 465"/>
                <a:gd name="T66" fmla="*/ 537 w 633"/>
                <a:gd name="T67" fmla="*/ 17 h 465"/>
                <a:gd name="T68" fmla="*/ 504 w 633"/>
                <a:gd name="T69" fmla="*/ 1 h 465"/>
                <a:gd name="T70" fmla="*/ 461 w 633"/>
                <a:gd name="T71" fmla="*/ 7 h 465"/>
                <a:gd name="T72" fmla="*/ 437 w 633"/>
                <a:gd name="T73" fmla="*/ 25 h 465"/>
                <a:gd name="T74" fmla="*/ 401 w 633"/>
                <a:gd name="T75" fmla="*/ 2 h 465"/>
                <a:gd name="T76" fmla="*/ 369 w 633"/>
                <a:gd name="T77" fmla="*/ 3 h 465"/>
                <a:gd name="T78" fmla="*/ 339 w 633"/>
                <a:gd name="T79" fmla="*/ 21 h 465"/>
                <a:gd name="T80" fmla="*/ 329 w 633"/>
                <a:gd name="T81" fmla="*/ 36 h 465"/>
                <a:gd name="T82" fmla="*/ 289 w 633"/>
                <a:gd name="T83" fmla="*/ 16 h 465"/>
                <a:gd name="T84" fmla="*/ 253 w 633"/>
                <a:gd name="T85" fmla="*/ 17 h 465"/>
                <a:gd name="T86" fmla="*/ 225 w 633"/>
                <a:gd name="T87" fmla="*/ 31 h 465"/>
                <a:gd name="T88" fmla="*/ 205 w 633"/>
                <a:gd name="T89" fmla="*/ 55 h 465"/>
                <a:gd name="T90" fmla="*/ 181 w 633"/>
                <a:gd name="T91" fmla="*/ 46 h 465"/>
                <a:gd name="T92" fmla="*/ 145 w 633"/>
                <a:gd name="T93" fmla="*/ 43 h 465"/>
                <a:gd name="T94" fmla="*/ 100 w 633"/>
                <a:gd name="T95" fmla="*/ 59 h 465"/>
                <a:gd name="T96" fmla="*/ 64 w 633"/>
                <a:gd name="T97" fmla="*/ 103 h 465"/>
                <a:gd name="T98" fmla="*/ 56 w 633"/>
                <a:gd name="T99" fmla="*/ 141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33"/>
                <a:gd name="T151" fmla="*/ 0 h 465"/>
                <a:gd name="T152" fmla="*/ 633 w 633"/>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33" h="465">
                  <a:moveTo>
                    <a:pt x="57" y="155"/>
                  </a:moveTo>
                  <a:lnTo>
                    <a:pt x="45" y="157"/>
                  </a:lnTo>
                  <a:lnTo>
                    <a:pt x="35" y="162"/>
                  </a:lnTo>
                  <a:lnTo>
                    <a:pt x="25" y="168"/>
                  </a:lnTo>
                  <a:lnTo>
                    <a:pt x="17" y="175"/>
                  </a:lnTo>
                  <a:lnTo>
                    <a:pt x="10" y="184"/>
                  </a:lnTo>
                  <a:lnTo>
                    <a:pt x="4" y="195"/>
                  </a:lnTo>
                  <a:lnTo>
                    <a:pt x="1" y="206"/>
                  </a:lnTo>
                  <a:lnTo>
                    <a:pt x="0" y="218"/>
                  </a:lnTo>
                  <a:lnTo>
                    <a:pt x="1" y="227"/>
                  </a:lnTo>
                  <a:lnTo>
                    <a:pt x="2" y="235"/>
                  </a:lnTo>
                  <a:lnTo>
                    <a:pt x="5" y="243"/>
                  </a:lnTo>
                  <a:lnTo>
                    <a:pt x="8" y="250"/>
                  </a:lnTo>
                  <a:lnTo>
                    <a:pt x="18" y="263"/>
                  </a:lnTo>
                  <a:lnTo>
                    <a:pt x="31" y="273"/>
                  </a:lnTo>
                  <a:lnTo>
                    <a:pt x="24" y="283"/>
                  </a:lnTo>
                  <a:lnTo>
                    <a:pt x="18" y="293"/>
                  </a:lnTo>
                  <a:lnTo>
                    <a:pt x="15" y="304"/>
                  </a:lnTo>
                  <a:lnTo>
                    <a:pt x="14" y="316"/>
                  </a:lnTo>
                  <a:lnTo>
                    <a:pt x="15" y="329"/>
                  </a:lnTo>
                  <a:lnTo>
                    <a:pt x="19" y="341"/>
                  </a:lnTo>
                  <a:lnTo>
                    <a:pt x="25" y="352"/>
                  </a:lnTo>
                  <a:lnTo>
                    <a:pt x="33" y="361"/>
                  </a:lnTo>
                  <a:lnTo>
                    <a:pt x="42" y="369"/>
                  </a:lnTo>
                  <a:lnTo>
                    <a:pt x="53" y="375"/>
                  </a:lnTo>
                  <a:lnTo>
                    <a:pt x="65" y="379"/>
                  </a:lnTo>
                  <a:lnTo>
                    <a:pt x="78" y="380"/>
                  </a:lnTo>
                  <a:lnTo>
                    <a:pt x="82" y="380"/>
                  </a:lnTo>
                  <a:lnTo>
                    <a:pt x="85" y="380"/>
                  </a:lnTo>
                  <a:lnTo>
                    <a:pt x="93" y="393"/>
                  </a:lnTo>
                  <a:lnTo>
                    <a:pt x="103" y="404"/>
                  </a:lnTo>
                  <a:lnTo>
                    <a:pt x="114" y="413"/>
                  </a:lnTo>
                  <a:lnTo>
                    <a:pt x="127" y="422"/>
                  </a:lnTo>
                  <a:lnTo>
                    <a:pt x="140" y="428"/>
                  </a:lnTo>
                  <a:lnTo>
                    <a:pt x="154" y="433"/>
                  </a:lnTo>
                  <a:lnTo>
                    <a:pt x="168" y="436"/>
                  </a:lnTo>
                  <a:lnTo>
                    <a:pt x="183" y="437"/>
                  </a:lnTo>
                  <a:lnTo>
                    <a:pt x="199" y="436"/>
                  </a:lnTo>
                  <a:lnTo>
                    <a:pt x="214" y="433"/>
                  </a:lnTo>
                  <a:lnTo>
                    <a:pt x="228" y="428"/>
                  </a:lnTo>
                  <a:lnTo>
                    <a:pt x="241" y="421"/>
                  </a:lnTo>
                  <a:lnTo>
                    <a:pt x="249" y="431"/>
                  </a:lnTo>
                  <a:lnTo>
                    <a:pt x="257" y="439"/>
                  </a:lnTo>
                  <a:lnTo>
                    <a:pt x="267" y="447"/>
                  </a:lnTo>
                  <a:lnTo>
                    <a:pt x="277" y="453"/>
                  </a:lnTo>
                  <a:lnTo>
                    <a:pt x="288" y="458"/>
                  </a:lnTo>
                  <a:lnTo>
                    <a:pt x="299" y="462"/>
                  </a:lnTo>
                  <a:lnTo>
                    <a:pt x="311" y="464"/>
                  </a:lnTo>
                  <a:lnTo>
                    <a:pt x="323" y="465"/>
                  </a:lnTo>
                  <a:lnTo>
                    <a:pt x="339" y="464"/>
                  </a:lnTo>
                  <a:lnTo>
                    <a:pt x="355" y="460"/>
                  </a:lnTo>
                  <a:lnTo>
                    <a:pt x="369" y="454"/>
                  </a:lnTo>
                  <a:lnTo>
                    <a:pt x="382" y="445"/>
                  </a:lnTo>
                  <a:lnTo>
                    <a:pt x="394" y="435"/>
                  </a:lnTo>
                  <a:lnTo>
                    <a:pt x="404" y="423"/>
                  </a:lnTo>
                  <a:lnTo>
                    <a:pt x="412" y="409"/>
                  </a:lnTo>
                  <a:lnTo>
                    <a:pt x="418" y="394"/>
                  </a:lnTo>
                  <a:lnTo>
                    <a:pt x="418" y="395"/>
                  </a:lnTo>
                  <a:lnTo>
                    <a:pt x="429" y="400"/>
                  </a:lnTo>
                  <a:lnTo>
                    <a:pt x="440" y="405"/>
                  </a:lnTo>
                  <a:lnTo>
                    <a:pt x="451" y="407"/>
                  </a:lnTo>
                  <a:lnTo>
                    <a:pt x="463" y="408"/>
                  </a:lnTo>
                  <a:lnTo>
                    <a:pt x="480" y="406"/>
                  </a:lnTo>
                  <a:lnTo>
                    <a:pt x="496" y="401"/>
                  </a:lnTo>
                  <a:lnTo>
                    <a:pt x="510" y="394"/>
                  </a:lnTo>
                  <a:lnTo>
                    <a:pt x="523" y="383"/>
                  </a:lnTo>
                  <a:lnTo>
                    <a:pt x="533" y="371"/>
                  </a:lnTo>
                  <a:lnTo>
                    <a:pt x="541" y="357"/>
                  </a:lnTo>
                  <a:lnTo>
                    <a:pt x="546" y="341"/>
                  </a:lnTo>
                  <a:lnTo>
                    <a:pt x="548" y="324"/>
                  </a:lnTo>
                  <a:lnTo>
                    <a:pt x="566" y="320"/>
                  </a:lnTo>
                  <a:lnTo>
                    <a:pt x="582" y="313"/>
                  </a:lnTo>
                  <a:lnTo>
                    <a:pt x="596" y="303"/>
                  </a:lnTo>
                  <a:lnTo>
                    <a:pt x="609" y="291"/>
                  </a:lnTo>
                  <a:lnTo>
                    <a:pt x="619" y="276"/>
                  </a:lnTo>
                  <a:lnTo>
                    <a:pt x="627" y="261"/>
                  </a:lnTo>
                  <a:lnTo>
                    <a:pt x="631" y="243"/>
                  </a:lnTo>
                  <a:lnTo>
                    <a:pt x="633" y="225"/>
                  </a:lnTo>
                  <a:lnTo>
                    <a:pt x="632" y="209"/>
                  </a:lnTo>
                  <a:lnTo>
                    <a:pt x="628" y="194"/>
                  </a:lnTo>
                  <a:lnTo>
                    <a:pt x="621" y="179"/>
                  </a:lnTo>
                  <a:lnTo>
                    <a:pt x="612" y="165"/>
                  </a:lnTo>
                  <a:lnTo>
                    <a:pt x="617" y="150"/>
                  </a:lnTo>
                  <a:lnTo>
                    <a:pt x="618" y="134"/>
                  </a:lnTo>
                  <a:lnTo>
                    <a:pt x="617" y="121"/>
                  </a:lnTo>
                  <a:lnTo>
                    <a:pt x="614" y="109"/>
                  </a:lnTo>
                  <a:lnTo>
                    <a:pt x="609" y="97"/>
                  </a:lnTo>
                  <a:lnTo>
                    <a:pt x="602" y="87"/>
                  </a:lnTo>
                  <a:lnTo>
                    <a:pt x="594" y="77"/>
                  </a:lnTo>
                  <a:lnTo>
                    <a:pt x="584" y="70"/>
                  </a:lnTo>
                  <a:lnTo>
                    <a:pt x="573" y="63"/>
                  </a:lnTo>
                  <a:lnTo>
                    <a:pt x="561" y="59"/>
                  </a:lnTo>
                  <a:lnTo>
                    <a:pt x="561" y="58"/>
                  </a:lnTo>
                  <a:lnTo>
                    <a:pt x="558" y="46"/>
                  </a:lnTo>
                  <a:lnTo>
                    <a:pt x="552" y="35"/>
                  </a:lnTo>
                  <a:lnTo>
                    <a:pt x="545" y="25"/>
                  </a:lnTo>
                  <a:lnTo>
                    <a:pt x="537" y="17"/>
                  </a:lnTo>
                  <a:lnTo>
                    <a:pt x="527" y="10"/>
                  </a:lnTo>
                  <a:lnTo>
                    <a:pt x="516" y="4"/>
                  </a:lnTo>
                  <a:lnTo>
                    <a:pt x="504" y="1"/>
                  </a:lnTo>
                  <a:lnTo>
                    <a:pt x="491" y="0"/>
                  </a:lnTo>
                  <a:lnTo>
                    <a:pt x="476" y="2"/>
                  </a:lnTo>
                  <a:lnTo>
                    <a:pt x="461" y="7"/>
                  </a:lnTo>
                  <a:lnTo>
                    <a:pt x="448" y="14"/>
                  </a:lnTo>
                  <a:lnTo>
                    <a:pt x="437" y="25"/>
                  </a:lnTo>
                  <a:lnTo>
                    <a:pt x="427" y="14"/>
                  </a:lnTo>
                  <a:lnTo>
                    <a:pt x="415" y="7"/>
                  </a:lnTo>
                  <a:lnTo>
                    <a:pt x="401" y="2"/>
                  </a:lnTo>
                  <a:lnTo>
                    <a:pt x="386" y="0"/>
                  </a:lnTo>
                  <a:lnTo>
                    <a:pt x="377" y="1"/>
                  </a:lnTo>
                  <a:lnTo>
                    <a:pt x="369" y="3"/>
                  </a:lnTo>
                  <a:lnTo>
                    <a:pt x="360" y="6"/>
                  </a:lnTo>
                  <a:lnTo>
                    <a:pt x="353" y="10"/>
                  </a:lnTo>
                  <a:lnTo>
                    <a:pt x="339" y="21"/>
                  </a:lnTo>
                  <a:lnTo>
                    <a:pt x="334" y="27"/>
                  </a:lnTo>
                  <a:lnTo>
                    <a:pt x="329" y="35"/>
                  </a:lnTo>
                  <a:lnTo>
                    <a:pt x="329" y="36"/>
                  </a:lnTo>
                  <a:lnTo>
                    <a:pt x="317" y="27"/>
                  </a:lnTo>
                  <a:lnTo>
                    <a:pt x="304" y="20"/>
                  </a:lnTo>
                  <a:lnTo>
                    <a:pt x="289" y="16"/>
                  </a:lnTo>
                  <a:lnTo>
                    <a:pt x="274" y="14"/>
                  </a:lnTo>
                  <a:lnTo>
                    <a:pt x="263" y="15"/>
                  </a:lnTo>
                  <a:lnTo>
                    <a:pt x="253" y="17"/>
                  </a:lnTo>
                  <a:lnTo>
                    <a:pt x="243" y="20"/>
                  </a:lnTo>
                  <a:lnTo>
                    <a:pt x="234" y="25"/>
                  </a:lnTo>
                  <a:lnTo>
                    <a:pt x="225" y="31"/>
                  </a:lnTo>
                  <a:lnTo>
                    <a:pt x="218" y="38"/>
                  </a:lnTo>
                  <a:lnTo>
                    <a:pt x="211" y="46"/>
                  </a:lnTo>
                  <a:lnTo>
                    <a:pt x="205" y="55"/>
                  </a:lnTo>
                  <a:lnTo>
                    <a:pt x="205" y="56"/>
                  </a:lnTo>
                  <a:lnTo>
                    <a:pt x="193" y="50"/>
                  </a:lnTo>
                  <a:lnTo>
                    <a:pt x="181" y="46"/>
                  </a:lnTo>
                  <a:lnTo>
                    <a:pt x="168" y="43"/>
                  </a:lnTo>
                  <a:lnTo>
                    <a:pt x="155" y="42"/>
                  </a:lnTo>
                  <a:lnTo>
                    <a:pt x="145" y="43"/>
                  </a:lnTo>
                  <a:lnTo>
                    <a:pt x="135" y="44"/>
                  </a:lnTo>
                  <a:lnTo>
                    <a:pt x="116" y="50"/>
                  </a:lnTo>
                  <a:lnTo>
                    <a:pt x="100" y="59"/>
                  </a:lnTo>
                  <a:lnTo>
                    <a:pt x="85" y="71"/>
                  </a:lnTo>
                  <a:lnTo>
                    <a:pt x="73" y="86"/>
                  </a:lnTo>
                  <a:lnTo>
                    <a:pt x="64" y="103"/>
                  </a:lnTo>
                  <a:lnTo>
                    <a:pt x="58" y="121"/>
                  </a:lnTo>
                  <a:lnTo>
                    <a:pt x="57" y="131"/>
                  </a:lnTo>
                  <a:lnTo>
                    <a:pt x="56" y="141"/>
                  </a:lnTo>
                  <a:lnTo>
                    <a:pt x="56" y="148"/>
                  </a:lnTo>
                  <a:lnTo>
                    <a:pt x="57" y="155"/>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6" name="Freeform 728"/>
            <p:cNvSpPr>
              <a:spLocks/>
            </p:cNvSpPr>
            <p:nvPr/>
          </p:nvSpPr>
          <p:spPr bwMode="auto">
            <a:xfrm>
              <a:off x="2649" y="1553"/>
              <a:ext cx="38" cy="9"/>
            </a:xfrm>
            <a:custGeom>
              <a:avLst/>
              <a:gdLst>
                <a:gd name="T0" fmla="*/ 0 w 38"/>
                <a:gd name="T1" fmla="*/ 0 h 9"/>
                <a:gd name="T2" fmla="*/ 8 w 38"/>
                <a:gd name="T3" fmla="*/ 4 h 9"/>
                <a:gd name="T4" fmla="*/ 16 w 38"/>
                <a:gd name="T5" fmla="*/ 7 h 9"/>
                <a:gd name="T6" fmla="*/ 24 w 38"/>
                <a:gd name="T7" fmla="*/ 8 h 9"/>
                <a:gd name="T8" fmla="*/ 33 w 38"/>
                <a:gd name="T9" fmla="*/ 9 h 9"/>
                <a:gd name="T10" fmla="*/ 35 w 38"/>
                <a:gd name="T11" fmla="*/ 9 h 9"/>
                <a:gd name="T12" fmla="*/ 38 w 38"/>
                <a:gd name="T13" fmla="*/ 9 h 9"/>
                <a:gd name="T14" fmla="*/ 0 60000 65536"/>
                <a:gd name="T15" fmla="*/ 0 60000 65536"/>
                <a:gd name="T16" fmla="*/ 0 60000 65536"/>
                <a:gd name="T17" fmla="*/ 0 60000 65536"/>
                <a:gd name="T18" fmla="*/ 0 60000 65536"/>
                <a:gd name="T19" fmla="*/ 0 60000 65536"/>
                <a:gd name="T20" fmla="*/ 0 60000 65536"/>
                <a:gd name="T21" fmla="*/ 0 w 38"/>
                <a:gd name="T22" fmla="*/ 0 h 9"/>
                <a:gd name="T23" fmla="*/ 38 w 38"/>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9">
                  <a:moveTo>
                    <a:pt x="0" y="0"/>
                  </a:moveTo>
                  <a:lnTo>
                    <a:pt x="8" y="4"/>
                  </a:lnTo>
                  <a:lnTo>
                    <a:pt x="16" y="7"/>
                  </a:lnTo>
                  <a:lnTo>
                    <a:pt x="24" y="8"/>
                  </a:lnTo>
                  <a:lnTo>
                    <a:pt x="33" y="9"/>
                  </a:lnTo>
                  <a:lnTo>
                    <a:pt x="35" y="9"/>
                  </a:lnTo>
                  <a:lnTo>
                    <a:pt x="38" y="9"/>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7" name="Freeform 729"/>
            <p:cNvSpPr>
              <a:spLocks/>
            </p:cNvSpPr>
            <p:nvPr/>
          </p:nvSpPr>
          <p:spPr bwMode="auto">
            <a:xfrm>
              <a:off x="2703" y="1655"/>
              <a:ext cx="16" cy="5"/>
            </a:xfrm>
            <a:custGeom>
              <a:avLst/>
              <a:gdLst>
                <a:gd name="T0" fmla="*/ 0 w 16"/>
                <a:gd name="T1" fmla="*/ 5 h 5"/>
                <a:gd name="T2" fmla="*/ 8 w 16"/>
                <a:gd name="T3" fmla="*/ 3 h 5"/>
                <a:gd name="T4" fmla="*/ 16 w 16"/>
                <a:gd name="T5" fmla="*/ 0 h 5"/>
                <a:gd name="T6" fmla="*/ 0 60000 65536"/>
                <a:gd name="T7" fmla="*/ 0 60000 65536"/>
                <a:gd name="T8" fmla="*/ 0 60000 65536"/>
                <a:gd name="T9" fmla="*/ 0 w 16"/>
                <a:gd name="T10" fmla="*/ 0 h 5"/>
                <a:gd name="T11" fmla="*/ 16 w 16"/>
                <a:gd name="T12" fmla="*/ 5 h 5"/>
              </a:gdLst>
              <a:ahLst/>
              <a:cxnLst>
                <a:cxn ang="T6">
                  <a:pos x="T0" y="T1"/>
                </a:cxn>
                <a:cxn ang="T7">
                  <a:pos x="T2" y="T3"/>
                </a:cxn>
                <a:cxn ang="T8">
                  <a:pos x="T4" y="T5"/>
                </a:cxn>
              </a:cxnLst>
              <a:rect l="T9" t="T10" r="T11" b="T12"/>
              <a:pathLst>
                <a:path w="16" h="5">
                  <a:moveTo>
                    <a:pt x="0" y="5"/>
                  </a:moveTo>
                  <a:lnTo>
                    <a:pt x="8" y="3"/>
                  </a:lnTo>
                  <a:lnTo>
                    <a:pt x="16"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8" name="Freeform 730"/>
            <p:cNvSpPr>
              <a:spLocks/>
            </p:cNvSpPr>
            <p:nvPr/>
          </p:nvSpPr>
          <p:spPr bwMode="auto">
            <a:xfrm>
              <a:off x="2849" y="1682"/>
              <a:ext cx="10" cy="19"/>
            </a:xfrm>
            <a:custGeom>
              <a:avLst/>
              <a:gdLst>
                <a:gd name="T0" fmla="*/ 0 w 10"/>
                <a:gd name="T1" fmla="*/ 0 h 19"/>
                <a:gd name="T2" fmla="*/ 5 w 10"/>
                <a:gd name="T3" fmla="*/ 10 h 19"/>
                <a:gd name="T4" fmla="*/ 10 w 10"/>
                <a:gd name="T5" fmla="*/ 19 h 19"/>
                <a:gd name="T6" fmla="*/ 0 60000 65536"/>
                <a:gd name="T7" fmla="*/ 0 60000 65536"/>
                <a:gd name="T8" fmla="*/ 0 60000 65536"/>
                <a:gd name="T9" fmla="*/ 0 w 10"/>
                <a:gd name="T10" fmla="*/ 0 h 19"/>
                <a:gd name="T11" fmla="*/ 10 w 10"/>
                <a:gd name="T12" fmla="*/ 19 h 19"/>
              </a:gdLst>
              <a:ahLst/>
              <a:cxnLst>
                <a:cxn ang="T6">
                  <a:pos x="T0" y="T1"/>
                </a:cxn>
                <a:cxn ang="T7">
                  <a:pos x="T2" y="T3"/>
                </a:cxn>
                <a:cxn ang="T8">
                  <a:pos x="T4" y="T5"/>
                </a:cxn>
              </a:cxnLst>
              <a:rect l="T9" t="T10" r="T11" b="T12"/>
              <a:pathLst>
                <a:path w="10" h="19">
                  <a:moveTo>
                    <a:pt x="0" y="0"/>
                  </a:moveTo>
                  <a:lnTo>
                    <a:pt x="5" y="10"/>
                  </a:lnTo>
                  <a:lnTo>
                    <a:pt x="10" y="19"/>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9" name="Freeform 731"/>
            <p:cNvSpPr>
              <a:spLocks/>
            </p:cNvSpPr>
            <p:nvPr/>
          </p:nvSpPr>
          <p:spPr bwMode="auto">
            <a:xfrm>
              <a:off x="3036" y="1654"/>
              <a:ext cx="4" cy="20"/>
            </a:xfrm>
            <a:custGeom>
              <a:avLst/>
              <a:gdLst>
                <a:gd name="T0" fmla="*/ 0 w 4"/>
                <a:gd name="T1" fmla="*/ 20 h 20"/>
                <a:gd name="T2" fmla="*/ 2 w 4"/>
                <a:gd name="T3" fmla="*/ 10 h 20"/>
                <a:gd name="T4" fmla="*/ 4 w 4"/>
                <a:gd name="T5" fmla="*/ 0 h 20"/>
                <a:gd name="T6" fmla="*/ 0 60000 65536"/>
                <a:gd name="T7" fmla="*/ 0 60000 65536"/>
                <a:gd name="T8" fmla="*/ 0 60000 65536"/>
                <a:gd name="T9" fmla="*/ 0 w 4"/>
                <a:gd name="T10" fmla="*/ 0 h 20"/>
                <a:gd name="T11" fmla="*/ 4 w 4"/>
                <a:gd name="T12" fmla="*/ 20 h 20"/>
              </a:gdLst>
              <a:ahLst/>
              <a:cxnLst>
                <a:cxn ang="T6">
                  <a:pos x="T0" y="T1"/>
                </a:cxn>
                <a:cxn ang="T7">
                  <a:pos x="T2" y="T3"/>
                </a:cxn>
                <a:cxn ang="T8">
                  <a:pos x="T4" y="T5"/>
                </a:cxn>
              </a:cxnLst>
              <a:rect l="T9" t="T10" r="T11" b="T12"/>
              <a:pathLst>
                <a:path w="4" h="20">
                  <a:moveTo>
                    <a:pt x="0" y="20"/>
                  </a:moveTo>
                  <a:lnTo>
                    <a:pt x="2" y="10"/>
                  </a:lnTo>
                  <a:lnTo>
                    <a:pt x="4"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0" name="Freeform 732"/>
            <p:cNvSpPr>
              <a:spLocks/>
            </p:cNvSpPr>
            <p:nvPr/>
          </p:nvSpPr>
          <p:spPr bwMode="auto">
            <a:xfrm>
              <a:off x="3118" y="1527"/>
              <a:ext cx="48" cy="77"/>
            </a:xfrm>
            <a:custGeom>
              <a:avLst/>
              <a:gdLst>
                <a:gd name="T0" fmla="*/ 48 w 48"/>
                <a:gd name="T1" fmla="*/ 77 h 77"/>
                <a:gd name="T2" fmla="*/ 48 w 48"/>
                <a:gd name="T3" fmla="*/ 77 h 77"/>
                <a:gd name="T4" fmla="*/ 48 w 48"/>
                <a:gd name="T5" fmla="*/ 76 h 77"/>
                <a:gd name="T6" fmla="*/ 47 w 48"/>
                <a:gd name="T7" fmla="*/ 64 h 77"/>
                <a:gd name="T8" fmla="*/ 45 w 48"/>
                <a:gd name="T9" fmla="*/ 53 h 77"/>
                <a:gd name="T10" fmla="*/ 40 w 48"/>
                <a:gd name="T11" fmla="*/ 42 h 77"/>
                <a:gd name="T12" fmla="*/ 35 w 48"/>
                <a:gd name="T13" fmla="*/ 31 h 77"/>
                <a:gd name="T14" fmla="*/ 28 w 48"/>
                <a:gd name="T15" fmla="*/ 22 h 77"/>
                <a:gd name="T16" fmla="*/ 20 w 48"/>
                <a:gd name="T17" fmla="*/ 13 h 77"/>
                <a:gd name="T18" fmla="*/ 10 w 48"/>
                <a:gd name="T19" fmla="*/ 6 h 77"/>
                <a:gd name="T20" fmla="*/ 0 w 48"/>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77"/>
                <a:gd name="T35" fmla="*/ 48 w 48"/>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77">
                  <a:moveTo>
                    <a:pt x="48" y="77"/>
                  </a:moveTo>
                  <a:lnTo>
                    <a:pt x="48" y="77"/>
                  </a:lnTo>
                  <a:lnTo>
                    <a:pt x="48" y="76"/>
                  </a:lnTo>
                  <a:lnTo>
                    <a:pt x="47" y="64"/>
                  </a:lnTo>
                  <a:lnTo>
                    <a:pt x="45" y="53"/>
                  </a:lnTo>
                  <a:lnTo>
                    <a:pt x="40" y="42"/>
                  </a:lnTo>
                  <a:lnTo>
                    <a:pt x="35" y="31"/>
                  </a:lnTo>
                  <a:lnTo>
                    <a:pt x="28" y="22"/>
                  </a:lnTo>
                  <a:lnTo>
                    <a:pt x="20" y="13"/>
                  </a:lnTo>
                  <a:lnTo>
                    <a:pt x="10" y="6"/>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1" name="Freeform 733"/>
            <p:cNvSpPr>
              <a:spLocks/>
            </p:cNvSpPr>
            <p:nvPr/>
          </p:nvSpPr>
          <p:spPr bwMode="auto">
            <a:xfrm>
              <a:off x="3209" y="1445"/>
              <a:ext cx="21" cy="29"/>
            </a:xfrm>
            <a:custGeom>
              <a:avLst/>
              <a:gdLst>
                <a:gd name="T0" fmla="*/ 0 w 21"/>
                <a:gd name="T1" fmla="*/ 29 h 29"/>
                <a:gd name="T2" fmla="*/ 12 w 21"/>
                <a:gd name="T3" fmla="*/ 16 h 29"/>
                <a:gd name="T4" fmla="*/ 21 w 21"/>
                <a:gd name="T5" fmla="*/ 0 h 29"/>
                <a:gd name="T6" fmla="*/ 0 60000 65536"/>
                <a:gd name="T7" fmla="*/ 0 60000 65536"/>
                <a:gd name="T8" fmla="*/ 0 60000 65536"/>
                <a:gd name="T9" fmla="*/ 0 w 21"/>
                <a:gd name="T10" fmla="*/ 0 h 29"/>
                <a:gd name="T11" fmla="*/ 21 w 21"/>
                <a:gd name="T12" fmla="*/ 29 h 29"/>
              </a:gdLst>
              <a:ahLst/>
              <a:cxnLst>
                <a:cxn ang="T6">
                  <a:pos x="T0" y="T1"/>
                </a:cxn>
                <a:cxn ang="T7">
                  <a:pos x="T2" y="T3"/>
                </a:cxn>
                <a:cxn ang="T8">
                  <a:pos x="T4" y="T5"/>
                </a:cxn>
              </a:cxnLst>
              <a:rect l="T9" t="T10" r="T11" b="T12"/>
              <a:pathLst>
                <a:path w="21" h="29">
                  <a:moveTo>
                    <a:pt x="0" y="29"/>
                  </a:moveTo>
                  <a:lnTo>
                    <a:pt x="12" y="16"/>
                  </a:lnTo>
                  <a:lnTo>
                    <a:pt x="21"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2" name="Freeform 734"/>
            <p:cNvSpPr>
              <a:spLocks/>
            </p:cNvSpPr>
            <p:nvPr/>
          </p:nvSpPr>
          <p:spPr bwMode="auto">
            <a:xfrm>
              <a:off x="3179" y="1338"/>
              <a:ext cx="1" cy="14"/>
            </a:xfrm>
            <a:custGeom>
              <a:avLst/>
              <a:gdLst>
                <a:gd name="T0" fmla="*/ 1 w 1"/>
                <a:gd name="T1" fmla="*/ 14 h 14"/>
                <a:gd name="T2" fmla="*/ 1 w 1"/>
                <a:gd name="T3" fmla="*/ 14 h 14"/>
                <a:gd name="T4" fmla="*/ 1 w 1"/>
                <a:gd name="T5" fmla="*/ 13 h 14"/>
                <a:gd name="T6" fmla="*/ 1 w 1"/>
                <a:gd name="T7" fmla="*/ 7 h 14"/>
                <a:gd name="T8" fmla="*/ 0 w 1"/>
                <a:gd name="T9" fmla="*/ 0 h 14"/>
                <a:gd name="T10" fmla="*/ 0 60000 65536"/>
                <a:gd name="T11" fmla="*/ 0 60000 65536"/>
                <a:gd name="T12" fmla="*/ 0 60000 65536"/>
                <a:gd name="T13" fmla="*/ 0 60000 65536"/>
                <a:gd name="T14" fmla="*/ 0 60000 65536"/>
                <a:gd name="T15" fmla="*/ 0 w 1"/>
                <a:gd name="T16" fmla="*/ 0 h 14"/>
                <a:gd name="T17" fmla="*/ 1 w 1"/>
                <a:gd name="T18" fmla="*/ 14 h 14"/>
              </a:gdLst>
              <a:ahLst/>
              <a:cxnLst>
                <a:cxn ang="T10">
                  <a:pos x="T0" y="T1"/>
                </a:cxn>
                <a:cxn ang="T11">
                  <a:pos x="T2" y="T3"/>
                </a:cxn>
                <a:cxn ang="T12">
                  <a:pos x="T4" y="T5"/>
                </a:cxn>
                <a:cxn ang="T13">
                  <a:pos x="T6" y="T7"/>
                </a:cxn>
                <a:cxn ang="T14">
                  <a:pos x="T8" y="T9"/>
                </a:cxn>
              </a:cxnLst>
              <a:rect l="T15" t="T16" r="T17" b="T18"/>
              <a:pathLst>
                <a:path w="1" h="14">
                  <a:moveTo>
                    <a:pt x="1" y="14"/>
                  </a:moveTo>
                  <a:lnTo>
                    <a:pt x="1" y="14"/>
                  </a:lnTo>
                  <a:lnTo>
                    <a:pt x="1" y="13"/>
                  </a:lnTo>
                  <a:lnTo>
                    <a:pt x="1" y="7"/>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3" name="Freeform 735"/>
            <p:cNvSpPr>
              <a:spLocks/>
            </p:cNvSpPr>
            <p:nvPr/>
          </p:nvSpPr>
          <p:spPr bwMode="auto">
            <a:xfrm>
              <a:off x="3044" y="1305"/>
              <a:ext cx="11" cy="17"/>
            </a:xfrm>
            <a:custGeom>
              <a:avLst/>
              <a:gdLst>
                <a:gd name="T0" fmla="*/ 11 w 11"/>
                <a:gd name="T1" fmla="*/ 0 h 17"/>
                <a:gd name="T2" fmla="*/ 5 w 11"/>
                <a:gd name="T3" fmla="*/ 8 h 17"/>
                <a:gd name="T4" fmla="*/ 0 w 11"/>
                <a:gd name="T5" fmla="*/ 17 h 17"/>
                <a:gd name="T6" fmla="*/ 0 60000 65536"/>
                <a:gd name="T7" fmla="*/ 0 60000 65536"/>
                <a:gd name="T8" fmla="*/ 0 60000 65536"/>
                <a:gd name="T9" fmla="*/ 0 w 11"/>
                <a:gd name="T10" fmla="*/ 0 h 17"/>
                <a:gd name="T11" fmla="*/ 11 w 11"/>
                <a:gd name="T12" fmla="*/ 17 h 17"/>
              </a:gdLst>
              <a:ahLst/>
              <a:cxnLst>
                <a:cxn ang="T6">
                  <a:pos x="T0" y="T1"/>
                </a:cxn>
                <a:cxn ang="T7">
                  <a:pos x="T2" y="T3"/>
                </a:cxn>
                <a:cxn ang="T8">
                  <a:pos x="T4" y="T5"/>
                </a:cxn>
              </a:cxnLst>
              <a:rect l="T9" t="T10" r="T11" b="T12"/>
              <a:pathLst>
                <a:path w="11" h="17">
                  <a:moveTo>
                    <a:pt x="11" y="0"/>
                  </a:moveTo>
                  <a:lnTo>
                    <a:pt x="5" y="8"/>
                  </a:lnTo>
                  <a:lnTo>
                    <a:pt x="0" y="17"/>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4" name="Freeform 736"/>
            <p:cNvSpPr>
              <a:spLocks/>
            </p:cNvSpPr>
            <p:nvPr/>
          </p:nvSpPr>
          <p:spPr bwMode="auto">
            <a:xfrm>
              <a:off x="2942" y="1315"/>
              <a:ext cx="5" cy="15"/>
            </a:xfrm>
            <a:custGeom>
              <a:avLst/>
              <a:gdLst>
                <a:gd name="T0" fmla="*/ 5 w 5"/>
                <a:gd name="T1" fmla="*/ 0 h 15"/>
                <a:gd name="T2" fmla="*/ 2 w 5"/>
                <a:gd name="T3" fmla="*/ 8 h 15"/>
                <a:gd name="T4" fmla="*/ 0 w 5"/>
                <a:gd name="T5" fmla="*/ 15 h 15"/>
                <a:gd name="T6" fmla="*/ 0 60000 65536"/>
                <a:gd name="T7" fmla="*/ 0 60000 65536"/>
                <a:gd name="T8" fmla="*/ 0 60000 65536"/>
                <a:gd name="T9" fmla="*/ 0 w 5"/>
                <a:gd name="T10" fmla="*/ 0 h 15"/>
                <a:gd name="T11" fmla="*/ 5 w 5"/>
                <a:gd name="T12" fmla="*/ 15 h 15"/>
              </a:gdLst>
              <a:ahLst/>
              <a:cxnLst>
                <a:cxn ang="T6">
                  <a:pos x="T0" y="T1"/>
                </a:cxn>
                <a:cxn ang="T7">
                  <a:pos x="T2" y="T3"/>
                </a:cxn>
                <a:cxn ang="T8">
                  <a:pos x="T4" y="T5"/>
                </a:cxn>
              </a:cxnLst>
              <a:rect l="T9" t="T10" r="T11" b="T12"/>
              <a:pathLst>
                <a:path w="5" h="15">
                  <a:moveTo>
                    <a:pt x="5" y="0"/>
                  </a:moveTo>
                  <a:lnTo>
                    <a:pt x="2" y="8"/>
                  </a:lnTo>
                  <a:lnTo>
                    <a:pt x="0" y="15"/>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5" name="Freeform 737"/>
            <p:cNvSpPr>
              <a:spLocks/>
            </p:cNvSpPr>
            <p:nvPr/>
          </p:nvSpPr>
          <p:spPr bwMode="auto">
            <a:xfrm>
              <a:off x="2823" y="1336"/>
              <a:ext cx="19" cy="15"/>
            </a:xfrm>
            <a:custGeom>
              <a:avLst/>
              <a:gdLst>
                <a:gd name="T0" fmla="*/ 19 w 19"/>
                <a:gd name="T1" fmla="*/ 15 h 15"/>
                <a:gd name="T2" fmla="*/ 10 w 19"/>
                <a:gd name="T3" fmla="*/ 7 h 15"/>
                <a:gd name="T4" fmla="*/ 0 w 19"/>
                <a:gd name="T5" fmla="*/ 0 h 15"/>
                <a:gd name="T6" fmla="*/ 0 60000 65536"/>
                <a:gd name="T7" fmla="*/ 0 60000 65536"/>
                <a:gd name="T8" fmla="*/ 0 60000 65536"/>
                <a:gd name="T9" fmla="*/ 0 w 19"/>
                <a:gd name="T10" fmla="*/ 0 h 15"/>
                <a:gd name="T11" fmla="*/ 19 w 19"/>
                <a:gd name="T12" fmla="*/ 15 h 15"/>
              </a:gdLst>
              <a:ahLst/>
              <a:cxnLst>
                <a:cxn ang="T6">
                  <a:pos x="T0" y="T1"/>
                </a:cxn>
                <a:cxn ang="T7">
                  <a:pos x="T2" y="T3"/>
                </a:cxn>
                <a:cxn ang="T8">
                  <a:pos x="T4" y="T5"/>
                </a:cxn>
              </a:cxnLst>
              <a:rect l="T9" t="T10" r="T11" b="T12"/>
              <a:pathLst>
                <a:path w="19" h="15">
                  <a:moveTo>
                    <a:pt x="19" y="15"/>
                  </a:moveTo>
                  <a:lnTo>
                    <a:pt x="10" y="7"/>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6" name="Line 738"/>
            <p:cNvSpPr>
              <a:spLocks noChangeShapeType="1"/>
            </p:cNvSpPr>
            <p:nvPr/>
          </p:nvSpPr>
          <p:spPr bwMode="auto">
            <a:xfrm>
              <a:off x="2675" y="1435"/>
              <a:ext cx="3" cy="1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37" name="Oval 739"/>
            <p:cNvSpPr>
              <a:spLocks noChangeArrowheads="1"/>
            </p:cNvSpPr>
            <p:nvPr/>
          </p:nvSpPr>
          <p:spPr bwMode="auto">
            <a:xfrm>
              <a:off x="3200" y="1426"/>
              <a:ext cx="99" cy="71"/>
            </a:xfrm>
            <a:prstGeom prst="ellipse">
              <a:avLst/>
            </a:prstGeom>
            <a:solidFill>
              <a:srgbClr val="FFFFFF"/>
            </a:solidFill>
            <a:ln w="12700">
              <a:solidFill>
                <a:srgbClr val="000000"/>
              </a:solidFill>
              <a:round/>
              <a:headEnd/>
              <a:tailEnd/>
            </a:ln>
          </p:spPr>
          <p:txBody>
            <a:bodyPr/>
            <a:lstStyle/>
            <a:p>
              <a:endParaRPr lang="en-US"/>
            </a:p>
          </p:txBody>
        </p:sp>
        <p:sp>
          <p:nvSpPr>
            <p:cNvPr id="129738" name="Oval 740"/>
            <p:cNvSpPr>
              <a:spLocks noChangeArrowheads="1"/>
            </p:cNvSpPr>
            <p:nvPr/>
          </p:nvSpPr>
          <p:spPr bwMode="auto">
            <a:xfrm>
              <a:off x="3189" y="1444"/>
              <a:ext cx="63" cy="45"/>
            </a:xfrm>
            <a:prstGeom prst="ellipse">
              <a:avLst/>
            </a:prstGeom>
            <a:solidFill>
              <a:srgbClr val="FFFFFF"/>
            </a:solidFill>
            <a:ln w="12700">
              <a:solidFill>
                <a:srgbClr val="000000"/>
              </a:solidFill>
              <a:round/>
              <a:headEnd/>
              <a:tailEnd/>
            </a:ln>
          </p:spPr>
          <p:txBody>
            <a:bodyPr/>
            <a:lstStyle/>
            <a:p>
              <a:endParaRPr lang="en-US"/>
            </a:p>
          </p:txBody>
        </p:sp>
        <p:sp>
          <p:nvSpPr>
            <p:cNvPr id="129739" name="Oval 741"/>
            <p:cNvSpPr>
              <a:spLocks noChangeArrowheads="1"/>
            </p:cNvSpPr>
            <p:nvPr/>
          </p:nvSpPr>
          <p:spPr bwMode="auto">
            <a:xfrm>
              <a:off x="3211" y="1456"/>
              <a:ext cx="29" cy="19"/>
            </a:xfrm>
            <a:prstGeom prst="ellipse">
              <a:avLst/>
            </a:prstGeom>
            <a:solidFill>
              <a:srgbClr val="FFFFFF"/>
            </a:solidFill>
            <a:ln w="12700">
              <a:solidFill>
                <a:srgbClr val="000000"/>
              </a:solidFill>
              <a:round/>
              <a:headEnd/>
              <a:tailEnd/>
            </a:ln>
          </p:spPr>
          <p:txBody>
            <a:bodyPr/>
            <a:lstStyle/>
            <a:p>
              <a:endParaRPr lang="en-US"/>
            </a:p>
          </p:txBody>
        </p:sp>
      </p:grpSp>
      <p:sp>
        <p:nvSpPr>
          <p:cNvPr id="129057" name="Rectangle 742"/>
          <p:cNvSpPr>
            <a:spLocks noChangeArrowheads="1"/>
          </p:cNvSpPr>
          <p:nvPr/>
        </p:nvSpPr>
        <p:spPr bwMode="auto">
          <a:xfrm>
            <a:off x="4179888" y="2505075"/>
            <a:ext cx="355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WAN</a:t>
            </a:r>
            <a:endParaRPr lang="en-GB" sz="2400">
              <a:latin typeface="Times New Roman" charset="0"/>
            </a:endParaRPr>
          </a:p>
        </p:txBody>
      </p:sp>
      <p:grpSp>
        <p:nvGrpSpPr>
          <p:cNvPr id="129058" name="Group 743"/>
          <p:cNvGrpSpPr>
            <a:grpSpLocks/>
          </p:cNvGrpSpPr>
          <p:nvPr/>
        </p:nvGrpSpPr>
        <p:grpSpPr bwMode="auto">
          <a:xfrm>
            <a:off x="990600" y="1771650"/>
            <a:ext cx="822325" cy="460375"/>
            <a:chOff x="795" y="992"/>
            <a:chExt cx="518" cy="290"/>
          </a:xfrm>
        </p:grpSpPr>
        <p:sp>
          <p:nvSpPr>
            <p:cNvPr id="129721" name="Freeform 744"/>
            <p:cNvSpPr>
              <a:spLocks/>
            </p:cNvSpPr>
            <p:nvPr/>
          </p:nvSpPr>
          <p:spPr bwMode="auto">
            <a:xfrm>
              <a:off x="795" y="992"/>
              <a:ext cx="518" cy="290"/>
            </a:xfrm>
            <a:custGeom>
              <a:avLst/>
              <a:gdLst>
                <a:gd name="T0" fmla="*/ 259 w 518"/>
                <a:gd name="T1" fmla="*/ 0 h 290"/>
                <a:gd name="T2" fmla="*/ 207 w 518"/>
                <a:gd name="T3" fmla="*/ 1 h 290"/>
                <a:gd name="T4" fmla="*/ 182 w 518"/>
                <a:gd name="T5" fmla="*/ 2 h 290"/>
                <a:gd name="T6" fmla="*/ 158 w 518"/>
                <a:gd name="T7" fmla="*/ 4 h 290"/>
                <a:gd name="T8" fmla="*/ 136 w 518"/>
                <a:gd name="T9" fmla="*/ 5 h 290"/>
                <a:gd name="T10" fmla="*/ 114 w 518"/>
                <a:gd name="T11" fmla="*/ 8 h 290"/>
                <a:gd name="T12" fmla="*/ 94 w 518"/>
                <a:gd name="T13" fmla="*/ 10 h 290"/>
                <a:gd name="T14" fmla="*/ 76 w 518"/>
                <a:gd name="T15" fmla="*/ 13 h 290"/>
                <a:gd name="T16" fmla="*/ 59 w 518"/>
                <a:gd name="T17" fmla="*/ 17 h 290"/>
                <a:gd name="T18" fmla="*/ 44 w 518"/>
                <a:gd name="T19" fmla="*/ 20 h 290"/>
                <a:gd name="T20" fmla="*/ 31 w 518"/>
                <a:gd name="T21" fmla="*/ 24 h 290"/>
                <a:gd name="T22" fmla="*/ 20 w 518"/>
                <a:gd name="T23" fmla="*/ 28 h 290"/>
                <a:gd name="T24" fmla="*/ 12 w 518"/>
                <a:gd name="T25" fmla="*/ 32 h 290"/>
                <a:gd name="T26" fmla="*/ 5 w 518"/>
                <a:gd name="T27" fmla="*/ 37 h 290"/>
                <a:gd name="T28" fmla="*/ 1 w 518"/>
                <a:gd name="T29" fmla="*/ 41 h 290"/>
                <a:gd name="T30" fmla="*/ 0 w 518"/>
                <a:gd name="T31" fmla="*/ 46 h 290"/>
                <a:gd name="T32" fmla="*/ 0 w 518"/>
                <a:gd name="T33" fmla="*/ 244 h 290"/>
                <a:gd name="T34" fmla="*/ 1 w 518"/>
                <a:gd name="T35" fmla="*/ 249 h 290"/>
                <a:gd name="T36" fmla="*/ 5 w 518"/>
                <a:gd name="T37" fmla="*/ 253 h 290"/>
                <a:gd name="T38" fmla="*/ 12 w 518"/>
                <a:gd name="T39" fmla="*/ 258 h 290"/>
                <a:gd name="T40" fmla="*/ 20 w 518"/>
                <a:gd name="T41" fmla="*/ 262 h 290"/>
                <a:gd name="T42" fmla="*/ 31 w 518"/>
                <a:gd name="T43" fmla="*/ 266 h 290"/>
                <a:gd name="T44" fmla="*/ 44 w 518"/>
                <a:gd name="T45" fmla="*/ 270 h 290"/>
                <a:gd name="T46" fmla="*/ 59 w 518"/>
                <a:gd name="T47" fmla="*/ 274 h 290"/>
                <a:gd name="T48" fmla="*/ 76 w 518"/>
                <a:gd name="T49" fmla="*/ 277 h 290"/>
                <a:gd name="T50" fmla="*/ 94 w 518"/>
                <a:gd name="T51" fmla="*/ 280 h 290"/>
                <a:gd name="T52" fmla="*/ 114 w 518"/>
                <a:gd name="T53" fmla="*/ 282 h 290"/>
                <a:gd name="T54" fmla="*/ 136 w 518"/>
                <a:gd name="T55" fmla="*/ 285 h 290"/>
                <a:gd name="T56" fmla="*/ 158 w 518"/>
                <a:gd name="T57" fmla="*/ 287 h 290"/>
                <a:gd name="T58" fmla="*/ 182 w 518"/>
                <a:gd name="T59" fmla="*/ 288 h 290"/>
                <a:gd name="T60" fmla="*/ 207 w 518"/>
                <a:gd name="T61" fmla="*/ 289 h 290"/>
                <a:gd name="T62" fmla="*/ 259 w 518"/>
                <a:gd name="T63" fmla="*/ 290 h 290"/>
                <a:gd name="T64" fmla="*/ 311 w 518"/>
                <a:gd name="T65" fmla="*/ 289 h 290"/>
                <a:gd name="T66" fmla="*/ 336 w 518"/>
                <a:gd name="T67" fmla="*/ 288 h 290"/>
                <a:gd name="T68" fmla="*/ 360 w 518"/>
                <a:gd name="T69" fmla="*/ 287 h 290"/>
                <a:gd name="T70" fmla="*/ 382 w 518"/>
                <a:gd name="T71" fmla="*/ 285 h 290"/>
                <a:gd name="T72" fmla="*/ 404 w 518"/>
                <a:gd name="T73" fmla="*/ 282 h 290"/>
                <a:gd name="T74" fmla="*/ 424 w 518"/>
                <a:gd name="T75" fmla="*/ 280 h 290"/>
                <a:gd name="T76" fmla="*/ 442 w 518"/>
                <a:gd name="T77" fmla="*/ 277 h 290"/>
                <a:gd name="T78" fmla="*/ 459 w 518"/>
                <a:gd name="T79" fmla="*/ 274 h 290"/>
                <a:gd name="T80" fmla="*/ 474 w 518"/>
                <a:gd name="T81" fmla="*/ 270 h 290"/>
                <a:gd name="T82" fmla="*/ 487 w 518"/>
                <a:gd name="T83" fmla="*/ 266 h 290"/>
                <a:gd name="T84" fmla="*/ 498 w 518"/>
                <a:gd name="T85" fmla="*/ 262 h 290"/>
                <a:gd name="T86" fmla="*/ 506 w 518"/>
                <a:gd name="T87" fmla="*/ 258 h 290"/>
                <a:gd name="T88" fmla="*/ 513 w 518"/>
                <a:gd name="T89" fmla="*/ 253 h 290"/>
                <a:gd name="T90" fmla="*/ 517 w 518"/>
                <a:gd name="T91" fmla="*/ 249 h 290"/>
                <a:gd name="T92" fmla="*/ 518 w 518"/>
                <a:gd name="T93" fmla="*/ 244 h 290"/>
                <a:gd name="T94" fmla="*/ 518 w 518"/>
                <a:gd name="T95" fmla="*/ 46 h 290"/>
                <a:gd name="T96" fmla="*/ 517 w 518"/>
                <a:gd name="T97" fmla="*/ 41 h 290"/>
                <a:gd name="T98" fmla="*/ 513 w 518"/>
                <a:gd name="T99" fmla="*/ 37 h 290"/>
                <a:gd name="T100" fmla="*/ 506 w 518"/>
                <a:gd name="T101" fmla="*/ 32 h 290"/>
                <a:gd name="T102" fmla="*/ 498 w 518"/>
                <a:gd name="T103" fmla="*/ 28 h 290"/>
                <a:gd name="T104" fmla="*/ 487 w 518"/>
                <a:gd name="T105" fmla="*/ 24 h 290"/>
                <a:gd name="T106" fmla="*/ 474 w 518"/>
                <a:gd name="T107" fmla="*/ 20 h 290"/>
                <a:gd name="T108" fmla="*/ 459 w 518"/>
                <a:gd name="T109" fmla="*/ 17 h 290"/>
                <a:gd name="T110" fmla="*/ 442 w 518"/>
                <a:gd name="T111" fmla="*/ 13 h 290"/>
                <a:gd name="T112" fmla="*/ 424 w 518"/>
                <a:gd name="T113" fmla="*/ 10 h 290"/>
                <a:gd name="T114" fmla="*/ 404 w 518"/>
                <a:gd name="T115" fmla="*/ 8 h 290"/>
                <a:gd name="T116" fmla="*/ 382 w 518"/>
                <a:gd name="T117" fmla="*/ 5 h 290"/>
                <a:gd name="T118" fmla="*/ 360 w 518"/>
                <a:gd name="T119" fmla="*/ 4 h 290"/>
                <a:gd name="T120" fmla="*/ 336 w 518"/>
                <a:gd name="T121" fmla="*/ 2 h 290"/>
                <a:gd name="T122" fmla="*/ 311 w 518"/>
                <a:gd name="T123" fmla="*/ 1 h 290"/>
                <a:gd name="T124" fmla="*/ 259 w 518"/>
                <a:gd name="T125" fmla="*/ 0 h 29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18"/>
                <a:gd name="T190" fmla="*/ 0 h 290"/>
                <a:gd name="T191" fmla="*/ 518 w 518"/>
                <a:gd name="T192" fmla="*/ 290 h 29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18" h="290">
                  <a:moveTo>
                    <a:pt x="259" y="0"/>
                  </a:moveTo>
                  <a:lnTo>
                    <a:pt x="207" y="1"/>
                  </a:lnTo>
                  <a:lnTo>
                    <a:pt x="182" y="2"/>
                  </a:lnTo>
                  <a:lnTo>
                    <a:pt x="158" y="4"/>
                  </a:lnTo>
                  <a:lnTo>
                    <a:pt x="136" y="5"/>
                  </a:lnTo>
                  <a:lnTo>
                    <a:pt x="114" y="8"/>
                  </a:lnTo>
                  <a:lnTo>
                    <a:pt x="94" y="10"/>
                  </a:lnTo>
                  <a:lnTo>
                    <a:pt x="76" y="13"/>
                  </a:lnTo>
                  <a:lnTo>
                    <a:pt x="59" y="17"/>
                  </a:lnTo>
                  <a:lnTo>
                    <a:pt x="44" y="20"/>
                  </a:lnTo>
                  <a:lnTo>
                    <a:pt x="31" y="24"/>
                  </a:lnTo>
                  <a:lnTo>
                    <a:pt x="20" y="28"/>
                  </a:lnTo>
                  <a:lnTo>
                    <a:pt x="12" y="32"/>
                  </a:lnTo>
                  <a:lnTo>
                    <a:pt x="5" y="37"/>
                  </a:lnTo>
                  <a:lnTo>
                    <a:pt x="1" y="41"/>
                  </a:lnTo>
                  <a:lnTo>
                    <a:pt x="0" y="46"/>
                  </a:lnTo>
                  <a:lnTo>
                    <a:pt x="0" y="244"/>
                  </a:lnTo>
                  <a:lnTo>
                    <a:pt x="1" y="249"/>
                  </a:lnTo>
                  <a:lnTo>
                    <a:pt x="5" y="253"/>
                  </a:lnTo>
                  <a:lnTo>
                    <a:pt x="12" y="258"/>
                  </a:lnTo>
                  <a:lnTo>
                    <a:pt x="20" y="262"/>
                  </a:lnTo>
                  <a:lnTo>
                    <a:pt x="31" y="266"/>
                  </a:lnTo>
                  <a:lnTo>
                    <a:pt x="44" y="270"/>
                  </a:lnTo>
                  <a:lnTo>
                    <a:pt x="59" y="274"/>
                  </a:lnTo>
                  <a:lnTo>
                    <a:pt x="76" y="277"/>
                  </a:lnTo>
                  <a:lnTo>
                    <a:pt x="94" y="280"/>
                  </a:lnTo>
                  <a:lnTo>
                    <a:pt x="114" y="282"/>
                  </a:lnTo>
                  <a:lnTo>
                    <a:pt x="136" y="285"/>
                  </a:lnTo>
                  <a:lnTo>
                    <a:pt x="158" y="287"/>
                  </a:lnTo>
                  <a:lnTo>
                    <a:pt x="182" y="288"/>
                  </a:lnTo>
                  <a:lnTo>
                    <a:pt x="207" y="289"/>
                  </a:lnTo>
                  <a:lnTo>
                    <a:pt x="259" y="290"/>
                  </a:lnTo>
                  <a:lnTo>
                    <a:pt x="311" y="289"/>
                  </a:lnTo>
                  <a:lnTo>
                    <a:pt x="336" y="288"/>
                  </a:lnTo>
                  <a:lnTo>
                    <a:pt x="360" y="287"/>
                  </a:lnTo>
                  <a:lnTo>
                    <a:pt x="382" y="285"/>
                  </a:lnTo>
                  <a:lnTo>
                    <a:pt x="404" y="282"/>
                  </a:lnTo>
                  <a:lnTo>
                    <a:pt x="424" y="280"/>
                  </a:lnTo>
                  <a:lnTo>
                    <a:pt x="442" y="277"/>
                  </a:lnTo>
                  <a:lnTo>
                    <a:pt x="459" y="274"/>
                  </a:lnTo>
                  <a:lnTo>
                    <a:pt x="474" y="270"/>
                  </a:lnTo>
                  <a:lnTo>
                    <a:pt x="487" y="266"/>
                  </a:lnTo>
                  <a:lnTo>
                    <a:pt x="498" y="262"/>
                  </a:lnTo>
                  <a:lnTo>
                    <a:pt x="506" y="258"/>
                  </a:lnTo>
                  <a:lnTo>
                    <a:pt x="513" y="253"/>
                  </a:lnTo>
                  <a:lnTo>
                    <a:pt x="517" y="249"/>
                  </a:lnTo>
                  <a:lnTo>
                    <a:pt x="518" y="244"/>
                  </a:lnTo>
                  <a:lnTo>
                    <a:pt x="518" y="46"/>
                  </a:lnTo>
                  <a:lnTo>
                    <a:pt x="517" y="41"/>
                  </a:lnTo>
                  <a:lnTo>
                    <a:pt x="513" y="37"/>
                  </a:lnTo>
                  <a:lnTo>
                    <a:pt x="506" y="32"/>
                  </a:lnTo>
                  <a:lnTo>
                    <a:pt x="498" y="28"/>
                  </a:lnTo>
                  <a:lnTo>
                    <a:pt x="487" y="24"/>
                  </a:lnTo>
                  <a:lnTo>
                    <a:pt x="474" y="20"/>
                  </a:lnTo>
                  <a:lnTo>
                    <a:pt x="459" y="17"/>
                  </a:lnTo>
                  <a:lnTo>
                    <a:pt x="442" y="13"/>
                  </a:lnTo>
                  <a:lnTo>
                    <a:pt x="424" y="10"/>
                  </a:lnTo>
                  <a:lnTo>
                    <a:pt x="404" y="8"/>
                  </a:lnTo>
                  <a:lnTo>
                    <a:pt x="382" y="5"/>
                  </a:lnTo>
                  <a:lnTo>
                    <a:pt x="360" y="4"/>
                  </a:lnTo>
                  <a:lnTo>
                    <a:pt x="336" y="2"/>
                  </a:lnTo>
                  <a:lnTo>
                    <a:pt x="311" y="1"/>
                  </a:lnTo>
                  <a:lnTo>
                    <a:pt x="25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22" name="Freeform 745"/>
            <p:cNvSpPr>
              <a:spLocks/>
            </p:cNvSpPr>
            <p:nvPr/>
          </p:nvSpPr>
          <p:spPr bwMode="auto">
            <a:xfrm>
              <a:off x="795" y="992"/>
              <a:ext cx="518" cy="290"/>
            </a:xfrm>
            <a:custGeom>
              <a:avLst/>
              <a:gdLst>
                <a:gd name="T0" fmla="*/ 259 w 518"/>
                <a:gd name="T1" fmla="*/ 0 h 290"/>
                <a:gd name="T2" fmla="*/ 207 w 518"/>
                <a:gd name="T3" fmla="*/ 1 h 290"/>
                <a:gd name="T4" fmla="*/ 182 w 518"/>
                <a:gd name="T5" fmla="*/ 2 h 290"/>
                <a:gd name="T6" fmla="*/ 158 w 518"/>
                <a:gd name="T7" fmla="*/ 4 h 290"/>
                <a:gd name="T8" fmla="*/ 136 w 518"/>
                <a:gd name="T9" fmla="*/ 5 h 290"/>
                <a:gd name="T10" fmla="*/ 114 w 518"/>
                <a:gd name="T11" fmla="*/ 8 h 290"/>
                <a:gd name="T12" fmla="*/ 94 w 518"/>
                <a:gd name="T13" fmla="*/ 10 h 290"/>
                <a:gd name="T14" fmla="*/ 76 w 518"/>
                <a:gd name="T15" fmla="*/ 13 h 290"/>
                <a:gd name="T16" fmla="*/ 59 w 518"/>
                <a:gd name="T17" fmla="*/ 17 h 290"/>
                <a:gd name="T18" fmla="*/ 44 w 518"/>
                <a:gd name="T19" fmla="*/ 20 h 290"/>
                <a:gd name="T20" fmla="*/ 31 w 518"/>
                <a:gd name="T21" fmla="*/ 24 h 290"/>
                <a:gd name="T22" fmla="*/ 20 w 518"/>
                <a:gd name="T23" fmla="*/ 28 h 290"/>
                <a:gd name="T24" fmla="*/ 12 w 518"/>
                <a:gd name="T25" fmla="*/ 32 h 290"/>
                <a:gd name="T26" fmla="*/ 5 w 518"/>
                <a:gd name="T27" fmla="*/ 37 h 290"/>
                <a:gd name="T28" fmla="*/ 1 w 518"/>
                <a:gd name="T29" fmla="*/ 41 h 290"/>
                <a:gd name="T30" fmla="*/ 0 w 518"/>
                <a:gd name="T31" fmla="*/ 46 h 290"/>
                <a:gd name="T32" fmla="*/ 0 w 518"/>
                <a:gd name="T33" fmla="*/ 244 h 290"/>
                <a:gd name="T34" fmla="*/ 1 w 518"/>
                <a:gd name="T35" fmla="*/ 249 h 290"/>
                <a:gd name="T36" fmla="*/ 5 w 518"/>
                <a:gd name="T37" fmla="*/ 253 h 290"/>
                <a:gd name="T38" fmla="*/ 12 w 518"/>
                <a:gd name="T39" fmla="*/ 258 h 290"/>
                <a:gd name="T40" fmla="*/ 20 w 518"/>
                <a:gd name="T41" fmla="*/ 262 h 290"/>
                <a:gd name="T42" fmla="*/ 31 w 518"/>
                <a:gd name="T43" fmla="*/ 266 h 290"/>
                <a:gd name="T44" fmla="*/ 44 w 518"/>
                <a:gd name="T45" fmla="*/ 270 h 290"/>
                <a:gd name="T46" fmla="*/ 59 w 518"/>
                <a:gd name="T47" fmla="*/ 274 h 290"/>
                <a:gd name="T48" fmla="*/ 76 w 518"/>
                <a:gd name="T49" fmla="*/ 277 h 290"/>
                <a:gd name="T50" fmla="*/ 94 w 518"/>
                <a:gd name="T51" fmla="*/ 280 h 290"/>
                <a:gd name="T52" fmla="*/ 114 w 518"/>
                <a:gd name="T53" fmla="*/ 282 h 290"/>
                <a:gd name="T54" fmla="*/ 136 w 518"/>
                <a:gd name="T55" fmla="*/ 285 h 290"/>
                <a:gd name="T56" fmla="*/ 158 w 518"/>
                <a:gd name="T57" fmla="*/ 287 h 290"/>
                <a:gd name="T58" fmla="*/ 182 w 518"/>
                <a:gd name="T59" fmla="*/ 288 h 290"/>
                <a:gd name="T60" fmla="*/ 207 w 518"/>
                <a:gd name="T61" fmla="*/ 289 h 290"/>
                <a:gd name="T62" fmla="*/ 259 w 518"/>
                <a:gd name="T63" fmla="*/ 290 h 290"/>
                <a:gd name="T64" fmla="*/ 311 w 518"/>
                <a:gd name="T65" fmla="*/ 289 h 290"/>
                <a:gd name="T66" fmla="*/ 336 w 518"/>
                <a:gd name="T67" fmla="*/ 288 h 290"/>
                <a:gd name="T68" fmla="*/ 360 w 518"/>
                <a:gd name="T69" fmla="*/ 287 h 290"/>
                <a:gd name="T70" fmla="*/ 382 w 518"/>
                <a:gd name="T71" fmla="*/ 285 h 290"/>
                <a:gd name="T72" fmla="*/ 404 w 518"/>
                <a:gd name="T73" fmla="*/ 282 h 290"/>
                <a:gd name="T74" fmla="*/ 424 w 518"/>
                <a:gd name="T75" fmla="*/ 280 h 290"/>
                <a:gd name="T76" fmla="*/ 442 w 518"/>
                <a:gd name="T77" fmla="*/ 277 h 290"/>
                <a:gd name="T78" fmla="*/ 459 w 518"/>
                <a:gd name="T79" fmla="*/ 274 h 290"/>
                <a:gd name="T80" fmla="*/ 474 w 518"/>
                <a:gd name="T81" fmla="*/ 270 h 290"/>
                <a:gd name="T82" fmla="*/ 487 w 518"/>
                <a:gd name="T83" fmla="*/ 266 h 290"/>
                <a:gd name="T84" fmla="*/ 498 w 518"/>
                <a:gd name="T85" fmla="*/ 262 h 290"/>
                <a:gd name="T86" fmla="*/ 506 w 518"/>
                <a:gd name="T87" fmla="*/ 258 h 290"/>
                <a:gd name="T88" fmla="*/ 513 w 518"/>
                <a:gd name="T89" fmla="*/ 253 h 290"/>
                <a:gd name="T90" fmla="*/ 517 w 518"/>
                <a:gd name="T91" fmla="*/ 249 h 290"/>
                <a:gd name="T92" fmla="*/ 518 w 518"/>
                <a:gd name="T93" fmla="*/ 244 h 290"/>
                <a:gd name="T94" fmla="*/ 518 w 518"/>
                <a:gd name="T95" fmla="*/ 46 h 290"/>
                <a:gd name="T96" fmla="*/ 517 w 518"/>
                <a:gd name="T97" fmla="*/ 41 h 290"/>
                <a:gd name="T98" fmla="*/ 513 w 518"/>
                <a:gd name="T99" fmla="*/ 37 h 290"/>
                <a:gd name="T100" fmla="*/ 506 w 518"/>
                <a:gd name="T101" fmla="*/ 32 h 290"/>
                <a:gd name="T102" fmla="*/ 498 w 518"/>
                <a:gd name="T103" fmla="*/ 28 h 290"/>
                <a:gd name="T104" fmla="*/ 487 w 518"/>
                <a:gd name="T105" fmla="*/ 24 h 290"/>
                <a:gd name="T106" fmla="*/ 474 w 518"/>
                <a:gd name="T107" fmla="*/ 20 h 290"/>
                <a:gd name="T108" fmla="*/ 459 w 518"/>
                <a:gd name="T109" fmla="*/ 17 h 290"/>
                <a:gd name="T110" fmla="*/ 442 w 518"/>
                <a:gd name="T111" fmla="*/ 13 h 290"/>
                <a:gd name="T112" fmla="*/ 424 w 518"/>
                <a:gd name="T113" fmla="*/ 10 h 290"/>
                <a:gd name="T114" fmla="*/ 404 w 518"/>
                <a:gd name="T115" fmla="*/ 8 h 290"/>
                <a:gd name="T116" fmla="*/ 382 w 518"/>
                <a:gd name="T117" fmla="*/ 5 h 290"/>
                <a:gd name="T118" fmla="*/ 360 w 518"/>
                <a:gd name="T119" fmla="*/ 4 h 290"/>
                <a:gd name="T120" fmla="*/ 336 w 518"/>
                <a:gd name="T121" fmla="*/ 2 h 290"/>
                <a:gd name="T122" fmla="*/ 311 w 518"/>
                <a:gd name="T123" fmla="*/ 1 h 290"/>
                <a:gd name="T124" fmla="*/ 259 w 518"/>
                <a:gd name="T125" fmla="*/ 0 h 29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18"/>
                <a:gd name="T190" fmla="*/ 0 h 290"/>
                <a:gd name="T191" fmla="*/ 518 w 518"/>
                <a:gd name="T192" fmla="*/ 290 h 29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18" h="290">
                  <a:moveTo>
                    <a:pt x="259" y="0"/>
                  </a:moveTo>
                  <a:lnTo>
                    <a:pt x="207" y="1"/>
                  </a:lnTo>
                  <a:lnTo>
                    <a:pt x="182" y="2"/>
                  </a:lnTo>
                  <a:lnTo>
                    <a:pt x="158" y="4"/>
                  </a:lnTo>
                  <a:lnTo>
                    <a:pt x="136" y="5"/>
                  </a:lnTo>
                  <a:lnTo>
                    <a:pt x="114" y="8"/>
                  </a:lnTo>
                  <a:lnTo>
                    <a:pt x="94" y="10"/>
                  </a:lnTo>
                  <a:lnTo>
                    <a:pt x="76" y="13"/>
                  </a:lnTo>
                  <a:lnTo>
                    <a:pt x="59" y="17"/>
                  </a:lnTo>
                  <a:lnTo>
                    <a:pt x="44" y="20"/>
                  </a:lnTo>
                  <a:lnTo>
                    <a:pt x="31" y="24"/>
                  </a:lnTo>
                  <a:lnTo>
                    <a:pt x="20" y="28"/>
                  </a:lnTo>
                  <a:lnTo>
                    <a:pt x="12" y="32"/>
                  </a:lnTo>
                  <a:lnTo>
                    <a:pt x="5" y="37"/>
                  </a:lnTo>
                  <a:lnTo>
                    <a:pt x="1" y="41"/>
                  </a:lnTo>
                  <a:lnTo>
                    <a:pt x="0" y="46"/>
                  </a:lnTo>
                  <a:lnTo>
                    <a:pt x="0" y="244"/>
                  </a:lnTo>
                  <a:lnTo>
                    <a:pt x="1" y="249"/>
                  </a:lnTo>
                  <a:lnTo>
                    <a:pt x="5" y="253"/>
                  </a:lnTo>
                  <a:lnTo>
                    <a:pt x="12" y="258"/>
                  </a:lnTo>
                  <a:lnTo>
                    <a:pt x="20" y="262"/>
                  </a:lnTo>
                  <a:lnTo>
                    <a:pt x="31" y="266"/>
                  </a:lnTo>
                  <a:lnTo>
                    <a:pt x="44" y="270"/>
                  </a:lnTo>
                  <a:lnTo>
                    <a:pt x="59" y="274"/>
                  </a:lnTo>
                  <a:lnTo>
                    <a:pt x="76" y="277"/>
                  </a:lnTo>
                  <a:lnTo>
                    <a:pt x="94" y="280"/>
                  </a:lnTo>
                  <a:lnTo>
                    <a:pt x="114" y="282"/>
                  </a:lnTo>
                  <a:lnTo>
                    <a:pt x="136" y="285"/>
                  </a:lnTo>
                  <a:lnTo>
                    <a:pt x="158" y="287"/>
                  </a:lnTo>
                  <a:lnTo>
                    <a:pt x="182" y="288"/>
                  </a:lnTo>
                  <a:lnTo>
                    <a:pt x="207" y="289"/>
                  </a:lnTo>
                  <a:lnTo>
                    <a:pt x="259" y="290"/>
                  </a:lnTo>
                  <a:lnTo>
                    <a:pt x="311" y="289"/>
                  </a:lnTo>
                  <a:lnTo>
                    <a:pt x="336" y="288"/>
                  </a:lnTo>
                  <a:lnTo>
                    <a:pt x="360" y="287"/>
                  </a:lnTo>
                  <a:lnTo>
                    <a:pt x="382" y="285"/>
                  </a:lnTo>
                  <a:lnTo>
                    <a:pt x="404" y="282"/>
                  </a:lnTo>
                  <a:lnTo>
                    <a:pt x="424" y="280"/>
                  </a:lnTo>
                  <a:lnTo>
                    <a:pt x="442" y="277"/>
                  </a:lnTo>
                  <a:lnTo>
                    <a:pt x="459" y="274"/>
                  </a:lnTo>
                  <a:lnTo>
                    <a:pt x="474" y="270"/>
                  </a:lnTo>
                  <a:lnTo>
                    <a:pt x="487" y="266"/>
                  </a:lnTo>
                  <a:lnTo>
                    <a:pt x="498" y="262"/>
                  </a:lnTo>
                  <a:lnTo>
                    <a:pt x="506" y="258"/>
                  </a:lnTo>
                  <a:lnTo>
                    <a:pt x="513" y="253"/>
                  </a:lnTo>
                  <a:lnTo>
                    <a:pt x="517" y="249"/>
                  </a:lnTo>
                  <a:lnTo>
                    <a:pt x="518" y="244"/>
                  </a:lnTo>
                  <a:lnTo>
                    <a:pt x="518" y="46"/>
                  </a:lnTo>
                  <a:lnTo>
                    <a:pt x="517" y="41"/>
                  </a:lnTo>
                  <a:lnTo>
                    <a:pt x="513" y="37"/>
                  </a:lnTo>
                  <a:lnTo>
                    <a:pt x="506" y="32"/>
                  </a:lnTo>
                  <a:lnTo>
                    <a:pt x="498" y="28"/>
                  </a:lnTo>
                  <a:lnTo>
                    <a:pt x="487" y="24"/>
                  </a:lnTo>
                  <a:lnTo>
                    <a:pt x="474" y="20"/>
                  </a:lnTo>
                  <a:lnTo>
                    <a:pt x="459" y="17"/>
                  </a:lnTo>
                  <a:lnTo>
                    <a:pt x="442" y="13"/>
                  </a:lnTo>
                  <a:lnTo>
                    <a:pt x="424" y="10"/>
                  </a:lnTo>
                  <a:lnTo>
                    <a:pt x="404" y="8"/>
                  </a:lnTo>
                  <a:lnTo>
                    <a:pt x="382" y="5"/>
                  </a:lnTo>
                  <a:lnTo>
                    <a:pt x="360" y="4"/>
                  </a:lnTo>
                  <a:lnTo>
                    <a:pt x="336" y="2"/>
                  </a:lnTo>
                  <a:lnTo>
                    <a:pt x="311" y="1"/>
                  </a:lnTo>
                  <a:lnTo>
                    <a:pt x="259" y="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3" name="Freeform 746"/>
            <p:cNvSpPr>
              <a:spLocks/>
            </p:cNvSpPr>
            <p:nvPr/>
          </p:nvSpPr>
          <p:spPr bwMode="auto">
            <a:xfrm>
              <a:off x="795" y="1038"/>
              <a:ext cx="518" cy="45"/>
            </a:xfrm>
            <a:custGeom>
              <a:avLst/>
              <a:gdLst>
                <a:gd name="T0" fmla="*/ 0 w 518"/>
                <a:gd name="T1" fmla="*/ 0 h 45"/>
                <a:gd name="T2" fmla="*/ 1 w 518"/>
                <a:gd name="T3" fmla="*/ 5 h 45"/>
                <a:gd name="T4" fmla="*/ 5 w 518"/>
                <a:gd name="T5" fmla="*/ 9 h 45"/>
                <a:gd name="T6" fmla="*/ 12 w 518"/>
                <a:gd name="T7" fmla="*/ 13 h 45"/>
                <a:gd name="T8" fmla="*/ 20 w 518"/>
                <a:gd name="T9" fmla="*/ 18 h 45"/>
                <a:gd name="T10" fmla="*/ 31 w 518"/>
                <a:gd name="T11" fmla="*/ 22 h 45"/>
                <a:gd name="T12" fmla="*/ 44 w 518"/>
                <a:gd name="T13" fmla="*/ 25 h 45"/>
                <a:gd name="T14" fmla="*/ 59 w 518"/>
                <a:gd name="T15" fmla="*/ 29 h 45"/>
                <a:gd name="T16" fmla="*/ 76 w 518"/>
                <a:gd name="T17" fmla="*/ 32 h 45"/>
                <a:gd name="T18" fmla="*/ 94 w 518"/>
                <a:gd name="T19" fmla="*/ 35 h 45"/>
                <a:gd name="T20" fmla="*/ 114 w 518"/>
                <a:gd name="T21" fmla="*/ 37 h 45"/>
                <a:gd name="T22" fmla="*/ 136 w 518"/>
                <a:gd name="T23" fmla="*/ 40 h 45"/>
                <a:gd name="T24" fmla="*/ 158 w 518"/>
                <a:gd name="T25" fmla="*/ 42 h 45"/>
                <a:gd name="T26" fmla="*/ 182 w 518"/>
                <a:gd name="T27" fmla="*/ 43 h 45"/>
                <a:gd name="T28" fmla="*/ 207 w 518"/>
                <a:gd name="T29" fmla="*/ 44 h 45"/>
                <a:gd name="T30" fmla="*/ 259 w 518"/>
                <a:gd name="T31" fmla="*/ 45 h 45"/>
                <a:gd name="T32" fmla="*/ 311 w 518"/>
                <a:gd name="T33" fmla="*/ 44 h 45"/>
                <a:gd name="T34" fmla="*/ 336 w 518"/>
                <a:gd name="T35" fmla="*/ 43 h 45"/>
                <a:gd name="T36" fmla="*/ 360 w 518"/>
                <a:gd name="T37" fmla="*/ 42 h 45"/>
                <a:gd name="T38" fmla="*/ 382 w 518"/>
                <a:gd name="T39" fmla="*/ 40 h 45"/>
                <a:gd name="T40" fmla="*/ 404 w 518"/>
                <a:gd name="T41" fmla="*/ 37 h 45"/>
                <a:gd name="T42" fmla="*/ 424 w 518"/>
                <a:gd name="T43" fmla="*/ 35 h 45"/>
                <a:gd name="T44" fmla="*/ 442 w 518"/>
                <a:gd name="T45" fmla="*/ 32 h 45"/>
                <a:gd name="T46" fmla="*/ 459 w 518"/>
                <a:gd name="T47" fmla="*/ 29 h 45"/>
                <a:gd name="T48" fmla="*/ 474 w 518"/>
                <a:gd name="T49" fmla="*/ 25 h 45"/>
                <a:gd name="T50" fmla="*/ 487 w 518"/>
                <a:gd name="T51" fmla="*/ 22 h 45"/>
                <a:gd name="T52" fmla="*/ 498 w 518"/>
                <a:gd name="T53" fmla="*/ 18 h 45"/>
                <a:gd name="T54" fmla="*/ 506 w 518"/>
                <a:gd name="T55" fmla="*/ 13 h 45"/>
                <a:gd name="T56" fmla="*/ 513 w 518"/>
                <a:gd name="T57" fmla="*/ 9 h 45"/>
                <a:gd name="T58" fmla="*/ 517 w 518"/>
                <a:gd name="T59" fmla="*/ 5 h 45"/>
                <a:gd name="T60" fmla="*/ 518 w 518"/>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518"/>
                <a:gd name="T94" fmla="*/ 0 h 45"/>
                <a:gd name="T95" fmla="*/ 518 w 518"/>
                <a:gd name="T96" fmla="*/ 45 h 4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518" h="45">
                  <a:moveTo>
                    <a:pt x="0" y="0"/>
                  </a:moveTo>
                  <a:lnTo>
                    <a:pt x="1" y="5"/>
                  </a:lnTo>
                  <a:lnTo>
                    <a:pt x="5" y="9"/>
                  </a:lnTo>
                  <a:lnTo>
                    <a:pt x="12" y="13"/>
                  </a:lnTo>
                  <a:lnTo>
                    <a:pt x="20" y="18"/>
                  </a:lnTo>
                  <a:lnTo>
                    <a:pt x="31" y="22"/>
                  </a:lnTo>
                  <a:lnTo>
                    <a:pt x="44" y="25"/>
                  </a:lnTo>
                  <a:lnTo>
                    <a:pt x="59" y="29"/>
                  </a:lnTo>
                  <a:lnTo>
                    <a:pt x="76" y="32"/>
                  </a:lnTo>
                  <a:lnTo>
                    <a:pt x="94" y="35"/>
                  </a:lnTo>
                  <a:lnTo>
                    <a:pt x="114" y="37"/>
                  </a:lnTo>
                  <a:lnTo>
                    <a:pt x="136" y="40"/>
                  </a:lnTo>
                  <a:lnTo>
                    <a:pt x="158" y="42"/>
                  </a:lnTo>
                  <a:lnTo>
                    <a:pt x="182" y="43"/>
                  </a:lnTo>
                  <a:lnTo>
                    <a:pt x="207" y="44"/>
                  </a:lnTo>
                  <a:lnTo>
                    <a:pt x="259" y="45"/>
                  </a:lnTo>
                  <a:lnTo>
                    <a:pt x="311" y="44"/>
                  </a:lnTo>
                  <a:lnTo>
                    <a:pt x="336" y="43"/>
                  </a:lnTo>
                  <a:lnTo>
                    <a:pt x="360" y="42"/>
                  </a:lnTo>
                  <a:lnTo>
                    <a:pt x="382" y="40"/>
                  </a:lnTo>
                  <a:lnTo>
                    <a:pt x="404" y="37"/>
                  </a:lnTo>
                  <a:lnTo>
                    <a:pt x="424" y="35"/>
                  </a:lnTo>
                  <a:lnTo>
                    <a:pt x="442" y="32"/>
                  </a:lnTo>
                  <a:lnTo>
                    <a:pt x="459" y="29"/>
                  </a:lnTo>
                  <a:lnTo>
                    <a:pt x="474" y="25"/>
                  </a:lnTo>
                  <a:lnTo>
                    <a:pt x="487" y="22"/>
                  </a:lnTo>
                  <a:lnTo>
                    <a:pt x="498" y="18"/>
                  </a:lnTo>
                  <a:lnTo>
                    <a:pt x="506" y="13"/>
                  </a:lnTo>
                  <a:lnTo>
                    <a:pt x="513" y="9"/>
                  </a:lnTo>
                  <a:lnTo>
                    <a:pt x="517" y="5"/>
                  </a:lnTo>
                  <a:lnTo>
                    <a:pt x="518"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9059" name="Rectangle 747"/>
          <p:cNvSpPr>
            <a:spLocks noChangeArrowheads="1"/>
          </p:cNvSpPr>
          <p:nvPr/>
        </p:nvSpPr>
        <p:spPr bwMode="auto">
          <a:xfrm>
            <a:off x="1135063" y="1951038"/>
            <a:ext cx="5318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Storage</a:t>
            </a:r>
            <a:endParaRPr lang="en-GB" sz="2400">
              <a:latin typeface="Times New Roman" charset="0"/>
            </a:endParaRPr>
          </a:p>
        </p:txBody>
      </p:sp>
      <p:sp>
        <p:nvSpPr>
          <p:cNvPr id="129060" name="Freeform 748"/>
          <p:cNvSpPr>
            <a:spLocks/>
          </p:cNvSpPr>
          <p:nvPr/>
        </p:nvSpPr>
        <p:spPr bwMode="auto">
          <a:xfrm>
            <a:off x="152400" y="3524250"/>
            <a:ext cx="609600" cy="2027238"/>
          </a:xfrm>
          <a:custGeom>
            <a:avLst/>
            <a:gdLst>
              <a:gd name="T0" fmla="*/ 0 w 384"/>
              <a:gd name="T1" fmla="*/ 2147483647 h 1277"/>
              <a:gd name="T2" fmla="*/ 2147483647 w 384"/>
              <a:gd name="T3" fmla="*/ 2147483647 h 1277"/>
              <a:gd name="T4" fmla="*/ 2147483647 w 384"/>
              <a:gd name="T5" fmla="*/ 2147483647 h 1277"/>
              <a:gd name="T6" fmla="*/ 2147483647 w 384"/>
              <a:gd name="T7" fmla="*/ 2147483647 h 1277"/>
              <a:gd name="T8" fmla="*/ 2147483647 w 384"/>
              <a:gd name="T9" fmla="*/ 2147483647 h 1277"/>
              <a:gd name="T10" fmla="*/ 2147483647 w 384"/>
              <a:gd name="T11" fmla="*/ 2147483647 h 1277"/>
              <a:gd name="T12" fmla="*/ 2147483647 w 384"/>
              <a:gd name="T13" fmla="*/ 2147483647 h 1277"/>
              <a:gd name="T14" fmla="*/ 2147483647 w 384"/>
              <a:gd name="T15" fmla="*/ 2147483647 h 1277"/>
              <a:gd name="T16" fmla="*/ 2147483647 w 384"/>
              <a:gd name="T17" fmla="*/ 2147483647 h 1277"/>
              <a:gd name="T18" fmla="*/ 2147483647 w 384"/>
              <a:gd name="T19" fmla="*/ 2147483647 h 1277"/>
              <a:gd name="T20" fmla="*/ 2147483647 w 384"/>
              <a:gd name="T21" fmla="*/ 2147483647 h 1277"/>
              <a:gd name="T22" fmla="*/ 2147483647 w 384"/>
              <a:gd name="T23" fmla="*/ 2147483647 h 1277"/>
              <a:gd name="T24" fmla="*/ 2147483647 w 384"/>
              <a:gd name="T25" fmla="*/ 2147483647 h 1277"/>
              <a:gd name="T26" fmla="*/ 2147483647 w 384"/>
              <a:gd name="T27" fmla="*/ 2147483647 h 1277"/>
              <a:gd name="T28" fmla="*/ 2147483647 w 384"/>
              <a:gd name="T29" fmla="*/ 2147483647 h 1277"/>
              <a:gd name="T30" fmla="*/ 2147483647 w 384"/>
              <a:gd name="T31" fmla="*/ 2147483647 h 1277"/>
              <a:gd name="T32" fmla="*/ 2147483647 w 384"/>
              <a:gd name="T33" fmla="*/ 2147483647 h 1277"/>
              <a:gd name="T34" fmla="*/ 2147483647 w 384"/>
              <a:gd name="T35" fmla="*/ 2147483647 h 1277"/>
              <a:gd name="T36" fmla="*/ 2147483647 w 384"/>
              <a:gd name="T37" fmla="*/ 2147483647 h 1277"/>
              <a:gd name="T38" fmla="*/ 2147483647 w 384"/>
              <a:gd name="T39" fmla="*/ 2147483647 h 1277"/>
              <a:gd name="T40" fmla="*/ 2147483647 w 384"/>
              <a:gd name="T41" fmla="*/ 2147483647 h 1277"/>
              <a:gd name="T42" fmla="*/ 2147483647 w 384"/>
              <a:gd name="T43" fmla="*/ 2147483647 h 1277"/>
              <a:gd name="T44" fmla="*/ 2147483647 w 384"/>
              <a:gd name="T45" fmla="*/ 2147483647 h 1277"/>
              <a:gd name="T46" fmla="*/ 2147483647 w 384"/>
              <a:gd name="T47" fmla="*/ 2147483647 h 1277"/>
              <a:gd name="T48" fmla="*/ 2147483647 w 384"/>
              <a:gd name="T49" fmla="*/ 2147483647 h 1277"/>
              <a:gd name="T50" fmla="*/ 2147483647 w 384"/>
              <a:gd name="T51" fmla="*/ 2147483647 h 1277"/>
              <a:gd name="T52" fmla="*/ 2147483647 w 384"/>
              <a:gd name="T53" fmla="*/ 0 h 1277"/>
              <a:gd name="T54" fmla="*/ 2147483647 w 384"/>
              <a:gd name="T55" fmla="*/ 0 h 1277"/>
              <a:gd name="T56" fmla="*/ 2147483647 w 384"/>
              <a:gd name="T57" fmla="*/ 2147483647 h 1277"/>
              <a:gd name="T58" fmla="*/ 2147483647 w 384"/>
              <a:gd name="T59" fmla="*/ 2147483647 h 1277"/>
              <a:gd name="T60" fmla="*/ 2147483647 w 384"/>
              <a:gd name="T61" fmla="*/ 2147483647 h 1277"/>
              <a:gd name="T62" fmla="*/ 2147483647 w 384"/>
              <a:gd name="T63" fmla="*/ 2147483647 h 1277"/>
              <a:gd name="T64" fmla="*/ 2147483647 w 384"/>
              <a:gd name="T65" fmla="*/ 2147483647 h 1277"/>
              <a:gd name="T66" fmla="*/ 2147483647 w 384"/>
              <a:gd name="T67" fmla="*/ 2147483647 h 1277"/>
              <a:gd name="T68" fmla="*/ 2147483647 w 384"/>
              <a:gd name="T69" fmla="*/ 2147483647 h 1277"/>
              <a:gd name="T70" fmla="*/ 0 w 384"/>
              <a:gd name="T71" fmla="*/ 2147483647 h 1277"/>
              <a:gd name="T72" fmla="*/ 0 w 384"/>
              <a:gd name="T73" fmla="*/ 2147483647 h 127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4"/>
              <a:gd name="T112" fmla="*/ 0 h 1277"/>
              <a:gd name="T113" fmla="*/ 384 w 384"/>
              <a:gd name="T114" fmla="*/ 1277 h 127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4" h="1277">
                <a:moveTo>
                  <a:pt x="0" y="1213"/>
                </a:moveTo>
                <a:lnTo>
                  <a:pt x="1" y="1226"/>
                </a:lnTo>
                <a:lnTo>
                  <a:pt x="5" y="1238"/>
                </a:lnTo>
                <a:lnTo>
                  <a:pt x="11" y="1249"/>
                </a:lnTo>
                <a:lnTo>
                  <a:pt x="19" y="1258"/>
                </a:lnTo>
                <a:lnTo>
                  <a:pt x="28" y="1266"/>
                </a:lnTo>
                <a:lnTo>
                  <a:pt x="39" y="1272"/>
                </a:lnTo>
                <a:lnTo>
                  <a:pt x="51" y="1276"/>
                </a:lnTo>
                <a:lnTo>
                  <a:pt x="64" y="1277"/>
                </a:lnTo>
                <a:lnTo>
                  <a:pt x="320" y="1277"/>
                </a:lnTo>
                <a:lnTo>
                  <a:pt x="333" y="1276"/>
                </a:lnTo>
                <a:lnTo>
                  <a:pt x="345" y="1272"/>
                </a:lnTo>
                <a:lnTo>
                  <a:pt x="356" y="1266"/>
                </a:lnTo>
                <a:lnTo>
                  <a:pt x="365" y="1258"/>
                </a:lnTo>
                <a:lnTo>
                  <a:pt x="373" y="1249"/>
                </a:lnTo>
                <a:lnTo>
                  <a:pt x="379" y="1238"/>
                </a:lnTo>
                <a:lnTo>
                  <a:pt x="383" y="1226"/>
                </a:lnTo>
                <a:lnTo>
                  <a:pt x="384" y="1213"/>
                </a:lnTo>
                <a:lnTo>
                  <a:pt x="384" y="64"/>
                </a:lnTo>
                <a:lnTo>
                  <a:pt x="383" y="51"/>
                </a:lnTo>
                <a:lnTo>
                  <a:pt x="379" y="39"/>
                </a:lnTo>
                <a:lnTo>
                  <a:pt x="373" y="28"/>
                </a:lnTo>
                <a:lnTo>
                  <a:pt x="365" y="19"/>
                </a:lnTo>
                <a:lnTo>
                  <a:pt x="356" y="11"/>
                </a:lnTo>
                <a:lnTo>
                  <a:pt x="345" y="5"/>
                </a:lnTo>
                <a:lnTo>
                  <a:pt x="333" y="1"/>
                </a:lnTo>
                <a:lnTo>
                  <a:pt x="320" y="0"/>
                </a:lnTo>
                <a:lnTo>
                  <a:pt x="64" y="0"/>
                </a:lnTo>
                <a:lnTo>
                  <a:pt x="51" y="1"/>
                </a:lnTo>
                <a:lnTo>
                  <a:pt x="39" y="5"/>
                </a:lnTo>
                <a:lnTo>
                  <a:pt x="28" y="11"/>
                </a:lnTo>
                <a:lnTo>
                  <a:pt x="19" y="19"/>
                </a:lnTo>
                <a:lnTo>
                  <a:pt x="11" y="28"/>
                </a:lnTo>
                <a:lnTo>
                  <a:pt x="5" y="39"/>
                </a:lnTo>
                <a:lnTo>
                  <a:pt x="1" y="51"/>
                </a:lnTo>
                <a:lnTo>
                  <a:pt x="0" y="64"/>
                </a:lnTo>
                <a:lnTo>
                  <a:pt x="0" y="1213"/>
                </a:lnTo>
                <a:close/>
              </a:path>
            </a:pathLst>
          </a:custGeom>
          <a:solidFill>
            <a:srgbClr val="FFFFFF"/>
          </a:solidFill>
          <a:ln w="12700">
            <a:solidFill>
              <a:srgbClr val="000000"/>
            </a:solidFill>
            <a:round/>
            <a:headEnd/>
            <a:tailEnd/>
          </a:ln>
        </p:spPr>
        <p:txBody>
          <a:bodyPr/>
          <a:lstStyle/>
          <a:p>
            <a:endParaRPr lang="en-US"/>
          </a:p>
        </p:txBody>
      </p:sp>
      <p:sp>
        <p:nvSpPr>
          <p:cNvPr id="129061" name="Rectangle 749"/>
          <p:cNvSpPr>
            <a:spLocks noChangeArrowheads="1"/>
          </p:cNvSpPr>
          <p:nvPr/>
        </p:nvSpPr>
        <p:spPr bwMode="auto">
          <a:xfrm rot="-5400000">
            <a:off x="-115888" y="4435476"/>
            <a:ext cx="9826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Other systems</a:t>
            </a:r>
            <a:endParaRPr lang="en-GB" sz="2400">
              <a:latin typeface="Times New Roman" charset="0"/>
            </a:endParaRPr>
          </a:p>
        </p:txBody>
      </p:sp>
      <p:sp>
        <p:nvSpPr>
          <p:cNvPr id="129062" name="Rectangle 750"/>
          <p:cNvSpPr>
            <a:spLocks noChangeArrowheads="1"/>
          </p:cNvSpPr>
          <p:nvPr/>
        </p:nvSpPr>
        <p:spPr bwMode="auto">
          <a:xfrm rot="-5400000">
            <a:off x="-16668" y="4442618"/>
            <a:ext cx="11366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(LHC, Safety, ...)</a:t>
            </a:r>
            <a:endParaRPr lang="en-GB" sz="2400">
              <a:latin typeface="Times New Roman" charset="0"/>
            </a:endParaRPr>
          </a:p>
        </p:txBody>
      </p:sp>
      <p:sp>
        <p:nvSpPr>
          <p:cNvPr id="129063" name="Rectangle 751"/>
          <p:cNvSpPr>
            <a:spLocks noChangeArrowheads="1"/>
          </p:cNvSpPr>
          <p:nvPr/>
        </p:nvSpPr>
        <p:spPr bwMode="auto">
          <a:xfrm>
            <a:off x="447675" y="3371850"/>
            <a:ext cx="19050" cy="1539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64" name="Rectangle 752"/>
          <p:cNvSpPr>
            <a:spLocks noChangeArrowheads="1"/>
          </p:cNvSpPr>
          <p:nvPr/>
        </p:nvSpPr>
        <p:spPr bwMode="auto">
          <a:xfrm>
            <a:off x="1905000" y="1543050"/>
            <a:ext cx="1446213" cy="639763"/>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65" name="Rectangle 753"/>
          <p:cNvSpPr>
            <a:spLocks noChangeArrowheads="1"/>
          </p:cNvSpPr>
          <p:nvPr/>
        </p:nvSpPr>
        <p:spPr bwMode="auto">
          <a:xfrm>
            <a:off x="1997075" y="1601788"/>
            <a:ext cx="11985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chemeClr val="accent2"/>
                </a:solidFill>
                <a:latin typeface="Arial" charset="0"/>
              </a:rPr>
              <a:t>Configuration DB,</a:t>
            </a:r>
            <a:endParaRPr lang="en-GB" sz="2400">
              <a:solidFill>
                <a:schemeClr val="accent2"/>
              </a:solidFill>
              <a:latin typeface="Times New Roman" charset="0"/>
            </a:endParaRPr>
          </a:p>
        </p:txBody>
      </p:sp>
      <p:sp>
        <p:nvSpPr>
          <p:cNvPr id="129066" name="Rectangle 754"/>
          <p:cNvSpPr>
            <a:spLocks noChangeArrowheads="1"/>
          </p:cNvSpPr>
          <p:nvPr/>
        </p:nvSpPr>
        <p:spPr bwMode="auto">
          <a:xfrm>
            <a:off x="1997075" y="1784350"/>
            <a:ext cx="6254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chemeClr val="accent2"/>
                </a:solidFill>
                <a:latin typeface="Arial" charset="0"/>
              </a:rPr>
              <a:t>Archives,</a:t>
            </a:r>
            <a:endParaRPr lang="en-GB" sz="2400">
              <a:solidFill>
                <a:schemeClr val="accent2"/>
              </a:solidFill>
              <a:latin typeface="Times New Roman" charset="0"/>
            </a:endParaRPr>
          </a:p>
        </p:txBody>
      </p:sp>
      <p:sp>
        <p:nvSpPr>
          <p:cNvPr id="129067" name="Rectangle 755"/>
          <p:cNvSpPr>
            <a:spLocks noChangeArrowheads="1"/>
          </p:cNvSpPr>
          <p:nvPr/>
        </p:nvSpPr>
        <p:spPr bwMode="auto">
          <a:xfrm>
            <a:off x="1997075" y="1966913"/>
            <a:ext cx="8969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chemeClr val="accent2"/>
                </a:solidFill>
                <a:latin typeface="Arial" charset="0"/>
              </a:rPr>
              <a:t>Log files, etc.</a:t>
            </a:r>
            <a:endParaRPr lang="en-GB" sz="2400">
              <a:solidFill>
                <a:schemeClr val="accent2"/>
              </a:solidFill>
              <a:latin typeface="Times New Roman" charset="0"/>
            </a:endParaRPr>
          </a:p>
        </p:txBody>
      </p:sp>
      <p:grpSp>
        <p:nvGrpSpPr>
          <p:cNvPr id="129068" name="Group 756"/>
          <p:cNvGrpSpPr>
            <a:grpSpLocks/>
          </p:cNvGrpSpPr>
          <p:nvPr/>
        </p:nvGrpSpPr>
        <p:grpSpPr bwMode="auto">
          <a:xfrm>
            <a:off x="2205038" y="3524250"/>
            <a:ext cx="525462" cy="412750"/>
            <a:chOff x="1757" y="2096"/>
            <a:chExt cx="331" cy="260"/>
          </a:xfrm>
        </p:grpSpPr>
        <p:sp>
          <p:nvSpPr>
            <p:cNvPr id="129575" name="Freeform 757"/>
            <p:cNvSpPr>
              <a:spLocks/>
            </p:cNvSpPr>
            <p:nvPr/>
          </p:nvSpPr>
          <p:spPr bwMode="auto">
            <a:xfrm>
              <a:off x="1757"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6"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576" name="Group 758"/>
            <p:cNvGrpSpPr>
              <a:grpSpLocks/>
            </p:cNvGrpSpPr>
            <p:nvPr/>
          </p:nvGrpSpPr>
          <p:grpSpPr bwMode="auto">
            <a:xfrm>
              <a:off x="1785" y="2240"/>
              <a:ext cx="260" cy="90"/>
              <a:chOff x="1785" y="2240"/>
              <a:chExt cx="260" cy="90"/>
            </a:xfrm>
          </p:grpSpPr>
          <p:sp>
            <p:nvSpPr>
              <p:cNvPr id="129714" name="Freeform 759"/>
              <p:cNvSpPr>
                <a:spLocks/>
              </p:cNvSpPr>
              <p:nvPr/>
            </p:nvSpPr>
            <p:spPr bwMode="auto">
              <a:xfrm>
                <a:off x="1786" y="2285"/>
                <a:ext cx="259" cy="45"/>
              </a:xfrm>
              <a:custGeom>
                <a:avLst/>
                <a:gdLst>
                  <a:gd name="T0" fmla="*/ 0 w 2067"/>
                  <a:gd name="T1" fmla="*/ 0 h 356"/>
                  <a:gd name="T2" fmla="*/ 0 w 2067"/>
                  <a:gd name="T3" fmla="*/ 0 h 356"/>
                  <a:gd name="T4" fmla="*/ 3 w 2067"/>
                  <a:gd name="T5" fmla="*/ 1 h 356"/>
                  <a:gd name="T6" fmla="*/ 4 w 2067"/>
                  <a:gd name="T7" fmla="*/ 0 h 356"/>
                  <a:gd name="T8" fmla="*/ 4 w 2067"/>
                  <a:gd name="T9" fmla="*/ 0 h 356"/>
                  <a:gd name="T10" fmla="*/ 3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15" name="Freeform 760"/>
              <p:cNvSpPr>
                <a:spLocks/>
              </p:cNvSpPr>
              <p:nvPr/>
            </p:nvSpPr>
            <p:spPr bwMode="auto">
              <a:xfrm>
                <a:off x="1785" y="2240"/>
                <a:ext cx="210" cy="69"/>
              </a:xfrm>
              <a:custGeom>
                <a:avLst/>
                <a:gdLst>
                  <a:gd name="T0" fmla="*/ 0 w 1686"/>
                  <a:gd name="T1" fmla="*/ 0 h 550"/>
                  <a:gd name="T2" fmla="*/ 3 w 1686"/>
                  <a:gd name="T3" fmla="*/ 0 h 550"/>
                  <a:gd name="T4" fmla="*/ 3 w 1686"/>
                  <a:gd name="T5" fmla="*/ 1 h 550"/>
                  <a:gd name="T6" fmla="*/ 0 w 1686"/>
                  <a:gd name="T7" fmla="*/ 1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16" name="Group 761"/>
              <p:cNvGrpSpPr>
                <a:grpSpLocks/>
              </p:cNvGrpSpPr>
              <p:nvPr/>
            </p:nvGrpSpPr>
            <p:grpSpPr bwMode="auto">
              <a:xfrm>
                <a:off x="1785" y="2253"/>
                <a:ext cx="211" cy="27"/>
                <a:chOff x="1785" y="2253"/>
                <a:chExt cx="211" cy="27"/>
              </a:xfrm>
            </p:grpSpPr>
            <p:sp>
              <p:nvSpPr>
                <p:cNvPr id="129717" name="Line 762"/>
                <p:cNvSpPr>
                  <a:spLocks noChangeShapeType="1"/>
                </p:cNvSpPr>
                <p:nvPr/>
              </p:nvSpPr>
              <p:spPr bwMode="auto">
                <a:xfrm>
                  <a:off x="1785"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8" name="Line 763"/>
                <p:cNvSpPr>
                  <a:spLocks noChangeShapeType="1"/>
                </p:cNvSpPr>
                <p:nvPr/>
              </p:nvSpPr>
              <p:spPr bwMode="auto">
                <a:xfrm>
                  <a:off x="1939"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9" name="Line 764"/>
                <p:cNvSpPr>
                  <a:spLocks noChangeShapeType="1"/>
                </p:cNvSpPr>
                <p:nvPr/>
              </p:nvSpPr>
              <p:spPr bwMode="auto">
                <a:xfrm>
                  <a:off x="1888"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20" name="Line 765"/>
                <p:cNvSpPr>
                  <a:spLocks noChangeShapeType="1"/>
                </p:cNvSpPr>
                <p:nvPr/>
              </p:nvSpPr>
              <p:spPr bwMode="auto">
                <a:xfrm>
                  <a:off x="1785"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77" name="Group 766"/>
            <p:cNvGrpSpPr>
              <a:grpSpLocks/>
            </p:cNvGrpSpPr>
            <p:nvPr/>
          </p:nvGrpSpPr>
          <p:grpSpPr bwMode="auto">
            <a:xfrm>
              <a:off x="1785" y="2231"/>
              <a:ext cx="261" cy="24"/>
              <a:chOff x="1785" y="2231"/>
              <a:chExt cx="261" cy="24"/>
            </a:xfrm>
          </p:grpSpPr>
          <p:sp>
            <p:nvSpPr>
              <p:cNvPr id="129712" name="Freeform 767"/>
              <p:cNvSpPr>
                <a:spLocks/>
              </p:cNvSpPr>
              <p:nvPr/>
            </p:nvSpPr>
            <p:spPr bwMode="auto">
              <a:xfrm>
                <a:off x="1785" y="2231"/>
                <a:ext cx="261" cy="24"/>
              </a:xfrm>
              <a:custGeom>
                <a:avLst/>
                <a:gdLst>
                  <a:gd name="T0" fmla="*/ 0 w 2088"/>
                  <a:gd name="T1" fmla="*/ 0 h 196"/>
                  <a:gd name="T2" fmla="*/ 3 w 2088"/>
                  <a:gd name="T3" fmla="*/ 0 h 196"/>
                  <a:gd name="T4" fmla="*/ 4 w 2088"/>
                  <a:gd name="T5" fmla="*/ 0 h 196"/>
                  <a:gd name="T6" fmla="*/ 4 w 2088"/>
                  <a:gd name="T7" fmla="*/ 0 h 196"/>
                  <a:gd name="T8" fmla="*/ 1 w 2088"/>
                  <a:gd name="T9" fmla="*/ 0 h 196"/>
                  <a:gd name="T10" fmla="*/ 0 w 2088"/>
                  <a:gd name="T11" fmla="*/ 0 h 196"/>
                  <a:gd name="T12" fmla="*/ 0 60000 65536"/>
                  <a:gd name="T13" fmla="*/ 0 60000 65536"/>
                  <a:gd name="T14" fmla="*/ 0 60000 65536"/>
                  <a:gd name="T15" fmla="*/ 0 60000 65536"/>
                  <a:gd name="T16" fmla="*/ 0 60000 65536"/>
                  <a:gd name="T17" fmla="*/ 0 60000 65536"/>
                  <a:gd name="T18" fmla="*/ 0 w 2088"/>
                  <a:gd name="T19" fmla="*/ 0 h 196"/>
                  <a:gd name="T20" fmla="*/ 2088 w 2088"/>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8" h="196">
                    <a:moveTo>
                      <a:pt x="0" y="75"/>
                    </a:moveTo>
                    <a:lnTo>
                      <a:pt x="1685" y="196"/>
                    </a:lnTo>
                    <a:lnTo>
                      <a:pt x="2088"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13" name="Freeform 768"/>
              <p:cNvSpPr>
                <a:spLocks/>
              </p:cNvSpPr>
              <p:nvPr/>
            </p:nvSpPr>
            <p:spPr bwMode="auto">
              <a:xfrm>
                <a:off x="1844" y="2236"/>
                <a:ext cx="192" cy="16"/>
              </a:xfrm>
              <a:custGeom>
                <a:avLst/>
                <a:gdLst>
                  <a:gd name="T0" fmla="*/ 0 w 1535"/>
                  <a:gd name="T1" fmla="*/ 0 h 125"/>
                  <a:gd name="T2" fmla="*/ 0 w 1535"/>
                  <a:gd name="T3" fmla="*/ 0 h 125"/>
                  <a:gd name="T4" fmla="*/ 2 w 1535"/>
                  <a:gd name="T5" fmla="*/ 0 h 125"/>
                  <a:gd name="T6" fmla="*/ 3 w 1535"/>
                  <a:gd name="T7" fmla="*/ 0 h 125"/>
                  <a:gd name="T8" fmla="*/ 3 w 1535"/>
                  <a:gd name="T9" fmla="*/ 0 h 125"/>
                  <a:gd name="T10" fmla="*/ 3 w 1535"/>
                  <a:gd name="T11" fmla="*/ 0 h 125"/>
                  <a:gd name="T12" fmla="*/ 3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78" name="Group 769"/>
            <p:cNvGrpSpPr>
              <a:grpSpLocks/>
            </p:cNvGrpSpPr>
            <p:nvPr/>
          </p:nvGrpSpPr>
          <p:grpSpPr bwMode="auto">
            <a:xfrm>
              <a:off x="1997" y="2099"/>
              <a:ext cx="48" cy="150"/>
              <a:chOff x="1997" y="2099"/>
              <a:chExt cx="48" cy="150"/>
            </a:xfrm>
          </p:grpSpPr>
          <p:grpSp>
            <p:nvGrpSpPr>
              <p:cNvPr id="129682" name="Group 770"/>
              <p:cNvGrpSpPr>
                <a:grpSpLocks/>
              </p:cNvGrpSpPr>
              <p:nvPr/>
            </p:nvGrpSpPr>
            <p:grpSpPr bwMode="auto">
              <a:xfrm>
                <a:off x="2016" y="2118"/>
                <a:ext cx="29" cy="125"/>
                <a:chOff x="2016" y="2118"/>
                <a:chExt cx="29" cy="125"/>
              </a:xfrm>
            </p:grpSpPr>
            <p:sp>
              <p:nvSpPr>
                <p:cNvPr id="129686" name="Freeform 771"/>
                <p:cNvSpPr>
                  <a:spLocks/>
                </p:cNvSpPr>
                <p:nvPr/>
              </p:nvSpPr>
              <p:spPr bwMode="auto">
                <a:xfrm>
                  <a:off x="2016" y="2118"/>
                  <a:ext cx="29" cy="125"/>
                </a:xfrm>
                <a:custGeom>
                  <a:avLst/>
                  <a:gdLst>
                    <a:gd name="T0" fmla="*/ 0 w 232"/>
                    <a:gd name="T1" fmla="*/ 0 h 999"/>
                    <a:gd name="T2" fmla="*/ 1 w 232"/>
                    <a:gd name="T3" fmla="*/ 0 h 999"/>
                    <a:gd name="T4" fmla="*/ 0 w 232"/>
                    <a:gd name="T5" fmla="*/ 1 h 999"/>
                    <a:gd name="T6" fmla="*/ 0 w 232"/>
                    <a:gd name="T7" fmla="*/ 2 h 999"/>
                    <a:gd name="T8" fmla="*/ 0 w 232"/>
                    <a:gd name="T9" fmla="*/ 2 h 999"/>
                    <a:gd name="T10" fmla="*/ 0 w 232"/>
                    <a:gd name="T11" fmla="*/ 0 h 999"/>
                    <a:gd name="T12" fmla="*/ 0 60000 65536"/>
                    <a:gd name="T13" fmla="*/ 0 60000 65536"/>
                    <a:gd name="T14" fmla="*/ 0 60000 65536"/>
                    <a:gd name="T15" fmla="*/ 0 60000 65536"/>
                    <a:gd name="T16" fmla="*/ 0 60000 65536"/>
                    <a:gd name="T17" fmla="*/ 0 60000 65536"/>
                    <a:gd name="T18" fmla="*/ 0 w 232"/>
                    <a:gd name="T19" fmla="*/ 0 h 999"/>
                    <a:gd name="T20" fmla="*/ 232 w 232"/>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2" h="999">
                      <a:moveTo>
                        <a:pt x="22" y="0"/>
                      </a:moveTo>
                      <a:lnTo>
                        <a:pt x="232" y="82"/>
                      </a:lnTo>
                      <a:lnTo>
                        <a:pt x="213" y="472"/>
                      </a:lnTo>
                      <a:lnTo>
                        <a:pt x="190" y="942"/>
                      </a:lnTo>
                      <a:lnTo>
                        <a:pt x="0" y="99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687" name="Group 772"/>
                <p:cNvGrpSpPr>
                  <a:grpSpLocks/>
                </p:cNvGrpSpPr>
                <p:nvPr/>
              </p:nvGrpSpPr>
              <p:grpSpPr bwMode="auto">
                <a:xfrm>
                  <a:off x="2016" y="2124"/>
                  <a:ext cx="29" cy="105"/>
                  <a:chOff x="2016" y="2124"/>
                  <a:chExt cx="29" cy="105"/>
                </a:xfrm>
              </p:grpSpPr>
              <p:grpSp>
                <p:nvGrpSpPr>
                  <p:cNvPr id="129688" name="Group 773"/>
                  <p:cNvGrpSpPr>
                    <a:grpSpLocks/>
                  </p:cNvGrpSpPr>
                  <p:nvPr/>
                </p:nvGrpSpPr>
                <p:grpSpPr bwMode="auto">
                  <a:xfrm>
                    <a:off x="2016" y="2124"/>
                    <a:ext cx="29" cy="105"/>
                    <a:chOff x="2016" y="2124"/>
                    <a:chExt cx="29" cy="105"/>
                  </a:xfrm>
                </p:grpSpPr>
                <p:grpSp>
                  <p:nvGrpSpPr>
                    <p:cNvPr id="129690" name="Group 774"/>
                    <p:cNvGrpSpPr>
                      <a:grpSpLocks/>
                    </p:cNvGrpSpPr>
                    <p:nvPr/>
                  </p:nvGrpSpPr>
                  <p:grpSpPr bwMode="auto">
                    <a:xfrm>
                      <a:off x="2016" y="2124"/>
                      <a:ext cx="29" cy="63"/>
                      <a:chOff x="2016" y="2124"/>
                      <a:chExt cx="29" cy="63"/>
                    </a:xfrm>
                  </p:grpSpPr>
                  <p:grpSp>
                    <p:nvGrpSpPr>
                      <p:cNvPr id="129700" name="Group 775"/>
                      <p:cNvGrpSpPr>
                        <a:grpSpLocks/>
                      </p:cNvGrpSpPr>
                      <p:nvPr/>
                    </p:nvGrpSpPr>
                    <p:grpSpPr bwMode="auto">
                      <a:xfrm>
                        <a:off x="2018" y="2124"/>
                        <a:ext cx="27" cy="33"/>
                        <a:chOff x="2018" y="2124"/>
                        <a:chExt cx="27" cy="33"/>
                      </a:xfrm>
                    </p:grpSpPr>
                    <p:sp>
                      <p:nvSpPr>
                        <p:cNvPr id="129706" name="Line 776"/>
                        <p:cNvSpPr>
                          <a:spLocks noChangeShapeType="1"/>
                        </p:cNvSpPr>
                        <p:nvPr/>
                      </p:nvSpPr>
                      <p:spPr bwMode="auto">
                        <a:xfrm>
                          <a:off x="2019"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7" name="Line 777"/>
                        <p:cNvSpPr>
                          <a:spLocks noChangeShapeType="1"/>
                        </p:cNvSpPr>
                        <p:nvPr/>
                      </p:nvSpPr>
                      <p:spPr bwMode="auto">
                        <a:xfrm>
                          <a:off x="2018" y="2129"/>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8" name="Line 778"/>
                        <p:cNvSpPr>
                          <a:spLocks noChangeShapeType="1"/>
                        </p:cNvSpPr>
                        <p:nvPr/>
                      </p:nvSpPr>
                      <p:spPr bwMode="auto">
                        <a:xfrm>
                          <a:off x="2019"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9" name="Line 779"/>
                        <p:cNvSpPr>
                          <a:spLocks noChangeShapeType="1"/>
                        </p:cNvSpPr>
                        <p:nvPr/>
                      </p:nvSpPr>
                      <p:spPr bwMode="auto">
                        <a:xfrm>
                          <a:off x="2018" y="2140"/>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0" name="Line 780"/>
                        <p:cNvSpPr>
                          <a:spLocks noChangeShapeType="1"/>
                        </p:cNvSpPr>
                        <p:nvPr/>
                      </p:nvSpPr>
                      <p:spPr bwMode="auto">
                        <a:xfrm>
                          <a:off x="2018"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1" name="Line 781"/>
                        <p:cNvSpPr>
                          <a:spLocks noChangeShapeType="1"/>
                        </p:cNvSpPr>
                        <p:nvPr/>
                      </p:nvSpPr>
                      <p:spPr bwMode="auto">
                        <a:xfrm>
                          <a:off x="2018"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701" name="Line 782"/>
                      <p:cNvSpPr>
                        <a:spLocks noChangeShapeType="1"/>
                      </p:cNvSpPr>
                      <p:nvPr/>
                    </p:nvSpPr>
                    <p:spPr bwMode="auto">
                      <a:xfrm>
                        <a:off x="2016"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2" name="Line 783"/>
                      <p:cNvSpPr>
                        <a:spLocks noChangeShapeType="1"/>
                      </p:cNvSpPr>
                      <p:nvPr/>
                    </p:nvSpPr>
                    <p:spPr bwMode="auto">
                      <a:xfrm>
                        <a:off x="2016"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3" name="Line 784"/>
                      <p:cNvSpPr>
                        <a:spLocks noChangeShapeType="1"/>
                      </p:cNvSpPr>
                      <p:nvPr/>
                    </p:nvSpPr>
                    <p:spPr bwMode="auto">
                      <a:xfrm>
                        <a:off x="2016"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4" name="Line 785"/>
                      <p:cNvSpPr>
                        <a:spLocks noChangeShapeType="1"/>
                      </p:cNvSpPr>
                      <p:nvPr/>
                    </p:nvSpPr>
                    <p:spPr bwMode="auto">
                      <a:xfrm>
                        <a:off x="2016"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5" name="Line 786"/>
                      <p:cNvSpPr>
                        <a:spLocks noChangeShapeType="1"/>
                      </p:cNvSpPr>
                      <p:nvPr/>
                    </p:nvSpPr>
                    <p:spPr bwMode="auto">
                      <a:xfrm>
                        <a:off x="2016"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91" name="Group 787"/>
                    <p:cNvGrpSpPr>
                      <a:grpSpLocks/>
                    </p:cNvGrpSpPr>
                    <p:nvPr/>
                  </p:nvGrpSpPr>
                  <p:grpSpPr bwMode="auto">
                    <a:xfrm>
                      <a:off x="2016" y="2190"/>
                      <a:ext cx="25" cy="39"/>
                      <a:chOff x="2016" y="2190"/>
                      <a:chExt cx="25" cy="39"/>
                    </a:xfrm>
                  </p:grpSpPr>
                  <p:sp>
                    <p:nvSpPr>
                      <p:cNvPr id="129692" name="Line 788"/>
                      <p:cNvSpPr>
                        <a:spLocks noChangeShapeType="1"/>
                      </p:cNvSpPr>
                      <p:nvPr/>
                    </p:nvSpPr>
                    <p:spPr bwMode="auto">
                      <a:xfrm>
                        <a:off x="2016"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3" name="Line 789"/>
                      <p:cNvSpPr>
                        <a:spLocks noChangeShapeType="1"/>
                      </p:cNvSpPr>
                      <p:nvPr/>
                    </p:nvSpPr>
                    <p:spPr bwMode="auto">
                      <a:xfrm>
                        <a:off x="2017"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4" name="Line 790"/>
                      <p:cNvSpPr>
                        <a:spLocks noChangeShapeType="1"/>
                      </p:cNvSpPr>
                      <p:nvPr/>
                    </p:nvSpPr>
                    <p:spPr bwMode="auto">
                      <a:xfrm>
                        <a:off x="2016"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5" name="Line 791"/>
                      <p:cNvSpPr>
                        <a:spLocks noChangeShapeType="1"/>
                      </p:cNvSpPr>
                      <p:nvPr/>
                    </p:nvSpPr>
                    <p:spPr bwMode="auto">
                      <a:xfrm flipV="1">
                        <a:off x="2016"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6" name="Line 792"/>
                      <p:cNvSpPr>
                        <a:spLocks noChangeShapeType="1"/>
                      </p:cNvSpPr>
                      <p:nvPr/>
                    </p:nvSpPr>
                    <p:spPr bwMode="auto">
                      <a:xfrm flipV="1">
                        <a:off x="2016"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7" name="Line 793"/>
                      <p:cNvSpPr>
                        <a:spLocks noChangeShapeType="1"/>
                      </p:cNvSpPr>
                      <p:nvPr/>
                    </p:nvSpPr>
                    <p:spPr bwMode="auto">
                      <a:xfrm flipV="1">
                        <a:off x="2016"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8" name="Line 794"/>
                      <p:cNvSpPr>
                        <a:spLocks noChangeShapeType="1"/>
                      </p:cNvSpPr>
                      <p:nvPr/>
                    </p:nvSpPr>
                    <p:spPr bwMode="auto">
                      <a:xfrm flipV="1">
                        <a:off x="2016"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9" name="Line 795"/>
                      <p:cNvSpPr>
                        <a:spLocks noChangeShapeType="1"/>
                      </p:cNvSpPr>
                      <p:nvPr/>
                    </p:nvSpPr>
                    <p:spPr bwMode="auto">
                      <a:xfrm flipV="1">
                        <a:off x="2016"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689" name="Line 796"/>
                  <p:cNvSpPr>
                    <a:spLocks noChangeShapeType="1"/>
                  </p:cNvSpPr>
                  <p:nvPr/>
                </p:nvSpPr>
                <p:spPr bwMode="auto">
                  <a:xfrm>
                    <a:off x="2017"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683" name="Group 797"/>
              <p:cNvGrpSpPr>
                <a:grpSpLocks/>
              </p:cNvGrpSpPr>
              <p:nvPr/>
            </p:nvGrpSpPr>
            <p:grpSpPr bwMode="auto">
              <a:xfrm>
                <a:off x="1997" y="2099"/>
                <a:ext cx="27" cy="150"/>
                <a:chOff x="1997" y="2099"/>
                <a:chExt cx="27" cy="150"/>
              </a:xfrm>
            </p:grpSpPr>
            <p:sp>
              <p:nvSpPr>
                <p:cNvPr id="129684" name="Freeform 798"/>
                <p:cNvSpPr>
                  <a:spLocks/>
                </p:cNvSpPr>
                <p:nvPr/>
              </p:nvSpPr>
              <p:spPr bwMode="auto">
                <a:xfrm>
                  <a:off x="1997" y="2099"/>
                  <a:ext cx="26" cy="150"/>
                </a:xfrm>
                <a:custGeom>
                  <a:avLst/>
                  <a:gdLst>
                    <a:gd name="T0" fmla="*/ 0 w 203"/>
                    <a:gd name="T1" fmla="*/ 0 h 1193"/>
                    <a:gd name="T2" fmla="*/ 0 w 203"/>
                    <a:gd name="T3" fmla="*/ 0 h 1193"/>
                    <a:gd name="T4" fmla="*/ 0 w 203"/>
                    <a:gd name="T5" fmla="*/ 0 h 1193"/>
                    <a:gd name="T6" fmla="*/ 0 w 203"/>
                    <a:gd name="T7" fmla="*/ 2 h 1193"/>
                    <a:gd name="T8" fmla="*/ 0 w 203"/>
                    <a:gd name="T9" fmla="*/ 2 h 1193"/>
                    <a:gd name="T10" fmla="*/ 0 w 203"/>
                    <a:gd name="T11" fmla="*/ 2 h 1193"/>
                    <a:gd name="T12" fmla="*/ 0 w 203"/>
                    <a:gd name="T13" fmla="*/ 2 h 1193"/>
                    <a:gd name="T14" fmla="*/ 0 w 203"/>
                    <a:gd name="T15" fmla="*/ 2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85" name="Arc 799"/>
                <p:cNvSpPr>
                  <a:spLocks/>
                </p:cNvSpPr>
                <p:nvPr/>
              </p:nvSpPr>
              <p:spPr bwMode="auto">
                <a:xfrm>
                  <a:off x="2021" y="2107"/>
                  <a:ext cx="3"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579" name="Group 800"/>
            <p:cNvGrpSpPr>
              <a:grpSpLocks/>
            </p:cNvGrpSpPr>
            <p:nvPr/>
          </p:nvGrpSpPr>
          <p:grpSpPr bwMode="auto">
            <a:xfrm>
              <a:off x="2007" y="2324"/>
              <a:ext cx="81" cy="32"/>
              <a:chOff x="2007" y="2324"/>
              <a:chExt cx="81" cy="32"/>
            </a:xfrm>
          </p:grpSpPr>
          <p:sp>
            <p:nvSpPr>
              <p:cNvPr id="129671" name="Freeform 801"/>
              <p:cNvSpPr>
                <a:spLocks/>
              </p:cNvSpPr>
              <p:nvPr/>
            </p:nvSpPr>
            <p:spPr bwMode="auto">
              <a:xfrm>
                <a:off x="2007" y="2324"/>
                <a:ext cx="81" cy="21"/>
              </a:xfrm>
              <a:custGeom>
                <a:avLst/>
                <a:gdLst>
                  <a:gd name="T0" fmla="*/ 0 w 646"/>
                  <a:gd name="T1" fmla="*/ 0 h 168"/>
                  <a:gd name="T2" fmla="*/ 0 w 646"/>
                  <a:gd name="T3" fmla="*/ 0 h 168"/>
                  <a:gd name="T4" fmla="*/ 0 w 646"/>
                  <a:gd name="T5" fmla="*/ 0 h 168"/>
                  <a:gd name="T6" fmla="*/ 1 w 646"/>
                  <a:gd name="T7" fmla="*/ 0 h 168"/>
                  <a:gd name="T8" fmla="*/ 1 w 646"/>
                  <a:gd name="T9" fmla="*/ 0 h 168"/>
                  <a:gd name="T10" fmla="*/ 1 w 646"/>
                  <a:gd name="T11" fmla="*/ 0 h 168"/>
                  <a:gd name="T12" fmla="*/ 1 w 646"/>
                  <a:gd name="T13" fmla="*/ 0 h 168"/>
                  <a:gd name="T14" fmla="*/ 1 w 646"/>
                  <a:gd name="T15" fmla="*/ 0 h 168"/>
                  <a:gd name="T16" fmla="*/ 1 w 646"/>
                  <a:gd name="T17" fmla="*/ 0 h 168"/>
                  <a:gd name="T18" fmla="*/ 1 w 646"/>
                  <a:gd name="T19" fmla="*/ 0 h 168"/>
                  <a:gd name="T20" fmla="*/ 1 w 646"/>
                  <a:gd name="T21" fmla="*/ 0 h 168"/>
                  <a:gd name="T22" fmla="*/ 1 w 646"/>
                  <a:gd name="T23" fmla="*/ 0 h 168"/>
                  <a:gd name="T24" fmla="*/ 1 w 646"/>
                  <a:gd name="T25" fmla="*/ 0 h 168"/>
                  <a:gd name="T26" fmla="*/ 1 w 646"/>
                  <a:gd name="T27" fmla="*/ 0 h 168"/>
                  <a:gd name="T28" fmla="*/ 1 w 646"/>
                  <a:gd name="T29" fmla="*/ 0 h 168"/>
                  <a:gd name="T30" fmla="*/ 1 w 646"/>
                  <a:gd name="T31" fmla="*/ 0 h 168"/>
                  <a:gd name="T32" fmla="*/ 1 w 646"/>
                  <a:gd name="T33" fmla="*/ 0 h 168"/>
                  <a:gd name="T34" fmla="*/ 1 w 646"/>
                  <a:gd name="T35" fmla="*/ 0 h 168"/>
                  <a:gd name="T36" fmla="*/ 1 w 646"/>
                  <a:gd name="T37" fmla="*/ 0 h 168"/>
                  <a:gd name="T38" fmla="*/ 1 w 646"/>
                  <a:gd name="T39" fmla="*/ 0 h 168"/>
                  <a:gd name="T40" fmla="*/ 1 w 646"/>
                  <a:gd name="T41" fmla="*/ 0 h 168"/>
                  <a:gd name="T42" fmla="*/ 1 w 646"/>
                  <a:gd name="T43" fmla="*/ 0 h 168"/>
                  <a:gd name="T44" fmla="*/ 1 w 646"/>
                  <a:gd name="T45" fmla="*/ 0 h 168"/>
                  <a:gd name="T46" fmla="*/ 1 w 646"/>
                  <a:gd name="T47" fmla="*/ 0 h 168"/>
                  <a:gd name="T48" fmla="*/ 1 w 646"/>
                  <a:gd name="T49" fmla="*/ 0 h 168"/>
                  <a:gd name="T50" fmla="*/ 1 w 646"/>
                  <a:gd name="T51" fmla="*/ 0 h 168"/>
                  <a:gd name="T52" fmla="*/ 1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672" name="Group 802"/>
              <p:cNvGrpSpPr>
                <a:grpSpLocks/>
              </p:cNvGrpSpPr>
              <p:nvPr/>
            </p:nvGrpSpPr>
            <p:grpSpPr bwMode="auto">
              <a:xfrm>
                <a:off x="2011" y="2335"/>
                <a:ext cx="56" cy="21"/>
                <a:chOff x="2011" y="2335"/>
                <a:chExt cx="56" cy="21"/>
              </a:xfrm>
            </p:grpSpPr>
            <p:grpSp>
              <p:nvGrpSpPr>
                <p:cNvPr id="129673" name="Group 803"/>
                <p:cNvGrpSpPr>
                  <a:grpSpLocks/>
                </p:cNvGrpSpPr>
                <p:nvPr/>
              </p:nvGrpSpPr>
              <p:grpSpPr bwMode="auto">
                <a:xfrm>
                  <a:off x="2011" y="2335"/>
                  <a:ext cx="56" cy="21"/>
                  <a:chOff x="2011" y="2335"/>
                  <a:chExt cx="56" cy="21"/>
                </a:xfrm>
              </p:grpSpPr>
              <p:sp>
                <p:nvSpPr>
                  <p:cNvPr id="129678" name="Freeform 804"/>
                  <p:cNvSpPr>
                    <a:spLocks/>
                  </p:cNvSpPr>
                  <p:nvPr/>
                </p:nvSpPr>
                <p:spPr bwMode="auto">
                  <a:xfrm>
                    <a:off x="2011"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79" name="Freeform 805"/>
                  <p:cNvSpPr>
                    <a:spLocks/>
                  </p:cNvSpPr>
                  <p:nvPr/>
                </p:nvSpPr>
                <p:spPr bwMode="auto">
                  <a:xfrm>
                    <a:off x="2011" y="2343"/>
                    <a:ext cx="25" cy="13"/>
                  </a:xfrm>
                  <a:custGeom>
                    <a:avLst/>
                    <a:gdLst>
                      <a:gd name="T0" fmla="*/ 0 w 200"/>
                      <a:gd name="T1" fmla="*/ 0 h 107"/>
                      <a:gd name="T2" fmla="*/ 0 w 200"/>
                      <a:gd name="T3" fmla="*/ 0 h 107"/>
                      <a:gd name="T4" fmla="*/ 0 w 200"/>
                      <a:gd name="T5" fmla="*/ 0 h 107"/>
                      <a:gd name="T6" fmla="*/ 0 w 200"/>
                      <a:gd name="T7" fmla="*/ 0 h 107"/>
                      <a:gd name="T8" fmla="*/ 0 w 200"/>
                      <a:gd name="T9" fmla="*/ 0 h 107"/>
                      <a:gd name="T10" fmla="*/ 0 w 200"/>
                      <a:gd name="T11" fmla="*/ 0 h 107"/>
                      <a:gd name="T12" fmla="*/ 0 60000 65536"/>
                      <a:gd name="T13" fmla="*/ 0 60000 65536"/>
                      <a:gd name="T14" fmla="*/ 0 60000 65536"/>
                      <a:gd name="T15" fmla="*/ 0 60000 65536"/>
                      <a:gd name="T16" fmla="*/ 0 60000 65536"/>
                      <a:gd name="T17" fmla="*/ 0 60000 65536"/>
                      <a:gd name="T18" fmla="*/ 0 w 200"/>
                      <a:gd name="T19" fmla="*/ 0 h 107"/>
                      <a:gd name="T20" fmla="*/ 200 w 200"/>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0" h="107">
                        <a:moveTo>
                          <a:pt x="0" y="0"/>
                        </a:moveTo>
                        <a:lnTo>
                          <a:pt x="0" y="59"/>
                        </a:lnTo>
                        <a:lnTo>
                          <a:pt x="2" y="59"/>
                        </a:lnTo>
                        <a:lnTo>
                          <a:pt x="200" y="107"/>
                        </a:lnTo>
                        <a:lnTo>
                          <a:pt x="200"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80" name="Freeform 806"/>
                  <p:cNvSpPr>
                    <a:spLocks/>
                  </p:cNvSpPr>
                  <p:nvPr/>
                </p:nvSpPr>
                <p:spPr bwMode="auto">
                  <a:xfrm>
                    <a:off x="2036" y="2339"/>
                    <a:ext cx="31" cy="17"/>
                  </a:xfrm>
                  <a:custGeom>
                    <a:avLst/>
                    <a:gdLst>
                      <a:gd name="T0" fmla="*/ 0 w 255"/>
                      <a:gd name="T1" fmla="*/ 0 h 137"/>
                      <a:gd name="T2" fmla="*/ 0 w 255"/>
                      <a:gd name="T3" fmla="*/ 0 h 137"/>
                      <a:gd name="T4" fmla="*/ 0 w 255"/>
                      <a:gd name="T5" fmla="*/ 0 h 137"/>
                      <a:gd name="T6" fmla="*/ 0 w 255"/>
                      <a:gd name="T7" fmla="*/ 0 h 137"/>
                      <a:gd name="T8" fmla="*/ 0 w 255"/>
                      <a:gd name="T9" fmla="*/ 0 h 137"/>
                      <a:gd name="T10" fmla="*/ 0 w 255"/>
                      <a:gd name="T11" fmla="*/ 0 h 137"/>
                      <a:gd name="T12" fmla="*/ 0 60000 65536"/>
                      <a:gd name="T13" fmla="*/ 0 60000 65536"/>
                      <a:gd name="T14" fmla="*/ 0 60000 65536"/>
                      <a:gd name="T15" fmla="*/ 0 60000 65536"/>
                      <a:gd name="T16" fmla="*/ 0 60000 65536"/>
                      <a:gd name="T17" fmla="*/ 0 60000 65536"/>
                      <a:gd name="T18" fmla="*/ 0 w 255"/>
                      <a:gd name="T19" fmla="*/ 0 h 137"/>
                      <a:gd name="T20" fmla="*/ 255 w 255"/>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5" h="137">
                        <a:moveTo>
                          <a:pt x="0" y="74"/>
                        </a:moveTo>
                        <a:lnTo>
                          <a:pt x="82" y="0"/>
                        </a:lnTo>
                        <a:lnTo>
                          <a:pt x="255" y="20"/>
                        </a:lnTo>
                        <a:lnTo>
                          <a:pt x="255"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81" name="Freeform 807"/>
                  <p:cNvSpPr>
                    <a:spLocks/>
                  </p:cNvSpPr>
                  <p:nvPr/>
                </p:nvSpPr>
                <p:spPr bwMode="auto">
                  <a:xfrm>
                    <a:off x="2020" y="2335"/>
                    <a:ext cx="47" cy="7"/>
                  </a:xfrm>
                  <a:custGeom>
                    <a:avLst/>
                    <a:gdLst>
                      <a:gd name="T0" fmla="*/ 0 w 382"/>
                      <a:gd name="T1" fmla="*/ 0 h 57"/>
                      <a:gd name="T2" fmla="*/ 0 w 382"/>
                      <a:gd name="T3" fmla="*/ 0 h 57"/>
                      <a:gd name="T4" fmla="*/ 1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674" name="Group 808"/>
                <p:cNvGrpSpPr>
                  <a:grpSpLocks/>
                </p:cNvGrpSpPr>
                <p:nvPr/>
              </p:nvGrpSpPr>
              <p:grpSpPr bwMode="auto">
                <a:xfrm>
                  <a:off x="2011" y="2341"/>
                  <a:ext cx="56" cy="9"/>
                  <a:chOff x="2011" y="2341"/>
                  <a:chExt cx="56" cy="9"/>
                </a:xfrm>
              </p:grpSpPr>
              <p:sp>
                <p:nvSpPr>
                  <p:cNvPr id="129675" name="Line 809"/>
                  <p:cNvSpPr>
                    <a:spLocks noChangeShapeType="1"/>
                  </p:cNvSpPr>
                  <p:nvPr/>
                </p:nvSpPr>
                <p:spPr bwMode="auto">
                  <a:xfrm>
                    <a:off x="2011"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76" name="Line 810"/>
                  <p:cNvSpPr>
                    <a:spLocks noChangeShapeType="1"/>
                  </p:cNvSpPr>
                  <p:nvPr/>
                </p:nvSpPr>
                <p:spPr bwMode="auto">
                  <a:xfrm flipV="1">
                    <a:off x="2036"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77" name="Line 811"/>
                  <p:cNvSpPr>
                    <a:spLocks noChangeShapeType="1"/>
                  </p:cNvSpPr>
                  <p:nvPr/>
                </p:nvSpPr>
                <p:spPr bwMode="auto">
                  <a:xfrm>
                    <a:off x="2047"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580" name="Freeform 812"/>
            <p:cNvSpPr>
              <a:spLocks/>
            </p:cNvSpPr>
            <p:nvPr/>
          </p:nvSpPr>
          <p:spPr bwMode="auto">
            <a:xfrm>
              <a:off x="1996" y="2284"/>
              <a:ext cx="49" cy="46"/>
            </a:xfrm>
            <a:custGeom>
              <a:avLst/>
              <a:gdLst>
                <a:gd name="T0" fmla="*/ 0 w 392"/>
                <a:gd name="T1" fmla="*/ 0 h 366"/>
                <a:gd name="T2" fmla="*/ 1 w 392"/>
                <a:gd name="T3" fmla="*/ 0 h 366"/>
                <a:gd name="T4" fmla="*/ 1 w 392"/>
                <a:gd name="T5" fmla="*/ 0 h 366"/>
                <a:gd name="T6" fmla="*/ 0 w 392"/>
                <a:gd name="T7" fmla="*/ 1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81" name="Freeform 813"/>
            <p:cNvSpPr>
              <a:spLocks/>
            </p:cNvSpPr>
            <p:nvPr/>
          </p:nvSpPr>
          <p:spPr bwMode="auto">
            <a:xfrm>
              <a:off x="1995" y="2241"/>
              <a:ext cx="51" cy="68"/>
            </a:xfrm>
            <a:custGeom>
              <a:avLst/>
              <a:gdLst>
                <a:gd name="T0" fmla="*/ 0 w 405"/>
                <a:gd name="T1" fmla="*/ 0 h 542"/>
                <a:gd name="T2" fmla="*/ 1 w 405"/>
                <a:gd name="T3" fmla="*/ 0 h 542"/>
                <a:gd name="T4" fmla="*/ 1 w 405"/>
                <a:gd name="T5" fmla="*/ 1 h 542"/>
                <a:gd name="T6" fmla="*/ 0 w 405"/>
                <a:gd name="T7" fmla="*/ 1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82" name="Freeform 814"/>
            <p:cNvSpPr>
              <a:spLocks/>
            </p:cNvSpPr>
            <p:nvPr/>
          </p:nvSpPr>
          <p:spPr bwMode="auto">
            <a:xfrm>
              <a:off x="1859" y="2120"/>
              <a:ext cx="124" cy="104"/>
            </a:xfrm>
            <a:custGeom>
              <a:avLst/>
              <a:gdLst>
                <a:gd name="T0" fmla="*/ 0 w 999"/>
                <a:gd name="T1" fmla="*/ 0 h 828"/>
                <a:gd name="T2" fmla="*/ 2 w 999"/>
                <a:gd name="T3" fmla="*/ 0 h 828"/>
                <a:gd name="T4" fmla="*/ 2 w 999"/>
                <a:gd name="T5" fmla="*/ 2 h 828"/>
                <a:gd name="T6" fmla="*/ 0 w 999"/>
                <a:gd name="T7" fmla="*/ 2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83" name="Freeform 815"/>
            <p:cNvSpPr>
              <a:spLocks/>
            </p:cNvSpPr>
            <p:nvPr/>
          </p:nvSpPr>
          <p:spPr bwMode="auto">
            <a:xfrm>
              <a:off x="1777" y="2294"/>
              <a:ext cx="233" cy="47"/>
            </a:xfrm>
            <a:custGeom>
              <a:avLst/>
              <a:gdLst>
                <a:gd name="T0" fmla="*/ 1 w 1860"/>
                <a:gd name="T1" fmla="*/ 0 h 377"/>
                <a:gd name="T2" fmla="*/ 4 w 1860"/>
                <a:gd name="T3" fmla="*/ 0 h 377"/>
                <a:gd name="T4" fmla="*/ 3 w 1860"/>
                <a:gd name="T5" fmla="*/ 0 h 377"/>
                <a:gd name="T6" fmla="*/ 3 w 1860"/>
                <a:gd name="T7" fmla="*/ 1 h 377"/>
                <a:gd name="T8" fmla="*/ 0 w 1860"/>
                <a:gd name="T9" fmla="*/ 0 h 377"/>
                <a:gd name="T10" fmla="*/ 0 w 1860"/>
                <a:gd name="T11" fmla="*/ 0 h 377"/>
                <a:gd name="T12" fmla="*/ 1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84" name="Group 816"/>
            <p:cNvGrpSpPr>
              <a:grpSpLocks/>
            </p:cNvGrpSpPr>
            <p:nvPr/>
          </p:nvGrpSpPr>
          <p:grpSpPr bwMode="auto">
            <a:xfrm>
              <a:off x="1995" y="2245"/>
              <a:ext cx="50" cy="60"/>
              <a:chOff x="1995" y="2245"/>
              <a:chExt cx="50" cy="60"/>
            </a:xfrm>
          </p:grpSpPr>
          <p:sp>
            <p:nvSpPr>
              <p:cNvPr id="129662" name="Line 817"/>
              <p:cNvSpPr>
                <a:spLocks noChangeShapeType="1"/>
              </p:cNvSpPr>
              <p:nvPr/>
            </p:nvSpPr>
            <p:spPr bwMode="auto">
              <a:xfrm flipV="1">
                <a:off x="1995"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3" name="Line 818"/>
              <p:cNvSpPr>
                <a:spLocks noChangeShapeType="1"/>
              </p:cNvSpPr>
              <p:nvPr/>
            </p:nvSpPr>
            <p:spPr bwMode="auto">
              <a:xfrm flipV="1">
                <a:off x="2004"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4" name="Line 819"/>
              <p:cNvSpPr>
                <a:spLocks noChangeShapeType="1"/>
              </p:cNvSpPr>
              <p:nvPr/>
            </p:nvSpPr>
            <p:spPr bwMode="auto">
              <a:xfrm flipV="1">
                <a:off x="2004"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5" name="Line 820"/>
              <p:cNvSpPr>
                <a:spLocks noChangeShapeType="1"/>
              </p:cNvSpPr>
              <p:nvPr/>
            </p:nvSpPr>
            <p:spPr bwMode="auto">
              <a:xfrm flipV="1">
                <a:off x="2004"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6" name="Line 821"/>
              <p:cNvSpPr>
                <a:spLocks noChangeShapeType="1"/>
              </p:cNvSpPr>
              <p:nvPr/>
            </p:nvSpPr>
            <p:spPr bwMode="auto">
              <a:xfrm flipV="1">
                <a:off x="2004"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7" name="Line 822"/>
              <p:cNvSpPr>
                <a:spLocks noChangeShapeType="1"/>
              </p:cNvSpPr>
              <p:nvPr/>
            </p:nvSpPr>
            <p:spPr bwMode="auto">
              <a:xfrm flipV="1">
                <a:off x="2004"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8" name="Line 823"/>
              <p:cNvSpPr>
                <a:spLocks noChangeShapeType="1"/>
              </p:cNvSpPr>
              <p:nvPr/>
            </p:nvSpPr>
            <p:spPr bwMode="auto">
              <a:xfrm flipV="1">
                <a:off x="2004"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9" name="Line 824"/>
              <p:cNvSpPr>
                <a:spLocks noChangeShapeType="1"/>
              </p:cNvSpPr>
              <p:nvPr/>
            </p:nvSpPr>
            <p:spPr bwMode="auto">
              <a:xfrm flipV="1">
                <a:off x="2004"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70" name="Line 825"/>
              <p:cNvSpPr>
                <a:spLocks noChangeShapeType="1"/>
              </p:cNvSpPr>
              <p:nvPr/>
            </p:nvSpPr>
            <p:spPr bwMode="auto">
              <a:xfrm flipH="1">
                <a:off x="2004"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585" name="Group 826"/>
            <p:cNvGrpSpPr>
              <a:grpSpLocks/>
            </p:cNvGrpSpPr>
            <p:nvPr/>
          </p:nvGrpSpPr>
          <p:grpSpPr bwMode="auto">
            <a:xfrm>
              <a:off x="1841" y="2096"/>
              <a:ext cx="165" cy="153"/>
              <a:chOff x="1841" y="2096"/>
              <a:chExt cx="165" cy="153"/>
            </a:xfrm>
          </p:grpSpPr>
          <p:grpSp>
            <p:nvGrpSpPr>
              <p:cNvPr id="129645" name="Group 827"/>
              <p:cNvGrpSpPr>
                <a:grpSpLocks/>
              </p:cNvGrpSpPr>
              <p:nvPr/>
            </p:nvGrpSpPr>
            <p:grpSpPr bwMode="auto">
              <a:xfrm>
                <a:off x="1841" y="2096"/>
                <a:ext cx="165" cy="153"/>
                <a:chOff x="1841" y="2096"/>
                <a:chExt cx="165" cy="153"/>
              </a:xfrm>
            </p:grpSpPr>
            <p:grpSp>
              <p:nvGrpSpPr>
                <p:cNvPr id="129647" name="Group 828"/>
                <p:cNvGrpSpPr>
                  <a:grpSpLocks/>
                </p:cNvGrpSpPr>
                <p:nvPr/>
              </p:nvGrpSpPr>
              <p:grpSpPr bwMode="auto">
                <a:xfrm>
                  <a:off x="1841" y="2096"/>
                  <a:ext cx="165" cy="153"/>
                  <a:chOff x="1841" y="2096"/>
                  <a:chExt cx="165" cy="153"/>
                </a:xfrm>
              </p:grpSpPr>
              <p:sp>
                <p:nvSpPr>
                  <p:cNvPr id="129658" name="Freeform 829"/>
                  <p:cNvSpPr>
                    <a:spLocks/>
                  </p:cNvSpPr>
                  <p:nvPr/>
                </p:nvSpPr>
                <p:spPr bwMode="auto">
                  <a:xfrm>
                    <a:off x="1841" y="2096"/>
                    <a:ext cx="165" cy="153"/>
                  </a:xfrm>
                  <a:custGeom>
                    <a:avLst/>
                    <a:gdLst>
                      <a:gd name="T0" fmla="*/ 0 w 1314"/>
                      <a:gd name="T1" fmla="*/ 0 h 1217"/>
                      <a:gd name="T2" fmla="*/ 0 w 1314"/>
                      <a:gd name="T3" fmla="*/ 0 h 1217"/>
                      <a:gd name="T4" fmla="*/ 1 w 1314"/>
                      <a:gd name="T5" fmla="*/ 0 h 1217"/>
                      <a:gd name="T6" fmla="*/ 1 w 1314"/>
                      <a:gd name="T7" fmla="*/ 0 h 1217"/>
                      <a:gd name="T8" fmla="*/ 1 w 1314"/>
                      <a:gd name="T9" fmla="*/ 0 h 1217"/>
                      <a:gd name="T10" fmla="*/ 2 w 1314"/>
                      <a:gd name="T11" fmla="*/ 0 h 1217"/>
                      <a:gd name="T12" fmla="*/ 2 w 1314"/>
                      <a:gd name="T13" fmla="*/ 0 h 1217"/>
                      <a:gd name="T14" fmla="*/ 3 w 1314"/>
                      <a:gd name="T15" fmla="*/ 0 h 1217"/>
                      <a:gd name="T16" fmla="*/ 3 w 1314"/>
                      <a:gd name="T17" fmla="*/ 0 h 1217"/>
                      <a:gd name="T18" fmla="*/ 3 w 1314"/>
                      <a:gd name="T19" fmla="*/ 0 h 1217"/>
                      <a:gd name="T20" fmla="*/ 3 w 1314"/>
                      <a:gd name="T21" fmla="*/ 0 h 1217"/>
                      <a:gd name="T22" fmla="*/ 3 w 1314"/>
                      <a:gd name="T23" fmla="*/ 0 h 1217"/>
                      <a:gd name="T24" fmla="*/ 3 w 1314"/>
                      <a:gd name="T25" fmla="*/ 0 h 1217"/>
                      <a:gd name="T26" fmla="*/ 3 w 1314"/>
                      <a:gd name="T27" fmla="*/ 2 h 1217"/>
                      <a:gd name="T28" fmla="*/ 3 w 1314"/>
                      <a:gd name="T29" fmla="*/ 2 h 1217"/>
                      <a:gd name="T30" fmla="*/ 3 w 1314"/>
                      <a:gd name="T31" fmla="*/ 2 h 1217"/>
                      <a:gd name="T32" fmla="*/ 2 w 1314"/>
                      <a:gd name="T33" fmla="*/ 2 h 1217"/>
                      <a:gd name="T34" fmla="*/ 1 w 1314"/>
                      <a:gd name="T35" fmla="*/ 2 h 1217"/>
                      <a:gd name="T36" fmla="*/ 0 w 1314"/>
                      <a:gd name="T37" fmla="*/ 2 h 1217"/>
                      <a:gd name="T38" fmla="*/ 0 w 1314"/>
                      <a:gd name="T39" fmla="*/ 2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5" y="20"/>
                        </a:moveTo>
                        <a:lnTo>
                          <a:pt x="217" y="14"/>
                        </a:lnTo>
                        <a:lnTo>
                          <a:pt x="370" y="4"/>
                        </a:lnTo>
                        <a:lnTo>
                          <a:pt x="529" y="0"/>
                        </a:lnTo>
                        <a:lnTo>
                          <a:pt x="716" y="0"/>
                        </a:lnTo>
                        <a:lnTo>
                          <a:pt x="847"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5"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9" name="Arc 830"/>
                  <p:cNvSpPr>
                    <a:spLocks/>
                  </p:cNvSpPr>
                  <p:nvPr/>
                </p:nvSpPr>
                <p:spPr bwMode="auto">
                  <a:xfrm>
                    <a:off x="2002"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60" name="Arc 831"/>
                  <p:cNvSpPr>
                    <a:spLocks/>
                  </p:cNvSpPr>
                  <p:nvPr/>
                </p:nvSpPr>
                <p:spPr bwMode="auto">
                  <a:xfrm>
                    <a:off x="1849"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61" name="Arc 832"/>
                  <p:cNvSpPr>
                    <a:spLocks/>
                  </p:cNvSpPr>
                  <p:nvPr/>
                </p:nvSpPr>
                <p:spPr bwMode="auto">
                  <a:xfrm>
                    <a:off x="1841"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648" name="Group 833"/>
                <p:cNvGrpSpPr>
                  <a:grpSpLocks/>
                </p:cNvGrpSpPr>
                <p:nvPr/>
              </p:nvGrpSpPr>
              <p:grpSpPr bwMode="auto">
                <a:xfrm>
                  <a:off x="1859" y="2120"/>
                  <a:ext cx="125" cy="104"/>
                  <a:chOff x="1859" y="2120"/>
                  <a:chExt cx="125" cy="104"/>
                </a:xfrm>
              </p:grpSpPr>
              <p:grpSp>
                <p:nvGrpSpPr>
                  <p:cNvPr id="129649" name="Group 834"/>
                  <p:cNvGrpSpPr>
                    <a:grpSpLocks/>
                  </p:cNvGrpSpPr>
                  <p:nvPr/>
                </p:nvGrpSpPr>
                <p:grpSpPr bwMode="auto">
                  <a:xfrm>
                    <a:off x="1859" y="2120"/>
                    <a:ext cx="125" cy="104"/>
                    <a:chOff x="1859" y="2120"/>
                    <a:chExt cx="125" cy="104"/>
                  </a:xfrm>
                </p:grpSpPr>
                <p:sp>
                  <p:nvSpPr>
                    <p:cNvPr id="129654" name="Freeform 835"/>
                    <p:cNvSpPr>
                      <a:spLocks/>
                    </p:cNvSpPr>
                    <p:nvPr/>
                  </p:nvSpPr>
                  <p:spPr bwMode="auto">
                    <a:xfrm>
                      <a:off x="1864" y="2120"/>
                      <a:ext cx="119" cy="2"/>
                    </a:xfrm>
                    <a:custGeom>
                      <a:avLst/>
                      <a:gdLst>
                        <a:gd name="T0" fmla="*/ 0 w 958"/>
                        <a:gd name="T1" fmla="*/ 0 h 17"/>
                        <a:gd name="T2" fmla="*/ 2 w 958"/>
                        <a:gd name="T3" fmla="*/ 0 h 17"/>
                        <a:gd name="T4" fmla="*/ 2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5" name="Freeform 836"/>
                    <p:cNvSpPr>
                      <a:spLocks/>
                    </p:cNvSpPr>
                    <p:nvPr/>
                  </p:nvSpPr>
                  <p:spPr bwMode="auto">
                    <a:xfrm>
                      <a:off x="1976" y="2120"/>
                      <a:ext cx="8" cy="104"/>
                    </a:xfrm>
                    <a:custGeom>
                      <a:avLst/>
                      <a:gdLst>
                        <a:gd name="T0" fmla="*/ 0 w 62"/>
                        <a:gd name="T1" fmla="*/ 0 h 828"/>
                        <a:gd name="T2" fmla="*/ 0 w 62"/>
                        <a:gd name="T3" fmla="*/ 0 h 828"/>
                        <a:gd name="T4" fmla="*/ 0 w 62"/>
                        <a:gd name="T5" fmla="*/ 1 h 828"/>
                        <a:gd name="T6" fmla="*/ 0 w 62"/>
                        <a:gd name="T7" fmla="*/ 2 h 828"/>
                        <a:gd name="T8" fmla="*/ 0 w 62"/>
                        <a:gd name="T9" fmla="*/ 2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6" name="Freeform 837"/>
                    <p:cNvSpPr>
                      <a:spLocks/>
                    </p:cNvSpPr>
                    <p:nvPr/>
                  </p:nvSpPr>
                  <p:spPr bwMode="auto">
                    <a:xfrm>
                      <a:off x="1859" y="2215"/>
                      <a:ext cx="119" cy="9"/>
                    </a:xfrm>
                    <a:custGeom>
                      <a:avLst/>
                      <a:gdLst>
                        <a:gd name="T0" fmla="*/ 0 w 959"/>
                        <a:gd name="T1" fmla="*/ 0 h 68"/>
                        <a:gd name="T2" fmla="*/ 0 w 959"/>
                        <a:gd name="T3" fmla="*/ 0 h 68"/>
                        <a:gd name="T4" fmla="*/ 2 w 959"/>
                        <a:gd name="T5" fmla="*/ 0 h 68"/>
                        <a:gd name="T6" fmla="*/ 2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7" name="Freeform 838"/>
                    <p:cNvSpPr>
                      <a:spLocks/>
                    </p:cNvSpPr>
                    <p:nvPr/>
                  </p:nvSpPr>
                  <p:spPr bwMode="auto">
                    <a:xfrm>
                      <a:off x="1859" y="2120"/>
                      <a:ext cx="7" cy="98"/>
                    </a:xfrm>
                    <a:custGeom>
                      <a:avLst/>
                      <a:gdLst>
                        <a:gd name="T0" fmla="*/ 0 w 61"/>
                        <a:gd name="T1" fmla="*/ 0 h 781"/>
                        <a:gd name="T2" fmla="*/ 0 w 61"/>
                        <a:gd name="T3" fmla="*/ 0 h 781"/>
                        <a:gd name="T4" fmla="*/ 0 w 61"/>
                        <a:gd name="T5" fmla="*/ 2 h 781"/>
                        <a:gd name="T6" fmla="*/ 0 w 61"/>
                        <a:gd name="T7" fmla="*/ 2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650" name="Group 839"/>
                  <p:cNvGrpSpPr>
                    <a:grpSpLocks/>
                  </p:cNvGrpSpPr>
                  <p:nvPr/>
                </p:nvGrpSpPr>
                <p:grpSpPr bwMode="auto">
                  <a:xfrm>
                    <a:off x="1861" y="2122"/>
                    <a:ext cx="120" cy="99"/>
                    <a:chOff x="1861" y="2122"/>
                    <a:chExt cx="120" cy="99"/>
                  </a:xfrm>
                </p:grpSpPr>
                <p:sp>
                  <p:nvSpPr>
                    <p:cNvPr id="129651" name="Freeform 840"/>
                    <p:cNvSpPr>
                      <a:spLocks/>
                    </p:cNvSpPr>
                    <p:nvPr/>
                  </p:nvSpPr>
                  <p:spPr bwMode="auto">
                    <a:xfrm>
                      <a:off x="1861" y="2122"/>
                      <a:ext cx="120" cy="99"/>
                    </a:xfrm>
                    <a:custGeom>
                      <a:avLst/>
                      <a:gdLst>
                        <a:gd name="T0" fmla="*/ 0 w 954"/>
                        <a:gd name="T1" fmla="*/ 0 h 788"/>
                        <a:gd name="T2" fmla="*/ 2 w 954"/>
                        <a:gd name="T3" fmla="*/ 0 h 788"/>
                        <a:gd name="T4" fmla="*/ 2 w 954"/>
                        <a:gd name="T5" fmla="*/ 2 h 788"/>
                        <a:gd name="T6" fmla="*/ 0 w 954"/>
                        <a:gd name="T7" fmla="*/ 2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2" name="Freeform 841"/>
                    <p:cNvSpPr>
                      <a:spLocks/>
                    </p:cNvSpPr>
                    <p:nvPr/>
                  </p:nvSpPr>
                  <p:spPr bwMode="auto">
                    <a:xfrm>
                      <a:off x="1865" y="2126"/>
                      <a:ext cx="112" cy="91"/>
                    </a:xfrm>
                    <a:custGeom>
                      <a:avLst/>
                      <a:gdLst>
                        <a:gd name="T0" fmla="*/ 0 w 889"/>
                        <a:gd name="T1" fmla="*/ 0 h 729"/>
                        <a:gd name="T2" fmla="*/ 2 w 889"/>
                        <a:gd name="T3" fmla="*/ 0 h 729"/>
                        <a:gd name="T4" fmla="*/ 2 w 889"/>
                        <a:gd name="T5" fmla="*/ 1 h 729"/>
                        <a:gd name="T6" fmla="*/ 0 w 889"/>
                        <a:gd name="T7" fmla="*/ 1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3"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3" name="Freeform 842"/>
                    <p:cNvSpPr>
                      <a:spLocks/>
                    </p:cNvSpPr>
                    <p:nvPr/>
                  </p:nvSpPr>
                  <p:spPr bwMode="auto">
                    <a:xfrm>
                      <a:off x="1867" y="2131"/>
                      <a:ext cx="105" cy="82"/>
                    </a:xfrm>
                    <a:custGeom>
                      <a:avLst/>
                      <a:gdLst>
                        <a:gd name="T0" fmla="*/ 0 w 840"/>
                        <a:gd name="T1" fmla="*/ 0 h 657"/>
                        <a:gd name="T2" fmla="*/ 2 w 840"/>
                        <a:gd name="T3" fmla="*/ 0 h 657"/>
                        <a:gd name="T4" fmla="*/ 2 w 840"/>
                        <a:gd name="T5" fmla="*/ 1 h 657"/>
                        <a:gd name="T6" fmla="*/ 0 w 840"/>
                        <a:gd name="T7" fmla="*/ 1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646" name="Freeform 843"/>
              <p:cNvSpPr>
                <a:spLocks/>
              </p:cNvSpPr>
              <p:nvPr/>
            </p:nvSpPr>
            <p:spPr bwMode="auto">
              <a:xfrm>
                <a:off x="1973"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86" name="Group 844"/>
            <p:cNvGrpSpPr>
              <a:grpSpLocks/>
            </p:cNvGrpSpPr>
            <p:nvPr/>
          </p:nvGrpSpPr>
          <p:grpSpPr bwMode="auto">
            <a:xfrm>
              <a:off x="1777" y="2297"/>
              <a:ext cx="233" cy="52"/>
              <a:chOff x="1777" y="2297"/>
              <a:chExt cx="233" cy="52"/>
            </a:xfrm>
          </p:grpSpPr>
          <p:sp>
            <p:nvSpPr>
              <p:cNvPr id="129587" name="Freeform 845"/>
              <p:cNvSpPr>
                <a:spLocks/>
              </p:cNvSpPr>
              <p:nvPr/>
            </p:nvSpPr>
            <p:spPr bwMode="auto">
              <a:xfrm>
                <a:off x="1937" y="2313"/>
                <a:ext cx="56" cy="23"/>
              </a:xfrm>
              <a:custGeom>
                <a:avLst/>
                <a:gdLst>
                  <a:gd name="T0" fmla="*/ 0 w 447"/>
                  <a:gd name="T1" fmla="*/ 0 h 184"/>
                  <a:gd name="T2" fmla="*/ 0 w 447"/>
                  <a:gd name="T3" fmla="*/ 0 h 184"/>
                  <a:gd name="T4" fmla="*/ 0 w 447"/>
                  <a:gd name="T5" fmla="*/ 0 h 184"/>
                  <a:gd name="T6" fmla="*/ 1 w 447"/>
                  <a:gd name="T7" fmla="*/ 0 h 184"/>
                  <a:gd name="T8" fmla="*/ 1 w 447"/>
                  <a:gd name="T9" fmla="*/ 0 h 184"/>
                  <a:gd name="T10" fmla="*/ 1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88" name="Group 846"/>
              <p:cNvGrpSpPr>
                <a:grpSpLocks/>
              </p:cNvGrpSpPr>
              <p:nvPr/>
            </p:nvGrpSpPr>
            <p:grpSpPr bwMode="auto">
              <a:xfrm>
                <a:off x="1777" y="2297"/>
                <a:ext cx="233" cy="52"/>
                <a:chOff x="1777" y="2297"/>
                <a:chExt cx="233" cy="52"/>
              </a:xfrm>
            </p:grpSpPr>
            <p:sp>
              <p:nvSpPr>
                <p:cNvPr id="129589" name="Freeform 847"/>
                <p:cNvSpPr>
                  <a:spLocks/>
                </p:cNvSpPr>
                <p:nvPr/>
              </p:nvSpPr>
              <p:spPr bwMode="auto">
                <a:xfrm>
                  <a:off x="1777" y="2318"/>
                  <a:ext cx="206" cy="31"/>
                </a:xfrm>
                <a:custGeom>
                  <a:avLst/>
                  <a:gdLst>
                    <a:gd name="T0" fmla="*/ 0 w 1644"/>
                    <a:gd name="T1" fmla="*/ 0 h 254"/>
                    <a:gd name="T2" fmla="*/ 0 w 1644"/>
                    <a:gd name="T3" fmla="*/ 0 h 254"/>
                    <a:gd name="T4" fmla="*/ 3 w 1644"/>
                    <a:gd name="T5" fmla="*/ 0 h 254"/>
                    <a:gd name="T6" fmla="*/ 3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90" name="Freeform 848"/>
                <p:cNvSpPr>
                  <a:spLocks/>
                </p:cNvSpPr>
                <p:nvPr/>
              </p:nvSpPr>
              <p:spPr bwMode="auto">
                <a:xfrm>
                  <a:off x="1983"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91" name="Line 849"/>
                <p:cNvSpPr>
                  <a:spLocks noChangeShapeType="1"/>
                </p:cNvSpPr>
                <p:nvPr/>
              </p:nvSpPr>
              <p:spPr bwMode="auto">
                <a:xfrm>
                  <a:off x="1778"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592" name="Group 850"/>
                <p:cNvGrpSpPr>
                  <a:grpSpLocks/>
                </p:cNvGrpSpPr>
                <p:nvPr/>
              </p:nvGrpSpPr>
              <p:grpSpPr bwMode="auto">
                <a:xfrm>
                  <a:off x="1791" y="2297"/>
                  <a:ext cx="198" cy="39"/>
                  <a:chOff x="1791" y="2297"/>
                  <a:chExt cx="198" cy="39"/>
                </a:xfrm>
              </p:grpSpPr>
              <p:sp>
                <p:nvSpPr>
                  <p:cNvPr id="129596" name="Freeform 851"/>
                  <p:cNvSpPr>
                    <a:spLocks/>
                  </p:cNvSpPr>
                  <p:nvPr/>
                </p:nvSpPr>
                <p:spPr bwMode="auto">
                  <a:xfrm>
                    <a:off x="1791" y="2298"/>
                    <a:ext cx="152" cy="32"/>
                  </a:xfrm>
                  <a:custGeom>
                    <a:avLst/>
                    <a:gdLst>
                      <a:gd name="T0" fmla="*/ 0 w 1218"/>
                      <a:gd name="T1" fmla="*/ 0 h 252"/>
                      <a:gd name="T2" fmla="*/ 0 w 1218"/>
                      <a:gd name="T3" fmla="*/ 0 h 252"/>
                      <a:gd name="T4" fmla="*/ 0 w 1218"/>
                      <a:gd name="T5" fmla="*/ 0 h 252"/>
                      <a:gd name="T6" fmla="*/ 2 w 1218"/>
                      <a:gd name="T7" fmla="*/ 1 h 252"/>
                      <a:gd name="T8" fmla="*/ 2 w 1218"/>
                      <a:gd name="T9" fmla="*/ 0 h 252"/>
                      <a:gd name="T10" fmla="*/ 2 w 1218"/>
                      <a:gd name="T11" fmla="*/ 0 h 252"/>
                      <a:gd name="T12" fmla="*/ 0 w 1218"/>
                      <a:gd name="T13" fmla="*/ 0 h 252"/>
                      <a:gd name="T14" fmla="*/ 0 60000 65536"/>
                      <a:gd name="T15" fmla="*/ 0 60000 65536"/>
                      <a:gd name="T16" fmla="*/ 0 60000 65536"/>
                      <a:gd name="T17" fmla="*/ 0 60000 65536"/>
                      <a:gd name="T18" fmla="*/ 0 60000 65536"/>
                      <a:gd name="T19" fmla="*/ 0 60000 65536"/>
                      <a:gd name="T20" fmla="*/ 0 60000 65536"/>
                      <a:gd name="T21" fmla="*/ 0 w 1218"/>
                      <a:gd name="T22" fmla="*/ 0 h 252"/>
                      <a:gd name="T23" fmla="*/ 1218 w 1218"/>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8" h="252">
                        <a:moveTo>
                          <a:pt x="210" y="0"/>
                        </a:moveTo>
                        <a:lnTo>
                          <a:pt x="65" y="110"/>
                        </a:lnTo>
                        <a:lnTo>
                          <a:pt x="0" y="144"/>
                        </a:lnTo>
                        <a:lnTo>
                          <a:pt x="1033" y="252"/>
                        </a:lnTo>
                        <a:lnTo>
                          <a:pt x="1107" y="203"/>
                        </a:lnTo>
                        <a:lnTo>
                          <a:pt x="1218" y="101"/>
                        </a:lnTo>
                        <a:lnTo>
                          <a:pt x="21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97" name="Group 852"/>
                  <p:cNvGrpSpPr>
                    <a:grpSpLocks/>
                  </p:cNvGrpSpPr>
                  <p:nvPr/>
                </p:nvGrpSpPr>
                <p:grpSpPr bwMode="auto">
                  <a:xfrm>
                    <a:off x="1795" y="2297"/>
                    <a:ext cx="194" cy="39"/>
                    <a:chOff x="1795" y="2297"/>
                    <a:chExt cx="194" cy="39"/>
                  </a:xfrm>
                </p:grpSpPr>
                <p:grpSp>
                  <p:nvGrpSpPr>
                    <p:cNvPr id="129598" name="Group 853"/>
                    <p:cNvGrpSpPr>
                      <a:grpSpLocks/>
                    </p:cNvGrpSpPr>
                    <p:nvPr/>
                  </p:nvGrpSpPr>
                  <p:grpSpPr bwMode="auto">
                    <a:xfrm>
                      <a:off x="1798" y="2297"/>
                      <a:ext cx="141" cy="32"/>
                      <a:chOff x="1798" y="2297"/>
                      <a:chExt cx="141" cy="32"/>
                    </a:xfrm>
                  </p:grpSpPr>
                  <p:grpSp>
                    <p:nvGrpSpPr>
                      <p:cNvPr id="129612" name="Group 854"/>
                      <p:cNvGrpSpPr>
                        <a:grpSpLocks/>
                      </p:cNvGrpSpPr>
                      <p:nvPr/>
                    </p:nvGrpSpPr>
                    <p:grpSpPr bwMode="auto">
                      <a:xfrm>
                        <a:off x="1798" y="2297"/>
                        <a:ext cx="29" cy="21"/>
                        <a:chOff x="1798" y="2297"/>
                        <a:chExt cx="29" cy="21"/>
                      </a:xfrm>
                    </p:grpSpPr>
                    <p:sp>
                      <p:nvSpPr>
                        <p:cNvPr id="129643" name="Line 855"/>
                        <p:cNvSpPr>
                          <a:spLocks noChangeShapeType="1"/>
                        </p:cNvSpPr>
                        <p:nvPr/>
                      </p:nvSpPr>
                      <p:spPr bwMode="auto">
                        <a:xfrm flipV="1">
                          <a:off x="1798"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44" name="Line 856"/>
                        <p:cNvSpPr>
                          <a:spLocks noChangeShapeType="1"/>
                        </p:cNvSpPr>
                        <p:nvPr/>
                      </p:nvSpPr>
                      <p:spPr bwMode="auto">
                        <a:xfrm flipV="1">
                          <a:off x="1807"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3" name="Group 857"/>
                      <p:cNvGrpSpPr>
                        <a:grpSpLocks/>
                      </p:cNvGrpSpPr>
                      <p:nvPr/>
                    </p:nvGrpSpPr>
                    <p:grpSpPr bwMode="auto">
                      <a:xfrm>
                        <a:off x="1809" y="2298"/>
                        <a:ext cx="30" cy="21"/>
                        <a:chOff x="1809" y="2298"/>
                        <a:chExt cx="30" cy="21"/>
                      </a:xfrm>
                    </p:grpSpPr>
                    <p:sp>
                      <p:nvSpPr>
                        <p:cNvPr id="129641" name="Line 858"/>
                        <p:cNvSpPr>
                          <a:spLocks noChangeShapeType="1"/>
                        </p:cNvSpPr>
                        <p:nvPr/>
                      </p:nvSpPr>
                      <p:spPr bwMode="auto">
                        <a:xfrm flipV="1">
                          <a:off x="1809"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42" name="Line 859"/>
                        <p:cNvSpPr>
                          <a:spLocks noChangeShapeType="1"/>
                        </p:cNvSpPr>
                        <p:nvPr/>
                      </p:nvSpPr>
                      <p:spPr bwMode="auto">
                        <a:xfrm flipV="1">
                          <a:off x="1819"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4" name="Group 860"/>
                      <p:cNvGrpSpPr>
                        <a:grpSpLocks/>
                      </p:cNvGrpSpPr>
                      <p:nvPr/>
                    </p:nvGrpSpPr>
                    <p:grpSpPr bwMode="auto">
                      <a:xfrm>
                        <a:off x="1821" y="2299"/>
                        <a:ext cx="30" cy="21"/>
                        <a:chOff x="1821" y="2299"/>
                        <a:chExt cx="30" cy="21"/>
                      </a:xfrm>
                    </p:grpSpPr>
                    <p:sp>
                      <p:nvSpPr>
                        <p:cNvPr id="129639" name="Line 861"/>
                        <p:cNvSpPr>
                          <a:spLocks noChangeShapeType="1"/>
                        </p:cNvSpPr>
                        <p:nvPr/>
                      </p:nvSpPr>
                      <p:spPr bwMode="auto">
                        <a:xfrm flipV="1">
                          <a:off x="1821"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40" name="Line 862"/>
                        <p:cNvSpPr>
                          <a:spLocks noChangeShapeType="1"/>
                        </p:cNvSpPr>
                        <p:nvPr/>
                      </p:nvSpPr>
                      <p:spPr bwMode="auto">
                        <a:xfrm flipV="1">
                          <a:off x="1831"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5" name="Group 863"/>
                      <p:cNvGrpSpPr>
                        <a:grpSpLocks/>
                      </p:cNvGrpSpPr>
                      <p:nvPr/>
                    </p:nvGrpSpPr>
                    <p:grpSpPr bwMode="auto">
                      <a:xfrm>
                        <a:off x="1832" y="2300"/>
                        <a:ext cx="30" cy="22"/>
                        <a:chOff x="1832" y="2300"/>
                        <a:chExt cx="30" cy="22"/>
                      </a:xfrm>
                    </p:grpSpPr>
                    <p:sp>
                      <p:nvSpPr>
                        <p:cNvPr id="129637" name="Line 864"/>
                        <p:cNvSpPr>
                          <a:spLocks noChangeShapeType="1"/>
                        </p:cNvSpPr>
                        <p:nvPr/>
                      </p:nvSpPr>
                      <p:spPr bwMode="auto">
                        <a:xfrm flipV="1">
                          <a:off x="1832"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8" name="Line 865"/>
                        <p:cNvSpPr>
                          <a:spLocks noChangeShapeType="1"/>
                        </p:cNvSpPr>
                        <p:nvPr/>
                      </p:nvSpPr>
                      <p:spPr bwMode="auto">
                        <a:xfrm flipV="1">
                          <a:off x="1842"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6" name="Group 866"/>
                      <p:cNvGrpSpPr>
                        <a:grpSpLocks/>
                      </p:cNvGrpSpPr>
                      <p:nvPr/>
                    </p:nvGrpSpPr>
                    <p:grpSpPr bwMode="auto">
                      <a:xfrm>
                        <a:off x="1844" y="2301"/>
                        <a:ext cx="30" cy="22"/>
                        <a:chOff x="1844" y="2301"/>
                        <a:chExt cx="30" cy="22"/>
                      </a:xfrm>
                    </p:grpSpPr>
                    <p:sp>
                      <p:nvSpPr>
                        <p:cNvPr id="129635" name="Line 867"/>
                        <p:cNvSpPr>
                          <a:spLocks noChangeShapeType="1"/>
                        </p:cNvSpPr>
                        <p:nvPr/>
                      </p:nvSpPr>
                      <p:spPr bwMode="auto">
                        <a:xfrm flipV="1">
                          <a:off x="184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6" name="Line 868"/>
                        <p:cNvSpPr>
                          <a:spLocks noChangeShapeType="1"/>
                        </p:cNvSpPr>
                        <p:nvPr/>
                      </p:nvSpPr>
                      <p:spPr bwMode="auto">
                        <a:xfrm flipV="1">
                          <a:off x="1854"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7" name="Group 869"/>
                      <p:cNvGrpSpPr>
                        <a:grpSpLocks/>
                      </p:cNvGrpSpPr>
                      <p:nvPr/>
                    </p:nvGrpSpPr>
                    <p:grpSpPr bwMode="auto">
                      <a:xfrm>
                        <a:off x="1855" y="2302"/>
                        <a:ext cx="30" cy="21"/>
                        <a:chOff x="1855" y="2302"/>
                        <a:chExt cx="30" cy="21"/>
                      </a:xfrm>
                    </p:grpSpPr>
                    <p:sp>
                      <p:nvSpPr>
                        <p:cNvPr id="129633" name="Line 870"/>
                        <p:cNvSpPr>
                          <a:spLocks noChangeShapeType="1"/>
                        </p:cNvSpPr>
                        <p:nvPr/>
                      </p:nvSpPr>
                      <p:spPr bwMode="auto">
                        <a:xfrm flipV="1">
                          <a:off x="1855"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4" name="Line 871"/>
                        <p:cNvSpPr>
                          <a:spLocks noChangeShapeType="1"/>
                        </p:cNvSpPr>
                        <p:nvPr/>
                      </p:nvSpPr>
                      <p:spPr bwMode="auto">
                        <a:xfrm flipV="1">
                          <a:off x="1865"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8" name="Group 872"/>
                      <p:cNvGrpSpPr>
                        <a:grpSpLocks/>
                      </p:cNvGrpSpPr>
                      <p:nvPr/>
                    </p:nvGrpSpPr>
                    <p:grpSpPr bwMode="auto">
                      <a:xfrm>
                        <a:off x="1866" y="2303"/>
                        <a:ext cx="30" cy="21"/>
                        <a:chOff x="1866" y="2303"/>
                        <a:chExt cx="30" cy="21"/>
                      </a:xfrm>
                    </p:grpSpPr>
                    <p:sp>
                      <p:nvSpPr>
                        <p:cNvPr id="129631" name="Line 873"/>
                        <p:cNvSpPr>
                          <a:spLocks noChangeShapeType="1"/>
                        </p:cNvSpPr>
                        <p:nvPr/>
                      </p:nvSpPr>
                      <p:spPr bwMode="auto">
                        <a:xfrm flipV="1">
                          <a:off x="1866"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2" name="Line 874"/>
                        <p:cNvSpPr>
                          <a:spLocks noChangeShapeType="1"/>
                        </p:cNvSpPr>
                        <p:nvPr/>
                      </p:nvSpPr>
                      <p:spPr bwMode="auto">
                        <a:xfrm flipV="1">
                          <a:off x="1876"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9" name="Group 875"/>
                      <p:cNvGrpSpPr>
                        <a:grpSpLocks/>
                      </p:cNvGrpSpPr>
                      <p:nvPr/>
                    </p:nvGrpSpPr>
                    <p:grpSpPr bwMode="auto">
                      <a:xfrm>
                        <a:off x="1877" y="2304"/>
                        <a:ext cx="29" cy="22"/>
                        <a:chOff x="1877" y="2304"/>
                        <a:chExt cx="29" cy="22"/>
                      </a:xfrm>
                    </p:grpSpPr>
                    <p:sp>
                      <p:nvSpPr>
                        <p:cNvPr id="129629" name="Line 876"/>
                        <p:cNvSpPr>
                          <a:spLocks noChangeShapeType="1"/>
                        </p:cNvSpPr>
                        <p:nvPr/>
                      </p:nvSpPr>
                      <p:spPr bwMode="auto">
                        <a:xfrm flipV="1">
                          <a:off x="1877"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0" name="Line 877"/>
                        <p:cNvSpPr>
                          <a:spLocks noChangeShapeType="1"/>
                        </p:cNvSpPr>
                        <p:nvPr/>
                      </p:nvSpPr>
                      <p:spPr bwMode="auto">
                        <a:xfrm flipV="1">
                          <a:off x="1886"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20" name="Group 878"/>
                      <p:cNvGrpSpPr>
                        <a:grpSpLocks/>
                      </p:cNvGrpSpPr>
                      <p:nvPr/>
                    </p:nvGrpSpPr>
                    <p:grpSpPr bwMode="auto">
                      <a:xfrm>
                        <a:off x="1888" y="2306"/>
                        <a:ext cx="29" cy="22"/>
                        <a:chOff x="1888" y="2306"/>
                        <a:chExt cx="29" cy="22"/>
                      </a:xfrm>
                    </p:grpSpPr>
                    <p:sp>
                      <p:nvSpPr>
                        <p:cNvPr id="129627" name="Line 879"/>
                        <p:cNvSpPr>
                          <a:spLocks noChangeShapeType="1"/>
                        </p:cNvSpPr>
                        <p:nvPr/>
                      </p:nvSpPr>
                      <p:spPr bwMode="auto">
                        <a:xfrm flipV="1">
                          <a:off x="1888"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28" name="Line 880"/>
                        <p:cNvSpPr>
                          <a:spLocks noChangeShapeType="1"/>
                        </p:cNvSpPr>
                        <p:nvPr/>
                      </p:nvSpPr>
                      <p:spPr bwMode="auto">
                        <a:xfrm flipV="1">
                          <a:off x="1897"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21" name="Group 881"/>
                      <p:cNvGrpSpPr>
                        <a:grpSpLocks/>
                      </p:cNvGrpSpPr>
                      <p:nvPr/>
                    </p:nvGrpSpPr>
                    <p:grpSpPr bwMode="auto">
                      <a:xfrm>
                        <a:off x="1899" y="2307"/>
                        <a:ext cx="30" cy="21"/>
                        <a:chOff x="1899" y="2307"/>
                        <a:chExt cx="30" cy="21"/>
                      </a:xfrm>
                    </p:grpSpPr>
                    <p:sp>
                      <p:nvSpPr>
                        <p:cNvPr id="129625" name="Line 882"/>
                        <p:cNvSpPr>
                          <a:spLocks noChangeShapeType="1"/>
                        </p:cNvSpPr>
                        <p:nvPr/>
                      </p:nvSpPr>
                      <p:spPr bwMode="auto">
                        <a:xfrm flipV="1">
                          <a:off x="1899"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26" name="Line 883"/>
                        <p:cNvSpPr>
                          <a:spLocks noChangeShapeType="1"/>
                        </p:cNvSpPr>
                        <p:nvPr/>
                      </p:nvSpPr>
                      <p:spPr bwMode="auto">
                        <a:xfrm flipV="1">
                          <a:off x="1909"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22" name="Group 884"/>
                      <p:cNvGrpSpPr>
                        <a:grpSpLocks/>
                      </p:cNvGrpSpPr>
                      <p:nvPr/>
                    </p:nvGrpSpPr>
                    <p:grpSpPr bwMode="auto">
                      <a:xfrm>
                        <a:off x="1910" y="2308"/>
                        <a:ext cx="29" cy="21"/>
                        <a:chOff x="1910" y="2308"/>
                        <a:chExt cx="29" cy="21"/>
                      </a:xfrm>
                    </p:grpSpPr>
                    <p:sp>
                      <p:nvSpPr>
                        <p:cNvPr id="129623" name="Line 885"/>
                        <p:cNvSpPr>
                          <a:spLocks noChangeShapeType="1"/>
                        </p:cNvSpPr>
                        <p:nvPr/>
                      </p:nvSpPr>
                      <p:spPr bwMode="auto">
                        <a:xfrm flipV="1">
                          <a:off x="1910"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24" name="Line 886"/>
                        <p:cNvSpPr>
                          <a:spLocks noChangeShapeType="1"/>
                        </p:cNvSpPr>
                        <p:nvPr/>
                      </p:nvSpPr>
                      <p:spPr bwMode="auto">
                        <a:xfrm flipV="1">
                          <a:off x="1919"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99" name="Group 887"/>
                    <p:cNvGrpSpPr>
                      <a:grpSpLocks/>
                    </p:cNvGrpSpPr>
                    <p:nvPr/>
                  </p:nvGrpSpPr>
                  <p:grpSpPr bwMode="auto">
                    <a:xfrm>
                      <a:off x="1944" y="2311"/>
                      <a:ext cx="43" cy="25"/>
                      <a:chOff x="1944" y="2311"/>
                      <a:chExt cx="43" cy="25"/>
                    </a:xfrm>
                  </p:grpSpPr>
                  <p:grpSp>
                    <p:nvGrpSpPr>
                      <p:cNvPr id="129603" name="Group 888"/>
                      <p:cNvGrpSpPr>
                        <a:grpSpLocks/>
                      </p:cNvGrpSpPr>
                      <p:nvPr/>
                    </p:nvGrpSpPr>
                    <p:grpSpPr bwMode="auto">
                      <a:xfrm>
                        <a:off x="1962" y="2313"/>
                        <a:ext cx="25" cy="23"/>
                        <a:chOff x="1962" y="2313"/>
                        <a:chExt cx="25" cy="23"/>
                      </a:xfrm>
                    </p:grpSpPr>
                    <p:sp>
                      <p:nvSpPr>
                        <p:cNvPr id="129610" name="Line 889"/>
                        <p:cNvSpPr>
                          <a:spLocks noChangeShapeType="1"/>
                        </p:cNvSpPr>
                        <p:nvPr/>
                      </p:nvSpPr>
                      <p:spPr bwMode="auto">
                        <a:xfrm flipV="1">
                          <a:off x="1962"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11" name="Line 890"/>
                        <p:cNvSpPr>
                          <a:spLocks noChangeShapeType="1"/>
                        </p:cNvSpPr>
                        <p:nvPr/>
                      </p:nvSpPr>
                      <p:spPr bwMode="auto">
                        <a:xfrm flipV="1">
                          <a:off x="1971"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04" name="Group 891"/>
                      <p:cNvGrpSpPr>
                        <a:grpSpLocks/>
                      </p:cNvGrpSpPr>
                      <p:nvPr/>
                    </p:nvGrpSpPr>
                    <p:grpSpPr bwMode="auto">
                      <a:xfrm>
                        <a:off x="1953" y="2311"/>
                        <a:ext cx="26" cy="24"/>
                        <a:chOff x="1953" y="2311"/>
                        <a:chExt cx="26" cy="24"/>
                      </a:xfrm>
                    </p:grpSpPr>
                    <p:sp>
                      <p:nvSpPr>
                        <p:cNvPr id="129608" name="Line 892"/>
                        <p:cNvSpPr>
                          <a:spLocks noChangeShapeType="1"/>
                        </p:cNvSpPr>
                        <p:nvPr/>
                      </p:nvSpPr>
                      <p:spPr bwMode="auto">
                        <a:xfrm flipV="1">
                          <a:off x="1953"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9" name="Line 893"/>
                        <p:cNvSpPr>
                          <a:spLocks noChangeShapeType="1"/>
                        </p:cNvSpPr>
                        <p:nvPr/>
                      </p:nvSpPr>
                      <p:spPr bwMode="auto">
                        <a:xfrm flipV="1">
                          <a:off x="1962"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05" name="Group 894"/>
                      <p:cNvGrpSpPr>
                        <a:grpSpLocks/>
                      </p:cNvGrpSpPr>
                      <p:nvPr/>
                    </p:nvGrpSpPr>
                    <p:grpSpPr bwMode="auto">
                      <a:xfrm>
                        <a:off x="1944" y="2311"/>
                        <a:ext cx="25" cy="23"/>
                        <a:chOff x="1944" y="2311"/>
                        <a:chExt cx="25" cy="23"/>
                      </a:xfrm>
                    </p:grpSpPr>
                    <p:sp>
                      <p:nvSpPr>
                        <p:cNvPr id="129606" name="Line 895"/>
                        <p:cNvSpPr>
                          <a:spLocks noChangeShapeType="1"/>
                        </p:cNvSpPr>
                        <p:nvPr/>
                      </p:nvSpPr>
                      <p:spPr bwMode="auto">
                        <a:xfrm flipV="1">
                          <a:off x="1944"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7" name="Line 896"/>
                        <p:cNvSpPr>
                          <a:spLocks noChangeShapeType="1"/>
                        </p:cNvSpPr>
                        <p:nvPr/>
                      </p:nvSpPr>
                      <p:spPr bwMode="auto">
                        <a:xfrm flipV="1">
                          <a:off x="1953"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600" name="Line 897"/>
                    <p:cNvSpPr>
                      <a:spLocks noChangeShapeType="1"/>
                    </p:cNvSpPr>
                    <p:nvPr/>
                  </p:nvSpPr>
                  <p:spPr bwMode="auto">
                    <a:xfrm>
                      <a:off x="1808"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1" name="Line 898"/>
                    <p:cNvSpPr>
                      <a:spLocks noChangeShapeType="1"/>
                    </p:cNvSpPr>
                    <p:nvPr/>
                  </p:nvSpPr>
                  <p:spPr bwMode="auto">
                    <a:xfrm>
                      <a:off x="1801"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2" name="Line 899"/>
                    <p:cNvSpPr>
                      <a:spLocks noChangeShapeType="1"/>
                    </p:cNvSpPr>
                    <p:nvPr/>
                  </p:nvSpPr>
                  <p:spPr bwMode="auto">
                    <a:xfrm>
                      <a:off x="1795"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93" name="Group 900"/>
                <p:cNvGrpSpPr>
                  <a:grpSpLocks/>
                </p:cNvGrpSpPr>
                <p:nvPr/>
              </p:nvGrpSpPr>
              <p:grpSpPr bwMode="auto">
                <a:xfrm>
                  <a:off x="1983" y="2316"/>
                  <a:ext cx="26" cy="27"/>
                  <a:chOff x="1983" y="2316"/>
                  <a:chExt cx="26" cy="27"/>
                </a:xfrm>
              </p:grpSpPr>
              <p:sp>
                <p:nvSpPr>
                  <p:cNvPr id="129594" name="Line 901"/>
                  <p:cNvSpPr>
                    <a:spLocks noChangeShapeType="1"/>
                  </p:cNvSpPr>
                  <p:nvPr/>
                </p:nvSpPr>
                <p:spPr bwMode="auto">
                  <a:xfrm flipV="1">
                    <a:off x="1983"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95" name="Line 902"/>
                  <p:cNvSpPr>
                    <a:spLocks noChangeShapeType="1"/>
                  </p:cNvSpPr>
                  <p:nvPr/>
                </p:nvSpPr>
                <p:spPr bwMode="auto">
                  <a:xfrm flipV="1">
                    <a:off x="1997"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pic>
        <p:nvPicPr>
          <p:cNvPr id="129069" name="Picture 9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4286250"/>
            <a:ext cx="9985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70" name="Rectangle 904"/>
          <p:cNvSpPr>
            <a:spLocks noChangeArrowheads="1"/>
          </p:cNvSpPr>
          <p:nvPr/>
        </p:nvSpPr>
        <p:spPr bwMode="auto">
          <a:xfrm>
            <a:off x="1350963" y="4195763"/>
            <a:ext cx="885825"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71" name="Rectangle 905"/>
          <p:cNvSpPr>
            <a:spLocks noChangeArrowheads="1"/>
          </p:cNvSpPr>
          <p:nvPr/>
        </p:nvSpPr>
        <p:spPr bwMode="auto">
          <a:xfrm>
            <a:off x="1443038" y="4254500"/>
            <a:ext cx="70008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Controller/</a:t>
            </a:r>
            <a:endParaRPr lang="en-GB" sz="2400">
              <a:latin typeface="Times New Roman" charset="0"/>
            </a:endParaRPr>
          </a:p>
        </p:txBody>
      </p:sp>
      <p:sp>
        <p:nvSpPr>
          <p:cNvPr id="129072" name="Rectangle 906"/>
          <p:cNvSpPr>
            <a:spLocks noChangeArrowheads="1"/>
          </p:cNvSpPr>
          <p:nvPr/>
        </p:nvSpPr>
        <p:spPr bwMode="auto">
          <a:xfrm>
            <a:off x="1644650" y="4437063"/>
            <a:ext cx="295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PLC</a:t>
            </a:r>
            <a:endParaRPr lang="en-GB" sz="2400">
              <a:latin typeface="Times New Roman" charset="0"/>
            </a:endParaRPr>
          </a:p>
        </p:txBody>
      </p:sp>
      <p:pic>
        <p:nvPicPr>
          <p:cNvPr id="129073" name="Picture 9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4613" y="4362450"/>
            <a:ext cx="6953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74" name="Rectangle 908"/>
          <p:cNvSpPr>
            <a:spLocks noChangeArrowheads="1"/>
          </p:cNvSpPr>
          <p:nvPr/>
        </p:nvSpPr>
        <p:spPr bwMode="auto">
          <a:xfrm>
            <a:off x="4475163" y="4438650"/>
            <a:ext cx="5159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75" name="Rectangle 909"/>
          <p:cNvSpPr>
            <a:spLocks noChangeArrowheads="1"/>
          </p:cNvSpPr>
          <p:nvPr/>
        </p:nvSpPr>
        <p:spPr bwMode="auto">
          <a:xfrm>
            <a:off x="4567238" y="4497388"/>
            <a:ext cx="330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VME</a:t>
            </a:r>
            <a:endParaRPr lang="en-GB" sz="2400">
              <a:latin typeface="Times New Roman" charset="0"/>
            </a:endParaRPr>
          </a:p>
        </p:txBody>
      </p:sp>
      <p:grpSp>
        <p:nvGrpSpPr>
          <p:cNvPr id="129076" name="Group 910"/>
          <p:cNvGrpSpPr>
            <a:grpSpLocks/>
          </p:cNvGrpSpPr>
          <p:nvPr/>
        </p:nvGrpSpPr>
        <p:grpSpPr bwMode="auto">
          <a:xfrm>
            <a:off x="1071563" y="3524250"/>
            <a:ext cx="525462" cy="412750"/>
            <a:chOff x="846" y="2096"/>
            <a:chExt cx="331" cy="260"/>
          </a:xfrm>
        </p:grpSpPr>
        <p:sp>
          <p:nvSpPr>
            <p:cNvPr id="129429" name="Freeform 911"/>
            <p:cNvSpPr>
              <a:spLocks/>
            </p:cNvSpPr>
            <p:nvPr/>
          </p:nvSpPr>
          <p:spPr bwMode="auto">
            <a:xfrm>
              <a:off x="846"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6"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430" name="Group 912"/>
            <p:cNvGrpSpPr>
              <a:grpSpLocks/>
            </p:cNvGrpSpPr>
            <p:nvPr/>
          </p:nvGrpSpPr>
          <p:grpSpPr bwMode="auto">
            <a:xfrm>
              <a:off x="874" y="2240"/>
              <a:ext cx="260" cy="90"/>
              <a:chOff x="874" y="2240"/>
              <a:chExt cx="260" cy="90"/>
            </a:xfrm>
          </p:grpSpPr>
          <p:sp>
            <p:nvSpPr>
              <p:cNvPr id="129568" name="Freeform 913"/>
              <p:cNvSpPr>
                <a:spLocks/>
              </p:cNvSpPr>
              <p:nvPr/>
            </p:nvSpPr>
            <p:spPr bwMode="auto">
              <a:xfrm>
                <a:off x="875" y="2285"/>
                <a:ext cx="259" cy="45"/>
              </a:xfrm>
              <a:custGeom>
                <a:avLst/>
                <a:gdLst>
                  <a:gd name="T0" fmla="*/ 0 w 2067"/>
                  <a:gd name="T1" fmla="*/ 0 h 356"/>
                  <a:gd name="T2" fmla="*/ 0 w 2067"/>
                  <a:gd name="T3" fmla="*/ 0 h 356"/>
                  <a:gd name="T4" fmla="*/ 3 w 2067"/>
                  <a:gd name="T5" fmla="*/ 1 h 356"/>
                  <a:gd name="T6" fmla="*/ 4 w 2067"/>
                  <a:gd name="T7" fmla="*/ 0 h 356"/>
                  <a:gd name="T8" fmla="*/ 4 w 2067"/>
                  <a:gd name="T9" fmla="*/ 0 h 356"/>
                  <a:gd name="T10" fmla="*/ 3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69" name="Freeform 914"/>
              <p:cNvSpPr>
                <a:spLocks/>
              </p:cNvSpPr>
              <p:nvPr/>
            </p:nvSpPr>
            <p:spPr bwMode="auto">
              <a:xfrm>
                <a:off x="874" y="2240"/>
                <a:ext cx="210" cy="69"/>
              </a:xfrm>
              <a:custGeom>
                <a:avLst/>
                <a:gdLst>
                  <a:gd name="T0" fmla="*/ 0 w 1686"/>
                  <a:gd name="T1" fmla="*/ 0 h 550"/>
                  <a:gd name="T2" fmla="*/ 3 w 1686"/>
                  <a:gd name="T3" fmla="*/ 0 h 550"/>
                  <a:gd name="T4" fmla="*/ 3 w 1686"/>
                  <a:gd name="T5" fmla="*/ 1 h 550"/>
                  <a:gd name="T6" fmla="*/ 0 w 1686"/>
                  <a:gd name="T7" fmla="*/ 1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70" name="Group 915"/>
              <p:cNvGrpSpPr>
                <a:grpSpLocks/>
              </p:cNvGrpSpPr>
              <p:nvPr/>
            </p:nvGrpSpPr>
            <p:grpSpPr bwMode="auto">
              <a:xfrm>
                <a:off x="874" y="2253"/>
                <a:ext cx="211" cy="27"/>
                <a:chOff x="874" y="2253"/>
                <a:chExt cx="211" cy="27"/>
              </a:xfrm>
            </p:grpSpPr>
            <p:sp>
              <p:nvSpPr>
                <p:cNvPr id="129571" name="Line 916"/>
                <p:cNvSpPr>
                  <a:spLocks noChangeShapeType="1"/>
                </p:cNvSpPr>
                <p:nvPr/>
              </p:nvSpPr>
              <p:spPr bwMode="auto">
                <a:xfrm>
                  <a:off x="874"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72" name="Line 917"/>
                <p:cNvSpPr>
                  <a:spLocks noChangeShapeType="1"/>
                </p:cNvSpPr>
                <p:nvPr/>
              </p:nvSpPr>
              <p:spPr bwMode="auto">
                <a:xfrm>
                  <a:off x="1028"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73" name="Line 918"/>
                <p:cNvSpPr>
                  <a:spLocks noChangeShapeType="1"/>
                </p:cNvSpPr>
                <p:nvPr/>
              </p:nvSpPr>
              <p:spPr bwMode="auto">
                <a:xfrm>
                  <a:off x="977"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74" name="Line 919"/>
                <p:cNvSpPr>
                  <a:spLocks noChangeShapeType="1"/>
                </p:cNvSpPr>
                <p:nvPr/>
              </p:nvSpPr>
              <p:spPr bwMode="auto">
                <a:xfrm>
                  <a:off x="874"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431" name="Group 920"/>
            <p:cNvGrpSpPr>
              <a:grpSpLocks/>
            </p:cNvGrpSpPr>
            <p:nvPr/>
          </p:nvGrpSpPr>
          <p:grpSpPr bwMode="auto">
            <a:xfrm>
              <a:off x="874" y="2231"/>
              <a:ext cx="261" cy="24"/>
              <a:chOff x="874" y="2231"/>
              <a:chExt cx="261" cy="24"/>
            </a:xfrm>
          </p:grpSpPr>
          <p:sp>
            <p:nvSpPr>
              <p:cNvPr id="129566" name="Freeform 921"/>
              <p:cNvSpPr>
                <a:spLocks/>
              </p:cNvSpPr>
              <p:nvPr/>
            </p:nvSpPr>
            <p:spPr bwMode="auto">
              <a:xfrm>
                <a:off x="874" y="2231"/>
                <a:ext cx="261" cy="24"/>
              </a:xfrm>
              <a:custGeom>
                <a:avLst/>
                <a:gdLst>
                  <a:gd name="T0" fmla="*/ 0 w 2088"/>
                  <a:gd name="T1" fmla="*/ 0 h 196"/>
                  <a:gd name="T2" fmla="*/ 3 w 2088"/>
                  <a:gd name="T3" fmla="*/ 0 h 196"/>
                  <a:gd name="T4" fmla="*/ 4 w 2088"/>
                  <a:gd name="T5" fmla="*/ 0 h 196"/>
                  <a:gd name="T6" fmla="*/ 4 w 2088"/>
                  <a:gd name="T7" fmla="*/ 0 h 196"/>
                  <a:gd name="T8" fmla="*/ 1 w 2088"/>
                  <a:gd name="T9" fmla="*/ 0 h 196"/>
                  <a:gd name="T10" fmla="*/ 0 w 2088"/>
                  <a:gd name="T11" fmla="*/ 0 h 196"/>
                  <a:gd name="T12" fmla="*/ 0 60000 65536"/>
                  <a:gd name="T13" fmla="*/ 0 60000 65536"/>
                  <a:gd name="T14" fmla="*/ 0 60000 65536"/>
                  <a:gd name="T15" fmla="*/ 0 60000 65536"/>
                  <a:gd name="T16" fmla="*/ 0 60000 65536"/>
                  <a:gd name="T17" fmla="*/ 0 60000 65536"/>
                  <a:gd name="T18" fmla="*/ 0 w 2088"/>
                  <a:gd name="T19" fmla="*/ 0 h 196"/>
                  <a:gd name="T20" fmla="*/ 2088 w 2088"/>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8" h="196">
                    <a:moveTo>
                      <a:pt x="0" y="75"/>
                    </a:moveTo>
                    <a:lnTo>
                      <a:pt x="1685" y="196"/>
                    </a:lnTo>
                    <a:lnTo>
                      <a:pt x="2088"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67" name="Freeform 922"/>
              <p:cNvSpPr>
                <a:spLocks/>
              </p:cNvSpPr>
              <p:nvPr/>
            </p:nvSpPr>
            <p:spPr bwMode="auto">
              <a:xfrm>
                <a:off x="933" y="2236"/>
                <a:ext cx="192" cy="16"/>
              </a:xfrm>
              <a:custGeom>
                <a:avLst/>
                <a:gdLst>
                  <a:gd name="T0" fmla="*/ 0 w 1535"/>
                  <a:gd name="T1" fmla="*/ 0 h 125"/>
                  <a:gd name="T2" fmla="*/ 0 w 1535"/>
                  <a:gd name="T3" fmla="*/ 0 h 125"/>
                  <a:gd name="T4" fmla="*/ 2 w 1535"/>
                  <a:gd name="T5" fmla="*/ 0 h 125"/>
                  <a:gd name="T6" fmla="*/ 3 w 1535"/>
                  <a:gd name="T7" fmla="*/ 0 h 125"/>
                  <a:gd name="T8" fmla="*/ 3 w 1535"/>
                  <a:gd name="T9" fmla="*/ 0 h 125"/>
                  <a:gd name="T10" fmla="*/ 3 w 1535"/>
                  <a:gd name="T11" fmla="*/ 0 h 125"/>
                  <a:gd name="T12" fmla="*/ 3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432" name="Group 923"/>
            <p:cNvGrpSpPr>
              <a:grpSpLocks/>
            </p:cNvGrpSpPr>
            <p:nvPr/>
          </p:nvGrpSpPr>
          <p:grpSpPr bwMode="auto">
            <a:xfrm>
              <a:off x="1086" y="2099"/>
              <a:ext cx="48" cy="150"/>
              <a:chOff x="1086" y="2099"/>
              <a:chExt cx="48" cy="150"/>
            </a:xfrm>
          </p:grpSpPr>
          <p:grpSp>
            <p:nvGrpSpPr>
              <p:cNvPr id="4" name="Group 924"/>
              <p:cNvGrpSpPr>
                <a:grpSpLocks/>
              </p:cNvGrpSpPr>
              <p:nvPr/>
            </p:nvGrpSpPr>
            <p:grpSpPr bwMode="auto">
              <a:xfrm>
                <a:off x="1105" y="2118"/>
                <a:ext cx="29" cy="125"/>
                <a:chOff x="1105" y="2118"/>
                <a:chExt cx="29" cy="125"/>
              </a:xfrm>
            </p:grpSpPr>
            <p:sp>
              <p:nvSpPr>
                <p:cNvPr id="129540" name="Freeform 925"/>
                <p:cNvSpPr>
                  <a:spLocks/>
                </p:cNvSpPr>
                <p:nvPr/>
              </p:nvSpPr>
              <p:spPr bwMode="auto">
                <a:xfrm>
                  <a:off x="1105" y="2118"/>
                  <a:ext cx="29" cy="125"/>
                </a:xfrm>
                <a:custGeom>
                  <a:avLst/>
                  <a:gdLst>
                    <a:gd name="T0" fmla="*/ 0 w 231"/>
                    <a:gd name="T1" fmla="*/ 0 h 999"/>
                    <a:gd name="T2" fmla="*/ 1 w 231"/>
                    <a:gd name="T3" fmla="*/ 0 h 999"/>
                    <a:gd name="T4" fmla="*/ 0 w 231"/>
                    <a:gd name="T5" fmla="*/ 1 h 999"/>
                    <a:gd name="T6" fmla="*/ 0 w 231"/>
                    <a:gd name="T7" fmla="*/ 2 h 999"/>
                    <a:gd name="T8" fmla="*/ 0 w 231"/>
                    <a:gd name="T9" fmla="*/ 2 h 999"/>
                    <a:gd name="T10" fmla="*/ 0 w 231"/>
                    <a:gd name="T11" fmla="*/ 0 h 999"/>
                    <a:gd name="T12" fmla="*/ 0 60000 65536"/>
                    <a:gd name="T13" fmla="*/ 0 60000 65536"/>
                    <a:gd name="T14" fmla="*/ 0 60000 65536"/>
                    <a:gd name="T15" fmla="*/ 0 60000 65536"/>
                    <a:gd name="T16" fmla="*/ 0 60000 65536"/>
                    <a:gd name="T17" fmla="*/ 0 60000 65536"/>
                    <a:gd name="T18" fmla="*/ 0 w 231"/>
                    <a:gd name="T19" fmla="*/ 0 h 999"/>
                    <a:gd name="T20" fmla="*/ 231 w 231"/>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1" h="999">
                      <a:moveTo>
                        <a:pt x="21" y="0"/>
                      </a:moveTo>
                      <a:lnTo>
                        <a:pt x="231" y="82"/>
                      </a:lnTo>
                      <a:lnTo>
                        <a:pt x="212" y="472"/>
                      </a:lnTo>
                      <a:lnTo>
                        <a:pt x="189" y="942"/>
                      </a:lnTo>
                      <a:lnTo>
                        <a:pt x="0" y="999"/>
                      </a:lnTo>
                      <a:lnTo>
                        <a:pt x="21"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41" name="Group 926"/>
                <p:cNvGrpSpPr>
                  <a:grpSpLocks/>
                </p:cNvGrpSpPr>
                <p:nvPr/>
              </p:nvGrpSpPr>
              <p:grpSpPr bwMode="auto">
                <a:xfrm>
                  <a:off x="1105" y="2124"/>
                  <a:ext cx="29" cy="105"/>
                  <a:chOff x="1105" y="2124"/>
                  <a:chExt cx="29" cy="105"/>
                </a:xfrm>
              </p:grpSpPr>
              <p:grpSp>
                <p:nvGrpSpPr>
                  <p:cNvPr id="129542" name="Group 927"/>
                  <p:cNvGrpSpPr>
                    <a:grpSpLocks/>
                  </p:cNvGrpSpPr>
                  <p:nvPr/>
                </p:nvGrpSpPr>
                <p:grpSpPr bwMode="auto">
                  <a:xfrm>
                    <a:off x="1105" y="2124"/>
                    <a:ext cx="29" cy="105"/>
                    <a:chOff x="1105" y="2124"/>
                    <a:chExt cx="29" cy="105"/>
                  </a:xfrm>
                </p:grpSpPr>
                <p:grpSp>
                  <p:nvGrpSpPr>
                    <p:cNvPr id="129544" name="Group 928"/>
                    <p:cNvGrpSpPr>
                      <a:grpSpLocks/>
                    </p:cNvGrpSpPr>
                    <p:nvPr/>
                  </p:nvGrpSpPr>
                  <p:grpSpPr bwMode="auto">
                    <a:xfrm>
                      <a:off x="1105" y="2124"/>
                      <a:ext cx="29" cy="63"/>
                      <a:chOff x="1105" y="2124"/>
                      <a:chExt cx="29" cy="63"/>
                    </a:xfrm>
                  </p:grpSpPr>
                  <p:grpSp>
                    <p:nvGrpSpPr>
                      <p:cNvPr id="129554" name="Group 929"/>
                      <p:cNvGrpSpPr>
                        <a:grpSpLocks/>
                      </p:cNvGrpSpPr>
                      <p:nvPr/>
                    </p:nvGrpSpPr>
                    <p:grpSpPr bwMode="auto">
                      <a:xfrm>
                        <a:off x="1107" y="2124"/>
                        <a:ext cx="27" cy="33"/>
                        <a:chOff x="1107" y="2124"/>
                        <a:chExt cx="27" cy="33"/>
                      </a:xfrm>
                    </p:grpSpPr>
                    <p:sp>
                      <p:nvSpPr>
                        <p:cNvPr id="129560" name="Line 930"/>
                        <p:cNvSpPr>
                          <a:spLocks noChangeShapeType="1"/>
                        </p:cNvSpPr>
                        <p:nvPr/>
                      </p:nvSpPr>
                      <p:spPr bwMode="auto">
                        <a:xfrm>
                          <a:off x="1108"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1" name="Line 931"/>
                        <p:cNvSpPr>
                          <a:spLocks noChangeShapeType="1"/>
                        </p:cNvSpPr>
                        <p:nvPr/>
                      </p:nvSpPr>
                      <p:spPr bwMode="auto">
                        <a:xfrm>
                          <a:off x="1108" y="2129"/>
                          <a:ext cx="25"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2" name="Line 932"/>
                        <p:cNvSpPr>
                          <a:spLocks noChangeShapeType="1"/>
                        </p:cNvSpPr>
                        <p:nvPr/>
                      </p:nvSpPr>
                      <p:spPr bwMode="auto">
                        <a:xfrm>
                          <a:off x="1108"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3" name="Line 933"/>
                        <p:cNvSpPr>
                          <a:spLocks noChangeShapeType="1"/>
                        </p:cNvSpPr>
                        <p:nvPr/>
                      </p:nvSpPr>
                      <p:spPr bwMode="auto">
                        <a:xfrm>
                          <a:off x="1108" y="2140"/>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4" name="Line 934"/>
                        <p:cNvSpPr>
                          <a:spLocks noChangeShapeType="1"/>
                        </p:cNvSpPr>
                        <p:nvPr/>
                      </p:nvSpPr>
                      <p:spPr bwMode="auto">
                        <a:xfrm>
                          <a:off x="1107"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5" name="Line 935"/>
                        <p:cNvSpPr>
                          <a:spLocks noChangeShapeType="1"/>
                        </p:cNvSpPr>
                        <p:nvPr/>
                      </p:nvSpPr>
                      <p:spPr bwMode="auto">
                        <a:xfrm>
                          <a:off x="1107"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555" name="Line 936"/>
                      <p:cNvSpPr>
                        <a:spLocks noChangeShapeType="1"/>
                      </p:cNvSpPr>
                      <p:nvPr/>
                    </p:nvSpPr>
                    <p:spPr bwMode="auto">
                      <a:xfrm>
                        <a:off x="1105"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6" name="Line 937"/>
                      <p:cNvSpPr>
                        <a:spLocks noChangeShapeType="1"/>
                      </p:cNvSpPr>
                      <p:nvPr/>
                    </p:nvSpPr>
                    <p:spPr bwMode="auto">
                      <a:xfrm>
                        <a:off x="1105"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7" name="Line 938"/>
                      <p:cNvSpPr>
                        <a:spLocks noChangeShapeType="1"/>
                      </p:cNvSpPr>
                      <p:nvPr/>
                    </p:nvSpPr>
                    <p:spPr bwMode="auto">
                      <a:xfrm>
                        <a:off x="1105"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8" name="Line 939"/>
                      <p:cNvSpPr>
                        <a:spLocks noChangeShapeType="1"/>
                      </p:cNvSpPr>
                      <p:nvPr/>
                    </p:nvSpPr>
                    <p:spPr bwMode="auto">
                      <a:xfrm>
                        <a:off x="1105"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9" name="Line 940"/>
                      <p:cNvSpPr>
                        <a:spLocks noChangeShapeType="1"/>
                      </p:cNvSpPr>
                      <p:nvPr/>
                    </p:nvSpPr>
                    <p:spPr bwMode="auto">
                      <a:xfrm>
                        <a:off x="1105"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545" name="Group 941"/>
                    <p:cNvGrpSpPr>
                      <a:grpSpLocks/>
                    </p:cNvGrpSpPr>
                    <p:nvPr/>
                  </p:nvGrpSpPr>
                  <p:grpSpPr bwMode="auto">
                    <a:xfrm>
                      <a:off x="1105" y="2190"/>
                      <a:ext cx="25" cy="39"/>
                      <a:chOff x="1105" y="2190"/>
                      <a:chExt cx="25" cy="39"/>
                    </a:xfrm>
                  </p:grpSpPr>
                  <p:sp>
                    <p:nvSpPr>
                      <p:cNvPr id="129546" name="Line 942"/>
                      <p:cNvSpPr>
                        <a:spLocks noChangeShapeType="1"/>
                      </p:cNvSpPr>
                      <p:nvPr/>
                    </p:nvSpPr>
                    <p:spPr bwMode="auto">
                      <a:xfrm>
                        <a:off x="1105"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47" name="Line 943"/>
                      <p:cNvSpPr>
                        <a:spLocks noChangeShapeType="1"/>
                      </p:cNvSpPr>
                      <p:nvPr/>
                    </p:nvSpPr>
                    <p:spPr bwMode="auto">
                      <a:xfrm>
                        <a:off x="1106"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48" name="Line 944"/>
                      <p:cNvSpPr>
                        <a:spLocks noChangeShapeType="1"/>
                      </p:cNvSpPr>
                      <p:nvPr/>
                    </p:nvSpPr>
                    <p:spPr bwMode="auto">
                      <a:xfrm>
                        <a:off x="1105"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49" name="Line 945"/>
                      <p:cNvSpPr>
                        <a:spLocks noChangeShapeType="1"/>
                      </p:cNvSpPr>
                      <p:nvPr/>
                    </p:nvSpPr>
                    <p:spPr bwMode="auto">
                      <a:xfrm flipV="1">
                        <a:off x="1105"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0" name="Line 946"/>
                      <p:cNvSpPr>
                        <a:spLocks noChangeShapeType="1"/>
                      </p:cNvSpPr>
                      <p:nvPr/>
                    </p:nvSpPr>
                    <p:spPr bwMode="auto">
                      <a:xfrm flipV="1">
                        <a:off x="1105"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1" name="Line 947"/>
                      <p:cNvSpPr>
                        <a:spLocks noChangeShapeType="1"/>
                      </p:cNvSpPr>
                      <p:nvPr/>
                    </p:nvSpPr>
                    <p:spPr bwMode="auto">
                      <a:xfrm flipV="1">
                        <a:off x="1105"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2" name="Line 948"/>
                      <p:cNvSpPr>
                        <a:spLocks noChangeShapeType="1"/>
                      </p:cNvSpPr>
                      <p:nvPr/>
                    </p:nvSpPr>
                    <p:spPr bwMode="auto">
                      <a:xfrm flipV="1">
                        <a:off x="1105"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3" name="Line 949"/>
                      <p:cNvSpPr>
                        <a:spLocks noChangeShapeType="1"/>
                      </p:cNvSpPr>
                      <p:nvPr/>
                    </p:nvSpPr>
                    <p:spPr bwMode="auto">
                      <a:xfrm flipV="1">
                        <a:off x="1105"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543" name="Line 950"/>
                  <p:cNvSpPr>
                    <a:spLocks noChangeShapeType="1"/>
                  </p:cNvSpPr>
                  <p:nvPr/>
                </p:nvSpPr>
                <p:spPr bwMode="auto">
                  <a:xfrm>
                    <a:off x="1106"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37" name="Group 951"/>
              <p:cNvGrpSpPr>
                <a:grpSpLocks/>
              </p:cNvGrpSpPr>
              <p:nvPr/>
            </p:nvGrpSpPr>
            <p:grpSpPr bwMode="auto">
              <a:xfrm>
                <a:off x="1086" y="2099"/>
                <a:ext cx="26" cy="150"/>
                <a:chOff x="1086" y="2099"/>
                <a:chExt cx="26" cy="150"/>
              </a:xfrm>
            </p:grpSpPr>
            <p:sp>
              <p:nvSpPr>
                <p:cNvPr id="129538" name="Freeform 952"/>
                <p:cNvSpPr>
                  <a:spLocks/>
                </p:cNvSpPr>
                <p:nvPr/>
              </p:nvSpPr>
              <p:spPr bwMode="auto">
                <a:xfrm>
                  <a:off x="1086" y="2099"/>
                  <a:ext cx="26" cy="150"/>
                </a:xfrm>
                <a:custGeom>
                  <a:avLst/>
                  <a:gdLst>
                    <a:gd name="T0" fmla="*/ 0 w 203"/>
                    <a:gd name="T1" fmla="*/ 0 h 1193"/>
                    <a:gd name="T2" fmla="*/ 0 w 203"/>
                    <a:gd name="T3" fmla="*/ 0 h 1193"/>
                    <a:gd name="T4" fmla="*/ 0 w 203"/>
                    <a:gd name="T5" fmla="*/ 0 h 1193"/>
                    <a:gd name="T6" fmla="*/ 0 w 203"/>
                    <a:gd name="T7" fmla="*/ 2 h 1193"/>
                    <a:gd name="T8" fmla="*/ 0 w 203"/>
                    <a:gd name="T9" fmla="*/ 2 h 1193"/>
                    <a:gd name="T10" fmla="*/ 0 w 203"/>
                    <a:gd name="T11" fmla="*/ 2 h 1193"/>
                    <a:gd name="T12" fmla="*/ 0 w 203"/>
                    <a:gd name="T13" fmla="*/ 2 h 1193"/>
                    <a:gd name="T14" fmla="*/ 0 w 203"/>
                    <a:gd name="T15" fmla="*/ 2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9" name="Arc 953"/>
                <p:cNvSpPr>
                  <a:spLocks/>
                </p:cNvSpPr>
                <p:nvPr/>
              </p:nvSpPr>
              <p:spPr bwMode="auto">
                <a:xfrm>
                  <a:off x="1110" y="2107"/>
                  <a:ext cx="2"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433" name="Group 954"/>
            <p:cNvGrpSpPr>
              <a:grpSpLocks/>
            </p:cNvGrpSpPr>
            <p:nvPr/>
          </p:nvGrpSpPr>
          <p:grpSpPr bwMode="auto">
            <a:xfrm>
              <a:off x="1096" y="2324"/>
              <a:ext cx="81" cy="32"/>
              <a:chOff x="1096" y="2324"/>
              <a:chExt cx="81" cy="32"/>
            </a:xfrm>
          </p:grpSpPr>
          <p:sp>
            <p:nvSpPr>
              <p:cNvPr id="129525" name="Freeform 955"/>
              <p:cNvSpPr>
                <a:spLocks/>
              </p:cNvSpPr>
              <p:nvPr/>
            </p:nvSpPr>
            <p:spPr bwMode="auto">
              <a:xfrm>
                <a:off x="1096" y="2324"/>
                <a:ext cx="81" cy="21"/>
              </a:xfrm>
              <a:custGeom>
                <a:avLst/>
                <a:gdLst>
                  <a:gd name="T0" fmla="*/ 0 w 646"/>
                  <a:gd name="T1" fmla="*/ 0 h 168"/>
                  <a:gd name="T2" fmla="*/ 0 w 646"/>
                  <a:gd name="T3" fmla="*/ 0 h 168"/>
                  <a:gd name="T4" fmla="*/ 0 w 646"/>
                  <a:gd name="T5" fmla="*/ 0 h 168"/>
                  <a:gd name="T6" fmla="*/ 1 w 646"/>
                  <a:gd name="T7" fmla="*/ 0 h 168"/>
                  <a:gd name="T8" fmla="*/ 1 w 646"/>
                  <a:gd name="T9" fmla="*/ 0 h 168"/>
                  <a:gd name="T10" fmla="*/ 1 w 646"/>
                  <a:gd name="T11" fmla="*/ 0 h 168"/>
                  <a:gd name="T12" fmla="*/ 1 w 646"/>
                  <a:gd name="T13" fmla="*/ 0 h 168"/>
                  <a:gd name="T14" fmla="*/ 1 w 646"/>
                  <a:gd name="T15" fmla="*/ 0 h 168"/>
                  <a:gd name="T16" fmla="*/ 1 w 646"/>
                  <a:gd name="T17" fmla="*/ 0 h 168"/>
                  <a:gd name="T18" fmla="*/ 1 w 646"/>
                  <a:gd name="T19" fmla="*/ 0 h 168"/>
                  <a:gd name="T20" fmla="*/ 1 w 646"/>
                  <a:gd name="T21" fmla="*/ 0 h 168"/>
                  <a:gd name="T22" fmla="*/ 1 w 646"/>
                  <a:gd name="T23" fmla="*/ 0 h 168"/>
                  <a:gd name="T24" fmla="*/ 1 w 646"/>
                  <a:gd name="T25" fmla="*/ 0 h 168"/>
                  <a:gd name="T26" fmla="*/ 1 w 646"/>
                  <a:gd name="T27" fmla="*/ 0 h 168"/>
                  <a:gd name="T28" fmla="*/ 1 w 646"/>
                  <a:gd name="T29" fmla="*/ 0 h 168"/>
                  <a:gd name="T30" fmla="*/ 1 w 646"/>
                  <a:gd name="T31" fmla="*/ 0 h 168"/>
                  <a:gd name="T32" fmla="*/ 1 w 646"/>
                  <a:gd name="T33" fmla="*/ 0 h 168"/>
                  <a:gd name="T34" fmla="*/ 1 w 646"/>
                  <a:gd name="T35" fmla="*/ 0 h 168"/>
                  <a:gd name="T36" fmla="*/ 1 w 646"/>
                  <a:gd name="T37" fmla="*/ 0 h 168"/>
                  <a:gd name="T38" fmla="*/ 1 w 646"/>
                  <a:gd name="T39" fmla="*/ 0 h 168"/>
                  <a:gd name="T40" fmla="*/ 1 w 646"/>
                  <a:gd name="T41" fmla="*/ 0 h 168"/>
                  <a:gd name="T42" fmla="*/ 1 w 646"/>
                  <a:gd name="T43" fmla="*/ 0 h 168"/>
                  <a:gd name="T44" fmla="*/ 1 w 646"/>
                  <a:gd name="T45" fmla="*/ 0 h 168"/>
                  <a:gd name="T46" fmla="*/ 1 w 646"/>
                  <a:gd name="T47" fmla="*/ 0 h 168"/>
                  <a:gd name="T48" fmla="*/ 1 w 646"/>
                  <a:gd name="T49" fmla="*/ 0 h 168"/>
                  <a:gd name="T50" fmla="*/ 1 w 646"/>
                  <a:gd name="T51" fmla="*/ 0 h 168"/>
                  <a:gd name="T52" fmla="*/ 1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526" name="Group 956"/>
              <p:cNvGrpSpPr>
                <a:grpSpLocks/>
              </p:cNvGrpSpPr>
              <p:nvPr/>
            </p:nvGrpSpPr>
            <p:grpSpPr bwMode="auto">
              <a:xfrm>
                <a:off x="1100" y="2335"/>
                <a:ext cx="57" cy="21"/>
                <a:chOff x="1100" y="2335"/>
                <a:chExt cx="57" cy="21"/>
              </a:xfrm>
            </p:grpSpPr>
            <p:grpSp>
              <p:nvGrpSpPr>
                <p:cNvPr id="129527" name="Group 957"/>
                <p:cNvGrpSpPr>
                  <a:grpSpLocks/>
                </p:cNvGrpSpPr>
                <p:nvPr/>
              </p:nvGrpSpPr>
              <p:grpSpPr bwMode="auto">
                <a:xfrm>
                  <a:off x="1100" y="2335"/>
                  <a:ext cx="57" cy="21"/>
                  <a:chOff x="1100" y="2335"/>
                  <a:chExt cx="57" cy="21"/>
                </a:xfrm>
              </p:grpSpPr>
              <p:sp>
                <p:nvSpPr>
                  <p:cNvPr id="129532" name="Freeform 958"/>
                  <p:cNvSpPr>
                    <a:spLocks/>
                  </p:cNvSpPr>
                  <p:nvPr/>
                </p:nvSpPr>
                <p:spPr bwMode="auto">
                  <a:xfrm>
                    <a:off x="1100"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3" name="Freeform 959"/>
                  <p:cNvSpPr>
                    <a:spLocks/>
                  </p:cNvSpPr>
                  <p:nvPr/>
                </p:nvSpPr>
                <p:spPr bwMode="auto">
                  <a:xfrm>
                    <a:off x="1100" y="2343"/>
                    <a:ext cx="25" cy="13"/>
                  </a:xfrm>
                  <a:custGeom>
                    <a:avLst/>
                    <a:gdLst>
                      <a:gd name="T0" fmla="*/ 0 w 201"/>
                      <a:gd name="T1" fmla="*/ 0 h 107"/>
                      <a:gd name="T2" fmla="*/ 0 w 201"/>
                      <a:gd name="T3" fmla="*/ 0 h 107"/>
                      <a:gd name="T4" fmla="*/ 0 w 201"/>
                      <a:gd name="T5" fmla="*/ 0 h 107"/>
                      <a:gd name="T6" fmla="*/ 0 w 201"/>
                      <a:gd name="T7" fmla="*/ 0 h 107"/>
                      <a:gd name="T8" fmla="*/ 0 w 201"/>
                      <a:gd name="T9" fmla="*/ 0 h 107"/>
                      <a:gd name="T10" fmla="*/ 0 w 201"/>
                      <a:gd name="T11" fmla="*/ 0 h 107"/>
                      <a:gd name="T12" fmla="*/ 0 60000 65536"/>
                      <a:gd name="T13" fmla="*/ 0 60000 65536"/>
                      <a:gd name="T14" fmla="*/ 0 60000 65536"/>
                      <a:gd name="T15" fmla="*/ 0 60000 65536"/>
                      <a:gd name="T16" fmla="*/ 0 60000 65536"/>
                      <a:gd name="T17" fmla="*/ 0 60000 65536"/>
                      <a:gd name="T18" fmla="*/ 0 w 201"/>
                      <a:gd name="T19" fmla="*/ 0 h 107"/>
                      <a:gd name="T20" fmla="*/ 201 w 201"/>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1" h="107">
                        <a:moveTo>
                          <a:pt x="0" y="0"/>
                        </a:moveTo>
                        <a:lnTo>
                          <a:pt x="0" y="59"/>
                        </a:lnTo>
                        <a:lnTo>
                          <a:pt x="2" y="59"/>
                        </a:lnTo>
                        <a:lnTo>
                          <a:pt x="201" y="107"/>
                        </a:lnTo>
                        <a:lnTo>
                          <a:pt x="201"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4" name="Freeform 960"/>
                  <p:cNvSpPr>
                    <a:spLocks/>
                  </p:cNvSpPr>
                  <p:nvPr/>
                </p:nvSpPr>
                <p:spPr bwMode="auto">
                  <a:xfrm>
                    <a:off x="1125" y="2339"/>
                    <a:ext cx="32" cy="17"/>
                  </a:xfrm>
                  <a:custGeom>
                    <a:avLst/>
                    <a:gdLst>
                      <a:gd name="T0" fmla="*/ 0 w 254"/>
                      <a:gd name="T1" fmla="*/ 0 h 137"/>
                      <a:gd name="T2" fmla="*/ 0 w 254"/>
                      <a:gd name="T3" fmla="*/ 0 h 137"/>
                      <a:gd name="T4" fmla="*/ 1 w 254"/>
                      <a:gd name="T5" fmla="*/ 0 h 137"/>
                      <a:gd name="T6" fmla="*/ 1 w 254"/>
                      <a:gd name="T7" fmla="*/ 0 h 137"/>
                      <a:gd name="T8" fmla="*/ 0 w 254"/>
                      <a:gd name="T9" fmla="*/ 0 h 137"/>
                      <a:gd name="T10" fmla="*/ 0 w 254"/>
                      <a:gd name="T11" fmla="*/ 0 h 137"/>
                      <a:gd name="T12" fmla="*/ 0 60000 65536"/>
                      <a:gd name="T13" fmla="*/ 0 60000 65536"/>
                      <a:gd name="T14" fmla="*/ 0 60000 65536"/>
                      <a:gd name="T15" fmla="*/ 0 60000 65536"/>
                      <a:gd name="T16" fmla="*/ 0 60000 65536"/>
                      <a:gd name="T17" fmla="*/ 0 60000 65536"/>
                      <a:gd name="T18" fmla="*/ 0 w 254"/>
                      <a:gd name="T19" fmla="*/ 0 h 137"/>
                      <a:gd name="T20" fmla="*/ 254 w 254"/>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4" h="137">
                        <a:moveTo>
                          <a:pt x="0" y="74"/>
                        </a:moveTo>
                        <a:lnTo>
                          <a:pt x="81" y="0"/>
                        </a:lnTo>
                        <a:lnTo>
                          <a:pt x="254" y="20"/>
                        </a:lnTo>
                        <a:lnTo>
                          <a:pt x="254"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5" name="Freeform 961"/>
                  <p:cNvSpPr>
                    <a:spLocks/>
                  </p:cNvSpPr>
                  <p:nvPr/>
                </p:nvSpPr>
                <p:spPr bwMode="auto">
                  <a:xfrm>
                    <a:off x="1109" y="2335"/>
                    <a:ext cx="48" cy="7"/>
                  </a:xfrm>
                  <a:custGeom>
                    <a:avLst/>
                    <a:gdLst>
                      <a:gd name="T0" fmla="*/ 0 w 382"/>
                      <a:gd name="T1" fmla="*/ 0 h 57"/>
                      <a:gd name="T2" fmla="*/ 0 w 382"/>
                      <a:gd name="T3" fmla="*/ 0 h 57"/>
                      <a:gd name="T4" fmla="*/ 1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28" name="Group 962"/>
                <p:cNvGrpSpPr>
                  <a:grpSpLocks/>
                </p:cNvGrpSpPr>
                <p:nvPr/>
              </p:nvGrpSpPr>
              <p:grpSpPr bwMode="auto">
                <a:xfrm>
                  <a:off x="1100" y="2341"/>
                  <a:ext cx="56" cy="9"/>
                  <a:chOff x="1100" y="2341"/>
                  <a:chExt cx="56" cy="9"/>
                </a:xfrm>
              </p:grpSpPr>
              <p:sp>
                <p:nvSpPr>
                  <p:cNvPr id="129529" name="Line 963"/>
                  <p:cNvSpPr>
                    <a:spLocks noChangeShapeType="1"/>
                  </p:cNvSpPr>
                  <p:nvPr/>
                </p:nvSpPr>
                <p:spPr bwMode="auto">
                  <a:xfrm>
                    <a:off x="1100"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30" name="Line 964"/>
                  <p:cNvSpPr>
                    <a:spLocks noChangeShapeType="1"/>
                  </p:cNvSpPr>
                  <p:nvPr/>
                </p:nvSpPr>
                <p:spPr bwMode="auto">
                  <a:xfrm flipV="1">
                    <a:off x="1125"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31" name="Line 965"/>
                  <p:cNvSpPr>
                    <a:spLocks noChangeShapeType="1"/>
                  </p:cNvSpPr>
                  <p:nvPr/>
                </p:nvSpPr>
                <p:spPr bwMode="auto">
                  <a:xfrm>
                    <a:off x="1136"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434" name="Freeform 966"/>
            <p:cNvSpPr>
              <a:spLocks/>
            </p:cNvSpPr>
            <p:nvPr/>
          </p:nvSpPr>
          <p:spPr bwMode="auto">
            <a:xfrm>
              <a:off x="1085" y="2284"/>
              <a:ext cx="49" cy="46"/>
            </a:xfrm>
            <a:custGeom>
              <a:avLst/>
              <a:gdLst>
                <a:gd name="T0" fmla="*/ 0 w 392"/>
                <a:gd name="T1" fmla="*/ 0 h 366"/>
                <a:gd name="T2" fmla="*/ 1 w 392"/>
                <a:gd name="T3" fmla="*/ 0 h 366"/>
                <a:gd name="T4" fmla="*/ 1 w 392"/>
                <a:gd name="T5" fmla="*/ 0 h 366"/>
                <a:gd name="T6" fmla="*/ 0 w 392"/>
                <a:gd name="T7" fmla="*/ 1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35" name="Freeform 967"/>
            <p:cNvSpPr>
              <a:spLocks/>
            </p:cNvSpPr>
            <p:nvPr/>
          </p:nvSpPr>
          <p:spPr bwMode="auto">
            <a:xfrm>
              <a:off x="1084" y="2241"/>
              <a:ext cx="51" cy="68"/>
            </a:xfrm>
            <a:custGeom>
              <a:avLst/>
              <a:gdLst>
                <a:gd name="T0" fmla="*/ 0 w 405"/>
                <a:gd name="T1" fmla="*/ 0 h 542"/>
                <a:gd name="T2" fmla="*/ 1 w 405"/>
                <a:gd name="T3" fmla="*/ 0 h 542"/>
                <a:gd name="T4" fmla="*/ 1 w 405"/>
                <a:gd name="T5" fmla="*/ 1 h 542"/>
                <a:gd name="T6" fmla="*/ 0 w 405"/>
                <a:gd name="T7" fmla="*/ 1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36" name="Freeform 968"/>
            <p:cNvSpPr>
              <a:spLocks/>
            </p:cNvSpPr>
            <p:nvPr/>
          </p:nvSpPr>
          <p:spPr bwMode="auto">
            <a:xfrm>
              <a:off x="948" y="2120"/>
              <a:ext cx="124" cy="104"/>
            </a:xfrm>
            <a:custGeom>
              <a:avLst/>
              <a:gdLst>
                <a:gd name="T0" fmla="*/ 0 w 999"/>
                <a:gd name="T1" fmla="*/ 0 h 828"/>
                <a:gd name="T2" fmla="*/ 2 w 999"/>
                <a:gd name="T3" fmla="*/ 0 h 828"/>
                <a:gd name="T4" fmla="*/ 2 w 999"/>
                <a:gd name="T5" fmla="*/ 2 h 828"/>
                <a:gd name="T6" fmla="*/ 0 w 999"/>
                <a:gd name="T7" fmla="*/ 2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37" name="Freeform 969"/>
            <p:cNvSpPr>
              <a:spLocks/>
            </p:cNvSpPr>
            <p:nvPr/>
          </p:nvSpPr>
          <p:spPr bwMode="auto">
            <a:xfrm>
              <a:off x="866" y="2294"/>
              <a:ext cx="233" cy="47"/>
            </a:xfrm>
            <a:custGeom>
              <a:avLst/>
              <a:gdLst>
                <a:gd name="T0" fmla="*/ 1 w 1860"/>
                <a:gd name="T1" fmla="*/ 0 h 377"/>
                <a:gd name="T2" fmla="*/ 4 w 1860"/>
                <a:gd name="T3" fmla="*/ 0 h 377"/>
                <a:gd name="T4" fmla="*/ 3 w 1860"/>
                <a:gd name="T5" fmla="*/ 0 h 377"/>
                <a:gd name="T6" fmla="*/ 3 w 1860"/>
                <a:gd name="T7" fmla="*/ 1 h 377"/>
                <a:gd name="T8" fmla="*/ 0 w 1860"/>
                <a:gd name="T9" fmla="*/ 0 h 377"/>
                <a:gd name="T10" fmla="*/ 0 w 1860"/>
                <a:gd name="T11" fmla="*/ 0 h 377"/>
                <a:gd name="T12" fmla="*/ 1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38" name="Group 970"/>
            <p:cNvGrpSpPr>
              <a:grpSpLocks/>
            </p:cNvGrpSpPr>
            <p:nvPr/>
          </p:nvGrpSpPr>
          <p:grpSpPr bwMode="auto">
            <a:xfrm>
              <a:off x="1084" y="2245"/>
              <a:ext cx="50" cy="60"/>
              <a:chOff x="1084" y="2245"/>
              <a:chExt cx="50" cy="60"/>
            </a:xfrm>
          </p:grpSpPr>
          <p:sp>
            <p:nvSpPr>
              <p:cNvPr id="129516" name="Line 971"/>
              <p:cNvSpPr>
                <a:spLocks noChangeShapeType="1"/>
              </p:cNvSpPr>
              <p:nvPr/>
            </p:nvSpPr>
            <p:spPr bwMode="auto">
              <a:xfrm flipV="1">
                <a:off x="1084"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17" name="Line 972"/>
              <p:cNvSpPr>
                <a:spLocks noChangeShapeType="1"/>
              </p:cNvSpPr>
              <p:nvPr/>
            </p:nvSpPr>
            <p:spPr bwMode="auto">
              <a:xfrm flipV="1">
                <a:off x="1093"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18" name="Line 973"/>
              <p:cNvSpPr>
                <a:spLocks noChangeShapeType="1"/>
              </p:cNvSpPr>
              <p:nvPr/>
            </p:nvSpPr>
            <p:spPr bwMode="auto">
              <a:xfrm flipV="1">
                <a:off x="1093"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19" name="Line 974"/>
              <p:cNvSpPr>
                <a:spLocks noChangeShapeType="1"/>
              </p:cNvSpPr>
              <p:nvPr/>
            </p:nvSpPr>
            <p:spPr bwMode="auto">
              <a:xfrm flipV="1">
                <a:off x="1093"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0" name="Line 975"/>
              <p:cNvSpPr>
                <a:spLocks noChangeShapeType="1"/>
              </p:cNvSpPr>
              <p:nvPr/>
            </p:nvSpPr>
            <p:spPr bwMode="auto">
              <a:xfrm flipV="1">
                <a:off x="1093"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1" name="Line 976"/>
              <p:cNvSpPr>
                <a:spLocks noChangeShapeType="1"/>
              </p:cNvSpPr>
              <p:nvPr/>
            </p:nvSpPr>
            <p:spPr bwMode="auto">
              <a:xfrm flipV="1">
                <a:off x="1093"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2" name="Line 977"/>
              <p:cNvSpPr>
                <a:spLocks noChangeShapeType="1"/>
              </p:cNvSpPr>
              <p:nvPr/>
            </p:nvSpPr>
            <p:spPr bwMode="auto">
              <a:xfrm flipV="1">
                <a:off x="1093"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3" name="Line 978"/>
              <p:cNvSpPr>
                <a:spLocks noChangeShapeType="1"/>
              </p:cNvSpPr>
              <p:nvPr/>
            </p:nvSpPr>
            <p:spPr bwMode="auto">
              <a:xfrm flipV="1">
                <a:off x="1093"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4" name="Line 979"/>
              <p:cNvSpPr>
                <a:spLocks noChangeShapeType="1"/>
              </p:cNvSpPr>
              <p:nvPr/>
            </p:nvSpPr>
            <p:spPr bwMode="auto">
              <a:xfrm flipH="1">
                <a:off x="1093"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39" name="Group 980"/>
            <p:cNvGrpSpPr>
              <a:grpSpLocks/>
            </p:cNvGrpSpPr>
            <p:nvPr/>
          </p:nvGrpSpPr>
          <p:grpSpPr bwMode="auto">
            <a:xfrm>
              <a:off x="930" y="2096"/>
              <a:ext cx="165" cy="153"/>
              <a:chOff x="930" y="2096"/>
              <a:chExt cx="165" cy="153"/>
            </a:xfrm>
          </p:grpSpPr>
          <p:grpSp>
            <p:nvGrpSpPr>
              <p:cNvPr id="129499" name="Group 981"/>
              <p:cNvGrpSpPr>
                <a:grpSpLocks/>
              </p:cNvGrpSpPr>
              <p:nvPr/>
            </p:nvGrpSpPr>
            <p:grpSpPr bwMode="auto">
              <a:xfrm>
                <a:off x="930" y="2096"/>
                <a:ext cx="165" cy="153"/>
                <a:chOff x="930" y="2096"/>
                <a:chExt cx="165" cy="153"/>
              </a:xfrm>
            </p:grpSpPr>
            <p:grpSp>
              <p:nvGrpSpPr>
                <p:cNvPr id="129501" name="Group 982"/>
                <p:cNvGrpSpPr>
                  <a:grpSpLocks/>
                </p:cNvGrpSpPr>
                <p:nvPr/>
              </p:nvGrpSpPr>
              <p:grpSpPr bwMode="auto">
                <a:xfrm>
                  <a:off x="930" y="2096"/>
                  <a:ext cx="165" cy="153"/>
                  <a:chOff x="930" y="2096"/>
                  <a:chExt cx="165" cy="153"/>
                </a:xfrm>
              </p:grpSpPr>
              <p:sp>
                <p:nvSpPr>
                  <p:cNvPr id="129512" name="Freeform 983"/>
                  <p:cNvSpPr>
                    <a:spLocks/>
                  </p:cNvSpPr>
                  <p:nvPr/>
                </p:nvSpPr>
                <p:spPr bwMode="auto">
                  <a:xfrm>
                    <a:off x="930" y="2096"/>
                    <a:ext cx="165" cy="153"/>
                  </a:xfrm>
                  <a:custGeom>
                    <a:avLst/>
                    <a:gdLst>
                      <a:gd name="T0" fmla="*/ 0 w 1314"/>
                      <a:gd name="T1" fmla="*/ 0 h 1217"/>
                      <a:gd name="T2" fmla="*/ 0 w 1314"/>
                      <a:gd name="T3" fmla="*/ 0 h 1217"/>
                      <a:gd name="T4" fmla="*/ 1 w 1314"/>
                      <a:gd name="T5" fmla="*/ 0 h 1217"/>
                      <a:gd name="T6" fmla="*/ 1 w 1314"/>
                      <a:gd name="T7" fmla="*/ 0 h 1217"/>
                      <a:gd name="T8" fmla="*/ 1 w 1314"/>
                      <a:gd name="T9" fmla="*/ 0 h 1217"/>
                      <a:gd name="T10" fmla="*/ 2 w 1314"/>
                      <a:gd name="T11" fmla="*/ 0 h 1217"/>
                      <a:gd name="T12" fmla="*/ 2 w 1314"/>
                      <a:gd name="T13" fmla="*/ 0 h 1217"/>
                      <a:gd name="T14" fmla="*/ 3 w 1314"/>
                      <a:gd name="T15" fmla="*/ 0 h 1217"/>
                      <a:gd name="T16" fmla="*/ 3 w 1314"/>
                      <a:gd name="T17" fmla="*/ 0 h 1217"/>
                      <a:gd name="T18" fmla="*/ 3 w 1314"/>
                      <a:gd name="T19" fmla="*/ 0 h 1217"/>
                      <a:gd name="T20" fmla="*/ 3 w 1314"/>
                      <a:gd name="T21" fmla="*/ 0 h 1217"/>
                      <a:gd name="T22" fmla="*/ 3 w 1314"/>
                      <a:gd name="T23" fmla="*/ 0 h 1217"/>
                      <a:gd name="T24" fmla="*/ 3 w 1314"/>
                      <a:gd name="T25" fmla="*/ 0 h 1217"/>
                      <a:gd name="T26" fmla="*/ 3 w 1314"/>
                      <a:gd name="T27" fmla="*/ 2 h 1217"/>
                      <a:gd name="T28" fmla="*/ 3 w 1314"/>
                      <a:gd name="T29" fmla="*/ 2 h 1217"/>
                      <a:gd name="T30" fmla="*/ 3 w 1314"/>
                      <a:gd name="T31" fmla="*/ 2 h 1217"/>
                      <a:gd name="T32" fmla="*/ 2 w 1314"/>
                      <a:gd name="T33" fmla="*/ 2 h 1217"/>
                      <a:gd name="T34" fmla="*/ 1 w 1314"/>
                      <a:gd name="T35" fmla="*/ 2 h 1217"/>
                      <a:gd name="T36" fmla="*/ 0 w 1314"/>
                      <a:gd name="T37" fmla="*/ 2 h 1217"/>
                      <a:gd name="T38" fmla="*/ 0 w 1314"/>
                      <a:gd name="T39" fmla="*/ 2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5" y="20"/>
                        </a:moveTo>
                        <a:lnTo>
                          <a:pt x="217" y="14"/>
                        </a:lnTo>
                        <a:lnTo>
                          <a:pt x="370" y="4"/>
                        </a:lnTo>
                        <a:lnTo>
                          <a:pt x="529" y="0"/>
                        </a:lnTo>
                        <a:lnTo>
                          <a:pt x="716" y="0"/>
                        </a:lnTo>
                        <a:lnTo>
                          <a:pt x="848"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5"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3" name="Arc 984"/>
                  <p:cNvSpPr>
                    <a:spLocks/>
                  </p:cNvSpPr>
                  <p:nvPr/>
                </p:nvSpPr>
                <p:spPr bwMode="auto">
                  <a:xfrm>
                    <a:off x="1091"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4" name="Arc 985"/>
                  <p:cNvSpPr>
                    <a:spLocks/>
                  </p:cNvSpPr>
                  <p:nvPr/>
                </p:nvSpPr>
                <p:spPr bwMode="auto">
                  <a:xfrm>
                    <a:off x="938"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5" name="Arc 986"/>
                  <p:cNvSpPr>
                    <a:spLocks/>
                  </p:cNvSpPr>
                  <p:nvPr/>
                </p:nvSpPr>
                <p:spPr bwMode="auto">
                  <a:xfrm>
                    <a:off x="930"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02" name="Group 987"/>
                <p:cNvGrpSpPr>
                  <a:grpSpLocks/>
                </p:cNvGrpSpPr>
                <p:nvPr/>
              </p:nvGrpSpPr>
              <p:grpSpPr bwMode="auto">
                <a:xfrm>
                  <a:off x="948" y="2120"/>
                  <a:ext cx="125" cy="104"/>
                  <a:chOff x="948" y="2120"/>
                  <a:chExt cx="125" cy="104"/>
                </a:xfrm>
              </p:grpSpPr>
              <p:grpSp>
                <p:nvGrpSpPr>
                  <p:cNvPr id="129503" name="Group 988"/>
                  <p:cNvGrpSpPr>
                    <a:grpSpLocks/>
                  </p:cNvGrpSpPr>
                  <p:nvPr/>
                </p:nvGrpSpPr>
                <p:grpSpPr bwMode="auto">
                  <a:xfrm>
                    <a:off x="948" y="2120"/>
                    <a:ext cx="125" cy="104"/>
                    <a:chOff x="948" y="2120"/>
                    <a:chExt cx="125" cy="104"/>
                  </a:xfrm>
                </p:grpSpPr>
                <p:sp>
                  <p:nvSpPr>
                    <p:cNvPr id="129508" name="Freeform 989"/>
                    <p:cNvSpPr>
                      <a:spLocks/>
                    </p:cNvSpPr>
                    <p:nvPr/>
                  </p:nvSpPr>
                  <p:spPr bwMode="auto">
                    <a:xfrm>
                      <a:off x="953" y="2120"/>
                      <a:ext cx="119" cy="2"/>
                    </a:xfrm>
                    <a:custGeom>
                      <a:avLst/>
                      <a:gdLst>
                        <a:gd name="T0" fmla="*/ 0 w 958"/>
                        <a:gd name="T1" fmla="*/ 0 h 17"/>
                        <a:gd name="T2" fmla="*/ 2 w 958"/>
                        <a:gd name="T3" fmla="*/ 0 h 17"/>
                        <a:gd name="T4" fmla="*/ 2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09" name="Freeform 990"/>
                    <p:cNvSpPr>
                      <a:spLocks/>
                    </p:cNvSpPr>
                    <p:nvPr/>
                  </p:nvSpPr>
                  <p:spPr bwMode="auto">
                    <a:xfrm>
                      <a:off x="1065" y="2120"/>
                      <a:ext cx="8" cy="104"/>
                    </a:xfrm>
                    <a:custGeom>
                      <a:avLst/>
                      <a:gdLst>
                        <a:gd name="T0" fmla="*/ 0 w 62"/>
                        <a:gd name="T1" fmla="*/ 0 h 828"/>
                        <a:gd name="T2" fmla="*/ 0 w 62"/>
                        <a:gd name="T3" fmla="*/ 0 h 828"/>
                        <a:gd name="T4" fmla="*/ 0 w 62"/>
                        <a:gd name="T5" fmla="*/ 1 h 828"/>
                        <a:gd name="T6" fmla="*/ 0 w 62"/>
                        <a:gd name="T7" fmla="*/ 2 h 828"/>
                        <a:gd name="T8" fmla="*/ 0 w 62"/>
                        <a:gd name="T9" fmla="*/ 2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0" name="Freeform 991"/>
                    <p:cNvSpPr>
                      <a:spLocks/>
                    </p:cNvSpPr>
                    <p:nvPr/>
                  </p:nvSpPr>
                  <p:spPr bwMode="auto">
                    <a:xfrm>
                      <a:off x="948" y="2215"/>
                      <a:ext cx="119" cy="9"/>
                    </a:xfrm>
                    <a:custGeom>
                      <a:avLst/>
                      <a:gdLst>
                        <a:gd name="T0" fmla="*/ 0 w 959"/>
                        <a:gd name="T1" fmla="*/ 0 h 68"/>
                        <a:gd name="T2" fmla="*/ 0 w 959"/>
                        <a:gd name="T3" fmla="*/ 0 h 68"/>
                        <a:gd name="T4" fmla="*/ 2 w 959"/>
                        <a:gd name="T5" fmla="*/ 0 h 68"/>
                        <a:gd name="T6" fmla="*/ 2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1" name="Freeform 992"/>
                    <p:cNvSpPr>
                      <a:spLocks/>
                    </p:cNvSpPr>
                    <p:nvPr/>
                  </p:nvSpPr>
                  <p:spPr bwMode="auto">
                    <a:xfrm>
                      <a:off x="948" y="2120"/>
                      <a:ext cx="7" cy="98"/>
                    </a:xfrm>
                    <a:custGeom>
                      <a:avLst/>
                      <a:gdLst>
                        <a:gd name="T0" fmla="*/ 0 w 61"/>
                        <a:gd name="T1" fmla="*/ 0 h 781"/>
                        <a:gd name="T2" fmla="*/ 0 w 61"/>
                        <a:gd name="T3" fmla="*/ 0 h 781"/>
                        <a:gd name="T4" fmla="*/ 0 w 61"/>
                        <a:gd name="T5" fmla="*/ 2 h 781"/>
                        <a:gd name="T6" fmla="*/ 0 w 61"/>
                        <a:gd name="T7" fmla="*/ 2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04" name="Group 993"/>
                  <p:cNvGrpSpPr>
                    <a:grpSpLocks/>
                  </p:cNvGrpSpPr>
                  <p:nvPr/>
                </p:nvGrpSpPr>
                <p:grpSpPr bwMode="auto">
                  <a:xfrm>
                    <a:off x="950" y="2122"/>
                    <a:ext cx="120" cy="99"/>
                    <a:chOff x="950" y="2122"/>
                    <a:chExt cx="120" cy="99"/>
                  </a:xfrm>
                </p:grpSpPr>
                <p:sp>
                  <p:nvSpPr>
                    <p:cNvPr id="129505" name="Freeform 994"/>
                    <p:cNvSpPr>
                      <a:spLocks/>
                    </p:cNvSpPr>
                    <p:nvPr/>
                  </p:nvSpPr>
                  <p:spPr bwMode="auto">
                    <a:xfrm>
                      <a:off x="950" y="2122"/>
                      <a:ext cx="120" cy="99"/>
                    </a:xfrm>
                    <a:custGeom>
                      <a:avLst/>
                      <a:gdLst>
                        <a:gd name="T0" fmla="*/ 0 w 954"/>
                        <a:gd name="T1" fmla="*/ 0 h 788"/>
                        <a:gd name="T2" fmla="*/ 2 w 954"/>
                        <a:gd name="T3" fmla="*/ 0 h 788"/>
                        <a:gd name="T4" fmla="*/ 2 w 954"/>
                        <a:gd name="T5" fmla="*/ 2 h 788"/>
                        <a:gd name="T6" fmla="*/ 0 w 954"/>
                        <a:gd name="T7" fmla="*/ 2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06" name="Freeform 995"/>
                    <p:cNvSpPr>
                      <a:spLocks/>
                    </p:cNvSpPr>
                    <p:nvPr/>
                  </p:nvSpPr>
                  <p:spPr bwMode="auto">
                    <a:xfrm>
                      <a:off x="954" y="2126"/>
                      <a:ext cx="112" cy="91"/>
                    </a:xfrm>
                    <a:custGeom>
                      <a:avLst/>
                      <a:gdLst>
                        <a:gd name="T0" fmla="*/ 0 w 889"/>
                        <a:gd name="T1" fmla="*/ 0 h 729"/>
                        <a:gd name="T2" fmla="*/ 2 w 889"/>
                        <a:gd name="T3" fmla="*/ 0 h 729"/>
                        <a:gd name="T4" fmla="*/ 2 w 889"/>
                        <a:gd name="T5" fmla="*/ 1 h 729"/>
                        <a:gd name="T6" fmla="*/ 0 w 889"/>
                        <a:gd name="T7" fmla="*/ 1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3"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07" name="Freeform 996"/>
                    <p:cNvSpPr>
                      <a:spLocks/>
                    </p:cNvSpPr>
                    <p:nvPr/>
                  </p:nvSpPr>
                  <p:spPr bwMode="auto">
                    <a:xfrm>
                      <a:off x="956" y="2131"/>
                      <a:ext cx="105" cy="82"/>
                    </a:xfrm>
                    <a:custGeom>
                      <a:avLst/>
                      <a:gdLst>
                        <a:gd name="T0" fmla="*/ 0 w 840"/>
                        <a:gd name="T1" fmla="*/ 0 h 657"/>
                        <a:gd name="T2" fmla="*/ 2 w 840"/>
                        <a:gd name="T3" fmla="*/ 0 h 657"/>
                        <a:gd name="T4" fmla="*/ 2 w 840"/>
                        <a:gd name="T5" fmla="*/ 1 h 657"/>
                        <a:gd name="T6" fmla="*/ 0 w 840"/>
                        <a:gd name="T7" fmla="*/ 1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500" name="Freeform 997"/>
              <p:cNvSpPr>
                <a:spLocks/>
              </p:cNvSpPr>
              <p:nvPr/>
            </p:nvSpPr>
            <p:spPr bwMode="auto">
              <a:xfrm>
                <a:off x="1062"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440" name="Group 998"/>
            <p:cNvGrpSpPr>
              <a:grpSpLocks/>
            </p:cNvGrpSpPr>
            <p:nvPr/>
          </p:nvGrpSpPr>
          <p:grpSpPr bwMode="auto">
            <a:xfrm>
              <a:off x="866" y="2297"/>
              <a:ext cx="233" cy="52"/>
              <a:chOff x="866" y="2297"/>
              <a:chExt cx="233" cy="52"/>
            </a:xfrm>
          </p:grpSpPr>
          <p:sp>
            <p:nvSpPr>
              <p:cNvPr id="129441" name="Freeform 999"/>
              <p:cNvSpPr>
                <a:spLocks/>
              </p:cNvSpPr>
              <p:nvPr/>
            </p:nvSpPr>
            <p:spPr bwMode="auto">
              <a:xfrm>
                <a:off x="1026" y="2313"/>
                <a:ext cx="56" cy="23"/>
              </a:xfrm>
              <a:custGeom>
                <a:avLst/>
                <a:gdLst>
                  <a:gd name="T0" fmla="*/ 0 w 447"/>
                  <a:gd name="T1" fmla="*/ 0 h 184"/>
                  <a:gd name="T2" fmla="*/ 0 w 447"/>
                  <a:gd name="T3" fmla="*/ 0 h 184"/>
                  <a:gd name="T4" fmla="*/ 0 w 447"/>
                  <a:gd name="T5" fmla="*/ 0 h 184"/>
                  <a:gd name="T6" fmla="*/ 1 w 447"/>
                  <a:gd name="T7" fmla="*/ 0 h 184"/>
                  <a:gd name="T8" fmla="*/ 1 w 447"/>
                  <a:gd name="T9" fmla="*/ 0 h 184"/>
                  <a:gd name="T10" fmla="*/ 1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42" name="Group 1000"/>
              <p:cNvGrpSpPr>
                <a:grpSpLocks/>
              </p:cNvGrpSpPr>
              <p:nvPr/>
            </p:nvGrpSpPr>
            <p:grpSpPr bwMode="auto">
              <a:xfrm>
                <a:off x="866" y="2297"/>
                <a:ext cx="233" cy="52"/>
                <a:chOff x="866" y="2297"/>
                <a:chExt cx="233" cy="52"/>
              </a:xfrm>
            </p:grpSpPr>
            <p:sp>
              <p:nvSpPr>
                <p:cNvPr id="129443" name="Freeform 1001"/>
                <p:cNvSpPr>
                  <a:spLocks/>
                </p:cNvSpPr>
                <p:nvPr/>
              </p:nvSpPr>
              <p:spPr bwMode="auto">
                <a:xfrm>
                  <a:off x="866" y="2318"/>
                  <a:ext cx="206" cy="31"/>
                </a:xfrm>
                <a:custGeom>
                  <a:avLst/>
                  <a:gdLst>
                    <a:gd name="T0" fmla="*/ 0 w 1644"/>
                    <a:gd name="T1" fmla="*/ 0 h 254"/>
                    <a:gd name="T2" fmla="*/ 0 w 1644"/>
                    <a:gd name="T3" fmla="*/ 0 h 254"/>
                    <a:gd name="T4" fmla="*/ 3 w 1644"/>
                    <a:gd name="T5" fmla="*/ 0 h 254"/>
                    <a:gd name="T6" fmla="*/ 3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44" name="Freeform 1002"/>
                <p:cNvSpPr>
                  <a:spLocks/>
                </p:cNvSpPr>
                <p:nvPr/>
              </p:nvSpPr>
              <p:spPr bwMode="auto">
                <a:xfrm>
                  <a:off x="1072"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45" name="Line 1003"/>
                <p:cNvSpPr>
                  <a:spLocks noChangeShapeType="1"/>
                </p:cNvSpPr>
                <p:nvPr/>
              </p:nvSpPr>
              <p:spPr bwMode="auto">
                <a:xfrm>
                  <a:off x="867"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446" name="Group 1004"/>
                <p:cNvGrpSpPr>
                  <a:grpSpLocks/>
                </p:cNvGrpSpPr>
                <p:nvPr/>
              </p:nvGrpSpPr>
              <p:grpSpPr bwMode="auto">
                <a:xfrm>
                  <a:off x="880" y="2297"/>
                  <a:ext cx="198" cy="39"/>
                  <a:chOff x="880" y="2297"/>
                  <a:chExt cx="198" cy="39"/>
                </a:xfrm>
              </p:grpSpPr>
              <p:sp>
                <p:nvSpPr>
                  <p:cNvPr id="129450" name="Freeform 1005"/>
                  <p:cNvSpPr>
                    <a:spLocks/>
                  </p:cNvSpPr>
                  <p:nvPr/>
                </p:nvSpPr>
                <p:spPr bwMode="auto">
                  <a:xfrm>
                    <a:off x="880" y="2298"/>
                    <a:ext cx="152" cy="32"/>
                  </a:xfrm>
                  <a:custGeom>
                    <a:avLst/>
                    <a:gdLst>
                      <a:gd name="T0" fmla="*/ 0 w 1217"/>
                      <a:gd name="T1" fmla="*/ 0 h 252"/>
                      <a:gd name="T2" fmla="*/ 0 w 1217"/>
                      <a:gd name="T3" fmla="*/ 0 h 252"/>
                      <a:gd name="T4" fmla="*/ 0 w 1217"/>
                      <a:gd name="T5" fmla="*/ 0 h 252"/>
                      <a:gd name="T6" fmla="*/ 2 w 1217"/>
                      <a:gd name="T7" fmla="*/ 1 h 252"/>
                      <a:gd name="T8" fmla="*/ 2 w 1217"/>
                      <a:gd name="T9" fmla="*/ 0 h 252"/>
                      <a:gd name="T10" fmla="*/ 2 w 1217"/>
                      <a:gd name="T11" fmla="*/ 0 h 252"/>
                      <a:gd name="T12" fmla="*/ 0 w 1217"/>
                      <a:gd name="T13" fmla="*/ 0 h 252"/>
                      <a:gd name="T14" fmla="*/ 0 60000 65536"/>
                      <a:gd name="T15" fmla="*/ 0 60000 65536"/>
                      <a:gd name="T16" fmla="*/ 0 60000 65536"/>
                      <a:gd name="T17" fmla="*/ 0 60000 65536"/>
                      <a:gd name="T18" fmla="*/ 0 60000 65536"/>
                      <a:gd name="T19" fmla="*/ 0 60000 65536"/>
                      <a:gd name="T20" fmla="*/ 0 60000 65536"/>
                      <a:gd name="T21" fmla="*/ 0 w 1217"/>
                      <a:gd name="T22" fmla="*/ 0 h 252"/>
                      <a:gd name="T23" fmla="*/ 1217 w 1217"/>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7" h="252">
                        <a:moveTo>
                          <a:pt x="209" y="0"/>
                        </a:moveTo>
                        <a:lnTo>
                          <a:pt x="64" y="110"/>
                        </a:lnTo>
                        <a:lnTo>
                          <a:pt x="0" y="144"/>
                        </a:lnTo>
                        <a:lnTo>
                          <a:pt x="1032" y="252"/>
                        </a:lnTo>
                        <a:lnTo>
                          <a:pt x="1106" y="203"/>
                        </a:lnTo>
                        <a:lnTo>
                          <a:pt x="1217" y="101"/>
                        </a:lnTo>
                        <a:lnTo>
                          <a:pt x="209"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51" name="Group 1006"/>
                  <p:cNvGrpSpPr>
                    <a:grpSpLocks/>
                  </p:cNvGrpSpPr>
                  <p:nvPr/>
                </p:nvGrpSpPr>
                <p:grpSpPr bwMode="auto">
                  <a:xfrm>
                    <a:off x="884" y="2297"/>
                    <a:ext cx="194" cy="39"/>
                    <a:chOff x="884" y="2297"/>
                    <a:chExt cx="194" cy="39"/>
                  </a:xfrm>
                </p:grpSpPr>
                <p:grpSp>
                  <p:nvGrpSpPr>
                    <p:cNvPr id="129452" name="Group 1007"/>
                    <p:cNvGrpSpPr>
                      <a:grpSpLocks/>
                    </p:cNvGrpSpPr>
                    <p:nvPr/>
                  </p:nvGrpSpPr>
                  <p:grpSpPr bwMode="auto">
                    <a:xfrm>
                      <a:off x="887" y="2297"/>
                      <a:ext cx="141" cy="32"/>
                      <a:chOff x="887" y="2297"/>
                      <a:chExt cx="141" cy="32"/>
                    </a:xfrm>
                  </p:grpSpPr>
                  <p:grpSp>
                    <p:nvGrpSpPr>
                      <p:cNvPr id="129466" name="Group 1008"/>
                      <p:cNvGrpSpPr>
                        <a:grpSpLocks/>
                      </p:cNvGrpSpPr>
                      <p:nvPr/>
                    </p:nvGrpSpPr>
                    <p:grpSpPr bwMode="auto">
                      <a:xfrm>
                        <a:off x="887" y="2297"/>
                        <a:ext cx="29" cy="21"/>
                        <a:chOff x="887" y="2297"/>
                        <a:chExt cx="29" cy="21"/>
                      </a:xfrm>
                    </p:grpSpPr>
                    <p:sp>
                      <p:nvSpPr>
                        <p:cNvPr id="129497" name="Line 1009"/>
                        <p:cNvSpPr>
                          <a:spLocks noChangeShapeType="1"/>
                        </p:cNvSpPr>
                        <p:nvPr/>
                      </p:nvSpPr>
                      <p:spPr bwMode="auto">
                        <a:xfrm flipV="1">
                          <a:off x="887"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8" name="Line 1010"/>
                        <p:cNvSpPr>
                          <a:spLocks noChangeShapeType="1"/>
                        </p:cNvSpPr>
                        <p:nvPr/>
                      </p:nvSpPr>
                      <p:spPr bwMode="auto">
                        <a:xfrm flipV="1">
                          <a:off x="896"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67" name="Group 1011"/>
                      <p:cNvGrpSpPr>
                        <a:grpSpLocks/>
                      </p:cNvGrpSpPr>
                      <p:nvPr/>
                    </p:nvGrpSpPr>
                    <p:grpSpPr bwMode="auto">
                      <a:xfrm>
                        <a:off x="898" y="2298"/>
                        <a:ext cx="30" cy="21"/>
                        <a:chOff x="898" y="2298"/>
                        <a:chExt cx="30" cy="21"/>
                      </a:xfrm>
                    </p:grpSpPr>
                    <p:sp>
                      <p:nvSpPr>
                        <p:cNvPr id="129495" name="Line 1012"/>
                        <p:cNvSpPr>
                          <a:spLocks noChangeShapeType="1"/>
                        </p:cNvSpPr>
                        <p:nvPr/>
                      </p:nvSpPr>
                      <p:spPr bwMode="auto">
                        <a:xfrm flipV="1">
                          <a:off x="898"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6" name="Line 1013"/>
                        <p:cNvSpPr>
                          <a:spLocks noChangeShapeType="1"/>
                        </p:cNvSpPr>
                        <p:nvPr/>
                      </p:nvSpPr>
                      <p:spPr bwMode="auto">
                        <a:xfrm flipV="1">
                          <a:off x="908"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68" name="Group 1014"/>
                      <p:cNvGrpSpPr>
                        <a:grpSpLocks/>
                      </p:cNvGrpSpPr>
                      <p:nvPr/>
                    </p:nvGrpSpPr>
                    <p:grpSpPr bwMode="auto">
                      <a:xfrm>
                        <a:off x="910" y="2299"/>
                        <a:ext cx="30" cy="21"/>
                        <a:chOff x="910" y="2299"/>
                        <a:chExt cx="30" cy="21"/>
                      </a:xfrm>
                    </p:grpSpPr>
                    <p:sp>
                      <p:nvSpPr>
                        <p:cNvPr id="129493" name="Line 1015"/>
                        <p:cNvSpPr>
                          <a:spLocks noChangeShapeType="1"/>
                        </p:cNvSpPr>
                        <p:nvPr/>
                      </p:nvSpPr>
                      <p:spPr bwMode="auto">
                        <a:xfrm flipV="1">
                          <a:off x="910"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4" name="Line 1016"/>
                        <p:cNvSpPr>
                          <a:spLocks noChangeShapeType="1"/>
                        </p:cNvSpPr>
                        <p:nvPr/>
                      </p:nvSpPr>
                      <p:spPr bwMode="auto">
                        <a:xfrm flipV="1">
                          <a:off x="920"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69" name="Group 1017"/>
                      <p:cNvGrpSpPr>
                        <a:grpSpLocks/>
                      </p:cNvGrpSpPr>
                      <p:nvPr/>
                    </p:nvGrpSpPr>
                    <p:grpSpPr bwMode="auto">
                      <a:xfrm>
                        <a:off x="921" y="2300"/>
                        <a:ext cx="30" cy="22"/>
                        <a:chOff x="921" y="2300"/>
                        <a:chExt cx="30" cy="22"/>
                      </a:xfrm>
                    </p:grpSpPr>
                    <p:sp>
                      <p:nvSpPr>
                        <p:cNvPr id="129491" name="Line 1018"/>
                        <p:cNvSpPr>
                          <a:spLocks noChangeShapeType="1"/>
                        </p:cNvSpPr>
                        <p:nvPr/>
                      </p:nvSpPr>
                      <p:spPr bwMode="auto">
                        <a:xfrm flipV="1">
                          <a:off x="921"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2" name="Line 1019"/>
                        <p:cNvSpPr>
                          <a:spLocks noChangeShapeType="1"/>
                        </p:cNvSpPr>
                        <p:nvPr/>
                      </p:nvSpPr>
                      <p:spPr bwMode="auto">
                        <a:xfrm flipV="1">
                          <a:off x="931"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0" name="Group 1020"/>
                      <p:cNvGrpSpPr>
                        <a:grpSpLocks/>
                      </p:cNvGrpSpPr>
                      <p:nvPr/>
                    </p:nvGrpSpPr>
                    <p:grpSpPr bwMode="auto">
                      <a:xfrm>
                        <a:off x="933" y="2301"/>
                        <a:ext cx="30" cy="22"/>
                        <a:chOff x="933" y="2301"/>
                        <a:chExt cx="30" cy="22"/>
                      </a:xfrm>
                    </p:grpSpPr>
                    <p:sp>
                      <p:nvSpPr>
                        <p:cNvPr id="129489" name="Line 1021"/>
                        <p:cNvSpPr>
                          <a:spLocks noChangeShapeType="1"/>
                        </p:cNvSpPr>
                        <p:nvPr/>
                      </p:nvSpPr>
                      <p:spPr bwMode="auto">
                        <a:xfrm flipV="1">
                          <a:off x="933"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0" name="Line 1022"/>
                        <p:cNvSpPr>
                          <a:spLocks noChangeShapeType="1"/>
                        </p:cNvSpPr>
                        <p:nvPr/>
                      </p:nvSpPr>
                      <p:spPr bwMode="auto">
                        <a:xfrm flipV="1">
                          <a:off x="943"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1" name="Group 1023"/>
                      <p:cNvGrpSpPr>
                        <a:grpSpLocks/>
                      </p:cNvGrpSpPr>
                      <p:nvPr/>
                    </p:nvGrpSpPr>
                    <p:grpSpPr bwMode="auto">
                      <a:xfrm>
                        <a:off x="944" y="2302"/>
                        <a:ext cx="30" cy="21"/>
                        <a:chOff x="944" y="2302"/>
                        <a:chExt cx="30" cy="21"/>
                      </a:xfrm>
                    </p:grpSpPr>
                    <p:sp>
                      <p:nvSpPr>
                        <p:cNvPr id="129487" name="Line 1024"/>
                        <p:cNvSpPr>
                          <a:spLocks noChangeShapeType="1"/>
                        </p:cNvSpPr>
                        <p:nvPr/>
                      </p:nvSpPr>
                      <p:spPr bwMode="auto">
                        <a:xfrm flipV="1">
                          <a:off x="94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8" name="Line 1025"/>
                        <p:cNvSpPr>
                          <a:spLocks noChangeShapeType="1"/>
                        </p:cNvSpPr>
                        <p:nvPr/>
                      </p:nvSpPr>
                      <p:spPr bwMode="auto">
                        <a:xfrm flipV="1">
                          <a:off x="954"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2" name="Group 1026"/>
                      <p:cNvGrpSpPr>
                        <a:grpSpLocks/>
                      </p:cNvGrpSpPr>
                      <p:nvPr/>
                    </p:nvGrpSpPr>
                    <p:grpSpPr bwMode="auto">
                      <a:xfrm>
                        <a:off x="955" y="2303"/>
                        <a:ext cx="30" cy="21"/>
                        <a:chOff x="955" y="2303"/>
                        <a:chExt cx="30" cy="21"/>
                      </a:xfrm>
                    </p:grpSpPr>
                    <p:sp>
                      <p:nvSpPr>
                        <p:cNvPr id="129485" name="Line 1027"/>
                        <p:cNvSpPr>
                          <a:spLocks noChangeShapeType="1"/>
                        </p:cNvSpPr>
                        <p:nvPr/>
                      </p:nvSpPr>
                      <p:spPr bwMode="auto">
                        <a:xfrm flipV="1">
                          <a:off x="955"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6" name="Line 1028"/>
                        <p:cNvSpPr>
                          <a:spLocks noChangeShapeType="1"/>
                        </p:cNvSpPr>
                        <p:nvPr/>
                      </p:nvSpPr>
                      <p:spPr bwMode="auto">
                        <a:xfrm flipV="1">
                          <a:off x="965"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3" name="Group 1029"/>
                      <p:cNvGrpSpPr>
                        <a:grpSpLocks/>
                      </p:cNvGrpSpPr>
                      <p:nvPr/>
                    </p:nvGrpSpPr>
                    <p:grpSpPr bwMode="auto">
                      <a:xfrm>
                        <a:off x="966" y="2304"/>
                        <a:ext cx="29" cy="22"/>
                        <a:chOff x="966" y="2304"/>
                        <a:chExt cx="29" cy="22"/>
                      </a:xfrm>
                    </p:grpSpPr>
                    <p:sp>
                      <p:nvSpPr>
                        <p:cNvPr id="129483" name="Line 1030"/>
                        <p:cNvSpPr>
                          <a:spLocks noChangeShapeType="1"/>
                        </p:cNvSpPr>
                        <p:nvPr/>
                      </p:nvSpPr>
                      <p:spPr bwMode="auto">
                        <a:xfrm flipV="1">
                          <a:off x="966"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4" name="Line 1031"/>
                        <p:cNvSpPr>
                          <a:spLocks noChangeShapeType="1"/>
                        </p:cNvSpPr>
                        <p:nvPr/>
                      </p:nvSpPr>
                      <p:spPr bwMode="auto">
                        <a:xfrm flipV="1">
                          <a:off x="975"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4" name="Group 1032"/>
                      <p:cNvGrpSpPr>
                        <a:grpSpLocks/>
                      </p:cNvGrpSpPr>
                      <p:nvPr/>
                    </p:nvGrpSpPr>
                    <p:grpSpPr bwMode="auto">
                      <a:xfrm>
                        <a:off x="977" y="2306"/>
                        <a:ext cx="29" cy="22"/>
                        <a:chOff x="977" y="2306"/>
                        <a:chExt cx="29" cy="22"/>
                      </a:xfrm>
                    </p:grpSpPr>
                    <p:sp>
                      <p:nvSpPr>
                        <p:cNvPr id="129481" name="Line 1033"/>
                        <p:cNvSpPr>
                          <a:spLocks noChangeShapeType="1"/>
                        </p:cNvSpPr>
                        <p:nvPr/>
                      </p:nvSpPr>
                      <p:spPr bwMode="auto">
                        <a:xfrm flipV="1">
                          <a:off x="977"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2" name="Line 1034"/>
                        <p:cNvSpPr>
                          <a:spLocks noChangeShapeType="1"/>
                        </p:cNvSpPr>
                        <p:nvPr/>
                      </p:nvSpPr>
                      <p:spPr bwMode="auto">
                        <a:xfrm flipV="1">
                          <a:off x="986"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5" name="Group 1035"/>
                      <p:cNvGrpSpPr>
                        <a:grpSpLocks/>
                      </p:cNvGrpSpPr>
                      <p:nvPr/>
                    </p:nvGrpSpPr>
                    <p:grpSpPr bwMode="auto">
                      <a:xfrm>
                        <a:off x="988" y="2307"/>
                        <a:ext cx="30" cy="21"/>
                        <a:chOff x="988" y="2307"/>
                        <a:chExt cx="30" cy="21"/>
                      </a:xfrm>
                    </p:grpSpPr>
                    <p:sp>
                      <p:nvSpPr>
                        <p:cNvPr id="129479" name="Line 1036"/>
                        <p:cNvSpPr>
                          <a:spLocks noChangeShapeType="1"/>
                        </p:cNvSpPr>
                        <p:nvPr/>
                      </p:nvSpPr>
                      <p:spPr bwMode="auto">
                        <a:xfrm flipV="1">
                          <a:off x="988"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0" name="Line 1037"/>
                        <p:cNvSpPr>
                          <a:spLocks noChangeShapeType="1"/>
                        </p:cNvSpPr>
                        <p:nvPr/>
                      </p:nvSpPr>
                      <p:spPr bwMode="auto">
                        <a:xfrm flipV="1">
                          <a:off x="998"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6" name="Group 1038"/>
                      <p:cNvGrpSpPr>
                        <a:grpSpLocks/>
                      </p:cNvGrpSpPr>
                      <p:nvPr/>
                    </p:nvGrpSpPr>
                    <p:grpSpPr bwMode="auto">
                      <a:xfrm>
                        <a:off x="999" y="2308"/>
                        <a:ext cx="29" cy="21"/>
                        <a:chOff x="999" y="2308"/>
                        <a:chExt cx="29" cy="21"/>
                      </a:xfrm>
                    </p:grpSpPr>
                    <p:sp>
                      <p:nvSpPr>
                        <p:cNvPr id="129477" name="Line 1039"/>
                        <p:cNvSpPr>
                          <a:spLocks noChangeShapeType="1"/>
                        </p:cNvSpPr>
                        <p:nvPr/>
                      </p:nvSpPr>
                      <p:spPr bwMode="auto">
                        <a:xfrm flipV="1">
                          <a:off x="999"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78" name="Line 1040"/>
                        <p:cNvSpPr>
                          <a:spLocks noChangeShapeType="1"/>
                        </p:cNvSpPr>
                        <p:nvPr/>
                      </p:nvSpPr>
                      <p:spPr bwMode="auto">
                        <a:xfrm flipV="1">
                          <a:off x="1008"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453" name="Group 1041"/>
                    <p:cNvGrpSpPr>
                      <a:grpSpLocks/>
                    </p:cNvGrpSpPr>
                    <p:nvPr/>
                  </p:nvGrpSpPr>
                  <p:grpSpPr bwMode="auto">
                    <a:xfrm>
                      <a:off x="1033" y="2311"/>
                      <a:ext cx="43" cy="25"/>
                      <a:chOff x="1033" y="2311"/>
                      <a:chExt cx="43" cy="25"/>
                    </a:xfrm>
                  </p:grpSpPr>
                  <p:grpSp>
                    <p:nvGrpSpPr>
                      <p:cNvPr id="129457" name="Group 1042"/>
                      <p:cNvGrpSpPr>
                        <a:grpSpLocks/>
                      </p:cNvGrpSpPr>
                      <p:nvPr/>
                    </p:nvGrpSpPr>
                    <p:grpSpPr bwMode="auto">
                      <a:xfrm>
                        <a:off x="1051" y="2313"/>
                        <a:ext cx="25" cy="23"/>
                        <a:chOff x="1051" y="2313"/>
                        <a:chExt cx="25" cy="23"/>
                      </a:xfrm>
                    </p:grpSpPr>
                    <p:sp>
                      <p:nvSpPr>
                        <p:cNvPr id="129464" name="Line 1043"/>
                        <p:cNvSpPr>
                          <a:spLocks noChangeShapeType="1"/>
                        </p:cNvSpPr>
                        <p:nvPr/>
                      </p:nvSpPr>
                      <p:spPr bwMode="auto">
                        <a:xfrm flipV="1">
                          <a:off x="1051"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65" name="Line 1044"/>
                        <p:cNvSpPr>
                          <a:spLocks noChangeShapeType="1"/>
                        </p:cNvSpPr>
                        <p:nvPr/>
                      </p:nvSpPr>
                      <p:spPr bwMode="auto">
                        <a:xfrm flipV="1">
                          <a:off x="1060"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58" name="Group 1045"/>
                      <p:cNvGrpSpPr>
                        <a:grpSpLocks/>
                      </p:cNvGrpSpPr>
                      <p:nvPr/>
                    </p:nvGrpSpPr>
                    <p:grpSpPr bwMode="auto">
                      <a:xfrm>
                        <a:off x="1042" y="2311"/>
                        <a:ext cx="26" cy="24"/>
                        <a:chOff x="1042" y="2311"/>
                        <a:chExt cx="26" cy="24"/>
                      </a:xfrm>
                    </p:grpSpPr>
                    <p:sp>
                      <p:nvSpPr>
                        <p:cNvPr id="129462" name="Line 1046"/>
                        <p:cNvSpPr>
                          <a:spLocks noChangeShapeType="1"/>
                        </p:cNvSpPr>
                        <p:nvPr/>
                      </p:nvSpPr>
                      <p:spPr bwMode="auto">
                        <a:xfrm flipV="1">
                          <a:off x="1042"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63" name="Line 1047"/>
                        <p:cNvSpPr>
                          <a:spLocks noChangeShapeType="1"/>
                        </p:cNvSpPr>
                        <p:nvPr/>
                      </p:nvSpPr>
                      <p:spPr bwMode="auto">
                        <a:xfrm flipV="1">
                          <a:off x="1051"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59" name="Group 1048"/>
                      <p:cNvGrpSpPr>
                        <a:grpSpLocks/>
                      </p:cNvGrpSpPr>
                      <p:nvPr/>
                    </p:nvGrpSpPr>
                    <p:grpSpPr bwMode="auto">
                      <a:xfrm>
                        <a:off x="1033" y="2311"/>
                        <a:ext cx="25" cy="23"/>
                        <a:chOff x="1033" y="2311"/>
                        <a:chExt cx="25" cy="23"/>
                      </a:xfrm>
                    </p:grpSpPr>
                    <p:sp>
                      <p:nvSpPr>
                        <p:cNvPr id="129460" name="Line 1049"/>
                        <p:cNvSpPr>
                          <a:spLocks noChangeShapeType="1"/>
                        </p:cNvSpPr>
                        <p:nvPr/>
                      </p:nvSpPr>
                      <p:spPr bwMode="auto">
                        <a:xfrm flipV="1">
                          <a:off x="1033"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61" name="Line 1050"/>
                        <p:cNvSpPr>
                          <a:spLocks noChangeShapeType="1"/>
                        </p:cNvSpPr>
                        <p:nvPr/>
                      </p:nvSpPr>
                      <p:spPr bwMode="auto">
                        <a:xfrm flipV="1">
                          <a:off x="1042"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454" name="Line 1051"/>
                    <p:cNvSpPr>
                      <a:spLocks noChangeShapeType="1"/>
                    </p:cNvSpPr>
                    <p:nvPr/>
                  </p:nvSpPr>
                  <p:spPr bwMode="auto">
                    <a:xfrm>
                      <a:off x="897"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55" name="Line 1052"/>
                    <p:cNvSpPr>
                      <a:spLocks noChangeShapeType="1"/>
                    </p:cNvSpPr>
                    <p:nvPr/>
                  </p:nvSpPr>
                  <p:spPr bwMode="auto">
                    <a:xfrm>
                      <a:off x="890"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56" name="Line 1053"/>
                    <p:cNvSpPr>
                      <a:spLocks noChangeShapeType="1"/>
                    </p:cNvSpPr>
                    <p:nvPr/>
                  </p:nvSpPr>
                  <p:spPr bwMode="auto">
                    <a:xfrm>
                      <a:off x="884"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447" name="Group 1054"/>
                <p:cNvGrpSpPr>
                  <a:grpSpLocks/>
                </p:cNvGrpSpPr>
                <p:nvPr/>
              </p:nvGrpSpPr>
              <p:grpSpPr bwMode="auto">
                <a:xfrm>
                  <a:off x="1072" y="2316"/>
                  <a:ext cx="26" cy="27"/>
                  <a:chOff x="1072" y="2316"/>
                  <a:chExt cx="26" cy="27"/>
                </a:xfrm>
              </p:grpSpPr>
              <p:sp>
                <p:nvSpPr>
                  <p:cNvPr id="129448" name="Line 1055"/>
                  <p:cNvSpPr>
                    <a:spLocks noChangeShapeType="1"/>
                  </p:cNvSpPr>
                  <p:nvPr/>
                </p:nvSpPr>
                <p:spPr bwMode="auto">
                  <a:xfrm flipV="1">
                    <a:off x="1072"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49" name="Line 1056"/>
                  <p:cNvSpPr>
                    <a:spLocks noChangeShapeType="1"/>
                  </p:cNvSpPr>
                  <p:nvPr/>
                </p:nvSpPr>
                <p:spPr bwMode="auto">
                  <a:xfrm flipV="1">
                    <a:off x="1086"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77" name="Rectangle 1057"/>
          <p:cNvSpPr>
            <a:spLocks noChangeArrowheads="1"/>
          </p:cNvSpPr>
          <p:nvPr/>
        </p:nvSpPr>
        <p:spPr bwMode="auto">
          <a:xfrm>
            <a:off x="2817813" y="4667250"/>
            <a:ext cx="7762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78" name="Rectangle 1058"/>
          <p:cNvSpPr>
            <a:spLocks noChangeArrowheads="1"/>
          </p:cNvSpPr>
          <p:nvPr/>
        </p:nvSpPr>
        <p:spPr bwMode="auto">
          <a:xfrm>
            <a:off x="1635125" y="4735513"/>
            <a:ext cx="63341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Field Bus</a:t>
            </a:r>
            <a:endParaRPr lang="en-GB" sz="2400">
              <a:latin typeface="Times New Roman" charset="0"/>
            </a:endParaRPr>
          </a:p>
        </p:txBody>
      </p:sp>
      <p:sp>
        <p:nvSpPr>
          <p:cNvPr id="129079" name="Rectangle 1059"/>
          <p:cNvSpPr>
            <a:spLocks noChangeArrowheads="1"/>
          </p:cNvSpPr>
          <p:nvPr/>
        </p:nvSpPr>
        <p:spPr bwMode="auto">
          <a:xfrm>
            <a:off x="2495550" y="3905250"/>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0" name="Rectangle 1060"/>
          <p:cNvSpPr>
            <a:spLocks noChangeArrowheads="1"/>
          </p:cNvSpPr>
          <p:nvPr/>
        </p:nvSpPr>
        <p:spPr bwMode="auto">
          <a:xfrm>
            <a:off x="2503488" y="4591050"/>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81" name="Group 1061"/>
          <p:cNvGrpSpPr>
            <a:grpSpLocks/>
          </p:cNvGrpSpPr>
          <p:nvPr/>
        </p:nvGrpSpPr>
        <p:grpSpPr bwMode="auto">
          <a:xfrm>
            <a:off x="3732213" y="4148138"/>
            <a:ext cx="1219200" cy="123825"/>
            <a:chOff x="2522" y="2489"/>
            <a:chExt cx="768" cy="78"/>
          </a:xfrm>
        </p:grpSpPr>
        <p:sp>
          <p:nvSpPr>
            <p:cNvPr id="129426" name="Rectangle 1062"/>
            <p:cNvSpPr>
              <a:spLocks noChangeArrowheads="1"/>
            </p:cNvSpPr>
            <p:nvPr/>
          </p:nvSpPr>
          <p:spPr bwMode="auto">
            <a:xfrm>
              <a:off x="2597" y="2522"/>
              <a:ext cx="618"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427" name="Freeform 1063"/>
            <p:cNvSpPr>
              <a:spLocks/>
            </p:cNvSpPr>
            <p:nvPr/>
          </p:nvSpPr>
          <p:spPr bwMode="auto">
            <a:xfrm>
              <a:off x="3213" y="2490"/>
              <a:ext cx="77" cy="77"/>
            </a:xfrm>
            <a:custGeom>
              <a:avLst/>
              <a:gdLst>
                <a:gd name="T0" fmla="*/ 0 w 77"/>
                <a:gd name="T1" fmla="*/ 77 h 77"/>
                <a:gd name="T2" fmla="*/ 77 w 77"/>
                <a:gd name="T3" fmla="*/ 38 h 77"/>
                <a:gd name="T4" fmla="*/ 0 w 77"/>
                <a:gd name="T5" fmla="*/ 0 h 77"/>
                <a:gd name="T6" fmla="*/ 0 w 77"/>
                <a:gd name="T7" fmla="*/ 77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0" y="77"/>
                  </a:moveTo>
                  <a:lnTo>
                    <a:pt x="77" y="38"/>
                  </a:lnTo>
                  <a:lnTo>
                    <a:pt x="0" y="0"/>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28" name="Freeform 1064"/>
            <p:cNvSpPr>
              <a:spLocks/>
            </p:cNvSpPr>
            <p:nvPr/>
          </p:nvSpPr>
          <p:spPr bwMode="auto">
            <a:xfrm>
              <a:off x="2522" y="2489"/>
              <a:ext cx="77" cy="77"/>
            </a:xfrm>
            <a:custGeom>
              <a:avLst/>
              <a:gdLst>
                <a:gd name="T0" fmla="*/ 77 w 77"/>
                <a:gd name="T1" fmla="*/ 0 h 77"/>
                <a:gd name="T2" fmla="*/ 0 w 77"/>
                <a:gd name="T3" fmla="*/ 39 h 77"/>
                <a:gd name="T4" fmla="*/ 77 w 77"/>
                <a:gd name="T5" fmla="*/ 77 h 77"/>
                <a:gd name="T6" fmla="*/ 77 w 77"/>
                <a:gd name="T7" fmla="*/ 0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77" y="0"/>
                  </a:moveTo>
                  <a:lnTo>
                    <a:pt x="0" y="39"/>
                  </a:lnTo>
                  <a:lnTo>
                    <a:pt x="77" y="77"/>
                  </a:lnTo>
                  <a:lnTo>
                    <a:pt x="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9082" name="Rectangle 1065"/>
          <p:cNvSpPr>
            <a:spLocks noChangeArrowheads="1"/>
          </p:cNvSpPr>
          <p:nvPr/>
        </p:nvSpPr>
        <p:spPr bwMode="auto">
          <a:xfrm>
            <a:off x="4179888" y="4210050"/>
            <a:ext cx="19050" cy="1524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3" name="Rectangle 1066"/>
          <p:cNvSpPr>
            <a:spLocks noChangeArrowheads="1"/>
          </p:cNvSpPr>
          <p:nvPr/>
        </p:nvSpPr>
        <p:spPr bwMode="auto">
          <a:xfrm>
            <a:off x="4256088" y="3371850"/>
            <a:ext cx="19050" cy="2286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84" name="Group 1067"/>
          <p:cNvGrpSpPr>
            <a:grpSpLocks/>
          </p:cNvGrpSpPr>
          <p:nvPr/>
        </p:nvGrpSpPr>
        <p:grpSpPr bwMode="auto">
          <a:xfrm>
            <a:off x="4041775" y="3524250"/>
            <a:ext cx="525463" cy="412750"/>
            <a:chOff x="2717" y="2096"/>
            <a:chExt cx="331" cy="260"/>
          </a:xfrm>
        </p:grpSpPr>
        <p:sp>
          <p:nvSpPr>
            <p:cNvPr id="129280" name="Freeform 1068"/>
            <p:cNvSpPr>
              <a:spLocks/>
            </p:cNvSpPr>
            <p:nvPr/>
          </p:nvSpPr>
          <p:spPr bwMode="auto">
            <a:xfrm>
              <a:off x="2717"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5"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281" name="Group 1069"/>
            <p:cNvGrpSpPr>
              <a:grpSpLocks/>
            </p:cNvGrpSpPr>
            <p:nvPr/>
          </p:nvGrpSpPr>
          <p:grpSpPr bwMode="auto">
            <a:xfrm>
              <a:off x="2745" y="2240"/>
              <a:ext cx="260" cy="90"/>
              <a:chOff x="2745" y="2240"/>
              <a:chExt cx="260" cy="90"/>
            </a:xfrm>
          </p:grpSpPr>
          <p:sp>
            <p:nvSpPr>
              <p:cNvPr id="129419" name="Freeform 1070"/>
              <p:cNvSpPr>
                <a:spLocks/>
              </p:cNvSpPr>
              <p:nvPr/>
            </p:nvSpPr>
            <p:spPr bwMode="auto">
              <a:xfrm>
                <a:off x="2746" y="2285"/>
                <a:ext cx="259" cy="45"/>
              </a:xfrm>
              <a:custGeom>
                <a:avLst/>
                <a:gdLst>
                  <a:gd name="T0" fmla="*/ 0 w 2067"/>
                  <a:gd name="T1" fmla="*/ 0 h 356"/>
                  <a:gd name="T2" fmla="*/ 0 w 2067"/>
                  <a:gd name="T3" fmla="*/ 0 h 356"/>
                  <a:gd name="T4" fmla="*/ 3 w 2067"/>
                  <a:gd name="T5" fmla="*/ 1 h 356"/>
                  <a:gd name="T6" fmla="*/ 4 w 2067"/>
                  <a:gd name="T7" fmla="*/ 0 h 356"/>
                  <a:gd name="T8" fmla="*/ 4 w 2067"/>
                  <a:gd name="T9" fmla="*/ 0 h 356"/>
                  <a:gd name="T10" fmla="*/ 3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20" name="Freeform 1071"/>
              <p:cNvSpPr>
                <a:spLocks/>
              </p:cNvSpPr>
              <p:nvPr/>
            </p:nvSpPr>
            <p:spPr bwMode="auto">
              <a:xfrm>
                <a:off x="2745" y="2240"/>
                <a:ext cx="210" cy="69"/>
              </a:xfrm>
              <a:custGeom>
                <a:avLst/>
                <a:gdLst>
                  <a:gd name="T0" fmla="*/ 0 w 1686"/>
                  <a:gd name="T1" fmla="*/ 0 h 550"/>
                  <a:gd name="T2" fmla="*/ 3 w 1686"/>
                  <a:gd name="T3" fmla="*/ 0 h 550"/>
                  <a:gd name="T4" fmla="*/ 3 w 1686"/>
                  <a:gd name="T5" fmla="*/ 1 h 550"/>
                  <a:gd name="T6" fmla="*/ 0 w 1686"/>
                  <a:gd name="T7" fmla="*/ 1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21" name="Group 1072"/>
              <p:cNvGrpSpPr>
                <a:grpSpLocks/>
              </p:cNvGrpSpPr>
              <p:nvPr/>
            </p:nvGrpSpPr>
            <p:grpSpPr bwMode="auto">
              <a:xfrm>
                <a:off x="2745" y="2253"/>
                <a:ext cx="211" cy="27"/>
                <a:chOff x="2745" y="2253"/>
                <a:chExt cx="211" cy="27"/>
              </a:xfrm>
            </p:grpSpPr>
            <p:sp>
              <p:nvSpPr>
                <p:cNvPr id="129422" name="Line 1073"/>
                <p:cNvSpPr>
                  <a:spLocks noChangeShapeType="1"/>
                </p:cNvSpPr>
                <p:nvPr/>
              </p:nvSpPr>
              <p:spPr bwMode="auto">
                <a:xfrm>
                  <a:off x="2745"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23" name="Line 1074"/>
                <p:cNvSpPr>
                  <a:spLocks noChangeShapeType="1"/>
                </p:cNvSpPr>
                <p:nvPr/>
              </p:nvSpPr>
              <p:spPr bwMode="auto">
                <a:xfrm>
                  <a:off x="2899"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24" name="Line 1075"/>
                <p:cNvSpPr>
                  <a:spLocks noChangeShapeType="1"/>
                </p:cNvSpPr>
                <p:nvPr/>
              </p:nvSpPr>
              <p:spPr bwMode="auto">
                <a:xfrm>
                  <a:off x="2848"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25" name="Line 1076"/>
                <p:cNvSpPr>
                  <a:spLocks noChangeShapeType="1"/>
                </p:cNvSpPr>
                <p:nvPr/>
              </p:nvSpPr>
              <p:spPr bwMode="auto">
                <a:xfrm>
                  <a:off x="2745"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282" name="Group 1077"/>
            <p:cNvGrpSpPr>
              <a:grpSpLocks/>
            </p:cNvGrpSpPr>
            <p:nvPr/>
          </p:nvGrpSpPr>
          <p:grpSpPr bwMode="auto">
            <a:xfrm>
              <a:off x="2745" y="2231"/>
              <a:ext cx="261" cy="24"/>
              <a:chOff x="2745" y="2231"/>
              <a:chExt cx="261" cy="24"/>
            </a:xfrm>
          </p:grpSpPr>
          <p:sp>
            <p:nvSpPr>
              <p:cNvPr id="129417" name="Freeform 1078"/>
              <p:cNvSpPr>
                <a:spLocks/>
              </p:cNvSpPr>
              <p:nvPr/>
            </p:nvSpPr>
            <p:spPr bwMode="auto">
              <a:xfrm>
                <a:off x="2745" y="2231"/>
                <a:ext cx="261" cy="24"/>
              </a:xfrm>
              <a:custGeom>
                <a:avLst/>
                <a:gdLst>
                  <a:gd name="T0" fmla="*/ 0 w 2087"/>
                  <a:gd name="T1" fmla="*/ 0 h 196"/>
                  <a:gd name="T2" fmla="*/ 3 w 2087"/>
                  <a:gd name="T3" fmla="*/ 0 h 196"/>
                  <a:gd name="T4" fmla="*/ 4 w 2087"/>
                  <a:gd name="T5" fmla="*/ 0 h 196"/>
                  <a:gd name="T6" fmla="*/ 4 w 2087"/>
                  <a:gd name="T7" fmla="*/ 0 h 196"/>
                  <a:gd name="T8" fmla="*/ 1 w 2087"/>
                  <a:gd name="T9" fmla="*/ 0 h 196"/>
                  <a:gd name="T10" fmla="*/ 0 w 2087"/>
                  <a:gd name="T11" fmla="*/ 0 h 196"/>
                  <a:gd name="T12" fmla="*/ 0 60000 65536"/>
                  <a:gd name="T13" fmla="*/ 0 60000 65536"/>
                  <a:gd name="T14" fmla="*/ 0 60000 65536"/>
                  <a:gd name="T15" fmla="*/ 0 60000 65536"/>
                  <a:gd name="T16" fmla="*/ 0 60000 65536"/>
                  <a:gd name="T17" fmla="*/ 0 60000 65536"/>
                  <a:gd name="T18" fmla="*/ 0 w 2087"/>
                  <a:gd name="T19" fmla="*/ 0 h 196"/>
                  <a:gd name="T20" fmla="*/ 2087 w 2087"/>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7" h="196">
                    <a:moveTo>
                      <a:pt x="0" y="75"/>
                    </a:moveTo>
                    <a:lnTo>
                      <a:pt x="1685" y="196"/>
                    </a:lnTo>
                    <a:lnTo>
                      <a:pt x="2087"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18" name="Freeform 1079"/>
              <p:cNvSpPr>
                <a:spLocks/>
              </p:cNvSpPr>
              <p:nvPr/>
            </p:nvSpPr>
            <p:spPr bwMode="auto">
              <a:xfrm>
                <a:off x="2804" y="2236"/>
                <a:ext cx="192" cy="16"/>
              </a:xfrm>
              <a:custGeom>
                <a:avLst/>
                <a:gdLst>
                  <a:gd name="T0" fmla="*/ 0 w 1535"/>
                  <a:gd name="T1" fmla="*/ 0 h 125"/>
                  <a:gd name="T2" fmla="*/ 0 w 1535"/>
                  <a:gd name="T3" fmla="*/ 0 h 125"/>
                  <a:gd name="T4" fmla="*/ 2 w 1535"/>
                  <a:gd name="T5" fmla="*/ 0 h 125"/>
                  <a:gd name="T6" fmla="*/ 3 w 1535"/>
                  <a:gd name="T7" fmla="*/ 0 h 125"/>
                  <a:gd name="T8" fmla="*/ 3 w 1535"/>
                  <a:gd name="T9" fmla="*/ 0 h 125"/>
                  <a:gd name="T10" fmla="*/ 3 w 1535"/>
                  <a:gd name="T11" fmla="*/ 0 h 125"/>
                  <a:gd name="T12" fmla="*/ 3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83" name="Group 1080"/>
            <p:cNvGrpSpPr>
              <a:grpSpLocks/>
            </p:cNvGrpSpPr>
            <p:nvPr/>
          </p:nvGrpSpPr>
          <p:grpSpPr bwMode="auto">
            <a:xfrm>
              <a:off x="2957" y="2099"/>
              <a:ext cx="48" cy="150"/>
              <a:chOff x="2957" y="2099"/>
              <a:chExt cx="48" cy="150"/>
            </a:xfrm>
          </p:grpSpPr>
          <p:grpSp>
            <p:nvGrpSpPr>
              <p:cNvPr id="129387" name="Group 1081"/>
              <p:cNvGrpSpPr>
                <a:grpSpLocks/>
              </p:cNvGrpSpPr>
              <p:nvPr/>
            </p:nvGrpSpPr>
            <p:grpSpPr bwMode="auto">
              <a:xfrm>
                <a:off x="2976" y="2118"/>
                <a:ext cx="29" cy="125"/>
                <a:chOff x="2976" y="2118"/>
                <a:chExt cx="29" cy="125"/>
              </a:xfrm>
            </p:grpSpPr>
            <p:sp>
              <p:nvSpPr>
                <p:cNvPr id="129391" name="Freeform 1082"/>
                <p:cNvSpPr>
                  <a:spLocks/>
                </p:cNvSpPr>
                <p:nvPr/>
              </p:nvSpPr>
              <p:spPr bwMode="auto">
                <a:xfrm>
                  <a:off x="2976" y="2118"/>
                  <a:ext cx="29" cy="125"/>
                </a:xfrm>
                <a:custGeom>
                  <a:avLst/>
                  <a:gdLst>
                    <a:gd name="T0" fmla="*/ 0 w 232"/>
                    <a:gd name="T1" fmla="*/ 0 h 999"/>
                    <a:gd name="T2" fmla="*/ 1 w 232"/>
                    <a:gd name="T3" fmla="*/ 0 h 999"/>
                    <a:gd name="T4" fmla="*/ 0 w 232"/>
                    <a:gd name="T5" fmla="*/ 1 h 999"/>
                    <a:gd name="T6" fmla="*/ 0 w 232"/>
                    <a:gd name="T7" fmla="*/ 2 h 999"/>
                    <a:gd name="T8" fmla="*/ 0 w 232"/>
                    <a:gd name="T9" fmla="*/ 2 h 999"/>
                    <a:gd name="T10" fmla="*/ 0 w 232"/>
                    <a:gd name="T11" fmla="*/ 0 h 999"/>
                    <a:gd name="T12" fmla="*/ 0 60000 65536"/>
                    <a:gd name="T13" fmla="*/ 0 60000 65536"/>
                    <a:gd name="T14" fmla="*/ 0 60000 65536"/>
                    <a:gd name="T15" fmla="*/ 0 60000 65536"/>
                    <a:gd name="T16" fmla="*/ 0 60000 65536"/>
                    <a:gd name="T17" fmla="*/ 0 60000 65536"/>
                    <a:gd name="T18" fmla="*/ 0 w 232"/>
                    <a:gd name="T19" fmla="*/ 0 h 999"/>
                    <a:gd name="T20" fmla="*/ 232 w 232"/>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2" h="999">
                      <a:moveTo>
                        <a:pt x="22" y="0"/>
                      </a:moveTo>
                      <a:lnTo>
                        <a:pt x="232" y="82"/>
                      </a:lnTo>
                      <a:lnTo>
                        <a:pt x="213" y="472"/>
                      </a:lnTo>
                      <a:lnTo>
                        <a:pt x="190" y="942"/>
                      </a:lnTo>
                      <a:lnTo>
                        <a:pt x="0" y="99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392" name="Group 1083"/>
                <p:cNvGrpSpPr>
                  <a:grpSpLocks/>
                </p:cNvGrpSpPr>
                <p:nvPr/>
              </p:nvGrpSpPr>
              <p:grpSpPr bwMode="auto">
                <a:xfrm>
                  <a:off x="2976" y="2124"/>
                  <a:ext cx="29" cy="105"/>
                  <a:chOff x="2976" y="2124"/>
                  <a:chExt cx="29" cy="105"/>
                </a:xfrm>
              </p:grpSpPr>
              <p:grpSp>
                <p:nvGrpSpPr>
                  <p:cNvPr id="129393" name="Group 1084"/>
                  <p:cNvGrpSpPr>
                    <a:grpSpLocks/>
                  </p:cNvGrpSpPr>
                  <p:nvPr/>
                </p:nvGrpSpPr>
                <p:grpSpPr bwMode="auto">
                  <a:xfrm>
                    <a:off x="2976" y="2124"/>
                    <a:ext cx="29" cy="105"/>
                    <a:chOff x="2976" y="2124"/>
                    <a:chExt cx="29" cy="105"/>
                  </a:xfrm>
                </p:grpSpPr>
                <p:grpSp>
                  <p:nvGrpSpPr>
                    <p:cNvPr id="129395" name="Group 1085"/>
                    <p:cNvGrpSpPr>
                      <a:grpSpLocks/>
                    </p:cNvGrpSpPr>
                    <p:nvPr/>
                  </p:nvGrpSpPr>
                  <p:grpSpPr bwMode="auto">
                    <a:xfrm>
                      <a:off x="2976" y="2124"/>
                      <a:ext cx="29" cy="63"/>
                      <a:chOff x="2976" y="2124"/>
                      <a:chExt cx="29" cy="63"/>
                    </a:xfrm>
                  </p:grpSpPr>
                  <p:grpSp>
                    <p:nvGrpSpPr>
                      <p:cNvPr id="129405" name="Group 1086"/>
                      <p:cNvGrpSpPr>
                        <a:grpSpLocks/>
                      </p:cNvGrpSpPr>
                      <p:nvPr/>
                    </p:nvGrpSpPr>
                    <p:grpSpPr bwMode="auto">
                      <a:xfrm>
                        <a:off x="2978" y="2124"/>
                        <a:ext cx="27" cy="33"/>
                        <a:chOff x="2978" y="2124"/>
                        <a:chExt cx="27" cy="33"/>
                      </a:xfrm>
                    </p:grpSpPr>
                    <p:sp>
                      <p:nvSpPr>
                        <p:cNvPr id="129411" name="Line 1087"/>
                        <p:cNvSpPr>
                          <a:spLocks noChangeShapeType="1"/>
                        </p:cNvSpPr>
                        <p:nvPr/>
                      </p:nvSpPr>
                      <p:spPr bwMode="auto">
                        <a:xfrm>
                          <a:off x="2979"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2" name="Line 1088"/>
                        <p:cNvSpPr>
                          <a:spLocks noChangeShapeType="1"/>
                        </p:cNvSpPr>
                        <p:nvPr/>
                      </p:nvSpPr>
                      <p:spPr bwMode="auto">
                        <a:xfrm>
                          <a:off x="2978" y="2129"/>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3" name="Line 1089"/>
                        <p:cNvSpPr>
                          <a:spLocks noChangeShapeType="1"/>
                        </p:cNvSpPr>
                        <p:nvPr/>
                      </p:nvSpPr>
                      <p:spPr bwMode="auto">
                        <a:xfrm>
                          <a:off x="2979"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4" name="Line 1090"/>
                        <p:cNvSpPr>
                          <a:spLocks noChangeShapeType="1"/>
                        </p:cNvSpPr>
                        <p:nvPr/>
                      </p:nvSpPr>
                      <p:spPr bwMode="auto">
                        <a:xfrm>
                          <a:off x="2978" y="2140"/>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5" name="Line 1091"/>
                        <p:cNvSpPr>
                          <a:spLocks noChangeShapeType="1"/>
                        </p:cNvSpPr>
                        <p:nvPr/>
                      </p:nvSpPr>
                      <p:spPr bwMode="auto">
                        <a:xfrm>
                          <a:off x="2978"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6" name="Line 1092"/>
                        <p:cNvSpPr>
                          <a:spLocks noChangeShapeType="1"/>
                        </p:cNvSpPr>
                        <p:nvPr/>
                      </p:nvSpPr>
                      <p:spPr bwMode="auto">
                        <a:xfrm>
                          <a:off x="2978"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406" name="Line 1093"/>
                      <p:cNvSpPr>
                        <a:spLocks noChangeShapeType="1"/>
                      </p:cNvSpPr>
                      <p:nvPr/>
                    </p:nvSpPr>
                    <p:spPr bwMode="auto">
                      <a:xfrm>
                        <a:off x="2976"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7" name="Line 1094"/>
                      <p:cNvSpPr>
                        <a:spLocks noChangeShapeType="1"/>
                      </p:cNvSpPr>
                      <p:nvPr/>
                    </p:nvSpPr>
                    <p:spPr bwMode="auto">
                      <a:xfrm>
                        <a:off x="2976"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8" name="Line 1095"/>
                      <p:cNvSpPr>
                        <a:spLocks noChangeShapeType="1"/>
                      </p:cNvSpPr>
                      <p:nvPr/>
                    </p:nvSpPr>
                    <p:spPr bwMode="auto">
                      <a:xfrm>
                        <a:off x="2976"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9" name="Line 1096"/>
                      <p:cNvSpPr>
                        <a:spLocks noChangeShapeType="1"/>
                      </p:cNvSpPr>
                      <p:nvPr/>
                    </p:nvSpPr>
                    <p:spPr bwMode="auto">
                      <a:xfrm>
                        <a:off x="2976"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0" name="Line 1097"/>
                      <p:cNvSpPr>
                        <a:spLocks noChangeShapeType="1"/>
                      </p:cNvSpPr>
                      <p:nvPr/>
                    </p:nvSpPr>
                    <p:spPr bwMode="auto">
                      <a:xfrm>
                        <a:off x="2976"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96" name="Group 1098"/>
                    <p:cNvGrpSpPr>
                      <a:grpSpLocks/>
                    </p:cNvGrpSpPr>
                    <p:nvPr/>
                  </p:nvGrpSpPr>
                  <p:grpSpPr bwMode="auto">
                    <a:xfrm>
                      <a:off x="2976" y="2190"/>
                      <a:ext cx="25" cy="39"/>
                      <a:chOff x="2976" y="2190"/>
                      <a:chExt cx="25" cy="39"/>
                    </a:xfrm>
                  </p:grpSpPr>
                  <p:sp>
                    <p:nvSpPr>
                      <p:cNvPr id="129397" name="Line 1099"/>
                      <p:cNvSpPr>
                        <a:spLocks noChangeShapeType="1"/>
                      </p:cNvSpPr>
                      <p:nvPr/>
                    </p:nvSpPr>
                    <p:spPr bwMode="auto">
                      <a:xfrm>
                        <a:off x="2976"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98" name="Line 1100"/>
                      <p:cNvSpPr>
                        <a:spLocks noChangeShapeType="1"/>
                      </p:cNvSpPr>
                      <p:nvPr/>
                    </p:nvSpPr>
                    <p:spPr bwMode="auto">
                      <a:xfrm>
                        <a:off x="2977"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99" name="Line 1101"/>
                      <p:cNvSpPr>
                        <a:spLocks noChangeShapeType="1"/>
                      </p:cNvSpPr>
                      <p:nvPr/>
                    </p:nvSpPr>
                    <p:spPr bwMode="auto">
                      <a:xfrm>
                        <a:off x="2976"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0" name="Line 1102"/>
                      <p:cNvSpPr>
                        <a:spLocks noChangeShapeType="1"/>
                      </p:cNvSpPr>
                      <p:nvPr/>
                    </p:nvSpPr>
                    <p:spPr bwMode="auto">
                      <a:xfrm flipV="1">
                        <a:off x="2976"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1" name="Line 1103"/>
                      <p:cNvSpPr>
                        <a:spLocks noChangeShapeType="1"/>
                      </p:cNvSpPr>
                      <p:nvPr/>
                    </p:nvSpPr>
                    <p:spPr bwMode="auto">
                      <a:xfrm flipV="1">
                        <a:off x="2976"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2" name="Line 1104"/>
                      <p:cNvSpPr>
                        <a:spLocks noChangeShapeType="1"/>
                      </p:cNvSpPr>
                      <p:nvPr/>
                    </p:nvSpPr>
                    <p:spPr bwMode="auto">
                      <a:xfrm flipV="1">
                        <a:off x="2976"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3" name="Line 1105"/>
                      <p:cNvSpPr>
                        <a:spLocks noChangeShapeType="1"/>
                      </p:cNvSpPr>
                      <p:nvPr/>
                    </p:nvSpPr>
                    <p:spPr bwMode="auto">
                      <a:xfrm flipV="1">
                        <a:off x="2976"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4" name="Line 1106"/>
                      <p:cNvSpPr>
                        <a:spLocks noChangeShapeType="1"/>
                      </p:cNvSpPr>
                      <p:nvPr/>
                    </p:nvSpPr>
                    <p:spPr bwMode="auto">
                      <a:xfrm flipV="1">
                        <a:off x="2976"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394" name="Line 1107"/>
                  <p:cNvSpPr>
                    <a:spLocks noChangeShapeType="1"/>
                  </p:cNvSpPr>
                  <p:nvPr/>
                </p:nvSpPr>
                <p:spPr bwMode="auto">
                  <a:xfrm>
                    <a:off x="2977"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388" name="Group 1108"/>
              <p:cNvGrpSpPr>
                <a:grpSpLocks/>
              </p:cNvGrpSpPr>
              <p:nvPr/>
            </p:nvGrpSpPr>
            <p:grpSpPr bwMode="auto">
              <a:xfrm>
                <a:off x="2957" y="2099"/>
                <a:ext cx="27" cy="150"/>
                <a:chOff x="2957" y="2099"/>
                <a:chExt cx="27" cy="150"/>
              </a:xfrm>
            </p:grpSpPr>
            <p:sp>
              <p:nvSpPr>
                <p:cNvPr id="129389" name="Freeform 1109"/>
                <p:cNvSpPr>
                  <a:spLocks/>
                </p:cNvSpPr>
                <p:nvPr/>
              </p:nvSpPr>
              <p:spPr bwMode="auto">
                <a:xfrm>
                  <a:off x="2957" y="2099"/>
                  <a:ext cx="26" cy="150"/>
                </a:xfrm>
                <a:custGeom>
                  <a:avLst/>
                  <a:gdLst>
                    <a:gd name="T0" fmla="*/ 0 w 203"/>
                    <a:gd name="T1" fmla="*/ 0 h 1193"/>
                    <a:gd name="T2" fmla="*/ 0 w 203"/>
                    <a:gd name="T3" fmla="*/ 0 h 1193"/>
                    <a:gd name="T4" fmla="*/ 0 w 203"/>
                    <a:gd name="T5" fmla="*/ 0 h 1193"/>
                    <a:gd name="T6" fmla="*/ 0 w 203"/>
                    <a:gd name="T7" fmla="*/ 2 h 1193"/>
                    <a:gd name="T8" fmla="*/ 0 w 203"/>
                    <a:gd name="T9" fmla="*/ 2 h 1193"/>
                    <a:gd name="T10" fmla="*/ 0 w 203"/>
                    <a:gd name="T11" fmla="*/ 2 h 1193"/>
                    <a:gd name="T12" fmla="*/ 0 w 203"/>
                    <a:gd name="T13" fmla="*/ 2 h 1193"/>
                    <a:gd name="T14" fmla="*/ 0 w 203"/>
                    <a:gd name="T15" fmla="*/ 2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90" name="Arc 1110"/>
                <p:cNvSpPr>
                  <a:spLocks/>
                </p:cNvSpPr>
                <p:nvPr/>
              </p:nvSpPr>
              <p:spPr bwMode="auto">
                <a:xfrm>
                  <a:off x="2981" y="2107"/>
                  <a:ext cx="3"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284" name="Group 1111"/>
            <p:cNvGrpSpPr>
              <a:grpSpLocks/>
            </p:cNvGrpSpPr>
            <p:nvPr/>
          </p:nvGrpSpPr>
          <p:grpSpPr bwMode="auto">
            <a:xfrm>
              <a:off x="2967" y="2324"/>
              <a:ext cx="81" cy="32"/>
              <a:chOff x="2967" y="2324"/>
              <a:chExt cx="81" cy="32"/>
            </a:xfrm>
          </p:grpSpPr>
          <p:sp>
            <p:nvSpPr>
              <p:cNvPr id="129376" name="Freeform 1112"/>
              <p:cNvSpPr>
                <a:spLocks/>
              </p:cNvSpPr>
              <p:nvPr/>
            </p:nvSpPr>
            <p:spPr bwMode="auto">
              <a:xfrm>
                <a:off x="2967" y="2324"/>
                <a:ext cx="81" cy="21"/>
              </a:xfrm>
              <a:custGeom>
                <a:avLst/>
                <a:gdLst>
                  <a:gd name="T0" fmla="*/ 0 w 646"/>
                  <a:gd name="T1" fmla="*/ 0 h 168"/>
                  <a:gd name="T2" fmla="*/ 0 w 646"/>
                  <a:gd name="T3" fmla="*/ 0 h 168"/>
                  <a:gd name="T4" fmla="*/ 0 w 646"/>
                  <a:gd name="T5" fmla="*/ 0 h 168"/>
                  <a:gd name="T6" fmla="*/ 1 w 646"/>
                  <a:gd name="T7" fmla="*/ 0 h 168"/>
                  <a:gd name="T8" fmla="*/ 1 w 646"/>
                  <a:gd name="T9" fmla="*/ 0 h 168"/>
                  <a:gd name="T10" fmla="*/ 1 w 646"/>
                  <a:gd name="T11" fmla="*/ 0 h 168"/>
                  <a:gd name="T12" fmla="*/ 1 w 646"/>
                  <a:gd name="T13" fmla="*/ 0 h 168"/>
                  <a:gd name="T14" fmla="*/ 1 w 646"/>
                  <a:gd name="T15" fmla="*/ 0 h 168"/>
                  <a:gd name="T16" fmla="*/ 1 w 646"/>
                  <a:gd name="T17" fmla="*/ 0 h 168"/>
                  <a:gd name="T18" fmla="*/ 1 w 646"/>
                  <a:gd name="T19" fmla="*/ 0 h 168"/>
                  <a:gd name="T20" fmla="*/ 1 w 646"/>
                  <a:gd name="T21" fmla="*/ 0 h 168"/>
                  <a:gd name="T22" fmla="*/ 1 w 646"/>
                  <a:gd name="T23" fmla="*/ 0 h 168"/>
                  <a:gd name="T24" fmla="*/ 1 w 646"/>
                  <a:gd name="T25" fmla="*/ 0 h 168"/>
                  <a:gd name="T26" fmla="*/ 1 w 646"/>
                  <a:gd name="T27" fmla="*/ 0 h 168"/>
                  <a:gd name="T28" fmla="*/ 1 w 646"/>
                  <a:gd name="T29" fmla="*/ 0 h 168"/>
                  <a:gd name="T30" fmla="*/ 1 w 646"/>
                  <a:gd name="T31" fmla="*/ 0 h 168"/>
                  <a:gd name="T32" fmla="*/ 1 w 646"/>
                  <a:gd name="T33" fmla="*/ 0 h 168"/>
                  <a:gd name="T34" fmla="*/ 1 w 646"/>
                  <a:gd name="T35" fmla="*/ 0 h 168"/>
                  <a:gd name="T36" fmla="*/ 1 w 646"/>
                  <a:gd name="T37" fmla="*/ 0 h 168"/>
                  <a:gd name="T38" fmla="*/ 1 w 646"/>
                  <a:gd name="T39" fmla="*/ 0 h 168"/>
                  <a:gd name="T40" fmla="*/ 1 w 646"/>
                  <a:gd name="T41" fmla="*/ 0 h 168"/>
                  <a:gd name="T42" fmla="*/ 1 w 646"/>
                  <a:gd name="T43" fmla="*/ 0 h 168"/>
                  <a:gd name="T44" fmla="*/ 1 w 646"/>
                  <a:gd name="T45" fmla="*/ 0 h 168"/>
                  <a:gd name="T46" fmla="*/ 1 w 646"/>
                  <a:gd name="T47" fmla="*/ 0 h 168"/>
                  <a:gd name="T48" fmla="*/ 1 w 646"/>
                  <a:gd name="T49" fmla="*/ 0 h 168"/>
                  <a:gd name="T50" fmla="*/ 1 w 646"/>
                  <a:gd name="T51" fmla="*/ 0 h 168"/>
                  <a:gd name="T52" fmla="*/ 1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377" name="Group 1113"/>
              <p:cNvGrpSpPr>
                <a:grpSpLocks/>
              </p:cNvGrpSpPr>
              <p:nvPr/>
            </p:nvGrpSpPr>
            <p:grpSpPr bwMode="auto">
              <a:xfrm>
                <a:off x="2971" y="2335"/>
                <a:ext cx="56" cy="21"/>
                <a:chOff x="2971" y="2335"/>
                <a:chExt cx="56" cy="21"/>
              </a:xfrm>
            </p:grpSpPr>
            <p:grpSp>
              <p:nvGrpSpPr>
                <p:cNvPr id="129378" name="Group 1114"/>
                <p:cNvGrpSpPr>
                  <a:grpSpLocks/>
                </p:cNvGrpSpPr>
                <p:nvPr/>
              </p:nvGrpSpPr>
              <p:grpSpPr bwMode="auto">
                <a:xfrm>
                  <a:off x="2971" y="2335"/>
                  <a:ext cx="56" cy="21"/>
                  <a:chOff x="2971" y="2335"/>
                  <a:chExt cx="56" cy="21"/>
                </a:xfrm>
              </p:grpSpPr>
              <p:sp>
                <p:nvSpPr>
                  <p:cNvPr id="129383" name="Freeform 1115"/>
                  <p:cNvSpPr>
                    <a:spLocks/>
                  </p:cNvSpPr>
                  <p:nvPr/>
                </p:nvSpPr>
                <p:spPr bwMode="auto">
                  <a:xfrm>
                    <a:off x="2971"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84" name="Freeform 1116"/>
                  <p:cNvSpPr>
                    <a:spLocks/>
                  </p:cNvSpPr>
                  <p:nvPr/>
                </p:nvSpPr>
                <p:spPr bwMode="auto">
                  <a:xfrm>
                    <a:off x="2971" y="2343"/>
                    <a:ext cx="25" cy="13"/>
                  </a:xfrm>
                  <a:custGeom>
                    <a:avLst/>
                    <a:gdLst>
                      <a:gd name="T0" fmla="*/ 0 w 200"/>
                      <a:gd name="T1" fmla="*/ 0 h 107"/>
                      <a:gd name="T2" fmla="*/ 0 w 200"/>
                      <a:gd name="T3" fmla="*/ 0 h 107"/>
                      <a:gd name="T4" fmla="*/ 0 w 200"/>
                      <a:gd name="T5" fmla="*/ 0 h 107"/>
                      <a:gd name="T6" fmla="*/ 0 w 200"/>
                      <a:gd name="T7" fmla="*/ 0 h 107"/>
                      <a:gd name="T8" fmla="*/ 0 w 200"/>
                      <a:gd name="T9" fmla="*/ 0 h 107"/>
                      <a:gd name="T10" fmla="*/ 0 w 200"/>
                      <a:gd name="T11" fmla="*/ 0 h 107"/>
                      <a:gd name="T12" fmla="*/ 0 60000 65536"/>
                      <a:gd name="T13" fmla="*/ 0 60000 65536"/>
                      <a:gd name="T14" fmla="*/ 0 60000 65536"/>
                      <a:gd name="T15" fmla="*/ 0 60000 65536"/>
                      <a:gd name="T16" fmla="*/ 0 60000 65536"/>
                      <a:gd name="T17" fmla="*/ 0 60000 65536"/>
                      <a:gd name="T18" fmla="*/ 0 w 200"/>
                      <a:gd name="T19" fmla="*/ 0 h 107"/>
                      <a:gd name="T20" fmla="*/ 200 w 200"/>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0" h="107">
                        <a:moveTo>
                          <a:pt x="0" y="0"/>
                        </a:moveTo>
                        <a:lnTo>
                          <a:pt x="0" y="59"/>
                        </a:lnTo>
                        <a:lnTo>
                          <a:pt x="2" y="59"/>
                        </a:lnTo>
                        <a:lnTo>
                          <a:pt x="200" y="107"/>
                        </a:lnTo>
                        <a:lnTo>
                          <a:pt x="200"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85" name="Freeform 1117"/>
                  <p:cNvSpPr>
                    <a:spLocks/>
                  </p:cNvSpPr>
                  <p:nvPr/>
                </p:nvSpPr>
                <p:spPr bwMode="auto">
                  <a:xfrm>
                    <a:off x="2996" y="2339"/>
                    <a:ext cx="31" cy="17"/>
                  </a:xfrm>
                  <a:custGeom>
                    <a:avLst/>
                    <a:gdLst>
                      <a:gd name="T0" fmla="*/ 0 w 255"/>
                      <a:gd name="T1" fmla="*/ 0 h 137"/>
                      <a:gd name="T2" fmla="*/ 0 w 255"/>
                      <a:gd name="T3" fmla="*/ 0 h 137"/>
                      <a:gd name="T4" fmla="*/ 0 w 255"/>
                      <a:gd name="T5" fmla="*/ 0 h 137"/>
                      <a:gd name="T6" fmla="*/ 0 w 255"/>
                      <a:gd name="T7" fmla="*/ 0 h 137"/>
                      <a:gd name="T8" fmla="*/ 0 w 255"/>
                      <a:gd name="T9" fmla="*/ 0 h 137"/>
                      <a:gd name="T10" fmla="*/ 0 w 255"/>
                      <a:gd name="T11" fmla="*/ 0 h 137"/>
                      <a:gd name="T12" fmla="*/ 0 60000 65536"/>
                      <a:gd name="T13" fmla="*/ 0 60000 65536"/>
                      <a:gd name="T14" fmla="*/ 0 60000 65536"/>
                      <a:gd name="T15" fmla="*/ 0 60000 65536"/>
                      <a:gd name="T16" fmla="*/ 0 60000 65536"/>
                      <a:gd name="T17" fmla="*/ 0 60000 65536"/>
                      <a:gd name="T18" fmla="*/ 0 w 255"/>
                      <a:gd name="T19" fmla="*/ 0 h 137"/>
                      <a:gd name="T20" fmla="*/ 255 w 255"/>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5" h="137">
                        <a:moveTo>
                          <a:pt x="0" y="74"/>
                        </a:moveTo>
                        <a:lnTo>
                          <a:pt x="82" y="0"/>
                        </a:lnTo>
                        <a:lnTo>
                          <a:pt x="255" y="20"/>
                        </a:lnTo>
                        <a:lnTo>
                          <a:pt x="255"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86" name="Freeform 1118"/>
                  <p:cNvSpPr>
                    <a:spLocks/>
                  </p:cNvSpPr>
                  <p:nvPr/>
                </p:nvSpPr>
                <p:spPr bwMode="auto">
                  <a:xfrm>
                    <a:off x="2980" y="2335"/>
                    <a:ext cx="47" cy="7"/>
                  </a:xfrm>
                  <a:custGeom>
                    <a:avLst/>
                    <a:gdLst>
                      <a:gd name="T0" fmla="*/ 0 w 382"/>
                      <a:gd name="T1" fmla="*/ 0 h 57"/>
                      <a:gd name="T2" fmla="*/ 0 w 382"/>
                      <a:gd name="T3" fmla="*/ 0 h 57"/>
                      <a:gd name="T4" fmla="*/ 1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379" name="Group 1119"/>
                <p:cNvGrpSpPr>
                  <a:grpSpLocks/>
                </p:cNvGrpSpPr>
                <p:nvPr/>
              </p:nvGrpSpPr>
              <p:grpSpPr bwMode="auto">
                <a:xfrm>
                  <a:off x="2971" y="2341"/>
                  <a:ext cx="56" cy="9"/>
                  <a:chOff x="2971" y="2341"/>
                  <a:chExt cx="56" cy="9"/>
                </a:xfrm>
              </p:grpSpPr>
              <p:sp>
                <p:nvSpPr>
                  <p:cNvPr id="129380" name="Line 1120"/>
                  <p:cNvSpPr>
                    <a:spLocks noChangeShapeType="1"/>
                  </p:cNvSpPr>
                  <p:nvPr/>
                </p:nvSpPr>
                <p:spPr bwMode="auto">
                  <a:xfrm>
                    <a:off x="2971"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81" name="Line 1121"/>
                  <p:cNvSpPr>
                    <a:spLocks noChangeShapeType="1"/>
                  </p:cNvSpPr>
                  <p:nvPr/>
                </p:nvSpPr>
                <p:spPr bwMode="auto">
                  <a:xfrm flipV="1">
                    <a:off x="2996"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82" name="Line 1122"/>
                  <p:cNvSpPr>
                    <a:spLocks noChangeShapeType="1"/>
                  </p:cNvSpPr>
                  <p:nvPr/>
                </p:nvSpPr>
                <p:spPr bwMode="auto">
                  <a:xfrm>
                    <a:off x="3007"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285" name="Freeform 1123"/>
            <p:cNvSpPr>
              <a:spLocks/>
            </p:cNvSpPr>
            <p:nvPr/>
          </p:nvSpPr>
          <p:spPr bwMode="auto">
            <a:xfrm>
              <a:off x="2956" y="2284"/>
              <a:ext cx="49" cy="46"/>
            </a:xfrm>
            <a:custGeom>
              <a:avLst/>
              <a:gdLst>
                <a:gd name="T0" fmla="*/ 0 w 392"/>
                <a:gd name="T1" fmla="*/ 0 h 366"/>
                <a:gd name="T2" fmla="*/ 1 w 392"/>
                <a:gd name="T3" fmla="*/ 0 h 366"/>
                <a:gd name="T4" fmla="*/ 1 w 392"/>
                <a:gd name="T5" fmla="*/ 0 h 366"/>
                <a:gd name="T6" fmla="*/ 0 w 392"/>
                <a:gd name="T7" fmla="*/ 1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86" name="Freeform 1124"/>
            <p:cNvSpPr>
              <a:spLocks/>
            </p:cNvSpPr>
            <p:nvPr/>
          </p:nvSpPr>
          <p:spPr bwMode="auto">
            <a:xfrm>
              <a:off x="2955" y="2241"/>
              <a:ext cx="51" cy="68"/>
            </a:xfrm>
            <a:custGeom>
              <a:avLst/>
              <a:gdLst>
                <a:gd name="T0" fmla="*/ 0 w 405"/>
                <a:gd name="T1" fmla="*/ 0 h 542"/>
                <a:gd name="T2" fmla="*/ 1 w 405"/>
                <a:gd name="T3" fmla="*/ 0 h 542"/>
                <a:gd name="T4" fmla="*/ 1 w 405"/>
                <a:gd name="T5" fmla="*/ 1 h 542"/>
                <a:gd name="T6" fmla="*/ 0 w 405"/>
                <a:gd name="T7" fmla="*/ 1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87" name="Freeform 1125"/>
            <p:cNvSpPr>
              <a:spLocks/>
            </p:cNvSpPr>
            <p:nvPr/>
          </p:nvSpPr>
          <p:spPr bwMode="auto">
            <a:xfrm>
              <a:off x="2819" y="2120"/>
              <a:ext cx="124" cy="104"/>
            </a:xfrm>
            <a:custGeom>
              <a:avLst/>
              <a:gdLst>
                <a:gd name="T0" fmla="*/ 0 w 999"/>
                <a:gd name="T1" fmla="*/ 0 h 828"/>
                <a:gd name="T2" fmla="*/ 2 w 999"/>
                <a:gd name="T3" fmla="*/ 0 h 828"/>
                <a:gd name="T4" fmla="*/ 2 w 999"/>
                <a:gd name="T5" fmla="*/ 2 h 828"/>
                <a:gd name="T6" fmla="*/ 0 w 999"/>
                <a:gd name="T7" fmla="*/ 2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88" name="Freeform 1126"/>
            <p:cNvSpPr>
              <a:spLocks/>
            </p:cNvSpPr>
            <p:nvPr/>
          </p:nvSpPr>
          <p:spPr bwMode="auto">
            <a:xfrm>
              <a:off x="2737" y="2294"/>
              <a:ext cx="233" cy="47"/>
            </a:xfrm>
            <a:custGeom>
              <a:avLst/>
              <a:gdLst>
                <a:gd name="T0" fmla="*/ 1 w 1860"/>
                <a:gd name="T1" fmla="*/ 0 h 377"/>
                <a:gd name="T2" fmla="*/ 4 w 1860"/>
                <a:gd name="T3" fmla="*/ 0 h 377"/>
                <a:gd name="T4" fmla="*/ 3 w 1860"/>
                <a:gd name="T5" fmla="*/ 0 h 377"/>
                <a:gd name="T6" fmla="*/ 3 w 1860"/>
                <a:gd name="T7" fmla="*/ 1 h 377"/>
                <a:gd name="T8" fmla="*/ 0 w 1860"/>
                <a:gd name="T9" fmla="*/ 0 h 377"/>
                <a:gd name="T10" fmla="*/ 0 w 1860"/>
                <a:gd name="T11" fmla="*/ 0 h 377"/>
                <a:gd name="T12" fmla="*/ 1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89" name="Group 1127"/>
            <p:cNvGrpSpPr>
              <a:grpSpLocks/>
            </p:cNvGrpSpPr>
            <p:nvPr/>
          </p:nvGrpSpPr>
          <p:grpSpPr bwMode="auto">
            <a:xfrm>
              <a:off x="2955" y="2245"/>
              <a:ext cx="50" cy="60"/>
              <a:chOff x="2955" y="2245"/>
              <a:chExt cx="50" cy="60"/>
            </a:xfrm>
          </p:grpSpPr>
          <p:sp>
            <p:nvSpPr>
              <p:cNvPr id="129367" name="Line 1128"/>
              <p:cNvSpPr>
                <a:spLocks noChangeShapeType="1"/>
              </p:cNvSpPr>
              <p:nvPr/>
            </p:nvSpPr>
            <p:spPr bwMode="auto">
              <a:xfrm flipV="1">
                <a:off x="2955"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68" name="Line 1129"/>
              <p:cNvSpPr>
                <a:spLocks noChangeShapeType="1"/>
              </p:cNvSpPr>
              <p:nvPr/>
            </p:nvSpPr>
            <p:spPr bwMode="auto">
              <a:xfrm flipV="1">
                <a:off x="2964"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69" name="Line 1130"/>
              <p:cNvSpPr>
                <a:spLocks noChangeShapeType="1"/>
              </p:cNvSpPr>
              <p:nvPr/>
            </p:nvSpPr>
            <p:spPr bwMode="auto">
              <a:xfrm flipV="1">
                <a:off x="2964"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0" name="Line 1131"/>
              <p:cNvSpPr>
                <a:spLocks noChangeShapeType="1"/>
              </p:cNvSpPr>
              <p:nvPr/>
            </p:nvSpPr>
            <p:spPr bwMode="auto">
              <a:xfrm flipV="1">
                <a:off x="2964"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1" name="Line 1132"/>
              <p:cNvSpPr>
                <a:spLocks noChangeShapeType="1"/>
              </p:cNvSpPr>
              <p:nvPr/>
            </p:nvSpPr>
            <p:spPr bwMode="auto">
              <a:xfrm flipV="1">
                <a:off x="2964"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2" name="Line 1133"/>
              <p:cNvSpPr>
                <a:spLocks noChangeShapeType="1"/>
              </p:cNvSpPr>
              <p:nvPr/>
            </p:nvSpPr>
            <p:spPr bwMode="auto">
              <a:xfrm flipV="1">
                <a:off x="2964"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3" name="Line 1134"/>
              <p:cNvSpPr>
                <a:spLocks noChangeShapeType="1"/>
              </p:cNvSpPr>
              <p:nvPr/>
            </p:nvSpPr>
            <p:spPr bwMode="auto">
              <a:xfrm flipV="1">
                <a:off x="2964"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4" name="Line 1135"/>
              <p:cNvSpPr>
                <a:spLocks noChangeShapeType="1"/>
              </p:cNvSpPr>
              <p:nvPr/>
            </p:nvSpPr>
            <p:spPr bwMode="auto">
              <a:xfrm flipV="1">
                <a:off x="2964"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5" name="Line 1136"/>
              <p:cNvSpPr>
                <a:spLocks noChangeShapeType="1"/>
              </p:cNvSpPr>
              <p:nvPr/>
            </p:nvSpPr>
            <p:spPr bwMode="auto">
              <a:xfrm flipH="1">
                <a:off x="2964"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290" name="Group 1137"/>
            <p:cNvGrpSpPr>
              <a:grpSpLocks/>
            </p:cNvGrpSpPr>
            <p:nvPr/>
          </p:nvGrpSpPr>
          <p:grpSpPr bwMode="auto">
            <a:xfrm>
              <a:off x="2801" y="2096"/>
              <a:ext cx="165" cy="153"/>
              <a:chOff x="2801" y="2096"/>
              <a:chExt cx="165" cy="153"/>
            </a:xfrm>
          </p:grpSpPr>
          <p:grpSp>
            <p:nvGrpSpPr>
              <p:cNvPr id="129350" name="Group 1138"/>
              <p:cNvGrpSpPr>
                <a:grpSpLocks/>
              </p:cNvGrpSpPr>
              <p:nvPr/>
            </p:nvGrpSpPr>
            <p:grpSpPr bwMode="auto">
              <a:xfrm>
                <a:off x="2801" y="2096"/>
                <a:ext cx="165" cy="153"/>
                <a:chOff x="2801" y="2096"/>
                <a:chExt cx="165" cy="153"/>
              </a:xfrm>
            </p:grpSpPr>
            <p:grpSp>
              <p:nvGrpSpPr>
                <p:cNvPr id="129352" name="Group 1139"/>
                <p:cNvGrpSpPr>
                  <a:grpSpLocks/>
                </p:cNvGrpSpPr>
                <p:nvPr/>
              </p:nvGrpSpPr>
              <p:grpSpPr bwMode="auto">
                <a:xfrm>
                  <a:off x="2801" y="2096"/>
                  <a:ext cx="165" cy="153"/>
                  <a:chOff x="2801" y="2096"/>
                  <a:chExt cx="165" cy="153"/>
                </a:xfrm>
              </p:grpSpPr>
              <p:sp>
                <p:nvSpPr>
                  <p:cNvPr id="129363" name="Freeform 1140"/>
                  <p:cNvSpPr>
                    <a:spLocks/>
                  </p:cNvSpPr>
                  <p:nvPr/>
                </p:nvSpPr>
                <p:spPr bwMode="auto">
                  <a:xfrm>
                    <a:off x="2801" y="2096"/>
                    <a:ext cx="165" cy="153"/>
                  </a:xfrm>
                  <a:custGeom>
                    <a:avLst/>
                    <a:gdLst>
                      <a:gd name="T0" fmla="*/ 0 w 1314"/>
                      <a:gd name="T1" fmla="*/ 0 h 1217"/>
                      <a:gd name="T2" fmla="*/ 0 w 1314"/>
                      <a:gd name="T3" fmla="*/ 0 h 1217"/>
                      <a:gd name="T4" fmla="*/ 1 w 1314"/>
                      <a:gd name="T5" fmla="*/ 0 h 1217"/>
                      <a:gd name="T6" fmla="*/ 1 w 1314"/>
                      <a:gd name="T7" fmla="*/ 0 h 1217"/>
                      <a:gd name="T8" fmla="*/ 1 w 1314"/>
                      <a:gd name="T9" fmla="*/ 0 h 1217"/>
                      <a:gd name="T10" fmla="*/ 2 w 1314"/>
                      <a:gd name="T11" fmla="*/ 0 h 1217"/>
                      <a:gd name="T12" fmla="*/ 2 w 1314"/>
                      <a:gd name="T13" fmla="*/ 0 h 1217"/>
                      <a:gd name="T14" fmla="*/ 3 w 1314"/>
                      <a:gd name="T15" fmla="*/ 0 h 1217"/>
                      <a:gd name="T16" fmla="*/ 3 w 1314"/>
                      <a:gd name="T17" fmla="*/ 0 h 1217"/>
                      <a:gd name="T18" fmla="*/ 3 w 1314"/>
                      <a:gd name="T19" fmla="*/ 0 h 1217"/>
                      <a:gd name="T20" fmla="*/ 3 w 1314"/>
                      <a:gd name="T21" fmla="*/ 0 h 1217"/>
                      <a:gd name="T22" fmla="*/ 3 w 1314"/>
                      <a:gd name="T23" fmla="*/ 0 h 1217"/>
                      <a:gd name="T24" fmla="*/ 3 w 1314"/>
                      <a:gd name="T25" fmla="*/ 0 h 1217"/>
                      <a:gd name="T26" fmla="*/ 3 w 1314"/>
                      <a:gd name="T27" fmla="*/ 2 h 1217"/>
                      <a:gd name="T28" fmla="*/ 3 w 1314"/>
                      <a:gd name="T29" fmla="*/ 2 h 1217"/>
                      <a:gd name="T30" fmla="*/ 3 w 1314"/>
                      <a:gd name="T31" fmla="*/ 2 h 1217"/>
                      <a:gd name="T32" fmla="*/ 2 w 1314"/>
                      <a:gd name="T33" fmla="*/ 2 h 1217"/>
                      <a:gd name="T34" fmla="*/ 1 w 1314"/>
                      <a:gd name="T35" fmla="*/ 2 h 1217"/>
                      <a:gd name="T36" fmla="*/ 0 w 1314"/>
                      <a:gd name="T37" fmla="*/ 2 h 1217"/>
                      <a:gd name="T38" fmla="*/ 0 w 1314"/>
                      <a:gd name="T39" fmla="*/ 2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4" y="20"/>
                        </a:moveTo>
                        <a:lnTo>
                          <a:pt x="217" y="14"/>
                        </a:lnTo>
                        <a:lnTo>
                          <a:pt x="370" y="4"/>
                        </a:lnTo>
                        <a:lnTo>
                          <a:pt x="529" y="0"/>
                        </a:lnTo>
                        <a:lnTo>
                          <a:pt x="716" y="0"/>
                        </a:lnTo>
                        <a:lnTo>
                          <a:pt x="847"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4"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4" name="Arc 1141"/>
                  <p:cNvSpPr>
                    <a:spLocks/>
                  </p:cNvSpPr>
                  <p:nvPr/>
                </p:nvSpPr>
                <p:spPr bwMode="auto">
                  <a:xfrm>
                    <a:off x="2962"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5" name="Arc 1142"/>
                  <p:cNvSpPr>
                    <a:spLocks/>
                  </p:cNvSpPr>
                  <p:nvPr/>
                </p:nvSpPr>
                <p:spPr bwMode="auto">
                  <a:xfrm>
                    <a:off x="2809"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6" name="Arc 1143"/>
                  <p:cNvSpPr>
                    <a:spLocks/>
                  </p:cNvSpPr>
                  <p:nvPr/>
                </p:nvSpPr>
                <p:spPr bwMode="auto">
                  <a:xfrm>
                    <a:off x="2801"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353" name="Group 1144"/>
                <p:cNvGrpSpPr>
                  <a:grpSpLocks/>
                </p:cNvGrpSpPr>
                <p:nvPr/>
              </p:nvGrpSpPr>
              <p:grpSpPr bwMode="auto">
                <a:xfrm>
                  <a:off x="2819" y="2120"/>
                  <a:ext cx="125" cy="104"/>
                  <a:chOff x="2819" y="2120"/>
                  <a:chExt cx="125" cy="104"/>
                </a:xfrm>
              </p:grpSpPr>
              <p:grpSp>
                <p:nvGrpSpPr>
                  <p:cNvPr id="129354" name="Group 1145"/>
                  <p:cNvGrpSpPr>
                    <a:grpSpLocks/>
                  </p:cNvGrpSpPr>
                  <p:nvPr/>
                </p:nvGrpSpPr>
                <p:grpSpPr bwMode="auto">
                  <a:xfrm>
                    <a:off x="2819" y="2120"/>
                    <a:ext cx="125" cy="104"/>
                    <a:chOff x="2819" y="2120"/>
                    <a:chExt cx="125" cy="104"/>
                  </a:xfrm>
                </p:grpSpPr>
                <p:sp>
                  <p:nvSpPr>
                    <p:cNvPr id="129359" name="Freeform 1146"/>
                    <p:cNvSpPr>
                      <a:spLocks/>
                    </p:cNvSpPr>
                    <p:nvPr/>
                  </p:nvSpPr>
                  <p:spPr bwMode="auto">
                    <a:xfrm>
                      <a:off x="2824" y="2120"/>
                      <a:ext cx="119" cy="2"/>
                    </a:xfrm>
                    <a:custGeom>
                      <a:avLst/>
                      <a:gdLst>
                        <a:gd name="T0" fmla="*/ 0 w 958"/>
                        <a:gd name="T1" fmla="*/ 0 h 17"/>
                        <a:gd name="T2" fmla="*/ 2 w 958"/>
                        <a:gd name="T3" fmla="*/ 0 h 17"/>
                        <a:gd name="T4" fmla="*/ 2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0" name="Freeform 1147"/>
                    <p:cNvSpPr>
                      <a:spLocks/>
                    </p:cNvSpPr>
                    <p:nvPr/>
                  </p:nvSpPr>
                  <p:spPr bwMode="auto">
                    <a:xfrm>
                      <a:off x="2936" y="2120"/>
                      <a:ext cx="8" cy="104"/>
                    </a:xfrm>
                    <a:custGeom>
                      <a:avLst/>
                      <a:gdLst>
                        <a:gd name="T0" fmla="*/ 0 w 62"/>
                        <a:gd name="T1" fmla="*/ 0 h 828"/>
                        <a:gd name="T2" fmla="*/ 0 w 62"/>
                        <a:gd name="T3" fmla="*/ 0 h 828"/>
                        <a:gd name="T4" fmla="*/ 0 w 62"/>
                        <a:gd name="T5" fmla="*/ 1 h 828"/>
                        <a:gd name="T6" fmla="*/ 0 w 62"/>
                        <a:gd name="T7" fmla="*/ 2 h 828"/>
                        <a:gd name="T8" fmla="*/ 0 w 62"/>
                        <a:gd name="T9" fmla="*/ 2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1" name="Freeform 1148"/>
                    <p:cNvSpPr>
                      <a:spLocks/>
                    </p:cNvSpPr>
                    <p:nvPr/>
                  </p:nvSpPr>
                  <p:spPr bwMode="auto">
                    <a:xfrm>
                      <a:off x="2819" y="2215"/>
                      <a:ext cx="119" cy="9"/>
                    </a:xfrm>
                    <a:custGeom>
                      <a:avLst/>
                      <a:gdLst>
                        <a:gd name="T0" fmla="*/ 0 w 959"/>
                        <a:gd name="T1" fmla="*/ 0 h 68"/>
                        <a:gd name="T2" fmla="*/ 0 w 959"/>
                        <a:gd name="T3" fmla="*/ 0 h 68"/>
                        <a:gd name="T4" fmla="*/ 2 w 959"/>
                        <a:gd name="T5" fmla="*/ 0 h 68"/>
                        <a:gd name="T6" fmla="*/ 2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2" name="Freeform 1149"/>
                    <p:cNvSpPr>
                      <a:spLocks/>
                    </p:cNvSpPr>
                    <p:nvPr/>
                  </p:nvSpPr>
                  <p:spPr bwMode="auto">
                    <a:xfrm>
                      <a:off x="2819" y="2120"/>
                      <a:ext cx="7" cy="98"/>
                    </a:xfrm>
                    <a:custGeom>
                      <a:avLst/>
                      <a:gdLst>
                        <a:gd name="T0" fmla="*/ 0 w 61"/>
                        <a:gd name="T1" fmla="*/ 0 h 781"/>
                        <a:gd name="T2" fmla="*/ 0 w 61"/>
                        <a:gd name="T3" fmla="*/ 0 h 781"/>
                        <a:gd name="T4" fmla="*/ 0 w 61"/>
                        <a:gd name="T5" fmla="*/ 2 h 781"/>
                        <a:gd name="T6" fmla="*/ 0 w 61"/>
                        <a:gd name="T7" fmla="*/ 2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355" name="Group 1150"/>
                  <p:cNvGrpSpPr>
                    <a:grpSpLocks/>
                  </p:cNvGrpSpPr>
                  <p:nvPr/>
                </p:nvGrpSpPr>
                <p:grpSpPr bwMode="auto">
                  <a:xfrm>
                    <a:off x="2821" y="2122"/>
                    <a:ext cx="120" cy="99"/>
                    <a:chOff x="2821" y="2122"/>
                    <a:chExt cx="120" cy="99"/>
                  </a:xfrm>
                </p:grpSpPr>
                <p:sp>
                  <p:nvSpPr>
                    <p:cNvPr id="129356" name="Freeform 1151"/>
                    <p:cNvSpPr>
                      <a:spLocks/>
                    </p:cNvSpPr>
                    <p:nvPr/>
                  </p:nvSpPr>
                  <p:spPr bwMode="auto">
                    <a:xfrm>
                      <a:off x="2821" y="2122"/>
                      <a:ext cx="120" cy="99"/>
                    </a:xfrm>
                    <a:custGeom>
                      <a:avLst/>
                      <a:gdLst>
                        <a:gd name="T0" fmla="*/ 0 w 954"/>
                        <a:gd name="T1" fmla="*/ 0 h 788"/>
                        <a:gd name="T2" fmla="*/ 2 w 954"/>
                        <a:gd name="T3" fmla="*/ 0 h 788"/>
                        <a:gd name="T4" fmla="*/ 2 w 954"/>
                        <a:gd name="T5" fmla="*/ 2 h 788"/>
                        <a:gd name="T6" fmla="*/ 0 w 954"/>
                        <a:gd name="T7" fmla="*/ 2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57" name="Freeform 1152"/>
                    <p:cNvSpPr>
                      <a:spLocks/>
                    </p:cNvSpPr>
                    <p:nvPr/>
                  </p:nvSpPr>
                  <p:spPr bwMode="auto">
                    <a:xfrm>
                      <a:off x="2825" y="2126"/>
                      <a:ext cx="112" cy="91"/>
                    </a:xfrm>
                    <a:custGeom>
                      <a:avLst/>
                      <a:gdLst>
                        <a:gd name="T0" fmla="*/ 0 w 889"/>
                        <a:gd name="T1" fmla="*/ 0 h 729"/>
                        <a:gd name="T2" fmla="*/ 2 w 889"/>
                        <a:gd name="T3" fmla="*/ 0 h 729"/>
                        <a:gd name="T4" fmla="*/ 2 w 889"/>
                        <a:gd name="T5" fmla="*/ 1 h 729"/>
                        <a:gd name="T6" fmla="*/ 0 w 889"/>
                        <a:gd name="T7" fmla="*/ 1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2"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58" name="Freeform 1153"/>
                    <p:cNvSpPr>
                      <a:spLocks/>
                    </p:cNvSpPr>
                    <p:nvPr/>
                  </p:nvSpPr>
                  <p:spPr bwMode="auto">
                    <a:xfrm>
                      <a:off x="2827" y="2131"/>
                      <a:ext cx="105" cy="82"/>
                    </a:xfrm>
                    <a:custGeom>
                      <a:avLst/>
                      <a:gdLst>
                        <a:gd name="T0" fmla="*/ 0 w 840"/>
                        <a:gd name="T1" fmla="*/ 0 h 657"/>
                        <a:gd name="T2" fmla="*/ 2 w 840"/>
                        <a:gd name="T3" fmla="*/ 0 h 657"/>
                        <a:gd name="T4" fmla="*/ 2 w 840"/>
                        <a:gd name="T5" fmla="*/ 1 h 657"/>
                        <a:gd name="T6" fmla="*/ 0 w 840"/>
                        <a:gd name="T7" fmla="*/ 1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351" name="Freeform 1154"/>
              <p:cNvSpPr>
                <a:spLocks/>
              </p:cNvSpPr>
              <p:nvPr/>
            </p:nvSpPr>
            <p:spPr bwMode="auto">
              <a:xfrm>
                <a:off x="2933"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91" name="Group 1155"/>
            <p:cNvGrpSpPr>
              <a:grpSpLocks/>
            </p:cNvGrpSpPr>
            <p:nvPr/>
          </p:nvGrpSpPr>
          <p:grpSpPr bwMode="auto">
            <a:xfrm>
              <a:off x="2737" y="2297"/>
              <a:ext cx="233" cy="52"/>
              <a:chOff x="2737" y="2297"/>
              <a:chExt cx="233" cy="52"/>
            </a:xfrm>
          </p:grpSpPr>
          <p:sp>
            <p:nvSpPr>
              <p:cNvPr id="129292" name="Freeform 1156"/>
              <p:cNvSpPr>
                <a:spLocks/>
              </p:cNvSpPr>
              <p:nvPr/>
            </p:nvSpPr>
            <p:spPr bwMode="auto">
              <a:xfrm>
                <a:off x="2897" y="2313"/>
                <a:ext cx="56" cy="23"/>
              </a:xfrm>
              <a:custGeom>
                <a:avLst/>
                <a:gdLst>
                  <a:gd name="T0" fmla="*/ 0 w 447"/>
                  <a:gd name="T1" fmla="*/ 0 h 184"/>
                  <a:gd name="T2" fmla="*/ 0 w 447"/>
                  <a:gd name="T3" fmla="*/ 0 h 184"/>
                  <a:gd name="T4" fmla="*/ 0 w 447"/>
                  <a:gd name="T5" fmla="*/ 0 h 184"/>
                  <a:gd name="T6" fmla="*/ 1 w 447"/>
                  <a:gd name="T7" fmla="*/ 0 h 184"/>
                  <a:gd name="T8" fmla="*/ 1 w 447"/>
                  <a:gd name="T9" fmla="*/ 0 h 184"/>
                  <a:gd name="T10" fmla="*/ 1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93" name="Group 1157"/>
              <p:cNvGrpSpPr>
                <a:grpSpLocks/>
              </p:cNvGrpSpPr>
              <p:nvPr/>
            </p:nvGrpSpPr>
            <p:grpSpPr bwMode="auto">
              <a:xfrm>
                <a:off x="2737" y="2297"/>
                <a:ext cx="233" cy="52"/>
                <a:chOff x="2737" y="2297"/>
                <a:chExt cx="233" cy="52"/>
              </a:xfrm>
            </p:grpSpPr>
            <p:sp>
              <p:nvSpPr>
                <p:cNvPr id="129294" name="Freeform 1158"/>
                <p:cNvSpPr>
                  <a:spLocks/>
                </p:cNvSpPr>
                <p:nvPr/>
              </p:nvSpPr>
              <p:spPr bwMode="auto">
                <a:xfrm>
                  <a:off x="2737" y="2318"/>
                  <a:ext cx="206" cy="31"/>
                </a:xfrm>
                <a:custGeom>
                  <a:avLst/>
                  <a:gdLst>
                    <a:gd name="T0" fmla="*/ 0 w 1644"/>
                    <a:gd name="T1" fmla="*/ 0 h 254"/>
                    <a:gd name="T2" fmla="*/ 0 w 1644"/>
                    <a:gd name="T3" fmla="*/ 0 h 254"/>
                    <a:gd name="T4" fmla="*/ 3 w 1644"/>
                    <a:gd name="T5" fmla="*/ 0 h 254"/>
                    <a:gd name="T6" fmla="*/ 3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95" name="Freeform 1159"/>
                <p:cNvSpPr>
                  <a:spLocks/>
                </p:cNvSpPr>
                <p:nvPr/>
              </p:nvSpPr>
              <p:spPr bwMode="auto">
                <a:xfrm>
                  <a:off x="2943"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96" name="Line 1160"/>
                <p:cNvSpPr>
                  <a:spLocks noChangeShapeType="1"/>
                </p:cNvSpPr>
                <p:nvPr/>
              </p:nvSpPr>
              <p:spPr bwMode="auto">
                <a:xfrm>
                  <a:off x="2738"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297" name="Group 1161"/>
                <p:cNvGrpSpPr>
                  <a:grpSpLocks/>
                </p:cNvGrpSpPr>
                <p:nvPr/>
              </p:nvGrpSpPr>
              <p:grpSpPr bwMode="auto">
                <a:xfrm>
                  <a:off x="2751" y="2297"/>
                  <a:ext cx="198" cy="39"/>
                  <a:chOff x="2751" y="2297"/>
                  <a:chExt cx="198" cy="39"/>
                </a:xfrm>
              </p:grpSpPr>
              <p:sp>
                <p:nvSpPr>
                  <p:cNvPr id="129301" name="Freeform 1162"/>
                  <p:cNvSpPr>
                    <a:spLocks/>
                  </p:cNvSpPr>
                  <p:nvPr/>
                </p:nvSpPr>
                <p:spPr bwMode="auto">
                  <a:xfrm>
                    <a:off x="2751" y="2298"/>
                    <a:ext cx="152" cy="32"/>
                  </a:xfrm>
                  <a:custGeom>
                    <a:avLst/>
                    <a:gdLst>
                      <a:gd name="T0" fmla="*/ 0 w 1218"/>
                      <a:gd name="T1" fmla="*/ 0 h 252"/>
                      <a:gd name="T2" fmla="*/ 0 w 1218"/>
                      <a:gd name="T3" fmla="*/ 0 h 252"/>
                      <a:gd name="T4" fmla="*/ 0 w 1218"/>
                      <a:gd name="T5" fmla="*/ 0 h 252"/>
                      <a:gd name="T6" fmla="*/ 2 w 1218"/>
                      <a:gd name="T7" fmla="*/ 1 h 252"/>
                      <a:gd name="T8" fmla="*/ 2 w 1218"/>
                      <a:gd name="T9" fmla="*/ 0 h 252"/>
                      <a:gd name="T10" fmla="*/ 2 w 1218"/>
                      <a:gd name="T11" fmla="*/ 0 h 252"/>
                      <a:gd name="T12" fmla="*/ 0 w 1218"/>
                      <a:gd name="T13" fmla="*/ 0 h 252"/>
                      <a:gd name="T14" fmla="*/ 0 60000 65536"/>
                      <a:gd name="T15" fmla="*/ 0 60000 65536"/>
                      <a:gd name="T16" fmla="*/ 0 60000 65536"/>
                      <a:gd name="T17" fmla="*/ 0 60000 65536"/>
                      <a:gd name="T18" fmla="*/ 0 60000 65536"/>
                      <a:gd name="T19" fmla="*/ 0 60000 65536"/>
                      <a:gd name="T20" fmla="*/ 0 60000 65536"/>
                      <a:gd name="T21" fmla="*/ 0 w 1218"/>
                      <a:gd name="T22" fmla="*/ 0 h 252"/>
                      <a:gd name="T23" fmla="*/ 1218 w 1218"/>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8" h="252">
                        <a:moveTo>
                          <a:pt x="210" y="0"/>
                        </a:moveTo>
                        <a:lnTo>
                          <a:pt x="65" y="110"/>
                        </a:lnTo>
                        <a:lnTo>
                          <a:pt x="0" y="144"/>
                        </a:lnTo>
                        <a:lnTo>
                          <a:pt x="1033" y="252"/>
                        </a:lnTo>
                        <a:lnTo>
                          <a:pt x="1107" y="203"/>
                        </a:lnTo>
                        <a:lnTo>
                          <a:pt x="1218" y="101"/>
                        </a:lnTo>
                        <a:lnTo>
                          <a:pt x="21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302" name="Group 1163"/>
                  <p:cNvGrpSpPr>
                    <a:grpSpLocks/>
                  </p:cNvGrpSpPr>
                  <p:nvPr/>
                </p:nvGrpSpPr>
                <p:grpSpPr bwMode="auto">
                  <a:xfrm>
                    <a:off x="2755" y="2297"/>
                    <a:ext cx="194" cy="39"/>
                    <a:chOff x="2755" y="2297"/>
                    <a:chExt cx="194" cy="39"/>
                  </a:xfrm>
                </p:grpSpPr>
                <p:grpSp>
                  <p:nvGrpSpPr>
                    <p:cNvPr id="129303" name="Group 1164"/>
                    <p:cNvGrpSpPr>
                      <a:grpSpLocks/>
                    </p:cNvGrpSpPr>
                    <p:nvPr/>
                  </p:nvGrpSpPr>
                  <p:grpSpPr bwMode="auto">
                    <a:xfrm>
                      <a:off x="2758" y="2297"/>
                      <a:ext cx="141" cy="32"/>
                      <a:chOff x="2758" y="2297"/>
                      <a:chExt cx="141" cy="32"/>
                    </a:xfrm>
                  </p:grpSpPr>
                  <p:grpSp>
                    <p:nvGrpSpPr>
                      <p:cNvPr id="129317" name="Group 1165"/>
                      <p:cNvGrpSpPr>
                        <a:grpSpLocks/>
                      </p:cNvGrpSpPr>
                      <p:nvPr/>
                    </p:nvGrpSpPr>
                    <p:grpSpPr bwMode="auto">
                      <a:xfrm>
                        <a:off x="2758" y="2297"/>
                        <a:ext cx="29" cy="21"/>
                        <a:chOff x="2758" y="2297"/>
                        <a:chExt cx="29" cy="21"/>
                      </a:xfrm>
                    </p:grpSpPr>
                    <p:sp>
                      <p:nvSpPr>
                        <p:cNvPr id="129348" name="Line 1166"/>
                        <p:cNvSpPr>
                          <a:spLocks noChangeShapeType="1"/>
                        </p:cNvSpPr>
                        <p:nvPr/>
                      </p:nvSpPr>
                      <p:spPr bwMode="auto">
                        <a:xfrm flipV="1">
                          <a:off x="2758"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9" name="Line 1167"/>
                        <p:cNvSpPr>
                          <a:spLocks noChangeShapeType="1"/>
                        </p:cNvSpPr>
                        <p:nvPr/>
                      </p:nvSpPr>
                      <p:spPr bwMode="auto">
                        <a:xfrm flipV="1">
                          <a:off x="2767"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18" name="Group 1168"/>
                      <p:cNvGrpSpPr>
                        <a:grpSpLocks/>
                      </p:cNvGrpSpPr>
                      <p:nvPr/>
                    </p:nvGrpSpPr>
                    <p:grpSpPr bwMode="auto">
                      <a:xfrm>
                        <a:off x="2769" y="2298"/>
                        <a:ext cx="30" cy="21"/>
                        <a:chOff x="2769" y="2298"/>
                        <a:chExt cx="30" cy="21"/>
                      </a:xfrm>
                    </p:grpSpPr>
                    <p:sp>
                      <p:nvSpPr>
                        <p:cNvPr id="129346" name="Line 1169"/>
                        <p:cNvSpPr>
                          <a:spLocks noChangeShapeType="1"/>
                        </p:cNvSpPr>
                        <p:nvPr/>
                      </p:nvSpPr>
                      <p:spPr bwMode="auto">
                        <a:xfrm flipV="1">
                          <a:off x="2769"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7" name="Line 1170"/>
                        <p:cNvSpPr>
                          <a:spLocks noChangeShapeType="1"/>
                        </p:cNvSpPr>
                        <p:nvPr/>
                      </p:nvSpPr>
                      <p:spPr bwMode="auto">
                        <a:xfrm flipV="1">
                          <a:off x="2779"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19" name="Group 1171"/>
                      <p:cNvGrpSpPr>
                        <a:grpSpLocks/>
                      </p:cNvGrpSpPr>
                      <p:nvPr/>
                    </p:nvGrpSpPr>
                    <p:grpSpPr bwMode="auto">
                      <a:xfrm>
                        <a:off x="2781" y="2299"/>
                        <a:ext cx="30" cy="21"/>
                        <a:chOff x="2781" y="2299"/>
                        <a:chExt cx="30" cy="21"/>
                      </a:xfrm>
                    </p:grpSpPr>
                    <p:sp>
                      <p:nvSpPr>
                        <p:cNvPr id="129344" name="Line 1172"/>
                        <p:cNvSpPr>
                          <a:spLocks noChangeShapeType="1"/>
                        </p:cNvSpPr>
                        <p:nvPr/>
                      </p:nvSpPr>
                      <p:spPr bwMode="auto">
                        <a:xfrm flipV="1">
                          <a:off x="2781"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5" name="Line 1173"/>
                        <p:cNvSpPr>
                          <a:spLocks noChangeShapeType="1"/>
                        </p:cNvSpPr>
                        <p:nvPr/>
                      </p:nvSpPr>
                      <p:spPr bwMode="auto">
                        <a:xfrm flipV="1">
                          <a:off x="2791"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0" name="Group 1174"/>
                      <p:cNvGrpSpPr>
                        <a:grpSpLocks/>
                      </p:cNvGrpSpPr>
                      <p:nvPr/>
                    </p:nvGrpSpPr>
                    <p:grpSpPr bwMode="auto">
                      <a:xfrm>
                        <a:off x="2792" y="2300"/>
                        <a:ext cx="30" cy="22"/>
                        <a:chOff x="2792" y="2300"/>
                        <a:chExt cx="30" cy="22"/>
                      </a:xfrm>
                    </p:grpSpPr>
                    <p:sp>
                      <p:nvSpPr>
                        <p:cNvPr id="129342" name="Line 1175"/>
                        <p:cNvSpPr>
                          <a:spLocks noChangeShapeType="1"/>
                        </p:cNvSpPr>
                        <p:nvPr/>
                      </p:nvSpPr>
                      <p:spPr bwMode="auto">
                        <a:xfrm flipV="1">
                          <a:off x="2792"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3" name="Line 1176"/>
                        <p:cNvSpPr>
                          <a:spLocks noChangeShapeType="1"/>
                        </p:cNvSpPr>
                        <p:nvPr/>
                      </p:nvSpPr>
                      <p:spPr bwMode="auto">
                        <a:xfrm flipV="1">
                          <a:off x="2802"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1" name="Group 1177"/>
                      <p:cNvGrpSpPr>
                        <a:grpSpLocks/>
                      </p:cNvGrpSpPr>
                      <p:nvPr/>
                    </p:nvGrpSpPr>
                    <p:grpSpPr bwMode="auto">
                      <a:xfrm>
                        <a:off x="2804" y="2301"/>
                        <a:ext cx="30" cy="22"/>
                        <a:chOff x="2804" y="2301"/>
                        <a:chExt cx="30" cy="22"/>
                      </a:xfrm>
                    </p:grpSpPr>
                    <p:sp>
                      <p:nvSpPr>
                        <p:cNvPr id="129340" name="Line 1178"/>
                        <p:cNvSpPr>
                          <a:spLocks noChangeShapeType="1"/>
                        </p:cNvSpPr>
                        <p:nvPr/>
                      </p:nvSpPr>
                      <p:spPr bwMode="auto">
                        <a:xfrm flipV="1">
                          <a:off x="280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1" name="Line 1179"/>
                        <p:cNvSpPr>
                          <a:spLocks noChangeShapeType="1"/>
                        </p:cNvSpPr>
                        <p:nvPr/>
                      </p:nvSpPr>
                      <p:spPr bwMode="auto">
                        <a:xfrm flipV="1">
                          <a:off x="2814"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2" name="Group 1180"/>
                      <p:cNvGrpSpPr>
                        <a:grpSpLocks/>
                      </p:cNvGrpSpPr>
                      <p:nvPr/>
                    </p:nvGrpSpPr>
                    <p:grpSpPr bwMode="auto">
                      <a:xfrm>
                        <a:off x="2815" y="2302"/>
                        <a:ext cx="30" cy="21"/>
                        <a:chOff x="2815" y="2302"/>
                        <a:chExt cx="30" cy="21"/>
                      </a:xfrm>
                    </p:grpSpPr>
                    <p:sp>
                      <p:nvSpPr>
                        <p:cNvPr id="129338" name="Line 1181"/>
                        <p:cNvSpPr>
                          <a:spLocks noChangeShapeType="1"/>
                        </p:cNvSpPr>
                        <p:nvPr/>
                      </p:nvSpPr>
                      <p:spPr bwMode="auto">
                        <a:xfrm flipV="1">
                          <a:off x="2815"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9" name="Line 1182"/>
                        <p:cNvSpPr>
                          <a:spLocks noChangeShapeType="1"/>
                        </p:cNvSpPr>
                        <p:nvPr/>
                      </p:nvSpPr>
                      <p:spPr bwMode="auto">
                        <a:xfrm flipV="1">
                          <a:off x="2825"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3" name="Group 1183"/>
                      <p:cNvGrpSpPr>
                        <a:grpSpLocks/>
                      </p:cNvGrpSpPr>
                      <p:nvPr/>
                    </p:nvGrpSpPr>
                    <p:grpSpPr bwMode="auto">
                      <a:xfrm>
                        <a:off x="2826" y="2303"/>
                        <a:ext cx="30" cy="21"/>
                        <a:chOff x="2826" y="2303"/>
                        <a:chExt cx="30" cy="21"/>
                      </a:xfrm>
                    </p:grpSpPr>
                    <p:sp>
                      <p:nvSpPr>
                        <p:cNvPr id="129336" name="Line 1184"/>
                        <p:cNvSpPr>
                          <a:spLocks noChangeShapeType="1"/>
                        </p:cNvSpPr>
                        <p:nvPr/>
                      </p:nvSpPr>
                      <p:spPr bwMode="auto">
                        <a:xfrm flipV="1">
                          <a:off x="2826"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7" name="Line 1185"/>
                        <p:cNvSpPr>
                          <a:spLocks noChangeShapeType="1"/>
                        </p:cNvSpPr>
                        <p:nvPr/>
                      </p:nvSpPr>
                      <p:spPr bwMode="auto">
                        <a:xfrm flipV="1">
                          <a:off x="2836"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4" name="Group 1186"/>
                      <p:cNvGrpSpPr>
                        <a:grpSpLocks/>
                      </p:cNvGrpSpPr>
                      <p:nvPr/>
                    </p:nvGrpSpPr>
                    <p:grpSpPr bwMode="auto">
                      <a:xfrm>
                        <a:off x="2837" y="2304"/>
                        <a:ext cx="29" cy="22"/>
                        <a:chOff x="2837" y="2304"/>
                        <a:chExt cx="29" cy="22"/>
                      </a:xfrm>
                    </p:grpSpPr>
                    <p:sp>
                      <p:nvSpPr>
                        <p:cNvPr id="129334" name="Line 1187"/>
                        <p:cNvSpPr>
                          <a:spLocks noChangeShapeType="1"/>
                        </p:cNvSpPr>
                        <p:nvPr/>
                      </p:nvSpPr>
                      <p:spPr bwMode="auto">
                        <a:xfrm flipV="1">
                          <a:off x="2837"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5" name="Line 1188"/>
                        <p:cNvSpPr>
                          <a:spLocks noChangeShapeType="1"/>
                        </p:cNvSpPr>
                        <p:nvPr/>
                      </p:nvSpPr>
                      <p:spPr bwMode="auto">
                        <a:xfrm flipV="1">
                          <a:off x="2846"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5" name="Group 1189"/>
                      <p:cNvGrpSpPr>
                        <a:grpSpLocks/>
                      </p:cNvGrpSpPr>
                      <p:nvPr/>
                    </p:nvGrpSpPr>
                    <p:grpSpPr bwMode="auto">
                      <a:xfrm>
                        <a:off x="2848" y="2306"/>
                        <a:ext cx="29" cy="22"/>
                        <a:chOff x="2848" y="2306"/>
                        <a:chExt cx="29" cy="22"/>
                      </a:xfrm>
                    </p:grpSpPr>
                    <p:sp>
                      <p:nvSpPr>
                        <p:cNvPr id="129332" name="Line 1190"/>
                        <p:cNvSpPr>
                          <a:spLocks noChangeShapeType="1"/>
                        </p:cNvSpPr>
                        <p:nvPr/>
                      </p:nvSpPr>
                      <p:spPr bwMode="auto">
                        <a:xfrm flipV="1">
                          <a:off x="2848"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3" name="Line 1191"/>
                        <p:cNvSpPr>
                          <a:spLocks noChangeShapeType="1"/>
                        </p:cNvSpPr>
                        <p:nvPr/>
                      </p:nvSpPr>
                      <p:spPr bwMode="auto">
                        <a:xfrm flipV="1">
                          <a:off x="2857"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6" name="Group 1192"/>
                      <p:cNvGrpSpPr>
                        <a:grpSpLocks/>
                      </p:cNvGrpSpPr>
                      <p:nvPr/>
                    </p:nvGrpSpPr>
                    <p:grpSpPr bwMode="auto">
                      <a:xfrm>
                        <a:off x="2859" y="2307"/>
                        <a:ext cx="30" cy="21"/>
                        <a:chOff x="2859" y="2307"/>
                        <a:chExt cx="30" cy="21"/>
                      </a:xfrm>
                    </p:grpSpPr>
                    <p:sp>
                      <p:nvSpPr>
                        <p:cNvPr id="129330" name="Line 1193"/>
                        <p:cNvSpPr>
                          <a:spLocks noChangeShapeType="1"/>
                        </p:cNvSpPr>
                        <p:nvPr/>
                      </p:nvSpPr>
                      <p:spPr bwMode="auto">
                        <a:xfrm flipV="1">
                          <a:off x="2859"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1" name="Line 1194"/>
                        <p:cNvSpPr>
                          <a:spLocks noChangeShapeType="1"/>
                        </p:cNvSpPr>
                        <p:nvPr/>
                      </p:nvSpPr>
                      <p:spPr bwMode="auto">
                        <a:xfrm flipV="1">
                          <a:off x="2869"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7" name="Group 1195"/>
                      <p:cNvGrpSpPr>
                        <a:grpSpLocks/>
                      </p:cNvGrpSpPr>
                      <p:nvPr/>
                    </p:nvGrpSpPr>
                    <p:grpSpPr bwMode="auto">
                      <a:xfrm>
                        <a:off x="2870" y="2308"/>
                        <a:ext cx="29" cy="21"/>
                        <a:chOff x="2870" y="2308"/>
                        <a:chExt cx="29" cy="21"/>
                      </a:xfrm>
                    </p:grpSpPr>
                    <p:sp>
                      <p:nvSpPr>
                        <p:cNvPr id="129328" name="Line 1196"/>
                        <p:cNvSpPr>
                          <a:spLocks noChangeShapeType="1"/>
                        </p:cNvSpPr>
                        <p:nvPr/>
                      </p:nvSpPr>
                      <p:spPr bwMode="auto">
                        <a:xfrm flipV="1">
                          <a:off x="2870"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29" name="Line 1197"/>
                        <p:cNvSpPr>
                          <a:spLocks noChangeShapeType="1"/>
                        </p:cNvSpPr>
                        <p:nvPr/>
                      </p:nvSpPr>
                      <p:spPr bwMode="auto">
                        <a:xfrm flipV="1">
                          <a:off x="2879"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304" name="Group 1198"/>
                    <p:cNvGrpSpPr>
                      <a:grpSpLocks/>
                    </p:cNvGrpSpPr>
                    <p:nvPr/>
                  </p:nvGrpSpPr>
                  <p:grpSpPr bwMode="auto">
                    <a:xfrm>
                      <a:off x="2904" y="2311"/>
                      <a:ext cx="43" cy="25"/>
                      <a:chOff x="2904" y="2311"/>
                      <a:chExt cx="43" cy="25"/>
                    </a:xfrm>
                  </p:grpSpPr>
                  <p:grpSp>
                    <p:nvGrpSpPr>
                      <p:cNvPr id="129308" name="Group 1199"/>
                      <p:cNvGrpSpPr>
                        <a:grpSpLocks/>
                      </p:cNvGrpSpPr>
                      <p:nvPr/>
                    </p:nvGrpSpPr>
                    <p:grpSpPr bwMode="auto">
                      <a:xfrm>
                        <a:off x="2922" y="2313"/>
                        <a:ext cx="25" cy="23"/>
                        <a:chOff x="2922" y="2313"/>
                        <a:chExt cx="25" cy="23"/>
                      </a:xfrm>
                    </p:grpSpPr>
                    <p:sp>
                      <p:nvSpPr>
                        <p:cNvPr id="129315" name="Line 1200"/>
                        <p:cNvSpPr>
                          <a:spLocks noChangeShapeType="1"/>
                        </p:cNvSpPr>
                        <p:nvPr/>
                      </p:nvSpPr>
                      <p:spPr bwMode="auto">
                        <a:xfrm flipV="1">
                          <a:off x="2922"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16" name="Line 1201"/>
                        <p:cNvSpPr>
                          <a:spLocks noChangeShapeType="1"/>
                        </p:cNvSpPr>
                        <p:nvPr/>
                      </p:nvSpPr>
                      <p:spPr bwMode="auto">
                        <a:xfrm flipV="1">
                          <a:off x="2931"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09" name="Group 1202"/>
                      <p:cNvGrpSpPr>
                        <a:grpSpLocks/>
                      </p:cNvGrpSpPr>
                      <p:nvPr/>
                    </p:nvGrpSpPr>
                    <p:grpSpPr bwMode="auto">
                      <a:xfrm>
                        <a:off x="2913" y="2311"/>
                        <a:ext cx="26" cy="24"/>
                        <a:chOff x="2913" y="2311"/>
                        <a:chExt cx="26" cy="24"/>
                      </a:xfrm>
                    </p:grpSpPr>
                    <p:sp>
                      <p:nvSpPr>
                        <p:cNvPr id="129313" name="Line 1203"/>
                        <p:cNvSpPr>
                          <a:spLocks noChangeShapeType="1"/>
                        </p:cNvSpPr>
                        <p:nvPr/>
                      </p:nvSpPr>
                      <p:spPr bwMode="auto">
                        <a:xfrm flipV="1">
                          <a:off x="2913"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14" name="Line 1204"/>
                        <p:cNvSpPr>
                          <a:spLocks noChangeShapeType="1"/>
                        </p:cNvSpPr>
                        <p:nvPr/>
                      </p:nvSpPr>
                      <p:spPr bwMode="auto">
                        <a:xfrm flipV="1">
                          <a:off x="2922"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10" name="Group 1205"/>
                      <p:cNvGrpSpPr>
                        <a:grpSpLocks/>
                      </p:cNvGrpSpPr>
                      <p:nvPr/>
                    </p:nvGrpSpPr>
                    <p:grpSpPr bwMode="auto">
                      <a:xfrm>
                        <a:off x="2904" y="2311"/>
                        <a:ext cx="25" cy="23"/>
                        <a:chOff x="2904" y="2311"/>
                        <a:chExt cx="25" cy="23"/>
                      </a:xfrm>
                    </p:grpSpPr>
                    <p:sp>
                      <p:nvSpPr>
                        <p:cNvPr id="129311" name="Line 1206"/>
                        <p:cNvSpPr>
                          <a:spLocks noChangeShapeType="1"/>
                        </p:cNvSpPr>
                        <p:nvPr/>
                      </p:nvSpPr>
                      <p:spPr bwMode="auto">
                        <a:xfrm flipV="1">
                          <a:off x="2904"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12" name="Line 1207"/>
                        <p:cNvSpPr>
                          <a:spLocks noChangeShapeType="1"/>
                        </p:cNvSpPr>
                        <p:nvPr/>
                      </p:nvSpPr>
                      <p:spPr bwMode="auto">
                        <a:xfrm flipV="1">
                          <a:off x="2913"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305" name="Line 1208"/>
                    <p:cNvSpPr>
                      <a:spLocks noChangeShapeType="1"/>
                    </p:cNvSpPr>
                    <p:nvPr/>
                  </p:nvSpPr>
                  <p:spPr bwMode="auto">
                    <a:xfrm>
                      <a:off x="2768"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06" name="Line 1209"/>
                    <p:cNvSpPr>
                      <a:spLocks noChangeShapeType="1"/>
                    </p:cNvSpPr>
                    <p:nvPr/>
                  </p:nvSpPr>
                  <p:spPr bwMode="auto">
                    <a:xfrm>
                      <a:off x="2761"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07" name="Line 1210"/>
                    <p:cNvSpPr>
                      <a:spLocks noChangeShapeType="1"/>
                    </p:cNvSpPr>
                    <p:nvPr/>
                  </p:nvSpPr>
                  <p:spPr bwMode="auto">
                    <a:xfrm>
                      <a:off x="2755"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298" name="Group 1211"/>
                <p:cNvGrpSpPr>
                  <a:grpSpLocks/>
                </p:cNvGrpSpPr>
                <p:nvPr/>
              </p:nvGrpSpPr>
              <p:grpSpPr bwMode="auto">
                <a:xfrm>
                  <a:off x="2943" y="2316"/>
                  <a:ext cx="26" cy="27"/>
                  <a:chOff x="2943" y="2316"/>
                  <a:chExt cx="26" cy="27"/>
                </a:xfrm>
              </p:grpSpPr>
              <p:sp>
                <p:nvSpPr>
                  <p:cNvPr id="129299" name="Line 1212"/>
                  <p:cNvSpPr>
                    <a:spLocks noChangeShapeType="1"/>
                  </p:cNvSpPr>
                  <p:nvPr/>
                </p:nvSpPr>
                <p:spPr bwMode="auto">
                  <a:xfrm flipV="1">
                    <a:off x="2943"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00" name="Line 1213"/>
                  <p:cNvSpPr>
                    <a:spLocks noChangeShapeType="1"/>
                  </p:cNvSpPr>
                  <p:nvPr/>
                </p:nvSpPr>
                <p:spPr bwMode="auto">
                  <a:xfrm flipV="1">
                    <a:off x="2957"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85" name="Rectangle 1214"/>
          <p:cNvSpPr>
            <a:spLocks noChangeArrowheads="1"/>
          </p:cNvSpPr>
          <p:nvPr/>
        </p:nvSpPr>
        <p:spPr bwMode="auto">
          <a:xfrm>
            <a:off x="4332288" y="3905250"/>
            <a:ext cx="19050" cy="3048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6" name="Rectangle 1215"/>
          <p:cNvSpPr>
            <a:spLocks noChangeArrowheads="1"/>
          </p:cNvSpPr>
          <p:nvPr/>
        </p:nvSpPr>
        <p:spPr bwMode="auto">
          <a:xfrm>
            <a:off x="4668838" y="3905250"/>
            <a:ext cx="481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7" name="Rectangle 1216"/>
          <p:cNvSpPr>
            <a:spLocks noChangeArrowheads="1"/>
          </p:cNvSpPr>
          <p:nvPr/>
        </p:nvSpPr>
        <p:spPr bwMode="auto">
          <a:xfrm>
            <a:off x="4760913" y="3963988"/>
            <a:ext cx="295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LAN</a:t>
            </a:r>
            <a:endParaRPr lang="en-GB" sz="2400">
              <a:latin typeface="Times New Roman" charset="0"/>
            </a:endParaRPr>
          </a:p>
        </p:txBody>
      </p:sp>
      <p:sp>
        <p:nvSpPr>
          <p:cNvPr id="129088" name="Rectangle 1217"/>
          <p:cNvSpPr>
            <a:spLocks noChangeArrowheads="1"/>
          </p:cNvSpPr>
          <p:nvPr/>
        </p:nvSpPr>
        <p:spPr bwMode="auto">
          <a:xfrm>
            <a:off x="2401888" y="5102225"/>
            <a:ext cx="501650" cy="182563"/>
          </a:xfrm>
          <a:prstGeom prst="rect">
            <a:avLst/>
          </a:prstGeom>
          <a:solidFill>
            <a:srgbClr val="FFFFFF"/>
          </a:solidFill>
          <a:ln w="9525">
            <a:solidFill>
              <a:schemeClr val="tx1"/>
            </a:solidFill>
            <a:miter lim="800000"/>
            <a:headEnd/>
            <a:tailEnd/>
          </a:ln>
        </p:spPr>
        <p:txBody>
          <a:bodyPr wrap="none" anchor="ctr"/>
          <a:lstStyle/>
          <a:p>
            <a:pPr algn="ctr"/>
            <a:r>
              <a:rPr lang="en-GB" sz="1200">
                <a:latin typeface="Arial" charset="0"/>
              </a:rPr>
              <a:t>Node</a:t>
            </a:r>
            <a:endParaRPr lang="en-GB">
              <a:latin typeface="Comic Sans MS" charset="0"/>
            </a:endParaRPr>
          </a:p>
        </p:txBody>
      </p:sp>
      <p:sp>
        <p:nvSpPr>
          <p:cNvPr id="129089" name="Line 1218"/>
          <p:cNvSpPr>
            <a:spLocks noChangeShapeType="1"/>
          </p:cNvSpPr>
          <p:nvPr/>
        </p:nvSpPr>
        <p:spPr bwMode="auto">
          <a:xfrm>
            <a:off x="1279525" y="3910013"/>
            <a:ext cx="0" cy="157956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0" name="Rectangle 1219"/>
          <p:cNvSpPr>
            <a:spLocks noChangeArrowheads="1"/>
          </p:cNvSpPr>
          <p:nvPr/>
        </p:nvSpPr>
        <p:spPr bwMode="auto">
          <a:xfrm>
            <a:off x="3100388" y="5102225"/>
            <a:ext cx="501650" cy="182563"/>
          </a:xfrm>
          <a:prstGeom prst="rect">
            <a:avLst/>
          </a:prstGeom>
          <a:solidFill>
            <a:srgbClr val="FFFFFF"/>
          </a:solidFill>
          <a:ln w="9525">
            <a:solidFill>
              <a:schemeClr val="tx1"/>
            </a:solidFill>
            <a:miter lim="800000"/>
            <a:headEnd/>
            <a:tailEnd/>
          </a:ln>
        </p:spPr>
        <p:txBody>
          <a:bodyPr wrap="none" anchor="ctr"/>
          <a:lstStyle/>
          <a:p>
            <a:pPr algn="ctr"/>
            <a:r>
              <a:rPr lang="en-GB" sz="1200">
                <a:latin typeface="Arial" charset="0"/>
              </a:rPr>
              <a:t>Node</a:t>
            </a:r>
          </a:p>
        </p:txBody>
      </p:sp>
      <p:sp>
        <p:nvSpPr>
          <p:cNvPr id="129091" name="Line 1220"/>
          <p:cNvSpPr>
            <a:spLocks noChangeShapeType="1"/>
          </p:cNvSpPr>
          <p:nvPr/>
        </p:nvSpPr>
        <p:spPr bwMode="auto">
          <a:xfrm>
            <a:off x="2236788" y="4967288"/>
            <a:ext cx="0" cy="5222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2" name="Line 1221"/>
          <p:cNvSpPr>
            <a:spLocks noChangeShapeType="1"/>
          </p:cNvSpPr>
          <p:nvPr/>
        </p:nvSpPr>
        <p:spPr bwMode="auto">
          <a:xfrm>
            <a:off x="3332163" y="4967288"/>
            <a:ext cx="0" cy="1349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3" name="Line 1222"/>
          <p:cNvSpPr>
            <a:spLocks noChangeShapeType="1"/>
          </p:cNvSpPr>
          <p:nvPr/>
        </p:nvSpPr>
        <p:spPr bwMode="auto">
          <a:xfrm>
            <a:off x="2470150"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4" name="Line 1223"/>
          <p:cNvSpPr>
            <a:spLocks noChangeShapeType="1"/>
          </p:cNvSpPr>
          <p:nvPr/>
        </p:nvSpPr>
        <p:spPr bwMode="auto">
          <a:xfrm>
            <a:off x="2635250" y="5284788"/>
            <a:ext cx="1588"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5" name="Line 1224"/>
          <p:cNvSpPr>
            <a:spLocks noChangeShapeType="1"/>
          </p:cNvSpPr>
          <p:nvPr/>
        </p:nvSpPr>
        <p:spPr bwMode="auto">
          <a:xfrm>
            <a:off x="2817813"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6" name="Line 1225"/>
          <p:cNvSpPr>
            <a:spLocks noChangeShapeType="1"/>
          </p:cNvSpPr>
          <p:nvPr/>
        </p:nvSpPr>
        <p:spPr bwMode="auto">
          <a:xfrm>
            <a:off x="3155950"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7" name="Line 1226"/>
          <p:cNvSpPr>
            <a:spLocks noChangeShapeType="1"/>
          </p:cNvSpPr>
          <p:nvPr/>
        </p:nvSpPr>
        <p:spPr bwMode="auto">
          <a:xfrm>
            <a:off x="3332163"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8" name="Line 1227"/>
          <p:cNvSpPr>
            <a:spLocks noChangeShapeType="1"/>
          </p:cNvSpPr>
          <p:nvPr/>
        </p:nvSpPr>
        <p:spPr bwMode="auto">
          <a:xfrm>
            <a:off x="3505200"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9" name="Line 1228"/>
          <p:cNvSpPr>
            <a:spLocks noChangeShapeType="1"/>
          </p:cNvSpPr>
          <p:nvPr/>
        </p:nvSpPr>
        <p:spPr bwMode="auto">
          <a:xfrm flipV="1">
            <a:off x="2647950" y="4967288"/>
            <a:ext cx="0" cy="1349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0" name="Line 1229"/>
          <p:cNvSpPr>
            <a:spLocks noChangeShapeType="1"/>
          </p:cNvSpPr>
          <p:nvPr/>
        </p:nvSpPr>
        <p:spPr bwMode="auto">
          <a:xfrm>
            <a:off x="4024313" y="4838700"/>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1" name="Line 1230"/>
          <p:cNvSpPr>
            <a:spLocks noChangeShapeType="1"/>
          </p:cNvSpPr>
          <p:nvPr/>
        </p:nvSpPr>
        <p:spPr bwMode="auto">
          <a:xfrm>
            <a:off x="4132263" y="4838700"/>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2" name="Line 1231"/>
          <p:cNvSpPr>
            <a:spLocks noChangeShapeType="1"/>
          </p:cNvSpPr>
          <p:nvPr/>
        </p:nvSpPr>
        <p:spPr bwMode="auto">
          <a:xfrm>
            <a:off x="4232275" y="4838700"/>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3" name="Line 1232"/>
          <p:cNvSpPr>
            <a:spLocks noChangeShapeType="1"/>
          </p:cNvSpPr>
          <p:nvPr/>
        </p:nvSpPr>
        <p:spPr bwMode="auto">
          <a:xfrm>
            <a:off x="4351338" y="4841875"/>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4" name="Text Box 1233"/>
          <p:cNvSpPr txBox="1">
            <a:spLocks noChangeArrowheads="1"/>
          </p:cNvSpPr>
          <p:nvPr/>
        </p:nvSpPr>
        <p:spPr bwMode="auto">
          <a:xfrm>
            <a:off x="214313" y="6196013"/>
            <a:ext cx="274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200">
                <a:solidFill>
                  <a:srgbClr val="0033CC"/>
                </a:solidFill>
                <a:latin typeface="Comic Sans MS" charset="0"/>
              </a:rPr>
              <a:t>Based on an original idea from LHCb</a:t>
            </a:r>
            <a:endParaRPr lang="en-GB" sz="1800">
              <a:latin typeface="Comic Sans MS" charset="0"/>
            </a:endParaRPr>
          </a:p>
        </p:txBody>
      </p:sp>
      <p:sp>
        <p:nvSpPr>
          <p:cNvPr id="129105" name="Text Box 1234"/>
          <p:cNvSpPr txBox="1">
            <a:spLocks noChangeArrowheads="1"/>
          </p:cNvSpPr>
          <p:nvPr/>
        </p:nvSpPr>
        <p:spPr bwMode="auto">
          <a:xfrm>
            <a:off x="5227638" y="1219200"/>
            <a:ext cx="16478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400">
                <a:solidFill>
                  <a:srgbClr val="0033CC"/>
                </a:solidFill>
                <a:latin typeface="Comic Sans MS" charset="0"/>
              </a:rPr>
              <a:t>Layer Structure</a:t>
            </a:r>
            <a:endParaRPr lang="en-GB" sz="1800">
              <a:latin typeface="Comic Sans MS" charset="0"/>
            </a:endParaRPr>
          </a:p>
        </p:txBody>
      </p:sp>
      <p:sp>
        <p:nvSpPr>
          <p:cNvPr id="129106" name="Line 1235"/>
          <p:cNvSpPr>
            <a:spLocks noChangeShapeType="1"/>
          </p:cNvSpPr>
          <p:nvPr/>
        </p:nvSpPr>
        <p:spPr bwMode="auto">
          <a:xfrm flipV="1">
            <a:off x="1863725" y="4959350"/>
            <a:ext cx="1905000" cy="1588"/>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129107" name="Group 1236"/>
          <p:cNvGrpSpPr>
            <a:grpSpLocks/>
          </p:cNvGrpSpPr>
          <p:nvPr/>
        </p:nvGrpSpPr>
        <p:grpSpPr bwMode="auto">
          <a:xfrm>
            <a:off x="3167063" y="3543300"/>
            <a:ext cx="525462" cy="412750"/>
            <a:chOff x="2717" y="2096"/>
            <a:chExt cx="331" cy="260"/>
          </a:xfrm>
        </p:grpSpPr>
        <p:sp>
          <p:nvSpPr>
            <p:cNvPr id="129134" name="Freeform 1237"/>
            <p:cNvSpPr>
              <a:spLocks/>
            </p:cNvSpPr>
            <p:nvPr/>
          </p:nvSpPr>
          <p:spPr bwMode="auto">
            <a:xfrm>
              <a:off x="2717"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5"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135" name="Group 1238"/>
            <p:cNvGrpSpPr>
              <a:grpSpLocks/>
            </p:cNvGrpSpPr>
            <p:nvPr/>
          </p:nvGrpSpPr>
          <p:grpSpPr bwMode="auto">
            <a:xfrm>
              <a:off x="2745" y="2240"/>
              <a:ext cx="260" cy="90"/>
              <a:chOff x="2745" y="2240"/>
              <a:chExt cx="260" cy="90"/>
            </a:xfrm>
          </p:grpSpPr>
          <p:sp>
            <p:nvSpPr>
              <p:cNvPr id="129273" name="Freeform 1239"/>
              <p:cNvSpPr>
                <a:spLocks/>
              </p:cNvSpPr>
              <p:nvPr/>
            </p:nvSpPr>
            <p:spPr bwMode="auto">
              <a:xfrm>
                <a:off x="2746" y="2285"/>
                <a:ext cx="259" cy="45"/>
              </a:xfrm>
              <a:custGeom>
                <a:avLst/>
                <a:gdLst>
                  <a:gd name="T0" fmla="*/ 0 w 2067"/>
                  <a:gd name="T1" fmla="*/ 0 h 356"/>
                  <a:gd name="T2" fmla="*/ 0 w 2067"/>
                  <a:gd name="T3" fmla="*/ 0 h 356"/>
                  <a:gd name="T4" fmla="*/ 3 w 2067"/>
                  <a:gd name="T5" fmla="*/ 1 h 356"/>
                  <a:gd name="T6" fmla="*/ 4 w 2067"/>
                  <a:gd name="T7" fmla="*/ 0 h 356"/>
                  <a:gd name="T8" fmla="*/ 4 w 2067"/>
                  <a:gd name="T9" fmla="*/ 0 h 356"/>
                  <a:gd name="T10" fmla="*/ 3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74" name="Freeform 1240"/>
              <p:cNvSpPr>
                <a:spLocks/>
              </p:cNvSpPr>
              <p:nvPr/>
            </p:nvSpPr>
            <p:spPr bwMode="auto">
              <a:xfrm>
                <a:off x="2745" y="2240"/>
                <a:ext cx="210" cy="69"/>
              </a:xfrm>
              <a:custGeom>
                <a:avLst/>
                <a:gdLst>
                  <a:gd name="T0" fmla="*/ 0 w 1686"/>
                  <a:gd name="T1" fmla="*/ 0 h 550"/>
                  <a:gd name="T2" fmla="*/ 3 w 1686"/>
                  <a:gd name="T3" fmla="*/ 0 h 550"/>
                  <a:gd name="T4" fmla="*/ 3 w 1686"/>
                  <a:gd name="T5" fmla="*/ 1 h 550"/>
                  <a:gd name="T6" fmla="*/ 0 w 1686"/>
                  <a:gd name="T7" fmla="*/ 1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75" name="Group 1241"/>
              <p:cNvGrpSpPr>
                <a:grpSpLocks/>
              </p:cNvGrpSpPr>
              <p:nvPr/>
            </p:nvGrpSpPr>
            <p:grpSpPr bwMode="auto">
              <a:xfrm>
                <a:off x="2745" y="2253"/>
                <a:ext cx="211" cy="27"/>
                <a:chOff x="2745" y="2253"/>
                <a:chExt cx="211" cy="27"/>
              </a:xfrm>
            </p:grpSpPr>
            <p:sp>
              <p:nvSpPr>
                <p:cNvPr id="129276" name="Line 1242"/>
                <p:cNvSpPr>
                  <a:spLocks noChangeShapeType="1"/>
                </p:cNvSpPr>
                <p:nvPr/>
              </p:nvSpPr>
              <p:spPr bwMode="auto">
                <a:xfrm>
                  <a:off x="2745"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7" name="Line 1243"/>
                <p:cNvSpPr>
                  <a:spLocks noChangeShapeType="1"/>
                </p:cNvSpPr>
                <p:nvPr/>
              </p:nvSpPr>
              <p:spPr bwMode="auto">
                <a:xfrm>
                  <a:off x="2899"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8" name="Line 1244"/>
                <p:cNvSpPr>
                  <a:spLocks noChangeShapeType="1"/>
                </p:cNvSpPr>
                <p:nvPr/>
              </p:nvSpPr>
              <p:spPr bwMode="auto">
                <a:xfrm>
                  <a:off x="2848"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9" name="Line 1245"/>
                <p:cNvSpPr>
                  <a:spLocks noChangeShapeType="1"/>
                </p:cNvSpPr>
                <p:nvPr/>
              </p:nvSpPr>
              <p:spPr bwMode="auto">
                <a:xfrm>
                  <a:off x="2745"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136" name="Group 1246"/>
            <p:cNvGrpSpPr>
              <a:grpSpLocks/>
            </p:cNvGrpSpPr>
            <p:nvPr/>
          </p:nvGrpSpPr>
          <p:grpSpPr bwMode="auto">
            <a:xfrm>
              <a:off x="2745" y="2231"/>
              <a:ext cx="261" cy="24"/>
              <a:chOff x="2745" y="2231"/>
              <a:chExt cx="261" cy="24"/>
            </a:xfrm>
          </p:grpSpPr>
          <p:sp>
            <p:nvSpPr>
              <p:cNvPr id="129271" name="Freeform 1247"/>
              <p:cNvSpPr>
                <a:spLocks/>
              </p:cNvSpPr>
              <p:nvPr/>
            </p:nvSpPr>
            <p:spPr bwMode="auto">
              <a:xfrm>
                <a:off x="2745" y="2231"/>
                <a:ext cx="261" cy="24"/>
              </a:xfrm>
              <a:custGeom>
                <a:avLst/>
                <a:gdLst>
                  <a:gd name="T0" fmla="*/ 0 w 2087"/>
                  <a:gd name="T1" fmla="*/ 0 h 196"/>
                  <a:gd name="T2" fmla="*/ 3 w 2087"/>
                  <a:gd name="T3" fmla="*/ 0 h 196"/>
                  <a:gd name="T4" fmla="*/ 4 w 2087"/>
                  <a:gd name="T5" fmla="*/ 0 h 196"/>
                  <a:gd name="T6" fmla="*/ 4 w 2087"/>
                  <a:gd name="T7" fmla="*/ 0 h 196"/>
                  <a:gd name="T8" fmla="*/ 1 w 2087"/>
                  <a:gd name="T9" fmla="*/ 0 h 196"/>
                  <a:gd name="T10" fmla="*/ 0 w 2087"/>
                  <a:gd name="T11" fmla="*/ 0 h 196"/>
                  <a:gd name="T12" fmla="*/ 0 60000 65536"/>
                  <a:gd name="T13" fmla="*/ 0 60000 65536"/>
                  <a:gd name="T14" fmla="*/ 0 60000 65536"/>
                  <a:gd name="T15" fmla="*/ 0 60000 65536"/>
                  <a:gd name="T16" fmla="*/ 0 60000 65536"/>
                  <a:gd name="T17" fmla="*/ 0 60000 65536"/>
                  <a:gd name="T18" fmla="*/ 0 w 2087"/>
                  <a:gd name="T19" fmla="*/ 0 h 196"/>
                  <a:gd name="T20" fmla="*/ 2087 w 2087"/>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7" h="196">
                    <a:moveTo>
                      <a:pt x="0" y="75"/>
                    </a:moveTo>
                    <a:lnTo>
                      <a:pt x="1685" y="196"/>
                    </a:lnTo>
                    <a:lnTo>
                      <a:pt x="2087"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72" name="Freeform 1248"/>
              <p:cNvSpPr>
                <a:spLocks/>
              </p:cNvSpPr>
              <p:nvPr/>
            </p:nvSpPr>
            <p:spPr bwMode="auto">
              <a:xfrm>
                <a:off x="2804" y="2236"/>
                <a:ext cx="192" cy="16"/>
              </a:xfrm>
              <a:custGeom>
                <a:avLst/>
                <a:gdLst>
                  <a:gd name="T0" fmla="*/ 0 w 1535"/>
                  <a:gd name="T1" fmla="*/ 0 h 125"/>
                  <a:gd name="T2" fmla="*/ 0 w 1535"/>
                  <a:gd name="T3" fmla="*/ 0 h 125"/>
                  <a:gd name="T4" fmla="*/ 2 w 1535"/>
                  <a:gd name="T5" fmla="*/ 0 h 125"/>
                  <a:gd name="T6" fmla="*/ 3 w 1535"/>
                  <a:gd name="T7" fmla="*/ 0 h 125"/>
                  <a:gd name="T8" fmla="*/ 3 w 1535"/>
                  <a:gd name="T9" fmla="*/ 0 h 125"/>
                  <a:gd name="T10" fmla="*/ 3 w 1535"/>
                  <a:gd name="T11" fmla="*/ 0 h 125"/>
                  <a:gd name="T12" fmla="*/ 3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137" name="Group 1249"/>
            <p:cNvGrpSpPr>
              <a:grpSpLocks/>
            </p:cNvGrpSpPr>
            <p:nvPr/>
          </p:nvGrpSpPr>
          <p:grpSpPr bwMode="auto">
            <a:xfrm>
              <a:off x="2957" y="2099"/>
              <a:ext cx="48" cy="150"/>
              <a:chOff x="2957" y="2099"/>
              <a:chExt cx="48" cy="150"/>
            </a:xfrm>
          </p:grpSpPr>
          <p:grpSp>
            <p:nvGrpSpPr>
              <p:cNvPr id="129241" name="Group 1250"/>
              <p:cNvGrpSpPr>
                <a:grpSpLocks/>
              </p:cNvGrpSpPr>
              <p:nvPr/>
            </p:nvGrpSpPr>
            <p:grpSpPr bwMode="auto">
              <a:xfrm>
                <a:off x="2976" y="2118"/>
                <a:ext cx="29" cy="125"/>
                <a:chOff x="2976" y="2118"/>
                <a:chExt cx="29" cy="125"/>
              </a:xfrm>
            </p:grpSpPr>
            <p:sp>
              <p:nvSpPr>
                <p:cNvPr id="129245" name="Freeform 1251"/>
                <p:cNvSpPr>
                  <a:spLocks/>
                </p:cNvSpPr>
                <p:nvPr/>
              </p:nvSpPr>
              <p:spPr bwMode="auto">
                <a:xfrm>
                  <a:off x="2976" y="2118"/>
                  <a:ext cx="29" cy="125"/>
                </a:xfrm>
                <a:custGeom>
                  <a:avLst/>
                  <a:gdLst>
                    <a:gd name="T0" fmla="*/ 0 w 232"/>
                    <a:gd name="T1" fmla="*/ 0 h 999"/>
                    <a:gd name="T2" fmla="*/ 1 w 232"/>
                    <a:gd name="T3" fmla="*/ 0 h 999"/>
                    <a:gd name="T4" fmla="*/ 0 w 232"/>
                    <a:gd name="T5" fmla="*/ 1 h 999"/>
                    <a:gd name="T6" fmla="*/ 0 w 232"/>
                    <a:gd name="T7" fmla="*/ 2 h 999"/>
                    <a:gd name="T8" fmla="*/ 0 w 232"/>
                    <a:gd name="T9" fmla="*/ 2 h 999"/>
                    <a:gd name="T10" fmla="*/ 0 w 232"/>
                    <a:gd name="T11" fmla="*/ 0 h 999"/>
                    <a:gd name="T12" fmla="*/ 0 60000 65536"/>
                    <a:gd name="T13" fmla="*/ 0 60000 65536"/>
                    <a:gd name="T14" fmla="*/ 0 60000 65536"/>
                    <a:gd name="T15" fmla="*/ 0 60000 65536"/>
                    <a:gd name="T16" fmla="*/ 0 60000 65536"/>
                    <a:gd name="T17" fmla="*/ 0 60000 65536"/>
                    <a:gd name="T18" fmla="*/ 0 w 232"/>
                    <a:gd name="T19" fmla="*/ 0 h 999"/>
                    <a:gd name="T20" fmla="*/ 232 w 232"/>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2" h="999">
                      <a:moveTo>
                        <a:pt x="22" y="0"/>
                      </a:moveTo>
                      <a:lnTo>
                        <a:pt x="232" y="82"/>
                      </a:lnTo>
                      <a:lnTo>
                        <a:pt x="213" y="472"/>
                      </a:lnTo>
                      <a:lnTo>
                        <a:pt x="190" y="942"/>
                      </a:lnTo>
                      <a:lnTo>
                        <a:pt x="0" y="99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46" name="Group 1252"/>
                <p:cNvGrpSpPr>
                  <a:grpSpLocks/>
                </p:cNvGrpSpPr>
                <p:nvPr/>
              </p:nvGrpSpPr>
              <p:grpSpPr bwMode="auto">
                <a:xfrm>
                  <a:off x="2976" y="2124"/>
                  <a:ext cx="29" cy="105"/>
                  <a:chOff x="2976" y="2124"/>
                  <a:chExt cx="29" cy="105"/>
                </a:xfrm>
              </p:grpSpPr>
              <p:grpSp>
                <p:nvGrpSpPr>
                  <p:cNvPr id="129247" name="Group 1253"/>
                  <p:cNvGrpSpPr>
                    <a:grpSpLocks/>
                  </p:cNvGrpSpPr>
                  <p:nvPr/>
                </p:nvGrpSpPr>
                <p:grpSpPr bwMode="auto">
                  <a:xfrm>
                    <a:off x="2976" y="2124"/>
                    <a:ext cx="29" cy="105"/>
                    <a:chOff x="2976" y="2124"/>
                    <a:chExt cx="29" cy="105"/>
                  </a:xfrm>
                </p:grpSpPr>
                <p:grpSp>
                  <p:nvGrpSpPr>
                    <p:cNvPr id="129249" name="Group 1254"/>
                    <p:cNvGrpSpPr>
                      <a:grpSpLocks/>
                    </p:cNvGrpSpPr>
                    <p:nvPr/>
                  </p:nvGrpSpPr>
                  <p:grpSpPr bwMode="auto">
                    <a:xfrm>
                      <a:off x="2976" y="2124"/>
                      <a:ext cx="29" cy="63"/>
                      <a:chOff x="2976" y="2124"/>
                      <a:chExt cx="29" cy="63"/>
                    </a:xfrm>
                  </p:grpSpPr>
                  <p:grpSp>
                    <p:nvGrpSpPr>
                      <p:cNvPr id="129259" name="Group 1255"/>
                      <p:cNvGrpSpPr>
                        <a:grpSpLocks/>
                      </p:cNvGrpSpPr>
                      <p:nvPr/>
                    </p:nvGrpSpPr>
                    <p:grpSpPr bwMode="auto">
                      <a:xfrm>
                        <a:off x="2978" y="2124"/>
                        <a:ext cx="27" cy="33"/>
                        <a:chOff x="2978" y="2124"/>
                        <a:chExt cx="27" cy="33"/>
                      </a:xfrm>
                    </p:grpSpPr>
                    <p:sp>
                      <p:nvSpPr>
                        <p:cNvPr id="129265" name="Line 1256"/>
                        <p:cNvSpPr>
                          <a:spLocks noChangeShapeType="1"/>
                        </p:cNvSpPr>
                        <p:nvPr/>
                      </p:nvSpPr>
                      <p:spPr bwMode="auto">
                        <a:xfrm>
                          <a:off x="2979"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6" name="Line 1257"/>
                        <p:cNvSpPr>
                          <a:spLocks noChangeShapeType="1"/>
                        </p:cNvSpPr>
                        <p:nvPr/>
                      </p:nvSpPr>
                      <p:spPr bwMode="auto">
                        <a:xfrm>
                          <a:off x="2978" y="2129"/>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7" name="Line 1258"/>
                        <p:cNvSpPr>
                          <a:spLocks noChangeShapeType="1"/>
                        </p:cNvSpPr>
                        <p:nvPr/>
                      </p:nvSpPr>
                      <p:spPr bwMode="auto">
                        <a:xfrm>
                          <a:off x="2979"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8" name="Line 1259"/>
                        <p:cNvSpPr>
                          <a:spLocks noChangeShapeType="1"/>
                        </p:cNvSpPr>
                        <p:nvPr/>
                      </p:nvSpPr>
                      <p:spPr bwMode="auto">
                        <a:xfrm>
                          <a:off x="2978" y="2140"/>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9" name="Line 1260"/>
                        <p:cNvSpPr>
                          <a:spLocks noChangeShapeType="1"/>
                        </p:cNvSpPr>
                        <p:nvPr/>
                      </p:nvSpPr>
                      <p:spPr bwMode="auto">
                        <a:xfrm>
                          <a:off x="2978"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0" name="Line 1261"/>
                        <p:cNvSpPr>
                          <a:spLocks noChangeShapeType="1"/>
                        </p:cNvSpPr>
                        <p:nvPr/>
                      </p:nvSpPr>
                      <p:spPr bwMode="auto">
                        <a:xfrm>
                          <a:off x="2978"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260" name="Line 1262"/>
                      <p:cNvSpPr>
                        <a:spLocks noChangeShapeType="1"/>
                      </p:cNvSpPr>
                      <p:nvPr/>
                    </p:nvSpPr>
                    <p:spPr bwMode="auto">
                      <a:xfrm>
                        <a:off x="2976"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1" name="Line 1263"/>
                      <p:cNvSpPr>
                        <a:spLocks noChangeShapeType="1"/>
                      </p:cNvSpPr>
                      <p:nvPr/>
                    </p:nvSpPr>
                    <p:spPr bwMode="auto">
                      <a:xfrm>
                        <a:off x="2976"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2" name="Line 1264"/>
                      <p:cNvSpPr>
                        <a:spLocks noChangeShapeType="1"/>
                      </p:cNvSpPr>
                      <p:nvPr/>
                    </p:nvSpPr>
                    <p:spPr bwMode="auto">
                      <a:xfrm>
                        <a:off x="2976"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3" name="Line 1265"/>
                      <p:cNvSpPr>
                        <a:spLocks noChangeShapeType="1"/>
                      </p:cNvSpPr>
                      <p:nvPr/>
                    </p:nvSpPr>
                    <p:spPr bwMode="auto">
                      <a:xfrm>
                        <a:off x="2976"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4" name="Line 1266"/>
                      <p:cNvSpPr>
                        <a:spLocks noChangeShapeType="1"/>
                      </p:cNvSpPr>
                      <p:nvPr/>
                    </p:nvSpPr>
                    <p:spPr bwMode="auto">
                      <a:xfrm>
                        <a:off x="2976"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250" name="Group 1267"/>
                    <p:cNvGrpSpPr>
                      <a:grpSpLocks/>
                    </p:cNvGrpSpPr>
                    <p:nvPr/>
                  </p:nvGrpSpPr>
                  <p:grpSpPr bwMode="auto">
                    <a:xfrm>
                      <a:off x="2976" y="2190"/>
                      <a:ext cx="25" cy="39"/>
                      <a:chOff x="2976" y="2190"/>
                      <a:chExt cx="25" cy="39"/>
                    </a:xfrm>
                  </p:grpSpPr>
                  <p:sp>
                    <p:nvSpPr>
                      <p:cNvPr id="129251" name="Line 1268"/>
                      <p:cNvSpPr>
                        <a:spLocks noChangeShapeType="1"/>
                      </p:cNvSpPr>
                      <p:nvPr/>
                    </p:nvSpPr>
                    <p:spPr bwMode="auto">
                      <a:xfrm>
                        <a:off x="2976"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2" name="Line 1269"/>
                      <p:cNvSpPr>
                        <a:spLocks noChangeShapeType="1"/>
                      </p:cNvSpPr>
                      <p:nvPr/>
                    </p:nvSpPr>
                    <p:spPr bwMode="auto">
                      <a:xfrm>
                        <a:off x="2977"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3" name="Line 1270"/>
                      <p:cNvSpPr>
                        <a:spLocks noChangeShapeType="1"/>
                      </p:cNvSpPr>
                      <p:nvPr/>
                    </p:nvSpPr>
                    <p:spPr bwMode="auto">
                      <a:xfrm>
                        <a:off x="2976"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4" name="Line 1271"/>
                      <p:cNvSpPr>
                        <a:spLocks noChangeShapeType="1"/>
                      </p:cNvSpPr>
                      <p:nvPr/>
                    </p:nvSpPr>
                    <p:spPr bwMode="auto">
                      <a:xfrm flipV="1">
                        <a:off x="2976"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5" name="Line 1272"/>
                      <p:cNvSpPr>
                        <a:spLocks noChangeShapeType="1"/>
                      </p:cNvSpPr>
                      <p:nvPr/>
                    </p:nvSpPr>
                    <p:spPr bwMode="auto">
                      <a:xfrm flipV="1">
                        <a:off x="2976"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6" name="Line 1273"/>
                      <p:cNvSpPr>
                        <a:spLocks noChangeShapeType="1"/>
                      </p:cNvSpPr>
                      <p:nvPr/>
                    </p:nvSpPr>
                    <p:spPr bwMode="auto">
                      <a:xfrm flipV="1">
                        <a:off x="2976"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7" name="Line 1274"/>
                      <p:cNvSpPr>
                        <a:spLocks noChangeShapeType="1"/>
                      </p:cNvSpPr>
                      <p:nvPr/>
                    </p:nvSpPr>
                    <p:spPr bwMode="auto">
                      <a:xfrm flipV="1">
                        <a:off x="2976"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8" name="Line 1275"/>
                      <p:cNvSpPr>
                        <a:spLocks noChangeShapeType="1"/>
                      </p:cNvSpPr>
                      <p:nvPr/>
                    </p:nvSpPr>
                    <p:spPr bwMode="auto">
                      <a:xfrm flipV="1">
                        <a:off x="2976"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248" name="Line 1276"/>
                  <p:cNvSpPr>
                    <a:spLocks noChangeShapeType="1"/>
                  </p:cNvSpPr>
                  <p:nvPr/>
                </p:nvSpPr>
                <p:spPr bwMode="auto">
                  <a:xfrm>
                    <a:off x="2977"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242" name="Group 1277"/>
              <p:cNvGrpSpPr>
                <a:grpSpLocks/>
              </p:cNvGrpSpPr>
              <p:nvPr/>
            </p:nvGrpSpPr>
            <p:grpSpPr bwMode="auto">
              <a:xfrm>
                <a:off x="2957" y="2099"/>
                <a:ext cx="27" cy="150"/>
                <a:chOff x="2957" y="2099"/>
                <a:chExt cx="27" cy="150"/>
              </a:xfrm>
            </p:grpSpPr>
            <p:sp>
              <p:nvSpPr>
                <p:cNvPr id="129243" name="Freeform 1278"/>
                <p:cNvSpPr>
                  <a:spLocks/>
                </p:cNvSpPr>
                <p:nvPr/>
              </p:nvSpPr>
              <p:spPr bwMode="auto">
                <a:xfrm>
                  <a:off x="2957" y="2099"/>
                  <a:ext cx="26" cy="150"/>
                </a:xfrm>
                <a:custGeom>
                  <a:avLst/>
                  <a:gdLst>
                    <a:gd name="T0" fmla="*/ 0 w 203"/>
                    <a:gd name="T1" fmla="*/ 0 h 1193"/>
                    <a:gd name="T2" fmla="*/ 0 w 203"/>
                    <a:gd name="T3" fmla="*/ 0 h 1193"/>
                    <a:gd name="T4" fmla="*/ 0 w 203"/>
                    <a:gd name="T5" fmla="*/ 0 h 1193"/>
                    <a:gd name="T6" fmla="*/ 0 w 203"/>
                    <a:gd name="T7" fmla="*/ 2 h 1193"/>
                    <a:gd name="T8" fmla="*/ 0 w 203"/>
                    <a:gd name="T9" fmla="*/ 2 h 1193"/>
                    <a:gd name="T10" fmla="*/ 0 w 203"/>
                    <a:gd name="T11" fmla="*/ 2 h 1193"/>
                    <a:gd name="T12" fmla="*/ 0 w 203"/>
                    <a:gd name="T13" fmla="*/ 2 h 1193"/>
                    <a:gd name="T14" fmla="*/ 0 w 203"/>
                    <a:gd name="T15" fmla="*/ 2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44" name="Arc 1279"/>
                <p:cNvSpPr>
                  <a:spLocks/>
                </p:cNvSpPr>
                <p:nvPr/>
              </p:nvSpPr>
              <p:spPr bwMode="auto">
                <a:xfrm>
                  <a:off x="2981" y="2107"/>
                  <a:ext cx="3"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138" name="Group 1280"/>
            <p:cNvGrpSpPr>
              <a:grpSpLocks/>
            </p:cNvGrpSpPr>
            <p:nvPr/>
          </p:nvGrpSpPr>
          <p:grpSpPr bwMode="auto">
            <a:xfrm>
              <a:off x="2967" y="2324"/>
              <a:ext cx="81" cy="32"/>
              <a:chOff x="2967" y="2324"/>
              <a:chExt cx="81" cy="32"/>
            </a:xfrm>
          </p:grpSpPr>
          <p:sp>
            <p:nvSpPr>
              <p:cNvPr id="129230" name="Freeform 1281"/>
              <p:cNvSpPr>
                <a:spLocks/>
              </p:cNvSpPr>
              <p:nvPr/>
            </p:nvSpPr>
            <p:spPr bwMode="auto">
              <a:xfrm>
                <a:off x="2967" y="2324"/>
                <a:ext cx="81" cy="21"/>
              </a:xfrm>
              <a:custGeom>
                <a:avLst/>
                <a:gdLst>
                  <a:gd name="T0" fmla="*/ 0 w 646"/>
                  <a:gd name="T1" fmla="*/ 0 h 168"/>
                  <a:gd name="T2" fmla="*/ 0 w 646"/>
                  <a:gd name="T3" fmla="*/ 0 h 168"/>
                  <a:gd name="T4" fmla="*/ 0 w 646"/>
                  <a:gd name="T5" fmla="*/ 0 h 168"/>
                  <a:gd name="T6" fmla="*/ 1 w 646"/>
                  <a:gd name="T7" fmla="*/ 0 h 168"/>
                  <a:gd name="T8" fmla="*/ 1 w 646"/>
                  <a:gd name="T9" fmla="*/ 0 h 168"/>
                  <a:gd name="T10" fmla="*/ 1 w 646"/>
                  <a:gd name="T11" fmla="*/ 0 h 168"/>
                  <a:gd name="T12" fmla="*/ 1 w 646"/>
                  <a:gd name="T13" fmla="*/ 0 h 168"/>
                  <a:gd name="T14" fmla="*/ 1 w 646"/>
                  <a:gd name="T15" fmla="*/ 0 h 168"/>
                  <a:gd name="T16" fmla="*/ 1 w 646"/>
                  <a:gd name="T17" fmla="*/ 0 h 168"/>
                  <a:gd name="T18" fmla="*/ 1 w 646"/>
                  <a:gd name="T19" fmla="*/ 0 h 168"/>
                  <a:gd name="T20" fmla="*/ 1 w 646"/>
                  <a:gd name="T21" fmla="*/ 0 h 168"/>
                  <a:gd name="T22" fmla="*/ 1 w 646"/>
                  <a:gd name="T23" fmla="*/ 0 h 168"/>
                  <a:gd name="T24" fmla="*/ 1 w 646"/>
                  <a:gd name="T25" fmla="*/ 0 h 168"/>
                  <a:gd name="T26" fmla="*/ 1 w 646"/>
                  <a:gd name="T27" fmla="*/ 0 h 168"/>
                  <a:gd name="T28" fmla="*/ 1 w 646"/>
                  <a:gd name="T29" fmla="*/ 0 h 168"/>
                  <a:gd name="T30" fmla="*/ 1 w 646"/>
                  <a:gd name="T31" fmla="*/ 0 h 168"/>
                  <a:gd name="T32" fmla="*/ 1 w 646"/>
                  <a:gd name="T33" fmla="*/ 0 h 168"/>
                  <a:gd name="T34" fmla="*/ 1 w 646"/>
                  <a:gd name="T35" fmla="*/ 0 h 168"/>
                  <a:gd name="T36" fmla="*/ 1 w 646"/>
                  <a:gd name="T37" fmla="*/ 0 h 168"/>
                  <a:gd name="T38" fmla="*/ 1 w 646"/>
                  <a:gd name="T39" fmla="*/ 0 h 168"/>
                  <a:gd name="T40" fmla="*/ 1 w 646"/>
                  <a:gd name="T41" fmla="*/ 0 h 168"/>
                  <a:gd name="T42" fmla="*/ 1 w 646"/>
                  <a:gd name="T43" fmla="*/ 0 h 168"/>
                  <a:gd name="T44" fmla="*/ 1 w 646"/>
                  <a:gd name="T45" fmla="*/ 0 h 168"/>
                  <a:gd name="T46" fmla="*/ 1 w 646"/>
                  <a:gd name="T47" fmla="*/ 0 h 168"/>
                  <a:gd name="T48" fmla="*/ 1 w 646"/>
                  <a:gd name="T49" fmla="*/ 0 h 168"/>
                  <a:gd name="T50" fmla="*/ 1 w 646"/>
                  <a:gd name="T51" fmla="*/ 0 h 168"/>
                  <a:gd name="T52" fmla="*/ 1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231" name="Group 1282"/>
              <p:cNvGrpSpPr>
                <a:grpSpLocks/>
              </p:cNvGrpSpPr>
              <p:nvPr/>
            </p:nvGrpSpPr>
            <p:grpSpPr bwMode="auto">
              <a:xfrm>
                <a:off x="2971" y="2335"/>
                <a:ext cx="56" cy="21"/>
                <a:chOff x="2971" y="2335"/>
                <a:chExt cx="56" cy="21"/>
              </a:xfrm>
            </p:grpSpPr>
            <p:grpSp>
              <p:nvGrpSpPr>
                <p:cNvPr id="129232" name="Group 1283"/>
                <p:cNvGrpSpPr>
                  <a:grpSpLocks/>
                </p:cNvGrpSpPr>
                <p:nvPr/>
              </p:nvGrpSpPr>
              <p:grpSpPr bwMode="auto">
                <a:xfrm>
                  <a:off x="2971" y="2335"/>
                  <a:ext cx="56" cy="21"/>
                  <a:chOff x="2971" y="2335"/>
                  <a:chExt cx="56" cy="21"/>
                </a:xfrm>
              </p:grpSpPr>
              <p:sp>
                <p:nvSpPr>
                  <p:cNvPr id="129237" name="Freeform 1284"/>
                  <p:cNvSpPr>
                    <a:spLocks/>
                  </p:cNvSpPr>
                  <p:nvPr/>
                </p:nvSpPr>
                <p:spPr bwMode="auto">
                  <a:xfrm>
                    <a:off x="2971"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38" name="Freeform 1285"/>
                  <p:cNvSpPr>
                    <a:spLocks/>
                  </p:cNvSpPr>
                  <p:nvPr/>
                </p:nvSpPr>
                <p:spPr bwMode="auto">
                  <a:xfrm>
                    <a:off x="2971" y="2343"/>
                    <a:ext cx="25" cy="13"/>
                  </a:xfrm>
                  <a:custGeom>
                    <a:avLst/>
                    <a:gdLst>
                      <a:gd name="T0" fmla="*/ 0 w 200"/>
                      <a:gd name="T1" fmla="*/ 0 h 107"/>
                      <a:gd name="T2" fmla="*/ 0 w 200"/>
                      <a:gd name="T3" fmla="*/ 0 h 107"/>
                      <a:gd name="T4" fmla="*/ 0 w 200"/>
                      <a:gd name="T5" fmla="*/ 0 h 107"/>
                      <a:gd name="T6" fmla="*/ 0 w 200"/>
                      <a:gd name="T7" fmla="*/ 0 h 107"/>
                      <a:gd name="T8" fmla="*/ 0 w 200"/>
                      <a:gd name="T9" fmla="*/ 0 h 107"/>
                      <a:gd name="T10" fmla="*/ 0 w 200"/>
                      <a:gd name="T11" fmla="*/ 0 h 107"/>
                      <a:gd name="T12" fmla="*/ 0 60000 65536"/>
                      <a:gd name="T13" fmla="*/ 0 60000 65536"/>
                      <a:gd name="T14" fmla="*/ 0 60000 65536"/>
                      <a:gd name="T15" fmla="*/ 0 60000 65536"/>
                      <a:gd name="T16" fmla="*/ 0 60000 65536"/>
                      <a:gd name="T17" fmla="*/ 0 60000 65536"/>
                      <a:gd name="T18" fmla="*/ 0 w 200"/>
                      <a:gd name="T19" fmla="*/ 0 h 107"/>
                      <a:gd name="T20" fmla="*/ 200 w 200"/>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0" h="107">
                        <a:moveTo>
                          <a:pt x="0" y="0"/>
                        </a:moveTo>
                        <a:lnTo>
                          <a:pt x="0" y="59"/>
                        </a:lnTo>
                        <a:lnTo>
                          <a:pt x="2" y="59"/>
                        </a:lnTo>
                        <a:lnTo>
                          <a:pt x="200" y="107"/>
                        </a:lnTo>
                        <a:lnTo>
                          <a:pt x="200"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39" name="Freeform 1286"/>
                  <p:cNvSpPr>
                    <a:spLocks/>
                  </p:cNvSpPr>
                  <p:nvPr/>
                </p:nvSpPr>
                <p:spPr bwMode="auto">
                  <a:xfrm>
                    <a:off x="2996" y="2339"/>
                    <a:ext cx="31" cy="17"/>
                  </a:xfrm>
                  <a:custGeom>
                    <a:avLst/>
                    <a:gdLst>
                      <a:gd name="T0" fmla="*/ 0 w 255"/>
                      <a:gd name="T1" fmla="*/ 0 h 137"/>
                      <a:gd name="T2" fmla="*/ 0 w 255"/>
                      <a:gd name="T3" fmla="*/ 0 h 137"/>
                      <a:gd name="T4" fmla="*/ 0 w 255"/>
                      <a:gd name="T5" fmla="*/ 0 h 137"/>
                      <a:gd name="T6" fmla="*/ 0 w 255"/>
                      <a:gd name="T7" fmla="*/ 0 h 137"/>
                      <a:gd name="T8" fmla="*/ 0 w 255"/>
                      <a:gd name="T9" fmla="*/ 0 h 137"/>
                      <a:gd name="T10" fmla="*/ 0 w 255"/>
                      <a:gd name="T11" fmla="*/ 0 h 137"/>
                      <a:gd name="T12" fmla="*/ 0 60000 65536"/>
                      <a:gd name="T13" fmla="*/ 0 60000 65536"/>
                      <a:gd name="T14" fmla="*/ 0 60000 65536"/>
                      <a:gd name="T15" fmla="*/ 0 60000 65536"/>
                      <a:gd name="T16" fmla="*/ 0 60000 65536"/>
                      <a:gd name="T17" fmla="*/ 0 60000 65536"/>
                      <a:gd name="T18" fmla="*/ 0 w 255"/>
                      <a:gd name="T19" fmla="*/ 0 h 137"/>
                      <a:gd name="T20" fmla="*/ 255 w 255"/>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5" h="137">
                        <a:moveTo>
                          <a:pt x="0" y="74"/>
                        </a:moveTo>
                        <a:lnTo>
                          <a:pt x="82" y="0"/>
                        </a:lnTo>
                        <a:lnTo>
                          <a:pt x="255" y="20"/>
                        </a:lnTo>
                        <a:lnTo>
                          <a:pt x="255"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40" name="Freeform 1287"/>
                  <p:cNvSpPr>
                    <a:spLocks/>
                  </p:cNvSpPr>
                  <p:nvPr/>
                </p:nvSpPr>
                <p:spPr bwMode="auto">
                  <a:xfrm>
                    <a:off x="2980" y="2335"/>
                    <a:ext cx="47" cy="7"/>
                  </a:xfrm>
                  <a:custGeom>
                    <a:avLst/>
                    <a:gdLst>
                      <a:gd name="T0" fmla="*/ 0 w 382"/>
                      <a:gd name="T1" fmla="*/ 0 h 57"/>
                      <a:gd name="T2" fmla="*/ 0 w 382"/>
                      <a:gd name="T3" fmla="*/ 0 h 57"/>
                      <a:gd name="T4" fmla="*/ 1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33" name="Group 1288"/>
                <p:cNvGrpSpPr>
                  <a:grpSpLocks/>
                </p:cNvGrpSpPr>
                <p:nvPr/>
              </p:nvGrpSpPr>
              <p:grpSpPr bwMode="auto">
                <a:xfrm>
                  <a:off x="2971" y="2341"/>
                  <a:ext cx="56" cy="9"/>
                  <a:chOff x="2971" y="2341"/>
                  <a:chExt cx="56" cy="9"/>
                </a:xfrm>
              </p:grpSpPr>
              <p:sp>
                <p:nvSpPr>
                  <p:cNvPr id="129234" name="Line 1289"/>
                  <p:cNvSpPr>
                    <a:spLocks noChangeShapeType="1"/>
                  </p:cNvSpPr>
                  <p:nvPr/>
                </p:nvSpPr>
                <p:spPr bwMode="auto">
                  <a:xfrm>
                    <a:off x="2971"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35" name="Line 1290"/>
                  <p:cNvSpPr>
                    <a:spLocks noChangeShapeType="1"/>
                  </p:cNvSpPr>
                  <p:nvPr/>
                </p:nvSpPr>
                <p:spPr bwMode="auto">
                  <a:xfrm flipV="1">
                    <a:off x="2996"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36" name="Line 1291"/>
                  <p:cNvSpPr>
                    <a:spLocks noChangeShapeType="1"/>
                  </p:cNvSpPr>
                  <p:nvPr/>
                </p:nvSpPr>
                <p:spPr bwMode="auto">
                  <a:xfrm>
                    <a:off x="3007"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139" name="Freeform 1292"/>
            <p:cNvSpPr>
              <a:spLocks/>
            </p:cNvSpPr>
            <p:nvPr/>
          </p:nvSpPr>
          <p:spPr bwMode="auto">
            <a:xfrm>
              <a:off x="2956" y="2284"/>
              <a:ext cx="49" cy="46"/>
            </a:xfrm>
            <a:custGeom>
              <a:avLst/>
              <a:gdLst>
                <a:gd name="T0" fmla="*/ 0 w 392"/>
                <a:gd name="T1" fmla="*/ 0 h 366"/>
                <a:gd name="T2" fmla="*/ 1 w 392"/>
                <a:gd name="T3" fmla="*/ 0 h 366"/>
                <a:gd name="T4" fmla="*/ 1 w 392"/>
                <a:gd name="T5" fmla="*/ 0 h 366"/>
                <a:gd name="T6" fmla="*/ 0 w 392"/>
                <a:gd name="T7" fmla="*/ 1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0" name="Freeform 1293"/>
            <p:cNvSpPr>
              <a:spLocks/>
            </p:cNvSpPr>
            <p:nvPr/>
          </p:nvSpPr>
          <p:spPr bwMode="auto">
            <a:xfrm>
              <a:off x="2955" y="2241"/>
              <a:ext cx="51" cy="68"/>
            </a:xfrm>
            <a:custGeom>
              <a:avLst/>
              <a:gdLst>
                <a:gd name="T0" fmla="*/ 0 w 405"/>
                <a:gd name="T1" fmla="*/ 0 h 542"/>
                <a:gd name="T2" fmla="*/ 1 w 405"/>
                <a:gd name="T3" fmla="*/ 0 h 542"/>
                <a:gd name="T4" fmla="*/ 1 w 405"/>
                <a:gd name="T5" fmla="*/ 1 h 542"/>
                <a:gd name="T6" fmla="*/ 0 w 405"/>
                <a:gd name="T7" fmla="*/ 1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1" name="Freeform 1294"/>
            <p:cNvSpPr>
              <a:spLocks/>
            </p:cNvSpPr>
            <p:nvPr/>
          </p:nvSpPr>
          <p:spPr bwMode="auto">
            <a:xfrm>
              <a:off x="2819" y="2120"/>
              <a:ext cx="124" cy="104"/>
            </a:xfrm>
            <a:custGeom>
              <a:avLst/>
              <a:gdLst>
                <a:gd name="T0" fmla="*/ 0 w 999"/>
                <a:gd name="T1" fmla="*/ 0 h 828"/>
                <a:gd name="T2" fmla="*/ 2 w 999"/>
                <a:gd name="T3" fmla="*/ 0 h 828"/>
                <a:gd name="T4" fmla="*/ 2 w 999"/>
                <a:gd name="T5" fmla="*/ 2 h 828"/>
                <a:gd name="T6" fmla="*/ 0 w 999"/>
                <a:gd name="T7" fmla="*/ 2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2" name="Freeform 1295"/>
            <p:cNvSpPr>
              <a:spLocks/>
            </p:cNvSpPr>
            <p:nvPr/>
          </p:nvSpPr>
          <p:spPr bwMode="auto">
            <a:xfrm>
              <a:off x="2737" y="2294"/>
              <a:ext cx="233" cy="47"/>
            </a:xfrm>
            <a:custGeom>
              <a:avLst/>
              <a:gdLst>
                <a:gd name="T0" fmla="*/ 1 w 1860"/>
                <a:gd name="T1" fmla="*/ 0 h 377"/>
                <a:gd name="T2" fmla="*/ 4 w 1860"/>
                <a:gd name="T3" fmla="*/ 0 h 377"/>
                <a:gd name="T4" fmla="*/ 3 w 1860"/>
                <a:gd name="T5" fmla="*/ 0 h 377"/>
                <a:gd name="T6" fmla="*/ 3 w 1860"/>
                <a:gd name="T7" fmla="*/ 1 h 377"/>
                <a:gd name="T8" fmla="*/ 0 w 1860"/>
                <a:gd name="T9" fmla="*/ 0 h 377"/>
                <a:gd name="T10" fmla="*/ 0 w 1860"/>
                <a:gd name="T11" fmla="*/ 0 h 377"/>
                <a:gd name="T12" fmla="*/ 1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143" name="Group 1296"/>
            <p:cNvGrpSpPr>
              <a:grpSpLocks/>
            </p:cNvGrpSpPr>
            <p:nvPr/>
          </p:nvGrpSpPr>
          <p:grpSpPr bwMode="auto">
            <a:xfrm>
              <a:off x="2955" y="2245"/>
              <a:ext cx="50" cy="60"/>
              <a:chOff x="2955" y="2245"/>
              <a:chExt cx="50" cy="60"/>
            </a:xfrm>
          </p:grpSpPr>
          <p:sp>
            <p:nvSpPr>
              <p:cNvPr id="129221" name="Line 1297"/>
              <p:cNvSpPr>
                <a:spLocks noChangeShapeType="1"/>
              </p:cNvSpPr>
              <p:nvPr/>
            </p:nvSpPr>
            <p:spPr bwMode="auto">
              <a:xfrm flipV="1">
                <a:off x="2955"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2" name="Line 1298"/>
              <p:cNvSpPr>
                <a:spLocks noChangeShapeType="1"/>
              </p:cNvSpPr>
              <p:nvPr/>
            </p:nvSpPr>
            <p:spPr bwMode="auto">
              <a:xfrm flipV="1">
                <a:off x="2964"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3" name="Line 1299"/>
              <p:cNvSpPr>
                <a:spLocks noChangeShapeType="1"/>
              </p:cNvSpPr>
              <p:nvPr/>
            </p:nvSpPr>
            <p:spPr bwMode="auto">
              <a:xfrm flipV="1">
                <a:off x="2964"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4" name="Line 1300"/>
              <p:cNvSpPr>
                <a:spLocks noChangeShapeType="1"/>
              </p:cNvSpPr>
              <p:nvPr/>
            </p:nvSpPr>
            <p:spPr bwMode="auto">
              <a:xfrm flipV="1">
                <a:off x="2964"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5" name="Line 1301"/>
              <p:cNvSpPr>
                <a:spLocks noChangeShapeType="1"/>
              </p:cNvSpPr>
              <p:nvPr/>
            </p:nvSpPr>
            <p:spPr bwMode="auto">
              <a:xfrm flipV="1">
                <a:off x="2964"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6" name="Line 1302"/>
              <p:cNvSpPr>
                <a:spLocks noChangeShapeType="1"/>
              </p:cNvSpPr>
              <p:nvPr/>
            </p:nvSpPr>
            <p:spPr bwMode="auto">
              <a:xfrm flipV="1">
                <a:off x="2964"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7" name="Line 1303"/>
              <p:cNvSpPr>
                <a:spLocks noChangeShapeType="1"/>
              </p:cNvSpPr>
              <p:nvPr/>
            </p:nvSpPr>
            <p:spPr bwMode="auto">
              <a:xfrm flipV="1">
                <a:off x="2964"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8" name="Line 1304"/>
              <p:cNvSpPr>
                <a:spLocks noChangeShapeType="1"/>
              </p:cNvSpPr>
              <p:nvPr/>
            </p:nvSpPr>
            <p:spPr bwMode="auto">
              <a:xfrm flipV="1">
                <a:off x="2964"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9" name="Line 1305"/>
              <p:cNvSpPr>
                <a:spLocks noChangeShapeType="1"/>
              </p:cNvSpPr>
              <p:nvPr/>
            </p:nvSpPr>
            <p:spPr bwMode="auto">
              <a:xfrm flipH="1">
                <a:off x="2964"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44" name="Group 1306"/>
            <p:cNvGrpSpPr>
              <a:grpSpLocks/>
            </p:cNvGrpSpPr>
            <p:nvPr/>
          </p:nvGrpSpPr>
          <p:grpSpPr bwMode="auto">
            <a:xfrm>
              <a:off x="2801" y="2096"/>
              <a:ext cx="165" cy="153"/>
              <a:chOff x="2801" y="2096"/>
              <a:chExt cx="165" cy="153"/>
            </a:xfrm>
          </p:grpSpPr>
          <p:grpSp>
            <p:nvGrpSpPr>
              <p:cNvPr id="129204" name="Group 1307"/>
              <p:cNvGrpSpPr>
                <a:grpSpLocks/>
              </p:cNvGrpSpPr>
              <p:nvPr/>
            </p:nvGrpSpPr>
            <p:grpSpPr bwMode="auto">
              <a:xfrm>
                <a:off x="2801" y="2096"/>
                <a:ext cx="165" cy="153"/>
                <a:chOff x="2801" y="2096"/>
                <a:chExt cx="165" cy="153"/>
              </a:xfrm>
            </p:grpSpPr>
            <p:grpSp>
              <p:nvGrpSpPr>
                <p:cNvPr id="129206" name="Group 1308"/>
                <p:cNvGrpSpPr>
                  <a:grpSpLocks/>
                </p:cNvGrpSpPr>
                <p:nvPr/>
              </p:nvGrpSpPr>
              <p:grpSpPr bwMode="auto">
                <a:xfrm>
                  <a:off x="2801" y="2096"/>
                  <a:ext cx="165" cy="153"/>
                  <a:chOff x="2801" y="2096"/>
                  <a:chExt cx="165" cy="153"/>
                </a:xfrm>
              </p:grpSpPr>
              <p:sp>
                <p:nvSpPr>
                  <p:cNvPr id="129217" name="Freeform 1309"/>
                  <p:cNvSpPr>
                    <a:spLocks/>
                  </p:cNvSpPr>
                  <p:nvPr/>
                </p:nvSpPr>
                <p:spPr bwMode="auto">
                  <a:xfrm>
                    <a:off x="2801" y="2096"/>
                    <a:ext cx="165" cy="153"/>
                  </a:xfrm>
                  <a:custGeom>
                    <a:avLst/>
                    <a:gdLst>
                      <a:gd name="T0" fmla="*/ 0 w 1314"/>
                      <a:gd name="T1" fmla="*/ 0 h 1217"/>
                      <a:gd name="T2" fmla="*/ 0 w 1314"/>
                      <a:gd name="T3" fmla="*/ 0 h 1217"/>
                      <a:gd name="T4" fmla="*/ 1 w 1314"/>
                      <a:gd name="T5" fmla="*/ 0 h 1217"/>
                      <a:gd name="T6" fmla="*/ 1 w 1314"/>
                      <a:gd name="T7" fmla="*/ 0 h 1217"/>
                      <a:gd name="T8" fmla="*/ 1 w 1314"/>
                      <a:gd name="T9" fmla="*/ 0 h 1217"/>
                      <a:gd name="T10" fmla="*/ 2 w 1314"/>
                      <a:gd name="T11" fmla="*/ 0 h 1217"/>
                      <a:gd name="T12" fmla="*/ 2 w 1314"/>
                      <a:gd name="T13" fmla="*/ 0 h 1217"/>
                      <a:gd name="T14" fmla="*/ 3 w 1314"/>
                      <a:gd name="T15" fmla="*/ 0 h 1217"/>
                      <a:gd name="T16" fmla="*/ 3 w 1314"/>
                      <a:gd name="T17" fmla="*/ 0 h 1217"/>
                      <a:gd name="T18" fmla="*/ 3 w 1314"/>
                      <a:gd name="T19" fmla="*/ 0 h 1217"/>
                      <a:gd name="T20" fmla="*/ 3 w 1314"/>
                      <a:gd name="T21" fmla="*/ 0 h 1217"/>
                      <a:gd name="T22" fmla="*/ 3 w 1314"/>
                      <a:gd name="T23" fmla="*/ 0 h 1217"/>
                      <a:gd name="T24" fmla="*/ 3 w 1314"/>
                      <a:gd name="T25" fmla="*/ 0 h 1217"/>
                      <a:gd name="T26" fmla="*/ 3 w 1314"/>
                      <a:gd name="T27" fmla="*/ 2 h 1217"/>
                      <a:gd name="T28" fmla="*/ 3 w 1314"/>
                      <a:gd name="T29" fmla="*/ 2 h 1217"/>
                      <a:gd name="T30" fmla="*/ 3 w 1314"/>
                      <a:gd name="T31" fmla="*/ 2 h 1217"/>
                      <a:gd name="T32" fmla="*/ 2 w 1314"/>
                      <a:gd name="T33" fmla="*/ 2 h 1217"/>
                      <a:gd name="T34" fmla="*/ 1 w 1314"/>
                      <a:gd name="T35" fmla="*/ 2 h 1217"/>
                      <a:gd name="T36" fmla="*/ 0 w 1314"/>
                      <a:gd name="T37" fmla="*/ 2 h 1217"/>
                      <a:gd name="T38" fmla="*/ 0 w 1314"/>
                      <a:gd name="T39" fmla="*/ 2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4" y="20"/>
                        </a:moveTo>
                        <a:lnTo>
                          <a:pt x="217" y="14"/>
                        </a:lnTo>
                        <a:lnTo>
                          <a:pt x="370" y="4"/>
                        </a:lnTo>
                        <a:lnTo>
                          <a:pt x="529" y="0"/>
                        </a:lnTo>
                        <a:lnTo>
                          <a:pt x="716" y="0"/>
                        </a:lnTo>
                        <a:lnTo>
                          <a:pt x="847"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4"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8" name="Arc 1310"/>
                  <p:cNvSpPr>
                    <a:spLocks/>
                  </p:cNvSpPr>
                  <p:nvPr/>
                </p:nvSpPr>
                <p:spPr bwMode="auto">
                  <a:xfrm>
                    <a:off x="2962"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9" name="Arc 1311"/>
                  <p:cNvSpPr>
                    <a:spLocks/>
                  </p:cNvSpPr>
                  <p:nvPr/>
                </p:nvSpPr>
                <p:spPr bwMode="auto">
                  <a:xfrm>
                    <a:off x="2809"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20" name="Arc 1312"/>
                  <p:cNvSpPr>
                    <a:spLocks/>
                  </p:cNvSpPr>
                  <p:nvPr/>
                </p:nvSpPr>
                <p:spPr bwMode="auto">
                  <a:xfrm>
                    <a:off x="2801"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07" name="Group 1313"/>
                <p:cNvGrpSpPr>
                  <a:grpSpLocks/>
                </p:cNvGrpSpPr>
                <p:nvPr/>
              </p:nvGrpSpPr>
              <p:grpSpPr bwMode="auto">
                <a:xfrm>
                  <a:off x="2819" y="2120"/>
                  <a:ext cx="125" cy="104"/>
                  <a:chOff x="2819" y="2120"/>
                  <a:chExt cx="125" cy="104"/>
                </a:xfrm>
              </p:grpSpPr>
              <p:grpSp>
                <p:nvGrpSpPr>
                  <p:cNvPr id="129208" name="Group 1314"/>
                  <p:cNvGrpSpPr>
                    <a:grpSpLocks/>
                  </p:cNvGrpSpPr>
                  <p:nvPr/>
                </p:nvGrpSpPr>
                <p:grpSpPr bwMode="auto">
                  <a:xfrm>
                    <a:off x="2819" y="2120"/>
                    <a:ext cx="125" cy="104"/>
                    <a:chOff x="2819" y="2120"/>
                    <a:chExt cx="125" cy="104"/>
                  </a:xfrm>
                </p:grpSpPr>
                <p:sp>
                  <p:nvSpPr>
                    <p:cNvPr id="129213" name="Freeform 1315"/>
                    <p:cNvSpPr>
                      <a:spLocks/>
                    </p:cNvSpPr>
                    <p:nvPr/>
                  </p:nvSpPr>
                  <p:spPr bwMode="auto">
                    <a:xfrm>
                      <a:off x="2824" y="2120"/>
                      <a:ext cx="119" cy="2"/>
                    </a:xfrm>
                    <a:custGeom>
                      <a:avLst/>
                      <a:gdLst>
                        <a:gd name="T0" fmla="*/ 0 w 958"/>
                        <a:gd name="T1" fmla="*/ 0 h 17"/>
                        <a:gd name="T2" fmla="*/ 2 w 958"/>
                        <a:gd name="T3" fmla="*/ 0 h 17"/>
                        <a:gd name="T4" fmla="*/ 2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4" name="Freeform 1316"/>
                    <p:cNvSpPr>
                      <a:spLocks/>
                    </p:cNvSpPr>
                    <p:nvPr/>
                  </p:nvSpPr>
                  <p:spPr bwMode="auto">
                    <a:xfrm>
                      <a:off x="2936" y="2120"/>
                      <a:ext cx="8" cy="104"/>
                    </a:xfrm>
                    <a:custGeom>
                      <a:avLst/>
                      <a:gdLst>
                        <a:gd name="T0" fmla="*/ 0 w 62"/>
                        <a:gd name="T1" fmla="*/ 0 h 828"/>
                        <a:gd name="T2" fmla="*/ 0 w 62"/>
                        <a:gd name="T3" fmla="*/ 0 h 828"/>
                        <a:gd name="T4" fmla="*/ 0 w 62"/>
                        <a:gd name="T5" fmla="*/ 1 h 828"/>
                        <a:gd name="T6" fmla="*/ 0 w 62"/>
                        <a:gd name="T7" fmla="*/ 2 h 828"/>
                        <a:gd name="T8" fmla="*/ 0 w 62"/>
                        <a:gd name="T9" fmla="*/ 2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5" name="Freeform 1317"/>
                    <p:cNvSpPr>
                      <a:spLocks/>
                    </p:cNvSpPr>
                    <p:nvPr/>
                  </p:nvSpPr>
                  <p:spPr bwMode="auto">
                    <a:xfrm>
                      <a:off x="2819" y="2215"/>
                      <a:ext cx="119" cy="9"/>
                    </a:xfrm>
                    <a:custGeom>
                      <a:avLst/>
                      <a:gdLst>
                        <a:gd name="T0" fmla="*/ 0 w 959"/>
                        <a:gd name="T1" fmla="*/ 0 h 68"/>
                        <a:gd name="T2" fmla="*/ 0 w 959"/>
                        <a:gd name="T3" fmla="*/ 0 h 68"/>
                        <a:gd name="T4" fmla="*/ 2 w 959"/>
                        <a:gd name="T5" fmla="*/ 0 h 68"/>
                        <a:gd name="T6" fmla="*/ 2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6" name="Freeform 1318"/>
                    <p:cNvSpPr>
                      <a:spLocks/>
                    </p:cNvSpPr>
                    <p:nvPr/>
                  </p:nvSpPr>
                  <p:spPr bwMode="auto">
                    <a:xfrm>
                      <a:off x="2819" y="2120"/>
                      <a:ext cx="7" cy="98"/>
                    </a:xfrm>
                    <a:custGeom>
                      <a:avLst/>
                      <a:gdLst>
                        <a:gd name="T0" fmla="*/ 0 w 61"/>
                        <a:gd name="T1" fmla="*/ 0 h 781"/>
                        <a:gd name="T2" fmla="*/ 0 w 61"/>
                        <a:gd name="T3" fmla="*/ 0 h 781"/>
                        <a:gd name="T4" fmla="*/ 0 w 61"/>
                        <a:gd name="T5" fmla="*/ 2 h 781"/>
                        <a:gd name="T6" fmla="*/ 0 w 61"/>
                        <a:gd name="T7" fmla="*/ 2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09" name="Group 1319"/>
                  <p:cNvGrpSpPr>
                    <a:grpSpLocks/>
                  </p:cNvGrpSpPr>
                  <p:nvPr/>
                </p:nvGrpSpPr>
                <p:grpSpPr bwMode="auto">
                  <a:xfrm>
                    <a:off x="2821" y="2122"/>
                    <a:ext cx="120" cy="99"/>
                    <a:chOff x="2821" y="2122"/>
                    <a:chExt cx="120" cy="99"/>
                  </a:xfrm>
                </p:grpSpPr>
                <p:sp>
                  <p:nvSpPr>
                    <p:cNvPr id="129210" name="Freeform 1320"/>
                    <p:cNvSpPr>
                      <a:spLocks/>
                    </p:cNvSpPr>
                    <p:nvPr/>
                  </p:nvSpPr>
                  <p:spPr bwMode="auto">
                    <a:xfrm>
                      <a:off x="2821" y="2122"/>
                      <a:ext cx="120" cy="99"/>
                    </a:xfrm>
                    <a:custGeom>
                      <a:avLst/>
                      <a:gdLst>
                        <a:gd name="T0" fmla="*/ 0 w 954"/>
                        <a:gd name="T1" fmla="*/ 0 h 788"/>
                        <a:gd name="T2" fmla="*/ 2 w 954"/>
                        <a:gd name="T3" fmla="*/ 0 h 788"/>
                        <a:gd name="T4" fmla="*/ 2 w 954"/>
                        <a:gd name="T5" fmla="*/ 2 h 788"/>
                        <a:gd name="T6" fmla="*/ 0 w 954"/>
                        <a:gd name="T7" fmla="*/ 2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1" name="Freeform 1321"/>
                    <p:cNvSpPr>
                      <a:spLocks/>
                    </p:cNvSpPr>
                    <p:nvPr/>
                  </p:nvSpPr>
                  <p:spPr bwMode="auto">
                    <a:xfrm>
                      <a:off x="2825" y="2126"/>
                      <a:ext cx="112" cy="91"/>
                    </a:xfrm>
                    <a:custGeom>
                      <a:avLst/>
                      <a:gdLst>
                        <a:gd name="T0" fmla="*/ 0 w 889"/>
                        <a:gd name="T1" fmla="*/ 0 h 729"/>
                        <a:gd name="T2" fmla="*/ 2 w 889"/>
                        <a:gd name="T3" fmla="*/ 0 h 729"/>
                        <a:gd name="T4" fmla="*/ 2 w 889"/>
                        <a:gd name="T5" fmla="*/ 1 h 729"/>
                        <a:gd name="T6" fmla="*/ 0 w 889"/>
                        <a:gd name="T7" fmla="*/ 1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2"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2" name="Freeform 1322"/>
                    <p:cNvSpPr>
                      <a:spLocks/>
                    </p:cNvSpPr>
                    <p:nvPr/>
                  </p:nvSpPr>
                  <p:spPr bwMode="auto">
                    <a:xfrm>
                      <a:off x="2827" y="2131"/>
                      <a:ext cx="105" cy="82"/>
                    </a:xfrm>
                    <a:custGeom>
                      <a:avLst/>
                      <a:gdLst>
                        <a:gd name="T0" fmla="*/ 0 w 840"/>
                        <a:gd name="T1" fmla="*/ 0 h 657"/>
                        <a:gd name="T2" fmla="*/ 2 w 840"/>
                        <a:gd name="T3" fmla="*/ 0 h 657"/>
                        <a:gd name="T4" fmla="*/ 2 w 840"/>
                        <a:gd name="T5" fmla="*/ 1 h 657"/>
                        <a:gd name="T6" fmla="*/ 0 w 840"/>
                        <a:gd name="T7" fmla="*/ 1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205" name="Freeform 1323"/>
              <p:cNvSpPr>
                <a:spLocks/>
              </p:cNvSpPr>
              <p:nvPr/>
            </p:nvSpPr>
            <p:spPr bwMode="auto">
              <a:xfrm>
                <a:off x="2933"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145" name="Group 1324"/>
            <p:cNvGrpSpPr>
              <a:grpSpLocks/>
            </p:cNvGrpSpPr>
            <p:nvPr/>
          </p:nvGrpSpPr>
          <p:grpSpPr bwMode="auto">
            <a:xfrm>
              <a:off x="2737" y="2297"/>
              <a:ext cx="233" cy="52"/>
              <a:chOff x="2737" y="2297"/>
              <a:chExt cx="233" cy="52"/>
            </a:xfrm>
          </p:grpSpPr>
          <p:sp>
            <p:nvSpPr>
              <p:cNvPr id="129146" name="Freeform 1325"/>
              <p:cNvSpPr>
                <a:spLocks/>
              </p:cNvSpPr>
              <p:nvPr/>
            </p:nvSpPr>
            <p:spPr bwMode="auto">
              <a:xfrm>
                <a:off x="2897" y="2313"/>
                <a:ext cx="56" cy="23"/>
              </a:xfrm>
              <a:custGeom>
                <a:avLst/>
                <a:gdLst>
                  <a:gd name="T0" fmla="*/ 0 w 447"/>
                  <a:gd name="T1" fmla="*/ 0 h 184"/>
                  <a:gd name="T2" fmla="*/ 0 w 447"/>
                  <a:gd name="T3" fmla="*/ 0 h 184"/>
                  <a:gd name="T4" fmla="*/ 0 w 447"/>
                  <a:gd name="T5" fmla="*/ 0 h 184"/>
                  <a:gd name="T6" fmla="*/ 1 w 447"/>
                  <a:gd name="T7" fmla="*/ 0 h 184"/>
                  <a:gd name="T8" fmla="*/ 1 w 447"/>
                  <a:gd name="T9" fmla="*/ 0 h 184"/>
                  <a:gd name="T10" fmla="*/ 1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147" name="Group 1326"/>
              <p:cNvGrpSpPr>
                <a:grpSpLocks/>
              </p:cNvGrpSpPr>
              <p:nvPr/>
            </p:nvGrpSpPr>
            <p:grpSpPr bwMode="auto">
              <a:xfrm>
                <a:off x="2737" y="2297"/>
                <a:ext cx="233" cy="52"/>
                <a:chOff x="2737" y="2297"/>
                <a:chExt cx="233" cy="52"/>
              </a:xfrm>
            </p:grpSpPr>
            <p:sp>
              <p:nvSpPr>
                <p:cNvPr id="129148" name="Freeform 1327"/>
                <p:cNvSpPr>
                  <a:spLocks/>
                </p:cNvSpPr>
                <p:nvPr/>
              </p:nvSpPr>
              <p:spPr bwMode="auto">
                <a:xfrm>
                  <a:off x="2737" y="2318"/>
                  <a:ext cx="206" cy="31"/>
                </a:xfrm>
                <a:custGeom>
                  <a:avLst/>
                  <a:gdLst>
                    <a:gd name="T0" fmla="*/ 0 w 1644"/>
                    <a:gd name="T1" fmla="*/ 0 h 254"/>
                    <a:gd name="T2" fmla="*/ 0 w 1644"/>
                    <a:gd name="T3" fmla="*/ 0 h 254"/>
                    <a:gd name="T4" fmla="*/ 3 w 1644"/>
                    <a:gd name="T5" fmla="*/ 0 h 254"/>
                    <a:gd name="T6" fmla="*/ 3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9" name="Freeform 1328"/>
                <p:cNvSpPr>
                  <a:spLocks/>
                </p:cNvSpPr>
                <p:nvPr/>
              </p:nvSpPr>
              <p:spPr bwMode="auto">
                <a:xfrm>
                  <a:off x="2943"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50" name="Line 1329"/>
                <p:cNvSpPr>
                  <a:spLocks noChangeShapeType="1"/>
                </p:cNvSpPr>
                <p:nvPr/>
              </p:nvSpPr>
              <p:spPr bwMode="auto">
                <a:xfrm>
                  <a:off x="2738"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151" name="Group 1330"/>
                <p:cNvGrpSpPr>
                  <a:grpSpLocks/>
                </p:cNvGrpSpPr>
                <p:nvPr/>
              </p:nvGrpSpPr>
              <p:grpSpPr bwMode="auto">
                <a:xfrm>
                  <a:off x="2751" y="2297"/>
                  <a:ext cx="198" cy="39"/>
                  <a:chOff x="2751" y="2297"/>
                  <a:chExt cx="198" cy="39"/>
                </a:xfrm>
              </p:grpSpPr>
              <p:sp>
                <p:nvSpPr>
                  <p:cNvPr id="129155" name="Freeform 1331"/>
                  <p:cNvSpPr>
                    <a:spLocks/>
                  </p:cNvSpPr>
                  <p:nvPr/>
                </p:nvSpPr>
                <p:spPr bwMode="auto">
                  <a:xfrm>
                    <a:off x="2751" y="2298"/>
                    <a:ext cx="152" cy="32"/>
                  </a:xfrm>
                  <a:custGeom>
                    <a:avLst/>
                    <a:gdLst>
                      <a:gd name="T0" fmla="*/ 0 w 1218"/>
                      <a:gd name="T1" fmla="*/ 0 h 252"/>
                      <a:gd name="T2" fmla="*/ 0 w 1218"/>
                      <a:gd name="T3" fmla="*/ 0 h 252"/>
                      <a:gd name="T4" fmla="*/ 0 w 1218"/>
                      <a:gd name="T5" fmla="*/ 0 h 252"/>
                      <a:gd name="T6" fmla="*/ 2 w 1218"/>
                      <a:gd name="T7" fmla="*/ 1 h 252"/>
                      <a:gd name="T8" fmla="*/ 2 w 1218"/>
                      <a:gd name="T9" fmla="*/ 0 h 252"/>
                      <a:gd name="T10" fmla="*/ 2 w 1218"/>
                      <a:gd name="T11" fmla="*/ 0 h 252"/>
                      <a:gd name="T12" fmla="*/ 0 w 1218"/>
                      <a:gd name="T13" fmla="*/ 0 h 252"/>
                      <a:gd name="T14" fmla="*/ 0 60000 65536"/>
                      <a:gd name="T15" fmla="*/ 0 60000 65536"/>
                      <a:gd name="T16" fmla="*/ 0 60000 65536"/>
                      <a:gd name="T17" fmla="*/ 0 60000 65536"/>
                      <a:gd name="T18" fmla="*/ 0 60000 65536"/>
                      <a:gd name="T19" fmla="*/ 0 60000 65536"/>
                      <a:gd name="T20" fmla="*/ 0 60000 65536"/>
                      <a:gd name="T21" fmla="*/ 0 w 1218"/>
                      <a:gd name="T22" fmla="*/ 0 h 252"/>
                      <a:gd name="T23" fmla="*/ 1218 w 1218"/>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8" h="252">
                        <a:moveTo>
                          <a:pt x="210" y="0"/>
                        </a:moveTo>
                        <a:lnTo>
                          <a:pt x="65" y="110"/>
                        </a:lnTo>
                        <a:lnTo>
                          <a:pt x="0" y="144"/>
                        </a:lnTo>
                        <a:lnTo>
                          <a:pt x="1033" y="252"/>
                        </a:lnTo>
                        <a:lnTo>
                          <a:pt x="1107" y="203"/>
                        </a:lnTo>
                        <a:lnTo>
                          <a:pt x="1218" y="101"/>
                        </a:lnTo>
                        <a:lnTo>
                          <a:pt x="21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156" name="Group 1332"/>
                  <p:cNvGrpSpPr>
                    <a:grpSpLocks/>
                  </p:cNvGrpSpPr>
                  <p:nvPr/>
                </p:nvGrpSpPr>
                <p:grpSpPr bwMode="auto">
                  <a:xfrm>
                    <a:off x="2755" y="2297"/>
                    <a:ext cx="194" cy="39"/>
                    <a:chOff x="2755" y="2297"/>
                    <a:chExt cx="194" cy="39"/>
                  </a:xfrm>
                </p:grpSpPr>
                <p:grpSp>
                  <p:nvGrpSpPr>
                    <p:cNvPr id="129157" name="Group 1333"/>
                    <p:cNvGrpSpPr>
                      <a:grpSpLocks/>
                    </p:cNvGrpSpPr>
                    <p:nvPr/>
                  </p:nvGrpSpPr>
                  <p:grpSpPr bwMode="auto">
                    <a:xfrm>
                      <a:off x="2758" y="2297"/>
                      <a:ext cx="141" cy="32"/>
                      <a:chOff x="2758" y="2297"/>
                      <a:chExt cx="141" cy="32"/>
                    </a:xfrm>
                  </p:grpSpPr>
                  <p:grpSp>
                    <p:nvGrpSpPr>
                      <p:cNvPr id="129171" name="Group 1334"/>
                      <p:cNvGrpSpPr>
                        <a:grpSpLocks/>
                      </p:cNvGrpSpPr>
                      <p:nvPr/>
                    </p:nvGrpSpPr>
                    <p:grpSpPr bwMode="auto">
                      <a:xfrm>
                        <a:off x="2758" y="2297"/>
                        <a:ext cx="29" cy="21"/>
                        <a:chOff x="2758" y="2297"/>
                        <a:chExt cx="29" cy="21"/>
                      </a:xfrm>
                    </p:grpSpPr>
                    <p:sp>
                      <p:nvSpPr>
                        <p:cNvPr id="129202" name="Line 1335"/>
                        <p:cNvSpPr>
                          <a:spLocks noChangeShapeType="1"/>
                        </p:cNvSpPr>
                        <p:nvPr/>
                      </p:nvSpPr>
                      <p:spPr bwMode="auto">
                        <a:xfrm flipV="1">
                          <a:off x="2758"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03" name="Line 1336"/>
                        <p:cNvSpPr>
                          <a:spLocks noChangeShapeType="1"/>
                        </p:cNvSpPr>
                        <p:nvPr/>
                      </p:nvSpPr>
                      <p:spPr bwMode="auto">
                        <a:xfrm flipV="1">
                          <a:off x="2767"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2" name="Group 1337"/>
                      <p:cNvGrpSpPr>
                        <a:grpSpLocks/>
                      </p:cNvGrpSpPr>
                      <p:nvPr/>
                    </p:nvGrpSpPr>
                    <p:grpSpPr bwMode="auto">
                      <a:xfrm>
                        <a:off x="2769" y="2298"/>
                        <a:ext cx="30" cy="21"/>
                        <a:chOff x="2769" y="2298"/>
                        <a:chExt cx="30" cy="21"/>
                      </a:xfrm>
                    </p:grpSpPr>
                    <p:sp>
                      <p:nvSpPr>
                        <p:cNvPr id="129200" name="Line 1338"/>
                        <p:cNvSpPr>
                          <a:spLocks noChangeShapeType="1"/>
                        </p:cNvSpPr>
                        <p:nvPr/>
                      </p:nvSpPr>
                      <p:spPr bwMode="auto">
                        <a:xfrm flipV="1">
                          <a:off x="2769"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01" name="Line 1339"/>
                        <p:cNvSpPr>
                          <a:spLocks noChangeShapeType="1"/>
                        </p:cNvSpPr>
                        <p:nvPr/>
                      </p:nvSpPr>
                      <p:spPr bwMode="auto">
                        <a:xfrm flipV="1">
                          <a:off x="2779"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3" name="Group 1340"/>
                      <p:cNvGrpSpPr>
                        <a:grpSpLocks/>
                      </p:cNvGrpSpPr>
                      <p:nvPr/>
                    </p:nvGrpSpPr>
                    <p:grpSpPr bwMode="auto">
                      <a:xfrm>
                        <a:off x="2781" y="2299"/>
                        <a:ext cx="30" cy="21"/>
                        <a:chOff x="2781" y="2299"/>
                        <a:chExt cx="30" cy="21"/>
                      </a:xfrm>
                    </p:grpSpPr>
                    <p:sp>
                      <p:nvSpPr>
                        <p:cNvPr id="129198" name="Line 1341"/>
                        <p:cNvSpPr>
                          <a:spLocks noChangeShapeType="1"/>
                        </p:cNvSpPr>
                        <p:nvPr/>
                      </p:nvSpPr>
                      <p:spPr bwMode="auto">
                        <a:xfrm flipV="1">
                          <a:off x="2781"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9" name="Line 1342"/>
                        <p:cNvSpPr>
                          <a:spLocks noChangeShapeType="1"/>
                        </p:cNvSpPr>
                        <p:nvPr/>
                      </p:nvSpPr>
                      <p:spPr bwMode="auto">
                        <a:xfrm flipV="1">
                          <a:off x="2791"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4" name="Group 1343"/>
                      <p:cNvGrpSpPr>
                        <a:grpSpLocks/>
                      </p:cNvGrpSpPr>
                      <p:nvPr/>
                    </p:nvGrpSpPr>
                    <p:grpSpPr bwMode="auto">
                      <a:xfrm>
                        <a:off x="2792" y="2300"/>
                        <a:ext cx="30" cy="22"/>
                        <a:chOff x="2792" y="2300"/>
                        <a:chExt cx="30" cy="22"/>
                      </a:xfrm>
                    </p:grpSpPr>
                    <p:sp>
                      <p:nvSpPr>
                        <p:cNvPr id="129196" name="Line 1344"/>
                        <p:cNvSpPr>
                          <a:spLocks noChangeShapeType="1"/>
                        </p:cNvSpPr>
                        <p:nvPr/>
                      </p:nvSpPr>
                      <p:spPr bwMode="auto">
                        <a:xfrm flipV="1">
                          <a:off x="2792"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7" name="Line 1345"/>
                        <p:cNvSpPr>
                          <a:spLocks noChangeShapeType="1"/>
                        </p:cNvSpPr>
                        <p:nvPr/>
                      </p:nvSpPr>
                      <p:spPr bwMode="auto">
                        <a:xfrm flipV="1">
                          <a:off x="2802"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5" name="Group 1346"/>
                      <p:cNvGrpSpPr>
                        <a:grpSpLocks/>
                      </p:cNvGrpSpPr>
                      <p:nvPr/>
                    </p:nvGrpSpPr>
                    <p:grpSpPr bwMode="auto">
                      <a:xfrm>
                        <a:off x="2804" y="2301"/>
                        <a:ext cx="30" cy="22"/>
                        <a:chOff x="2804" y="2301"/>
                        <a:chExt cx="30" cy="22"/>
                      </a:xfrm>
                    </p:grpSpPr>
                    <p:sp>
                      <p:nvSpPr>
                        <p:cNvPr id="129194" name="Line 1347"/>
                        <p:cNvSpPr>
                          <a:spLocks noChangeShapeType="1"/>
                        </p:cNvSpPr>
                        <p:nvPr/>
                      </p:nvSpPr>
                      <p:spPr bwMode="auto">
                        <a:xfrm flipV="1">
                          <a:off x="280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5" name="Line 1348"/>
                        <p:cNvSpPr>
                          <a:spLocks noChangeShapeType="1"/>
                        </p:cNvSpPr>
                        <p:nvPr/>
                      </p:nvSpPr>
                      <p:spPr bwMode="auto">
                        <a:xfrm flipV="1">
                          <a:off x="2814"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6" name="Group 1349"/>
                      <p:cNvGrpSpPr>
                        <a:grpSpLocks/>
                      </p:cNvGrpSpPr>
                      <p:nvPr/>
                    </p:nvGrpSpPr>
                    <p:grpSpPr bwMode="auto">
                      <a:xfrm>
                        <a:off x="2815" y="2302"/>
                        <a:ext cx="30" cy="21"/>
                        <a:chOff x="2815" y="2302"/>
                        <a:chExt cx="30" cy="21"/>
                      </a:xfrm>
                    </p:grpSpPr>
                    <p:sp>
                      <p:nvSpPr>
                        <p:cNvPr id="129192" name="Line 1350"/>
                        <p:cNvSpPr>
                          <a:spLocks noChangeShapeType="1"/>
                        </p:cNvSpPr>
                        <p:nvPr/>
                      </p:nvSpPr>
                      <p:spPr bwMode="auto">
                        <a:xfrm flipV="1">
                          <a:off x="2815"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3" name="Line 1351"/>
                        <p:cNvSpPr>
                          <a:spLocks noChangeShapeType="1"/>
                        </p:cNvSpPr>
                        <p:nvPr/>
                      </p:nvSpPr>
                      <p:spPr bwMode="auto">
                        <a:xfrm flipV="1">
                          <a:off x="2825"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7" name="Group 1352"/>
                      <p:cNvGrpSpPr>
                        <a:grpSpLocks/>
                      </p:cNvGrpSpPr>
                      <p:nvPr/>
                    </p:nvGrpSpPr>
                    <p:grpSpPr bwMode="auto">
                      <a:xfrm>
                        <a:off x="2826" y="2303"/>
                        <a:ext cx="30" cy="21"/>
                        <a:chOff x="2826" y="2303"/>
                        <a:chExt cx="30" cy="21"/>
                      </a:xfrm>
                    </p:grpSpPr>
                    <p:sp>
                      <p:nvSpPr>
                        <p:cNvPr id="129190" name="Line 1353"/>
                        <p:cNvSpPr>
                          <a:spLocks noChangeShapeType="1"/>
                        </p:cNvSpPr>
                        <p:nvPr/>
                      </p:nvSpPr>
                      <p:spPr bwMode="auto">
                        <a:xfrm flipV="1">
                          <a:off x="2826"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1" name="Line 1354"/>
                        <p:cNvSpPr>
                          <a:spLocks noChangeShapeType="1"/>
                        </p:cNvSpPr>
                        <p:nvPr/>
                      </p:nvSpPr>
                      <p:spPr bwMode="auto">
                        <a:xfrm flipV="1">
                          <a:off x="2836"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8" name="Group 1355"/>
                      <p:cNvGrpSpPr>
                        <a:grpSpLocks/>
                      </p:cNvGrpSpPr>
                      <p:nvPr/>
                    </p:nvGrpSpPr>
                    <p:grpSpPr bwMode="auto">
                      <a:xfrm>
                        <a:off x="2837" y="2304"/>
                        <a:ext cx="29" cy="22"/>
                        <a:chOff x="2837" y="2304"/>
                        <a:chExt cx="29" cy="22"/>
                      </a:xfrm>
                    </p:grpSpPr>
                    <p:sp>
                      <p:nvSpPr>
                        <p:cNvPr id="129188" name="Line 1356"/>
                        <p:cNvSpPr>
                          <a:spLocks noChangeShapeType="1"/>
                        </p:cNvSpPr>
                        <p:nvPr/>
                      </p:nvSpPr>
                      <p:spPr bwMode="auto">
                        <a:xfrm flipV="1">
                          <a:off x="2837"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9" name="Line 1357"/>
                        <p:cNvSpPr>
                          <a:spLocks noChangeShapeType="1"/>
                        </p:cNvSpPr>
                        <p:nvPr/>
                      </p:nvSpPr>
                      <p:spPr bwMode="auto">
                        <a:xfrm flipV="1">
                          <a:off x="2846"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9" name="Group 1358"/>
                      <p:cNvGrpSpPr>
                        <a:grpSpLocks/>
                      </p:cNvGrpSpPr>
                      <p:nvPr/>
                    </p:nvGrpSpPr>
                    <p:grpSpPr bwMode="auto">
                      <a:xfrm>
                        <a:off x="2848" y="2306"/>
                        <a:ext cx="29" cy="22"/>
                        <a:chOff x="2848" y="2306"/>
                        <a:chExt cx="29" cy="22"/>
                      </a:xfrm>
                    </p:grpSpPr>
                    <p:sp>
                      <p:nvSpPr>
                        <p:cNvPr id="129186" name="Line 1359"/>
                        <p:cNvSpPr>
                          <a:spLocks noChangeShapeType="1"/>
                        </p:cNvSpPr>
                        <p:nvPr/>
                      </p:nvSpPr>
                      <p:spPr bwMode="auto">
                        <a:xfrm flipV="1">
                          <a:off x="2848"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7" name="Line 1360"/>
                        <p:cNvSpPr>
                          <a:spLocks noChangeShapeType="1"/>
                        </p:cNvSpPr>
                        <p:nvPr/>
                      </p:nvSpPr>
                      <p:spPr bwMode="auto">
                        <a:xfrm flipV="1">
                          <a:off x="2857"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80" name="Group 1361"/>
                      <p:cNvGrpSpPr>
                        <a:grpSpLocks/>
                      </p:cNvGrpSpPr>
                      <p:nvPr/>
                    </p:nvGrpSpPr>
                    <p:grpSpPr bwMode="auto">
                      <a:xfrm>
                        <a:off x="2859" y="2307"/>
                        <a:ext cx="30" cy="21"/>
                        <a:chOff x="2859" y="2307"/>
                        <a:chExt cx="30" cy="21"/>
                      </a:xfrm>
                    </p:grpSpPr>
                    <p:sp>
                      <p:nvSpPr>
                        <p:cNvPr id="129184" name="Line 1362"/>
                        <p:cNvSpPr>
                          <a:spLocks noChangeShapeType="1"/>
                        </p:cNvSpPr>
                        <p:nvPr/>
                      </p:nvSpPr>
                      <p:spPr bwMode="auto">
                        <a:xfrm flipV="1">
                          <a:off x="2859"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5" name="Line 1363"/>
                        <p:cNvSpPr>
                          <a:spLocks noChangeShapeType="1"/>
                        </p:cNvSpPr>
                        <p:nvPr/>
                      </p:nvSpPr>
                      <p:spPr bwMode="auto">
                        <a:xfrm flipV="1">
                          <a:off x="2869"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81" name="Group 1364"/>
                      <p:cNvGrpSpPr>
                        <a:grpSpLocks/>
                      </p:cNvGrpSpPr>
                      <p:nvPr/>
                    </p:nvGrpSpPr>
                    <p:grpSpPr bwMode="auto">
                      <a:xfrm>
                        <a:off x="2870" y="2308"/>
                        <a:ext cx="29" cy="21"/>
                        <a:chOff x="2870" y="2308"/>
                        <a:chExt cx="29" cy="21"/>
                      </a:xfrm>
                    </p:grpSpPr>
                    <p:sp>
                      <p:nvSpPr>
                        <p:cNvPr id="129182" name="Line 1365"/>
                        <p:cNvSpPr>
                          <a:spLocks noChangeShapeType="1"/>
                        </p:cNvSpPr>
                        <p:nvPr/>
                      </p:nvSpPr>
                      <p:spPr bwMode="auto">
                        <a:xfrm flipV="1">
                          <a:off x="2870"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3" name="Line 1366"/>
                        <p:cNvSpPr>
                          <a:spLocks noChangeShapeType="1"/>
                        </p:cNvSpPr>
                        <p:nvPr/>
                      </p:nvSpPr>
                      <p:spPr bwMode="auto">
                        <a:xfrm flipV="1">
                          <a:off x="2879"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158" name="Group 1367"/>
                    <p:cNvGrpSpPr>
                      <a:grpSpLocks/>
                    </p:cNvGrpSpPr>
                    <p:nvPr/>
                  </p:nvGrpSpPr>
                  <p:grpSpPr bwMode="auto">
                    <a:xfrm>
                      <a:off x="2904" y="2311"/>
                      <a:ext cx="43" cy="25"/>
                      <a:chOff x="2904" y="2311"/>
                      <a:chExt cx="43" cy="25"/>
                    </a:xfrm>
                  </p:grpSpPr>
                  <p:grpSp>
                    <p:nvGrpSpPr>
                      <p:cNvPr id="129162" name="Group 1368"/>
                      <p:cNvGrpSpPr>
                        <a:grpSpLocks/>
                      </p:cNvGrpSpPr>
                      <p:nvPr/>
                    </p:nvGrpSpPr>
                    <p:grpSpPr bwMode="auto">
                      <a:xfrm>
                        <a:off x="2922" y="2313"/>
                        <a:ext cx="25" cy="23"/>
                        <a:chOff x="2922" y="2313"/>
                        <a:chExt cx="25" cy="23"/>
                      </a:xfrm>
                    </p:grpSpPr>
                    <p:sp>
                      <p:nvSpPr>
                        <p:cNvPr id="129169" name="Line 1369"/>
                        <p:cNvSpPr>
                          <a:spLocks noChangeShapeType="1"/>
                        </p:cNvSpPr>
                        <p:nvPr/>
                      </p:nvSpPr>
                      <p:spPr bwMode="auto">
                        <a:xfrm flipV="1">
                          <a:off x="2922"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70" name="Line 1370"/>
                        <p:cNvSpPr>
                          <a:spLocks noChangeShapeType="1"/>
                        </p:cNvSpPr>
                        <p:nvPr/>
                      </p:nvSpPr>
                      <p:spPr bwMode="auto">
                        <a:xfrm flipV="1">
                          <a:off x="2931"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63" name="Group 1371"/>
                      <p:cNvGrpSpPr>
                        <a:grpSpLocks/>
                      </p:cNvGrpSpPr>
                      <p:nvPr/>
                    </p:nvGrpSpPr>
                    <p:grpSpPr bwMode="auto">
                      <a:xfrm>
                        <a:off x="2913" y="2311"/>
                        <a:ext cx="26" cy="24"/>
                        <a:chOff x="2913" y="2311"/>
                        <a:chExt cx="26" cy="24"/>
                      </a:xfrm>
                    </p:grpSpPr>
                    <p:sp>
                      <p:nvSpPr>
                        <p:cNvPr id="129167" name="Line 1372"/>
                        <p:cNvSpPr>
                          <a:spLocks noChangeShapeType="1"/>
                        </p:cNvSpPr>
                        <p:nvPr/>
                      </p:nvSpPr>
                      <p:spPr bwMode="auto">
                        <a:xfrm flipV="1">
                          <a:off x="2913"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8" name="Line 1373"/>
                        <p:cNvSpPr>
                          <a:spLocks noChangeShapeType="1"/>
                        </p:cNvSpPr>
                        <p:nvPr/>
                      </p:nvSpPr>
                      <p:spPr bwMode="auto">
                        <a:xfrm flipV="1">
                          <a:off x="2922"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64" name="Group 1374"/>
                      <p:cNvGrpSpPr>
                        <a:grpSpLocks/>
                      </p:cNvGrpSpPr>
                      <p:nvPr/>
                    </p:nvGrpSpPr>
                    <p:grpSpPr bwMode="auto">
                      <a:xfrm>
                        <a:off x="2904" y="2311"/>
                        <a:ext cx="25" cy="23"/>
                        <a:chOff x="2904" y="2311"/>
                        <a:chExt cx="25" cy="23"/>
                      </a:xfrm>
                    </p:grpSpPr>
                    <p:sp>
                      <p:nvSpPr>
                        <p:cNvPr id="129165" name="Line 1375"/>
                        <p:cNvSpPr>
                          <a:spLocks noChangeShapeType="1"/>
                        </p:cNvSpPr>
                        <p:nvPr/>
                      </p:nvSpPr>
                      <p:spPr bwMode="auto">
                        <a:xfrm flipV="1">
                          <a:off x="2904"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6" name="Line 1376"/>
                        <p:cNvSpPr>
                          <a:spLocks noChangeShapeType="1"/>
                        </p:cNvSpPr>
                        <p:nvPr/>
                      </p:nvSpPr>
                      <p:spPr bwMode="auto">
                        <a:xfrm flipV="1">
                          <a:off x="2913"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159" name="Line 1377"/>
                    <p:cNvSpPr>
                      <a:spLocks noChangeShapeType="1"/>
                    </p:cNvSpPr>
                    <p:nvPr/>
                  </p:nvSpPr>
                  <p:spPr bwMode="auto">
                    <a:xfrm>
                      <a:off x="2768"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0" name="Line 1378"/>
                    <p:cNvSpPr>
                      <a:spLocks noChangeShapeType="1"/>
                    </p:cNvSpPr>
                    <p:nvPr/>
                  </p:nvSpPr>
                  <p:spPr bwMode="auto">
                    <a:xfrm>
                      <a:off x="2761"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1" name="Line 1379"/>
                    <p:cNvSpPr>
                      <a:spLocks noChangeShapeType="1"/>
                    </p:cNvSpPr>
                    <p:nvPr/>
                  </p:nvSpPr>
                  <p:spPr bwMode="auto">
                    <a:xfrm>
                      <a:off x="2755"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152" name="Group 1380"/>
                <p:cNvGrpSpPr>
                  <a:grpSpLocks/>
                </p:cNvGrpSpPr>
                <p:nvPr/>
              </p:nvGrpSpPr>
              <p:grpSpPr bwMode="auto">
                <a:xfrm>
                  <a:off x="2943" y="2316"/>
                  <a:ext cx="26" cy="27"/>
                  <a:chOff x="2943" y="2316"/>
                  <a:chExt cx="26" cy="27"/>
                </a:xfrm>
              </p:grpSpPr>
              <p:sp>
                <p:nvSpPr>
                  <p:cNvPr id="129153" name="Line 1381"/>
                  <p:cNvSpPr>
                    <a:spLocks noChangeShapeType="1"/>
                  </p:cNvSpPr>
                  <p:nvPr/>
                </p:nvSpPr>
                <p:spPr bwMode="auto">
                  <a:xfrm flipV="1">
                    <a:off x="2943"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54" name="Line 1382"/>
                  <p:cNvSpPr>
                    <a:spLocks noChangeShapeType="1"/>
                  </p:cNvSpPr>
                  <p:nvPr/>
                </p:nvSpPr>
                <p:spPr bwMode="auto">
                  <a:xfrm flipV="1">
                    <a:off x="2957"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108" name="Line 1383"/>
          <p:cNvSpPr>
            <a:spLocks noChangeShapeType="1"/>
          </p:cNvSpPr>
          <p:nvPr/>
        </p:nvSpPr>
        <p:spPr bwMode="auto">
          <a:xfrm>
            <a:off x="3282950" y="3035300"/>
            <a:ext cx="0" cy="3190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9" name="Line 1384"/>
          <p:cNvSpPr>
            <a:spLocks noChangeShapeType="1"/>
          </p:cNvSpPr>
          <p:nvPr/>
        </p:nvSpPr>
        <p:spPr bwMode="auto">
          <a:xfrm>
            <a:off x="3414713" y="3930650"/>
            <a:ext cx="0" cy="10287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10" name="Line 1385"/>
          <p:cNvSpPr>
            <a:spLocks noChangeShapeType="1"/>
          </p:cNvSpPr>
          <p:nvPr/>
        </p:nvSpPr>
        <p:spPr bwMode="auto">
          <a:xfrm>
            <a:off x="3484563" y="3367088"/>
            <a:ext cx="0" cy="1809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29111" name="Picture 1386" descr="pvs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8050" y="3575050"/>
            <a:ext cx="11113"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9536" name="Group 1387"/>
          <p:cNvGrpSpPr>
            <a:grpSpLocks/>
          </p:cNvGrpSpPr>
          <p:nvPr/>
        </p:nvGrpSpPr>
        <p:grpSpPr bwMode="auto">
          <a:xfrm>
            <a:off x="6672263" y="1544638"/>
            <a:ext cx="2286000" cy="4300537"/>
            <a:chOff x="4203" y="973"/>
            <a:chExt cx="1440" cy="2709"/>
          </a:xfrm>
        </p:grpSpPr>
        <p:sp>
          <p:nvSpPr>
            <p:cNvPr id="129113" name="Rectangle 1388"/>
            <p:cNvSpPr>
              <a:spLocks noChangeArrowheads="1"/>
            </p:cNvSpPr>
            <p:nvPr/>
          </p:nvSpPr>
          <p:spPr bwMode="auto">
            <a:xfrm>
              <a:off x="4218" y="3497"/>
              <a:ext cx="1425" cy="185"/>
            </a:xfrm>
            <a:prstGeom prst="rect">
              <a:avLst/>
            </a:prstGeom>
            <a:solidFill>
              <a:srgbClr val="CCECFF"/>
            </a:solidFill>
            <a:ln w="12700">
              <a:solidFill>
                <a:srgbClr val="000000"/>
              </a:solidFill>
              <a:miter lim="800000"/>
              <a:headEnd/>
              <a:tailEnd/>
            </a:ln>
          </p:spPr>
          <p:txBody>
            <a:bodyPr/>
            <a:lstStyle/>
            <a:p>
              <a:endParaRPr lang="en-US"/>
            </a:p>
          </p:txBody>
        </p:sp>
        <p:sp>
          <p:nvSpPr>
            <p:cNvPr id="129114" name="Rectangle 1389"/>
            <p:cNvSpPr>
              <a:spLocks noChangeArrowheads="1"/>
            </p:cNvSpPr>
            <p:nvPr/>
          </p:nvSpPr>
          <p:spPr bwMode="auto">
            <a:xfrm>
              <a:off x="4524" y="3524"/>
              <a:ext cx="820"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Sensors/devices</a:t>
              </a:r>
              <a:endParaRPr lang="en-GB" sz="2400">
                <a:solidFill>
                  <a:srgbClr val="0033CC"/>
                </a:solidFill>
                <a:latin typeface="Times New Roman" charset="0"/>
              </a:endParaRPr>
            </a:p>
          </p:txBody>
        </p:sp>
        <p:sp>
          <p:nvSpPr>
            <p:cNvPr id="129115" name="Rectangle 1390"/>
            <p:cNvSpPr>
              <a:spLocks noChangeArrowheads="1"/>
            </p:cNvSpPr>
            <p:nvPr/>
          </p:nvSpPr>
          <p:spPr bwMode="auto">
            <a:xfrm>
              <a:off x="4218" y="3201"/>
              <a:ext cx="1425" cy="233"/>
            </a:xfrm>
            <a:prstGeom prst="rect">
              <a:avLst/>
            </a:prstGeom>
            <a:solidFill>
              <a:srgbClr val="CCECFF"/>
            </a:solidFill>
            <a:ln w="12700">
              <a:solidFill>
                <a:srgbClr val="000000"/>
              </a:solidFill>
              <a:miter lim="800000"/>
              <a:headEnd/>
              <a:tailEnd/>
            </a:ln>
          </p:spPr>
          <p:txBody>
            <a:bodyPr/>
            <a:lstStyle/>
            <a:p>
              <a:endParaRPr lang="en-US"/>
            </a:p>
          </p:txBody>
        </p:sp>
        <p:sp>
          <p:nvSpPr>
            <p:cNvPr id="129116" name="Rectangle 1391"/>
            <p:cNvSpPr>
              <a:spLocks noChangeArrowheads="1"/>
            </p:cNvSpPr>
            <p:nvPr/>
          </p:nvSpPr>
          <p:spPr bwMode="auto">
            <a:xfrm>
              <a:off x="4383" y="3258"/>
              <a:ext cx="103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Field buses &amp; Nodes</a:t>
              </a:r>
              <a:endParaRPr lang="en-GB" sz="2400">
                <a:solidFill>
                  <a:schemeClr val="hlink"/>
                </a:solidFill>
                <a:latin typeface="Times New Roman" charset="0"/>
              </a:endParaRPr>
            </a:p>
          </p:txBody>
        </p:sp>
        <p:sp>
          <p:nvSpPr>
            <p:cNvPr id="129117" name="Rectangle 1392"/>
            <p:cNvSpPr>
              <a:spLocks noChangeArrowheads="1"/>
            </p:cNvSpPr>
            <p:nvPr/>
          </p:nvSpPr>
          <p:spPr bwMode="auto">
            <a:xfrm>
              <a:off x="4218" y="2908"/>
              <a:ext cx="693" cy="233"/>
            </a:xfrm>
            <a:prstGeom prst="rect">
              <a:avLst/>
            </a:prstGeom>
            <a:solidFill>
              <a:srgbClr val="CCECFF"/>
            </a:solidFill>
            <a:ln w="12700">
              <a:solidFill>
                <a:srgbClr val="000000"/>
              </a:solidFill>
              <a:miter lim="800000"/>
              <a:headEnd/>
              <a:tailEnd/>
            </a:ln>
          </p:spPr>
          <p:txBody>
            <a:bodyPr/>
            <a:lstStyle/>
            <a:p>
              <a:endParaRPr lang="en-US"/>
            </a:p>
          </p:txBody>
        </p:sp>
        <p:sp>
          <p:nvSpPr>
            <p:cNvPr id="129118" name="Rectangle 1393"/>
            <p:cNvSpPr>
              <a:spLocks noChangeArrowheads="1"/>
            </p:cNvSpPr>
            <p:nvPr/>
          </p:nvSpPr>
          <p:spPr bwMode="auto">
            <a:xfrm>
              <a:off x="4258" y="2979"/>
              <a:ext cx="58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33CC"/>
                  </a:solidFill>
                  <a:latin typeface="Arial" charset="0"/>
                </a:rPr>
                <a:t>PLC/UNICOS</a:t>
              </a:r>
              <a:endParaRPr lang="en-GB" sz="2400">
                <a:latin typeface="Times New Roman" charset="0"/>
              </a:endParaRPr>
            </a:p>
          </p:txBody>
        </p:sp>
        <p:sp>
          <p:nvSpPr>
            <p:cNvPr id="129119" name="Rectangle 1394"/>
            <p:cNvSpPr>
              <a:spLocks noChangeArrowheads="1"/>
            </p:cNvSpPr>
            <p:nvPr/>
          </p:nvSpPr>
          <p:spPr bwMode="auto">
            <a:xfrm>
              <a:off x="4218" y="2289"/>
              <a:ext cx="693" cy="233"/>
            </a:xfrm>
            <a:prstGeom prst="rect">
              <a:avLst/>
            </a:prstGeom>
            <a:solidFill>
              <a:srgbClr val="CCECFF"/>
            </a:solidFill>
            <a:ln w="12700">
              <a:solidFill>
                <a:srgbClr val="000000"/>
              </a:solidFill>
              <a:miter lim="800000"/>
              <a:headEnd/>
              <a:tailEnd/>
            </a:ln>
          </p:spPr>
          <p:txBody>
            <a:bodyPr/>
            <a:lstStyle/>
            <a:p>
              <a:endParaRPr lang="en-US"/>
            </a:p>
          </p:txBody>
        </p:sp>
        <p:sp>
          <p:nvSpPr>
            <p:cNvPr id="129120" name="Rectangle 1395"/>
            <p:cNvSpPr>
              <a:spLocks noChangeArrowheads="1"/>
            </p:cNvSpPr>
            <p:nvPr/>
          </p:nvSpPr>
          <p:spPr bwMode="auto">
            <a:xfrm>
              <a:off x="4447" y="2346"/>
              <a:ext cx="243"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OPC</a:t>
              </a:r>
              <a:endParaRPr lang="en-GB" sz="2400">
                <a:latin typeface="Times New Roman" charset="0"/>
              </a:endParaRPr>
            </a:p>
          </p:txBody>
        </p:sp>
        <p:sp>
          <p:nvSpPr>
            <p:cNvPr id="129121" name="Rectangle 1396"/>
            <p:cNvSpPr>
              <a:spLocks noChangeArrowheads="1"/>
            </p:cNvSpPr>
            <p:nvPr/>
          </p:nvSpPr>
          <p:spPr bwMode="auto">
            <a:xfrm>
              <a:off x="4218" y="2578"/>
              <a:ext cx="1425" cy="281"/>
            </a:xfrm>
            <a:prstGeom prst="rect">
              <a:avLst/>
            </a:prstGeom>
            <a:solidFill>
              <a:srgbClr val="CCECFF"/>
            </a:solidFill>
            <a:ln w="12700">
              <a:solidFill>
                <a:srgbClr val="000000"/>
              </a:solidFill>
              <a:miter lim="800000"/>
              <a:headEnd/>
              <a:tailEnd/>
            </a:ln>
          </p:spPr>
          <p:txBody>
            <a:bodyPr/>
            <a:lstStyle/>
            <a:p>
              <a:endParaRPr lang="en-US"/>
            </a:p>
          </p:txBody>
        </p:sp>
        <p:sp>
          <p:nvSpPr>
            <p:cNvPr id="129122" name="Rectangle 1397"/>
            <p:cNvSpPr>
              <a:spLocks noChangeArrowheads="1"/>
            </p:cNvSpPr>
            <p:nvPr/>
          </p:nvSpPr>
          <p:spPr bwMode="auto">
            <a:xfrm>
              <a:off x="4316" y="2662"/>
              <a:ext cx="1273"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Communication Protocols</a:t>
              </a:r>
            </a:p>
          </p:txBody>
        </p:sp>
        <p:sp>
          <p:nvSpPr>
            <p:cNvPr id="129123" name="Rectangle 1398"/>
            <p:cNvSpPr>
              <a:spLocks noChangeArrowheads="1"/>
            </p:cNvSpPr>
            <p:nvPr/>
          </p:nvSpPr>
          <p:spPr bwMode="auto">
            <a:xfrm>
              <a:off x="4218" y="1432"/>
              <a:ext cx="1415" cy="799"/>
            </a:xfrm>
            <a:prstGeom prst="rect">
              <a:avLst/>
            </a:prstGeom>
            <a:solidFill>
              <a:srgbClr val="CCECFF"/>
            </a:solidFill>
            <a:ln w="12700">
              <a:solidFill>
                <a:srgbClr val="000000"/>
              </a:solidFill>
              <a:miter lim="800000"/>
              <a:headEnd/>
              <a:tailEnd/>
            </a:ln>
          </p:spPr>
          <p:txBody>
            <a:bodyPr/>
            <a:lstStyle/>
            <a:p>
              <a:endParaRPr lang="en-US"/>
            </a:p>
          </p:txBody>
        </p:sp>
        <p:sp>
          <p:nvSpPr>
            <p:cNvPr id="129124" name="Rectangle 1399"/>
            <p:cNvSpPr>
              <a:spLocks noChangeArrowheads="1"/>
            </p:cNvSpPr>
            <p:nvPr/>
          </p:nvSpPr>
          <p:spPr bwMode="auto">
            <a:xfrm>
              <a:off x="4723" y="1640"/>
              <a:ext cx="38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SCADA</a:t>
              </a:r>
              <a:endParaRPr lang="en-GB" sz="2400">
                <a:latin typeface="Times New Roman" charset="0"/>
              </a:endParaRPr>
            </a:p>
          </p:txBody>
        </p:sp>
        <p:sp>
          <p:nvSpPr>
            <p:cNvPr id="129125" name="Rectangle 1400"/>
            <p:cNvSpPr>
              <a:spLocks noChangeArrowheads="1"/>
            </p:cNvSpPr>
            <p:nvPr/>
          </p:nvSpPr>
          <p:spPr bwMode="auto">
            <a:xfrm>
              <a:off x="4950" y="2907"/>
              <a:ext cx="693" cy="233"/>
            </a:xfrm>
            <a:prstGeom prst="rect">
              <a:avLst/>
            </a:prstGeom>
            <a:solidFill>
              <a:srgbClr val="CCECFF"/>
            </a:solidFill>
            <a:ln w="12700">
              <a:solidFill>
                <a:srgbClr val="000000"/>
              </a:solidFill>
              <a:miter lim="800000"/>
              <a:headEnd/>
              <a:tailEnd/>
            </a:ln>
          </p:spPr>
          <p:txBody>
            <a:bodyPr/>
            <a:lstStyle/>
            <a:p>
              <a:endParaRPr lang="en-GB">
                <a:latin typeface="Comic Sans MS" charset="0"/>
              </a:endParaRPr>
            </a:p>
          </p:txBody>
        </p:sp>
        <p:sp>
          <p:nvSpPr>
            <p:cNvPr id="129126" name="Text Box 1401"/>
            <p:cNvSpPr txBox="1">
              <a:spLocks noChangeArrowheads="1"/>
            </p:cNvSpPr>
            <p:nvPr/>
          </p:nvSpPr>
          <p:spPr bwMode="auto">
            <a:xfrm>
              <a:off x="5041" y="2941"/>
              <a:ext cx="32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n-GB" sz="1200">
                  <a:solidFill>
                    <a:srgbClr val="0033CC"/>
                  </a:solidFill>
                  <a:latin typeface="Arial" charset="0"/>
                </a:rPr>
                <a:t>VME</a:t>
              </a:r>
            </a:p>
          </p:txBody>
        </p:sp>
        <p:sp>
          <p:nvSpPr>
            <p:cNvPr id="129127" name="Rectangle 1402"/>
            <p:cNvSpPr>
              <a:spLocks noChangeArrowheads="1"/>
            </p:cNvSpPr>
            <p:nvPr/>
          </p:nvSpPr>
          <p:spPr bwMode="auto">
            <a:xfrm>
              <a:off x="4950" y="2289"/>
              <a:ext cx="693" cy="233"/>
            </a:xfrm>
            <a:prstGeom prst="rect">
              <a:avLst/>
            </a:prstGeom>
            <a:solidFill>
              <a:srgbClr val="CCECFF"/>
            </a:solidFill>
            <a:ln w="12700">
              <a:solidFill>
                <a:srgbClr val="000000"/>
              </a:solidFill>
              <a:miter lim="800000"/>
              <a:headEnd/>
              <a:tailEnd/>
            </a:ln>
          </p:spPr>
          <p:txBody>
            <a:bodyPr/>
            <a:lstStyle/>
            <a:p>
              <a:endParaRPr lang="en-US"/>
            </a:p>
          </p:txBody>
        </p:sp>
        <p:sp>
          <p:nvSpPr>
            <p:cNvPr id="129128" name="Rectangle 1403"/>
            <p:cNvSpPr>
              <a:spLocks noChangeArrowheads="1"/>
            </p:cNvSpPr>
            <p:nvPr/>
          </p:nvSpPr>
          <p:spPr bwMode="auto">
            <a:xfrm>
              <a:off x="5146" y="2341"/>
              <a:ext cx="205"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DIM</a:t>
              </a:r>
              <a:endParaRPr lang="en-GB" sz="2400">
                <a:latin typeface="Times New Roman" charset="0"/>
              </a:endParaRPr>
            </a:p>
          </p:txBody>
        </p:sp>
        <p:sp>
          <p:nvSpPr>
            <p:cNvPr id="129129" name="Rectangle 1404"/>
            <p:cNvSpPr>
              <a:spLocks noChangeArrowheads="1"/>
            </p:cNvSpPr>
            <p:nvPr/>
          </p:nvSpPr>
          <p:spPr bwMode="auto">
            <a:xfrm>
              <a:off x="4950" y="1185"/>
              <a:ext cx="693" cy="199"/>
            </a:xfrm>
            <a:prstGeom prst="rect">
              <a:avLst/>
            </a:prstGeom>
            <a:solidFill>
              <a:srgbClr val="CCECFF"/>
            </a:solidFill>
            <a:ln w="12700">
              <a:solidFill>
                <a:srgbClr val="000000"/>
              </a:solidFill>
              <a:miter lim="800000"/>
              <a:headEnd/>
              <a:tailEnd/>
            </a:ln>
          </p:spPr>
          <p:txBody>
            <a:bodyPr/>
            <a:lstStyle/>
            <a:p>
              <a:endParaRPr lang="en-US"/>
            </a:p>
          </p:txBody>
        </p:sp>
        <p:sp>
          <p:nvSpPr>
            <p:cNvPr id="129130" name="Rectangle 1405"/>
            <p:cNvSpPr>
              <a:spLocks noChangeArrowheads="1"/>
            </p:cNvSpPr>
            <p:nvPr/>
          </p:nvSpPr>
          <p:spPr bwMode="auto">
            <a:xfrm>
              <a:off x="5134" y="1207"/>
              <a:ext cx="23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FSM</a:t>
              </a:r>
              <a:endParaRPr lang="en-GB" sz="2400">
                <a:latin typeface="Times New Roman" charset="0"/>
              </a:endParaRPr>
            </a:p>
          </p:txBody>
        </p:sp>
        <p:sp>
          <p:nvSpPr>
            <p:cNvPr id="129131" name="Text Box 1406"/>
            <p:cNvSpPr txBox="1">
              <a:spLocks noChangeArrowheads="1"/>
            </p:cNvSpPr>
            <p:nvPr/>
          </p:nvSpPr>
          <p:spPr bwMode="auto">
            <a:xfrm>
              <a:off x="4203" y="974"/>
              <a:ext cx="7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400">
                  <a:latin typeface="Comic Sans MS" charset="0"/>
                </a:rPr>
                <a:t>Commercial</a:t>
              </a:r>
              <a:endParaRPr lang="en-GB" sz="1800">
                <a:latin typeface="Comic Sans MS" charset="0"/>
              </a:endParaRPr>
            </a:p>
          </p:txBody>
        </p:sp>
        <p:sp>
          <p:nvSpPr>
            <p:cNvPr id="129132" name="Text Box 1407"/>
            <p:cNvSpPr txBox="1">
              <a:spLocks noChangeArrowheads="1"/>
            </p:cNvSpPr>
            <p:nvPr/>
          </p:nvSpPr>
          <p:spPr bwMode="auto">
            <a:xfrm>
              <a:off x="5041" y="973"/>
              <a:ext cx="49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400">
                  <a:latin typeface="Comic Sans MS" charset="0"/>
                </a:rPr>
                <a:t>Custom</a:t>
              </a:r>
              <a:endParaRPr lang="en-GB" sz="1800">
                <a:latin typeface="Comic Sans MS" charset="0"/>
              </a:endParaRPr>
            </a:p>
          </p:txBody>
        </p:sp>
        <p:pic>
          <p:nvPicPr>
            <p:cNvPr id="129133" name="Picture 1408" descr="pvs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 y="1790"/>
              <a:ext cx="410"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411" name="Picture 73" descr="gpyrforos"/>
          <p:cNvPicPr>
            <a:picLocks noChangeAspect="1" noChangeArrowheads="1"/>
          </p:cNvPicPr>
          <p:nvPr/>
        </p:nvPicPr>
        <p:blipFill>
          <a:blip r:embed="rId7"/>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39268"/>
                                        </p:tgtEl>
                                        <p:attrNameLst>
                                          <p:attrName>style.visibility</p:attrName>
                                        </p:attrNameLst>
                                      </p:cBhvr>
                                      <p:to>
                                        <p:strVal val="visible"/>
                                      </p:to>
                                    </p:set>
                                    <p:animEffect transition="in" filter="wipe(up)">
                                      <p:cBhvr>
                                        <p:cTn id="13" dur="1000"/>
                                        <p:tgtEl>
                                          <p:spTgt spid="13926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nodeType="clickEffect">
                                  <p:stCondLst>
                                    <p:cond delay="0"/>
                                  </p:stCondLst>
                                  <p:childTnLst>
                                    <p:set>
                                      <p:cBhvr>
                                        <p:cTn id="17" dur="1" fill="hold">
                                          <p:stCondLst>
                                            <p:cond delay="0"/>
                                          </p:stCondLst>
                                        </p:cTn>
                                        <p:tgtEl>
                                          <p:spTgt spid="129536"/>
                                        </p:tgtEl>
                                        <p:attrNameLst>
                                          <p:attrName>style.visibility</p:attrName>
                                        </p:attrNameLst>
                                      </p:cBhvr>
                                      <p:to>
                                        <p:strVal val="visible"/>
                                      </p:to>
                                    </p:set>
                                    <p:animEffect transition="in" filter="wipe(down)">
                                      <p:cBhvr>
                                        <p:cTn id="18" dur="2000"/>
                                        <p:tgtEl>
                                          <p:spTgt spid="129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8"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Footer Placeholder 4"/>
          <p:cNvSpPr>
            <a:spLocks noGrp="1"/>
          </p:cNvSpPr>
          <p:nvPr>
            <p:ph type="ftr" sz="quarter" idx="11"/>
          </p:nvPr>
        </p:nvSpPr>
        <p:spPr>
          <a:xfrm>
            <a:off x="2133600" y="6381750"/>
            <a:ext cx="5029200" cy="476250"/>
          </a:xfrm>
        </p:spPr>
        <p:txBody>
          <a:bodyPr/>
          <a:lstStyle/>
          <a:p>
            <a:pPr>
              <a:defRPr/>
            </a:pPr>
            <a:r>
              <a:rPr lang="el-GR" smtClean="0"/>
              <a:t>Ανιχνευτές Σωματιδίων</a:t>
            </a:r>
            <a:endParaRPr lang="en-US"/>
          </a:p>
        </p:txBody>
      </p:sp>
      <p:sp>
        <p:nvSpPr>
          <p:cNvPr id="82947" name="Slide Number Placeholder 5"/>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CF2150A6-C72D-C944-8B23-73B613286204}" type="slidenum">
              <a:rPr lang="en-US" sz="1400">
                <a:latin typeface="Arial" charset="0"/>
              </a:rPr>
              <a:pPr/>
              <a:t>56</a:t>
            </a:fld>
            <a:endParaRPr lang="en-US" sz="1400">
              <a:latin typeface="Arial" charset="0"/>
            </a:endParaRPr>
          </a:p>
        </p:txBody>
      </p:sp>
      <p:sp>
        <p:nvSpPr>
          <p:cNvPr id="142338" name="Rectangle 2"/>
          <p:cNvSpPr>
            <a:spLocks noGrp="1" noChangeArrowheads="1"/>
          </p:cNvSpPr>
          <p:nvPr>
            <p:ph type="title"/>
          </p:nvPr>
        </p:nvSpPr>
        <p:spPr/>
        <p:txBody>
          <a:bodyPr/>
          <a:lstStyle/>
          <a:p>
            <a:pPr eaLnBrk="1" hangingPunct="1"/>
            <a:r>
              <a:rPr lang="el-GR" b="1">
                <a:solidFill>
                  <a:srgbClr val="FF0000"/>
                </a:solidFill>
                <a:effectLst>
                  <a:outerShdw blurRad="38100" dist="38100" dir="2700000" algn="tl">
                    <a:srgbClr val="DDDDDD"/>
                  </a:outerShdw>
                </a:effectLst>
                <a:latin typeface="Arial" charset="0"/>
                <a:ea typeface="ＭＳ Ｐゴシック" charset="0"/>
                <a:cs typeface="ＭＳ Ｐゴシック" charset="0"/>
              </a:rPr>
              <a:t>Σ</a:t>
            </a:r>
            <a:r>
              <a:rPr lang="el-GR">
                <a:latin typeface="Arial" charset="0"/>
                <a:ea typeface="ＭＳ Ｐゴシック" charset="0"/>
                <a:cs typeface="ＭＳ Ｐゴシック" charset="0"/>
              </a:rPr>
              <a:t>ύστημα</a:t>
            </a:r>
            <a:r>
              <a:rPr lang="en-US">
                <a:latin typeface="Arial" charset="0"/>
                <a:ea typeface="ＭＳ Ｐゴシック" charset="0"/>
                <a:cs typeface="ＭＳ Ｐゴシック" charset="0"/>
              </a:rPr>
              <a:t> </a:t>
            </a:r>
            <a:r>
              <a:rPr lang="el-GR" b="1">
                <a:solidFill>
                  <a:srgbClr val="FF0000"/>
                </a:solidFill>
                <a:effectLst>
                  <a:outerShdw blurRad="38100" dist="38100" dir="2700000" algn="tl">
                    <a:srgbClr val="DDDDDD"/>
                  </a:outerShdw>
                </a:effectLst>
                <a:latin typeface="Arial" charset="0"/>
                <a:ea typeface="ＭＳ Ｐゴシック" charset="0"/>
                <a:cs typeface="ＭＳ Ｐゴシック" charset="0"/>
              </a:rPr>
              <a:t>Α</a:t>
            </a:r>
            <a:r>
              <a:rPr lang="el-GR">
                <a:latin typeface="Arial" charset="0"/>
                <a:ea typeface="ＭＳ Ｐゴシック" charset="0"/>
                <a:cs typeface="ＭＳ Ｐゴシック" charset="0"/>
              </a:rPr>
              <a:t>σφάλειας</a:t>
            </a:r>
            <a:r>
              <a:rPr lang="en-US">
                <a:latin typeface="Arial" charset="0"/>
                <a:ea typeface="ＭＳ Ｐゴシック" charset="0"/>
                <a:cs typeface="ＭＳ Ｐゴシック" charset="0"/>
              </a:rPr>
              <a:t> </a:t>
            </a:r>
            <a:r>
              <a:rPr lang="el-GR" b="1">
                <a:solidFill>
                  <a:srgbClr val="FF0000"/>
                </a:solidFill>
                <a:effectLst>
                  <a:outerShdw blurRad="38100" dist="38100" dir="2700000" algn="tl">
                    <a:srgbClr val="DDDDDD"/>
                  </a:outerShdw>
                </a:effectLst>
                <a:latin typeface="Arial" charset="0"/>
                <a:ea typeface="ＭＳ Ｐゴシック" charset="0"/>
                <a:cs typeface="ＭＳ Ｐゴシック" charset="0"/>
              </a:rPr>
              <a:t>Α</a:t>
            </a:r>
            <a:r>
              <a:rPr lang="el-GR">
                <a:latin typeface="Arial" charset="0"/>
                <a:ea typeface="ＭＳ Ｐゴシック" charset="0"/>
                <a:cs typeface="ＭＳ Ｐゴシック" charset="0"/>
              </a:rPr>
              <a:t>νιχνευτή</a:t>
            </a:r>
            <a:endParaRPr lang="en-US">
              <a:latin typeface="Arial" charset="0"/>
              <a:ea typeface="ＭＳ Ｐゴシック" charset="0"/>
              <a:cs typeface="ＭＳ Ｐゴシック" charset="0"/>
            </a:endParaRPr>
          </a:p>
        </p:txBody>
      </p:sp>
      <p:sp>
        <p:nvSpPr>
          <p:cNvPr id="142339" name="Rectangle 3"/>
          <p:cNvSpPr>
            <a:spLocks noGrp="1" noChangeArrowheads="1"/>
          </p:cNvSpPr>
          <p:nvPr>
            <p:ph type="body" idx="1"/>
          </p:nvPr>
        </p:nvSpPr>
        <p:spPr/>
        <p:txBody>
          <a:bodyPr/>
          <a:lstStyle/>
          <a:p>
            <a:pPr eaLnBrk="1" hangingPunct="1"/>
            <a:r>
              <a:rPr lang="el-GR">
                <a:latin typeface="Arial" charset="0"/>
                <a:ea typeface="ＭＳ Ｐゴシック" charset="0"/>
                <a:cs typeface="ＭＳ Ｐゴシック" charset="0"/>
              </a:rPr>
              <a:t>Κοινό Σύστημα για:</a:t>
            </a:r>
            <a:endParaRPr lang="en-US">
              <a:latin typeface="Arial" charset="0"/>
              <a:ea typeface="ＭＳ Ｐゴシック" charset="0"/>
              <a:cs typeface="ＭＳ Ｐゴシック" charset="0"/>
            </a:endParaRPr>
          </a:p>
          <a:p>
            <a:pPr lvl="1" eaLnBrk="1" hangingPunct="1"/>
            <a:r>
              <a:rPr lang="el-GR">
                <a:latin typeface="Arial" charset="0"/>
                <a:ea typeface="ＭＳ Ｐゴシック" charset="0"/>
              </a:rPr>
              <a:t>Ασφάλεια του ανιχνευτή του πειράματος</a:t>
            </a:r>
            <a:endParaRPr lang="en-US">
              <a:latin typeface="Arial" charset="0"/>
              <a:ea typeface="ＭＳ Ｐゴシック" charset="0"/>
            </a:endParaRPr>
          </a:p>
          <a:p>
            <a:pPr lvl="1" eaLnBrk="1" hangingPunct="1"/>
            <a:r>
              <a:rPr lang="el-GR">
                <a:latin typeface="Arial" charset="0"/>
                <a:ea typeface="ＭＳ Ｐゴシック" charset="0"/>
              </a:rPr>
              <a:t>Ανάπτυξη σε καθιερωμένη τεχνολογία</a:t>
            </a:r>
            <a:endParaRPr lang="en-US">
              <a:latin typeface="Arial" charset="0"/>
              <a:ea typeface="ＭＳ Ｐゴシック" charset="0"/>
            </a:endParaRPr>
          </a:p>
          <a:p>
            <a:pPr eaLnBrk="1" hangingPunct="1"/>
            <a:r>
              <a:rPr lang="el-GR">
                <a:latin typeface="Arial" charset="0"/>
                <a:ea typeface="ＭＳ Ｐゴシック" charset="0"/>
                <a:cs typeface="ＭＳ Ｐゴシック" charset="0"/>
              </a:rPr>
              <a:t>Χαρακτηριστικά</a:t>
            </a:r>
            <a:endParaRPr lang="en-US">
              <a:latin typeface="Arial" charset="0"/>
              <a:ea typeface="ＭＳ Ｐゴシック" charset="0"/>
              <a:cs typeface="ＭＳ Ｐゴシック" charset="0"/>
            </a:endParaRPr>
          </a:p>
          <a:p>
            <a:pPr lvl="1" eaLnBrk="1" hangingPunct="1"/>
            <a:r>
              <a:rPr lang="el-GR">
                <a:latin typeface="Arial" charset="0"/>
                <a:ea typeface="ＭＳ Ｐゴシック" charset="0"/>
              </a:rPr>
              <a:t>Ανεξάρτητο σύστημα</a:t>
            </a:r>
            <a:r>
              <a:rPr lang="en-US">
                <a:latin typeface="Arial" charset="0"/>
                <a:ea typeface="ＭＳ Ｐゴシック" charset="0"/>
              </a:rPr>
              <a:t> (</a:t>
            </a:r>
            <a:r>
              <a:rPr lang="en-US" b="1">
                <a:solidFill>
                  <a:srgbClr val="009900"/>
                </a:solidFill>
                <a:latin typeface="Arial" charset="0"/>
                <a:ea typeface="ＭＳ Ｐゴシック" charset="0"/>
              </a:rPr>
              <a:t>front-end</a:t>
            </a:r>
            <a:r>
              <a:rPr lang="en-US">
                <a:latin typeface="Arial" charset="0"/>
                <a:ea typeface="ＭＳ Ｐゴシック" charset="0"/>
              </a:rPr>
              <a:t>) </a:t>
            </a:r>
            <a:r>
              <a:rPr lang="el-GR">
                <a:latin typeface="Arial" charset="0"/>
                <a:ea typeface="ＭＳ Ｐゴシック" charset="0"/>
              </a:rPr>
              <a:t>ικανό</a:t>
            </a:r>
            <a:r>
              <a:rPr lang="en-US">
                <a:latin typeface="Arial" charset="0"/>
                <a:ea typeface="ＭＳ Ｐゴシック" charset="0"/>
              </a:rPr>
              <a:t> </a:t>
            </a:r>
            <a:r>
              <a:rPr lang="el-GR">
                <a:latin typeface="Arial" charset="0"/>
                <a:ea typeface="ＭＳ Ｐゴシック" charset="0"/>
              </a:rPr>
              <a:t>να λειτουργεί από μόνο του για να παρακολουθεί και να εξασφαλίζει τον ανιχνευτή</a:t>
            </a:r>
            <a:endParaRPr lang="en-US">
              <a:latin typeface="Arial" charset="0"/>
              <a:ea typeface="ＭＳ Ｐゴシック" charset="0"/>
            </a:endParaRPr>
          </a:p>
          <a:p>
            <a:pPr lvl="1" eaLnBrk="1" hangingPunct="1"/>
            <a:r>
              <a:rPr lang="el-GR">
                <a:latin typeface="Arial" charset="0"/>
                <a:ea typeface="ＭＳ Ｐゴシック" charset="0"/>
              </a:rPr>
              <a:t>Συνοπτικό</a:t>
            </a:r>
            <a:r>
              <a:rPr lang="en-US">
                <a:latin typeface="Arial" charset="0"/>
                <a:ea typeface="ＭＳ Ｐゴシック" charset="0"/>
              </a:rPr>
              <a:t> </a:t>
            </a:r>
            <a:r>
              <a:rPr lang="el-GR">
                <a:latin typeface="Arial" charset="0"/>
                <a:ea typeface="ＭＳ Ｐゴシック" charset="0"/>
              </a:rPr>
              <a:t>σύστημα </a:t>
            </a:r>
            <a:r>
              <a:rPr lang="en-US">
                <a:latin typeface="Arial" charset="0"/>
                <a:ea typeface="ＭＳ Ｐゴシック" charset="0"/>
              </a:rPr>
              <a:t>(</a:t>
            </a:r>
            <a:r>
              <a:rPr lang="en-US" b="1">
                <a:solidFill>
                  <a:srgbClr val="FF0000"/>
                </a:solidFill>
                <a:latin typeface="Arial" charset="0"/>
                <a:ea typeface="ＭＳ Ｐゴシック" charset="0"/>
              </a:rPr>
              <a:t>back-end</a:t>
            </a:r>
            <a:r>
              <a:rPr lang="en-US">
                <a:latin typeface="Arial" charset="0"/>
                <a:ea typeface="ＭＳ Ｐゴシック" charset="0"/>
              </a:rPr>
              <a:t>) </a:t>
            </a:r>
            <a:r>
              <a:rPr lang="el-GR">
                <a:latin typeface="Arial" charset="0"/>
                <a:ea typeface="ＭＳ Ｐゴシック" charset="0"/>
              </a:rPr>
              <a:t>για να πληροφορεί άμεσα τους υπεύθυνους</a:t>
            </a:r>
            <a:r>
              <a:rPr lang="en-US">
                <a:latin typeface="Arial" charset="0"/>
                <a:ea typeface="ＭＳ Ｐゴシック" charset="0"/>
              </a:rPr>
              <a:t> </a:t>
            </a:r>
            <a:r>
              <a:rPr lang="el-GR">
                <a:latin typeface="Arial" charset="0"/>
                <a:ea typeface="ＭＳ Ｐゴシック" charset="0"/>
              </a:rPr>
              <a:t>ασφάλειας</a:t>
            </a:r>
            <a:endParaRPr lang="en-US">
              <a:latin typeface="Arial" charset="0"/>
              <a:ea typeface="ＭＳ Ｐゴシック" charset="0"/>
            </a:endParaRPr>
          </a:p>
        </p:txBody>
      </p:sp>
      <p:pic>
        <p:nvPicPr>
          <p:cNvPr id="6"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2339">
                                            <p:txEl>
                                              <p:pRg st="0" end="0"/>
                                            </p:txEl>
                                          </p:spTgt>
                                        </p:tgtEl>
                                        <p:attrNameLst>
                                          <p:attrName>style.visibility</p:attrName>
                                        </p:attrNameLst>
                                      </p:cBhvr>
                                      <p:to>
                                        <p:strVal val="visible"/>
                                      </p:to>
                                    </p:set>
                                    <p:animEffect transition="in" filter="wipe(left)">
                                      <p:cBhvr>
                                        <p:cTn id="7" dur="500"/>
                                        <p:tgtEl>
                                          <p:spTgt spid="142339">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2339">
                                            <p:txEl>
                                              <p:pRg st="1" end="1"/>
                                            </p:txEl>
                                          </p:spTgt>
                                        </p:tgtEl>
                                        <p:attrNameLst>
                                          <p:attrName>style.visibility</p:attrName>
                                        </p:attrNameLst>
                                      </p:cBhvr>
                                      <p:to>
                                        <p:strVal val="visible"/>
                                      </p:to>
                                    </p:set>
                                    <p:animEffect transition="in" filter="wipe(left)">
                                      <p:cBhvr>
                                        <p:cTn id="11" dur="500"/>
                                        <p:tgtEl>
                                          <p:spTgt spid="142339">
                                            <p:txEl>
                                              <p:pRg st="1" end="1"/>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2339">
                                            <p:txEl>
                                              <p:pRg st="2" end="2"/>
                                            </p:txEl>
                                          </p:spTgt>
                                        </p:tgtEl>
                                        <p:attrNameLst>
                                          <p:attrName>style.visibility</p:attrName>
                                        </p:attrNameLst>
                                      </p:cBhvr>
                                      <p:to>
                                        <p:strVal val="visible"/>
                                      </p:to>
                                    </p:set>
                                    <p:animEffect transition="in" filter="wipe(left)">
                                      <p:cBhvr>
                                        <p:cTn id="15" dur="500"/>
                                        <p:tgtEl>
                                          <p:spTgt spid="142339">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42339">
                                            <p:txEl>
                                              <p:pRg st="3" end="3"/>
                                            </p:txEl>
                                          </p:spTgt>
                                        </p:tgtEl>
                                        <p:attrNameLst>
                                          <p:attrName>style.visibility</p:attrName>
                                        </p:attrNameLst>
                                      </p:cBhvr>
                                      <p:to>
                                        <p:strVal val="visible"/>
                                      </p:to>
                                    </p:set>
                                    <p:animEffect transition="in" filter="wipe(left)">
                                      <p:cBhvr>
                                        <p:cTn id="20" dur="500"/>
                                        <p:tgtEl>
                                          <p:spTgt spid="142339">
                                            <p:txEl>
                                              <p:pRg st="3" end="3"/>
                                            </p:txEl>
                                          </p:spTgt>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42339">
                                            <p:txEl>
                                              <p:pRg st="4" end="4"/>
                                            </p:txEl>
                                          </p:spTgt>
                                        </p:tgtEl>
                                        <p:attrNameLst>
                                          <p:attrName>style.visibility</p:attrName>
                                        </p:attrNameLst>
                                      </p:cBhvr>
                                      <p:to>
                                        <p:strVal val="visible"/>
                                      </p:to>
                                    </p:set>
                                    <p:animEffect transition="in" filter="wipe(left)">
                                      <p:cBhvr>
                                        <p:cTn id="24" dur="500"/>
                                        <p:tgtEl>
                                          <p:spTgt spid="142339">
                                            <p:txEl>
                                              <p:pRg st="4" end="4"/>
                                            </p:txEl>
                                          </p:spTgt>
                                        </p:tgtEl>
                                      </p:cBhvr>
                                    </p:animEffect>
                                  </p:childTnLst>
                                </p:cTn>
                              </p:par>
                            </p:childTnLst>
                          </p:cTn>
                        </p:par>
                        <p:par>
                          <p:cTn id="25" fill="hold" nodeType="afterGroup">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42339">
                                            <p:txEl>
                                              <p:pRg st="5" end="5"/>
                                            </p:txEl>
                                          </p:spTgt>
                                        </p:tgtEl>
                                        <p:attrNameLst>
                                          <p:attrName>style.visibility</p:attrName>
                                        </p:attrNameLst>
                                      </p:cBhvr>
                                      <p:to>
                                        <p:strVal val="visible"/>
                                      </p:to>
                                    </p:set>
                                    <p:animEffect transition="in" filter="wipe(left)">
                                      <p:cBhvr>
                                        <p:cTn id="28" dur="500"/>
                                        <p:tgtEl>
                                          <p:spTgt spid="1423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2"/>
          <p:cNvSpPr>
            <a:spLocks noGrp="1"/>
          </p:cNvSpPr>
          <p:nvPr>
            <p:ph type="ftr" sz="quarter" idx="11"/>
          </p:nvPr>
        </p:nvSpPr>
        <p:spPr/>
        <p:txBody>
          <a:bodyPr/>
          <a:lstStyle/>
          <a:p>
            <a:pPr>
              <a:defRPr/>
            </a:pPr>
            <a:r>
              <a:rPr lang="el-GR" smtClean="0"/>
              <a:t>Ανιχνευτές Σωματιδίων</a:t>
            </a:r>
            <a:endParaRPr lang="en-US"/>
          </a:p>
        </p:txBody>
      </p:sp>
      <p:sp>
        <p:nvSpPr>
          <p:cNvPr id="9"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AE6B6DC-9A7C-0D40-9E22-D354470749E3}" type="slidenum">
              <a:rPr lang="en-US" sz="1400">
                <a:latin typeface="Arial" charset="0"/>
              </a:rPr>
              <a:pPr/>
              <a:t>57</a:t>
            </a:fld>
            <a:endParaRPr lang="en-US" sz="1400">
              <a:latin typeface="Arial" charset="0"/>
            </a:endParaRPr>
          </a:p>
        </p:txBody>
      </p:sp>
      <p:pic>
        <p:nvPicPr>
          <p:cNvPr id="133124" name="Picture 2"/>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5" name="Text Box 3"/>
          <p:cNvSpPr txBox="1">
            <a:spLocks noChangeArrowheads="1"/>
          </p:cNvSpPr>
          <p:nvPr/>
        </p:nvSpPr>
        <p:spPr bwMode="auto">
          <a:xfrm>
            <a:off x="1143000" y="150813"/>
            <a:ext cx="6889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b="1" u="sng">
                <a:latin typeface="Comic Sans MS" charset="0"/>
              </a:rPr>
              <a:t>Σπινθηριστές</a:t>
            </a:r>
            <a:r>
              <a:rPr lang="en-GB" sz="1800" b="1" u="sng">
                <a:latin typeface="Comic Sans MS" charset="0"/>
              </a:rPr>
              <a:t>		</a:t>
            </a:r>
            <a:r>
              <a:rPr lang="el-GR" sz="1800">
                <a:latin typeface="Comic Sans MS" charset="0"/>
              </a:rPr>
              <a:t>Ανόργανοι</a:t>
            </a:r>
            <a:r>
              <a:rPr lang="en-GB" sz="1800">
                <a:latin typeface="Comic Sans MS" charset="0"/>
              </a:rPr>
              <a:t> </a:t>
            </a:r>
            <a:r>
              <a:rPr lang="el-GR" sz="1800">
                <a:latin typeface="Comic Sans MS" charset="0"/>
              </a:rPr>
              <a:t>Κρυσταλλικοί Σπινθηριστές</a:t>
            </a:r>
            <a:endParaRPr lang="en-GB" sz="1800">
              <a:latin typeface="Comic Sans MS" charset="0"/>
            </a:endParaRPr>
          </a:p>
          <a:p>
            <a:endParaRPr lang="en-GB" sz="1800" b="1" u="sng">
              <a:latin typeface="Comic Sans MS" charset="0"/>
            </a:endParaRPr>
          </a:p>
        </p:txBody>
      </p:sp>
      <p:sp>
        <p:nvSpPr>
          <p:cNvPr id="133126" name="Rectangle 4"/>
          <p:cNvSpPr>
            <a:spLocks noChangeArrowheads="1"/>
          </p:cNvSpPr>
          <p:nvPr/>
        </p:nvSpPr>
        <p:spPr bwMode="auto">
          <a:xfrm>
            <a:off x="304800" y="855663"/>
            <a:ext cx="8458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spAutoFit/>
          </a:bodyPr>
          <a:lstStyle/>
          <a:p>
            <a:r>
              <a:rPr lang="el-GR">
                <a:latin typeface="Comic Sans MS" charset="0"/>
              </a:rPr>
              <a:t>Ο πιο κοινός ανόργανος σπινθηριστής με ευρύτατη χρήση</a:t>
            </a:r>
            <a:r>
              <a:rPr lang="en-GB">
                <a:latin typeface="Comic Sans MS" charset="0"/>
              </a:rPr>
              <a:t> </a:t>
            </a:r>
            <a:r>
              <a:rPr lang="el-GR">
                <a:latin typeface="Comic Sans MS" charset="0"/>
              </a:rPr>
              <a:t>στην έρευνα και τις εφαρμογές είναι το </a:t>
            </a:r>
            <a:r>
              <a:rPr lang="el-GR" b="1">
                <a:solidFill>
                  <a:srgbClr val="0000FF"/>
                </a:solidFill>
                <a:latin typeface="Comic Sans MS" charset="0"/>
              </a:rPr>
              <a:t>Ιωδιούχο Νάτριο</a:t>
            </a:r>
            <a:r>
              <a:rPr lang="en-GB" b="1">
                <a:solidFill>
                  <a:srgbClr val="0000FF"/>
                </a:solidFill>
                <a:latin typeface="Comic Sans MS" charset="0"/>
              </a:rPr>
              <a:t> </a:t>
            </a:r>
            <a:r>
              <a:rPr lang="el-GR">
                <a:latin typeface="Comic Sans MS" charset="0"/>
              </a:rPr>
              <a:t>ενεργοποιημένο με ίχνη</a:t>
            </a:r>
            <a:r>
              <a:rPr lang="en-GB">
                <a:latin typeface="Comic Sans MS" charset="0"/>
              </a:rPr>
              <a:t> </a:t>
            </a:r>
            <a:r>
              <a:rPr lang="el-GR">
                <a:latin typeface="Comic Sans MS" charset="0"/>
              </a:rPr>
              <a:t>Θαλίου</a:t>
            </a:r>
            <a:r>
              <a:rPr lang="en-GB">
                <a:latin typeface="Comic Sans MS" charset="0"/>
              </a:rPr>
              <a:t> </a:t>
            </a:r>
            <a:r>
              <a:rPr lang="en-GB">
                <a:latin typeface="Times New Roman" charset="0"/>
              </a:rPr>
              <a:t>[NaI(Tl)]</a:t>
            </a:r>
            <a:r>
              <a:rPr lang="en-GB">
                <a:latin typeface="Comic Sans MS" charset="0"/>
              </a:rPr>
              <a:t>.</a:t>
            </a:r>
          </a:p>
        </p:txBody>
      </p:sp>
      <p:sp>
        <p:nvSpPr>
          <p:cNvPr id="133127" name="Text Box 5"/>
          <p:cNvSpPr txBox="1">
            <a:spLocks noChangeArrowheads="1"/>
          </p:cNvSpPr>
          <p:nvPr/>
        </p:nvSpPr>
        <p:spPr bwMode="auto">
          <a:xfrm>
            <a:off x="92075" y="1868488"/>
            <a:ext cx="70723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latin typeface="Comic Sans MS" charset="0"/>
              </a:rPr>
              <a:t>Οι Ενεργειακές ζώνες</a:t>
            </a:r>
            <a:r>
              <a:rPr lang="en-GB" sz="1800">
                <a:latin typeface="Comic Sans MS" charset="0"/>
              </a:rPr>
              <a:t> </a:t>
            </a:r>
            <a:r>
              <a:rPr lang="el-GR" sz="1800">
                <a:latin typeface="Comic Sans MS" charset="0"/>
              </a:rPr>
              <a:t>με προσμίξεις σε ενεργοποιημένο κρύσταλλο</a:t>
            </a:r>
            <a:endParaRPr lang="en-GB" sz="1800">
              <a:latin typeface="Comic Sans MS" charset="0"/>
            </a:endParaRPr>
          </a:p>
        </p:txBody>
      </p:sp>
      <p:pic>
        <p:nvPicPr>
          <p:cNvPr id="133128" name="Picture 6"/>
          <p:cNvPicPr>
            <a:picLocks noChangeAspect="1" noChangeArrowheads="1"/>
          </p:cNvPicPr>
          <p:nvPr/>
        </p:nvPicPr>
        <p:blipFill>
          <a:blip r:embed="rId4">
            <a:extLst>
              <a:ext uri="{28A0092B-C50C-407E-A947-70E740481C1C}">
                <a14:useLocalDpi xmlns:a14="http://schemas.microsoft.com/office/drawing/2010/main" val="0"/>
              </a:ext>
            </a:extLst>
          </a:blip>
          <a:srcRect l="6392" r="16647"/>
          <a:stretch>
            <a:fillRect/>
          </a:stretch>
        </p:blipFill>
        <p:spPr bwMode="auto">
          <a:xfrm>
            <a:off x="4821238" y="2471738"/>
            <a:ext cx="4289425" cy="349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2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38" y="2398713"/>
            <a:ext cx="4689475"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3" descr="gpyrforos"/>
          <p:cNvPicPr>
            <a:picLocks noChangeAspect="1" noChangeArrowheads="1"/>
          </p:cNvPicPr>
          <p:nvPr/>
        </p:nvPicPr>
        <p:blipFill>
          <a:blip r:embed="rId6"/>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2"/>
          <p:cNvSpPr>
            <a:spLocks noGrp="1"/>
          </p:cNvSpPr>
          <p:nvPr>
            <p:ph type="ftr" sz="quarter" idx="11"/>
          </p:nvPr>
        </p:nvSpPr>
        <p:spPr/>
        <p:txBody>
          <a:bodyPr/>
          <a:lstStyle/>
          <a:p>
            <a:pPr>
              <a:defRPr/>
            </a:pPr>
            <a:r>
              <a:rPr lang="el-GR" smtClean="0"/>
              <a:t>Ανιχνευτές Σωματιδίων</a:t>
            </a:r>
            <a:endParaRPr lang="en-US"/>
          </a:p>
        </p:txBody>
      </p:sp>
      <p:sp>
        <p:nvSpPr>
          <p:cNvPr id="8"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1D8633E-5B76-7F46-B31F-50FF8AEFF52C}" type="slidenum">
              <a:rPr lang="en-US" sz="1400">
                <a:latin typeface="Arial" charset="0"/>
              </a:rPr>
              <a:pPr/>
              <a:t>58</a:t>
            </a:fld>
            <a:endParaRPr lang="en-US" sz="1400">
              <a:latin typeface="Arial" charset="0"/>
            </a:endParaRPr>
          </a:p>
        </p:txBody>
      </p:sp>
      <p:pic>
        <p:nvPicPr>
          <p:cNvPr id="135172" name="Picture 2"/>
          <p:cNvPicPr>
            <a:picLocks noChangeAspect="1" noChangeArrowheads="1"/>
          </p:cNvPicPr>
          <p:nvPr/>
        </p:nvPicPr>
        <p:blipFill>
          <a:blip r:embed="rId3">
            <a:extLst>
              <a:ext uri="{28A0092B-C50C-407E-A947-70E740481C1C}">
                <a14:useLocalDpi xmlns:a14="http://schemas.microsoft.com/office/drawing/2010/main" val="0"/>
              </a:ext>
            </a:extLst>
          </a:blip>
          <a:srcRect t="3391" r="2881"/>
          <a:stretch>
            <a:fillRect/>
          </a:stretch>
        </p:blipFill>
        <p:spPr bwMode="auto">
          <a:xfrm>
            <a:off x="2520950" y="61913"/>
            <a:ext cx="6597650" cy="678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3" name="Picture 3"/>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4" name="Text Box 4"/>
          <p:cNvSpPr txBox="1">
            <a:spLocks noChangeArrowheads="1"/>
          </p:cNvSpPr>
          <p:nvPr/>
        </p:nvSpPr>
        <p:spPr bwMode="auto">
          <a:xfrm>
            <a:off x="0" y="990600"/>
            <a:ext cx="28575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dirty="0">
                <a:solidFill>
                  <a:srgbClr val="FF3300"/>
                </a:solidFill>
                <a:latin typeface="Comic Sans MS" charset="0"/>
              </a:rPr>
              <a:t>Ταυτοποίηση Σωματίδίων</a:t>
            </a:r>
            <a:r>
              <a:rPr lang="en-US" sz="1800" dirty="0">
                <a:solidFill>
                  <a:srgbClr val="FF3300"/>
                </a:solidFill>
                <a:latin typeface="Comic Sans MS" charset="0"/>
              </a:rPr>
              <a:t> </a:t>
            </a:r>
          </a:p>
          <a:p>
            <a:r>
              <a:rPr lang="el-GR" sz="1800" dirty="0">
                <a:solidFill>
                  <a:srgbClr val="FF3300"/>
                </a:solidFill>
                <a:latin typeface="Comic Sans MS" charset="0"/>
              </a:rPr>
              <a:t>με</a:t>
            </a:r>
            <a:r>
              <a:rPr lang="en-US" sz="1800" dirty="0">
                <a:solidFill>
                  <a:srgbClr val="FF3300"/>
                </a:solidFill>
                <a:latin typeface="Comic Sans MS" charset="0"/>
              </a:rPr>
              <a:t> </a:t>
            </a:r>
          </a:p>
          <a:p>
            <a:r>
              <a:rPr lang="en-US" sz="1800" dirty="0">
                <a:solidFill>
                  <a:srgbClr val="FF3300"/>
                </a:solidFill>
                <a:latin typeface="Comic Sans MS" charset="0"/>
              </a:rPr>
              <a:t>	DELPHI </a:t>
            </a:r>
          </a:p>
          <a:p>
            <a:r>
              <a:rPr lang="en-US" sz="1800" u="sng" dirty="0">
                <a:solidFill>
                  <a:srgbClr val="FF3300"/>
                </a:solidFill>
                <a:latin typeface="Comic Sans MS" charset="0"/>
              </a:rPr>
              <a:t>	TPC</a:t>
            </a:r>
          </a:p>
          <a:p>
            <a:r>
              <a:rPr lang="el-GR" sz="1800" dirty="0">
                <a:solidFill>
                  <a:srgbClr val="FF3300"/>
                </a:solidFill>
                <a:latin typeface="Comic Sans MS" charset="0"/>
              </a:rPr>
              <a:t>και</a:t>
            </a:r>
            <a:endParaRPr lang="en-US" sz="1800" dirty="0">
              <a:solidFill>
                <a:srgbClr val="FF3300"/>
              </a:solidFill>
              <a:latin typeface="Comic Sans MS" charset="0"/>
            </a:endParaRPr>
          </a:p>
          <a:p>
            <a:r>
              <a:rPr lang="en-US" sz="1800" u="sng" dirty="0">
                <a:solidFill>
                  <a:srgbClr val="FF3300"/>
                </a:solidFill>
                <a:latin typeface="Comic Sans MS" charset="0"/>
              </a:rPr>
              <a:t>	</a:t>
            </a:r>
            <a:r>
              <a:rPr lang="en-US" sz="1800" u="sng" dirty="0" err="1">
                <a:solidFill>
                  <a:srgbClr val="FF3300"/>
                </a:solidFill>
                <a:latin typeface="Comic Sans MS" charset="0"/>
              </a:rPr>
              <a:t>RICHes</a:t>
            </a:r>
            <a:endParaRPr lang="en-US" sz="1800" u="sng" dirty="0">
              <a:solidFill>
                <a:srgbClr val="FF3300"/>
              </a:solidFill>
              <a:latin typeface="Comic Sans MS" charset="0"/>
            </a:endParaRPr>
          </a:p>
        </p:txBody>
      </p:sp>
      <p:sp>
        <p:nvSpPr>
          <p:cNvPr id="135175" name="Text Box 5"/>
          <p:cNvSpPr txBox="1">
            <a:spLocks noChangeArrowheads="1"/>
          </p:cNvSpPr>
          <p:nvPr/>
        </p:nvSpPr>
        <p:spPr bwMode="auto">
          <a:xfrm>
            <a:off x="25400" y="3352800"/>
            <a:ext cx="2592388" cy="11604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dirty="0">
                <a:latin typeface="Times" charset="0"/>
              </a:rPr>
              <a:t>Για δεδομένα</a:t>
            </a:r>
            <a:r>
              <a:rPr lang="en-US" sz="1800" dirty="0">
                <a:latin typeface="Times" charset="0"/>
              </a:rPr>
              <a:t>:</a:t>
            </a:r>
          </a:p>
          <a:p>
            <a:r>
              <a:rPr lang="en-US" sz="1800" dirty="0">
                <a:solidFill>
                  <a:schemeClr val="accent2"/>
                </a:solidFill>
                <a:latin typeface="Times" charset="0"/>
              </a:rPr>
              <a:t>	p</a:t>
            </a:r>
            <a:r>
              <a:rPr lang="en-US" sz="1600" dirty="0">
                <a:solidFill>
                  <a:schemeClr val="accent2"/>
                </a:solidFill>
                <a:latin typeface="Times" charset="0"/>
              </a:rPr>
              <a:t> </a:t>
            </a:r>
            <a:r>
              <a:rPr lang="el-GR" sz="1600" dirty="0">
                <a:solidFill>
                  <a:schemeClr val="accent2"/>
                </a:solidFill>
                <a:latin typeface="Times" charset="0"/>
              </a:rPr>
              <a:t>από</a:t>
            </a:r>
            <a:r>
              <a:rPr lang="en-US" sz="1600" dirty="0">
                <a:solidFill>
                  <a:schemeClr val="accent2"/>
                </a:solidFill>
                <a:latin typeface="Times" charset="0"/>
              </a:rPr>
              <a:t> </a:t>
            </a:r>
            <a:r>
              <a:rPr lang="en-US" sz="1600" dirty="0">
                <a:solidFill>
                  <a:schemeClr val="accent2"/>
                </a:solidFill>
                <a:latin typeface="Symbol" charset="0"/>
              </a:rPr>
              <a:t>L 	</a:t>
            </a:r>
          </a:p>
          <a:p>
            <a:r>
              <a:rPr lang="en-US" sz="1600" dirty="0">
                <a:solidFill>
                  <a:srgbClr val="008000"/>
                </a:solidFill>
                <a:latin typeface="Times" charset="0"/>
              </a:rPr>
              <a:t>	K </a:t>
            </a:r>
            <a:r>
              <a:rPr lang="el-GR" sz="1600" dirty="0">
                <a:solidFill>
                  <a:srgbClr val="008000"/>
                </a:solidFill>
                <a:latin typeface="Times" charset="0"/>
              </a:rPr>
              <a:t>από</a:t>
            </a:r>
            <a:r>
              <a:rPr lang="en-US" sz="1600" dirty="0">
                <a:solidFill>
                  <a:srgbClr val="008000"/>
                </a:solidFill>
                <a:latin typeface="Symbol" charset="0"/>
              </a:rPr>
              <a:t> F </a:t>
            </a:r>
            <a:r>
              <a:rPr lang="en-US" sz="1600" dirty="0">
                <a:solidFill>
                  <a:srgbClr val="008000"/>
                </a:solidFill>
                <a:latin typeface="Times" charset="0"/>
              </a:rPr>
              <a:t> D</a:t>
            </a:r>
            <a:r>
              <a:rPr lang="en-US" sz="1800" baseline="30000" dirty="0">
                <a:solidFill>
                  <a:srgbClr val="008000"/>
                </a:solidFill>
                <a:latin typeface="Times" charset="0"/>
              </a:rPr>
              <a:t>*</a:t>
            </a:r>
          </a:p>
          <a:p>
            <a:r>
              <a:rPr lang="en-US" sz="1800" dirty="0">
                <a:solidFill>
                  <a:srgbClr val="FF5050"/>
                </a:solidFill>
                <a:latin typeface="Symbol" charset="0"/>
              </a:rPr>
              <a:t>	p</a:t>
            </a:r>
            <a:r>
              <a:rPr lang="en-US" sz="1600" dirty="0">
                <a:solidFill>
                  <a:srgbClr val="FF5050"/>
                </a:solidFill>
                <a:latin typeface="Times" charset="0"/>
              </a:rPr>
              <a:t> </a:t>
            </a:r>
            <a:r>
              <a:rPr lang="el-GR" sz="1600" dirty="0">
                <a:solidFill>
                  <a:srgbClr val="FF5050"/>
                </a:solidFill>
                <a:latin typeface="Times" charset="0"/>
              </a:rPr>
              <a:t>από</a:t>
            </a:r>
            <a:r>
              <a:rPr lang="en-US" sz="1600" dirty="0">
                <a:solidFill>
                  <a:srgbClr val="FF5050"/>
                </a:solidFill>
                <a:latin typeface="Times" charset="0"/>
              </a:rPr>
              <a:t> </a:t>
            </a:r>
            <a:r>
              <a:rPr lang="en-US" sz="1600" dirty="0" err="1">
                <a:solidFill>
                  <a:srgbClr val="FF5050"/>
                </a:solidFill>
                <a:latin typeface="Times" charset="0"/>
              </a:rPr>
              <a:t>K</a:t>
            </a:r>
            <a:r>
              <a:rPr lang="en-US" sz="1800" baseline="30000" dirty="0" err="1">
                <a:solidFill>
                  <a:srgbClr val="FF5050"/>
                </a:solidFill>
                <a:latin typeface="Times" charset="0"/>
              </a:rPr>
              <a:t>o</a:t>
            </a:r>
            <a:endParaRPr lang="en-US" sz="1600" dirty="0">
              <a:latin typeface="Times" charset="0"/>
            </a:endParaRPr>
          </a:p>
        </p:txBody>
      </p:sp>
      <p:sp>
        <p:nvSpPr>
          <p:cNvPr id="135176" name="Rectangle 6"/>
          <p:cNvSpPr>
            <a:spLocks noChangeArrowheads="1"/>
          </p:cNvSpPr>
          <p:nvPr/>
        </p:nvSpPr>
        <p:spPr bwMode="auto">
          <a:xfrm>
            <a:off x="107950" y="6381750"/>
            <a:ext cx="2930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p>
            <a:r>
              <a:rPr lang="en-US" sz="1000">
                <a:latin typeface="Times New Roman" charset="0"/>
              </a:rPr>
              <a:t>http://delphiwww.cern.ch/delfigs/export/pubdet4.html</a:t>
            </a:r>
          </a:p>
          <a:p>
            <a:r>
              <a:rPr lang="en-US" sz="1000">
                <a:latin typeface="Times New Roman" charset="0"/>
              </a:rPr>
              <a:t>DELPHI, NIM A: 378(1996)57</a:t>
            </a:r>
          </a:p>
        </p:txBody>
      </p:sp>
      <p:pic>
        <p:nvPicPr>
          <p:cNvPr id="9" name="Picture 73" descr="gpyrforos"/>
          <p:cNvPicPr>
            <a:picLocks noChangeAspect="1" noChangeArrowheads="1"/>
          </p:cNvPicPr>
          <p:nvPr/>
        </p:nvPicPr>
        <p:blipFill>
          <a:blip r:embed="rId5"/>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3891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3018743-F904-4346-B098-9347E6350575}" type="slidenum">
              <a:rPr lang="en-US" sz="1200"/>
              <a:pPr/>
              <a:t>6</a:t>
            </a:fld>
            <a:endParaRPr lang="en-US" sz="1200"/>
          </a:p>
        </p:txBody>
      </p:sp>
      <p:sp>
        <p:nvSpPr>
          <p:cNvPr id="38918" name="Rectangle 2"/>
          <p:cNvSpPr>
            <a:spLocks noGrp="1" noChangeArrowheads="1"/>
          </p:cNvSpPr>
          <p:nvPr>
            <p:ph type="title"/>
          </p:nvPr>
        </p:nvSpPr>
        <p:spPr>
          <a:xfrm>
            <a:off x="1143000" y="0"/>
            <a:ext cx="7696200" cy="990600"/>
          </a:xfrm>
        </p:spPr>
        <p:txBody>
          <a:bodyPr/>
          <a:lstStyle/>
          <a:p>
            <a:pPr eaLnBrk="1" hangingPunct="1"/>
            <a:r>
              <a:rPr lang="el-GR" dirty="0">
                <a:latin typeface="Verdana" charset="0"/>
                <a:ea typeface="ＭＳ Ｐゴシック" charset="0"/>
                <a:cs typeface="ＭＳ Ｐゴシック" charset="0"/>
              </a:rPr>
              <a:t>Ιδιότητες Σωματιδίων</a:t>
            </a:r>
            <a:endParaRPr lang="en-US" dirty="0">
              <a:latin typeface="Verdana" charset="0"/>
              <a:ea typeface="ＭＳ Ｐゴシック" charset="0"/>
              <a:cs typeface="ＭＳ Ｐゴシック" charset="0"/>
            </a:endParaRPr>
          </a:p>
        </p:txBody>
      </p:sp>
      <p:sp>
        <p:nvSpPr>
          <p:cNvPr id="11267" name="Rectangle 3"/>
          <p:cNvSpPr>
            <a:spLocks noGrp="1" noChangeArrowheads="1"/>
          </p:cNvSpPr>
          <p:nvPr>
            <p:ph type="body" idx="1"/>
          </p:nvPr>
        </p:nvSpPr>
        <p:spPr/>
        <p:txBody>
          <a:bodyPr/>
          <a:lstStyle/>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Ποιές άλλες ιδιότητες μπορούμε να βρούμε</a:t>
            </a:r>
            <a:r>
              <a:rPr lang="en-US">
                <a:latin typeface="Verdana" charset="0"/>
                <a:ea typeface="ＭＳ Ｐゴシック" charset="0"/>
                <a:cs typeface="ＭＳ Ｐゴシック" charset="0"/>
              </a:rPr>
              <a:t>?</a:t>
            </a:r>
          </a:p>
        </p:txBody>
      </p:sp>
      <p:graphicFrame>
        <p:nvGraphicFramePr>
          <p:cNvPr id="38914" name="Object 2"/>
          <p:cNvGraphicFramePr>
            <a:graphicFrameLocks noChangeAspect="1"/>
          </p:cNvGraphicFramePr>
          <p:nvPr/>
        </p:nvGraphicFramePr>
        <p:xfrm>
          <a:off x="4648200" y="1447800"/>
          <a:ext cx="2324100" cy="1755775"/>
        </p:xfrm>
        <a:graphic>
          <a:graphicData uri="http://schemas.openxmlformats.org/presentationml/2006/ole">
            <mc:AlternateContent xmlns:mc="http://schemas.openxmlformats.org/markup-compatibility/2006">
              <mc:Choice xmlns:v="urn:schemas-microsoft-com:vml" Requires="v">
                <p:oleObj spid="_x0000_s38938" name="Equation" r:id="rId4" imgW="1143000" imgH="863280" progId="Equation.3">
                  <p:embed/>
                </p:oleObj>
              </mc:Choice>
              <mc:Fallback>
                <p:oleObj name="Equation" r:id="rId4" imgW="1143000" imgH="8632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1447800"/>
                        <a:ext cx="2324100" cy="175577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1275" name="Object 3"/>
          <p:cNvGraphicFramePr>
            <a:graphicFrameLocks noChangeAspect="1"/>
          </p:cNvGraphicFramePr>
          <p:nvPr/>
        </p:nvGraphicFramePr>
        <p:xfrm>
          <a:off x="1905000" y="4471988"/>
          <a:ext cx="5410200" cy="1014412"/>
        </p:xfrm>
        <a:graphic>
          <a:graphicData uri="http://schemas.openxmlformats.org/presentationml/2006/ole">
            <mc:AlternateContent xmlns:mc="http://schemas.openxmlformats.org/markup-compatibility/2006">
              <mc:Choice xmlns:v="urn:schemas-microsoft-com:vml" Requires="v">
                <p:oleObj spid="_x0000_s38939" name="Equation" r:id="rId6" imgW="2438280" imgH="457200" progId="Equation.3">
                  <p:embed/>
                </p:oleObj>
              </mc:Choice>
              <mc:Fallback>
                <p:oleObj name="Equation" r:id="rId6" imgW="2438280" imgH="4572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000" y="4471988"/>
                        <a:ext cx="5410200" cy="1014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38920" name="Text Box 12"/>
          <p:cNvSpPr txBox="1">
            <a:spLocks noChangeArrowheads="1"/>
          </p:cNvSpPr>
          <p:nvPr/>
        </p:nvSpPr>
        <p:spPr bwMode="auto">
          <a:xfrm>
            <a:off x="381000" y="1371600"/>
            <a:ext cx="37338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spcBef>
                <a:spcPct val="50000"/>
              </a:spcBef>
            </a:pPr>
            <a:r>
              <a:rPr lang="el-GR" sz="3200"/>
              <a:t>Αν μετρήσουμε την ενέργεια και την ορμή</a:t>
            </a:r>
            <a:endParaRPr lang="en-US" sz="3200"/>
          </a:p>
        </p:txBody>
      </p:sp>
      <p:pic>
        <p:nvPicPr>
          <p:cNvPr id="9" name="Picture 73" descr="gpyrforos"/>
          <p:cNvPicPr>
            <a:picLocks noChangeAspect="1" noChangeArrowheads="1"/>
          </p:cNvPicPr>
          <p:nvPr/>
        </p:nvPicPr>
        <p:blipFill>
          <a:blip r:embed="rId8"/>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267">
                                            <p:txEl>
                                              <p:pRg st="4" end="4"/>
                                            </p:txEl>
                                          </p:spTgt>
                                        </p:tgtEl>
                                        <p:attrNameLst>
                                          <p:attrName>style.visibility</p:attrName>
                                        </p:attrNameLst>
                                      </p:cBhvr>
                                      <p:to>
                                        <p:strVal val="visible"/>
                                      </p:to>
                                    </p:set>
                                    <p:animEffect transition="in" filter="wipe(up)">
                                      <p:cBhvr>
                                        <p:cTn id="7" dur="500"/>
                                        <p:tgtEl>
                                          <p:spTgt spid="11267">
                                            <p:txEl>
                                              <p:pRg st="4" end="4"/>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11275"/>
                                        </p:tgtEl>
                                        <p:attrNameLst>
                                          <p:attrName>style.visibility</p:attrName>
                                        </p:attrNameLst>
                                      </p:cBhvr>
                                      <p:to>
                                        <p:strVal val="visible"/>
                                      </p:to>
                                    </p:set>
                                    <p:animEffect transition="in" filter="wipe(up)">
                                      <p:cBhvr>
                                        <p:cTn id="12" dur="500"/>
                                        <p:tgtEl>
                                          <p:spTgt spid="11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409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F179C5E-4B73-924B-B79A-D9358CD750B8}" type="slidenum">
              <a:rPr lang="en-US" sz="1200"/>
              <a:pPr/>
              <a:t>7</a:t>
            </a:fld>
            <a:endParaRPr lang="en-US" sz="1200"/>
          </a:p>
        </p:txBody>
      </p:sp>
      <p:sp>
        <p:nvSpPr>
          <p:cNvPr id="40964" name="Rectangle 2"/>
          <p:cNvSpPr>
            <a:spLocks noGrp="1" noChangeArrowheads="1"/>
          </p:cNvSpPr>
          <p:nvPr>
            <p:ph type="title"/>
          </p:nvPr>
        </p:nvSpPr>
        <p:spPr>
          <a:xfrm>
            <a:off x="1143000" y="0"/>
            <a:ext cx="7696200" cy="990600"/>
          </a:xfrm>
        </p:spPr>
        <p:txBody>
          <a:bodyPr/>
          <a:lstStyle/>
          <a:p>
            <a:pPr eaLnBrk="1" hangingPunct="1"/>
            <a:r>
              <a:rPr lang="el-GR" dirty="0">
                <a:latin typeface="Verdana" charset="0"/>
                <a:ea typeface="ＭＳ Ｐゴシック" charset="0"/>
                <a:cs typeface="ＭＳ Ｐゴシック" charset="0"/>
              </a:rPr>
              <a:t>Ιδιότητες Σωματιδίων</a:t>
            </a:r>
            <a:endParaRPr lang="en-US" dirty="0">
              <a:latin typeface="Verdana" charset="0"/>
              <a:ea typeface="ＭＳ Ｐゴシック" charset="0"/>
              <a:cs typeface="ＭＳ Ｐゴシック" charset="0"/>
            </a:endParaRPr>
          </a:p>
        </p:txBody>
      </p:sp>
      <p:sp>
        <p:nvSpPr>
          <p:cNvPr id="12291" name="Rectangle 3"/>
          <p:cNvSpPr>
            <a:spLocks noGrp="1" noChangeArrowheads="1"/>
          </p:cNvSpPr>
          <p:nvPr>
            <p:ph type="body" idx="1"/>
          </p:nvPr>
        </p:nvSpPr>
        <p:spPr/>
        <p:txBody>
          <a:bodyPr/>
          <a:lstStyle/>
          <a:p>
            <a:pPr eaLnBrk="1" hangingPunct="1"/>
            <a:r>
              <a:rPr lang="el-GR">
                <a:latin typeface="Verdana" charset="0"/>
                <a:ea typeface="ＭＳ Ｐゴシック" charset="0"/>
                <a:cs typeface="ＭＳ Ｐゴシック" charset="0"/>
              </a:rPr>
              <a:t>φορτίο</a:t>
            </a:r>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endParaRPr lang="en-US">
              <a:latin typeface="Verdana" charset="0"/>
              <a:ea typeface="ＭＳ Ｐゴシック" charset="0"/>
              <a:cs typeface="ＭＳ Ｐゴシック" charset="0"/>
            </a:endParaRPr>
          </a:p>
          <a:p>
            <a:pPr eaLnBrk="1" hangingPunct="1"/>
            <a:r>
              <a:rPr lang="el-GR">
                <a:latin typeface="Verdana" charset="0"/>
                <a:ea typeface="ＭＳ Ｐゴシック" charset="0"/>
                <a:cs typeface="ＭＳ Ｐゴシック" charset="0"/>
              </a:rPr>
              <a:t>Χρόνος ζωής</a:t>
            </a:r>
            <a:endParaRPr lang="en-US">
              <a:latin typeface="Verdana" charset="0"/>
              <a:ea typeface="ＭＳ Ｐゴシック" charset="0"/>
              <a:cs typeface="ＭＳ Ｐゴシック" charset="0"/>
            </a:endParaRPr>
          </a:p>
        </p:txBody>
      </p:sp>
      <p:pic>
        <p:nvPicPr>
          <p:cNvPr id="12293" name="Picture 5" descr="Det_Mag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666875"/>
            <a:ext cx="2609850" cy="305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Oval 6"/>
          <p:cNvSpPr>
            <a:spLocks noChangeArrowheads="1"/>
          </p:cNvSpPr>
          <p:nvPr/>
        </p:nvSpPr>
        <p:spPr bwMode="auto">
          <a:xfrm>
            <a:off x="2133600" y="5486400"/>
            <a:ext cx="381000" cy="381000"/>
          </a:xfrm>
          <a:prstGeom prst="ellipse">
            <a:avLst/>
          </a:prstGeom>
          <a:solidFill>
            <a:schemeClr val="accent1"/>
          </a:solidFill>
          <a:ln w="9525">
            <a:solidFill>
              <a:schemeClr val="tx1"/>
            </a:solidFill>
            <a:miter lim="800000"/>
            <a:headEnd/>
            <a:tailEnd/>
          </a:ln>
        </p:spPr>
        <p:txBody>
          <a:bodyPr wrap="none" anchor="ctr"/>
          <a:lstStyle/>
          <a:p>
            <a:endParaRPr lang="en-US"/>
          </a:p>
        </p:txBody>
      </p:sp>
      <p:sp>
        <p:nvSpPr>
          <p:cNvPr id="12295" name="Line 7"/>
          <p:cNvSpPr>
            <a:spLocks noChangeShapeType="1"/>
          </p:cNvSpPr>
          <p:nvPr/>
        </p:nvSpPr>
        <p:spPr bwMode="auto">
          <a:xfrm>
            <a:off x="2286000" y="6248400"/>
            <a:ext cx="2286000" cy="0"/>
          </a:xfrm>
          <a:prstGeom prst="line">
            <a:avLst/>
          </a:prstGeom>
          <a:noFill/>
          <a:ln w="28575">
            <a:solidFill>
              <a:schemeClr val="tx1"/>
            </a:solidFill>
            <a:miter lim="800000"/>
            <a:headEnd/>
            <a:tailEnd type="arrow" w="med" len="med"/>
          </a:ln>
          <a:extLst>
            <a:ext uri="{909E8E84-426E-40dd-AFC4-6F175D3DCCD1}">
              <a14:hiddenFill xmlns:a14="http://schemas.microsoft.com/office/drawing/2010/main">
                <a:noFill/>
              </a14:hiddenFill>
            </a:ext>
          </a:extLst>
        </p:spPr>
        <p:txBody>
          <a:bodyPr wrap="none"/>
          <a:lstStyle/>
          <a:p>
            <a:endParaRPr lang="en-US"/>
          </a:p>
        </p:txBody>
      </p:sp>
      <p:sp>
        <p:nvSpPr>
          <p:cNvPr id="12296" name="Oval 8"/>
          <p:cNvSpPr>
            <a:spLocks noChangeArrowheads="1"/>
          </p:cNvSpPr>
          <p:nvPr/>
        </p:nvSpPr>
        <p:spPr bwMode="auto">
          <a:xfrm>
            <a:off x="4419600" y="5486400"/>
            <a:ext cx="381000" cy="381000"/>
          </a:xfrm>
          <a:prstGeom prst="ellipse">
            <a:avLst/>
          </a:prstGeom>
          <a:solidFill>
            <a:schemeClr val="accent1"/>
          </a:solidFill>
          <a:ln w="9525">
            <a:solidFill>
              <a:schemeClr val="tx1"/>
            </a:solidFill>
            <a:miter lim="800000"/>
            <a:headEnd/>
            <a:tailEnd/>
          </a:ln>
        </p:spPr>
        <p:txBody>
          <a:bodyPr wrap="none" anchor="ctr"/>
          <a:lstStyle/>
          <a:p>
            <a:endParaRPr lang="en-US"/>
          </a:p>
        </p:txBody>
      </p:sp>
      <p:sp>
        <p:nvSpPr>
          <p:cNvPr id="12298" name="Oval 10"/>
          <p:cNvSpPr>
            <a:spLocks noChangeArrowheads="1"/>
          </p:cNvSpPr>
          <p:nvPr/>
        </p:nvSpPr>
        <p:spPr bwMode="auto">
          <a:xfrm>
            <a:off x="4419600" y="5486400"/>
            <a:ext cx="381000" cy="381000"/>
          </a:xfrm>
          <a:prstGeom prst="ellipse">
            <a:avLst/>
          </a:prstGeom>
          <a:solidFill>
            <a:schemeClr val="accent1"/>
          </a:solidFill>
          <a:ln w="9525">
            <a:solidFill>
              <a:schemeClr val="tx1"/>
            </a:solidFill>
            <a:miter lim="800000"/>
            <a:headEnd/>
            <a:tailEnd/>
          </a:ln>
        </p:spPr>
        <p:txBody>
          <a:bodyPr wrap="none" anchor="ctr"/>
          <a:lstStyle/>
          <a:p>
            <a:endParaRPr lang="en-US"/>
          </a:p>
        </p:txBody>
      </p:sp>
      <p:pic>
        <p:nvPicPr>
          <p:cNvPr id="11" name="Picture 73" descr="gpyrforos"/>
          <p:cNvPicPr>
            <a:picLocks noChangeAspect="1" noChangeArrowheads="1"/>
          </p:cNvPicPr>
          <p:nvPr/>
        </p:nvPicPr>
        <p:blipFill>
          <a:blip r:embed="rId4"/>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1000"/>
                                        <p:tgtEl>
                                          <p:spTgt spid="12291">
                                            <p:txEl>
                                              <p:pRg st="0" end="0"/>
                                            </p:txEl>
                                          </p:spTgt>
                                        </p:tgtEl>
                                      </p:cBhvr>
                                    </p:animEffect>
                                  </p:childTnLst>
                                </p:cTn>
                              </p:par>
                            </p:childTnLst>
                          </p:cTn>
                        </p:par>
                        <p:par>
                          <p:cTn id="8" fill="hold" nodeType="afterGroup">
                            <p:stCondLst>
                              <p:cond delay="1000"/>
                            </p:stCondLst>
                            <p:childTnLst>
                              <p:par>
                                <p:cTn id="9" presetID="22" presetClass="entr" presetSubtype="8" fill="hold" nodeType="afterEffect">
                                  <p:stCondLst>
                                    <p:cond delay="0"/>
                                  </p:stCondLst>
                                  <p:childTnLst>
                                    <p:set>
                                      <p:cBhvr>
                                        <p:cTn id="10" dur="1" fill="hold">
                                          <p:stCondLst>
                                            <p:cond delay="0"/>
                                          </p:stCondLst>
                                        </p:cTn>
                                        <p:tgtEl>
                                          <p:spTgt spid="12293"/>
                                        </p:tgtEl>
                                        <p:attrNameLst>
                                          <p:attrName>style.visibility</p:attrName>
                                        </p:attrNameLst>
                                      </p:cBhvr>
                                      <p:to>
                                        <p:strVal val="visible"/>
                                      </p:to>
                                    </p:set>
                                    <p:animEffect transition="in" filter="wipe(left)">
                                      <p:cBhvr>
                                        <p:cTn id="11" dur="1000"/>
                                        <p:tgtEl>
                                          <p:spTgt spid="1229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291">
                                            <p:txEl>
                                              <p:pRg st="5" end="5"/>
                                            </p:txEl>
                                          </p:spTgt>
                                        </p:tgtEl>
                                        <p:attrNameLst>
                                          <p:attrName>style.visibility</p:attrName>
                                        </p:attrNameLst>
                                      </p:cBhvr>
                                      <p:to>
                                        <p:strVal val="visible"/>
                                      </p:to>
                                    </p:set>
                                    <p:animEffect transition="in" filter="fade">
                                      <p:cBhvr>
                                        <p:cTn id="16" dur="1000"/>
                                        <p:tgtEl>
                                          <p:spTgt spid="12291">
                                            <p:txEl>
                                              <p:pRg st="5" end="5"/>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63" presetClass="path" presetSubtype="0" accel="50000" decel="50000" fill="hold" grpId="0" nodeType="clickEffect">
                                  <p:stCondLst>
                                    <p:cond delay="0"/>
                                  </p:stCondLst>
                                  <p:childTnLst>
                                    <p:animMotion origin="layout" path="M 0.0 0.0  L 0.25 0.0  E" pathEditMode="fixed" ptsTypes="">
                                      <p:cBhvr>
                                        <p:cTn id="20" dur="2000" fill="hold"/>
                                        <p:tgtEl>
                                          <p:spTgt spid="12294"/>
                                        </p:tgtEl>
                                        <p:attrNameLst>
                                          <p:attrName>ppt_x</p:attrName>
                                          <p:attrName>ppt_y</p:attrName>
                                        </p:attrNameLst>
                                      </p:cBhvr>
                                    </p:animMotion>
                                  </p:childTnLst>
                                </p:cTn>
                              </p:par>
                            </p:childTnLst>
                          </p:cTn>
                        </p:par>
                        <p:par>
                          <p:cTn id="21" fill="hold" nodeType="afterGroup">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2295"/>
                                        </p:tgtEl>
                                        <p:attrNameLst>
                                          <p:attrName>style.visibility</p:attrName>
                                        </p:attrNameLst>
                                      </p:cBhvr>
                                      <p:to>
                                        <p:strVal val="visible"/>
                                      </p:to>
                                    </p:set>
                                    <p:animEffect transition="in" filter="fade">
                                      <p:cBhvr>
                                        <p:cTn id="24" dur="500"/>
                                        <p:tgtEl>
                                          <p:spTgt spid="12295"/>
                                        </p:tgtEl>
                                      </p:cBhvr>
                                    </p:animEffect>
                                  </p:childTnLst>
                                </p:cTn>
                              </p:par>
                            </p:childTnLst>
                          </p:cTn>
                        </p:par>
                        <p:par>
                          <p:cTn id="25" fill="hold" nodeType="afterGroup">
                            <p:stCondLst>
                              <p:cond delay="2500"/>
                            </p:stCondLst>
                            <p:childTnLst>
                              <p:par>
                                <p:cTn id="26" presetID="1" presetClass="exit" presetSubtype="0" fill="hold" grpId="1" nodeType="afterEffect">
                                  <p:stCondLst>
                                    <p:cond delay="0"/>
                                  </p:stCondLst>
                                  <p:childTnLst>
                                    <p:set>
                                      <p:cBhvr>
                                        <p:cTn id="27" dur="1" fill="hold">
                                          <p:stCondLst>
                                            <p:cond delay="0"/>
                                          </p:stCondLst>
                                        </p:cTn>
                                        <p:tgtEl>
                                          <p:spTgt spid="12294"/>
                                        </p:tgtEl>
                                        <p:attrNameLst>
                                          <p:attrName>style.visibility</p:attrName>
                                        </p:attrNameLst>
                                      </p:cBhvr>
                                      <p:to>
                                        <p:strVal val="hidden"/>
                                      </p:to>
                                    </p:set>
                                  </p:childTnLst>
                                </p:cTn>
                              </p:par>
                            </p:childTnLst>
                          </p:cTn>
                        </p:par>
                        <p:par>
                          <p:cTn id="28" fill="hold" nodeType="afterGroup">
                            <p:stCondLst>
                              <p:cond delay="2500"/>
                            </p:stCondLst>
                            <p:childTnLst>
                              <p:par>
                                <p:cTn id="29" presetID="1" presetClass="entr" presetSubtype="0" fill="hold" grpId="0" nodeType="afterEffect">
                                  <p:stCondLst>
                                    <p:cond delay="0"/>
                                  </p:stCondLst>
                                  <p:childTnLst>
                                    <p:set>
                                      <p:cBhvr>
                                        <p:cTn id="30" dur="1" fill="hold">
                                          <p:stCondLst>
                                            <p:cond delay="0"/>
                                          </p:stCondLst>
                                        </p:cTn>
                                        <p:tgtEl>
                                          <p:spTgt spid="12296"/>
                                        </p:tgtEl>
                                        <p:attrNameLst>
                                          <p:attrName>style.visibility</p:attrName>
                                        </p:attrNameLst>
                                      </p:cBhvr>
                                      <p:to>
                                        <p:strVal val="visible"/>
                                      </p:to>
                                    </p:set>
                                  </p:childTnLst>
                                </p:cTn>
                              </p:par>
                              <p:par>
                                <p:cTn id="31" presetID="56" presetClass="path" presetSubtype="0" accel="50000" decel="50000" fill="hold" grpId="1" nodeType="withEffect">
                                  <p:stCondLst>
                                    <p:cond delay="0"/>
                                  </p:stCondLst>
                                  <p:childTnLst>
                                    <p:animMotion origin="layout" path="M 3.33333E-6 -2.0259E-6 L 0.07916 -0.10546 " pathEditMode="relative" rAng="0" ptsTypes="AA">
                                      <p:cBhvr>
                                        <p:cTn id="32" dur="1000" fill="hold"/>
                                        <p:tgtEl>
                                          <p:spTgt spid="12296"/>
                                        </p:tgtEl>
                                        <p:attrNameLst>
                                          <p:attrName>ppt_x</p:attrName>
                                          <p:attrName>ppt_y</p:attrName>
                                        </p:attrNameLst>
                                      </p:cBhvr>
                                      <p:rCtr x="3958" y="-5273"/>
                                    </p:animMotion>
                                  </p:childTnLst>
                                </p:cTn>
                              </p:par>
                              <p:par>
                                <p:cTn id="33" presetID="1" presetClass="entr" presetSubtype="0" fill="hold" grpId="0" nodeType="withEffect">
                                  <p:stCondLst>
                                    <p:cond delay="0"/>
                                  </p:stCondLst>
                                  <p:childTnLst>
                                    <p:set>
                                      <p:cBhvr>
                                        <p:cTn id="34" dur="1" fill="hold">
                                          <p:stCondLst>
                                            <p:cond delay="0"/>
                                          </p:stCondLst>
                                        </p:cTn>
                                        <p:tgtEl>
                                          <p:spTgt spid="12298"/>
                                        </p:tgtEl>
                                        <p:attrNameLst>
                                          <p:attrName>style.visibility</p:attrName>
                                        </p:attrNameLst>
                                      </p:cBhvr>
                                      <p:to>
                                        <p:strVal val="visible"/>
                                      </p:to>
                                    </p:set>
                                  </p:childTnLst>
                                </p:cTn>
                              </p:par>
                              <p:par>
                                <p:cTn id="35" presetID="56" presetClass="path" presetSubtype="0" accel="50000" decel="50000" fill="hold" grpId="1" nodeType="withEffect">
                                  <p:stCondLst>
                                    <p:cond delay="0"/>
                                  </p:stCondLst>
                                  <p:childTnLst>
                                    <p:animMotion origin="layout" path="M 3.33333E-6 -2.0259E-6 L 0.07916 0.09436 " pathEditMode="relative" rAng="0" ptsTypes="AA">
                                      <p:cBhvr>
                                        <p:cTn id="36" dur="1000" fill="hold"/>
                                        <p:tgtEl>
                                          <p:spTgt spid="12298"/>
                                        </p:tgtEl>
                                        <p:attrNameLst>
                                          <p:attrName>ppt_x</p:attrName>
                                          <p:attrName>ppt_y</p:attrName>
                                        </p:attrNameLst>
                                      </p:cBhvr>
                                      <p:rCtr x="3958" y="471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P spid="12294" grpId="0" animBg="1"/>
      <p:bldP spid="12294" grpId="1" animBg="1"/>
      <p:bldP spid="12295" grpId="0" animBg="1"/>
      <p:bldP spid="12296" grpId="0" animBg="1"/>
      <p:bldP spid="12296" grpId="1" animBg="1"/>
      <p:bldP spid="12298" grpId="0" animBg="1"/>
      <p:bldP spid="12298"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430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1041998-3FF5-F24A-84D1-E66061FA25B3}" type="slidenum">
              <a:rPr lang="en-US" sz="1200"/>
              <a:pPr/>
              <a:t>8</a:t>
            </a:fld>
            <a:endParaRPr lang="en-US" sz="1200"/>
          </a:p>
        </p:txBody>
      </p:sp>
      <p:sp>
        <p:nvSpPr>
          <p:cNvPr id="43014" name="Rectangle 2"/>
          <p:cNvSpPr>
            <a:spLocks noGrp="1" noChangeArrowheads="1"/>
          </p:cNvSpPr>
          <p:nvPr>
            <p:ph type="title"/>
          </p:nvPr>
        </p:nvSpPr>
        <p:spPr>
          <a:xfrm>
            <a:off x="609600" y="0"/>
            <a:ext cx="8229600" cy="990600"/>
          </a:xfrm>
        </p:spPr>
        <p:txBody>
          <a:bodyPr/>
          <a:lstStyle/>
          <a:p>
            <a:pPr eaLnBrk="1" hangingPunct="1"/>
            <a:r>
              <a:rPr lang="el-GR" sz="3000" dirty="0">
                <a:latin typeface="Verdana" charset="0"/>
                <a:ea typeface="ＭＳ Ｐゴシック" charset="0"/>
                <a:cs typeface="ＭＳ Ｐゴシック" charset="0"/>
              </a:rPr>
              <a:t>Μέτρηση των</a:t>
            </a:r>
            <a:r>
              <a:rPr lang="en-US" sz="3000" dirty="0">
                <a:latin typeface="Verdana" charset="0"/>
                <a:ea typeface="ＭＳ Ｐゴシック" charset="0"/>
                <a:cs typeface="ＭＳ Ｐゴシック" charset="0"/>
              </a:rPr>
              <a:t> </a:t>
            </a:r>
            <a:r>
              <a:rPr lang="el-GR" sz="3000" dirty="0">
                <a:latin typeface="Verdana" charset="0"/>
                <a:ea typeface="ＭＳ Ｐゴシック" charset="0"/>
                <a:cs typeface="ＭＳ Ｐゴシック" charset="0"/>
              </a:rPr>
              <a:t>Ιδιοτήτων των Σωματιδίων</a:t>
            </a:r>
            <a:endParaRPr lang="en-US" sz="3000" dirty="0">
              <a:latin typeface="Verdana" charset="0"/>
              <a:ea typeface="ＭＳ Ｐゴシック" charset="0"/>
              <a:cs typeface="ＭＳ Ｐゴシック" charset="0"/>
            </a:endParaRPr>
          </a:p>
        </p:txBody>
      </p:sp>
      <p:sp>
        <p:nvSpPr>
          <p:cNvPr id="13315" name="Rectangle 3"/>
          <p:cNvSpPr>
            <a:spLocks noGrp="1" noChangeArrowheads="1"/>
          </p:cNvSpPr>
          <p:nvPr>
            <p:ph type="body" idx="1"/>
          </p:nvPr>
        </p:nvSpPr>
        <p:spPr>
          <a:xfrm>
            <a:off x="301625" y="1825625"/>
            <a:ext cx="8540750" cy="4803775"/>
          </a:xfrm>
        </p:spPr>
        <p:txBody>
          <a:bodyPr/>
          <a:lstStyle/>
          <a:p>
            <a:pPr eaLnBrk="1" hangingPunct="1">
              <a:lnSpc>
                <a:spcPct val="90000"/>
              </a:lnSpc>
            </a:pPr>
            <a:r>
              <a:rPr lang="el-GR">
                <a:latin typeface="Verdana" charset="0"/>
                <a:ea typeface="ＭＳ Ｐゴシック" charset="0"/>
                <a:cs typeface="ＭＳ Ｐゴシック" charset="0"/>
              </a:rPr>
              <a:t>ορμή</a:t>
            </a: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endParaRPr lang="en-US">
              <a:latin typeface="Verdana" charset="0"/>
              <a:ea typeface="ＭＳ Ｐゴシック" charset="0"/>
              <a:cs typeface="ＭＳ Ｐゴシック" charset="0"/>
            </a:endParaRPr>
          </a:p>
          <a:p>
            <a:pPr eaLnBrk="1" hangingPunct="1">
              <a:lnSpc>
                <a:spcPct val="90000"/>
              </a:lnSpc>
            </a:pPr>
            <a:r>
              <a:rPr lang="el-GR">
                <a:latin typeface="Verdana" charset="0"/>
                <a:ea typeface="ＭＳ Ｐゴシック" charset="0"/>
                <a:cs typeface="ＭＳ Ｐゴシック" charset="0"/>
              </a:rPr>
              <a:t>ταχύτητα</a:t>
            </a:r>
            <a:endParaRPr lang="en-US">
              <a:latin typeface="Verdana" charset="0"/>
              <a:ea typeface="ＭＳ Ｐゴシック" charset="0"/>
              <a:cs typeface="ＭＳ Ｐゴシック" charset="0"/>
            </a:endParaRPr>
          </a:p>
          <a:p>
            <a:pPr eaLnBrk="1" hangingPunct="1">
              <a:lnSpc>
                <a:spcPct val="90000"/>
              </a:lnSpc>
              <a:buFont typeface="Wingdings" charset="0"/>
              <a:buNone/>
            </a:pPr>
            <a:r>
              <a:rPr lang="en-US">
                <a:latin typeface="Verdana" charset="0"/>
                <a:ea typeface="ＭＳ Ｐゴシック" charset="0"/>
                <a:cs typeface="ＭＳ Ｐゴシック" charset="0"/>
              </a:rPr>
              <a:t>			- </a:t>
            </a:r>
            <a:r>
              <a:rPr lang="el-GR">
                <a:latin typeface="Verdana" charset="0"/>
                <a:ea typeface="ＭＳ Ｐゴシック" charset="0"/>
                <a:cs typeface="ＭＳ Ｐゴシック" charset="0"/>
              </a:rPr>
              <a:t>χρόνος πτήσης</a:t>
            </a:r>
            <a:r>
              <a:rPr lang="en-US">
                <a:latin typeface="Verdana" charset="0"/>
                <a:ea typeface="ＭＳ Ｐゴシック" charset="0"/>
                <a:cs typeface="ＭＳ Ｐゴシック" charset="0"/>
              </a:rPr>
              <a:t/>
            </a:r>
            <a:br>
              <a:rPr lang="en-US">
                <a:latin typeface="Verdana" charset="0"/>
                <a:ea typeface="ＭＳ Ｐゴシック" charset="0"/>
                <a:cs typeface="ＭＳ Ｐゴシック" charset="0"/>
              </a:rPr>
            </a:br>
            <a:r>
              <a:rPr lang="en-US">
                <a:latin typeface="Verdana" charset="0"/>
                <a:ea typeface="ＭＳ Ｐゴシック" charset="0"/>
                <a:cs typeface="ＭＳ Ｐゴシック" charset="0"/>
              </a:rPr>
              <a:t>		- RICH</a:t>
            </a:r>
            <a:r>
              <a:rPr lang="el-GR">
                <a:latin typeface="Verdana" charset="0"/>
                <a:ea typeface="ＭＳ Ｐゴシック" charset="0"/>
                <a:cs typeface="ＭＳ Ｐゴシック" charset="0"/>
              </a:rPr>
              <a:t> (</a:t>
            </a:r>
            <a:r>
              <a:rPr lang="en-US">
                <a:latin typeface="Verdana" charset="0"/>
                <a:ea typeface="ＭＳ Ｐゴシック" charset="0"/>
                <a:cs typeface="ＭＳ Ｐゴシック" charset="0"/>
              </a:rPr>
              <a:t>Ring Cherenkov Imaging)</a:t>
            </a:r>
          </a:p>
          <a:p>
            <a:pPr eaLnBrk="1" hangingPunct="1">
              <a:lnSpc>
                <a:spcPct val="90000"/>
              </a:lnSpc>
            </a:pPr>
            <a:r>
              <a:rPr lang="el-GR">
                <a:latin typeface="Verdana" charset="0"/>
                <a:ea typeface="ＭＳ Ｐゴシック" charset="0"/>
                <a:cs typeface="ＭＳ Ｐゴシック" charset="0"/>
              </a:rPr>
              <a:t>ενέργεια</a:t>
            </a:r>
            <a:endParaRPr lang="en-US">
              <a:latin typeface="Verdana" charset="0"/>
              <a:ea typeface="ＭＳ Ｐゴシック" charset="0"/>
              <a:cs typeface="ＭＳ Ｐゴシック" charset="0"/>
            </a:endParaRPr>
          </a:p>
          <a:p>
            <a:pPr eaLnBrk="1" hangingPunct="1">
              <a:lnSpc>
                <a:spcPct val="90000"/>
              </a:lnSpc>
              <a:buFont typeface="Wingdings" charset="0"/>
              <a:buNone/>
            </a:pPr>
            <a:r>
              <a:rPr lang="en-US">
                <a:latin typeface="Verdana" charset="0"/>
                <a:ea typeface="ＭＳ Ｐゴシック" charset="0"/>
                <a:cs typeface="ＭＳ Ｐゴシック" charset="0"/>
              </a:rPr>
              <a:t>			- </a:t>
            </a:r>
            <a:r>
              <a:rPr lang="el-GR">
                <a:latin typeface="Verdana" charset="0"/>
                <a:ea typeface="ＭＳ Ｐゴシック" charset="0"/>
                <a:cs typeface="ＭＳ Ｐゴシック" charset="0"/>
              </a:rPr>
              <a:t>θερμιδόμετρο</a:t>
            </a:r>
            <a:endParaRPr lang="en-US">
              <a:latin typeface="Verdana" charset="0"/>
              <a:ea typeface="ＭＳ Ｐゴシック" charset="0"/>
              <a:cs typeface="ＭＳ Ｐゴシック" charset="0"/>
            </a:endParaRPr>
          </a:p>
        </p:txBody>
      </p:sp>
      <p:pic>
        <p:nvPicPr>
          <p:cNvPr id="13316" name="Picture 4" descr="Det_Mag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825625"/>
            <a:ext cx="149542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317" name="Object 2"/>
          <p:cNvGraphicFramePr>
            <a:graphicFrameLocks noChangeAspect="1"/>
          </p:cNvGraphicFramePr>
          <p:nvPr/>
        </p:nvGraphicFramePr>
        <p:xfrm>
          <a:off x="5029200" y="1825625"/>
          <a:ext cx="3394075" cy="754063"/>
        </p:xfrm>
        <a:graphic>
          <a:graphicData uri="http://schemas.openxmlformats.org/presentationml/2006/ole">
            <mc:AlternateContent xmlns:mc="http://schemas.openxmlformats.org/markup-compatibility/2006">
              <mc:Choice xmlns:v="urn:schemas-microsoft-com:vml" Requires="v">
                <p:oleObj spid="_x0000_s43034" name="Equation" r:id="rId5" imgW="1143000" imgH="253800" progId="Equation.3">
                  <p:embed/>
                </p:oleObj>
              </mc:Choice>
              <mc:Fallback>
                <p:oleObj name="Equation" r:id="rId5" imgW="1143000" imgH="253800"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1825625"/>
                        <a:ext cx="3394075" cy="75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3318" name="Object 3"/>
          <p:cNvGraphicFramePr>
            <a:graphicFrameLocks noChangeAspect="1"/>
          </p:cNvGraphicFramePr>
          <p:nvPr/>
        </p:nvGraphicFramePr>
        <p:xfrm>
          <a:off x="5029200" y="2740025"/>
          <a:ext cx="3848100" cy="754063"/>
        </p:xfrm>
        <a:graphic>
          <a:graphicData uri="http://schemas.openxmlformats.org/presentationml/2006/ole">
            <mc:AlternateContent xmlns:mc="http://schemas.openxmlformats.org/markup-compatibility/2006">
              <mc:Choice xmlns:v="urn:schemas-microsoft-com:vml" Requires="v">
                <p:oleObj spid="_x0000_s43035" name="Equation" r:id="rId7" imgW="1295280" imgH="253800" progId="Equation.3">
                  <p:embed/>
                </p:oleObj>
              </mc:Choice>
              <mc:Fallback>
                <p:oleObj name="Equation" r:id="rId7" imgW="1295280" imgH="253800" progId="Equation.3">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9200" y="2740025"/>
                        <a:ext cx="3848100" cy="75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9" name="Picture 73" descr="gpyrforos"/>
          <p:cNvPicPr>
            <a:picLocks noChangeAspect="1" noChangeArrowheads="1"/>
          </p:cNvPicPr>
          <p:nvPr/>
        </p:nvPicPr>
        <p:blipFill>
          <a:blip r:embed="rId9"/>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1000"/>
                                        <p:tgtEl>
                                          <p:spTgt spid="133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3316"/>
                                        </p:tgtEl>
                                        <p:attrNameLst>
                                          <p:attrName>style.visibility</p:attrName>
                                        </p:attrNameLst>
                                      </p:cBhvr>
                                      <p:to>
                                        <p:strVal val="visible"/>
                                      </p:to>
                                    </p:set>
                                    <p:animEffect transition="in" filter="fade">
                                      <p:cBhvr>
                                        <p:cTn id="12" dur="2000"/>
                                        <p:tgtEl>
                                          <p:spTgt spid="1331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3317"/>
                                        </p:tgtEl>
                                        <p:attrNameLst>
                                          <p:attrName>style.visibility</p:attrName>
                                        </p:attrNameLst>
                                      </p:cBhvr>
                                      <p:to>
                                        <p:strVal val="visible"/>
                                      </p:to>
                                    </p:set>
                                    <p:animEffect transition="in" filter="wipe(left)">
                                      <p:cBhvr>
                                        <p:cTn id="17" dur="500"/>
                                        <p:tgtEl>
                                          <p:spTgt spid="1331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3318"/>
                                        </p:tgtEl>
                                        <p:attrNameLst>
                                          <p:attrName>style.visibility</p:attrName>
                                        </p:attrNameLst>
                                      </p:cBhvr>
                                      <p:to>
                                        <p:strVal val="visible"/>
                                      </p:to>
                                    </p:set>
                                    <p:animEffect transition="in" filter="wipe(left)">
                                      <p:cBhvr>
                                        <p:cTn id="22" dur="500"/>
                                        <p:tgtEl>
                                          <p:spTgt spid="1331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315">
                                            <p:txEl>
                                              <p:pRg st="4" end="4"/>
                                            </p:txEl>
                                          </p:spTgt>
                                        </p:tgtEl>
                                        <p:attrNameLst>
                                          <p:attrName>style.visibility</p:attrName>
                                        </p:attrNameLst>
                                      </p:cBhvr>
                                      <p:to>
                                        <p:strVal val="visible"/>
                                      </p:to>
                                    </p:set>
                                    <p:animEffect transition="in" filter="fade">
                                      <p:cBhvr>
                                        <p:cTn id="27" dur="1000"/>
                                        <p:tgtEl>
                                          <p:spTgt spid="1331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315">
                                            <p:txEl>
                                              <p:pRg st="5" end="5"/>
                                            </p:txEl>
                                          </p:spTgt>
                                        </p:tgtEl>
                                        <p:attrNameLst>
                                          <p:attrName>style.visibility</p:attrName>
                                        </p:attrNameLst>
                                      </p:cBhvr>
                                      <p:to>
                                        <p:strVal val="visible"/>
                                      </p:to>
                                    </p:set>
                                    <p:animEffect transition="in" filter="fade">
                                      <p:cBhvr>
                                        <p:cTn id="32" dur="1000"/>
                                        <p:tgtEl>
                                          <p:spTgt spid="13315">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315">
                                            <p:txEl>
                                              <p:pRg st="6" end="6"/>
                                            </p:txEl>
                                          </p:spTgt>
                                        </p:tgtEl>
                                        <p:attrNameLst>
                                          <p:attrName>style.visibility</p:attrName>
                                        </p:attrNameLst>
                                      </p:cBhvr>
                                      <p:to>
                                        <p:strVal val="visible"/>
                                      </p:to>
                                    </p:set>
                                    <p:animEffect transition="in" filter="fade">
                                      <p:cBhvr>
                                        <p:cTn id="37" dur="1000"/>
                                        <p:tgtEl>
                                          <p:spTgt spid="13315">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315">
                                            <p:txEl>
                                              <p:pRg st="7" end="7"/>
                                            </p:txEl>
                                          </p:spTgt>
                                        </p:tgtEl>
                                        <p:attrNameLst>
                                          <p:attrName>style.visibility</p:attrName>
                                        </p:attrNameLst>
                                      </p:cBhvr>
                                      <p:to>
                                        <p:strVal val="visible"/>
                                      </p:to>
                                    </p:set>
                                    <p:animEffect transition="in" filter="fade">
                                      <p:cBhvr>
                                        <p:cTn id="42" dur="1000"/>
                                        <p:tgtEl>
                                          <p:spTgt spid="133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a:t>
            </a:r>
            <a:endParaRPr lang="en-US" sz="1200"/>
          </a:p>
        </p:txBody>
      </p:sp>
      <p:sp>
        <p:nvSpPr>
          <p:cNvPr id="450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6021126-EB41-8648-B381-BD8DFC3EEFC2}" type="slidenum">
              <a:rPr lang="en-US" sz="1200"/>
              <a:pPr/>
              <a:t>9</a:t>
            </a:fld>
            <a:endParaRPr lang="en-US" sz="1200"/>
          </a:p>
        </p:txBody>
      </p:sp>
      <p:sp>
        <p:nvSpPr>
          <p:cNvPr id="45060" name="Rectangle 2"/>
          <p:cNvSpPr>
            <a:spLocks noGrp="1" noChangeArrowheads="1"/>
          </p:cNvSpPr>
          <p:nvPr>
            <p:ph type="title"/>
          </p:nvPr>
        </p:nvSpPr>
        <p:spPr>
          <a:xfrm>
            <a:off x="838200" y="152400"/>
            <a:ext cx="8001000" cy="685800"/>
          </a:xfrm>
        </p:spPr>
        <p:txBody>
          <a:bodyPr/>
          <a:lstStyle/>
          <a:p>
            <a:pPr eaLnBrk="1" hangingPunct="1"/>
            <a:r>
              <a:rPr lang="el-GR" dirty="0">
                <a:latin typeface="Verdana" charset="0"/>
                <a:ea typeface="ＭＳ Ｐゴシック" charset="0"/>
                <a:cs typeface="ＭＳ Ｐゴシック" charset="0"/>
              </a:rPr>
              <a:t>Βασικές Αρχές των Μετρήσεων</a:t>
            </a:r>
            <a:endParaRPr lang="en-US" dirty="0">
              <a:latin typeface="Verdana" charset="0"/>
              <a:ea typeface="ＭＳ Ｐゴシック" charset="0"/>
              <a:cs typeface="ＭＳ Ｐゴシック" charset="0"/>
            </a:endParaRPr>
          </a:p>
        </p:txBody>
      </p:sp>
      <p:sp>
        <p:nvSpPr>
          <p:cNvPr id="14340" name="Rectangle 4"/>
          <p:cNvSpPr>
            <a:spLocks noGrp="1" noChangeArrowheads="1"/>
          </p:cNvSpPr>
          <p:nvPr>
            <p:ph type="body" idx="1"/>
          </p:nvPr>
        </p:nvSpPr>
        <p:spPr>
          <a:xfrm>
            <a:off x="304800" y="1143000"/>
            <a:ext cx="8534400" cy="5410200"/>
          </a:xfrm>
          <a:noFill/>
        </p:spPr>
        <p:txBody>
          <a:bodyPr/>
          <a:lstStyle/>
          <a:p>
            <a:pPr eaLnBrk="1" hangingPunct="1">
              <a:lnSpc>
                <a:spcPct val="90000"/>
              </a:lnSpc>
            </a:pPr>
            <a:r>
              <a:rPr lang="el-GR" sz="2400">
                <a:latin typeface="Verdana" charset="0"/>
                <a:ea typeface="ＭＳ Ｐゴシック" charset="0"/>
                <a:cs typeface="ＭＳ Ｐゴシック" charset="0"/>
              </a:rPr>
              <a:t>Η μέτρηση γίνεται</a:t>
            </a:r>
            <a:r>
              <a:rPr lang="en-US" sz="2400">
                <a:latin typeface="Verdana" charset="0"/>
                <a:ea typeface="ＭＳ Ｐゴシック" charset="0"/>
                <a:cs typeface="ＭＳ Ｐゴシック" charset="0"/>
              </a:rPr>
              <a:t> </a:t>
            </a:r>
            <a:r>
              <a:rPr lang="el-GR" sz="2400">
                <a:latin typeface="Verdana" charset="0"/>
                <a:ea typeface="ＭＳ Ｐゴシック" charset="0"/>
                <a:cs typeface="ＭＳ Ｐゴシック" charset="0"/>
              </a:rPr>
              <a:t>μέσω της αλληλεπίδρασης</a:t>
            </a:r>
            <a:r>
              <a:rPr lang="en-US" sz="2400">
                <a:latin typeface="Verdana" charset="0"/>
                <a:ea typeface="ＭＳ Ｐゴシック" charset="0"/>
                <a:cs typeface="ＭＳ Ｐゴシック" charset="0"/>
              </a:rPr>
              <a:t> (</a:t>
            </a:r>
            <a:r>
              <a:rPr lang="el-GR" sz="2400">
                <a:latin typeface="Verdana" charset="0"/>
                <a:ea typeface="ＭＳ Ｐゴシック" charset="0"/>
                <a:cs typeface="ＭＳ Ｐゴシック" charset="0"/>
              </a:rPr>
              <a:t>ξανά</a:t>
            </a:r>
            <a:r>
              <a:rPr lang="en-US" sz="2400">
                <a:latin typeface="Verdana" charset="0"/>
                <a:ea typeface="ＭＳ Ｐゴシック" charset="0"/>
                <a:cs typeface="ＭＳ Ｐゴシック" charset="0"/>
              </a:rPr>
              <a:t>…) </a:t>
            </a:r>
            <a:r>
              <a:rPr lang="el-GR" sz="2400">
                <a:latin typeface="Verdana" charset="0"/>
                <a:ea typeface="ＭＳ Ｐゴシック" charset="0"/>
                <a:cs typeface="ＭＳ Ｐゴシック" charset="0"/>
              </a:rPr>
              <a:t>του σωματιδίου</a:t>
            </a:r>
            <a:r>
              <a:rPr lang="en-US" sz="2400">
                <a:latin typeface="Verdana" charset="0"/>
                <a:ea typeface="ＭＳ Ｐゴシック" charset="0"/>
                <a:cs typeface="ＭＳ Ｐゴシック" charset="0"/>
              </a:rPr>
              <a:t> </a:t>
            </a:r>
            <a:r>
              <a:rPr lang="el-GR" sz="2400">
                <a:latin typeface="Verdana" charset="0"/>
                <a:ea typeface="ＭＳ Ｐゴシック" charset="0"/>
                <a:cs typeface="ＭＳ Ｐゴシック" charset="0"/>
              </a:rPr>
              <a:t>με τον ανιχνευτή</a:t>
            </a:r>
            <a:r>
              <a:rPr lang="en-US" sz="2400">
                <a:latin typeface="Verdana" charset="0"/>
                <a:ea typeface="ＭＳ Ｐゴシック" charset="0"/>
                <a:cs typeface="ＭＳ Ｐゴシック" charset="0"/>
              </a:rPr>
              <a:t> (</a:t>
            </a:r>
            <a:r>
              <a:rPr lang="el-GR" sz="2400">
                <a:latin typeface="Verdana" charset="0"/>
                <a:ea typeface="ＭＳ Ｐゴシック" charset="0"/>
                <a:cs typeface="ＭＳ Ｐゴシック" charset="0"/>
              </a:rPr>
              <a:t>υλικό</a:t>
            </a:r>
            <a:r>
              <a:rPr lang="en-US" sz="2400">
                <a:latin typeface="Verdana" charset="0"/>
                <a:ea typeface="ＭＳ Ｐゴシック" charset="0"/>
                <a:cs typeface="ＭＳ Ｐゴシック" charset="0"/>
              </a:rPr>
              <a:t>)</a:t>
            </a:r>
          </a:p>
          <a:p>
            <a:pPr lvl="1" eaLnBrk="1" hangingPunct="1">
              <a:lnSpc>
                <a:spcPct val="90000"/>
              </a:lnSpc>
            </a:pPr>
            <a:r>
              <a:rPr lang="el-GR" sz="2400">
                <a:latin typeface="Verdana" charset="0"/>
                <a:ea typeface="ＭＳ Ｐゴシック" charset="0"/>
              </a:rPr>
              <a:t>παραγωγή</a:t>
            </a:r>
            <a:r>
              <a:rPr lang="en-US" sz="2400">
                <a:latin typeface="Verdana" charset="0"/>
                <a:ea typeface="ＭＳ Ｐゴシック" charset="0"/>
              </a:rPr>
              <a:t> </a:t>
            </a:r>
            <a:r>
              <a:rPr lang="el-GR" sz="2400">
                <a:latin typeface="Verdana" charset="0"/>
                <a:ea typeface="ＭＳ Ｐゴシック" charset="0"/>
              </a:rPr>
              <a:t>ενός μετρήσιμου σήματος</a:t>
            </a:r>
            <a:endParaRPr lang="en-US" sz="2400">
              <a:latin typeface="Verdana" charset="0"/>
              <a:ea typeface="ＭＳ Ｐゴシック" charset="0"/>
            </a:endParaRPr>
          </a:p>
          <a:p>
            <a:pPr lvl="2" eaLnBrk="1" hangingPunct="1">
              <a:lnSpc>
                <a:spcPct val="90000"/>
              </a:lnSpc>
            </a:pPr>
            <a:endParaRPr lang="en-US" sz="2500">
              <a:latin typeface="Verdana" charset="0"/>
              <a:ea typeface="ＭＳ Ｐゴシック" charset="0"/>
            </a:endParaRPr>
          </a:p>
          <a:p>
            <a:pPr lvl="2" eaLnBrk="1" hangingPunct="1">
              <a:lnSpc>
                <a:spcPct val="90000"/>
              </a:lnSpc>
            </a:pPr>
            <a:r>
              <a:rPr lang="el-GR" sz="2200">
                <a:solidFill>
                  <a:srgbClr val="FF0000"/>
                </a:solidFill>
                <a:latin typeface="Verdana" charset="0"/>
                <a:ea typeface="ＭＳ Ｐゴシック" charset="0"/>
              </a:rPr>
              <a:t>Ιοντισμός</a:t>
            </a:r>
            <a:endParaRPr lang="en-US" sz="2200">
              <a:solidFill>
                <a:srgbClr val="FF0000"/>
              </a:solidFill>
              <a:latin typeface="Verdana" charset="0"/>
              <a:ea typeface="ＭＳ Ｐゴシック" charset="0"/>
            </a:endParaRPr>
          </a:p>
          <a:p>
            <a:pPr lvl="2" eaLnBrk="1" hangingPunct="1">
              <a:lnSpc>
                <a:spcPct val="90000"/>
              </a:lnSpc>
            </a:pPr>
            <a:endParaRPr lang="en-US" sz="2500">
              <a:solidFill>
                <a:srgbClr val="FF0000"/>
              </a:solidFill>
              <a:latin typeface="Verdana" charset="0"/>
              <a:ea typeface="ＭＳ Ｐゴシック" charset="0"/>
            </a:endParaRPr>
          </a:p>
          <a:p>
            <a:pPr lvl="2" eaLnBrk="1" hangingPunct="1">
              <a:lnSpc>
                <a:spcPct val="90000"/>
              </a:lnSpc>
            </a:pPr>
            <a:r>
              <a:rPr lang="el-GR" sz="2200">
                <a:solidFill>
                  <a:srgbClr val="FF0066"/>
                </a:solidFill>
                <a:latin typeface="Verdana" charset="0"/>
                <a:ea typeface="ＭＳ Ｐゴシック" charset="0"/>
              </a:rPr>
              <a:t>Διέγερση</a:t>
            </a:r>
            <a:r>
              <a:rPr lang="en-US" sz="2200">
                <a:solidFill>
                  <a:srgbClr val="FF0066"/>
                </a:solidFill>
                <a:latin typeface="Verdana" charset="0"/>
                <a:ea typeface="ＭＳ Ｐゴシック" charset="0"/>
              </a:rPr>
              <a:t>/</a:t>
            </a:r>
            <a:r>
              <a:rPr lang="el-GR" sz="2200">
                <a:solidFill>
                  <a:srgbClr val="FF0066"/>
                </a:solidFill>
                <a:latin typeface="Verdana" charset="0"/>
                <a:ea typeface="ＭＳ Ｐゴシック" charset="0"/>
              </a:rPr>
              <a:t>Σπινθηρισμός</a:t>
            </a:r>
            <a:r>
              <a:rPr lang="el-GR" sz="2500">
                <a:solidFill>
                  <a:srgbClr val="FF0066"/>
                </a:solidFill>
                <a:latin typeface="Verdana" charset="0"/>
                <a:ea typeface="ＭＳ Ｐゴシック" charset="0"/>
              </a:rPr>
              <a:t> </a:t>
            </a:r>
            <a:endParaRPr lang="en-US" sz="2500">
              <a:solidFill>
                <a:srgbClr val="FF0066"/>
              </a:solidFill>
              <a:latin typeface="Verdana" charset="0"/>
              <a:ea typeface="ＭＳ Ｐゴシック" charset="0"/>
            </a:endParaRPr>
          </a:p>
          <a:p>
            <a:pPr lvl="2" eaLnBrk="1" hangingPunct="1">
              <a:lnSpc>
                <a:spcPct val="90000"/>
              </a:lnSpc>
            </a:pPr>
            <a:endParaRPr lang="en-US" sz="2500">
              <a:solidFill>
                <a:srgbClr val="FF0066"/>
              </a:solidFill>
              <a:latin typeface="Verdana" charset="0"/>
              <a:ea typeface="ＭＳ Ｐゴシック" charset="0"/>
            </a:endParaRPr>
          </a:p>
          <a:p>
            <a:pPr lvl="2" eaLnBrk="1" hangingPunct="1">
              <a:lnSpc>
                <a:spcPct val="90000"/>
              </a:lnSpc>
            </a:pPr>
            <a:endParaRPr lang="en-US" sz="2500">
              <a:solidFill>
                <a:srgbClr val="FF0066"/>
              </a:solidFill>
              <a:latin typeface="Verdana" charset="0"/>
              <a:ea typeface="ＭＳ Ｐゴシック" charset="0"/>
            </a:endParaRPr>
          </a:p>
          <a:p>
            <a:pPr lvl="2" eaLnBrk="1" hangingPunct="1">
              <a:lnSpc>
                <a:spcPct val="90000"/>
              </a:lnSpc>
            </a:pPr>
            <a:endParaRPr lang="en-US" sz="2500">
              <a:solidFill>
                <a:srgbClr val="FF0066"/>
              </a:solidFill>
              <a:latin typeface="Verdana" charset="0"/>
              <a:ea typeface="ＭＳ Ｐゴシック" charset="0"/>
            </a:endParaRPr>
          </a:p>
          <a:p>
            <a:pPr lvl="2" eaLnBrk="1" hangingPunct="1">
              <a:lnSpc>
                <a:spcPct val="90000"/>
              </a:lnSpc>
            </a:pPr>
            <a:r>
              <a:rPr lang="el-GR" sz="2200">
                <a:solidFill>
                  <a:srgbClr val="FF0066"/>
                </a:solidFill>
                <a:latin typeface="Verdana" charset="0"/>
                <a:ea typeface="ＭＳ Ｐゴシック" charset="0"/>
              </a:rPr>
              <a:t>Αλλαγή</a:t>
            </a:r>
            <a:r>
              <a:rPr lang="en-US" sz="2200">
                <a:solidFill>
                  <a:srgbClr val="FF0066"/>
                </a:solidFill>
                <a:latin typeface="Verdana" charset="0"/>
                <a:ea typeface="ＭＳ Ｐゴシック" charset="0"/>
              </a:rPr>
              <a:t> </a:t>
            </a:r>
            <a:r>
              <a:rPr lang="el-GR" sz="2200">
                <a:solidFill>
                  <a:srgbClr val="FF0066"/>
                </a:solidFill>
                <a:latin typeface="Verdana" charset="0"/>
                <a:ea typeface="ＭＳ Ｐゴシック" charset="0"/>
              </a:rPr>
              <a:t>της πορείας του σωματιδίου</a:t>
            </a:r>
            <a:endParaRPr lang="en-US" sz="2200">
              <a:latin typeface="Verdana" charset="0"/>
              <a:ea typeface="ＭＳ Ｐゴシック" charset="0"/>
            </a:endParaRPr>
          </a:p>
          <a:p>
            <a:pPr lvl="3" eaLnBrk="1" hangingPunct="1">
              <a:lnSpc>
                <a:spcPct val="90000"/>
              </a:lnSpc>
            </a:pPr>
            <a:r>
              <a:rPr lang="el-GR" sz="1800">
                <a:latin typeface="Verdana" charset="0"/>
                <a:ea typeface="ＭＳ Ｐゴシック" charset="0"/>
              </a:rPr>
              <a:t>καμπύλωση</a:t>
            </a:r>
            <a:r>
              <a:rPr lang="en-US" sz="1800">
                <a:latin typeface="Verdana" charset="0"/>
                <a:ea typeface="ＭＳ Ｐゴシック" charset="0"/>
              </a:rPr>
              <a:t> </a:t>
            </a:r>
            <a:r>
              <a:rPr lang="el-GR" sz="1800">
                <a:latin typeface="Verdana" charset="0"/>
                <a:ea typeface="ＭＳ Ｐゴシック" charset="0"/>
              </a:rPr>
              <a:t>μέσα σε μαγνητικό πεδίο</a:t>
            </a:r>
            <a:r>
              <a:rPr lang="en-US" sz="1800">
                <a:latin typeface="Verdana" charset="0"/>
                <a:ea typeface="ＭＳ Ｐゴシック" charset="0"/>
              </a:rPr>
              <a:t>, </a:t>
            </a:r>
            <a:r>
              <a:rPr lang="el-GR" sz="1800">
                <a:latin typeface="Verdana" charset="0"/>
                <a:ea typeface="ＭＳ Ｐゴシック" charset="0"/>
              </a:rPr>
              <a:t>απώλεια ενέργειας</a:t>
            </a:r>
            <a:endParaRPr lang="en-US" sz="1800">
              <a:latin typeface="Verdana" charset="0"/>
              <a:ea typeface="ＭＳ Ｐゴシック" charset="0"/>
            </a:endParaRPr>
          </a:p>
          <a:p>
            <a:pPr lvl="3" eaLnBrk="1" hangingPunct="1">
              <a:lnSpc>
                <a:spcPct val="90000"/>
              </a:lnSpc>
            </a:pPr>
            <a:r>
              <a:rPr lang="el-GR" sz="1800">
                <a:latin typeface="Verdana" charset="0"/>
                <a:ea typeface="ＭＳ Ｐゴシック" charset="0"/>
              </a:rPr>
              <a:t>σκέδαση</a:t>
            </a:r>
            <a:r>
              <a:rPr lang="en-US" sz="1800">
                <a:latin typeface="Verdana" charset="0"/>
                <a:ea typeface="ＭＳ Ｐゴシック" charset="0"/>
              </a:rPr>
              <a:t>, </a:t>
            </a:r>
            <a:r>
              <a:rPr lang="el-GR" sz="1800">
                <a:latin typeface="Verdana" charset="0"/>
                <a:ea typeface="ＭＳ Ｐゴシック" charset="0"/>
              </a:rPr>
              <a:t>αλλαγή διεύθυνσης</a:t>
            </a:r>
            <a:r>
              <a:rPr lang="en-US" sz="1800">
                <a:latin typeface="Verdana" charset="0"/>
                <a:ea typeface="ＭＳ Ｐゴシック" charset="0"/>
              </a:rPr>
              <a:t>, </a:t>
            </a:r>
            <a:r>
              <a:rPr lang="el-GR" sz="1800">
                <a:latin typeface="Verdana" charset="0"/>
                <a:ea typeface="ＭＳ Ｐゴシック" charset="0"/>
              </a:rPr>
              <a:t>απορρόφηση</a:t>
            </a:r>
            <a:endParaRPr lang="en-US" sz="1800">
              <a:latin typeface="Verdana" charset="0"/>
              <a:ea typeface="ＭＳ Ｐゴシック" charset="0"/>
            </a:endParaRPr>
          </a:p>
        </p:txBody>
      </p:sp>
      <p:sp>
        <p:nvSpPr>
          <p:cNvPr id="45062" name="Rectangle 5"/>
          <p:cNvSpPr>
            <a:spLocks noChangeArrowheads="1"/>
          </p:cNvSpPr>
          <p:nvPr/>
        </p:nvSpPr>
        <p:spPr bwMode="auto">
          <a:xfrm>
            <a:off x="304800" y="3810000"/>
            <a:ext cx="8610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908050" lvl="1" indent="-436563" eaLnBrk="1" hangingPunct="1">
              <a:spcBef>
                <a:spcPct val="20000"/>
              </a:spcBef>
              <a:buClr>
                <a:schemeClr val="accent2"/>
              </a:buClr>
              <a:buFont typeface="Wingdings" charset="0"/>
              <a:buChar char="n"/>
            </a:pPr>
            <a:endParaRPr lang="en-US" sz="2600"/>
          </a:p>
        </p:txBody>
      </p:sp>
      <p:grpSp>
        <p:nvGrpSpPr>
          <p:cNvPr id="2" name="Group 9"/>
          <p:cNvGrpSpPr>
            <a:grpSpLocks/>
          </p:cNvGrpSpPr>
          <p:nvPr/>
        </p:nvGrpSpPr>
        <p:grpSpPr bwMode="auto">
          <a:xfrm>
            <a:off x="3429000" y="1828800"/>
            <a:ext cx="5181600" cy="1752600"/>
            <a:chOff x="1200" y="1344"/>
            <a:chExt cx="3264" cy="1104"/>
          </a:xfrm>
        </p:grpSpPr>
        <p:grpSp>
          <p:nvGrpSpPr>
            <p:cNvPr id="45091" name="Group 10"/>
            <p:cNvGrpSpPr>
              <a:grpSpLocks/>
            </p:cNvGrpSpPr>
            <p:nvPr/>
          </p:nvGrpSpPr>
          <p:grpSpPr bwMode="auto">
            <a:xfrm>
              <a:off x="2448" y="1872"/>
              <a:ext cx="576" cy="576"/>
              <a:chOff x="2448" y="1872"/>
              <a:chExt cx="576" cy="576"/>
            </a:xfrm>
          </p:grpSpPr>
          <p:grpSp>
            <p:nvGrpSpPr>
              <p:cNvPr id="45100" name="Group 11"/>
              <p:cNvGrpSpPr>
                <a:grpSpLocks/>
              </p:cNvGrpSpPr>
              <p:nvPr/>
            </p:nvGrpSpPr>
            <p:grpSpPr bwMode="auto">
              <a:xfrm>
                <a:off x="2448" y="1872"/>
                <a:ext cx="576" cy="576"/>
                <a:chOff x="2400" y="2016"/>
                <a:chExt cx="576" cy="576"/>
              </a:xfrm>
            </p:grpSpPr>
            <p:sp>
              <p:nvSpPr>
                <p:cNvPr id="45102" name="Oval 12"/>
                <p:cNvSpPr>
                  <a:spLocks noChangeArrowheads="1"/>
                </p:cNvSpPr>
                <p:nvPr/>
              </p:nvSpPr>
              <p:spPr bwMode="auto">
                <a:xfrm>
                  <a:off x="2400" y="2016"/>
                  <a:ext cx="576" cy="576"/>
                </a:xfrm>
                <a:prstGeom prst="ellipse">
                  <a:avLst/>
                </a:prstGeom>
                <a:solidFill>
                  <a:schemeClr val="bg1"/>
                </a:solidFill>
                <a:ln w="9525">
                  <a:solidFill>
                    <a:schemeClr val="tx1"/>
                  </a:solidFill>
                  <a:round/>
                  <a:headEnd/>
                  <a:tailEnd/>
                </a:ln>
              </p:spPr>
              <p:txBody>
                <a:bodyPr wrap="none" anchor="ctr"/>
                <a:lstStyle/>
                <a:p>
                  <a:endParaRPr lang="en-US"/>
                </a:p>
              </p:txBody>
            </p:sp>
            <p:sp>
              <p:nvSpPr>
                <p:cNvPr id="45103" name="Oval 13"/>
                <p:cNvSpPr>
                  <a:spLocks noChangeArrowheads="1"/>
                </p:cNvSpPr>
                <p:nvPr/>
              </p:nvSpPr>
              <p:spPr bwMode="auto">
                <a:xfrm>
                  <a:off x="2592" y="2208"/>
                  <a:ext cx="192" cy="192"/>
                </a:xfrm>
                <a:prstGeom prst="ellipse">
                  <a:avLst/>
                </a:prstGeom>
                <a:solidFill>
                  <a:srgbClr val="FF0066"/>
                </a:solidFill>
                <a:ln w="9525">
                  <a:solidFill>
                    <a:schemeClr val="tx1"/>
                  </a:solidFill>
                  <a:round/>
                  <a:headEnd/>
                  <a:tailEnd/>
                </a:ln>
              </p:spPr>
              <p:txBody>
                <a:bodyPr wrap="none" anchor="ctr"/>
                <a:lstStyle/>
                <a:p>
                  <a:pPr algn="ctr"/>
                  <a:endParaRPr lang="en-US" sz="2400" b="1">
                    <a:solidFill>
                      <a:srgbClr val="FF0066"/>
                    </a:solidFill>
                    <a:latin typeface="Times New Roman" charset="0"/>
                  </a:endParaRPr>
                </a:p>
              </p:txBody>
            </p:sp>
          </p:grpSp>
          <p:sp>
            <p:nvSpPr>
              <p:cNvPr id="45101" name="Text Box 14"/>
              <p:cNvSpPr txBox="1">
                <a:spLocks noChangeArrowheads="1"/>
              </p:cNvSpPr>
              <p:nvPr/>
            </p:nvSpPr>
            <p:spPr bwMode="auto">
              <a:xfrm>
                <a:off x="2640" y="2016"/>
                <a:ext cx="2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a:solidFill>
                      <a:schemeClr val="bg1"/>
                    </a:solidFill>
                    <a:latin typeface="Tahoma" charset="0"/>
                  </a:rPr>
                  <a:t>p</a:t>
                </a:r>
                <a:endParaRPr lang="en-US" b="1">
                  <a:solidFill>
                    <a:schemeClr val="bg1"/>
                  </a:solidFill>
                  <a:latin typeface="Times New Roman" charset="0"/>
                </a:endParaRPr>
              </a:p>
            </p:txBody>
          </p:sp>
        </p:grpSp>
        <p:sp>
          <p:nvSpPr>
            <p:cNvPr id="45092" name="Oval 15"/>
            <p:cNvSpPr>
              <a:spLocks noChangeArrowheads="1"/>
            </p:cNvSpPr>
            <p:nvPr/>
          </p:nvSpPr>
          <p:spPr bwMode="auto">
            <a:xfrm>
              <a:off x="2832" y="1872"/>
              <a:ext cx="48" cy="48"/>
            </a:xfrm>
            <a:prstGeom prst="ellipse">
              <a:avLst/>
            </a:prstGeom>
            <a:solidFill>
              <a:srgbClr val="0000CC"/>
            </a:solidFill>
            <a:ln w="9525">
              <a:solidFill>
                <a:schemeClr val="tx1"/>
              </a:solidFill>
              <a:round/>
              <a:headEnd/>
              <a:tailEnd/>
            </a:ln>
          </p:spPr>
          <p:txBody>
            <a:bodyPr wrap="none" anchor="ctr"/>
            <a:lstStyle/>
            <a:p>
              <a:endParaRPr lang="en-US"/>
            </a:p>
          </p:txBody>
        </p:sp>
        <p:sp>
          <p:nvSpPr>
            <p:cNvPr id="45093" name="Line 16"/>
            <p:cNvSpPr>
              <a:spLocks noChangeShapeType="1"/>
            </p:cNvSpPr>
            <p:nvPr/>
          </p:nvSpPr>
          <p:spPr bwMode="auto">
            <a:xfrm flipV="1">
              <a:off x="1344" y="1920"/>
              <a:ext cx="1488"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5094" name="Oval 17"/>
            <p:cNvSpPr>
              <a:spLocks noChangeArrowheads="1"/>
            </p:cNvSpPr>
            <p:nvPr/>
          </p:nvSpPr>
          <p:spPr bwMode="auto">
            <a:xfrm>
              <a:off x="1200" y="2160"/>
              <a:ext cx="96" cy="96"/>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5095" name="Line 18"/>
            <p:cNvSpPr>
              <a:spLocks noChangeShapeType="1"/>
            </p:cNvSpPr>
            <p:nvPr/>
          </p:nvSpPr>
          <p:spPr bwMode="auto">
            <a:xfrm>
              <a:off x="2880" y="1920"/>
              <a:ext cx="1584" cy="19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5096" name="Text Box 19"/>
            <p:cNvSpPr txBox="1">
              <a:spLocks noChangeArrowheads="1"/>
            </p:cNvSpPr>
            <p:nvPr/>
          </p:nvSpPr>
          <p:spPr bwMode="auto">
            <a:xfrm>
              <a:off x="2784" y="1680"/>
              <a:ext cx="22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b="1">
                  <a:solidFill>
                    <a:srgbClr val="0000CC"/>
                  </a:solidFill>
                  <a:latin typeface="Arial" charset="0"/>
                </a:rPr>
                <a:t>e</a:t>
              </a:r>
              <a:r>
                <a:rPr lang="en-US" sz="1800" b="1" baseline="30000">
                  <a:solidFill>
                    <a:srgbClr val="0000CC"/>
                  </a:solidFill>
                  <a:latin typeface="Arial" charset="0"/>
                </a:rPr>
                <a:t>-</a:t>
              </a:r>
              <a:endParaRPr lang="en-US" b="1">
                <a:latin typeface="Times New Roman" charset="0"/>
              </a:endParaRPr>
            </a:p>
          </p:txBody>
        </p:sp>
        <p:sp>
          <p:nvSpPr>
            <p:cNvPr id="14356" name="AutoShape 20"/>
            <p:cNvSpPr>
              <a:spLocks noChangeArrowheads="1"/>
            </p:cNvSpPr>
            <p:nvPr/>
          </p:nvSpPr>
          <p:spPr bwMode="auto">
            <a:xfrm rot="16200000">
              <a:off x="3576" y="1464"/>
              <a:ext cx="528" cy="288"/>
            </a:xfrm>
            <a:prstGeom prst="parallelogram">
              <a:avLst>
                <a:gd name="adj" fmla="val 85318"/>
              </a:avLst>
            </a:prstGeom>
            <a:solidFill>
              <a:schemeClr val="accent1"/>
            </a:solidFill>
            <a:ln w="9525">
              <a:solidFill>
                <a:schemeClr val="tx1"/>
              </a:solidFill>
              <a:miter lim="800000"/>
              <a:headEnd/>
              <a:tailEnd/>
            </a:ln>
            <a:effectLst>
              <a:outerShdw blurRad="63500" dist="107763" dir="18900000" algn="ctr" rotWithShape="0">
                <a:schemeClr val="bg2">
                  <a:alpha val="74998"/>
                </a:schemeClr>
              </a:outerShdw>
            </a:effectLst>
          </p:spPr>
          <p:txBody>
            <a:bodyPr wrap="none" anchor="ctr"/>
            <a:lstStyle/>
            <a:p>
              <a:pPr>
                <a:defRPr/>
              </a:pPr>
              <a:endParaRPr lang="en-US">
                <a:ea typeface="+mn-ea"/>
                <a:cs typeface="+mn-cs"/>
              </a:endParaRPr>
            </a:p>
          </p:txBody>
        </p:sp>
        <p:sp>
          <p:nvSpPr>
            <p:cNvPr id="45098" name="AutoShape 21"/>
            <p:cNvSpPr>
              <a:spLocks noChangeArrowheads="1"/>
            </p:cNvSpPr>
            <p:nvPr/>
          </p:nvSpPr>
          <p:spPr bwMode="auto">
            <a:xfrm>
              <a:off x="3936" y="1392"/>
              <a:ext cx="240" cy="288"/>
            </a:xfrm>
            <a:prstGeom prst="lightningBolt">
              <a:avLst/>
            </a:prstGeom>
            <a:solidFill>
              <a:srgbClr val="FFCC00"/>
            </a:solidFill>
            <a:ln w="9525">
              <a:solidFill>
                <a:schemeClr val="tx1"/>
              </a:solidFill>
              <a:miter lim="800000"/>
              <a:headEnd/>
              <a:tailEnd/>
            </a:ln>
          </p:spPr>
          <p:txBody>
            <a:bodyPr wrap="none" anchor="ctr"/>
            <a:lstStyle/>
            <a:p>
              <a:endParaRPr lang="en-US"/>
            </a:p>
          </p:txBody>
        </p:sp>
        <p:sp>
          <p:nvSpPr>
            <p:cNvPr id="45099" name="Line 22"/>
            <p:cNvSpPr>
              <a:spLocks noChangeShapeType="1"/>
            </p:cNvSpPr>
            <p:nvPr/>
          </p:nvSpPr>
          <p:spPr bwMode="auto">
            <a:xfrm flipV="1">
              <a:off x="2880" y="1584"/>
              <a:ext cx="960" cy="288"/>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5" name="Group 23"/>
          <p:cNvGrpSpPr>
            <a:grpSpLocks/>
          </p:cNvGrpSpPr>
          <p:nvPr/>
        </p:nvGrpSpPr>
        <p:grpSpPr bwMode="auto">
          <a:xfrm>
            <a:off x="1981200" y="3581400"/>
            <a:ext cx="6705600" cy="1600200"/>
            <a:chOff x="1296" y="2352"/>
            <a:chExt cx="4224" cy="1008"/>
          </a:xfrm>
        </p:grpSpPr>
        <p:grpSp>
          <p:nvGrpSpPr>
            <p:cNvPr id="45065" name="Group 24"/>
            <p:cNvGrpSpPr>
              <a:grpSpLocks/>
            </p:cNvGrpSpPr>
            <p:nvPr/>
          </p:nvGrpSpPr>
          <p:grpSpPr bwMode="auto">
            <a:xfrm>
              <a:off x="1296" y="2352"/>
              <a:ext cx="4224" cy="1008"/>
              <a:chOff x="1296" y="2544"/>
              <a:chExt cx="4224" cy="1008"/>
            </a:xfrm>
          </p:grpSpPr>
          <p:grpSp>
            <p:nvGrpSpPr>
              <p:cNvPr id="45067" name="Group 25"/>
              <p:cNvGrpSpPr>
                <a:grpSpLocks/>
              </p:cNvGrpSpPr>
              <p:nvPr/>
            </p:nvGrpSpPr>
            <p:grpSpPr bwMode="auto">
              <a:xfrm>
                <a:off x="2544" y="2928"/>
                <a:ext cx="576" cy="576"/>
                <a:chOff x="2448" y="1872"/>
                <a:chExt cx="576" cy="576"/>
              </a:xfrm>
            </p:grpSpPr>
            <p:grpSp>
              <p:nvGrpSpPr>
                <p:cNvPr id="45087" name="Group 26"/>
                <p:cNvGrpSpPr>
                  <a:grpSpLocks/>
                </p:cNvGrpSpPr>
                <p:nvPr/>
              </p:nvGrpSpPr>
              <p:grpSpPr bwMode="auto">
                <a:xfrm>
                  <a:off x="2448" y="1872"/>
                  <a:ext cx="576" cy="576"/>
                  <a:chOff x="2400" y="2016"/>
                  <a:chExt cx="576" cy="576"/>
                </a:xfrm>
              </p:grpSpPr>
              <p:sp>
                <p:nvSpPr>
                  <p:cNvPr id="45089" name="Oval 27"/>
                  <p:cNvSpPr>
                    <a:spLocks noChangeArrowheads="1"/>
                  </p:cNvSpPr>
                  <p:nvPr/>
                </p:nvSpPr>
                <p:spPr bwMode="auto">
                  <a:xfrm>
                    <a:off x="2400" y="2016"/>
                    <a:ext cx="576" cy="576"/>
                  </a:xfrm>
                  <a:prstGeom prst="ellipse">
                    <a:avLst/>
                  </a:prstGeom>
                  <a:solidFill>
                    <a:schemeClr val="bg1"/>
                  </a:solidFill>
                  <a:ln w="9525">
                    <a:solidFill>
                      <a:schemeClr val="tx1"/>
                    </a:solidFill>
                    <a:round/>
                    <a:headEnd/>
                    <a:tailEnd/>
                  </a:ln>
                </p:spPr>
                <p:txBody>
                  <a:bodyPr wrap="none" anchor="ctr"/>
                  <a:lstStyle/>
                  <a:p>
                    <a:endParaRPr lang="en-US"/>
                  </a:p>
                </p:txBody>
              </p:sp>
              <p:sp>
                <p:nvSpPr>
                  <p:cNvPr id="45090" name="Oval 28"/>
                  <p:cNvSpPr>
                    <a:spLocks noChangeArrowheads="1"/>
                  </p:cNvSpPr>
                  <p:nvPr/>
                </p:nvSpPr>
                <p:spPr bwMode="auto">
                  <a:xfrm>
                    <a:off x="2592" y="2208"/>
                    <a:ext cx="192" cy="192"/>
                  </a:xfrm>
                  <a:prstGeom prst="ellipse">
                    <a:avLst/>
                  </a:prstGeom>
                  <a:solidFill>
                    <a:srgbClr val="FF0066"/>
                  </a:solidFill>
                  <a:ln w="9525">
                    <a:solidFill>
                      <a:schemeClr val="tx1"/>
                    </a:solidFill>
                    <a:round/>
                    <a:headEnd/>
                    <a:tailEnd/>
                  </a:ln>
                </p:spPr>
                <p:txBody>
                  <a:bodyPr wrap="none" anchor="ctr"/>
                  <a:lstStyle/>
                  <a:p>
                    <a:pPr algn="ctr"/>
                    <a:endParaRPr lang="en-US" sz="2400" b="1">
                      <a:solidFill>
                        <a:srgbClr val="FF0066"/>
                      </a:solidFill>
                      <a:latin typeface="Times New Roman" charset="0"/>
                    </a:endParaRPr>
                  </a:p>
                </p:txBody>
              </p:sp>
            </p:grpSp>
            <p:sp>
              <p:nvSpPr>
                <p:cNvPr id="45088" name="Text Box 29"/>
                <p:cNvSpPr txBox="1">
                  <a:spLocks noChangeArrowheads="1"/>
                </p:cNvSpPr>
                <p:nvPr/>
              </p:nvSpPr>
              <p:spPr bwMode="auto">
                <a:xfrm>
                  <a:off x="2640" y="2016"/>
                  <a:ext cx="2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a:solidFill>
                        <a:schemeClr val="bg1"/>
                      </a:solidFill>
                      <a:latin typeface="Tahoma" charset="0"/>
                    </a:rPr>
                    <a:t>p</a:t>
                  </a:r>
                  <a:endParaRPr lang="en-US" b="1">
                    <a:solidFill>
                      <a:schemeClr val="bg1"/>
                    </a:solidFill>
                    <a:latin typeface="Times New Roman" charset="0"/>
                  </a:endParaRPr>
                </a:p>
              </p:txBody>
            </p:sp>
          </p:grpSp>
          <p:sp>
            <p:nvSpPr>
              <p:cNvPr id="45068" name="Oval 30"/>
              <p:cNvSpPr>
                <a:spLocks noChangeArrowheads="1"/>
              </p:cNvSpPr>
              <p:nvPr/>
            </p:nvSpPr>
            <p:spPr bwMode="auto">
              <a:xfrm>
                <a:off x="2928" y="2928"/>
                <a:ext cx="48" cy="48"/>
              </a:xfrm>
              <a:prstGeom prst="ellipse">
                <a:avLst/>
              </a:prstGeom>
              <a:solidFill>
                <a:srgbClr val="0000CC"/>
              </a:solidFill>
              <a:ln w="9525">
                <a:solidFill>
                  <a:schemeClr val="tx1"/>
                </a:solidFill>
                <a:round/>
                <a:headEnd/>
                <a:tailEnd/>
              </a:ln>
            </p:spPr>
            <p:txBody>
              <a:bodyPr wrap="none" anchor="ctr"/>
              <a:lstStyle/>
              <a:p>
                <a:endParaRPr lang="en-US"/>
              </a:p>
            </p:txBody>
          </p:sp>
          <p:sp>
            <p:nvSpPr>
              <p:cNvPr id="45069" name="Line 31"/>
              <p:cNvSpPr>
                <a:spLocks noChangeShapeType="1"/>
              </p:cNvSpPr>
              <p:nvPr/>
            </p:nvSpPr>
            <p:spPr bwMode="auto">
              <a:xfrm flipV="1">
                <a:off x="1440" y="2976"/>
                <a:ext cx="1488"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5070" name="Oval 32"/>
              <p:cNvSpPr>
                <a:spLocks noChangeArrowheads="1"/>
              </p:cNvSpPr>
              <p:nvPr/>
            </p:nvSpPr>
            <p:spPr bwMode="auto">
              <a:xfrm>
                <a:off x="1296" y="3216"/>
                <a:ext cx="96" cy="96"/>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5071" name="Line 33"/>
              <p:cNvSpPr>
                <a:spLocks noChangeShapeType="1"/>
              </p:cNvSpPr>
              <p:nvPr/>
            </p:nvSpPr>
            <p:spPr bwMode="auto">
              <a:xfrm>
                <a:off x="2976" y="2976"/>
                <a:ext cx="2160" cy="43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5072" name="Text Box 34"/>
              <p:cNvSpPr txBox="1">
                <a:spLocks noChangeArrowheads="1"/>
              </p:cNvSpPr>
              <p:nvPr/>
            </p:nvSpPr>
            <p:spPr bwMode="auto">
              <a:xfrm>
                <a:off x="2880" y="2736"/>
                <a:ext cx="22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b="1">
                    <a:solidFill>
                      <a:srgbClr val="0000CC"/>
                    </a:solidFill>
                    <a:latin typeface="Arial" charset="0"/>
                  </a:rPr>
                  <a:t>e</a:t>
                </a:r>
                <a:r>
                  <a:rPr lang="en-US" sz="1800" b="1" baseline="30000">
                    <a:solidFill>
                      <a:srgbClr val="0000CC"/>
                    </a:solidFill>
                    <a:latin typeface="Arial" charset="0"/>
                  </a:rPr>
                  <a:t>-</a:t>
                </a:r>
                <a:endParaRPr lang="en-US" b="1">
                  <a:latin typeface="Times New Roman" charset="0"/>
                </a:endParaRPr>
              </a:p>
            </p:txBody>
          </p:sp>
          <p:sp>
            <p:nvSpPr>
              <p:cNvPr id="14371" name="AutoShape 35"/>
              <p:cNvSpPr>
                <a:spLocks noChangeArrowheads="1"/>
              </p:cNvSpPr>
              <p:nvPr/>
            </p:nvSpPr>
            <p:spPr bwMode="auto">
              <a:xfrm rot="16200000">
                <a:off x="4968" y="2664"/>
                <a:ext cx="528" cy="288"/>
              </a:xfrm>
              <a:prstGeom prst="parallelogram">
                <a:avLst>
                  <a:gd name="adj" fmla="val 85318"/>
                </a:avLst>
              </a:prstGeom>
              <a:solidFill>
                <a:schemeClr val="accent1"/>
              </a:solidFill>
              <a:ln w="9525">
                <a:solidFill>
                  <a:schemeClr val="tx1"/>
                </a:solidFill>
                <a:miter lim="800000"/>
                <a:headEnd/>
                <a:tailEnd/>
              </a:ln>
              <a:effectLst>
                <a:outerShdw blurRad="63500" dist="107763" dir="18900000" algn="ctr" rotWithShape="0">
                  <a:schemeClr val="bg2">
                    <a:alpha val="74998"/>
                  </a:schemeClr>
                </a:outerShdw>
              </a:effectLst>
            </p:spPr>
            <p:txBody>
              <a:bodyPr wrap="none" anchor="ctr"/>
              <a:lstStyle/>
              <a:p>
                <a:pPr>
                  <a:defRPr/>
                </a:pPr>
                <a:endParaRPr lang="en-US">
                  <a:ea typeface="+mn-ea"/>
                  <a:cs typeface="+mn-cs"/>
                </a:endParaRPr>
              </a:p>
            </p:txBody>
          </p:sp>
          <p:sp>
            <p:nvSpPr>
              <p:cNvPr id="45074" name="AutoShape 36"/>
              <p:cNvSpPr>
                <a:spLocks noChangeArrowheads="1"/>
              </p:cNvSpPr>
              <p:nvPr/>
            </p:nvSpPr>
            <p:spPr bwMode="auto">
              <a:xfrm>
                <a:off x="5280" y="2592"/>
                <a:ext cx="240" cy="288"/>
              </a:xfrm>
              <a:prstGeom prst="lightningBolt">
                <a:avLst/>
              </a:prstGeom>
              <a:solidFill>
                <a:srgbClr val="FFCC00"/>
              </a:solidFill>
              <a:ln w="9525">
                <a:solidFill>
                  <a:schemeClr val="tx1"/>
                </a:solidFill>
                <a:miter lim="800000"/>
                <a:headEnd/>
                <a:tailEnd/>
              </a:ln>
            </p:spPr>
            <p:txBody>
              <a:bodyPr wrap="none" anchor="ctr"/>
              <a:lstStyle/>
              <a:p>
                <a:endParaRPr lang="en-US"/>
              </a:p>
            </p:txBody>
          </p:sp>
          <p:sp>
            <p:nvSpPr>
              <p:cNvPr id="45075" name="Oval 37"/>
              <p:cNvSpPr>
                <a:spLocks noChangeArrowheads="1"/>
              </p:cNvSpPr>
              <p:nvPr/>
            </p:nvSpPr>
            <p:spPr bwMode="auto">
              <a:xfrm>
                <a:off x="3216" y="2784"/>
                <a:ext cx="720" cy="768"/>
              </a:xfrm>
              <a:prstGeom prst="ellipse">
                <a:avLst/>
              </a:prstGeom>
              <a:solidFill>
                <a:schemeClr val="bg1"/>
              </a:solidFill>
              <a:ln w="9525">
                <a:solidFill>
                  <a:schemeClr val="tx1"/>
                </a:solidFill>
                <a:round/>
                <a:headEnd/>
                <a:tailEnd/>
              </a:ln>
            </p:spPr>
            <p:txBody>
              <a:bodyPr wrap="none" anchor="ctr"/>
              <a:lstStyle/>
              <a:p>
                <a:endParaRPr lang="en-US"/>
              </a:p>
            </p:txBody>
          </p:sp>
          <p:sp>
            <p:nvSpPr>
              <p:cNvPr id="45076" name="Oval 38"/>
              <p:cNvSpPr>
                <a:spLocks noChangeArrowheads="1"/>
              </p:cNvSpPr>
              <p:nvPr/>
            </p:nvSpPr>
            <p:spPr bwMode="auto">
              <a:xfrm>
                <a:off x="3456" y="3072"/>
                <a:ext cx="192" cy="192"/>
              </a:xfrm>
              <a:prstGeom prst="ellipse">
                <a:avLst/>
              </a:prstGeom>
              <a:solidFill>
                <a:srgbClr val="FF0066"/>
              </a:solidFill>
              <a:ln w="9525">
                <a:solidFill>
                  <a:schemeClr val="tx1"/>
                </a:solidFill>
                <a:round/>
                <a:headEnd/>
                <a:tailEnd/>
              </a:ln>
            </p:spPr>
            <p:txBody>
              <a:bodyPr wrap="none" anchor="ctr"/>
              <a:lstStyle/>
              <a:p>
                <a:pPr algn="ctr"/>
                <a:endParaRPr lang="en-US" sz="2400" b="1">
                  <a:solidFill>
                    <a:srgbClr val="FF0066"/>
                  </a:solidFill>
                  <a:latin typeface="Times New Roman" charset="0"/>
                </a:endParaRPr>
              </a:p>
            </p:txBody>
          </p:sp>
          <p:sp>
            <p:nvSpPr>
              <p:cNvPr id="45077" name="Text Box 39"/>
              <p:cNvSpPr txBox="1">
                <a:spLocks noChangeArrowheads="1"/>
              </p:cNvSpPr>
              <p:nvPr/>
            </p:nvSpPr>
            <p:spPr bwMode="auto">
              <a:xfrm>
                <a:off x="3456" y="3024"/>
                <a:ext cx="2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a:solidFill>
                      <a:schemeClr val="bg1"/>
                    </a:solidFill>
                    <a:latin typeface="Tahoma" charset="0"/>
                  </a:rPr>
                  <a:t>p</a:t>
                </a:r>
                <a:endParaRPr lang="en-US" b="1">
                  <a:solidFill>
                    <a:schemeClr val="bg1"/>
                  </a:solidFill>
                  <a:latin typeface="Times New Roman" charset="0"/>
                </a:endParaRPr>
              </a:p>
            </p:txBody>
          </p:sp>
          <p:grpSp>
            <p:nvGrpSpPr>
              <p:cNvPr id="45078" name="Group 40"/>
              <p:cNvGrpSpPr>
                <a:grpSpLocks/>
              </p:cNvGrpSpPr>
              <p:nvPr/>
            </p:nvGrpSpPr>
            <p:grpSpPr bwMode="auto">
              <a:xfrm>
                <a:off x="4176" y="2976"/>
                <a:ext cx="576" cy="576"/>
                <a:chOff x="2448" y="1872"/>
                <a:chExt cx="576" cy="576"/>
              </a:xfrm>
            </p:grpSpPr>
            <p:grpSp>
              <p:nvGrpSpPr>
                <p:cNvPr id="45083" name="Group 41"/>
                <p:cNvGrpSpPr>
                  <a:grpSpLocks/>
                </p:cNvGrpSpPr>
                <p:nvPr/>
              </p:nvGrpSpPr>
              <p:grpSpPr bwMode="auto">
                <a:xfrm>
                  <a:off x="2448" y="1872"/>
                  <a:ext cx="576" cy="576"/>
                  <a:chOff x="2400" y="2016"/>
                  <a:chExt cx="576" cy="576"/>
                </a:xfrm>
              </p:grpSpPr>
              <p:sp>
                <p:nvSpPr>
                  <p:cNvPr id="45085" name="Oval 42"/>
                  <p:cNvSpPr>
                    <a:spLocks noChangeArrowheads="1"/>
                  </p:cNvSpPr>
                  <p:nvPr/>
                </p:nvSpPr>
                <p:spPr bwMode="auto">
                  <a:xfrm>
                    <a:off x="2400" y="2016"/>
                    <a:ext cx="576" cy="576"/>
                  </a:xfrm>
                  <a:prstGeom prst="ellipse">
                    <a:avLst/>
                  </a:prstGeom>
                  <a:solidFill>
                    <a:schemeClr val="bg1"/>
                  </a:solidFill>
                  <a:ln w="9525">
                    <a:solidFill>
                      <a:schemeClr val="tx1"/>
                    </a:solidFill>
                    <a:round/>
                    <a:headEnd/>
                    <a:tailEnd/>
                  </a:ln>
                </p:spPr>
                <p:txBody>
                  <a:bodyPr wrap="none" anchor="ctr"/>
                  <a:lstStyle/>
                  <a:p>
                    <a:endParaRPr lang="en-US"/>
                  </a:p>
                </p:txBody>
              </p:sp>
              <p:sp>
                <p:nvSpPr>
                  <p:cNvPr id="45086" name="Oval 43"/>
                  <p:cNvSpPr>
                    <a:spLocks noChangeArrowheads="1"/>
                  </p:cNvSpPr>
                  <p:nvPr/>
                </p:nvSpPr>
                <p:spPr bwMode="auto">
                  <a:xfrm>
                    <a:off x="2592" y="2208"/>
                    <a:ext cx="192" cy="192"/>
                  </a:xfrm>
                  <a:prstGeom prst="ellipse">
                    <a:avLst/>
                  </a:prstGeom>
                  <a:solidFill>
                    <a:srgbClr val="FF0066"/>
                  </a:solidFill>
                  <a:ln w="9525">
                    <a:solidFill>
                      <a:schemeClr val="tx1"/>
                    </a:solidFill>
                    <a:round/>
                    <a:headEnd/>
                    <a:tailEnd/>
                  </a:ln>
                </p:spPr>
                <p:txBody>
                  <a:bodyPr wrap="none" anchor="ctr"/>
                  <a:lstStyle/>
                  <a:p>
                    <a:pPr algn="ctr"/>
                    <a:endParaRPr lang="en-US" sz="2400" b="1">
                      <a:solidFill>
                        <a:srgbClr val="FF0066"/>
                      </a:solidFill>
                      <a:latin typeface="Times New Roman" charset="0"/>
                    </a:endParaRPr>
                  </a:p>
                </p:txBody>
              </p:sp>
            </p:grpSp>
            <p:sp>
              <p:nvSpPr>
                <p:cNvPr id="45084" name="Text Box 44"/>
                <p:cNvSpPr txBox="1">
                  <a:spLocks noChangeArrowheads="1"/>
                </p:cNvSpPr>
                <p:nvPr/>
              </p:nvSpPr>
              <p:spPr bwMode="auto">
                <a:xfrm>
                  <a:off x="2640" y="2016"/>
                  <a:ext cx="2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a:solidFill>
                        <a:schemeClr val="bg1"/>
                      </a:solidFill>
                      <a:latin typeface="Tahoma" charset="0"/>
                    </a:rPr>
                    <a:t>p</a:t>
                  </a:r>
                  <a:endParaRPr lang="en-US" b="1">
                    <a:solidFill>
                      <a:schemeClr val="bg1"/>
                    </a:solidFill>
                    <a:latin typeface="Times New Roman" charset="0"/>
                  </a:endParaRPr>
                </a:p>
              </p:txBody>
            </p:sp>
          </p:grpSp>
          <p:sp>
            <p:nvSpPr>
              <p:cNvPr id="45079" name="Oval 45"/>
              <p:cNvSpPr>
                <a:spLocks noChangeArrowheads="1"/>
              </p:cNvSpPr>
              <p:nvPr/>
            </p:nvSpPr>
            <p:spPr bwMode="auto">
              <a:xfrm>
                <a:off x="3552" y="2736"/>
                <a:ext cx="48" cy="48"/>
              </a:xfrm>
              <a:prstGeom prst="ellipse">
                <a:avLst/>
              </a:prstGeom>
              <a:solidFill>
                <a:srgbClr val="0000CC"/>
              </a:solidFill>
              <a:ln w="9525">
                <a:solidFill>
                  <a:schemeClr val="tx1"/>
                </a:solidFill>
                <a:round/>
                <a:headEnd/>
                <a:tailEnd/>
              </a:ln>
            </p:spPr>
            <p:txBody>
              <a:bodyPr wrap="none" anchor="ctr"/>
              <a:lstStyle/>
              <a:p>
                <a:endParaRPr lang="en-US"/>
              </a:p>
            </p:txBody>
          </p:sp>
          <p:sp>
            <p:nvSpPr>
              <p:cNvPr id="45080" name="Oval 46"/>
              <p:cNvSpPr>
                <a:spLocks noChangeArrowheads="1"/>
              </p:cNvSpPr>
              <p:nvPr/>
            </p:nvSpPr>
            <p:spPr bwMode="auto">
              <a:xfrm>
                <a:off x="4560" y="2976"/>
                <a:ext cx="48" cy="48"/>
              </a:xfrm>
              <a:prstGeom prst="ellipse">
                <a:avLst/>
              </a:prstGeom>
              <a:solidFill>
                <a:srgbClr val="0000CC"/>
              </a:solidFill>
              <a:ln w="9525">
                <a:solidFill>
                  <a:schemeClr val="tx1"/>
                </a:solidFill>
                <a:round/>
                <a:headEnd/>
                <a:tailEnd/>
              </a:ln>
            </p:spPr>
            <p:txBody>
              <a:bodyPr wrap="none" anchor="ctr"/>
              <a:lstStyle/>
              <a:p>
                <a:endParaRPr lang="en-US"/>
              </a:p>
            </p:txBody>
          </p:sp>
          <p:sp>
            <p:nvSpPr>
              <p:cNvPr id="45081" name="Freeform 47"/>
              <p:cNvSpPr>
                <a:spLocks/>
              </p:cNvSpPr>
              <p:nvPr/>
            </p:nvSpPr>
            <p:spPr bwMode="auto">
              <a:xfrm>
                <a:off x="3744" y="2775"/>
                <a:ext cx="1488" cy="132"/>
              </a:xfrm>
              <a:custGeom>
                <a:avLst/>
                <a:gdLst>
                  <a:gd name="T0" fmla="*/ 0 w 1488"/>
                  <a:gd name="T1" fmla="*/ 105 h 132"/>
                  <a:gd name="T2" fmla="*/ 176 w 1488"/>
                  <a:gd name="T3" fmla="*/ 10 h 132"/>
                  <a:gd name="T4" fmla="*/ 401 w 1488"/>
                  <a:gd name="T5" fmla="*/ 115 h 132"/>
                  <a:gd name="T6" fmla="*/ 511 w 1488"/>
                  <a:gd name="T7" fmla="*/ 87 h 132"/>
                  <a:gd name="T8" fmla="*/ 654 w 1488"/>
                  <a:gd name="T9" fmla="*/ 5 h 132"/>
                  <a:gd name="T10" fmla="*/ 864 w 1488"/>
                  <a:gd name="T11" fmla="*/ 120 h 132"/>
                  <a:gd name="T12" fmla="*/ 1084 w 1488"/>
                  <a:gd name="T13" fmla="*/ 21 h 132"/>
                  <a:gd name="T14" fmla="*/ 1304 w 1488"/>
                  <a:gd name="T15" fmla="*/ 126 h 132"/>
                  <a:gd name="T16" fmla="*/ 1488 w 1488"/>
                  <a:gd name="T17" fmla="*/ 57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8"/>
                  <a:gd name="T28" fmla="*/ 0 h 132"/>
                  <a:gd name="T29" fmla="*/ 1488 w 1488"/>
                  <a:gd name="T30" fmla="*/ 132 h 1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8" h="132">
                    <a:moveTo>
                      <a:pt x="0" y="105"/>
                    </a:moveTo>
                    <a:cubicBezTo>
                      <a:pt x="29" y="89"/>
                      <a:pt x="109" y="8"/>
                      <a:pt x="176" y="10"/>
                    </a:cubicBezTo>
                    <a:cubicBezTo>
                      <a:pt x="243" y="12"/>
                      <a:pt x="345" y="102"/>
                      <a:pt x="401" y="115"/>
                    </a:cubicBezTo>
                    <a:cubicBezTo>
                      <a:pt x="457" y="128"/>
                      <a:pt x="469" y="105"/>
                      <a:pt x="511" y="87"/>
                    </a:cubicBezTo>
                    <a:cubicBezTo>
                      <a:pt x="553" y="69"/>
                      <a:pt x="595" y="0"/>
                      <a:pt x="654" y="5"/>
                    </a:cubicBezTo>
                    <a:cubicBezTo>
                      <a:pt x="713" y="10"/>
                      <a:pt x="792" y="117"/>
                      <a:pt x="864" y="120"/>
                    </a:cubicBezTo>
                    <a:cubicBezTo>
                      <a:pt x="936" y="123"/>
                      <a:pt x="1011" y="20"/>
                      <a:pt x="1084" y="21"/>
                    </a:cubicBezTo>
                    <a:cubicBezTo>
                      <a:pt x="1157" y="22"/>
                      <a:pt x="1237" y="120"/>
                      <a:pt x="1304" y="126"/>
                    </a:cubicBezTo>
                    <a:cubicBezTo>
                      <a:pt x="1371" y="132"/>
                      <a:pt x="1450" y="71"/>
                      <a:pt x="1488" y="57"/>
                    </a:cubicBezTo>
                  </a:path>
                </a:pathLst>
              </a:custGeom>
              <a:noFill/>
              <a:ln w="28575">
                <a:solidFill>
                  <a:schemeClr val="accent2"/>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5082" name="Text Box 48"/>
              <p:cNvSpPr txBox="1">
                <a:spLocks noChangeArrowheads="1"/>
              </p:cNvSpPr>
              <p:nvPr/>
            </p:nvSpPr>
            <p:spPr bwMode="auto">
              <a:xfrm>
                <a:off x="4502" y="2566"/>
                <a:ext cx="2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solidFill>
                      <a:srgbClr val="0000FF"/>
                    </a:solidFill>
                    <a:latin typeface="Symbol" charset="0"/>
                  </a:rPr>
                  <a:t>γ</a:t>
                </a:r>
                <a:endParaRPr lang="en-US" b="1">
                  <a:solidFill>
                    <a:srgbClr val="0000FF"/>
                  </a:solidFill>
                  <a:latin typeface="Times New Roman" charset="0"/>
                </a:endParaRPr>
              </a:p>
            </p:txBody>
          </p:sp>
        </p:grpSp>
        <p:sp>
          <p:nvSpPr>
            <p:cNvPr id="45066" name="Oval 49"/>
            <p:cNvSpPr>
              <a:spLocks noChangeArrowheads="1"/>
            </p:cNvSpPr>
            <p:nvPr/>
          </p:nvSpPr>
          <p:spPr bwMode="auto">
            <a:xfrm>
              <a:off x="3312" y="2688"/>
              <a:ext cx="528" cy="528"/>
            </a:xfrm>
            <a:prstGeom prst="ellipse">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grpSp>
      <p:pic>
        <p:nvPicPr>
          <p:cNvPr id="48" name="Picture 73" descr="gpyrforos"/>
          <p:cNvPicPr>
            <a:picLocks noChangeAspect="1" noChangeArrowheads="1"/>
          </p:cNvPicPr>
          <p:nvPr/>
        </p:nvPicPr>
        <p:blipFill>
          <a:blip r:embed="rId3"/>
          <a:srcRect/>
          <a:stretch>
            <a:fillRect/>
          </a:stretch>
        </p:blipFill>
        <p:spPr bwMode="auto">
          <a:xfrm>
            <a:off x="0" y="12700"/>
            <a:ext cx="584200" cy="584200"/>
          </a:xfrm>
          <a:prstGeom prst="rect">
            <a:avLst/>
          </a:prstGeom>
          <a:solidFill>
            <a:schemeClr val="accent2"/>
          </a:solidFill>
          <a:ln w="28575">
            <a:solidFill>
              <a:srgbClr val="008000"/>
            </a:solid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Effect transition="in" filter="fade">
                                      <p:cBhvr>
                                        <p:cTn id="7" dur="1000"/>
                                        <p:tgtEl>
                                          <p:spTgt spid="1434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340">
                                            <p:txEl>
                                              <p:pRg st="1" end="1"/>
                                            </p:txEl>
                                          </p:spTgt>
                                        </p:tgtEl>
                                        <p:attrNameLst>
                                          <p:attrName>style.visibility</p:attrName>
                                        </p:attrNameLst>
                                      </p:cBhvr>
                                      <p:to>
                                        <p:strVal val="visible"/>
                                      </p:to>
                                    </p:set>
                                    <p:animEffect transition="in" filter="fade">
                                      <p:cBhvr>
                                        <p:cTn id="10" dur="1000"/>
                                        <p:tgtEl>
                                          <p:spTgt spid="14340">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340">
                                            <p:txEl>
                                              <p:pRg st="3" end="3"/>
                                            </p:txEl>
                                          </p:spTgt>
                                        </p:tgtEl>
                                        <p:attrNameLst>
                                          <p:attrName>style.visibility</p:attrName>
                                        </p:attrNameLst>
                                      </p:cBhvr>
                                      <p:to>
                                        <p:strVal val="visible"/>
                                      </p:to>
                                    </p:set>
                                  </p:childTnLst>
                                </p:cTn>
                              </p:par>
                            </p:childTnLst>
                          </p:cTn>
                        </p:par>
                        <p:par>
                          <p:cTn id="15" fill="hold" nodeType="afterGroup">
                            <p:stCondLst>
                              <p:cond delay="5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1000"/>
                                        <p:tgtEl>
                                          <p:spTgt spid="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4340">
                                            <p:txEl>
                                              <p:pRg st="5" end="5"/>
                                            </p:txEl>
                                          </p:spTgt>
                                        </p:tgtEl>
                                        <p:attrNameLst>
                                          <p:attrName>style.visibility</p:attrName>
                                        </p:attrNameLst>
                                      </p:cBhvr>
                                      <p:to>
                                        <p:strVal val="visible"/>
                                      </p:to>
                                    </p:set>
                                  </p:childTnLst>
                                </p:cTn>
                              </p:par>
                            </p:childTnLst>
                          </p:cTn>
                        </p:par>
                        <p:par>
                          <p:cTn id="23" fill="hold" nodeType="afterGroup">
                            <p:stCondLst>
                              <p:cond delay="5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1000"/>
                                        <p:tgtEl>
                                          <p:spTgt spid="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4340">
                                            <p:txEl>
                                              <p:pRg st="9" end="9"/>
                                            </p:txEl>
                                          </p:spTgt>
                                        </p:tgtEl>
                                        <p:attrNameLst>
                                          <p:attrName>style.visibility</p:attrName>
                                        </p:attrNameLst>
                                      </p:cBhvr>
                                      <p:to>
                                        <p:strVal val="visible"/>
                                      </p:to>
                                    </p:set>
                                    <p:animEffect transition="in" filter="fade">
                                      <p:cBhvr>
                                        <p:cTn id="31" dur="1000"/>
                                        <p:tgtEl>
                                          <p:spTgt spid="14340">
                                            <p:txEl>
                                              <p:pRg st="9" end="9"/>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340">
                                            <p:txEl>
                                              <p:pRg st="10" end="10"/>
                                            </p:txEl>
                                          </p:spTgt>
                                        </p:tgtEl>
                                        <p:attrNameLst>
                                          <p:attrName>style.visibility</p:attrName>
                                        </p:attrNameLst>
                                      </p:cBhvr>
                                      <p:to>
                                        <p:strVal val="visible"/>
                                      </p:to>
                                    </p:set>
                                    <p:animEffect transition="in" filter="fade">
                                      <p:cBhvr>
                                        <p:cTn id="34" dur="1000"/>
                                        <p:tgtEl>
                                          <p:spTgt spid="14340">
                                            <p:txEl>
                                              <p:pRg st="10" end="1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340">
                                            <p:txEl>
                                              <p:pRg st="11" end="11"/>
                                            </p:txEl>
                                          </p:spTgt>
                                        </p:tgtEl>
                                        <p:attrNameLst>
                                          <p:attrName>style.visibility</p:attrName>
                                        </p:attrNameLst>
                                      </p:cBhvr>
                                      <p:to>
                                        <p:strVal val="visible"/>
                                      </p:to>
                                    </p:set>
                                    <p:animEffect transition="in" filter="fade">
                                      <p:cBhvr>
                                        <p:cTn id="37" dur="1000"/>
                                        <p:tgtEl>
                                          <p:spTgt spid="14340">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autoUpdateAnimBg="0"/>
    </p:bldLst>
  </p:timing>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2161</TotalTime>
  <Words>2475</Words>
  <Application>Microsoft Macintosh PowerPoint</Application>
  <PresentationFormat>On-screen Show (4:3)</PresentationFormat>
  <Paragraphs>779</Paragraphs>
  <Slides>58</Slides>
  <Notes>54</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58</vt:i4>
      </vt:variant>
    </vt:vector>
  </HeadingPairs>
  <TitlesOfParts>
    <vt:vector size="63" baseType="lpstr">
      <vt:lpstr>Profile</vt:lpstr>
      <vt:lpstr>Default Design</vt:lpstr>
      <vt:lpstr>Equation</vt:lpstr>
      <vt:lpstr>Clip</vt:lpstr>
      <vt:lpstr>Worksheet</vt:lpstr>
      <vt:lpstr> ΑΝΙΧΝΕΥΤΙΚΕΣ ΔΙΑΤΑΞΕΙΣ ΣΤΗ ΦΥΕ  </vt:lpstr>
      <vt:lpstr>Σύνοψη</vt:lpstr>
      <vt:lpstr>Μελέτη Αλληλεπιδράσεων</vt:lpstr>
      <vt:lpstr>Υπάρχουν Ιδανικοί Ανιχνευτές?</vt:lpstr>
      <vt:lpstr>Ιδιότητες Σωματιδίων</vt:lpstr>
      <vt:lpstr>Ιδιότητες Σωματιδίων</vt:lpstr>
      <vt:lpstr>Ιδιότητες Σωματιδίων</vt:lpstr>
      <vt:lpstr>Μέτρηση των Ιδιοτήτων των Σωματιδίων</vt:lpstr>
      <vt:lpstr>Βασικές Αρχές των Μετρήσεων</vt:lpstr>
      <vt:lpstr>Ποιά Σωματίδια μπορούν να ανιχνευθούν?</vt:lpstr>
      <vt:lpstr>Η σύνθεση ενός τυπικού ανιχνευτή</vt:lpstr>
      <vt:lpstr>Διαμερίσεις των Υπο-ανιχνευτών</vt:lpstr>
      <vt:lpstr>Διάβαση/Αλληπίδραση των Σωματιδίων</vt:lpstr>
      <vt:lpstr>Ανιχνευτές Τροχιών</vt:lpstr>
      <vt:lpstr>   Πώς λειτουργούν οι ανιχνευτές τροχιών?</vt:lpstr>
      <vt:lpstr>Μετρητές Ιοντισμού</vt:lpstr>
      <vt:lpstr>Θάλαμος Προβολικού Χρόνου (Time Projection Chamber)</vt:lpstr>
      <vt:lpstr>TPC</vt:lpstr>
      <vt:lpstr>ALEPH TPC</vt:lpstr>
      <vt:lpstr> Ανιχνευτές Μικρολωρίδων Πυριτίου</vt:lpstr>
      <vt:lpstr>PowerPoint Presentation</vt:lpstr>
      <vt:lpstr>Ανιχνευτές Μικροταινιών Πυριτίου ....</vt:lpstr>
      <vt:lpstr>Εξαιρετική Ακρίβεια και ... διάκριση των τροχιών</vt:lpstr>
      <vt:lpstr>PowerPoint Presentation</vt:lpstr>
      <vt:lpstr>Ανιχνευτές Σπινθηρισμού</vt:lpstr>
      <vt:lpstr>PowerPoint Presentation</vt:lpstr>
      <vt:lpstr>Ακτινοβολία Cherenkov</vt:lpstr>
      <vt:lpstr>PowerPoint Presentation</vt:lpstr>
      <vt:lpstr>Θερμιδόμετρα</vt:lpstr>
      <vt:lpstr>Ηλεκτρομαγνητικοί Καταιγισμοί</vt:lpstr>
      <vt:lpstr>Πώς μετράμε τα δευτερογενή σωματίδια?</vt:lpstr>
      <vt:lpstr>Θερμιδόμετρα Δειγματισμού</vt:lpstr>
      <vt:lpstr>PowerPoint Presentation</vt:lpstr>
      <vt:lpstr>PowerPoint Presentation</vt:lpstr>
      <vt:lpstr>PowerPoint Presentation</vt:lpstr>
      <vt:lpstr>Πώς μετράμε τα δευτερογενή σωματίδια?</vt:lpstr>
      <vt:lpstr>Αδρονικά Θερμιδόμετρα (Α-Θ)</vt:lpstr>
      <vt:lpstr>Ταυτοποίηση Σωματιδίων</vt:lpstr>
      <vt:lpstr>Μέση Απώλεια Ενέργειας </vt:lpstr>
      <vt:lpstr> ALICE: PID  detectors</vt:lpstr>
      <vt:lpstr>PowerPoint Presentation</vt:lpstr>
      <vt:lpstr>PowerPoint Presentation</vt:lpstr>
      <vt:lpstr>  HIGH Pile-up 2012</vt:lpstr>
      <vt:lpstr>PowerPoint Presentation</vt:lpstr>
      <vt:lpstr>PowerPoint Presentation</vt:lpstr>
      <vt:lpstr>PowerPoint Presentation</vt:lpstr>
      <vt:lpstr>PowerPoint Presentation</vt:lpstr>
      <vt:lpstr>Μποζόνιο HIGGS</vt:lpstr>
      <vt:lpstr>PowerPoint Presentation</vt:lpstr>
      <vt:lpstr>PowerPoint Presentation</vt:lpstr>
      <vt:lpstr>Υποδομή ενός πειράματος</vt:lpstr>
      <vt:lpstr>ATLAS: εγκατάσταση υποδομής </vt:lpstr>
      <vt:lpstr>ATLAS: Σκανδαλισμός, Λήψη Δεδομένων και Σύστημα αυτομάτου ελέγχου</vt:lpstr>
      <vt:lpstr>Σκανδαλισμός &amp; Λήψη Δεδομένων</vt:lpstr>
      <vt:lpstr>Σύστημα Αυτομάτου Ελέγχου @ LHC</vt:lpstr>
      <vt:lpstr>Σύστημα Ασφάλειας Ανιχνευτή</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 Experiments</dc:title>
  <dc:creator>Dr. Sascha Marc Schmeling</dc:creator>
  <cp:lastModifiedBy>Sotirios Vlachos</cp:lastModifiedBy>
  <cp:revision>89</cp:revision>
  <cp:lastPrinted>2010-08-23T07:48:14Z</cp:lastPrinted>
  <dcterms:created xsi:type="dcterms:W3CDTF">2010-08-23T10:14:37Z</dcterms:created>
  <dcterms:modified xsi:type="dcterms:W3CDTF">2013-08-28T16:29:27Z</dcterms:modified>
</cp:coreProperties>
</file>