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3"/>
  </p:notesMasterIdLst>
  <p:handoutMasterIdLst>
    <p:handoutMasterId r:id="rId34"/>
  </p:handoutMasterIdLst>
  <p:sldIdLst>
    <p:sldId id="760" r:id="rId2"/>
    <p:sldId id="792" r:id="rId3"/>
    <p:sldId id="880" r:id="rId4"/>
    <p:sldId id="853" r:id="rId5"/>
    <p:sldId id="849" r:id="rId6"/>
    <p:sldId id="852" r:id="rId7"/>
    <p:sldId id="848" r:id="rId8"/>
    <p:sldId id="876" r:id="rId9"/>
    <p:sldId id="885" r:id="rId10"/>
    <p:sldId id="881" r:id="rId11"/>
    <p:sldId id="868" r:id="rId12"/>
    <p:sldId id="893" r:id="rId13"/>
    <p:sldId id="886" r:id="rId14"/>
    <p:sldId id="891" r:id="rId15"/>
    <p:sldId id="888" r:id="rId16"/>
    <p:sldId id="890" r:id="rId17"/>
    <p:sldId id="842" r:id="rId18"/>
    <p:sldId id="847" r:id="rId19"/>
    <p:sldId id="875" r:id="rId20"/>
    <p:sldId id="873" r:id="rId21"/>
    <p:sldId id="857" r:id="rId22"/>
    <p:sldId id="874" r:id="rId23"/>
    <p:sldId id="858" r:id="rId24"/>
    <p:sldId id="877" r:id="rId25"/>
    <p:sldId id="834" r:id="rId26"/>
    <p:sldId id="827" r:id="rId27"/>
    <p:sldId id="870" r:id="rId28"/>
    <p:sldId id="796" r:id="rId29"/>
    <p:sldId id="871" r:id="rId30"/>
    <p:sldId id="894" r:id="rId31"/>
    <p:sldId id="895" r:id="rId32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05EB"/>
    <a:srgbClr val="008E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7" autoAdjust="0"/>
    <p:restoredTop sz="88406" autoAdjust="0"/>
  </p:normalViewPr>
  <p:slideViewPr>
    <p:cSldViewPr snapToGrid="0">
      <p:cViewPr varScale="1">
        <p:scale>
          <a:sx n="81" d="100"/>
          <a:sy n="81" d="100"/>
        </p:scale>
        <p:origin x="-16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875" cy="494029"/>
          </a:xfrm>
          <a:prstGeom prst="rect">
            <a:avLst/>
          </a:prstGeom>
        </p:spPr>
        <p:txBody>
          <a:bodyPr vert="horz" lIns="91128" tIns="45564" rIns="91128" bIns="4556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184" y="0"/>
            <a:ext cx="2945875" cy="494029"/>
          </a:xfrm>
          <a:prstGeom prst="rect">
            <a:avLst/>
          </a:prstGeom>
        </p:spPr>
        <p:txBody>
          <a:bodyPr vert="horz" lIns="91128" tIns="45564" rIns="91128" bIns="45564" rtlCol="0"/>
          <a:lstStyle>
            <a:lvl1pPr algn="r">
              <a:defRPr sz="1200"/>
            </a:lvl1pPr>
          </a:lstStyle>
          <a:p>
            <a:fld id="{ABD7A937-0FFB-40A8-81AC-98A095088685}" type="datetimeFigureOut">
              <a:rPr lang="en-GB" smtClean="0"/>
              <a:pPr/>
              <a:t>09/12/2013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058"/>
            <a:ext cx="2945875" cy="494028"/>
          </a:xfrm>
          <a:prstGeom prst="rect">
            <a:avLst/>
          </a:prstGeom>
        </p:spPr>
        <p:txBody>
          <a:bodyPr vert="horz" lIns="91128" tIns="45564" rIns="91128" bIns="4556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184" y="9377058"/>
            <a:ext cx="2945875" cy="494028"/>
          </a:xfrm>
          <a:prstGeom prst="rect">
            <a:avLst/>
          </a:prstGeom>
        </p:spPr>
        <p:txBody>
          <a:bodyPr vert="horz" lIns="91128" tIns="45564" rIns="91128" bIns="45564" rtlCol="0" anchor="b"/>
          <a:lstStyle>
            <a:lvl1pPr algn="r">
              <a:defRPr sz="1200"/>
            </a:lvl1pPr>
          </a:lstStyle>
          <a:p>
            <a:fld id="{28B988D6-82BD-47D0-88DD-91F43837B51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9516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128" tIns="45564" rIns="91128" bIns="45564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128" tIns="45564" rIns="91128" bIns="45564" rtlCol="0"/>
          <a:lstStyle>
            <a:lvl1pPr algn="r">
              <a:defRPr sz="1200"/>
            </a:lvl1pPr>
          </a:lstStyle>
          <a:p>
            <a:fld id="{828B0502-117B-4022-AB14-7F082157D180}" type="datetimeFigureOut">
              <a:rPr lang="en-US" smtClean="0"/>
              <a:pPr/>
              <a:t>12/9/2013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8" tIns="45564" rIns="91128" bIns="45564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128" tIns="45564" rIns="91128" bIns="4556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128" tIns="45564" rIns="91128" bIns="45564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1128" tIns="45564" rIns="91128" bIns="45564" rtlCol="0" anchor="b"/>
          <a:lstStyle>
            <a:lvl1pPr algn="r">
              <a:defRPr sz="1200"/>
            </a:lvl1pPr>
          </a:lstStyle>
          <a:p>
            <a:fld id="{815942D4-0676-4064-9798-E247B5FDFAA1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5132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69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OC, 9/December/2013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LHC-CC13, 6th Crab Cavity Workshop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OC, 9/December/2013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LHC-CC13, 6th Crab Cavity Workshop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OC, 9/December/2013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LHC-CC13, 6th Crab Cavity Workshop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OC, 9/December/2013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LHC-CC13, 6th Crab Cavity Workshop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49834" cy="19987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OC, 9/December/2013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LHC-CC13, 6th Crab Cavity Workshop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3" y="152400"/>
            <a:ext cx="7772400" cy="508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715000"/>
          </a:xfrm>
        </p:spPr>
        <p:txBody>
          <a:bodyPr/>
          <a:lstStyle>
            <a:lvl1pPr>
              <a:buClr>
                <a:srgbClr val="0070C0"/>
              </a:buClr>
              <a:buSzPct val="100000"/>
              <a:buFont typeface="Arial" pitchFamily="34" charset="0"/>
              <a:buChar char="•"/>
              <a:defRPr/>
            </a:lvl1pPr>
            <a:lvl2pPr>
              <a:defRPr>
                <a:solidFill>
                  <a:srgbClr val="0070C0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24606"/>
            <a:ext cx="2133600" cy="39687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OC, 9/December/2013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</p:spPr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LHC-CC13, 6th Crab Cavity Workshop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3" y="6356356"/>
            <a:ext cx="2133600" cy="365125"/>
          </a:xfrm>
        </p:spPr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4"/>
            <a:ext cx="4038600" cy="4525963"/>
          </a:xfrm>
        </p:spPr>
        <p:txBody>
          <a:bodyPr/>
          <a:lstStyle>
            <a:lvl1pPr>
              <a:buClr>
                <a:srgbClr val="0070C0"/>
              </a:buCl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4"/>
            <a:ext cx="4038600" cy="4525963"/>
          </a:xfrm>
        </p:spPr>
        <p:txBody>
          <a:bodyPr/>
          <a:lstStyle>
            <a:lvl1pPr>
              <a:buClr>
                <a:srgbClr val="0070C0"/>
              </a:buCl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OC, 9/December/2013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LHC-CC13, 6th Crab Cavity Workshop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OC, 9/December/2013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LHC-CC13, 6th Crab Cavity Workshop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OC, 9/December/2013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LHC-CC13, 6th Crab Cavity Workshop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OC, 9/December/2013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LHC-CC13, 6th Crab Cavity Workshop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OC, 9/December/2013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LHC-CC13, 6th Crab Cavity Workshop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96838"/>
            <a:ext cx="76962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8229600" cy="541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24606"/>
            <a:ext cx="2133600" cy="396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OC, 9/December/2013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1829" y="6356356"/>
            <a:ext cx="3791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LHC-CC13, 6th Crab Cavity Workshop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3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094"/>
            <a:ext cx="1495567" cy="7203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73" r:id="rId2"/>
    <p:sldLayoutId id="2147483684" r:id="rId3"/>
    <p:sldLayoutId id="2147483674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ill Sans M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Gill Sans MT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4126932" cy="2506731"/>
          </a:xfrm>
        </p:spPr>
        <p:txBody>
          <a:bodyPr/>
          <a:lstStyle/>
          <a:p>
            <a:r>
              <a:rPr lang="en-US" sz="3200" dirty="0" smtClean="0">
                <a:latin typeface="+mj-lt"/>
              </a:rPr>
              <a:t>From bare cavities to  dressed cavities to </a:t>
            </a:r>
            <a:r>
              <a:rPr lang="en-US" sz="3200" dirty="0" err="1" smtClean="0">
                <a:latin typeface="+mj-lt"/>
              </a:rPr>
              <a:t>cryomodules</a:t>
            </a:r>
            <a:r>
              <a:rPr lang="en-US" sz="3200" dirty="0" smtClean="0">
                <a:latin typeface="+mj-lt"/>
              </a:rPr>
              <a:t>: Introduction to specifications</a:t>
            </a:r>
            <a:endParaRPr lang="en-GB" sz="3200" dirty="0">
              <a:latin typeface="+mj-lt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57200" y="4654062"/>
            <a:ext cx="8229600" cy="1289538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+mj-lt"/>
              </a:rPr>
              <a:t>Ofelia Capatina</a:t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</a:rPr>
              <a:t>on behalf of the CERN specification team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2895600" cy="365125"/>
          </a:xfrm>
        </p:spPr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LHC-CC13, 6th Crab Cavity Workshop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6324600"/>
            <a:ext cx="2133600" cy="39687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OC, 9/December/2013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49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tx2">
                    <a:satMod val="130000"/>
                  </a:schemeClr>
                </a:solidFill>
              </a:rPr>
              <a:t>Bare cavities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Three valid Nb prototypes exist – very compact concepts to allow for their integration in LHC</a:t>
            </a:r>
            <a:endParaRPr lang="en-GB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751" y="2484484"/>
            <a:ext cx="2300975" cy="259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673" y="2878585"/>
            <a:ext cx="3295514" cy="196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2767050"/>
            <a:ext cx="2992514" cy="2217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524746"/>
              </p:ext>
            </p:extLst>
          </p:nvPr>
        </p:nvGraphicFramePr>
        <p:xfrm>
          <a:off x="95250" y="5221998"/>
          <a:ext cx="8888475" cy="8229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990850"/>
                <a:gridCol w="3619500"/>
                <a:gridCol w="227812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4-rod </a:t>
                      </a:r>
                      <a:br>
                        <a:rPr lang="en-GB" sz="2400" dirty="0" smtClean="0"/>
                      </a:br>
                      <a:r>
                        <a:rPr lang="en-GB" sz="2400" dirty="0" smtClean="0"/>
                        <a:t>(UK)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RF Dipole </a:t>
                      </a:r>
                      <a:br>
                        <a:rPr lang="en-GB" sz="2400" dirty="0" smtClean="0"/>
                      </a:br>
                      <a:r>
                        <a:rPr lang="en-GB" sz="2400" dirty="0" smtClean="0"/>
                        <a:t>(ODU)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/>
                        <a:t>Double ¼-wave (BNL)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792137" y="6457890"/>
            <a:ext cx="32662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Covered by talks this morning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1385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133350" y="890647"/>
            <a:ext cx="8886825" cy="5774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Cavity maximum </a:t>
            </a:r>
            <a:r>
              <a:rPr lang="en-US" sz="2800" dirty="0" smtClean="0"/>
              <a:t>dimensions (SPS and LHC)</a:t>
            </a:r>
            <a:endParaRPr lang="en-US" sz="2800" dirty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Maximum radius external dimension (including wall thickness) at room temperature &lt; 145 mm, both planes (vertical and horizontal)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Adjacent beam pipe at 194mm horizontally from the cavity beam pipe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tx2">
                    <a:satMod val="130000"/>
                  </a:schemeClr>
                </a:solidFill>
              </a:rPr>
              <a:t>Bare cavities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93" t="21403" r="19957" b="15886"/>
          <a:stretch/>
        </p:blipFill>
        <p:spPr bwMode="auto">
          <a:xfrm>
            <a:off x="0" y="3951774"/>
            <a:ext cx="3094893" cy="2287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98" t="35101" r="29483" b="22021"/>
          <a:stretch/>
        </p:blipFill>
        <p:spPr bwMode="auto">
          <a:xfrm>
            <a:off x="3270471" y="4013858"/>
            <a:ext cx="2802615" cy="2179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79" t="28323" r="20345" b="17456"/>
          <a:stretch/>
        </p:blipFill>
        <p:spPr bwMode="auto">
          <a:xfrm>
            <a:off x="6224955" y="3755481"/>
            <a:ext cx="2919046" cy="2672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450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tx2">
                    <a:satMod val="130000"/>
                  </a:schemeClr>
                </a:solidFill>
              </a:rPr>
              <a:t>Dressed cavities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047750"/>
            <a:ext cx="8229600" cy="549020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kern="1200">
                <a:solidFill>
                  <a:schemeClr val="tx1"/>
                </a:solidFill>
                <a:latin typeface="Gill Sans M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latin typeface="+mn-lt"/>
              </a:rPr>
              <a:t>Helium tank and tuner designs are part of cavity design since their behaviour determine cavity operation behaviour</a:t>
            </a:r>
            <a:endParaRPr lang="en-GB" dirty="0">
              <a:latin typeface="+mn-lt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274786"/>
              </p:ext>
            </p:extLst>
          </p:nvPr>
        </p:nvGraphicFramePr>
        <p:xfrm>
          <a:off x="95250" y="5221998"/>
          <a:ext cx="8888475" cy="8229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990850"/>
                <a:gridCol w="3619500"/>
                <a:gridCol w="227812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4-rod </a:t>
                      </a:r>
                      <a:br>
                        <a:rPr lang="en-GB" sz="2400" dirty="0" smtClean="0"/>
                      </a:br>
                      <a:r>
                        <a:rPr lang="en-GB" sz="2400" dirty="0" smtClean="0"/>
                        <a:t>(UK)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RF Dipole </a:t>
                      </a:r>
                      <a:br>
                        <a:rPr lang="en-GB" sz="2400" dirty="0" smtClean="0"/>
                      </a:br>
                      <a:r>
                        <a:rPr lang="en-GB" sz="2400" dirty="0" smtClean="0"/>
                        <a:t>(ODU)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/>
                        <a:t>Double ¼-wave (BNL)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80" t="19664" r="33211" b="17099"/>
          <a:stretch/>
        </p:blipFill>
        <p:spPr>
          <a:xfrm>
            <a:off x="88476" y="2261686"/>
            <a:ext cx="2832615" cy="293036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33" r="23575" b="4776"/>
          <a:stretch/>
        </p:blipFill>
        <p:spPr bwMode="auto">
          <a:xfrm>
            <a:off x="6448425" y="2261686"/>
            <a:ext cx="2695575" cy="2728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Content Placeholder 1"/>
          <p:cNvPicPr>
            <a:picLocks noGrp="1"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45" t="43284" r="31025"/>
          <a:stretch/>
        </p:blipFill>
        <p:spPr>
          <a:xfrm>
            <a:off x="3171824" y="2797752"/>
            <a:ext cx="2895601" cy="2192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92137" y="6457890"/>
            <a:ext cx="4021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Covered by next talks this after-noon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07959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247650" y="933450"/>
            <a:ext cx="8896350" cy="574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Tuning (SPS tests)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Frequencies at SPS tests to be adjusted (“slow”) with tuner during operation: 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Required total range ~ 80 kHz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Required resolution  ~ 200 Hz (bandwidth ~ 1kHz)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8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Tuning (LHC operation)</a:t>
            </a:r>
            <a:endParaRPr lang="en-US" sz="2800" dirty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Required </a:t>
            </a:r>
            <a:r>
              <a:rPr lang="en-US" sz="2800" dirty="0"/>
              <a:t>total range ~ </a:t>
            </a:r>
            <a:r>
              <a:rPr lang="en-US" sz="2800" dirty="0" smtClean="0"/>
              <a:t>11 </a:t>
            </a:r>
            <a:r>
              <a:rPr lang="en-US" sz="2800" dirty="0"/>
              <a:t>kHz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Required resolution  ~ 200 Hz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2">
                    <a:satMod val="130000"/>
                  </a:schemeClr>
                </a:solidFill>
              </a:rPr>
              <a:t>Dressed cavities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75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668747" y="1083623"/>
            <a:ext cx="8141877" cy="501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Stability / pressure fluctuation (SPS and LHC)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Operating helium pressure ~ 20 mbar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Pressure stability:  1 mbar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Design cavities for sensitivity to pressure fluctuation accordingly 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C</a:t>
            </a:r>
            <a:r>
              <a:rPr lang="en-US" sz="2800" dirty="0" smtClean="0"/>
              <a:t>avity bandwidth ~ 1kHz =&gt; sensitivity to pressure fluctuation should be significantly lower (cavity specific)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tx2">
                    <a:satMod val="130000"/>
                  </a:schemeClr>
                </a:solidFill>
              </a:rPr>
              <a:t>Dressed cavities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44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997527" y="757298"/>
            <a:ext cx="7885216" cy="5774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Remarks / tuning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If ~ </a:t>
            </a:r>
            <a:r>
              <a:rPr lang="en-US" sz="2800" dirty="0" smtClean="0">
                <a:latin typeface="Symbol" pitchFamily="18" charset="2"/>
              </a:rPr>
              <a:t>m</a:t>
            </a:r>
            <a:r>
              <a:rPr lang="en-US" sz="2800" dirty="0" smtClean="0"/>
              <a:t>m/kHz (cavity specific)  =&gt;  cavity stability and shape adjustment in the order of  100 nm !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Tuning system has also to compensate for shift in frequency due to manufacturing, processing, </a:t>
            </a:r>
            <a:r>
              <a:rPr lang="en-US" sz="2800" dirty="0" err="1" smtClean="0"/>
              <a:t>cooldown</a:t>
            </a:r>
            <a:r>
              <a:rPr lang="en-US" sz="2800" dirty="0" smtClean="0"/>
              <a:t> etc… (cavity specific)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8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Cavity mechanical design compromise between 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Rigidity to ensure stability (Lorentz detuning, pressure fluctuation, …)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Flexibility to ensure </a:t>
            </a:r>
            <a:r>
              <a:rPr lang="en-US" sz="2800" dirty="0" err="1" smtClean="0"/>
              <a:t>tunability</a:t>
            </a:r>
            <a:endParaRPr lang="en-US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2">
                    <a:satMod val="130000"/>
                  </a:schemeClr>
                </a:solidFill>
              </a:rPr>
              <a:t>Dressed cavities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33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190501" y="771525"/>
            <a:ext cx="8810624" cy="537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Helium tank (SPS and LHC)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Operating temperature 2 K (saturated superfluid helium)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Maximum pressure </a:t>
            </a:r>
            <a:endParaRPr lang="en-US" sz="2800" dirty="0" smtClean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Safety </a:t>
            </a:r>
            <a:r>
              <a:rPr lang="en-US" sz="2800" dirty="0"/>
              <a:t>valve set pressure 1.8 bar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Rupture disc 2.2 bar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Helium </a:t>
            </a:r>
            <a:r>
              <a:rPr lang="en-US" sz="2800" dirty="0"/>
              <a:t>tank to be dimensioned correctly  to extract maximum heat </a:t>
            </a:r>
            <a:r>
              <a:rPr lang="en-US" sz="2800" dirty="0" smtClean="0"/>
              <a:t>load (static + dynamic) </a:t>
            </a:r>
            <a:endParaRPr lang="en-US" sz="2800" dirty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8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SPS only: Minimize </a:t>
            </a:r>
            <a:r>
              <a:rPr lang="en-US" sz="2800" dirty="0"/>
              <a:t>reasonably the liquid helium volume (max. 40 L/cavity if possible)</a:t>
            </a:r>
            <a:endParaRPr lang="en-US" sz="2400" dirty="0" smtClean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tx2">
                    <a:satMod val="130000"/>
                  </a:schemeClr>
                </a:solidFill>
              </a:rPr>
              <a:t>Dressed cavities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21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39968" y="913788"/>
            <a:ext cx="8804031" cy="5774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Materials (SPS and LHC)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Helium tank material not imposed; however titanium involves</a:t>
            </a:r>
          </a:p>
          <a:p>
            <a:pPr marL="1714500" lvl="3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More complex interfaces </a:t>
            </a:r>
          </a:p>
          <a:p>
            <a:pPr marL="1714500" lvl="3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Not </a:t>
            </a:r>
            <a:r>
              <a:rPr lang="en-US" sz="2800" dirty="0" smtClean="0"/>
              <a:t>covered </a:t>
            </a:r>
            <a:r>
              <a:rPr lang="en-US" sz="2800" dirty="0"/>
              <a:t>by the </a:t>
            </a:r>
            <a:r>
              <a:rPr lang="en-US" sz="2800" dirty="0" err="1"/>
              <a:t>Harmonised</a:t>
            </a:r>
            <a:r>
              <a:rPr lang="en-US" sz="2800" dirty="0"/>
              <a:t> European </a:t>
            </a:r>
            <a:r>
              <a:rPr lang="en-US" sz="2800" dirty="0" smtClean="0"/>
              <a:t>Standards 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Stainless steel </a:t>
            </a:r>
            <a:r>
              <a:rPr lang="en-US" sz="2800" dirty="0"/>
              <a:t>flanges (1.4429, AISI 316LN) </a:t>
            </a:r>
            <a:r>
              <a:rPr lang="en-US" sz="2800" dirty="0" smtClean="0"/>
              <a:t>for beam pipe interface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800" dirty="0"/>
              <a:t>Equivalent to EN conventional material grades are preferred</a:t>
            </a:r>
            <a:endParaRPr lang="en-US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2">
                    <a:satMod val="130000"/>
                  </a:schemeClr>
                </a:solidFill>
              </a:rPr>
              <a:t>Dressed cavities 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8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997527" y="685801"/>
            <a:ext cx="7885216" cy="5979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SPS :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2 </a:t>
            </a:r>
            <a:r>
              <a:rPr lang="en-US" sz="2800" dirty="0"/>
              <a:t>(identical) cavities in a </a:t>
            </a:r>
            <a:r>
              <a:rPr lang="en-US" sz="2800" dirty="0" err="1"/>
              <a:t>cryomodule</a:t>
            </a:r>
            <a:endParaRPr lang="en-US" sz="2800" dirty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3 different </a:t>
            </a:r>
            <a:r>
              <a:rPr lang="en-US" sz="2800" dirty="0" err="1"/>
              <a:t>cryomodules</a:t>
            </a:r>
            <a:r>
              <a:rPr lang="en-US" sz="2800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err="1">
                <a:solidFill>
                  <a:schemeClr val="tx2">
                    <a:satMod val="130000"/>
                  </a:schemeClr>
                </a:solidFill>
              </a:rPr>
              <a:t>Cryomodule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18342" y="6422666"/>
            <a:ext cx="3305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Shrikant Pattalwar talk tomorrow</a:t>
            </a:r>
            <a:endParaRPr lang="en-GB" i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3" t="17978" r="9730" b="19827"/>
          <a:stretch/>
        </p:blipFill>
        <p:spPr>
          <a:xfrm>
            <a:off x="948526" y="2351214"/>
            <a:ext cx="7246948" cy="3898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75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997527" y="685801"/>
            <a:ext cx="7885216" cy="5979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SPS :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2 </a:t>
            </a:r>
            <a:r>
              <a:rPr lang="en-US" sz="2800" dirty="0"/>
              <a:t>(identical) cavities in a </a:t>
            </a:r>
            <a:r>
              <a:rPr lang="en-US" sz="2800" dirty="0" err="1"/>
              <a:t>cryomodule</a:t>
            </a:r>
            <a:endParaRPr lang="en-US" sz="2800" dirty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3 different </a:t>
            </a:r>
            <a:r>
              <a:rPr lang="en-US" sz="2800" dirty="0" err="1"/>
              <a:t>cryomodules</a:t>
            </a:r>
            <a:r>
              <a:rPr lang="en-US" sz="2800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err="1" smtClean="0">
                <a:solidFill>
                  <a:schemeClr val="tx2">
                    <a:satMod val="130000"/>
                  </a:schemeClr>
                </a:solidFill>
              </a:rPr>
              <a:t>Cryomodule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666" t="15169" r="23518" b="12970"/>
          <a:stretch>
            <a:fillRect/>
          </a:stretch>
        </p:blipFill>
        <p:spPr bwMode="auto">
          <a:xfrm flipH="1">
            <a:off x="2052084" y="2224963"/>
            <a:ext cx="5039832" cy="4280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518342" y="5959849"/>
            <a:ext cx="3305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Shrikant Pattalwar talk tomorrow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909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997527" y="890647"/>
            <a:ext cx="7885216" cy="5774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tx2">
                    <a:satMod val="130000"/>
                  </a:schemeClr>
                </a:solidFill>
              </a:rPr>
              <a:t>Functional specification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1" b="14566"/>
          <a:stretch/>
        </p:blipFill>
        <p:spPr bwMode="auto">
          <a:xfrm>
            <a:off x="633046" y="1031631"/>
            <a:ext cx="7877908" cy="3944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3043" y="5562992"/>
            <a:ext cx="7679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1505EB"/>
                </a:solidFill>
              </a:rPr>
              <a:t>https</a:t>
            </a:r>
            <a:r>
              <a:rPr lang="en-GB" dirty="0">
                <a:solidFill>
                  <a:srgbClr val="1505EB"/>
                </a:solidFill>
              </a:rPr>
              <a:t>://espace.cern.ch/HiLumi/WP4/Lists/Team%20Discussion/AllItems.aspx</a:t>
            </a:r>
            <a:endParaRPr lang="en-GB" sz="5400" dirty="0">
              <a:solidFill>
                <a:srgbClr val="1505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28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997527" y="685801"/>
            <a:ext cx="7885216" cy="5979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SPS :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2 </a:t>
            </a:r>
            <a:r>
              <a:rPr lang="en-US" sz="2800" dirty="0"/>
              <a:t>(identical) cavities in a </a:t>
            </a:r>
            <a:r>
              <a:rPr lang="en-US" sz="2800" dirty="0" err="1"/>
              <a:t>cryomodule</a:t>
            </a:r>
            <a:endParaRPr lang="en-US" sz="2800" dirty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3 different </a:t>
            </a:r>
            <a:r>
              <a:rPr lang="en-US" sz="2800" dirty="0" err="1"/>
              <a:t>cryomodules</a:t>
            </a:r>
            <a:r>
              <a:rPr lang="en-US" sz="2800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err="1" smtClean="0">
                <a:solidFill>
                  <a:schemeClr val="tx2">
                    <a:satMod val="130000"/>
                  </a:schemeClr>
                </a:solidFill>
              </a:rPr>
              <a:t>Cryomodule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60" y="2387427"/>
            <a:ext cx="8685280" cy="4470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518342" y="5959849"/>
            <a:ext cx="2835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Thomas Nicol talk tomorrow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79311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997527" y="685801"/>
            <a:ext cx="7885216" cy="5979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SPS :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2 </a:t>
            </a:r>
            <a:r>
              <a:rPr lang="en-US" sz="2800" dirty="0"/>
              <a:t>(identical) cavities in a </a:t>
            </a:r>
            <a:r>
              <a:rPr lang="en-US" sz="2800" dirty="0" err="1"/>
              <a:t>cryomodule</a:t>
            </a:r>
            <a:endParaRPr lang="en-US" sz="2800" dirty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3 different </a:t>
            </a:r>
            <a:r>
              <a:rPr lang="en-US" sz="2800" dirty="0" err="1"/>
              <a:t>cryomodules</a:t>
            </a:r>
            <a:r>
              <a:rPr lang="en-US" sz="2800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err="1" smtClean="0">
                <a:solidFill>
                  <a:schemeClr val="tx2">
                    <a:satMod val="130000"/>
                  </a:schemeClr>
                </a:solidFill>
              </a:rPr>
              <a:t>Cryomodule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8" t="4712" r="13928" b="1588"/>
          <a:stretch/>
        </p:blipFill>
        <p:spPr bwMode="auto">
          <a:xfrm>
            <a:off x="1547037" y="2346875"/>
            <a:ext cx="6049926" cy="4511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847952" y="6480359"/>
            <a:ext cx="2835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Thomas Nicol talk tomorrow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85504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997527" y="685801"/>
            <a:ext cx="7885216" cy="5979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SPS :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2 </a:t>
            </a:r>
            <a:r>
              <a:rPr lang="en-US" sz="2800" dirty="0"/>
              <a:t>(identical) cavities in a </a:t>
            </a:r>
            <a:r>
              <a:rPr lang="en-US" sz="2800" dirty="0" err="1"/>
              <a:t>cryomodule</a:t>
            </a:r>
            <a:endParaRPr lang="en-US" sz="2800" dirty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3 different </a:t>
            </a:r>
            <a:r>
              <a:rPr lang="en-US" sz="2800" dirty="0" err="1"/>
              <a:t>cryomodules</a:t>
            </a:r>
            <a:r>
              <a:rPr lang="en-US" sz="2800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err="1" smtClean="0">
                <a:solidFill>
                  <a:schemeClr val="tx2">
                    <a:satMod val="130000"/>
                  </a:schemeClr>
                </a:solidFill>
              </a:rPr>
              <a:t>Cryomodule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81" y="2414008"/>
            <a:ext cx="8633637" cy="4443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645933" y="6144515"/>
            <a:ext cx="2658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Luis Alberty talk tomorrow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35913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997527" y="685801"/>
            <a:ext cx="7885216" cy="5979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SPS :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2 </a:t>
            </a:r>
            <a:r>
              <a:rPr lang="en-US" sz="2800" dirty="0"/>
              <a:t>(identical) cavities in a </a:t>
            </a:r>
            <a:r>
              <a:rPr lang="en-US" sz="2800" dirty="0" err="1"/>
              <a:t>cryomodule</a:t>
            </a:r>
            <a:endParaRPr lang="en-US" sz="2800" dirty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3 different </a:t>
            </a:r>
            <a:r>
              <a:rPr lang="en-US" sz="2800" dirty="0" err="1"/>
              <a:t>cryomodules</a:t>
            </a:r>
            <a:r>
              <a:rPr lang="en-US" sz="2800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err="1" smtClean="0">
                <a:solidFill>
                  <a:schemeClr val="tx2">
                    <a:satMod val="130000"/>
                  </a:schemeClr>
                </a:solidFill>
              </a:rPr>
              <a:t>Cryomodule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64" t="2252" r="19252" b="5412"/>
          <a:stretch/>
        </p:blipFill>
        <p:spPr bwMode="auto">
          <a:xfrm>
            <a:off x="2094613" y="2178659"/>
            <a:ext cx="5305647" cy="481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762891" y="6295693"/>
            <a:ext cx="2658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Luis Alberty talk tomorrow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01021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114299" y="2133600"/>
            <a:ext cx="2688177" cy="430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Design principle, dimensions and interfaces (RF, </a:t>
            </a:r>
            <a:r>
              <a:rPr lang="en-US" sz="2400" dirty="0" err="1" smtClean="0"/>
              <a:t>cryo</a:t>
            </a:r>
            <a:r>
              <a:rPr lang="en-US" sz="2400" dirty="0" smtClean="0"/>
              <a:t>) to </a:t>
            </a:r>
            <a:r>
              <a:rPr lang="en-US" sz="2400" dirty="0"/>
              <a:t>be </a:t>
            </a:r>
            <a:r>
              <a:rPr lang="en-US" sz="2400" dirty="0" smtClean="0"/>
              <a:t>standardized </a:t>
            </a:r>
            <a:r>
              <a:rPr lang="en-US" sz="2400" dirty="0"/>
              <a:t>as much as </a:t>
            </a:r>
            <a:r>
              <a:rPr lang="en-US" sz="2400" dirty="0" smtClean="0"/>
              <a:t>possible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400" dirty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 Metric system 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err="1" smtClean="0">
                <a:solidFill>
                  <a:schemeClr val="tx2">
                    <a:satMod val="130000"/>
                  </a:schemeClr>
                </a:solidFill>
              </a:rPr>
              <a:t>Cryomodule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803" y="903768"/>
            <a:ext cx="5970750" cy="5741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721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446567" y="773722"/>
            <a:ext cx="8568479" cy="5891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SPS: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Two circuits: </a:t>
            </a:r>
            <a:r>
              <a:rPr lang="en-US" sz="2800" dirty="0"/>
              <a:t>2 K and 80 </a:t>
            </a:r>
            <a:r>
              <a:rPr lang="en-US" sz="2800" dirty="0" smtClean="0"/>
              <a:t>K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Operated at 2 K saturated helium bath -&gt; ~20 mbar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Screening at 80 </a:t>
            </a:r>
            <a:r>
              <a:rPr lang="en-US" sz="2800" dirty="0"/>
              <a:t>K </a:t>
            </a:r>
            <a:r>
              <a:rPr lang="en-US" sz="2800" dirty="0" smtClean="0"/>
              <a:t>provided </a:t>
            </a:r>
            <a:r>
              <a:rPr lang="en-US" sz="2800" dirty="0"/>
              <a:t>with </a:t>
            </a:r>
            <a:r>
              <a:rPr lang="en-US" sz="2800" dirty="0" smtClean="0"/>
              <a:t>LN2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Main </a:t>
            </a:r>
            <a:r>
              <a:rPr lang="en-US" sz="2800" dirty="0"/>
              <a:t>interface </a:t>
            </a:r>
            <a:r>
              <a:rPr lang="en-US" sz="2800" dirty="0" smtClean="0"/>
              <a:t>from </a:t>
            </a:r>
            <a:r>
              <a:rPr lang="en-US" sz="2800" dirty="0"/>
              <a:t>the top </a:t>
            </a:r>
            <a:endParaRPr lang="en-US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tx2">
                    <a:satMod val="130000"/>
                  </a:schemeClr>
                </a:solidFill>
              </a:rPr>
              <a:t>Cryogenics 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164297" y="3515517"/>
            <a:ext cx="7065717" cy="2973437"/>
            <a:chOff x="613274" y="2055763"/>
            <a:chExt cx="7065717" cy="2973437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2699229" y="2534830"/>
              <a:ext cx="55808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1828800" y="2992031"/>
              <a:ext cx="4724401" cy="1660497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701216" y="2867419"/>
              <a:ext cx="547315" cy="216424"/>
            </a:xfrm>
            <a:prstGeom prst="rect">
              <a:avLst/>
            </a:prstGeom>
            <a:solidFill>
              <a:schemeClr val="bg1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699229" y="3677830"/>
              <a:ext cx="1295400" cy="685799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528029" y="3677830"/>
              <a:ext cx="1295400" cy="685799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741636" y="3323830"/>
              <a:ext cx="3115586" cy="171449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839037" y="2407771"/>
              <a:ext cx="211205" cy="933285"/>
            </a:xfrm>
            <a:prstGeom prst="rect">
              <a:avLst/>
            </a:prstGeom>
            <a:solidFill>
              <a:schemeClr val="bg1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3127935" y="2382430"/>
              <a:ext cx="0" cy="84946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119984" y="3231891"/>
              <a:ext cx="254177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5661754" y="3231891"/>
              <a:ext cx="0" cy="17766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188233" y="2382430"/>
              <a:ext cx="0" cy="7406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546829" y="4516030"/>
              <a:ext cx="35052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6052029" y="3123055"/>
              <a:ext cx="0" cy="1392975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2546829" y="3134400"/>
              <a:ext cx="0" cy="1392975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1981200" y="3128528"/>
              <a:ext cx="794229" cy="6526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775429" y="2383761"/>
              <a:ext cx="0" cy="74476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/>
            <p:cNvGrpSpPr/>
            <p:nvPr/>
          </p:nvGrpSpPr>
          <p:grpSpPr>
            <a:xfrm>
              <a:off x="3248531" y="3364910"/>
              <a:ext cx="212698" cy="381000"/>
              <a:chOff x="3521102" y="2430280"/>
              <a:chExt cx="212698" cy="381000"/>
            </a:xfrm>
          </p:grpSpPr>
          <p:sp>
            <p:nvSpPr>
              <p:cNvPr id="63" name="Rectangle 62"/>
              <p:cNvSpPr/>
              <p:nvPr/>
            </p:nvSpPr>
            <p:spPr>
              <a:xfrm>
                <a:off x="3522595" y="2430280"/>
                <a:ext cx="211205" cy="381000"/>
              </a:xfrm>
              <a:prstGeom prst="rect">
                <a:avLst/>
              </a:prstGeom>
              <a:solidFill>
                <a:schemeClr val="bg1"/>
              </a:solidFill>
              <a:ln w="158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4" name="Straight Connector 63"/>
              <p:cNvCxnSpPr/>
              <p:nvPr/>
            </p:nvCxnSpPr>
            <p:spPr>
              <a:xfrm>
                <a:off x="3733800" y="2560649"/>
                <a:ext cx="0" cy="18255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3521102" y="2558996"/>
                <a:ext cx="0" cy="18255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/>
            <p:cNvGrpSpPr/>
            <p:nvPr/>
          </p:nvGrpSpPr>
          <p:grpSpPr>
            <a:xfrm>
              <a:off x="5061429" y="3066890"/>
              <a:ext cx="572495" cy="679189"/>
              <a:chOff x="3521102" y="2132091"/>
              <a:chExt cx="572495" cy="679189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3522595" y="2430280"/>
                <a:ext cx="211205" cy="381000"/>
              </a:xfrm>
              <a:prstGeom prst="rect">
                <a:avLst/>
              </a:prstGeom>
              <a:solidFill>
                <a:schemeClr val="bg1"/>
              </a:solidFill>
              <a:ln w="158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1" name="Straight Connector 60"/>
              <p:cNvCxnSpPr/>
              <p:nvPr/>
            </p:nvCxnSpPr>
            <p:spPr>
              <a:xfrm>
                <a:off x="4093597" y="2132091"/>
                <a:ext cx="0" cy="18255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3521102" y="2558996"/>
                <a:ext cx="0" cy="18255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/>
            <p:cNvCxnSpPr/>
            <p:nvPr/>
          </p:nvCxnSpPr>
          <p:spPr>
            <a:xfrm>
              <a:off x="3054388" y="2382430"/>
              <a:ext cx="0" cy="93477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835727" y="2383761"/>
              <a:ext cx="0" cy="93477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699229" y="2534830"/>
              <a:ext cx="0" cy="46431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3257313" y="2527712"/>
              <a:ext cx="0" cy="46431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2875482" y="3868331"/>
              <a:ext cx="914400" cy="3428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719524" y="3868331"/>
              <a:ext cx="914400" cy="3428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H="1">
              <a:off x="5823429" y="3123055"/>
              <a:ext cx="804408" cy="554944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6627678" y="2941664"/>
              <a:ext cx="10513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h</a:t>
              </a:r>
              <a:r>
                <a:rPr lang="en-US" sz="1400" dirty="0" smtClean="0"/>
                <a:t>elium tank</a:t>
              </a:r>
              <a:endParaRPr lang="en-GB" sz="1400" dirty="0"/>
            </a:p>
          </p:txBody>
        </p:sp>
        <p:cxnSp>
          <p:nvCxnSpPr>
            <p:cNvPr id="40" name="Straight Arrow Connector 39"/>
            <p:cNvCxnSpPr>
              <a:endCxn id="37" idx="3"/>
            </p:cNvCxnSpPr>
            <p:nvPr/>
          </p:nvCxnSpPr>
          <p:spPr>
            <a:xfrm flipH="1">
              <a:off x="5633924" y="3610964"/>
              <a:ext cx="993913" cy="42881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6632910" y="3425271"/>
              <a:ext cx="9636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</a:t>
              </a:r>
              <a:r>
                <a:rPr lang="en-US" sz="1400" dirty="0" smtClean="0"/>
                <a:t>rab cavity</a:t>
              </a:r>
              <a:endParaRPr lang="en-GB" sz="1400" dirty="0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flipH="1">
              <a:off x="4788276" y="2823728"/>
              <a:ext cx="676850" cy="54135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5214997" y="2515951"/>
              <a:ext cx="21885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</a:t>
              </a:r>
              <a:r>
                <a:rPr lang="en-US" sz="1400" dirty="0" smtClean="0"/>
                <a:t>ommon pumping collector</a:t>
              </a:r>
              <a:endParaRPr lang="en-GB" sz="1400" dirty="0"/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flipH="1">
              <a:off x="3586621" y="2527712"/>
              <a:ext cx="560408" cy="607342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3826326" y="2211151"/>
              <a:ext cx="19150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</a:t>
              </a:r>
              <a:r>
                <a:rPr lang="en-US" sz="1400" dirty="0" smtClean="0"/>
                <a:t>hermal screen at ~80 K</a:t>
              </a:r>
              <a:endParaRPr lang="en-GB" sz="14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242029" y="2055763"/>
              <a:ext cx="14593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</a:t>
              </a:r>
              <a:r>
                <a:rPr lang="en-US" sz="1400" dirty="0" smtClean="0"/>
                <a:t>ryostat interface</a:t>
              </a:r>
              <a:endParaRPr lang="en-GB" sz="1400" dirty="0"/>
            </a:p>
          </p:txBody>
        </p:sp>
        <p:cxnSp>
          <p:nvCxnSpPr>
            <p:cNvPr id="47" name="Straight Connector 46"/>
            <p:cNvCxnSpPr/>
            <p:nvPr/>
          </p:nvCxnSpPr>
          <p:spPr>
            <a:xfrm flipV="1">
              <a:off x="2242029" y="3123055"/>
              <a:ext cx="0" cy="1088175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1981200" y="3135055"/>
              <a:ext cx="0" cy="61102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1186971" y="3726522"/>
              <a:ext cx="794229" cy="6526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1186971" y="4211230"/>
              <a:ext cx="1055058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6052029" y="4522556"/>
              <a:ext cx="348771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6400800" y="3905718"/>
              <a:ext cx="0" cy="611024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6400800" y="3906016"/>
              <a:ext cx="794229" cy="6526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918488" y="3145374"/>
              <a:ext cx="529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CWT</a:t>
              </a:r>
              <a:endParaRPr lang="en-GB" sz="14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13274" y="4721423"/>
              <a:ext cx="19416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Power coupler intercept</a:t>
              </a:r>
              <a:endParaRPr lang="en-GB" sz="14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858000" y="4224013"/>
              <a:ext cx="5293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CWT</a:t>
              </a:r>
              <a:endParaRPr lang="en-GB" sz="1400" dirty="0"/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flipH="1" flipV="1">
              <a:off x="6400801" y="4039781"/>
              <a:ext cx="457199" cy="323848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1447800" y="3317203"/>
              <a:ext cx="502927" cy="27189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V="1">
              <a:off x="1531142" y="4273238"/>
              <a:ext cx="500426" cy="485583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188233" y="3123055"/>
              <a:ext cx="2863796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5334887" y="6295691"/>
            <a:ext cx="3410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Krzysztof Brodzinski talk tomorrow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82235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563524" y="914400"/>
            <a:ext cx="8357192" cy="5714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LHC - Alignment requirements (position accuracy and position stability) – based on general beam dynamics considerations: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Transverse </a:t>
            </a:r>
            <a:r>
              <a:rPr lang="en-US" sz="2400" dirty="0"/>
              <a:t>rotation per </a:t>
            </a:r>
            <a:r>
              <a:rPr lang="en-US" sz="2400" dirty="0" smtClean="0"/>
              <a:t>cavity should be less than 5 </a:t>
            </a:r>
            <a:r>
              <a:rPr lang="en-US" sz="2400" dirty="0" err="1" smtClean="0"/>
              <a:t>mrad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Transverse misalignment per cavity (in both planes) should be less than 0.7 mm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Cavity </a:t>
            </a:r>
            <a:r>
              <a:rPr lang="en-US" sz="2400" dirty="0"/>
              <a:t>tilt with respect to the </a:t>
            </a:r>
            <a:r>
              <a:rPr lang="en-US" sz="2400" dirty="0" smtClean="0"/>
              <a:t>longitudinal axis </a:t>
            </a:r>
            <a:r>
              <a:rPr lang="en-US" sz="2400" dirty="0"/>
              <a:t>should be less than 1 </a:t>
            </a:r>
            <a:r>
              <a:rPr lang="en-US" sz="2400" dirty="0" err="1" smtClean="0"/>
              <a:t>mrad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Cavity longitudinal misalignment should be less than 10 mm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tx2">
                    <a:satMod val="130000"/>
                  </a:schemeClr>
                </a:solidFill>
              </a:rPr>
              <a:t>Alignment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13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563524" y="914400"/>
            <a:ext cx="8357192" cy="5714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SPS 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Alignment required for operation less than LHC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8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To limit SPS </a:t>
            </a:r>
            <a:r>
              <a:rPr lang="en-US" sz="2800" dirty="0" err="1" smtClean="0"/>
              <a:t>crymodule</a:t>
            </a:r>
            <a:r>
              <a:rPr lang="en-US" sz="2800" dirty="0" smtClean="0"/>
              <a:t> complexity (win time and limit risk)</a:t>
            </a:r>
            <a:endParaRPr lang="en-US" sz="2800" dirty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No active alignment needed for SPS tests 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Foresee a system for </a:t>
            </a:r>
            <a:r>
              <a:rPr lang="en-US" sz="2800" dirty="0"/>
              <a:t>monitoring </a:t>
            </a:r>
            <a:r>
              <a:rPr lang="en-US" sz="2800" dirty="0" smtClean="0"/>
              <a:t>the cavity positions instead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tx2">
                    <a:satMod val="130000"/>
                  </a:schemeClr>
                </a:solidFill>
              </a:rPr>
              <a:t>Alignment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94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915465" y="913788"/>
            <a:ext cx="7885216" cy="5774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Static magnetic field shielding required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The field to be below 1 µT at the outer surface of the cavity 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Numerical simulations to determine the material thickness and specification, as well as geometry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2">
                    <a:satMod val="130000"/>
                  </a:schemeClr>
                </a:solidFill>
              </a:rPr>
              <a:t>Magnetic shielding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90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238124" y="685800"/>
            <a:ext cx="8601075" cy="6002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800" dirty="0"/>
              <a:t>Integration into cryostat at CERN - most likely location </a:t>
            </a:r>
            <a:r>
              <a:rPr lang="en-GB" sz="2800" dirty="0" smtClean="0"/>
              <a:t>SM18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GB" sz="2800" dirty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GB" sz="28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GB" sz="2800" dirty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GB" sz="28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GB" sz="2800" dirty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GB" sz="28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GB" sz="2800" dirty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GB" sz="28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GB" sz="2800" dirty="0" smtClean="0"/>
              <a:t>Cold tests of full </a:t>
            </a:r>
            <a:r>
              <a:rPr lang="en-GB" sz="2800" dirty="0" err="1" smtClean="0"/>
              <a:t>cryomodules</a:t>
            </a:r>
            <a:r>
              <a:rPr lang="en-GB" sz="2800" dirty="0" smtClean="0"/>
              <a:t> in SM18 prior tunnel installation</a:t>
            </a:r>
            <a:endParaRPr lang="en-US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err="1">
                <a:solidFill>
                  <a:schemeClr val="tx2">
                    <a:satMod val="130000"/>
                  </a:schemeClr>
                </a:solidFill>
              </a:rPr>
              <a:t>Cryostating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300" y="1659072"/>
            <a:ext cx="6305550" cy="3936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126203" y="1288144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Vittorio Parma talk tomorrow</a:t>
            </a:r>
            <a:endParaRPr lang="en-GB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5819131" y="6237453"/>
            <a:ext cx="3248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Mathieu Therasse talk tomorrow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85153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tx2">
                    <a:satMod val="130000"/>
                  </a:schemeClr>
                </a:solidFill>
              </a:rPr>
              <a:t>General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1" name="Picture 2" descr="9906026_0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8195" y="632638"/>
            <a:ext cx="7453424" cy="635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4076700" y="5924550"/>
            <a:ext cx="371475" cy="1428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 rot="900000">
            <a:off x="2867025" y="5757862"/>
            <a:ext cx="371475" cy="1428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29450" y="5352245"/>
            <a:ext cx="2114550" cy="954107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2060"/>
                </a:solidFill>
              </a:rPr>
              <a:t>LHC Point 1 (vertical crabbing)</a:t>
            </a:r>
          </a:p>
          <a:p>
            <a:r>
              <a:rPr lang="en-GB" sz="1400" b="1" dirty="0" smtClean="0">
                <a:solidFill>
                  <a:srgbClr val="002060"/>
                </a:solidFill>
              </a:rPr>
              <a:t>4 cavities / IP side/ beam</a:t>
            </a:r>
          </a:p>
          <a:p>
            <a:r>
              <a:rPr lang="en-GB" sz="1400" b="1" dirty="0">
                <a:solidFill>
                  <a:srgbClr val="002060"/>
                </a:solidFill>
              </a:rPr>
              <a:t>t</a:t>
            </a:r>
            <a:r>
              <a:rPr lang="en-GB" sz="1400" b="1" dirty="0" smtClean="0">
                <a:solidFill>
                  <a:srgbClr val="002060"/>
                </a:solidFill>
              </a:rPr>
              <a:t>o be installed during LS3 </a:t>
            </a:r>
            <a:endParaRPr lang="fr-FR" sz="1400" b="1" dirty="0">
              <a:solidFill>
                <a:srgbClr val="00206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4962525" y="4500561"/>
            <a:ext cx="276225" cy="9529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704907" y="4257674"/>
            <a:ext cx="143096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 rot="600000">
            <a:off x="5610225" y="4557662"/>
            <a:ext cx="276225" cy="9529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 rot="600000">
            <a:off x="5991824" y="3341218"/>
            <a:ext cx="196042" cy="56129"/>
          </a:xfrm>
          <a:prstGeom prst="ellipse">
            <a:avLst/>
          </a:prstGeom>
          <a:solidFill>
            <a:srgbClr val="1505EB"/>
          </a:solidFill>
          <a:ln>
            <a:solidFill>
              <a:srgbClr val="1505E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6" name="Straight Connector 5"/>
          <p:cNvCxnSpPr>
            <a:stCxn id="17" idx="6"/>
            <a:endCxn id="12" idx="1"/>
          </p:cNvCxnSpPr>
          <p:nvPr/>
        </p:nvCxnSpPr>
        <p:spPr>
          <a:xfrm>
            <a:off x="5884352" y="4629295"/>
            <a:ext cx="1145098" cy="1200004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0" y="5903893"/>
            <a:ext cx="2114550" cy="954107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2060"/>
                </a:solidFill>
              </a:rPr>
              <a:t>LHC Point 5 (horizontal crabbing)</a:t>
            </a:r>
          </a:p>
          <a:p>
            <a:r>
              <a:rPr lang="en-GB" sz="1400" b="1" dirty="0" smtClean="0">
                <a:solidFill>
                  <a:srgbClr val="002060"/>
                </a:solidFill>
              </a:rPr>
              <a:t>4 cavities / IP side/ beam</a:t>
            </a:r>
          </a:p>
          <a:p>
            <a:r>
              <a:rPr lang="en-GB" sz="1400" b="1" dirty="0">
                <a:solidFill>
                  <a:srgbClr val="002060"/>
                </a:solidFill>
              </a:rPr>
              <a:t>t</a:t>
            </a:r>
            <a:r>
              <a:rPr lang="en-GB" sz="1400" b="1" dirty="0" smtClean="0">
                <a:solidFill>
                  <a:srgbClr val="002060"/>
                </a:solidFill>
              </a:rPr>
              <a:t>o be installed during LS3 </a:t>
            </a:r>
            <a:endParaRPr lang="fr-FR" sz="1400" b="1" dirty="0">
              <a:solidFill>
                <a:srgbClr val="002060"/>
              </a:solidFill>
            </a:endParaRPr>
          </a:p>
        </p:txBody>
      </p:sp>
      <p:cxnSp>
        <p:nvCxnSpPr>
          <p:cNvPr id="25" name="Straight Connector 24"/>
          <p:cNvCxnSpPr>
            <a:endCxn id="9" idx="3"/>
          </p:cNvCxnSpPr>
          <p:nvPr/>
        </p:nvCxnSpPr>
        <p:spPr>
          <a:xfrm flipV="1">
            <a:off x="2114550" y="5844099"/>
            <a:ext cx="798277" cy="53018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0" y="2261319"/>
            <a:ext cx="2114550" cy="1169551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2060"/>
                </a:solidFill>
              </a:rPr>
              <a:t>SPS BA4 (vertical or horizontal crabbing)</a:t>
            </a:r>
          </a:p>
          <a:p>
            <a:r>
              <a:rPr lang="en-GB" sz="1400" b="1" dirty="0" smtClean="0">
                <a:solidFill>
                  <a:srgbClr val="002060"/>
                </a:solidFill>
              </a:rPr>
              <a:t>One or two </a:t>
            </a:r>
            <a:r>
              <a:rPr lang="en-GB" sz="1400" b="1" dirty="0" err="1" smtClean="0">
                <a:solidFill>
                  <a:srgbClr val="002060"/>
                </a:solidFill>
              </a:rPr>
              <a:t>cryomodules</a:t>
            </a:r>
            <a:r>
              <a:rPr lang="en-GB" sz="1400" b="1" dirty="0" smtClean="0">
                <a:solidFill>
                  <a:srgbClr val="002060"/>
                </a:solidFill>
              </a:rPr>
              <a:t> with 2 identical cavities to be tested before LS2</a:t>
            </a:r>
            <a:endParaRPr lang="fr-FR" sz="1400" b="1" dirty="0">
              <a:solidFill>
                <a:srgbClr val="002060"/>
              </a:solidFill>
            </a:endParaRPr>
          </a:p>
        </p:txBody>
      </p:sp>
      <p:cxnSp>
        <p:nvCxnSpPr>
          <p:cNvPr id="28" name="Straight Connector 27"/>
          <p:cNvCxnSpPr>
            <a:stCxn id="14" idx="1"/>
            <a:endCxn id="27" idx="3"/>
          </p:cNvCxnSpPr>
          <p:nvPr/>
        </p:nvCxnSpPr>
        <p:spPr>
          <a:xfrm flipH="1" flipV="1">
            <a:off x="2114550" y="2846095"/>
            <a:ext cx="2611313" cy="143250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040969" y="1006043"/>
            <a:ext cx="2114550" cy="1169551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2060"/>
                </a:solidFill>
              </a:rPr>
              <a:t>SM18 area</a:t>
            </a:r>
          </a:p>
          <a:p>
            <a:r>
              <a:rPr lang="en-GB" sz="1400" b="1" dirty="0" smtClean="0">
                <a:solidFill>
                  <a:srgbClr val="002060"/>
                </a:solidFill>
              </a:rPr>
              <a:t>Cold tests and clean room facilities – cold test of </a:t>
            </a:r>
            <a:r>
              <a:rPr lang="en-GB" sz="1400" b="1" dirty="0" err="1" smtClean="0">
                <a:solidFill>
                  <a:srgbClr val="002060"/>
                </a:solidFill>
              </a:rPr>
              <a:t>cryomodules</a:t>
            </a:r>
            <a:r>
              <a:rPr lang="en-GB" sz="1400" b="1" dirty="0" smtClean="0">
                <a:solidFill>
                  <a:srgbClr val="002060"/>
                </a:solidFill>
              </a:rPr>
              <a:t> prior tunnel installation </a:t>
            </a:r>
            <a:endParaRPr lang="fr-FR" sz="1400" b="1" dirty="0">
              <a:solidFill>
                <a:srgbClr val="002060"/>
              </a:solidFill>
            </a:endParaRPr>
          </a:p>
        </p:txBody>
      </p:sp>
      <p:cxnSp>
        <p:nvCxnSpPr>
          <p:cNvPr id="32" name="Straight Connector 31"/>
          <p:cNvCxnSpPr>
            <a:stCxn id="31" idx="1"/>
            <a:endCxn id="18" idx="5"/>
          </p:cNvCxnSpPr>
          <p:nvPr/>
        </p:nvCxnSpPr>
        <p:spPr>
          <a:xfrm flipH="1">
            <a:off x="6154657" y="1590819"/>
            <a:ext cx="886312" cy="1810042"/>
          </a:xfrm>
          <a:prstGeom prst="line">
            <a:avLst/>
          </a:prstGeom>
          <a:ln>
            <a:solidFill>
              <a:srgbClr val="1505E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403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915465" y="1238250"/>
            <a:ext cx="7885216" cy="5449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Fundamental Power Couplers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Talk by Eric Montesinos tomorrow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800" dirty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Impedance budget and HOM power &amp; couplers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Talk by Benoit </a:t>
            </a:r>
            <a:r>
              <a:rPr lang="en-US" sz="2800" dirty="0" err="1" smtClean="0"/>
              <a:t>Salvant</a:t>
            </a:r>
            <a:r>
              <a:rPr lang="en-US" sz="2800" dirty="0" smtClean="0"/>
              <a:t> tomorrow</a:t>
            </a:r>
          </a:p>
          <a:p>
            <a:pPr>
              <a:spcBef>
                <a:spcPct val="20000"/>
              </a:spcBef>
            </a:pPr>
            <a:endParaRPr lang="en-US" sz="2800" dirty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800" dirty="0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90600" y="96838"/>
            <a:ext cx="7696200" cy="56356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2">
                    <a:satMod val="130000"/>
                  </a:schemeClr>
                </a:solidFill>
              </a:rPr>
              <a:t>Couplers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78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0" y="685800"/>
            <a:ext cx="9144000" cy="5679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Bare cavities for SPS designed to be the same </a:t>
            </a:r>
            <a:r>
              <a:rPr lang="en-US" sz="2800" dirty="0" smtClean="0"/>
              <a:t>as for the </a:t>
            </a:r>
            <a:r>
              <a:rPr lang="en-US" sz="2800" dirty="0" smtClean="0"/>
              <a:t>LHC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Dressed cavity for SPS tests design as much as possible compatible with LHC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C</a:t>
            </a:r>
            <a:r>
              <a:rPr lang="en-US" sz="2800" dirty="0" smtClean="0"/>
              <a:t>onceptual design of SPS </a:t>
            </a:r>
            <a:r>
              <a:rPr lang="en-US" sz="2800" dirty="0" err="1" smtClean="0"/>
              <a:t>cryomodule</a:t>
            </a:r>
            <a:r>
              <a:rPr lang="en-US" sz="2800" dirty="0" smtClean="0"/>
              <a:t> for the 3 cavities 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2 identical cavities in 3 different </a:t>
            </a:r>
            <a:r>
              <a:rPr lang="en-US" sz="2800" dirty="0" err="1" smtClean="0"/>
              <a:t>cryomodule</a:t>
            </a:r>
            <a:endParaRPr lang="en-US" sz="28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E</a:t>
            </a:r>
            <a:r>
              <a:rPr lang="en-US" sz="2800" dirty="0" smtClean="0"/>
              <a:t>ffort to standardize interfaces, basic choices in-between the 3 </a:t>
            </a:r>
            <a:r>
              <a:rPr lang="en-US" sz="2800" dirty="0" err="1" smtClean="0"/>
              <a:t>cryomodules</a:t>
            </a:r>
            <a:endParaRPr lang="en-US" sz="28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The </a:t>
            </a:r>
            <a:r>
              <a:rPr lang="en-US" sz="2800" dirty="0" smtClean="0"/>
              <a:t>3 SPS </a:t>
            </a:r>
            <a:r>
              <a:rPr lang="en-US" sz="2800" dirty="0" err="1"/>
              <a:t>cryomodules</a:t>
            </a:r>
            <a:r>
              <a:rPr lang="en-US" sz="2800" dirty="0"/>
              <a:t> could be tested in </a:t>
            </a:r>
            <a:r>
              <a:rPr lang="en-US" sz="2800" dirty="0" smtClean="0"/>
              <a:t>SM18 (if no down-selection since then)</a:t>
            </a:r>
            <a:endParaRPr lang="en-US" sz="2800" dirty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1 or 2 </a:t>
            </a:r>
            <a:r>
              <a:rPr lang="en-US" sz="2800" dirty="0" err="1" smtClean="0"/>
              <a:t>cryomodule</a:t>
            </a:r>
            <a:r>
              <a:rPr lang="en-US" sz="2800" dirty="0" err="1" smtClean="0"/>
              <a:t>s</a:t>
            </a:r>
            <a:r>
              <a:rPr lang="en-US" sz="2800" dirty="0" smtClean="0"/>
              <a:t> to be tested in SPS, after test in SM18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 smtClean="0"/>
              <a:t>SPS </a:t>
            </a:r>
            <a:r>
              <a:rPr lang="en-US" sz="2800" dirty="0" err="1" smtClean="0"/>
              <a:t>cryomodule</a:t>
            </a:r>
            <a:r>
              <a:rPr lang="en-US" sz="2800" dirty="0" smtClean="0"/>
              <a:t> design as much as possible compatible with the LHC </a:t>
            </a:r>
            <a:endParaRPr lang="en-US" sz="2800" dirty="0" smtClean="0"/>
          </a:p>
          <a:p>
            <a:pPr>
              <a:spcBef>
                <a:spcPct val="20000"/>
              </a:spcBef>
            </a:pPr>
            <a:endParaRPr lang="en-US" sz="2800" dirty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800" dirty="0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90600" y="96838"/>
            <a:ext cx="7696200" cy="56356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2">
                    <a:satMod val="130000"/>
                  </a:schemeClr>
                </a:solidFill>
              </a:rPr>
              <a:t>Summary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30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136289" y="685800"/>
            <a:ext cx="7885216" cy="4239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LHC environment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 dirty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 dirty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tx2">
                    <a:satMod val="130000"/>
                  </a:schemeClr>
                </a:solidFill>
              </a:rPr>
              <a:t>General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3203"/>
            <a:ext cx="9144000" cy="237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Placeholder 4" descr="CATIA V5 R20 64 -  CERN :  Large Assemblies 64 -  -  - [ST0538798_01 a.01 LSS5L Integration HL-LHC 1507 LS3 In Work (ReadOnly) ]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" t="17396" r="1860" b="21840"/>
          <a:stretch/>
        </p:blipFill>
        <p:spPr>
          <a:xfrm>
            <a:off x="0" y="3637654"/>
            <a:ext cx="9144000" cy="2795041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6696719" y="6432695"/>
            <a:ext cx="1324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Paolo Fessia</a:t>
            </a:r>
            <a:endParaRPr lang="en-GB" i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423270"/>
            <a:ext cx="45085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4 cavities / IP side / beam between D2 and Q4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=&gt;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Total 32 cavities in LHC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82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997527" y="890647"/>
            <a:ext cx="7885216" cy="4239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LHC environment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tx2">
                    <a:satMod val="130000"/>
                  </a:schemeClr>
                </a:solidFill>
              </a:rPr>
              <a:t>General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 descr="https://edms.cern.ch/file/1087379/1/37.D2.B4R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657" y="1517289"/>
            <a:ext cx="7008400" cy="525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27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997527" y="890647"/>
            <a:ext cx="7885216" cy="4239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SPS environment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tx2">
                    <a:satMod val="130000"/>
                  </a:schemeClr>
                </a:solidFill>
              </a:rPr>
              <a:t>General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1" t="4411" r="13859" b="8473"/>
          <a:stretch/>
        </p:blipFill>
        <p:spPr bwMode="auto">
          <a:xfrm>
            <a:off x="1163781" y="1489194"/>
            <a:ext cx="7108418" cy="536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26631" y="6419850"/>
            <a:ext cx="3245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Alick</a:t>
            </a:r>
            <a:r>
              <a:rPr lang="en-GB" dirty="0" smtClean="0">
                <a:solidFill>
                  <a:schemeClr val="bg1"/>
                </a:solidFill>
              </a:rPr>
              <a:t> Macpherson talk tomorrow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48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997527" y="890647"/>
            <a:ext cx="7885216" cy="4239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200" dirty="0" smtClean="0"/>
              <a:t>SPS environment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tx2">
                    <a:satMod val="130000"/>
                  </a:schemeClr>
                </a:solidFill>
              </a:rPr>
              <a:t>General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61" y="1904777"/>
            <a:ext cx="9077678" cy="4006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135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997527" y="890647"/>
            <a:ext cx="7885216" cy="5774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err="1" smtClean="0">
                <a:solidFill>
                  <a:schemeClr val="tx2">
                    <a:satMod val="130000"/>
                  </a:schemeClr>
                </a:solidFill>
              </a:rPr>
              <a:t>Cryomodule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51" t="37757" r="38034" b="36787"/>
          <a:stretch/>
        </p:blipFill>
        <p:spPr bwMode="auto">
          <a:xfrm>
            <a:off x="646126" y="1896184"/>
            <a:ext cx="3284302" cy="4348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693" y="786635"/>
            <a:ext cx="2034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LHC configuration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7143131" y="786635"/>
            <a:ext cx="2000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SPS configuration</a:t>
            </a:r>
            <a:endParaRPr lang="en-GB" sz="2000" dirty="0"/>
          </a:p>
        </p:txBody>
      </p:sp>
      <p:grpSp>
        <p:nvGrpSpPr>
          <p:cNvPr id="6" name="Group 5"/>
          <p:cNvGrpSpPr/>
          <p:nvPr/>
        </p:nvGrpSpPr>
        <p:grpSpPr>
          <a:xfrm>
            <a:off x="4571999" y="1155967"/>
            <a:ext cx="3305175" cy="5829300"/>
            <a:chOff x="4571999" y="1155967"/>
            <a:chExt cx="3305175" cy="5829300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1999" y="1155967"/>
              <a:ext cx="3305175" cy="5829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Oval 4"/>
            <p:cNvSpPr/>
            <p:nvPr/>
          </p:nvSpPr>
          <p:spPr>
            <a:xfrm>
              <a:off x="5236539" y="3373798"/>
              <a:ext cx="360000" cy="360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8199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997527" y="776347"/>
            <a:ext cx="7885216" cy="5774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800" dirty="0"/>
              <a:t>Parameters</a:t>
            </a:r>
            <a:endParaRPr lang="en-US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smtClean="0">
                <a:solidFill>
                  <a:schemeClr val="tx2">
                    <a:satMod val="130000"/>
                  </a:schemeClr>
                </a:solidFill>
              </a:rPr>
              <a:t>Cavity</a:t>
            </a:r>
            <a:endParaRPr lang="en-GB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OC, 9/December/2013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LHC-CC13, 6th Crab Cavity Workshop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70277065"/>
                  </p:ext>
                </p:extLst>
              </p:nvPr>
            </p:nvGraphicFramePr>
            <p:xfrm>
              <a:off x="417845" y="1572162"/>
              <a:ext cx="8308310" cy="397022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220581"/>
                    <a:gridCol w="714374"/>
                    <a:gridCol w="2247900"/>
                    <a:gridCol w="933450"/>
                    <a:gridCol w="1209675"/>
                    <a:gridCol w="982330"/>
                  </a:tblGrid>
                  <a:tr h="48459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Parameter</a:t>
                          </a:r>
                          <a:endParaRPr lang="en-GB" sz="12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Units</a:t>
                          </a:r>
                          <a:endParaRPr lang="en-GB" sz="12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</a:rPr>
                            <a:t>LHC</a:t>
                          </a:r>
                          <a:endParaRPr lang="en-GB" sz="12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SPS</a:t>
                          </a:r>
                          <a:endParaRPr lang="en-GB" sz="12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48459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Beam Energy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err="1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GeV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450- 7,000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120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270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450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484597">
                    <a:tc>
                      <a:txBody>
                        <a:bodyPr/>
                        <a:lstStyle/>
                        <a:p>
                          <a:r>
                            <a:rPr lang="en-GB" sz="1800" dirty="0" smtClean="0"/>
                            <a:t>Kick voltage/cavity</a:t>
                          </a:r>
                          <a:endParaRPr lang="en-GB" sz="1800" dirty="0"/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MV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3.4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3.4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48459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800" dirty="0" err="1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Nb</a:t>
                          </a:r>
                          <a:r>
                            <a:rPr lang="en-GB" sz="1800" baseline="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 of cavities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i="1" dirty="0" smtClean="0">
                                    <a:latin typeface="Cambria Math"/>
                                    <a:ea typeface="+mn-ea"/>
                                  </a:rPr>
                                  <m:t>4</m:t>
                                </m:r>
                                <m:r>
                                  <a:rPr lang="en-GB" sz="1400" i="1" dirty="0" smtClean="0">
                                    <a:latin typeface="Cambria Math"/>
                                    <a:ea typeface="Cambria Math"/>
                                  </a:rPr>
                                  <m:t>∙</m:t>
                                </m:r>
                                <m:sSub>
                                  <m:sSubPr>
                                    <m:ctrlPr>
                                      <a:rPr lang="en-GB" sz="1400" i="1" dirty="0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0" i="1" dirty="0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e>
                                  <m:sub>
                                    <m:d>
                                      <m:dPr>
                                        <m:ctrlPr>
                                          <a:rPr lang="en-GB" sz="14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14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  <m:t>𝐼𝑃𝑠</m:t>
                                        </m:r>
                                      </m:e>
                                    </m:d>
                                  </m:sub>
                                </m:sSub>
                                <m:r>
                                  <a:rPr lang="en-GB" sz="1400" i="1" dirty="0" smtClean="0">
                                    <a:latin typeface="Cambria Math"/>
                                    <a:ea typeface="Cambria Math"/>
                                  </a:rPr>
                                  <m:t>∙</m:t>
                                </m:r>
                                <m:sSub>
                                  <m:sSubPr>
                                    <m:ctrlPr>
                                      <a:rPr lang="en-GB" sz="1400" i="1" dirty="0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0" i="1" dirty="0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e>
                                  <m:sub>
                                    <m:d>
                                      <m:dPr>
                                        <m:ctrlPr>
                                          <a:rPr lang="en-GB" sz="14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14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  <m:t>𝑠𝑖𝑑𝑒𝑠</m:t>
                                        </m:r>
                                      </m:e>
                                    </m:d>
                                  </m:sub>
                                </m:sSub>
                                <m:r>
                                  <a:rPr lang="en-GB" sz="1400" i="1" dirty="0" smtClean="0">
                                    <a:latin typeface="Cambria Math"/>
                                    <a:ea typeface="Cambria Math"/>
                                  </a:rPr>
                                  <m:t>∙</m:t>
                                </m:r>
                                <m:sSub>
                                  <m:sSubPr>
                                    <m:ctrlPr>
                                      <a:rPr lang="en-GB" sz="1400" i="1" dirty="0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0" i="1" dirty="0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e>
                                  <m:sub>
                                    <m:d>
                                      <m:dPr>
                                        <m:ctrlPr>
                                          <a:rPr lang="en-GB" sz="14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sz="1400" b="0" i="1" dirty="0" smtClean="0">
                                            <a:latin typeface="Cambria Math"/>
                                            <a:ea typeface="Cambria Math"/>
                                          </a:rPr>
                                          <m:t>𝑏𝑒𝑎𝑚𝑠</m:t>
                                        </m:r>
                                      </m:e>
                                    </m:d>
                                  </m:sub>
                                </m:sSub>
                              </m:oMath>
                            </m:oMathPara>
                          </a14:m>
                          <a:endParaRPr lang="en-GB" sz="1400" b="0" i="1" dirty="0" smtClean="0">
                            <a:latin typeface="Cambria Math"/>
                            <a:ea typeface="Cambria Math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1800" b="0" i="1" dirty="0" smtClean="0">
                                  <a:latin typeface="Cambria Math"/>
                                  <a:ea typeface="Cambria Math"/>
                                </a:rPr>
                                <m:t>=32</m:t>
                              </m:r>
                            </m:oMath>
                          </a14:m>
                          <a:r>
                            <a:rPr lang="en-GB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 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2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48459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Frequency</a:t>
                          </a:r>
                          <a:endParaRPr lang="en-GB" sz="12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MHz</a:t>
                          </a:r>
                          <a:endParaRPr lang="en-GB" sz="12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400.79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GB" sz="1800" b="0" dirty="0">
                              <a:effectLst/>
                              <a:latin typeface="+mn-lt"/>
                            </a:rPr>
                            <a:t>400.73</a:t>
                          </a: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GB" sz="1800" b="0" dirty="0">
                              <a:effectLst/>
                              <a:latin typeface="+mn-lt"/>
                            </a:rPr>
                            <a:t>400.78</a:t>
                          </a: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GB" sz="1800" b="0" dirty="0">
                              <a:effectLst/>
                              <a:latin typeface="+mn-lt"/>
                            </a:rPr>
                            <a:t>400.79</a:t>
                          </a:r>
                        </a:p>
                      </a:txBody>
                      <a:tcPr marL="68580" marR="68580" marT="9525" marB="0" anchor="ctr"/>
                    </a:tc>
                  </a:tr>
                  <a:tr h="48459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</a:rPr>
                            <a:t>DF</a:t>
                          </a:r>
                          <a:r>
                            <a:rPr lang="en-US" sz="1800" baseline="-25000" dirty="0" smtClean="0">
                              <a:effectLst/>
                            </a:rPr>
                            <a:t>0</a:t>
                          </a:r>
                          <a:endParaRPr lang="en-GB" sz="1200" baseline="-25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</a:rPr>
                            <a:t>kHz</a:t>
                          </a:r>
                          <a:endParaRPr lang="en-GB" sz="12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0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GB" sz="1800" b="0" dirty="0" smtClean="0">
                              <a:effectLst/>
                              <a:latin typeface="+mn-lt"/>
                            </a:rPr>
                            <a:t>-58.2</a:t>
                          </a:r>
                          <a:endParaRPr lang="en-GB" sz="1800" b="0" dirty="0">
                            <a:effectLst/>
                            <a:latin typeface="+mn-lt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GB" sz="1800" b="0" dirty="0" smtClean="0">
                              <a:effectLst/>
                              <a:latin typeface="+mn-lt"/>
                            </a:rPr>
                            <a:t>-12.2</a:t>
                          </a:r>
                          <a:endParaRPr lang="en-GB" sz="1800" b="0" dirty="0">
                            <a:effectLst/>
                            <a:latin typeface="+mn-lt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b="0" dirty="0" smtClean="0">
                              <a:effectLst/>
                              <a:latin typeface="+mn-lt"/>
                            </a:rPr>
                            <a:t>-2.4</a:t>
                          </a:r>
                        </a:p>
                      </a:txBody>
                      <a:tcPr marL="68580" marR="68580" marT="9525" marB="0" anchor="ctr"/>
                    </a:tc>
                  </a:tr>
                  <a:tr h="48459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err="1" smtClean="0">
                              <a:effectLst/>
                            </a:rPr>
                            <a:t>Bandwith</a:t>
                          </a:r>
                          <a:endParaRPr lang="en-GB" sz="12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k</a:t>
                          </a:r>
                          <a:r>
                            <a:rPr lang="en-US" sz="1800" dirty="0" smtClean="0">
                              <a:effectLst/>
                            </a:rPr>
                            <a:t>Hz</a:t>
                          </a:r>
                          <a:endParaRPr lang="en-GB" sz="12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~ 1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~ 1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~ 1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~ 1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9525" marB="0" anchor="ctr"/>
                    </a:tc>
                  </a:tr>
                  <a:tr h="48459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</a:rPr>
                            <a:t>Detuning</a:t>
                          </a:r>
                          <a:endParaRPr lang="en-GB" sz="12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k</a:t>
                          </a:r>
                          <a:r>
                            <a:rPr lang="en-US" sz="1800" dirty="0" smtClean="0">
                              <a:effectLst/>
                            </a:rPr>
                            <a:t>Hz</a:t>
                          </a:r>
                          <a:endParaRPr lang="en-GB" sz="12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800" dirty="0" smtClean="0">
                              <a:effectLst/>
                            </a:rPr>
                            <a:t>±5.5</a:t>
                          </a:r>
                          <a:endParaRPr lang="en-GB" sz="1800" dirty="0">
                            <a:effectLst/>
                            <a:latin typeface="Palatino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gridSpan="3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dirty="0" smtClean="0">
                              <a:effectLst/>
                            </a:rPr>
                            <a:t>±21.7</a:t>
                          </a:r>
                          <a:endParaRPr lang="en-GB" sz="1800" dirty="0" smtClean="0">
                            <a:effectLst/>
                            <a:latin typeface="Palatino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70277065"/>
                  </p:ext>
                </p:extLst>
              </p:nvPr>
            </p:nvGraphicFramePr>
            <p:xfrm>
              <a:off x="417845" y="1572162"/>
              <a:ext cx="8308310" cy="3950979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220581"/>
                    <a:gridCol w="714374"/>
                    <a:gridCol w="2247900"/>
                    <a:gridCol w="933450"/>
                    <a:gridCol w="1209675"/>
                    <a:gridCol w="982330"/>
                  </a:tblGrid>
                  <a:tr h="48459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Parameter</a:t>
                          </a:r>
                          <a:endParaRPr lang="en-GB" sz="12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Units</a:t>
                          </a:r>
                          <a:endParaRPr lang="en-GB" sz="12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</a:rPr>
                            <a:t>LHC</a:t>
                          </a:r>
                          <a:endParaRPr lang="en-GB" sz="12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SPS</a:t>
                          </a:r>
                          <a:endParaRPr lang="en-GB" sz="12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48459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Beam Energy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err="1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GeV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450- 7,000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120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270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450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484597">
                    <a:tc>
                      <a:txBody>
                        <a:bodyPr/>
                        <a:lstStyle/>
                        <a:p>
                          <a:r>
                            <a:rPr lang="en-GB" sz="1800" dirty="0" smtClean="0"/>
                            <a:t>Kick voltage/cavity</a:t>
                          </a:r>
                          <a:endParaRPr lang="en-GB" sz="1800" dirty="0"/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MV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3.4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3.4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558800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800" dirty="0" err="1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Nb</a:t>
                          </a:r>
                          <a:r>
                            <a:rPr lang="en-GB" sz="1800" baseline="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 of cavities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1">
                          <a:blip r:embed="rId3"/>
                          <a:stretch>
                            <a:fillRect l="-130623" t="-259783" r="-139024" b="-354348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2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48459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Frequency</a:t>
                          </a:r>
                          <a:endParaRPr lang="en-GB" sz="12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MHz</a:t>
                          </a:r>
                          <a:endParaRPr lang="en-GB" sz="12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400.79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GB" sz="1800" b="0" dirty="0">
                              <a:effectLst/>
                              <a:latin typeface="+mn-lt"/>
                            </a:rPr>
                            <a:t>400.73</a:t>
                          </a: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GB" sz="1800" b="0" dirty="0">
                              <a:effectLst/>
                              <a:latin typeface="+mn-lt"/>
                            </a:rPr>
                            <a:t>400.78</a:t>
                          </a: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GB" sz="1800" b="0" dirty="0">
                              <a:effectLst/>
                              <a:latin typeface="+mn-lt"/>
                            </a:rPr>
                            <a:t>400.79</a:t>
                          </a:r>
                        </a:p>
                      </a:txBody>
                      <a:tcPr marL="68580" marR="68580" marT="9525" marB="0" anchor="ctr"/>
                    </a:tc>
                  </a:tr>
                  <a:tr h="48459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</a:rPr>
                            <a:t>DF</a:t>
                          </a:r>
                          <a:r>
                            <a:rPr lang="en-US" sz="1800" baseline="-25000" dirty="0" smtClean="0">
                              <a:effectLst/>
                            </a:rPr>
                            <a:t>0</a:t>
                          </a:r>
                          <a:endParaRPr lang="en-GB" sz="1200" baseline="-250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</a:rPr>
                            <a:t>kHz</a:t>
                          </a:r>
                          <a:endParaRPr lang="en-GB" sz="12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0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GB" sz="1800" b="0" dirty="0" smtClean="0">
                              <a:effectLst/>
                              <a:latin typeface="+mn-lt"/>
                            </a:rPr>
                            <a:t>-58.2</a:t>
                          </a:r>
                          <a:endParaRPr lang="en-GB" sz="1800" b="0" dirty="0">
                            <a:effectLst/>
                            <a:latin typeface="+mn-lt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 rtl="0"/>
                          <a:r>
                            <a:rPr lang="en-GB" sz="1800" b="0" dirty="0" smtClean="0">
                              <a:effectLst/>
                              <a:latin typeface="+mn-lt"/>
                            </a:rPr>
                            <a:t>-12.2</a:t>
                          </a:r>
                          <a:endParaRPr lang="en-GB" sz="1800" b="0" dirty="0">
                            <a:effectLst/>
                            <a:latin typeface="+mn-lt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b="0" dirty="0" smtClean="0">
                              <a:effectLst/>
                              <a:latin typeface="+mn-lt"/>
                            </a:rPr>
                            <a:t>-2.4</a:t>
                          </a:r>
                        </a:p>
                      </a:txBody>
                      <a:tcPr marL="68580" marR="68580" marT="9525" marB="0" anchor="ctr"/>
                    </a:tc>
                  </a:tr>
                  <a:tr h="48459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err="1" smtClean="0">
                              <a:effectLst/>
                            </a:rPr>
                            <a:t>Bandwith</a:t>
                          </a:r>
                          <a:endParaRPr lang="en-GB" sz="12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k</a:t>
                          </a:r>
                          <a:r>
                            <a:rPr lang="en-US" sz="1800" dirty="0" smtClean="0">
                              <a:effectLst/>
                            </a:rPr>
                            <a:t>Hz</a:t>
                          </a:r>
                          <a:endParaRPr lang="en-GB" sz="12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~ 1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~ 1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~ 1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9525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  <a:latin typeface="Calibri"/>
                              <a:ea typeface="Times New Roman"/>
                              <a:cs typeface="Times New Roman"/>
                            </a:rPr>
                            <a:t>~ 1</a:t>
                          </a:r>
                          <a:endParaRPr lang="en-GB" sz="18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9525" marB="0" anchor="ctr"/>
                    </a:tc>
                  </a:tr>
                  <a:tr h="484597">
                    <a:tc>
                      <a:txBody>
                        <a:bodyPr/>
                        <a:lstStyle/>
                        <a:p>
                          <a:pPr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</a:rPr>
                            <a:t>Detuning</a:t>
                          </a:r>
                          <a:endParaRPr lang="en-GB" sz="12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k</a:t>
                          </a:r>
                          <a:r>
                            <a:rPr lang="en-US" sz="1800" dirty="0" smtClean="0">
                              <a:effectLst/>
                            </a:rPr>
                            <a:t>Hz</a:t>
                          </a:r>
                          <a:endParaRPr lang="en-GB" sz="1200" dirty="0">
                            <a:effectLst/>
                            <a:latin typeface="Calibri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800" dirty="0" smtClean="0">
                              <a:effectLst/>
                            </a:rPr>
                            <a:t>±5.5</a:t>
                          </a:r>
                          <a:endParaRPr lang="en-GB" sz="1800" dirty="0">
                            <a:effectLst/>
                            <a:latin typeface="Palatino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 gridSpan="3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800" dirty="0" smtClean="0">
                              <a:effectLst/>
                            </a:rPr>
                            <a:t>±21.7</a:t>
                          </a:r>
                          <a:endParaRPr lang="en-GB" sz="1800" dirty="0" smtClean="0">
                            <a:effectLst/>
                            <a:latin typeface="Palatino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9525" marB="0" anchor="ctr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53721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24032</TotalTime>
  <Words>1415</Words>
  <Application>Microsoft Office PowerPoint</Application>
  <PresentationFormat>On-screen Show (4:3)</PresentationFormat>
  <Paragraphs>348</Paragraphs>
  <Slides>31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From bare cavities to  dressed cavities to cryomodules: Introduction to specifications</vt:lpstr>
      <vt:lpstr>Functional specification</vt:lpstr>
      <vt:lpstr>General</vt:lpstr>
      <vt:lpstr>General</vt:lpstr>
      <vt:lpstr>General</vt:lpstr>
      <vt:lpstr>General</vt:lpstr>
      <vt:lpstr>General</vt:lpstr>
      <vt:lpstr>Cryomodule</vt:lpstr>
      <vt:lpstr>Cavity</vt:lpstr>
      <vt:lpstr>Bare cavities</vt:lpstr>
      <vt:lpstr>Bare cavities</vt:lpstr>
      <vt:lpstr>Dressed cavities</vt:lpstr>
      <vt:lpstr>Dressed cavities</vt:lpstr>
      <vt:lpstr>Dressed cavities</vt:lpstr>
      <vt:lpstr>Dressed cavities</vt:lpstr>
      <vt:lpstr>Dressed cavities</vt:lpstr>
      <vt:lpstr>Dressed cavities </vt:lpstr>
      <vt:lpstr>Cryomodule</vt:lpstr>
      <vt:lpstr>Cryomodule</vt:lpstr>
      <vt:lpstr>Cryomodule</vt:lpstr>
      <vt:lpstr>Cryomodule</vt:lpstr>
      <vt:lpstr>Cryomodule</vt:lpstr>
      <vt:lpstr>Cryomodule</vt:lpstr>
      <vt:lpstr>Cryomodule</vt:lpstr>
      <vt:lpstr>Cryogenics </vt:lpstr>
      <vt:lpstr>Alignment</vt:lpstr>
      <vt:lpstr>Alignment</vt:lpstr>
      <vt:lpstr>Magnetic shielding</vt:lpstr>
      <vt:lpstr>Cryostating</vt:lpstr>
      <vt:lpstr>Couplers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vparma</dc:creator>
  <cp:lastModifiedBy>capatina</cp:lastModifiedBy>
  <cp:revision>1901</cp:revision>
  <cp:lastPrinted>2013-12-09T12:27:30Z</cp:lastPrinted>
  <dcterms:created xsi:type="dcterms:W3CDTF">2010-01-11T09:12:42Z</dcterms:created>
  <dcterms:modified xsi:type="dcterms:W3CDTF">2013-12-09T14:02:46Z</dcterms:modified>
</cp:coreProperties>
</file>