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56" r:id="rId2"/>
    <p:sldId id="257" r:id="rId3"/>
    <p:sldId id="258" r:id="rId4"/>
    <p:sldId id="259" r:id="rId5"/>
    <p:sldId id="274" r:id="rId6"/>
    <p:sldId id="273" r:id="rId7"/>
    <p:sldId id="272" r:id="rId8"/>
    <p:sldId id="260" r:id="rId9"/>
    <p:sldId id="271" r:id="rId10"/>
    <p:sldId id="265" r:id="rId11"/>
    <p:sldId id="268" r:id="rId12"/>
    <p:sldId id="269" r:id="rId13"/>
    <p:sldId id="264" r:id="rId14"/>
    <p:sldId id="261" r:id="rId15"/>
    <p:sldId id="266" r:id="rId16"/>
    <p:sldId id="262"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59" d="100"/>
          <a:sy n="59" d="100"/>
        </p:scale>
        <p:origin x="-1128"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fr-FR"/>
              <a:t>EGI-CF 2012, Munich – D. Wallom (Oxford)</a:t>
            </a:r>
          </a:p>
        </p:txBody>
      </p:sp>
      <p:sp>
        <p:nvSpPr>
          <p:cNvPr id="5" name="Rectangle 6"/>
          <p:cNvSpPr>
            <a:spLocks noGrp="1" noChangeArrowheads="1"/>
          </p:cNvSpPr>
          <p:nvPr>
            <p:ph type="sldNum" sz="quarter" idx="11"/>
          </p:nvPr>
        </p:nvSpPr>
        <p:spPr>
          <a:ln/>
        </p:spPr>
        <p:txBody>
          <a:bodyPr/>
          <a:lstStyle>
            <a:lvl1pPr>
              <a:defRPr/>
            </a:lvl1pPr>
          </a:lstStyle>
          <a:p>
            <a:pPr>
              <a:defRPr/>
            </a:pPr>
            <a:fld id="{AECDCFF7-702D-5848-A2D9-40529491CD15}" type="slidenum">
              <a:rPr lang="en-US"/>
              <a:pPr>
                <a:defRPr/>
              </a:pPr>
              <a:t>‹#›</a:t>
            </a:fld>
            <a:endParaRPr lang="en-US"/>
          </a:p>
        </p:txBody>
      </p:sp>
    </p:spTree>
    <p:extLst>
      <p:ext uri="{BB962C8B-B14F-4D97-AF65-F5344CB8AC3E}">
        <p14:creationId xmlns:p14="http://schemas.microsoft.com/office/powerpoint/2010/main" val="11067366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fr-FR"/>
              <a:t>EGI-CF 2012, Munich – D. Wallom (Oxford)</a:t>
            </a:r>
          </a:p>
        </p:txBody>
      </p:sp>
      <p:sp>
        <p:nvSpPr>
          <p:cNvPr id="5" name="Rectangle 6"/>
          <p:cNvSpPr>
            <a:spLocks noGrp="1" noChangeArrowheads="1"/>
          </p:cNvSpPr>
          <p:nvPr>
            <p:ph type="sldNum" sz="quarter" idx="11"/>
          </p:nvPr>
        </p:nvSpPr>
        <p:spPr>
          <a:ln/>
        </p:spPr>
        <p:txBody>
          <a:bodyPr/>
          <a:lstStyle>
            <a:lvl1pPr>
              <a:defRPr/>
            </a:lvl1pPr>
          </a:lstStyle>
          <a:p>
            <a:pPr>
              <a:defRPr/>
            </a:pPr>
            <a:fld id="{072DDBA1-9706-5745-8C39-EFC9FCCDB408}" type="slidenum">
              <a:rPr lang="en-US"/>
              <a:pPr>
                <a:defRPr/>
              </a:pPr>
              <a:t>‹#›</a:t>
            </a:fld>
            <a:endParaRPr lang="en-US"/>
          </a:p>
        </p:txBody>
      </p:sp>
    </p:spTree>
    <p:extLst>
      <p:ext uri="{BB962C8B-B14F-4D97-AF65-F5344CB8AC3E}">
        <p14:creationId xmlns:p14="http://schemas.microsoft.com/office/powerpoint/2010/main" val="3376227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fr-FR"/>
              <a:t>EGI-CF 2012, Munich – D. Wallom (Oxford)</a:t>
            </a:r>
          </a:p>
        </p:txBody>
      </p:sp>
      <p:sp>
        <p:nvSpPr>
          <p:cNvPr id="5" name="Rectangle 6"/>
          <p:cNvSpPr>
            <a:spLocks noGrp="1" noChangeArrowheads="1"/>
          </p:cNvSpPr>
          <p:nvPr>
            <p:ph type="sldNum" sz="quarter" idx="11"/>
          </p:nvPr>
        </p:nvSpPr>
        <p:spPr>
          <a:ln/>
        </p:spPr>
        <p:txBody>
          <a:bodyPr/>
          <a:lstStyle>
            <a:lvl1pPr>
              <a:defRPr/>
            </a:lvl1pPr>
          </a:lstStyle>
          <a:p>
            <a:pPr>
              <a:defRPr/>
            </a:pPr>
            <a:fld id="{853A0C87-954A-7E46-82A7-9B267021239C}" type="slidenum">
              <a:rPr lang="en-US"/>
              <a:pPr>
                <a:defRPr/>
              </a:pPr>
              <a:t>‹#›</a:t>
            </a:fld>
            <a:endParaRPr lang="en-US"/>
          </a:p>
        </p:txBody>
      </p:sp>
    </p:spTree>
    <p:extLst>
      <p:ext uri="{BB962C8B-B14F-4D97-AF65-F5344CB8AC3E}">
        <p14:creationId xmlns:p14="http://schemas.microsoft.com/office/powerpoint/2010/main" val="39037556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fr-FR"/>
              <a:t>EGI-CF 2012, Munich – D. Wallom (Oxford)</a:t>
            </a:r>
          </a:p>
        </p:txBody>
      </p:sp>
      <p:sp>
        <p:nvSpPr>
          <p:cNvPr id="4" name="Rectangle 6"/>
          <p:cNvSpPr>
            <a:spLocks noGrp="1" noChangeArrowheads="1"/>
          </p:cNvSpPr>
          <p:nvPr>
            <p:ph type="sldNum" sz="quarter" idx="11"/>
          </p:nvPr>
        </p:nvSpPr>
        <p:spPr>
          <a:ln/>
        </p:spPr>
        <p:txBody>
          <a:bodyPr/>
          <a:lstStyle>
            <a:lvl1pPr>
              <a:defRPr/>
            </a:lvl1pPr>
          </a:lstStyle>
          <a:p>
            <a:pPr>
              <a:defRPr/>
            </a:pPr>
            <a:fld id="{44C0073A-0A04-D447-AE12-6D51789B5DD3}" type="slidenum">
              <a:rPr lang="en-US"/>
              <a:pPr>
                <a:defRPr/>
              </a:pPr>
              <a:t>‹#›</a:t>
            </a:fld>
            <a:endParaRPr lang="en-US"/>
          </a:p>
        </p:txBody>
      </p:sp>
    </p:spTree>
    <p:extLst>
      <p:ext uri="{BB962C8B-B14F-4D97-AF65-F5344CB8AC3E}">
        <p14:creationId xmlns:p14="http://schemas.microsoft.com/office/powerpoint/2010/main" val="13826909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GB"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quarter" idx="2"/>
          </p:nvPr>
        </p:nvSpPr>
        <p:spPr>
          <a:xfrm>
            <a:off x="4648200" y="1600200"/>
            <a:ext cx="4038600" cy="2185988"/>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Content Placeholder 4"/>
          <p:cNvSpPr>
            <a:spLocks noGrp="1"/>
          </p:cNvSpPr>
          <p:nvPr>
            <p:ph sz="quarter" idx="3"/>
          </p:nvPr>
        </p:nvSpPr>
        <p:spPr>
          <a:xfrm>
            <a:off x="4648200" y="3938588"/>
            <a:ext cx="4038600" cy="2187575"/>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6" name="Rectangle 5"/>
          <p:cNvSpPr>
            <a:spLocks noGrp="1" noChangeArrowheads="1"/>
          </p:cNvSpPr>
          <p:nvPr>
            <p:ph type="ftr" sz="quarter" idx="10"/>
          </p:nvPr>
        </p:nvSpPr>
        <p:spPr>
          <a:ln/>
        </p:spPr>
        <p:txBody>
          <a:bodyPr/>
          <a:lstStyle>
            <a:lvl1pPr>
              <a:defRPr/>
            </a:lvl1pPr>
          </a:lstStyle>
          <a:p>
            <a:pPr>
              <a:defRPr/>
            </a:pPr>
            <a:r>
              <a:rPr lang="fr-FR"/>
              <a:t>EGI-CF 2012, Munich – D. Wallom (Oxford)</a:t>
            </a:r>
          </a:p>
        </p:txBody>
      </p:sp>
      <p:sp>
        <p:nvSpPr>
          <p:cNvPr id="7" name="Rectangle 6"/>
          <p:cNvSpPr>
            <a:spLocks noGrp="1" noChangeArrowheads="1"/>
          </p:cNvSpPr>
          <p:nvPr>
            <p:ph type="sldNum" sz="quarter" idx="11"/>
          </p:nvPr>
        </p:nvSpPr>
        <p:spPr>
          <a:ln/>
        </p:spPr>
        <p:txBody>
          <a:bodyPr/>
          <a:lstStyle>
            <a:lvl1pPr>
              <a:defRPr/>
            </a:lvl1pPr>
          </a:lstStyle>
          <a:p>
            <a:pPr>
              <a:defRPr/>
            </a:pPr>
            <a:fld id="{B8A027D1-9F81-6149-BF17-514133C98D7E}" type="slidenum">
              <a:rPr lang="en-US"/>
              <a:pPr>
                <a:defRPr/>
              </a:pPr>
              <a:t>‹#›</a:t>
            </a:fld>
            <a:endParaRPr lang="en-US"/>
          </a:p>
        </p:txBody>
      </p:sp>
    </p:spTree>
    <p:extLst>
      <p:ext uri="{BB962C8B-B14F-4D97-AF65-F5344CB8AC3E}">
        <p14:creationId xmlns:p14="http://schemas.microsoft.com/office/powerpoint/2010/main" val="39465341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569913"/>
            <a:ext cx="8229600" cy="1143000"/>
          </a:xfrm>
        </p:spPr>
        <p:txBody>
          <a:bodyPr/>
          <a:lstStyle/>
          <a:p>
            <a:r>
              <a:rPr lang="en-GB" smtClean="0"/>
              <a:t>Click to edit Master title style</a:t>
            </a:r>
            <a:endParaRPr lang="fr-FR"/>
          </a:p>
        </p:txBody>
      </p:sp>
      <p:sp>
        <p:nvSpPr>
          <p:cNvPr id="3" name="Content Placeholder 2"/>
          <p:cNvSpPr>
            <a:spLocks noGrp="1"/>
          </p:cNvSpPr>
          <p:nvPr>
            <p:ph sz="half" idx="1"/>
          </p:nvPr>
        </p:nvSpPr>
        <p:spPr>
          <a:xfrm>
            <a:off x="457200" y="1847850"/>
            <a:ext cx="4038600" cy="4535488"/>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Text Placeholder 3"/>
          <p:cNvSpPr>
            <a:spLocks noGrp="1"/>
          </p:cNvSpPr>
          <p:nvPr>
            <p:ph type="body" sz="half" idx="2"/>
          </p:nvPr>
        </p:nvSpPr>
        <p:spPr>
          <a:xfrm>
            <a:off x="4648200" y="1847850"/>
            <a:ext cx="4038600" cy="4535488"/>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5" name="Footer Placeholder 5"/>
          <p:cNvSpPr>
            <a:spLocks noGrp="1"/>
          </p:cNvSpPr>
          <p:nvPr>
            <p:ph type="ftr" sz="quarter" idx="10"/>
          </p:nvPr>
        </p:nvSpPr>
        <p:spPr>
          <a:xfrm>
            <a:off x="1149350" y="6597650"/>
            <a:ext cx="4870450" cy="260350"/>
          </a:xfrm>
        </p:spPr>
        <p:txBody>
          <a:bodyPr/>
          <a:lstStyle>
            <a:lvl1pPr>
              <a:defRPr/>
            </a:lvl1pPr>
          </a:lstStyle>
          <a:p>
            <a:pPr>
              <a:defRPr/>
            </a:pPr>
            <a:r>
              <a:rPr lang="fr-FR"/>
              <a:t>EGI-CF 2012, Munich – D. Wallom (Oxford)</a:t>
            </a:r>
          </a:p>
        </p:txBody>
      </p:sp>
      <p:sp>
        <p:nvSpPr>
          <p:cNvPr id="6" name="Slide Number Placeholder 6"/>
          <p:cNvSpPr>
            <a:spLocks noGrp="1"/>
          </p:cNvSpPr>
          <p:nvPr>
            <p:ph type="sldNum" sz="quarter" idx="11"/>
          </p:nvPr>
        </p:nvSpPr>
        <p:spPr/>
        <p:txBody>
          <a:bodyPr/>
          <a:lstStyle>
            <a:lvl1pPr>
              <a:defRPr/>
            </a:lvl1pPr>
          </a:lstStyle>
          <a:p>
            <a:pPr>
              <a:defRPr/>
            </a:pPr>
            <a:fld id="{D2757D5D-48F3-3149-A148-80D8EFA2FB63}" type="slidenum">
              <a:rPr lang="en-US"/>
              <a:pPr>
                <a:defRPr/>
              </a:pPr>
              <a:t>‹#›</a:t>
            </a:fld>
            <a:endParaRPr lang="en-US"/>
          </a:p>
        </p:txBody>
      </p:sp>
    </p:spTree>
    <p:extLst>
      <p:ext uri="{BB962C8B-B14F-4D97-AF65-F5344CB8AC3E}">
        <p14:creationId xmlns:p14="http://schemas.microsoft.com/office/powerpoint/2010/main" val="41012003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569913"/>
            <a:ext cx="8229600" cy="1143000"/>
          </a:xfrm>
        </p:spPr>
        <p:txBody>
          <a:bodyPr/>
          <a:lstStyle/>
          <a:p>
            <a:r>
              <a:rPr lang="en-GB" smtClean="0"/>
              <a:t>Click to edit Master title style</a:t>
            </a:r>
            <a:endParaRPr lang="fr-FR"/>
          </a:p>
        </p:txBody>
      </p:sp>
      <p:sp>
        <p:nvSpPr>
          <p:cNvPr id="3" name="Table Placeholder 2"/>
          <p:cNvSpPr>
            <a:spLocks noGrp="1"/>
          </p:cNvSpPr>
          <p:nvPr>
            <p:ph type="tbl" idx="1"/>
          </p:nvPr>
        </p:nvSpPr>
        <p:spPr>
          <a:xfrm>
            <a:off x="457200" y="1847850"/>
            <a:ext cx="8229600" cy="4535488"/>
          </a:xfrm>
        </p:spPr>
        <p:txBody>
          <a:bodyPr/>
          <a:lstStyle/>
          <a:p>
            <a:pPr lvl="0"/>
            <a:r>
              <a:rPr lang="en-GB" noProof="0" smtClean="0"/>
              <a:t>Click icon to add table</a:t>
            </a:r>
            <a:endParaRPr lang="fr-FR" noProof="0"/>
          </a:p>
        </p:txBody>
      </p:sp>
      <p:sp>
        <p:nvSpPr>
          <p:cNvPr id="4" name="Footer Placeholder 4"/>
          <p:cNvSpPr>
            <a:spLocks noGrp="1"/>
          </p:cNvSpPr>
          <p:nvPr>
            <p:ph type="ftr" sz="quarter" idx="10"/>
          </p:nvPr>
        </p:nvSpPr>
        <p:spPr>
          <a:xfrm>
            <a:off x="1030288" y="6597650"/>
            <a:ext cx="4989512" cy="260350"/>
          </a:xfrm>
        </p:spPr>
        <p:txBody>
          <a:bodyPr/>
          <a:lstStyle>
            <a:lvl1pPr>
              <a:defRPr/>
            </a:lvl1pPr>
          </a:lstStyle>
          <a:p>
            <a:pPr>
              <a:defRPr/>
            </a:pPr>
            <a:r>
              <a:rPr lang="fr-FR"/>
              <a:t>EGI-CF 2012, Munich – D. Wallom (Oxford)</a:t>
            </a:r>
          </a:p>
        </p:txBody>
      </p:sp>
      <p:sp>
        <p:nvSpPr>
          <p:cNvPr id="5" name="Slide Number Placeholder 5"/>
          <p:cNvSpPr>
            <a:spLocks noGrp="1"/>
          </p:cNvSpPr>
          <p:nvPr>
            <p:ph type="sldNum" sz="quarter" idx="11"/>
          </p:nvPr>
        </p:nvSpPr>
        <p:spPr/>
        <p:txBody>
          <a:bodyPr/>
          <a:lstStyle>
            <a:lvl1pPr>
              <a:defRPr/>
            </a:lvl1pPr>
          </a:lstStyle>
          <a:p>
            <a:pPr>
              <a:defRPr/>
            </a:pPr>
            <a:fld id="{BC9A4B72-0BA5-D748-9AE5-624DD6980C93}" type="slidenum">
              <a:rPr lang="en-US"/>
              <a:pPr>
                <a:defRPr/>
              </a:pPr>
              <a:t>‹#›</a:t>
            </a:fld>
            <a:endParaRPr lang="en-US"/>
          </a:p>
        </p:txBody>
      </p:sp>
    </p:spTree>
    <p:extLst>
      <p:ext uri="{BB962C8B-B14F-4D97-AF65-F5344CB8AC3E}">
        <p14:creationId xmlns:p14="http://schemas.microsoft.com/office/powerpoint/2010/main" val="33547077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Rectangle 3"/>
          <p:cNvSpPr>
            <a:spLocks noGrp="1" noChangeArrowheads="1"/>
          </p:cNvSpPr>
          <p:nvPr>
            <p:ph type="ftr" sz="quarter" idx="10"/>
          </p:nvPr>
        </p:nvSpPr>
        <p:spPr>
          <a:xfrm>
            <a:off x="850900" y="6611938"/>
            <a:ext cx="5683250" cy="177800"/>
          </a:xfrm>
        </p:spPr>
        <p:txBody>
          <a:bodyPr/>
          <a:lstStyle>
            <a:lvl1pPr>
              <a:defRPr/>
            </a:lvl1pPr>
          </a:lstStyle>
          <a:p>
            <a:pPr>
              <a:defRPr/>
            </a:pPr>
            <a:r>
              <a:rPr lang="fr-FR"/>
              <a:t>EGI-CF 2012, Munich – D. Wallom (Oxford)</a:t>
            </a:r>
          </a:p>
        </p:txBody>
      </p:sp>
      <p:sp>
        <p:nvSpPr>
          <p:cNvPr id="5" name="Rectangle 4"/>
          <p:cNvSpPr>
            <a:spLocks noGrp="1" noChangeArrowheads="1"/>
          </p:cNvSpPr>
          <p:nvPr>
            <p:ph type="sldNum" sz="quarter" idx="11"/>
          </p:nvPr>
        </p:nvSpPr>
        <p:spPr/>
        <p:txBody>
          <a:bodyPr/>
          <a:lstStyle>
            <a:lvl1pPr>
              <a:defRPr/>
            </a:lvl1pPr>
          </a:lstStyle>
          <a:p>
            <a:pPr>
              <a:defRPr/>
            </a:pPr>
            <a:fld id="{1B6B6400-8D7E-314E-84A3-A0400A03AFE0}" type="slidenum">
              <a:rPr lang="en-US"/>
              <a:pPr>
                <a:defRPr/>
              </a:pPr>
              <a:t>‹#›</a:t>
            </a:fld>
            <a:endParaRPr lang="en-US"/>
          </a:p>
        </p:txBody>
      </p:sp>
    </p:spTree>
    <p:extLst>
      <p:ext uri="{BB962C8B-B14F-4D97-AF65-F5344CB8AC3E}">
        <p14:creationId xmlns:p14="http://schemas.microsoft.com/office/powerpoint/2010/main" val="11821851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fr-FR"/>
              <a:t>EGI-CF 2012, Munich – D. Wallom (Oxford)</a:t>
            </a:r>
          </a:p>
        </p:txBody>
      </p:sp>
      <p:sp>
        <p:nvSpPr>
          <p:cNvPr id="5" name="Rectangle 6"/>
          <p:cNvSpPr>
            <a:spLocks noGrp="1" noChangeArrowheads="1"/>
          </p:cNvSpPr>
          <p:nvPr>
            <p:ph type="sldNum" sz="quarter" idx="11"/>
          </p:nvPr>
        </p:nvSpPr>
        <p:spPr>
          <a:ln/>
        </p:spPr>
        <p:txBody>
          <a:bodyPr/>
          <a:lstStyle>
            <a:lvl1pPr>
              <a:defRPr/>
            </a:lvl1pPr>
          </a:lstStyle>
          <a:p>
            <a:pPr>
              <a:defRPr/>
            </a:pPr>
            <a:fld id="{C4BEE314-6488-1446-8D55-DEEBD9D93BCC}" type="slidenum">
              <a:rPr lang="en-US"/>
              <a:pPr>
                <a:defRPr/>
              </a:pPr>
              <a:t>‹#›</a:t>
            </a:fld>
            <a:endParaRPr lang="en-US"/>
          </a:p>
        </p:txBody>
      </p:sp>
    </p:spTree>
    <p:extLst>
      <p:ext uri="{BB962C8B-B14F-4D97-AF65-F5344CB8AC3E}">
        <p14:creationId xmlns:p14="http://schemas.microsoft.com/office/powerpoint/2010/main" val="3157574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fr-FR"/>
              <a:t>EGI-CF 2012, Munich – D. Wallom (Oxford)</a:t>
            </a:r>
          </a:p>
        </p:txBody>
      </p:sp>
      <p:sp>
        <p:nvSpPr>
          <p:cNvPr id="6" name="Rectangle 6"/>
          <p:cNvSpPr>
            <a:spLocks noGrp="1" noChangeArrowheads="1"/>
          </p:cNvSpPr>
          <p:nvPr>
            <p:ph type="sldNum" sz="quarter" idx="11"/>
          </p:nvPr>
        </p:nvSpPr>
        <p:spPr>
          <a:ln/>
        </p:spPr>
        <p:txBody>
          <a:bodyPr/>
          <a:lstStyle>
            <a:lvl1pPr>
              <a:defRPr/>
            </a:lvl1pPr>
          </a:lstStyle>
          <a:p>
            <a:pPr>
              <a:defRPr/>
            </a:pPr>
            <a:fld id="{57A425F7-DA5D-3540-8618-9D540EC0B543}" type="slidenum">
              <a:rPr lang="en-US"/>
              <a:pPr>
                <a:defRPr/>
              </a:pPr>
              <a:t>‹#›</a:t>
            </a:fld>
            <a:endParaRPr lang="en-US"/>
          </a:p>
        </p:txBody>
      </p:sp>
    </p:spTree>
    <p:extLst>
      <p:ext uri="{BB962C8B-B14F-4D97-AF65-F5344CB8AC3E}">
        <p14:creationId xmlns:p14="http://schemas.microsoft.com/office/powerpoint/2010/main" val="6745417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fr-FR"/>
              <a:t>EGI-CF 2012, Munich – D. Wallom (Oxford)</a:t>
            </a:r>
          </a:p>
        </p:txBody>
      </p:sp>
      <p:sp>
        <p:nvSpPr>
          <p:cNvPr id="8" name="Rectangle 6"/>
          <p:cNvSpPr>
            <a:spLocks noGrp="1" noChangeArrowheads="1"/>
          </p:cNvSpPr>
          <p:nvPr>
            <p:ph type="sldNum" sz="quarter" idx="11"/>
          </p:nvPr>
        </p:nvSpPr>
        <p:spPr>
          <a:ln/>
        </p:spPr>
        <p:txBody>
          <a:bodyPr/>
          <a:lstStyle>
            <a:lvl1pPr>
              <a:defRPr/>
            </a:lvl1pPr>
          </a:lstStyle>
          <a:p>
            <a:pPr>
              <a:defRPr/>
            </a:pPr>
            <a:fld id="{065C5C82-2D57-C346-8FAF-600D24151AE9}" type="slidenum">
              <a:rPr lang="en-US"/>
              <a:pPr>
                <a:defRPr/>
              </a:pPr>
              <a:t>‹#›</a:t>
            </a:fld>
            <a:endParaRPr lang="en-US"/>
          </a:p>
        </p:txBody>
      </p:sp>
    </p:spTree>
    <p:extLst>
      <p:ext uri="{BB962C8B-B14F-4D97-AF65-F5344CB8AC3E}">
        <p14:creationId xmlns:p14="http://schemas.microsoft.com/office/powerpoint/2010/main" val="27604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fr-FR"/>
              <a:t>EGI-CF 2012, Munich – D. Wallom (Oxford)</a:t>
            </a:r>
          </a:p>
        </p:txBody>
      </p:sp>
      <p:sp>
        <p:nvSpPr>
          <p:cNvPr id="4" name="Rectangle 6"/>
          <p:cNvSpPr>
            <a:spLocks noGrp="1" noChangeArrowheads="1"/>
          </p:cNvSpPr>
          <p:nvPr>
            <p:ph type="sldNum" sz="quarter" idx="11"/>
          </p:nvPr>
        </p:nvSpPr>
        <p:spPr>
          <a:ln/>
        </p:spPr>
        <p:txBody>
          <a:bodyPr/>
          <a:lstStyle>
            <a:lvl1pPr>
              <a:defRPr/>
            </a:lvl1pPr>
          </a:lstStyle>
          <a:p>
            <a:pPr>
              <a:defRPr/>
            </a:pPr>
            <a:fld id="{3A3F4B0C-EF4D-CE43-8BFD-AC6A9B9F6823}" type="slidenum">
              <a:rPr lang="en-US"/>
              <a:pPr>
                <a:defRPr/>
              </a:pPr>
              <a:t>‹#›</a:t>
            </a:fld>
            <a:endParaRPr lang="en-US"/>
          </a:p>
        </p:txBody>
      </p:sp>
    </p:spTree>
    <p:extLst>
      <p:ext uri="{BB962C8B-B14F-4D97-AF65-F5344CB8AC3E}">
        <p14:creationId xmlns:p14="http://schemas.microsoft.com/office/powerpoint/2010/main" val="1537441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fr-FR"/>
              <a:t>EGI-CF 2012, Munich – D. Wallom (Oxford)</a:t>
            </a:r>
          </a:p>
        </p:txBody>
      </p:sp>
      <p:sp>
        <p:nvSpPr>
          <p:cNvPr id="3" name="Rectangle 6"/>
          <p:cNvSpPr>
            <a:spLocks noGrp="1" noChangeArrowheads="1"/>
          </p:cNvSpPr>
          <p:nvPr>
            <p:ph type="sldNum" sz="quarter" idx="11"/>
          </p:nvPr>
        </p:nvSpPr>
        <p:spPr>
          <a:ln/>
        </p:spPr>
        <p:txBody>
          <a:bodyPr/>
          <a:lstStyle>
            <a:lvl1pPr>
              <a:defRPr/>
            </a:lvl1pPr>
          </a:lstStyle>
          <a:p>
            <a:pPr>
              <a:defRPr/>
            </a:pPr>
            <a:fld id="{BAA42AF8-15D8-0D45-8BA9-CB1D645B5E3F}" type="slidenum">
              <a:rPr lang="en-US"/>
              <a:pPr>
                <a:defRPr/>
              </a:pPr>
              <a:t>‹#›</a:t>
            </a:fld>
            <a:endParaRPr lang="en-US"/>
          </a:p>
        </p:txBody>
      </p:sp>
    </p:spTree>
    <p:extLst>
      <p:ext uri="{BB962C8B-B14F-4D97-AF65-F5344CB8AC3E}">
        <p14:creationId xmlns:p14="http://schemas.microsoft.com/office/powerpoint/2010/main" val="2187826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fr-FR"/>
              <a:t>EGI-CF 2012, Munich – D. Wallom (Oxford)</a:t>
            </a:r>
          </a:p>
        </p:txBody>
      </p:sp>
      <p:sp>
        <p:nvSpPr>
          <p:cNvPr id="6" name="Rectangle 6"/>
          <p:cNvSpPr>
            <a:spLocks noGrp="1" noChangeArrowheads="1"/>
          </p:cNvSpPr>
          <p:nvPr>
            <p:ph type="sldNum" sz="quarter" idx="11"/>
          </p:nvPr>
        </p:nvSpPr>
        <p:spPr>
          <a:ln/>
        </p:spPr>
        <p:txBody>
          <a:bodyPr/>
          <a:lstStyle>
            <a:lvl1pPr>
              <a:defRPr/>
            </a:lvl1pPr>
          </a:lstStyle>
          <a:p>
            <a:pPr>
              <a:defRPr/>
            </a:pPr>
            <a:fld id="{0B535220-216E-2444-A954-BD31E9552B43}" type="slidenum">
              <a:rPr lang="en-US"/>
              <a:pPr>
                <a:defRPr/>
              </a:pPr>
              <a:t>‹#›</a:t>
            </a:fld>
            <a:endParaRPr lang="en-US"/>
          </a:p>
        </p:txBody>
      </p:sp>
    </p:spTree>
    <p:extLst>
      <p:ext uri="{BB962C8B-B14F-4D97-AF65-F5344CB8AC3E}">
        <p14:creationId xmlns:p14="http://schemas.microsoft.com/office/powerpoint/2010/main" val="2292891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fr-FR"/>
              <a:t>EGI-CF 2012, Munich – D. Wallom (Oxford)</a:t>
            </a:r>
          </a:p>
        </p:txBody>
      </p:sp>
      <p:sp>
        <p:nvSpPr>
          <p:cNvPr id="6" name="Rectangle 6"/>
          <p:cNvSpPr>
            <a:spLocks noGrp="1" noChangeArrowheads="1"/>
          </p:cNvSpPr>
          <p:nvPr>
            <p:ph type="sldNum" sz="quarter" idx="11"/>
          </p:nvPr>
        </p:nvSpPr>
        <p:spPr>
          <a:ln/>
        </p:spPr>
        <p:txBody>
          <a:bodyPr/>
          <a:lstStyle>
            <a:lvl1pPr>
              <a:defRPr/>
            </a:lvl1pPr>
          </a:lstStyle>
          <a:p>
            <a:pPr>
              <a:defRPr/>
            </a:pPr>
            <a:fld id="{FF6B3A50-0ED4-C646-8D71-333CF4079E66}" type="slidenum">
              <a:rPr lang="en-US"/>
              <a:pPr>
                <a:defRPr/>
              </a:pPr>
              <a:t>‹#›</a:t>
            </a:fld>
            <a:endParaRPr lang="en-US"/>
          </a:p>
        </p:txBody>
      </p:sp>
    </p:spTree>
    <p:extLst>
      <p:ext uri="{BB962C8B-B14F-4D97-AF65-F5344CB8AC3E}">
        <p14:creationId xmlns:p14="http://schemas.microsoft.com/office/powerpoint/2010/main" val="16386549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7"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7"/>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5699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a:p>
        </p:txBody>
      </p:sp>
      <p:sp>
        <p:nvSpPr>
          <p:cNvPr id="1027" name="Rectangle 3"/>
          <p:cNvSpPr>
            <a:spLocks noGrp="1" noChangeArrowheads="1"/>
          </p:cNvSpPr>
          <p:nvPr>
            <p:ph type="body" idx="1"/>
          </p:nvPr>
        </p:nvSpPr>
        <p:spPr bwMode="auto">
          <a:xfrm>
            <a:off x="457200" y="1847850"/>
            <a:ext cx="8229600" cy="453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1029" name="Rectangle 5"/>
          <p:cNvSpPr>
            <a:spLocks noGrp="1" noChangeArrowheads="1"/>
          </p:cNvSpPr>
          <p:nvPr>
            <p:ph type="ftr" sz="quarter" idx="3"/>
          </p:nvPr>
        </p:nvSpPr>
        <p:spPr bwMode="auto">
          <a:xfrm>
            <a:off x="336550" y="6605588"/>
            <a:ext cx="5683250" cy="177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rgbClr val="234392"/>
                </a:solidFill>
                <a:ea typeface="+mn-ea"/>
                <a:cs typeface="+mn-cs"/>
              </a:defRPr>
            </a:lvl1pPr>
          </a:lstStyle>
          <a:p>
            <a:pPr>
              <a:defRPr/>
            </a:pPr>
            <a:r>
              <a:rPr lang="fr-FR"/>
              <a:t>EGI-CF 2012, Munich – D. Wallom (Oxford)</a:t>
            </a:r>
          </a:p>
        </p:txBody>
      </p:sp>
      <p:sp>
        <p:nvSpPr>
          <p:cNvPr id="1030" name="Rectangle 6"/>
          <p:cNvSpPr>
            <a:spLocks noGrp="1" noChangeArrowheads="1"/>
          </p:cNvSpPr>
          <p:nvPr>
            <p:ph type="sldNum" sz="quarter" idx="4"/>
          </p:nvPr>
        </p:nvSpPr>
        <p:spPr bwMode="auto">
          <a:xfrm>
            <a:off x="6553200" y="6597650"/>
            <a:ext cx="2133600" cy="1905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rgbClr val="234392"/>
                </a:solidFill>
                <a:cs typeface="+mn-cs"/>
              </a:defRPr>
            </a:lvl1pPr>
          </a:lstStyle>
          <a:p>
            <a:pPr>
              <a:defRPr/>
            </a:pPr>
            <a:fld id="{2D6A24B5-AADF-E94D-837C-FC13582C575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Lst>
  <p:timing>
    <p:tnLst>
      <p:par>
        <p:cTn xmlns:p14="http://schemas.microsoft.com/office/powerpoint/2010/main" id="1" dur="indefinite" restart="never" nodeType="tmRoot"/>
      </p:par>
    </p:tnLst>
  </p:timing>
  <p:txStyles>
    <p:titleStyle>
      <a:lvl1pPr algn="ctr" rtl="0" eaLnBrk="1" fontAlgn="base" hangingPunct="1">
        <a:spcBef>
          <a:spcPct val="0"/>
        </a:spcBef>
        <a:spcAft>
          <a:spcPct val="0"/>
        </a:spcAft>
        <a:defRPr sz="4000">
          <a:solidFill>
            <a:schemeClr val="tx2"/>
          </a:solidFill>
          <a:latin typeface="+mj-lt"/>
          <a:ea typeface="ＭＳ Ｐゴシック" charset="0"/>
          <a:cs typeface="ＭＳ Ｐゴシック" charset="0"/>
        </a:defRPr>
      </a:lvl1pPr>
      <a:lvl2pPr algn="ctr" rtl="0" eaLnBrk="1" fontAlgn="base" hangingPunct="1">
        <a:spcBef>
          <a:spcPct val="0"/>
        </a:spcBef>
        <a:spcAft>
          <a:spcPct val="0"/>
        </a:spcAft>
        <a:defRPr sz="4000">
          <a:solidFill>
            <a:schemeClr val="tx2"/>
          </a:solidFill>
          <a:latin typeface="Arial" charset="0"/>
          <a:ea typeface="ＭＳ Ｐゴシック" charset="0"/>
          <a:cs typeface="ＭＳ Ｐゴシック" charset="0"/>
        </a:defRPr>
      </a:lvl2pPr>
      <a:lvl3pPr algn="ctr" rtl="0" eaLnBrk="1" fontAlgn="base" hangingPunct="1">
        <a:spcBef>
          <a:spcPct val="0"/>
        </a:spcBef>
        <a:spcAft>
          <a:spcPct val="0"/>
        </a:spcAft>
        <a:defRPr sz="4000">
          <a:solidFill>
            <a:schemeClr val="tx2"/>
          </a:solidFill>
          <a:latin typeface="Arial" charset="0"/>
          <a:ea typeface="ＭＳ Ｐゴシック" charset="0"/>
          <a:cs typeface="ＭＳ Ｐゴシック" charset="0"/>
        </a:defRPr>
      </a:lvl3pPr>
      <a:lvl4pPr algn="ctr" rtl="0" eaLnBrk="1" fontAlgn="base" hangingPunct="1">
        <a:spcBef>
          <a:spcPct val="0"/>
        </a:spcBef>
        <a:spcAft>
          <a:spcPct val="0"/>
        </a:spcAft>
        <a:defRPr sz="4000">
          <a:solidFill>
            <a:schemeClr val="tx2"/>
          </a:solidFill>
          <a:latin typeface="Arial" charset="0"/>
          <a:ea typeface="ＭＳ Ｐゴシック" charset="0"/>
          <a:cs typeface="ＭＳ Ｐゴシック" charset="0"/>
        </a:defRPr>
      </a:lvl4pPr>
      <a:lvl5pPr algn="ctr" rtl="0" eaLnBrk="1" fontAlgn="base" hangingPunct="1">
        <a:spcBef>
          <a:spcPct val="0"/>
        </a:spcBef>
        <a:spcAft>
          <a:spcPct val="0"/>
        </a:spcAft>
        <a:defRPr sz="4000">
          <a:solidFill>
            <a:schemeClr val="tx2"/>
          </a:solidFill>
          <a:latin typeface="Arial" charset="0"/>
          <a:ea typeface="ＭＳ Ｐゴシック" charset="0"/>
          <a:cs typeface="ＭＳ Ｐゴシック"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lr>
          <a:srgbClr val="FFCC00"/>
        </a:buClr>
        <a:buChar char="•"/>
        <a:defRPr sz="3200">
          <a:solidFill>
            <a:schemeClr val="tx1"/>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lr>
          <a:srgbClr val="FFCC00"/>
        </a:buClr>
        <a:buFont typeface="Arial" charset="0"/>
        <a:buChar char="–"/>
        <a:defRPr sz="2800">
          <a:solidFill>
            <a:schemeClr val="tx1"/>
          </a:solidFill>
          <a:latin typeface="+mn-lt"/>
          <a:ea typeface="ＭＳ Ｐゴシック" charset="0"/>
        </a:defRPr>
      </a:lvl2pPr>
      <a:lvl3pPr marL="1143000" indent="-228600" algn="l" rtl="0" eaLnBrk="1" fontAlgn="base" hangingPunct="1">
        <a:spcBef>
          <a:spcPct val="20000"/>
        </a:spcBef>
        <a:spcAft>
          <a:spcPct val="0"/>
        </a:spcAft>
        <a:buClr>
          <a:srgbClr val="FFCC00"/>
        </a:buClr>
        <a:buChar char="•"/>
        <a:defRPr sz="2400">
          <a:solidFill>
            <a:schemeClr val="tx1"/>
          </a:solidFill>
          <a:latin typeface="+mn-lt"/>
          <a:ea typeface="ＭＳ Ｐゴシック" charset="0"/>
        </a:defRPr>
      </a:lvl3pPr>
      <a:lvl4pPr marL="1600200" indent="-228600" algn="l" rtl="0" eaLnBrk="1" fontAlgn="base" hangingPunct="1">
        <a:spcBef>
          <a:spcPct val="20000"/>
        </a:spcBef>
        <a:spcAft>
          <a:spcPct val="0"/>
        </a:spcAft>
        <a:buClr>
          <a:srgbClr val="FFCC00"/>
        </a:buClr>
        <a:buChar char="–"/>
        <a:defRPr sz="2000">
          <a:solidFill>
            <a:schemeClr val="tx1"/>
          </a:solidFill>
          <a:latin typeface="+mn-lt"/>
          <a:ea typeface="ＭＳ Ｐゴシック" charset="0"/>
        </a:defRPr>
      </a:lvl4pPr>
      <a:lvl5pPr marL="2057400" indent="-228600" algn="l" rtl="0" eaLnBrk="1" fontAlgn="base" hangingPunct="1">
        <a:spcBef>
          <a:spcPct val="20000"/>
        </a:spcBef>
        <a:spcAft>
          <a:spcPct val="0"/>
        </a:spcAft>
        <a:buClr>
          <a:srgbClr val="FFCC00"/>
        </a:buClr>
        <a:buChar char="»"/>
        <a:defRPr sz="2000">
          <a:solidFill>
            <a:schemeClr val="tx1"/>
          </a:solidFill>
          <a:latin typeface="+mn-lt"/>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image" Target="../media/image2.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CRISP &amp; SKA</a:t>
            </a:r>
            <a:br>
              <a:rPr lang="en-GB" dirty="0" smtClean="0"/>
            </a:br>
            <a:r>
              <a:rPr lang="en-GB" dirty="0" smtClean="0"/>
              <a:t>WP19 Status</a:t>
            </a:r>
            <a:endParaRPr lang="en-GB" dirty="0"/>
          </a:p>
        </p:txBody>
      </p:sp>
      <p:sp>
        <p:nvSpPr>
          <p:cNvPr id="3" name="Subtitle 2"/>
          <p:cNvSpPr>
            <a:spLocks noGrp="1"/>
          </p:cNvSpPr>
          <p:nvPr>
            <p:ph type="subTitle" idx="1"/>
          </p:nvPr>
        </p:nvSpPr>
        <p:spPr/>
        <p:txBody>
          <a:bodyPr/>
          <a:lstStyle/>
          <a:p>
            <a:endParaRPr lang="en-GB"/>
          </a:p>
        </p:txBody>
      </p:sp>
      <p:pic>
        <p:nvPicPr>
          <p:cNvPr id="4" name="Picture 3" descr="ox_brand1_pos.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08969" y="5342285"/>
            <a:ext cx="1460500" cy="1460500"/>
          </a:xfrm>
          <a:prstGeom prst="rect">
            <a:avLst/>
          </a:prstGeom>
        </p:spPr>
      </p:pic>
      <p:pic>
        <p:nvPicPr>
          <p:cNvPr id="5" name="Picture 4" descr="OeRC.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4322" y="5342285"/>
            <a:ext cx="1460500" cy="1460500"/>
          </a:xfrm>
          <a:prstGeom prst="rect">
            <a:avLst/>
          </a:prstGeom>
        </p:spPr>
      </p:pic>
      <p:pic>
        <p:nvPicPr>
          <p:cNvPr id="6" name="Picture 5"/>
          <p:cNvPicPr>
            <a:picLocks noChangeAspect="1"/>
          </p:cNvPicPr>
          <p:nvPr/>
        </p:nvPicPr>
        <p:blipFill>
          <a:blip r:embed="rId4"/>
          <a:stretch>
            <a:fillRect/>
          </a:stretch>
        </p:blipFill>
        <p:spPr>
          <a:xfrm>
            <a:off x="-406" y="5328201"/>
            <a:ext cx="2448623" cy="1548203"/>
          </a:xfrm>
          <a:prstGeom prst="rect">
            <a:avLst/>
          </a:prstGeom>
        </p:spPr>
      </p:pic>
    </p:spTree>
    <p:extLst>
      <p:ext uri="{BB962C8B-B14F-4D97-AF65-F5344CB8AC3E}">
        <p14:creationId xmlns:p14="http://schemas.microsoft.com/office/powerpoint/2010/main" val="56071725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i="1" dirty="0" smtClean="0"/>
              <a:t>SKA.TEL.SDP.DELIV Data delivery and tiered data model -</a:t>
            </a:r>
            <a:r>
              <a:rPr lang="en-GB" dirty="0" smtClean="0"/>
              <a:t> Activities</a:t>
            </a:r>
            <a:endParaRPr lang="en-GB" dirty="0"/>
          </a:p>
        </p:txBody>
      </p:sp>
      <p:sp>
        <p:nvSpPr>
          <p:cNvPr id="3" name="Content Placeholder 2"/>
          <p:cNvSpPr>
            <a:spLocks noGrp="1"/>
          </p:cNvSpPr>
          <p:nvPr>
            <p:ph idx="1"/>
          </p:nvPr>
        </p:nvSpPr>
        <p:spPr/>
        <p:txBody>
          <a:bodyPr>
            <a:normAutofit fontScale="70000" lnSpcReduction="20000"/>
          </a:bodyPr>
          <a:lstStyle/>
          <a:p>
            <a:r>
              <a:rPr lang="en-GB" b="1" i="1" dirty="0" smtClean="0"/>
              <a:t>Led by Canadian SKA </a:t>
            </a:r>
          </a:p>
          <a:p>
            <a:endParaRPr lang="en-GB" b="1" i="1" dirty="0" smtClean="0"/>
          </a:p>
          <a:p>
            <a:r>
              <a:rPr lang="en-GB" b="1" i="1" dirty="0" smtClean="0"/>
              <a:t>Stage </a:t>
            </a:r>
            <a:r>
              <a:rPr lang="en-GB" b="1" i="1" dirty="0"/>
              <a:t>1 </a:t>
            </a:r>
            <a:endParaRPr lang="en-GB" dirty="0"/>
          </a:p>
          <a:p>
            <a:pPr lvl="1"/>
            <a:r>
              <a:rPr lang="en-GB" dirty="0" smtClean="0"/>
              <a:t>Level </a:t>
            </a:r>
            <a:r>
              <a:rPr lang="en-GB" dirty="0"/>
              <a:t>4 contribution to the Science Data Processor SRR </a:t>
            </a:r>
          </a:p>
          <a:p>
            <a:pPr lvl="1"/>
            <a:r>
              <a:rPr lang="en-GB" dirty="0" smtClean="0"/>
              <a:t>Data </a:t>
            </a:r>
            <a:r>
              <a:rPr lang="en-GB" dirty="0"/>
              <a:t>delivery chapter to SDP element PDR documentation </a:t>
            </a:r>
          </a:p>
          <a:p>
            <a:pPr lvl="1"/>
            <a:r>
              <a:rPr lang="en-GB" dirty="0" smtClean="0"/>
              <a:t>Initial </a:t>
            </a:r>
            <a:r>
              <a:rPr lang="en-GB" dirty="0"/>
              <a:t>recommendation on common middleware stack </a:t>
            </a:r>
          </a:p>
          <a:p>
            <a:pPr lvl="1"/>
            <a:r>
              <a:rPr lang="en-GB" dirty="0" smtClean="0"/>
              <a:t>Report </a:t>
            </a:r>
            <a:r>
              <a:rPr lang="en-GB" dirty="0"/>
              <a:t>on status of and estimated requirement in R&amp;D, evaluate risks and mitigation strategies </a:t>
            </a:r>
          </a:p>
          <a:p>
            <a:r>
              <a:rPr lang="da-DK" b="1" dirty="0" smtClean="0"/>
              <a:t>Stage </a:t>
            </a:r>
            <a:r>
              <a:rPr lang="da-DK" b="1" dirty="0"/>
              <a:t>2 </a:t>
            </a:r>
          </a:p>
          <a:p>
            <a:pPr lvl="1"/>
            <a:r>
              <a:rPr lang="da-DK" dirty="0" smtClean="0"/>
              <a:t>Data </a:t>
            </a:r>
            <a:r>
              <a:rPr lang="da-DK" dirty="0"/>
              <a:t>Delivery component of element system design </a:t>
            </a:r>
          </a:p>
          <a:p>
            <a:pPr lvl="1"/>
            <a:r>
              <a:rPr lang="da-DK" dirty="0" err="1" smtClean="0"/>
              <a:t>Interfacing</a:t>
            </a:r>
            <a:r>
              <a:rPr lang="da-DK" dirty="0" smtClean="0"/>
              <a:t> </a:t>
            </a:r>
            <a:r>
              <a:rPr lang="da-DK" dirty="0"/>
              <a:t>with SADT </a:t>
            </a:r>
          </a:p>
          <a:p>
            <a:pPr lvl="1"/>
            <a:r>
              <a:rPr lang="da-DK" dirty="0" err="1" smtClean="0"/>
              <a:t>Fully</a:t>
            </a:r>
            <a:r>
              <a:rPr lang="da-DK" dirty="0" smtClean="0"/>
              <a:t> </a:t>
            </a:r>
            <a:r>
              <a:rPr lang="da-DK" dirty="0" err="1"/>
              <a:t>costed</a:t>
            </a:r>
            <a:r>
              <a:rPr lang="da-DK" dirty="0"/>
              <a:t> SKA1 </a:t>
            </a:r>
            <a:r>
              <a:rPr lang="da-DK" dirty="0" err="1"/>
              <a:t>middleware</a:t>
            </a:r>
            <a:r>
              <a:rPr lang="da-DK" dirty="0"/>
              <a:t> design </a:t>
            </a:r>
          </a:p>
          <a:p>
            <a:pPr lvl="1"/>
            <a:r>
              <a:rPr lang="da-DK" dirty="0" smtClean="0"/>
              <a:t>Full </a:t>
            </a:r>
            <a:r>
              <a:rPr lang="da-DK" dirty="0" err="1"/>
              <a:t>common</a:t>
            </a:r>
            <a:r>
              <a:rPr lang="da-DK" dirty="0"/>
              <a:t> </a:t>
            </a:r>
            <a:r>
              <a:rPr lang="da-DK" dirty="0" err="1"/>
              <a:t>middleware</a:t>
            </a:r>
            <a:r>
              <a:rPr lang="da-DK" dirty="0"/>
              <a:t> </a:t>
            </a:r>
            <a:r>
              <a:rPr lang="da-DK" dirty="0" err="1"/>
              <a:t>stack</a:t>
            </a:r>
            <a:r>
              <a:rPr lang="da-DK" dirty="0"/>
              <a:t>, </a:t>
            </a:r>
            <a:r>
              <a:rPr lang="da-DK" dirty="0" err="1"/>
              <a:t>including</a:t>
            </a:r>
            <a:r>
              <a:rPr lang="da-DK" dirty="0"/>
              <a:t> </a:t>
            </a:r>
            <a:r>
              <a:rPr lang="da-DK" dirty="0" err="1"/>
              <a:t>maintenance</a:t>
            </a:r>
            <a:r>
              <a:rPr lang="da-DK" dirty="0"/>
              <a:t> plan </a:t>
            </a:r>
          </a:p>
          <a:p>
            <a:endParaRPr lang="en-GB" dirty="0"/>
          </a:p>
        </p:txBody>
      </p:sp>
    </p:spTree>
    <p:extLst>
      <p:ext uri="{BB962C8B-B14F-4D97-AF65-F5344CB8AC3E}">
        <p14:creationId xmlns:p14="http://schemas.microsoft.com/office/powerpoint/2010/main" val="36285505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i="1" dirty="0" smtClean="0"/>
              <a:t>SKA.TEL.SDP.DELIV Data delivery and tiered data model</a:t>
            </a:r>
            <a:endParaRPr lang="en-GB" dirty="0"/>
          </a:p>
        </p:txBody>
      </p:sp>
      <p:sp>
        <p:nvSpPr>
          <p:cNvPr id="3" name="Content Placeholder 2"/>
          <p:cNvSpPr>
            <a:spLocks noGrp="1"/>
          </p:cNvSpPr>
          <p:nvPr>
            <p:ph idx="1"/>
          </p:nvPr>
        </p:nvSpPr>
        <p:spPr/>
        <p:txBody>
          <a:bodyPr>
            <a:normAutofit fontScale="77500" lnSpcReduction="20000"/>
          </a:bodyPr>
          <a:lstStyle/>
          <a:p>
            <a:r>
              <a:rPr lang="en-GB" b="1" dirty="0" smtClean="0"/>
              <a:t>SKA.TEL.SDP.DELIV.PI </a:t>
            </a:r>
            <a:endParaRPr lang="en-GB" dirty="0" smtClean="0"/>
          </a:p>
          <a:p>
            <a:pPr lvl="1"/>
            <a:r>
              <a:rPr lang="en-GB" dirty="0" smtClean="0"/>
              <a:t>This element considers the public interface to SKA data. It includes the provision of web portals / scientific gateways and common software/middleware tools for enabling access to data and processing by users that are not at the data centres associated with the two observatory sites. </a:t>
            </a:r>
          </a:p>
          <a:p>
            <a:pPr lvl="1"/>
            <a:r>
              <a:rPr lang="en-GB" b="1" i="1" dirty="0" smtClean="0"/>
              <a:t>Stage 1 </a:t>
            </a:r>
            <a:endParaRPr lang="en-GB" dirty="0" smtClean="0"/>
          </a:p>
          <a:p>
            <a:pPr lvl="2"/>
            <a:r>
              <a:rPr lang="en-GB" dirty="0" smtClean="0"/>
              <a:t>Document use cases for public interfaces </a:t>
            </a:r>
          </a:p>
          <a:p>
            <a:pPr lvl="2"/>
            <a:r>
              <a:rPr lang="en-GB" dirty="0" smtClean="0"/>
              <a:t>Catalogue existing portal solutions </a:t>
            </a:r>
          </a:p>
          <a:p>
            <a:pPr lvl="2"/>
            <a:r>
              <a:rPr lang="en-GB" dirty="0" smtClean="0"/>
              <a:t>Select solutions to be explored by prototyping group. </a:t>
            </a:r>
          </a:p>
          <a:p>
            <a:pPr lvl="2"/>
            <a:r>
              <a:rPr lang="en-GB" dirty="0" smtClean="0"/>
              <a:t>Create initial PI architecture document </a:t>
            </a:r>
          </a:p>
          <a:p>
            <a:pPr lvl="1"/>
            <a:r>
              <a:rPr lang="da-DK" b="1" dirty="0" smtClean="0"/>
              <a:t>Stage 2 </a:t>
            </a:r>
            <a:endParaRPr lang="da-DK" dirty="0" smtClean="0"/>
          </a:p>
          <a:p>
            <a:pPr lvl="2"/>
            <a:r>
              <a:rPr lang="da-DK" dirty="0" err="1" smtClean="0"/>
              <a:t>Explore</a:t>
            </a:r>
            <a:r>
              <a:rPr lang="da-DK" dirty="0" smtClean="0"/>
              <a:t> options for </a:t>
            </a:r>
            <a:r>
              <a:rPr lang="da-DK" dirty="0" err="1" smtClean="0"/>
              <a:t>federating</a:t>
            </a:r>
            <a:r>
              <a:rPr lang="da-DK" dirty="0" smtClean="0"/>
              <a:t> portals. </a:t>
            </a:r>
          </a:p>
          <a:p>
            <a:pPr lvl="2"/>
            <a:r>
              <a:rPr lang="da-DK" dirty="0" err="1" smtClean="0"/>
              <a:t>Finalize</a:t>
            </a:r>
            <a:r>
              <a:rPr lang="da-DK" dirty="0" smtClean="0"/>
              <a:t> </a:t>
            </a:r>
            <a:r>
              <a:rPr lang="da-DK" dirty="0" err="1" smtClean="0"/>
              <a:t>requirements</a:t>
            </a:r>
            <a:r>
              <a:rPr lang="da-DK" dirty="0" smtClean="0"/>
              <a:t> for testbed </a:t>
            </a:r>
            <a:r>
              <a:rPr lang="da-DK" dirty="0" err="1" smtClean="0"/>
              <a:t>deployment</a:t>
            </a:r>
            <a:r>
              <a:rPr lang="da-DK" dirty="0" smtClean="0"/>
              <a:t> </a:t>
            </a:r>
          </a:p>
          <a:p>
            <a:pPr lvl="2"/>
            <a:r>
              <a:rPr lang="da-DK" dirty="0" err="1" smtClean="0"/>
              <a:t>Create</a:t>
            </a:r>
            <a:r>
              <a:rPr lang="da-DK" dirty="0" smtClean="0"/>
              <a:t> final PI </a:t>
            </a:r>
            <a:r>
              <a:rPr lang="da-DK" dirty="0" err="1" smtClean="0"/>
              <a:t>architecture</a:t>
            </a:r>
            <a:r>
              <a:rPr lang="da-DK" dirty="0" smtClean="0"/>
              <a:t> </a:t>
            </a:r>
            <a:r>
              <a:rPr lang="da-DK" dirty="0" err="1" smtClean="0"/>
              <a:t>document</a:t>
            </a:r>
            <a:r>
              <a:rPr lang="da-DK" dirty="0" smtClean="0"/>
              <a:t>. </a:t>
            </a:r>
          </a:p>
          <a:p>
            <a:endParaRPr lang="en-GB" dirty="0"/>
          </a:p>
        </p:txBody>
      </p:sp>
    </p:spTree>
    <p:extLst>
      <p:ext uri="{BB962C8B-B14F-4D97-AF65-F5344CB8AC3E}">
        <p14:creationId xmlns:p14="http://schemas.microsoft.com/office/powerpoint/2010/main" val="410891087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i="1" dirty="0" smtClean="0"/>
              <a:t>SKA.TEL.SDP.DELIV Data delivery and tiered data model </a:t>
            </a:r>
            <a:endParaRPr lang="en-GB" dirty="0"/>
          </a:p>
        </p:txBody>
      </p:sp>
      <p:sp>
        <p:nvSpPr>
          <p:cNvPr id="3" name="Content Placeholder 2"/>
          <p:cNvSpPr>
            <a:spLocks noGrp="1"/>
          </p:cNvSpPr>
          <p:nvPr>
            <p:ph idx="1"/>
          </p:nvPr>
        </p:nvSpPr>
        <p:spPr/>
        <p:txBody>
          <a:bodyPr>
            <a:normAutofit fontScale="77500" lnSpcReduction="20000"/>
          </a:bodyPr>
          <a:lstStyle/>
          <a:p>
            <a:r>
              <a:rPr lang="en-GB" b="1" dirty="0"/>
              <a:t>SKA.TEL.SDP.DELIV.TDDM </a:t>
            </a:r>
            <a:endParaRPr lang="en-GB" dirty="0"/>
          </a:p>
          <a:p>
            <a:pPr lvl="1"/>
            <a:r>
              <a:rPr lang="en-GB" dirty="0"/>
              <a:t>This element considers tools that enable access to data at and the movement of data between regional HPC centres. This includes considering the tools for searching for existing data products and for the resources needed to create new products </a:t>
            </a:r>
            <a:endParaRPr lang="en-GB" dirty="0" smtClean="0"/>
          </a:p>
          <a:p>
            <a:pPr lvl="1"/>
            <a:r>
              <a:rPr lang="en-GB" b="1" i="1" dirty="0"/>
              <a:t>Stage 1 </a:t>
            </a:r>
            <a:endParaRPr lang="en-GB" dirty="0"/>
          </a:p>
          <a:p>
            <a:pPr lvl="2"/>
            <a:r>
              <a:rPr lang="en-GB" dirty="0" smtClean="0"/>
              <a:t>Start </a:t>
            </a:r>
            <a:r>
              <a:rPr lang="en-GB" dirty="0"/>
              <a:t>to document use cases for data distribution. </a:t>
            </a:r>
          </a:p>
          <a:p>
            <a:pPr lvl="2"/>
            <a:r>
              <a:rPr lang="en-GB" dirty="0" smtClean="0"/>
              <a:t>Catalogue </a:t>
            </a:r>
            <a:r>
              <a:rPr lang="en-GB" dirty="0"/>
              <a:t>existing data management tools. </a:t>
            </a:r>
          </a:p>
          <a:p>
            <a:pPr lvl="2"/>
            <a:r>
              <a:rPr lang="en-GB" dirty="0" smtClean="0"/>
              <a:t>Select </a:t>
            </a:r>
            <a:r>
              <a:rPr lang="en-GB" dirty="0"/>
              <a:t>tools that should be explored by prototyping group. </a:t>
            </a:r>
          </a:p>
          <a:p>
            <a:pPr lvl="2"/>
            <a:r>
              <a:rPr lang="en-GB" dirty="0" smtClean="0"/>
              <a:t>Create </a:t>
            </a:r>
            <a:r>
              <a:rPr lang="en-GB" dirty="0"/>
              <a:t>initial data distribution architecture document </a:t>
            </a:r>
          </a:p>
          <a:p>
            <a:pPr lvl="1"/>
            <a:r>
              <a:rPr lang="da-DK" b="1" dirty="0" smtClean="0"/>
              <a:t>Stage </a:t>
            </a:r>
            <a:r>
              <a:rPr lang="da-DK" b="1" dirty="0"/>
              <a:t>2 </a:t>
            </a:r>
            <a:endParaRPr lang="da-DK" dirty="0"/>
          </a:p>
          <a:p>
            <a:pPr lvl="2"/>
            <a:r>
              <a:rPr lang="da-DK" dirty="0" smtClean="0"/>
              <a:t>Work </a:t>
            </a:r>
            <a:r>
              <a:rPr lang="da-DK" dirty="0"/>
              <a:t>with </a:t>
            </a:r>
            <a:r>
              <a:rPr lang="da-DK" dirty="0" err="1"/>
              <a:t>scientists</a:t>
            </a:r>
            <a:r>
              <a:rPr lang="da-DK" dirty="0"/>
              <a:t> </a:t>
            </a:r>
            <a:r>
              <a:rPr lang="da-DK" dirty="0" err="1"/>
              <a:t>using</a:t>
            </a:r>
            <a:r>
              <a:rPr lang="da-DK" dirty="0"/>
              <a:t> </a:t>
            </a:r>
            <a:r>
              <a:rPr lang="da-DK" dirty="0" err="1"/>
              <a:t>existing</a:t>
            </a:r>
            <a:r>
              <a:rPr lang="da-DK" dirty="0"/>
              <a:t> radio </a:t>
            </a:r>
            <a:r>
              <a:rPr lang="da-DK" dirty="0" err="1"/>
              <a:t>telescopes</a:t>
            </a:r>
            <a:r>
              <a:rPr lang="da-DK" dirty="0"/>
              <a:t> to </a:t>
            </a:r>
            <a:r>
              <a:rPr lang="da-DK" dirty="0" err="1"/>
              <a:t>refine</a:t>
            </a:r>
            <a:r>
              <a:rPr lang="da-DK" dirty="0"/>
              <a:t> </a:t>
            </a:r>
            <a:r>
              <a:rPr lang="da-DK" dirty="0" err="1"/>
              <a:t>use</a:t>
            </a:r>
            <a:r>
              <a:rPr lang="da-DK" dirty="0"/>
              <a:t> cases. </a:t>
            </a:r>
          </a:p>
          <a:p>
            <a:pPr lvl="2"/>
            <a:r>
              <a:rPr lang="da-DK" dirty="0" err="1" smtClean="0"/>
              <a:t>Create</a:t>
            </a:r>
            <a:r>
              <a:rPr lang="da-DK" dirty="0" smtClean="0"/>
              <a:t> </a:t>
            </a:r>
            <a:r>
              <a:rPr lang="da-DK" dirty="0"/>
              <a:t>final data distribution </a:t>
            </a:r>
            <a:r>
              <a:rPr lang="da-DK" dirty="0" err="1"/>
              <a:t>architecture</a:t>
            </a:r>
            <a:r>
              <a:rPr lang="da-DK" dirty="0"/>
              <a:t> </a:t>
            </a:r>
            <a:r>
              <a:rPr lang="da-DK" dirty="0" err="1"/>
              <a:t>document</a:t>
            </a:r>
            <a:r>
              <a:rPr lang="da-DK" dirty="0"/>
              <a:t>. </a:t>
            </a:r>
          </a:p>
          <a:p>
            <a:pPr lvl="1"/>
            <a:endParaRPr lang="en-GB" dirty="0"/>
          </a:p>
        </p:txBody>
      </p:sp>
    </p:spTree>
    <p:extLst>
      <p:ext uri="{BB962C8B-B14F-4D97-AF65-F5344CB8AC3E}">
        <p14:creationId xmlns:p14="http://schemas.microsoft.com/office/powerpoint/2010/main" val="85871429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SKA.TEL.SDP.PROT.TDDL </a:t>
            </a:r>
          </a:p>
        </p:txBody>
      </p:sp>
      <p:sp>
        <p:nvSpPr>
          <p:cNvPr id="3" name="Content Placeholder 2"/>
          <p:cNvSpPr>
            <a:spLocks noGrp="1"/>
          </p:cNvSpPr>
          <p:nvPr>
            <p:ph idx="1"/>
          </p:nvPr>
        </p:nvSpPr>
        <p:spPr/>
        <p:txBody>
          <a:bodyPr>
            <a:normAutofit fontScale="62500" lnSpcReduction="20000"/>
          </a:bodyPr>
          <a:lstStyle/>
          <a:p>
            <a:r>
              <a:rPr lang="en-GB" dirty="0"/>
              <a:t>This WBS element will create a distributed test environment that will explore technologies that will be recommended as part of the SKA.TEL.SDP.DELIV WBS element. </a:t>
            </a:r>
          </a:p>
          <a:p>
            <a:r>
              <a:rPr lang="en-GB" dirty="0" smtClean="0"/>
              <a:t>Stage 1</a:t>
            </a:r>
          </a:p>
          <a:p>
            <a:pPr lvl="1"/>
            <a:r>
              <a:rPr lang="en-GB" dirty="0" smtClean="0"/>
              <a:t>Identify </a:t>
            </a:r>
            <a:r>
              <a:rPr lang="en-GB" dirty="0"/>
              <a:t>computing resources at site in Canada and the UK. </a:t>
            </a:r>
          </a:p>
          <a:p>
            <a:pPr lvl="1"/>
            <a:r>
              <a:rPr lang="en-GB" dirty="0" smtClean="0"/>
              <a:t>Setup </a:t>
            </a:r>
            <a:r>
              <a:rPr lang="en-GB" dirty="0"/>
              <a:t>data distribution environments based on recommendations from DELIV. </a:t>
            </a:r>
          </a:p>
          <a:p>
            <a:pPr lvl="1"/>
            <a:r>
              <a:rPr lang="en-GB" dirty="0" smtClean="0"/>
              <a:t>UK </a:t>
            </a:r>
            <a:r>
              <a:rPr lang="en-GB" dirty="0"/>
              <a:t>site will configure network emulation tools for testing wide area data distribution in controlled environment. </a:t>
            </a:r>
          </a:p>
          <a:p>
            <a:pPr lvl="1"/>
            <a:r>
              <a:rPr lang="en-GB" dirty="0" smtClean="0"/>
              <a:t>Federate </a:t>
            </a:r>
            <a:r>
              <a:rPr lang="en-GB" dirty="0"/>
              <a:t>sites in Canada and UK. </a:t>
            </a:r>
            <a:endParaRPr lang="en-GB" dirty="0" smtClean="0"/>
          </a:p>
          <a:p>
            <a:pPr lvl="1"/>
            <a:r>
              <a:rPr lang="en-GB" dirty="0"/>
              <a:t>Report progress to DELIV. </a:t>
            </a:r>
          </a:p>
          <a:p>
            <a:r>
              <a:rPr lang="da-DK" dirty="0" smtClean="0"/>
              <a:t>Stage </a:t>
            </a:r>
            <a:r>
              <a:rPr lang="da-DK" dirty="0"/>
              <a:t>2 </a:t>
            </a:r>
          </a:p>
          <a:p>
            <a:pPr lvl="1"/>
            <a:r>
              <a:rPr lang="da-DK" dirty="0" err="1" smtClean="0"/>
              <a:t>Identify</a:t>
            </a:r>
            <a:r>
              <a:rPr lang="da-DK" dirty="0" smtClean="0"/>
              <a:t> </a:t>
            </a:r>
            <a:r>
              <a:rPr lang="da-DK" dirty="0" err="1"/>
              <a:t>additional</a:t>
            </a:r>
            <a:r>
              <a:rPr lang="da-DK" dirty="0"/>
              <a:t> sites in </a:t>
            </a:r>
            <a:r>
              <a:rPr lang="da-DK" dirty="0" err="1"/>
              <a:t>additional</a:t>
            </a:r>
            <a:r>
              <a:rPr lang="da-DK" dirty="0"/>
              <a:t> </a:t>
            </a:r>
            <a:r>
              <a:rPr lang="da-DK" dirty="0" err="1"/>
              <a:t>geographic</a:t>
            </a:r>
            <a:r>
              <a:rPr lang="da-DK" dirty="0"/>
              <a:t> region. </a:t>
            </a:r>
          </a:p>
          <a:p>
            <a:pPr lvl="1"/>
            <a:r>
              <a:rPr lang="da-DK" dirty="0" err="1" smtClean="0"/>
              <a:t>Deploy</a:t>
            </a:r>
            <a:r>
              <a:rPr lang="da-DK" dirty="0" smtClean="0"/>
              <a:t> </a:t>
            </a:r>
            <a:r>
              <a:rPr lang="da-DK" dirty="0"/>
              <a:t>software at new sites </a:t>
            </a:r>
          </a:p>
          <a:p>
            <a:pPr lvl="1"/>
            <a:r>
              <a:rPr lang="da-DK" dirty="0" err="1" smtClean="0"/>
              <a:t>Federate</a:t>
            </a:r>
            <a:r>
              <a:rPr lang="da-DK" dirty="0" smtClean="0"/>
              <a:t> </a:t>
            </a:r>
            <a:r>
              <a:rPr lang="da-DK" dirty="0"/>
              <a:t>all sites </a:t>
            </a:r>
          </a:p>
          <a:p>
            <a:pPr lvl="1"/>
            <a:r>
              <a:rPr lang="da-DK" dirty="0" err="1" smtClean="0"/>
              <a:t>Create</a:t>
            </a:r>
            <a:r>
              <a:rPr lang="da-DK" dirty="0" smtClean="0"/>
              <a:t> </a:t>
            </a:r>
            <a:r>
              <a:rPr lang="da-DK" dirty="0"/>
              <a:t>final </a:t>
            </a:r>
            <a:r>
              <a:rPr lang="da-DK" dirty="0" err="1"/>
              <a:t>reports</a:t>
            </a:r>
            <a:r>
              <a:rPr lang="da-DK" dirty="0"/>
              <a:t> for DELIV </a:t>
            </a:r>
            <a:endParaRPr lang="en-GB" dirty="0"/>
          </a:p>
        </p:txBody>
      </p:sp>
    </p:spTree>
    <p:extLst>
      <p:ext uri="{BB962C8B-B14F-4D97-AF65-F5344CB8AC3E}">
        <p14:creationId xmlns:p14="http://schemas.microsoft.com/office/powerpoint/2010/main" val="110195289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Prototype</a:t>
            </a:r>
            <a:endParaRPr lang="en-GB" dirty="0"/>
          </a:p>
        </p:txBody>
      </p:sp>
      <p:sp>
        <p:nvSpPr>
          <p:cNvPr id="3" name="Content Placeholder 2"/>
          <p:cNvSpPr>
            <a:spLocks noGrp="1"/>
          </p:cNvSpPr>
          <p:nvPr>
            <p:ph idx="1"/>
          </p:nvPr>
        </p:nvSpPr>
        <p:spPr/>
        <p:txBody>
          <a:bodyPr>
            <a:normAutofit fontScale="92500" lnSpcReduction="10000"/>
          </a:bodyPr>
          <a:lstStyle/>
          <a:p>
            <a:pPr>
              <a:spcBef>
                <a:spcPts val="0"/>
              </a:spcBef>
            </a:pPr>
            <a:r>
              <a:rPr lang="en-GB" dirty="0" smtClean="0"/>
              <a:t>5 node system </a:t>
            </a:r>
          </a:p>
          <a:p>
            <a:pPr lvl="1">
              <a:spcBef>
                <a:spcPts val="0"/>
              </a:spcBef>
            </a:pPr>
            <a:r>
              <a:rPr lang="en-GB" dirty="0" smtClean="0"/>
              <a:t>attached to existing 6 node GPU enabled development HPC cluster</a:t>
            </a:r>
          </a:p>
          <a:p>
            <a:pPr lvl="1">
              <a:spcBef>
                <a:spcPts val="0"/>
              </a:spcBef>
            </a:pPr>
            <a:r>
              <a:rPr lang="en-GB" dirty="0" smtClean="0"/>
              <a:t>Shared FDR </a:t>
            </a:r>
            <a:r>
              <a:rPr lang="en-GB" dirty="0" err="1" smtClean="0"/>
              <a:t>Infiniband</a:t>
            </a:r>
            <a:r>
              <a:rPr lang="en-GB" dirty="0" smtClean="0"/>
              <a:t> high </a:t>
            </a:r>
            <a:r>
              <a:rPr lang="en-GB" dirty="0" err="1" smtClean="0"/>
              <a:t>perf</a:t>
            </a:r>
            <a:r>
              <a:rPr lang="en-GB" dirty="0" smtClean="0"/>
              <a:t> network</a:t>
            </a:r>
          </a:p>
          <a:p>
            <a:pPr lvl="1">
              <a:spcBef>
                <a:spcPts val="0"/>
              </a:spcBef>
            </a:pPr>
            <a:r>
              <a:rPr lang="en-GB" dirty="0" smtClean="0"/>
              <a:t>Node spec</a:t>
            </a:r>
          </a:p>
          <a:p>
            <a:pPr lvl="2">
              <a:spcBef>
                <a:spcPts val="0"/>
              </a:spcBef>
            </a:pPr>
            <a:r>
              <a:rPr lang="en-GB" dirty="0" smtClean="0"/>
              <a:t>Dual 8-core Intel Xeon Processor	</a:t>
            </a:r>
          </a:p>
          <a:p>
            <a:pPr lvl="2">
              <a:spcBef>
                <a:spcPts val="0"/>
              </a:spcBef>
            </a:pPr>
            <a:r>
              <a:rPr lang="en-GB" dirty="0" smtClean="0"/>
              <a:t>64GB RAM</a:t>
            </a:r>
          </a:p>
          <a:p>
            <a:pPr lvl="2">
              <a:spcBef>
                <a:spcPts val="0"/>
              </a:spcBef>
            </a:pPr>
            <a:r>
              <a:rPr lang="en-GB" dirty="0" smtClean="0"/>
              <a:t>2TB SSD	</a:t>
            </a:r>
          </a:p>
          <a:p>
            <a:pPr lvl="2">
              <a:spcBef>
                <a:spcPts val="0"/>
              </a:spcBef>
            </a:pPr>
            <a:r>
              <a:rPr lang="en-GB" dirty="0" err="1" smtClean="0"/>
              <a:t>Mellanox</a:t>
            </a:r>
            <a:r>
              <a:rPr lang="en-GB" dirty="0" smtClean="0"/>
              <a:t> MCB194A-FCAT Connect-IB Dual Port FDR</a:t>
            </a:r>
          </a:p>
          <a:p>
            <a:pPr lvl="1">
              <a:spcBef>
                <a:spcPts val="0"/>
              </a:spcBef>
            </a:pPr>
            <a:r>
              <a:rPr lang="en-GB" dirty="0" smtClean="0"/>
              <a:t>Reconfigurable at the node level to create system as required for each test/experiment</a:t>
            </a:r>
          </a:p>
          <a:p>
            <a:pPr>
              <a:spcBef>
                <a:spcPts val="0"/>
              </a:spcBef>
            </a:pPr>
            <a:r>
              <a:rPr lang="en-GB" dirty="0" smtClean="0"/>
              <a:t>Delivered last week!</a:t>
            </a:r>
          </a:p>
        </p:txBody>
      </p:sp>
    </p:spTree>
    <p:extLst>
      <p:ext uri="{BB962C8B-B14F-4D97-AF65-F5344CB8AC3E}">
        <p14:creationId xmlns:p14="http://schemas.microsoft.com/office/powerpoint/2010/main" val="409947761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3838"/>
            <a:ext cx="8229600" cy="1143000"/>
          </a:xfrm>
        </p:spPr>
        <p:txBody>
          <a:bodyPr/>
          <a:lstStyle/>
          <a:p>
            <a:r>
              <a:rPr lang="en-GB" dirty="0" smtClean="0"/>
              <a:t>Prototype</a:t>
            </a:r>
            <a:endParaRPr lang="en-GB" dirty="0"/>
          </a:p>
        </p:txBody>
      </p:sp>
      <p:sp>
        <p:nvSpPr>
          <p:cNvPr id="4" name="Rectangle 3"/>
          <p:cNvSpPr/>
          <p:nvPr/>
        </p:nvSpPr>
        <p:spPr>
          <a:xfrm>
            <a:off x="3324242" y="1417638"/>
            <a:ext cx="2353115" cy="4668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smtClean="0"/>
              <a:t>FDR </a:t>
            </a:r>
            <a:r>
              <a:rPr lang="en-GB" sz="1600" dirty="0" err="1" smtClean="0"/>
              <a:t>Infiniband</a:t>
            </a:r>
            <a:r>
              <a:rPr lang="en-GB" sz="1600" dirty="0" smtClean="0"/>
              <a:t> switch</a:t>
            </a:r>
            <a:endParaRPr lang="en-GB" sz="1600" dirty="0"/>
          </a:p>
        </p:txBody>
      </p:sp>
      <p:sp>
        <p:nvSpPr>
          <p:cNvPr id="5" name="Rectangle 4"/>
          <p:cNvSpPr/>
          <p:nvPr/>
        </p:nvSpPr>
        <p:spPr>
          <a:xfrm>
            <a:off x="731341" y="2467816"/>
            <a:ext cx="2353115" cy="4668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Jade Node</a:t>
            </a:r>
            <a:endParaRPr lang="en-GB" dirty="0"/>
          </a:p>
        </p:txBody>
      </p:sp>
      <p:sp>
        <p:nvSpPr>
          <p:cNvPr id="6" name="Rectangle 5"/>
          <p:cNvSpPr/>
          <p:nvPr/>
        </p:nvSpPr>
        <p:spPr>
          <a:xfrm>
            <a:off x="731341" y="3111602"/>
            <a:ext cx="2353115" cy="4668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Jade Node</a:t>
            </a:r>
            <a:endParaRPr lang="en-GB" dirty="0"/>
          </a:p>
        </p:txBody>
      </p:sp>
      <p:sp>
        <p:nvSpPr>
          <p:cNvPr id="7" name="Rectangle 6"/>
          <p:cNvSpPr/>
          <p:nvPr/>
        </p:nvSpPr>
        <p:spPr>
          <a:xfrm>
            <a:off x="731341" y="3759325"/>
            <a:ext cx="2353115" cy="4668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Jade Node</a:t>
            </a:r>
            <a:endParaRPr lang="en-GB" dirty="0"/>
          </a:p>
        </p:txBody>
      </p:sp>
      <p:sp>
        <p:nvSpPr>
          <p:cNvPr id="8" name="Rectangle 7"/>
          <p:cNvSpPr/>
          <p:nvPr/>
        </p:nvSpPr>
        <p:spPr>
          <a:xfrm>
            <a:off x="731341" y="4450261"/>
            <a:ext cx="2353115" cy="4668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Jade Node</a:t>
            </a:r>
            <a:endParaRPr lang="en-GB" dirty="0"/>
          </a:p>
        </p:txBody>
      </p:sp>
      <p:sp>
        <p:nvSpPr>
          <p:cNvPr id="9" name="Rectangle 8"/>
          <p:cNvSpPr/>
          <p:nvPr/>
        </p:nvSpPr>
        <p:spPr>
          <a:xfrm>
            <a:off x="731341" y="5122522"/>
            <a:ext cx="2353115" cy="4668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Jade Node</a:t>
            </a:r>
            <a:endParaRPr lang="en-GB" dirty="0"/>
          </a:p>
        </p:txBody>
      </p:sp>
      <p:sp>
        <p:nvSpPr>
          <p:cNvPr id="10" name="Rectangle 9"/>
          <p:cNvSpPr/>
          <p:nvPr/>
        </p:nvSpPr>
        <p:spPr>
          <a:xfrm>
            <a:off x="731341" y="5794783"/>
            <a:ext cx="2353115" cy="4668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Jade Node</a:t>
            </a:r>
            <a:endParaRPr lang="en-GB" dirty="0"/>
          </a:p>
        </p:txBody>
      </p:sp>
      <p:cxnSp>
        <p:nvCxnSpPr>
          <p:cNvPr id="12" name="Straight Connector 11"/>
          <p:cNvCxnSpPr/>
          <p:nvPr/>
        </p:nvCxnSpPr>
        <p:spPr>
          <a:xfrm>
            <a:off x="3454968" y="1884486"/>
            <a:ext cx="0" cy="841907"/>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3588692" y="1906168"/>
            <a:ext cx="0" cy="1473813"/>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3741092" y="1909176"/>
            <a:ext cx="0" cy="2087045"/>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3893492" y="1912184"/>
            <a:ext cx="0" cy="2771501"/>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Straight Connector 18"/>
          <p:cNvCxnSpPr>
            <a:endCxn id="5" idx="3"/>
          </p:cNvCxnSpPr>
          <p:nvPr/>
        </p:nvCxnSpPr>
        <p:spPr>
          <a:xfrm flipH="1">
            <a:off x="3084456" y="2701240"/>
            <a:ext cx="37051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3106128" y="3361307"/>
            <a:ext cx="482564"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Straight Connector 23"/>
          <p:cNvCxnSpPr>
            <a:endCxn id="7" idx="3"/>
          </p:cNvCxnSpPr>
          <p:nvPr/>
        </p:nvCxnSpPr>
        <p:spPr>
          <a:xfrm flipH="1" flipV="1">
            <a:off x="3084456" y="3992749"/>
            <a:ext cx="656636" cy="3472"/>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Straight Connector 26"/>
          <p:cNvCxnSpPr>
            <a:endCxn id="8" idx="3"/>
          </p:cNvCxnSpPr>
          <p:nvPr/>
        </p:nvCxnSpPr>
        <p:spPr>
          <a:xfrm flipH="1">
            <a:off x="3084456" y="4683685"/>
            <a:ext cx="80903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4045892" y="1915192"/>
            <a:ext cx="0" cy="3440754"/>
          </a:xfrm>
          <a:prstGeom prst="line">
            <a:avLst/>
          </a:prstGeom>
        </p:spPr>
        <p:style>
          <a:lnRef idx="2">
            <a:schemeClr val="accent1"/>
          </a:lnRef>
          <a:fillRef idx="0">
            <a:schemeClr val="accent1"/>
          </a:fillRef>
          <a:effectRef idx="1">
            <a:schemeClr val="accent1"/>
          </a:effectRef>
          <a:fontRef idx="minor">
            <a:schemeClr val="tx1"/>
          </a:fontRef>
        </p:style>
      </p:cxnSp>
      <p:cxnSp>
        <p:nvCxnSpPr>
          <p:cNvPr id="36" name="Straight Connector 35"/>
          <p:cNvCxnSpPr>
            <a:stCxn id="9" idx="3"/>
          </p:cNvCxnSpPr>
          <p:nvPr/>
        </p:nvCxnSpPr>
        <p:spPr>
          <a:xfrm>
            <a:off x="3084456" y="5355946"/>
            <a:ext cx="96143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a:off x="4198292" y="1899526"/>
            <a:ext cx="0" cy="4128681"/>
          </a:xfrm>
          <a:prstGeom prst="line">
            <a:avLst/>
          </a:prstGeom>
        </p:spPr>
        <p:style>
          <a:lnRef idx="2">
            <a:schemeClr val="accent1"/>
          </a:lnRef>
          <a:fillRef idx="0">
            <a:schemeClr val="accent1"/>
          </a:fillRef>
          <a:effectRef idx="1">
            <a:schemeClr val="accent1"/>
          </a:effectRef>
          <a:fontRef idx="minor">
            <a:schemeClr val="tx1"/>
          </a:fontRef>
        </p:style>
      </p:cxnSp>
      <p:cxnSp>
        <p:nvCxnSpPr>
          <p:cNvPr id="48" name="Straight Connector 47"/>
          <p:cNvCxnSpPr>
            <a:stCxn id="10" idx="3"/>
          </p:cNvCxnSpPr>
          <p:nvPr/>
        </p:nvCxnSpPr>
        <p:spPr>
          <a:xfrm>
            <a:off x="3084456" y="6028207"/>
            <a:ext cx="1113836" cy="0"/>
          </a:xfrm>
          <a:prstGeom prst="line">
            <a:avLst/>
          </a:prstGeom>
        </p:spPr>
        <p:style>
          <a:lnRef idx="2">
            <a:schemeClr val="accent1"/>
          </a:lnRef>
          <a:fillRef idx="0">
            <a:schemeClr val="accent1"/>
          </a:fillRef>
          <a:effectRef idx="1">
            <a:schemeClr val="accent1"/>
          </a:effectRef>
          <a:fontRef idx="minor">
            <a:schemeClr val="tx1"/>
          </a:fontRef>
        </p:style>
      </p:cxnSp>
      <p:sp>
        <p:nvSpPr>
          <p:cNvPr id="52" name="Rectangle 51"/>
          <p:cNvSpPr/>
          <p:nvPr/>
        </p:nvSpPr>
        <p:spPr>
          <a:xfrm>
            <a:off x="5963478" y="2467816"/>
            <a:ext cx="2353115" cy="4668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SKA Test Node</a:t>
            </a:r>
            <a:endParaRPr lang="en-GB" dirty="0"/>
          </a:p>
        </p:txBody>
      </p:sp>
      <p:sp>
        <p:nvSpPr>
          <p:cNvPr id="53" name="Rectangle 52"/>
          <p:cNvSpPr/>
          <p:nvPr/>
        </p:nvSpPr>
        <p:spPr>
          <a:xfrm>
            <a:off x="5963478" y="3111602"/>
            <a:ext cx="2353115" cy="4668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 SKA Test Node</a:t>
            </a:r>
            <a:endParaRPr lang="en-GB" dirty="0"/>
          </a:p>
        </p:txBody>
      </p:sp>
      <p:sp>
        <p:nvSpPr>
          <p:cNvPr id="54" name="Rectangle 53"/>
          <p:cNvSpPr/>
          <p:nvPr/>
        </p:nvSpPr>
        <p:spPr>
          <a:xfrm>
            <a:off x="5963478" y="3759325"/>
            <a:ext cx="2353115" cy="4668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SKA Test Node</a:t>
            </a:r>
            <a:endParaRPr lang="en-GB" dirty="0"/>
          </a:p>
        </p:txBody>
      </p:sp>
      <p:sp>
        <p:nvSpPr>
          <p:cNvPr id="55" name="Rectangle 54"/>
          <p:cNvSpPr/>
          <p:nvPr/>
        </p:nvSpPr>
        <p:spPr>
          <a:xfrm>
            <a:off x="5963478" y="4450261"/>
            <a:ext cx="2353115" cy="4668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SKA Test Node</a:t>
            </a:r>
            <a:endParaRPr lang="en-GB" dirty="0"/>
          </a:p>
        </p:txBody>
      </p:sp>
      <p:sp>
        <p:nvSpPr>
          <p:cNvPr id="56" name="Rectangle 55"/>
          <p:cNvSpPr/>
          <p:nvPr/>
        </p:nvSpPr>
        <p:spPr>
          <a:xfrm>
            <a:off x="5963478" y="5122522"/>
            <a:ext cx="2353115" cy="4668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SKA Test Node</a:t>
            </a:r>
            <a:endParaRPr lang="en-GB" dirty="0"/>
          </a:p>
        </p:txBody>
      </p:sp>
      <p:cxnSp>
        <p:nvCxnSpPr>
          <p:cNvPr id="57" name="Straight Connector 56"/>
          <p:cNvCxnSpPr/>
          <p:nvPr/>
        </p:nvCxnSpPr>
        <p:spPr>
          <a:xfrm>
            <a:off x="4889304" y="1884486"/>
            <a:ext cx="0" cy="3493142"/>
          </a:xfrm>
          <a:prstGeom prst="line">
            <a:avLst/>
          </a:prstGeom>
        </p:spPr>
        <p:style>
          <a:lnRef idx="2">
            <a:schemeClr val="accent1"/>
          </a:lnRef>
          <a:fillRef idx="0">
            <a:schemeClr val="accent1"/>
          </a:fillRef>
          <a:effectRef idx="1">
            <a:schemeClr val="accent1"/>
          </a:effectRef>
          <a:fontRef idx="minor">
            <a:schemeClr val="tx1"/>
          </a:fontRef>
        </p:style>
      </p:cxnSp>
      <p:cxnSp>
        <p:nvCxnSpPr>
          <p:cNvPr id="58" name="Straight Connector 57"/>
          <p:cNvCxnSpPr>
            <a:endCxn id="56" idx="1"/>
          </p:cNvCxnSpPr>
          <p:nvPr/>
        </p:nvCxnSpPr>
        <p:spPr>
          <a:xfrm flipV="1">
            <a:off x="4889304" y="5355946"/>
            <a:ext cx="1074174" cy="21682"/>
          </a:xfrm>
          <a:prstGeom prst="line">
            <a:avLst/>
          </a:prstGeom>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a:off x="5041704" y="1906168"/>
            <a:ext cx="0" cy="2777517"/>
          </a:xfrm>
          <a:prstGeom prst="line">
            <a:avLst/>
          </a:prstGeom>
        </p:spPr>
        <p:style>
          <a:lnRef idx="2">
            <a:schemeClr val="accent1"/>
          </a:lnRef>
          <a:fillRef idx="0">
            <a:schemeClr val="accent1"/>
          </a:fillRef>
          <a:effectRef idx="1">
            <a:schemeClr val="accent1"/>
          </a:effectRef>
          <a:fontRef idx="minor">
            <a:schemeClr val="tx1"/>
          </a:fontRef>
        </p:style>
      </p:cxnSp>
      <p:cxnSp>
        <p:nvCxnSpPr>
          <p:cNvPr id="63" name="Straight Connector 62"/>
          <p:cNvCxnSpPr>
            <a:stCxn id="55" idx="1"/>
          </p:cNvCxnSpPr>
          <p:nvPr/>
        </p:nvCxnSpPr>
        <p:spPr>
          <a:xfrm flipH="1">
            <a:off x="5041704" y="4683685"/>
            <a:ext cx="921774"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a:off x="5194104" y="1909176"/>
            <a:ext cx="0" cy="2087045"/>
          </a:xfrm>
          <a:prstGeom prst="line">
            <a:avLst/>
          </a:prstGeom>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a:off x="5346504" y="1912184"/>
            <a:ext cx="0" cy="1467797"/>
          </a:xfrm>
          <a:prstGeom prst="line">
            <a:avLst/>
          </a:prstGeom>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a:off x="5498904" y="1896518"/>
            <a:ext cx="0" cy="811201"/>
          </a:xfrm>
          <a:prstGeom prst="line">
            <a:avLst/>
          </a:prstGeom>
        </p:spPr>
        <p:style>
          <a:lnRef idx="2">
            <a:schemeClr val="accent1"/>
          </a:lnRef>
          <a:fillRef idx="0">
            <a:schemeClr val="accent1"/>
          </a:fillRef>
          <a:effectRef idx="1">
            <a:schemeClr val="accent1"/>
          </a:effectRef>
          <a:fontRef idx="minor">
            <a:schemeClr val="tx1"/>
          </a:fontRef>
        </p:style>
      </p:cxnSp>
      <p:cxnSp>
        <p:nvCxnSpPr>
          <p:cNvPr id="75" name="Straight Connector 74"/>
          <p:cNvCxnSpPr>
            <a:stCxn id="54" idx="1"/>
          </p:cNvCxnSpPr>
          <p:nvPr/>
        </p:nvCxnSpPr>
        <p:spPr>
          <a:xfrm flipH="1">
            <a:off x="5194104" y="3992749"/>
            <a:ext cx="769374"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9" name="Straight Connector 78"/>
          <p:cNvCxnSpPr>
            <a:stCxn id="53" idx="1"/>
          </p:cNvCxnSpPr>
          <p:nvPr/>
        </p:nvCxnSpPr>
        <p:spPr>
          <a:xfrm flipH="1">
            <a:off x="5346504" y="3345026"/>
            <a:ext cx="616974"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2" name="Straight Connector 81"/>
          <p:cNvCxnSpPr>
            <a:stCxn id="52" idx="1"/>
          </p:cNvCxnSpPr>
          <p:nvPr/>
        </p:nvCxnSpPr>
        <p:spPr>
          <a:xfrm flipH="1">
            <a:off x="5508104" y="2701240"/>
            <a:ext cx="455374" cy="7680"/>
          </a:xfrm>
          <a:prstGeom prst="line">
            <a:avLst/>
          </a:prstGeom>
        </p:spPr>
        <p:style>
          <a:lnRef idx="2">
            <a:schemeClr val="accent1"/>
          </a:lnRef>
          <a:fillRef idx="0">
            <a:schemeClr val="accent1"/>
          </a:fillRef>
          <a:effectRef idx="1">
            <a:schemeClr val="accent1"/>
          </a:effectRef>
          <a:fontRef idx="minor">
            <a:schemeClr val="tx1"/>
          </a:fontRef>
        </p:style>
      </p:cxnSp>
      <p:sp>
        <p:nvSpPr>
          <p:cNvPr id="89" name="Rectangle 88"/>
          <p:cNvSpPr/>
          <p:nvPr/>
        </p:nvSpPr>
        <p:spPr>
          <a:xfrm>
            <a:off x="753013" y="1429670"/>
            <a:ext cx="2353115" cy="46684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Jade Head Node</a:t>
            </a:r>
            <a:endParaRPr lang="en-GB" dirty="0"/>
          </a:p>
        </p:txBody>
      </p:sp>
      <p:cxnSp>
        <p:nvCxnSpPr>
          <p:cNvPr id="90" name="Straight Connector 89"/>
          <p:cNvCxnSpPr>
            <a:stCxn id="4" idx="1"/>
            <a:endCxn id="89" idx="3"/>
          </p:cNvCxnSpPr>
          <p:nvPr/>
        </p:nvCxnSpPr>
        <p:spPr>
          <a:xfrm flipH="1">
            <a:off x="3106128" y="1651062"/>
            <a:ext cx="218114" cy="12032"/>
          </a:xfrm>
          <a:prstGeom prst="line">
            <a:avLst/>
          </a:prstGeom>
        </p:spPr>
        <p:style>
          <a:lnRef idx="2">
            <a:schemeClr val="accent1"/>
          </a:lnRef>
          <a:fillRef idx="0">
            <a:schemeClr val="accent1"/>
          </a:fillRef>
          <a:effectRef idx="1">
            <a:schemeClr val="accent1"/>
          </a:effectRef>
          <a:fontRef idx="minor">
            <a:schemeClr val="tx1"/>
          </a:fontRef>
        </p:style>
      </p:cxnSp>
      <p:sp>
        <p:nvSpPr>
          <p:cNvPr id="93" name="Rectangle 92"/>
          <p:cNvSpPr/>
          <p:nvPr/>
        </p:nvSpPr>
        <p:spPr>
          <a:xfrm>
            <a:off x="4556826" y="1251153"/>
            <a:ext cx="3996561" cy="4543630"/>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4" name="Rectangle 93"/>
          <p:cNvSpPr/>
          <p:nvPr/>
        </p:nvSpPr>
        <p:spPr>
          <a:xfrm>
            <a:off x="559581" y="1241353"/>
            <a:ext cx="3996561" cy="5219826"/>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5" name="TextBox 94"/>
          <p:cNvSpPr txBox="1"/>
          <p:nvPr/>
        </p:nvSpPr>
        <p:spPr>
          <a:xfrm>
            <a:off x="1060754" y="6461179"/>
            <a:ext cx="3547664" cy="369332"/>
          </a:xfrm>
          <a:prstGeom prst="rect">
            <a:avLst/>
          </a:prstGeom>
          <a:noFill/>
        </p:spPr>
        <p:txBody>
          <a:bodyPr wrap="square" rtlCol="0">
            <a:spAutoFit/>
          </a:bodyPr>
          <a:lstStyle/>
          <a:p>
            <a:r>
              <a:rPr lang="en-GB" dirty="0" smtClean="0"/>
              <a:t>ARC GPU Development (K20)</a:t>
            </a:r>
            <a:endParaRPr lang="en-GB" dirty="0"/>
          </a:p>
        </p:txBody>
      </p:sp>
      <p:sp>
        <p:nvSpPr>
          <p:cNvPr id="96" name="TextBox 95"/>
          <p:cNvSpPr txBox="1"/>
          <p:nvPr/>
        </p:nvSpPr>
        <p:spPr>
          <a:xfrm>
            <a:off x="5408530" y="5812320"/>
            <a:ext cx="3547664" cy="369332"/>
          </a:xfrm>
          <a:prstGeom prst="rect">
            <a:avLst/>
          </a:prstGeom>
          <a:noFill/>
        </p:spPr>
        <p:txBody>
          <a:bodyPr wrap="square" rtlCol="0">
            <a:spAutoFit/>
          </a:bodyPr>
          <a:lstStyle/>
          <a:p>
            <a:r>
              <a:rPr lang="en-GB" dirty="0" smtClean="0"/>
              <a:t>Standalone Data testing</a:t>
            </a:r>
            <a:endParaRPr lang="en-GB" dirty="0"/>
          </a:p>
        </p:txBody>
      </p:sp>
    </p:spTree>
    <p:extLst>
      <p:ext uri="{BB962C8B-B14F-4D97-AF65-F5344CB8AC3E}">
        <p14:creationId xmlns:p14="http://schemas.microsoft.com/office/powerpoint/2010/main" val="358628768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Prototype</a:t>
            </a:r>
            <a:endParaRPr lang="en-GB" dirty="0"/>
          </a:p>
        </p:txBody>
      </p:sp>
      <p:sp>
        <p:nvSpPr>
          <p:cNvPr id="3" name="Content Placeholder 2"/>
          <p:cNvSpPr>
            <a:spLocks noGrp="1"/>
          </p:cNvSpPr>
          <p:nvPr>
            <p:ph idx="1"/>
          </p:nvPr>
        </p:nvSpPr>
        <p:spPr/>
        <p:txBody>
          <a:bodyPr>
            <a:normAutofit fontScale="92500"/>
          </a:bodyPr>
          <a:lstStyle/>
          <a:p>
            <a:r>
              <a:rPr lang="en-GB" dirty="0" smtClean="0"/>
              <a:t>SKA SDP - Tiered Data Delivery Laboratory </a:t>
            </a:r>
          </a:p>
          <a:p>
            <a:pPr lvl="1"/>
            <a:r>
              <a:rPr lang="en-US" dirty="0" smtClean="0"/>
              <a:t>“Infrastructure aims to emulate a network, its end points and resources</a:t>
            </a:r>
          </a:p>
          <a:p>
            <a:pPr lvl="1"/>
            <a:r>
              <a:rPr lang="en-US" dirty="0" smtClean="0"/>
              <a:t>Provides a controllable and configurable environment for testing:</a:t>
            </a:r>
          </a:p>
          <a:p>
            <a:pPr lvl="2"/>
            <a:r>
              <a:rPr lang="en-US" dirty="0" smtClean="0"/>
              <a:t>Different types of data</a:t>
            </a:r>
          </a:p>
          <a:p>
            <a:pPr lvl="2"/>
            <a:r>
              <a:rPr lang="en-US" dirty="0" smtClean="0"/>
              <a:t>Resilience</a:t>
            </a:r>
          </a:p>
          <a:p>
            <a:pPr lvl="2"/>
            <a:r>
              <a:rPr lang="en-US" dirty="0" smtClean="0"/>
              <a:t>Reliability</a:t>
            </a:r>
          </a:p>
          <a:p>
            <a:pPr lvl="2"/>
            <a:r>
              <a:rPr lang="en-US" dirty="0" smtClean="0"/>
              <a:t>Performance”</a:t>
            </a:r>
          </a:p>
          <a:p>
            <a:r>
              <a:rPr lang="en-US" dirty="0" smtClean="0"/>
              <a:t>Whole ‘SKA’ analysis chain simulation</a:t>
            </a:r>
          </a:p>
          <a:p>
            <a:pPr lvl="1"/>
            <a:endParaRPr lang="en-GB" dirty="0"/>
          </a:p>
        </p:txBody>
      </p:sp>
    </p:spTree>
    <p:extLst>
      <p:ext uri="{BB962C8B-B14F-4D97-AF65-F5344CB8AC3E}">
        <p14:creationId xmlns:p14="http://schemas.microsoft.com/office/powerpoint/2010/main" val="31019305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a:t>
            </a:r>
            <a:endParaRPr lang="en-GB" dirty="0"/>
          </a:p>
        </p:txBody>
      </p:sp>
      <p:sp>
        <p:nvSpPr>
          <p:cNvPr id="3" name="Content Placeholder 2"/>
          <p:cNvSpPr>
            <a:spLocks noGrp="1"/>
          </p:cNvSpPr>
          <p:nvPr>
            <p:ph idx="1"/>
          </p:nvPr>
        </p:nvSpPr>
        <p:spPr/>
        <p:txBody>
          <a:bodyPr/>
          <a:lstStyle/>
          <a:p>
            <a:r>
              <a:rPr lang="en-GB" dirty="0" smtClean="0"/>
              <a:t>Staffing</a:t>
            </a:r>
          </a:p>
          <a:p>
            <a:r>
              <a:rPr lang="en-GB" dirty="0" smtClean="0"/>
              <a:t>SKA Preconstruction phase</a:t>
            </a:r>
          </a:p>
          <a:p>
            <a:r>
              <a:rPr lang="en-GB" dirty="0" smtClean="0"/>
              <a:t>Tiered Data Delivery Infrastructure</a:t>
            </a:r>
          </a:p>
          <a:p>
            <a:r>
              <a:rPr lang="en-GB" dirty="0" smtClean="0"/>
              <a:t>Prototype deployment</a:t>
            </a:r>
            <a:endParaRPr lang="en-GB" dirty="0"/>
          </a:p>
        </p:txBody>
      </p:sp>
    </p:spTree>
    <p:extLst>
      <p:ext uri="{BB962C8B-B14F-4D97-AF65-F5344CB8AC3E}">
        <p14:creationId xmlns:p14="http://schemas.microsoft.com/office/powerpoint/2010/main" val="236602555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Staffing</a:t>
            </a:r>
            <a:endParaRPr lang="en-GB" dirty="0"/>
          </a:p>
        </p:txBody>
      </p:sp>
      <p:sp>
        <p:nvSpPr>
          <p:cNvPr id="3" name="Content Placeholder 2"/>
          <p:cNvSpPr>
            <a:spLocks noGrp="1"/>
          </p:cNvSpPr>
          <p:nvPr>
            <p:ph idx="1"/>
          </p:nvPr>
        </p:nvSpPr>
        <p:spPr/>
        <p:txBody>
          <a:bodyPr/>
          <a:lstStyle/>
          <a:p>
            <a:r>
              <a:rPr lang="en-GB" dirty="0" smtClean="0"/>
              <a:t>Rahim (</a:t>
            </a:r>
            <a:r>
              <a:rPr lang="en-GB" dirty="0" err="1" smtClean="0"/>
              <a:t>Raz</a:t>
            </a:r>
            <a:r>
              <a:rPr lang="en-GB" dirty="0" smtClean="0"/>
              <a:t>) </a:t>
            </a:r>
            <a:r>
              <a:rPr lang="en-GB" dirty="0" err="1" smtClean="0"/>
              <a:t>Lakhoo</a:t>
            </a:r>
            <a:endParaRPr lang="en-GB" dirty="0" smtClean="0"/>
          </a:p>
          <a:p>
            <a:r>
              <a:rPr lang="en-GB" b="1" dirty="0" smtClean="0"/>
              <a:t>Iain </a:t>
            </a:r>
            <a:r>
              <a:rPr lang="en-GB" b="1" dirty="0" err="1" smtClean="0"/>
              <a:t>Emsley</a:t>
            </a:r>
            <a:r>
              <a:rPr lang="en-GB" b="1" dirty="0" smtClean="0"/>
              <a:t> </a:t>
            </a:r>
            <a:endParaRPr lang="en-GB" b="1" dirty="0"/>
          </a:p>
        </p:txBody>
      </p:sp>
    </p:spTree>
    <p:extLst>
      <p:ext uri="{BB962C8B-B14F-4D97-AF65-F5344CB8AC3E}">
        <p14:creationId xmlns:p14="http://schemas.microsoft.com/office/powerpoint/2010/main" val="22366186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SKA Preconstruction</a:t>
            </a:r>
            <a:endParaRPr lang="en-GB" dirty="0"/>
          </a:p>
        </p:txBody>
      </p:sp>
      <p:sp>
        <p:nvSpPr>
          <p:cNvPr id="3" name="Content Placeholder 2"/>
          <p:cNvSpPr>
            <a:spLocks noGrp="1"/>
          </p:cNvSpPr>
          <p:nvPr>
            <p:ph idx="1"/>
          </p:nvPr>
        </p:nvSpPr>
        <p:spPr/>
        <p:txBody>
          <a:bodyPr>
            <a:normAutofit fontScale="55000" lnSpcReduction="20000"/>
          </a:bodyPr>
          <a:lstStyle/>
          <a:p>
            <a:r>
              <a:rPr lang="en-GB" dirty="0" smtClean="0"/>
              <a:t>Baseline design published</a:t>
            </a:r>
          </a:p>
          <a:p>
            <a:r>
              <a:rPr lang="en-GB" dirty="0" smtClean="0"/>
              <a:t>Consortia being appointed for major components preconstruction phase</a:t>
            </a:r>
          </a:p>
          <a:p>
            <a:pPr lvl="1"/>
            <a:r>
              <a:rPr lang="en-GB" dirty="0" smtClean="0"/>
              <a:t>Dish</a:t>
            </a:r>
          </a:p>
          <a:p>
            <a:pPr lvl="1"/>
            <a:r>
              <a:rPr lang="en-GB" dirty="0" smtClean="0"/>
              <a:t>Low Frequency Aperture Arrays</a:t>
            </a:r>
          </a:p>
          <a:p>
            <a:pPr lvl="1"/>
            <a:r>
              <a:rPr lang="en-GB" dirty="0" smtClean="0"/>
              <a:t>Signal and Data Transport</a:t>
            </a:r>
          </a:p>
          <a:p>
            <a:pPr lvl="1"/>
            <a:r>
              <a:rPr lang="en-GB" dirty="0" smtClean="0"/>
              <a:t>Central Signal Processing</a:t>
            </a:r>
          </a:p>
          <a:p>
            <a:pPr lvl="1"/>
            <a:r>
              <a:rPr lang="en-GB" dirty="0" smtClean="0"/>
              <a:t>Science Data Processor</a:t>
            </a:r>
          </a:p>
          <a:p>
            <a:pPr lvl="1"/>
            <a:r>
              <a:rPr lang="en-GB" dirty="0" smtClean="0"/>
              <a:t>Telescope Management</a:t>
            </a:r>
          </a:p>
          <a:p>
            <a:pPr lvl="1"/>
            <a:r>
              <a:rPr lang="en-GB" dirty="0" smtClean="0"/>
              <a:t>…</a:t>
            </a:r>
          </a:p>
          <a:p>
            <a:r>
              <a:rPr lang="en-GB" dirty="0" smtClean="0"/>
              <a:t>Full Concept of Operations still to be released</a:t>
            </a:r>
          </a:p>
          <a:p>
            <a:r>
              <a:rPr lang="en-GB" dirty="0" smtClean="0"/>
              <a:t>Preconstruction in 2 phases</a:t>
            </a:r>
          </a:p>
          <a:p>
            <a:pPr lvl="1"/>
            <a:r>
              <a:rPr lang="en-GB" dirty="0" smtClean="0"/>
              <a:t>74 weeks – Element PDR</a:t>
            </a:r>
          </a:p>
          <a:p>
            <a:pPr lvl="1"/>
            <a:r>
              <a:rPr lang="en-GB" dirty="0" smtClean="0"/>
              <a:t>82 weeks – Element CDR</a:t>
            </a:r>
          </a:p>
          <a:p>
            <a:r>
              <a:rPr lang="en-GB" dirty="0" smtClean="0"/>
              <a:t>CRISP participants part of SKA Science Data Processor Consortia</a:t>
            </a:r>
          </a:p>
          <a:p>
            <a:endParaRPr lang="en-GB" dirty="0"/>
          </a:p>
          <a:p>
            <a:r>
              <a:rPr lang="en-GB" dirty="0" smtClean="0"/>
              <a:t>Phase starting 1</a:t>
            </a:r>
            <a:r>
              <a:rPr lang="en-GB" baseline="30000" dirty="0" smtClean="0"/>
              <a:t>st</a:t>
            </a:r>
            <a:r>
              <a:rPr lang="en-GB" dirty="0" smtClean="0"/>
              <a:t> </a:t>
            </a:r>
            <a:r>
              <a:rPr lang="en-GB" dirty="0" smtClean="0"/>
              <a:t>Nov </a:t>
            </a:r>
            <a:r>
              <a:rPr lang="en-GB" dirty="0" smtClean="0"/>
              <a:t>2014...</a:t>
            </a:r>
            <a:endParaRPr lang="en-GB" dirty="0"/>
          </a:p>
        </p:txBody>
      </p:sp>
    </p:spTree>
    <p:extLst>
      <p:ext uri="{BB962C8B-B14F-4D97-AF65-F5344CB8AC3E}">
        <p14:creationId xmlns:p14="http://schemas.microsoft.com/office/powerpoint/2010/main" val="312881741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Preconstruction</a:t>
            </a:r>
            <a:endParaRPr lang="en-GB" dirty="0"/>
          </a:p>
        </p:txBody>
      </p:sp>
      <p:sp>
        <p:nvSpPr>
          <p:cNvPr id="3" name="Content Placeholder 2"/>
          <p:cNvSpPr>
            <a:spLocks noGrp="1"/>
          </p:cNvSpPr>
          <p:nvPr>
            <p:ph idx="1"/>
          </p:nvPr>
        </p:nvSpPr>
        <p:spPr/>
        <p:txBody>
          <a:bodyPr/>
          <a:lstStyle/>
          <a:p>
            <a:r>
              <a:rPr lang="en-GB" dirty="0" smtClean="0"/>
              <a:t>Generation of documentation and input materials to support future </a:t>
            </a:r>
            <a:r>
              <a:rPr lang="en-GB" dirty="0"/>
              <a:t>C</a:t>
            </a:r>
            <a:r>
              <a:rPr lang="en-GB" dirty="0" smtClean="0"/>
              <a:t>onstruction Phase</a:t>
            </a:r>
          </a:p>
          <a:p>
            <a:r>
              <a:rPr lang="en-GB" dirty="0" smtClean="0"/>
              <a:t>Some prototyping but majority of effort towards inputs to reviews before start of Construction Phase</a:t>
            </a:r>
          </a:p>
          <a:p>
            <a:r>
              <a:rPr lang="en-GB" dirty="0" smtClean="0"/>
              <a:t>No guarantee that ‘Preconstruction’ members will be in ‘Construction’ </a:t>
            </a:r>
            <a:endParaRPr lang="en-GB" dirty="0"/>
          </a:p>
        </p:txBody>
      </p:sp>
    </p:spTree>
    <p:extLst>
      <p:ext uri="{BB962C8B-B14F-4D97-AF65-F5344CB8AC3E}">
        <p14:creationId xmlns:p14="http://schemas.microsoft.com/office/powerpoint/2010/main" val="357390324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srcRect l="3203" r="3203"/>
          <a:stretch>
            <a:fillRect/>
          </a:stretch>
        </p:blipFill>
        <p:spPr>
          <a:xfrm>
            <a:off x="361005" y="1179068"/>
            <a:ext cx="8437851" cy="4951017"/>
          </a:xfrm>
        </p:spPr>
      </p:pic>
    </p:spTree>
    <p:extLst>
      <p:ext uri="{BB962C8B-B14F-4D97-AF65-F5344CB8AC3E}">
        <p14:creationId xmlns:p14="http://schemas.microsoft.com/office/powerpoint/2010/main" val="18377931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rotWithShape="1">
          <a:blip r:embed="rId2"/>
          <a:srcRect t="535" b="819"/>
          <a:stretch/>
        </p:blipFill>
        <p:spPr>
          <a:xfrm>
            <a:off x="457200" y="1141084"/>
            <a:ext cx="8229600" cy="5134872"/>
          </a:xfrm>
        </p:spPr>
      </p:pic>
    </p:spTree>
    <p:extLst>
      <p:ext uri="{BB962C8B-B14F-4D97-AF65-F5344CB8AC3E}">
        <p14:creationId xmlns:p14="http://schemas.microsoft.com/office/powerpoint/2010/main" val="63608161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Science Data Processor</a:t>
            </a:r>
            <a:endParaRPr lang="en-GB" dirty="0"/>
          </a:p>
        </p:txBody>
      </p:sp>
      <p:sp>
        <p:nvSpPr>
          <p:cNvPr id="3" name="Content Placeholder 2"/>
          <p:cNvSpPr>
            <a:spLocks noGrp="1"/>
          </p:cNvSpPr>
          <p:nvPr>
            <p:ph idx="1"/>
          </p:nvPr>
        </p:nvSpPr>
        <p:spPr/>
        <p:txBody>
          <a:bodyPr>
            <a:normAutofit fontScale="55000" lnSpcReduction="20000"/>
          </a:bodyPr>
          <a:lstStyle/>
          <a:p>
            <a:r>
              <a:rPr lang="en-GB" i="1" dirty="0"/>
              <a:t>4. SKA.TEL.SDP.COMP science and data processor computing platform </a:t>
            </a:r>
            <a:endParaRPr lang="en-GB" dirty="0"/>
          </a:p>
          <a:p>
            <a:pPr lvl="1"/>
            <a:r>
              <a:rPr lang="en-GB" dirty="0"/>
              <a:t>The SDP computing platform hosts the processing pipelines and data layer. The platform includes hardware, operating system, SKA-originated software, and third party software. There may be multiple configurations tuned to the different telescopes. </a:t>
            </a:r>
          </a:p>
          <a:p>
            <a:r>
              <a:rPr lang="en-GB" i="1" dirty="0"/>
              <a:t>4. SKA.TEL.SDP.DATA science and data processor data layer </a:t>
            </a:r>
            <a:endParaRPr lang="en-GB" dirty="0"/>
          </a:p>
          <a:p>
            <a:pPr lvl="1"/>
            <a:r>
              <a:rPr lang="en-GB" dirty="0"/>
              <a:t>The SDP data layer includes all access to data within the SDP Element, responsibility for persistence of data objects. </a:t>
            </a:r>
          </a:p>
          <a:p>
            <a:r>
              <a:rPr lang="en-GB" i="1" dirty="0"/>
              <a:t>4. SKA.TEL.SDP.PIP science and data processor pipelines </a:t>
            </a:r>
            <a:endParaRPr lang="en-GB" dirty="0"/>
          </a:p>
          <a:p>
            <a:pPr lvl="1"/>
            <a:r>
              <a:rPr lang="en-GB" dirty="0"/>
              <a:t>The processing pipelines include all software for ingesting, calibrating, editing, imaging, cataloguing, and searching to produce science data products. The processing pipelines execute on the SDP computing platform or platforms. </a:t>
            </a:r>
          </a:p>
          <a:p>
            <a:r>
              <a:rPr lang="en-GB" i="1" dirty="0" smtClean="0"/>
              <a:t>4. SKA.TEL.SDP.DELIV </a:t>
            </a:r>
            <a:r>
              <a:rPr lang="en-GB" i="1" dirty="0"/>
              <a:t>Data delivery and tiered data model 	</a:t>
            </a:r>
            <a:endParaRPr lang="en-GB" i="1" dirty="0" smtClean="0"/>
          </a:p>
          <a:p>
            <a:pPr lvl="1"/>
            <a:r>
              <a:rPr lang="en-GB" dirty="0" smtClean="0"/>
              <a:t>Covers </a:t>
            </a:r>
            <a:r>
              <a:rPr lang="en-GB" dirty="0"/>
              <a:t>the delivery of data to the end users. It includes items associated with users gaining access to data and processing resources from locations away from the two observatory sites and their associated data centres. </a:t>
            </a:r>
            <a:r>
              <a:rPr lang="en-GB" dirty="0" smtClean="0"/>
              <a:t> </a:t>
            </a:r>
            <a:endParaRPr lang="en-GB" i="1" dirty="0" smtClean="0"/>
          </a:p>
          <a:p>
            <a:r>
              <a:rPr lang="en-GB" i="1" dirty="0" smtClean="0"/>
              <a:t>4. SKA.TEL.SDP.PROT science and data processor prototypes </a:t>
            </a:r>
            <a:endParaRPr lang="en-GB" dirty="0" smtClean="0"/>
          </a:p>
          <a:p>
            <a:pPr lvl="1"/>
            <a:r>
              <a:rPr lang="en-GB" dirty="0" smtClean="0"/>
              <a:t>Prototypes </a:t>
            </a:r>
            <a:r>
              <a:rPr lang="en-GB" dirty="0"/>
              <a:t>include all activities necessary to design, procure, assemble, integrate prototype systems for the purpose of verification of particular design solutions. Prototypes includes the verification and testing of prototypes. Prototyping is supported in the field by SKA.OPS.PROT if it is required. </a:t>
            </a:r>
          </a:p>
        </p:txBody>
      </p:sp>
    </p:spTree>
    <p:extLst>
      <p:ext uri="{BB962C8B-B14F-4D97-AF65-F5344CB8AC3E}">
        <p14:creationId xmlns:p14="http://schemas.microsoft.com/office/powerpoint/2010/main" val="332448775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rotWithShape="1">
          <a:blip r:embed="rId2"/>
          <a:srcRect t="-542" b="568"/>
          <a:stretch/>
        </p:blipFill>
        <p:spPr>
          <a:xfrm>
            <a:off x="1083079" y="1159489"/>
            <a:ext cx="7163987" cy="4914017"/>
          </a:xfrm>
        </p:spPr>
      </p:pic>
    </p:spTree>
    <p:extLst>
      <p:ext uri="{BB962C8B-B14F-4D97-AF65-F5344CB8AC3E}">
        <p14:creationId xmlns:p14="http://schemas.microsoft.com/office/powerpoint/2010/main" val="343940417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CRISP.potx</Template>
  <TotalTime>399</TotalTime>
  <Words>772</Words>
  <Application>Microsoft Macintosh PowerPoint</Application>
  <PresentationFormat>On-screen Show (4:3)</PresentationFormat>
  <Paragraphs>126</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Default Design</vt:lpstr>
      <vt:lpstr>CRISP &amp; SKA WP19 Status</vt:lpstr>
      <vt:lpstr>Overview</vt:lpstr>
      <vt:lpstr>Staffing</vt:lpstr>
      <vt:lpstr>SKA Preconstruction</vt:lpstr>
      <vt:lpstr>Preconstruction</vt:lpstr>
      <vt:lpstr>PowerPoint Presentation</vt:lpstr>
      <vt:lpstr>PowerPoint Presentation</vt:lpstr>
      <vt:lpstr>Science Data Processor</vt:lpstr>
      <vt:lpstr>PowerPoint Presentation</vt:lpstr>
      <vt:lpstr>SKA.TEL.SDP.DELIV Data delivery and tiered data model - Activities</vt:lpstr>
      <vt:lpstr>SKA.TEL.SDP.DELIV Data delivery and tiered data model</vt:lpstr>
      <vt:lpstr>SKA.TEL.SDP.DELIV Data delivery and tiered data model </vt:lpstr>
      <vt:lpstr>SKA.TEL.SDP.PROT.TDDL </vt:lpstr>
      <vt:lpstr>Prototype</vt:lpstr>
      <vt:lpstr>Prototype</vt:lpstr>
      <vt:lpstr>Prototype</vt:lpstr>
    </vt:vector>
  </TitlesOfParts>
  <Company>OeRC, University of Oxford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CRISP &amp; SKA, Status</dc:title>
  <dc:creator>David Wallom</dc:creator>
  <cp:lastModifiedBy>David Wallom</cp:lastModifiedBy>
  <cp:revision>21</cp:revision>
  <dcterms:created xsi:type="dcterms:W3CDTF">2013-09-23T06:02:30Z</dcterms:created>
  <dcterms:modified xsi:type="dcterms:W3CDTF">2013-10-09T11:06:08Z</dcterms:modified>
</cp:coreProperties>
</file>