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74" r:id="rId3"/>
    <p:sldId id="275" r:id="rId4"/>
    <p:sldId id="276" r:id="rId5"/>
    <p:sldId id="286" r:id="rId6"/>
    <p:sldId id="280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08" autoAdjust="0"/>
    <p:restoredTop sz="99488" autoAdjust="0"/>
  </p:normalViewPr>
  <p:slideViewPr>
    <p:cSldViewPr snapToGrid="0" snapToObjects="1">
      <p:cViewPr varScale="1">
        <p:scale>
          <a:sx n="104" d="100"/>
          <a:sy n="104" d="100"/>
        </p:scale>
        <p:origin x="-96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Already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been</a:t>
            </a:r>
            <a:r>
              <a:rPr lang="it-IT" baseline="0" dirty="0" smtClean="0"/>
              <a:t> </a:t>
            </a:r>
            <a:r>
              <a:rPr lang="it-IT" baseline="0" dirty="0" err="1" smtClean="0"/>
              <a:t>done</a:t>
            </a:r>
            <a:r>
              <a:rPr lang="it-IT" baseline="0" dirty="0" smtClean="0"/>
              <a:t> in some </a:t>
            </a:r>
            <a:r>
              <a:rPr lang="it-IT" baseline="0" dirty="0" err="1" smtClean="0"/>
              <a:t>extent</a:t>
            </a:r>
            <a:r>
              <a:rPr lang="it-IT" baseline="0" dirty="0" smtClean="0"/>
              <a:t> for </a:t>
            </a:r>
            <a:r>
              <a:rPr lang="it-IT" baseline="0" dirty="0" err="1" smtClean="0"/>
              <a:t>protocol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comparison</a:t>
            </a:r>
            <a:r>
              <a:rPr lang="it-IT" baseline="0" dirty="0" smtClean="0"/>
              <a:t> in </a:t>
            </a:r>
            <a:r>
              <a:rPr lang="it-IT" baseline="0" dirty="0" smtClean="0"/>
              <a:t>DPM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file of 2GB was read over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randomly distributed chunks of 10kB-20kB. The time taken is recorded.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1200" dirty="0" smtClean="0"/>
              <a:t>more </a:t>
            </a:r>
            <a:r>
              <a:rPr lang="it-IT" sz="1200" dirty="0" err="1" smtClean="0"/>
              <a:t>physics</a:t>
            </a:r>
            <a:r>
              <a:rPr lang="it-IT" sz="1200" dirty="0" smtClean="0"/>
              <a:t> per </a:t>
            </a:r>
            <a:r>
              <a:rPr lang="it-IT" sz="1200" dirty="0" err="1" smtClean="0"/>
              <a:t>dollar</a:t>
            </a:r>
            <a:r>
              <a:rPr lang="it-IT" sz="1200" dirty="0" smtClean="0"/>
              <a:t>!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we can plug in these 'synthetic tests'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" dirty="0" smtClean="0">
                <a:latin typeface="PT Serif"/>
                <a:ea typeface="PT Serif"/>
                <a:cs typeface="PT Serif"/>
                <a:sym typeface="PT Serif"/>
              </a:rPr>
              <a:t>Different kind of tests:</a:t>
            </a:r>
            <a:r>
              <a:rPr lang="es" baseline="0" dirty="0" smtClean="0">
                <a:latin typeface="PT Serif"/>
                <a:ea typeface="PT Serif"/>
                <a:cs typeface="PT Serif"/>
                <a:sym typeface="PT Serif"/>
              </a:rPr>
              <a:t> </a:t>
            </a:r>
            <a:r>
              <a:rPr lang="es" dirty="0" smtClean="0">
                <a:latin typeface="PT Serif"/>
                <a:ea typeface="PT Serif"/>
                <a:cs typeface="PT Serif"/>
                <a:sym typeface="PT Serif"/>
              </a:rPr>
              <a:t>AFT/PFT, functional, stress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Datw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	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	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err="1" smtClean="0"/>
              <a:t>Ttitle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849035"/>
            <a:ext cx="8466666" cy="2037166"/>
          </a:xfrm>
        </p:spPr>
        <p:txBody>
          <a:bodyPr/>
          <a:lstStyle/>
          <a:p>
            <a:r>
              <a:rPr lang="it-IT" dirty="0" err="1" smtClean="0"/>
              <a:t>Analysis</a:t>
            </a:r>
            <a:r>
              <a:rPr lang="it-IT" dirty="0" smtClean="0"/>
              <a:t> and </a:t>
            </a:r>
            <a:r>
              <a:rPr lang="it-IT" dirty="0" err="1" smtClean="0"/>
              <a:t>evaluation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distributed</a:t>
            </a:r>
            <a:r>
              <a:rPr lang="it-IT" dirty="0" smtClean="0"/>
              <a:t> data </a:t>
            </a:r>
            <a:r>
              <a:rPr lang="it-IT" dirty="0" err="1" smtClean="0"/>
              <a:t>infrastructures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Valentina</a:t>
            </a:r>
            <a:r>
              <a:rPr lang="en-US" dirty="0" smtClean="0"/>
              <a:t> </a:t>
            </a:r>
            <a:r>
              <a:rPr lang="en-US" dirty="0" err="1" smtClean="0"/>
              <a:t>Mancinelli</a:t>
            </a:r>
            <a:endParaRPr lang="en-US" dirty="0" smtClean="0"/>
          </a:p>
          <a:p>
            <a:r>
              <a:rPr lang="en-US" dirty="0" smtClean="0"/>
              <a:t>IT/SDC</a:t>
            </a:r>
          </a:p>
          <a:p>
            <a:endParaRPr lang="en-US" dirty="0" smtClean="0"/>
          </a:p>
          <a:p>
            <a:r>
              <a:rPr lang="en-US" dirty="0" smtClean="0"/>
              <a:t>23/09/2013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5216" y="1345507"/>
            <a:ext cx="914400" cy="91440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Analysis and </a:t>
            </a:r>
            <a:r>
              <a:rPr lang="it-IT" dirty="0" err="1" smtClean="0"/>
              <a:t>evaluation</a:t>
            </a:r>
            <a:r>
              <a:rPr lang="it-IT" dirty="0" smtClean="0"/>
              <a:t> of </a:t>
            </a:r>
            <a:r>
              <a:rPr lang="it-IT" dirty="0" err="1" smtClean="0"/>
              <a:t>distributed</a:t>
            </a:r>
            <a:r>
              <a:rPr lang="it-IT" dirty="0" smtClean="0"/>
              <a:t> </a:t>
            </a:r>
            <a:r>
              <a:rPr lang="it-IT" dirty="0" smtClean="0"/>
              <a:t>data </a:t>
            </a:r>
            <a:r>
              <a:rPr lang="it-IT" dirty="0" err="1" smtClean="0"/>
              <a:t>infrastructures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7200" y="1804737"/>
            <a:ext cx="8229600" cy="419293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Extend a number of existing </a:t>
            </a:r>
            <a:r>
              <a:rPr lang="en-US" sz="2800" b="1" dirty="0" smtClean="0"/>
              <a:t>testing</a:t>
            </a:r>
            <a:r>
              <a:rPr lang="en-US" sz="2800" dirty="0" smtClean="0"/>
              <a:t> and </a:t>
            </a:r>
            <a:r>
              <a:rPr lang="en-US" sz="2800" b="1" dirty="0" smtClean="0"/>
              <a:t>monitoring</a:t>
            </a:r>
            <a:r>
              <a:rPr lang="en-US" sz="2800" dirty="0" smtClean="0"/>
              <a:t> tools to produce a coherent suite for </a:t>
            </a:r>
            <a:r>
              <a:rPr lang="en-US" sz="2800" b="1" dirty="0" smtClean="0"/>
              <a:t>quantitative performance evaluation of data access interfaces</a:t>
            </a:r>
            <a:endParaRPr lang="it-IT" sz="2800" b="1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23 September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6768" y="6345964"/>
            <a:ext cx="4377555" cy="365125"/>
          </a:xfrm>
        </p:spPr>
        <p:txBody>
          <a:bodyPr/>
          <a:lstStyle/>
          <a:p>
            <a:r>
              <a:rPr lang="it-IT" dirty="0" err="1" smtClean="0"/>
              <a:t>Analysis</a:t>
            </a:r>
            <a:r>
              <a:rPr lang="it-IT" dirty="0" smtClean="0"/>
              <a:t> and </a:t>
            </a:r>
            <a:r>
              <a:rPr lang="it-IT" dirty="0" err="1" smtClean="0"/>
              <a:t>evaluation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distributed</a:t>
            </a:r>
            <a:r>
              <a:rPr lang="it-IT" dirty="0" smtClean="0"/>
              <a:t> data </a:t>
            </a:r>
            <a:r>
              <a:rPr lang="it-IT" dirty="0" err="1" smtClean="0"/>
              <a:t>infrastructures</a:t>
            </a:r>
            <a:r>
              <a:rPr lang="en-US" dirty="0" smtClean="0"/>
              <a:t>– V. </a:t>
            </a:r>
            <a:r>
              <a:rPr lang="en-US" dirty="0" err="1" smtClean="0"/>
              <a:t>Mancinelli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Analysis and </a:t>
            </a:r>
            <a:r>
              <a:rPr lang="it-IT" dirty="0" err="1" smtClean="0"/>
              <a:t>evaluation</a:t>
            </a:r>
            <a:r>
              <a:rPr lang="it-IT" dirty="0" smtClean="0"/>
              <a:t> of </a:t>
            </a:r>
            <a:r>
              <a:rPr lang="it-IT" dirty="0" err="1" smtClean="0"/>
              <a:t>distributed</a:t>
            </a:r>
            <a:r>
              <a:rPr lang="it-IT" dirty="0" smtClean="0"/>
              <a:t> </a:t>
            </a:r>
            <a:r>
              <a:rPr lang="it-IT" dirty="0" smtClean="0"/>
              <a:t>data </a:t>
            </a:r>
            <a:r>
              <a:rPr lang="it-IT" dirty="0" err="1" smtClean="0"/>
              <a:t>infrastructures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Evaluate how best to </a:t>
            </a:r>
            <a:r>
              <a:rPr lang="en-US" sz="2400" dirty="0" err="1" smtClean="0"/>
              <a:t>characterise</a:t>
            </a:r>
            <a:r>
              <a:rPr lang="en-US" sz="2400" dirty="0" smtClean="0"/>
              <a:t> access patterns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Create a test suite to reproduce arbitrary access patterns through </a:t>
            </a:r>
            <a:r>
              <a:rPr lang="en-US" sz="2400" dirty="0" err="1" smtClean="0"/>
              <a:t>parametrisation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Extend the existing </a:t>
            </a:r>
            <a:r>
              <a:rPr lang="en-US" sz="2400" dirty="0" err="1" smtClean="0"/>
              <a:t>HammerCloud</a:t>
            </a:r>
            <a:r>
              <a:rPr lang="en-US" sz="2400" dirty="0" smtClean="0"/>
              <a:t> system</a:t>
            </a:r>
          </a:p>
          <a:p>
            <a:pPr lvl="1"/>
            <a:r>
              <a:rPr lang="en-US" sz="1800" dirty="0" smtClean="0"/>
              <a:t>used by several of the LHC experiments</a:t>
            </a:r>
          </a:p>
          <a:p>
            <a:pPr lvl="1"/>
            <a:r>
              <a:rPr lang="en-US" sz="1800" dirty="0" smtClean="0"/>
              <a:t>run test suites with </a:t>
            </a:r>
            <a:r>
              <a:rPr lang="en-US" sz="1800" dirty="0" err="1" smtClean="0"/>
              <a:t>HammerCloud</a:t>
            </a:r>
            <a:r>
              <a:rPr lang="en-US" sz="1800" dirty="0" smtClean="0"/>
              <a:t> for comparative benchmarking of storage installations and protocols.</a:t>
            </a:r>
            <a:endParaRPr lang="it-IT" sz="180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23 September 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6768" y="6345964"/>
            <a:ext cx="4377555" cy="365125"/>
          </a:xfrm>
        </p:spPr>
        <p:txBody>
          <a:bodyPr/>
          <a:lstStyle/>
          <a:p>
            <a:r>
              <a:rPr lang="it-IT" dirty="0" err="1" smtClean="0"/>
              <a:t>Analysis</a:t>
            </a:r>
            <a:r>
              <a:rPr lang="it-IT" dirty="0" smtClean="0"/>
              <a:t> and </a:t>
            </a:r>
            <a:r>
              <a:rPr lang="it-IT" dirty="0" err="1" smtClean="0"/>
              <a:t>evaluation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distributed</a:t>
            </a:r>
            <a:r>
              <a:rPr lang="it-IT" dirty="0" smtClean="0"/>
              <a:t> data </a:t>
            </a:r>
            <a:r>
              <a:rPr lang="it-IT" dirty="0" err="1" smtClean="0"/>
              <a:t>infrastructures</a:t>
            </a:r>
            <a:r>
              <a:rPr lang="en-US" dirty="0" smtClean="0"/>
              <a:t>– V. </a:t>
            </a:r>
            <a:r>
              <a:rPr lang="en-US" dirty="0" err="1" smtClean="0"/>
              <a:t>Mancinelli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Synergies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CRISP project would benefit from a quantitative evaluation tool</a:t>
            </a:r>
          </a:p>
          <a:p>
            <a:pPr lvl="1"/>
            <a:r>
              <a:rPr lang="en-US" dirty="0" smtClean="0"/>
              <a:t>Optimize storage software, storage systems and applications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 smtClean="0"/>
              <a:t>efficient use of resources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WLCG would gain valuable insights into how to </a:t>
            </a:r>
            <a:r>
              <a:rPr lang="en-US" dirty="0" err="1" smtClean="0"/>
              <a:t>optimise</a:t>
            </a:r>
            <a:r>
              <a:rPr lang="en-US" dirty="0" smtClean="0"/>
              <a:t> both applications and storage systems for greater efficiency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September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Analysis</a:t>
            </a:r>
            <a:r>
              <a:rPr lang="it-IT" dirty="0" smtClean="0"/>
              <a:t> and </a:t>
            </a:r>
            <a:r>
              <a:rPr lang="it-IT" dirty="0" err="1" smtClean="0"/>
              <a:t>evaluation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distributed</a:t>
            </a:r>
            <a:r>
              <a:rPr lang="it-IT" dirty="0" smtClean="0"/>
              <a:t> data </a:t>
            </a:r>
            <a:r>
              <a:rPr lang="it-IT" dirty="0" err="1" smtClean="0"/>
              <a:t>infrastructures</a:t>
            </a:r>
            <a:r>
              <a:rPr lang="en-US" dirty="0" smtClean="0"/>
              <a:t>– V. </a:t>
            </a:r>
            <a:r>
              <a:rPr lang="en-US" dirty="0" err="1" smtClean="0"/>
              <a:t>Mancinelli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2663" y="1281363"/>
            <a:ext cx="4066674" cy="471631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Framework for testing distributed systems</a:t>
            </a:r>
          </a:p>
          <a:p>
            <a:r>
              <a:rPr lang="en-US" sz="2000" dirty="0" smtClean="0"/>
              <a:t>Used by different LHC experiments for:</a:t>
            </a:r>
          </a:p>
          <a:p>
            <a:pPr lvl="1"/>
            <a:r>
              <a:rPr lang="en-US" sz="1600" dirty="0" smtClean="0"/>
              <a:t>Functional testing</a:t>
            </a:r>
          </a:p>
          <a:p>
            <a:pPr lvl="1"/>
            <a:r>
              <a:rPr lang="en-US" sz="1600" dirty="0" smtClean="0"/>
              <a:t>Stress testing and fine tuning</a:t>
            </a:r>
          </a:p>
          <a:p>
            <a:pPr lvl="1"/>
            <a:r>
              <a:rPr lang="en-US" sz="1600" dirty="0" smtClean="0"/>
              <a:t>Testing packages releases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2000" dirty="0" smtClean="0"/>
              <a:t>Runs tests in an automated or on-demand manner</a:t>
            </a:r>
          </a:p>
          <a:p>
            <a:r>
              <a:rPr lang="en-US" sz="2000" dirty="0" smtClean="0"/>
              <a:t>Can test anything matching a submit() and </a:t>
            </a:r>
            <a:r>
              <a:rPr lang="en-US" sz="2000" dirty="0" err="1" smtClean="0"/>
              <a:t>get_results</a:t>
            </a:r>
            <a:r>
              <a:rPr lang="en-US" sz="2000" dirty="0" smtClean="0"/>
              <a:t>() paradigm</a:t>
            </a:r>
            <a:endParaRPr lang="it-IT" sz="2000" dirty="0" smtClean="0"/>
          </a:p>
          <a:p>
            <a:pPr lvl="0">
              <a:buNone/>
            </a:pPr>
            <a:endParaRPr lang="it-IT" dirty="0" smtClean="0"/>
          </a:p>
          <a:p>
            <a:pPr lvl="0">
              <a:buNone/>
            </a:pPr>
            <a:endParaRPr lang="it-IT" dirty="0" smtClean="0"/>
          </a:p>
          <a:p>
            <a:pPr lvl="0">
              <a:buNone/>
            </a:pPr>
            <a:endParaRPr lang="it-IT" dirty="0" smtClean="0"/>
          </a:p>
          <a:p>
            <a:pPr lvl="0">
              <a:buNone/>
            </a:pPr>
            <a:endParaRPr lang="it-IT" dirty="0" smtClean="0"/>
          </a:p>
          <a:p>
            <a:pPr lvl="0">
              <a:buNone/>
            </a:pPr>
            <a:endParaRPr lang="it-IT" dirty="0" smtClean="0"/>
          </a:p>
          <a:p>
            <a:pPr lvl="0">
              <a:buNone/>
            </a:pPr>
            <a:endParaRPr lang="it-IT" dirty="0" smtClean="0"/>
          </a:p>
          <a:p>
            <a:pPr lvl="0">
              <a:buNone/>
            </a:pPr>
            <a:endParaRPr lang="it-IT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Shape 111"/>
          <p:cNvSpPr/>
          <p:nvPr/>
        </p:nvSpPr>
        <p:spPr>
          <a:xfrm>
            <a:off x="4319337" y="951833"/>
            <a:ext cx="5025424" cy="302709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" name="Shape 120"/>
          <p:cNvSpPr/>
          <p:nvPr/>
        </p:nvSpPr>
        <p:spPr>
          <a:xfrm>
            <a:off x="4351087" y="3978924"/>
            <a:ext cx="4993673" cy="287907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457200" y="138363"/>
            <a:ext cx="8229600" cy="1143000"/>
          </a:xfrm>
        </p:spPr>
        <p:txBody>
          <a:bodyPr/>
          <a:lstStyle/>
          <a:p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HammerCloud</a:t>
            </a:r>
            <a:endParaRPr lang="it-IT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6317226" y="6342041"/>
            <a:ext cx="14396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 September 2013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6768" y="6345964"/>
            <a:ext cx="4377555" cy="365125"/>
          </a:xfrm>
        </p:spPr>
        <p:txBody>
          <a:bodyPr/>
          <a:lstStyle/>
          <a:p>
            <a:r>
              <a:rPr lang="it-IT" dirty="0" err="1" smtClean="0"/>
              <a:t>Analysis</a:t>
            </a:r>
            <a:r>
              <a:rPr lang="it-IT" dirty="0" smtClean="0"/>
              <a:t> and </a:t>
            </a:r>
            <a:r>
              <a:rPr lang="it-IT" dirty="0" err="1" smtClean="0"/>
              <a:t>evaluation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distribuited</a:t>
            </a:r>
            <a:r>
              <a:rPr lang="it-IT" dirty="0" smtClean="0"/>
              <a:t> data </a:t>
            </a:r>
            <a:r>
              <a:rPr lang="it-IT" dirty="0" err="1" smtClean="0"/>
              <a:t>infrastructures</a:t>
            </a:r>
            <a:r>
              <a:rPr lang="en-US" dirty="0" smtClean="0"/>
              <a:t>– V. </a:t>
            </a:r>
            <a:r>
              <a:rPr lang="en-US" dirty="0" err="1" smtClean="0"/>
              <a:t>Mancinelli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" dirty="0" smtClean="0">
                <a:latin typeface="PT Sans Narrow"/>
                <a:ea typeface="PT Sans Narrow"/>
                <a:cs typeface="PT Sans Narrow"/>
                <a:sym typeface="PT Sans Narrow"/>
              </a:rPr>
              <a:t>HammerCloud entities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0" indent="0">
              <a:buNone/>
            </a:pPr>
            <a:r>
              <a:rPr lang="es" u="sng" dirty="0" smtClean="0">
                <a:latin typeface="PT Serif"/>
                <a:ea typeface="PT Serif"/>
                <a:cs typeface="PT Serif"/>
                <a:sym typeface="PT Serif"/>
              </a:rPr>
              <a:t>HammerCloud</a:t>
            </a:r>
          </a:p>
          <a:p>
            <a:pPr marL="914400" lvl="0" indent="0">
              <a:buNone/>
            </a:pPr>
            <a:r>
              <a:rPr lang="es" sz="2400" dirty="0" smtClean="0">
                <a:solidFill>
                  <a:srgbClr val="000000"/>
                </a:solidFill>
              </a:rPr>
              <a:t>↘ </a:t>
            </a:r>
            <a:r>
              <a:rPr lang="es" dirty="0" smtClean="0">
                <a:latin typeface="PT Serif"/>
                <a:ea typeface="PT Serif"/>
                <a:cs typeface="PT Serif"/>
                <a:sym typeface="PT Serif"/>
              </a:rPr>
              <a:t>App</a:t>
            </a:r>
          </a:p>
          <a:p>
            <a:pPr marL="914400" lvl="0" indent="0">
              <a:buNone/>
            </a:pPr>
            <a:r>
              <a:rPr lang="es" sz="2400" dirty="0" smtClean="0">
                <a:solidFill>
                  <a:srgbClr val="000000"/>
                </a:solidFill>
              </a:rPr>
              <a:t>↘↘ </a:t>
            </a:r>
            <a:r>
              <a:rPr lang="es" dirty="0" smtClean="0">
                <a:latin typeface="PT Serif"/>
                <a:ea typeface="PT Serif"/>
                <a:cs typeface="PT Serif"/>
                <a:sym typeface="PT Serif"/>
              </a:rPr>
              <a:t>Template</a:t>
            </a:r>
          </a:p>
          <a:p>
            <a:pPr marL="914400" lvl="0" indent="0">
              <a:buNone/>
            </a:pPr>
            <a:r>
              <a:rPr lang="es" sz="2400" dirty="0" smtClean="0">
                <a:solidFill>
                  <a:srgbClr val="000000"/>
                </a:solidFill>
              </a:rPr>
              <a:t>↘↘↘ </a:t>
            </a:r>
            <a:r>
              <a:rPr lang="es" dirty="0" smtClean="0">
                <a:latin typeface="PT Serif"/>
                <a:ea typeface="PT Serif"/>
                <a:cs typeface="PT Serif"/>
                <a:sym typeface="PT Serif"/>
              </a:rPr>
              <a:t>Test</a:t>
            </a:r>
          </a:p>
          <a:p>
            <a:pPr marL="914400" lvl="0" indent="0">
              <a:buNone/>
            </a:pPr>
            <a:r>
              <a:rPr lang="es" sz="2400" dirty="0" smtClean="0">
                <a:solidFill>
                  <a:srgbClr val="000000"/>
                </a:solidFill>
              </a:rPr>
              <a:t>↘↘↘↘ </a:t>
            </a:r>
            <a:r>
              <a:rPr lang="es" dirty="0" smtClean="0">
                <a:latin typeface="PT Serif"/>
                <a:ea typeface="PT Serif"/>
                <a:cs typeface="PT Serif"/>
                <a:sym typeface="PT Serif"/>
              </a:rPr>
              <a:t>Job</a:t>
            </a:r>
          </a:p>
          <a:p>
            <a:pPr marL="914400" lvl="0" indent="0">
              <a:buNone/>
            </a:pPr>
            <a:r>
              <a:rPr lang="es" sz="2400" dirty="0" smtClean="0">
                <a:solidFill>
                  <a:srgbClr val="000000"/>
                </a:solidFill>
              </a:rPr>
              <a:t>↘↘↘↘↘ </a:t>
            </a:r>
            <a:r>
              <a:rPr lang="es" dirty="0" smtClean="0">
                <a:latin typeface="PT Serif"/>
                <a:ea typeface="PT Serif"/>
                <a:cs typeface="PT Serif"/>
                <a:sym typeface="PT Serif"/>
              </a:rPr>
              <a:t>Metric</a:t>
            </a:r>
          </a:p>
          <a:p>
            <a:pPr>
              <a:buNone/>
            </a:pP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6317226" y="6342041"/>
            <a:ext cx="14396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 September 2013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1816768" y="6345964"/>
            <a:ext cx="43775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Analysis</a:t>
            </a: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it-IT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evaluation</a:t>
            </a: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distributed</a:t>
            </a: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data </a:t>
            </a:r>
            <a:r>
              <a:rPr kumimoji="0" lang="it-IT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infrastructures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V.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Mancinelli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Shape 137"/>
          <p:cNvSpPr/>
          <p:nvPr/>
        </p:nvSpPr>
        <p:spPr>
          <a:xfrm>
            <a:off x="193619" y="3638953"/>
            <a:ext cx="2069699" cy="920699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s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PanDA</a:t>
            </a:r>
          </a:p>
        </p:txBody>
      </p:sp>
      <p:sp>
        <p:nvSpPr>
          <p:cNvPr id="8" name="Shape 138"/>
          <p:cNvSpPr/>
          <p:nvPr/>
        </p:nvSpPr>
        <p:spPr>
          <a:xfrm>
            <a:off x="1268737" y="5003749"/>
            <a:ext cx="4183164" cy="1499687"/>
          </a:xfrm>
          <a:prstGeom prst="cloud">
            <a:avLst/>
          </a:prstGeom>
          <a:solidFill>
            <a:srgbClr val="CFE2F3"/>
          </a:solidFill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s" sz="2400" b="1"/>
              <a:t>The Grid</a:t>
            </a:r>
          </a:p>
        </p:txBody>
      </p:sp>
      <p:cxnSp>
        <p:nvCxnSpPr>
          <p:cNvPr id="9" name="Shape 139"/>
          <p:cNvCxnSpPr>
            <a:stCxn id="7" idx="2"/>
          </p:cNvCxnSpPr>
          <p:nvPr/>
        </p:nvCxnSpPr>
        <p:spPr>
          <a:xfrm>
            <a:off x="1228469" y="4559653"/>
            <a:ext cx="721500" cy="628199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10" name="Shape 140"/>
          <p:cNvCxnSpPr/>
          <p:nvPr/>
        </p:nvCxnSpPr>
        <p:spPr>
          <a:xfrm flipH="1">
            <a:off x="4777169" y="4559653"/>
            <a:ext cx="714599" cy="516299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11" name="Shape 141"/>
          <p:cNvCxnSpPr>
            <a:endCxn id="8" idx="3"/>
          </p:cNvCxnSpPr>
          <p:nvPr/>
        </p:nvCxnSpPr>
        <p:spPr>
          <a:xfrm flipH="1">
            <a:off x="3360319" y="4559695"/>
            <a:ext cx="2399" cy="529799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grpSp>
        <p:nvGrpSpPr>
          <p:cNvPr id="12" name="Shape 142"/>
          <p:cNvGrpSpPr/>
          <p:nvPr/>
        </p:nvGrpSpPr>
        <p:grpSpPr>
          <a:xfrm>
            <a:off x="4451396" y="3638953"/>
            <a:ext cx="2080746" cy="920699"/>
            <a:chOff x="4416651" y="3993516"/>
            <a:chExt cx="2080746" cy="920699"/>
          </a:xfrm>
        </p:grpSpPr>
        <p:sp>
          <p:nvSpPr>
            <p:cNvPr id="13" name="Shape 143"/>
            <p:cNvSpPr/>
            <p:nvPr/>
          </p:nvSpPr>
          <p:spPr>
            <a:xfrm>
              <a:off x="4422175" y="3993516"/>
              <a:ext cx="2069699" cy="920699"/>
            </a:xfrm>
            <a:prstGeom prst="rect">
              <a:avLst/>
            </a:prstGeom>
            <a:solidFill>
              <a:srgbClr val="D9EAD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4"/>
            <p:cNvSpPr/>
            <p:nvPr/>
          </p:nvSpPr>
          <p:spPr>
            <a:xfrm>
              <a:off x="4416651" y="4084467"/>
              <a:ext cx="2080746" cy="738795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</p:sp>
      </p:grpSp>
      <p:grpSp>
        <p:nvGrpSpPr>
          <p:cNvPr id="15" name="Shape 145"/>
          <p:cNvGrpSpPr/>
          <p:nvPr/>
        </p:nvGrpSpPr>
        <p:grpSpPr>
          <a:xfrm>
            <a:off x="2327994" y="3638953"/>
            <a:ext cx="2069699" cy="920699"/>
            <a:chOff x="2293250" y="3993516"/>
            <a:chExt cx="2069699" cy="920699"/>
          </a:xfrm>
        </p:grpSpPr>
        <p:sp>
          <p:nvSpPr>
            <p:cNvPr id="16" name="Shape 146"/>
            <p:cNvSpPr/>
            <p:nvPr/>
          </p:nvSpPr>
          <p:spPr>
            <a:xfrm>
              <a:off x="2293250" y="3993516"/>
              <a:ext cx="2069699" cy="920699"/>
            </a:xfrm>
            <a:prstGeom prst="rect">
              <a:avLst/>
            </a:prstGeom>
            <a:solidFill>
              <a:srgbClr val="F4CCC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" name="Shape 147"/>
            <p:cNvSpPr/>
            <p:nvPr/>
          </p:nvSpPr>
          <p:spPr>
            <a:xfrm>
              <a:off x="2332239" y="4117701"/>
              <a:ext cx="1986670" cy="672328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</p:sp>
      </p:grpSp>
      <p:grpSp>
        <p:nvGrpSpPr>
          <p:cNvPr id="18" name="Shape 148"/>
          <p:cNvGrpSpPr/>
          <p:nvPr/>
        </p:nvGrpSpPr>
        <p:grpSpPr>
          <a:xfrm>
            <a:off x="203919" y="2662203"/>
            <a:ext cx="6323100" cy="920699"/>
            <a:chOff x="169175" y="3016765"/>
            <a:chExt cx="6323100" cy="920699"/>
          </a:xfrm>
        </p:grpSpPr>
        <p:sp>
          <p:nvSpPr>
            <p:cNvPr id="19" name="Shape 149"/>
            <p:cNvSpPr/>
            <p:nvPr/>
          </p:nvSpPr>
          <p:spPr>
            <a:xfrm>
              <a:off x="169175" y="3016765"/>
              <a:ext cx="6323100" cy="920699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B7B7B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" name="Shape 150"/>
            <p:cNvSpPr/>
            <p:nvPr/>
          </p:nvSpPr>
          <p:spPr>
            <a:xfrm>
              <a:off x="2176077" y="3240573"/>
              <a:ext cx="2304045" cy="514021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</p:sp>
      </p:grpSp>
      <p:sp>
        <p:nvSpPr>
          <p:cNvPr id="21" name="Shape 151"/>
          <p:cNvSpPr/>
          <p:nvPr/>
        </p:nvSpPr>
        <p:spPr>
          <a:xfrm>
            <a:off x="6815180" y="5184430"/>
            <a:ext cx="1894099" cy="1138325"/>
          </a:xfrm>
          <a:prstGeom prst="flowChartMagneticDisk">
            <a:avLst/>
          </a:prstGeom>
          <a:solidFill>
            <a:srgbClr val="CCCCCC"/>
          </a:solidFill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s" sz="2400" b="1"/>
              <a:t>DB</a:t>
            </a:r>
          </a:p>
        </p:txBody>
      </p:sp>
      <p:cxnSp>
        <p:nvCxnSpPr>
          <p:cNvPr id="22" name="Shape 152"/>
          <p:cNvCxnSpPr>
            <a:stCxn id="32" idx="2"/>
          </p:cNvCxnSpPr>
          <p:nvPr/>
        </p:nvCxnSpPr>
        <p:spPr>
          <a:xfrm flipH="1">
            <a:off x="7759230" y="4553901"/>
            <a:ext cx="3000" cy="822599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23" name="Shape 154"/>
          <p:cNvSpPr/>
          <p:nvPr/>
        </p:nvSpPr>
        <p:spPr>
          <a:xfrm>
            <a:off x="5759460" y="354562"/>
            <a:ext cx="3190799" cy="1315800"/>
          </a:xfrm>
          <a:prstGeom prst="rect">
            <a:avLst/>
          </a:prstGeom>
          <a:solidFill>
            <a:srgbClr val="3D85C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s" sz="2400" b="1" dirty="0">
                <a:solidFill>
                  <a:srgbClr val="FFFFFF"/>
                </a:solidFill>
              </a:rPr>
              <a:t>Web Interface</a:t>
            </a:r>
          </a:p>
        </p:txBody>
      </p:sp>
      <p:grpSp>
        <p:nvGrpSpPr>
          <p:cNvPr id="24" name="Shape 155"/>
          <p:cNvGrpSpPr/>
          <p:nvPr/>
        </p:nvGrpSpPr>
        <p:grpSpPr>
          <a:xfrm>
            <a:off x="212019" y="354562"/>
            <a:ext cx="5495399" cy="2248799"/>
            <a:chOff x="212019" y="354562"/>
            <a:chExt cx="5495399" cy="2248799"/>
          </a:xfrm>
        </p:grpSpPr>
        <p:grpSp>
          <p:nvGrpSpPr>
            <p:cNvPr id="25" name="Shape 156"/>
            <p:cNvGrpSpPr/>
            <p:nvPr/>
          </p:nvGrpSpPr>
          <p:grpSpPr>
            <a:xfrm>
              <a:off x="212019" y="354562"/>
              <a:ext cx="5495399" cy="2248799"/>
              <a:chOff x="177275" y="709125"/>
              <a:chExt cx="5495399" cy="2248799"/>
            </a:xfrm>
          </p:grpSpPr>
          <p:sp>
            <p:nvSpPr>
              <p:cNvPr id="27" name="Shape 157"/>
              <p:cNvSpPr/>
              <p:nvPr/>
            </p:nvSpPr>
            <p:spPr>
              <a:xfrm>
                <a:off x="3237575" y="709125"/>
                <a:ext cx="2435099" cy="1315800"/>
              </a:xfrm>
              <a:prstGeom prst="rect">
                <a:avLst/>
              </a:prstGeom>
              <a:solidFill>
                <a:srgbClr val="3D85C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8" name="Shape 158"/>
              <p:cNvSpPr/>
              <p:nvPr/>
            </p:nvSpPr>
            <p:spPr>
              <a:xfrm>
                <a:off x="177275" y="709125"/>
                <a:ext cx="3060299" cy="2248799"/>
              </a:xfrm>
              <a:prstGeom prst="rect">
                <a:avLst/>
              </a:prstGeom>
              <a:solidFill>
                <a:srgbClr val="3D85C6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6" name="Shape 159"/>
            <p:cNvSpPr txBox="1"/>
            <p:nvPr/>
          </p:nvSpPr>
          <p:spPr>
            <a:xfrm>
              <a:off x="911619" y="741862"/>
              <a:ext cx="4096199" cy="541199"/>
            </a:xfrm>
            <a:prstGeom prst="rect">
              <a:avLst/>
            </a:prstGeom>
          </p:spPr>
          <p:txBody>
            <a:bodyPr lIns="91425" tIns="91425" rIns="91425" bIns="91425" anchor="ctr" anchorCtr="0">
              <a:noAutofit/>
            </a:bodyPr>
            <a:lstStyle/>
            <a:p>
              <a:pPr algn="ctr">
                <a:buNone/>
              </a:pPr>
              <a:r>
                <a:rPr lang="es" sz="2400" b="1">
                  <a:solidFill>
                    <a:srgbClr val="FFFFFF"/>
                  </a:solidFill>
                </a:rPr>
                <a:t>Testing Infrastructure</a:t>
              </a:r>
            </a:p>
          </p:txBody>
        </p:sp>
      </p:grpSp>
      <p:grpSp>
        <p:nvGrpSpPr>
          <p:cNvPr id="29" name="Shape 160"/>
          <p:cNvGrpSpPr/>
          <p:nvPr/>
        </p:nvGrpSpPr>
        <p:grpSpPr>
          <a:xfrm>
            <a:off x="3336382" y="1732141"/>
            <a:ext cx="5613997" cy="2821759"/>
            <a:chOff x="3336382" y="1732141"/>
            <a:chExt cx="5613997" cy="2821759"/>
          </a:xfrm>
        </p:grpSpPr>
        <p:grpSp>
          <p:nvGrpSpPr>
            <p:cNvPr id="30" name="Shape 161"/>
            <p:cNvGrpSpPr/>
            <p:nvPr/>
          </p:nvGrpSpPr>
          <p:grpSpPr>
            <a:xfrm>
              <a:off x="3336382" y="1732141"/>
              <a:ext cx="5613998" cy="2821759"/>
              <a:chOff x="3301637" y="2086704"/>
              <a:chExt cx="5613998" cy="2821759"/>
            </a:xfrm>
          </p:grpSpPr>
          <p:sp>
            <p:nvSpPr>
              <p:cNvPr id="32" name="Shape 153"/>
              <p:cNvSpPr/>
              <p:nvPr/>
            </p:nvSpPr>
            <p:spPr>
              <a:xfrm>
                <a:off x="6539335" y="2956364"/>
                <a:ext cx="2376300" cy="195209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33" name="Shape 162"/>
              <p:cNvSpPr/>
              <p:nvPr/>
            </p:nvSpPr>
            <p:spPr>
              <a:xfrm>
                <a:off x="3301637" y="2086704"/>
                <a:ext cx="5613899" cy="8697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31" name="Shape 163"/>
            <p:cNvSpPr/>
            <p:nvPr/>
          </p:nvSpPr>
          <p:spPr>
            <a:xfrm>
              <a:off x="6957856" y="2864936"/>
              <a:ext cx="1608748" cy="556170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</p:sp>
      </p:grpSp>
      <p:sp>
        <p:nvSpPr>
          <p:cNvPr id="3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23 September 2013</a:t>
            </a:r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6768" y="6345964"/>
            <a:ext cx="4377555" cy="365125"/>
          </a:xfrm>
        </p:spPr>
        <p:txBody>
          <a:bodyPr/>
          <a:lstStyle/>
          <a:p>
            <a:r>
              <a:rPr lang="it-IT" dirty="0" err="1" smtClean="0"/>
              <a:t>Analysis</a:t>
            </a:r>
            <a:r>
              <a:rPr lang="it-IT" dirty="0" smtClean="0"/>
              <a:t> and </a:t>
            </a:r>
            <a:r>
              <a:rPr lang="it-IT" dirty="0" err="1" smtClean="0"/>
              <a:t>evaluation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distributed</a:t>
            </a:r>
            <a:r>
              <a:rPr lang="it-IT" dirty="0" smtClean="0"/>
              <a:t> data </a:t>
            </a:r>
            <a:r>
              <a:rPr lang="it-IT" dirty="0" err="1" smtClean="0"/>
              <a:t>infrastructures</a:t>
            </a:r>
            <a:r>
              <a:rPr lang="en-US" dirty="0" smtClean="0"/>
              <a:t>– V. </a:t>
            </a:r>
            <a:r>
              <a:rPr lang="en-US" dirty="0" err="1" smtClean="0"/>
              <a:t>Mancinelli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22723</TotalTime>
  <Words>286</Words>
  <Application>Microsoft Macintosh PowerPoint</Application>
  <PresentationFormat>On-screen Show (4:3)</PresentationFormat>
  <Paragraphs>74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IT Groups</vt:lpstr>
      <vt:lpstr>Analysis and evaluation of distributed data infrastructures</vt:lpstr>
      <vt:lpstr>Analysis and evaluation of distributed data infrastructures</vt:lpstr>
      <vt:lpstr>Analysis and evaluation of distributed data infrastructures</vt:lpstr>
      <vt:lpstr>Synergies</vt:lpstr>
      <vt:lpstr>What is HammerCloud</vt:lpstr>
      <vt:lpstr>HammerCloud entities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Noble</dc:creator>
  <cp:lastModifiedBy>Valentina Mancinelli</cp:lastModifiedBy>
  <cp:revision>132</cp:revision>
  <dcterms:created xsi:type="dcterms:W3CDTF">2013-05-06T12:43:53Z</dcterms:created>
  <dcterms:modified xsi:type="dcterms:W3CDTF">2013-09-24T10:07:21Z</dcterms:modified>
</cp:coreProperties>
</file>