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31"/>
  </p:notesMasterIdLst>
  <p:handoutMasterIdLst>
    <p:handoutMasterId r:id="rId32"/>
  </p:handoutMasterIdLst>
  <p:sldIdLst>
    <p:sldId id="261" r:id="rId2"/>
    <p:sldId id="260" r:id="rId3"/>
    <p:sldId id="259" r:id="rId4"/>
    <p:sldId id="28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4" r:id="rId23"/>
    <p:sldId id="290" r:id="rId24"/>
    <p:sldId id="286" r:id="rId25"/>
    <p:sldId id="291" r:id="rId26"/>
    <p:sldId id="287" r:id="rId27"/>
    <p:sldId id="288" r:id="rId28"/>
    <p:sldId id="289" r:id="rId29"/>
    <p:sldId id="285" r:id="rId30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FF6600"/>
    <a:srgbClr val="CC3300"/>
    <a:srgbClr val="00CC66"/>
    <a:srgbClr val="003399"/>
    <a:srgbClr val="0000CC"/>
    <a:srgbClr val="99CCFF"/>
    <a:srgbClr val="33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71" autoAdjust="0"/>
    <p:restoredTop sz="94590" autoAdjust="0"/>
  </p:normalViewPr>
  <p:slideViewPr>
    <p:cSldViewPr>
      <p:cViewPr varScale="1">
        <p:scale>
          <a:sx n="75" d="100"/>
          <a:sy n="7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26" y="-108"/>
      </p:cViewPr>
      <p:guideLst>
        <p:guide orient="horz" pos="3104"/>
        <p:guide pos="211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0E435A-E7D2-43A6-A199-553C53B6D828}" type="datetimeFigureOut">
              <a:rPr lang="en-US"/>
              <a:pPr/>
              <a:t>9/22/2008</a:t>
            </a:fld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2B5D6D-0454-4761-848D-D6A9DDFC76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19" tIns="45510" rIns="91019" bIns="45510" numCol="1" anchor="t" anchorCtr="0" compatLnSpc="1">
            <a:prstTxWarp prst="textNoShape">
              <a:avLst/>
            </a:prstTxWarp>
          </a:bodyPr>
          <a:lstStyle>
            <a:lvl1pPr defTabSz="909638"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6825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19" tIns="45510" rIns="91019" bIns="45510" numCol="1" anchor="t" anchorCtr="0" compatLnSpc="1">
            <a:prstTxWarp prst="textNoShape">
              <a:avLst/>
            </a:prstTxWarp>
          </a:bodyPr>
          <a:lstStyle>
            <a:lvl1pPr algn="r" defTabSz="909638"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5350" y="4681538"/>
            <a:ext cx="4927600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19" tIns="45510" rIns="91019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3075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19" tIns="45510" rIns="91019" bIns="45510" numCol="1" anchor="b" anchorCtr="0" compatLnSpc="1">
            <a:prstTxWarp prst="textNoShape">
              <a:avLst/>
            </a:prstTxWarp>
          </a:bodyPr>
          <a:lstStyle>
            <a:lvl1pPr defTabSz="909638"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6825" y="9363075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19" tIns="45510" rIns="91019" bIns="45510" numCol="1" anchor="b" anchorCtr="0" compatLnSpc="1">
            <a:prstTxWarp prst="textNoShape">
              <a:avLst/>
            </a:prstTxWarp>
          </a:bodyPr>
          <a:lstStyle>
            <a:lvl1pPr algn="r" defTabSz="909638" eaLnBrk="0" hangingPunct="0">
              <a:defRPr sz="1200"/>
            </a:lvl1pPr>
          </a:lstStyle>
          <a:p>
            <a:pPr>
              <a:defRPr/>
            </a:pPr>
            <a:fld id="{325B17C7-7FE1-4B79-98F0-B62DF86087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206A29-277C-4F0A-99BE-2ADB384044F5}" type="datetime1">
              <a:rPr lang="en-US"/>
              <a:pPr/>
              <a:t>9/22/2008</a:t>
            </a:fld>
            <a:r>
              <a:rPr lang="en-US"/>
              <a:t>L. Tavian, D. Delikaris, 22th-26th September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43D0-3BE1-4C69-8530-F98469057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6ACB09-BB42-40EE-82EC-3D7D269050AF}" type="datetime1">
              <a:rPr lang="en-US"/>
              <a:pPr/>
              <a:t>9/22/2008</a:t>
            </a:fld>
            <a:r>
              <a:rPr lang="en-US"/>
              <a:t>Author, 22th-26th September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DA1C6-4F3B-4396-B678-E5AA690266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7175" y="1196975"/>
            <a:ext cx="2141538" cy="4968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196975"/>
            <a:ext cx="6275387" cy="49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CFC0F9-8930-401D-A471-97F270CB43C6}" type="datetime1">
              <a:rPr lang="en-US"/>
              <a:pPr/>
              <a:t>9/22/2008</a:t>
            </a:fld>
            <a:r>
              <a:rPr lang="en-US"/>
              <a:t>Author, 22th-26th September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EC103-9FFA-422F-B4FB-86F3B2FE3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577" y="142852"/>
            <a:ext cx="7177141" cy="7207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071546"/>
            <a:ext cx="8351838" cy="509430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BF68D5-7D02-4B4C-8670-34186E4D05D0}" type="datetime1">
              <a:rPr lang="en-US"/>
              <a:pPr/>
              <a:t>9/22/2008</a:t>
            </a:fld>
            <a:r>
              <a:rPr lang="en-US"/>
              <a:t>L. Tavian, D. Delikaris, 22th-26th September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78F8F-D93F-4E58-B61E-712B452B3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AB1EBF-5322-4AB0-AAA3-0B030BCEC38E}" type="datetime1">
              <a:rPr lang="en-US"/>
              <a:pPr/>
              <a:t>9/22/2008</a:t>
            </a:fld>
            <a:r>
              <a:rPr lang="en-US"/>
              <a:t>Author, 22th-26th September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0519-F5DF-459D-9B32-B9E7F1D9F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2133600"/>
            <a:ext cx="40989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175" y="2133600"/>
            <a:ext cx="4100513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46AD9F-2FA4-459D-8F78-40037E4FFF80}" type="datetime1">
              <a:rPr lang="en-US"/>
              <a:pPr/>
              <a:t>9/22/2008</a:t>
            </a:fld>
            <a:r>
              <a:rPr lang="en-US"/>
              <a:t>Author, 22th-26th September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BF447-FBF4-4672-ACEB-83E7A83275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34276C-9E3B-42C6-9DB3-536072404FBB}" type="datetime1">
              <a:rPr lang="en-US"/>
              <a:pPr/>
              <a:t>9/22/2008</a:t>
            </a:fld>
            <a:r>
              <a:rPr lang="en-US"/>
              <a:t>Author, 22th-26th September 2008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B690B-A0BE-4EBB-940C-75BEBA6DEB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E0D109-3DA7-468E-9D91-E2CA27941585}" type="datetime1">
              <a:rPr lang="en-US"/>
              <a:pPr/>
              <a:t>9/22/2008</a:t>
            </a:fld>
            <a:r>
              <a:rPr lang="en-US"/>
              <a:t>Author, 22th-26th September 2008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F67A0-3893-42F0-BAED-0BE712CB1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68F123-6C1D-4267-86CF-A3CD252A58BF}" type="datetime1">
              <a:rPr lang="en-US"/>
              <a:pPr/>
              <a:t>9/22/2008</a:t>
            </a:fld>
            <a:r>
              <a:rPr lang="en-US"/>
              <a:t>Author, 22th-26th September 2008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7ED77-B649-4677-8215-2C1D475F9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20C68F-D31F-4A82-96E7-07AFBE868B96}" type="datetime1">
              <a:rPr lang="en-US"/>
              <a:pPr/>
              <a:t>9/22/2008</a:t>
            </a:fld>
            <a:r>
              <a:rPr lang="en-US"/>
              <a:t>Author, 22th-26th September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457D2-6711-47A0-B044-A4B3B5CA1D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38F921-BD90-4D30-80F0-A19DC42AB562}" type="datetime1">
              <a:rPr lang="en-US"/>
              <a:pPr/>
              <a:t>9/22/2008</a:t>
            </a:fld>
            <a:r>
              <a:rPr lang="en-US"/>
              <a:t>Author, 22th-26th September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76850-ACD6-4EB9-A5D8-E6F8EA58E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196975"/>
            <a:ext cx="8569325" cy="72072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133600"/>
            <a:ext cx="83518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24525" y="6381750"/>
            <a:ext cx="2984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>
                <a:solidFill>
                  <a:schemeClr val="accent2"/>
                </a:solidFill>
                <a:latin typeface="Verdana" pitchFamily="34" charset="0"/>
              </a:defRPr>
            </a:lvl1pPr>
          </a:lstStyle>
          <a:p>
            <a:fld id="{266F0B4A-A034-40D8-BA75-0AD532A0ECE9}" type="datetime1">
              <a:rPr lang="en-US"/>
              <a:pPr/>
              <a:t>9/22/2008</a:t>
            </a:fld>
            <a:r>
              <a:rPr lang="en-US"/>
              <a:t>Author, 22th-26th September 2008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" y="638175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>
                <a:solidFill>
                  <a:schemeClr val="accent2"/>
                </a:solidFill>
                <a:latin typeface="Verdana" pitchFamily="34" charset="0"/>
              </a:defRPr>
            </a:lvl1pPr>
          </a:lstStyle>
          <a:p>
            <a:r>
              <a:rPr lang="en-US"/>
              <a:t>Cryogenics Operations 2008, CERN, Geneva, Switzerland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fld id="{C5C44606-AE91-4D05-B605-9CC366791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2" descr="\\cern.ch\dfs\Departments\AT\Groups\CRG\GROUP SECRETARIAT DOCUMENTS\2008 Folders\Cryo Ops 2008\LOGO\Logo Cryo Ops 2008 C (2).gif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57162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67133-A3FD-4D14-AF1C-808B90AE64E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859338" y="6381750"/>
            <a:ext cx="3849687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AF9E94F1-BE5F-4EF4-A53B-7275AB7D3E7C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1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557338"/>
            <a:ext cx="7772400" cy="1470025"/>
          </a:xfrm>
        </p:spPr>
        <p:txBody>
          <a:bodyPr/>
          <a:lstStyle/>
          <a:p>
            <a:pPr eaLnBrk="1" hangingPunct="1"/>
            <a:r>
              <a:rPr lang="en-GB" smtClean="0"/>
              <a:t>CRYOGENICS OPERATIONS 2008</a:t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r>
              <a:rPr lang="en-GB" sz="1600" smtClean="0"/>
              <a:t>CERN, Geneva, Switzerland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7563"/>
            <a:ext cx="6400800" cy="2281237"/>
          </a:xfrm>
        </p:spPr>
        <p:txBody>
          <a:bodyPr/>
          <a:lstStyle/>
          <a:p>
            <a:pPr eaLnBrk="1" hangingPunct="1"/>
            <a:r>
              <a:rPr lang="en-US" sz="4000" smtClean="0"/>
              <a:t>The world of cryogenics at CERN</a:t>
            </a:r>
            <a:endParaRPr lang="en-GB" sz="4000" smtClean="0"/>
          </a:p>
          <a:p>
            <a:pPr eaLnBrk="1" hangingPunct="1"/>
            <a:endParaRPr lang="en-GB" smtClean="0"/>
          </a:p>
          <a:p>
            <a:pPr eaLnBrk="1" hangingPunct="1"/>
            <a:r>
              <a:rPr lang="en-US" smtClean="0"/>
              <a:t>L. Tavian, D. Delikaris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4C2E51-A6A2-4EF9-9C22-F69B82B88D7A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LHC Accelerator Cryogenics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932363" y="6381750"/>
            <a:ext cx="3776662" cy="304800"/>
          </a:xfrm>
        </p:spPr>
        <p:txBody>
          <a:bodyPr/>
          <a:lstStyle/>
          <a:p>
            <a:r>
              <a:rPr lang="en-US"/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AEC3DFF9-C8D1-4BBA-88C3-5B5700555640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10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2533" name="Picture 4" descr="WCS CCS IHI-Lin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84313"/>
            <a:ext cx="32273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3" descr="WCS CCS 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341438"/>
            <a:ext cx="3094038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2" descr="IHI-Linde CC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005263"/>
            <a:ext cx="34099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" descr="QURCa-en-place-1-retouche"/>
          <p:cNvPicPr>
            <a:picLocks noChangeAspect="1" noChangeArrowheads="1"/>
          </p:cNvPicPr>
          <p:nvPr/>
        </p:nvPicPr>
        <p:blipFill>
          <a:blip r:embed="rId5"/>
          <a:srcRect t="10124" r="11249" b="10124"/>
          <a:stretch>
            <a:fillRect/>
          </a:stretch>
        </p:blipFill>
        <p:spPr bwMode="auto">
          <a:xfrm>
            <a:off x="6659563" y="3644900"/>
            <a:ext cx="2300287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Text Box 10"/>
          <p:cNvSpPr txBox="1">
            <a:spLocks noChangeArrowheads="1"/>
          </p:cNvSpPr>
          <p:nvPr/>
        </p:nvSpPr>
        <p:spPr bwMode="auto">
          <a:xfrm>
            <a:off x="179388" y="1052513"/>
            <a:ext cx="1506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IHI- Linde</a:t>
            </a:r>
          </a:p>
        </p:txBody>
      </p:sp>
      <p:sp>
        <p:nvSpPr>
          <p:cNvPr id="22538" name="Text Box 11"/>
          <p:cNvSpPr txBox="1">
            <a:spLocks noChangeArrowheads="1"/>
          </p:cNvSpPr>
          <p:nvPr/>
        </p:nvSpPr>
        <p:spPr bwMode="auto">
          <a:xfrm>
            <a:off x="7380288" y="908050"/>
            <a:ext cx="1627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Air Liquide</a:t>
            </a:r>
          </a:p>
        </p:txBody>
      </p:sp>
      <p:sp>
        <p:nvSpPr>
          <p:cNvPr id="22539" name="Text Box 12"/>
          <p:cNvSpPr txBox="1">
            <a:spLocks noChangeArrowheads="1"/>
          </p:cNvSpPr>
          <p:nvPr/>
        </p:nvSpPr>
        <p:spPr bwMode="auto">
          <a:xfrm>
            <a:off x="3203575" y="908050"/>
            <a:ext cx="30495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2.4 kW @ 1.9 K units</a:t>
            </a:r>
          </a:p>
          <a:p>
            <a:endParaRPr lang="en-US">
              <a:solidFill>
                <a:srgbClr val="3333CC"/>
              </a:solidFill>
            </a:endParaRPr>
          </a:p>
        </p:txBody>
      </p:sp>
      <p:sp>
        <p:nvSpPr>
          <p:cNvPr id="22540" name="Rectangle 13"/>
          <p:cNvSpPr>
            <a:spLocks noChangeArrowheads="1"/>
          </p:cNvSpPr>
          <p:nvPr/>
        </p:nvSpPr>
        <p:spPr bwMode="auto">
          <a:xfrm>
            <a:off x="3563938" y="3500438"/>
            <a:ext cx="32940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Warm Compressors &amp;</a:t>
            </a:r>
          </a:p>
          <a:p>
            <a:r>
              <a:rPr lang="en-US">
                <a:solidFill>
                  <a:srgbClr val="3333CC"/>
                </a:solidFill>
              </a:rPr>
              <a:t>Cold Boxes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690CB0-8C03-414D-AB45-A090EAB7FCBB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LHC Accelerator Cryogenics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932363" y="6381750"/>
            <a:ext cx="3776662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28F0DFD7-04D8-47F7-A5A4-EBCCD93719B1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11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3557" name="Picture 2" descr="CC IHI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341438"/>
            <a:ext cx="3116263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" descr="CC 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341438"/>
            <a:ext cx="326390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 Box 8"/>
          <p:cNvSpPr txBox="1">
            <a:spLocks noChangeArrowheads="1"/>
          </p:cNvSpPr>
          <p:nvPr/>
        </p:nvSpPr>
        <p:spPr bwMode="auto">
          <a:xfrm>
            <a:off x="900113" y="5805488"/>
            <a:ext cx="728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LHC Cold Compressors (speed range 100 – 800 Hz)</a:t>
            </a:r>
          </a:p>
        </p:txBody>
      </p:sp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1816100" y="927100"/>
            <a:ext cx="142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IHI-Linde</a:t>
            </a:r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5795963" y="908050"/>
            <a:ext cx="1627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Air Liquide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DAF1C-53ED-45FE-A744-F0CBBDF382F6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ATLAS &amp; CMS LHC Detectors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5003800" y="6381750"/>
            <a:ext cx="3705225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341B44E3-2CD0-43AD-AB12-D4709B6B867F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12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4581" name="Picture 6" descr="Atl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51213"/>
            <a:ext cx="3967163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7" descr="CM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9788" y="3206750"/>
            <a:ext cx="4098925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8" descr="ATLAS BT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724400"/>
            <a:ext cx="1687512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9" descr="CMS solenoid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076700"/>
            <a:ext cx="172402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0" descr="AtlasCS-012-0402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9200" y="3810000"/>
            <a:ext cx="99060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1" descr="cool-down-ECC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90800" y="4114800"/>
            <a:ext cx="914400" cy="6858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4587" name="Rectangle 13"/>
          <p:cNvSpPr>
            <a:spLocks noChangeArrowheads="1"/>
          </p:cNvSpPr>
          <p:nvPr/>
        </p:nvSpPr>
        <p:spPr bwMode="auto">
          <a:xfrm>
            <a:off x="250825" y="1125538"/>
            <a:ext cx="86423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ATLAS, cooling at 4.5 K of a toroid superconducting magnetic system and central solenoid (</a:t>
            </a:r>
            <a:r>
              <a:rPr lang="en-US">
                <a:solidFill>
                  <a:srgbClr val="FF6600"/>
                </a:solidFill>
              </a:rPr>
              <a:t>1’275 t</a:t>
            </a:r>
            <a:r>
              <a:rPr lang="en-US">
                <a:solidFill>
                  <a:srgbClr val="3333CC"/>
                </a:solidFill>
              </a:rPr>
              <a:t> of cold mass)</a:t>
            </a:r>
          </a:p>
          <a:p>
            <a:r>
              <a:rPr lang="en-US">
                <a:solidFill>
                  <a:srgbClr val="3333CC"/>
                </a:solidFill>
              </a:rPr>
              <a:t>ATLAS, liquid argon (</a:t>
            </a:r>
            <a:r>
              <a:rPr lang="en-US">
                <a:solidFill>
                  <a:srgbClr val="FF6600"/>
                </a:solidFill>
              </a:rPr>
              <a:t>83’000 liters</a:t>
            </a:r>
            <a:r>
              <a:rPr lang="en-US">
                <a:solidFill>
                  <a:srgbClr val="3333CC"/>
                </a:solidFill>
              </a:rPr>
              <a:t>) calorimeter system (</a:t>
            </a:r>
            <a:r>
              <a:rPr lang="en-US">
                <a:solidFill>
                  <a:srgbClr val="FF6600"/>
                </a:solidFill>
              </a:rPr>
              <a:t>660 t</a:t>
            </a:r>
            <a:r>
              <a:rPr lang="en-US">
                <a:solidFill>
                  <a:srgbClr val="3333CC"/>
                </a:solidFill>
              </a:rPr>
              <a:t> cold mass)</a:t>
            </a:r>
          </a:p>
          <a:p>
            <a:r>
              <a:rPr lang="en-US">
                <a:solidFill>
                  <a:srgbClr val="3333CC"/>
                </a:solidFill>
              </a:rPr>
              <a:t>CMS, cooling at 4.5 K of a superconducting solenoid (</a:t>
            </a:r>
            <a:r>
              <a:rPr lang="en-US">
                <a:solidFill>
                  <a:srgbClr val="FF6600"/>
                </a:solidFill>
              </a:rPr>
              <a:t>225 t</a:t>
            </a:r>
            <a:r>
              <a:rPr lang="en-US">
                <a:solidFill>
                  <a:srgbClr val="3333CC"/>
                </a:solidFill>
              </a:rPr>
              <a:t> of cold mass)</a:t>
            </a:r>
          </a:p>
          <a:p>
            <a:endParaRPr lang="en-US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E29B14-B41C-4CD6-8513-EC303CCBF6F6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ATLAS Detector Cryogenics (LHC)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716463" y="6381750"/>
            <a:ext cx="3992562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0736CAA6-3022-432C-B7BB-08AD9E86EE0F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13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068638"/>
            <a:ext cx="5649912" cy="3313112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179388" y="4652963"/>
            <a:ext cx="2244725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 b="1">
                <a:solidFill>
                  <a:srgbClr val="3333CC"/>
                </a:solidFill>
              </a:rPr>
              <a:t>He Main Refrigerator: </a:t>
            </a:r>
            <a:br>
              <a:rPr lang="en-GB" sz="1600" b="1">
                <a:solidFill>
                  <a:srgbClr val="3333CC"/>
                </a:solidFill>
              </a:rPr>
            </a:br>
            <a:r>
              <a:rPr lang="en-GB" sz="1600" b="1">
                <a:solidFill>
                  <a:srgbClr val="3333CC"/>
                </a:solidFill>
              </a:rPr>
              <a:t>6 kW @ 4.5 K </a:t>
            </a:r>
          </a:p>
        </p:txBody>
      </p:sp>
      <p:sp>
        <p:nvSpPr>
          <p:cNvPr id="25607" name="Text Box 5"/>
          <p:cNvSpPr txBox="1">
            <a:spLocks noChangeArrowheads="1"/>
          </p:cNvSpPr>
          <p:nvPr/>
        </p:nvSpPr>
        <p:spPr bwMode="auto">
          <a:xfrm>
            <a:off x="4067175" y="5734050"/>
            <a:ext cx="2376488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 b="1">
                <a:solidFill>
                  <a:srgbClr val="3333CC"/>
                </a:solidFill>
              </a:rPr>
              <a:t>Nitrogen Refrigerator: </a:t>
            </a:r>
            <a:br>
              <a:rPr lang="en-GB" sz="1600" b="1">
                <a:solidFill>
                  <a:srgbClr val="3333CC"/>
                </a:solidFill>
              </a:rPr>
            </a:br>
            <a:r>
              <a:rPr lang="en-GB" sz="1600" b="1">
                <a:solidFill>
                  <a:srgbClr val="3333CC"/>
                </a:solidFill>
              </a:rPr>
              <a:t>20 kW @ 84 K </a:t>
            </a:r>
          </a:p>
        </p:txBody>
      </p:sp>
      <p:sp>
        <p:nvSpPr>
          <p:cNvPr id="25608" name="Text Box 6"/>
          <p:cNvSpPr txBox="1">
            <a:spLocks noChangeArrowheads="1"/>
          </p:cNvSpPr>
          <p:nvPr/>
        </p:nvSpPr>
        <p:spPr bwMode="auto">
          <a:xfrm>
            <a:off x="5437188" y="828675"/>
            <a:ext cx="2949575" cy="88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 b="1">
                <a:solidFill>
                  <a:srgbClr val="3333CC"/>
                </a:solidFill>
              </a:rPr>
              <a:t>He Shield Refrigerator:</a:t>
            </a:r>
            <a:br>
              <a:rPr lang="en-GB" sz="1600" b="1">
                <a:solidFill>
                  <a:srgbClr val="3333CC"/>
                </a:solidFill>
              </a:rPr>
            </a:br>
            <a:r>
              <a:rPr lang="en-GB" sz="1600" b="1">
                <a:solidFill>
                  <a:srgbClr val="3333CC"/>
                </a:solidFill>
              </a:rPr>
              <a:t> </a:t>
            </a:r>
            <a:r>
              <a:rPr lang="en-GB" sz="1800" b="1">
                <a:solidFill>
                  <a:srgbClr val="3333CC"/>
                </a:solidFill>
              </a:rPr>
              <a:t>-</a:t>
            </a:r>
            <a:r>
              <a:rPr lang="en-GB" sz="1800">
                <a:solidFill>
                  <a:srgbClr val="3333CC"/>
                </a:solidFill>
              </a:rPr>
              <a:t> </a:t>
            </a:r>
            <a:r>
              <a:rPr lang="en-GB" sz="1600" b="1">
                <a:solidFill>
                  <a:srgbClr val="3333CC"/>
                </a:solidFill>
              </a:rPr>
              <a:t>20 kW 40 - 80 K</a:t>
            </a:r>
            <a:br>
              <a:rPr lang="en-GB" sz="1600" b="1">
                <a:solidFill>
                  <a:srgbClr val="3333CC"/>
                </a:solidFill>
              </a:rPr>
            </a:br>
            <a:r>
              <a:rPr lang="en-GB" sz="1600" b="1">
                <a:solidFill>
                  <a:srgbClr val="3333CC"/>
                </a:solidFill>
              </a:rPr>
              <a:t> </a:t>
            </a:r>
            <a:r>
              <a:rPr lang="en-GB" sz="1800" b="1">
                <a:solidFill>
                  <a:srgbClr val="3333CC"/>
                </a:solidFill>
              </a:rPr>
              <a:t>-</a:t>
            </a:r>
            <a:r>
              <a:rPr lang="en-GB" sz="1800">
                <a:solidFill>
                  <a:srgbClr val="3333CC"/>
                </a:solidFill>
              </a:rPr>
              <a:t> </a:t>
            </a:r>
            <a:r>
              <a:rPr lang="en-GB" sz="1600" b="1">
                <a:solidFill>
                  <a:srgbClr val="3333CC"/>
                </a:solidFill>
              </a:rPr>
              <a:t>60 kW 300 - 100 K</a:t>
            </a:r>
          </a:p>
        </p:txBody>
      </p:sp>
      <p:sp>
        <p:nvSpPr>
          <p:cNvPr id="25609" name="Line 7"/>
          <p:cNvSpPr>
            <a:spLocks noChangeShapeType="1"/>
          </p:cNvSpPr>
          <p:nvPr/>
        </p:nvSpPr>
        <p:spPr bwMode="auto">
          <a:xfrm flipH="1">
            <a:off x="4705350" y="2276475"/>
            <a:ext cx="730250" cy="230505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10" name="Line 8"/>
          <p:cNvSpPr>
            <a:spLocks noChangeShapeType="1"/>
          </p:cNvSpPr>
          <p:nvPr/>
        </p:nvSpPr>
        <p:spPr bwMode="auto">
          <a:xfrm flipH="1" flipV="1">
            <a:off x="5103813" y="4437063"/>
            <a:ext cx="2060575" cy="576262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11" name="Line 9"/>
          <p:cNvSpPr>
            <a:spLocks noChangeShapeType="1"/>
          </p:cNvSpPr>
          <p:nvPr/>
        </p:nvSpPr>
        <p:spPr bwMode="auto">
          <a:xfrm flipV="1">
            <a:off x="1581150" y="4365625"/>
            <a:ext cx="3057525" cy="504825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5612" name="Picture 11" descr="DSC026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7188" y="1628775"/>
            <a:ext cx="358933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12" descr="DSC026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99200" y="4292600"/>
            <a:ext cx="27019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16" descr="ATLAS 6k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981075"/>
            <a:ext cx="353218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CB6163-4B36-4071-81C9-01BA774F6F0F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CMS Detector Cryogenics (LHC)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859338" y="6381750"/>
            <a:ext cx="3849687" cy="304800"/>
          </a:xfrm>
        </p:spPr>
        <p:txBody>
          <a:bodyPr/>
          <a:lstStyle/>
          <a:p>
            <a:r>
              <a:rPr lang="en-US"/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1B9A007D-0444-415C-8F88-914FF9C6405C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14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6630" name="Picture 6" descr="CMScoldbo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3716338"/>
            <a:ext cx="33845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500563" y="981075"/>
            <a:ext cx="2897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1.5 kW @ 4.5 K unit</a:t>
            </a:r>
          </a:p>
        </p:txBody>
      </p:sp>
      <p:pic>
        <p:nvPicPr>
          <p:cNvPr id="26632" name="Picture 8" descr="28CB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196975"/>
            <a:ext cx="3313112" cy="2484438"/>
          </a:xfrm>
          <a:prstGeom prst="rect">
            <a:avLst/>
          </a:prstGeom>
          <a:noFill/>
        </p:spPr>
      </p:pic>
      <p:pic>
        <p:nvPicPr>
          <p:cNvPr id="26633" name="Picture 9" descr="40CT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3789363"/>
            <a:ext cx="3384550" cy="2538412"/>
          </a:xfrm>
          <a:prstGeom prst="rect">
            <a:avLst/>
          </a:prstGeom>
          <a:noFill/>
        </p:spPr>
      </p:pic>
      <p:pic>
        <p:nvPicPr>
          <p:cNvPr id="26635" name="Picture 11" descr="41CISDP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1484313"/>
            <a:ext cx="2808288" cy="2106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F2C70-E30D-478D-B5FA-92D89DBFC3C7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NA58 Compass Detector (SPS)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932363" y="6381750"/>
            <a:ext cx="3776662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864705D9-2A88-4BCF-9283-53C5FD6127F2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15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7653" name="Picture 6" descr="Flying_magnet_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981075"/>
            <a:ext cx="3168650" cy="476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7" descr="p2001_02_18_18h33_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981075"/>
            <a:ext cx="2646363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25" y="3789363"/>
            <a:ext cx="3889375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0" y="1916113"/>
            <a:ext cx="2484438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The Compass</a:t>
            </a:r>
          </a:p>
          <a:p>
            <a:r>
              <a:rPr lang="en-US">
                <a:solidFill>
                  <a:srgbClr val="3333CC"/>
                </a:solidFill>
              </a:rPr>
              <a:t>magnet</a:t>
            </a:r>
          </a:p>
          <a:p>
            <a:r>
              <a:rPr lang="en-US">
                <a:solidFill>
                  <a:srgbClr val="3333CC"/>
                </a:solidFill>
              </a:rPr>
              <a:t>&amp; dilution </a:t>
            </a:r>
          </a:p>
          <a:p>
            <a:r>
              <a:rPr lang="en-US">
                <a:solidFill>
                  <a:srgbClr val="3333CC"/>
                </a:solidFill>
              </a:rPr>
              <a:t>Refrigerator</a:t>
            </a:r>
          </a:p>
          <a:p>
            <a:endParaRPr lang="en-US">
              <a:solidFill>
                <a:srgbClr val="3333CC"/>
              </a:solidFill>
            </a:endParaRPr>
          </a:p>
          <a:p>
            <a:r>
              <a:rPr lang="en-US" sz="2000">
                <a:solidFill>
                  <a:srgbClr val="3333CC"/>
                </a:solidFill>
              </a:rPr>
              <a:t>(400 W @ 4.5 K</a:t>
            </a:r>
          </a:p>
          <a:p>
            <a:r>
              <a:rPr lang="en-US" sz="2000">
                <a:solidFill>
                  <a:srgbClr val="3333CC"/>
                </a:solidFill>
              </a:rPr>
              <a:t>&amp;</a:t>
            </a:r>
          </a:p>
          <a:p>
            <a:r>
              <a:rPr lang="en-US" sz="2000">
                <a:solidFill>
                  <a:srgbClr val="3333CC"/>
                </a:solidFill>
              </a:rPr>
              <a:t>350 mW @ 300 mK)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5E694-A307-4126-A0FD-BEC593FC4C92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NA61, NA62 Detectors (SPS)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859338" y="6381750"/>
            <a:ext cx="3849687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29325478-97BC-4971-84C9-7A903E3726ED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16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8678" name="Picture 6" descr="NA48 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052513"/>
            <a:ext cx="3976687" cy="4248150"/>
          </a:xfrm>
          <a:prstGeom prst="rect">
            <a:avLst/>
          </a:prstGeom>
          <a:noFill/>
        </p:spPr>
      </p:pic>
      <p:pic>
        <p:nvPicPr>
          <p:cNvPr id="28679" name="Picture 7" descr="9610003_05-A4-at-144-dp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4724400"/>
            <a:ext cx="2592388" cy="1689100"/>
          </a:xfrm>
          <a:prstGeom prst="rect">
            <a:avLst/>
          </a:prstGeom>
          <a:noFill/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364163" y="5373688"/>
            <a:ext cx="3543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NA62: Liquid Krypton </a:t>
            </a:r>
          </a:p>
          <a:p>
            <a:r>
              <a:rPr lang="en-US">
                <a:solidFill>
                  <a:srgbClr val="3333CC"/>
                </a:solidFill>
              </a:rPr>
              <a:t>calorimeter(10’000 liters)</a:t>
            </a:r>
          </a:p>
        </p:txBody>
      </p:sp>
      <p:pic>
        <p:nvPicPr>
          <p:cNvPr id="28681" name="Picture 9" descr="DSC0525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052513"/>
            <a:ext cx="4175125" cy="3132137"/>
          </a:xfrm>
          <a:prstGeom prst="rect">
            <a:avLst/>
          </a:prstGeom>
          <a:noFill/>
        </p:spPr>
      </p:pic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79388" y="4149725"/>
            <a:ext cx="36766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NA61: 2 x 400 W @ 4.5 K</a:t>
            </a:r>
          </a:p>
          <a:p>
            <a:r>
              <a:rPr lang="en-US">
                <a:solidFill>
                  <a:srgbClr val="3333CC"/>
                </a:solidFill>
              </a:rPr>
              <a:t>(2 magnets)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281B35-7E81-40F6-B966-D967D0EEA916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CAST Detector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859338" y="6381750"/>
            <a:ext cx="3849687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D7A901E9-70CE-4FA2-97C2-1D2A2BC00B3C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17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9701" name="Picture 5" descr="CAST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268413"/>
            <a:ext cx="6192837" cy="4032250"/>
          </a:xfrm>
        </p:spPr>
      </p:pic>
      <p:sp>
        <p:nvSpPr>
          <p:cNvPr id="29702" name="Text Box 15"/>
          <p:cNvSpPr txBox="1">
            <a:spLocks noChangeArrowheads="1"/>
          </p:cNvSpPr>
          <p:nvPr/>
        </p:nvSpPr>
        <p:spPr bwMode="auto">
          <a:xfrm>
            <a:off x="1116013" y="5445125"/>
            <a:ext cx="4203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b="1">
                <a:solidFill>
                  <a:srgbClr val="3333CC"/>
                </a:solidFill>
              </a:rPr>
              <a:t>C</a:t>
            </a:r>
            <a:r>
              <a:rPr lang="en-GB">
                <a:solidFill>
                  <a:srgbClr val="3333CC"/>
                </a:solidFill>
              </a:rPr>
              <a:t>ERN </a:t>
            </a:r>
            <a:r>
              <a:rPr lang="en-GB" b="1">
                <a:solidFill>
                  <a:srgbClr val="3333CC"/>
                </a:solidFill>
              </a:rPr>
              <a:t>A</a:t>
            </a:r>
            <a:r>
              <a:rPr lang="en-GB">
                <a:solidFill>
                  <a:srgbClr val="3333CC"/>
                </a:solidFill>
              </a:rPr>
              <a:t>xion </a:t>
            </a:r>
            <a:r>
              <a:rPr lang="en-GB" b="1">
                <a:solidFill>
                  <a:srgbClr val="3333CC"/>
                </a:solidFill>
              </a:rPr>
              <a:t>S</a:t>
            </a:r>
            <a:r>
              <a:rPr lang="en-GB">
                <a:solidFill>
                  <a:srgbClr val="3333CC"/>
                </a:solidFill>
              </a:rPr>
              <a:t>olar </a:t>
            </a:r>
            <a:r>
              <a:rPr lang="en-GB" b="1">
                <a:solidFill>
                  <a:srgbClr val="3333CC"/>
                </a:solidFill>
              </a:rPr>
              <a:t>T</a:t>
            </a:r>
            <a:r>
              <a:rPr lang="en-GB">
                <a:solidFill>
                  <a:srgbClr val="3333CC"/>
                </a:solidFill>
              </a:rPr>
              <a:t>elescope</a:t>
            </a:r>
          </a:p>
        </p:txBody>
      </p:sp>
      <p:pic>
        <p:nvPicPr>
          <p:cNvPr id="29705" name="Picture 9" descr="Compress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1268413"/>
            <a:ext cx="2520950" cy="1968500"/>
          </a:xfrm>
          <a:prstGeom prst="rect">
            <a:avLst/>
          </a:prstGeom>
          <a:noFill/>
        </p:spPr>
      </p:pic>
      <p:pic>
        <p:nvPicPr>
          <p:cNvPr id="29706" name="Picture 10" descr="DSC0008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3213100"/>
            <a:ext cx="2519362" cy="1890713"/>
          </a:xfrm>
          <a:prstGeom prst="rect">
            <a:avLst/>
          </a:prstGeom>
          <a:noFill/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6659563" y="5229225"/>
            <a:ext cx="225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800 W @ 4.5 K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84222C-CD58-46B5-A781-D0E043928065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z="2400" smtClean="0"/>
              <a:t>Test Facilities for ATLAS &amp; CMS (SPS)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787900" y="6381750"/>
            <a:ext cx="3921125" cy="304800"/>
          </a:xfrm>
        </p:spPr>
        <p:txBody>
          <a:bodyPr/>
          <a:lstStyle/>
          <a:p>
            <a:r>
              <a:rPr lang="en-US"/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AF6FD889-DF14-4454-878C-FBD5FDCCBD77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18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30728" name="Picture 8" descr="DSC052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052513"/>
            <a:ext cx="2519363" cy="1889125"/>
          </a:xfrm>
          <a:prstGeom prst="rect">
            <a:avLst/>
          </a:prstGeom>
          <a:noFill/>
        </p:spPr>
      </p:pic>
      <p:pic>
        <p:nvPicPr>
          <p:cNvPr id="30729" name="Picture 9" descr="Dsc052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997200"/>
            <a:ext cx="2538413" cy="3384550"/>
          </a:xfrm>
          <a:prstGeom prst="rect">
            <a:avLst/>
          </a:prstGeom>
          <a:noFill/>
        </p:spPr>
      </p:pic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2843213" y="981075"/>
            <a:ext cx="2254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CMS RD5 H2, </a:t>
            </a:r>
          </a:p>
          <a:p>
            <a:r>
              <a:rPr lang="en-US">
                <a:solidFill>
                  <a:srgbClr val="3333CC"/>
                </a:solidFill>
              </a:rPr>
              <a:t>400 W @ 4.5 K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4500563" y="5876925"/>
            <a:ext cx="386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ATLAS H8, 400 W @ 4.5 K</a:t>
            </a:r>
          </a:p>
        </p:txBody>
      </p:sp>
      <p:pic>
        <p:nvPicPr>
          <p:cNvPr id="30734" name="Picture 14" descr="Dsc0525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1412875"/>
            <a:ext cx="3363912" cy="4484688"/>
          </a:xfrm>
          <a:prstGeom prst="rect">
            <a:avLst/>
          </a:prstGeom>
          <a:noFill/>
        </p:spPr>
      </p:pic>
      <p:pic>
        <p:nvPicPr>
          <p:cNvPr id="30735" name="Picture 15" descr="DSC0525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3644900"/>
            <a:ext cx="2951163" cy="2212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6176C-CE63-4DB1-A3AA-70DEB7DBDD11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Test facilities &amp; general services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859338" y="6381750"/>
            <a:ext cx="3849687" cy="304800"/>
          </a:xfrm>
        </p:spPr>
        <p:txBody>
          <a:bodyPr/>
          <a:lstStyle/>
          <a:p>
            <a:r>
              <a:rPr lang="en-US"/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4F027768-A969-46CE-B682-E9E2D4F20B41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19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31750" name="Picture 3"/>
          <p:cNvPicPr>
            <a:picLocks noChangeAspect="1" noChangeArrowheads="1"/>
          </p:cNvPicPr>
          <p:nvPr/>
        </p:nvPicPr>
        <p:blipFill>
          <a:blip r:embed="rId2">
            <a:lum bright="20000" contrast="10000"/>
          </a:blip>
          <a:srcRect/>
          <a:stretch>
            <a:fillRect/>
          </a:stretch>
        </p:blipFill>
        <p:spPr bwMode="auto">
          <a:xfrm>
            <a:off x="2195513" y="3716338"/>
            <a:ext cx="3240087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0" descr="fresca1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125538"/>
            <a:ext cx="321786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11" descr="Bloc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1125538"/>
            <a:ext cx="32194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6227763" y="3644900"/>
            <a:ext cx="24241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rgbClr val="3333CC"/>
              </a:solidFill>
            </a:endParaRPr>
          </a:p>
          <a:p>
            <a:r>
              <a:rPr lang="en-US">
                <a:solidFill>
                  <a:srgbClr val="3333CC"/>
                </a:solidFill>
              </a:rPr>
              <a:t>…auxiliary </a:t>
            </a:r>
          </a:p>
          <a:p>
            <a:r>
              <a:rPr lang="en-US">
                <a:solidFill>
                  <a:srgbClr val="3333CC"/>
                </a:solidFill>
              </a:rPr>
              <a:t>superconducting</a:t>
            </a:r>
          </a:p>
          <a:p>
            <a:r>
              <a:rPr lang="en-US">
                <a:solidFill>
                  <a:srgbClr val="3333CC"/>
                </a:solidFill>
              </a:rPr>
              <a:t>magnets</a:t>
            </a: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6156325" y="3644900"/>
            <a:ext cx="225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400 W @ 4.5 K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0" y="3644900"/>
            <a:ext cx="225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400 W @ 4.5 K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3419475" y="1125538"/>
            <a:ext cx="19970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Cryogenic </a:t>
            </a:r>
          </a:p>
          <a:p>
            <a:r>
              <a:rPr lang="en-US">
                <a:solidFill>
                  <a:srgbClr val="3333CC"/>
                </a:solidFill>
              </a:rPr>
              <a:t>test benches </a:t>
            </a:r>
          </a:p>
          <a:p>
            <a:r>
              <a:rPr lang="en-US">
                <a:solidFill>
                  <a:srgbClr val="3333CC"/>
                </a:solidFill>
              </a:rPr>
              <a:t>for wires, </a:t>
            </a:r>
          </a:p>
          <a:p>
            <a:r>
              <a:rPr lang="en-US">
                <a:solidFill>
                  <a:srgbClr val="3333CC"/>
                </a:solidFill>
              </a:rPr>
              <a:t>cables and…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C4B63-C0C1-4BFC-BD0C-FC1D564D1B19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787900" y="6381750"/>
            <a:ext cx="3921125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82C42E8F-3A2E-4291-8FD1-CC502E2FD9DD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2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pPr eaLnBrk="1" hangingPunct="1"/>
            <a:r>
              <a:rPr lang="en-US" smtClean="0"/>
              <a:t>Content</a:t>
            </a:r>
            <a:endParaRPr lang="en-GB" smtClean="0"/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071563"/>
            <a:ext cx="8351838" cy="5094287"/>
          </a:xfrm>
        </p:spPr>
        <p:txBody>
          <a:bodyPr/>
          <a:lstStyle/>
          <a:p>
            <a:pPr eaLnBrk="1" hangingPunct="1"/>
            <a:r>
              <a:rPr lang="en-US" smtClean="0"/>
              <a:t>History &amp; present inventory</a:t>
            </a:r>
          </a:p>
          <a:p>
            <a:pPr eaLnBrk="1" hangingPunct="1"/>
            <a:r>
              <a:rPr lang="en-US" smtClean="0"/>
              <a:t>Cryogenics at CERN</a:t>
            </a:r>
            <a:endParaRPr lang="en-GB" smtClean="0"/>
          </a:p>
          <a:p>
            <a:pPr lvl="1" eaLnBrk="1" hangingPunct="1"/>
            <a:r>
              <a:rPr lang="en-US" smtClean="0"/>
              <a:t>LHC and its detectors</a:t>
            </a:r>
          </a:p>
          <a:p>
            <a:pPr lvl="1" eaLnBrk="1" hangingPunct="1"/>
            <a:r>
              <a:rPr lang="en-US" smtClean="0"/>
              <a:t>Other detectors</a:t>
            </a:r>
          </a:p>
          <a:p>
            <a:pPr lvl="1" eaLnBrk="1" hangingPunct="1"/>
            <a:r>
              <a:rPr lang="en-US" smtClean="0"/>
              <a:t>Test facilities and general services</a:t>
            </a:r>
          </a:p>
          <a:p>
            <a:pPr lvl="1" eaLnBrk="1" hangingPunct="1"/>
            <a:r>
              <a:rPr lang="en-US" smtClean="0"/>
              <a:t>Cryogen storage and distribution</a:t>
            </a:r>
          </a:p>
          <a:p>
            <a:pPr eaLnBrk="1" hangingPunct="1"/>
            <a:r>
              <a:rPr lang="en-US" smtClean="0"/>
              <a:t>Cryogenics operation methodology</a:t>
            </a:r>
          </a:p>
          <a:p>
            <a:pPr eaLnBrk="1" hangingPunct="1"/>
            <a:r>
              <a:rPr lang="en-US" smtClean="0"/>
              <a:t>Conclusions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8CB5B-C2E4-40C4-A2CB-2BEE43B361EC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SM18 Test benches (LHC magnets)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932363" y="6381750"/>
            <a:ext cx="3776662" cy="304800"/>
          </a:xfrm>
        </p:spPr>
        <p:txBody>
          <a:bodyPr/>
          <a:lstStyle/>
          <a:p>
            <a:r>
              <a:rPr lang="en-US"/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602F8A40-FDF2-430D-B452-FB4D43CCB9D3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20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2125663" y="3200400"/>
            <a:ext cx="4894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Test facilities &amp; general services</a:t>
            </a:r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32777" name="Picture 9" descr="0606017_03-A4-at-144-dp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052513"/>
            <a:ext cx="2952750" cy="1976437"/>
          </a:xfrm>
          <a:prstGeom prst="rect">
            <a:avLst/>
          </a:prstGeom>
          <a:noFill/>
        </p:spPr>
      </p:pic>
      <p:pic>
        <p:nvPicPr>
          <p:cNvPr id="32778" name="Picture 10" descr="SM18 LHC magnet test bench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052513"/>
            <a:ext cx="5688012" cy="3806825"/>
          </a:xfrm>
          <a:prstGeom prst="rect">
            <a:avLst/>
          </a:prstGeom>
          <a:noFill/>
        </p:spPr>
      </p:pic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361950" y="5013325"/>
            <a:ext cx="87820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12 cryogenic test benches for the LHC magnets nominally tested before underground installation (several years of intensive, 24h/24, 7d/7 cryogenic operation)</a:t>
            </a:r>
          </a:p>
        </p:txBody>
      </p:sp>
      <p:pic>
        <p:nvPicPr>
          <p:cNvPr id="32780" name="Picture 12" descr="DSC016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3068638"/>
            <a:ext cx="2665413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A89AE9-3191-4E7D-B555-537192D54782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Test facilities &amp; general services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787900" y="6381750"/>
            <a:ext cx="3921125" cy="304800"/>
          </a:xfrm>
        </p:spPr>
        <p:txBody>
          <a:bodyPr/>
          <a:lstStyle/>
          <a:p>
            <a:r>
              <a:rPr lang="en-US"/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B96C6ED8-E154-4A2C-9FBF-D06C77DFD924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21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33798" name="Picture 6" descr="Central Liquefier 1 0406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196975"/>
            <a:ext cx="5580063" cy="4217988"/>
          </a:xfrm>
          <a:prstGeom prst="rect">
            <a:avLst/>
          </a:prstGeom>
          <a:noFill/>
        </p:spPr>
      </p:pic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0" y="1268413"/>
            <a:ext cx="34925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Central liquid helium </a:t>
            </a:r>
          </a:p>
          <a:p>
            <a:r>
              <a:rPr lang="en-US">
                <a:solidFill>
                  <a:srgbClr val="3333CC"/>
                </a:solidFill>
              </a:rPr>
              <a:t>production in situ and distribution by means of mobile containers</a:t>
            </a:r>
          </a:p>
          <a:p>
            <a:r>
              <a:rPr lang="en-US">
                <a:solidFill>
                  <a:srgbClr val="3333CC"/>
                </a:solidFill>
              </a:rPr>
              <a:t>(from 100 to 2000 liters)</a:t>
            </a:r>
          </a:p>
          <a:p>
            <a:r>
              <a:rPr lang="en-US">
                <a:solidFill>
                  <a:srgbClr val="3333CC"/>
                </a:solidFill>
              </a:rPr>
              <a:t>of up to </a:t>
            </a:r>
            <a:r>
              <a:rPr lang="en-US">
                <a:solidFill>
                  <a:srgbClr val="FF6600"/>
                </a:solidFill>
              </a:rPr>
              <a:t>250’000 liters</a:t>
            </a:r>
            <a:r>
              <a:rPr lang="en-US">
                <a:solidFill>
                  <a:srgbClr val="3333CC"/>
                </a:solidFill>
              </a:rPr>
              <a:t> </a:t>
            </a:r>
          </a:p>
          <a:p>
            <a:r>
              <a:rPr lang="en-US">
                <a:solidFill>
                  <a:srgbClr val="3333CC"/>
                </a:solidFill>
              </a:rPr>
              <a:t>peryear</a:t>
            </a:r>
          </a:p>
          <a:p>
            <a:endParaRPr lang="en-US">
              <a:solidFill>
                <a:srgbClr val="3333CC"/>
              </a:solidFill>
            </a:endParaRPr>
          </a:p>
          <a:p>
            <a:r>
              <a:rPr lang="en-US">
                <a:solidFill>
                  <a:srgbClr val="3333CC"/>
                </a:solidFill>
              </a:rPr>
              <a:t>400 W @ 4.5 K</a:t>
            </a:r>
          </a:p>
          <a:p>
            <a:endParaRPr lang="en-US">
              <a:solidFill>
                <a:srgbClr val="3333CC"/>
              </a:solidFill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0" y="5445125"/>
            <a:ext cx="67929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(R&amp;D programs, accelerators &amp; physics detectors without dedicated cryogenic plant)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90A7ED-EF9F-4B10-8EC5-1C4E54BB0A31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92275" y="188913"/>
            <a:ext cx="7272338" cy="720725"/>
          </a:xfrm>
        </p:spPr>
        <p:txBody>
          <a:bodyPr/>
          <a:lstStyle/>
          <a:p>
            <a:r>
              <a:rPr lang="en-GB" sz="2400" smtClean="0"/>
              <a:t>Test facilities &amp; general services</a:t>
            </a:r>
            <a:r>
              <a:rPr lang="en-US" sz="2400" smtClean="0"/>
              <a:t> Cryogenic Laboratory (Cryolab)</a:t>
            </a:r>
          </a:p>
        </p:txBody>
      </p:sp>
      <p:pic>
        <p:nvPicPr>
          <p:cNvPr id="44036" name="Picture 4" descr="7810570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052513"/>
            <a:ext cx="3673475" cy="2446337"/>
          </a:xfrm>
          <a:prstGeom prst="rect">
            <a:avLst/>
          </a:prstGeom>
          <a:noFill/>
        </p:spPr>
      </p:pic>
      <p:pic>
        <p:nvPicPr>
          <p:cNvPr id="44037" name="Picture 5" descr="7810566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3573463"/>
            <a:ext cx="1841500" cy="2765425"/>
          </a:xfrm>
          <a:prstGeom prst="rect">
            <a:avLst/>
          </a:prstGeom>
          <a:noFill/>
        </p:spPr>
      </p:pic>
      <p:pic>
        <p:nvPicPr>
          <p:cNvPr id="44038" name="Picture 6" descr="9808012_05-Ic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149725"/>
            <a:ext cx="2286000" cy="1498600"/>
          </a:xfrm>
          <a:prstGeom prst="rect">
            <a:avLst/>
          </a:prstGeom>
          <a:noFill/>
        </p:spPr>
      </p:pic>
      <p:pic>
        <p:nvPicPr>
          <p:cNvPr id="44039" name="Picture 7" descr="9808012_07-Ic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6238" y="4149725"/>
            <a:ext cx="2286000" cy="1498600"/>
          </a:xfrm>
          <a:prstGeom prst="rect">
            <a:avLst/>
          </a:prstGeom>
          <a:noFill/>
        </p:spPr>
      </p:pic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250825" y="1052513"/>
            <a:ext cx="47529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>
                <a:solidFill>
                  <a:srgbClr val="3333CC"/>
                </a:solidFill>
              </a:rPr>
              <a:t>CERN wide support for testing and validating technical solution.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3333CC"/>
                </a:solidFill>
              </a:rPr>
              <a:t>Operation and development of special laboratory measuring equipment for CERN users.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3333CC"/>
                </a:solidFill>
              </a:rPr>
              <a:t>Consultancy for scientific, technical study and development for cryogenics.</a:t>
            </a:r>
          </a:p>
        </p:txBody>
      </p:sp>
      <p:sp>
        <p:nvSpPr>
          <p:cNvPr id="5" name="Footer Placeholder 4"/>
          <p:cNvSpPr txBox="1">
            <a:spLocks noGrp="1"/>
          </p:cNvSpPr>
          <p:nvPr/>
        </p:nvSpPr>
        <p:spPr bwMode="auto">
          <a:xfrm>
            <a:off x="323850" y="6381750"/>
            <a:ext cx="2895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1100">
                <a:solidFill>
                  <a:schemeClr val="accent2"/>
                </a:solidFill>
                <a:latin typeface="+mj-lt"/>
              </a:rPr>
              <a:t>Cryogenics Operations 2008, CERN, Geneva, Switzerland</a:t>
            </a:r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4787900" y="6381750"/>
            <a:ext cx="3921125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/>
            <a:r>
              <a:rPr lang="en-US" sz="1100">
                <a:solidFill>
                  <a:schemeClr val="accent2"/>
                </a:solidFill>
                <a:latin typeface="Verdana" pitchFamily="34" charset="0"/>
              </a:rPr>
              <a:t>L. Tavian, D. Delikaris, 22th-26th September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F139C-1E01-410C-BB8D-1A676638B704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92275" y="188913"/>
            <a:ext cx="7056438" cy="720725"/>
          </a:xfrm>
        </p:spPr>
        <p:txBody>
          <a:bodyPr/>
          <a:lstStyle/>
          <a:p>
            <a:r>
              <a:rPr lang="en-US" smtClean="0"/>
              <a:t>Cryogen storage and distribution</a:t>
            </a:r>
          </a:p>
        </p:txBody>
      </p:sp>
      <p:sp>
        <p:nvSpPr>
          <p:cNvPr id="5" name="Footer Placeholder 4"/>
          <p:cNvSpPr txBox="1">
            <a:spLocks noGrp="1"/>
          </p:cNvSpPr>
          <p:nvPr/>
        </p:nvSpPr>
        <p:spPr bwMode="auto">
          <a:xfrm>
            <a:off x="323850" y="6381750"/>
            <a:ext cx="2895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1100">
                <a:solidFill>
                  <a:schemeClr val="accent2"/>
                </a:solidFill>
                <a:latin typeface="+mj-lt"/>
              </a:rPr>
              <a:t>Cryogenics Operations 2008, CERN, Geneva, Switzerland</a:t>
            </a:r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4787900" y="6381750"/>
            <a:ext cx="3921125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/>
            <a:r>
              <a:rPr lang="en-US" sz="1100">
                <a:solidFill>
                  <a:schemeClr val="accent2"/>
                </a:solidFill>
                <a:latin typeface="Verdana" pitchFamily="34" charset="0"/>
              </a:rPr>
              <a:t>L. Tavian, D. Delikaris, 22th-26th September 2008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412875"/>
            <a:ext cx="8785225" cy="4537075"/>
          </a:xfrm>
          <a:noFill/>
        </p:spPr>
        <p:txBody>
          <a:bodyPr lIns="92075" tIns="46038" rIns="92075" bIns="46038"/>
          <a:lstStyle/>
          <a:p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LHC (accelerator &amp; detectors) helium full inventory:</a:t>
            </a:r>
          </a:p>
          <a:p>
            <a:pPr algn="ctr">
              <a:buFontTx/>
              <a:buNone/>
            </a:pPr>
            <a:r>
              <a:rPr lang="en-US" sz="2400" smtClean="0">
                <a:solidFill>
                  <a:srgbClr val="FF6600"/>
                </a:solidFill>
                <a:latin typeface="Arial" charset="0"/>
              </a:rPr>
              <a:t>136 t</a:t>
            </a: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, completed by July 08 </a:t>
            </a:r>
          </a:p>
          <a:p>
            <a:pPr>
              <a:buFontTx/>
              <a:buNone/>
            </a:pP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(LHC accelerator storage capacity: </a:t>
            </a:r>
            <a:r>
              <a:rPr lang="en-US" sz="2400" b="0" smtClean="0">
                <a:solidFill>
                  <a:srgbClr val="FF6600"/>
                </a:solidFill>
                <a:latin typeface="Arial" charset="0"/>
              </a:rPr>
              <a:t>75 t</a:t>
            </a: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 in situ, </a:t>
            </a:r>
            <a:r>
              <a:rPr lang="en-US" sz="2400" b="0" smtClean="0">
                <a:solidFill>
                  <a:srgbClr val="FF6600"/>
                </a:solidFill>
                <a:latin typeface="Arial" charset="0"/>
              </a:rPr>
              <a:t>55 t</a:t>
            </a: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 of “virtual storage” in collaboration with industrial suppliers)</a:t>
            </a:r>
          </a:p>
          <a:p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Present total helium inventory at CERN: </a:t>
            </a:r>
            <a:r>
              <a:rPr lang="en-US" sz="2400" smtClean="0">
                <a:solidFill>
                  <a:srgbClr val="FF6600"/>
                </a:solidFill>
                <a:latin typeface="Arial" charset="0"/>
              </a:rPr>
              <a:t>150 t</a:t>
            </a:r>
          </a:p>
          <a:p>
            <a:endParaRPr lang="en-US" sz="2400" b="0" smtClean="0">
              <a:solidFill>
                <a:srgbClr val="3333CC"/>
              </a:solidFill>
              <a:latin typeface="Arial" charset="0"/>
            </a:endParaRPr>
          </a:p>
          <a:p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LHC (accelerator &amp; detectors) liquid nitrogen needs for a full cool down:	</a:t>
            </a:r>
            <a:r>
              <a:rPr lang="en-US" sz="2400" smtClean="0">
                <a:solidFill>
                  <a:srgbClr val="FF6600"/>
                </a:solidFill>
                <a:latin typeface="Arial" charset="0"/>
              </a:rPr>
              <a:t>11’500 t</a:t>
            </a:r>
            <a:r>
              <a:rPr lang="en-US" sz="2400" b="0" smtClean="0">
                <a:solidFill>
                  <a:srgbClr val="FF6600"/>
                </a:solidFill>
                <a:latin typeface="Arial" charset="0"/>
              </a:rPr>
              <a:t>,</a:t>
            </a: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 completed by end of June 08</a:t>
            </a:r>
          </a:p>
          <a:p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(LHC accelerator full cool down: </a:t>
            </a:r>
            <a:r>
              <a:rPr lang="en-US" sz="2400" smtClean="0">
                <a:solidFill>
                  <a:srgbClr val="FF6600"/>
                </a:solidFill>
                <a:latin typeface="Arial" charset="0"/>
              </a:rPr>
              <a:t>10’000 ton in 33 continuous days</a:t>
            </a: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; equivalent to 500 standard transportable containers delivered by industrial suppliers)</a:t>
            </a:r>
          </a:p>
          <a:p>
            <a:endParaRPr lang="en-US" sz="2400" b="0" smtClean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400" b="0" smtClean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539750" y="1052513"/>
            <a:ext cx="7480300" cy="384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>
                <a:solidFill>
                  <a:srgbClr val="3333CC"/>
                </a:solidFill>
              </a:rPr>
              <a:t>Cryogen management (helium, nitrogen):</a:t>
            </a:r>
            <a:r>
              <a:rPr lang="en-US" b="1">
                <a:solidFill>
                  <a:schemeClr val="hlink"/>
                </a:solidFill>
              </a:rPr>
              <a:t> </a:t>
            </a:r>
            <a:r>
              <a:rPr lang="en-US">
                <a:solidFill>
                  <a:srgbClr val="FF6600"/>
                </a:solidFill>
              </a:rPr>
              <a:t>Inventory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D7E280-A842-4206-A77A-1A56B845C6CC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92275" y="188913"/>
            <a:ext cx="7272338" cy="720725"/>
          </a:xfrm>
        </p:spPr>
        <p:txBody>
          <a:bodyPr/>
          <a:lstStyle/>
          <a:p>
            <a:r>
              <a:rPr lang="en-US" smtClean="0"/>
              <a:t>Cryogen storage and distribution</a:t>
            </a:r>
          </a:p>
        </p:txBody>
      </p:sp>
      <p:graphicFrame>
        <p:nvGraphicFramePr>
          <p:cNvPr id="47108" name="Group 4"/>
          <p:cNvGraphicFramePr>
            <a:graphicFrameLocks noGrp="1"/>
          </p:cNvGraphicFramePr>
          <p:nvPr/>
        </p:nvGraphicFramePr>
        <p:xfrm>
          <a:off x="684213" y="2420938"/>
          <a:ext cx="8280400" cy="920750"/>
        </p:xfrm>
        <a:graphic>
          <a:graphicData uri="http://schemas.openxmlformats.org/drawingml/2006/table">
            <a:tbl>
              <a:tblPr/>
              <a:tblGrid>
                <a:gridCol w="3432175"/>
                <a:gridCol w="2222500"/>
                <a:gridCol w="2625725"/>
              </a:tblGrid>
              <a:tr h="503238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Gas tank capacity [m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]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250 (at 2.1 MPa)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 (at 1.5 &amp; 2.1 MPa)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Number of units at CERN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58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(58)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65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(40)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22" name="Rectangle 18"/>
          <p:cNvSpPr>
            <a:spLocks noChangeArrowheads="1"/>
          </p:cNvSpPr>
          <p:nvPr/>
        </p:nvSpPr>
        <p:spPr bwMode="auto">
          <a:xfrm>
            <a:off x="323850" y="1052513"/>
            <a:ext cx="8607425" cy="384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>
                <a:solidFill>
                  <a:srgbClr val="FF6600"/>
                </a:solidFill>
              </a:rPr>
              <a:t>Storage infrastructure (in brackets: capacity dedicated to LHC)</a:t>
            </a:r>
          </a:p>
        </p:txBody>
      </p:sp>
      <p:graphicFrame>
        <p:nvGraphicFramePr>
          <p:cNvPr id="47123" name="Group 19"/>
          <p:cNvGraphicFramePr>
            <a:graphicFrameLocks noGrp="1"/>
          </p:cNvGraphicFramePr>
          <p:nvPr/>
        </p:nvGraphicFramePr>
        <p:xfrm>
          <a:off x="684213" y="3716338"/>
          <a:ext cx="8280400" cy="914400"/>
        </p:xfrm>
        <a:graphic>
          <a:graphicData uri="http://schemas.openxmlformats.org/drawingml/2006/table">
            <a:tbl>
              <a:tblPr/>
              <a:tblGrid>
                <a:gridCol w="2555875"/>
                <a:gridCol w="1454150"/>
                <a:gridCol w="1397000"/>
                <a:gridCol w="1635125"/>
                <a:gridCol w="1238250"/>
              </a:tblGrid>
              <a:tr h="4683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Liquid tank capacity [liter]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120’000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(fixed)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25’000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(fixed)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11’000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(mobile)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6’000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(fixed)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Number of units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(2)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7226" name="Group 122"/>
          <p:cNvGraphicFramePr>
            <a:graphicFrameLocks noGrp="1"/>
          </p:cNvGraphicFramePr>
          <p:nvPr/>
        </p:nvGraphicFramePr>
        <p:xfrm>
          <a:off x="179388" y="5300663"/>
          <a:ext cx="8569325" cy="669925"/>
        </p:xfrm>
        <a:graphic>
          <a:graphicData uri="http://schemas.openxmlformats.org/drawingml/2006/table">
            <a:tbl>
              <a:tblPr/>
              <a:tblGrid>
                <a:gridCol w="2682875"/>
                <a:gridCol w="942975"/>
                <a:gridCol w="822325"/>
                <a:gridCol w="825500"/>
                <a:gridCol w="822325"/>
                <a:gridCol w="825500"/>
                <a:gridCol w="822325"/>
                <a:gridCol w="8255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Container capacity [liter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50’000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40’000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27’000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20’000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15’000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10’000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6’000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Number of units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(13)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72" name="Text Box 68"/>
          <p:cNvSpPr txBox="1">
            <a:spLocks noChangeArrowheads="1"/>
          </p:cNvSpPr>
          <p:nvPr/>
        </p:nvSpPr>
        <p:spPr bwMode="auto">
          <a:xfrm>
            <a:off x="684213" y="1916113"/>
            <a:ext cx="48450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rgbClr val="FF6600"/>
                </a:solidFill>
              </a:rPr>
              <a:t>Gas &amp; liquid helium storage capacity at CERN</a:t>
            </a:r>
          </a:p>
        </p:txBody>
      </p:sp>
      <p:sp>
        <p:nvSpPr>
          <p:cNvPr id="47173" name="Text Box 69"/>
          <p:cNvSpPr txBox="1">
            <a:spLocks noChangeArrowheads="1"/>
          </p:cNvSpPr>
          <p:nvPr/>
        </p:nvSpPr>
        <p:spPr bwMode="auto">
          <a:xfrm>
            <a:off x="684213" y="4868863"/>
            <a:ext cx="43751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solidFill>
                  <a:srgbClr val="FF6600"/>
                </a:solidFill>
              </a:rPr>
              <a:t>Liquid nitrogen storage capacity at CERN</a:t>
            </a:r>
          </a:p>
        </p:txBody>
      </p:sp>
      <p:pic>
        <p:nvPicPr>
          <p:cNvPr id="47174" name="Picture 70" descr="33Hetank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492375"/>
            <a:ext cx="10080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75" name="Picture 71" descr="DSC016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5661025"/>
            <a:ext cx="628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76" name="Picture 72" descr="DSC016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4365625"/>
            <a:ext cx="990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77" name="Picture 73" descr="DSC0165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27988" y="2781300"/>
            <a:ext cx="628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78" name="Picture 74" descr="IMAG01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84438" y="4076700"/>
            <a:ext cx="1079500" cy="809625"/>
          </a:xfrm>
          <a:prstGeom prst="rect">
            <a:avLst/>
          </a:prstGeom>
          <a:noFill/>
        </p:spPr>
      </p:pic>
      <p:pic>
        <p:nvPicPr>
          <p:cNvPr id="47179" name="Picture 75" descr="IMAG010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2852738"/>
            <a:ext cx="1079500" cy="809625"/>
          </a:xfrm>
          <a:prstGeom prst="rect">
            <a:avLst/>
          </a:prstGeom>
          <a:noFill/>
        </p:spPr>
      </p:pic>
      <p:sp>
        <p:nvSpPr>
          <p:cNvPr id="5" name="Footer Placeholder 4"/>
          <p:cNvSpPr txBox="1">
            <a:spLocks noGrp="1"/>
          </p:cNvSpPr>
          <p:nvPr/>
        </p:nvSpPr>
        <p:spPr bwMode="auto">
          <a:xfrm>
            <a:off x="323850" y="6381750"/>
            <a:ext cx="2895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1100">
                <a:solidFill>
                  <a:schemeClr val="accent2"/>
                </a:solidFill>
                <a:latin typeface="+mj-lt"/>
              </a:rPr>
              <a:t>Cryogenics Operations 2008, CERN, Geneva, Switzerland</a:t>
            </a:r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4787900" y="6381750"/>
            <a:ext cx="3921125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/>
            <a:r>
              <a:rPr lang="en-US" sz="1100">
                <a:solidFill>
                  <a:schemeClr val="accent2"/>
                </a:solidFill>
                <a:latin typeface="Verdana" pitchFamily="34" charset="0"/>
              </a:rPr>
              <a:t>L. Tavian, D. Delikaris, 22th-26th September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D35DF7-FC0F-4CE2-B1BE-44A614CCB385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19250" y="188913"/>
            <a:ext cx="7056438" cy="720725"/>
          </a:xfrm>
        </p:spPr>
        <p:txBody>
          <a:bodyPr/>
          <a:lstStyle/>
          <a:p>
            <a:r>
              <a:rPr lang="en-US" smtClean="0"/>
              <a:t>Cryogen storage and distribution</a:t>
            </a:r>
          </a:p>
        </p:txBody>
      </p:sp>
      <p:pic>
        <p:nvPicPr>
          <p:cNvPr id="5632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981075"/>
            <a:ext cx="4665663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 txBox="1">
            <a:spLocks noGrp="1"/>
          </p:cNvSpPr>
          <p:nvPr/>
        </p:nvSpPr>
        <p:spPr bwMode="auto">
          <a:xfrm>
            <a:off x="323850" y="6381750"/>
            <a:ext cx="2895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1100">
                <a:solidFill>
                  <a:schemeClr val="accent2"/>
                </a:solidFill>
                <a:latin typeface="+mj-lt"/>
              </a:rPr>
              <a:t>Cryogenics Operations 2008, CERN, Geneva, Switzerland</a:t>
            </a:r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4787900" y="6381750"/>
            <a:ext cx="3921125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/>
            <a:r>
              <a:rPr lang="en-US" sz="1100">
                <a:solidFill>
                  <a:schemeClr val="accent2"/>
                </a:solidFill>
                <a:latin typeface="Verdana" pitchFamily="34" charset="0"/>
              </a:rPr>
              <a:t>L. Tavian, D. Delikaris, 22th-26th September 2008</a:t>
            </a: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323850" y="2420938"/>
            <a:ext cx="28813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LHC helium storage</a:t>
            </a:r>
          </a:p>
          <a:p>
            <a:r>
              <a:rPr lang="en-US">
                <a:solidFill>
                  <a:srgbClr val="3333CC"/>
                </a:solidFill>
              </a:rPr>
              <a:t>&amp; </a:t>
            </a:r>
          </a:p>
          <a:p>
            <a:r>
              <a:rPr lang="en-US">
                <a:solidFill>
                  <a:srgbClr val="3333CC"/>
                </a:solidFill>
              </a:rPr>
              <a:t>distribution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137A6C-D7DA-4B1A-93B8-C2C5463473FF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19250" y="188913"/>
            <a:ext cx="7056438" cy="720725"/>
          </a:xfrm>
        </p:spPr>
        <p:txBody>
          <a:bodyPr/>
          <a:lstStyle/>
          <a:p>
            <a:r>
              <a:rPr lang="en-US" smtClean="0"/>
              <a:t>Cryogen storage and distribution</a:t>
            </a:r>
          </a:p>
        </p:txBody>
      </p:sp>
      <p:graphicFrame>
        <p:nvGraphicFramePr>
          <p:cNvPr id="48132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250825" y="973138"/>
          <a:ext cx="8642350" cy="5335587"/>
        </p:xfrm>
        <a:graphic>
          <a:graphicData uri="http://schemas.openxmlformats.org/presentationml/2006/ole">
            <p:oleObj spid="_x0000_s48132" name="Chart" r:id="rId3" imgW="8572500" imgH="6877202" progId="Excel.Chart.8">
              <p:embed/>
            </p:oleObj>
          </a:graphicData>
        </a:graphic>
      </p:graphicFrame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4787900" y="6381750"/>
            <a:ext cx="3921125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/>
            <a:r>
              <a:rPr lang="en-US" sz="1100">
                <a:solidFill>
                  <a:schemeClr val="accent2"/>
                </a:solidFill>
                <a:latin typeface="Verdana" pitchFamily="34" charset="0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 txBox="1">
            <a:spLocks noGrp="1"/>
          </p:cNvSpPr>
          <p:nvPr/>
        </p:nvSpPr>
        <p:spPr bwMode="auto">
          <a:xfrm>
            <a:off x="323850" y="6381750"/>
            <a:ext cx="2895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1100">
                <a:solidFill>
                  <a:schemeClr val="accent2"/>
                </a:solidFill>
                <a:latin typeface="+mj-lt"/>
              </a:rPr>
              <a:t>Cryogenics Operations 2008, CERN, Geneva, Switzerland</a:t>
            </a:r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BD3DD-07DC-4D86-B983-FD86700DBFCF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19250" y="188913"/>
            <a:ext cx="7056438" cy="720725"/>
          </a:xfrm>
        </p:spPr>
        <p:txBody>
          <a:bodyPr/>
          <a:lstStyle/>
          <a:p>
            <a:r>
              <a:rPr lang="en-US" smtClean="0"/>
              <a:t>Cryogen storage and distribution</a:t>
            </a:r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250825" y="1125538"/>
          <a:ext cx="8713788" cy="5040312"/>
        </p:xfrm>
        <a:graphic>
          <a:graphicData uri="http://schemas.openxmlformats.org/presentationml/2006/ole">
            <p:oleObj spid="_x0000_s49156" name="Chart" r:id="rId3" imgW="9715500" imgH="6877202" progId="Excel.Chart.8">
              <p:embed/>
            </p:oleObj>
          </a:graphicData>
        </a:graphic>
      </p:graphicFrame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4787900" y="6381750"/>
            <a:ext cx="3921125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/>
            <a:r>
              <a:rPr lang="en-US" sz="1100">
                <a:solidFill>
                  <a:schemeClr val="accent2"/>
                </a:solidFill>
                <a:latin typeface="Verdana" pitchFamily="34" charset="0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 txBox="1">
            <a:spLocks noGrp="1"/>
          </p:cNvSpPr>
          <p:nvPr/>
        </p:nvSpPr>
        <p:spPr bwMode="auto">
          <a:xfrm>
            <a:off x="323850" y="6381750"/>
            <a:ext cx="2895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1100">
                <a:solidFill>
                  <a:schemeClr val="accent2"/>
                </a:solidFill>
                <a:latin typeface="+mj-lt"/>
              </a:rPr>
              <a:t>Cryogenics Operations 2008, CERN, Geneva, Switzerland</a:t>
            </a:r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B80C3-40A9-4CCB-AB89-6DBD1AC19C5D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92275" y="188913"/>
            <a:ext cx="7056438" cy="720725"/>
          </a:xfrm>
        </p:spPr>
        <p:txBody>
          <a:bodyPr/>
          <a:lstStyle/>
          <a:p>
            <a:r>
              <a:rPr lang="en-US" sz="2400" smtClean="0"/>
              <a:t>Cryogenics operation methodology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125538"/>
            <a:ext cx="8351837" cy="511175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b="0" smtClean="0">
                <a:solidFill>
                  <a:srgbClr val="FF6600"/>
                </a:solidFill>
                <a:latin typeface="Arial" charset="0"/>
              </a:rPr>
              <a:t>Operation &amp; Maintenance (O&amp;M) of the cryogenic plants &amp; ancillary equipments at CERN:</a:t>
            </a:r>
          </a:p>
          <a:p>
            <a:pPr>
              <a:buFontTx/>
              <a:buNone/>
            </a:pPr>
            <a:endParaRPr lang="en-US" sz="2400" b="0" smtClean="0">
              <a:solidFill>
                <a:srgbClr val="FF6600"/>
              </a:solidFill>
              <a:latin typeface="Arial" charset="0"/>
            </a:endParaRPr>
          </a:p>
          <a:p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… - 1995		Under CERN’s direct responsibility</a:t>
            </a:r>
          </a:p>
          <a:p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1995 - 2009	Strategic decision to outsource the O&amp;M in the frame of a full task delegation contract by establishing partnership with specialized industrial services provider</a:t>
            </a:r>
            <a:r>
              <a:rPr lang="en-US" sz="2400" b="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including </a:t>
            </a:r>
            <a:r>
              <a:rPr lang="en-US" sz="2400" b="0" smtClean="0">
                <a:solidFill>
                  <a:srgbClr val="3333CC"/>
                </a:solidFill>
              </a:rPr>
              <a:t>performance evaluation with contractual indicators (bonus, penalties application)</a:t>
            </a:r>
            <a:endParaRPr lang="en-US" sz="2400" b="0" smtClean="0">
              <a:solidFill>
                <a:srgbClr val="3333CC"/>
              </a:solidFill>
              <a:latin typeface="Arial" charset="0"/>
            </a:endParaRPr>
          </a:p>
          <a:p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Presently, 63 collaborators (42 operators, 17 for technical support &amp; maintenance, 4 for the management team) </a:t>
            </a:r>
          </a:p>
        </p:txBody>
      </p:sp>
      <p:sp>
        <p:nvSpPr>
          <p:cNvPr id="5" name="Footer Placeholder 4"/>
          <p:cNvSpPr txBox="1">
            <a:spLocks noGrp="1"/>
          </p:cNvSpPr>
          <p:nvPr/>
        </p:nvSpPr>
        <p:spPr bwMode="auto">
          <a:xfrm>
            <a:off x="323850" y="6381750"/>
            <a:ext cx="2895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1100">
                <a:solidFill>
                  <a:schemeClr val="accent2"/>
                </a:solidFill>
                <a:latin typeface="+mj-lt"/>
              </a:rPr>
              <a:t>Cryogenics Operations 2008, CERN, Geneva, Switzerland</a:t>
            </a:r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4787900" y="6381750"/>
            <a:ext cx="3921125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/>
            <a:r>
              <a:rPr lang="en-US" sz="1100">
                <a:solidFill>
                  <a:schemeClr val="accent2"/>
                </a:solidFill>
                <a:latin typeface="Verdana" pitchFamily="34" charset="0"/>
              </a:rPr>
              <a:t>L. Tavian, D. Delikaris, 22th-26th September 2008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199F4-75CE-4CD5-AA99-AFA19AA78554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92275" y="188913"/>
            <a:ext cx="7019925" cy="720725"/>
          </a:xfrm>
        </p:spPr>
        <p:txBody>
          <a:bodyPr/>
          <a:lstStyle/>
          <a:p>
            <a:r>
              <a:rPr lang="en-US" smtClean="0"/>
              <a:t>Conclusions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052513"/>
            <a:ext cx="8569325" cy="54721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Cryogenics at CERN: </a:t>
            </a:r>
            <a:r>
              <a:rPr lang="en-US" sz="2400" b="0" smtClean="0">
                <a:solidFill>
                  <a:srgbClr val="FF6600"/>
                </a:solidFill>
                <a:latin typeface="Arial" charset="0"/>
              </a:rPr>
              <a:t>a long history</a:t>
            </a: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, since 1960’s for physics and related R&amp;D programs</a:t>
            </a:r>
          </a:p>
          <a:p>
            <a:pPr>
              <a:lnSpc>
                <a:spcPct val="90000"/>
              </a:lnSpc>
            </a:pP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Very </a:t>
            </a:r>
            <a:r>
              <a:rPr lang="en-US" sz="2400" b="0" smtClean="0">
                <a:solidFill>
                  <a:srgbClr val="FF6600"/>
                </a:solidFill>
                <a:latin typeface="Arial" charset="0"/>
              </a:rPr>
              <a:t>large spectrum</a:t>
            </a: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 of applications and range of working conditions for the refrigeration plants (capacity, temperature, geographical location) </a:t>
            </a:r>
          </a:p>
          <a:p>
            <a:pPr>
              <a:lnSpc>
                <a:spcPct val="90000"/>
              </a:lnSpc>
            </a:pP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Use of “state of the art” </a:t>
            </a:r>
            <a:r>
              <a:rPr lang="en-US" sz="2400" b="0" smtClean="0">
                <a:solidFill>
                  <a:srgbClr val="FF6600"/>
                </a:solidFill>
                <a:latin typeface="Arial" charset="0"/>
              </a:rPr>
              <a:t>industrial cryogenic equipment</a:t>
            </a: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 at the edge of the present technology (examples: 1.9 K cold compressors refrigeration units; 1200 g/s liquid helium circulators)</a:t>
            </a:r>
          </a:p>
          <a:p>
            <a:pPr>
              <a:lnSpc>
                <a:spcPct val="90000"/>
              </a:lnSpc>
            </a:pP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Very important </a:t>
            </a:r>
            <a:r>
              <a:rPr lang="en-US" sz="2400" b="0" smtClean="0">
                <a:solidFill>
                  <a:srgbClr val="FF6600"/>
                </a:solidFill>
                <a:latin typeface="Arial" charset="0"/>
              </a:rPr>
              <a:t>cryogen inventory</a:t>
            </a:r>
          </a:p>
          <a:p>
            <a:pPr>
              <a:lnSpc>
                <a:spcPct val="90000"/>
              </a:lnSpc>
            </a:pP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Cryogenic operation</a:t>
            </a:r>
            <a:r>
              <a:rPr lang="en-US" sz="2400" b="0" smtClean="0">
                <a:solidFill>
                  <a:srgbClr val="FF6600"/>
                </a:solidFill>
                <a:latin typeface="Arial" charset="0"/>
              </a:rPr>
              <a:t> reliability &amp; availability</a:t>
            </a: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 to the users: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0" smtClean="0">
                <a:solidFill>
                  <a:srgbClr val="3333CC"/>
                </a:solidFill>
                <a:latin typeface="Arial" charset="0"/>
              </a:rPr>
              <a:t>	over the last 15 years, nearly 590’000 running hours have been cumulated with a mean non availability rate of &lt; 1% depending on the application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0" smtClean="0">
                <a:latin typeface="Arial" charset="0"/>
              </a:rPr>
              <a:t> </a:t>
            </a:r>
          </a:p>
        </p:txBody>
      </p:sp>
      <p:sp>
        <p:nvSpPr>
          <p:cNvPr id="5" name="Footer Placeholder 4"/>
          <p:cNvSpPr txBox="1">
            <a:spLocks noGrp="1"/>
          </p:cNvSpPr>
          <p:nvPr/>
        </p:nvSpPr>
        <p:spPr bwMode="auto">
          <a:xfrm>
            <a:off x="323850" y="6381750"/>
            <a:ext cx="2895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1100">
                <a:solidFill>
                  <a:schemeClr val="accent2"/>
                </a:solidFill>
                <a:latin typeface="+mj-lt"/>
              </a:rPr>
              <a:t>Cryogenics Operations 2008, CERN, Geneva, Switzerland</a:t>
            </a:r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4787900" y="6381750"/>
            <a:ext cx="3921125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/>
            <a:r>
              <a:rPr lang="en-US" sz="1100">
                <a:solidFill>
                  <a:schemeClr val="accent2"/>
                </a:solidFill>
                <a:latin typeface="Verdana" pitchFamily="34" charset="0"/>
              </a:rPr>
              <a:t>L. Tavian, D. Delikaris, 22th-26th September 2008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89E1D-0FAB-4DD5-BCDE-0523F8ADDB83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716463" y="6381750"/>
            <a:ext cx="3992562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97813FB1-E588-4BB3-B8B4-AB903C7C44EB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3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pPr eaLnBrk="1" hangingPunct="1"/>
            <a:r>
              <a:rPr lang="en-US" smtClean="0"/>
              <a:t>Cryogenic history</a:t>
            </a:r>
            <a:endParaRPr lang="en-GB" smtClean="0"/>
          </a:p>
        </p:txBody>
      </p:sp>
      <p:pic>
        <p:nvPicPr>
          <p:cNvPr id="1638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000125"/>
            <a:ext cx="7870825" cy="5414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648DF-B8D8-4038-875D-720468DE8088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63713" y="188913"/>
            <a:ext cx="7056437" cy="720725"/>
          </a:xfrm>
        </p:spPr>
        <p:txBody>
          <a:bodyPr/>
          <a:lstStyle/>
          <a:p>
            <a:r>
              <a:rPr lang="en-US" smtClean="0"/>
              <a:t>CERN accelerator complex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/>
          <a:srcRect t="6114"/>
          <a:stretch>
            <a:fillRect/>
          </a:stretch>
        </p:blipFill>
        <p:spPr bwMode="auto">
          <a:xfrm>
            <a:off x="179388" y="1412875"/>
            <a:ext cx="5688012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5148263" y="6381750"/>
            <a:ext cx="3776662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defRPr/>
            </a:pPr>
            <a:r>
              <a:rPr lang="en-US" sz="1100">
                <a:solidFill>
                  <a:schemeClr val="accent2"/>
                </a:solidFill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 txBox="1">
            <a:spLocks noGrp="1"/>
          </p:cNvSpPr>
          <p:nvPr/>
        </p:nvSpPr>
        <p:spPr bwMode="auto">
          <a:xfrm>
            <a:off x="323850" y="6381750"/>
            <a:ext cx="2895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1100">
                <a:solidFill>
                  <a:schemeClr val="accent2"/>
                </a:solidFill>
                <a:latin typeface="+mj-lt"/>
              </a:rPr>
              <a:t>Cryogenics Operations 2008, CERN, Geneva, Switzerland</a:t>
            </a:r>
          </a:p>
        </p:txBody>
      </p:sp>
      <p:pic>
        <p:nvPicPr>
          <p:cNvPr id="37896" name="Picture 8" descr="LHCexperiments ring aerial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412875"/>
            <a:ext cx="2957513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F261EA-3B1C-42BF-80EA-2FAD6721EC74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US" smtClean="0"/>
              <a:t>Footprint of cryogenic plant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932363" y="6381750"/>
            <a:ext cx="3992562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954A1768-01A7-4C05-A792-E62BDFCA1252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5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81075"/>
            <a:ext cx="573722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Oval 26"/>
          <p:cNvSpPr>
            <a:spLocks noChangeArrowheads="1"/>
          </p:cNvSpPr>
          <p:nvPr/>
        </p:nvSpPr>
        <p:spPr bwMode="auto">
          <a:xfrm>
            <a:off x="7165975" y="2205038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7415" name="Oval 27"/>
          <p:cNvSpPr>
            <a:spLocks noChangeArrowheads="1"/>
          </p:cNvSpPr>
          <p:nvPr/>
        </p:nvSpPr>
        <p:spPr bwMode="auto">
          <a:xfrm>
            <a:off x="7165975" y="2786063"/>
            <a:ext cx="144463" cy="142875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7416" name="Oval 28"/>
          <p:cNvSpPr>
            <a:spLocks noChangeArrowheads="1"/>
          </p:cNvSpPr>
          <p:nvPr/>
        </p:nvSpPr>
        <p:spPr bwMode="auto">
          <a:xfrm>
            <a:off x="7165975" y="3357563"/>
            <a:ext cx="144463" cy="1428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7417" name="Oval 29"/>
          <p:cNvSpPr>
            <a:spLocks noChangeArrowheads="1"/>
          </p:cNvSpPr>
          <p:nvPr/>
        </p:nvSpPr>
        <p:spPr bwMode="auto">
          <a:xfrm>
            <a:off x="7165975" y="3857625"/>
            <a:ext cx="144463" cy="14287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7418" name="Oval 30"/>
          <p:cNvSpPr>
            <a:spLocks noChangeArrowheads="1"/>
          </p:cNvSpPr>
          <p:nvPr/>
        </p:nvSpPr>
        <p:spPr bwMode="auto">
          <a:xfrm>
            <a:off x="7165975" y="4429125"/>
            <a:ext cx="144463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7419" name="Text Box 31"/>
          <p:cNvSpPr txBox="1">
            <a:spLocks noChangeArrowheads="1"/>
          </p:cNvSpPr>
          <p:nvPr/>
        </p:nvSpPr>
        <p:spPr bwMode="auto">
          <a:xfrm>
            <a:off x="7308850" y="2101850"/>
            <a:ext cx="183515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/>
              <a:t>LHC accelerator</a:t>
            </a:r>
          </a:p>
          <a:p>
            <a:pPr eaLnBrk="0" hangingPunct="0"/>
            <a:endParaRPr lang="en-GB" sz="1800"/>
          </a:p>
          <a:p>
            <a:pPr eaLnBrk="0" hangingPunct="0"/>
            <a:r>
              <a:rPr lang="en-GB" sz="1800"/>
              <a:t>LHC detectors</a:t>
            </a:r>
          </a:p>
          <a:p>
            <a:pPr eaLnBrk="0" hangingPunct="0"/>
            <a:endParaRPr lang="en-GB" sz="1800"/>
          </a:p>
          <a:p>
            <a:pPr eaLnBrk="0" hangingPunct="0"/>
            <a:r>
              <a:rPr lang="en-GB" sz="1800"/>
              <a:t>Other detectors</a:t>
            </a:r>
          </a:p>
          <a:p>
            <a:pPr eaLnBrk="0" hangingPunct="0"/>
            <a:endParaRPr lang="en-GB" sz="1800"/>
          </a:p>
          <a:p>
            <a:pPr eaLnBrk="0" hangingPunct="0"/>
            <a:r>
              <a:rPr lang="en-GB" sz="1800"/>
              <a:t>Test areas</a:t>
            </a:r>
          </a:p>
          <a:p>
            <a:pPr eaLnBrk="0" hangingPunct="0"/>
            <a:endParaRPr lang="en-GB" sz="1800"/>
          </a:p>
          <a:p>
            <a:pPr eaLnBrk="0" hangingPunct="0"/>
            <a:r>
              <a:rPr lang="en-GB" sz="1800"/>
              <a:t>Central services</a:t>
            </a:r>
          </a:p>
          <a:p>
            <a:pPr eaLnBrk="0" hangingPunct="0"/>
            <a:endParaRPr lang="en-GB" sz="1800"/>
          </a:p>
          <a:p>
            <a:pPr eaLnBrk="0" hangingPunct="0"/>
            <a:r>
              <a:rPr lang="en-GB" sz="1800"/>
              <a:t>Standby</a:t>
            </a:r>
          </a:p>
        </p:txBody>
      </p:sp>
      <p:sp>
        <p:nvSpPr>
          <p:cNvPr id="17420" name="Oval 47"/>
          <p:cNvSpPr>
            <a:spLocks noChangeArrowheads="1"/>
          </p:cNvSpPr>
          <p:nvPr/>
        </p:nvSpPr>
        <p:spPr bwMode="auto">
          <a:xfrm>
            <a:off x="7164388" y="4941888"/>
            <a:ext cx="144462" cy="142875"/>
          </a:xfrm>
          <a:prstGeom prst="ellipse">
            <a:avLst/>
          </a:prstGeom>
          <a:solidFill>
            <a:schemeClr val="bg1"/>
          </a:solidFill>
          <a:ln w="222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F2FC3-3277-4D37-942F-0D41A39C58A3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US" smtClean="0"/>
              <a:t>Refrigeration capacity @ CERN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787900" y="6381750"/>
            <a:ext cx="3921125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448A363D-2485-4A65-AC16-E9A7C3A93BDA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6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18437" name="Picture 7"/>
          <p:cNvPicPr>
            <a:picLocks noChangeAspect="1" noChangeArrowheads="1"/>
          </p:cNvPicPr>
          <p:nvPr/>
        </p:nvPicPr>
        <p:blipFill>
          <a:blip r:embed="rId2"/>
          <a:srcRect l="7697" t="15910" r="9467" b="11447"/>
          <a:stretch>
            <a:fillRect/>
          </a:stretch>
        </p:blipFill>
        <p:spPr bwMode="auto">
          <a:xfrm>
            <a:off x="179388" y="981075"/>
            <a:ext cx="87852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660AF7-94C1-47BE-8616-E06B98D71385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US" smtClean="0"/>
              <a:t>Overall refrigeration capacity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932363" y="6381750"/>
            <a:ext cx="3776662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2FC2B623-36E3-4255-8440-8414094A2365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7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graphicFrame>
        <p:nvGraphicFramePr>
          <p:cNvPr id="19493" name="Group 37"/>
          <p:cNvGraphicFramePr>
            <a:graphicFrameLocks noGrp="1"/>
          </p:cNvGraphicFramePr>
          <p:nvPr/>
        </p:nvGraphicFramePr>
        <p:xfrm>
          <a:off x="1524000" y="1209675"/>
          <a:ext cx="6096000" cy="3475038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 level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Overall installed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capacity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# of plants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80 K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5 MW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4.5 K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164 kW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23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20 K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60 W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1.8 K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19.6 kW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9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300 mK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350 mW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</a:tr>
            </a:tbl>
          </a:graphicData>
        </a:graphic>
      </p:graphicFrame>
      <p:sp>
        <p:nvSpPr>
          <p:cNvPr id="19491" name="TextBox 8"/>
          <p:cNvSpPr txBox="1">
            <a:spLocks noChangeArrowheads="1"/>
          </p:cNvSpPr>
          <p:nvPr/>
        </p:nvSpPr>
        <p:spPr bwMode="auto">
          <a:xfrm>
            <a:off x="611188" y="4941888"/>
            <a:ext cx="79930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3333CC"/>
                </a:solidFill>
              </a:rPr>
              <a:t>Plants &amp; ancillary equipment to be operated continuously with respect to CERN’s scientific program</a:t>
            </a:r>
            <a:endParaRPr lang="en-GB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A1C86-30A8-40A7-AEEE-E8181D6495D2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LHC accelerator in the tunnel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787900" y="6381750"/>
            <a:ext cx="3921125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7320D2F1-C58B-4C05-8C4B-02B0E44CD0B8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8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96975"/>
            <a:ext cx="5072062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 descr="LHC in tunn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196975"/>
            <a:ext cx="3694113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 Box 9"/>
          <p:cNvSpPr txBox="1">
            <a:spLocks noChangeArrowheads="1"/>
          </p:cNvSpPr>
          <p:nvPr/>
        </p:nvSpPr>
        <p:spPr bwMode="auto">
          <a:xfrm>
            <a:off x="0" y="4652963"/>
            <a:ext cx="54578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6600"/>
                </a:solidFill>
              </a:rPr>
              <a:t>36’000 ton</a:t>
            </a:r>
            <a:r>
              <a:rPr lang="en-US">
                <a:solidFill>
                  <a:srgbClr val="3333CC"/>
                </a:solidFill>
              </a:rPr>
              <a:t> of cold mass </a:t>
            </a:r>
          </a:p>
          <a:p>
            <a:pPr eaLnBrk="0" hangingPunct="0"/>
            <a:r>
              <a:rPr lang="en-US">
                <a:solidFill>
                  <a:srgbClr val="3333CC"/>
                </a:solidFill>
              </a:rPr>
              <a:t>(superconducting magnets) distributed </a:t>
            </a:r>
          </a:p>
          <a:p>
            <a:pPr eaLnBrk="0" hangingPunct="0"/>
            <a:r>
              <a:rPr lang="en-US">
                <a:solidFill>
                  <a:srgbClr val="3333CC"/>
                </a:solidFill>
              </a:rPr>
              <a:t>over 26.7 km of the underground</a:t>
            </a:r>
          </a:p>
          <a:p>
            <a:pPr eaLnBrk="0" hangingPunct="0"/>
            <a:r>
              <a:rPr lang="en-US">
                <a:solidFill>
                  <a:srgbClr val="3333CC"/>
                </a:solidFill>
              </a:rPr>
              <a:t>accelerator to be cooled at 1.9 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3A661-F609-4732-835B-737F14B555C0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752600" y="142875"/>
            <a:ext cx="7177088" cy="720725"/>
          </a:xfrm>
        </p:spPr>
        <p:txBody>
          <a:bodyPr/>
          <a:lstStyle/>
          <a:p>
            <a:r>
              <a:rPr lang="en-GB" smtClean="0"/>
              <a:t>LHC Accelerator Cryogenics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787900" y="6381750"/>
            <a:ext cx="3921125" cy="3048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L. Tavian, D. Delikaris, 22th-26th 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Cryogenics Operations 2008, CERN, Geneva, Switzerland</a:t>
            </a:r>
            <a:endParaRPr lang="en-US">
              <a:latin typeface="+mj-lt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3581400" y="638175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fld id="{071C5AFC-9569-4992-842C-6ACD0C92E68F}" type="slidenum">
              <a:rPr lang="en-US" sz="1100">
                <a:solidFill>
                  <a:schemeClr val="accent2"/>
                </a:solidFill>
                <a:latin typeface="+mj-lt"/>
              </a:rPr>
              <a:pPr algn="ctr" eaLnBrk="0" hangingPunct="0">
                <a:defRPr/>
              </a:pPr>
              <a:t>9</a:t>
            </a:fld>
            <a:endParaRPr lang="en-US" sz="110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1509" name="Picture 3" descr="WC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981075"/>
            <a:ext cx="4081462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2" descr="AL Coldbo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716338"/>
            <a:ext cx="4000500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" descr="Linde cold box"/>
          <p:cNvPicPr>
            <a:picLocks noChangeAspect="1" noChangeArrowheads="1"/>
          </p:cNvPicPr>
          <p:nvPr/>
        </p:nvPicPr>
        <p:blipFill>
          <a:blip r:embed="rId4"/>
          <a:srcRect l="7021" r="12286"/>
          <a:stretch>
            <a:fillRect/>
          </a:stretch>
        </p:blipFill>
        <p:spPr bwMode="auto">
          <a:xfrm>
            <a:off x="4572000" y="3716338"/>
            <a:ext cx="4103688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76200" y="1412875"/>
            <a:ext cx="410051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3333CC"/>
                </a:solidFill>
              </a:rPr>
              <a:t>18 kW @ 4.5 K units</a:t>
            </a:r>
          </a:p>
          <a:p>
            <a:pPr algn="ctr"/>
            <a:endParaRPr lang="en-US">
              <a:solidFill>
                <a:srgbClr val="3333CC"/>
              </a:solidFill>
            </a:endParaRPr>
          </a:p>
          <a:p>
            <a:pPr algn="ctr"/>
            <a:r>
              <a:rPr lang="en-US">
                <a:solidFill>
                  <a:srgbClr val="3333CC"/>
                </a:solidFill>
              </a:rPr>
              <a:t>Typical</a:t>
            </a:r>
          </a:p>
          <a:p>
            <a:pPr algn="ctr"/>
            <a:r>
              <a:rPr lang="en-US">
                <a:solidFill>
                  <a:srgbClr val="3333CC"/>
                </a:solidFill>
              </a:rPr>
              <a:t>Helium Compressors station </a:t>
            </a:r>
          </a:p>
          <a:p>
            <a:pPr algn="ctr"/>
            <a:r>
              <a:rPr lang="en-US">
                <a:solidFill>
                  <a:srgbClr val="3333CC"/>
                </a:solidFill>
              </a:rPr>
              <a:t>&amp;</a:t>
            </a:r>
          </a:p>
          <a:p>
            <a:pPr algn="ctr"/>
            <a:r>
              <a:rPr lang="en-US">
                <a:solidFill>
                  <a:srgbClr val="3333CC"/>
                </a:solidFill>
              </a:rPr>
              <a:t>Cold Boxes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2_template">
  <a:themeElements>
    <a:clrScheme name="Presentation_2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tion_2_template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2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2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2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2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2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2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2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</TotalTime>
  <Words>1215</Words>
  <Application>Microsoft PowerPoint</Application>
  <PresentationFormat>On-screen Show (4:3)</PresentationFormat>
  <Paragraphs>276</Paragraphs>
  <Slides>29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Verdana</vt:lpstr>
      <vt:lpstr>Tahoma</vt:lpstr>
      <vt:lpstr>Times New Roman</vt:lpstr>
      <vt:lpstr>Monotype Sorts</vt:lpstr>
      <vt:lpstr>Presentation_2_template</vt:lpstr>
      <vt:lpstr>Presentation_2_template</vt:lpstr>
      <vt:lpstr>Presentation_2_template</vt:lpstr>
      <vt:lpstr>Microsoft Office Excel Chart</vt:lpstr>
      <vt:lpstr>CRYOGENICS OPERATIONS 2008  CERN, Geneva, Switzerland</vt:lpstr>
      <vt:lpstr>Content</vt:lpstr>
      <vt:lpstr>Cryogenic history</vt:lpstr>
      <vt:lpstr>CERN accelerator complex</vt:lpstr>
      <vt:lpstr>Footprint of cryogenic plant</vt:lpstr>
      <vt:lpstr>Refrigeration capacity @ CERN</vt:lpstr>
      <vt:lpstr>Overall refrigeration capacity</vt:lpstr>
      <vt:lpstr>LHC accelerator in the tunnel</vt:lpstr>
      <vt:lpstr>LHC Accelerator Cryogenics</vt:lpstr>
      <vt:lpstr>LHC Accelerator Cryogenics</vt:lpstr>
      <vt:lpstr>LHC Accelerator Cryogenics</vt:lpstr>
      <vt:lpstr>ATLAS &amp; CMS LHC Detectors</vt:lpstr>
      <vt:lpstr>ATLAS Detector Cryogenics (LHC)</vt:lpstr>
      <vt:lpstr>CMS Detector Cryogenics (LHC)</vt:lpstr>
      <vt:lpstr>NA58 Compass Detector (SPS)</vt:lpstr>
      <vt:lpstr>NA61, NA62 Detectors (SPS)</vt:lpstr>
      <vt:lpstr>CAST Detector</vt:lpstr>
      <vt:lpstr>Test Facilities for ATLAS &amp; CMS (SPS)</vt:lpstr>
      <vt:lpstr>Test facilities &amp; general services</vt:lpstr>
      <vt:lpstr>SM18 Test benches (LHC magnets)</vt:lpstr>
      <vt:lpstr>Test facilities &amp; general services</vt:lpstr>
      <vt:lpstr>Test facilities &amp; general services Cryogenic Laboratory (Cryolab)</vt:lpstr>
      <vt:lpstr>Cryogen storage and distribution</vt:lpstr>
      <vt:lpstr>Cryogen storage and distribution</vt:lpstr>
      <vt:lpstr>Cryogen storage and distribution</vt:lpstr>
      <vt:lpstr>Cryogen storage and distribution</vt:lpstr>
      <vt:lpstr>Cryogen storage and distribution</vt:lpstr>
      <vt:lpstr>Cryogenics operation methodology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riddone</dc:creator>
  <cp:lastModifiedBy>dimitri</cp:lastModifiedBy>
  <cp:revision>146</cp:revision>
  <cp:lastPrinted>2001-12-12T16:39:45Z</cp:lastPrinted>
  <dcterms:created xsi:type="dcterms:W3CDTF">2006-07-05T19:18:08Z</dcterms:created>
  <dcterms:modified xsi:type="dcterms:W3CDTF">2008-09-22T21:39:33Z</dcterms:modified>
</cp:coreProperties>
</file>