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A311"/>
    <a:srgbClr val="00BD9D"/>
    <a:srgbClr val="3A75C4"/>
    <a:srgbClr val="5BBF21"/>
    <a:srgbClr val="1E1C7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263" autoAdjust="0"/>
    <p:restoredTop sz="94658" autoAdjust="0"/>
  </p:normalViewPr>
  <p:slideViewPr>
    <p:cSldViewPr snapToObjects="1">
      <p:cViewPr>
        <p:scale>
          <a:sx n="78" d="100"/>
          <a:sy n="78" d="100"/>
        </p:scale>
        <p:origin x="-1788" y="-2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Muokkaa tekstin perustyylejä napsauttamalla</a:t>
            </a:r>
          </a:p>
          <a:p>
            <a:pPr lvl="1"/>
            <a:r>
              <a:rPr lang="en-US" noProof="0" smtClean="0"/>
              <a:t>toinen taso</a:t>
            </a:r>
          </a:p>
          <a:p>
            <a:pPr lvl="2"/>
            <a:r>
              <a:rPr lang="en-US" noProof="0" smtClean="0"/>
              <a:t>kolmas taso</a:t>
            </a:r>
          </a:p>
          <a:p>
            <a:pPr lvl="3"/>
            <a:r>
              <a:rPr lang="en-US" noProof="0" smtClean="0"/>
              <a:t>neljäs taso</a:t>
            </a:r>
          </a:p>
          <a:p>
            <a:pPr lvl="4"/>
            <a:r>
              <a:rPr lang="en-US" noProof="0" smtClean="0"/>
              <a:t>viides taso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5347688-1A77-4971-9CC9-09D024EEB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47" descr="xkansi_tk_matemaa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2098675"/>
            <a:ext cx="5410200" cy="1143000"/>
          </a:xfrm>
        </p:spPr>
        <p:txBody>
          <a:bodyPr/>
          <a:lstStyle>
            <a:lvl1pPr>
              <a:defRPr>
                <a:solidFill>
                  <a:srgbClr val="1E1C77"/>
                </a:solidFill>
              </a:defRPr>
            </a:lvl1pPr>
          </a:lstStyle>
          <a:p>
            <a:r>
              <a:rPr lang="en-US"/>
              <a:t>Muokkaa otsikon perustyyliä napsauttamalla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568700"/>
            <a:ext cx="5410200" cy="13843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Muokkaa alaotsikon perustyyliä napsauttamalla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3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01.01.2006</a:t>
            </a:r>
          </a:p>
        </p:txBody>
      </p:sp>
      <p:sp>
        <p:nvSpPr>
          <p:cNvPr id="5" name="Rectangle 103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Osaston tai henkilön nimi, esityksen nimi</a:t>
            </a:r>
          </a:p>
        </p:txBody>
      </p:sp>
      <p:sp>
        <p:nvSpPr>
          <p:cNvPr id="6" name="Rectangle 104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AFA9F5-488C-4A0E-ADA6-DA6BFE7B2B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152400"/>
            <a:ext cx="175260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28800" y="152400"/>
            <a:ext cx="510540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3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01.01.2006</a:t>
            </a:r>
          </a:p>
        </p:txBody>
      </p:sp>
      <p:sp>
        <p:nvSpPr>
          <p:cNvPr id="5" name="Rectangle 103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Osaston tai henkilön nimi, esityksen nimi</a:t>
            </a:r>
          </a:p>
        </p:txBody>
      </p:sp>
      <p:sp>
        <p:nvSpPr>
          <p:cNvPr id="6" name="Rectangle 104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29EC23-44BB-4EDE-961C-E3FEDF859C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52400"/>
            <a:ext cx="7010400" cy="11160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828800" y="1600200"/>
            <a:ext cx="34290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0200" y="1600200"/>
            <a:ext cx="34290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3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01.01.2006</a:t>
            </a:r>
          </a:p>
        </p:txBody>
      </p:sp>
      <p:sp>
        <p:nvSpPr>
          <p:cNvPr id="6" name="Rectangle 103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Osaston tai henkilön nimi, esityksen nimi</a:t>
            </a:r>
          </a:p>
        </p:txBody>
      </p:sp>
      <p:sp>
        <p:nvSpPr>
          <p:cNvPr id="7" name="Rectangle 104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DA1F6A-089F-4265-86F1-365F76D923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3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01.01.2006</a:t>
            </a:r>
          </a:p>
        </p:txBody>
      </p:sp>
      <p:sp>
        <p:nvSpPr>
          <p:cNvPr id="5" name="Rectangle 103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Osaston tai henkilön nimi, esityksen nimi</a:t>
            </a:r>
          </a:p>
        </p:txBody>
      </p:sp>
      <p:sp>
        <p:nvSpPr>
          <p:cNvPr id="6" name="Rectangle 104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15949D-C637-4D2E-92CB-6602C12091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3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01.01.2006</a:t>
            </a:r>
          </a:p>
        </p:txBody>
      </p:sp>
      <p:sp>
        <p:nvSpPr>
          <p:cNvPr id="5" name="Rectangle 103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Osaston tai henkilön nimi, esityksen nimi</a:t>
            </a:r>
          </a:p>
        </p:txBody>
      </p:sp>
      <p:sp>
        <p:nvSpPr>
          <p:cNvPr id="6" name="Rectangle 104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71B239-FC2F-4133-AE62-EDF26B7EBA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8800" y="1600200"/>
            <a:ext cx="3429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0200" y="1600200"/>
            <a:ext cx="3429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3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01.01.2006</a:t>
            </a:r>
          </a:p>
        </p:txBody>
      </p:sp>
      <p:sp>
        <p:nvSpPr>
          <p:cNvPr id="6" name="Rectangle 103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Osaston tai henkilön nimi, esityksen nimi</a:t>
            </a:r>
          </a:p>
        </p:txBody>
      </p:sp>
      <p:sp>
        <p:nvSpPr>
          <p:cNvPr id="7" name="Rectangle 104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8F099F-C4B9-4447-8229-BE1FD6E292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03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01.01.2006</a:t>
            </a:r>
          </a:p>
        </p:txBody>
      </p:sp>
      <p:sp>
        <p:nvSpPr>
          <p:cNvPr id="8" name="Rectangle 103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Osaston tai henkilön nimi, esityksen nimi</a:t>
            </a:r>
          </a:p>
        </p:txBody>
      </p:sp>
      <p:sp>
        <p:nvSpPr>
          <p:cNvPr id="9" name="Rectangle 104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AE26DF-559D-42D2-B4D2-2192ED9F2B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3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01.01.2006</a:t>
            </a:r>
          </a:p>
        </p:txBody>
      </p:sp>
      <p:sp>
        <p:nvSpPr>
          <p:cNvPr id="4" name="Rectangle 103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Osaston tai henkilön nimi, esityksen nimi</a:t>
            </a:r>
          </a:p>
        </p:txBody>
      </p:sp>
      <p:sp>
        <p:nvSpPr>
          <p:cNvPr id="5" name="Rectangle 104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49CC5B-90F9-451B-B6CA-C6F216AC3E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3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01.01.2006</a:t>
            </a:r>
          </a:p>
        </p:txBody>
      </p:sp>
      <p:sp>
        <p:nvSpPr>
          <p:cNvPr id="3" name="Rectangle 103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Osaston tai henkilön nimi, esityksen nimi</a:t>
            </a:r>
          </a:p>
        </p:txBody>
      </p:sp>
      <p:sp>
        <p:nvSpPr>
          <p:cNvPr id="4" name="Rectangle 104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1DED24-9C22-4190-81FE-21B5A513EC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3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01.01.2006</a:t>
            </a:r>
          </a:p>
        </p:txBody>
      </p:sp>
      <p:sp>
        <p:nvSpPr>
          <p:cNvPr id="6" name="Rectangle 103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Osaston tai henkilön nimi, esityksen nimi</a:t>
            </a:r>
          </a:p>
        </p:txBody>
      </p:sp>
      <p:sp>
        <p:nvSpPr>
          <p:cNvPr id="7" name="Rectangle 104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2150D0-1268-4DEA-BBF9-C6028D0AE6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3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01.01.2006</a:t>
            </a:r>
          </a:p>
        </p:txBody>
      </p:sp>
      <p:sp>
        <p:nvSpPr>
          <p:cNvPr id="6" name="Rectangle 103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Osaston tai henkilön nimi, esityksen nimi</a:t>
            </a:r>
          </a:p>
        </p:txBody>
      </p:sp>
      <p:sp>
        <p:nvSpPr>
          <p:cNvPr id="7" name="Rectangle 104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0D206B-6EC9-4A8F-8916-105A50D1EC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28800" y="152400"/>
            <a:ext cx="7010400" cy="111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Muokkaa otsikon perustyyliä napsauttamalla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28800" y="1600200"/>
            <a:ext cx="70104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Muokkaa tekstin perustyylejä napsauttamalla</a:t>
            </a:r>
          </a:p>
          <a:p>
            <a:pPr lvl="1"/>
            <a:r>
              <a:rPr lang="en-US" smtClean="0"/>
              <a:t>toinen taso</a:t>
            </a:r>
          </a:p>
          <a:p>
            <a:pPr lvl="2"/>
            <a:r>
              <a:rPr lang="en-US" smtClean="0"/>
              <a:t>kolmas taso</a:t>
            </a:r>
          </a:p>
          <a:p>
            <a:pPr lvl="3"/>
            <a:r>
              <a:rPr lang="en-US" smtClean="0"/>
              <a:t>neljäs taso</a:t>
            </a:r>
          </a:p>
          <a:p>
            <a:pPr lvl="4"/>
            <a:r>
              <a:rPr lang="en-US" smtClean="0"/>
              <a:t>viides taso</a:t>
            </a:r>
          </a:p>
        </p:txBody>
      </p:sp>
      <p:pic>
        <p:nvPicPr>
          <p:cNvPr id="1028" name="Picture 1037" descr="rgb-vaaka-logo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52425" y="477838"/>
            <a:ext cx="723900" cy="69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10" name="Rectangle 103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86588" y="6597650"/>
            <a:ext cx="1330325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01.01.2006</a:t>
            </a:r>
          </a:p>
        </p:txBody>
      </p:sp>
      <p:sp>
        <p:nvSpPr>
          <p:cNvPr id="4111" name="Rectangle 103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4213" y="6597650"/>
            <a:ext cx="6264275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Osaston tai henkilön nimi, esityksen nimi</a:t>
            </a:r>
          </a:p>
        </p:txBody>
      </p:sp>
      <p:sp>
        <p:nvSpPr>
          <p:cNvPr id="4112" name="Rectangle 104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16913" y="6597650"/>
            <a:ext cx="503237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pPr>
              <a:defRPr/>
            </a:pPr>
            <a:fld id="{DE4BF714-1332-4EA2-A88F-1D4A98C27F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896" r:id="rId2"/>
    <p:sldLayoutId id="2147483897" r:id="rId3"/>
    <p:sldLayoutId id="2147483898" r:id="rId4"/>
    <p:sldLayoutId id="2147483899" r:id="rId5"/>
    <p:sldLayoutId id="2147483900" r:id="rId6"/>
    <p:sldLayoutId id="2147483901" r:id="rId7"/>
    <p:sldLayoutId id="2147483902" r:id="rId8"/>
    <p:sldLayoutId id="2147483903" r:id="rId9"/>
    <p:sldLayoutId id="2147483904" r:id="rId10"/>
    <p:sldLayoutId id="2147483905" r:id="rId11"/>
    <p:sldLayoutId id="2147483906" r:id="rId12"/>
  </p:sldLayoutIdLst>
  <p:hf hdr="0"/>
  <p:txStyles>
    <p:titleStyle>
      <a:lvl1pPr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457200"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282575" indent="-282575"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buClr>
          <a:srgbClr val="FCA311"/>
        </a:buClr>
        <a:buSzPct val="110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190500"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buClr>
          <a:srgbClr val="FCA311"/>
        </a:buClr>
        <a:buSzPct val="80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2pPr>
      <a:lvl3pPr marL="1050925" indent="-190500"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buClr>
          <a:srgbClr val="FCA311"/>
        </a:buClr>
        <a:buChar char="-"/>
        <a:defRPr>
          <a:solidFill>
            <a:schemeClr val="tx1"/>
          </a:solidFill>
          <a:latin typeface="+mn-lt"/>
        </a:defRPr>
      </a:lvl3pPr>
      <a:lvl4pPr marL="1622425" indent="-152400"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buClr>
          <a:srgbClr val="FCA311"/>
        </a:buClr>
        <a:buChar char="-"/>
        <a:defRPr>
          <a:solidFill>
            <a:schemeClr val="tx1"/>
          </a:solidFill>
          <a:latin typeface="+mn-lt"/>
        </a:defRPr>
      </a:lvl4pPr>
      <a:lvl5pPr marL="2095500" indent="-190500"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buClr>
          <a:srgbClr val="FCA311"/>
        </a:buClr>
        <a:buChar char="-"/>
        <a:defRPr>
          <a:solidFill>
            <a:schemeClr val="tx1"/>
          </a:solidFill>
          <a:latin typeface="+mn-lt"/>
        </a:defRPr>
      </a:lvl5pPr>
      <a:lvl6pPr marL="2552700" indent="-190500"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buClr>
          <a:srgbClr val="FCA311"/>
        </a:buClr>
        <a:buChar char="-"/>
        <a:defRPr>
          <a:solidFill>
            <a:schemeClr val="tx1"/>
          </a:solidFill>
          <a:latin typeface="+mn-lt"/>
        </a:defRPr>
      </a:lvl6pPr>
      <a:lvl7pPr marL="3009900" indent="-190500"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buClr>
          <a:srgbClr val="FCA311"/>
        </a:buClr>
        <a:buChar char="-"/>
        <a:defRPr>
          <a:solidFill>
            <a:schemeClr val="tx1"/>
          </a:solidFill>
          <a:latin typeface="+mn-lt"/>
        </a:defRPr>
      </a:lvl7pPr>
      <a:lvl8pPr marL="3467100" indent="-190500"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buClr>
          <a:srgbClr val="FCA311"/>
        </a:buClr>
        <a:buChar char="-"/>
        <a:defRPr>
          <a:solidFill>
            <a:schemeClr val="tx1"/>
          </a:solidFill>
          <a:latin typeface="+mn-lt"/>
        </a:defRPr>
      </a:lvl8pPr>
      <a:lvl9pPr marL="3924300" indent="-190500"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buClr>
          <a:srgbClr val="FCA311"/>
        </a:buClr>
        <a:buChar char="-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tiff"/><Relationship Id="rId3" Type="http://schemas.openxmlformats.org/officeDocument/2006/relationships/image" Target="../media/image4.tiff"/><Relationship Id="rId7" Type="http://schemas.openxmlformats.org/officeDocument/2006/relationships/image" Target="../media/image8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tiff"/><Relationship Id="rId5" Type="http://schemas.openxmlformats.org/officeDocument/2006/relationships/image" Target="../media/image6.tiff"/><Relationship Id="rId10" Type="http://schemas.openxmlformats.org/officeDocument/2006/relationships/image" Target="../media/image11.tiff"/><Relationship Id="rId4" Type="http://schemas.openxmlformats.org/officeDocument/2006/relationships/image" Target="../media/image5.tiff"/><Relationship Id="rId9" Type="http://schemas.openxmlformats.org/officeDocument/2006/relationships/image" Target="../media/image10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2078038"/>
            <a:ext cx="5410200" cy="1143000"/>
          </a:xfrm>
        </p:spPr>
        <p:txBody>
          <a:bodyPr/>
          <a:lstStyle/>
          <a:p>
            <a:r>
              <a:rPr lang="en-US" dirty="0" smtClean="0"/>
              <a:t>Statistics of </a:t>
            </a:r>
            <a:r>
              <a:rPr lang="en-US" dirty="0" smtClean="0"/>
              <a:t>Angles </a:t>
            </a:r>
            <a:r>
              <a:rPr lang="en-US" dirty="0" smtClean="0"/>
              <a:t>in SEM images of </a:t>
            </a:r>
            <a:r>
              <a:rPr lang="en-US" dirty="0" smtClean="0"/>
              <a:t>Breakdown Sites</a:t>
            </a:r>
            <a:endParaRPr lang="en-US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895725"/>
            <a:ext cx="5732463" cy="957263"/>
          </a:xfrm>
        </p:spPr>
        <p:txBody>
          <a:bodyPr/>
          <a:lstStyle/>
          <a:p>
            <a:r>
              <a:rPr lang="fi-FI" dirty="0" smtClean="0"/>
              <a:t>27.8.2013</a:t>
            </a:r>
            <a:r>
              <a:rPr lang="fi-FI" dirty="0" smtClean="0"/>
              <a:t/>
            </a:r>
            <a:br>
              <a:rPr lang="fi-FI" dirty="0" smtClean="0"/>
            </a:br>
            <a:r>
              <a:rPr lang="fi-FI" dirty="0" smtClean="0"/>
              <a:t>Anders Korsbäck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Statistics of Angles in SEM images of Breakdown Sites</a:t>
            </a:r>
            <a:endParaRPr lang="fi-FI" dirty="0" smtClean="0"/>
          </a:p>
        </p:txBody>
      </p:sp>
      <p:sp>
        <p:nvSpPr>
          <p:cNvPr id="4099" name="Text Placeholder 2"/>
          <p:cNvSpPr>
            <a:spLocks noGrp="1"/>
          </p:cNvSpPr>
          <p:nvPr>
            <p:ph type="body" sz="half" idx="1"/>
          </p:nvPr>
        </p:nvSpPr>
        <p:spPr>
          <a:xfrm>
            <a:off x="1828800" y="1600200"/>
            <a:ext cx="6488113" cy="4997450"/>
          </a:xfrm>
        </p:spPr>
        <p:txBody>
          <a:bodyPr/>
          <a:lstStyle/>
          <a:p>
            <a:r>
              <a:rPr lang="fi-FI" sz="1800" dirty="0" smtClean="0"/>
              <a:t>Method for fitting polygons to areas between lines (wormlike features) developed to better deal with low-quality images</a:t>
            </a:r>
          </a:p>
          <a:p>
            <a:endParaRPr lang="fi-FI" sz="1800" dirty="0" smtClean="0"/>
          </a:p>
          <a:p>
            <a:r>
              <a:rPr lang="fi-FI" sz="1800" dirty="0" smtClean="0"/>
              <a:t>New issues discovered when code used on new image data, were solved</a:t>
            </a:r>
          </a:p>
          <a:p>
            <a:endParaRPr lang="fi-FI" sz="1800" dirty="0" smtClean="0"/>
          </a:p>
          <a:p>
            <a:r>
              <a:rPr lang="fi-FI" sz="1800" dirty="0" smtClean="0"/>
              <a:t>Code was run on 15 SEM images taken by Patrick Alknes in 2010. Areas of size less than 100 pixels were excluded</a:t>
            </a:r>
            <a:endParaRPr lang="fi-FI" sz="18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27.08.2013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Anders </a:t>
            </a:r>
            <a:r>
              <a:rPr lang="en-US" dirty="0" err="1" smtClean="0"/>
              <a:t>Korsbäck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8834D3-F2EA-45BD-B78D-3760C9C1979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27.08.2013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Anders </a:t>
            </a:r>
            <a:r>
              <a:rPr lang="en-US" dirty="0" err="1" smtClean="0"/>
              <a:t>Korsbäck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8834D3-F2EA-45BD-B78D-3760C9C1979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8" name="Picture 7" descr="worms01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367071" cy="2252387"/>
          </a:xfrm>
          <a:prstGeom prst="rect">
            <a:avLst/>
          </a:prstGeom>
        </p:spPr>
      </p:pic>
      <p:pic>
        <p:nvPicPr>
          <p:cNvPr id="9" name="Picture 8" descr="worms02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7071" y="-1"/>
            <a:ext cx="3371995" cy="2252387"/>
          </a:xfrm>
          <a:prstGeom prst="rect">
            <a:avLst/>
          </a:prstGeom>
        </p:spPr>
      </p:pic>
      <p:pic>
        <p:nvPicPr>
          <p:cNvPr id="10" name="Picture 9" descr="worms03.t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5546" y="2479663"/>
            <a:ext cx="3401361" cy="2272003"/>
          </a:xfrm>
          <a:prstGeom prst="rect">
            <a:avLst/>
          </a:prstGeom>
        </p:spPr>
      </p:pic>
      <p:pic>
        <p:nvPicPr>
          <p:cNvPr id="11" name="Picture 10" descr="worms10.t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01361" y="2252387"/>
            <a:ext cx="3396397" cy="2272004"/>
          </a:xfrm>
          <a:prstGeom prst="rect">
            <a:avLst/>
          </a:prstGeom>
        </p:spPr>
      </p:pic>
      <p:pic>
        <p:nvPicPr>
          <p:cNvPr id="14" name="Picture 13" descr="worms15.t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39066" y="1"/>
            <a:ext cx="3699583" cy="2479662"/>
          </a:xfrm>
          <a:prstGeom prst="rect">
            <a:avLst/>
          </a:prstGeom>
        </p:spPr>
      </p:pic>
      <p:pic>
        <p:nvPicPr>
          <p:cNvPr id="15" name="Picture 14" descr="worms11.t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18509" y="4524391"/>
            <a:ext cx="3487037" cy="2336043"/>
          </a:xfrm>
          <a:prstGeom prst="rect">
            <a:avLst/>
          </a:prstGeom>
        </p:spPr>
      </p:pic>
      <p:pic>
        <p:nvPicPr>
          <p:cNvPr id="16" name="Picture 15" descr="worms13.t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1327657" y="2252387"/>
            <a:ext cx="4729018" cy="3168073"/>
          </a:xfrm>
          <a:prstGeom prst="rect">
            <a:avLst/>
          </a:prstGeom>
        </p:spPr>
      </p:pic>
      <p:pic>
        <p:nvPicPr>
          <p:cNvPr id="12" name="Picture 11" descr="worms12.ti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3692361"/>
            <a:ext cx="2618509" cy="3168073"/>
          </a:xfrm>
          <a:prstGeom prst="rect">
            <a:avLst/>
          </a:prstGeom>
        </p:spPr>
      </p:pic>
      <p:sp>
        <p:nvSpPr>
          <p:cNvPr id="4099" name="Text Placeholder 2"/>
          <p:cNvSpPr>
            <a:spLocks noGrp="1"/>
          </p:cNvSpPr>
          <p:nvPr>
            <p:ph type="body" sz="half" idx="1"/>
          </p:nvPr>
        </p:nvSpPr>
        <p:spPr>
          <a:xfrm>
            <a:off x="2162142" y="5962682"/>
            <a:ext cx="6488113" cy="831818"/>
          </a:xfrm>
        </p:spPr>
        <p:txBody>
          <a:bodyPr/>
          <a:lstStyle/>
          <a:p>
            <a:pPr>
              <a:buNone/>
            </a:pPr>
            <a:r>
              <a:rPr lang="fi-FI" sz="1400" dirty="0" smtClean="0"/>
              <a:t>Samples of SEM images the code was run on</a:t>
            </a:r>
            <a:endParaRPr lang="fi-FI" sz="1400" dirty="0" smtClean="0"/>
          </a:p>
        </p:txBody>
      </p:sp>
      <p:pic>
        <p:nvPicPr>
          <p:cNvPr id="17" name="Picture 16" descr="worms05.tif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05546" y="4751666"/>
            <a:ext cx="4729018" cy="31680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1828800" y="292042"/>
            <a:ext cx="7010400" cy="650914"/>
          </a:xfrm>
        </p:spPr>
        <p:txBody>
          <a:bodyPr/>
          <a:lstStyle/>
          <a:p>
            <a:r>
              <a:rPr lang="fi-FI" dirty="0" smtClean="0"/>
              <a:t>Statistics for entire data set</a:t>
            </a:r>
            <a:endParaRPr lang="fi-FI" dirty="0" smtClean="0"/>
          </a:p>
        </p:txBody>
      </p:sp>
      <p:sp>
        <p:nvSpPr>
          <p:cNvPr id="4099" name="Text Placeholder 2"/>
          <p:cNvSpPr>
            <a:spLocks noGrp="1"/>
          </p:cNvSpPr>
          <p:nvPr>
            <p:ph type="body" sz="half" idx="1"/>
          </p:nvPr>
        </p:nvSpPr>
        <p:spPr>
          <a:xfrm>
            <a:off x="517525" y="1049336"/>
            <a:ext cx="8321675" cy="1028684"/>
          </a:xfrm>
        </p:spPr>
        <p:txBody>
          <a:bodyPr/>
          <a:lstStyle/>
          <a:p>
            <a:pPr>
              <a:buNone/>
            </a:pPr>
            <a:r>
              <a:rPr lang="fi-FI" sz="1400" dirty="0" smtClean="0"/>
              <a:t>	Histograms of angle distribution for different bin widths, fit 3rd degree polynomial as ”background estimate”, with 2</a:t>
            </a:r>
            <a:r>
              <a:rPr lang="el-GR" sz="1400" dirty="0" smtClean="0"/>
              <a:t>σ</a:t>
            </a:r>
            <a:r>
              <a:rPr lang="fi-FI" sz="1400" dirty="0" smtClean="0"/>
              <a:t> (95%) confidence bounds:</a:t>
            </a:r>
            <a:endParaRPr lang="fi-FI" sz="14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27.08.2013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Anders </a:t>
            </a:r>
            <a:r>
              <a:rPr lang="en-US" dirty="0" err="1" smtClean="0"/>
              <a:t>Korsbäck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8834D3-F2EA-45BD-B78D-3760C9C19792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8475" y="1858941"/>
            <a:ext cx="4073525" cy="2451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01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858941"/>
            <a:ext cx="4073525" cy="2451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015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8475" y="4081324"/>
            <a:ext cx="4073525" cy="2451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016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4049720"/>
            <a:ext cx="4073525" cy="2451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Original image revisited</a:t>
            </a:r>
            <a:endParaRPr lang="fi-FI" dirty="0" smtClean="0"/>
          </a:p>
        </p:txBody>
      </p:sp>
      <p:sp>
        <p:nvSpPr>
          <p:cNvPr id="4099" name="Text Placeholder 2"/>
          <p:cNvSpPr>
            <a:spLocks noGrp="1"/>
          </p:cNvSpPr>
          <p:nvPr>
            <p:ph type="body" sz="half" idx="1"/>
          </p:nvPr>
        </p:nvSpPr>
        <p:spPr>
          <a:xfrm>
            <a:off x="847674" y="1722831"/>
            <a:ext cx="3340092" cy="1906802"/>
          </a:xfrm>
        </p:spPr>
        <p:txBody>
          <a:bodyPr/>
          <a:lstStyle/>
          <a:p>
            <a:r>
              <a:rPr lang="fi-FI" sz="1400" dirty="0" smtClean="0"/>
              <a:t>In light of negative result for entire dataset, latest version of the code was re-run on original image that sparked the investigation. Corresponding histograms:</a:t>
            </a:r>
            <a:endParaRPr lang="fi-FI" sz="14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27.08.2013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Anders </a:t>
            </a:r>
            <a:r>
              <a:rPr lang="en-US" dirty="0" err="1" smtClean="0"/>
              <a:t>Korsbäck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8834D3-F2EA-45BD-B78D-3760C9C1979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8" name="Picture 7" descr="Picture1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10956" y="1412659"/>
            <a:ext cx="3305957" cy="2216974"/>
          </a:xfrm>
          <a:prstGeom prst="rect">
            <a:avLst/>
          </a:prstGeom>
        </p:spPr>
      </p:pic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140" y="3721104"/>
            <a:ext cx="4192593" cy="2522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41889" y="3721104"/>
            <a:ext cx="4192593" cy="2522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1E1C77"/>
      </a:dk2>
      <a:lt2>
        <a:srgbClr val="8C8A87"/>
      </a:lt2>
      <a:accent1>
        <a:srgbClr val="1E1C77"/>
      </a:accent1>
      <a:accent2>
        <a:srgbClr val="009E60"/>
      </a:accent2>
      <a:accent3>
        <a:srgbClr val="FFFFFF"/>
      </a:accent3>
      <a:accent4>
        <a:srgbClr val="000000"/>
      </a:accent4>
      <a:accent5>
        <a:srgbClr val="ABABBD"/>
      </a:accent5>
      <a:accent6>
        <a:srgbClr val="008F56"/>
      </a:accent6>
      <a:hlink>
        <a:srgbClr val="FCA311"/>
      </a:hlink>
      <a:folHlink>
        <a:srgbClr val="5E68C4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2149</TotalTime>
  <Words>134</Words>
  <Application>Microsoft Office PowerPoint</Application>
  <PresentationFormat>On-screen Show (4:3)</PresentationFormat>
  <Paragraphs>25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Statistics of Angles in SEM images of Breakdown Sites</vt:lpstr>
      <vt:lpstr>Statistics of Angles in SEM images of Breakdown Sites</vt:lpstr>
      <vt:lpstr>Slide 3</vt:lpstr>
      <vt:lpstr>Statistics for entire data set</vt:lpstr>
      <vt:lpstr>Original image revisited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 dian otsikkoa</dc:title>
  <dc:creator>Anders</dc:creator>
  <cp:lastModifiedBy>Anders Korsbäck</cp:lastModifiedBy>
  <cp:revision>196</cp:revision>
  <cp:lastPrinted>2003-08-18T12:35:25Z</cp:lastPrinted>
  <dcterms:created xsi:type="dcterms:W3CDTF">2003-08-13T09:52:38Z</dcterms:created>
  <dcterms:modified xsi:type="dcterms:W3CDTF">2013-08-27T00:15:11Z</dcterms:modified>
</cp:coreProperties>
</file>