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420" r:id="rId3"/>
    <p:sldId id="425" r:id="rId4"/>
    <p:sldId id="426" r:id="rId5"/>
    <p:sldId id="417" r:id="rId6"/>
    <p:sldId id="422" r:id="rId7"/>
    <p:sldId id="42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0"/>
    <a:srgbClr val="BF0000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23" autoAdjust="0"/>
  </p:normalViewPr>
  <p:slideViewPr>
    <p:cSldViewPr snapToGrid="0" snapToObjects="1">
      <p:cViewPr>
        <p:scale>
          <a:sx n="68" d="100"/>
          <a:sy n="68" d="100"/>
        </p:scale>
        <p:origin x="-94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1269-E494-A04B-8EC9-0C31270C051A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95EF-4D7B-484E-8174-A64DFC5E5AB8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3BBB-205C-724C-A578-5D828DFF56E5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7"/>
            <a:ext cx="9144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9144000" cy="6110378"/>
          </a:xfrm>
        </p:spPr>
        <p:txBody>
          <a:bodyPr/>
          <a:lstStyle>
            <a:lvl1pPr marL="274320" indent="-274320">
              <a:spcBef>
                <a:spcPts val="15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300"/>
              </a:spcBef>
              <a:defRPr sz="18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7E6C-A242-6748-AAF0-8A2159291F71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33DA-142A-3B43-9C60-5FCB08D375C4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68106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9C79-DCCB-BB4C-87B5-ABC70F7BDC70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749-290E-9444-85A1-E646A2E2F152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A68-D8EC-724F-8CC6-14B99D6DE03A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302E-6DA2-E549-ADC4-5C9EE9A7CFFE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040A-9F22-5543-8759-913355D4C5C8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587"/>
            <a:ext cx="82296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47622"/>
            <a:ext cx="82296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48BC7-2C8F-7C4A-88AB-BA5EF4C5EB5E}" type="datetime1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 smtClean="0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L-LHC-ECFA-PGChairs@cern.ch" TargetMode="External"/><Relationship Id="rId2" Type="http://schemas.openxmlformats.org/officeDocument/2006/relationships/hyperlink" Target="mailto:HL-LHC_ECFAWorkshop_SC@cern.ch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conferenceDisplay.py?confId=252045" TargetMode="External"/><Relationship Id="rId5" Type="http://schemas.openxmlformats.org/officeDocument/2006/relationships/image" Target="../media/image1.jpeg"/><Relationship Id="rId4" Type="http://schemas.openxmlformats.org/officeDocument/2006/relationships/hyperlink" Target="mailto:PGMembers-HL-LHC-ECFA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ECFA/ECFAHiLumiLHC" TargetMode="External"/><Relationship Id="rId2" Type="http://schemas.openxmlformats.org/officeDocument/2006/relationships/hyperlink" Target="http://indico.cern.ch/conferenceOtherViews.py?view=standard&amp;confId=25204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conferenceOtherViews.py?view=standard&amp;confId=252045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53132" y="2753150"/>
            <a:ext cx="69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95906" y="207464"/>
            <a:ext cx="8864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ECFA </a:t>
            </a:r>
            <a:r>
              <a:rPr lang="en-US" sz="2800" dirty="0">
                <a:solidFill>
                  <a:srgbClr val="000000"/>
                </a:solidFill>
              </a:rPr>
              <a:t>HL-LHC Experiments </a:t>
            </a:r>
            <a:r>
              <a:rPr lang="en-US" sz="2800" dirty="0" smtClean="0">
                <a:solidFill>
                  <a:srgbClr val="000000"/>
                </a:solidFill>
              </a:rPr>
              <a:t>Workshop Aix-les-</a:t>
            </a:r>
            <a:r>
              <a:rPr lang="en-US" sz="2800" dirty="0" err="1" smtClean="0">
                <a:solidFill>
                  <a:srgbClr val="000000"/>
                </a:solidFill>
              </a:rPr>
              <a:t>Bains</a:t>
            </a:r>
            <a:r>
              <a:rPr lang="en-US" sz="2800" dirty="0" smtClean="0">
                <a:solidFill>
                  <a:srgbClr val="000000"/>
                </a:solidFill>
              </a:rPr>
              <a:t> Oct. 1-3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Contardo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Allport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 3</a:t>
            </a:r>
            <a:r>
              <a:rPr 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September </a:t>
            </a:r>
          </a:p>
          <a:p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ECFA </a:t>
            </a:r>
            <a:r>
              <a:rPr lang="en-GB" sz="2800" dirty="0">
                <a:solidFill>
                  <a:schemeClr val="tx2">
                    <a:lumMod val="75000"/>
                  </a:schemeClr>
                </a:solidFill>
              </a:rPr>
              <a:t>steering committee and preparatory group 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meeting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806" y="2187750"/>
            <a:ext cx="6834943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Steering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ommittee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the workshop (* Chairs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0"/>
            <a:endParaRPr lang="en-US" sz="11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ALICE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P.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Giubellino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SP), H.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Wessels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(Deputy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en-US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ATLAS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Allport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 (Upgrades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.), D. Charlton (SP),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B.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 Girolamo (Tech.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CMS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Ball  (Tech.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.), D.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Contardo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(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Upgrades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.),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J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Incandela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(SP)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LHCb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P.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Campana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(SP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), B.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Schmidt (Deputy SP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0"/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Sergio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Bertolucci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(CERN Dir. Research), Manfred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Krammer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(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ECFA Chair), Peter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Jenni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(ATLAS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Michelangelo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Mangano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(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LPCC)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Steve Myers (Dir. Accelerators)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Jim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Virdee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(CMS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endParaRPr lang="en-GB" sz="1200" dirty="0" smtClean="0">
              <a:solidFill>
                <a:srgbClr val="000090"/>
              </a:solidFill>
            </a:endParaRPr>
          </a:p>
          <a:p>
            <a:r>
              <a:rPr lang="en-GB" dirty="0" smtClean="0">
                <a:solidFill>
                  <a:srgbClr val="000090"/>
                </a:solidFill>
              </a:rPr>
              <a:t>E-mail </a:t>
            </a:r>
            <a:r>
              <a:rPr lang="en-GB" dirty="0">
                <a:solidFill>
                  <a:srgbClr val="000090"/>
                </a:solidFill>
              </a:rPr>
              <a:t>list of the workshop SC:  </a:t>
            </a:r>
            <a:r>
              <a:rPr lang="en-GB" dirty="0">
                <a:solidFill>
                  <a:srgbClr val="000090"/>
                </a:solidFill>
                <a:hlinkClick r:id="rId2"/>
              </a:rPr>
              <a:t>HL-LHC_ECFAWorkshop_SC@cern.ch</a:t>
            </a:r>
            <a:r>
              <a:rPr lang="en-GB" dirty="0">
                <a:solidFill>
                  <a:srgbClr val="000090"/>
                </a:solidFill>
              </a:rPr>
              <a:t> </a:t>
            </a:r>
            <a:endParaRPr lang="en-GB" dirty="0" smtClean="0">
              <a:solidFill>
                <a:srgbClr val="000090"/>
              </a:solidFill>
            </a:endParaRPr>
          </a:p>
          <a:p>
            <a:r>
              <a:rPr lang="en-GB" dirty="0" smtClean="0">
                <a:solidFill>
                  <a:srgbClr val="000090"/>
                </a:solidFill>
              </a:rPr>
              <a:t>E-</a:t>
            </a:r>
            <a:r>
              <a:rPr lang="en-GB" dirty="0">
                <a:solidFill>
                  <a:srgbClr val="000090"/>
                </a:solidFill>
              </a:rPr>
              <a:t>mail list of the PG chairs: </a:t>
            </a:r>
            <a:r>
              <a:rPr lang="en-GB" dirty="0">
                <a:solidFill>
                  <a:srgbClr val="000090"/>
                </a:solidFill>
                <a:hlinkClick r:id="rId3"/>
              </a:rPr>
              <a:t>HL-LHC-ECFA-PGChairs@</a:t>
            </a:r>
            <a:r>
              <a:rPr lang="en-GB" dirty="0" smtClean="0">
                <a:solidFill>
                  <a:srgbClr val="000090"/>
                </a:solidFill>
                <a:hlinkClick r:id="rId3"/>
              </a:rPr>
              <a:t>cern.ch</a:t>
            </a:r>
            <a:endParaRPr lang="en-GB" dirty="0" smtClean="0">
              <a:solidFill>
                <a:srgbClr val="000090"/>
              </a:solidFill>
            </a:endParaRPr>
          </a:p>
          <a:p>
            <a:r>
              <a:rPr lang="en-GB" dirty="0">
                <a:solidFill>
                  <a:srgbClr val="000090"/>
                </a:solidFill>
              </a:rPr>
              <a:t>E-mail list of the PG members:  </a:t>
            </a:r>
            <a:r>
              <a:rPr lang="en-GB" dirty="0">
                <a:solidFill>
                  <a:srgbClr val="000090"/>
                </a:solidFill>
                <a:hlinkClick r:id="rId4"/>
              </a:rPr>
              <a:t>PGMembers-HL-LHC-ECFA@cern.ch</a:t>
            </a:r>
            <a:r>
              <a:rPr lang="en-GB" dirty="0">
                <a:solidFill>
                  <a:srgbClr val="000090"/>
                </a:solidFill>
              </a:rPr>
              <a:t> </a:t>
            </a: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t="6477" r="317" b="5554"/>
          <a:stretch>
            <a:fillRect/>
          </a:stretch>
        </p:blipFill>
        <p:spPr bwMode="auto">
          <a:xfrm>
            <a:off x="5948656" y="2146455"/>
            <a:ext cx="2854381" cy="372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459022" y="776821"/>
            <a:ext cx="6070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7" tIns="45709" rIns="91417" bIns="45709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b="1" dirty="0">
                <a:solidFill>
                  <a:srgbClr val="008000"/>
                </a:solidFill>
                <a:hlinkClick r:id="rId6"/>
              </a:rPr>
              <a:t>https://indico.cern.ch/conferenceDisplay.py?confId=252045</a:t>
            </a:r>
            <a:r>
              <a:rPr lang="en-GB" b="1" dirty="0">
                <a:solidFill>
                  <a:srgbClr val="008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Goals and topics for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8474" y="956644"/>
            <a:ext cx="875772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</a:rPr>
              <a:t>The </a:t>
            </a:r>
            <a:r>
              <a:rPr lang="en-GB" sz="2000" dirty="0" smtClean="0">
                <a:solidFill>
                  <a:srgbClr val="000090"/>
                </a:solidFill>
              </a:rPr>
              <a:t>ECFA HL</a:t>
            </a:r>
            <a:r>
              <a:rPr lang="en-GB" sz="2000" dirty="0">
                <a:solidFill>
                  <a:srgbClr val="000090"/>
                </a:solidFill>
              </a:rPr>
              <a:t>-LHC </a:t>
            </a:r>
            <a:r>
              <a:rPr lang="en-GB" sz="2000" dirty="0" smtClean="0">
                <a:solidFill>
                  <a:srgbClr val="000090"/>
                </a:solidFill>
              </a:rPr>
              <a:t>Experiments Workshop is a </a:t>
            </a:r>
            <a:r>
              <a:rPr lang="en-GB" sz="2000" dirty="0">
                <a:solidFill>
                  <a:srgbClr val="000090"/>
                </a:solidFill>
              </a:rPr>
              <a:t>meeting </a:t>
            </a:r>
            <a:r>
              <a:rPr lang="en-GB" sz="2000" dirty="0" smtClean="0">
                <a:solidFill>
                  <a:srgbClr val="000090"/>
                </a:solidFill>
              </a:rPr>
              <a:t>of the ALICE</a:t>
            </a:r>
            <a:r>
              <a:rPr lang="en-GB" sz="2000" dirty="0">
                <a:solidFill>
                  <a:srgbClr val="000090"/>
                </a:solidFill>
              </a:rPr>
              <a:t>, ATLAS, CMS and </a:t>
            </a:r>
            <a:r>
              <a:rPr lang="en-GB" sz="2000" dirty="0" err="1" smtClean="0">
                <a:solidFill>
                  <a:srgbClr val="000090"/>
                </a:solidFill>
              </a:rPr>
              <a:t>LHCb</a:t>
            </a: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collaborations </a:t>
            </a:r>
            <a:r>
              <a:rPr lang="en-GB" sz="2000" b="1" dirty="0" smtClean="0">
                <a:solidFill>
                  <a:srgbClr val="000090"/>
                </a:solidFill>
              </a:rPr>
              <a:t>to develop a common </a:t>
            </a:r>
            <a:r>
              <a:rPr lang="en-GB" sz="2000" b="1" dirty="0">
                <a:solidFill>
                  <a:srgbClr val="000090"/>
                </a:solidFill>
              </a:rPr>
              <a:t>approach </a:t>
            </a:r>
            <a:r>
              <a:rPr lang="en-GB" sz="2000" b="1" dirty="0" smtClean="0">
                <a:solidFill>
                  <a:srgbClr val="000090"/>
                </a:solidFill>
              </a:rPr>
              <a:t>to the HL-LHC program and </a:t>
            </a:r>
            <a:r>
              <a:rPr lang="en-GB" sz="2000" b="1" dirty="0">
                <a:solidFill>
                  <a:srgbClr val="000090"/>
                </a:solidFill>
              </a:rPr>
              <a:t>to identify </a:t>
            </a:r>
            <a:r>
              <a:rPr lang="en-GB" sz="2000" b="1" dirty="0" smtClean="0">
                <a:solidFill>
                  <a:srgbClr val="000090"/>
                </a:solidFill>
              </a:rPr>
              <a:t>synergies </a:t>
            </a:r>
            <a:r>
              <a:rPr lang="en-GB" sz="2000" b="1" dirty="0">
                <a:solidFill>
                  <a:srgbClr val="000090"/>
                </a:solidFill>
              </a:rPr>
              <a:t>and </a:t>
            </a:r>
            <a:r>
              <a:rPr lang="en-GB" sz="2000" b="1" dirty="0" smtClean="0">
                <a:solidFill>
                  <a:srgbClr val="000090"/>
                </a:solidFill>
              </a:rPr>
              <a:t>possible </a:t>
            </a:r>
            <a:r>
              <a:rPr lang="en-GB" sz="2000" b="1" dirty="0">
                <a:solidFill>
                  <a:srgbClr val="000090"/>
                </a:solidFill>
              </a:rPr>
              <a:t>effort to collaborate in areas of common </a:t>
            </a:r>
            <a:r>
              <a:rPr lang="en-GB" sz="2000" b="1" dirty="0" smtClean="0">
                <a:solidFill>
                  <a:srgbClr val="000090"/>
                </a:solidFill>
              </a:rPr>
              <a:t>interest</a:t>
            </a:r>
          </a:p>
          <a:p>
            <a:pPr marL="342900" indent="-342900">
              <a:buFont typeface="Courier New"/>
              <a:buChar char="o"/>
            </a:pPr>
            <a:endParaRPr lang="en-GB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It addresses Physics goals, Detector Upgrade requirements and subsequent Technology R&amp;Ds. </a:t>
            </a:r>
            <a:r>
              <a:rPr lang="en-GB" sz="2000" dirty="0">
                <a:solidFill>
                  <a:srgbClr val="000090"/>
                </a:solidFill>
              </a:rPr>
              <a:t>T</a:t>
            </a:r>
            <a:r>
              <a:rPr lang="en-GB" sz="2000" dirty="0" smtClean="0">
                <a:solidFill>
                  <a:srgbClr val="000090"/>
                </a:solidFill>
              </a:rPr>
              <a:t>he following areas have identified for discussion: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>
                <a:solidFill>
                  <a:srgbClr val="BF0000"/>
                </a:solidFill>
              </a:rPr>
              <a:t>Physics </a:t>
            </a:r>
            <a:r>
              <a:rPr lang="en-US" dirty="0">
                <a:solidFill>
                  <a:srgbClr val="BF0000"/>
                </a:solidFill>
              </a:rPr>
              <a:t>goals, theoretical developments and performance reach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Tracking devices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 err="1">
                <a:solidFill>
                  <a:srgbClr val="BF0000"/>
                </a:solidFill>
              </a:rPr>
              <a:t>Calorimetry</a:t>
            </a:r>
            <a:r>
              <a:rPr lang="en-US" dirty="0">
                <a:solidFill>
                  <a:srgbClr val="BF0000"/>
                </a:solidFill>
              </a:rPr>
              <a:t>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 err="1">
                <a:solidFill>
                  <a:srgbClr val="BF0000"/>
                </a:solidFill>
              </a:rPr>
              <a:t>Muon</a:t>
            </a:r>
            <a:r>
              <a:rPr lang="en-US" dirty="0">
                <a:solidFill>
                  <a:srgbClr val="BF0000"/>
                </a:solidFill>
              </a:rPr>
              <a:t> systems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Trigger/DAQ/Offline/Computing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GB" dirty="0">
                <a:solidFill>
                  <a:srgbClr val="BF0000"/>
                </a:solidFill>
              </a:rPr>
              <a:t>Electronics and read-out systems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Long Shutdown constraints and radiation and activation effects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Accelerator and Experiment </a:t>
            </a:r>
            <a:r>
              <a:rPr lang="en-US" dirty="0" smtClean="0">
                <a:solidFill>
                  <a:srgbClr val="BF0000"/>
                </a:solidFill>
              </a:rPr>
              <a:t>interface</a:t>
            </a:r>
          </a:p>
          <a:p>
            <a:pPr marL="742950" lvl="1" indent="-285750">
              <a:buFont typeface="Lucida Grande"/>
              <a:buChar char="-"/>
            </a:pPr>
            <a:endParaRPr lang="en-US" dirty="0">
              <a:solidFill>
                <a:srgbClr val="B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The Preparatory Groups were </a:t>
            </a:r>
            <a:r>
              <a:rPr lang="en-GB" sz="2000" dirty="0">
                <a:solidFill>
                  <a:srgbClr val="000090"/>
                </a:solidFill>
              </a:rPr>
              <a:t>formed to identify the key topics to be discussed </a:t>
            </a:r>
            <a:r>
              <a:rPr lang="en-GB" sz="2000" dirty="0" smtClean="0">
                <a:solidFill>
                  <a:srgbClr val="000090"/>
                </a:solidFill>
              </a:rPr>
              <a:t>in each area and </a:t>
            </a:r>
            <a:r>
              <a:rPr lang="en-GB" sz="2000" dirty="0">
                <a:solidFill>
                  <a:srgbClr val="000090"/>
                </a:solidFill>
              </a:rPr>
              <a:t>to organize the </a:t>
            </a:r>
            <a:r>
              <a:rPr lang="en-GB" sz="2000" dirty="0" smtClean="0">
                <a:solidFill>
                  <a:srgbClr val="000090"/>
                </a:solidFill>
              </a:rPr>
              <a:t>sessions in </a:t>
            </a:r>
            <a:r>
              <a:rPr lang="en-GB" sz="2000" dirty="0">
                <a:solidFill>
                  <a:srgbClr val="000090"/>
                </a:solidFill>
              </a:rPr>
              <a:t>the workshop. </a:t>
            </a:r>
            <a:r>
              <a:rPr lang="en-GB" sz="2000" dirty="0" smtClean="0">
                <a:solidFill>
                  <a:srgbClr val="000090"/>
                </a:solidFill>
              </a:rPr>
              <a:t>Each has </a:t>
            </a:r>
            <a:r>
              <a:rPr lang="en-GB" sz="2000" dirty="0">
                <a:solidFill>
                  <a:srgbClr val="000090"/>
                </a:solidFill>
              </a:rPr>
              <a:t>two chairs from ATLAS and CMS - and also 2 theorists for the Physics </a:t>
            </a:r>
            <a:r>
              <a:rPr lang="en-GB" sz="2000" dirty="0" smtClean="0">
                <a:solidFill>
                  <a:srgbClr val="000090"/>
                </a:solidFill>
              </a:rPr>
              <a:t>PG</a:t>
            </a:r>
            <a:endParaRPr lang="en-GB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5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topics to be addressed at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9" y="791050"/>
            <a:ext cx="904695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Courier New" pitchFamily="49" charset="0"/>
              <a:buChar char="o"/>
            </a:pPr>
            <a:r>
              <a:rPr lang="en-US" dirty="0">
                <a:solidFill>
                  <a:srgbClr val="000090"/>
                </a:solidFill>
              </a:rPr>
              <a:t> T</a:t>
            </a:r>
            <a:r>
              <a:rPr lang="en-US" dirty="0" smtClean="0">
                <a:solidFill>
                  <a:srgbClr val="000090"/>
                </a:solidFill>
              </a:rPr>
              <a:t>he workshop agenda (see below and following page) can be found </a:t>
            </a:r>
            <a:r>
              <a:rPr lang="en-US" dirty="0">
                <a:solidFill>
                  <a:srgbClr val="000090"/>
                </a:solidFill>
              </a:rPr>
              <a:t>at </a:t>
            </a:r>
            <a:r>
              <a:rPr lang="en-US" dirty="0">
                <a:solidFill>
                  <a:srgbClr val="00009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000090"/>
                </a:solidFill>
                <a:hlinkClick r:id="rId2"/>
              </a:rPr>
              <a:t>indico.cern.ch/conferenceOtherViews.py?view=standard&amp;confId=252045</a:t>
            </a:r>
            <a:r>
              <a:rPr lang="en-US" dirty="0" smtClean="0">
                <a:solidFill>
                  <a:srgbClr val="000090"/>
                </a:solidFill>
              </a:rPr>
              <a:t> and further details are at </a:t>
            </a:r>
            <a:r>
              <a:rPr lang="en-US" dirty="0">
                <a:solidFill>
                  <a:srgbClr val="000090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rgbClr val="000090"/>
                </a:solidFill>
                <a:hlinkClick r:id="rId3"/>
              </a:rPr>
              <a:t>twiki.cern.ch/twiki/bin/view/ECFA/ECFAHiLumiLHC</a:t>
            </a:r>
            <a:endParaRPr lang="en-US" dirty="0" smtClean="0">
              <a:solidFill>
                <a:srgbClr val="000090"/>
              </a:solidFill>
            </a:endParaRPr>
          </a:p>
          <a:p>
            <a:pPr>
              <a:buClr>
                <a:srgbClr val="FF0000"/>
              </a:buClr>
              <a:defRPr/>
            </a:pPr>
            <a:endParaRPr lang="en-GB" sz="2000" b="1" dirty="0" smtClean="0">
              <a:solidFill>
                <a:srgbClr val="000090"/>
              </a:solidFill>
            </a:endParaRPr>
          </a:p>
          <a:p>
            <a:pPr marL="342900" indent="-342900">
              <a:buClr>
                <a:srgbClr val="FF0000"/>
              </a:buClr>
              <a:buFont typeface="Courier New" pitchFamily="49" charset="0"/>
              <a:buChar char="o"/>
              <a:defRPr/>
            </a:pPr>
            <a:r>
              <a:rPr lang="en-GB" dirty="0" smtClean="0">
                <a:solidFill>
                  <a:srgbClr val="000090"/>
                </a:solidFill>
              </a:rPr>
              <a:t>Remember one outcome of </a:t>
            </a:r>
            <a:r>
              <a:rPr lang="en-GB" dirty="0">
                <a:solidFill>
                  <a:srgbClr val="000090"/>
                </a:solidFill>
              </a:rPr>
              <a:t>the Workshop </a:t>
            </a:r>
            <a:r>
              <a:rPr lang="en-GB" dirty="0" smtClean="0">
                <a:solidFill>
                  <a:srgbClr val="000090"/>
                </a:solidFill>
              </a:rPr>
              <a:t>is to </a:t>
            </a:r>
            <a:r>
              <a:rPr lang="en-GB" dirty="0">
                <a:solidFill>
                  <a:srgbClr val="000090"/>
                </a:solidFill>
              </a:rPr>
              <a:t>produce a short report, based on the </a:t>
            </a:r>
            <a:r>
              <a:rPr lang="en-GB" dirty="0" smtClean="0">
                <a:solidFill>
                  <a:srgbClr val="000090"/>
                </a:solidFill>
              </a:rPr>
              <a:t>discussion, </a:t>
            </a:r>
            <a:r>
              <a:rPr lang="en-GB" dirty="0">
                <a:solidFill>
                  <a:srgbClr val="000090"/>
                </a:solidFill>
              </a:rPr>
              <a:t>to present to the Plenary ECFA meeting of 21st and 22nd November, and to specifically identify areas for further joint HL-LHC </a:t>
            </a:r>
            <a:r>
              <a:rPr lang="en-GB" dirty="0" smtClean="0">
                <a:solidFill>
                  <a:srgbClr val="000090"/>
                </a:solidFill>
              </a:rPr>
              <a:t>workshops.</a:t>
            </a:r>
          </a:p>
          <a:p>
            <a:pPr>
              <a:buClr>
                <a:srgbClr val="FF0000"/>
              </a:buClr>
              <a:defRPr/>
            </a:pPr>
            <a:r>
              <a:rPr lang="en-US" dirty="0" smtClean="0">
                <a:solidFill>
                  <a:srgbClr val="FF0000"/>
                </a:solidFill>
              </a:rPr>
              <a:t>        → </a:t>
            </a:r>
            <a:r>
              <a:rPr lang="en-US" b="1" dirty="0" smtClean="0">
                <a:solidFill>
                  <a:srgbClr val="000090"/>
                </a:solidFill>
              </a:rPr>
              <a:t>Status of PGs with </a:t>
            </a:r>
            <a:r>
              <a:rPr lang="en-US" b="1" dirty="0" smtClean="0">
                <a:solidFill>
                  <a:srgbClr val="000090"/>
                </a:solidFill>
              </a:rPr>
              <a:t>respect to this is </a:t>
            </a:r>
            <a:r>
              <a:rPr lang="en-US" b="1" dirty="0" smtClean="0">
                <a:solidFill>
                  <a:srgbClr val="000090"/>
                </a:solidFill>
              </a:rPr>
              <a:t>the main focus of </a:t>
            </a:r>
            <a:r>
              <a:rPr lang="en-US" b="1" dirty="0" smtClean="0">
                <a:solidFill>
                  <a:srgbClr val="000090"/>
                </a:solidFill>
              </a:rPr>
              <a:t>today’s </a:t>
            </a:r>
            <a:r>
              <a:rPr lang="en-US" b="1" dirty="0" smtClean="0">
                <a:solidFill>
                  <a:srgbClr val="000090"/>
                </a:solidFill>
              </a:rPr>
              <a:t>meeting</a:t>
            </a:r>
            <a:endParaRPr lang="en-GB" dirty="0" smtClean="0">
              <a:solidFill>
                <a:srgbClr val="000090"/>
              </a:solidFill>
            </a:endParaRPr>
          </a:p>
          <a:p>
            <a:pPr marL="342900" indent="-342900">
              <a:buClr>
                <a:srgbClr val="FF0000"/>
              </a:buClr>
              <a:buFont typeface="Courier New" pitchFamily="49" charset="0"/>
              <a:buChar char="o"/>
              <a:defRPr/>
            </a:pPr>
            <a:endParaRPr lang="en-GB" dirty="0" smtClean="0">
              <a:solidFill>
                <a:srgbClr val="000090"/>
              </a:solidFill>
            </a:endParaRPr>
          </a:p>
          <a:p>
            <a:pPr marL="342900" indent="-342900">
              <a:buClr>
                <a:srgbClr val="FF0000"/>
              </a:buClr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000090"/>
                </a:solidFill>
              </a:rPr>
              <a:t>The </a:t>
            </a:r>
            <a:r>
              <a:rPr lang="en-US" dirty="0">
                <a:solidFill>
                  <a:srgbClr val="000090"/>
                </a:solidFill>
              </a:rPr>
              <a:t>final afternoon is dedicated to </a:t>
            </a:r>
            <a:r>
              <a:rPr lang="en-US" dirty="0" smtClean="0">
                <a:solidFill>
                  <a:srgbClr val="000090"/>
                </a:solidFill>
              </a:rPr>
              <a:t>the next </a:t>
            </a:r>
            <a:r>
              <a:rPr lang="en-US" dirty="0">
                <a:solidFill>
                  <a:srgbClr val="000090"/>
                </a:solidFill>
              </a:rPr>
              <a:t>steps including </a:t>
            </a:r>
            <a:r>
              <a:rPr lang="en-US" dirty="0" smtClean="0">
                <a:solidFill>
                  <a:srgbClr val="000090"/>
                </a:solidFill>
              </a:rPr>
              <a:t>this discussion of possible future </a:t>
            </a:r>
            <a:r>
              <a:rPr lang="en-US" dirty="0">
                <a:solidFill>
                  <a:srgbClr val="000090"/>
                </a:solidFill>
              </a:rPr>
              <a:t>workshops </a:t>
            </a:r>
            <a:r>
              <a:rPr lang="en-US" dirty="0" smtClean="0">
                <a:solidFill>
                  <a:srgbClr val="000090"/>
                </a:solidFill>
              </a:rPr>
              <a:t>(and whether </a:t>
            </a:r>
            <a:r>
              <a:rPr lang="en-US" dirty="0">
                <a:solidFill>
                  <a:srgbClr val="000090"/>
                </a:solidFill>
              </a:rPr>
              <a:t>dedicated topics </a:t>
            </a:r>
            <a:r>
              <a:rPr lang="en-US" dirty="0" smtClean="0">
                <a:solidFill>
                  <a:srgbClr val="000090"/>
                </a:solidFill>
              </a:rPr>
              <a:t>and/or </a:t>
            </a:r>
            <a:r>
              <a:rPr lang="en-US" dirty="0">
                <a:solidFill>
                  <a:srgbClr val="000090"/>
                </a:solidFill>
              </a:rPr>
              <a:t>general </a:t>
            </a:r>
            <a:r>
              <a:rPr lang="en-US" dirty="0" smtClean="0">
                <a:solidFill>
                  <a:srgbClr val="000090"/>
                </a:solidFill>
              </a:rPr>
              <a:t>overview again</a:t>
            </a:r>
            <a:r>
              <a:rPr lang="en-US" dirty="0">
                <a:solidFill>
                  <a:srgbClr val="000090"/>
                </a:solidFill>
              </a:rPr>
              <a:t>)</a:t>
            </a:r>
          </a:p>
          <a:p>
            <a:pPr>
              <a:buClr>
                <a:srgbClr val="FF0000"/>
              </a:buClr>
              <a:defRPr/>
            </a:pPr>
            <a:r>
              <a:rPr lang="en-US" dirty="0">
                <a:solidFill>
                  <a:srgbClr val="00009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→ </a:t>
            </a:r>
            <a:r>
              <a:rPr lang="en-US" b="1" dirty="0" smtClean="0">
                <a:solidFill>
                  <a:srgbClr val="000090"/>
                </a:solidFill>
              </a:rPr>
              <a:t>Your views on this would be greatly appreciated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324"/>
            <a:ext cx="9118600" cy="2540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972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6"/>
          <a:stretch>
            <a:fillRect/>
          </a:stretch>
        </p:blipFill>
        <p:spPr bwMode="auto">
          <a:xfrm>
            <a:off x="199580" y="8641"/>
            <a:ext cx="4064905" cy="515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40"/>
          <a:stretch>
            <a:fillRect/>
          </a:stretch>
        </p:blipFill>
        <p:spPr bwMode="auto">
          <a:xfrm>
            <a:off x="199580" y="5167263"/>
            <a:ext cx="4126000" cy="16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485" y="5167263"/>
            <a:ext cx="4857792" cy="16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28"/>
          <a:stretch>
            <a:fillRect/>
          </a:stretch>
        </p:blipFill>
        <p:spPr bwMode="auto">
          <a:xfrm>
            <a:off x="4202031" y="8641"/>
            <a:ext cx="4941969" cy="515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6"/>
          <p:cNvSpPr txBox="1">
            <a:spLocks noChangeArrowheads="1"/>
          </p:cNvSpPr>
          <p:nvPr/>
        </p:nvSpPr>
        <p:spPr bwMode="auto">
          <a:xfrm rot="5400000">
            <a:off x="-4282618" y="4260837"/>
            <a:ext cx="8884293" cy="2963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5" tIns="40073" rIns="80145" bIns="40073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sz="1400" b="1">
                <a:solidFill>
                  <a:schemeClr val="tx1"/>
                </a:solidFill>
              </a:rPr>
              <a:t>  Agenda:  </a:t>
            </a:r>
            <a:r>
              <a:rPr lang="en-GB" sz="1200" b="1">
                <a:solidFill>
                  <a:schemeClr val="tx1"/>
                </a:solidFill>
                <a:hlinkClick r:id="rId5"/>
              </a:rPr>
              <a:t>h</a:t>
            </a:r>
            <a:r>
              <a:rPr lang="en-GB" sz="1200" b="1">
                <a:solidFill>
                  <a:srgbClr val="008000"/>
                </a:solidFill>
                <a:hlinkClick r:id="rId5"/>
              </a:rPr>
              <a:t>ttps://indico.cern.ch/conferenceOtherViews.py?view=standard&amp;confId=252045</a:t>
            </a:r>
            <a:r>
              <a:rPr lang="en-GB" sz="1200" b="1">
                <a:solidFill>
                  <a:srgbClr val="008000"/>
                </a:solidFill>
              </a:rPr>
              <a:t> </a:t>
            </a:r>
            <a:endParaRPr lang="en-GB" sz="1400" b="1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895903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0575" y="1099826"/>
            <a:ext cx="484081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Dawn Hudson (CMS) and Connie Potter (ATLAS) are the contact persons and should be able to help delegates in case of any difficulties</a:t>
            </a:r>
          </a:p>
          <a:p>
            <a:endParaRPr lang="en-US" sz="2000" dirty="0" smtClean="0">
              <a:solidFill>
                <a:srgbClr val="B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Registration is due to close at the end of this week</a:t>
            </a:r>
            <a:r>
              <a:rPr lang="en-US" sz="2000" b="1" dirty="0"/>
              <a:t> </a:t>
            </a:r>
            <a:r>
              <a:rPr lang="en-US" sz="2000" b="1" dirty="0" smtClean="0"/>
              <a:t>(6/9/13) </a:t>
            </a:r>
            <a:r>
              <a:rPr lang="en-US" sz="2000" b="1" dirty="0">
                <a:solidFill>
                  <a:srgbClr val="FF0000"/>
                </a:solidFill>
              </a:rPr>
              <a:t>→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please encourage </a:t>
            </a:r>
            <a:r>
              <a:rPr lang="en-US" sz="2000" b="1" dirty="0" smtClean="0">
                <a:solidFill>
                  <a:srgbClr val="C00000"/>
                </a:solidFill>
              </a:rPr>
              <a:t>colleagues who are coming but have not yet registered (or booked accommodation) to do so </a:t>
            </a:r>
            <a:r>
              <a:rPr lang="en-US" sz="2000" b="1" dirty="0" err="1" smtClean="0">
                <a:solidFill>
                  <a:srgbClr val="C00000"/>
                </a:solidFill>
              </a:rPr>
              <a:t>asap</a:t>
            </a:r>
            <a:r>
              <a:rPr lang="en-US" sz="2000" b="1" dirty="0" smtClean="0"/>
              <a:t>!</a:t>
            </a:r>
          </a:p>
          <a:p>
            <a:pPr marL="285750" indent="-285750">
              <a:buFont typeface="Courier New"/>
              <a:buChar char="o"/>
            </a:pPr>
            <a:endParaRPr lang="en-US" sz="2000" b="1" dirty="0"/>
          </a:p>
          <a:p>
            <a:pPr marL="285750" indent="-285750">
              <a:buFont typeface="Courier New"/>
              <a:buChar char="o"/>
            </a:pPr>
            <a:r>
              <a:rPr lang="en-US" sz="2000" b="1" dirty="0" smtClean="0"/>
              <a:t> Accommodation, travel information, … available at the conference web site but feedback on this is very helpful particularly in terms of the practical information</a:t>
            </a:r>
            <a:endParaRPr lang="en-US" sz="2000" dirty="0" smtClean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t="6477" r="317" b="5554"/>
          <a:stretch>
            <a:fillRect/>
          </a:stretch>
        </p:blipFill>
        <p:spPr bwMode="auto">
          <a:xfrm>
            <a:off x="5176434" y="1232385"/>
            <a:ext cx="3626603" cy="47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6696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reparatory Groups: Membership (Reminder)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56845" y="790514"/>
            <a:ext cx="8059617" cy="5991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Physics goals and performance reach</a:t>
            </a:r>
          </a:p>
          <a:p>
            <a:pPr lvl="2"/>
            <a:r>
              <a:rPr lang="en-US" sz="1600" dirty="0" smtClean="0"/>
              <a:t>CERN Theory: </a:t>
            </a:r>
            <a:r>
              <a:rPr lang="en-US" sz="1600" b="1" dirty="0" err="1" smtClean="0"/>
              <a:t>G.Salam</a:t>
            </a:r>
            <a:r>
              <a:rPr lang="en-US" sz="1600" b="1" dirty="0" smtClean="0"/>
              <a:t>, A. </a:t>
            </a:r>
            <a:r>
              <a:rPr lang="en-US" sz="1600" b="1" dirty="0" err="1" smtClean="0"/>
              <a:t>Weiller</a:t>
            </a:r>
            <a:endParaRPr lang="en-US" sz="1600" b="1" dirty="0" smtClean="0"/>
          </a:p>
          <a:p>
            <a:pPr lvl="2"/>
            <a:r>
              <a:rPr lang="en-US" sz="1600" dirty="0" smtClean="0"/>
              <a:t>ALICE: Peter </a:t>
            </a:r>
            <a:r>
              <a:rPr lang="en-US" sz="1600" dirty="0"/>
              <a:t>Braun </a:t>
            </a:r>
            <a:r>
              <a:rPr lang="en-US" sz="1600" dirty="0" err="1" smtClean="0"/>
              <a:t>Munzinger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Andrea </a:t>
            </a:r>
            <a:r>
              <a:rPr lang="en-US" sz="1600" dirty="0" err="1" smtClean="0"/>
              <a:t>Dainese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Leandro </a:t>
            </a:r>
            <a:r>
              <a:rPr lang="en-US" sz="1600" b="1" dirty="0"/>
              <a:t>Nisati</a:t>
            </a:r>
            <a:r>
              <a:rPr lang="en-US" sz="1600" dirty="0"/>
              <a:t>, Pippa </a:t>
            </a:r>
            <a:r>
              <a:rPr lang="en-US" sz="1600" dirty="0" smtClean="0"/>
              <a:t>Wells, Bill Murray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Chris Hill</a:t>
            </a:r>
            <a:r>
              <a:rPr lang="en-US" sz="1600" dirty="0" smtClean="0"/>
              <a:t>, Markus </a:t>
            </a:r>
            <a:r>
              <a:rPr lang="en-US" sz="1600" dirty="0" err="1"/>
              <a:t>Klute</a:t>
            </a:r>
            <a:r>
              <a:rPr lang="en-US" sz="1600" dirty="0"/>
              <a:t>, </a:t>
            </a:r>
            <a:r>
              <a:rPr lang="en-US" sz="1600" dirty="0" err="1" smtClean="0"/>
              <a:t>Isabell</a:t>
            </a:r>
            <a:r>
              <a:rPr lang="en-US" sz="1600" dirty="0" smtClean="0"/>
              <a:t> </a:t>
            </a:r>
            <a:r>
              <a:rPr lang="en-US" sz="1600" dirty="0" err="1"/>
              <a:t>Melzer-</a:t>
            </a:r>
            <a:r>
              <a:rPr lang="en-US" sz="1600" dirty="0" err="1" smtClean="0"/>
              <a:t>Pellmann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Tim </a:t>
            </a:r>
            <a:r>
              <a:rPr lang="en-US" sz="1600" dirty="0" err="1" smtClean="0"/>
              <a:t>Gershon</a:t>
            </a:r>
            <a:r>
              <a:rPr lang="en-US" sz="1600" dirty="0" smtClean="0"/>
              <a:t>, </a:t>
            </a:r>
            <a:r>
              <a:rPr lang="en-US" sz="1600" dirty="0"/>
              <a:t>Guy Wilkinson</a:t>
            </a:r>
            <a:endParaRPr lang="en-US" sz="1600" dirty="0" smtClean="0"/>
          </a:p>
          <a:p>
            <a:pPr lvl="1"/>
            <a:r>
              <a:rPr lang="en-US" sz="1600" dirty="0"/>
              <a:t>Tracking devices and associated electronics and readout</a:t>
            </a:r>
            <a:endParaRPr lang="en-GB" sz="1600" dirty="0"/>
          </a:p>
          <a:p>
            <a:pPr lvl="2"/>
            <a:r>
              <a:rPr lang="en-US" sz="1600" dirty="0" smtClean="0"/>
              <a:t>ALICE: Vito </a:t>
            </a:r>
            <a:r>
              <a:rPr lang="en-US" sz="1600" dirty="0" err="1" smtClean="0"/>
              <a:t>Manzari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Werner </a:t>
            </a:r>
            <a:r>
              <a:rPr lang="en-US" sz="1600" dirty="0" err="1" smtClean="0"/>
              <a:t>Riegler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Ingrid </a:t>
            </a:r>
            <a:r>
              <a:rPr lang="en-US" sz="1600" b="1" dirty="0" err="1"/>
              <a:t>Gregor</a:t>
            </a:r>
            <a:r>
              <a:rPr lang="en-US" sz="1600" dirty="0"/>
              <a:t>, Didier </a:t>
            </a:r>
            <a:r>
              <a:rPr lang="en-US" sz="1600" dirty="0" err="1"/>
              <a:t>Ferrere</a:t>
            </a:r>
            <a:r>
              <a:rPr lang="en-US" sz="1600" dirty="0"/>
              <a:t>, Craig </a:t>
            </a:r>
            <a:r>
              <a:rPr lang="en-US" sz="1600" dirty="0" err="1"/>
              <a:t>Buttar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err="1" smtClean="0"/>
              <a:t>Duccio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Abbaneo</a:t>
            </a:r>
            <a:r>
              <a:rPr lang="en-US" sz="1600" dirty="0" smtClean="0"/>
              <a:t>, Francois </a:t>
            </a:r>
            <a:r>
              <a:rPr lang="en-US" sz="1600" dirty="0" err="1"/>
              <a:t>Vasey</a:t>
            </a:r>
            <a:r>
              <a:rPr lang="en-US" sz="1600" dirty="0"/>
              <a:t>, </a:t>
            </a:r>
            <a:r>
              <a:rPr lang="en-US" sz="1600" dirty="0" smtClean="0"/>
              <a:t>Stefano </a:t>
            </a:r>
            <a:r>
              <a:rPr lang="en-US" sz="1600" dirty="0" err="1"/>
              <a:t>Mersi</a:t>
            </a:r>
            <a:r>
              <a:rPr lang="en-US" sz="1600" dirty="0"/>
              <a:t> </a:t>
            </a:r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Massimiliano</a:t>
            </a:r>
            <a:r>
              <a:rPr lang="en-US" sz="1600" dirty="0" smtClean="0"/>
              <a:t> </a:t>
            </a:r>
            <a:r>
              <a:rPr lang="en-US" sz="1600" dirty="0"/>
              <a:t>Ferro-</a:t>
            </a:r>
            <a:r>
              <a:rPr lang="en-US" sz="1600" dirty="0" err="1" smtClean="0"/>
              <a:t>Luzzi</a:t>
            </a:r>
            <a:endParaRPr lang="en-US" sz="1600" dirty="0"/>
          </a:p>
          <a:p>
            <a:pPr lvl="1"/>
            <a:r>
              <a:rPr lang="en-US" sz="1600" dirty="0" err="1" smtClean="0"/>
              <a:t>Calorimetry</a:t>
            </a:r>
            <a:r>
              <a:rPr lang="en-US" sz="1600" dirty="0" smtClean="0"/>
              <a:t> and </a:t>
            </a:r>
            <a:r>
              <a:rPr lang="en-US" sz="1600" dirty="0"/>
              <a:t>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David </a:t>
            </a:r>
            <a:r>
              <a:rPr lang="en-US" sz="1600" dirty="0" err="1" smtClean="0"/>
              <a:t>Silvermyr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Francesco </a:t>
            </a:r>
            <a:r>
              <a:rPr lang="en-US" sz="1600" b="1" dirty="0" err="1"/>
              <a:t>Lanni</a:t>
            </a:r>
            <a:r>
              <a:rPr lang="en-US" sz="1600" dirty="0"/>
              <a:t>, Alberto Valero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/>
              <a:t>Marcello </a:t>
            </a:r>
            <a:r>
              <a:rPr lang="en-US" sz="1600" b="1" dirty="0" err="1" smtClean="0"/>
              <a:t>Mannelli</a:t>
            </a:r>
            <a:r>
              <a:rPr lang="en-US" sz="1600" dirty="0" smtClean="0"/>
              <a:t>, Dave </a:t>
            </a:r>
            <a:r>
              <a:rPr lang="en-US" sz="1600" dirty="0"/>
              <a:t>Barney, </a:t>
            </a:r>
            <a:r>
              <a:rPr lang="en-US" sz="1600" dirty="0" err="1" smtClean="0"/>
              <a:t>Pawel</a:t>
            </a:r>
            <a:r>
              <a:rPr lang="en-US" sz="1600" dirty="0" smtClean="0"/>
              <a:t>. </a:t>
            </a:r>
            <a:r>
              <a:rPr lang="en-US" sz="1600" dirty="0"/>
              <a:t>De </a:t>
            </a:r>
            <a:r>
              <a:rPr lang="en-US" sz="1600" dirty="0" err="1" smtClean="0"/>
              <a:t>Barbaro</a:t>
            </a:r>
            <a:r>
              <a:rPr lang="en-US" sz="1600" b="1" dirty="0"/>
              <a:t> </a:t>
            </a:r>
            <a:endParaRPr lang="en-US" sz="1600" b="1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Frederic </a:t>
            </a:r>
            <a:r>
              <a:rPr lang="en-US" sz="1600" dirty="0" err="1" smtClean="0"/>
              <a:t>Machefert</a:t>
            </a:r>
            <a:endParaRPr lang="en-US" sz="1600" dirty="0"/>
          </a:p>
          <a:p>
            <a:pPr lvl="1"/>
            <a:r>
              <a:rPr lang="en-US" sz="1600" dirty="0" err="1" smtClean="0"/>
              <a:t>Muon</a:t>
            </a:r>
            <a:r>
              <a:rPr lang="en-US" sz="1600" dirty="0" smtClean="0"/>
              <a:t> Systems</a:t>
            </a:r>
            <a:r>
              <a:rPr lang="en-US" sz="1600" dirty="0"/>
              <a:t> and 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Pascal </a:t>
            </a:r>
            <a:r>
              <a:rPr lang="en-US" sz="1600" dirty="0" err="1"/>
              <a:t>Dupieux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Christoph </a:t>
            </a:r>
            <a:r>
              <a:rPr lang="en-US" sz="1600" b="1" dirty="0" err="1"/>
              <a:t>Amelung</a:t>
            </a:r>
            <a:r>
              <a:rPr lang="en-US" sz="1600" dirty="0"/>
              <a:t>, Oliver </a:t>
            </a:r>
            <a:r>
              <a:rPr lang="en-US" sz="1600" dirty="0" err="1" smtClean="0"/>
              <a:t>Kortner</a:t>
            </a:r>
            <a:r>
              <a:rPr lang="en-US" sz="1600" dirty="0" smtClean="0"/>
              <a:t>, </a:t>
            </a:r>
            <a:r>
              <a:rPr lang="en-US" sz="1600" dirty="0"/>
              <a:t>Stefano </a:t>
            </a:r>
            <a:r>
              <a:rPr lang="en-US" sz="1600" dirty="0" err="1"/>
              <a:t>Veneziano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Marcello </a:t>
            </a:r>
            <a:r>
              <a:rPr lang="en-US" sz="1600" b="1" dirty="0" err="1" smtClean="0"/>
              <a:t>Abbrescia</a:t>
            </a:r>
            <a:r>
              <a:rPr lang="en-US" sz="1600" b="1" dirty="0" smtClean="0"/>
              <a:t>,</a:t>
            </a:r>
            <a:r>
              <a:rPr lang="en-US" sz="1600" dirty="0" smtClean="0"/>
              <a:t> Kerstin </a:t>
            </a:r>
            <a:r>
              <a:rPr lang="en-US" sz="1600" dirty="0" err="1" smtClean="0"/>
              <a:t>Hoepfner</a:t>
            </a:r>
            <a:r>
              <a:rPr lang="en-US" sz="1600" dirty="0"/>
              <a:t>, Alexei </a:t>
            </a:r>
            <a:r>
              <a:rPr lang="en-US" sz="1600" dirty="0" err="1"/>
              <a:t>Safonov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Alessandro  </a:t>
            </a:r>
            <a:r>
              <a:rPr lang="en-US" sz="1600" dirty="0" err="1" smtClean="0"/>
              <a:t>Cardini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3458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reparatory Groups: Membership (Reminder)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44751" y="762002"/>
            <a:ext cx="7688388" cy="6008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Trigger</a:t>
            </a:r>
            <a:r>
              <a:rPr lang="en-US" sz="1600" dirty="0"/>
              <a:t>/</a:t>
            </a:r>
            <a:r>
              <a:rPr lang="en-US" sz="1600" dirty="0" smtClean="0"/>
              <a:t>DAQ/Offline/Computin</a:t>
            </a:r>
            <a:r>
              <a:rPr lang="en-US" sz="1600" dirty="0"/>
              <a:t>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Pierre </a:t>
            </a:r>
            <a:r>
              <a:rPr lang="en-US" sz="1600" dirty="0" err="1"/>
              <a:t>Vande</a:t>
            </a:r>
            <a:r>
              <a:rPr lang="en-US" sz="1600" dirty="0"/>
              <a:t> </a:t>
            </a:r>
            <a:r>
              <a:rPr lang="en-US" sz="1600" dirty="0" err="1" smtClean="0"/>
              <a:t>Vyvre</a:t>
            </a:r>
            <a:r>
              <a:rPr lang="en-US" sz="1600" dirty="0" smtClean="0"/>
              <a:t>, Thorsten </a:t>
            </a:r>
            <a:r>
              <a:rPr lang="en-US" sz="1600" dirty="0" err="1" smtClean="0"/>
              <a:t>Kollegger</a:t>
            </a:r>
            <a:r>
              <a:rPr lang="en-US" sz="1600" dirty="0" smtClean="0"/>
              <a:t>, </a:t>
            </a:r>
            <a:r>
              <a:rPr lang="en-US" sz="1600" dirty="0" err="1" smtClean="0"/>
              <a:t>Predrag</a:t>
            </a:r>
            <a:r>
              <a:rPr lang="en-US" sz="1600" dirty="0" smtClean="0"/>
              <a:t>  </a:t>
            </a:r>
            <a:r>
              <a:rPr lang="en-US" sz="1600" dirty="0" err="1" smtClean="0"/>
              <a:t>Buncic</a:t>
            </a:r>
            <a:endParaRPr lang="en-US" sz="1600" dirty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David </a:t>
            </a:r>
            <a:r>
              <a:rPr lang="en-US" sz="1600" b="1" dirty="0"/>
              <a:t>Rousseau</a:t>
            </a:r>
            <a:r>
              <a:rPr lang="en-US" sz="1600" dirty="0"/>
              <a:t>, Benedetto </a:t>
            </a:r>
            <a:r>
              <a:rPr lang="en-US" sz="1600" dirty="0" err="1"/>
              <a:t>Gorini</a:t>
            </a:r>
            <a:r>
              <a:rPr lang="en-US" sz="1600" dirty="0"/>
              <a:t>, Nikos </a:t>
            </a:r>
            <a:r>
              <a:rPr lang="en-US" sz="1600" dirty="0" err="1"/>
              <a:t>Konstantinidis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Wesley </a:t>
            </a:r>
            <a:r>
              <a:rPr lang="en-US" sz="1600" b="1" dirty="0"/>
              <a:t>Smith</a:t>
            </a:r>
            <a:r>
              <a:rPr lang="en-US" sz="1600" dirty="0" smtClean="0"/>
              <a:t>, </a:t>
            </a:r>
            <a:r>
              <a:rPr lang="en-US" sz="1600" dirty="0" err="1" smtClean="0"/>
              <a:t>Christoph</a:t>
            </a:r>
            <a:r>
              <a:rPr lang="en-US" sz="1600" dirty="0" smtClean="0"/>
              <a:t> </a:t>
            </a:r>
            <a:r>
              <a:rPr lang="en-US" sz="1600" dirty="0" err="1"/>
              <a:t>Schwick</a:t>
            </a:r>
            <a:r>
              <a:rPr lang="en-US" sz="1600" dirty="0"/>
              <a:t>, </a:t>
            </a:r>
            <a:r>
              <a:rPr lang="en-US" sz="1600" dirty="0" smtClean="0"/>
              <a:t>Ian </a:t>
            </a:r>
            <a:r>
              <a:rPr lang="en-US" sz="1600" dirty="0"/>
              <a:t>Fisk, </a:t>
            </a:r>
            <a:r>
              <a:rPr lang="en-US" sz="1600" dirty="0" smtClean="0"/>
              <a:t>Peter Elmer</a:t>
            </a:r>
          </a:p>
          <a:p>
            <a:pPr lvl="2"/>
            <a:r>
              <a:rPr lang="en-US" sz="1600" dirty="0" err="1"/>
              <a:t>LHCb</a:t>
            </a:r>
            <a:r>
              <a:rPr lang="en-US" sz="1600" dirty="0"/>
              <a:t>: Renaud </a:t>
            </a:r>
            <a:r>
              <a:rPr lang="en-US" sz="1600" dirty="0" err="1" smtClean="0"/>
              <a:t>Legac</a:t>
            </a:r>
            <a:r>
              <a:rPr lang="en-US" sz="1600" dirty="0" smtClean="0"/>
              <a:t>, </a:t>
            </a:r>
            <a:r>
              <a:rPr lang="en-US" sz="1600" dirty="0" err="1"/>
              <a:t>Niko</a:t>
            </a:r>
            <a:r>
              <a:rPr lang="en-US" sz="1600" dirty="0"/>
              <a:t> Neufeld</a:t>
            </a:r>
            <a:endParaRPr lang="en-US" sz="1600" dirty="0" smtClean="0"/>
          </a:p>
          <a:p>
            <a:pPr lvl="1"/>
            <a:r>
              <a:rPr lang="en-US" sz="1600" dirty="0" smtClean="0"/>
              <a:t>Electronics </a:t>
            </a:r>
            <a:r>
              <a:rPr lang="en-GB" sz="1600" dirty="0"/>
              <a:t>and read-out </a:t>
            </a:r>
            <a:r>
              <a:rPr lang="en-GB" sz="1600" dirty="0" smtClean="0"/>
              <a:t>systems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Alex Kluge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Philippe Farthouat</a:t>
            </a:r>
            <a:r>
              <a:rPr lang="en-US" sz="1600" dirty="0"/>
              <a:t>, Maurice </a:t>
            </a:r>
            <a:r>
              <a:rPr lang="en-US" sz="1600" dirty="0" smtClean="0"/>
              <a:t>Garcia</a:t>
            </a:r>
            <a:r>
              <a:rPr lang="en-US" sz="1600" dirty="0"/>
              <a:t>-Sciveres, Tony </a:t>
            </a:r>
            <a:r>
              <a:rPr lang="en-US" sz="1600" dirty="0" smtClean="0"/>
              <a:t>Weidberg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Magnus </a:t>
            </a:r>
            <a:r>
              <a:rPr lang="en-US" sz="1600" b="1" dirty="0"/>
              <a:t>Hansen</a:t>
            </a:r>
            <a:r>
              <a:rPr lang="en-US" sz="1600" dirty="0"/>
              <a:t>, Jorgen Christiansen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Ken Wyllie</a:t>
            </a:r>
            <a:endParaRPr lang="en-US" sz="1600" dirty="0"/>
          </a:p>
          <a:p>
            <a:pPr lvl="1"/>
            <a:r>
              <a:rPr lang="en-US" sz="1600" dirty="0"/>
              <a:t>Long Shutdown constraints and radiation and activation </a:t>
            </a:r>
            <a:r>
              <a:rPr lang="en-US" sz="1600" dirty="0" smtClean="0"/>
              <a:t>effects</a:t>
            </a:r>
          </a:p>
          <a:p>
            <a:pPr lvl="2"/>
            <a:r>
              <a:rPr lang="en-US" sz="1600" dirty="0" smtClean="0"/>
              <a:t>ALICE: </a:t>
            </a:r>
            <a:r>
              <a:rPr lang="en-US" sz="1600" dirty="0"/>
              <a:t>Werner </a:t>
            </a:r>
            <a:r>
              <a:rPr lang="en-US" sz="1600" dirty="0" err="1"/>
              <a:t>Riegler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Olga </a:t>
            </a:r>
            <a:r>
              <a:rPr lang="en-US" sz="1600" b="1" dirty="0" err="1"/>
              <a:t>Beltramello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Wolfram </a:t>
            </a:r>
            <a:r>
              <a:rPr lang="en-US" sz="1600" b="1" dirty="0" err="1"/>
              <a:t>Zeuner</a:t>
            </a:r>
            <a:r>
              <a:rPr lang="en-US" sz="1600" dirty="0"/>
              <a:t>, </a:t>
            </a:r>
            <a:r>
              <a:rPr lang="en-US" sz="1600" dirty="0" smtClean="0"/>
              <a:t>Christoph Schaefer</a:t>
            </a:r>
            <a:endParaRPr lang="en-US" sz="1600" dirty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Rolf Lindner </a:t>
            </a:r>
            <a:endParaRPr lang="en-US" sz="1600" dirty="0" smtClean="0"/>
          </a:p>
          <a:p>
            <a:pPr lvl="1"/>
            <a:r>
              <a:rPr lang="en-US" sz="1600" dirty="0" smtClean="0"/>
              <a:t>Accelerator </a:t>
            </a:r>
            <a:r>
              <a:rPr lang="en-US" sz="1600" dirty="0"/>
              <a:t>and Experiment </a:t>
            </a:r>
            <a:r>
              <a:rPr lang="en-US" sz="1600" dirty="0" smtClean="0"/>
              <a:t>interface</a:t>
            </a:r>
          </a:p>
          <a:p>
            <a:pPr lvl="2"/>
            <a:r>
              <a:rPr lang="en-US" sz="1600" dirty="0"/>
              <a:t>CERN Accelerator: L. Rossi, O. </a:t>
            </a:r>
            <a:r>
              <a:rPr lang="en-US" sz="1600" dirty="0" err="1" smtClean="0"/>
              <a:t>Bruning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/>
              <a:t>ALICE: </a:t>
            </a:r>
            <a:r>
              <a:rPr lang="en-US" sz="1600" dirty="0" err="1" smtClean="0"/>
              <a:t>Hannes</a:t>
            </a:r>
            <a:r>
              <a:rPr lang="en-US" sz="1600" dirty="0" smtClean="0"/>
              <a:t> </a:t>
            </a:r>
            <a:r>
              <a:rPr lang="en-US" sz="1600" dirty="0" err="1"/>
              <a:t>Wessels</a:t>
            </a:r>
            <a:r>
              <a:rPr lang="en-US" sz="1600" dirty="0"/>
              <a:t> 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err="1"/>
              <a:t>Christoph</a:t>
            </a:r>
            <a:r>
              <a:rPr lang="en-US" sz="1600" b="1" dirty="0"/>
              <a:t> </a:t>
            </a:r>
            <a:r>
              <a:rPr lang="en-US" sz="1600" b="1" dirty="0" err="1"/>
              <a:t>Rembser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r>
              <a:rPr lang="en-US" sz="1600" dirty="0"/>
              <a:t>, Antonio </a:t>
            </a:r>
            <a:r>
              <a:rPr lang="en-US" sz="1600" dirty="0" err="1" smtClean="0"/>
              <a:t>Sbrizzi</a:t>
            </a:r>
            <a:endParaRPr lang="en-US" sz="1600" dirty="0" smtClean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/>
              <a:t>Maria </a:t>
            </a:r>
            <a:r>
              <a:rPr lang="en-US" sz="1600" b="1" dirty="0" err="1"/>
              <a:t>Chamizo</a:t>
            </a:r>
            <a:r>
              <a:rPr lang="en-US" sz="1600" b="1" dirty="0"/>
              <a:t> </a:t>
            </a:r>
            <a:r>
              <a:rPr lang="en-US" sz="1600" b="1" dirty="0" err="1" smtClean="0"/>
              <a:t>Llatas</a:t>
            </a:r>
            <a:r>
              <a:rPr lang="en-US" sz="1600" dirty="0" smtClean="0"/>
              <a:t>, Wolfram </a:t>
            </a:r>
            <a:r>
              <a:rPr lang="en-US" sz="1600" dirty="0" err="1" smtClean="0"/>
              <a:t>Zeuner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Burkhard</a:t>
            </a:r>
            <a:r>
              <a:rPr lang="en-US" sz="1600" dirty="0" smtClean="0"/>
              <a:t> </a:t>
            </a:r>
            <a:r>
              <a:rPr lang="en-US" sz="1600" dirty="0"/>
              <a:t>Schmidt</a:t>
            </a:r>
          </a:p>
          <a:p>
            <a:pPr lvl="2"/>
            <a:endParaRPr lang="en-US" sz="1600" dirty="0"/>
          </a:p>
          <a:p>
            <a:pPr lvl="2"/>
            <a:endParaRPr lang="en-US" sz="1600" dirty="0">
              <a:sym typeface="Wingdings"/>
            </a:endParaRPr>
          </a:p>
          <a:p>
            <a:pPr lvl="3"/>
            <a:endParaRPr lang="en-US" sz="1000" dirty="0"/>
          </a:p>
          <a:p>
            <a:pPr lvl="3"/>
            <a:endParaRPr lang="en-US" sz="1000" dirty="0"/>
          </a:p>
          <a:p>
            <a:endParaRPr lang="en-US" sz="10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319053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29728</TotalTime>
  <Words>687</Words>
  <Application>Microsoft Office PowerPoint</Application>
  <PresentationFormat>On-screen Show (4:3)</PresentationFormat>
  <Paragraphs>107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Reminder: Goals and topics for the Workshop</vt:lpstr>
      <vt:lpstr>Discussion of topics to be addressed at the workshop</vt:lpstr>
      <vt:lpstr>PowerPoint Presentation</vt:lpstr>
      <vt:lpstr>Workshop organization</vt:lpstr>
      <vt:lpstr>Preparatory Groups: Membership (Reminder)</vt:lpstr>
      <vt:lpstr>Preparatory Groups: Membership (Reminder)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Allport, Phil</cp:lastModifiedBy>
  <cp:revision>1583</cp:revision>
  <cp:lastPrinted>2013-01-11T09:56:13Z</cp:lastPrinted>
  <dcterms:created xsi:type="dcterms:W3CDTF">2013-06-02T14:16:36Z</dcterms:created>
  <dcterms:modified xsi:type="dcterms:W3CDTF">2013-09-02T11:33:26Z</dcterms:modified>
</cp:coreProperties>
</file>