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handoutMasterIdLst>
    <p:handoutMasterId r:id="rId15"/>
  </p:handoutMasterIdLst>
  <p:sldIdLst>
    <p:sldId id="256" r:id="rId2"/>
    <p:sldId id="499" r:id="rId3"/>
    <p:sldId id="500" r:id="rId4"/>
    <p:sldId id="501" r:id="rId5"/>
    <p:sldId id="502" r:id="rId6"/>
    <p:sldId id="503" r:id="rId7"/>
    <p:sldId id="504" r:id="rId8"/>
    <p:sldId id="505" r:id="rId9"/>
    <p:sldId id="506" r:id="rId10"/>
    <p:sldId id="507" r:id="rId11"/>
    <p:sldId id="508" r:id="rId12"/>
    <p:sldId id="509"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p:restoredLeft sz="6713" autoAdjust="0"/>
    <p:restoredTop sz="99710" autoAdjust="0"/>
  </p:normalViewPr>
  <p:slideViewPr>
    <p:cSldViewPr snapToGrid="0" snapToObjects="1">
      <p:cViewPr>
        <p:scale>
          <a:sx n="110" d="100"/>
          <a:sy n="110" d="100"/>
        </p:scale>
        <p:origin x="-2104" y="-8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8BEA9B3-50AA-1E4A-8A7C-75E4CE6AB364}" type="datetimeFigureOut">
              <a:rPr lang="en-US" smtClean="0"/>
              <a:t>9/2/13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5E2715A-07C2-0248-B5C9-6595301EE88B}" type="slidenum">
              <a:rPr lang="en-US" smtClean="0"/>
              <a:t>‹#›</a:t>
            </a:fld>
            <a:endParaRPr lang="en-US"/>
          </a:p>
        </p:txBody>
      </p:sp>
    </p:spTree>
    <p:extLst>
      <p:ext uri="{BB962C8B-B14F-4D97-AF65-F5344CB8AC3E}">
        <p14:creationId xmlns:p14="http://schemas.microsoft.com/office/powerpoint/2010/main" val="13564450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DCF48D-F2E8-A143-81EB-0AAFBA75512E}" type="datetimeFigureOut">
              <a:rPr lang="en-US" smtClean="0"/>
              <a:t>9/2/13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6D6E70-6C88-D345-8C57-D3D2D37ED680}" type="slidenum">
              <a:rPr lang="en-US" smtClean="0"/>
              <a:t>‹#›</a:t>
            </a:fld>
            <a:endParaRPr lang="en-US"/>
          </a:p>
        </p:txBody>
      </p:sp>
    </p:spTree>
    <p:extLst>
      <p:ext uri="{BB962C8B-B14F-4D97-AF65-F5344CB8AC3E}">
        <p14:creationId xmlns:p14="http://schemas.microsoft.com/office/powerpoint/2010/main" val="329344501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7C1CF866-00B0-484E-B05C-9755A17FACD3}" type="datetime1">
              <a:rPr lang="en-US" smtClean="0"/>
              <a:t>9/2/13</a:t>
            </a:fld>
            <a:endParaRPr lang="en-GB"/>
          </a:p>
        </p:txBody>
      </p:sp>
      <p:sp>
        <p:nvSpPr>
          <p:cNvPr id="17" name="Footer Placeholder 16"/>
          <p:cNvSpPr>
            <a:spLocks noGrp="1"/>
          </p:cNvSpPr>
          <p:nvPr>
            <p:ph type="ftr" sz="quarter" idx="11"/>
          </p:nvPr>
        </p:nvSpPr>
        <p:spPr/>
        <p:txBody>
          <a:bodyPr/>
          <a:lstStyle/>
          <a:p>
            <a:r>
              <a:rPr lang="en-GB" smtClean="0"/>
              <a:t>Forward Region Upgrade WG: Marcello Mannelli, Roger Rusack</a:t>
            </a:r>
            <a:endParaRPr lang="en-GB"/>
          </a:p>
        </p:txBody>
      </p:sp>
      <p:sp>
        <p:nvSpPr>
          <p:cNvPr id="29" name="Slide Number Placeholder 28"/>
          <p:cNvSpPr>
            <a:spLocks noGrp="1"/>
          </p:cNvSpPr>
          <p:nvPr>
            <p:ph type="sldNum" sz="quarter" idx="12"/>
          </p:nvPr>
        </p:nvSpPr>
        <p:spPr/>
        <p:txBody>
          <a:bodyPr/>
          <a:lstStyle/>
          <a:p>
            <a:fld id="{E9676D24-1C10-7F46-81DA-8C959901AACB}" type="slidenum">
              <a:rPr lang="en-GB" smtClean="0"/>
              <a:t>‹#›</a:t>
            </a:fld>
            <a:endParaRPr lang="en-GB"/>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6960128-2D3D-5D4F-89A0-47E3DF5433D2}" type="datetime1">
              <a:rPr lang="en-US" smtClean="0"/>
              <a:t>9/2/13</a:t>
            </a:fld>
            <a:endParaRPr lang="en-GB"/>
          </a:p>
        </p:txBody>
      </p:sp>
      <p:sp>
        <p:nvSpPr>
          <p:cNvPr id="5" name="Footer Placeholder 4"/>
          <p:cNvSpPr>
            <a:spLocks noGrp="1"/>
          </p:cNvSpPr>
          <p:nvPr>
            <p:ph type="ftr" sz="quarter" idx="11"/>
          </p:nvPr>
        </p:nvSpPr>
        <p:spPr/>
        <p:txBody>
          <a:bodyPr/>
          <a:lstStyle/>
          <a:p>
            <a:r>
              <a:rPr lang="en-GB" smtClean="0"/>
              <a:t>Forward Region Upgrade WG: Marcello Mannelli, Roger Rusack</a:t>
            </a:r>
            <a:endParaRPr lang="en-GB"/>
          </a:p>
        </p:txBody>
      </p:sp>
      <p:sp>
        <p:nvSpPr>
          <p:cNvPr id="6" name="Slide Number Placeholder 5"/>
          <p:cNvSpPr>
            <a:spLocks noGrp="1"/>
          </p:cNvSpPr>
          <p:nvPr>
            <p:ph type="sldNum" sz="quarter" idx="12"/>
          </p:nvPr>
        </p:nvSpPr>
        <p:spPr/>
        <p:txBody>
          <a:bodyPr/>
          <a:lstStyle/>
          <a:p>
            <a:fld id="{E9676D24-1C10-7F46-81DA-8C959901AAC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CF957D-DB12-7A43-A734-7E81DC1A87A7}" type="datetime1">
              <a:rPr lang="en-US" smtClean="0"/>
              <a:t>9/2/13</a:t>
            </a:fld>
            <a:endParaRPr lang="en-GB"/>
          </a:p>
        </p:txBody>
      </p:sp>
      <p:sp>
        <p:nvSpPr>
          <p:cNvPr id="5" name="Footer Placeholder 4"/>
          <p:cNvSpPr>
            <a:spLocks noGrp="1"/>
          </p:cNvSpPr>
          <p:nvPr>
            <p:ph type="ftr" sz="quarter" idx="11"/>
          </p:nvPr>
        </p:nvSpPr>
        <p:spPr/>
        <p:txBody>
          <a:bodyPr/>
          <a:lstStyle/>
          <a:p>
            <a:r>
              <a:rPr lang="en-GB" smtClean="0"/>
              <a:t>Forward Region Upgrade WG: Marcello Mannelli, Roger Rusack</a:t>
            </a:r>
            <a:endParaRPr lang="en-GB"/>
          </a:p>
        </p:txBody>
      </p:sp>
      <p:sp>
        <p:nvSpPr>
          <p:cNvPr id="6" name="Slide Number Placeholder 5"/>
          <p:cNvSpPr>
            <a:spLocks noGrp="1"/>
          </p:cNvSpPr>
          <p:nvPr>
            <p:ph type="sldNum" sz="quarter" idx="12"/>
          </p:nvPr>
        </p:nvSpPr>
        <p:spPr/>
        <p:txBody>
          <a:bodyPr/>
          <a:lstStyle/>
          <a:p>
            <a:fld id="{E9676D24-1C10-7F46-81DA-8C959901AACB}" type="slidenum">
              <a:rPr lang="en-GB" smtClean="0"/>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3pPr>
              <a:buNone/>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4" name="Slide Number Placeholder 4"/>
          <p:cNvSpPr>
            <a:spLocks noGrp="1"/>
          </p:cNvSpPr>
          <p:nvPr>
            <p:ph type="sldNum" sz="quarter" idx="10"/>
          </p:nvPr>
        </p:nvSpPr>
        <p:spPr/>
        <p:txBody>
          <a:bodyPr/>
          <a:lstStyle>
            <a:lvl1pPr>
              <a:defRPr/>
            </a:lvl1pPr>
          </a:lstStyle>
          <a:p>
            <a:fld id="{E9676D24-1C10-7F46-81DA-8C959901AACB}" type="slidenum">
              <a:rPr lang="en-GB" smtClean="0"/>
              <a:t>‹#›</a:t>
            </a:fld>
            <a:endParaRPr lang="en-GB"/>
          </a:p>
        </p:txBody>
      </p:sp>
      <p:sp>
        <p:nvSpPr>
          <p:cNvPr id="5" name="Footer Placeholder 6"/>
          <p:cNvSpPr>
            <a:spLocks noGrp="1"/>
          </p:cNvSpPr>
          <p:nvPr>
            <p:ph type="ftr" sz="quarter" idx="11"/>
          </p:nvPr>
        </p:nvSpPr>
        <p:spPr/>
        <p:txBody>
          <a:bodyPr/>
          <a:lstStyle>
            <a:lvl1pPr>
              <a:defRPr smtClean="0"/>
            </a:lvl1pPr>
          </a:lstStyle>
          <a:p>
            <a:r>
              <a:rPr lang="en-GB" smtClean="0"/>
              <a:t>Forward Region Upgrade WG: Marcello Mannelli, Roger Rusack</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47627" cy="914400"/>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39173" y="1094104"/>
            <a:ext cx="8247627" cy="5261456"/>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Footer Placeholder 4"/>
          <p:cNvSpPr>
            <a:spLocks noGrp="1"/>
          </p:cNvSpPr>
          <p:nvPr>
            <p:ph type="ftr" sz="quarter" idx="11"/>
          </p:nvPr>
        </p:nvSpPr>
        <p:spPr/>
        <p:txBody>
          <a:bodyPr/>
          <a:lstStyle/>
          <a:p>
            <a:r>
              <a:rPr lang="en-GB" smtClean="0"/>
              <a:t>Forward Region Upgrade WG: Marcello Mannelli, Roger Rusack</a:t>
            </a:r>
            <a:endParaRPr lang="en-GB"/>
          </a:p>
        </p:txBody>
      </p:sp>
      <p:sp>
        <p:nvSpPr>
          <p:cNvPr id="6" name="Slide Number Placeholder 5"/>
          <p:cNvSpPr>
            <a:spLocks noGrp="1"/>
          </p:cNvSpPr>
          <p:nvPr>
            <p:ph type="sldNum" sz="quarter" idx="12"/>
          </p:nvPr>
        </p:nvSpPr>
        <p:spPr/>
        <p:txBody>
          <a:bodyPr/>
          <a:lstStyle/>
          <a:p>
            <a:fld id="{E9676D24-1C10-7F46-81DA-8C959901AACB}"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762000"/>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BFA2854-C3DC-AF40-A1FD-B4AD4009C146}" type="datetime1">
              <a:rPr lang="en-US" smtClean="0"/>
              <a:t>9/2/13</a:t>
            </a:fld>
            <a:endParaRPr lang="en-GB"/>
          </a:p>
        </p:txBody>
      </p:sp>
      <p:sp>
        <p:nvSpPr>
          <p:cNvPr id="5" name="Footer Placeholder 4"/>
          <p:cNvSpPr>
            <a:spLocks noGrp="1"/>
          </p:cNvSpPr>
          <p:nvPr>
            <p:ph type="ftr" sz="quarter" idx="11"/>
          </p:nvPr>
        </p:nvSpPr>
        <p:spPr/>
        <p:txBody>
          <a:bodyPr/>
          <a:lstStyle/>
          <a:p>
            <a:r>
              <a:rPr lang="en-GB" smtClean="0"/>
              <a:t>Forward Region Upgrade WG: Marcello Mannelli, Roger Rusack</a:t>
            </a:r>
            <a:endParaRPr lang="en-GB"/>
          </a:p>
        </p:txBody>
      </p:sp>
      <p:sp>
        <p:nvSpPr>
          <p:cNvPr id="6" name="Slide Number Placeholder 5"/>
          <p:cNvSpPr>
            <a:spLocks noGrp="1"/>
          </p:cNvSpPr>
          <p:nvPr>
            <p:ph type="sldNum" sz="quarter" idx="12"/>
          </p:nvPr>
        </p:nvSpPr>
        <p:spPr/>
        <p:txBody>
          <a:bodyPr/>
          <a:lstStyle/>
          <a:p>
            <a:fld id="{E9676D24-1C10-7F46-81DA-8C959901AACB}" type="slidenum">
              <a:rPr lang="en-GB" smtClean="0"/>
              <a:t>‹#›</a:t>
            </a:fld>
            <a:endParaRPr lang="en-GB"/>
          </a:p>
        </p:txBody>
      </p:sp>
      <p:sp>
        <p:nvSpPr>
          <p:cNvPr id="2" name="Title 1"/>
          <p:cNvSpPr>
            <a:spLocks noGrp="1"/>
          </p:cNvSpPr>
          <p:nvPr>
            <p:ph type="title"/>
          </p:nvPr>
        </p:nvSpPr>
        <p:spPr>
          <a:xfrm>
            <a:off x="0" y="0"/>
            <a:ext cx="8156448" cy="777240"/>
          </a:xfrm>
        </p:spPr>
        <p:txBody>
          <a:bodyPr tIns="64008"/>
          <a:lstStyle>
            <a:lvl1pPr algn="l">
              <a:buNone/>
              <a:defRPr sz="3800" b="0" cap="none" spc="-150" baseline="0"/>
            </a:lvl1pPr>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9144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7AD455E-9CD7-F24C-ACEE-E491C41CD952}" type="datetime1">
              <a:rPr lang="en-US" smtClean="0"/>
              <a:t>9/2/13</a:t>
            </a:fld>
            <a:endParaRPr lang="en-GB"/>
          </a:p>
        </p:txBody>
      </p:sp>
      <p:sp>
        <p:nvSpPr>
          <p:cNvPr id="6" name="Footer Placeholder 5"/>
          <p:cNvSpPr>
            <a:spLocks noGrp="1"/>
          </p:cNvSpPr>
          <p:nvPr>
            <p:ph type="ftr" sz="quarter" idx="11"/>
          </p:nvPr>
        </p:nvSpPr>
        <p:spPr/>
        <p:txBody>
          <a:bodyPr/>
          <a:lstStyle/>
          <a:p>
            <a:r>
              <a:rPr lang="en-GB" smtClean="0"/>
              <a:t>Forward Region Upgrade WG: Marcello Mannelli, Roger Rusack</a:t>
            </a:r>
            <a:endParaRPr lang="en-GB"/>
          </a:p>
        </p:txBody>
      </p:sp>
      <p:sp>
        <p:nvSpPr>
          <p:cNvPr id="7" name="Slide Number Placeholder 6"/>
          <p:cNvSpPr>
            <a:spLocks noGrp="1"/>
          </p:cNvSpPr>
          <p:nvPr>
            <p:ph type="sldNum" sz="quarter" idx="12"/>
          </p:nvPr>
        </p:nvSpPr>
        <p:spPr/>
        <p:txBody>
          <a:bodyPr/>
          <a:lstStyle/>
          <a:p>
            <a:fld id="{E9676D24-1C10-7F46-81DA-8C959901AACB}"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72400" cy="914400"/>
          </a:xfrm>
        </p:spPr>
        <p:txBody>
          <a:bodyPr anchor="t"/>
          <a:lstStyle>
            <a:lvl1pPr>
              <a:defRPr sz="400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C92AA21-4B08-E24F-8A6B-B6FEFB0280D5}" type="datetime1">
              <a:rPr lang="en-US" smtClean="0"/>
              <a:t>9/2/13</a:t>
            </a:fld>
            <a:endParaRPr lang="en-GB"/>
          </a:p>
        </p:txBody>
      </p:sp>
      <p:sp>
        <p:nvSpPr>
          <p:cNvPr id="8" name="Footer Placeholder 7"/>
          <p:cNvSpPr>
            <a:spLocks noGrp="1"/>
          </p:cNvSpPr>
          <p:nvPr>
            <p:ph type="ftr" sz="quarter" idx="11"/>
          </p:nvPr>
        </p:nvSpPr>
        <p:spPr/>
        <p:txBody>
          <a:bodyPr/>
          <a:lstStyle/>
          <a:p>
            <a:r>
              <a:rPr lang="en-GB" smtClean="0"/>
              <a:t>Forward Region Upgrade WG: Marcello Mannelli, Roger Rusack</a:t>
            </a:r>
            <a:endParaRPr lang="en-GB"/>
          </a:p>
        </p:txBody>
      </p:sp>
      <p:sp>
        <p:nvSpPr>
          <p:cNvPr id="9" name="Slide Number Placeholder 8"/>
          <p:cNvSpPr>
            <a:spLocks noGrp="1"/>
          </p:cNvSpPr>
          <p:nvPr>
            <p:ph type="sldNum" sz="quarter" idx="12"/>
          </p:nvPr>
        </p:nvSpPr>
        <p:spPr/>
        <p:txBody>
          <a:bodyPr/>
          <a:lstStyle/>
          <a:p>
            <a:fld id="{E9676D24-1C10-7F46-81DA-8C959901AAC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72400" cy="914400"/>
          </a:xfrm>
        </p:spPr>
        <p:txBody>
          <a:bodyPr/>
          <a:lstStyle>
            <a:lvl1pPr>
              <a:defRPr sz="4000" cap="none" baseline="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0AD0433-E25F-A34B-AC74-82210B4F8484}" type="datetime1">
              <a:rPr lang="en-US" smtClean="0"/>
              <a:t>9/2/13</a:t>
            </a:fld>
            <a:endParaRPr lang="en-GB"/>
          </a:p>
        </p:txBody>
      </p:sp>
      <p:sp>
        <p:nvSpPr>
          <p:cNvPr id="4" name="Footer Placeholder 3"/>
          <p:cNvSpPr>
            <a:spLocks noGrp="1"/>
          </p:cNvSpPr>
          <p:nvPr>
            <p:ph type="ftr" sz="quarter" idx="11"/>
          </p:nvPr>
        </p:nvSpPr>
        <p:spPr/>
        <p:txBody>
          <a:bodyPr/>
          <a:lstStyle/>
          <a:p>
            <a:r>
              <a:rPr lang="en-GB" smtClean="0"/>
              <a:t>Forward Region Upgrade WG: Marcello Mannelli, Roger Rusack</a:t>
            </a:r>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63657B-CA98-6440-9A46-7A2020CB090D}" type="datetime1">
              <a:rPr lang="en-US" smtClean="0"/>
              <a:t>9/2/13</a:t>
            </a:fld>
            <a:endParaRPr lang="en-GB"/>
          </a:p>
        </p:txBody>
      </p:sp>
      <p:sp>
        <p:nvSpPr>
          <p:cNvPr id="3" name="Footer Placeholder 2"/>
          <p:cNvSpPr>
            <a:spLocks noGrp="1"/>
          </p:cNvSpPr>
          <p:nvPr>
            <p:ph type="ftr" sz="quarter" idx="11"/>
          </p:nvPr>
        </p:nvSpPr>
        <p:spPr/>
        <p:txBody>
          <a:bodyPr/>
          <a:lstStyle/>
          <a:p>
            <a:r>
              <a:rPr lang="en-GB" smtClean="0"/>
              <a:t>Forward Region Upgrade WG: Marcello Mannelli, Roger Rusack</a:t>
            </a:r>
            <a:endParaRPr lang="en-GB"/>
          </a:p>
        </p:txBody>
      </p:sp>
      <p:sp>
        <p:nvSpPr>
          <p:cNvPr id="4" name="Slide Number Placeholder 3"/>
          <p:cNvSpPr>
            <a:spLocks noGrp="1"/>
          </p:cNvSpPr>
          <p:nvPr>
            <p:ph type="sldNum" sz="quarter" idx="12"/>
          </p:nvPr>
        </p:nvSpPr>
        <p:spPr/>
        <p:txBody>
          <a:bodyPr/>
          <a:lstStyle/>
          <a:p>
            <a:fld id="{E9676D24-1C10-7F46-81DA-8C959901AAC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62050"/>
          </a:xfrm>
        </p:spPr>
        <p:txBody>
          <a:bodyPr anchor="ctr"/>
          <a:lstStyle>
            <a:lvl1pPr algn="l">
              <a:buNone/>
              <a:defRPr sz="36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95EF9A8-A03E-0B47-99C9-B0C119BDC29D}" type="datetime1">
              <a:rPr lang="en-US" smtClean="0"/>
              <a:t>9/2/13</a:t>
            </a:fld>
            <a:endParaRPr lang="en-GB"/>
          </a:p>
        </p:txBody>
      </p:sp>
      <p:sp>
        <p:nvSpPr>
          <p:cNvPr id="6" name="Footer Placeholder 5"/>
          <p:cNvSpPr>
            <a:spLocks noGrp="1"/>
          </p:cNvSpPr>
          <p:nvPr>
            <p:ph type="ftr" sz="quarter" idx="11"/>
          </p:nvPr>
        </p:nvSpPr>
        <p:spPr/>
        <p:txBody>
          <a:bodyPr/>
          <a:lstStyle/>
          <a:p>
            <a:r>
              <a:rPr lang="en-GB" smtClean="0"/>
              <a:t>Forward Region Upgrade WG: Marcello Mannelli, Roger Rusack</a:t>
            </a:r>
            <a:endParaRPr lang="en-GB"/>
          </a:p>
        </p:txBody>
      </p:sp>
      <p:sp>
        <p:nvSpPr>
          <p:cNvPr id="7" name="Slide Number Placeholder 6"/>
          <p:cNvSpPr>
            <a:spLocks noGrp="1"/>
          </p:cNvSpPr>
          <p:nvPr>
            <p:ph type="sldNum" sz="quarter" idx="12"/>
          </p:nvPr>
        </p:nvSpPr>
        <p:spPr/>
        <p:txBody>
          <a:bodyPr/>
          <a:lstStyle/>
          <a:p>
            <a:fld id="{E9676D24-1C10-7F46-81DA-8C959901AAC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3"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grpSp>
        <p:nvGrpSpPr>
          <p:cNvPr id="10"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4"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E9BDF533-ABCE-014E-AEED-31740F2E7FC5}" type="datetime1">
              <a:rPr lang="en-US" smtClean="0"/>
              <a:t>9/2/13</a:t>
            </a:fld>
            <a:endParaRPr lang="en-GB"/>
          </a:p>
        </p:txBody>
      </p:sp>
      <p:sp>
        <p:nvSpPr>
          <p:cNvPr id="6" name="Footer Placeholder 5"/>
          <p:cNvSpPr>
            <a:spLocks noGrp="1"/>
          </p:cNvSpPr>
          <p:nvPr>
            <p:ph type="ftr" sz="quarter" idx="11"/>
          </p:nvPr>
        </p:nvSpPr>
        <p:spPr>
          <a:xfrm>
            <a:off x="914400" y="55499"/>
            <a:ext cx="5562600" cy="365125"/>
          </a:xfrm>
        </p:spPr>
        <p:txBody>
          <a:bodyPr/>
          <a:lstStyle/>
          <a:p>
            <a:r>
              <a:rPr lang="en-GB" smtClean="0"/>
              <a:t>Forward Region Upgrade WG: Marcello Mannelli, Roger Rusack</a:t>
            </a:r>
            <a:endParaRPr lang="en-GB"/>
          </a:p>
        </p:txBody>
      </p:sp>
      <p:sp>
        <p:nvSpPr>
          <p:cNvPr id="7" name="Slide Number Placeholder 6"/>
          <p:cNvSpPr>
            <a:spLocks noGrp="1"/>
          </p:cNvSpPr>
          <p:nvPr>
            <p:ph type="sldNum" sz="quarter" idx="12"/>
          </p:nvPr>
        </p:nvSpPr>
        <p:spPr>
          <a:xfrm>
            <a:off x="8610600" y="55499"/>
            <a:ext cx="457200" cy="365125"/>
          </a:xfrm>
        </p:spPr>
        <p:txBody>
          <a:bodyPr/>
          <a:lstStyle/>
          <a:p>
            <a:fld id="{E9676D24-1C10-7F46-81DA-8C959901AACB}"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0" y="0"/>
            <a:ext cx="8229600" cy="762000"/>
          </a:xfrm>
          <a:prstGeom prst="rect">
            <a:avLst/>
          </a:prstGeom>
        </p:spPr>
        <p:txBody>
          <a:bodyPr vert="horz" anchor="t">
            <a:no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914400" y="1094104"/>
            <a:ext cx="7772400" cy="5261456"/>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520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36FCBEC3-D89A-F541-AF54-B9773F02DE85}" type="datetime1">
              <a:rPr lang="en-US" smtClean="0"/>
              <a:t>9/2/13</a:t>
            </a:fld>
            <a:endParaRPr lang="en-GB" dirty="0"/>
          </a:p>
        </p:txBody>
      </p:sp>
      <p:sp>
        <p:nvSpPr>
          <p:cNvPr id="3" name="Footer Placeholder 2"/>
          <p:cNvSpPr>
            <a:spLocks noGrp="1"/>
          </p:cNvSpPr>
          <p:nvPr>
            <p:ph type="ftr" sz="quarter" idx="3"/>
          </p:nvPr>
        </p:nvSpPr>
        <p:spPr>
          <a:xfrm>
            <a:off x="914400" y="6416675"/>
            <a:ext cx="4178300" cy="365125"/>
          </a:xfrm>
          <a:prstGeom prst="rect">
            <a:avLst/>
          </a:prstGeom>
        </p:spPr>
        <p:txBody>
          <a:bodyPr vert="horz" anchor="b"/>
          <a:lstStyle>
            <a:lvl1pPr algn="r" eaLnBrk="1" latinLnBrk="0" hangingPunct="1">
              <a:defRPr kumimoji="0" sz="1100">
                <a:solidFill>
                  <a:schemeClr val="tx2"/>
                </a:solidFill>
              </a:defRPr>
            </a:lvl1pPr>
          </a:lstStyle>
          <a:p>
            <a:r>
              <a:rPr lang="en-GB" dirty="0" smtClean="0"/>
              <a:t>Forward Region Upgrade WG: Marcello Mannelli, Roger Rusack</a:t>
            </a:r>
            <a:endParaRPr lang="en-GB"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E9676D24-1C10-7F46-81DA-8C959901AACB}" type="slidenum">
              <a:rPr lang="en-GB" smtClean="0"/>
              <a:t>‹#›</a:t>
            </a:fld>
            <a:endParaRPr lang="en-GB"/>
          </a:p>
        </p:txBody>
      </p:sp>
      <p:pic>
        <p:nvPicPr>
          <p:cNvPr id="8" name="Picture 7" descr="CMSRedOnBlack.pdf"/>
          <p:cNvPicPr>
            <a:picLocks noChangeAspect="1"/>
          </p:cNvPicPr>
          <p:nvPr/>
        </p:nvPicPr>
        <p:blipFill>
          <a:blip r:embed="rId14"/>
          <a:stretch>
            <a:fillRect/>
          </a:stretch>
        </p:blipFill>
        <p:spPr>
          <a:xfrm>
            <a:off x="8229600" y="0"/>
            <a:ext cx="914400" cy="905164"/>
          </a:xfrm>
          <a:prstGeom prst="rect">
            <a:avLst/>
          </a:prstGeom>
        </p:spPr>
      </p:pic>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spcAft>
          <a:spcPts val="700"/>
        </a:spcAft>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9676D24-1C10-7F46-81DA-8C959901AACB}" type="slidenum">
              <a:rPr lang="en-GB" smtClean="0"/>
              <a:t>1</a:t>
            </a:fld>
            <a:endParaRPr lang="en-GB"/>
          </a:p>
        </p:txBody>
      </p:sp>
      <p:sp>
        <p:nvSpPr>
          <p:cNvPr id="2" name="Title 1"/>
          <p:cNvSpPr>
            <a:spLocks noGrp="1"/>
          </p:cNvSpPr>
          <p:nvPr>
            <p:ph type="ctrTitle"/>
          </p:nvPr>
        </p:nvSpPr>
        <p:spPr>
          <a:xfrm>
            <a:off x="914400" y="3187148"/>
            <a:ext cx="7772400" cy="1975104"/>
          </a:xfrm>
        </p:spPr>
        <p:txBody>
          <a:bodyPr/>
          <a:lstStyle/>
          <a:p>
            <a:pPr algn="ctr"/>
            <a:r>
              <a:rPr lang="en-GB" dirty="0" smtClean="0"/>
              <a:t>ECFA Workshop:</a:t>
            </a:r>
            <a:br>
              <a:rPr lang="en-GB" dirty="0" smtClean="0"/>
            </a:br>
            <a:r>
              <a:rPr lang="en-GB" dirty="0" smtClean="0"/>
              <a:t>Calorimetry PG</a:t>
            </a:r>
            <a:endParaRPr lang="en-GB" dirty="0"/>
          </a:p>
        </p:txBody>
      </p:sp>
      <p:sp>
        <p:nvSpPr>
          <p:cNvPr id="3" name="Subtitle 2"/>
          <p:cNvSpPr>
            <a:spLocks noGrp="1"/>
          </p:cNvSpPr>
          <p:nvPr>
            <p:ph type="subTitle" idx="1"/>
          </p:nvPr>
        </p:nvSpPr>
        <p:spPr>
          <a:xfrm>
            <a:off x="914400" y="1641945"/>
            <a:ext cx="7772400" cy="1508760"/>
          </a:xfrm>
        </p:spPr>
        <p:txBody>
          <a:bodyPr>
            <a:normAutofit fontScale="85000" lnSpcReduction="20000"/>
          </a:bodyPr>
          <a:lstStyle/>
          <a:p>
            <a:pPr algn="ctr"/>
            <a:r>
              <a:rPr lang="en-GB" dirty="0" smtClean="0"/>
              <a:t>Francesco </a:t>
            </a:r>
            <a:r>
              <a:rPr lang="en-GB" dirty="0" err="1" smtClean="0"/>
              <a:t>Lanni</a:t>
            </a:r>
            <a:r>
              <a:rPr lang="en-GB" dirty="0" smtClean="0"/>
              <a:t> –  ATLAS BNL</a:t>
            </a:r>
          </a:p>
          <a:p>
            <a:pPr algn="ctr"/>
            <a:r>
              <a:rPr lang="en-GB" dirty="0" smtClean="0"/>
              <a:t>Marcello Mannelli  –  CMS CERN</a:t>
            </a:r>
          </a:p>
          <a:p>
            <a:pPr algn="ctr"/>
            <a:r>
              <a:rPr lang="en-GB" dirty="0" smtClean="0"/>
              <a:t>Alberto Valero (ATLAS), </a:t>
            </a:r>
            <a:r>
              <a:rPr lang="en-GB" dirty="0" smtClean="0"/>
              <a:t>Arno </a:t>
            </a:r>
            <a:r>
              <a:rPr lang="en-GB" dirty="0" err="1" smtClean="0"/>
              <a:t>Straessner</a:t>
            </a:r>
            <a:r>
              <a:rPr lang="en-GB" dirty="0"/>
              <a:t> </a:t>
            </a:r>
            <a:r>
              <a:rPr lang="en-GB" dirty="0" smtClean="0"/>
              <a:t>(ATLAS)</a:t>
            </a:r>
          </a:p>
          <a:p>
            <a:pPr algn="ctr"/>
            <a:r>
              <a:rPr lang="en-GB" dirty="0" smtClean="0"/>
              <a:t>David Barney (CMS), </a:t>
            </a:r>
            <a:r>
              <a:rPr lang="en-GB" dirty="0" err="1" smtClean="0"/>
              <a:t>Pawel</a:t>
            </a:r>
            <a:r>
              <a:rPr lang="en-GB" dirty="0" smtClean="0"/>
              <a:t> </a:t>
            </a:r>
            <a:r>
              <a:rPr lang="en-GB" dirty="0" smtClean="0"/>
              <a:t>de </a:t>
            </a:r>
            <a:r>
              <a:rPr lang="en-GB" dirty="0" err="1" smtClean="0"/>
              <a:t>Barbaro</a:t>
            </a:r>
            <a:r>
              <a:rPr lang="en-GB" dirty="0" smtClean="0"/>
              <a:t> (CMS)</a:t>
            </a:r>
          </a:p>
          <a:p>
            <a:pPr algn="ctr"/>
            <a:r>
              <a:rPr lang="en-GB" dirty="0" smtClean="0"/>
              <a:t>David </a:t>
            </a:r>
            <a:r>
              <a:rPr lang="en-GB" dirty="0" err="1" smtClean="0"/>
              <a:t>Silvermyr</a:t>
            </a:r>
            <a:r>
              <a:rPr lang="en-GB" dirty="0" smtClean="0"/>
              <a:t> (ALICE), Frederic </a:t>
            </a:r>
            <a:r>
              <a:rPr lang="en-GB" dirty="0" err="1" smtClean="0"/>
              <a:t>Machefert</a:t>
            </a:r>
            <a:r>
              <a:rPr lang="en-GB" dirty="0" smtClean="0"/>
              <a:t> (</a:t>
            </a:r>
            <a:r>
              <a:rPr lang="en-GB" dirty="0" err="1" smtClean="0"/>
              <a:t>LHCb</a:t>
            </a:r>
            <a:r>
              <a:rPr lang="en-GB" dirty="0" smtClean="0"/>
              <a:t>)</a:t>
            </a:r>
          </a:p>
        </p:txBody>
      </p:sp>
      <p:sp>
        <p:nvSpPr>
          <p:cNvPr id="5" name="Date Placeholder 4"/>
          <p:cNvSpPr>
            <a:spLocks noGrp="1"/>
          </p:cNvSpPr>
          <p:nvPr>
            <p:ph type="dt" sz="half" idx="10"/>
          </p:nvPr>
        </p:nvSpPr>
        <p:spPr/>
        <p:txBody>
          <a:bodyPr/>
          <a:lstStyle/>
          <a:p>
            <a:fld id="{B2C08A56-8451-B243-8F67-F1F7C546650F}" type="datetime1">
              <a:rPr lang="en-US" smtClean="0"/>
              <a:t>9/2/13</a:t>
            </a:fld>
            <a:endParaRPr lang="en-GB"/>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Abstracts</a:t>
            </a:r>
            <a:endParaRPr lang="en-US" dirty="0"/>
          </a:p>
        </p:txBody>
      </p:sp>
      <p:sp>
        <p:nvSpPr>
          <p:cNvPr id="3" name="Content Placeholder 2"/>
          <p:cNvSpPr>
            <a:spLocks noGrp="1"/>
          </p:cNvSpPr>
          <p:nvPr>
            <p:ph idx="1"/>
          </p:nvPr>
        </p:nvSpPr>
        <p:spPr>
          <a:xfrm>
            <a:off x="439173" y="1094104"/>
            <a:ext cx="8247627" cy="5429078"/>
          </a:xfrm>
        </p:spPr>
        <p:txBody>
          <a:bodyPr>
            <a:normAutofit fontScale="77500" lnSpcReduction="20000"/>
          </a:bodyPr>
          <a:lstStyle/>
          <a:p>
            <a:pPr marL="68580" indent="0" algn="ctr">
              <a:buNone/>
            </a:pPr>
            <a:r>
              <a:rPr lang="en-US" dirty="0"/>
              <a:t>Calorimeter Detectors: Longevity issues and/or new requirements and resulting upgrades </a:t>
            </a:r>
            <a:endParaRPr lang="en-US" dirty="0" smtClean="0"/>
          </a:p>
          <a:p>
            <a:pPr marL="68580" indent="0" algn="just">
              <a:buNone/>
            </a:pPr>
            <a:endParaRPr lang="en-US" sz="1300" dirty="0" smtClean="0"/>
          </a:p>
          <a:p>
            <a:pPr marL="68580" indent="0" algn="just">
              <a:buNone/>
            </a:pPr>
            <a:r>
              <a:rPr lang="en-US" dirty="0"/>
              <a:t>Although the instantaneous and integrated luminosity in HL-LHC will be far higher than the LHC detectors were originally designed for, the Barrel calorimeters of the four experiments are expected to continue to perform well  throughout the Phase II program. The conditions for the End-Cap calorimeters are far more challenging and whilst some detectors will require relatively modest changes, others require far more substantial upgrades. </a:t>
            </a:r>
          </a:p>
          <a:p>
            <a:pPr marL="68580" indent="0" algn="just">
              <a:buNone/>
            </a:pPr>
            <a:r>
              <a:rPr lang="en-US" dirty="0" smtClean="0"/>
              <a:t>We </a:t>
            </a:r>
            <a:r>
              <a:rPr lang="en-US" dirty="0"/>
              <a:t>present the results of longevity and performance studies for the calorimeter systems of the four main LHC experiments and outline the upgrade options under consideration. We include a discussion of the R&amp;D required to make the final technology choices for the upgraded detectors</a:t>
            </a:r>
            <a:r>
              <a:rPr lang="en-US" dirty="0" smtClean="0"/>
              <a:t>.</a:t>
            </a:r>
            <a:endParaRPr lang="en-US" dirty="0"/>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10</a:t>
            </a:fld>
            <a:endParaRPr lang="en-GB"/>
          </a:p>
        </p:txBody>
      </p:sp>
    </p:spTree>
    <p:extLst>
      <p:ext uri="{BB962C8B-B14F-4D97-AF65-F5344CB8AC3E}">
        <p14:creationId xmlns:p14="http://schemas.microsoft.com/office/powerpoint/2010/main" val="2749160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Abstracts</a:t>
            </a:r>
            <a:endParaRPr lang="en-US" dirty="0"/>
          </a:p>
        </p:txBody>
      </p:sp>
      <p:sp>
        <p:nvSpPr>
          <p:cNvPr id="3" name="Content Placeholder 2"/>
          <p:cNvSpPr>
            <a:spLocks noGrp="1"/>
          </p:cNvSpPr>
          <p:nvPr>
            <p:ph idx="1"/>
          </p:nvPr>
        </p:nvSpPr>
        <p:spPr>
          <a:xfrm>
            <a:off x="439173" y="1094104"/>
            <a:ext cx="8247627" cy="5429078"/>
          </a:xfrm>
        </p:spPr>
        <p:txBody>
          <a:bodyPr>
            <a:normAutofit fontScale="92500" lnSpcReduction="20000"/>
          </a:bodyPr>
          <a:lstStyle/>
          <a:p>
            <a:pPr marL="68580" indent="0" algn="ctr">
              <a:buNone/>
            </a:pPr>
            <a:r>
              <a:rPr lang="en-US" dirty="0"/>
              <a:t>Calorimeter </a:t>
            </a:r>
            <a:r>
              <a:rPr lang="en-US" dirty="0" smtClean="0"/>
              <a:t>Electronics: </a:t>
            </a:r>
            <a:r>
              <a:rPr lang="en-US" dirty="0"/>
              <a:t>Longevity issues and/or new requirements and resulting upgrades </a:t>
            </a:r>
            <a:endParaRPr lang="en-US" dirty="0" smtClean="0"/>
          </a:p>
          <a:p>
            <a:pPr marL="68580" indent="0" algn="just">
              <a:buNone/>
            </a:pPr>
            <a:endParaRPr lang="en-US" sz="1300" dirty="0" smtClean="0"/>
          </a:p>
          <a:p>
            <a:pPr marL="68580" indent="0" algn="just">
              <a:buNone/>
            </a:pPr>
            <a:r>
              <a:rPr lang="en-US" dirty="0" smtClean="0"/>
              <a:t>Operations </a:t>
            </a:r>
            <a:r>
              <a:rPr lang="en-US" dirty="0"/>
              <a:t>during the HL-LHC era will impose challenges on the calorimeter electronics both for the main readout and the trigger systems. Aging, radiation tolerance limits and new requirements from the trigger result in the need for substantial upgrades of the calorimeter electronics. We review the evolution of the readout architecture, the strategies and the technical developments in the front-end and back-end electronics as pursued by the calorimeter groups in the four LHC experiments, both emphasizing  common aspects as well as pointing out issues specific to a given experiment</a:t>
            </a:r>
            <a:r>
              <a:rPr lang="en-US" dirty="0" smtClean="0"/>
              <a:t>.</a:t>
            </a:r>
            <a:endParaRPr lang="en-US" dirty="0"/>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11</a:t>
            </a:fld>
            <a:endParaRPr lang="en-GB"/>
          </a:p>
        </p:txBody>
      </p:sp>
    </p:spTree>
    <p:extLst>
      <p:ext uri="{BB962C8B-B14F-4D97-AF65-F5344CB8AC3E}">
        <p14:creationId xmlns:p14="http://schemas.microsoft.com/office/powerpoint/2010/main" val="2313009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Abstracts</a:t>
            </a:r>
            <a:endParaRPr lang="en-US" dirty="0"/>
          </a:p>
        </p:txBody>
      </p:sp>
      <p:sp>
        <p:nvSpPr>
          <p:cNvPr id="3" name="Content Placeholder 2"/>
          <p:cNvSpPr>
            <a:spLocks noGrp="1"/>
          </p:cNvSpPr>
          <p:nvPr>
            <p:ph idx="1"/>
          </p:nvPr>
        </p:nvSpPr>
        <p:spPr>
          <a:xfrm>
            <a:off x="439173" y="1094104"/>
            <a:ext cx="8247627" cy="5429078"/>
          </a:xfrm>
        </p:spPr>
        <p:txBody>
          <a:bodyPr>
            <a:normAutofit fontScale="92500" lnSpcReduction="20000"/>
          </a:bodyPr>
          <a:lstStyle/>
          <a:p>
            <a:pPr marL="68580" indent="0" algn="ctr">
              <a:buNone/>
            </a:pPr>
            <a:r>
              <a:rPr lang="en-US" dirty="0" smtClean="0"/>
              <a:t>Summary and Conclusions</a:t>
            </a:r>
          </a:p>
          <a:p>
            <a:pPr marL="68580" indent="0" algn="ctr">
              <a:buNone/>
            </a:pPr>
            <a:endParaRPr lang="en-US" sz="900" dirty="0" smtClean="0"/>
          </a:p>
          <a:p>
            <a:pPr marL="68580" indent="0" algn="just">
              <a:buNone/>
            </a:pPr>
            <a:r>
              <a:rPr lang="en-US" dirty="0" smtClean="0"/>
              <a:t>We summarize the challenges and the required developments </a:t>
            </a:r>
            <a:r>
              <a:rPr lang="en-US" dirty="0"/>
              <a:t>to the calorimeter </a:t>
            </a:r>
            <a:r>
              <a:rPr lang="en-US" dirty="0" smtClean="0"/>
              <a:t>systems of the LHC experiments, for operation </a:t>
            </a:r>
            <a:r>
              <a:rPr lang="en-US" dirty="0"/>
              <a:t>at HL-LHC. </a:t>
            </a:r>
            <a:r>
              <a:rPr lang="en-US" dirty="0" smtClean="0"/>
              <a:t>While the different </a:t>
            </a:r>
            <a:r>
              <a:rPr lang="en-US" dirty="0"/>
              <a:t>technologies </a:t>
            </a:r>
            <a:r>
              <a:rPr lang="en-US" dirty="0" smtClean="0"/>
              <a:t>adopted for the existing calorimeter systems have a specific impact on the upgrade plans of each experiment, common requirements </a:t>
            </a:r>
            <a:r>
              <a:rPr lang="en-US" dirty="0"/>
              <a:t>and strategies </a:t>
            </a:r>
            <a:r>
              <a:rPr lang="en-US" dirty="0" smtClean="0"/>
              <a:t>can nonetheless be </a:t>
            </a:r>
            <a:r>
              <a:rPr lang="en-US" dirty="0"/>
              <a:t>identified, suggesting  possible </a:t>
            </a:r>
            <a:r>
              <a:rPr lang="en-US" dirty="0" smtClean="0"/>
              <a:t>synergies for the developments </a:t>
            </a:r>
            <a:r>
              <a:rPr lang="en-US" dirty="0"/>
              <a:t>in either detector, readout and trigger electronics. A few examples are analyzed. A possible roadmap is outlined together with  required resources, for example in terms of R&amp;D infrastructures and technology transfer among collaborations. </a:t>
            </a:r>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12</a:t>
            </a:fld>
            <a:endParaRPr lang="en-GB"/>
          </a:p>
        </p:txBody>
      </p:sp>
    </p:spTree>
    <p:extLst>
      <p:ext uri="{BB962C8B-B14F-4D97-AF65-F5344CB8AC3E}">
        <p14:creationId xmlns:p14="http://schemas.microsoft.com/office/powerpoint/2010/main" val="1902285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a:t>
            </a:r>
            <a:r>
              <a:rPr lang="en-US" dirty="0" smtClean="0"/>
              <a:t>Agenda</a:t>
            </a:r>
            <a:endParaRPr lang="en-US" dirty="0"/>
          </a:p>
        </p:txBody>
      </p:sp>
      <p:sp>
        <p:nvSpPr>
          <p:cNvPr id="3" name="Content Placeholder 2"/>
          <p:cNvSpPr>
            <a:spLocks noGrp="1"/>
          </p:cNvSpPr>
          <p:nvPr>
            <p:ph idx="1"/>
          </p:nvPr>
        </p:nvSpPr>
        <p:spPr>
          <a:xfrm>
            <a:off x="439173" y="914401"/>
            <a:ext cx="8247627" cy="5631872"/>
          </a:xfrm>
        </p:spPr>
        <p:txBody>
          <a:bodyPr>
            <a:normAutofit lnSpcReduction="10000"/>
          </a:bodyPr>
          <a:lstStyle/>
          <a:p>
            <a:r>
              <a:rPr lang="en-US" dirty="0"/>
              <a:t>3</a:t>
            </a:r>
            <a:r>
              <a:rPr lang="en-US" dirty="0" smtClean="0"/>
              <a:t>0</a:t>
            </a:r>
            <a:r>
              <a:rPr lang="en-US" dirty="0" smtClean="0"/>
              <a:t>’	</a:t>
            </a:r>
            <a:r>
              <a:rPr lang="en-US" dirty="0" smtClean="0"/>
              <a:t>Introduction and Overview</a:t>
            </a:r>
            <a:r>
              <a:rPr lang="en-US" dirty="0"/>
              <a:t> </a:t>
            </a:r>
            <a:r>
              <a:rPr lang="en-US" dirty="0" smtClean="0"/>
              <a:t>of </a:t>
            </a:r>
            <a:r>
              <a:rPr lang="en-US" dirty="0" smtClean="0"/>
              <a:t>Physics </a:t>
            </a:r>
            <a:r>
              <a:rPr lang="en-US" dirty="0" smtClean="0"/>
              <a:t>G</a:t>
            </a:r>
            <a:r>
              <a:rPr lang="en-US" dirty="0" smtClean="0"/>
              <a:t>oals </a:t>
            </a:r>
            <a:r>
              <a:rPr lang="en-US" dirty="0" smtClean="0"/>
              <a:t>and </a:t>
            </a:r>
            <a:r>
              <a:rPr lang="en-US" dirty="0" smtClean="0"/>
              <a:t>Calorimeter </a:t>
            </a:r>
            <a:r>
              <a:rPr lang="en-US" dirty="0" smtClean="0"/>
              <a:t>R</a:t>
            </a:r>
            <a:r>
              <a:rPr lang="en-US" dirty="0" smtClean="0"/>
              <a:t>equirements</a:t>
            </a:r>
          </a:p>
          <a:p>
            <a:pPr lvl="1"/>
            <a:r>
              <a:rPr lang="en-US" dirty="0" smtClean="0"/>
              <a:t>Marcello</a:t>
            </a:r>
            <a:endParaRPr lang="en-US" dirty="0" smtClean="0"/>
          </a:p>
          <a:p>
            <a:r>
              <a:rPr lang="en-US" dirty="0"/>
              <a:t>3</a:t>
            </a:r>
            <a:r>
              <a:rPr lang="en-US" dirty="0" smtClean="0"/>
              <a:t>0</a:t>
            </a:r>
            <a:r>
              <a:rPr lang="en-US" dirty="0" smtClean="0"/>
              <a:t>’ Calorimeter Electronics: Longevity </a:t>
            </a:r>
            <a:r>
              <a:rPr lang="en-US" dirty="0"/>
              <a:t>issues and/or new requirements and resulting </a:t>
            </a:r>
            <a:r>
              <a:rPr lang="en-US" dirty="0" smtClean="0"/>
              <a:t>upgrades</a:t>
            </a:r>
          </a:p>
          <a:p>
            <a:pPr lvl="1"/>
            <a:r>
              <a:rPr lang="en-US" dirty="0" smtClean="0"/>
              <a:t>Arno </a:t>
            </a:r>
            <a:r>
              <a:rPr lang="en-US" dirty="0" err="1" smtClean="0"/>
              <a:t>Straessner</a:t>
            </a:r>
            <a:endParaRPr lang="en-US" dirty="0" smtClean="0"/>
          </a:p>
          <a:p>
            <a:r>
              <a:rPr lang="en-US" dirty="0" smtClean="0"/>
              <a:t>45’ </a:t>
            </a:r>
            <a:r>
              <a:rPr lang="en-US" dirty="0" smtClean="0"/>
              <a:t>Calorimeter Detectors</a:t>
            </a:r>
            <a:r>
              <a:rPr lang="en-US" dirty="0"/>
              <a:t>: Longevity issues and/or new requirements and resulting </a:t>
            </a:r>
            <a:r>
              <a:rPr lang="en-US" dirty="0" smtClean="0"/>
              <a:t>upgrades</a:t>
            </a:r>
          </a:p>
          <a:p>
            <a:pPr lvl="1"/>
            <a:r>
              <a:rPr lang="en-US" dirty="0" err="1" smtClean="0"/>
              <a:t>Pawel</a:t>
            </a:r>
            <a:r>
              <a:rPr lang="en-US" dirty="0" smtClean="0"/>
              <a:t> de </a:t>
            </a:r>
            <a:r>
              <a:rPr lang="en-US" dirty="0" err="1" smtClean="0"/>
              <a:t>Barbaro</a:t>
            </a:r>
            <a:endParaRPr lang="en-US" dirty="0" smtClean="0"/>
          </a:p>
          <a:p>
            <a:r>
              <a:rPr lang="en-US" dirty="0" smtClean="0"/>
              <a:t>15’ Summary and Conclusions</a:t>
            </a:r>
          </a:p>
          <a:p>
            <a:pPr lvl="1"/>
            <a:r>
              <a:rPr lang="en-US" dirty="0" smtClean="0"/>
              <a:t>Francesco</a:t>
            </a:r>
            <a:endParaRPr lang="en-US" dirty="0" smtClean="0"/>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2</a:t>
            </a:fld>
            <a:endParaRPr lang="en-GB"/>
          </a:p>
        </p:txBody>
      </p:sp>
    </p:spTree>
    <p:extLst>
      <p:ext uri="{BB962C8B-B14F-4D97-AF65-F5344CB8AC3E}">
        <p14:creationId xmlns:p14="http://schemas.microsoft.com/office/powerpoint/2010/main" val="1376888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Input to Report I</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Providing highest possible granularity &amp; resolution Calorimeter information for the L1 Trigger is a common goal for both ATLAS and CMS</a:t>
            </a:r>
          </a:p>
          <a:p>
            <a:pPr lvl="1"/>
            <a:r>
              <a:rPr lang="en-US" dirty="0" smtClean="0"/>
              <a:t>Requires Major Calorimeter Electronics Upgrades</a:t>
            </a:r>
          </a:p>
          <a:p>
            <a:r>
              <a:rPr lang="en-US" dirty="0" smtClean="0"/>
              <a:t>Key enabling technologies are</a:t>
            </a:r>
          </a:p>
          <a:p>
            <a:pPr lvl="1"/>
            <a:r>
              <a:rPr lang="en-US" dirty="0" smtClean="0"/>
              <a:t>High speed optical data links, with manageable power</a:t>
            </a:r>
          </a:p>
          <a:p>
            <a:pPr lvl="1"/>
            <a:r>
              <a:rPr lang="en-US" dirty="0" smtClean="0"/>
              <a:t>High performance back-end systems (</a:t>
            </a:r>
            <a:r>
              <a:rPr lang="en-US" dirty="0" err="1" smtClean="0"/>
              <a:t>uTCA</a:t>
            </a:r>
            <a:r>
              <a:rPr lang="en-US" dirty="0" smtClean="0"/>
              <a:t>, ATCA)</a:t>
            </a:r>
          </a:p>
          <a:p>
            <a:r>
              <a:rPr lang="en-US" dirty="0" smtClean="0"/>
              <a:t>Other system aspects are also concerned, </a:t>
            </a:r>
            <a:r>
              <a:rPr lang="en-US" dirty="0" err="1" smtClean="0"/>
              <a:t>eg</a:t>
            </a:r>
            <a:r>
              <a:rPr lang="en-US" dirty="0"/>
              <a:t> </a:t>
            </a:r>
            <a:r>
              <a:rPr lang="en-US" dirty="0" smtClean="0"/>
              <a:t>Power System</a:t>
            </a:r>
          </a:p>
          <a:p>
            <a:pPr lvl="1"/>
            <a:r>
              <a:rPr lang="en-US" dirty="0" smtClean="0"/>
              <a:t>Bulk supplies in counting room and/or cavern</a:t>
            </a:r>
          </a:p>
          <a:p>
            <a:pPr lvl="1"/>
            <a:r>
              <a:rPr lang="en-US" dirty="0" smtClean="0"/>
              <a:t>On –Detector DC-DC conversion, </a:t>
            </a:r>
            <a:r>
              <a:rPr lang="en-US" dirty="0" err="1" smtClean="0"/>
              <a:t>etc</a:t>
            </a:r>
            <a:endParaRPr lang="en-US" dirty="0"/>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3</a:t>
            </a:fld>
            <a:endParaRPr lang="en-GB"/>
          </a:p>
        </p:txBody>
      </p:sp>
    </p:spTree>
    <p:extLst>
      <p:ext uri="{BB962C8B-B14F-4D97-AF65-F5344CB8AC3E}">
        <p14:creationId xmlns:p14="http://schemas.microsoft.com/office/powerpoint/2010/main" val="3474596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Input to Report </a:t>
            </a:r>
            <a:r>
              <a:rPr lang="en-US" dirty="0" smtClean="0"/>
              <a:t>II</a:t>
            </a:r>
            <a:endParaRPr lang="en-US" dirty="0"/>
          </a:p>
        </p:txBody>
      </p:sp>
      <p:sp>
        <p:nvSpPr>
          <p:cNvPr id="3" name="Content Placeholder 2"/>
          <p:cNvSpPr>
            <a:spLocks noGrp="1"/>
          </p:cNvSpPr>
          <p:nvPr>
            <p:ph idx="1"/>
          </p:nvPr>
        </p:nvSpPr>
        <p:spPr/>
        <p:txBody>
          <a:bodyPr>
            <a:normAutofit lnSpcReduction="10000"/>
          </a:bodyPr>
          <a:lstStyle/>
          <a:p>
            <a:r>
              <a:rPr lang="en-US" dirty="0" smtClean="0"/>
              <a:t>For the calorimeters themselves, the major upgrades concern the CMS End-Caps</a:t>
            </a:r>
          </a:p>
          <a:p>
            <a:pPr lvl="1"/>
            <a:r>
              <a:rPr lang="en-US" dirty="0" smtClean="0"/>
              <a:t>The ATLAS End-Cap </a:t>
            </a:r>
            <a:r>
              <a:rPr lang="en-US" dirty="0" err="1" smtClean="0"/>
              <a:t>LAr</a:t>
            </a:r>
            <a:r>
              <a:rPr lang="en-US" dirty="0" smtClean="0"/>
              <a:t> calorimeters are intrinsically radiation hard</a:t>
            </a:r>
          </a:p>
          <a:p>
            <a:pPr lvl="2"/>
            <a:r>
              <a:rPr lang="en-US" dirty="0"/>
              <a:t>T</a:t>
            </a:r>
            <a:r>
              <a:rPr lang="en-US" dirty="0" smtClean="0"/>
              <a:t>he FCAL may suffer due to the high instantaneous rates, and may need to be replaced</a:t>
            </a:r>
          </a:p>
          <a:p>
            <a:pPr lvl="2"/>
            <a:r>
              <a:rPr lang="en-US" i="1" dirty="0" smtClean="0"/>
              <a:t>The HEC cold electronics may need to be replaced, necessitating opening of the cryostat</a:t>
            </a:r>
            <a:endParaRPr lang="en-US" dirty="0"/>
          </a:p>
          <a:p>
            <a:pPr lvl="1"/>
            <a:r>
              <a:rPr lang="en-US" dirty="0" smtClean="0"/>
              <a:t>The </a:t>
            </a:r>
            <a:r>
              <a:rPr lang="en-US" dirty="0" err="1" smtClean="0"/>
              <a:t>LHCb</a:t>
            </a:r>
            <a:r>
              <a:rPr lang="en-US" dirty="0" smtClean="0"/>
              <a:t> ECAL may require substituting some of the modules closest to the beam, for which existing spares may suffice</a:t>
            </a:r>
          </a:p>
          <a:p>
            <a:pPr lvl="1"/>
            <a:r>
              <a:rPr lang="en-US" dirty="0" smtClean="0"/>
              <a:t>ALICE is considering the possible addition of a Forward Calorimeter, after LS2</a:t>
            </a:r>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4</a:t>
            </a:fld>
            <a:endParaRPr lang="en-GB"/>
          </a:p>
        </p:txBody>
      </p:sp>
    </p:spTree>
    <p:extLst>
      <p:ext uri="{BB962C8B-B14F-4D97-AF65-F5344CB8AC3E}">
        <p14:creationId xmlns:p14="http://schemas.microsoft.com/office/powerpoint/2010/main" val="431513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Input to Report </a:t>
            </a:r>
            <a:r>
              <a:rPr lang="en-US" dirty="0" smtClean="0"/>
              <a:t>III</a:t>
            </a:r>
            <a:endParaRPr lang="en-US" dirty="0"/>
          </a:p>
        </p:txBody>
      </p:sp>
      <p:sp>
        <p:nvSpPr>
          <p:cNvPr id="3" name="Content Placeholder 2"/>
          <p:cNvSpPr>
            <a:spLocks noGrp="1"/>
          </p:cNvSpPr>
          <p:nvPr>
            <p:ph idx="1"/>
          </p:nvPr>
        </p:nvSpPr>
        <p:spPr/>
        <p:txBody>
          <a:bodyPr/>
          <a:lstStyle/>
          <a:p>
            <a:r>
              <a:rPr lang="en-US" dirty="0" smtClean="0"/>
              <a:t>For the calorimeters themselves, the major upgrades concern the CMS End-Caps</a:t>
            </a:r>
          </a:p>
          <a:p>
            <a:pPr lvl="1"/>
            <a:r>
              <a:rPr lang="en-US" dirty="0" smtClean="0"/>
              <a:t>The performance of the CMS </a:t>
            </a:r>
            <a:r>
              <a:rPr lang="en-US" dirty="0" err="1" smtClean="0"/>
              <a:t>EndCap</a:t>
            </a:r>
            <a:r>
              <a:rPr lang="en-US" dirty="0" smtClean="0"/>
              <a:t> ECAL and HCAL would substantially degrade at HL-LHC, and both must be replaced</a:t>
            </a:r>
          </a:p>
          <a:p>
            <a:r>
              <a:rPr lang="en-US" dirty="0" smtClean="0"/>
              <a:t>A targeted R&amp;D program is underway to meet the challenges of replacing the CMS End-Cap calorimeters</a:t>
            </a:r>
            <a:endParaRPr lang="en-US" dirty="0"/>
          </a:p>
          <a:p>
            <a:r>
              <a:rPr lang="en-US" dirty="0" smtClean="0"/>
              <a:t>Different options are under study</a:t>
            </a:r>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5</a:t>
            </a:fld>
            <a:endParaRPr lang="en-GB"/>
          </a:p>
        </p:txBody>
      </p:sp>
    </p:spTree>
    <p:extLst>
      <p:ext uri="{BB962C8B-B14F-4D97-AF65-F5344CB8AC3E}">
        <p14:creationId xmlns:p14="http://schemas.microsoft.com/office/powerpoint/2010/main" val="3480299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Input to Report </a:t>
            </a:r>
            <a:r>
              <a:rPr lang="en-US" dirty="0" smtClean="0"/>
              <a:t>IV</a:t>
            </a:r>
            <a:endParaRPr lang="en-US" dirty="0"/>
          </a:p>
        </p:txBody>
      </p:sp>
      <p:sp>
        <p:nvSpPr>
          <p:cNvPr id="3" name="Content Placeholder 2"/>
          <p:cNvSpPr>
            <a:spLocks noGrp="1"/>
          </p:cNvSpPr>
          <p:nvPr>
            <p:ph idx="1"/>
          </p:nvPr>
        </p:nvSpPr>
        <p:spPr/>
        <p:txBody>
          <a:bodyPr/>
          <a:lstStyle/>
          <a:p>
            <a:r>
              <a:rPr lang="en-US" dirty="0" smtClean="0"/>
              <a:t>Option I</a:t>
            </a:r>
          </a:p>
          <a:p>
            <a:pPr lvl="1"/>
            <a:r>
              <a:rPr lang="en-US" dirty="0" smtClean="0"/>
              <a:t>Replace the present homogenous Crystal ECAL with a radiation tolerant Crystal sampling calorimeter</a:t>
            </a:r>
          </a:p>
          <a:p>
            <a:pPr lvl="1"/>
            <a:r>
              <a:rPr lang="en-US" dirty="0" smtClean="0"/>
              <a:t>Replace the present Plastic Scintillator sampling HCAL with a radiation tolerant Plastic Scintillator sampling calorimeter</a:t>
            </a:r>
          </a:p>
          <a:p>
            <a:r>
              <a:rPr lang="en-US" dirty="0" smtClean="0"/>
              <a:t>Option II (Integrated approach)</a:t>
            </a:r>
          </a:p>
          <a:p>
            <a:pPr lvl="1"/>
            <a:r>
              <a:rPr lang="en-US" dirty="0" smtClean="0"/>
              <a:t>Particle Flow / Imaging Gas Sampling Calorimeter</a:t>
            </a:r>
          </a:p>
          <a:p>
            <a:pPr lvl="1"/>
            <a:r>
              <a:rPr lang="en-US" dirty="0" smtClean="0"/>
              <a:t>Dual Read Out, Cerenkov/Scintillator Sampling Calorimeter</a:t>
            </a:r>
          </a:p>
          <a:p>
            <a:pPr lvl="1"/>
            <a:endParaRPr lang="en-US" dirty="0" smtClean="0"/>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6</a:t>
            </a:fld>
            <a:endParaRPr lang="en-GB"/>
          </a:p>
        </p:txBody>
      </p:sp>
    </p:spTree>
    <p:extLst>
      <p:ext uri="{BB962C8B-B14F-4D97-AF65-F5344CB8AC3E}">
        <p14:creationId xmlns:p14="http://schemas.microsoft.com/office/powerpoint/2010/main" val="3821449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and Plans</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dirty="0" smtClean="0"/>
              <a:t>Outlines of the Electronics and Calorimeter presentations for the ECFA calorimeter session exist, and are linked to the </a:t>
            </a:r>
            <a:r>
              <a:rPr lang="en-US" dirty="0" err="1" smtClean="0"/>
              <a:t>Twiki</a:t>
            </a:r>
            <a:endParaRPr lang="en-US" dirty="0" smtClean="0"/>
          </a:p>
          <a:p>
            <a:pPr lvl="1" algn="just"/>
            <a:r>
              <a:rPr lang="en-US" dirty="0" smtClean="0"/>
              <a:t>Have discussed with Magnus and Philippe to ensure consistency &amp; manage overlaps with Electronics session</a:t>
            </a:r>
          </a:p>
          <a:p>
            <a:pPr algn="just"/>
            <a:r>
              <a:rPr lang="en-US" dirty="0" smtClean="0"/>
              <a:t>The plan is to finish collecting the necessary material by Sept 6, and have preliminary drafts of the presentations by Sept 13</a:t>
            </a:r>
          </a:p>
          <a:p>
            <a:pPr lvl="1" algn="just"/>
            <a:r>
              <a:rPr lang="en-US" dirty="0" smtClean="0"/>
              <a:t>Most of the material if available, some plots may still require approval</a:t>
            </a:r>
          </a:p>
          <a:p>
            <a:pPr algn="just"/>
            <a:r>
              <a:rPr lang="en-US" dirty="0" smtClean="0"/>
              <a:t>Meet to Review talks (Electronics &amp; Detectors):  Sept 17</a:t>
            </a:r>
          </a:p>
          <a:p>
            <a:pPr algn="just"/>
            <a:r>
              <a:rPr lang="en-US" dirty="0" smtClean="0"/>
              <a:t>Meet to Review input to Summary document:     Sept 19</a:t>
            </a:r>
          </a:p>
          <a:p>
            <a:pPr algn="just"/>
            <a:r>
              <a:rPr lang="en-US" dirty="0" smtClean="0"/>
              <a:t>Final Rehearsal of ALL the talks: Sept 23</a:t>
            </a:r>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7</a:t>
            </a:fld>
            <a:endParaRPr lang="en-GB"/>
          </a:p>
        </p:txBody>
      </p:sp>
    </p:spTree>
    <p:extLst>
      <p:ext uri="{BB962C8B-B14F-4D97-AF65-F5344CB8AC3E}">
        <p14:creationId xmlns:p14="http://schemas.microsoft.com/office/powerpoint/2010/main" val="1878868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8</a:t>
            </a:fld>
            <a:endParaRPr lang="en-GB"/>
          </a:p>
        </p:txBody>
      </p:sp>
    </p:spTree>
    <p:extLst>
      <p:ext uri="{BB962C8B-B14F-4D97-AF65-F5344CB8AC3E}">
        <p14:creationId xmlns:p14="http://schemas.microsoft.com/office/powerpoint/2010/main" val="3411284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Abstracts</a:t>
            </a:r>
            <a:endParaRPr lang="en-US" dirty="0"/>
          </a:p>
        </p:txBody>
      </p:sp>
      <p:sp>
        <p:nvSpPr>
          <p:cNvPr id="3" name="Content Placeholder 2"/>
          <p:cNvSpPr>
            <a:spLocks noGrp="1"/>
          </p:cNvSpPr>
          <p:nvPr>
            <p:ph idx="1"/>
          </p:nvPr>
        </p:nvSpPr>
        <p:spPr/>
        <p:txBody>
          <a:bodyPr>
            <a:normAutofit fontScale="77500" lnSpcReduction="20000"/>
          </a:bodyPr>
          <a:lstStyle/>
          <a:p>
            <a:pPr marL="68580" indent="0" algn="ctr">
              <a:buNone/>
            </a:pPr>
            <a:r>
              <a:rPr lang="en-US" dirty="0" smtClean="0"/>
              <a:t>Introduction </a:t>
            </a:r>
            <a:r>
              <a:rPr lang="en-US" dirty="0"/>
              <a:t>and </a:t>
            </a:r>
            <a:r>
              <a:rPr lang="en-US" dirty="0" smtClean="0"/>
              <a:t>Overview:</a:t>
            </a:r>
          </a:p>
          <a:p>
            <a:pPr marL="68580" indent="0" algn="ctr">
              <a:buNone/>
            </a:pPr>
            <a:r>
              <a:rPr lang="en-US" dirty="0" smtClean="0"/>
              <a:t>Physics </a:t>
            </a:r>
            <a:r>
              <a:rPr lang="en-US" dirty="0"/>
              <a:t>goals and calorimeter requirements</a:t>
            </a:r>
          </a:p>
          <a:p>
            <a:pPr marL="68580" indent="0">
              <a:buNone/>
            </a:pPr>
            <a:endParaRPr lang="en-US" sz="800" dirty="0" smtClean="0"/>
          </a:p>
          <a:p>
            <a:pPr marL="68580" indent="0" algn="just">
              <a:buNone/>
            </a:pPr>
            <a:r>
              <a:rPr lang="en-US" dirty="0" smtClean="0"/>
              <a:t>We discuss how the HL-LHC luminosity target and Phase II physics goals drive the Calorimeter performance requirements of the LHC experiments, and motivate the program of Upgrades being developed to address these. The need to provide more detailed information to the L1 Trigger at 40MHz, in order to maintain the necessary physics acceptance, imposes new requirements on the calorimeter electronic systems. The extremely high levels of integrated luminosity and radiation damage, on top of the very high occupancy resulting from the increased instantaneous luminosity, place stringent demands on the calorimeter systems and detectors. Together, these require a substantial program of upgrades in order to maintain functionality throughout the HL-LHC, and fully exploit its physics potential.</a:t>
            </a:r>
            <a:endParaRPr lang="en-US" dirty="0"/>
          </a:p>
        </p:txBody>
      </p:sp>
      <p:sp>
        <p:nvSpPr>
          <p:cNvPr id="4" name="Date Placeholder 3"/>
          <p:cNvSpPr>
            <a:spLocks noGrp="1"/>
          </p:cNvSpPr>
          <p:nvPr>
            <p:ph type="dt" sz="half" idx="10"/>
          </p:nvPr>
        </p:nvSpPr>
        <p:spPr/>
        <p:txBody>
          <a:bodyPr/>
          <a:lstStyle/>
          <a:p>
            <a:fld id="{2B6D3377-475B-1D47-A634-D91EFC676D34}" type="datetime1">
              <a:rPr lang="en-US" smtClean="0"/>
              <a:t>9/2/13</a:t>
            </a:fld>
            <a:endParaRPr lang="en-GB"/>
          </a:p>
        </p:txBody>
      </p:sp>
      <p:sp>
        <p:nvSpPr>
          <p:cNvPr id="5" name="Slide Number Placeholder 4"/>
          <p:cNvSpPr>
            <a:spLocks noGrp="1"/>
          </p:cNvSpPr>
          <p:nvPr>
            <p:ph type="sldNum" sz="quarter" idx="12"/>
          </p:nvPr>
        </p:nvSpPr>
        <p:spPr/>
        <p:txBody>
          <a:bodyPr/>
          <a:lstStyle/>
          <a:p>
            <a:fld id="{E9676D24-1C10-7F46-81DA-8C959901AACB}" type="slidenum">
              <a:rPr lang="en-GB" smtClean="0"/>
              <a:t>9</a:t>
            </a:fld>
            <a:endParaRPr lang="en-GB"/>
          </a:p>
        </p:txBody>
      </p:sp>
    </p:spTree>
    <p:extLst>
      <p:ext uri="{BB962C8B-B14F-4D97-AF65-F5344CB8AC3E}">
        <p14:creationId xmlns:p14="http://schemas.microsoft.com/office/powerpoint/2010/main" val="30981906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rk-standard-CM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ヒラギノ丸ゴ Pro W4"/>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38100" cap="flat" cmpd="sng" algn="ctr">
          <a:solidFill>
            <a:schemeClr val="accent2">
              <a:lumMod val="75000"/>
            </a:schemeClr>
          </a:solidFill>
          <a:prstDash val="solid"/>
          <a:round/>
          <a:headEnd type="none" w="med" len="med"/>
          <a:tailEnd type="arrow" w="med" len="me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800" dirty="0" smtClean="0">
            <a:solidFill>
              <a:schemeClr val="tx1"/>
            </a:solidFill>
            <a:latin typeface="+mn-l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161705</TotalTime>
  <Words>980</Words>
  <Application>Microsoft Macintosh PowerPoint</Application>
  <PresentationFormat>On-screen Show (4:3)</PresentationFormat>
  <Paragraphs>94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Dark-standard-CMS</vt:lpstr>
      <vt:lpstr>ECFA Workshop: Calorimetry PG</vt:lpstr>
      <vt:lpstr>Proposed Agenda</vt:lpstr>
      <vt:lpstr>Summary of Input to Report I</vt:lpstr>
      <vt:lpstr>Summary of Input to Report II</vt:lpstr>
      <vt:lpstr>Summary of Input to Report III</vt:lpstr>
      <vt:lpstr>Summary of Input to Report IV</vt:lpstr>
      <vt:lpstr>Status and Plans</vt:lpstr>
      <vt:lpstr>Backup</vt:lpstr>
      <vt:lpstr>Abstracts</vt:lpstr>
      <vt:lpstr>Abstracts</vt:lpstr>
      <vt:lpstr>Abstracts</vt:lpstr>
      <vt:lpstr>Abstracts</vt:lpstr>
    </vt:vector>
  </TitlesOfParts>
  <Company>The University of Minnsota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Roger Rusack</dc:creator>
  <cp:lastModifiedBy>marcello mannelli</cp:lastModifiedBy>
  <cp:revision>581</cp:revision>
  <cp:lastPrinted>2012-07-17T10:10:17Z</cp:lastPrinted>
  <dcterms:created xsi:type="dcterms:W3CDTF">2010-11-12T09:01:26Z</dcterms:created>
  <dcterms:modified xsi:type="dcterms:W3CDTF">2013-09-03T07:24:32Z</dcterms:modified>
</cp:coreProperties>
</file>