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516" r:id="rId2"/>
    <p:sldId id="611" r:id="rId3"/>
    <p:sldId id="615" r:id="rId4"/>
    <p:sldId id="614" r:id="rId5"/>
  </p:sldIdLst>
  <p:sldSz cx="9144000" cy="6858000" type="screen4x3"/>
  <p:notesSz cx="6769100" cy="9906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000000"/>
    <a:srgbClr val="CC0099"/>
    <a:srgbClr val="009900"/>
    <a:srgbClr val="FF0000"/>
    <a:srgbClr val="33CCFF"/>
    <a:srgbClr val="FFCC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96" y="-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722" y="-114"/>
      </p:cViewPr>
      <p:guideLst>
        <p:guide orient="horz" pos="3120"/>
        <p:guide pos="2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5400" y="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9C6DDB0-E4DC-6642-BCFA-2DBE9033F2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816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5400" y="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05350"/>
            <a:ext cx="496252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535C854-90EC-DD48-BB70-447D1E80D2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4832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evt_3d_snip"/>
          <p:cNvPicPr>
            <a:picLocks noChangeAspect="1" noChangeArrowheads="1"/>
          </p:cNvPicPr>
          <p:nvPr userDrawn="1"/>
        </p:nvPicPr>
        <p:blipFill>
          <a:blip r:embed="rId2"/>
          <a:srcRect l="899" t="22223" r="-719" b="2"/>
          <a:stretch>
            <a:fillRect/>
          </a:stretch>
        </p:blipFill>
        <p:spPr bwMode="auto">
          <a:xfrm>
            <a:off x="152400" y="3124200"/>
            <a:ext cx="899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04800"/>
            <a:ext cx="7721600" cy="1524000"/>
          </a:xfrm>
        </p:spPr>
        <p:txBody>
          <a:bodyPr/>
          <a:lstStyle>
            <a:lvl1pPr algn="l">
              <a:defRPr kumimoji="0">
                <a:solidFill>
                  <a:srgbClr val="000000"/>
                </a:solidFill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spcBef>
                <a:spcPct val="0"/>
              </a:spcBef>
              <a:buClrTx/>
              <a:buFontTx/>
              <a:buNone/>
              <a:defRPr kumimoji="0">
                <a:solidFill>
                  <a:srgbClr val="000000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11200" y="6229350"/>
            <a:ext cx="1930400" cy="5143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604000" y="6229350"/>
            <a:ext cx="1828800" cy="5143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fld id="{99D7EB60-22EA-5F49-B83D-057F44C01C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7620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blurRad="63500" dist="107763" dir="2700000" algn="ctr" rotWithShape="0">
            <a:srgbClr val="000000">
              <a:alpha val="74998"/>
            </a:srgbClr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178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400800"/>
            <a:ext cx="7620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1029" name="Picture 8" descr="evt_3d_snip"/>
          <p:cNvPicPr>
            <a:picLocks noChangeAspect="1" noChangeArrowheads="1"/>
          </p:cNvPicPr>
          <p:nvPr/>
        </p:nvPicPr>
        <p:blipFill>
          <a:blip r:embed="rId4"/>
          <a:srcRect l="899" t="22223" r="-719" b="2"/>
          <a:stretch>
            <a:fillRect/>
          </a:stretch>
        </p:blipFill>
        <p:spPr bwMode="auto">
          <a:xfrm>
            <a:off x="76200" y="609600"/>
            <a:ext cx="899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8693150" y="6491288"/>
            <a:ext cx="45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ABF953C5-16BF-8B4E-B479-D646718A4AB9}" type="slidenum">
              <a:rPr lang="en-GB" sz="1800"/>
              <a:pPr>
                <a:defRPr/>
              </a:pPr>
              <a:t>‹#›</a:t>
            </a:fld>
            <a:endParaRPr lang="en-GB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q"/>
        <a:defRPr kumimoji="1"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o"/>
        <a:defRPr kumimoji="1"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§"/>
        <a:defRPr kumimoji="1"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447800"/>
            <a:ext cx="7721600" cy="1828800"/>
          </a:xfrm>
        </p:spPr>
        <p:txBody>
          <a:bodyPr/>
          <a:lstStyle/>
          <a:p>
            <a:pPr algn="ctr"/>
            <a:r>
              <a:rPr kumimoji="1" lang="fr-FR" sz="4400" dirty="0" smtClean="0">
                <a:solidFill>
                  <a:schemeClr val="tx2"/>
                </a:solidFill>
              </a:rPr>
              <a:t>HL-LHC TDOC </a:t>
            </a:r>
            <a:r>
              <a:rPr kumimoji="1" lang="fr-FR" sz="4400" dirty="0" smtClean="0">
                <a:solidFill>
                  <a:schemeClr val="tx2"/>
                </a:solidFill>
              </a:rPr>
              <a:t/>
            </a:r>
            <a:br>
              <a:rPr kumimoji="1" lang="fr-FR" sz="4400" dirty="0" smtClean="0">
                <a:solidFill>
                  <a:schemeClr val="tx2"/>
                </a:solidFill>
              </a:rPr>
            </a:br>
            <a:r>
              <a:rPr kumimoji="1" lang="fr-FR" sz="4400" dirty="0" err="1" smtClean="0">
                <a:solidFill>
                  <a:schemeClr val="tx2"/>
                </a:solidFill>
              </a:rPr>
              <a:t>status</a:t>
            </a:r>
            <a:r>
              <a:rPr kumimoji="1" lang="fr-FR" sz="4400" dirty="0" smtClean="0">
                <a:solidFill>
                  <a:schemeClr val="tx2"/>
                </a:solidFill>
              </a:rPr>
              <a:t> report</a:t>
            </a:r>
            <a:r>
              <a:rPr kumimoji="1" lang="fr-FR" sz="3200" dirty="0" smtClean="0">
                <a:solidFill>
                  <a:schemeClr val="tx2"/>
                </a:solidFill>
              </a:rPr>
              <a:t>	 </a:t>
            </a:r>
            <a:br>
              <a:rPr kumimoji="1" lang="fr-FR" sz="3200" dirty="0" smtClean="0">
                <a:solidFill>
                  <a:schemeClr val="tx2"/>
                </a:solidFill>
              </a:rPr>
            </a:br>
            <a:r>
              <a:rPr kumimoji="1" lang="fr-FR" sz="1800" dirty="0" smtClean="0">
                <a:solidFill>
                  <a:schemeClr val="tx1"/>
                </a:solidFill>
                <a:latin typeface="Arial Black" charset="0"/>
              </a:rPr>
              <a:t/>
            </a:r>
            <a:br>
              <a:rPr kumimoji="1" lang="fr-FR" sz="1800" dirty="0" smtClean="0">
                <a:solidFill>
                  <a:schemeClr val="tx1"/>
                </a:solidFill>
                <a:latin typeface="Arial Black" charset="0"/>
              </a:rPr>
            </a:br>
            <a:endParaRPr kumimoji="1" lang="fr-FR" sz="1800" dirty="0" smtClean="0">
              <a:solidFill>
                <a:schemeClr val="tx2"/>
              </a:solidFill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657600"/>
            <a:ext cx="7924800" cy="1771650"/>
          </a:xfrm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endParaRPr kumimoji="1" lang="fr-FR" sz="2000" dirty="0" smtClean="0">
              <a:solidFill>
                <a:schemeClr val="tx1"/>
              </a:solidFill>
              <a:latin typeface="Arial Black" charset="0"/>
            </a:endParaRP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kumimoji="1" lang="fr-FR" sz="2000" dirty="0" smtClean="0">
                <a:solidFill>
                  <a:schemeClr val="tx1"/>
                </a:solidFill>
                <a:latin typeface="Arial Black" charset="0"/>
              </a:rPr>
              <a:t>David Rousseau/Wesley Smith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kumimoji="1" lang="fr-FR" sz="2000" dirty="0" smtClean="0">
                <a:solidFill>
                  <a:schemeClr val="tx1"/>
                </a:solidFill>
                <a:latin typeface="Arial Black" charset="0"/>
              </a:rPr>
              <a:t>3rd </a:t>
            </a:r>
            <a:r>
              <a:rPr kumimoji="1" lang="fr-FR" sz="2000" dirty="0" err="1" smtClean="0">
                <a:solidFill>
                  <a:schemeClr val="tx1"/>
                </a:solidFill>
                <a:latin typeface="Arial Black" charset="0"/>
              </a:rPr>
              <a:t>September</a:t>
            </a:r>
            <a:r>
              <a:rPr kumimoji="1" lang="fr-FR" sz="2000" dirty="0" smtClean="0">
                <a:solidFill>
                  <a:schemeClr val="tx1"/>
                </a:solidFill>
                <a:latin typeface="Arial Black" charset="0"/>
              </a:rPr>
              <a:t> </a:t>
            </a:r>
            <a:r>
              <a:rPr kumimoji="1" lang="fr-FR" sz="2000" dirty="0" smtClean="0">
                <a:solidFill>
                  <a:schemeClr val="tx1"/>
                </a:solidFill>
                <a:latin typeface="Arial Black" charset="0"/>
              </a:rPr>
              <a:t>2013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Session agenda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Session agenda is finalised with speakers</a:t>
            </a:r>
          </a:p>
          <a:p>
            <a:pPr lvl="1"/>
            <a:r>
              <a:rPr lang="en-GB" sz="2000" dirty="0" smtClean="0"/>
              <a:t>15</a:t>
            </a:r>
            <a:r>
              <a:rPr lang="en-GB" sz="2000" dirty="0"/>
              <a:t>+5 </a:t>
            </a:r>
            <a:r>
              <a:rPr lang="en-GB" sz="2000" dirty="0" smtClean="0"/>
              <a:t>technology : </a:t>
            </a:r>
            <a:r>
              <a:rPr lang="en-GB" sz="2000" dirty="0" err="1" smtClean="0"/>
              <a:t>Niko</a:t>
            </a:r>
            <a:r>
              <a:rPr lang="en-GB" sz="2000" dirty="0" smtClean="0"/>
              <a:t> Neufeld (</a:t>
            </a:r>
            <a:r>
              <a:rPr lang="en-GB" sz="2000" dirty="0" err="1" smtClean="0"/>
              <a:t>LHCb</a:t>
            </a:r>
            <a:r>
              <a:rPr lang="en-GB" sz="2000" dirty="0" smtClean="0"/>
              <a:t>)</a:t>
            </a:r>
            <a:endParaRPr lang="en-GB" sz="2000" dirty="0"/>
          </a:p>
          <a:p>
            <a:pPr lvl="1"/>
            <a:r>
              <a:rPr lang="en-GB" sz="2000" dirty="0"/>
              <a:t>30+5 </a:t>
            </a:r>
            <a:r>
              <a:rPr lang="en-GB" sz="2000" dirty="0" smtClean="0"/>
              <a:t>TDAQ : Wesley Smith (CMS)</a:t>
            </a:r>
            <a:endParaRPr lang="en-GB" sz="2000" dirty="0"/>
          </a:p>
          <a:p>
            <a:pPr lvl="1"/>
            <a:r>
              <a:rPr lang="en-GB" sz="2000" dirty="0"/>
              <a:t>20+5 </a:t>
            </a:r>
            <a:r>
              <a:rPr lang="en-GB" sz="2000" dirty="0" smtClean="0"/>
              <a:t>Computing : </a:t>
            </a:r>
            <a:r>
              <a:rPr lang="en-GB" sz="2000" dirty="0" err="1" smtClean="0"/>
              <a:t>Predrag</a:t>
            </a:r>
            <a:r>
              <a:rPr lang="en-GB" sz="2000" dirty="0" smtClean="0"/>
              <a:t> </a:t>
            </a:r>
            <a:r>
              <a:rPr lang="en-GB" sz="2000" dirty="0" err="1" smtClean="0"/>
              <a:t>Buncic</a:t>
            </a:r>
            <a:r>
              <a:rPr lang="en-GB" sz="2000" dirty="0" smtClean="0"/>
              <a:t> (Alice)</a:t>
            </a:r>
            <a:endParaRPr lang="en-GB" sz="2000" dirty="0"/>
          </a:p>
          <a:p>
            <a:pPr lvl="1"/>
            <a:r>
              <a:rPr lang="en-GB" sz="2000" dirty="0"/>
              <a:t>20+5 </a:t>
            </a:r>
            <a:r>
              <a:rPr lang="en-GB" sz="2000" dirty="0" smtClean="0"/>
              <a:t>Software : David Rousseau (Atlas)</a:t>
            </a:r>
          </a:p>
          <a:p>
            <a:pPr lvl="1"/>
            <a:endParaRPr lang="en-GB" sz="2000" dirty="0"/>
          </a:p>
          <a:p>
            <a:r>
              <a:rPr lang="en-GB" sz="2400" dirty="0" smtClean="0"/>
              <a:t>Speakers to meet towards the coming week for detailed adjustment of boundaries and cross references</a:t>
            </a:r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TDAQ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Most </a:t>
            </a:r>
            <a:r>
              <a:rPr lang="fr-FR" dirty="0" err="1" smtClean="0"/>
              <a:t>material</a:t>
            </a:r>
            <a:r>
              <a:rPr lang="fr-FR" dirty="0" smtClean="0"/>
              <a:t>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the </a:t>
            </a:r>
            <a:r>
              <a:rPr lang="fr-FR" dirty="0" err="1" smtClean="0"/>
              <a:t>summer</a:t>
            </a:r>
            <a:r>
              <a:rPr lang="fr-FR" dirty="0" smtClean="0"/>
              <a:t> (</a:t>
            </a:r>
            <a:r>
              <a:rPr lang="fr-FR" dirty="0" err="1" smtClean="0"/>
              <a:t>see</a:t>
            </a:r>
            <a:r>
              <a:rPr lang="fr-FR" dirty="0" smtClean="0"/>
              <a:t> 10th </a:t>
            </a:r>
            <a:r>
              <a:rPr lang="fr-FR" dirty="0" err="1" smtClean="0"/>
              <a:t>June</a:t>
            </a:r>
            <a:r>
              <a:rPr lang="fr-FR" dirty="0" smtClean="0"/>
              <a:t> </a:t>
            </a:r>
            <a:r>
              <a:rPr lang="fr-FR" dirty="0" err="1" smtClean="0"/>
              <a:t>steering</a:t>
            </a:r>
            <a:r>
              <a:rPr lang="fr-FR" dirty="0" smtClean="0"/>
              <a:t> group meeting) and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twiki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r>
              <a:rPr lang="fr-FR" sz="2400" dirty="0" err="1"/>
              <a:t>https</a:t>
            </a:r>
            <a:r>
              <a:rPr lang="fr-FR" sz="2400" dirty="0"/>
              <a:t>://</a:t>
            </a:r>
            <a:r>
              <a:rPr lang="fr-FR" sz="2400" dirty="0" err="1"/>
              <a:t>twiki.cern.ch</a:t>
            </a:r>
            <a:r>
              <a:rPr lang="fr-FR" sz="2400" dirty="0"/>
              <a:t>/</a:t>
            </a:r>
            <a:r>
              <a:rPr lang="fr-FR" sz="2400" dirty="0" err="1"/>
              <a:t>twiki</a:t>
            </a:r>
            <a:r>
              <a:rPr lang="fr-FR" sz="2400" dirty="0"/>
              <a:t>/bin/</a:t>
            </a:r>
            <a:r>
              <a:rPr lang="fr-FR" sz="2400" dirty="0" err="1"/>
              <a:t>view</a:t>
            </a:r>
            <a:r>
              <a:rPr lang="fr-FR" sz="2400" dirty="0"/>
              <a:t>/ECFA/</a:t>
            </a:r>
            <a:r>
              <a:rPr lang="fr-FR" sz="2400" dirty="0" err="1"/>
              <a:t>HlLhcTdoc</a:t>
            </a:r>
            <a:endParaRPr lang="fr-FR" sz="2400" dirty="0" smtClean="0"/>
          </a:p>
          <a:p>
            <a:r>
              <a:rPr lang="fr-FR" dirty="0" smtClean="0"/>
              <a:t>Main </a:t>
            </a:r>
            <a:r>
              <a:rPr lang="fr-FR" dirty="0" err="1" smtClean="0"/>
              <a:t>topics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Higher</a:t>
            </a:r>
            <a:r>
              <a:rPr lang="fr-FR" dirty="0" smtClean="0"/>
              <a:t> </a:t>
            </a:r>
            <a:r>
              <a:rPr lang="fr-FR" dirty="0" err="1" smtClean="0"/>
              <a:t>triggering</a:t>
            </a:r>
            <a:r>
              <a:rPr lang="fr-FR" dirty="0" smtClean="0"/>
              <a:t> rate (or </a:t>
            </a:r>
            <a:r>
              <a:rPr lang="fr-FR" dirty="0" err="1" smtClean="0"/>
              <a:t>even</a:t>
            </a:r>
            <a:r>
              <a:rPr lang="fr-FR" dirty="0" smtClean="0"/>
              <a:t> trigger-</a:t>
            </a:r>
            <a:r>
              <a:rPr lang="fr-FR" dirty="0" err="1" smtClean="0"/>
              <a:t>less</a:t>
            </a:r>
            <a:r>
              <a:rPr lang="fr-FR" dirty="0" smtClean="0"/>
              <a:t>) and </a:t>
            </a:r>
            <a:r>
              <a:rPr lang="fr-FR" dirty="0" err="1" smtClean="0"/>
              <a:t>read</a:t>
            </a:r>
            <a:r>
              <a:rPr lang="fr-FR" dirty="0" smtClean="0"/>
              <a:t>-out rate</a:t>
            </a:r>
          </a:p>
          <a:p>
            <a:pPr lvl="1"/>
            <a:r>
              <a:rPr lang="fr-FR" dirty="0" err="1" smtClean="0"/>
              <a:t>Tracking</a:t>
            </a:r>
            <a:r>
              <a:rPr lang="fr-FR" dirty="0" smtClean="0"/>
              <a:t> trigger </a:t>
            </a:r>
            <a:r>
              <a:rPr lang="fr-FR" dirty="0" err="1" smtClean="0"/>
              <a:t>specific</a:t>
            </a:r>
            <a:r>
              <a:rPr lang="fr-FR" dirty="0" smtClean="0"/>
              <a:t> </a:t>
            </a:r>
            <a:r>
              <a:rPr lang="fr-FR" dirty="0" err="1" smtClean="0"/>
              <a:t>developments</a:t>
            </a:r>
            <a:endParaRPr lang="fr-FR" dirty="0" smtClean="0"/>
          </a:p>
          <a:p>
            <a:pPr lvl="1"/>
            <a:r>
              <a:rPr lang="fr-FR" dirty="0" smtClean="0"/>
              <a:t>New </a:t>
            </a:r>
            <a:r>
              <a:rPr lang="fr-FR" dirty="0" err="1" smtClean="0"/>
              <a:t>tools</a:t>
            </a:r>
            <a:r>
              <a:rPr lang="fr-FR" dirty="0" smtClean="0"/>
              <a:t> for TDAQ</a:t>
            </a:r>
          </a:p>
          <a:p>
            <a:pPr lvl="1"/>
            <a:r>
              <a:rPr lang="fr-FR" dirty="0" smtClean="0"/>
              <a:t>R&amp;D </a:t>
            </a:r>
            <a:r>
              <a:rPr lang="fr-FR" dirty="0" err="1" smtClean="0"/>
              <a:t>topics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9203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/>
              <a:t>S&amp;C </a:t>
            </a:r>
            <a:r>
              <a:rPr lang="fr-FR" sz="3600" dirty="0" err="1" smtClean="0"/>
              <a:t>status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17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July, we’ve had at CERN a day long topical meeting on technologies, software and computing, see agenda and notes:</a:t>
            </a:r>
          </a:p>
          <a:p>
            <a:pPr marL="0" indent="0">
              <a:buNone/>
            </a:pPr>
            <a:r>
              <a:rPr lang="en-GB" sz="1600" dirty="0"/>
              <a:t>https://</a:t>
            </a:r>
            <a:r>
              <a:rPr lang="en-GB" sz="1600" dirty="0" err="1"/>
              <a:t>indico.cern.ch</a:t>
            </a:r>
            <a:r>
              <a:rPr lang="en-GB" sz="1600" dirty="0"/>
              <a:t>/</a:t>
            </a:r>
            <a:r>
              <a:rPr lang="en-GB" sz="1600" dirty="0" err="1"/>
              <a:t>conferenceDisplay.py?confId</a:t>
            </a:r>
            <a:r>
              <a:rPr lang="en-GB" sz="1600" dirty="0"/>
              <a:t>=262985</a:t>
            </a:r>
          </a:p>
          <a:p>
            <a:r>
              <a:rPr lang="en-GB" sz="2000" dirty="0" smtClean="0"/>
              <a:t>With 35 (in the room) + 10 (</a:t>
            </a:r>
            <a:r>
              <a:rPr lang="en-GB" sz="2000" dirty="0" err="1" smtClean="0"/>
              <a:t>vidyo</a:t>
            </a:r>
            <a:r>
              <a:rPr lang="en-GB" sz="2000" dirty="0" smtClean="0"/>
              <a:t>) participants, from the four experiments and from CERN IT and SFT</a:t>
            </a:r>
          </a:p>
          <a:p>
            <a:r>
              <a:rPr lang="en-GB" sz="2000" dirty="0" smtClean="0"/>
              <a:t>Quite lively, quite useful, most of the material for the technology, software and computing made available there </a:t>
            </a:r>
          </a:p>
          <a:p>
            <a:r>
              <a:rPr lang="en-GB" sz="2000" dirty="0"/>
              <a:t>I</a:t>
            </a:r>
            <a:r>
              <a:rPr lang="en-GB" sz="2000" dirty="0" smtClean="0"/>
              <a:t>n particular, first time we see technology forecast extending well into the twenties (see Bernd Panzer’s talk)</a:t>
            </a:r>
          </a:p>
          <a:p>
            <a:r>
              <a:rPr lang="en-GB" sz="2000" dirty="0" smtClean="0"/>
              <a:t>But nothing really new except:</a:t>
            </a:r>
          </a:p>
          <a:p>
            <a:pPr lvl="1"/>
            <a:r>
              <a:rPr lang="en-GB" sz="1600" dirty="0" smtClean="0"/>
              <a:t>Clear need for a kind of “HEP software collaboration” (see Ian Bird’s talk) which would host software R&amp;D on parallel framework, new </a:t>
            </a:r>
            <a:r>
              <a:rPr lang="en-GB" sz="1600" dirty="0" err="1" smtClean="0"/>
              <a:t>sw</a:t>
            </a:r>
            <a:r>
              <a:rPr lang="en-GB" sz="1600" dirty="0" smtClean="0"/>
              <a:t> tools etc…</a:t>
            </a:r>
          </a:p>
          <a:p>
            <a:r>
              <a:rPr lang="en-GB" sz="2000" dirty="0" smtClean="0"/>
              <a:t>One thing still missing : numbers for experiment resource requirements (</a:t>
            </a:r>
            <a:r>
              <a:rPr lang="en-GB" sz="2000" dirty="0" smtClean="0"/>
              <a:t>e.g. experiment X will need </a:t>
            </a:r>
            <a:r>
              <a:rPr lang="en-GB" sz="2000" dirty="0" smtClean="0"/>
              <a:t>so many PB, so many cores)</a:t>
            </a:r>
          </a:p>
          <a:p>
            <a:pPr lvl="1"/>
            <a:r>
              <a:rPr lang="en-GB" sz="1800" dirty="0" smtClean="0"/>
              <a:t>no consensus this really makes sense, </a:t>
            </a:r>
            <a:r>
              <a:rPr lang="en-GB" sz="1800" dirty="0" err="1" smtClean="0"/>
              <a:t>wrt</a:t>
            </a:r>
            <a:r>
              <a:rPr lang="en-GB" sz="1800" dirty="0" smtClean="0"/>
              <a:t> scaling arguments</a:t>
            </a:r>
          </a:p>
          <a:p>
            <a:pPr lvl="1"/>
            <a:r>
              <a:rPr lang="en-GB" sz="1800" dirty="0"/>
              <a:t>t</a:t>
            </a:r>
            <a:r>
              <a:rPr lang="en-GB" sz="1800" dirty="0" smtClean="0"/>
              <a:t>o be clarified these weeks</a:t>
            </a:r>
            <a:endParaRPr lang="en-GB" sz="18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temporain blanc">
  <a:themeElements>
    <a:clrScheme name="Contemporain blanc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in blanc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ontemporain blanc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in blanc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in blan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in blanc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in blanc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in blanc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in blanc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51562</TotalTime>
  <Words>323</Words>
  <Application>Microsoft Macintosh PowerPoint</Application>
  <PresentationFormat>Présentation à l'écran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Contemporain blanc</vt:lpstr>
      <vt:lpstr>HL-LHC TDOC  status report    </vt:lpstr>
      <vt:lpstr>Session agenda</vt:lpstr>
      <vt:lpstr>TDAQ status</vt:lpstr>
      <vt:lpstr>S&amp;C status</vt:lpstr>
    </vt:vector>
  </TitlesOfParts>
  <Company>David Rousseau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EDM size and software performance</dc:title>
  <dc:creator>David Rousseau</dc:creator>
  <cp:lastModifiedBy>David Rousseau</cp:lastModifiedBy>
  <cp:revision>669</cp:revision>
  <cp:lastPrinted>2013-09-03T05:22:46Z</cp:lastPrinted>
  <dcterms:created xsi:type="dcterms:W3CDTF">2013-06-04T09:36:09Z</dcterms:created>
  <dcterms:modified xsi:type="dcterms:W3CDTF">2013-09-03T08:29:47Z</dcterms:modified>
</cp:coreProperties>
</file>