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06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044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45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612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61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022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236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313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71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535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86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412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3C65C-3F0F-4390-B3D9-FC15A3B56FC1}" type="datetimeFigureOut">
              <a:rPr lang="en-GB" smtClean="0"/>
              <a:t>03/09/2013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ADE34-CF1D-48D0-9E81-E9CC3D42CE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06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470025"/>
          </a:xfrm>
        </p:spPr>
        <p:txBody>
          <a:bodyPr>
            <a:noAutofit/>
          </a:bodyPr>
          <a:lstStyle/>
          <a:p>
            <a:r>
              <a:rPr lang="en-GB" sz="5400" dirty="0" smtClean="0">
                <a:solidFill>
                  <a:schemeClr val="tx2"/>
                </a:solidFill>
              </a:rPr>
              <a:t>Technology and R&amp;D </a:t>
            </a:r>
            <a:br>
              <a:rPr lang="en-GB" sz="5400" dirty="0" smtClean="0">
                <a:solidFill>
                  <a:schemeClr val="tx2"/>
                </a:solidFill>
              </a:rPr>
            </a:br>
            <a:r>
              <a:rPr lang="en-GB" sz="5400" dirty="0" smtClean="0">
                <a:solidFill>
                  <a:schemeClr val="tx2"/>
                </a:solidFill>
              </a:rPr>
              <a:t>Summary and next steps</a:t>
            </a:r>
            <a:endParaRPr lang="en-GB" sz="54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50296"/>
            <a:ext cx="6400800" cy="622920"/>
          </a:xfrm>
        </p:spPr>
        <p:txBody>
          <a:bodyPr/>
          <a:lstStyle/>
          <a:p>
            <a:r>
              <a:rPr lang="en-GB" dirty="0" smtClean="0"/>
              <a:t>Burkhard Schmidt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5934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Concept of the talk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idea is to briefly summarize the main R&amp;D aspects for the areas of technology presented in the workshop and to include in the presentation also main points which came up in the discussion.</a:t>
            </a:r>
          </a:p>
          <a:p>
            <a:r>
              <a:rPr lang="en-GB" dirty="0" smtClean="0"/>
              <a:t>In addition, I intend to mention briefly other R&amp;D relevant for the four large LHC experiments, e.g. Particle ID for the ALICE and </a:t>
            </a:r>
            <a:r>
              <a:rPr lang="en-GB" dirty="0" err="1" smtClean="0"/>
              <a:t>LHCb</a:t>
            </a:r>
            <a:r>
              <a:rPr lang="en-GB" dirty="0" smtClean="0"/>
              <a:t> upgrades.</a:t>
            </a:r>
          </a:p>
          <a:p>
            <a:r>
              <a:rPr lang="en-GB" dirty="0" smtClean="0"/>
              <a:t>In a 20min talk this leaves about 3 min or 3-5 slides per topic, which is not much. </a:t>
            </a:r>
          </a:p>
          <a:p>
            <a:r>
              <a:rPr lang="en-GB" dirty="0" smtClean="0"/>
              <a:t>More discussions are needed in the coming weeks with the various Preparatory Group chairs.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603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R&amp;D and Next Steps on Tracking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Key points on R&amp;D for radiation hard sensor material and technology </a:t>
            </a:r>
            <a:endParaRPr lang="en-GB" dirty="0"/>
          </a:p>
          <a:p>
            <a:pPr lvl="1"/>
            <a:r>
              <a:rPr lang="en-GB" dirty="0" smtClean="0"/>
              <a:t>relation / synergies with RD50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evelopments for ATLAS and CMS pixels 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onolithic pixels for ALICE</a:t>
            </a:r>
          </a:p>
          <a:p>
            <a:r>
              <a:rPr lang="en-GB" dirty="0" smtClean="0"/>
              <a:t>R&amp;D for thermal management</a:t>
            </a:r>
          </a:p>
          <a:p>
            <a:pPr lvl="1"/>
            <a:r>
              <a:rPr lang="en-GB" dirty="0" smtClean="0"/>
              <a:t>evaporated CO</a:t>
            </a:r>
            <a:r>
              <a:rPr lang="en-GB" baseline="-25000" dirty="0" smtClean="0"/>
              <a:t>2</a:t>
            </a:r>
            <a:r>
              <a:rPr lang="en-GB" dirty="0" smtClean="0"/>
              <a:t> cooling (ATLAS and CMS)</a:t>
            </a:r>
          </a:p>
          <a:p>
            <a:pPr lvl="1"/>
            <a:r>
              <a:rPr lang="en-GB" dirty="0" smtClean="0"/>
              <a:t>integrated </a:t>
            </a:r>
            <a:r>
              <a:rPr lang="en-GB" dirty="0" err="1" smtClean="0"/>
              <a:t>microchannel</a:t>
            </a:r>
            <a:r>
              <a:rPr lang="en-GB" dirty="0" smtClean="0"/>
              <a:t> cooling (ALICE and </a:t>
            </a:r>
            <a:r>
              <a:rPr lang="en-GB" dirty="0" err="1" smtClean="0"/>
              <a:t>LHCb</a:t>
            </a:r>
            <a:r>
              <a:rPr lang="en-GB" dirty="0" smtClean="0"/>
              <a:t>)</a:t>
            </a:r>
          </a:p>
          <a:p>
            <a:r>
              <a:rPr lang="en-GB" dirty="0" smtClean="0"/>
              <a:t>R&amp;D for tracking electronics to be covered under electronics R&amp;D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874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R&amp;D and Next Steps on </a:t>
            </a:r>
            <a:r>
              <a:rPr lang="en-GB" dirty="0" err="1" smtClean="0">
                <a:solidFill>
                  <a:schemeClr val="tx2"/>
                </a:solidFill>
              </a:rPr>
              <a:t>Calorimetry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K</a:t>
            </a:r>
            <a:r>
              <a:rPr lang="en-GB" dirty="0" smtClean="0"/>
              <a:t>ey points of R&amp;D for CMS End-Cap calorimeters </a:t>
            </a:r>
          </a:p>
          <a:p>
            <a:pPr lvl="1"/>
            <a:r>
              <a:rPr lang="en-GB" dirty="0"/>
              <a:t>radiation tolerant Crystal </a:t>
            </a:r>
            <a:r>
              <a:rPr lang="en-GB" dirty="0" smtClean="0"/>
              <a:t>sampling / Plastic </a:t>
            </a:r>
            <a:r>
              <a:rPr lang="en-GB" dirty="0"/>
              <a:t>Scintillator sampling </a:t>
            </a:r>
            <a:r>
              <a:rPr lang="en-GB" dirty="0" smtClean="0"/>
              <a:t>calorimeters </a:t>
            </a:r>
          </a:p>
          <a:p>
            <a:pPr lvl="1"/>
            <a:r>
              <a:rPr lang="en-GB" dirty="0"/>
              <a:t>Particle Flow / Imaging Gas Sampling </a:t>
            </a:r>
            <a:r>
              <a:rPr lang="en-GB" dirty="0" smtClean="0"/>
              <a:t>Calorimeter; Dual </a:t>
            </a:r>
            <a:r>
              <a:rPr lang="en-GB" dirty="0"/>
              <a:t>Read Out, Cerenkov/Scintillator </a:t>
            </a:r>
            <a:r>
              <a:rPr lang="en-GB" dirty="0" smtClean="0"/>
              <a:t>Sampling.</a:t>
            </a:r>
            <a:endParaRPr lang="en-GB" dirty="0"/>
          </a:p>
          <a:p>
            <a:r>
              <a:rPr lang="en-GB" dirty="0" smtClean="0"/>
              <a:t>More general R&amp;D aspects/synergies in relation to work on-going in CALICE.</a:t>
            </a:r>
          </a:p>
          <a:p>
            <a:r>
              <a:rPr lang="en-GB" dirty="0" smtClean="0"/>
              <a:t>R&amp;D for calorimeter electronics to be covered under electronics R&amp;D 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514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R&amp;D and Next Steps on </a:t>
            </a:r>
            <a:r>
              <a:rPr lang="en-GB" dirty="0" err="1" smtClean="0">
                <a:solidFill>
                  <a:schemeClr val="tx2"/>
                </a:solidFill>
              </a:rPr>
              <a:t>Muon</a:t>
            </a:r>
            <a:r>
              <a:rPr lang="en-GB" dirty="0" smtClean="0">
                <a:solidFill>
                  <a:schemeClr val="tx2"/>
                </a:solidFill>
              </a:rPr>
              <a:t>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R&amp;D on Novel </a:t>
            </a:r>
            <a:r>
              <a:rPr lang="en-GB" dirty="0"/>
              <a:t>Gaseous Detector </a:t>
            </a:r>
            <a:r>
              <a:rPr lang="en-GB" dirty="0" smtClean="0"/>
              <a:t>Technology</a:t>
            </a:r>
          </a:p>
          <a:p>
            <a:pPr lvl="1"/>
            <a:r>
              <a:rPr lang="en-GB" dirty="0" smtClean="0"/>
              <a:t>Relation /synergies with RD51</a:t>
            </a:r>
          </a:p>
          <a:p>
            <a:r>
              <a:rPr lang="en-GB" dirty="0" smtClean="0"/>
              <a:t>CMS developments (for forward region)</a:t>
            </a:r>
          </a:p>
          <a:p>
            <a:pPr lvl="1"/>
            <a:r>
              <a:rPr lang="en-GB" dirty="0" smtClean="0"/>
              <a:t>GEM detector</a:t>
            </a:r>
            <a:endParaRPr lang="en-GB" dirty="0"/>
          </a:p>
          <a:p>
            <a:pPr lvl="1"/>
            <a:r>
              <a:rPr lang="en-GB" dirty="0" smtClean="0"/>
              <a:t>Glass RPC</a:t>
            </a:r>
            <a:endParaRPr lang="en-GB" dirty="0"/>
          </a:p>
          <a:p>
            <a:r>
              <a:rPr lang="en-GB" dirty="0" smtClean="0"/>
              <a:t>ATLAS developments (for New Small Wheel)</a:t>
            </a:r>
          </a:p>
          <a:p>
            <a:pPr lvl="1"/>
            <a:r>
              <a:rPr lang="en-GB" dirty="0" err="1" smtClean="0"/>
              <a:t>sTGC</a:t>
            </a:r>
            <a:r>
              <a:rPr lang="en-GB" dirty="0" smtClean="0"/>
              <a:t> </a:t>
            </a:r>
            <a:r>
              <a:rPr lang="en-GB" dirty="0"/>
              <a:t>(with reduced gap between cathode and strip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err="1" smtClean="0"/>
              <a:t>Micromegas</a:t>
            </a:r>
            <a:endParaRPr lang="en-GB" dirty="0"/>
          </a:p>
          <a:p>
            <a:pPr lvl="1"/>
            <a:r>
              <a:rPr lang="en-GB" dirty="0" err="1" smtClean="0"/>
              <a:t>sMDT</a:t>
            </a:r>
            <a:r>
              <a:rPr lang="en-GB" dirty="0" smtClean="0"/>
              <a:t> </a:t>
            </a:r>
            <a:r>
              <a:rPr lang="en-GB" dirty="0"/>
              <a:t>(thinner MDT tubes) </a:t>
            </a:r>
            <a:r>
              <a:rPr lang="en-GB" dirty="0" smtClean="0"/>
              <a:t> </a:t>
            </a:r>
            <a:endParaRPr lang="en-GB" dirty="0"/>
          </a:p>
          <a:p>
            <a:r>
              <a:rPr lang="en-GB" dirty="0" smtClean="0"/>
              <a:t>R&amp;D for </a:t>
            </a:r>
            <a:r>
              <a:rPr lang="en-GB" dirty="0" err="1" smtClean="0"/>
              <a:t>Muon</a:t>
            </a:r>
            <a:r>
              <a:rPr lang="en-GB" dirty="0" smtClean="0"/>
              <a:t> system electronics to be covered under electronics R&amp;D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5095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R&amp;D and Next Steps on Electronics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0912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Importance of common </a:t>
            </a:r>
            <a:r>
              <a:rPr lang="en-GB" dirty="0"/>
              <a:t>projects </a:t>
            </a:r>
            <a:r>
              <a:rPr lang="en-GB" dirty="0" smtClean="0"/>
              <a:t>and workshops</a:t>
            </a:r>
          </a:p>
          <a:p>
            <a:pPr lvl="0"/>
            <a:r>
              <a:rPr lang="en-GB" dirty="0" smtClean="0"/>
              <a:t>Very </a:t>
            </a:r>
            <a:r>
              <a:rPr lang="en-GB" dirty="0"/>
              <a:t>deep sub-micron </a:t>
            </a:r>
            <a:r>
              <a:rPr lang="en-GB" dirty="0" smtClean="0"/>
              <a:t>technologies for IC Design to ensure radiation hardness</a:t>
            </a:r>
            <a:endParaRPr lang="en-GB" dirty="0"/>
          </a:p>
          <a:p>
            <a:pPr lvl="0"/>
            <a:r>
              <a:rPr lang="en-GB" dirty="0"/>
              <a:t>High density and low mass interconnect and hybrid </a:t>
            </a:r>
            <a:r>
              <a:rPr lang="en-GB" dirty="0" smtClean="0"/>
              <a:t>technologies</a:t>
            </a:r>
            <a:endParaRPr lang="en-GB" dirty="0"/>
          </a:p>
          <a:p>
            <a:pPr lvl="0"/>
            <a:r>
              <a:rPr lang="en-GB" dirty="0" smtClean="0"/>
              <a:t>R&amp;D on efficient </a:t>
            </a:r>
            <a:r>
              <a:rPr lang="en-GB" dirty="0"/>
              <a:t>power distribution systems and low power design techniques</a:t>
            </a:r>
          </a:p>
          <a:p>
            <a:pPr lvl="0"/>
            <a:r>
              <a:rPr lang="en-GB" dirty="0"/>
              <a:t>Low power, high speed electrical and optical links</a:t>
            </a:r>
          </a:p>
          <a:p>
            <a:pPr lvl="0"/>
            <a:r>
              <a:rPr lang="en-GB" dirty="0"/>
              <a:t>Modular electronics standard for high speed data processing in the back-end electronics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22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R&amp;D and Next Steps on Trigger DAQ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R&amp;D for Trigger</a:t>
            </a:r>
          </a:p>
          <a:p>
            <a:pPr lvl="1"/>
            <a:r>
              <a:rPr lang="en-US" noProof="0" dirty="0" smtClean="0"/>
              <a:t>Increase of rate from Level-0 to HLT </a:t>
            </a:r>
          </a:p>
          <a:p>
            <a:pPr lvl="1"/>
            <a:r>
              <a:rPr lang="en-US" noProof="0" dirty="0" smtClean="0"/>
              <a:t>L1 complexity vs. HLT input rates</a:t>
            </a:r>
          </a:p>
          <a:p>
            <a:pPr lvl="1"/>
            <a:r>
              <a:rPr lang="en-US" noProof="0" dirty="0" smtClean="0"/>
              <a:t>L1 Track Trigger and </a:t>
            </a:r>
            <a:r>
              <a:rPr lang="en-US" noProof="0" dirty="0" err="1"/>
              <a:t>i</a:t>
            </a:r>
            <a:r>
              <a:rPr lang="en-US" dirty="0" err="1" smtClean="0"/>
              <a:t>mprovements</a:t>
            </a:r>
            <a:r>
              <a:rPr lang="en-US" dirty="0" smtClean="0"/>
              <a:t> to L1 </a:t>
            </a:r>
            <a:r>
              <a:rPr lang="en-US" dirty="0" err="1" smtClean="0"/>
              <a:t>Calo</a:t>
            </a:r>
            <a:r>
              <a:rPr lang="en-US" dirty="0" smtClean="0"/>
              <a:t>. &amp; </a:t>
            </a:r>
            <a:r>
              <a:rPr lang="en-US" dirty="0" err="1" smtClean="0"/>
              <a:t>Muon</a:t>
            </a:r>
            <a:r>
              <a:rPr lang="en-US" dirty="0" smtClean="0"/>
              <a:t> Triggers</a:t>
            </a:r>
          </a:p>
          <a:p>
            <a:r>
              <a:rPr lang="en-US" dirty="0" smtClean="0"/>
              <a:t>R&amp;D on HLT and DAQ</a:t>
            </a:r>
          </a:p>
          <a:p>
            <a:pPr lvl="1"/>
            <a:r>
              <a:rPr lang="en-US" noProof="0" dirty="0" smtClean="0"/>
              <a:t>Event building architectures</a:t>
            </a:r>
          </a:p>
          <a:p>
            <a:pPr lvl="1"/>
            <a:r>
              <a:rPr lang="en-US" dirty="0" smtClean="0"/>
              <a:t>Network Switches </a:t>
            </a:r>
          </a:p>
          <a:p>
            <a:pPr lvl="1"/>
            <a:r>
              <a:rPr lang="en-US" noProof="0" dirty="0" smtClean="0"/>
              <a:t>GPUs and use of New Processors in HLT</a:t>
            </a:r>
          </a:p>
          <a:p>
            <a:pPr lvl="1"/>
            <a:r>
              <a:rPr lang="en-US" noProof="0" dirty="0" smtClean="0"/>
              <a:t>HLT on the Cloud and Simulation of HLT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noProof="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442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	Upgrade related R&amp;D 					not covered otherwise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4" y="1988840"/>
            <a:ext cx="8229600" cy="3744416"/>
          </a:xfrm>
        </p:spPr>
        <p:txBody>
          <a:bodyPr/>
          <a:lstStyle/>
          <a:p>
            <a:r>
              <a:rPr lang="en-GB" dirty="0" smtClean="0"/>
              <a:t>ALICE</a:t>
            </a:r>
          </a:p>
          <a:p>
            <a:pPr lvl="1"/>
            <a:r>
              <a:rPr lang="en-GB" dirty="0" smtClean="0"/>
              <a:t>TPC with GEM readout (for Particle ID)</a:t>
            </a:r>
          </a:p>
          <a:p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Time of Light detector (TORCH) for Particle ID</a:t>
            </a:r>
          </a:p>
          <a:p>
            <a:pPr lvl="1"/>
            <a:r>
              <a:rPr lang="en-GB" dirty="0" smtClean="0"/>
              <a:t>Scintillating Fibre Tracker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2751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445</Words>
  <Application>Microsoft Office PowerPoint</Application>
  <PresentationFormat>On-screen Show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Technology and R&amp;D  Summary and next steps</vt:lpstr>
      <vt:lpstr>Concept of the talk</vt:lpstr>
      <vt:lpstr>R&amp;D and Next Steps on Tracking</vt:lpstr>
      <vt:lpstr>R&amp;D and Next Steps on Calorimetry</vt:lpstr>
      <vt:lpstr>R&amp;D and Next Steps on Muon Systems</vt:lpstr>
      <vt:lpstr>R&amp;D and Next Steps on Electronics</vt:lpstr>
      <vt:lpstr>R&amp;D and Next Steps on Trigger DAQ</vt:lpstr>
      <vt:lpstr> Upgrade related R&amp;D      not covered otherwise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and R&amp;D  summary and next steps</dc:title>
  <dc:creator>Burkhard Schmidt</dc:creator>
  <cp:lastModifiedBy>Allport, Phil</cp:lastModifiedBy>
  <cp:revision>18</cp:revision>
  <dcterms:created xsi:type="dcterms:W3CDTF">2013-09-03T07:00:36Z</dcterms:created>
  <dcterms:modified xsi:type="dcterms:W3CDTF">2013-09-03T09:31:05Z</dcterms:modified>
</cp:coreProperties>
</file>