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335" r:id="rId3"/>
    <p:sldId id="327" r:id="rId4"/>
    <p:sldId id="268" r:id="rId5"/>
    <p:sldId id="258" r:id="rId6"/>
    <p:sldId id="359" r:id="rId7"/>
    <p:sldId id="306" r:id="rId8"/>
    <p:sldId id="360" r:id="rId9"/>
    <p:sldId id="361" r:id="rId10"/>
    <p:sldId id="362" r:id="rId11"/>
    <p:sldId id="312" r:id="rId12"/>
    <p:sldId id="307" r:id="rId13"/>
    <p:sldId id="308" r:id="rId14"/>
    <p:sldId id="363" r:id="rId15"/>
    <p:sldId id="364" r:id="rId16"/>
    <p:sldId id="365" r:id="rId17"/>
    <p:sldId id="366" r:id="rId18"/>
    <p:sldId id="309" r:id="rId19"/>
    <p:sldId id="358" r:id="rId20"/>
    <p:sldId id="267" r:id="rId21"/>
    <p:sldId id="367" r:id="rId22"/>
    <p:sldId id="368" r:id="rId23"/>
    <p:sldId id="369" r:id="rId24"/>
    <p:sldId id="285" r:id="rId25"/>
    <p:sldId id="370" r:id="rId26"/>
    <p:sldId id="371" r:id="rId27"/>
    <p:sldId id="314" r:id="rId28"/>
    <p:sldId id="291" r:id="rId29"/>
    <p:sldId id="331" r:id="rId30"/>
    <p:sldId id="328" r:id="rId31"/>
    <p:sldId id="321" r:id="rId32"/>
    <p:sldId id="288" r:id="rId33"/>
    <p:sldId id="317" r:id="rId34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65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notesMaster" Target="notesMasters/notesMaster1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interSettings" Target="printerSettings/printerSettings1.bin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2F865-DDE1-2048-AE19-1921967CA386}" type="datetimeFigureOut">
              <a:rPr lang="de-DE" smtClean="0"/>
              <a:pPr/>
              <a:t>28/05/14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24C36-4767-9B42-BAB2-966741F00E75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04475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1F4C4-9C60-E343-93D3-22CB62C4B236}" type="datetimeFigureOut">
              <a:rPr lang="de-DE" smtClean="0"/>
              <a:pPr/>
              <a:t>28/05/14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BDAE9A-4EB9-AA4E-B050-793EE695BEED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078474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28DAED-BF52-4B45-AE5C-B6F4C0ACD456}" type="slidenum">
              <a:rPr lang="de-AT"/>
              <a:pPr/>
              <a:t>30</a:t>
            </a:fld>
            <a:endParaRPr lang="de-AT"/>
          </a:p>
        </p:txBody>
      </p:sp>
      <p:sp>
        <p:nvSpPr>
          <p:cNvPr id="2457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253029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err="1" smtClean="0"/>
              <a:t>Mastertitelformat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030111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7" name="Gerade Verbindung 6"/>
          <p:cNvCxnSpPr/>
          <p:nvPr userDrawn="1"/>
        </p:nvCxnSpPr>
        <p:spPr>
          <a:xfrm>
            <a:off x="457200" y="3892373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313158"/>
            <a:ext cx="4038600" cy="481300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313158"/>
            <a:ext cx="4038600" cy="48130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8" name="Gerade Verbindung 7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46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246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10" name="Gerade Verbindung 9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  <p:cxnSp>
        <p:nvCxnSpPr>
          <p:cNvPr id="6" name="Gerade Verbindung 5"/>
          <p:cNvCxnSpPr/>
          <p:nvPr userDrawn="1"/>
        </p:nvCxnSpPr>
        <p:spPr>
          <a:xfrm>
            <a:off x="457200" y="1059288"/>
            <a:ext cx="8229600" cy="1588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41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 smtClean="0"/>
              <a:t>Mastertitelformat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38806"/>
            <a:ext cx="8229600" cy="5117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err="1" smtClean="0"/>
              <a:t>Mastertextformat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en-US" dirty="0" smtClean="0"/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March 4, 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Christoph Schwanda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80556B-8668-8944-B12C-A275F28C2D28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rgbClr val="1F497D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tx2"/>
        </a:buClr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6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-acc.kek.jp/KEKB/pictures/KEKB_photo/KEKair2005/KEKair2004-04H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4818590"/>
            <a:ext cx="9144000" cy="1143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2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03976" y="1154627"/>
            <a:ext cx="4952000" cy="1320375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r>
              <a:rPr lang="en-US" sz="3200" b="1" dirty="0" err="1" smtClean="0"/>
              <a:t>Semileptonic</a:t>
            </a:r>
            <a:r>
              <a:rPr lang="en-US" sz="3200" b="1" dirty="0" smtClean="0"/>
              <a:t> B decays</a:t>
            </a:r>
            <a:br>
              <a:rPr lang="en-US" sz="3200" b="1" dirty="0" smtClean="0"/>
            </a:br>
            <a:r>
              <a:rPr lang="en-US" sz="3200" b="1" dirty="0" smtClean="0"/>
              <a:t>with open charm</a:t>
            </a:r>
            <a:endParaRPr lang="en-US" sz="3200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4055322" y="2610641"/>
            <a:ext cx="4057822" cy="1223675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Christoph Schwanda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i="1" dirty="0" smtClean="0">
                <a:solidFill>
                  <a:schemeClr val="tx1"/>
                </a:solidFill>
              </a:rPr>
              <a:t>Institute of High Energy Physics</a:t>
            </a:r>
            <a:br>
              <a:rPr lang="en-US" sz="2400" i="1" dirty="0" smtClean="0">
                <a:solidFill>
                  <a:schemeClr val="tx1"/>
                </a:solidFill>
              </a:rPr>
            </a:br>
            <a:r>
              <a:rPr lang="en-US" sz="2400" i="1" dirty="0" smtClean="0">
                <a:solidFill>
                  <a:schemeClr val="tx1"/>
                </a:solidFill>
              </a:rPr>
              <a:t>Austrian Academy of Sciences</a:t>
            </a:r>
            <a:endParaRPr lang="en-US" sz="2400" i="1" dirty="0">
              <a:solidFill>
                <a:schemeClr val="tx1"/>
              </a:solidFill>
            </a:endParaRPr>
          </a:p>
        </p:txBody>
      </p:sp>
      <p:pic>
        <p:nvPicPr>
          <p:cNvPr id="4" name="Picture 22" descr="B-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74556" y="787780"/>
            <a:ext cx="838588" cy="648000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3398427" y="4958193"/>
            <a:ext cx="471471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err="1" smtClean="0">
                <a:solidFill>
                  <a:schemeClr val="bg1"/>
                </a:solidFill>
              </a:rPr>
              <a:t>Flavour</a:t>
            </a:r>
            <a:r>
              <a:rPr lang="en-US" sz="2400" dirty="0" smtClean="0">
                <a:solidFill>
                  <a:schemeClr val="bg1"/>
                </a:solidFill>
              </a:rPr>
              <a:t> Physics &amp; CP Violation</a:t>
            </a:r>
            <a:br>
              <a:rPr lang="en-US" sz="2400" dirty="0" smtClean="0">
                <a:solidFill>
                  <a:schemeClr val="bg1"/>
                </a:solidFill>
              </a:rPr>
            </a:br>
            <a:r>
              <a:rPr lang="en-US" sz="2400" dirty="0" smtClean="0">
                <a:solidFill>
                  <a:schemeClr val="bg1"/>
                </a:solidFill>
              </a:rPr>
              <a:t>May 25-30, 2014, Marseille, France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9" name="Picture 8" descr="logoFPCP_txt-BLANC_V2_sm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976" y="5004663"/>
            <a:ext cx="1850176" cy="7845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HFAG average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5" name="Textfeld 6"/>
          <p:cNvSpPr txBox="1"/>
          <p:nvPr/>
        </p:nvSpPr>
        <p:spPr>
          <a:xfrm>
            <a:off x="5808086" y="381730"/>
            <a:ext cx="28787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[arXiv:1207.1158]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7" name="Picture 6" descr="vcbf1.vs.rho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72" y="1419218"/>
            <a:ext cx="3795496" cy="3909294"/>
          </a:xfrm>
          <a:prstGeom prst="rect">
            <a:avLst/>
          </a:prstGeom>
        </p:spPr>
      </p:pic>
      <p:pic>
        <p:nvPicPr>
          <p:cNvPr id="8" name="Picture 7" descr="vcbg1.vs.rho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24" y="1437892"/>
            <a:ext cx="3795496" cy="3909294"/>
          </a:xfrm>
          <a:prstGeom prst="rect">
            <a:avLst/>
          </a:prstGeom>
        </p:spPr>
      </p:pic>
      <p:sp>
        <p:nvSpPr>
          <p:cNvPr id="9" name="Textfeld 7"/>
          <p:cNvSpPr txBox="1"/>
          <p:nvPr/>
        </p:nvSpPr>
        <p:spPr>
          <a:xfrm>
            <a:off x="270440" y="5635503"/>
            <a:ext cx="4349185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2"/>
                </a:solidFill>
              </a:rPr>
              <a:t>F(1)|</a:t>
            </a:r>
            <a:r>
              <a:rPr lang="de-DE" sz="2000" dirty="0" err="1" smtClean="0">
                <a:solidFill>
                  <a:schemeClr val="tx2"/>
                </a:solidFill>
              </a:rPr>
              <a:t>V</a:t>
            </a:r>
            <a:r>
              <a:rPr lang="de-DE" sz="2000" baseline="-25000" dirty="0" err="1" smtClean="0">
                <a:solidFill>
                  <a:schemeClr val="tx2"/>
                </a:solidFill>
              </a:rPr>
              <a:t>cb</a:t>
            </a:r>
            <a:r>
              <a:rPr lang="de-DE" sz="2000" dirty="0" smtClean="0">
                <a:solidFill>
                  <a:schemeClr val="tx2"/>
                </a:solidFill>
              </a:rPr>
              <a:t>| =</a:t>
            </a:r>
          </a:p>
          <a:p>
            <a:r>
              <a:rPr lang="de-DE" sz="2000" dirty="0">
                <a:solidFill>
                  <a:schemeClr val="tx2"/>
                </a:solidFill>
              </a:rPr>
              <a:t>	</a:t>
            </a:r>
            <a:r>
              <a:rPr lang="de-DE" sz="2000" dirty="0" smtClean="0">
                <a:solidFill>
                  <a:schemeClr val="tx2"/>
                </a:solidFill>
              </a:rPr>
              <a:t>(35.90 +/- 0.11</a:t>
            </a:r>
            <a:r>
              <a:rPr lang="de-DE" sz="2000" baseline="-25000" dirty="0" smtClean="0">
                <a:solidFill>
                  <a:schemeClr val="tx2"/>
                </a:solidFill>
              </a:rPr>
              <a:t>stat</a:t>
            </a:r>
            <a:r>
              <a:rPr lang="de-DE" sz="2000" dirty="0" smtClean="0">
                <a:solidFill>
                  <a:schemeClr val="tx2"/>
                </a:solidFill>
              </a:rPr>
              <a:t> +/- 0.44</a:t>
            </a:r>
            <a:r>
              <a:rPr lang="de-DE" sz="2000" baseline="-25000" dirty="0" smtClean="0">
                <a:solidFill>
                  <a:schemeClr val="tx2"/>
                </a:solidFill>
              </a:rPr>
              <a:t>syst</a:t>
            </a:r>
            <a:r>
              <a:rPr lang="de-DE" sz="2000" dirty="0" smtClean="0">
                <a:solidFill>
                  <a:schemeClr val="tx2"/>
                </a:solidFill>
              </a:rPr>
              <a:t>) x 10</a:t>
            </a:r>
            <a:r>
              <a:rPr lang="de-DE" sz="2000" baseline="30000" dirty="0" smtClean="0">
                <a:solidFill>
                  <a:schemeClr val="tx2"/>
                </a:solidFill>
              </a:rPr>
              <a:t>-3</a:t>
            </a:r>
            <a:r>
              <a:rPr lang="de-DE" sz="2000" dirty="0" smtClean="0">
                <a:solidFill>
                  <a:schemeClr val="tx2"/>
                </a:solidFill>
                <a:cs typeface="Symbol" charset="2"/>
              </a:rPr>
              <a:t> </a:t>
            </a:r>
            <a:endParaRPr lang="de-DE" sz="2000" dirty="0">
              <a:solidFill>
                <a:schemeClr val="tx2"/>
              </a:solidFill>
              <a:cs typeface="Symbol" charset="2"/>
            </a:endParaRPr>
          </a:p>
        </p:txBody>
      </p:sp>
      <p:sp>
        <p:nvSpPr>
          <p:cNvPr id="10" name="Textfeld 7"/>
          <p:cNvSpPr txBox="1"/>
          <p:nvPr/>
        </p:nvSpPr>
        <p:spPr>
          <a:xfrm>
            <a:off x="4619626" y="5635503"/>
            <a:ext cx="4470754" cy="707886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</a:rPr>
              <a:t>G</a:t>
            </a:r>
            <a:r>
              <a:rPr lang="de-DE" sz="2000" dirty="0" smtClean="0">
                <a:solidFill>
                  <a:schemeClr val="tx2"/>
                </a:solidFill>
              </a:rPr>
              <a:t>(1)|</a:t>
            </a:r>
            <a:r>
              <a:rPr lang="de-DE" sz="2000" dirty="0" err="1" smtClean="0">
                <a:solidFill>
                  <a:schemeClr val="tx2"/>
                </a:solidFill>
              </a:rPr>
              <a:t>V</a:t>
            </a:r>
            <a:r>
              <a:rPr lang="de-DE" sz="2000" baseline="-25000" dirty="0" err="1" smtClean="0">
                <a:solidFill>
                  <a:schemeClr val="tx2"/>
                </a:solidFill>
              </a:rPr>
              <a:t>cb</a:t>
            </a:r>
            <a:r>
              <a:rPr lang="de-DE" sz="2000" dirty="0" smtClean="0">
                <a:solidFill>
                  <a:schemeClr val="tx2"/>
                </a:solidFill>
              </a:rPr>
              <a:t>| =</a:t>
            </a:r>
          </a:p>
          <a:p>
            <a:r>
              <a:rPr lang="de-DE" sz="2000" dirty="0">
                <a:solidFill>
                  <a:schemeClr val="tx2"/>
                </a:solidFill>
              </a:rPr>
              <a:t>	</a:t>
            </a:r>
            <a:r>
              <a:rPr lang="de-DE" sz="2000" dirty="0" smtClean="0">
                <a:solidFill>
                  <a:schemeClr val="tx2"/>
                </a:solidFill>
              </a:rPr>
              <a:t>(42.64 +/- 0.72</a:t>
            </a:r>
            <a:r>
              <a:rPr lang="de-DE" sz="2000" baseline="-25000" dirty="0" smtClean="0">
                <a:solidFill>
                  <a:schemeClr val="tx2"/>
                </a:solidFill>
              </a:rPr>
              <a:t>stat</a:t>
            </a:r>
            <a:r>
              <a:rPr lang="de-DE" sz="2000" dirty="0" smtClean="0">
                <a:solidFill>
                  <a:schemeClr val="tx2"/>
                </a:solidFill>
              </a:rPr>
              <a:t> +/- 1.35</a:t>
            </a:r>
            <a:r>
              <a:rPr lang="de-DE" sz="2000" baseline="-25000" dirty="0" smtClean="0">
                <a:solidFill>
                  <a:schemeClr val="tx2"/>
                </a:solidFill>
              </a:rPr>
              <a:t>syst</a:t>
            </a:r>
            <a:r>
              <a:rPr lang="de-DE" sz="2000" dirty="0" smtClean="0">
                <a:solidFill>
                  <a:schemeClr val="tx2"/>
                </a:solidFill>
              </a:rPr>
              <a:t>) x 10</a:t>
            </a:r>
            <a:r>
              <a:rPr lang="de-DE" sz="2000" baseline="30000" dirty="0" smtClean="0">
                <a:solidFill>
                  <a:schemeClr val="tx2"/>
                </a:solidFill>
              </a:rPr>
              <a:t>-3</a:t>
            </a:r>
            <a:r>
              <a:rPr lang="de-DE" sz="2000" dirty="0" smtClean="0">
                <a:solidFill>
                  <a:schemeClr val="tx2"/>
                </a:solidFill>
                <a:cs typeface="Symbol" charset="2"/>
              </a:rPr>
              <a:t> </a:t>
            </a:r>
            <a:endParaRPr lang="de-DE" sz="2000" dirty="0">
              <a:solidFill>
                <a:schemeClr val="tx2"/>
              </a:solidFill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595563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26960"/>
            <a:ext cx="7772400" cy="881490"/>
          </a:xfrm>
        </p:spPr>
        <p:txBody>
          <a:bodyPr/>
          <a:lstStyle/>
          <a:p>
            <a:r>
              <a:rPr lang="de-DE" cap="none" dirty="0" err="1" smtClean="0"/>
              <a:t>Inclusive</a:t>
            </a:r>
            <a:r>
              <a:rPr lang="de-DE" cap="none" dirty="0" smtClean="0"/>
              <a:t> </a:t>
            </a:r>
            <a:r>
              <a:rPr lang="de-DE" cap="none" dirty="0" err="1" smtClean="0"/>
              <a:t>decays</a:t>
            </a:r>
            <a:endParaRPr lang="de-DE" cap="none" dirty="0">
              <a:latin typeface="Symbol" charset="2"/>
              <a:cs typeface="Symbol" charset="2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13471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|</a:t>
            </a:r>
            <a:r>
              <a:rPr lang="de-DE" dirty="0" err="1" smtClean="0"/>
              <a:t>V</a:t>
            </a:r>
            <a:r>
              <a:rPr lang="de-DE" baseline="-25000" dirty="0" err="1" smtClean="0"/>
              <a:t>cb</a:t>
            </a:r>
            <a:r>
              <a:rPr lang="de-DE" dirty="0" smtClean="0"/>
              <a:t>|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inclusive</a:t>
            </a:r>
            <a:r>
              <a:rPr lang="de-DE" dirty="0" smtClean="0"/>
              <a:t> </a:t>
            </a:r>
            <a:r>
              <a:rPr lang="de-DE" dirty="0" err="1" smtClean="0"/>
              <a:t>decays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202474"/>
            <a:ext cx="8229600" cy="245446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Based on the Operator Product Expansion (OPE)</a:t>
            </a:r>
          </a:p>
          <a:p>
            <a:r>
              <a:rPr lang="en-US" sz="2400" dirty="0" smtClean="0">
                <a:solidFill>
                  <a:srgbClr val="1F497D"/>
                </a:solidFill>
              </a:rPr>
              <a:t>&lt;</a:t>
            </a:r>
            <a:r>
              <a:rPr lang="en-US" sz="2400" dirty="0" err="1" smtClean="0">
                <a:solidFill>
                  <a:srgbClr val="1F497D"/>
                </a:solidFill>
              </a:rPr>
              <a:t>O</a:t>
            </a:r>
            <a:r>
              <a:rPr lang="en-US" sz="2400" baseline="-25000" dirty="0" err="1" smtClean="0">
                <a:solidFill>
                  <a:srgbClr val="1F497D"/>
                </a:solidFill>
              </a:rPr>
              <a:t>i</a:t>
            </a:r>
            <a:r>
              <a:rPr lang="en-US" sz="2400" dirty="0" smtClean="0">
                <a:solidFill>
                  <a:srgbClr val="1F497D"/>
                </a:solidFill>
              </a:rPr>
              <a:t>&gt;</a:t>
            </a:r>
            <a:r>
              <a:rPr lang="en-US" sz="2400" dirty="0" smtClean="0"/>
              <a:t>: </a:t>
            </a:r>
            <a:r>
              <a:rPr lang="en-US" sz="2400" dirty="0" err="1" smtClean="0"/>
              <a:t>hadronic</a:t>
            </a:r>
            <a:r>
              <a:rPr lang="en-US" sz="2400" dirty="0" smtClean="0"/>
              <a:t> matrix elements (non-</a:t>
            </a:r>
            <a:r>
              <a:rPr lang="en-US" sz="2400" dirty="0" err="1" smtClean="0"/>
              <a:t>perturbative</a:t>
            </a:r>
            <a:r>
              <a:rPr lang="en-US" sz="2400" dirty="0" smtClean="0"/>
              <a:t>)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1F497D"/>
                </a:solidFill>
              </a:rPr>
              <a:t>c</a:t>
            </a:r>
            <a:r>
              <a:rPr lang="en-US" sz="2400" baseline="-25000" dirty="0" err="1" smtClean="0">
                <a:solidFill>
                  <a:srgbClr val="1F497D"/>
                </a:solidFill>
              </a:rPr>
              <a:t>i</a:t>
            </a:r>
            <a:r>
              <a:rPr lang="en-US" sz="2400" dirty="0" smtClean="0"/>
              <a:t>: coefficients (</a:t>
            </a:r>
            <a:r>
              <a:rPr lang="en-US" sz="2400" dirty="0" err="1" smtClean="0"/>
              <a:t>perturbative</a:t>
            </a:r>
            <a:r>
              <a:rPr lang="en-US" sz="2400" dirty="0" smtClean="0"/>
              <a:t>)</a:t>
            </a:r>
          </a:p>
          <a:p>
            <a:r>
              <a:rPr lang="en-US" sz="2400" dirty="0" smtClean="0">
                <a:solidFill>
                  <a:srgbClr val="1F497D"/>
                </a:solidFill>
              </a:rPr>
              <a:t>Parton-hadron duality </a:t>
            </a:r>
            <a:r>
              <a:rPr lang="en-US" sz="2400" dirty="0" smtClean="0">
                <a:latin typeface="Symbol" charset="2"/>
                <a:cs typeface="Symbol" charset="2"/>
              </a:rPr>
              <a:t>®</a:t>
            </a:r>
            <a:r>
              <a:rPr lang="en-US" sz="2400" dirty="0" smtClean="0"/>
              <a:t> the </a:t>
            </a:r>
            <a:r>
              <a:rPr lang="en-US" sz="2400" dirty="0" err="1" smtClean="0"/>
              <a:t>hadronic</a:t>
            </a:r>
            <a:r>
              <a:rPr lang="en-US" sz="2400" dirty="0" smtClean="0"/>
              <a:t> ME depend only on the initial state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226" y="1357046"/>
            <a:ext cx="6393656" cy="678656"/>
          </a:xfrm>
          <a:prstGeom prst="rect">
            <a:avLst/>
          </a:prstGeom>
        </p:spPr>
      </p:pic>
      <p:pic>
        <p:nvPicPr>
          <p:cNvPr id="8" name="Bild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8620" y="1512460"/>
            <a:ext cx="278606" cy="300037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58427" y="1416121"/>
            <a:ext cx="1296709" cy="4616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 </a:t>
            </a:r>
            <a:r>
              <a:rPr lang="de-DE" sz="2400" dirty="0" smtClean="0">
                <a:latin typeface="Symbol" charset="2"/>
                <a:cs typeface="Symbol" charset="2"/>
              </a:rPr>
              <a:t>®</a:t>
            </a:r>
            <a:r>
              <a:rPr lang="de-DE" sz="2400" dirty="0" smtClean="0"/>
              <a:t> </a:t>
            </a:r>
            <a:r>
              <a:rPr lang="de-DE" sz="2400" dirty="0" err="1" smtClean="0"/>
              <a:t>Xl</a:t>
            </a:r>
            <a:r>
              <a:rPr lang="de-DE" sz="2400" dirty="0" err="1" smtClean="0">
                <a:latin typeface="Symbol" charset="2"/>
                <a:cs typeface="Symbol" charset="2"/>
              </a:rPr>
              <a:t>n</a:t>
            </a:r>
            <a:endParaRPr lang="de-DE" sz="2400" dirty="0">
              <a:latin typeface="Symbol" charset="2"/>
              <a:cs typeface="Symbol" charset="2"/>
            </a:endParaRPr>
          </a:p>
        </p:txBody>
      </p:sp>
      <p:graphicFrame>
        <p:nvGraphicFramePr>
          <p:cNvPr id="10" name="Group 5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34383"/>
              </p:ext>
            </p:extLst>
          </p:nvPr>
        </p:nvGraphicFramePr>
        <p:xfrm>
          <a:off x="550475" y="4448050"/>
          <a:ext cx="8073285" cy="188976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1240225"/>
                <a:gridCol w="3467100"/>
                <a:gridCol w="3365960"/>
              </a:tblGrid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Kinetic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scheme</a:t>
                      </a:r>
                      <a:b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</a:rPr>
                        <a:t>[</a:t>
                      </a:r>
                      <a:r>
                        <a:rPr lang="en-US" sz="2000" dirty="0" smtClean="0">
                          <a:solidFill>
                            <a:schemeClr val="accent2"/>
                          </a:solidFill>
                        </a:rPr>
                        <a:t>JHEP 1109 (2011) 055]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2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1S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scheme</a:t>
                      </a:r>
                      <a:b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[</a:t>
                      </a:r>
                      <a:r>
                        <a:rPr lang="en-US" sz="2000" dirty="0" smtClean="0">
                          <a:solidFill>
                            <a:srgbClr val="C0504D"/>
                          </a:solidFill>
                        </a:rPr>
                        <a:t>PRD70, 094017 (2004)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O(1)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</a:t>
                      </a:r>
                      <a:r>
                        <a:rPr kumimoji="0" lang="en-US" sz="20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b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m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c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m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O(1/m</a:t>
                      </a:r>
                      <a:r>
                        <a:rPr kumimoji="0" lang="en-US" sz="20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b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Symbol" charset="2"/>
                        </a:rPr>
                        <a:t></a:t>
                      </a:r>
                      <a:r>
                        <a:rPr kumimoji="0" lang="en-US" sz="20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  <a:sym typeface="Symbol" charset="2"/>
                        </a:rPr>
                        <a:t>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Symbol" charset="2"/>
                        </a:rPr>
                        <a:t></a:t>
                      </a:r>
                      <a:r>
                        <a:rPr kumimoji="0" lang="en-US" sz="20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2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G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Symbol" charset="2"/>
                        </a:rPr>
                        <a:t>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1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  <a:sym typeface="Symbol" charset="2"/>
                        </a:rPr>
                        <a:t>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</a:tr>
              <a:tr h="33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O(1/m</a:t>
                      </a:r>
                      <a:r>
                        <a:rPr kumimoji="0" lang="en-US" sz="2000" u="none" strike="noStrike" cap="none" normalizeH="0" baseline="30000">
                          <a:ln>
                            <a:noFill/>
                          </a:ln>
                          <a:effectLst/>
                        </a:rPr>
                        <a:t>3</a:t>
                      </a:r>
                      <a:r>
                        <a:rPr kumimoji="0" lang="en-US" sz="2000" u="none" strike="noStrike" cap="none" normalizeH="0" baseline="-25000">
                          <a:ln>
                            <a:noFill/>
                          </a:ln>
                          <a:effectLst/>
                        </a:rPr>
                        <a:t>b</a:t>
                      </a:r>
                      <a:r>
                        <a:rPr kumimoji="0" lang="en-US" sz="20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charset="2"/>
                        </a:rPr>
                        <a:t></a:t>
                      </a:r>
                      <a:r>
                        <a:rPr kumimoji="0" lang="en-US" sz="2000" u="none" strike="noStrike" cap="none" normalizeH="0" baseline="30000" dirty="0" smtClean="0">
                          <a:ln>
                            <a:noFill/>
                          </a:ln>
                          <a:effectLst/>
                          <a:sym typeface="Symbol" charset="2"/>
                        </a:rPr>
                        <a:t>3</a:t>
                      </a:r>
                      <a:r>
                        <a:rPr kumimoji="0" lang="en-US" sz="20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D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charset="2"/>
                        </a:rPr>
                        <a:t></a:t>
                      </a:r>
                      <a:r>
                        <a:rPr kumimoji="0" lang="en-US" sz="2000" u="none" strike="noStrike" cap="none" normalizeH="0" baseline="30000" dirty="0" smtClean="0">
                          <a:ln>
                            <a:noFill/>
                          </a:ln>
                          <a:effectLst/>
                          <a:sym typeface="Symbol" charset="2"/>
                        </a:rPr>
                        <a:t>3</a:t>
                      </a:r>
                      <a:r>
                        <a:rPr kumimoji="0" lang="en-US" sz="20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LS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sym typeface="Symbol" charset="2"/>
                        </a:rPr>
                        <a:t>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1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effectLst/>
                          <a:sym typeface="Symbol" charset="2"/>
                        </a:rPr>
                        <a:t></a:t>
                      </a:r>
                      <a:r>
                        <a:rPr kumimoji="0" lang="en-US" sz="20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1-3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4161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el 1"/>
          <p:cNvSpPr>
            <a:spLocks noGrp="1"/>
          </p:cNvSpPr>
          <p:nvPr>
            <p:ph type="title"/>
          </p:nvPr>
        </p:nvSpPr>
        <p:spPr>
          <a:xfrm>
            <a:off x="457200" y="289148"/>
            <a:ext cx="8229600" cy="59848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Moments of the E</a:t>
            </a:r>
            <a:r>
              <a:rPr lang="en-US" sz="3600" baseline="-250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l</a:t>
            </a:r>
            <a:r>
              <a:rPr lang="en-US" sz="36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 and M</a:t>
            </a:r>
            <a:r>
              <a:rPr lang="en-US" sz="3600" baseline="300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3600" baseline="-250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X</a:t>
            </a:r>
            <a:r>
              <a:rPr lang="en-US" sz="36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 spectrum</a:t>
            </a:r>
          </a:p>
        </p:txBody>
      </p:sp>
      <p:sp>
        <p:nvSpPr>
          <p:cNvPr id="17411" name="Inhaltsplatzhalter 2"/>
          <p:cNvSpPr>
            <a:spLocks noGrp="1"/>
          </p:cNvSpPr>
          <p:nvPr>
            <p:ph idx="1"/>
          </p:nvPr>
        </p:nvSpPr>
        <p:spPr>
          <a:xfrm>
            <a:off x="457200" y="1230980"/>
            <a:ext cx="8229600" cy="29400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>
                <a:latin typeface="Calibri" charset="0"/>
                <a:ea typeface="ＭＳ Ｐゴシック" charset="0"/>
                <a:cs typeface="ＭＳ Ｐゴシック" charset="0"/>
              </a:rPr>
              <a:t>Also other observables in B </a:t>
            </a:r>
            <a:r>
              <a:rPr lang="en-US" sz="22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 </a:t>
            </a:r>
            <a:r>
              <a:rPr lang="en-US" sz="2200" dirty="0" err="1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Xl</a:t>
            </a:r>
            <a:r>
              <a:rPr lang="en-US" sz="2200" dirty="0" err="1">
                <a:latin typeface="Symbol" charset="0"/>
                <a:ea typeface="ＭＳ Ｐゴシック" charset="0"/>
                <a:cs typeface="Symbol" charset="0"/>
                <a:sym typeface="Wingdings" charset="0"/>
              </a:rPr>
              <a:t>n</a:t>
            </a:r>
            <a:r>
              <a:rPr lang="en-US" sz="22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 can be expanded into an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22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OPE </a:t>
            </a:r>
            <a:r>
              <a:rPr lang="en-US" sz="2200" dirty="0">
                <a:solidFill>
                  <a:srgbClr val="1F497D"/>
                </a:solidFill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with the same heavy quark parameters</a:t>
            </a:r>
            <a:r>
              <a:rPr lang="en-US" sz="22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, e.g.,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en-US" sz="2200" dirty="0">
              <a:latin typeface="Calibri" charset="0"/>
              <a:ea typeface="ＭＳ Ｐゴシック" charset="0"/>
              <a:cs typeface="ＭＳ Ｐゴシック" charset="0"/>
              <a:sym typeface="Wingdings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2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The n</a:t>
            </a:r>
            <a:r>
              <a:rPr lang="en-US" sz="2200" baseline="300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th</a:t>
            </a:r>
            <a:r>
              <a:rPr lang="en-US" sz="22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 moment of the (truncated) lepton energy spectrum</a:t>
            </a:r>
          </a:p>
          <a:p>
            <a:pPr eaLnBrk="1" hangingPunct="1">
              <a:lnSpc>
                <a:spcPct val="80000"/>
              </a:lnSpc>
            </a:pPr>
            <a:endParaRPr lang="en-US" sz="2200" dirty="0">
              <a:latin typeface="Calibri" charset="0"/>
              <a:ea typeface="ＭＳ Ｐゴシック" charset="0"/>
              <a:cs typeface="ＭＳ Ｐゴシック" charset="0"/>
              <a:sym typeface="Wingdings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200" dirty="0">
              <a:latin typeface="Calibri" charset="0"/>
              <a:ea typeface="ＭＳ Ｐゴシック" charset="0"/>
              <a:cs typeface="ＭＳ Ｐゴシック" charset="0"/>
              <a:sym typeface="Wingdings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200" dirty="0">
              <a:latin typeface="Calibri" charset="0"/>
              <a:ea typeface="ＭＳ Ｐゴシック" charset="0"/>
              <a:cs typeface="ＭＳ Ｐゴシック" charset="0"/>
              <a:sym typeface="Wingdings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US" sz="22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The n</a:t>
            </a:r>
            <a:r>
              <a:rPr lang="en-US" sz="2200" baseline="300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th</a:t>
            </a:r>
            <a:r>
              <a:rPr lang="en-US" sz="22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 moment of the (truncated) M</a:t>
            </a:r>
            <a:r>
              <a:rPr lang="en-US" sz="2200" baseline="300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2</a:t>
            </a:r>
            <a:r>
              <a:rPr lang="en-US" sz="2200" baseline="-250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X</a:t>
            </a:r>
            <a:r>
              <a:rPr lang="en-US" sz="2200" dirty="0">
                <a:latin typeface="Calibri" charset="0"/>
                <a:ea typeface="ＭＳ Ｐゴシック" charset="0"/>
                <a:cs typeface="ＭＳ Ｐゴシック" charset="0"/>
                <a:sym typeface="Wingdings" charset="0"/>
              </a:rPr>
              <a:t> spectrum</a:t>
            </a:r>
            <a:endParaRPr lang="en-US" sz="22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10466444-4EF8-FF4A-872C-4A372191C7F5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13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1741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250" y="2742280"/>
            <a:ext cx="22415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748630"/>
            <a:ext cx="3984625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3934493"/>
            <a:ext cx="3465512" cy="1249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222250" y="5313445"/>
            <a:ext cx="8686800" cy="1446213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200" dirty="0">
                <a:solidFill>
                  <a:srgbClr val="FF0000"/>
                </a:solidFill>
                <a:latin typeface="Calibri" charset="0"/>
              </a:rPr>
              <a:t>Master plan:</a:t>
            </a:r>
          </a:p>
          <a:p>
            <a:pPr eaLnBrk="1" hangingPunct="1">
              <a:buFont typeface="Arial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 charset="0"/>
              </a:rPr>
              <a:t> Measure the quark masses and heavy quark parameters using moments</a:t>
            </a:r>
          </a:p>
          <a:p>
            <a:pPr eaLnBrk="1" hangingPunct="1">
              <a:buFont typeface="Arial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 charset="0"/>
              </a:rPr>
              <a:t> Substitute them in the formula of the </a:t>
            </a:r>
            <a:r>
              <a:rPr lang="en-US" sz="2200" dirty="0" err="1">
                <a:solidFill>
                  <a:srgbClr val="000000"/>
                </a:solidFill>
                <a:latin typeface="Calibri" charset="0"/>
              </a:rPr>
              <a:t>semileptonic</a:t>
            </a:r>
            <a:r>
              <a:rPr lang="en-US" sz="2200" dirty="0">
                <a:solidFill>
                  <a:srgbClr val="000000"/>
                </a:solidFill>
                <a:latin typeface="Calibri" charset="0"/>
              </a:rPr>
              <a:t> width</a:t>
            </a:r>
          </a:p>
          <a:p>
            <a:pPr eaLnBrk="1" hangingPunct="1">
              <a:buFont typeface="Arial" charset="0"/>
              <a:buChar char="•"/>
            </a:pPr>
            <a:r>
              <a:rPr lang="en-US" sz="2200" dirty="0">
                <a:solidFill>
                  <a:srgbClr val="000000"/>
                </a:solidFill>
                <a:latin typeface="Calibri" charset="0"/>
              </a:rPr>
              <a:t> Determine |</a:t>
            </a:r>
            <a:r>
              <a:rPr lang="en-US" sz="2200" dirty="0" err="1">
                <a:solidFill>
                  <a:srgbClr val="000000"/>
                </a:solidFill>
                <a:latin typeface="Calibri" charset="0"/>
              </a:rPr>
              <a:t>V</a:t>
            </a:r>
            <a:r>
              <a:rPr lang="en-US" sz="2200" baseline="-25000" dirty="0" err="1">
                <a:solidFill>
                  <a:srgbClr val="000000"/>
                </a:solidFill>
                <a:latin typeface="Calibri" charset="0"/>
              </a:rPr>
              <a:t>cb</a:t>
            </a:r>
            <a:r>
              <a:rPr lang="en-US" sz="2200" dirty="0">
                <a:solidFill>
                  <a:srgbClr val="000000"/>
                </a:solidFill>
                <a:latin typeface="Calibri" charset="0"/>
              </a:rPr>
              <a:t>| from the </a:t>
            </a:r>
            <a:r>
              <a:rPr lang="en-US" sz="2200" dirty="0" err="1">
                <a:solidFill>
                  <a:srgbClr val="000000"/>
                </a:solidFill>
                <a:latin typeface="Calibri" charset="0"/>
              </a:rPr>
              <a:t>semileptonic</a:t>
            </a:r>
            <a:r>
              <a:rPr lang="en-US" sz="2200" dirty="0">
                <a:solidFill>
                  <a:srgbClr val="000000"/>
                </a:solidFill>
                <a:latin typeface="Calibri" charset="0"/>
              </a:rPr>
              <a:t> branching fraction</a:t>
            </a:r>
          </a:p>
        </p:txBody>
      </p:sp>
    </p:spTree>
    <p:extLst>
      <p:ext uri="{BB962C8B-B14F-4D97-AF65-F5344CB8AC3E}">
        <p14:creationId xmlns:p14="http://schemas.microsoft.com/office/powerpoint/2010/main" val="1658454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el 1"/>
          <p:cNvSpPr>
            <a:spLocks noGrp="1"/>
          </p:cNvSpPr>
          <p:nvPr>
            <p:ph type="title"/>
          </p:nvPr>
        </p:nvSpPr>
        <p:spPr>
          <a:xfrm>
            <a:off x="1085551" y="358775"/>
            <a:ext cx="4498447" cy="574921"/>
          </a:xfrm>
        </p:spPr>
        <p:txBody>
          <a:bodyPr>
            <a:noAutofit/>
          </a:bodyPr>
          <a:lstStyle/>
          <a:p>
            <a:pPr eaLnBrk="1" hangingPunct="1"/>
            <a:r>
              <a:rPr lang="en-US" sz="3200" dirty="0" err="1">
                <a:latin typeface="Calibri" charset="0"/>
                <a:ea typeface="ＭＳ Ｐゴシック" charset="0"/>
                <a:cs typeface="ＭＳ Ｐゴシック" charset="0"/>
              </a:rPr>
              <a:t>BaBar</a:t>
            </a:r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3200" dirty="0" err="1">
                <a:latin typeface="Calibri" charset="0"/>
                <a:ea typeface="ＭＳ Ｐゴシック" charset="0"/>
                <a:cs typeface="ＭＳ Ｐゴシック" charset="0"/>
              </a:rPr>
              <a:t>hadronic</a:t>
            </a:r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 moments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63513" y="1447717"/>
            <a:ext cx="4092575" cy="1697121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500" dirty="0">
                <a:ea typeface="ＭＳ Ｐゴシック" charset="0"/>
                <a:cs typeface="ＭＳ Ｐゴシック" charset="0"/>
              </a:rPr>
              <a:t>Fully reconstruct the </a:t>
            </a:r>
            <a:r>
              <a:rPr lang="en-US" sz="2500" dirty="0" err="1">
                <a:ea typeface="ＭＳ Ｐゴシック" charset="0"/>
                <a:cs typeface="ＭＳ Ｐゴシック" charset="0"/>
              </a:rPr>
              <a:t>hadronic</a:t>
            </a:r>
            <a:r>
              <a:rPr lang="en-US" sz="2500" dirty="0">
                <a:ea typeface="ＭＳ Ｐゴシック" charset="0"/>
                <a:cs typeface="ＭＳ Ｐゴシック" charset="0"/>
              </a:rPr>
              <a:t> decay of one B in Y(4S</a:t>
            </a:r>
            <a:r>
              <a:rPr lang="en-US" sz="2500" dirty="0" smtClean="0">
                <a:ea typeface="ＭＳ Ｐゴシック" charset="0"/>
                <a:cs typeface="ＭＳ Ｐゴシック" charset="0"/>
              </a:rPr>
              <a:t>) </a:t>
            </a:r>
            <a:r>
              <a:rPr lang="en-US" sz="2500" dirty="0" smtClean="0">
                <a:latin typeface="Symbol" charset="2"/>
                <a:ea typeface="ＭＳ Ｐゴシック" charset="0"/>
                <a:cs typeface="Symbol" charset="2"/>
              </a:rPr>
              <a:t>®</a:t>
            </a:r>
            <a:r>
              <a:rPr lang="en-US" sz="2500" dirty="0" smtClean="0">
                <a:ea typeface="ＭＳ Ｐゴシック" charset="0"/>
                <a:cs typeface="ＭＳ Ｐゴシック" charset="0"/>
              </a:rPr>
              <a:t> </a:t>
            </a:r>
            <a:r>
              <a:rPr lang="de-DE" sz="2500" dirty="0" smtClean="0">
                <a:ea typeface="ＭＳ Ｐゴシック" charset="0"/>
                <a:cs typeface="ＭＳ Ｐゴシック" charset="0"/>
                <a:sym typeface="Wingdings" charset="0"/>
              </a:rPr>
              <a:t>BB (</a:t>
            </a:r>
            <a:r>
              <a:rPr lang="de-DE" sz="2500" dirty="0" err="1">
                <a:ea typeface="ＭＳ Ｐゴシック" charset="0"/>
                <a:cs typeface="ＭＳ Ｐゴシック" charset="0"/>
                <a:sym typeface="Wingdings" charset="0"/>
              </a:rPr>
              <a:t>efficiency</a:t>
            </a:r>
            <a:r>
              <a:rPr lang="de-DE" sz="2500" dirty="0">
                <a:ea typeface="ＭＳ Ｐゴシック" charset="0"/>
                <a:cs typeface="ＭＳ Ｐゴシック" charset="0"/>
                <a:sym typeface="Wingdings" charset="0"/>
              </a:rPr>
              <a:t> ~0.4%, </a:t>
            </a:r>
            <a:r>
              <a:rPr lang="de-DE" sz="2500" dirty="0" err="1">
                <a:ea typeface="ＭＳ Ｐゴシック" charset="0"/>
                <a:cs typeface="ＭＳ Ｐゴシック" charset="0"/>
                <a:sym typeface="Wingdings" charset="0"/>
              </a:rPr>
              <a:t>purity</a:t>
            </a:r>
            <a:r>
              <a:rPr lang="de-DE" sz="2500" dirty="0">
                <a:ea typeface="ＭＳ Ｐゴシック" charset="0"/>
                <a:cs typeface="ＭＳ Ｐゴシック" charset="0"/>
                <a:sym typeface="Wingdings" charset="0"/>
              </a:rPr>
              <a:t> ~80%)</a:t>
            </a:r>
            <a:endParaRPr lang="en-US" sz="2500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E5D8D849-E2DA-C94B-AA8C-E0DCC625D3B2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14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21509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213059"/>
            <a:ext cx="500063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Textfeld 5"/>
          <p:cNvSpPr txBox="1">
            <a:spLocks noChangeArrowheads="1"/>
          </p:cNvSpPr>
          <p:nvPr/>
        </p:nvSpPr>
        <p:spPr bwMode="auto">
          <a:xfrm>
            <a:off x="7036690" y="56022"/>
            <a:ext cx="1552575" cy="4619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/>
              <a:t>232M BB</a:t>
            </a:r>
          </a:p>
        </p:txBody>
      </p:sp>
      <p:sp>
        <p:nvSpPr>
          <p:cNvPr id="21511" name="Textfeld 6"/>
          <p:cNvSpPr txBox="1">
            <a:spLocks noChangeArrowheads="1"/>
          </p:cNvSpPr>
          <p:nvPr/>
        </p:nvSpPr>
        <p:spPr bwMode="auto">
          <a:xfrm>
            <a:off x="5715001" y="505159"/>
            <a:ext cx="297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2000" dirty="0">
                <a:solidFill>
                  <a:srgbClr val="FF0000"/>
                </a:solidFill>
              </a:rPr>
              <a:t>PRD 81, 032003 (2010)</a:t>
            </a:r>
          </a:p>
        </p:txBody>
      </p:sp>
      <p:pic>
        <p:nvPicPr>
          <p:cNvPr id="21512" name="Bild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9138" y="1250950"/>
            <a:ext cx="4343400" cy="244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3" name="Textfeld 8"/>
          <p:cNvSpPr txBox="1">
            <a:spLocks noChangeArrowheads="1"/>
          </p:cNvSpPr>
          <p:nvPr/>
        </p:nvSpPr>
        <p:spPr bwMode="auto">
          <a:xfrm>
            <a:off x="5715000" y="1746250"/>
            <a:ext cx="17938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 err="1">
                <a:latin typeface="+mn-lt"/>
              </a:rPr>
              <a:t>B</a:t>
            </a:r>
            <a:r>
              <a:rPr lang="en-US" sz="1800" baseline="-25000" dirty="0" err="1">
                <a:latin typeface="+mn-lt"/>
              </a:rPr>
              <a:t>tag</a:t>
            </a:r>
            <a:endParaRPr lang="en-US" sz="1800" baseline="-25000" dirty="0">
              <a:latin typeface="+mn-lt"/>
            </a:endParaRPr>
          </a:p>
          <a:p>
            <a:pPr eaLnBrk="1" hangingPunct="1"/>
            <a:r>
              <a:rPr lang="en-US" sz="1800" dirty="0">
                <a:latin typeface="+mn-lt"/>
              </a:rPr>
              <a:t>e/</a:t>
            </a:r>
            <a:r>
              <a:rPr lang="en-US" sz="1800" dirty="0">
                <a:latin typeface="Symbol" charset="2"/>
                <a:cs typeface="Symbol" charset="2"/>
              </a:rPr>
              <a:t>m</a:t>
            </a:r>
            <a:r>
              <a:rPr lang="en-US" sz="1800" dirty="0">
                <a:latin typeface="+mn-lt"/>
              </a:rPr>
              <a:t> required</a:t>
            </a:r>
          </a:p>
          <a:p>
            <a:pPr eaLnBrk="1" hangingPunct="1"/>
            <a:r>
              <a:rPr lang="en-US" sz="1800" dirty="0">
                <a:latin typeface="+mn-lt"/>
              </a:rPr>
              <a:t>p(l) &gt; 0.8 </a:t>
            </a:r>
            <a:r>
              <a:rPr lang="en-US" sz="1800" dirty="0" err="1">
                <a:latin typeface="+mn-lt"/>
              </a:rPr>
              <a:t>GeV</a:t>
            </a:r>
            <a:r>
              <a:rPr lang="en-US" sz="1800" dirty="0">
                <a:latin typeface="+mn-lt"/>
              </a:rPr>
              <a:t>/c</a:t>
            </a:r>
          </a:p>
        </p:txBody>
      </p:sp>
      <p:sp>
        <p:nvSpPr>
          <p:cNvPr id="10" name="Oval 9"/>
          <p:cNvSpPr/>
          <p:nvPr/>
        </p:nvSpPr>
        <p:spPr>
          <a:xfrm>
            <a:off x="1374775" y="4692650"/>
            <a:ext cx="406400" cy="4064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1" name="Gerade Verbindung 10"/>
          <p:cNvCxnSpPr/>
          <p:nvPr/>
        </p:nvCxnSpPr>
        <p:spPr>
          <a:xfrm rot="5400000">
            <a:off x="954088" y="5380037"/>
            <a:ext cx="679450" cy="301625"/>
          </a:xfrm>
          <a:prstGeom prst="line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16" name="Textfeld 11"/>
          <p:cNvSpPr txBox="1">
            <a:spLocks noChangeArrowheads="1"/>
          </p:cNvSpPr>
          <p:nvPr/>
        </p:nvSpPr>
        <p:spPr bwMode="auto">
          <a:xfrm>
            <a:off x="357188" y="4595813"/>
            <a:ext cx="101758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dirty="0"/>
              <a:t>Y(4S)</a:t>
            </a:r>
          </a:p>
        </p:txBody>
      </p:sp>
      <p:sp>
        <p:nvSpPr>
          <p:cNvPr id="13" name="Oval 12"/>
          <p:cNvSpPr/>
          <p:nvPr/>
        </p:nvSpPr>
        <p:spPr>
          <a:xfrm>
            <a:off x="968375" y="5926138"/>
            <a:ext cx="207963" cy="20796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024063" y="3471863"/>
            <a:ext cx="207962" cy="20955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16" name="Gerade Verbindung 15"/>
          <p:cNvCxnSpPr/>
          <p:nvPr/>
        </p:nvCxnSpPr>
        <p:spPr>
          <a:xfrm rot="10800000">
            <a:off x="282575" y="5629275"/>
            <a:ext cx="547688" cy="244475"/>
          </a:xfrm>
          <a:prstGeom prst="line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Gerade Verbindung 16"/>
          <p:cNvCxnSpPr/>
          <p:nvPr/>
        </p:nvCxnSpPr>
        <p:spPr>
          <a:xfrm rot="10800000">
            <a:off x="277813" y="6026150"/>
            <a:ext cx="549275" cy="0"/>
          </a:xfrm>
          <a:prstGeom prst="line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17"/>
          <p:cNvCxnSpPr/>
          <p:nvPr/>
        </p:nvCxnSpPr>
        <p:spPr>
          <a:xfrm rot="10800000" flipV="1">
            <a:off x="282575" y="6224588"/>
            <a:ext cx="544513" cy="187325"/>
          </a:xfrm>
          <a:prstGeom prst="line">
            <a:avLst/>
          </a:prstGeom>
          <a:ln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 rot="10800000" flipV="1">
            <a:off x="2466975" y="3151188"/>
            <a:ext cx="592138" cy="244475"/>
          </a:xfrm>
          <a:prstGeom prst="line">
            <a:avLst/>
          </a:prstGeom>
          <a:ln>
            <a:headEnd type="stealth" w="lg" len="lg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 rot="10800000">
            <a:off x="2466975" y="3548063"/>
            <a:ext cx="592138" cy="109537"/>
          </a:xfrm>
          <a:prstGeom prst="line">
            <a:avLst/>
          </a:prstGeom>
          <a:ln>
            <a:headEnd type="stealth" w="lg" len="lg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 rot="10800000">
            <a:off x="2466975" y="3746500"/>
            <a:ext cx="403225" cy="188913"/>
          </a:xfrm>
          <a:prstGeom prst="line">
            <a:avLst/>
          </a:prstGeom>
          <a:ln>
            <a:headEnd type="stealth" w="lg" len="lg"/>
            <a:tailEnd type="none" w="lg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25" name="Textfeld 21"/>
          <p:cNvSpPr txBox="1">
            <a:spLocks noChangeArrowheads="1"/>
          </p:cNvSpPr>
          <p:nvPr/>
        </p:nvSpPr>
        <p:spPr bwMode="auto">
          <a:xfrm>
            <a:off x="995363" y="6251575"/>
            <a:ext cx="6969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B</a:t>
            </a:r>
            <a:r>
              <a:rPr lang="en-US" baseline="-25000"/>
              <a:t>tag</a:t>
            </a:r>
          </a:p>
        </p:txBody>
      </p:sp>
      <p:sp>
        <p:nvSpPr>
          <p:cNvPr id="21526" name="Textfeld 22"/>
          <p:cNvSpPr txBox="1">
            <a:spLocks noChangeArrowheads="1"/>
          </p:cNvSpPr>
          <p:nvPr/>
        </p:nvSpPr>
        <p:spPr bwMode="auto">
          <a:xfrm>
            <a:off x="1149350" y="3284538"/>
            <a:ext cx="6969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B</a:t>
            </a:r>
            <a:r>
              <a:rPr lang="en-US" baseline="-25000"/>
              <a:t>sig</a:t>
            </a:r>
          </a:p>
        </p:txBody>
      </p:sp>
      <p:cxnSp>
        <p:nvCxnSpPr>
          <p:cNvPr id="36" name="Gerade Verbindung 35"/>
          <p:cNvCxnSpPr/>
          <p:nvPr/>
        </p:nvCxnSpPr>
        <p:spPr>
          <a:xfrm rot="5400000">
            <a:off x="1539082" y="4123531"/>
            <a:ext cx="677862" cy="301625"/>
          </a:xfrm>
          <a:prstGeom prst="line">
            <a:avLst/>
          </a:prstGeom>
          <a:ln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28" name="Textfeld 36"/>
          <p:cNvSpPr txBox="1">
            <a:spLocks noChangeArrowheads="1"/>
          </p:cNvSpPr>
          <p:nvPr/>
        </p:nvSpPr>
        <p:spPr bwMode="auto">
          <a:xfrm>
            <a:off x="2933700" y="3717925"/>
            <a:ext cx="269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l</a:t>
            </a:r>
            <a:endParaRPr lang="en-US" baseline="-25000"/>
          </a:p>
        </p:txBody>
      </p:sp>
      <p:sp>
        <p:nvSpPr>
          <p:cNvPr id="21529" name="Textfeld 37"/>
          <p:cNvSpPr txBox="1">
            <a:spLocks noChangeArrowheads="1"/>
          </p:cNvSpPr>
          <p:nvPr/>
        </p:nvSpPr>
        <p:spPr bwMode="auto">
          <a:xfrm>
            <a:off x="3087688" y="3144838"/>
            <a:ext cx="4429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/>
              <a:t>X</a:t>
            </a:r>
            <a:endParaRPr lang="en-US" baseline="-25000"/>
          </a:p>
        </p:txBody>
      </p:sp>
      <p:sp>
        <p:nvSpPr>
          <p:cNvPr id="40" name="Inhaltsplatzhalter 2"/>
          <p:cNvSpPr txBox="1">
            <a:spLocks/>
          </p:cNvSpPr>
          <p:nvPr/>
        </p:nvSpPr>
        <p:spPr>
          <a:xfrm>
            <a:off x="3135313" y="3944938"/>
            <a:ext cx="5816600" cy="2620962"/>
          </a:xfrm>
          <a:prstGeom prst="rect">
            <a:avLst/>
          </a:prstGeom>
        </p:spPr>
        <p:txBody>
          <a:bodyPr/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500" dirty="0">
                <a:latin typeface="+mn-lt"/>
                <a:ea typeface="+mn-ea"/>
                <a:cs typeface="+mn-cs"/>
              </a:rPr>
              <a:t>Require one identified lepton amongst the signal-side particles (</a:t>
            </a:r>
            <a:r>
              <a:rPr lang="en-US" sz="2500" dirty="0" err="1">
                <a:latin typeface="+mn-lt"/>
                <a:ea typeface="+mn-ea"/>
                <a:cs typeface="+mn-cs"/>
              </a:rPr>
              <a:t>p</a:t>
            </a:r>
            <a:r>
              <a:rPr lang="en-US" sz="2500" dirty="0">
                <a:latin typeface="+mn-lt"/>
                <a:ea typeface="+mn-ea"/>
                <a:cs typeface="+mn-cs"/>
              </a:rPr>
              <a:t> &gt; 0.8 </a:t>
            </a:r>
            <a:r>
              <a:rPr lang="en-US" sz="2500" dirty="0" err="1">
                <a:latin typeface="+mn-lt"/>
                <a:ea typeface="+mn-ea"/>
                <a:cs typeface="+mn-cs"/>
              </a:rPr>
              <a:t>GeV/c</a:t>
            </a:r>
            <a:r>
              <a:rPr lang="en-US" sz="2500" dirty="0">
                <a:latin typeface="+mn-lt"/>
                <a:ea typeface="+mn-ea"/>
                <a:cs typeface="+mn-cs"/>
              </a:rPr>
              <a:t>)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500" dirty="0">
                <a:latin typeface="+mn-lt"/>
                <a:ea typeface="+mn-ea"/>
                <a:cs typeface="+mn-cs"/>
              </a:rPr>
              <a:t>Combine all remaining particles to the X system and do a kinematic fit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dirty="0">
                <a:ea typeface="ＭＳ Ｐゴシック" charset="-128"/>
                <a:cs typeface="ＭＳ Ｐゴシック" charset="-128"/>
              </a:rPr>
              <a:t>4-momentum conservation</a:t>
            </a:r>
          </a:p>
          <a:p>
            <a:pPr marL="800100" lvl="1" indent="-342900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Missing mass consistent with zero mass neutrino</a:t>
            </a:r>
          </a:p>
        </p:txBody>
      </p:sp>
    </p:spTree>
    <p:extLst>
      <p:ext uri="{BB962C8B-B14F-4D97-AF65-F5344CB8AC3E}">
        <p14:creationId xmlns:p14="http://schemas.microsoft.com/office/powerpoint/2010/main" val="3726397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1"/>
          <p:cNvSpPr>
            <a:spLocks noGrp="1"/>
          </p:cNvSpPr>
          <p:nvPr>
            <p:ph type="title"/>
          </p:nvPr>
        </p:nvSpPr>
        <p:spPr>
          <a:xfrm>
            <a:off x="1166888" y="218783"/>
            <a:ext cx="4193003" cy="7143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Moment measurement</a:t>
            </a:r>
          </a:p>
        </p:txBody>
      </p:sp>
      <p:sp>
        <p:nvSpPr>
          <p:cNvPr id="22531" name="Inhaltsplatzhalter 2"/>
          <p:cNvSpPr>
            <a:spLocks noGrp="1"/>
          </p:cNvSpPr>
          <p:nvPr>
            <p:ph idx="1"/>
          </p:nvPr>
        </p:nvSpPr>
        <p:spPr>
          <a:xfrm>
            <a:off x="390525" y="1139825"/>
            <a:ext cx="3997325" cy="890588"/>
          </a:xfrm>
        </p:spPr>
        <p:txBody>
          <a:bodyPr/>
          <a:lstStyle/>
          <a:p>
            <a:pPr eaLnBrk="1" hangingPunct="1"/>
            <a:r>
              <a:rPr lang="en-US" sz="2500" dirty="0" err="1">
                <a:latin typeface="Calibri" charset="0"/>
                <a:ea typeface="ＭＳ Ｐゴシック" charset="0"/>
                <a:cs typeface="ＭＳ Ｐゴシック" charset="0"/>
              </a:rPr>
              <a:t>Hadronic</a:t>
            </a:r>
            <a:r>
              <a:rPr lang="en-US" sz="2500" dirty="0">
                <a:latin typeface="Calibri" charset="0"/>
                <a:ea typeface="ＭＳ Ｐゴシック" charset="0"/>
                <a:cs typeface="ＭＳ Ｐゴシック" charset="0"/>
              </a:rPr>
              <a:t> mass spectrum after kinematic fit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460FE48-0104-4340-A81E-BF7844B1AE85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15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22533" name="Bild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0400" y="1123950"/>
            <a:ext cx="4486275" cy="239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5" name="Textfeld 6"/>
          <p:cNvSpPr txBox="1">
            <a:spLocks noChangeArrowheads="1"/>
          </p:cNvSpPr>
          <p:nvPr/>
        </p:nvSpPr>
        <p:spPr bwMode="auto">
          <a:xfrm>
            <a:off x="5781568" y="481013"/>
            <a:ext cx="2908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dirty="0">
                <a:solidFill>
                  <a:srgbClr val="FF0000"/>
                </a:solidFill>
              </a:rPr>
              <a:t>PRD 81, 032003 (2010)</a:t>
            </a:r>
          </a:p>
        </p:txBody>
      </p:sp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856" y="187325"/>
            <a:ext cx="500063" cy="693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Inhaltsplatzhalter 2"/>
          <p:cNvSpPr txBox="1">
            <a:spLocks/>
          </p:cNvSpPr>
          <p:nvPr/>
        </p:nvSpPr>
        <p:spPr>
          <a:xfrm>
            <a:off x="3751263" y="3381375"/>
            <a:ext cx="5121275" cy="1550988"/>
          </a:xfrm>
          <a:prstGeom prst="rect">
            <a:avLst/>
          </a:prstGeom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2500" dirty="0">
                <a:latin typeface="+mn-lt"/>
              </a:rPr>
              <a:t>Linear correction of the measured moments in bins of X multiplicity, </a:t>
            </a:r>
            <a:r>
              <a:rPr lang="en-US" sz="2500" dirty="0" err="1">
                <a:latin typeface="+mn-lt"/>
              </a:rPr>
              <a:t>E</a:t>
            </a:r>
            <a:r>
              <a:rPr lang="en-US" sz="2500" baseline="-25000" dirty="0" err="1">
                <a:latin typeface="+mn-lt"/>
              </a:rPr>
              <a:t>miss</a:t>
            </a:r>
            <a:r>
              <a:rPr lang="en-US" sz="2500" dirty="0" err="1">
                <a:latin typeface="+mn-lt"/>
              </a:rPr>
              <a:t>-cp</a:t>
            </a:r>
            <a:r>
              <a:rPr lang="en-US" sz="2500" baseline="-25000" dirty="0" err="1">
                <a:latin typeface="+mn-lt"/>
              </a:rPr>
              <a:t>miss</a:t>
            </a:r>
            <a:r>
              <a:rPr lang="en-US" sz="2500" dirty="0">
                <a:latin typeface="+mn-lt"/>
              </a:rPr>
              <a:t> and lepton momentum</a:t>
            </a:r>
          </a:p>
        </p:txBody>
      </p:sp>
      <p:pic>
        <p:nvPicPr>
          <p:cNvPr id="22538" name="Bild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00" y="2138363"/>
            <a:ext cx="3394075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Inhaltsplatzhalter 2"/>
          <p:cNvSpPr txBox="1">
            <a:spLocks/>
          </p:cNvSpPr>
          <p:nvPr/>
        </p:nvSpPr>
        <p:spPr>
          <a:xfrm>
            <a:off x="250825" y="4864099"/>
            <a:ext cx="8621713" cy="1857375"/>
          </a:xfrm>
          <a:prstGeom prst="rect">
            <a:avLst/>
          </a:prstGeom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2500" dirty="0">
                <a:latin typeface="+mn-lt"/>
              </a:rPr>
              <a:t>Moments of the </a:t>
            </a:r>
            <a:r>
              <a:rPr lang="en-US" sz="2500" dirty="0" err="1">
                <a:latin typeface="+mn-lt"/>
              </a:rPr>
              <a:t>hadronic</a:t>
            </a:r>
            <a:r>
              <a:rPr lang="en-US" sz="2500" dirty="0">
                <a:latin typeface="+mn-lt"/>
              </a:rPr>
              <a:t> mass spectrum up to M</a:t>
            </a:r>
            <a:r>
              <a:rPr lang="en-US" sz="2500" baseline="30000" dirty="0">
                <a:latin typeface="+mn-lt"/>
              </a:rPr>
              <a:t>6</a:t>
            </a:r>
            <a:r>
              <a:rPr lang="en-US" sz="2500" baseline="-25000" dirty="0">
                <a:latin typeface="+mn-lt"/>
              </a:rPr>
              <a:t>X</a:t>
            </a:r>
            <a:r>
              <a:rPr lang="en-US" sz="2500" dirty="0">
                <a:latin typeface="+mn-lt"/>
              </a:rPr>
              <a:t> for </a:t>
            </a:r>
            <a:r>
              <a:rPr lang="en-US" sz="2500" dirty="0" err="1">
                <a:latin typeface="+mn-lt"/>
              </a:rPr>
              <a:t>E</a:t>
            </a:r>
            <a:r>
              <a:rPr lang="en-US" sz="2500" baseline="-25000" dirty="0" err="1">
                <a:latin typeface="+mn-lt"/>
              </a:rPr>
              <a:t>cut</a:t>
            </a:r>
            <a:r>
              <a:rPr lang="en-US" sz="2500" dirty="0">
                <a:latin typeface="+mn-lt"/>
              </a:rPr>
              <a:t> between 0.8 and 1.9 </a:t>
            </a:r>
            <a:r>
              <a:rPr lang="en-US" sz="2500" dirty="0" err="1">
                <a:latin typeface="+mn-lt"/>
              </a:rPr>
              <a:t>GeV</a:t>
            </a:r>
            <a:r>
              <a:rPr lang="en-US" sz="2500" dirty="0">
                <a:latin typeface="+mn-lt"/>
              </a:rPr>
              <a:t> </a:t>
            </a:r>
            <a:r>
              <a:rPr lang="en-US" sz="2500" dirty="0" smtClean="0">
                <a:latin typeface="+mn-lt"/>
              </a:rPr>
              <a:t>(in B rest frame) are </a:t>
            </a:r>
            <a:r>
              <a:rPr lang="en-US" sz="2500" dirty="0">
                <a:latin typeface="+mn-lt"/>
              </a:rPr>
              <a:t>measured</a:t>
            </a:r>
          </a:p>
          <a:p>
            <a:pPr eaLnBrk="1" hangingPunct="1">
              <a:spcBef>
                <a:spcPct val="20000"/>
              </a:spcBef>
              <a:buFont typeface="Arial" charset="0"/>
              <a:buChar char="•"/>
            </a:pPr>
            <a:r>
              <a:rPr lang="en-US" sz="2500" dirty="0">
                <a:latin typeface="+mn-lt"/>
              </a:rPr>
              <a:t>Also </a:t>
            </a:r>
            <a:r>
              <a:rPr lang="en-US" sz="2500" dirty="0">
                <a:solidFill>
                  <a:srgbClr val="1F497D"/>
                </a:solidFill>
                <a:latin typeface="+mn-lt"/>
              </a:rPr>
              <a:t>mixed mass-energy moments </a:t>
            </a:r>
            <a:r>
              <a:rPr lang="en-US" sz="2500" dirty="0">
                <a:latin typeface="+mn-lt"/>
              </a:rPr>
              <a:t>are determined and the </a:t>
            </a:r>
            <a:r>
              <a:rPr lang="en-US" sz="2500" dirty="0">
                <a:solidFill>
                  <a:srgbClr val="1F497D"/>
                </a:solidFill>
                <a:latin typeface="+mn-lt"/>
              </a:rPr>
              <a:t>electron energy moments </a:t>
            </a:r>
            <a:r>
              <a:rPr lang="en-US" sz="2500" dirty="0">
                <a:latin typeface="+mn-lt"/>
              </a:rPr>
              <a:t>from </a:t>
            </a:r>
            <a:r>
              <a:rPr lang="en-US" sz="2000" dirty="0">
                <a:solidFill>
                  <a:srgbClr val="FF0000"/>
                </a:solidFill>
                <a:latin typeface="+mn-lt"/>
              </a:rPr>
              <a:t>[PRD69, 111104]</a:t>
            </a:r>
            <a:r>
              <a:rPr lang="en-US" sz="25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500" dirty="0">
                <a:latin typeface="+mn-lt"/>
              </a:rPr>
              <a:t>are re-evaluated</a:t>
            </a:r>
          </a:p>
        </p:txBody>
      </p:sp>
    </p:spTree>
    <p:extLst>
      <p:ext uri="{BB962C8B-B14F-4D97-AF65-F5344CB8AC3E}">
        <p14:creationId xmlns:p14="http://schemas.microsoft.com/office/powerpoint/2010/main" val="359691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>
          <a:xfrm>
            <a:off x="307975" y="207963"/>
            <a:ext cx="4641037" cy="782637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sz="32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Belle E</a:t>
            </a:r>
            <a:r>
              <a:rPr lang="en-US" sz="3200" baseline="-250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l</a:t>
            </a:r>
            <a:r>
              <a:rPr lang="en-US" sz="32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 and M</a:t>
            </a:r>
            <a:r>
              <a:rPr lang="en-US" sz="3200" baseline="300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3200" baseline="-250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X</a:t>
            </a:r>
            <a:r>
              <a:rPr lang="en-US" sz="3200" dirty="0">
                <a:solidFill>
                  <a:schemeClr val="tx2"/>
                </a:solidFill>
                <a:latin typeface="Calibri" charset="0"/>
                <a:ea typeface="ＭＳ Ｐゴシック" charset="0"/>
                <a:cs typeface="ＭＳ Ｐゴシック" charset="0"/>
              </a:rPr>
              <a:t> moments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85888"/>
            <a:ext cx="8229600" cy="2171700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</a:pPr>
            <a:r>
              <a:rPr lang="en-US" sz="2700" dirty="0">
                <a:latin typeface="Calibri" charset="0"/>
                <a:ea typeface="ＭＳ Ｐゴシック" charset="0"/>
                <a:cs typeface="ＭＳ Ｐゴシック" charset="0"/>
              </a:rPr>
              <a:t>For both the E</a:t>
            </a:r>
            <a:r>
              <a:rPr lang="en-US" sz="2700" baseline="-25000" dirty="0">
                <a:latin typeface="Calibri" charset="0"/>
                <a:ea typeface="ＭＳ Ｐゴシック" charset="0"/>
                <a:cs typeface="ＭＳ Ｐゴシック" charset="0"/>
              </a:rPr>
              <a:t>l</a:t>
            </a:r>
            <a:r>
              <a:rPr lang="en-US" sz="2700" dirty="0">
                <a:latin typeface="Calibri" charset="0"/>
                <a:ea typeface="ＭＳ Ｐゴシック" charset="0"/>
                <a:cs typeface="ＭＳ Ｐゴシック" charset="0"/>
              </a:rPr>
              <a:t> and M</a:t>
            </a:r>
            <a:r>
              <a:rPr lang="en-US" sz="2700" baseline="30000" dirty="0">
                <a:latin typeface="Calibri" charset="0"/>
                <a:ea typeface="ＭＳ Ｐゴシック" charset="0"/>
                <a:cs typeface="ＭＳ Ｐゴシック" charset="0"/>
              </a:rPr>
              <a:t>2</a:t>
            </a:r>
            <a:r>
              <a:rPr lang="en-US" sz="2700" baseline="-25000" dirty="0">
                <a:latin typeface="Calibri" charset="0"/>
                <a:ea typeface="ＭＳ Ｐゴシック" charset="0"/>
                <a:cs typeface="ＭＳ Ｐゴシック" charset="0"/>
              </a:rPr>
              <a:t>X</a:t>
            </a:r>
            <a:r>
              <a:rPr lang="en-US" sz="2700" dirty="0">
                <a:latin typeface="Calibri" charset="0"/>
                <a:ea typeface="ＭＳ Ｐゴシック" charset="0"/>
                <a:cs typeface="ＭＳ Ｐゴシック" charset="0"/>
              </a:rPr>
              <a:t> measurements, similar experimental method using fully reconstructed events</a:t>
            </a:r>
          </a:p>
          <a:p>
            <a:pPr eaLnBrk="1" hangingPunct="1">
              <a:lnSpc>
                <a:spcPct val="70000"/>
              </a:lnSpc>
            </a:pPr>
            <a:r>
              <a:rPr lang="en-US" sz="2700" dirty="0">
                <a:latin typeface="Calibri" charset="0"/>
                <a:ea typeface="ＭＳ Ｐゴシック" charset="0"/>
                <a:cs typeface="ＭＳ Ｐゴシック" charset="0"/>
              </a:rPr>
              <a:t>The finite detector resolution is unfolded with SVD algorithm </a:t>
            </a:r>
            <a:r>
              <a:rPr lang="en-US" sz="2200" dirty="0">
                <a:solidFill>
                  <a:srgbClr val="FF0000"/>
                </a:solidFill>
                <a:latin typeface="Calibri" charset="0"/>
                <a:ea typeface="ＭＳ Ｐゴシック" charset="0"/>
                <a:cs typeface="ＭＳ Ｐゴシック" charset="0"/>
              </a:rPr>
              <a:t>[NIM A372, 469 (1996)]</a:t>
            </a:r>
            <a:endParaRPr lang="en-US" sz="22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70000"/>
              </a:lnSpc>
            </a:pPr>
            <a:r>
              <a:rPr lang="en-US" sz="2700" dirty="0">
                <a:latin typeface="Calibri" charset="0"/>
                <a:ea typeface="ＭＳ Ｐゴシック" charset="0"/>
                <a:cs typeface="ＭＳ Ｐゴシック" charset="0"/>
              </a:rPr>
              <a:t>&lt;</a:t>
            </a:r>
            <a:r>
              <a:rPr lang="en-US" sz="2700" dirty="0" err="1">
                <a:latin typeface="Calibri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700" baseline="30000" dirty="0" err="1">
                <a:latin typeface="Calibri" charset="0"/>
                <a:ea typeface="ＭＳ Ｐゴシック" charset="0"/>
                <a:cs typeface="ＭＳ Ｐゴシック" charset="0"/>
              </a:rPr>
              <a:t>n</a:t>
            </a:r>
            <a:r>
              <a:rPr lang="en-US" sz="2700" baseline="-25000" dirty="0" err="1">
                <a:latin typeface="Calibri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700" dirty="0">
                <a:latin typeface="Calibri" charset="0"/>
                <a:ea typeface="ＭＳ Ｐゴシック" charset="0"/>
                <a:cs typeface="ＭＳ Ｐゴシック" charset="0"/>
              </a:rPr>
              <a:t>&gt; measured for n=0,…,4 and </a:t>
            </a:r>
            <a:r>
              <a:rPr lang="en-US" sz="2700" dirty="0" err="1">
                <a:latin typeface="Calibri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700" baseline="-25000" dirty="0" err="1">
                <a:latin typeface="Calibri" charset="0"/>
                <a:ea typeface="ＭＳ Ｐゴシック" charset="0"/>
                <a:cs typeface="ＭＳ Ｐゴシック" charset="0"/>
              </a:rPr>
              <a:t>cut</a:t>
            </a:r>
            <a:r>
              <a:rPr lang="en-US" sz="2700" dirty="0">
                <a:latin typeface="Calibri" charset="0"/>
                <a:ea typeface="ＭＳ Ｐゴシック" charset="0"/>
                <a:cs typeface="ＭＳ Ｐゴシック" charset="0"/>
              </a:rPr>
              <a:t>=0.4-2.0 </a:t>
            </a:r>
            <a:r>
              <a:rPr lang="en-US" sz="2700" dirty="0" err="1">
                <a:latin typeface="Calibri" charset="0"/>
                <a:ea typeface="ＭＳ Ｐゴシック" charset="0"/>
                <a:cs typeface="ＭＳ Ｐゴシック" charset="0"/>
              </a:rPr>
              <a:t>GeV</a:t>
            </a:r>
            <a:endParaRPr lang="en-US" sz="27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70000"/>
              </a:lnSpc>
            </a:pPr>
            <a:r>
              <a:rPr lang="en-US" sz="2700" dirty="0">
                <a:latin typeface="Calibri" charset="0"/>
                <a:ea typeface="ＭＳ Ｐゴシック" charset="0"/>
                <a:cs typeface="ＭＳ Ｐゴシック" charset="0"/>
              </a:rPr>
              <a:t>&lt;M</a:t>
            </a:r>
            <a:r>
              <a:rPr lang="en-US" sz="2700" baseline="30000" dirty="0">
                <a:latin typeface="Calibri" charset="0"/>
                <a:ea typeface="ＭＳ Ｐゴシック" charset="0"/>
                <a:cs typeface="ＭＳ Ｐゴシック" charset="0"/>
              </a:rPr>
              <a:t>2n</a:t>
            </a:r>
            <a:r>
              <a:rPr lang="en-US" sz="2700" baseline="-25000" dirty="0">
                <a:latin typeface="Calibri" charset="0"/>
                <a:ea typeface="ＭＳ Ｐゴシック" charset="0"/>
                <a:cs typeface="ＭＳ Ｐゴシック" charset="0"/>
              </a:rPr>
              <a:t>X</a:t>
            </a:r>
            <a:r>
              <a:rPr lang="en-US" sz="2700" dirty="0">
                <a:latin typeface="Calibri" charset="0"/>
                <a:ea typeface="ＭＳ Ｐゴシック" charset="0"/>
                <a:cs typeface="ＭＳ Ｐゴシック" charset="0"/>
              </a:rPr>
              <a:t>&gt; measured for n=1,2 and </a:t>
            </a:r>
            <a:r>
              <a:rPr lang="en-US" sz="2700" dirty="0" err="1">
                <a:latin typeface="Calibri" charset="0"/>
                <a:ea typeface="ＭＳ Ｐゴシック" charset="0"/>
                <a:cs typeface="ＭＳ Ｐゴシック" charset="0"/>
              </a:rPr>
              <a:t>E</a:t>
            </a:r>
            <a:r>
              <a:rPr lang="en-US" sz="2700" baseline="-25000" dirty="0" err="1">
                <a:latin typeface="Calibri" charset="0"/>
                <a:ea typeface="ＭＳ Ｐゴシック" charset="0"/>
                <a:cs typeface="ＭＳ Ｐゴシック" charset="0"/>
              </a:rPr>
              <a:t>cut</a:t>
            </a:r>
            <a:r>
              <a:rPr lang="en-US" sz="2700" dirty="0">
                <a:latin typeface="Calibri" charset="0"/>
                <a:ea typeface="ＭＳ Ｐゴシック" charset="0"/>
                <a:cs typeface="ＭＳ Ｐゴシック" charset="0"/>
              </a:rPr>
              <a:t>=0.7-1.9 </a:t>
            </a:r>
            <a:r>
              <a:rPr lang="en-US" sz="2700" dirty="0" err="1">
                <a:latin typeface="Calibri" charset="0"/>
                <a:ea typeface="ＭＳ Ｐゴシック" charset="0"/>
                <a:cs typeface="ＭＳ Ｐゴシック" charset="0"/>
              </a:rPr>
              <a:t>GeV</a:t>
            </a:r>
            <a:endParaRPr lang="en-US" sz="27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7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8CE53C6-89C4-CB48-B036-0D7B5FF422E9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16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942013" y="323265"/>
            <a:ext cx="3090862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en-US" sz="2000" dirty="0">
                <a:solidFill>
                  <a:srgbClr val="FF0000"/>
                </a:solidFill>
              </a:rPr>
              <a:t>PRD 75, 032001 (2007)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>
                <a:solidFill>
                  <a:srgbClr val="FF0000"/>
                </a:solidFill>
              </a:rPr>
              <a:t>PRD 75, 032005 (2007)</a:t>
            </a:r>
          </a:p>
        </p:txBody>
      </p:sp>
      <p:pic>
        <p:nvPicPr>
          <p:cNvPr id="23558" name="Picture 9" descr="B-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3067" y="2968625"/>
            <a:ext cx="6985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Textfeld 6"/>
          <p:cNvSpPr txBox="1">
            <a:spLocks noChangeArrowheads="1"/>
          </p:cNvSpPr>
          <p:nvPr/>
        </p:nvSpPr>
        <p:spPr bwMode="auto">
          <a:xfrm>
            <a:off x="7449724" y="1211722"/>
            <a:ext cx="1552575" cy="4603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dirty="0"/>
              <a:t>152M BB</a:t>
            </a:r>
          </a:p>
        </p:txBody>
      </p:sp>
      <p:sp>
        <p:nvSpPr>
          <p:cNvPr id="23560" name="Foliennummernplatzhalter 5"/>
          <p:cNvSpPr txBox="1">
            <a:spLocks/>
          </p:cNvSpPr>
          <p:nvPr/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14400"/>
            <a:fld id="{79A5D480-208B-9043-A312-F913C56D8D72}" type="slidenum">
              <a:rPr lang="en-US" sz="1400"/>
              <a:pPr algn="r" defTabSz="914400"/>
              <a:t>16</a:t>
            </a:fld>
            <a:endParaRPr lang="en-US" sz="1400"/>
          </a:p>
        </p:txBody>
      </p:sp>
      <p:pic>
        <p:nvPicPr>
          <p:cNvPr id="23561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71900"/>
            <a:ext cx="5942013" cy="279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2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50" y="3695700"/>
            <a:ext cx="3105150" cy="293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0"/>
          <p:cNvSpPr/>
          <p:nvPr/>
        </p:nvSpPr>
        <p:spPr>
          <a:xfrm>
            <a:off x="8937625" y="3640138"/>
            <a:ext cx="530225" cy="8794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06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1"/>
          <p:cNvSpPr>
            <a:spLocks noGrp="1"/>
          </p:cNvSpPr>
          <p:nvPr>
            <p:ph type="title"/>
          </p:nvPr>
        </p:nvSpPr>
        <p:spPr>
          <a:xfrm>
            <a:off x="402614" y="182680"/>
            <a:ext cx="8323262" cy="7143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dirty="0" smtClean="0">
                <a:latin typeface="Calibri" charset="0"/>
                <a:ea typeface="ＭＳ Ｐゴシック" charset="0"/>
                <a:cs typeface="ＭＳ Ｐゴシック" charset="0"/>
              </a:rPr>
              <a:t>Moment measurements available</a:t>
            </a:r>
            <a:endParaRPr lang="en-US" sz="32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5" name="Group 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887831"/>
              </p:ext>
            </p:extLst>
          </p:nvPr>
        </p:nvGraphicFramePr>
        <p:xfrm>
          <a:off x="363538" y="1895834"/>
          <a:ext cx="8334375" cy="352912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174750"/>
                <a:gridCol w="7159625"/>
              </a:tblGrid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BaBar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&lt;</a:t>
                      </a:r>
                      <a:r>
                        <a:rPr kumimoji="0" lang="en-US" sz="2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2400" u="none" strike="noStrike" cap="none" normalizeH="0" baseline="30000" dirty="0" err="1">
                          <a:ln>
                            <a:noFill/>
                          </a:ln>
                          <a:effectLst/>
                        </a:rPr>
                        <a:t>n</a:t>
                      </a:r>
                      <a:r>
                        <a:rPr kumimoji="0" lang="en-US" sz="24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l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&gt;: n=0,1,2,3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[PRD 69, 111104 (2004), PRD 81, 032003 (2010)]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/>
                      </a:r>
                      <a:b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&lt;M</a:t>
                      </a:r>
                      <a:r>
                        <a:rPr kumimoji="0" lang="en-US" sz="2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2n</a:t>
                      </a:r>
                      <a:r>
                        <a:rPr kumimoji="0" lang="en-US" sz="24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&gt;: n=1,2, 3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[PRD 81, 032003 (2010)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Belle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&lt;</a:t>
                      </a:r>
                      <a:r>
                        <a:rPr kumimoji="0" lang="en-US" sz="2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2400" u="none" strike="noStrike" cap="none" normalizeH="0" baseline="30000" dirty="0" err="1">
                          <a:ln>
                            <a:noFill/>
                          </a:ln>
                          <a:effectLst/>
                        </a:rPr>
                        <a:t>n</a:t>
                      </a:r>
                      <a:r>
                        <a:rPr kumimoji="0" lang="en-US" sz="24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l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&gt;: n=0,1,2,3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[PRD 75, 032001 (2007)]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/>
                      </a:r>
                      <a:b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&lt;M</a:t>
                      </a:r>
                      <a:r>
                        <a:rPr kumimoji="0" lang="en-US" sz="2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2n</a:t>
                      </a:r>
                      <a:r>
                        <a:rPr kumimoji="0" lang="en-US" sz="24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&gt;: n=1,2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[PRD 75, 032005 (2007)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]</a:t>
                      </a:r>
                      <a:endParaRPr kumimoji="0" lang="en-US" sz="2000" u="none" strike="noStrike" cap="none" normalizeH="0" baseline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</a:endParaRPr>
                    </a:p>
                  </a:txBody>
                  <a:tcPr horzOverflow="overflow"/>
                </a:tc>
              </a:tr>
              <a:tr h="527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CDF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&lt;M</a:t>
                      </a:r>
                      <a:r>
                        <a:rPr kumimoji="0" lang="en-US" sz="2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2n</a:t>
                      </a:r>
                      <a:r>
                        <a:rPr kumimoji="0" lang="en-US" sz="24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&gt;: n=1,2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[PRD 71, 051103 (2005)]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</a:tr>
              <a:tr h="53319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>
                          <a:ln>
                            <a:noFill/>
                          </a:ln>
                          <a:effectLst/>
                        </a:rPr>
                        <a:t>CLEO</a:t>
                      </a:r>
                      <a:endParaRPr kumimoji="0" 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&lt;M</a:t>
                      </a:r>
                      <a:r>
                        <a:rPr kumimoji="0" lang="en-US" sz="2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2n</a:t>
                      </a:r>
                      <a:r>
                        <a:rPr kumimoji="0" lang="en-US" sz="24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&gt;: n=1,2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[PRD 70, 032002 (2004)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</a:tr>
              <a:tr h="812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DELPHI</a:t>
                      </a:r>
                      <a:endParaRPr kumimoji="0" 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&lt;</a:t>
                      </a:r>
                      <a:r>
                        <a:rPr kumimoji="0" lang="en-US" sz="2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E</a:t>
                      </a:r>
                      <a:r>
                        <a:rPr kumimoji="0" lang="en-US" sz="2400" u="none" strike="noStrike" cap="none" normalizeH="0" baseline="30000" dirty="0" err="1">
                          <a:ln>
                            <a:noFill/>
                          </a:ln>
                          <a:effectLst/>
                        </a:rPr>
                        <a:t>n</a:t>
                      </a:r>
                      <a:r>
                        <a:rPr kumimoji="0" lang="en-US" sz="2400" u="none" strike="noStrike" cap="none" normalizeH="0" baseline="-25000" dirty="0" err="1">
                          <a:ln>
                            <a:noFill/>
                          </a:ln>
                          <a:effectLst/>
                        </a:rPr>
                        <a:t>l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&gt;: n=1,2,3</a:t>
                      </a:r>
                      <a:b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</a:b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&lt;M</a:t>
                      </a:r>
                      <a:r>
                        <a:rPr kumimoji="0" lang="en-US" sz="2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2n</a:t>
                      </a:r>
                      <a:r>
                        <a:rPr kumimoji="0" lang="en-US" sz="2400" u="none" strike="noStrike" cap="none" normalizeH="0" baseline="-25000" dirty="0">
                          <a:ln>
                            <a:noFill/>
                          </a:ln>
                          <a:effectLst/>
                        </a:rPr>
                        <a:t>X</a:t>
                      </a:r>
                      <a:r>
                        <a:rPr kumimoji="0" lang="en-US" sz="2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&gt;: n=</a:t>
                      </a:r>
                      <a:r>
                        <a:rPr kumimoji="0" lang="en-US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1,2,3 </a:t>
                      </a:r>
                      <a:r>
                        <a:rPr kumimoji="0" lang="en-US" sz="2000" u="none" strike="noStrike" cap="none" normalizeH="0" baseline="0" dirty="0">
                          <a:ln>
                            <a:noFill/>
                          </a:ln>
                          <a:solidFill>
                            <a:srgbClr val="C0504D"/>
                          </a:solidFill>
                          <a:effectLst/>
                        </a:rPr>
                        <a:t>[EPJ C45, 35 (2006)]</a:t>
                      </a:r>
                      <a:endParaRPr kumimoji="0" lang="en-US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C0504D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8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5F5FBFBB-89D3-664D-9B7C-EDB356D7E6F3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17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412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35895" y="846714"/>
            <a:ext cx="8816054" cy="5958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2460" y="5171527"/>
            <a:ext cx="4234341" cy="1217045"/>
          </a:xfrm>
        </p:spPr>
        <p:txBody>
          <a:bodyPr>
            <a:normAutofit/>
          </a:bodyPr>
          <a:lstStyle/>
          <a:p>
            <a:r>
              <a:rPr lang="en-US" sz="2200" dirty="0" smtClean="0"/>
              <a:t>Analysis in the kinetic scheme with 50 moments from </a:t>
            </a:r>
            <a:r>
              <a:rPr lang="en-US" sz="2200" dirty="0" err="1" smtClean="0"/>
              <a:t>BaBar</a:t>
            </a:r>
            <a:r>
              <a:rPr lang="en-US" sz="2200" dirty="0" smtClean="0"/>
              <a:t>, Belle, CDF, CLEO and DELPHI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18</a:t>
            </a:fld>
            <a:endParaRPr lang="de-DE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895" y="27096"/>
            <a:ext cx="3830555" cy="33821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9119" y="27096"/>
            <a:ext cx="3846233" cy="351830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2802" y="3545399"/>
            <a:ext cx="3902550" cy="1738815"/>
          </a:xfrm>
          <a:prstGeom prst="rect">
            <a:avLst/>
          </a:prstGeom>
        </p:spPr>
      </p:pic>
      <p:sp>
        <p:nvSpPr>
          <p:cNvPr id="5" name="Textfeld 6"/>
          <p:cNvSpPr txBox="1"/>
          <p:nvPr/>
        </p:nvSpPr>
        <p:spPr>
          <a:xfrm>
            <a:off x="3926540" y="6195358"/>
            <a:ext cx="510143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[P. Gambino, CS, Phys.Rev.D89, 014022 (2014)]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27" y="3436086"/>
            <a:ext cx="3846233" cy="3285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212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G</a:t>
            </a:r>
            <a:r>
              <a:rPr lang="en-US" dirty="0" smtClean="0"/>
              <a:t>lobal fit (kinetic scheme)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19</a:t>
            </a:fld>
            <a:endParaRPr lang="de-DE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365" y="1556232"/>
            <a:ext cx="2884676" cy="280268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111" y="4988766"/>
            <a:ext cx="3764705" cy="12302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0454" y="1257745"/>
            <a:ext cx="5636346" cy="33269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4594" y="4895213"/>
            <a:ext cx="5322973" cy="1542552"/>
          </a:xfrm>
          <a:prstGeom prst="rect">
            <a:avLst/>
          </a:prstGeom>
        </p:spPr>
      </p:pic>
      <p:sp>
        <p:nvSpPr>
          <p:cNvPr id="10" name="Textfeld 6"/>
          <p:cNvSpPr txBox="1"/>
          <p:nvPr/>
        </p:nvSpPr>
        <p:spPr>
          <a:xfrm>
            <a:off x="5061279" y="406049"/>
            <a:ext cx="36255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[Phys.Rev.D89, 014022 (2014)]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43113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S</a:t>
            </a:r>
            <a:r>
              <a:rPr lang="en-US" dirty="0" err="1" smtClean="0"/>
              <a:t>emileptonic</a:t>
            </a:r>
            <a:r>
              <a:rPr lang="en-US" dirty="0" smtClean="0"/>
              <a:t> B decays to charm…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479" y="1350922"/>
            <a:ext cx="3536642" cy="21740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7670" y="2143406"/>
            <a:ext cx="3869130" cy="589072"/>
          </a:xfrm>
          <a:prstGeom prst="rect">
            <a:avLst/>
          </a:prstGeom>
        </p:spPr>
      </p:pic>
      <p:sp>
        <p:nvSpPr>
          <p:cNvPr id="8" name="Inhaltsplatzhalter 2"/>
          <p:cNvSpPr txBox="1">
            <a:spLocks/>
          </p:cNvSpPr>
          <p:nvPr/>
        </p:nvSpPr>
        <p:spPr>
          <a:xfrm>
            <a:off x="457200" y="3795412"/>
            <a:ext cx="8229600" cy="240040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>
                <a:solidFill>
                  <a:srgbClr val="000000"/>
                </a:solidFill>
              </a:rPr>
              <a:t>… allow to determine the magnitude of the </a:t>
            </a:r>
            <a:r>
              <a:rPr lang="en-US" sz="2400" dirty="0" err="1" smtClean="0">
                <a:solidFill>
                  <a:srgbClr val="000000"/>
                </a:solidFill>
              </a:rPr>
              <a:t>Cabibbo</a:t>
            </a:r>
            <a:r>
              <a:rPr lang="en-US" sz="2400" dirty="0" smtClean="0">
                <a:solidFill>
                  <a:srgbClr val="000000"/>
                </a:solidFill>
              </a:rPr>
              <a:t>-Kobayashi-</a:t>
            </a:r>
            <a:r>
              <a:rPr lang="en-US" sz="2400" dirty="0" err="1" smtClean="0">
                <a:solidFill>
                  <a:srgbClr val="000000"/>
                </a:solidFill>
              </a:rPr>
              <a:t>Maskawa</a:t>
            </a:r>
            <a:r>
              <a:rPr lang="en-US" sz="2400" dirty="0" smtClean="0">
                <a:solidFill>
                  <a:srgbClr val="000000"/>
                </a:solidFill>
              </a:rPr>
              <a:t> (CKM) matrix element </a:t>
            </a:r>
            <a:r>
              <a:rPr lang="en-US" sz="2400" dirty="0" smtClean="0">
                <a:solidFill>
                  <a:schemeClr val="tx2"/>
                </a:solidFill>
              </a:rPr>
              <a:t>|</a:t>
            </a:r>
            <a:r>
              <a:rPr lang="en-US" sz="2400" dirty="0" err="1" smtClean="0">
                <a:solidFill>
                  <a:schemeClr val="tx2"/>
                </a:solidFill>
              </a:rPr>
              <a:t>V</a:t>
            </a:r>
            <a:r>
              <a:rPr lang="en-US" sz="2400" baseline="-25000" dirty="0" err="1" smtClean="0">
                <a:solidFill>
                  <a:schemeClr val="tx2"/>
                </a:solidFill>
              </a:rPr>
              <a:t>cb</a:t>
            </a:r>
            <a:r>
              <a:rPr lang="en-US" sz="2400" dirty="0" smtClean="0">
                <a:solidFill>
                  <a:schemeClr val="tx2"/>
                </a:solidFill>
              </a:rPr>
              <a:t>|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Two types of measurements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Exclusive</a:t>
            </a:r>
            <a:r>
              <a:rPr lang="en-US" sz="2000" dirty="0" smtClean="0">
                <a:solidFill>
                  <a:srgbClr val="000000"/>
                </a:solidFill>
              </a:rPr>
              <a:t>: A specific charm final state is reconstructed (e.g., </a:t>
            </a:r>
            <a:r>
              <a:rPr lang="en-US" sz="2000" dirty="0" err="1" smtClean="0">
                <a:solidFill>
                  <a:srgbClr val="000000"/>
                </a:solidFill>
              </a:rPr>
              <a:t>Dl</a:t>
            </a:r>
            <a:r>
              <a:rPr lang="en-US" sz="20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n</a:t>
            </a:r>
            <a:r>
              <a:rPr lang="en-US" sz="2000" dirty="0" smtClean="0">
                <a:solidFill>
                  <a:srgbClr val="000000"/>
                </a:solidFill>
              </a:rPr>
              <a:t>, D*</a:t>
            </a:r>
            <a:r>
              <a:rPr lang="en-US" sz="2000" dirty="0" err="1" smtClean="0">
                <a:solidFill>
                  <a:srgbClr val="000000"/>
                </a:solidFill>
              </a:rPr>
              <a:t>l</a:t>
            </a:r>
            <a:r>
              <a:rPr lang="en-US" sz="20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n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Inclusive</a:t>
            </a:r>
            <a:r>
              <a:rPr lang="en-US" sz="2000" dirty="0" smtClean="0">
                <a:solidFill>
                  <a:srgbClr val="000000"/>
                </a:solidFill>
              </a:rPr>
              <a:t>: All </a:t>
            </a:r>
            <a:r>
              <a:rPr lang="en-US" sz="2000" dirty="0" err="1" smtClean="0">
                <a:solidFill>
                  <a:srgbClr val="000000"/>
                </a:solidFill>
              </a:rPr>
              <a:t>X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c</a:t>
            </a:r>
            <a:r>
              <a:rPr lang="en-US" sz="2000" dirty="0" err="1" smtClean="0">
                <a:solidFill>
                  <a:srgbClr val="000000"/>
                </a:solidFill>
              </a:rPr>
              <a:t>l</a:t>
            </a:r>
            <a:r>
              <a:rPr lang="en-US" sz="20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n</a:t>
            </a:r>
            <a:r>
              <a:rPr lang="en-US" sz="2000" dirty="0" smtClean="0">
                <a:solidFill>
                  <a:srgbClr val="000000"/>
                </a:solidFill>
              </a:rPr>
              <a:t> final states within a region of phase are reconstructed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71722" y="2323434"/>
            <a:ext cx="481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18254" y="2875944"/>
            <a:ext cx="4817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/>
              <a:t>X</a:t>
            </a:r>
            <a:r>
              <a:rPr lang="en-US" sz="2000" b="1" baseline="-25000" dirty="0" err="1" smtClean="0"/>
              <a:t>q</a:t>
            </a:r>
            <a:endParaRPr lang="en-US" sz="2000" b="1" baseline="-25000" dirty="0"/>
          </a:p>
        </p:txBody>
      </p:sp>
    </p:spTree>
    <p:extLst>
      <p:ext uri="{BB962C8B-B14F-4D97-AF65-F5344CB8AC3E}">
        <p14:creationId xmlns:p14="http://schemas.microsoft.com/office/powerpoint/2010/main" val="35564927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 </a:t>
            </a:r>
            <a:r>
              <a:rPr lang="de-DE" dirty="0" smtClean="0">
                <a:latin typeface="Symbol" charset="2"/>
                <a:cs typeface="Symbol" charset="2"/>
              </a:rPr>
              <a:t>®</a:t>
            </a:r>
            <a:r>
              <a:rPr lang="de-DE" dirty="0" smtClean="0"/>
              <a:t> </a:t>
            </a:r>
            <a:r>
              <a:rPr lang="de-DE" dirty="0" err="1" smtClean="0"/>
              <a:t>D</a:t>
            </a:r>
            <a:r>
              <a:rPr lang="de-DE" baseline="30000" dirty="0" err="1" smtClean="0"/>
              <a:t>**</a:t>
            </a:r>
            <a:r>
              <a:rPr lang="de-DE" dirty="0" err="1" smtClean="0"/>
              <a:t>l</a:t>
            </a:r>
            <a:r>
              <a:rPr lang="de-DE" dirty="0" err="1" smtClean="0">
                <a:latin typeface="Symbol" charset="2"/>
                <a:cs typeface="Symbol" charset="2"/>
              </a:rPr>
              <a:t>n</a:t>
            </a:r>
            <a:r>
              <a:rPr lang="de-DE" dirty="0" smtClean="0"/>
              <a:t> </a:t>
            </a:r>
            <a:r>
              <a:rPr lang="de-DE" dirty="0" err="1" smtClean="0"/>
              <a:t>mystery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278696" y="3736988"/>
            <a:ext cx="3672136" cy="283354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Inclusive-exclusive gap of </a:t>
            </a:r>
            <a:r>
              <a:rPr lang="en-US" dirty="0" smtClean="0">
                <a:solidFill>
                  <a:schemeClr val="tx2"/>
                </a:solidFill>
              </a:rPr>
              <a:t>(1.45 +/- 0.29)%</a:t>
            </a:r>
          </a:p>
          <a:p>
            <a:r>
              <a:rPr lang="en-US" dirty="0" smtClean="0">
                <a:solidFill>
                  <a:srgbClr val="1F497D"/>
                </a:solidFill>
              </a:rPr>
              <a:t>1/2 vs. 3/2 puzzle</a:t>
            </a:r>
          </a:p>
          <a:p>
            <a:r>
              <a:rPr lang="en-US" dirty="0" smtClean="0"/>
              <a:t>Belle II might clarify the situation by measuring</a:t>
            </a:r>
            <a:br>
              <a:rPr lang="en-US" dirty="0" smtClean="0"/>
            </a:br>
            <a:r>
              <a:rPr lang="en-US" dirty="0" smtClean="0"/>
              <a:t>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(*)</a:t>
            </a:r>
            <a:r>
              <a:rPr lang="en-US" i="1" dirty="0" err="1" smtClean="0"/>
              <a:t>n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dirty="0" err="1" smtClean="0"/>
              <a:t>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20</a:t>
            </a:fld>
            <a:endParaRPr lang="de-DE"/>
          </a:p>
        </p:txBody>
      </p:sp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13" y="1254105"/>
            <a:ext cx="4829175" cy="4436269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872135" y="5710019"/>
            <a:ext cx="2359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Sascha </a:t>
            </a:r>
            <a:r>
              <a:rPr lang="de-DE" dirty="0" err="1" smtClean="0"/>
              <a:t>Turczyk</a:t>
            </a:r>
            <a:endParaRPr lang="de-DE" dirty="0" smtClean="0"/>
          </a:p>
          <a:p>
            <a:r>
              <a:rPr lang="de-DE" dirty="0" smtClean="0"/>
              <a:t>CKM 2012 </a:t>
            </a:r>
            <a:r>
              <a:rPr lang="de-DE" dirty="0" err="1" smtClean="0"/>
              <a:t>workshop</a:t>
            </a:r>
            <a:endParaRPr lang="de-DE" dirty="0"/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5989" y="2265503"/>
            <a:ext cx="1543050" cy="125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-25000" dirty="0" smtClean="0"/>
              <a:t>s</a:t>
            </a:r>
            <a:r>
              <a:rPr lang="en-US" baseline="30000" dirty="0" smtClean="0"/>
              <a:t>(*)</a:t>
            </a:r>
            <a:r>
              <a:rPr lang="en-US" dirty="0" err="1" smtClean="0"/>
              <a:t>Kl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at Belle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8806"/>
            <a:ext cx="4604079" cy="80906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657 million BB events</a:t>
            </a:r>
          </a:p>
          <a:p>
            <a:r>
              <a:rPr lang="en-US" dirty="0" smtClean="0"/>
              <a:t>D</a:t>
            </a:r>
            <a:r>
              <a:rPr lang="en-US" baseline="-25000" dirty="0" smtClean="0"/>
              <a:t>s</a:t>
            </a:r>
            <a:r>
              <a:rPr lang="en-US" baseline="30000" dirty="0" smtClean="0"/>
              <a:t>*+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-25000" dirty="0" smtClean="0"/>
              <a:t>s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, D</a:t>
            </a:r>
            <a:r>
              <a:rPr lang="en-US" baseline="-25000" dirty="0" smtClean="0"/>
              <a:t>s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f</a:t>
            </a:r>
            <a:r>
              <a:rPr lang="en-US" dirty="0" smtClean="0"/>
              <a:t>(K</a:t>
            </a:r>
            <a:r>
              <a:rPr lang="en-US" baseline="30000" dirty="0" smtClean="0"/>
              <a:t>+</a:t>
            </a:r>
            <a:r>
              <a:rPr lang="en-US" dirty="0" smtClean="0"/>
              <a:t> K</a:t>
            </a:r>
            <a:r>
              <a:rPr lang="en-US" baseline="30000" dirty="0" smtClean="0"/>
              <a:t>-</a:t>
            </a:r>
            <a:r>
              <a:rPr lang="en-US" dirty="0" smtClean="0"/>
              <a:t>)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baseline="30000" dirty="0" smtClean="0"/>
              <a:t>+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21</a:t>
            </a:fld>
            <a:endParaRPr lang="de-DE"/>
          </a:p>
        </p:txBody>
      </p:sp>
      <p:sp>
        <p:nvSpPr>
          <p:cNvPr id="5" name="Textfeld 6"/>
          <p:cNvSpPr txBox="1"/>
          <p:nvPr/>
        </p:nvSpPr>
        <p:spPr>
          <a:xfrm>
            <a:off x="5061279" y="406049"/>
            <a:ext cx="36255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[Phys.Rev.D86, 072007 (2012)]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Picture 9" descr="B-log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8300" y="1238806"/>
            <a:ext cx="698500" cy="53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143125"/>
            <a:ext cx="4652328" cy="13187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3438525"/>
            <a:ext cx="7102331" cy="15329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1981" y="2365375"/>
            <a:ext cx="2685687" cy="7143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985" y="5305424"/>
            <a:ext cx="4519543" cy="917575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5236528" y="5273075"/>
            <a:ext cx="3745711" cy="130552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First separate measurement of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s</a:t>
            </a:r>
            <a:r>
              <a:rPr lang="en-US" dirty="0" err="1" smtClean="0"/>
              <a:t>K</a:t>
            </a:r>
            <a:r>
              <a:rPr lang="en-US" dirty="0" smtClean="0"/>
              <a:t> and D</a:t>
            </a:r>
            <a:r>
              <a:rPr lang="en-US" baseline="-25000" dirty="0" smtClean="0"/>
              <a:t>s</a:t>
            </a:r>
            <a:r>
              <a:rPr lang="en-US" baseline="30000" dirty="0" smtClean="0"/>
              <a:t>*</a:t>
            </a:r>
            <a:r>
              <a:rPr lang="en-US" dirty="0" smtClean="0"/>
              <a:t>K</a:t>
            </a:r>
          </a:p>
          <a:p>
            <a:r>
              <a:rPr lang="en-US" dirty="0" smtClean="0"/>
              <a:t>Combined significance 6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</a:p>
          <a:p>
            <a:pPr marL="0" indent="0">
              <a:buNone/>
            </a:pPr>
            <a:endParaRPr lang="en-US" baseline="30000" dirty="0" smtClean="0"/>
          </a:p>
          <a:p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2585403" y="1254681"/>
            <a:ext cx="151200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8609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(*)</a:t>
            </a:r>
            <a:r>
              <a:rPr lang="en-US" dirty="0" err="1" smtClean="0"/>
              <a:t>Xl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at Belle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22932"/>
            <a:ext cx="4305300" cy="117419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711/</a:t>
            </a:r>
            <a:r>
              <a:rPr lang="en-US" sz="2400" dirty="0" err="1" smtClean="0"/>
              <a:t>fb</a:t>
            </a:r>
            <a:r>
              <a:rPr lang="en-US" sz="2400" dirty="0" smtClean="0"/>
              <a:t> of Y(4S) data</a:t>
            </a:r>
          </a:p>
          <a:p>
            <a:r>
              <a:rPr lang="en-US" sz="2400" dirty="0" err="1"/>
              <a:t>H</a:t>
            </a:r>
            <a:r>
              <a:rPr lang="en-US" sz="2400" dirty="0" err="1" smtClean="0"/>
              <a:t>adronic</a:t>
            </a:r>
            <a:r>
              <a:rPr lang="en-US" sz="2400" dirty="0" smtClean="0"/>
              <a:t> tagging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22</a:t>
            </a:fld>
            <a:endParaRPr lang="de-DE"/>
          </a:p>
        </p:txBody>
      </p:sp>
      <p:sp>
        <p:nvSpPr>
          <p:cNvPr id="5" name="Textfeld 6"/>
          <p:cNvSpPr txBox="1"/>
          <p:nvPr/>
        </p:nvSpPr>
        <p:spPr>
          <a:xfrm>
            <a:off x="5061279" y="406049"/>
            <a:ext cx="36255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preliminary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825" y="2301875"/>
            <a:ext cx="4498366" cy="16132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8904" y="2648298"/>
            <a:ext cx="3005605" cy="39963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5575" y="1281133"/>
            <a:ext cx="3146179" cy="95724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4825" y="4187825"/>
            <a:ext cx="3728556" cy="5221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4825" y="4827074"/>
            <a:ext cx="2818173" cy="189440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762500" y="5667375"/>
            <a:ext cx="762000" cy="688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95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35275"/>
            <a:ext cx="5756837" cy="363484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4508500" y="1787526"/>
            <a:ext cx="4178300" cy="160972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(*)</a:t>
            </a:r>
            <a:r>
              <a:rPr lang="en-US" dirty="0" err="1" smtClean="0"/>
              <a:t>Xl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at Belle (2)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23</a:t>
            </a:fld>
            <a:endParaRPr lang="de-DE"/>
          </a:p>
        </p:txBody>
      </p:sp>
      <p:sp>
        <p:nvSpPr>
          <p:cNvPr id="5" name="Textfeld 6"/>
          <p:cNvSpPr txBox="1"/>
          <p:nvPr/>
        </p:nvSpPr>
        <p:spPr>
          <a:xfrm>
            <a:off x="5061279" y="406049"/>
            <a:ext cx="36255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preliminary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62500" y="5667375"/>
            <a:ext cx="762000" cy="6889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2044" y="1819277"/>
            <a:ext cx="4028081" cy="151420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" y="1362075"/>
            <a:ext cx="5696592" cy="28784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6575" y="1739635"/>
            <a:ext cx="1740439" cy="227596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3810000" y="1819277"/>
            <a:ext cx="750294" cy="45084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1950" y="4051301"/>
            <a:ext cx="1392351" cy="127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3358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26960"/>
            <a:ext cx="7772400" cy="881490"/>
          </a:xfrm>
        </p:spPr>
        <p:txBody>
          <a:bodyPr/>
          <a:lstStyle/>
          <a:p>
            <a:r>
              <a:rPr lang="de-DE" dirty="0" smtClean="0"/>
              <a:t>EXCLUSIVE VS. INCLUSIVE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|</a:t>
            </a:r>
            <a:r>
              <a:rPr lang="en-US" dirty="0" err="1" smtClean="0"/>
              <a:t>Vcb</a:t>
            </a:r>
            <a:r>
              <a:rPr lang="en-US" dirty="0" smtClean="0"/>
              <a:t>|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8874955"/>
              </p:ext>
            </p:extLst>
          </p:nvPr>
        </p:nvGraphicFramePr>
        <p:xfrm>
          <a:off x="457200" y="1853165"/>
          <a:ext cx="8229600" cy="2199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3550"/>
                <a:gridCol w="1825625"/>
                <a:gridCol w="340042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|</a:t>
                      </a:r>
                      <a:r>
                        <a:rPr lang="en-US" dirty="0" err="1" smtClean="0"/>
                        <a:t>Vcb</a:t>
                      </a:r>
                      <a:r>
                        <a:rPr lang="en-US" dirty="0" smtClean="0"/>
                        <a:t>| (10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Lattice QCD</a:t>
                      </a:r>
                      <a:br>
                        <a:rPr lang="en-US" dirty="0" smtClean="0"/>
                      </a:b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[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</a:rPr>
                        <a:t>PoS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 LATTICE2010, 311 (2010)]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0.908 +/- 0.017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39.54 +/-</a:t>
                      </a:r>
                      <a:r>
                        <a:rPr lang="en-US" baseline="0" dirty="0" smtClean="0"/>
                        <a:t> 0.50</a:t>
                      </a:r>
                      <a:r>
                        <a:rPr lang="en-US" baseline="-25000" dirty="0" smtClean="0"/>
                        <a:t>exp</a:t>
                      </a:r>
                      <a:r>
                        <a:rPr lang="en-US" baseline="0" dirty="0" smtClean="0"/>
                        <a:t> +/- 0.74</a:t>
                      </a:r>
                      <a:r>
                        <a:rPr lang="en-US" baseline="-25000" dirty="0" smtClean="0"/>
                        <a:t>th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Lattice QCD</a:t>
                      </a:r>
                      <a:br>
                        <a:rPr lang="en-US" dirty="0" smtClean="0"/>
                      </a:b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[arXiv:1403.0635]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0.920 +/- 0.013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39.04 +/- 0.49</a:t>
                      </a:r>
                      <a:r>
                        <a:rPr lang="en-US" baseline="-25000" dirty="0" smtClean="0"/>
                        <a:t>exp</a:t>
                      </a:r>
                      <a:r>
                        <a:rPr lang="en-US" dirty="0" smtClean="0"/>
                        <a:t> +/- 0.56</a:t>
                      </a:r>
                      <a:r>
                        <a:rPr lang="en-US" baseline="-25000" dirty="0" smtClean="0"/>
                        <a:t>th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Sum rules</a:t>
                      </a:r>
                      <a:br>
                        <a:rPr lang="en-US" dirty="0" smtClean="0"/>
                      </a:b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[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PRD81, 113002 (2010)]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0.866 +/- 0.020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41.47 +/- 0.52</a:t>
                      </a:r>
                      <a:r>
                        <a:rPr lang="en-US" baseline="-25000" dirty="0" smtClean="0"/>
                        <a:t>exp</a:t>
                      </a:r>
                      <a:r>
                        <a:rPr lang="en-US" baseline="0" dirty="0" smtClean="0"/>
                        <a:t> +/- 0.96</a:t>
                      </a:r>
                      <a:r>
                        <a:rPr lang="en-US" baseline="-25000" dirty="0" smtClean="0"/>
                        <a:t>th</a:t>
                      </a:r>
                      <a:endParaRPr lang="en-US" baseline="-25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5" name="Textfeld 7"/>
          <p:cNvSpPr txBox="1"/>
          <p:nvPr/>
        </p:nvSpPr>
        <p:spPr>
          <a:xfrm>
            <a:off x="2858065" y="1284383"/>
            <a:ext cx="5079435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solidFill>
                  <a:schemeClr val="tx2"/>
                </a:solidFill>
              </a:rPr>
              <a:t>F(1)|</a:t>
            </a:r>
            <a:r>
              <a:rPr lang="de-DE" sz="2000" dirty="0" err="1" smtClean="0">
                <a:solidFill>
                  <a:schemeClr val="tx2"/>
                </a:solidFill>
              </a:rPr>
              <a:t>V</a:t>
            </a:r>
            <a:r>
              <a:rPr lang="de-DE" sz="2000" baseline="-25000" dirty="0" err="1" smtClean="0">
                <a:solidFill>
                  <a:schemeClr val="tx2"/>
                </a:solidFill>
              </a:rPr>
              <a:t>cb</a:t>
            </a:r>
            <a:r>
              <a:rPr lang="de-DE" sz="2000" dirty="0" smtClean="0">
                <a:solidFill>
                  <a:schemeClr val="tx2"/>
                </a:solidFill>
              </a:rPr>
              <a:t>| </a:t>
            </a:r>
            <a:r>
              <a:rPr lang="de-DE" sz="2000" dirty="0" smtClean="0">
                <a:solidFill>
                  <a:schemeClr val="tx2"/>
                </a:solidFill>
              </a:rPr>
              <a:t>= (</a:t>
            </a:r>
            <a:r>
              <a:rPr lang="de-DE" sz="2000" dirty="0" smtClean="0">
                <a:solidFill>
                  <a:schemeClr val="tx2"/>
                </a:solidFill>
              </a:rPr>
              <a:t>35.90 +/- 0.11</a:t>
            </a:r>
            <a:r>
              <a:rPr lang="de-DE" sz="2000" baseline="-25000" dirty="0" smtClean="0">
                <a:solidFill>
                  <a:schemeClr val="tx2"/>
                </a:solidFill>
              </a:rPr>
              <a:t>stat</a:t>
            </a:r>
            <a:r>
              <a:rPr lang="de-DE" sz="2000" dirty="0" smtClean="0">
                <a:solidFill>
                  <a:schemeClr val="tx2"/>
                </a:solidFill>
              </a:rPr>
              <a:t> +/- 0.44</a:t>
            </a:r>
            <a:r>
              <a:rPr lang="de-DE" sz="2000" baseline="-25000" dirty="0" smtClean="0">
                <a:solidFill>
                  <a:schemeClr val="tx2"/>
                </a:solidFill>
              </a:rPr>
              <a:t>syst</a:t>
            </a:r>
            <a:r>
              <a:rPr lang="de-DE" sz="2000" dirty="0" smtClean="0">
                <a:solidFill>
                  <a:schemeClr val="tx2"/>
                </a:solidFill>
              </a:rPr>
              <a:t>) x 10</a:t>
            </a:r>
            <a:r>
              <a:rPr lang="de-DE" sz="2000" baseline="30000" dirty="0" smtClean="0">
                <a:solidFill>
                  <a:schemeClr val="tx2"/>
                </a:solidFill>
              </a:rPr>
              <a:t>-3</a:t>
            </a:r>
            <a:r>
              <a:rPr lang="de-DE" sz="2000" dirty="0" smtClean="0">
                <a:solidFill>
                  <a:schemeClr val="tx2"/>
                </a:solidFill>
                <a:cs typeface="Symbol" charset="2"/>
              </a:rPr>
              <a:t> </a:t>
            </a:r>
            <a:endParaRPr lang="de-DE" sz="2000" dirty="0">
              <a:solidFill>
                <a:schemeClr val="tx2"/>
              </a:solidFill>
              <a:cs typeface="Symbol" charset="2"/>
            </a:endParaRPr>
          </a:p>
        </p:txBody>
      </p:sp>
      <p:sp>
        <p:nvSpPr>
          <p:cNvPr id="6" name="Textfeld 7"/>
          <p:cNvSpPr txBox="1"/>
          <p:nvPr/>
        </p:nvSpPr>
        <p:spPr>
          <a:xfrm>
            <a:off x="2858064" y="4173253"/>
            <a:ext cx="5079435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2000" dirty="0">
                <a:solidFill>
                  <a:schemeClr val="tx2"/>
                </a:solidFill>
              </a:rPr>
              <a:t>G</a:t>
            </a:r>
            <a:r>
              <a:rPr lang="de-DE" sz="2000" dirty="0" smtClean="0">
                <a:solidFill>
                  <a:schemeClr val="tx2"/>
                </a:solidFill>
              </a:rPr>
              <a:t>(1)|</a:t>
            </a:r>
            <a:r>
              <a:rPr lang="de-DE" sz="2000" dirty="0" err="1" smtClean="0">
                <a:solidFill>
                  <a:schemeClr val="tx2"/>
                </a:solidFill>
              </a:rPr>
              <a:t>V</a:t>
            </a:r>
            <a:r>
              <a:rPr lang="de-DE" sz="2000" baseline="-25000" dirty="0" err="1" smtClean="0">
                <a:solidFill>
                  <a:schemeClr val="tx2"/>
                </a:solidFill>
              </a:rPr>
              <a:t>cb</a:t>
            </a:r>
            <a:r>
              <a:rPr lang="de-DE" sz="2000" dirty="0" smtClean="0">
                <a:solidFill>
                  <a:schemeClr val="tx2"/>
                </a:solidFill>
              </a:rPr>
              <a:t>| </a:t>
            </a:r>
            <a:r>
              <a:rPr lang="de-DE" sz="2000" dirty="0" smtClean="0">
                <a:solidFill>
                  <a:schemeClr val="tx2"/>
                </a:solidFill>
              </a:rPr>
              <a:t>= (</a:t>
            </a:r>
            <a:r>
              <a:rPr lang="de-DE" sz="2000" dirty="0" smtClean="0">
                <a:solidFill>
                  <a:schemeClr val="tx2"/>
                </a:solidFill>
              </a:rPr>
              <a:t>42.64 +/- 0.72</a:t>
            </a:r>
            <a:r>
              <a:rPr lang="de-DE" sz="2000" baseline="-25000" dirty="0" smtClean="0">
                <a:solidFill>
                  <a:schemeClr val="tx2"/>
                </a:solidFill>
              </a:rPr>
              <a:t>stat</a:t>
            </a:r>
            <a:r>
              <a:rPr lang="de-DE" sz="2000" dirty="0" smtClean="0">
                <a:solidFill>
                  <a:schemeClr val="tx2"/>
                </a:solidFill>
              </a:rPr>
              <a:t> +/- 1.35</a:t>
            </a:r>
            <a:r>
              <a:rPr lang="de-DE" sz="2000" baseline="-25000" dirty="0" smtClean="0">
                <a:solidFill>
                  <a:schemeClr val="tx2"/>
                </a:solidFill>
              </a:rPr>
              <a:t>syst</a:t>
            </a:r>
            <a:r>
              <a:rPr lang="de-DE" sz="2000" dirty="0" smtClean="0">
                <a:solidFill>
                  <a:schemeClr val="tx2"/>
                </a:solidFill>
              </a:rPr>
              <a:t>) x 10</a:t>
            </a:r>
            <a:r>
              <a:rPr lang="de-DE" sz="2000" baseline="30000" dirty="0" smtClean="0">
                <a:solidFill>
                  <a:schemeClr val="tx2"/>
                </a:solidFill>
              </a:rPr>
              <a:t>-3</a:t>
            </a:r>
            <a:r>
              <a:rPr lang="de-DE" sz="2000" dirty="0" smtClean="0">
                <a:solidFill>
                  <a:schemeClr val="tx2"/>
                </a:solidFill>
                <a:cs typeface="Symbol" charset="2"/>
              </a:rPr>
              <a:t> </a:t>
            </a:r>
            <a:endParaRPr lang="de-DE" sz="2000" dirty="0">
              <a:solidFill>
                <a:schemeClr val="tx2"/>
              </a:solidFill>
              <a:cs typeface="Symbol" charset="2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457200" y="1252755"/>
            <a:ext cx="2132373" cy="4616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Exclusive</a:t>
            </a:r>
            <a:r>
              <a:rPr lang="de-DE" sz="2400" dirty="0" smtClean="0"/>
              <a:t> (</a:t>
            </a:r>
            <a:r>
              <a:rPr lang="de-DE" sz="2400" dirty="0" err="1" smtClean="0"/>
              <a:t>D</a:t>
            </a:r>
            <a:r>
              <a:rPr lang="de-DE" sz="2400" baseline="30000" dirty="0" err="1" smtClean="0"/>
              <a:t>*</a:t>
            </a:r>
            <a:r>
              <a:rPr lang="de-DE" sz="2400" dirty="0" err="1" smtClean="0"/>
              <a:t>l</a:t>
            </a:r>
            <a:r>
              <a:rPr lang="de-DE" sz="2400" dirty="0" err="1" smtClean="0">
                <a:latin typeface="Symbol" charset="2"/>
                <a:cs typeface="Symbol" charset="2"/>
              </a:rPr>
              <a:t>n</a:t>
            </a:r>
            <a:r>
              <a:rPr lang="de-DE" sz="2400" dirty="0" smtClean="0"/>
              <a:t>)</a:t>
            </a:r>
            <a:endParaRPr lang="de-DE" sz="2400" dirty="0">
              <a:latin typeface="Symbol" charset="2"/>
              <a:cs typeface="Symbol" charset="2"/>
            </a:endParaRPr>
          </a:p>
        </p:txBody>
      </p:sp>
      <p:sp>
        <p:nvSpPr>
          <p:cNvPr id="10" name="Textfeld 6"/>
          <p:cNvSpPr txBox="1"/>
          <p:nvPr/>
        </p:nvSpPr>
        <p:spPr>
          <a:xfrm>
            <a:off x="400309" y="4156210"/>
            <a:ext cx="2132373" cy="4616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Exclusive</a:t>
            </a:r>
            <a:r>
              <a:rPr lang="de-DE" sz="2400" dirty="0" smtClean="0"/>
              <a:t> (</a:t>
            </a:r>
            <a:r>
              <a:rPr lang="de-DE" sz="2400" dirty="0" err="1" smtClean="0"/>
              <a:t>Dl</a:t>
            </a:r>
            <a:r>
              <a:rPr lang="de-DE" sz="2400" dirty="0" err="1" smtClean="0">
                <a:latin typeface="Symbol" charset="2"/>
                <a:cs typeface="Symbol" charset="2"/>
              </a:rPr>
              <a:t>n</a:t>
            </a:r>
            <a:r>
              <a:rPr lang="de-DE" sz="2400" dirty="0" smtClean="0"/>
              <a:t>)</a:t>
            </a:r>
            <a:endParaRPr lang="de-DE" sz="2400" dirty="0">
              <a:latin typeface="Symbol" charset="2"/>
              <a:cs typeface="Symbol" charset="2"/>
            </a:endParaRPr>
          </a:p>
        </p:txBody>
      </p:sp>
      <p:graphicFrame>
        <p:nvGraphicFramePr>
          <p:cNvPr id="11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6225672"/>
              </p:ext>
            </p:extLst>
          </p:nvPr>
        </p:nvGraphicFramePr>
        <p:xfrm>
          <a:off x="457200" y="4736065"/>
          <a:ext cx="8229600" cy="1590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03550"/>
                <a:gridCol w="1825625"/>
                <a:gridCol w="3400425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|</a:t>
                      </a:r>
                      <a:r>
                        <a:rPr lang="en-US" dirty="0" err="1" smtClean="0"/>
                        <a:t>Vcb</a:t>
                      </a:r>
                      <a:r>
                        <a:rPr lang="en-US" dirty="0" smtClean="0"/>
                        <a:t>| (10</a:t>
                      </a:r>
                      <a:r>
                        <a:rPr lang="en-US" baseline="30000" dirty="0" smtClean="0"/>
                        <a:t>-3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Lattice QCD</a:t>
                      </a:r>
                      <a:br>
                        <a:rPr lang="en-US" dirty="0" smtClean="0"/>
                      </a:b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[</a:t>
                      </a:r>
                      <a:r>
                        <a:rPr lang="en-US" sz="1600" dirty="0" smtClean="0">
                          <a:solidFill>
                            <a:schemeClr val="accent2"/>
                          </a:solidFill>
                        </a:rPr>
                        <a:t>NPPS 140, 461-463 (2005)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1.081 +/- 0.024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39.44 +/-</a:t>
                      </a:r>
                      <a:r>
                        <a:rPr lang="en-US" baseline="0" dirty="0" smtClean="0"/>
                        <a:t> 1.42</a:t>
                      </a:r>
                      <a:r>
                        <a:rPr lang="en-US" baseline="-25000" dirty="0" smtClean="0"/>
                        <a:t>exp</a:t>
                      </a:r>
                      <a:r>
                        <a:rPr lang="en-US" baseline="0" dirty="0" smtClean="0"/>
                        <a:t> +/- 0.88</a:t>
                      </a:r>
                      <a:r>
                        <a:rPr lang="en-US" baseline="-25000" dirty="0" smtClean="0"/>
                        <a:t>th</a:t>
                      </a:r>
                      <a:endParaRPr lang="en-US" baseline="-25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Sum rules</a:t>
                      </a:r>
                      <a:br>
                        <a:rPr lang="en-US" dirty="0" smtClean="0"/>
                      </a:b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[</a:t>
                      </a:r>
                      <a:r>
                        <a:rPr lang="en-US" sz="1600" dirty="0" smtClean="0">
                          <a:solidFill>
                            <a:schemeClr val="accent2"/>
                          </a:solidFill>
                        </a:rPr>
                        <a:t>PLB585, 253-262 (2004)</a:t>
                      </a:r>
                      <a:r>
                        <a:rPr lang="en-US" sz="1600" dirty="0" smtClean="0">
                          <a:solidFill>
                            <a:srgbClr val="FF0000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1.047 +/- 0.020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40.73 +/- 1.46</a:t>
                      </a:r>
                      <a:r>
                        <a:rPr lang="en-US" baseline="-25000" dirty="0" smtClean="0"/>
                        <a:t>exp</a:t>
                      </a:r>
                      <a:r>
                        <a:rPr lang="en-US" baseline="0" dirty="0" smtClean="0"/>
                        <a:t> +/- 0.78</a:t>
                      </a:r>
                      <a:r>
                        <a:rPr lang="en-US" baseline="-25000" dirty="0" smtClean="0"/>
                        <a:t>th</a:t>
                      </a:r>
                      <a:endParaRPr lang="en-US" baseline="-25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3978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|</a:t>
            </a:r>
            <a:r>
              <a:rPr lang="en-US" dirty="0" err="1" smtClean="0"/>
              <a:t>Vcb</a:t>
            </a:r>
            <a:r>
              <a:rPr lang="en-US" dirty="0" smtClean="0"/>
              <a:t>|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79750"/>
            <a:ext cx="8229600" cy="192087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While sum rule calculations for the F.F. normalization lead to consistent inclusive/exclusive results, F.F. from the lattice give 2-3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discrepancy</a:t>
            </a:r>
          </a:p>
          <a:p>
            <a:r>
              <a:rPr lang="en-US" dirty="0" smtClean="0"/>
              <a:t>Different treatment of the electroweak corrections in the different calculations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26</a:t>
            </a:fld>
            <a:endParaRPr lang="de-DE"/>
          </a:p>
        </p:txBody>
      </p:sp>
      <p:sp>
        <p:nvSpPr>
          <p:cNvPr id="5" name="Textfeld 7"/>
          <p:cNvSpPr txBox="1"/>
          <p:nvPr/>
        </p:nvSpPr>
        <p:spPr>
          <a:xfrm>
            <a:off x="2858065" y="1284383"/>
            <a:ext cx="5079435" cy="461665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chemeClr val="tx2"/>
                </a:solidFill>
              </a:rPr>
              <a:t>|</a:t>
            </a:r>
            <a:r>
              <a:rPr lang="de-DE" sz="2400" dirty="0" err="1" smtClean="0">
                <a:solidFill>
                  <a:schemeClr val="tx2"/>
                </a:solidFill>
              </a:rPr>
              <a:t>V</a:t>
            </a:r>
            <a:r>
              <a:rPr lang="de-DE" sz="2400" baseline="-25000" dirty="0" err="1" smtClean="0">
                <a:solidFill>
                  <a:schemeClr val="tx2"/>
                </a:solidFill>
              </a:rPr>
              <a:t>cb</a:t>
            </a:r>
            <a:r>
              <a:rPr lang="de-DE" sz="2400" dirty="0" smtClean="0">
                <a:solidFill>
                  <a:schemeClr val="tx2"/>
                </a:solidFill>
              </a:rPr>
              <a:t>| </a:t>
            </a:r>
            <a:r>
              <a:rPr lang="de-DE" sz="2400" dirty="0" smtClean="0">
                <a:solidFill>
                  <a:schemeClr val="tx2"/>
                </a:solidFill>
              </a:rPr>
              <a:t>= (42.42 </a:t>
            </a:r>
            <a:r>
              <a:rPr lang="de-DE" sz="2400" dirty="0" smtClean="0">
                <a:solidFill>
                  <a:schemeClr val="tx2"/>
                </a:solidFill>
              </a:rPr>
              <a:t>+/- </a:t>
            </a:r>
            <a:r>
              <a:rPr lang="de-DE" sz="2400" dirty="0" smtClean="0">
                <a:solidFill>
                  <a:schemeClr val="tx2"/>
                </a:solidFill>
              </a:rPr>
              <a:t>0.86) </a:t>
            </a:r>
            <a:r>
              <a:rPr lang="de-DE" sz="2400" dirty="0" smtClean="0">
                <a:solidFill>
                  <a:schemeClr val="tx2"/>
                </a:solidFill>
              </a:rPr>
              <a:t>x 10</a:t>
            </a:r>
            <a:r>
              <a:rPr lang="de-DE" sz="2400" baseline="30000" dirty="0" smtClean="0">
                <a:solidFill>
                  <a:schemeClr val="tx2"/>
                </a:solidFill>
              </a:rPr>
              <a:t>-3</a:t>
            </a:r>
            <a:r>
              <a:rPr lang="de-DE" sz="2400" dirty="0" smtClean="0">
                <a:solidFill>
                  <a:schemeClr val="tx2"/>
                </a:solidFill>
                <a:cs typeface="Symbol" charset="2"/>
              </a:rPr>
              <a:t> </a:t>
            </a:r>
            <a:endParaRPr lang="de-DE" sz="2400" dirty="0">
              <a:solidFill>
                <a:schemeClr val="tx2"/>
              </a:solidFill>
              <a:cs typeface="Symbol" charset="2"/>
            </a:endParaRPr>
          </a:p>
        </p:txBody>
      </p:sp>
      <p:sp>
        <p:nvSpPr>
          <p:cNvPr id="6" name="Textfeld 6"/>
          <p:cNvSpPr txBox="1"/>
          <p:nvPr/>
        </p:nvSpPr>
        <p:spPr>
          <a:xfrm>
            <a:off x="457201" y="1252755"/>
            <a:ext cx="1320800" cy="4616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Inclusive</a:t>
            </a:r>
            <a:endParaRPr lang="de-DE" sz="2400" dirty="0">
              <a:latin typeface="Symbol" charset="2"/>
              <a:cs typeface="Symbol" charset="2"/>
            </a:endParaRPr>
          </a:p>
        </p:txBody>
      </p:sp>
      <p:sp>
        <p:nvSpPr>
          <p:cNvPr id="7" name="Inhaltsplatzhalter 2"/>
          <p:cNvSpPr txBox="1">
            <a:spLocks/>
          </p:cNvSpPr>
          <p:nvPr/>
        </p:nvSpPr>
        <p:spPr>
          <a:xfrm>
            <a:off x="2858065" y="1781732"/>
            <a:ext cx="3365139" cy="599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tx2"/>
              </a:buClr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/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[PRD 89, 014022 (2014)]</a:t>
            </a:r>
            <a:endParaRPr lang="en-US" sz="2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523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Semileptonic</a:t>
            </a:r>
            <a:r>
              <a:rPr lang="en-US" dirty="0" smtClean="0"/>
              <a:t> B decays to open charm have allowed to determine the CKM matrix elements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 to the level of </a:t>
            </a:r>
            <a:r>
              <a:rPr lang="en-US" dirty="0">
                <a:solidFill>
                  <a:schemeClr val="tx2"/>
                </a:solidFill>
              </a:rPr>
              <a:t>~</a:t>
            </a:r>
            <a:r>
              <a:rPr lang="en-US" dirty="0" smtClean="0">
                <a:solidFill>
                  <a:schemeClr val="tx2"/>
                </a:solidFill>
              </a:rPr>
              <a:t>2%</a:t>
            </a:r>
            <a:endParaRPr lang="en-US" dirty="0" smtClean="0"/>
          </a:p>
          <a:p>
            <a:r>
              <a:rPr lang="en-US" dirty="0" smtClean="0"/>
              <a:t>The lattice QCD values for the form factor normalization indicate a discrepancy between exclusive and inclusive</a:t>
            </a:r>
          </a:p>
          <a:p>
            <a:r>
              <a:rPr lang="en-US" dirty="0" smtClean="0"/>
              <a:t>Inclusive/exclusive gap and 1/2 vs. 3/2 puzzle: These issues need to be addressed at </a:t>
            </a:r>
            <a:r>
              <a:rPr lang="en-US" dirty="0" smtClean="0"/>
              <a:t>the super flavor factories (Belle II)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5951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26960"/>
            <a:ext cx="7772400" cy="881490"/>
          </a:xfrm>
        </p:spPr>
        <p:txBody>
          <a:bodyPr/>
          <a:lstStyle/>
          <a:p>
            <a:r>
              <a:rPr lang="de-DE" dirty="0" err="1" smtClean="0"/>
              <a:t>backup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838984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6FAF907-536C-3F4F-850A-AEF39B86182B}" type="slidenum">
              <a:rPr lang="en-US" sz="1200">
                <a:solidFill>
                  <a:srgbClr val="898989"/>
                </a:solidFill>
                <a:latin typeface="Calibri" charset="0"/>
              </a:rPr>
              <a:pPr eaLnBrk="1" hangingPunct="1"/>
              <a:t>29</a:t>
            </a:fld>
            <a:endParaRPr lang="en-US" sz="1200">
              <a:solidFill>
                <a:srgbClr val="898989"/>
              </a:solidFill>
              <a:latin typeface="Calibri" charset="0"/>
            </a:endParaRPr>
          </a:p>
        </p:txBody>
      </p:sp>
      <p:pic>
        <p:nvPicPr>
          <p:cNvPr id="18435" name="Picture 2" descr="KEKair2004-04M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374650" y="179388"/>
            <a:ext cx="5802313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b="1">
                <a:solidFill>
                  <a:srgbClr val="FAFF00"/>
                </a:solidFill>
                <a:latin typeface="Calibri" charset="0"/>
              </a:rPr>
              <a:t>1999 – 2010: B factory at KEK (Japan)</a:t>
            </a:r>
          </a:p>
        </p:txBody>
      </p:sp>
      <p:sp>
        <p:nvSpPr>
          <p:cNvPr id="18437" name="Line 6"/>
          <p:cNvSpPr>
            <a:spLocks noChangeShapeType="1"/>
          </p:cNvSpPr>
          <p:nvPr/>
        </p:nvSpPr>
        <p:spPr bwMode="auto">
          <a:xfrm flipH="1" flipV="1">
            <a:off x="4787900" y="1090613"/>
            <a:ext cx="682625" cy="1025525"/>
          </a:xfrm>
          <a:prstGeom prst="line">
            <a:avLst/>
          </a:prstGeom>
          <a:noFill/>
          <a:ln w="635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5470525" y="1009650"/>
            <a:ext cx="128428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defTabSz="914400">
              <a:defRPr/>
            </a:pPr>
            <a:r>
              <a:rPr lang="en-US" sz="2400" b="1" kern="0" dirty="0" err="1">
                <a:solidFill>
                  <a:srgbClr val="FFFFFF"/>
                </a:solidFill>
                <a:latin typeface="+mn-lt"/>
                <a:ea typeface="+mj-ea"/>
                <a:cs typeface="+mj-cs"/>
              </a:rPr>
              <a:t>Linac</a:t>
            </a:r>
            <a:endParaRPr lang="en-US" sz="2400" b="1" kern="0" dirty="0">
              <a:solidFill>
                <a:srgbClr val="FFFFFF"/>
              </a:solidFill>
              <a:latin typeface="+mn-lt"/>
              <a:ea typeface="+mj-ea"/>
              <a:cs typeface="+mj-cs"/>
            </a:endParaRPr>
          </a:p>
        </p:txBody>
      </p:sp>
      <p:sp>
        <p:nvSpPr>
          <p:cNvPr id="18439" name="Oval 10"/>
          <p:cNvSpPr>
            <a:spLocks noChangeArrowheads="1"/>
          </p:cNvSpPr>
          <p:nvPr/>
        </p:nvSpPr>
        <p:spPr bwMode="auto">
          <a:xfrm>
            <a:off x="1371600" y="2051050"/>
            <a:ext cx="6167438" cy="3419475"/>
          </a:xfrm>
          <a:prstGeom prst="ellipse">
            <a:avLst/>
          </a:prstGeom>
          <a:noFill/>
          <a:ln w="635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sp>
        <p:nvSpPr>
          <p:cNvPr id="18440" name="Text Box 11"/>
          <p:cNvSpPr txBox="1">
            <a:spLocks noChangeArrowheads="1"/>
          </p:cNvSpPr>
          <p:nvPr/>
        </p:nvSpPr>
        <p:spPr bwMode="auto">
          <a:xfrm>
            <a:off x="80963" y="1706563"/>
            <a:ext cx="2378075" cy="74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chemeClr val="bg1"/>
                </a:solidFill>
                <a:latin typeface="Calibri" charset="0"/>
              </a:rPr>
              <a:t>KEKB double</a:t>
            </a:r>
            <a:br>
              <a:rPr lang="en-US" b="1">
                <a:solidFill>
                  <a:schemeClr val="bg1"/>
                </a:solidFill>
                <a:latin typeface="Calibri" charset="0"/>
              </a:rPr>
            </a:br>
            <a:r>
              <a:rPr lang="en-US" b="1">
                <a:solidFill>
                  <a:schemeClr val="bg1"/>
                </a:solidFill>
                <a:latin typeface="Calibri" charset="0"/>
              </a:rPr>
              <a:t>ring e</a:t>
            </a:r>
            <a:r>
              <a:rPr lang="en-US" b="1" baseline="30000">
                <a:solidFill>
                  <a:schemeClr val="bg1"/>
                </a:solidFill>
                <a:latin typeface="Calibri" charset="0"/>
              </a:rPr>
              <a:t>+</a:t>
            </a:r>
            <a:r>
              <a:rPr lang="en-US" b="1">
                <a:solidFill>
                  <a:schemeClr val="bg1"/>
                </a:solidFill>
                <a:latin typeface="Calibri" charset="0"/>
              </a:rPr>
              <a:t>e</a:t>
            </a:r>
            <a:r>
              <a:rPr lang="en-US" b="1" baseline="30000">
                <a:solidFill>
                  <a:schemeClr val="bg1"/>
                </a:solidFill>
                <a:latin typeface="Calibri" charset="0"/>
              </a:rPr>
              <a:t>-</a:t>
            </a:r>
            <a:r>
              <a:rPr lang="en-US" b="1">
                <a:solidFill>
                  <a:schemeClr val="bg1"/>
                </a:solidFill>
                <a:latin typeface="Calibri" charset="0"/>
              </a:rPr>
              <a:t> collider</a:t>
            </a:r>
          </a:p>
        </p:txBody>
      </p:sp>
      <p:sp>
        <p:nvSpPr>
          <p:cNvPr id="18441" name="Oval 15"/>
          <p:cNvSpPr>
            <a:spLocks noChangeArrowheads="1"/>
          </p:cNvSpPr>
          <p:nvPr/>
        </p:nvSpPr>
        <p:spPr bwMode="auto">
          <a:xfrm>
            <a:off x="1725613" y="4478338"/>
            <a:ext cx="304800" cy="304800"/>
          </a:xfrm>
          <a:prstGeom prst="ellipse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>
              <a:latin typeface="Calibri" charset="0"/>
            </a:endParaRPr>
          </a:p>
        </p:txBody>
      </p:sp>
      <p:pic>
        <p:nvPicPr>
          <p:cNvPr id="18442" name="Picture 3" descr="Belle_vie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3959225"/>
            <a:ext cx="4356100" cy="289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3" name="Text Box 16"/>
          <p:cNvSpPr txBox="1">
            <a:spLocks noChangeArrowheads="1"/>
          </p:cNvSpPr>
          <p:nvPr/>
        </p:nvSpPr>
        <p:spPr bwMode="auto">
          <a:xfrm>
            <a:off x="1739900" y="3529013"/>
            <a:ext cx="2592388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Calibri" charset="0"/>
              </a:rPr>
              <a:t>e</a:t>
            </a:r>
            <a:r>
              <a:rPr lang="en-US" b="1" baseline="30000">
                <a:solidFill>
                  <a:srgbClr val="FFFF00"/>
                </a:solidFill>
                <a:latin typeface="Calibri" charset="0"/>
              </a:rPr>
              <a:t>+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e</a:t>
            </a:r>
            <a:r>
              <a:rPr lang="en-US" b="1" baseline="30000">
                <a:solidFill>
                  <a:srgbClr val="FFFF00"/>
                </a:solidFill>
                <a:latin typeface="Calibri" charset="0"/>
              </a:rPr>
              <a:t>-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 </a:t>
            </a:r>
            <a:r>
              <a:rPr lang="en-US" b="1">
                <a:solidFill>
                  <a:srgbClr val="FFFF00"/>
                </a:solidFill>
                <a:latin typeface="Symbol" charset="0"/>
                <a:cs typeface="Symbol" charset="0"/>
              </a:rPr>
              <a:t>®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 Y(4S) </a:t>
            </a:r>
            <a:r>
              <a:rPr lang="en-US" b="1">
                <a:solidFill>
                  <a:srgbClr val="FFFF00"/>
                </a:solidFill>
                <a:latin typeface="Symbol" charset="0"/>
                <a:cs typeface="Symbol" charset="0"/>
              </a:rPr>
              <a:t>®</a:t>
            </a:r>
            <a:r>
              <a:rPr lang="en-US" b="1">
                <a:solidFill>
                  <a:srgbClr val="FFFF00"/>
                </a:solidFill>
                <a:latin typeface="Calibri" charset="0"/>
              </a:rPr>
              <a:t> BB</a:t>
            </a:r>
          </a:p>
        </p:txBody>
      </p:sp>
      <p:cxnSp>
        <p:nvCxnSpPr>
          <p:cNvPr id="20" name="Gerade Verbindung 19"/>
          <p:cNvCxnSpPr/>
          <p:nvPr/>
        </p:nvCxnSpPr>
        <p:spPr>
          <a:xfrm rot="5400000">
            <a:off x="4067969" y="3715544"/>
            <a:ext cx="0" cy="179388"/>
          </a:xfrm>
          <a:prstGeom prst="line">
            <a:avLst/>
          </a:prstGeom>
          <a:ln w="44450">
            <a:solidFill>
              <a:srgbClr val="FA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Gerade Verbindung 5"/>
          <p:cNvCxnSpPr/>
          <p:nvPr/>
        </p:nvCxnSpPr>
        <p:spPr>
          <a:xfrm rot="10800000" flipV="1">
            <a:off x="2459038" y="4286250"/>
            <a:ext cx="2522537" cy="295275"/>
          </a:xfrm>
          <a:prstGeom prst="line">
            <a:avLst/>
          </a:prstGeom>
          <a:ln w="88900" cap="flat" cmpd="sng" algn="ctr">
            <a:solidFill>
              <a:srgbClr val="FAFF00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46" name="Text Box 16"/>
          <p:cNvSpPr txBox="1">
            <a:spLocks noChangeArrowheads="1"/>
          </p:cNvSpPr>
          <p:nvPr/>
        </p:nvSpPr>
        <p:spPr bwMode="auto">
          <a:xfrm>
            <a:off x="374650" y="4860925"/>
            <a:ext cx="2225675" cy="636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FFFF00"/>
                </a:solidFill>
                <a:latin typeface="Calibri" charset="0"/>
              </a:rPr>
              <a:t>Belle detector</a:t>
            </a:r>
          </a:p>
        </p:txBody>
      </p:sp>
      <p:cxnSp>
        <p:nvCxnSpPr>
          <p:cNvPr id="17" name="Gerade Verbindung 16"/>
          <p:cNvCxnSpPr/>
          <p:nvPr/>
        </p:nvCxnSpPr>
        <p:spPr>
          <a:xfrm rot="5400000">
            <a:off x="1812925" y="6122988"/>
            <a:ext cx="0" cy="107950"/>
          </a:xfrm>
          <a:prstGeom prst="line">
            <a:avLst/>
          </a:prstGeom>
          <a:ln w="444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0" y="5735638"/>
            <a:ext cx="3978275" cy="1120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173038" indent="-1730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en-US" sz="2000" dirty="0">
                <a:latin typeface="Calibri" charset="0"/>
              </a:rPr>
              <a:t>World largest B meson sample</a:t>
            </a:r>
            <a:br>
              <a:rPr lang="en-US" sz="2000" dirty="0">
                <a:latin typeface="Calibri" charset="0"/>
              </a:rPr>
            </a:br>
            <a:r>
              <a:rPr lang="en-US" sz="2000" dirty="0">
                <a:latin typeface="Calibri" charset="0"/>
              </a:rPr>
              <a:t>~771 million BB events</a:t>
            </a:r>
          </a:p>
          <a:p>
            <a:pPr eaLnBrk="1" hangingPunct="1">
              <a:buFont typeface="Arial" charset="0"/>
              <a:buChar char="•"/>
            </a:pPr>
            <a:r>
              <a:rPr lang="en-US" sz="2000" dirty="0" smtClean="0">
                <a:latin typeface="Calibri" charset="0"/>
              </a:rPr>
              <a:t>~400 </a:t>
            </a:r>
            <a:r>
              <a:rPr lang="en-US" sz="2000" dirty="0">
                <a:latin typeface="Calibri" charset="0"/>
              </a:rPr>
              <a:t>Belle physics publications</a:t>
            </a:r>
          </a:p>
        </p:txBody>
      </p:sp>
    </p:spTree>
    <p:extLst>
      <p:ext uri="{BB962C8B-B14F-4D97-AF65-F5344CB8AC3E}">
        <p14:creationId xmlns:p14="http://schemas.microsoft.com/office/powerpoint/2010/main" val="39109806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lumi_bel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" y="229670"/>
            <a:ext cx="9143003" cy="6553200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1066800" y="2632294"/>
            <a:ext cx="3352800" cy="138499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1F497D"/>
                </a:solidFill>
              </a:rPr>
              <a:t>About 771 million</a:t>
            </a:r>
            <a:br>
              <a:rPr lang="en-US" sz="2800" dirty="0" smtClean="0">
                <a:solidFill>
                  <a:srgbClr val="1F497D"/>
                </a:solidFill>
              </a:rPr>
            </a:br>
            <a:r>
              <a:rPr lang="en-US" sz="2800" dirty="0" err="1" smtClean="0">
                <a:solidFill>
                  <a:srgbClr val="1F497D"/>
                </a:solidFill>
              </a:rPr>
              <a:t>e</a:t>
            </a:r>
            <a:r>
              <a:rPr lang="en-US" sz="2800" baseline="30000" dirty="0" err="1" smtClean="0">
                <a:solidFill>
                  <a:srgbClr val="1F497D"/>
                </a:solidFill>
              </a:rPr>
              <a:t>+</a:t>
            </a:r>
            <a:r>
              <a:rPr lang="en-US" sz="2800" dirty="0" err="1" smtClean="0">
                <a:solidFill>
                  <a:srgbClr val="1F497D"/>
                </a:solidFill>
              </a:rPr>
              <a:t>e</a:t>
            </a:r>
            <a:r>
              <a:rPr lang="en-US" sz="2800" baseline="30000" dirty="0" smtClean="0">
                <a:solidFill>
                  <a:srgbClr val="1F497D"/>
                </a:solidFill>
              </a:rPr>
              <a:t>-</a:t>
            </a:r>
            <a:r>
              <a:rPr lang="en-US" sz="2800" dirty="0" smtClean="0">
                <a:solidFill>
                  <a:srgbClr val="1F497D"/>
                </a:solidFill>
              </a:rPr>
              <a:t> </a:t>
            </a:r>
            <a:r>
              <a:rPr lang="en-US" sz="2800" dirty="0" smtClean="0">
                <a:solidFill>
                  <a:srgbClr val="1F497D"/>
                </a:solidFill>
                <a:latin typeface="Symbol" charset="2"/>
                <a:cs typeface="Symbol" charset="2"/>
              </a:rPr>
              <a:t>®</a:t>
            </a:r>
            <a:r>
              <a:rPr lang="en-US" sz="2800" dirty="0" smtClean="0">
                <a:solidFill>
                  <a:srgbClr val="1F497D"/>
                </a:solidFill>
              </a:rPr>
              <a:t> </a:t>
            </a:r>
            <a:r>
              <a:rPr lang="en-US" sz="2800" dirty="0" smtClean="0">
                <a:solidFill>
                  <a:srgbClr val="1F497D"/>
                </a:solidFill>
                <a:cs typeface="Symbol" charset="2"/>
              </a:rPr>
              <a:t>BB</a:t>
            </a:r>
            <a:r>
              <a:rPr lang="en-US" sz="2800" dirty="0" smtClean="0">
                <a:solidFill>
                  <a:srgbClr val="1F497D"/>
                </a:solidFill>
              </a:rPr>
              <a:t> events in the Belle data</a:t>
            </a:r>
          </a:p>
        </p:txBody>
      </p:sp>
      <p:sp>
        <p:nvSpPr>
          <p:cNvPr id="8" name="Rechteck 7"/>
          <p:cNvSpPr/>
          <p:nvPr/>
        </p:nvSpPr>
        <p:spPr>
          <a:xfrm>
            <a:off x="954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hteck 9"/>
          <p:cNvSpPr/>
          <p:nvPr/>
        </p:nvSpPr>
        <p:spPr>
          <a:xfrm>
            <a:off x="18288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hteck 10"/>
          <p:cNvSpPr/>
          <p:nvPr/>
        </p:nvSpPr>
        <p:spPr>
          <a:xfrm>
            <a:off x="27432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hteck 11"/>
          <p:cNvSpPr/>
          <p:nvPr/>
        </p:nvSpPr>
        <p:spPr>
          <a:xfrm>
            <a:off x="3636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hteck 12"/>
          <p:cNvSpPr/>
          <p:nvPr/>
        </p:nvSpPr>
        <p:spPr>
          <a:xfrm>
            <a:off x="4554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hteck 13"/>
          <p:cNvSpPr/>
          <p:nvPr/>
        </p:nvSpPr>
        <p:spPr>
          <a:xfrm>
            <a:off x="5436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hteck 14"/>
          <p:cNvSpPr/>
          <p:nvPr/>
        </p:nvSpPr>
        <p:spPr>
          <a:xfrm>
            <a:off x="6336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hteck 15"/>
          <p:cNvSpPr/>
          <p:nvPr/>
        </p:nvSpPr>
        <p:spPr>
          <a:xfrm>
            <a:off x="7239000" y="579227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AC436C3-2147-9A46-BB34-AD596C6E7FFC}" type="slidenum">
              <a:rPr lang="en-US" smtClean="0"/>
              <a:pPr/>
              <a:t>3</a:t>
            </a:fld>
            <a:endParaRPr lang="en-US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2403452" y="3157640"/>
            <a:ext cx="147600" cy="0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192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03187" y="805928"/>
            <a:ext cx="8847137" cy="7225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68283" y="86790"/>
            <a:ext cx="8646270" cy="719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555" name="Picture 3" descr="BelleFi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3913" y="229894"/>
            <a:ext cx="7593012" cy="538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5754688" y="4954294"/>
            <a:ext cx="3195637" cy="69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m 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/ </a:t>
            </a:r>
            <a:r>
              <a:rPr kumimoji="1" lang="en-US" altLang="ja-JP" sz="2800" b="1" i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K</a:t>
            </a:r>
            <a:r>
              <a:rPr kumimoji="1" lang="en-US" altLang="ja-JP" sz="2800" b="1" i="1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detection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14/15 lyr. RPC+Fe</a:t>
            </a:r>
            <a:endParaRPr kumimoji="1" lang="en-US" altLang="ja-JP" sz="2800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477838" y="1563394"/>
            <a:ext cx="2189162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 dirty="0" err="1">
                <a:latin typeface="Times New Roman" charset="0"/>
                <a:ea typeface="ＭＳ Ｐゴシック" charset="-128"/>
                <a:cs typeface="ＭＳ Ｐゴシック" charset="-128"/>
              </a:rPr>
              <a:t>CsI</a:t>
            </a:r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(</a:t>
            </a:r>
            <a:r>
              <a:rPr kumimoji="1" lang="en-US" altLang="ja-JP" sz="2800" b="1" dirty="0" err="1">
                <a:latin typeface="Times New Roman" charset="0"/>
                <a:ea typeface="ＭＳ Ｐゴシック" charset="-128"/>
                <a:cs typeface="ＭＳ Ｐゴシック" charset="-128"/>
              </a:rPr>
              <a:t>Tl</a:t>
            </a:r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)</a:t>
            </a:r>
            <a:r>
              <a:rPr kumimoji="1" lang="en-US" altLang="ja-JP" sz="2800" dirty="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 dirty="0"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 dirty="0">
                <a:latin typeface="Times New Roman" charset="0"/>
                <a:ea typeface="ＭＳ Ｐゴシック" charset="-128"/>
                <a:cs typeface="ＭＳ Ｐゴシック" charset="-128"/>
              </a:rPr>
              <a:t>16</a:t>
            </a:r>
            <a:r>
              <a:rPr kumimoji="1" lang="en-US" altLang="ja-JP" sz="2400" i="1" dirty="0">
                <a:latin typeface="Times New Roman" charset="0"/>
                <a:ea typeface="ＭＳ Ｐゴシック" charset="-128"/>
                <a:cs typeface="ＭＳ Ｐゴシック" charset="-128"/>
              </a:rPr>
              <a:t>X</a:t>
            </a:r>
            <a:r>
              <a:rPr kumimoji="1" lang="en-US" altLang="ja-JP" sz="2400" i="1" baseline="-25000" dirty="0">
                <a:latin typeface="Times New Roman" charset="0"/>
                <a:ea typeface="ＭＳ Ｐゴシック" charset="-128"/>
                <a:cs typeface="ＭＳ Ｐゴシック" charset="-128"/>
              </a:rPr>
              <a:t>0</a:t>
            </a:r>
            <a:endParaRPr kumimoji="1" lang="en-US" altLang="ja-JP" sz="2800" dirty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787525" y="4862219"/>
            <a:ext cx="2347913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Si vtx. det.</a:t>
            </a:r>
          </a:p>
          <a:p>
            <a:pPr eaLnBrk="0" hangingPunct="0">
              <a:lnSpc>
                <a:spcPct val="3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3(4) lyr. DSSD</a:t>
            </a:r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0" y="641056"/>
            <a:ext cx="19875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SC solenoid</a:t>
            </a: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400" dirty="0">
                <a:latin typeface="Times New Roman" charset="0"/>
                <a:ea typeface="ＭＳ Ｐゴシック" charset="-128"/>
                <a:cs typeface="ＭＳ Ｐゴシック" charset="-128"/>
              </a:rPr>
              <a:t>   1.5T</a:t>
            </a: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H="1">
            <a:off x="4675188" y="831556"/>
            <a:ext cx="1727200" cy="1249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1" name="Line 9"/>
          <p:cNvSpPr>
            <a:spLocks noChangeShapeType="1"/>
          </p:cNvSpPr>
          <p:nvPr/>
        </p:nvSpPr>
        <p:spPr bwMode="auto">
          <a:xfrm flipH="1" flipV="1">
            <a:off x="5000625" y="2728619"/>
            <a:ext cx="1295400" cy="2160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2" name="Line 10"/>
          <p:cNvSpPr>
            <a:spLocks noChangeShapeType="1"/>
          </p:cNvSpPr>
          <p:nvPr/>
        </p:nvSpPr>
        <p:spPr bwMode="auto">
          <a:xfrm flipH="1" flipV="1">
            <a:off x="4314825" y="3952581"/>
            <a:ext cx="1439863" cy="12969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3" name="Line 11"/>
          <p:cNvSpPr>
            <a:spLocks noChangeShapeType="1"/>
          </p:cNvSpPr>
          <p:nvPr/>
        </p:nvSpPr>
        <p:spPr bwMode="auto">
          <a:xfrm flipV="1">
            <a:off x="1863725" y="2180931"/>
            <a:ext cx="2379663" cy="3317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4" name="Line 12"/>
          <p:cNvSpPr>
            <a:spLocks noChangeShapeType="1"/>
          </p:cNvSpPr>
          <p:nvPr/>
        </p:nvSpPr>
        <p:spPr bwMode="auto">
          <a:xfrm>
            <a:off x="1830388" y="1720556"/>
            <a:ext cx="252095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5" name="Line 13"/>
          <p:cNvSpPr>
            <a:spLocks noChangeShapeType="1"/>
          </p:cNvSpPr>
          <p:nvPr/>
        </p:nvSpPr>
        <p:spPr bwMode="auto">
          <a:xfrm>
            <a:off x="1760538" y="1072856"/>
            <a:ext cx="26638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 flipV="1">
            <a:off x="3559175" y="2430169"/>
            <a:ext cx="936625" cy="2736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H="1" flipV="1">
            <a:off x="4891088" y="2430169"/>
            <a:ext cx="1439862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68" name="Text Box 16"/>
          <p:cNvSpPr txBox="1">
            <a:spLocks noChangeArrowheads="1"/>
          </p:cNvSpPr>
          <p:nvPr/>
        </p:nvSpPr>
        <p:spPr bwMode="auto">
          <a:xfrm>
            <a:off x="103188" y="3125494"/>
            <a:ext cx="157321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8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-</a:t>
            </a:r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 flipV="1">
            <a:off x="822325" y="2944519"/>
            <a:ext cx="1009650" cy="287337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 flipH="1">
            <a:off x="6367463" y="1396706"/>
            <a:ext cx="720725" cy="215900"/>
          </a:xfrm>
          <a:prstGeom prst="line">
            <a:avLst/>
          </a:prstGeom>
          <a:noFill/>
          <a:ln w="57150">
            <a:solidFill>
              <a:srgbClr val="FF99CC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7134225" y="949031"/>
            <a:ext cx="19335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3.5 </a:t>
            </a:r>
            <a:r>
              <a:rPr kumimoji="1" lang="en-US" altLang="ja-JP" sz="24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GeV</a:t>
            </a:r>
            <a:r>
              <a:rPr kumimoji="1" lang="en-US" altLang="ja-JP" sz="2800" b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3200" b="1" i="1">
                <a:solidFill>
                  <a:srgbClr val="CC00CC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</a:t>
            </a:r>
            <a:r>
              <a:rPr kumimoji="1" lang="en-US" altLang="ja-JP" sz="3200" b="1" baseline="30000">
                <a:solidFill>
                  <a:srgbClr val="CC00CC"/>
                </a:solidFill>
                <a:latin typeface="Symbol" charset="2"/>
                <a:ea typeface="ＭＳ Ｐゴシック" charset="-128"/>
                <a:cs typeface="ＭＳ Ｐゴシック" charset="-128"/>
              </a:rPr>
              <a:t>+</a:t>
            </a:r>
          </a:p>
        </p:txBody>
      </p:sp>
      <p:sp>
        <p:nvSpPr>
          <p:cNvPr id="23572" name="Text Box 20"/>
          <p:cNvSpPr txBox="1">
            <a:spLocks noChangeArrowheads="1"/>
          </p:cNvSpPr>
          <p:nvPr/>
        </p:nvSpPr>
        <p:spPr bwMode="auto">
          <a:xfrm>
            <a:off x="5257800" y="306094"/>
            <a:ext cx="3886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</a:t>
            </a:r>
            <a:r>
              <a:rPr kumimoji="1" lang="en-US" altLang="ja-JP" sz="2800" b="1">
                <a:latin typeface="Times New Roman" charset="0"/>
                <a:ea typeface="ＭＳ Ｐゴシック" charset="-128"/>
                <a:cs typeface="ＭＳ Ｐゴシック" charset="-128"/>
              </a:rPr>
              <a:t>Aerogel Cherenkov cnt.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10000"/>
              </a:lnSpc>
              <a:spcBef>
                <a:spcPct val="50000"/>
              </a:spcBef>
            </a:pPr>
            <a:r>
              <a:rPr kumimoji="1" lang="en-US" altLang="ja-JP" sz="2800">
                <a:latin typeface="Times New Roman" charset="0"/>
                <a:ea typeface="ＭＳ Ｐゴシック" charset="-128"/>
                <a:cs typeface="ＭＳ Ｐゴシック" charset="-128"/>
              </a:rPr>
              <a:t>              </a:t>
            </a:r>
            <a:r>
              <a:rPr kumimoji="1" lang="en-US" altLang="ja-JP" sz="2400">
                <a:latin typeface="Times New Roman" charset="0"/>
                <a:ea typeface="ＭＳ Ｐゴシック" charset="-128"/>
                <a:cs typeface="ＭＳ Ｐゴシック" charset="-128"/>
              </a:rPr>
              <a:t>n=1.015~1.030</a:t>
            </a:r>
            <a:endParaRPr kumimoji="1" lang="en-US" altLang="ja-JP" sz="280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3573" name="Text Box 21"/>
          <p:cNvSpPr txBox="1">
            <a:spLocks noChangeArrowheads="1"/>
          </p:cNvSpPr>
          <p:nvPr/>
        </p:nvSpPr>
        <p:spPr bwMode="auto">
          <a:xfrm>
            <a:off x="5562600" y="3277894"/>
            <a:ext cx="3505200" cy="77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50000"/>
              </a:spcBef>
            </a:pP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entral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D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rift</a:t>
            </a:r>
            <a:r>
              <a:rPr kumimoji="1" lang="en-US" altLang="ja-JP" sz="28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C</a:t>
            </a:r>
            <a:r>
              <a:rPr kumimoji="1" lang="en-US" altLang="ja-JP" sz="2400" b="1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hamber</a:t>
            </a:r>
            <a:endParaRPr kumimoji="1" lang="en-US" altLang="ja-JP" sz="2800" i="1">
              <a:solidFill>
                <a:srgbClr val="000000"/>
              </a:solidFill>
              <a:latin typeface="Times New Roman" charset="0"/>
              <a:ea typeface="ＭＳ Ｐゴシック" charset="-128"/>
              <a:cs typeface="ＭＳ Ｐゴシック" charset="-128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kumimoji="1" lang="en-US" altLang="ja-JP" sz="28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       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small cell +He/C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2</a:t>
            </a:r>
            <a:r>
              <a:rPr kumimoji="1" lang="en-US" altLang="ja-JP" sz="24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H</a:t>
            </a:r>
            <a:r>
              <a:rPr kumimoji="1" lang="en-US" altLang="ja-JP" sz="2400" baseline="-25000">
                <a:solidFill>
                  <a:srgbClr val="000000"/>
                </a:solidFill>
                <a:latin typeface="Times New Roman" charset="0"/>
                <a:ea typeface="ＭＳ Ｐゴシック" charset="-128"/>
                <a:cs typeface="ＭＳ Ｐゴシック" charset="-128"/>
              </a:rPr>
              <a:t>5</a:t>
            </a:r>
          </a:p>
        </p:txBody>
      </p:sp>
      <p:sp>
        <p:nvSpPr>
          <p:cNvPr id="23574" name="Text Box 22"/>
          <p:cNvSpPr txBox="1">
            <a:spLocks noChangeArrowheads="1"/>
          </p:cNvSpPr>
          <p:nvPr/>
        </p:nvSpPr>
        <p:spPr bwMode="auto">
          <a:xfrm>
            <a:off x="117475" y="2377781"/>
            <a:ext cx="21685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kumimoji="1" lang="en-US" altLang="ja-JP" sz="2800" b="1" dirty="0">
                <a:latin typeface="Times New Roman" charset="0"/>
                <a:ea typeface="ＭＳ Ｐゴシック" charset="-128"/>
                <a:cs typeface="ＭＳ Ｐゴシック" charset="-128"/>
              </a:rPr>
              <a:t>TOF counter</a:t>
            </a:r>
            <a:endParaRPr kumimoji="1" lang="en-US" altLang="ja-JP" sz="2800" dirty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7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AC436C3-2147-9A46-BB34-AD596C6E7FFC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457200" y="5732817"/>
            <a:ext cx="8052488" cy="107721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47675" indent="-447675"/>
            <a:r>
              <a:rPr lang="en-US" sz="3200" dirty="0" smtClean="0">
                <a:solidFill>
                  <a:schemeClr val="tx2"/>
                </a:solidFill>
                <a:cs typeface="Symbol" charset="2"/>
              </a:rPr>
              <a:t>Lepton ID efficiency ~90%</a:t>
            </a:r>
          </a:p>
          <a:p>
            <a:pPr marL="447675" indent="-447675"/>
            <a:r>
              <a:rPr lang="en-US" sz="3200" dirty="0" smtClean="0">
                <a:solidFill>
                  <a:schemeClr val="tx2"/>
                </a:solidFill>
                <a:cs typeface="Symbol" charset="2"/>
              </a:rPr>
              <a:t>Fake rate ~0.1% (electrons), ~1% (</a:t>
            </a:r>
            <a:r>
              <a:rPr lang="en-US" sz="3200" dirty="0" err="1" smtClean="0">
                <a:solidFill>
                  <a:schemeClr val="tx2"/>
                </a:solidFill>
                <a:cs typeface="Symbol" charset="2"/>
              </a:rPr>
              <a:t>muons</a:t>
            </a:r>
            <a:r>
              <a:rPr lang="en-US" sz="3200" dirty="0" smtClean="0">
                <a:solidFill>
                  <a:schemeClr val="tx2"/>
                </a:solidFill>
                <a:cs typeface="Symbol" charset="2"/>
              </a:rPr>
              <a:t>)</a:t>
            </a:r>
            <a:endParaRPr lang="en-US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5431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Prospects for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 at Belle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7294"/>
            <a:ext cx="8229600" cy="1605769"/>
          </a:xfrm>
        </p:spPr>
        <p:txBody>
          <a:bodyPr>
            <a:normAutofit/>
          </a:bodyPr>
          <a:lstStyle/>
          <a:p>
            <a:pPr marL="457200" lvl="1" indent="-457200">
              <a:buFont typeface="Arial"/>
              <a:buChar char="•"/>
            </a:pPr>
            <a:r>
              <a:rPr lang="en-US" dirty="0" smtClean="0"/>
              <a:t>Tagged measurement of 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*</a:t>
            </a:r>
            <a:r>
              <a:rPr lang="en-US" dirty="0" err="1" smtClean="0"/>
              <a:t>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and 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</a:t>
            </a:r>
            <a:r>
              <a:rPr lang="en-US" dirty="0" err="1" smtClean="0"/>
              <a:t>Dl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will yield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 with a similar level of precision</a:t>
            </a:r>
            <a:endParaRPr lang="en-US" dirty="0"/>
          </a:p>
          <a:p>
            <a:pPr marL="457200" lvl="1" indent="-457200">
              <a:buFont typeface="Arial"/>
              <a:buChar char="•"/>
            </a:pPr>
            <a:r>
              <a:rPr lang="en-US" dirty="0" smtClean="0"/>
              <a:t>Fit with lattice data at different kinematic points?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31</a:t>
            </a:fld>
            <a:endParaRPr lang="de-DE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566815"/>
              </p:ext>
            </p:extLst>
          </p:nvPr>
        </p:nvGraphicFramePr>
        <p:xfrm>
          <a:off x="631483" y="3593618"/>
          <a:ext cx="6869085" cy="186360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73817"/>
                <a:gridCol w="1373817"/>
                <a:gridCol w="1373817"/>
                <a:gridCol w="1373817"/>
                <a:gridCol w="1373817"/>
              </a:tblGrid>
              <a:tr h="465902">
                <a:tc>
                  <a:txBody>
                    <a:bodyPr/>
                    <a:lstStyle/>
                    <a:p>
                      <a:r>
                        <a:rPr lang="en-US" dirty="0" smtClean="0"/>
                        <a:t>Sample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Syst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465902">
                <a:tc>
                  <a:txBody>
                    <a:bodyPr/>
                    <a:lstStyle/>
                    <a:p>
                      <a:r>
                        <a:rPr lang="en-US" dirty="0" smtClean="0"/>
                        <a:t>711/</a:t>
                      </a:r>
                      <a:r>
                        <a:rPr lang="en-US" dirty="0" err="1" smtClean="0"/>
                        <a:t>fb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3.6</a:t>
                      </a:r>
                      <a:endParaRPr lang="en-US" dirty="0"/>
                    </a:p>
                  </a:txBody>
                  <a:tcPr/>
                </a:tc>
              </a:tr>
              <a:tr h="465902">
                <a:tc>
                  <a:txBody>
                    <a:bodyPr/>
                    <a:lstStyle/>
                    <a:p>
                      <a:r>
                        <a:rPr lang="en-US" dirty="0" smtClean="0"/>
                        <a:t>5/</a:t>
                      </a:r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2.2</a:t>
                      </a:r>
                      <a:endParaRPr lang="en-US" dirty="0"/>
                    </a:p>
                  </a:txBody>
                  <a:tcPr/>
                </a:tc>
              </a:tr>
              <a:tr h="465902">
                <a:tc>
                  <a:txBody>
                    <a:bodyPr/>
                    <a:lstStyle/>
                    <a:p>
                      <a:r>
                        <a:rPr lang="en-US" dirty="0" smtClean="0"/>
                        <a:t>50/</a:t>
                      </a:r>
                      <a:r>
                        <a:rPr lang="en-US" dirty="0" err="1" smtClean="0"/>
                        <a:t>ab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feld 6"/>
          <p:cNvSpPr txBox="1"/>
          <p:nvPr/>
        </p:nvSpPr>
        <p:spPr>
          <a:xfrm>
            <a:off x="579990" y="3048282"/>
            <a:ext cx="7143707" cy="4616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2400" dirty="0" err="1" smtClean="0"/>
              <a:t>Expected</a:t>
            </a:r>
            <a:r>
              <a:rPr lang="de-DE" sz="2400" dirty="0" smtClean="0"/>
              <a:t> relative </a:t>
            </a:r>
            <a:r>
              <a:rPr lang="de-DE" sz="2400" dirty="0" err="1" smtClean="0"/>
              <a:t>uncertainty</a:t>
            </a:r>
            <a:r>
              <a:rPr lang="de-DE" sz="2400" dirty="0" smtClean="0"/>
              <a:t> in |</a:t>
            </a:r>
            <a:r>
              <a:rPr lang="de-DE" sz="2400" dirty="0" err="1" smtClean="0"/>
              <a:t>V</a:t>
            </a:r>
            <a:r>
              <a:rPr lang="de-DE" sz="2400" baseline="-25000" dirty="0" err="1" smtClean="0"/>
              <a:t>cb</a:t>
            </a:r>
            <a:r>
              <a:rPr lang="de-DE" sz="2400" dirty="0" smtClean="0"/>
              <a:t>| </a:t>
            </a:r>
            <a:r>
              <a:rPr lang="de-DE" sz="2400" dirty="0" err="1" smtClean="0"/>
              <a:t>from</a:t>
            </a:r>
            <a:r>
              <a:rPr lang="de-DE" sz="2400" dirty="0" smtClean="0"/>
              <a:t> B </a:t>
            </a:r>
            <a:r>
              <a:rPr lang="de-DE" sz="2400" dirty="0" smtClean="0">
                <a:latin typeface="Symbol" charset="2"/>
                <a:cs typeface="Symbol" charset="2"/>
              </a:rPr>
              <a:t>®</a:t>
            </a:r>
            <a:r>
              <a:rPr lang="de-DE" sz="2400" dirty="0" smtClean="0"/>
              <a:t> D*</a:t>
            </a:r>
            <a:r>
              <a:rPr lang="de-DE" sz="2400" dirty="0" err="1" smtClean="0"/>
              <a:t>l</a:t>
            </a:r>
            <a:r>
              <a:rPr lang="de-DE" sz="2400" dirty="0" err="1" smtClean="0">
                <a:latin typeface="Symbol" charset="2"/>
                <a:cs typeface="Symbol" charset="2"/>
              </a:rPr>
              <a:t>n</a:t>
            </a:r>
            <a:endParaRPr lang="de-DE" sz="2400" dirty="0">
              <a:latin typeface="Symbol" charset="2"/>
              <a:cs typeface="Symbol" charset="2"/>
            </a:endParaRPr>
          </a:p>
        </p:txBody>
      </p:sp>
      <p:sp>
        <p:nvSpPr>
          <p:cNvPr id="9" name="Textfeld 6"/>
          <p:cNvSpPr txBox="1"/>
          <p:nvPr/>
        </p:nvSpPr>
        <p:spPr>
          <a:xfrm>
            <a:off x="631482" y="5586074"/>
            <a:ext cx="7143707" cy="830997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de-DE" sz="2400" dirty="0" err="1" smtClean="0">
                <a:solidFill>
                  <a:schemeClr val="tx2"/>
                </a:solidFill>
              </a:rPr>
              <a:t>lattice</a:t>
            </a:r>
            <a:r>
              <a:rPr lang="de-DE" sz="2400" dirty="0" smtClean="0">
                <a:solidFill>
                  <a:schemeClr val="tx2"/>
                </a:solidFill>
              </a:rPr>
              <a:t> </a:t>
            </a:r>
            <a:r>
              <a:rPr lang="de-DE" sz="2400" dirty="0" err="1" smtClean="0">
                <a:solidFill>
                  <a:schemeClr val="tx2"/>
                </a:solidFill>
              </a:rPr>
              <a:t>prospects</a:t>
            </a:r>
            <a:r>
              <a:rPr lang="de-DE" sz="2400" dirty="0" smtClean="0">
                <a:solidFill>
                  <a:schemeClr val="tx2"/>
                </a:solidFill>
              </a:rPr>
              <a:t> </a:t>
            </a:r>
            <a:r>
              <a:rPr lang="de-DE" sz="2400" dirty="0" err="1" smtClean="0">
                <a:solidFill>
                  <a:schemeClr val="tx2"/>
                </a:solidFill>
              </a:rPr>
              <a:t>from</a:t>
            </a:r>
            <a:r>
              <a:rPr lang="de-DE" sz="2400" dirty="0" smtClean="0">
                <a:solidFill>
                  <a:schemeClr val="tx2"/>
                </a:solidFill>
              </a:rPr>
              <a:t/>
            </a:r>
            <a:br>
              <a:rPr lang="de-DE" sz="2400" dirty="0" smtClean="0">
                <a:solidFill>
                  <a:schemeClr val="tx2"/>
                </a:solidFill>
              </a:rPr>
            </a:br>
            <a:r>
              <a:rPr lang="de-DE" sz="2400" dirty="0" smtClean="0">
                <a:solidFill>
                  <a:schemeClr val="tx2"/>
                </a:solidFill>
              </a:rPr>
              <a:t>http</a:t>
            </a:r>
            <a:r>
              <a:rPr lang="de-DE" sz="2400" dirty="0">
                <a:solidFill>
                  <a:schemeClr val="tx2"/>
                </a:solidFill>
              </a:rPr>
              <a:t>://</a:t>
            </a:r>
            <a:r>
              <a:rPr lang="de-DE" sz="2400" dirty="0" err="1">
                <a:solidFill>
                  <a:schemeClr val="tx2"/>
                </a:solidFill>
              </a:rPr>
              <a:t>www.usqcd.org</a:t>
            </a:r>
            <a:r>
              <a:rPr lang="de-DE" sz="2400" dirty="0">
                <a:solidFill>
                  <a:schemeClr val="tx2"/>
                </a:solidFill>
              </a:rPr>
              <a:t>/</a:t>
            </a:r>
            <a:r>
              <a:rPr lang="de-DE" sz="2400" dirty="0" err="1">
                <a:solidFill>
                  <a:schemeClr val="tx2"/>
                </a:solidFill>
              </a:rPr>
              <a:t>documents</a:t>
            </a:r>
            <a:r>
              <a:rPr lang="de-DE" sz="2400" dirty="0">
                <a:solidFill>
                  <a:schemeClr val="tx2"/>
                </a:solidFill>
              </a:rPr>
              <a:t>/13flavor.pdf </a:t>
            </a:r>
            <a:endParaRPr lang="de-DE" sz="2400" dirty="0">
              <a:solidFill>
                <a:schemeClr val="tx2"/>
              </a:solidFill>
              <a:latin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732796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77658"/>
            <a:ext cx="5214938" cy="240744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New Belle </a:t>
            </a:r>
            <a:r>
              <a:rPr lang="de-DE" dirty="0" err="1" smtClean="0"/>
              <a:t>hadronic</a:t>
            </a:r>
            <a:r>
              <a:rPr lang="de-DE" dirty="0" smtClean="0"/>
              <a:t> tag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739246" y="3757143"/>
            <a:ext cx="3014662" cy="2495831"/>
          </a:xfrm>
        </p:spPr>
        <p:txBody>
          <a:bodyPr>
            <a:normAutofit/>
          </a:bodyPr>
          <a:lstStyle/>
          <a:p>
            <a:r>
              <a:rPr lang="en-US" sz="2400" smtClean="0"/>
              <a:t>New hadronic tag based on Neurobayes</a:t>
            </a:r>
          </a:p>
          <a:p>
            <a:r>
              <a:rPr lang="en-US" sz="2400" smtClean="0"/>
              <a:t>2-3x statistical gain over previous analyses</a:t>
            </a:r>
            <a:endParaRPr lang="en-US" sz="240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020525" y="1654041"/>
            <a:ext cx="251026" cy="5021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5276287" y="1909817"/>
            <a:ext cx="251026" cy="5021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Bild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230" y="3755566"/>
            <a:ext cx="4950619" cy="2571750"/>
          </a:xfrm>
          <a:prstGeom prst="rect">
            <a:avLst/>
          </a:prstGeom>
        </p:spPr>
      </p:pic>
      <p:pic>
        <p:nvPicPr>
          <p:cNvPr id="11" name="Bild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1898" y="1195349"/>
            <a:ext cx="5143500" cy="635794"/>
          </a:xfrm>
          <a:prstGeom prst="rect">
            <a:avLst/>
          </a:prstGeom>
        </p:spPr>
      </p:pic>
      <p:pic>
        <p:nvPicPr>
          <p:cNvPr id="12" name="Picture 22" descr="B-lo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48212" y="2047058"/>
            <a:ext cx="838588" cy="648000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4" name="Textfeld 7"/>
          <p:cNvSpPr txBox="1"/>
          <p:nvPr/>
        </p:nvSpPr>
        <p:spPr>
          <a:xfrm>
            <a:off x="4158365" y="3027292"/>
            <a:ext cx="4789669" cy="40011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r"/>
            <a:r>
              <a:rPr lang="de-DE" sz="2000" dirty="0" smtClean="0">
                <a:solidFill>
                  <a:srgbClr val="FF0000"/>
                </a:solidFill>
              </a:rPr>
              <a:t>[NIM A654, 432 (2011)</a:t>
            </a:r>
            <a:r>
              <a:rPr lang="de-DE" sz="2000" dirty="0" smtClean="0">
                <a:solidFill>
                  <a:srgbClr val="FF0000"/>
                </a:solidFill>
                <a:cs typeface="Symbol" charset="2"/>
              </a:rPr>
              <a:t>] </a:t>
            </a:r>
            <a:endParaRPr lang="de-DE" sz="2000" dirty="0">
              <a:solidFill>
                <a:srgbClr val="FF0000"/>
              </a:solidFill>
              <a:cs typeface="Symbol" charset="2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Issues in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7294"/>
            <a:ext cx="8229600" cy="5117544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 exclusive mainly comes from B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*-</a:t>
            </a:r>
            <a:r>
              <a:rPr lang="en-US" dirty="0" smtClean="0"/>
              <a:t> l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</a:p>
          <a:p>
            <a:pPr lvl="1"/>
            <a:r>
              <a:rPr lang="en-US" dirty="0" smtClean="0"/>
              <a:t>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 from B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*0</a:t>
            </a:r>
            <a:r>
              <a:rPr lang="en-US" dirty="0" smtClean="0"/>
              <a:t>bar l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, B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-</a:t>
            </a:r>
            <a:r>
              <a:rPr lang="en-US" dirty="0" smtClean="0"/>
              <a:t> l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and</a:t>
            </a:r>
            <a:br>
              <a:rPr lang="en-US" dirty="0" smtClean="0"/>
            </a:br>
            <a:r>
              <a:rPr lang="en-US" dirty="0" smtClean="0"/>
              <a:t>B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0</a:t>
            </a:r>
            <a:r>
              <a:rPr lang="en-US" dirty="0" smtClean="0"/>
              <a:t>bar l</a:t>
            </a:r>
            <a:r>
              <a:rPr lang="en-US" baseline="30000" dirty="0" smtClean="0"/>
              <a:t>+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is considerably less precise</a:t>
            </a:r>
          </a:p>
          <a:p>
            <a:pPr lvl="1"/>
            <a:r>
              <a:rPr lang="en-US" dirty="0" smtClean="0"/>
              <a:t>Measurements of B</a:t>
            </a:r>
            <a:r>
              <a:rPr lang="en-US" baseline="30000" dirty="0" smtClean="0"/>
              <a:t>0</a:t>
            </a:r>
            <a:r>
              <a:rPr lang="en-US" dirty="0" smtClean="0"/>
              <a:t>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</a:t>
            </a:r>
            <a:r>
              <a:rPr lang="en-US" baseline="30000" dirty="0" smtClean="0"/>
              <a:t>*-</a:t>
            </a:r>
            <a:r>
              <a:rPr lang="en-US" dirty="0" smtClean="0"/>
              <a:t> l</a:t>
            </a:r>
            <a:r>
              <a:rPr lang="en-US" baseline="30000" dirty="0" smtClean="0"/>
              <a:t>+</a:t>
            </a:r>
            <a:r>
              <a:rPr lang="en-US" dirty="0" smtClean="0"/>
              <a:t> nu by different experiments are consistent but could be affected by common systematics (slow pion tracking)</a:t>
            </a:r>
          </a:p>
          <a:p>
            <a:r>
              <a:rPr lang="en-US" dirty="0" smtClean="0"/>
              <a:t>F(w) and G(w) form-factors</a:t>
            </a:r>
          </a:p>
          <a:p>
            <a:pPr lvl="1"/>
            <a:r>
              <a:rPr lang="en-US" dirty="0" smtClean="0"/>
              <a:t>Calculated only at a single kinematic point (zero recoil w=1) – can lattice predict the F.F. shape also in B decays?</a:t>
            </a:r>
          </a:p>
          <a:p>
            <a:pPr lvl="1"/>
            <a:r>
              <a:rPr lang="en-US" dirty="0" smtClean="0"/>
              <a:t>Precise calculation of F(1) available only from a single lattice group (FNAL MILC)</a:t>
            </a:r>
          </a:p>
          <a:p>
            <a:pPr lvl="1"/>
            <a:r>
              <a:rPr lang="en-US" dirty="0" smtClean="0"/>
              <a:t>Discrepancy with sum rule calculations (~1 sigma)</a:t>
            </a:r>
          </a:p>
          <a:p>
            <a:r>
              <a:rPr lang="en-US" dirty="0" err="1" smtClean="0"/>
              <a:t>Radiative</a:t>
            </a:r>
            <a:r>
              <a:rPr lang="en-US" dirty="0" smtClean="0"/>
              <a:t> and EW corrections?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655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126960"/>
            <a:ext cx="7772400" cy="881490"/>
          </a:xfrm>
        </p:spPr>
        <p:txBody>
          <a:bodyPr/>
          <a:lstStyle/>
          <a:p>
            <a:r>
              <a:rPr lang="de-DE" cap="none" dirty="0" err="1" smtClean="0"/>
              <a:t>Exclusive</a:t>
            </a:r>
            <a:r>
              <a:rPr lang="de-DE" cap="none" dirty="0" smtClean="0"/>
              <a:t> </a:t>
            </a:r>
            <a:r>
              <a:rPr lang="de-DE" cap="none" dirty="0" err="1" smtClean="0"/>
              <a:t>decays</a:t>
            </a:r>
            <a:endParaRPr lang="de-DE" cap="none" dirty="0">
              <a:latin typeface="Symbol" charset="2"/>
              <a:cs typeface="Symbol" charset="2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|</a:t>
            </a:r>
            <a:r>
              <a:rPr lang="de-DE" dirty="0" err="1" smtClean="0"/>
              <a:t>V</a:t>
            </a:r>
            <a:r>
              <a:rPr lang="de-DE" baseline="-25000" dirty="0" err="1" smtClean="0"/>
              <a:t>cb</a:t>
            </a:r>
            <a:r>
              <a:rPr lang="de-DE" dirty="0" smtClean="0"/>
              <a:t>|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exclusive</a:t>
            </a:r>
            <a:r>
              <a:rPr lang="de-DE" dirty="0" smtClean="0"/>
              <a:t> </a:t>
            </a:r>
            <a:r>
              <a:rPr lang="de-DE" dirty="0" err="1" smtClean="0"/>
              <a:t>decays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4585368"/>
            <a:ext cx="8229600" cy="1891632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form factors F(w) and G(w) are parameterized</a:t>
            </a:r>
            <a:br>
              <a:rPr lang="en-US" sz="2400" dirty="0" smtClean="0"/>
            </a:br>
            <a:r>
              <a:rPr lang="en-US" sz="2000" dirty="0" smtClean="0">
                <a:solidFill>
                  <a:schemeClr val="accent2"/>
                </a:solidFill>
              </a:rPr>
              <a:t>[NPB 530, 153-181 (1997)]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B </a:t>
            </a:r>
            <a:r>
              <a:rPr lang="en-US" sz="2000" dirty="0" smtClean="0">
                <a:solidFill>
                  <a:srgbClr val="1F497D"/>
                </a:solidFill>
                <a:latin typeface="Symbol" charset="2"/>
                <a:cs typeface="Symbol" charset="2"/>
              </a:rPr>
              <a:t>®</a:t>
            </a:r>
            <a:r>
              <a:rPr lang="en-US" sz="2000" dirty="0" smtClean="0">
                <a:solidFill>
                  <a:srgbClr val="1F497D"/>
                </a:solidFill>
              </a:rPr>
              <a:t> D*</a:t>
            </a:r>
            <a:r>
              <a:rPr lang="en-US" sz="2000" dirty="0" err="1" smtClean="0">
                <a:solidFill>
                  <a:srgbClr val="1F497D"/>
                </a:solidFill>
              </a:rPr>
              <a:t>l</a:t>
            </a:r>
            <a:r>
              <a:rPr lang="en-US" sz="2000" dirty="0" err="1" smtClean="0">
                <a:solidFill>
                  <a:srgbClr val="1F497D"/>
                </a:solidFill>
                <a:latin typeface="Symbol" charset="2"/>
                <a:cs typeface="Symbol" charset="2"/>
              </a:rPr>
              <a:t>n</a:t>
            </a:r>
            <a:r>
              <a:rPr lang="en-US" sz="2000" dirty="0"/>
              <a:t> </a:t>
            </a:r>
            <a:r>
              <a:rPr lang="en-US" sz="2000" dirty="0" smtClean="0"/>
              <a:t>parameters: F(1), </a:t>
            </a:r>
            <a:r>
              <a:rPr lang="en-US" sz="2000" dirty="0" err="1" smtClean="0">
                <a:latin typeface="Symbol" charset="2"/>
                <a:cs typeface="Symbol" charset="2"/>
              </a:rPr>
              <a:t>r</a:t>
            </a:r>
            <a:r>
              <a:rPr lang="en-US" sz="2000" baseline="-25000" dirty="0" err="1" smtClean="0">
                <a:cs typeface="Symbol" charset="2"/>
              </a:rPr>
              <a:t>D</a:t>
            </a:r>
            <a:r>
              <a:rPr lang="en-US" sz="2000" baseline="-25000" dirty="0" smtClean="0">
                <a:cs typeface="Symbol" charset="2"/>
              </a:rPr>
              <a:t>*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, R</a:t>
            </a:r>
            <a:r>
              <a:rPr lang="en-US" sz="2000" baseline="-25000" dirty="0" smtClean="0"/>
              <a:t>1</a:t>
            </a:r>
            <a:r>
              <a:rPr lang="en-US" sz="2000" dirty="0" smtClean="0"/>
              <a:t>(1) and R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(1)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B </a:t>
            </a:r>
            <a:r>
              <a:rPr lang="en-US" sz="2000" dirty="0" smtClean="0">
                <a:solidFill>
                  <a:schemeClr val="tx2"/>
                </a:solidFill>
                <a:latin typeface="Symbol" charset="2"/>
                <a:cs typeface="Symbol" charset="2"/>
              </a:rPr>
              <a:t>®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dirty="0" err="1" smtClean="0">
                <a:solidFill>
                  <a:schemeClr val="tx2"/>
                </a:solidFill>
              </a:rPr>
              <a:t>Dl</a:t>
            </a:r>
            <a:r>
              <a:rPr lang="en-US" sz="2000" dirty="0" err="1" smtClean="0">
                <a:solidFill>
                  <a:schemeClr val="tx2"/>
                </a:solidFill>
                <a:latin typeface="Symbol" charset="2"/>
                <a:cs typeface="Symbol" charset="2"/>
              </a:rPr>
              <a:t>n</a:t>
            </a:r>
            <a:r>
              <a:rPr lang="en-US" sz="2000" dirty="0"/>
              <a:t> </a:t>
            </a:r>
            <a:r>
              <a:rPr lang="en-US" sz="2000" dirty="0" smtClean="0"/>
              <a:t>parameters: G(1), </a:t>
            </a:r>
            <a:r>
              <a:rPr lang="en-US" sz="2000" dirty="0" smtClean="0">
                <a:latin typeface="Symbol" charset="2"/>
                <a:cs typeface="Symbol" charset="2"/>
              </a:rPr>
              <a:t>r</a:t>
            </a:r>
            <a:r>
              <a:rPr lang="en-US" sz="2000" baseline="-25000" dirty="0" smtClean="0"/>
              <a:t>D</a:t>
            </a:r>
            <a:r>
              <a:rPr lang="en-US" sz="2000" baseline="30000" dirty="0" smtClean="0"/>
              <a:t>2</a:t>
            </a:r>
          </a:p>
          <a:p>
            <a:r>
              <a:rPr lang="en-US" sz="2400" dirty="0" smtClean="0"/>
              <a:t>Precision of the parameterization ~2%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510263" y="2535270"/>
            <a:ext cx="1434774" cy="4616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 </a:t>
            </a:r>
            <a:r>
              <a:rPr lang="de-DE" sz="2400" dirty="0" smtClean="0">
                <a:latin typeface="Symbol" charset="2"/>
                <a:cs typeface="Symbol" charset="2"/>
              </a:rPr>
              <a:t>®</a:t>
            </a:r>
            <a:r>
              <a:rPr lang="de-DE" sz="2400" dirty="0" smtClean="0"/>
              <a:t> </a:t>
            </a:r>
            <a:r>
              <a:rPr lang="de-DE" sz="2400" dirty="0" err="1" smtClean="0"/>
              <a:t>D*l</a:t>
            </a:r>
            <a:r>
              <a:rPr lang="de-DE" sz="2400" dirty="0" err="1" smtClean="0">
                <a:latin typeface="Symbol" charset="2"/>
                <a:cs typeface="Symbol" charset="2"/>
              </a:rPr>
              <a:t>n</a:t>
            </a:r>
            <a:endParaRPr lang="de-DE" sz="2400" dirty="0">
              <a:latin typeface="Symbol" charset="2"/>
              <a:cs typeface="Symbol" charset="2"/>
            </a:endParaRPr>
          </a:p>
        </p:txBody>
      </p:sp>
      <p:pic>
        <p:nvPicPr>
          <p:cNvPr id="9" name="Bild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4064" y="2502319"/>
            <a:ext cx="5872163" cy="650081"/>
          </a:xfrm>
          <a:prstGeom prst="rect">
            <a:avLst/>
          </a:prstGeom>
        </p:spPr>
      </p:pic>
      <p:pic>
        <p:nvPicPr>
          <p:cNvPr id="10" name="Bild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4064" y="1400216"/>
            <a:ext cx="3900488" cy="87153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>
            <a:off x="510263" y="3642440"/>
            <a:ext cx="1434774" cy="4616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 </a:t>
            </a:r>
            <a:r>
              <a:rPr lang="de-DE" sz="2400" dirty="0" smtClean="0">
                <a:latin typeface="Symbol" charset="2"/>
                <a:cs typeface="Symbol" charset="2"/>
              </a:rPr>
              <a:t>®</a:t>
            </a:r>
            <a:r>
              <a:rPr lang="de-DE" sz="2400" dirty="0" smtClean="0"/>
              <a:t> </a:t>
            </a:r>
            <a:r>
              <a:rPr lang="de-DE" sz="2400" dirty="0" err="1" smtClean="0"/>
              <a:t>Dl</a:t>
            </a:r>
            <a:r>
              <a:rPr lang="de-DE" sz="2400" dirty="0" err="1" smtClean="0">
                <a:latin typeface="Symbol" charset="2"/>
                <a:cs typeface="Symbol" charset="2"/>
              </a:rPr>
              <a:t>n</a:t>
            </a:r>
            <a:endParaRPr lang="de-DE" sz="2400" dirty="0">
              <a:latin typeface="Symbol" charset="2"/>
              <a:cs typeface="Symbol" charset="2"/>
            </a:endParaRPr>
          </a:p>
        </p:txBody>
      </p:sp>
      <p:pic>
        <p:nvPicPr>
          <p:cNvPr id="12" name="Bild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90800" y="3642440"/>
            <a:ext cx="5336381" cy="607219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7078227" y="2550760"/>
            <a:ext cx="817978" cy="617130"/>
          </a:xfrm>
          <a:prstGeom prst="ellipse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557480" y="3653545"/>
            <a:ext cx="817978" cy="617130"/>
          </a:xfrm>
          <a:prstGeom prst="ellipse">
            <a:avLst/>
          </a:prstGeom>
          <a:noFill/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Outline of the measurement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712788" indent="-712788">
              <a:buFont typeface="+mj-ea"/>
              <a:buAutoNum type="circleNumDbPlain"/>
            </a:pPr>
            <a:r>
              <a:rPr lang="en-US" dirty="0" smtClean="0"/>
              <a:t>Experiments measure the 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D(*)</a:t>
            </a:r>
            <a:r>
              <a:rPr lang="en-US" dirty="0" err="1" smtClean="0"/>
              <a:t>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decay width in bins of w</a:t>
            </a:r>
            <a:endParaRPr lang="en-US" baseline="-25000" dirty="0" smtClean="0"/>
          </a:p>
          <a:p>
            <a:pPr marL="712788" indent="-712788">
              <a:buFont typeface="+mj-ea"/>
              <a:buAutoNum type="circleNumDbPlain"/>
            </a:pPr>
            <a:r>
              <a:rPr lang="en-US" dirty="0" smtClean="0"/>
              <a:t>Fitting with the theoretical expressions yields F(1)|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|, </a:t>
            </a:r>
            <a:r>
              <a:rPr lang="en-US" dirty="0" err="1" smtClean="0">
                <a:latin typeface="Symbol" charset="2"/>
                <a:cs typeface="Symbol" charset="2"/>
              </a:rPr>
              <a:t>r</a:t>
            </a:r>
            <a:r>
              <a:rPr lang="en-US" baseline="-25000" dirty="0" err="1" smtClean="0"/>
              <a:t>D</a:t>
            </a:r>
            <a:r>
              <a:rPr lang="en-US" baseline="-25000" dirty="0" smtClean="0"/>
              <a:t>*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2"/>
                </a:solidFill>
              </a:rPr>
              <a:t>(D*</a:t>
            </a:r>
            <a:r>
              <a:rPr lang="en-US" dirty="0" err="1" smtClean="0">
                <a:solidFill>
                  <a:schemeClr val="tx2"/>
                </a:solidFill>
              </a:rPr>
              <a:t>l</a:t>
            </a:r>
            <a:r>
              <a:rPr lang="en-US" dirty="0" err="1" smtClean="0">
                <a:solidFill>
                  <a:schemeClr val="tx2"/>
                </a:solidFill>
                <a:latin typeface="Symbol" charset="2"/>
                <a:cs typeface="Symbol" charset="2"/>
              </a:rPr>
              <a:t>n</a:t>
            </a:r>
            <a:r>
              <a:rPr lang="en-US" dirty="0" smtClean="0">
                <a:solidFill>
                  <a:schemeClr val="tx2"/>
                </a:solidFill>
              </a:rPr>
              <a:t>)</a:t>
            </a:r>
            <a:r>
              <a:rPr lang="en-US" dirty="0" smtClean="0"/>
              <a:t> or</a:t>
            </a:r>
            <a:br>
              <a:rPr lang="en-US" dirty="0" smtClean="0"/>
            </a:br>
            <a:r>
              <a:rPr lang="en-US" dirty="0" smtClean="0"/>
              <a:t>G(1)|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|, </a:t>
            </a:r>
            <a:r>
              <a:rPr lang="en-US" dirty="0" smtClean="0">
                <a:latin typeface="Symbol" charset="2"/>
                <a:cs typeface="Symbol" charset="2"/>
              </a:rPr>
              <a:t>r</a:t>
            </a:r>
            <a:r>
              <a:rPr lang="en-US" baseline="-25000" dirty="0" smtClean="0"/>
              <a:t>D</a:t>
            </a:r>
            <a:r>
              <a:rPr lang="en-US" baseline="30000" dirty="0" smtClean="0"/>
              <a:t>2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1F497D"/>
                </a:solidFill>
              </a:rPr>
              <a:t>(</a:t>
            </a:r>
            <a:r>
              <a:rPr lang="en-US" dirty="0" err="1" smtClean="0">
                <a:solidFill>
                  <a:srgbClr val="1F497D"/>
                </a:solidFill>
              </a:rPr>
              <a:t>Dl</a:t>
            </a:r>
            <a:r>
              <a:rPr lang="en-US" dirty="0" err="1" smtClean="0">
                <a:solidFill>
                  <a:srgbClr val="1F497D"/>
                </a:solidFill>
                <a:latin typeface="Symbol" charset="2"/>
                <a:cs typeface="Symbol" charset="2"/>
              </a:rPr>
              <a:t>n</a:t>
            </a:r>
            <a:r>
              <a:rPr lang="en-US" dirty="0" smtClean="0">
                <a:solidFill>
                  <a:srgbClr val="1F497D"/>
                </a:solidFill>
              </a:rPr>
              <a:t>)</a:t>
            </a:r>
          </a:p>
          <a:p>
            <a:pPr marL="712788" indent="-712788">
              <a:buFont typeface="+mj-ea"/>
              <a:buAutoNum type="circleNumDbPlain"/>
            </a:pPr>
            <a:r>
              <a:rPr lang="en-US" dirty="0" smtClean="0">
                <a:solidFill>
                  <a:schemeClr val="tx2"/>
                </a:solidFill>
              </a:rPr>
              <a:t>Lattice QCD </a:t>
            </a:r>
            <a:r>
              <a:rPr lang="en-US" dirty="0" smtClean="0"/>
              <a:t>or </a:t>
            </a:r>
            <a:r>
              <a:rPr lang="en-US" dirty="0" smtClean="0">
                <a:solidFill>
                  <a:srgbClr val="1F497D"/>
                </a:solidFill>
              </a:rPr>
              <a:t>heavy </a:t>
            </a:r>
            <a:r>
              <a:rPr lang="en-US" dirty="0" err="1" smtClean="0">
                <a:solidFill>
                  <a:srgbClr val="1F497D"/>
                </a:solidFill>
              </a:rPr>
              <a:t>flavour</a:t>
            </a:r>
            <a:r>
              <a:rPr lang="en-US" dirty="0" smtClean="0">
                <a:solidFill>
                  <a:srgbClr val="1F497D"/>
                </a:solidFill>
              </a:rPr>
              <a:t> sum rule</a:t>
            </a:r>
            <a:r>
              <a:rPr lang="en-US" dirty="0" smtClean="0"/>
              <a:t> predict the form factor normalization at</a:t>
            </a:r>
            <a:br>
              <a:rPr lang="en-US" dirty="0" smtClean="0"/>
            </a:br>
            <a:r>
              <a:rPr lang="en-US" dirty="0" smtClean="0"/>
              <a:t>w = 1 (“zero recoil”), F(1) and G(1)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determination of 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</a:t>
            </a:r>
            <a:br>
              <a:rPr lang="en-US" dirty="0" smtClean="0"/>
            </a:br>
            <a:r>
              <a:rPr lang="en-US" sz="2400" dirty="0" smtClean="0">
                <a:solidFill>
                  <a:schemeClr val="accent2"/>
                </a:solidFill>
              </a:rPr>
              <a:t>[</a:t>
            </a:r>
            <a:r>
              <a:rPr lang="en-US" sz="2400" dirty="0" err="1" smtClean="0">
                <a:solidFill>
                  <a:schemeClr val="accent2"/>
                </a:solidFill>
              </a:rPr>
              <a:t>PoS</a:t>
            </a:r>
            <a:r>
              <a:rPr lang="en-US" sz="2400" dirty="0" smtClean="0">
                <a:solidFill>
                  <a:schemeClr val="accent2"/>
                </a:solidFill>
              </a:rPr>
              <a:t> LATTICE2010, 311 (2010); PRD81, 113002 (2010); NPPS 140, 461-463 (2005); PLB585, 253-262 (2004)]</a:t>
            </a:r>
            <a:endParaRPr lang="en-US" sz="2400" dirty="0">
              <a:solidFill>
                <a:schemeClr val="accent2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60552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B</a:t>
            </a:r>
            <a:r>
              <a:rPr lang="de-DE" baseline="30000" dirty="0" smtClean="0"/>
              <a:t>0</a:t>
            </a:r>
            <a:r>
              <a:rPr lang="de-DE" dirty="0" smtClean="0"/>
              <a:t> </a:t>
            </a:r>
            <a:r>
              <a:rPr lang="de-DE" dirty="0" smtClean="0">
                <a:latin typeface="Symbol" charset="2"/>
                <a:cs typeface="Symbol" charset="2"/>
              </a:rPr>
              <a:t>®</a:t>
            </a:r>
            <a:r>
              <a:rPr lang="de-DE" dirty="0" smtClean="0"/>
              <a:t> </a:t>
            </a:r>
            <a:r>
              <a:rPr lang="de-DE" dirty="0" smtClean="0">
                <a:cs typeface="Symbol" charset="2"/>
              </a:rPr>
              <a:t>D</a:t>
            </a:r>
            <a:r>
              <a:rPr lang="de-DE" baseline="30000" dirty="0" smtClean="0">
                <a:cs typeface="Symbol" charset="2"/>
              </a:rPr>
              <a:t>*</a:t>
            </a:r>
            <a:r>
              <a:rPr lang="de-DE" baseline="30000" dirty="0" smtClean="0">
                <a:latin typeface="Symbol" charset="2"/>
                <a:cs typeface="Symbol" charset="2"/>
              </a:rPr>
              <a:t>-</a:t>
            </a:r>
            <a:r>
              <a:rPr lang="de-DE" dirty="0" err="1" smtClean="0"/>
              <a:t>l</a:t>
            </a:r>
            <a:r>
              <a:rPr lang="de-DE" baseline="30000" dirty="0" err="1" smtClean="0"/>
              <a:t>+</a:t>
            </a:r>
            <a:r>
              <a:rPr lang="de-DE" dirty="0" err="1" smtClean="0">
                <a:latin typeface="Symbol" charset="2"/>
                <a:cs typeface="Symbol" charset="2"/>
              </a:rPr>
              <a:t>n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Belle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863376" y="1317205"/>
            <a:ext cx="3823423" cy="3110355"/>
          </a:xfrm>
        </p:spPr>
        <p:txBody>
          <a:bodyPr>
            <a:normAutofit lnSpcReduction="10000"/>
          </a:bodyPr>
          <a:lstStyle/>
          <a:p>
            <a:r>
              <a:rPr lang="en-US" sz="2200" dirty="0" smtClean="0">
                <a:solidFill>
                  <a:srgbClr val="1F497D"/>
                </a:solidFill>
              </a:rPr>
              <a:t>711/fb </a:t>
            </a:r>
            <a:r>
              <a:rPr lang="en-US" sz="2200" dirty="0" smtClean="0"/>
              <a:t>of Belle Y(4S) data</a:t>
            </a:r>
          </a:p>
          <a:p>
            <a:r>
              <a:rPr lang="en-US" sz="2200" dirty="0" smtClean="0"/>
              <a:t>About 120,000 reconstructed B</a:t>
            </a:r>
            <a:r>
              <a:rPr lang="en-US" sz="2200" baseline="30000" dirty="0" smtClean="0"/>
              <a:t>0</a:t>
            </a:r>
            <a:r>
              <a:rPr lang="en-US" sz="2200" dirty="0" smtClean="0"/>
              <a:t> </a:t>
            </a:r>
            <a:r>
              <a:rPr lang="en-US" sz="2200" dirty="0" smtClean="0">
                <a:latin typeface="Symbol" charset="2"/>
                <a:cs typeface="Symbol" charset="2"/>
              </a:rPr>
              <a:t>®</a:t>
            </a:r>
            <a:r>
              <a:rPr lang="en-US" sz="2200" dirty="0" smtClean="0"/>
              <a:t> D</a:t>
            </a:r>
            <a:r>
              <a:rPr lang="en-US" sz="2200" baseline="30000" dirty="0" smtClean="0"/>
              <a:t>*-</a:t>
            </a:r>
            <a:r>
              <a:rPr lang="en-US" sz="2200" dirty="0" err="1" smtClean="0"/>
              <a:t>l</a:t>
            </a:r>
            <a:r>
              <a:rPr lang="en-US" sz="2200" baseline="30000" dirty="0" err="1" smtClean="0"/>
              <a:t>+</a:t>
            </a:r>
            <a:r>
              <a:rPr lang="en-US" sz="2200" dirty="0" err="1" smtClean="0">
                <a:latin typeface="Symbol" charset="2"/>
                <a:cs typeface="Symbol" charset="2"/>
              </a:rPr>
              <a:t>n</a:t>
            </a:r>
            <a:r>
              <a:rPr lang="en-US" sz="2200" dirty="0" smtClean="0"/>
              <a:t> decays</a:t>
            </a:r>
          </a:p>
          <a:p>
            <a:r>
              <a:rPr lang="en-US" sz="2200" dirty="0" smtClean="0"/>
              <a:t>Fit in 40 bins of w, </a:t>
            </a:r>
            <a:r>
              <a:rPr lang="en-US" sz="2200" dirty="0" err="1" smtClean="0"/>
              <a:t>cos</a:t>
            </a:r>
            <a:r>
              <a:rPr lang="en-US" sz="2200" dirty="0" smtClean="0"/>
              <a:t> </a:t>
            </a:r>
            <a:r>
              <a:rPr lang="en-US" sz="2200" dirty="0" err="1">
                <a:latin typeface="Symbol" charset="2"/>
                <a:cs typeface="Symbol" charset="2"/>
              </a:rPr>
              <a:t>q</a:t>
            </a:r>
            <a:r>
              <a:rPr lang="en-US" sz="2200" baseline="-25000" dirty="0" err="1" smtClean="0"/>
              <a:t>l</a:t>
            </a:r>
            <a:r>
              <a:rPr lang="en-US" sz="2200" dirty="0" smtClean="0"/>
              <a:t>, </a:t>
            </a:r>
            <a:r>
              <a:rPr lang="en-US" sz="2200" dirty="0" err="1">
                <a:latin typeface="Symbol" charset="2"/>
                <a:cs typeface="Symbol" charset="2"/>
              </a:rPr>
              <a:t>q</a:t>
            </a:r>
            <a:r>
              <a:rPr lang="en-US" sz="2200" baseline="-25000" dirty="0" err="1" smtClean="0"/>
              <a:t>V</a:t>
            </a:r>
            <a:r>
              <a:rPr lang="en-US" sz="2200" dirty="0" smtClean="0"/>
              <a:t> and </a:t>
            </a:r>
            <a:r>
              <a:rPr lang="en-US" sz="2200" dirty="0" smtClean="0">
                <a:latin typeface="Symbol" charset="2"/>
                <a:cs typeface="Symbol" charset="2"/>
              </a:rPr>
              <a:t>c</a:t>
            </a:r>
            <a:r>
              <a:rPr lang="en-US" sz="2200" dirty="0" smtClean="0"/>
              <a:t> to obtain HQET F.F. parameters</a:t>
            </a:r>
          </a:p>
          <a:p>
            <a:r>
              <a:rPr lang="en-US" sz="2200" dirty="0" smtClean="0"/>
              <a:t>Dominant experimental systematics: tracking</a:t>
            </a:r>
            <a:endParaRPr lang="en-US" sz="22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4417737" y="381731"/>
            <a:ext cx="42690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[W. </a:t>
            </a:r>
            <a:r>
              <a:rPr lang="en-US" sz="2000" dirty="0" err="1" smtClean="0">
                <a:solidFill>
                  <a:srgbClr val="FF0000"/>
                </a:solidFill>
              </a:rPr>
              <a:t>Dungel</a:t>
            </a:r>
            <a:r>
              <a:rPr lang="en-US" sz="2000" dirty="0" smtClean="0">
                <a:solidFill>
                  <a:srgbClr val="FF0000"/>
                </a:solidFill>
              </a:rPr>
              <a:t>, CS, PRD 82, 112007 (2010)]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17" y="1536726"/>
            <a:ext cx="4369311" cy="467252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3375" y="4573866"/>
            <a:ext cx="4036743" cy="1667350"/>
          </a:xfrm>
          <a:prstGeom prst="rect">
            <a:avLst/>
          </a:prstGeom>
          <a:ln w="25400">
            <a:solidFill>
              <a:schemeClr val="tx2"/>
            </a:solidFill>
          </a:ln>
        </p:spPr>
      </p:pic>
      <p:pic>
        <p:nvPicPr>
          <p:cNvPr id="8" name="Picture 22" descr="B-log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47828" y="764908"/>
            <a:ext cx="838588" cy="648000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99549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 </a:t>
            </a:r>
            <a:r>
              <a:rPr lang="en-US" dirty="0" smtClean="0">
                <a:latin typeface="Symbol" charset="2"/>
                <a:cs typeface="Symbol" charset="2"/>
              </a:rPr>
              <a:t>®</a:t>
            </a:r>
            <a:r>
              <a:rPr lang="en-US" dirty="0" smtClean="0"/>
              <a:t> </a:t>
            </a:r>
            <a:r>
              <a:rPr lang="en-US" dirty="0" err="1" smtClean="0"/>
              <a:t>Dl</a:t>
            </a:r>
            <a:r>
              <a:rPr lang="en-US" dirty="0" err="1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 at </a:t>
            </a:r>
            <a:r>
              <a:rPr lang="en-US" dirty="0" err="1" smtClean="0"/>
              <a:t>BaBar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38806"/>
            <a:ext cx="3828089" cy="4371809"/>
          </a:xfrm>
        </p:spPr>
        <p:txBody>
          <a:bodyPr>
            <a:noAutofit/>
          </a:bodyPr>
          <a:lstStyle/>
          <a:p>
            <a:r>
              <a:rPr lang="en-US" sz="2600" dirty="0" smtClean="0">
                <a:solidFill>
                  <a:srgbClr val="1F497D"/>
                </a:solidFill>
              </a:rPr>
              <a:t>417/</a:t>
            </a:r>
            <a:r>
              <a:rPr lang="en-US" sz="2600" dirty="0" err="1" smtClean="0">
                <a:solidFill>
                  <a:srgbClr val="1F497D"/>
                </a:solidFill>
              </a:rPr>
              <a:t>fb</a:t>
            </a:r>
            <a:r>
              <a:rPr lang="en-US" sz="2600" dirty="0" smtClean="0">
                <a:solidFill>
                  <a:srgbClr val="1F497D"/>
                </a:solidFill>
              </a:rPr>
              <a:t> </a:t>
            </a:r>
            <a:r>
              <a:rPr lang="en-US" sz="2600" dirty="0" smtClean="0"/>
              <a:t>of Y(4S) data</a:t>
            </a:r>
          </a:p>
          <a:p>
            <a:r>
              <a:rPr lang="en-US" sz="2600" dirty="0" err="1" smtClean="0">
                <a:solidFill>
                  <a:srgbClr val="1F497D"/>
                </a:solidFill>
              </a:rPr>
              <a:t>Hadronic</a:t>
            </a:r>
            <a:r>
              <a:rPr lang="en-US" sz="2600" dirty="0" smtClean="0">
                <a:solidFill>
                  <a:srgbClr val="1F497D"/>
                </a:solidFill>
              </a:rPr>
              <a:t> tagging </a:t>
            </a:r>
            <a:r>
              <a:rPr lang="en-US" sz="2600" dirty="0" smtClean="0"/>
              <a:t>(efficiency: 0.5%) to reduce backgrounds and improve w resolution</a:t>
            </a:r>
          </a:p>
          <a:p>
            <a:r>
              <a:rPr lang="en-US" sz="2600" dirty="0" smtClean="0"/>
              <a:t>D’s reconstructed in </a:t>
            </a:r>
            <a:r>
              <a:rPr lang="en-US" sz="2600" dirty="0" smtClean="0">
                <a:solidFill>
                  <a:srgbClr val="1F497D"/>
                </a:solidFill>
              </a:rPr>
              <a:t>16</a:t>
            </a:r>
            <a:r>
              <a:rPr lang="en-US" sz="2600" dirty="0" smtClean="0"/>
              <a:t> different modes</a:t>
            </a:r>
          </a:p>
          <a:p>
            <a:r>
              <a:rPr lang="en-US" sz="2600" dirty="0" smtClean="0">
                <a:solidFill>
                  <a:srgbClr val="1F497D"/>
                </a:solidFill>
              </a:rPr>
              <a:t>2147 +/- 69 </a:t>
            </a:r>
            <a:r>
              <a:rPr lang="en-US" sz="2600" dirty="0" smtClean="0"/>
              <a:t>B</a:t>
            </a:r>
            <a:r>
              <a:rPr lang="en-US" sz="2600" baseline="30000" dirty="0" smtClean="0"/>
              <a:t>+</a:t>
            </a:r>
            <a:r>
              <a:rPr lang="en-US" sz="2600" dirty="0" smtClean="0"/>
              <a:t> </a:t>
            </a:r>
            <a:r>
              <a:rPr lang="en-US" sz="2600" dirty="0" smtClean="0">
                <a:latin typeface="Symbol" charset="2"/>
                <a:cs typeface="Symbol" charset="2"/>
              </a:rPr>
              <a:t>®</a:t>
            </a:r>
            <a:r>
              <a:rPr lang="en-US" sz="2600" dirty="0" smtClean="0"/>
              <a:t> D</a:t>
            </a:r>
            <a:r>
              <a:rPr lang="en-US" sz="2600" baseline="30000" dirty="0" smtClean="0"/>
              <a:t>0</a:t>
            </a:r>
            <a:r>
              <a:rPr lang="en-US" sz="2600" dirty="0" smtClean="0"/>
              <a:t>l</a:t>
            </a:r>
            <a:r>
              <a:rPr lang="en-US" sz="2600" baseline="30000" dirty="0" smtClean="0"/>
              <a:t>+</a:t>
            </a:r>
            <a:r>
              <a:rPr lang="en-US" sz="2600" dirty="0" smtClean="0">
                <a:latin typeface="Symbol" charset="2"/>
                <a:cs typeface="Symbol" charset="2"/>
              </a:rPr>
              <a:t>n</a:t>
            </a:r>
            <a:r>
              <a:rPr lang="en-US" sz="2600" dirty="0" smtClean="0"/>
              <a:t>,</a:t>
            </a:r>
            <a:br>
              <a:rPr lang="en-US" sz="2600" dirty="0" smtClean="0"/>
            </a:br>
            <a:r>
              <a:rPr lang="en-US" sz="2600" dirty="0" smtClean="0">
                <a:solidFill>
                  <a:srgbClr val="1F497D"/>
                </a:solidFill>
              </a:rPr>
              <a:t>1108 +/- 45 </a:t>
            </a:r>
            <a:r>
              <a:rPr lang="en-US" sz="2600" dirty="0" smtClean="0"/>
              <a:t>B</a:t>
            </a:r>
            <a:r>
              <a:rPr lang="en-US" sz="2600" baseline="30000" dirty="0" smtClean="0"/>
              <a:t>0</a:t>
            </a:r>
            <a:r>
              <a:rPr lang="en-US" sz="2600" dirty="0" smtClean="0"/>
              <a:t> </a:t>
            </a:r>
            <a:r>
              <a:rPr lang="en-US" sz="2600" dirty="0" smtClean="0">
                <a:latin typeface="Symbol" charset="2"/>
                <a:cs typeface="Symbol" charset="2"/>
              </a:rPr>
              <a:t>®</a:t>
            </a:r>
            <a:r>
              <a:rPr lang="en-US" sz="2600" dirty="0" smtClean="0"/>
              <a:t> </a:t>
            </a:r>
            <a:r>
              <a:rPr lang="en-US" sz="2600" dirty="0" err="1" smtClean="0"/>
              <a:t>D</a:t>
            </a:r>
            <a:r>
              <a:rPr lang="en-US" sz="2600" baseline="30000" dirty="0" err="1" smtClean="0"/>
              <a:t>-</a:t>
            </a:r>
            <a:r>
              <a:rPr lang="en-US" sz="2600" dirty="0" err="1" smtClean="0"/>
              <a:t>l</a:t>
            </a:r>
            <a:r>
              <a:rPr lang="en-US" sz="2600" baseline="30000" dirty="0" err="1" smtClean="0"/>
              <a:t>+</a:t>
            </a:r>
            <a:r>
              <a:rPr lang="en-US" sz="2600" dirty="0" err="1" smtClean="0">
                <a:latin typeface="Symbol" charset="2"/>
                <a:cs typeface="Symbol" charset="2"/>
              </a:rPr>
              <a:t>n</a:t>
            </a:r>
            <a:r>
              <a:rPr lang="en-US" sz="2600" dirty="0" smtClean="0"/>
              <a:t> decays reconstructed</a:t>
            </a:r>
          </a:p>
          <a:p>
            <a:endParaRPr lang="en-US" sz="2600" dirty="0" smtClean="0"/>
          </a:p>
          <a:p>
            <a:endParaRPr 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5" name="Textfeld 6"/>
          <p:cNvSpPr txBox="1"/>
          <p:nvPr/>
        </p:nvSpPr>
        <p:spPr>
          <a:xfrm>
            <a:off x="5808086" y="381730"/>
            <a:ext cx="287871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000" dirty="0" smtClean="0">
                <a:solidFill>
                  <a:srgbClr val="FF0000"/>
                </a:solidFill>
              </a:rPr>
              <a:t>[PRL 104, 011802 (2010)]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289" y="1332176"/>
            <a:ext cx="4535822" cy="45760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52" y="6111264"/>
            <a:ext cx="4277489" cy="30110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3595" y="6081129"/>
            <a:ext cx="2887433" cy="31978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809300" y="6001597"/>
            <a:ext cx="7594687" cy="504144"/>
          </a:xfrm>
          <a:prstGeom prst="rect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9408" y="5998268"/>
            <a:ext cx="500063" cy="69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78834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Recent measurements of F(1)|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|, G(1)|</a:t>
            </a:r>
            <a:r>
              <a:rPr lang="en-US" dirty="0" err="1" smtClean="0"/>
              <a:t>V</a:t>
            </a:r>
            <a:r>
              <a:rPr lang="en-US" baseline="-25000" dirty="0" err="1" smtClean="0"/>
              <a:t>cb</a:t>
            </a:r>
            <a:r>
              <a:rPr lang="en-US" dirty="0" smtClean="0"/>
              <a:t>|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602178"/>
            <a:ext cx="8229600" cy="8288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(Measurements rescaled to updated values of the lifetime and D branching fractions)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80556B-8668-8944-B12C-A275F28C2D28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348" y="1781806"/>
            <a:ext cx="7411983" cy="184093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996" y="4005886"/>
            <a:ext cx="7500950" cy="1596293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10263" y="1347920"/>
            <a:ext cx="1434774" cy="4616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 </a:t>
            </a:r>
            <a:r>
              <a:rPr lang="de-DE" sz="2400" dirty="0" smtClean="0">
                <a:latin typeface="Symbol" charset="2"/>
                <a:cs typeface="Symbol" charset="2"/>
              </a:rPr>
              <a:t>®</a:t>
            </a:r>
            <a:r>
              <a:rPr lang="de-DE" sz="2400" dirty="0" smtClean="0"/>
              <a:t> </a:t>
            </a:r>
            <a:r>
              <a:rPr lang="de-DE" sz="2400" dirty="0" err="1" smtClean="0"/>
              <a:t>D*l</a:t>
            </a:r>
            <a:r>
              <a:rPr lang="de-DE" sz="2400" dirty="0" err="1" smtClean="0">
                <a:latin typeface="Symbol" charset="2"/>
                <a:cs typeface="Symbol" charset="2"/>
              </a:rPr>
              <a:t>n</a:t>
            </a:r>
            <a:endParaRPr lang="de-DE" sz="2400" dirty="0">
              <a:latin typeface="Symbol" charset="2"/>
              <a:cs typeface="Symbol" charset="2"/>
            </a:endParaRPr>
          </a:p>
        </p:txBody>
      </p:sp>
      <p:sp>
        <p:nvSpPr>
          <p:cNvPr id="8" name="Textfeld 10"/>
          <p:cNvSpPr txBox="1"/>
          <p:nvPr/>
        </p:nvSpPr>
        <p:spPr>
          <a:xfrm>
            <a:off x="510263" y="3567744"/>
            <a:ext cx="1434774" cy="461665"/>
          </a:xfrm>
          <a:prstGeom prst="rect">
            <a:avLst/>
          </a:prstGeom>
          <a:noFill/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B </a:t>
            </a:r>
            <a:r>
              <a:rPr lang="de-DE" sz="2400" dirty="0" smtClean="0">
                <a:latin typeface="Symbol" charset="2"/>
                <a:cs typeface="Symbol" charset="2"/>
              </a:rPr>
              <a:t>®</a:t>
            </a:r>
            <a:r>
              <a:rPr lang="de-DE" sz="2400" dirty="0" smtClean="0"/>
              <a:t> </a:t>
            </a:r>
            <a:r>
              <a:rPr lang="de-DE" sz="2400" dirty="0" err="1" smtClean="0"/>
              <a:t>Dl</a:t>
            </a:r>
            <a:r>
              <a:rPr lang="de-DE" sz="2400" dirty="0" err="1" smtClean="0">
                <a:latin typeface="Symbol" charset="2"/>
                <a:cs typeface="Symbol" charset="2"/>
              </a:rPr>
              <a:t>n</a:t>
            </a:r>
            <a:endParaRPr lang="de-DE" sz="2400" dirty="0">
              <a:latin typeface="Symbol" charset="2"/>
              <a:cs typeface="Symbol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90065" y="1981200"/>
            <a:ext cx="474469" cy="1862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800100" y="3206750"/>
            <a:ext cx="7340231" cy="303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992530" y="4216400"/>
            <a:ext cx="474469" cy="1862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28348" y="5200650"/>
            <a:ext cx="7340231" cy="303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17486" y="2279510"/>
            <a:ext cx="540000" cy="0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88348" y="5013231"/>
            <a:ext cx="540000" cy="0"/>
          </a:xfrm>
          <a:prstGeom prst="straightConnector1">
            <a:avLst/>
          </a:prstGeom>
          <a:ln w="38100"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9029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1943</TotalTime>
  <Words>1639</Words>
  <Application>Microsoft Macintosh PowerPoint</Application>
  <PresentationFormat>On-screen Show (4:3)</PresentationFormat>
  <Paragraphs>269</Paragraphs>
  <Slides>33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Office-Design</vt:lpstr>
      <vt:lpstr>Semileptonic B decays with open charm</vt:lpstr>
      <vt:lpstr>Semileptonic B decays to charm…</vt:lpstr>
      <vt:lpstr>PowerPoint Presentation</vt:lpstr>
      <vt:lpstr>Exclusive decays</vt:lpstr>
      <vt:lpstr>|Vcb| from exclusive decays</vt:lpstr>
      <vt:lpstr>Outline of the measurement</vt:lpstr>
      <vt:lpstr>B0 ® D*-l+n at Belle</vt:lpstr>
      <vt:lpstr>B ® Dln at BaBar</vt:lpstr>
      <vt:lpstr>Recent measurements of F(1)|Vcb|, G(1)|Vcb|</vt:lpstr>
      <vt:lpstr>HFAG average</vt:lpstr>
      <vt:lpstr>Inclusive decays</vt:lpstr>
      <vt:lpstr>|Vcb| from inclusive decays</vt:lpstr>
      <vt:lpstr>Moments of the El and M2X spectrum</vt:lpstr>
      <vt:lpstr>BaBar hadronic moments</vt:lpstr>
      <vt:lpstr>Moment measurement</vt:lpstr>
      <vt:lpstr>Belle El and M2X moments</vt:lpstr>
      <vt:lpstr>Moment measurements available</vt:lpstr>
      <vt:lpstr>PowerPoint Presentation</vt:lpstr>
      <vt:lpstr>Global fit (kinetic scheme)</vt:lpstr>
      <vt:lpstr>B ® D**ln mystery</vt:lpstr>
      <vt:lpstr>B ® Ds(*)Kln at Belle</vt:lpstr>
      <vt:lpstr>B ® D(*)Xln at Belle</vt:lpstr>
      <vt:lpstr>B ® D(*)Xln at Belle (2)</vt:lpstr>
      <vt:lpstr>EXCLUSIVE VS. INCLUSIVE</vt:lpstr>
      <vt:lpstr>|Vcb|</vt:lpstr>
      <vt:lpstr>|Vcb|</vt:lpstr>
      <vt:lpstr>Summary</vt:lpstr>
      <vt:lpstr>backup</vt:lpstr>
      <vt:lpstr>PowerPoint Presentation</vt:lpstr>
      <vt:lpstr>PowerPoint Presentation</vt:lpstr>
      <vt:lpstr>Prospects for |Vcb| at Belle II</vt:lpstr>
      <vt:lpstr>New Belle hadronic tag</vt:lpstr>
      <vt:lpstr>Issues in |Vcb|</vt:lpstr>
    </vt:vector>
  </TitlesOfParts>
  <Company>Hephy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Semileptonic and leptonic B/Bs decays</dc:title>
  <dc:creator>Christoph Schwanda</dc:creator>
  <cp:lastModifiedBy>Christoph Schwanda</cp:lastModifiedBy>
  <cp:revision>116</cp:revision>
  <dcterms:created xsi:type="dcterms:W3CDTF">2013-03-10T23:10:28Z</dcterms:created>
  <dcterms:modified xsi:type="dcterms:W3CDTF">2014-05-28T01:33:34Z</dcterms:modified>
</cp:coreProperties>
</file>