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0" r:id="rId5"/>
    <p:sldMasterId id="2147483658" r:id="rId6"/>
  </p:sldMasterIdLst>
  <p:notesMasterIdLst>
    <p:notesMasterId r:id="rId16"/>
  </p:notesMasterIdLst>
  <p:sldIdLst>
    <p:sldId id="261" r:id="rId7"/>
    <p:sldId id="262" r:id="rId8"/>
    <p:sldId id="357" r:id="rId9"/>
    <p:sldId id="358" r:id="rId10"/>
    <p:sldId id="359" r:id="rId11"/>
    <p:sldId id="360" r:id="rId12"/>
    <p:sldId id="361" r:id="rId13"/>
    <p:sldId id="362" r:id="rId14"/>
    <p:sldId id="330" r:id="rId15"/>
  </p:sldIdLst>
  <p:sldSz cx="9144000" cy="6858000" type="screen4x3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e Gück" initials="AG" lastIdx="7" clrIdx="0"/>
  <p:cmAuthor id="1" name="michael kobel" initials="mjk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BE1B"/>
    <a:srgbClr val="C2C420"/>
    <a:srgbClr val="AFC4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Objects="1">
      <p:cViewPr>
        <p:scale>
          <a:sx n="81" d="100"/>
          <a:sy n="81" d="100"/>
        </p:scale>
        <p:origin x="-1158" y="-174"/>
      </p:cViewPr>
      <p:guideLst>
        <p:guide orient="horz" pos="391"/>
        <p:guide pos="12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D7936-4776-417F-A093-7B0B3DD7DF72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334F4-BBE0-466D-8A8D-8869AE82A8C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723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840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873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785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800"/>
          </a:xfrm>
        </p:spPr>
        <p:txBody>
          <a:bodyPr/>
          <a:lstStyle>
            <a:lvl1pPr>
              <a:tabLst/>
              <a:defRPr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867400" cy="1271865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13.07.2010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Bericht Projektleitung, Michael Kobel/Anne Glück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BBF70E1A-33EA-45EC-B329-3FEAEBE55B7B}" type="datetime1">
              <a:rPr lang="de-DE" smtClean="0"/>
              <a:pPr/>
              <a:t>04.12.2013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Bericht Projektleitung, Michael Kobel/Anne Glück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BC4-9272-4E91-A839-B9559FB3F9D1}" type="datetime1">
              <a:rPr lang="de-DE" smtClean="0"/>
              <a:pPr/>
              <a:t>04.12.2013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E813-4DF7-E641-A3E5-EC87BE211C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799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5867400" cy="3810000"/>
          </a:xfrm>
        </p:spPr>
        <p:txBody>
          <a:bodyPr/>
          <a:lstStyle>
            <a:lvl1pPr marL="0" indent="0" algn="l">
              <a:buNone/>
              <a:defRPr lang="de-DE" sz="2600" kern="1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4999" y="4406900"/>
            <a:ext cx="658971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4999" y="2906713"/>
            <a:ext cx="65897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2C42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41FF7BC4-9272-4E91-A839-B9559FB3F9D1}" type="datetime1">
              <a:rPr lang="de-DE" smtClean="0"/>
              <a:pPr/>
              <a:t>04.12.2013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Präsentationstitel, Autor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76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80BCE813-4DF7-E641-A3E5-EC87BE211C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13.07.2010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Bericht aus der Projektkoordination, Anne Glück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22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tadtxy@teilchenwelt.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hyperlink" Target="http://www.teilchenwelt.de/standort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129952"/>
            <a:ext cx="7239000" cy="1786880"/>
          </a:xfrm>
        </p:spPr>
        <p:txBody>
          <a:bodyPr>
            <a:normAutofit/>
          </a:bodyPr>
          <a:lstStyle/>
          <a:p>
            <a:pPr>
              <a:lnSpc>
                <a:spcPts val="3800"/>
              </a:lnSpc>
              <a:spcBef>
                <a:spcPts val="0"/>
              </a:spcBef>
            </a:pPr>
            <a:r>
              <a:rPr lang="de-DE" dirty="0" smtClean="0"/>
              <a:t>Netzwerk Teilchenwelt</a:t>
            </a:r>
            <a:br>
              <a:rPr lang="de-DE" dirty="0" smtClean="0"/>
            </a:br>
            <a:r>
              <a:rPr lang="de-DE" sz="2400" dirty="0" smtClean="0"/>
              <a:t>Mit </a:t>
            </a:r>
            <a:r>
              <a:rPr lang="de-DE" sz="2400" dirty="0"/>
              <a:t>freundlicher Unterstützung </a:t>
            </a:r>
            <a:r>
              <a:rPr lang="de-DE" sz="2400" dirty="0" smtClean="0"/>
              <a:t>der</a:t>
            </a:r>
            <a:endParaRPr lang="de-DE" sz="2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412776"/>
            <a:ext cx="6555432" cy="2592288"/>
          </a:xfrm>
        </p:spPr>
        <p:txBody>
          <a:bodyPr>
            <a:normAutofit/>
          </a:bodyPr>
          <a:lstStyle/>
          <a:p>
            <a:pPr algn="ctr"/>
            <a:r>
              <a:rPr lang="de-DE" b="1" dirty="0" smtClean="0"/>
              <a:t>3. Workshop zur Vermittlung von Teilchenphysik</a:t>
            </a:r>
          </a:p>
          <a:p>
            <a:pPr algn="ctr"/>
            <a:r>
              <a:rPr lang="de-DE" dirty="0" smtClean="0"/>
              <a:t>4.-6.12.2013</a:t>
            </a:r>
          </a:p>
          <a:p>
            <a:r>
              <a:rPr lang="de-DE" dirty="0" smtClean="0"/>
              <a:t>	</a:t>
            </a:r>
          </a:p>
          <a:p>
            <a:pPr algn="ctr"/>
            <a:r>
              <a:rPr lang="de-DE" b="1" dirty="0" smtClean="0"/>
              <a:t>4.12. 14:30 Begrüßung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DF6C-19BD-4C8D-9F03-EE3F1A2FDF6F}" type="datetime1">
              <a:rPr lang="de-DE" smtClean="0"/>
              <a:pPr/>
              <a:t>04.12.2013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Begrüßung, Michael Rockstroh</a:t>
            </a:r>
            <a:endParaRPr lang="de-DE" dirty="0"/>
          </a:p>
        </p:txBody>
      </p:sp>
      <p:pic>
        <p:nvPicPr>
          <p:cNvPr id="6" name="Grafik 5" descr="logo_TU_blau_2126x6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4048" y="6193100"/>
            <a:ext cx="1800200" cy="528375"/>
          </a:xfrm>
          <a:prstGeom prst="rect">
            <a:avLst/>
          </a:prstGeom>
        </p:spPr>
      </p:pic>
      <p:pic>
        <p:nvPicPr>
          <p:cNvPr id="1026" name="Picture 2" descr="http://t0.gstatic.com/images?q=tbn:ANd9GcRKM_VzOoUg0NZmDHYuj14mDFZU3-jh7TUcajp4dwX_9zZ4iyzgr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691" y="0"/>
            <a:ext cx="1718637" cy="144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Ablauf: Mittwoch, 4.12.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523999"/>
            <a:ext cx="7131496" cy="5217369"/>
          </a:xfrm>
        </p:spPr>
        <p:txBody>
          <a:bodyPr>
            <a:normAutofit fontScale="92500" lnSpcReduction="10000"/>
          </a:bodyPr>
          <a:lstStyle/>
          <a:p>
            <a:r>
              <a:rPr lang="de-DE" sz="2800" dirty="0" smtClean="0">
                <a:solidFill>
                  <a:schemeClr val="tx2"/>
                </a:solidFill>
              </a:rPr>
              <a:t>14:30	Begrüßung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</a:rPr>
              <a:t>Vorstellungsrunde und Erwartungen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</a:rPr>
              <a:t>Intro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</a:rPr>
              <a:t>etwas mehr kennenlernen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</a:rPr>
              <a:t>Organisatorisches</a:t>
            </a:r>
          </a:p>
          <a:p>
            <a:r>
              <a:rPr lang="de-DE" sz="2800" dirty="0" smtClean="0">
                <a:solidFill>
                  <a:schemeClr val="tx2"/>
                </a:solidFill>
              </a:rPr>
              <a:t>15:30	Wissenschaft </a:t>
            </a:r>
            <a:r>
              <a:rPr lang="de-DE" sz="2800" dirty="0">
                <a:solidFill>
                  <a:schemeClr val="tx2"/>
                </a:solidFill>
              </a:rPr>
              <a:t>trifft Schule - Wie kommuniziere ich mit Schüler/innen? </a:t>
            </a:r>
            <a:r>
              <a:rPr lang="de-DE" sz="2800" dirty="0" smtClean="0">
                <a:solidFill>
                  <a:schemeClr val="tx2"/>
                </a:solidFill>
              </a:rPr>
              <a:t>(Dr</a:t>
            </a:r>
            <a:r>
              <a:rPr lang="de-DE" sz="2800" dirty="0">
                <a:solidFill>
                  <a:schemeClr val="tx2"/>
                </a:solidFill>
              </a:rPr>
              <a:t>. Christoph </a:t>
            </a:r>
            <a:r>
              <a:rPr lang="de-DE" sz="2800" dirty="0" err="1" smtClean="0">
                <a:solidFill>
                  <a:schemeClr val="tx2"/>
                </a:solidFill>
              </a:rPr>
              <a:t>Kulgemeyer</a:t>
            </a:r>
            <a:r>
              <a:rPr lang="de-DE" sz="2800" dirty="0" smtClean="0">
                <a:solidFill>
                  <a:schemeClr val="tx2"/>
                </a:solidFill>
              </a:rPr>
              <a:t>)</a:t>
            </a:r>
          </a:p>
          <a:p>
            <a:pPr>
              <a:spcBef>
                <a:spcPts val="1800"/>
              </a:spcBef>
            </a:pPr>
            <a:r>
              <a:rPr lang="de-DE" sz="2800" dirty="0" smtClean="0">
                <a:solidFill>
                  <a:schemeClr val="tx2"/>
                </a:solidFill>
              </a:rPr>
              <a:t>17:00	Pause</a:t>
            </a:r>
          </a:p>
          <a:p>
            <a:pPr>
              <a:spcBef>
                <a:spcPts val="1800"/>
              </a:spcBef>
            </a:pPr>
            <a:r>
              <a:rPr lang="de-DE" sz="2800" dirty="0">
                <a:solidFill>
                  <a:schemeClr val="tx2"/>
                </a:solidFill>
              </a:rPr>
              <a:t>17:30	Wissenschaft trifft Öffentlichkeit - Wozu Wissenschaftskommunikation? (</a:t>
            </a:r>
            <a:r>
              <a:rPr lang="de-DE" sz="2800" dirty="0" smtClean="0">
                <a:solidFill>
                  <a:schemeClr val="tx2"/>
                </a:solidFill>
              </a:rPr>
              <a:t>Ralf Krauter)</a:t>
            </a:r>
          </a:p>
          <a:p>
            <a:pPr>
              <a:spcBef>
                <a:spcPts val="1800"/>
              </a:spcBef>
            </a:pPr>
            <a:r>
              <a:rPr lang="de-DE" sz="2800" dirty="0" smtClean="0">
                <a:solidFill>
                  <a:schemeClr val="tx2"/>
                </a:solidFill>
              </a:rPr>
              <a:t>19:00	Abendbrot</a:t>
            </a:r>
          </a:p>
          <a:p>
            <a:pPr>
              <a:spcBef>
                <a:spcPts val="1800"/>
              </a:spcBef>
            </a:pPr>
            <a:r>
              <a:rPr lang="de-DE" sz="2800" dirty="0">
                <a:solidFill>
                  <a:schemeClr val="tx2"/>
                </a:solidFill>
              </a:rPr>
              <a:t>20:00	</a:t>
            </a:r>
            <a:r>
              <a:rPr lang="de-DE" sz="2800" dirty="0" smtClean="0">
                <a:solidFill>
                  <a:schemeClr val="tx2"/>
                </a:solidFill>
              </a:rPr>
              <a:t>Kaminabend</a:t>
            </a:r>
            <a:endParaRPr lang="de-DE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764704"/>
            <a:ext cx="3744416" cy="5472608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de-DE" sz="3000" b="1" dirty="0" smtClean="0"/>
              <a:t> Das Netzwerk = Ihr! </a:t>
            </a:r>
          </a:p>
          <a:p>
            <a:pPr marL="0" indent="0" algn="r">
              <a:buNone/>
            </a:pPr>
            <a:endParaRPr lang="de-DE" sz="1000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b="1" dirty="0" smtClean="0"/>
              <a:t>24 Institute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b="1" dirty="0" smtClean="0"/>
              <a:t>22 Standorte</a:t>
            </a:r>
          </a:p>
          <a:p>
            <a:pPr marL="0" indent="0" algn="r">
              <a:spcBef>
                <a:spcPts val="0"/>
              </a:spcBef>
              <a:buNone/>
            </a:pPr>
            <a:endParaRPr lang="de-DE" sz="1000" b="1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b="1" dirty="0" smtClean="0"/>
              <a:t>21 Standorte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b="1" dirty="0" smtClean="0"/>
              <a:t>Teilchenphysik-</a:t>
            </a:r>
            <a:r>
              <a:rPr lang="de-DE" sz="2000" b="1" dirty="0" err="1" smtClean="0"/>
              <a:t>Masterclasses</a:t>
            </a:r>
            <a:endParaRPr lang="de-DE" sz="2000" b="1" dirty="0" smtClean="0"/>
          </a:p>
          <a:p>
            <a:pPr marL="0" indent="0" algn="r">
              <a:spcBef>
                <a:spcPts val="0"/>
              </a:spcBef>
              <a:buNone/>
            </a:pPr>
            <a:endParaRPr lang="de-DE" sz="2000" b="1" dirty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b="1" dirty="0"/>
              <a:t>15 Standorte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b="1" dirty="0" smtClean="0"/>
              <a:t>Astroteilchen-Experimente</a:t>
            </a:r>
          </a:p>
          <a:p>
            <a:pPr marL="0" indent="0" algn="r">
              <a:spcBef>
                <a:spcPts val="0"/>
              </a:spcBef>
              <a:buNone/>
            </a:pPr>
            <a:endParaRPr lang="de-DE" sz="1000" b="1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b="1" dirty="0" smtClean="0"/>
              <a:t>11 Standorte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b="1" dirty="0" smtClean="0"/>
              <a:t>Fortbildungen für Lehrkräfte</a:t>
            </a:r>
          </a:p>
          <a:p>
            <a:pPr marL="0" indent="0" algn="r">
              <a:spcBef>
                <a:spcPts val="0"/>
              </a:spcBef>
              <a:buNone/>
            </a:pPr>
            <a:endParaRPr lang="de-DE" sz="1000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100" dirty="0"/>
              <a:t>19 Standorte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de-DE" sz="2100" dirty="0"/>
              <a:t>„International </a:t>
            </a:r>
            <a:r>
              <a:rPr lang="de-DE" sz="2100" dirty="0" err="1" smtClean="0"/>
              <a:t>Masterclasses</a:t>
            </a:r>
            <a:r>
              <a:rPr lang="de-DE" sz="2100" dirty="0" smtClean="0"/>
              <a:t>“</a:t>
            </a:r>
            <a:br>
              <a:rPr lang="de-DE" sz="2100" dirty="0" smtClean="0"/>
            </a:br>
            <a:r>
              <a:rPr lang="de-DE" sz="2100" dirty="0" smtClean="0"/>
              <a:t>(eigenes Projekt, aber synergetisch) </a:t>
            </a:r>
            <a:endParaRPr lang="de-DE" sz="2100" dirty="0"/>
          </a:p>
          <a:p>
            <a:pPr marL="0" indent="0" algn="r">
              <a:spcBef>
                <a:spcPts val="0"/>
              </a:spcBef>
              <a:buNone/>
            </a:pPr>
            <a:endParaRPr lang="de-DE" sz="3000" b="1" dirty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>
                <a:hlinkClick r:id="rId3"/>
              </a:rPr>
              <a:t>stadtxy@teilchenwelt.de</a:t>
            </a:r>
            <a:endParaRPr lang="de-DE" sz="2000" dirty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>
                <a:hlinkClick r:id="rId4"/>
              </a:rPr>
              <a:t>www.teilchenwelt.de/standorte</a:t>
            </a:r>
            <a:r>
              <a:rPr lang="de-DE" sz="2000" dirty="0" smtClean="0"/>
              <a:t> </a:t>
            </a:r>
            <a:endParaRPr lang="de-DE" sz="20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2" r="3572"/>
          <a:stretch/>
        </p:blipFill>
        <p:spPr>
          <a:xfrm>
            <a:off x="4524375" y="0"/>
            <a:ext cx="44672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1000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Win-Win-Win-Win</a:t>
            </a:r>
            <a:r>
              <a:rPr lang="de-DE" dirty="0" smtClean="0"/>
              <a:t>* Situation für alle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99592" y="1412776"/>
            <a:ext cx="6781800" cy="5445224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Jugendliche: </a:t>
            </a:r>
          </a:p>
          <a:p>
            <a:pPr lvl="1"/>
            <a:r>
              <a:rPr lang="de-DE" dirty="0" smtClean="0"/>
              <a:t>Faszination Forschung über eigene Messungen</a:t>
            </a:r>
          </a:p>
          <a:p>
            <a:pPr lvl="1"/>
            <a:r>
              <a:rPr lang="de-DE" dirty="0" smtClean="0"/>
              <a:t>Kontakte zu Unis und Forschern</a:t>
            </a:r>
          </a:p>
          <a:p>
            <a:pPr lvl="1"/>
            <a:r>
              <a:rPr lang="de-DE" dirty="0" smtClean="0"/>
              <a:t>Bundesweite Kontakte </a:t>
            </a:r>
            <a:br>
              <a:rPr lang="de-DE" dirty="0" smtClean="0"/>
            </a:br>
            <a:r>
              <a:rPr lang="de-DE" dirty="0" smtClean="0"/>
              <a:t>untereinander (</a:t>
            </a:r>
            <a:r>
              <a:rPr lang="de-DE" dirty="0" err="1" smtClean="0"/>
              <a:t>facebook</a:t>
            </a:r>
            <a:r>
              <a:rPr lang="de-DE" dirty="0" smtClean="0"/>
              <a:t>)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Lehrkräfte:</a:t>
            </a:r>
          </a:p>
          <a:p>
            <a:pPr lvl="1"/>
            <a:r>
              <a:rPr lang="de-DE" dirty="0" smtClean="0"/>
              <a:t>Eigene Weiterbildung</a:t>
            </a:r>
          </a:p>
          <a:p>
            <a:pPr lvl="1"/>
            <a:r>
              <a:rPr lang="de-DE" dirty="0" smtClean="0"/>
              <a:t>Austausch mit Kolleg/</a:t>
            </a:r>
            <a:r>
              <a:rPr lang="de-DE" dirty="0" err="1" smtClean="0"/>
              <a:t>inn</a:t>
            </a:r>
            <a:r>
              <a:rPr lang="de-DE" dirty="0" smtClean="0"/>
              <a:t>/en </a:t>
            </a:r>
            <a:br>
              <a:rPr lang="de-DE" dirty="0" smtClean="0"/>
            </a:br>
            <a:r>
              <a:rPr lang="de-DE" dirty="0" smtClean="0"/>
              <a:t>und Forschern</a:t>
            </a:r>
            <a:endParaRPr lang="de-DE" dirty="0"/>
          </a:p>
          <a:p>
            <a:pPr lvl="1"/>
            <a:r>
              <a:rPr lang="de-DE" dirty="0" smtClean="0"/>
              <a:t>Anregungen und </a:t>
            </a:r>
            <a:r>
              <a:rPr lang="de-DE" dirty="0"/>
              <a:t>M</a:t>
            </a:r>
            <a:r>
              <a:rPr lang="de-DE" dirty="0" smtClean="0"/>
              <a:t>aterialien </a:t>
            </a:r>
            <a:br>
              <a:rPr lang="de-DE" dirty="0" smtClean="0"/>
            </a:br>
            <a:r>
              <a:rPr lang="de-DE" dirty="0" smtClean="0"/>
              <a:t>für den eigenen Unterricht </a:t>
            </a:r>
            <a:endParaRPr lang="de-DE" dirty="0"/>
          </a:p>
          <a:p>
            <a:pPr marL="0" lvl="1" indent="0">
              <a:buNone/>
            </a:pPr>
            <a:r>
              <a:rPr lang="de-DE" sz="2200" dirty="0" smtClean="0"/>
              <a:t>* © Michael Kobel</a:t>
            </a:r>
          </a:p>
        </p:txBody>
      </p:sp>
      <p:pic>
        <p:nvPicPr>
          <p:cNvPr id="5" name="Grafik 4" descr="pic-lehrer-cosmic-vermitteln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8828" y="4750848"/>
            <a:ext cx="3157668" cy="1990520"/>
          </a:xfrm>
          <a:prstGeom prst="rect">
            <a:avLst/>
          </a:prstGeom>
        </p:spPr>
      </p:pic>
      <p:pic>
        <p:nvPicPr>
          <p:cNvPr id="6" name="Bildplatzhalter 6" descr="pic-gruppe-atlas-mura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878828" y="2482552"/>
            <a:ext cx="3157668" cy="202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5701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Win-Win-Win-Win</a:t>
            </a:r>
            <a:r>
              <a:rPr lang="de-DE" dirty="0" smtClean="0"/>
              <a:t> Situation für alle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99592" y="1412776"/>
            <a:ext cx="7787208" cy="5112568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Vermittler: </a:t>
            </a:r>
          </a:p>
          <a:p>
            <a:pPr lvl="1"/>
            <a:r>
              <a:rPr lang="de-DE" dirty="0" smtClean="0"/>
              <a:t>Erkennen gesellschaftliche Relevanz Ihrer </a:t>
            </a:r>
            <a:r>
              <a:rPr lang="de-DE" dirty="0"/>
              <a:t>A</a:t>
            </a:r>
            <a:r>
              <a:rPr lang="de-DE" dirty="0" smtClean="0"/>
              <a:t>rbeit </a:t>
            </a:r>
          </a:p>
          <a:p>
            <a:pPr lvl="1"/>
            <a:r>
              <a:rPr lang="de-DE" dirty="0" smtClean="0"/>
              <a:t>Soft </a:t>
            </a:r>
            <a:r>
              <a:rPr lang="de-DE" dirty="0" err="1" smtClean="0"/>
              <a:t>skills</a:t>
            </a:r>
            <a:r>
              <a:rPr lang="de-DE" dirty="0" smtClean="0"/>
              <a:t>:  </a:t>
            </a:r>
            <a:r>
              <a:rPr lang="de-DE" dirty="0" err="1" smtClean="0"/>
              <a:t>Wissenschaftkommunikation</a:t>
            </a:r>
            <a:r>
              <a:rPr lang="de-DE" dirty="0" smtClean="0"/>
              <a:t>, Didaktik </a:t>
            </a:r>
          </a:p>
          <a:p>
            <a:pPr lvl="1"/>
            <a:r>
              <a:rPr lang="de-DE" dirty="0" smtClean="0"/>
              <a:t>Blick über den Tellerrand</a:t>
            </a:r>
            <a:br>
              <a:rPr lang="de-DE" dirty="0" smtClean="0"/>
            </a:br>
            <a:r>
              <a:rPr lang="de-DE" dirty="0" smtClean="0"/>
              <a:t>(Teilchen&lt;-&gt;</a:t>
            </a:r>
            <a:r>
              <a:rPr lang="de-DE" dirty="0" err="1" smtClean="0"/>
              <a:t>Astro</a:t>
            </a:r>
            <a:r>
              <a:rPr lang="de-DE" dirty="0" smtClean="0"/>
              <a:t>, Theorie &lt;-&gt;</a:t>
            </a:r>
            <a:r>
              <a:rPr lang="de-DE" dirty="0" err="1" smtClean="0"/>
              <a:t>Exp</a:t>
            </a:r>
            <a:r>
              <a:rPr lang="de-DE" dirty="0" smtClean="0"/>
              <a:t>) 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Standorte:</a:t>
            </a:r>
          </a:p>
          <a:p>
            <a:pPr lvl="1"/>
            <a:r>
              <a:rPr lang="de-DE" dirty="0" smtClean="0"/>
              <a:t>Tragen eigene Forschung </a:t>
            </a:r>
            <a:br>
              <a:rPr lang="de-DE" dirty="0" smtClean="0"/>
            </a:br>
            <a:r>
              <a:rPr lang="de-DE" dirty="0" smtClean="0"/>
              <a:t>in Schulen und Öffentlichkeit</a:t>
            </a:r>
          </a:p>
          <a:p>
            <a:pPr lvl="1"/>
            <a:r>
              <a:rPr lang="de-DE" dirty="0" smtClean="0"/>
              <a:t>Langfristige Kontakte mit den</a:t>
            </a:r>
            <a:br>
              <a:rPr lang="de-DE" dirty="0" smtClean="0"/>
            </a:br>
            <a:r>
              <a:rPr lang="de-DE" dirty="0" smtClean="0"/>
              <a:t>besten zukünftigen Studierenden</a:t>
            </a:r>
          </a:p>
          <a:p>
            <a:pPr lvl="1"/>
            <a:r>
              <a:rPr lang="de-DE" dirty="0" smtClean="0"/>
              <a:t>Unterstützung bei Organisation, </a:t>
            </a:r>
            <a:br>
              <a:rPr lang="de-DE" dirty="0" smtClean="0"/>
            </a:br>
            <a:r>
              <a:rPr lang="de-DE" dirty="0" smtClean="0"/>
              <a:t>Material und sogar Personal</a:t>
            </a:r>
            <a:br>
              <a:rPr lang="de-DE" dirty="0" smtClean="0"/>
            </a:br>
            <a:r>
              <a:rPr lang="de-DE" dirty="0" smtClean="0"/>
              <a:t>(z.B</a:t>
            </a:r>
            <a:r>
              <a:rPr lang="de-DE" dirty="0"/>
              <a:t>.</a:t>
            </a:r>
            <a:r>
              <a:rPr lang="de-DE" dirty="0" smtClean="0"/>
              <a:t> in Qualifizierungsstufe) </a:t>
            </a:r>
            <a:endParaRPr lang="de-DE" dirty="0"/>
          </a:p>
        </p:txBody>
      </p:sp>
      <p:pic>
        <p:nvPicPr>
          <p:cNvPr id="7" name="Picture 6" descr="_DSC896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564904"/>
            <a:ext cx="2952824" cy="1966999"/>
          </a:xfrm>
          <a:prstGeom prst="rect">
            <a:avLst/>
          </a:prstGeom>
          <a:noFill/>
        </p:spPr>
      </p:pic>
      <p:pic>
        <p:nvPicPr>
          <p:cNvPr id="8" name="Picture 2" descr="_MG_72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6136" y="4663900"/>
            <a:ext cx="2952824" cy="20054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55813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 descr="pic-schueler-workshop-cernraetseln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05000" y="692696"/>
            <a:ext cx="6411416" cy="4114800"/>
          </a:xfrm>
        </p:spPr>
      </p:pic>
      <p:sp>
        <p:nvSpPr>
          <p:cNvPr id="3" name="TextBox 2"/>
          <p:cNvSpPr txBox="1"/>
          <p:nvPr/>
        </p:nvSpPr>
        <p:spPr>
          <a:xfrm rot="21120554">
            <a:off x="3823157" y="1748821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FFFF"/>
                </a:solidFill>
              </a:rPr>
              <a:t>Seit</a:t>
            </a:r>
            <a:r>
              <a:rPr lang="en-US" sz="2800" b="1" dirty="0" smtClean="0">
                <a:solidFill>
                  <a:srgbClr val="FFFFFF"/>
                </a:solidFill>
              </a:rPr>
              <a:t> 2013 </a:t>
            </a:r>
            <a:r>
              <a:rPr lang="en-US" sz="2800" b="1" dirty="0" err="1" smtClean="0">
                <a:solidFill>
                  <a:srgbClr val="FFFFFF"/>
                </a:solidFill>
              </a:rPr>
              <a:t>echte</a:t>
            </a:r>
            <a:r>
              <a:rPr lang="en-US" sz="2800" b="1" dirty="0" smtClean="0">
                <a:solidFill>
                  <a:srgbClr val="FFFFFF"/>
                </a:solidFill>
              </a:rPr>
              <a:t> </a:t>
            </a:r>
            <a:br>
              <a:rPr lang="en-US" sz="2800" b="1" dirty="0" smtClean="0">
                <a:solidFill>
                  <a:srgbClr val="FFFFFF"/>
                </a:solidFill>
              </a:rPr>
            </a:br>
            <a:r>
              <a:rPr lang="en-US" sz="2800" b="1" dirty="0" smtClean="0">
                <a:solidFill>
                  <a:srgbClr val="FFFFFF"/>
                </a:solidFill>
              </a:rPr>
              <a:t>Higgs-</a:t>
            </a:r>
            <a:r>
              <a:rPr lang="en-US" sz="2800" b="1" dirty="0" err="1" smtClean="0">
                <a:solidFill>
                  <a:srgbClr val="FFFFFF"/>
                </a:solidFill>
              </a:rPr>
              <a:t>Daten</a:t>
            </a:r>
            <a:r>
              <a:rPr lang="en-US" sz="2800" b="1" dirty="0" smtClean="0">
                <a:solidFill>
                  <a:srgbClr val="FFFFFF"/>
                </a:solidFill>
              </a:rPr>
              <a:t> in </a:t>
            </a:r>
            <a:r>
              <a:rPr lang="en-US" sz="2800" b="1" dirty="0" err="1" smtClean="0">
                <a:solidFill>
                  <a:srgbClr val="FFFFFF"/>
                </a:solidFill>
              </a:rPr>
              <a:t>Masterclasses</a:t>
            </a:r>
            <a:r>
              <a:rPr lang="en-US" sz="2800" b="1" dirty="0" smtClean="0">
                <a:solidFill>
                  <a:srgbClr val="FFFFFF"/>
                </a:solidFill>
              </a:rPr>
              <a:t>!</a:t>
            </a: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905000" y="-99392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marL="0"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 sz="3500" dirty="0" smtClean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Beispiel:</a:t>
            </a:r>
            <a:endParaRPr lang="de-DE" sz="3500" dirty="0">
              <a:solidFill>
                <a:schemeClr val="tx2"/>
              </a:solidFill>
              <a:latin typeface="Arial Narrow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4348964"/>
            <a:ext cx="2520280" cy="2464412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5509" t="21520" r="33333" b="8761"/>
          <a:stretch>
            <a:fillRect/>
          </a:stretch>
        </p:blipFill>
        <p:spPr bwMode="auto">
          <a:xfrm>
            <a:off x="5264293" y="4422746"/>
            <a:ext cx="3052123" cy="2174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2267744" y="4839543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2C420"/>
                </a:solidFill>
              </a:rPr>
              <a:t> </a:t>
            </a:r>
            <a:r>
              <a:rPr lang="de-DE" sz="2400" b="1" dirty="0" smtClean="0">
                <a:solidFill>
                  <a:srgbClr val="C2C420"/>
                </a:solidFill>
              </a:rPr>
              <a:t>ATLAS 				</a:t>
            </a:r>
            <a:r>
              <a:rPr lang="de-DE" sz="2400" b="1" dirty="0" smtClean="0">
                <a:solidFill>
                  <a:srgbClr val="C2C420"/>
                </a:solidFill>
                <a:sym typeface="Wingdings" pitchFamily="2" charset="2"/>
              </a:rPr>
              <a:t> 		</a:t>
            </a:r>
            <a:r>
              <a:rPr lang="de-DE" sz="2400" b="1" dirty="0" err="1" smtClean="0">
                <a:solidFill>
                  <a:srgbClr val="C2C420"/>
                </a:solidFill>
                <a:sym typeface="Wingdings" pitchFamily="2" charset="2"/>
              </a:rPr>
              <a:t>Masterclasses</a:t>
            </a:r>
            <a:r>
              <a:rPr lang="de-DE" sz="2400" b="1" dirty="0" smtClean="0">
                <a:solidFill>
                  <a:srgbClr val="C2C420"/>
                </a:solidFill>
                <a:sym typeface="Wingdings" pitchFamily="2" charset="2"/>
              </a:rPr>
              <a:t> </a:t>
            </a:r>
            <a:endParaRPr lang="de-DE" sz="2400" b="1" dirty="0">
              <a:solidFill>
                <a:srgbClr val="C2C4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9059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7059488" cy="808038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ym typeface="Wingdings" pitchFamily="2" charset="2"/>
              </a:rPr>
              <a:t>Wir in Zahlen (1. Förderperiode, 2010-2012)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5000" y="1600200"/>
            <a:ext cx="6267400" cy="4709120"/>
          </a:xfrm>
        </p:spPr>
        <p:txBody>
          <a:bodyPr>
            <a:normAutofit fontScale="62500" lnSpcReduction="20000"/>
          </a:bodyPr>
          <a:lstStyle/>
          <a:p>
            <a:r>
              <a:rPr lang="de-DE" dirty="0" smtClean="0"/>
              <a:t>9840 Jugendliche, 740 Lehrkräfte</a:t>
            </a:r>
          </a:p>
          <a:p>
            <a:r>
              <a:rPr lang="de-DE" dirty="0" smtClean="0"/>
              <a:t>302 Teilchenphysik-Masterclasses, davon </a:t>
            </a:r>
          </a:p>
          <a:p>
            <a:pPr marL="355600" indent="0">
              <a:spcBef>
                <a:spcPts val="0"/>
              </a:spcBef>
              <a:buNone/>
            </a:pPr>
            <a:r>
              <a:rPr lang="de-DE" dirty="0" smtClean="0"/>
              <a:t>52 International Masterclasses</a:t>
            </a:r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16 Astroteilchen-Masterclasses, zahlreiche Astroteilchen-Forschungs- und Projektwochen </a:t>
            </a:r>
          </a:p>
          <a:p>
            <a:r>
              <a:rPr lang="de-DE" dirty="0" smtClean="0">
                <a:sym typeface="Wingdings" pitchFamily="2" charset="2"/>
              </a:rPr>
              <a:t>10 CERN-Workshops für Jugendliche und Lehrkräfte</a:t>
            </a:r>
          </a:p>
          <a:p>
            <a:r>
              <a:rPr lang="de-DE" dirty="0">
                <a:sym typeface="Wingdings" pitchFamily="2" charset="2"/>
              </a:rPr>
              <a:t>2 </a:t>
            </a:r>
            <a:r>
              <a:rPr lang="de-DE" dirty="0" smtClean="0">
                <a:sym typeface="Wingdings" pitchFamily="2" charset="2"/>
              </a:rPr>
              <a:t>CERN-Projektwochen</a:t>
            </a:r>
          </a:p>
          <a:p>
            <a:r>
              <a:rPr lang="de-DE" dirty="0" smtClean="0">
                <a:sym typeface="Wingdings" pitchFamily="2" charset="2"/>
              </a:rPr>
              <a:t>2 Vermittlerworkshops</a:t>
            </a:r>
          </a:p>
          <a:p>
            <a:r>
              <a:rPr lang="de-DE" dirty="0" smtClean="0">
                <a:sym typeface="Wingdings" pitchFamily="2" charset="2"/>
              </a:rPr>
              <a:t>15 Fortbildungen (Astro-)Teilchenphysik</a:t>
            </a:r>
            <a:endParaRPr lang="de-DE" dirty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18 Schülerforschungsarbeiten 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(bei uns angezeigt) </a:t>
            </a: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Verbreitung:</a:t>
            </a:r>
          </a:p>
          <a:p>
            <a:r>
              <a:rPr lang="de-DE" dirty="0">
                <a:sym typeface="Wingdings" pitchFamily="2" charset="2"/>
              </a:rPr>
              <a:t>Über 100 Vermittler (2012: 126)</a:t>
            </a:r>
          </a:p>
          <a:p>
            <a:r>
              <a:rPr lang="de-DE" dirty="0" smtClean="0">
                <a:sym typeface="Wingdings" pitchFamily="2" charset="2"/>
              </a:rPr>
              <a:t>1650 Newsletter-Abonnenten</a:t>
            </a:r>
          </a:p>
        </p:txBody>
      </p:sp>
      <p:pic>
        <p:nvPicPr>
          <p:cNvPr id="1028" name="Picture 4" descr="http://iktp.tu-dresden.de/typo3temp/pics/8dcf5dba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724" y="1495727"/>
            <a:ext cx="1836000" cy="128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ktp.tu-dresden.de/typo3temp/pics/9363bb2e8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724" y="5168135"/>
            <a:ext cx="1836000" cy="128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ine Gruppe Jugendlicher mit Schutzhelmen vor einem Detektor am LHC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724" y="3573016"/>
            <a:ext cx="1836000" cy="122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1072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7059488" cy="808038"/>
          </a:xfrm>
        </p:spPr>
        <p:txBody>
          <a:bodyPr>
            <a:normAutofit/>
          </a:bodyPr>
          <a:lstStyle/>
          <a:p>
            <a:r>
              <a:rPr lang="de-DE" dirty="0" smtClean="0"/>
              <a:t>Das Netzwerk in Personenzahlen</a:t>
            </a:r>
            <a:endParaRPr lang="de-DE" dirty="0"/>
          </a:p>
        </p:txBody>
      </p:sp>
      <p:pic>
        <p:nvPicPr>
          <p:cNvPr id="6" name="Picture 4" descr="Z:\01 Netzwerk Teilchenwelt\02 Werbung-PR-Presse\03 Drucksachen-Texte - Grafiken\04 Grafiken\Projektgrafik\Ügrafik-blau-jugendliche-horizontal-1203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5"/>
          <a:stretch/>
        </p:blipFill>
        <p:spPr bwMode="auto">
          <a:xfrm>
            <a:off x="771757" y="4904184"/>
            <a:ext cx="7915043" cy="183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1835696" y="1575755"/>
            <a:ext cx="975176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de-DE" sz="1200" b="1" dirty="0" smtClean="0">
                <a:solidFill>
                  <a:schemeClr val="bg1"/>
                </a:solidFill>
                <a:latin typeface="Arial Narrow" pitchFamily="34" charset="0"/>
              </a:rPr>
              <a:t>Zahlen für </a:t>
            </a:r>
          </a:p>
          <a:p>
            <a:pPr algn="ctr"/>
            <a:r>
              <a:rPr lang="de-DE" sz="1200" b="1" dirty="0" smtClean="0">
                <a:solidFill>
                  <a:schemeClr val="bg1"/>
                </a:solidFill>
                <a:latin typeface="Arial Narrow" pitchFamily="34" charset="0"/>
              </a:rPr>
              <a:t>2010/2011/2012</a:t>
            </a:r>
            <a:endParaRPr lang="de-DE" sz="1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26" name="Picture 2" descr="C:\Users\Flora Brinckmann\Desktop\Kick-off\pyramide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13" r="170" b="22191"/>
          <a:stretch/>
        </p:blipFill>
        <p:spPr bwMode="auto">
          <a:xfrm>
            <a:off x="1543442" y="1274398"/>
            <a:ext cx="6888039" cy="360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reihandform 9"/>
          <p:cNvSpPr/>
          <p:nvPr/>
        </p:nvSpPr>
        <p:spPr>
          <a:xfrm>
            <a:off x="5676844" y="2264195"/>
            <a:ext cx="1619306" cy="237072"/>
          </a:xfrm>
          <a:custGeom>
            <a:avLst/>
            <a:gdLst>
              <a:gd name="connsiteX0" fmla="*/ 56 w 1619306"/>
              <a:gd name="connsiteY0" fmla="*/ 37047 h 237072"/>
              <a:gd name="connsiteX1" fmla="*/ 76256 w 1619306"/>
              <a:gd name="connsiteY1" fmla="*/ 222785 h 237072"/>
              <a:gd name="connsiteX2" fmla="*/ 462019 w 1619306"/>
              <a:gd name="connsiteY2" fmla="*/ 170397 h 237072"/>
              <a:gd name="connsiteX3" fmla="*/ 604894 w 1619306"/>
              <a:gd name="connsiteY3" fmla="*/ 170397 h 237072"/>
              <a:gd name="connsiteX4" fmla="*/ 633469 w 1619306"/>
              <a:gd name="connsiteY4" fmla="*/ 98960 h 237072"/>
              <a:gd name="connsiteX5" fmla="*/ 1166869 w 1619306"/>
              <a:gd name="connsiteY5" fmla="*/ 3710 h 237072"/>
              <a:gd name="connsiteX6" fmla="*/ 1619306 w 1619306"/>
              <a:gd name="connsiteY6" fmla="*/ 237072 h 237072"/>
              <a:gd name="connsiteX7" fmla="*/ 1619306 w 1619306"/>
              <a:gd name="connsiteY7" fmla="*/ 237072 h 237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19306" h="237072">
                <a:moveTo>
                  <a:pt x="56" y="37047"/>
                </a:moveTo>
                <a:cubicBezTo>
                  <a:pt x="-341" y="118803"/>
                  <a:pt x="-738" y="200560"/>
                  <a:pt x="76256" y="222785"/>
                </a:cubicBezTo>
                <a:cubicBezTo>
                  <a:pt x="153250" y="245010"/>
                  <a:pt x="373913" y="179128"/>
                  <a:pt x="462019" y="170397"/>
                </a:cubicBezTo>
                <a:cubicBezTo>
                  <a:pt x="550125" y="161666"/>
                  <a:pt x="576319" y="182303"/>
                  <a:pt x="604894" y="170397"/>
                </a:cubicBezTo>
                <a:cubicBezTo>
                  <a:pt x="633469" y="158491"/>
                  <a:pt x="539807" y="126741"/>
                  <a:pt x="633469" y="98960"/>
                </a:cubicBezTo>
                <a:cubicBezTo>
                  <a:pt x="727132" y="71179"/>
                  <a:pt x="1002563" y="-19309"/>
                  <a:pt x="1166869" y="3710"/>
                </a:cubicBezTo>
                <a:cubicBezTo>
                  <a:pt x="1331175" y="26729"/>
                  <a:pt x="1619306" y="237072"/>
                  <a:pt x="1619306" y="237072"/>
                </a:cubicBezTo>
                <a:lnTo>
                  <a:pt x="1619306" y="237072"/>
                </a:ln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reihandform 10"/>
          <p:cNvSpPr/>
          <p:nvPr/>
        </p:nvSpPr>
        <p:spPr>
          <a:xfrm>
            <a:off x="4986338" y="2866888"/>
            <a:ext cx="2738437" cy="129679"/>
          </a:xfrm>
          <a:custGeom>
            <a:avLst/>
            <a:gdLst>
              <a:gd name="connsiteX0" fmla="*/ 0 w 2738437"/>
              <a:gd name="connsiteY0" fmla="*/ 105867 h 129679"/>
              <a:gd name="connsiteX1" fmla="*/ 252412 w 2738437"/>
              <a:gd name="connsiteY1" fmla="*/ 91579 h 129679"/>
              <a:gd name="connsiteX2" fmla="*/ 752475 w 2738437"/>
              <a:gd name="connsiteY2" fmla="*/ 34429 h 129679"/>
              <a:gd name="connsiteX3" fmla="*/ 1000125 w 2738437"/>
              <a:gd name="connsiteY3" fmla="*/ 105867 h 129679"/>
              <a:gd name="connsiteX4" fmla="*/ 1309687 w 2738437"/>
              <a:gd name="connsiteY4" fmla="*/ 67767 h 129679"/>
              <a:gd name="connsiteX5" fmla="*/ 1900237 w 2738437"/>
              <a:gd name="connsiteY5" fmla="*/ 67767 h 129679"/>
              <a:gd name="connsiteX6" fmla="*/ 2195512 w 2738437"/>
              <a:gd name="connsiteY6" fmla="*/ 1092 h 129679"/>
              <a:gd name="connsiteX7" fmla="*/ 2738437 w 2738437"/>
              <a:gd name="connsiteY7" fmla="*/ 129679 h 129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8437" h="129679">
                <a:moveTo>
                  <a:pt x="0" y="105867"/>
                </a:moveTo>
                <a:cubicBezTo>
                  <a:pt x="63500" y="104676"/>
                  <a:pt x="127000" y="103485"/>
                  <a:pt x="252412" y="91579"/>
                </a:cubicBezTo>
                <a:cubicBezTo>
                  <a:pt x="377825" y="79673"/>
                  <a:pt x="627856" y="32048"/>
                  <a:pt x="752475" y="34429"/>
                </a:cubicBezTo>
                <a:cubicBezTo>
                  <a:pt x="877094" y="36810"/>
                  <a:pt x="907257" y="100311"/>
                  <a:pt x="1000125" y="105867"/>
                </a:cubicBezTo>
                <a:cubicBezTo>
                  <a:pt x="1092993" y="111423"/>
                  <a:pt x="1159668" y="74117"/>
                  <a:pt x="1309687" y="67767"/>
                </a:cubicBezTo>
                <a:cubicBezTo>
                  <a:pt x="1459706" y="61417"/>
                  <a:pt x="1752600" y="78879"/>
                  <a:pt x="1900237" y="67767"/>
                </a:cubicBezTo>
                <a:cubicBezTo>
                  <a:pt x="2047874" y="56655"/>
                  <a:pt x="2055812" y="-9227"/>
                  <a:pt x="2195512" y="1092"/>
                </a:cubicBezTo>
                <a:cubicBezTo>
                  <a:pt x="2335212" y="11411"/>
                  <a:pt x="2536824" y="70545"/>
                  <a:pt x="2738437" y="129679"/>
                </a:cubicBez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Freihandform 11"/>
          <p:cNvSpPr/>
          <p:nvPr/>
        </p:nvSpPr>
        <p:spPr>
          <a:xfrm>
            <a:off x="3923928" y="3738976"/>
            <a:ext cx="4495851" cy="279918"/>
          </a:xfrm>
          <a:custGeom>
            <a:avLst/>
            <a:gdLst>
              <a:gd name="connsiteX0" fmla="*/ 0 w 4495851"/>
              <a:gd name="connsiteY0" fmla="*/ 238666 h 279918"/>
              <a:gd name="connsiteX1" fmla="*/ 723900 w 4495851"/>
              <a:gd name="connsiteY1" fmla="*/ 238666 h 279918"/>
              <a:gd name="connsiteX2" fmla="*/ 1019175 w 4495851"/>
              <a:gd name="connsiteY2" fmla="*/ 114841 h 279918"/>
              <a:gd name="connsiteX3" fmla="*/ 1200150 w 4495851"/>
              <a:gd name="connsiteY3" fmla="*/ 219616 h 279918"/>
              <a:gd name="connsiteX4" fmla="*/ 1933575 w 4495851"/>
              <a:gd name="connsiteY4" fmla="*/ 541 h 279918"/>
              <a:gd name="connsiteX5" fmla="*/ 2505075 w 4495851"/>
              <a:gd name="connsiteY5" fmla="*/ 152941 h 279918"/>
              <a:gd name="connsiteX6" fmla="*/ 2981325 w 4495851"/>
              <a:gd name="connsiteY6" fmla="*/ 276766 h 279918"/>
              <a:gd name="connsiteX7" fmla="*/ 3800475 w 4495851"/>
              <a:gd name="connsiteY7" fmla="*/ 238666 h 279918"/>
              <a:gd name="connsiteX8" fmla="*/ 4248150 w 4495851"/>
              <a:gd name="connsiteY8" fmla="*/ 191041 h 279918"/>
              <a:gd name="connsiteX9" fmla="*/ 4476750 w 4495851"/>
              <a:gd name="connsiteY9" fmla="*/ 229141 h 279918"/>
              <a:gd name="connsiteX10" fmla="*/ 4467225 w 4495851"/>
              <a:gd name="connsiteY10" fmla="*/ 191041 h 279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95851" h="279918">
                <a:moveTo>
                  <a:pt x="0" y="238666"/>
                </a:moveTo>
                <a:cubicBezTo>
                  <a:pt x="277019" y="248984"/>
                  <a:pt x="554038" y="259303"/>
                  <a:pt x="723900" y="238666"/>
                </a:cubicBezTo>
                <a:cubicBezTo>
                  <a:pt x="893762" y="218029"/>
                  <a:pt x="939800" y="118016"/>
                  <a:pt x="1019175" y="114841"/>
                </a:cubicBezTo>
                <a:cubicBezTo>
                  <a:pt x="1098550" y="111666"/>
                  <a:pt x="1047750" y="238666"/>
                  <a:pt x="1200150" y="219616"/>
                </a:cubicBezTo>
                <a:cubicBezTo>
                  <a:pt x="1352550" y="200566"/>
                  <a:pt x="1716088" y="11653"/>
                  <a:pt x="1933575" y="541"/>
                </a:cubicBezTo>
                <a:cubicBezTo>
                  <a:pt x="2151062" y="-10571"/>
                  <a:pt x="2505075" y="152941"/>
                  <a:pt x="2505075" y="152941"/>
                </a:cubicBezTo>
                <a:cubicBezTo>
                  <a:pt x="2679700" y="198978"/>
                  <a:pt x="2765425" y="262478"/>
                  <a:pt x="2981325" y="276766"/>
                </a:cubicBezTo>
                <a:cubicBezTo>
                  <a:pt x="3197225" y="291054"/>
                  <a:pt x="3589337" y="252954"/>
                  <a:pt x="3800475" y="238666"/>
                </a:cubicBezTo>
                <a:cubicBezTo>
                  <a:pt x="4011613" y="224378"/>
                  <a:pt x="4135438" y="192628"/>
                  <a:pt x="4248150" y="191041"/>
                </a:cubicBezTo>
                <a:cubicBezTo>
                  <a:pt x="4360862" y="189454"/>
                  <a:pt x="4440238" y="229141"/>
                  <a:pt x="4476750" y="229141"/>
                </a:cubicBezTo>
                <a:cubicBezTo>
                  <a:pt x="4513262" y="229141"/>
                  <a:pt x="4490243" y="210091"/>
                  <a:pt x="4467225" y="191041"/>
                </a:cubicBez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2483768" y="2164794"/>
            <a:ext cx="1313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  <a:latin typeface="Arial Narrow" pitchFamily="34" charset="0"/>
              </a:rPr>
              <a:t>Lehrkräfte</a:t>
            </a:r>
            <a:endParaRPr lang="de-DE" sz="2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767561" y="1225327"/>
            <a:ext cx="143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  <a:latin typeface="Arial Narrow" pitchFamily="34" charset="0"/>
              </a:rPr>
              <a:t>Jugendliche</a:t>
            </a:r>
            <a:endParaRPr lang="de-DE" sz="2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921102" y="1633376"/>
            <a:ext cx="936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err="1" smtClean="0">
                <a:solidFill>
                  <a:schemeClr val="bg1"/>
                </a:solidFill>
                <a:latin typeface="Arial Narrow" pitchFamily="34" charset="0"/>
              </a:rPr>
              <a:t>For</a:t>
            </a:r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-</a:t>
            </a:r>
            <a:b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de-DE" sz="1300" b="1" dirty="0" err="1" smtClean="0">
                <a:solidFill>
                  <a:schemeClr val="bg1"/>
                </a:solidFill>
                <a:latin typeface="Arial Narrow" pitchFamily="34" charset="0"/>
              </a:rPr>
              <a:t>schung</a:t>
            </a:r>
            <a:endParaRPr lang="de-DE" sz="13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ctr"/>
            <a:r>
              <a:rPr lang="de-DE" sz="1300" b="1" dirty="0" smtClean="0">
                <a:solidFill>
                  <a:schemeClr val="tx2"/>
                </a:solidFill>
                <a:latin typeface="Arial Narrow" pitchFamily="34" charset="0"/>
              </a:rPr>
              <a:t>10|</a:t>
            </a:r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0|8|10|</a:t>
            </a:r>
            <a:r>
              <a:rPr lang="de-DE" sz="1300" b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10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292080" y="2454039"/>
            <a:ext cx="20162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Vertiefungs-Programm</a:t>
            </a:r>
          </a:p>
          <a:p>
            <a:pPr algn="ctr"/>
            <a:r>
              <a:rPr lang="de-DE" sz="1300" b="1" dirty="0" smtClean="0">
                <a:solidFill>
                  <a:schemeClr val="tx2"/>
                </a:solidFill>
                <a:latin typeface="Arial Narrow" pitchFamily="34" charset="0"/>
              </a:rPr>
              <a:t>60|</a:t>
            </a:r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20|43|53|</a:t>
            </a:r>
            <a:r>
              <a:rPr lang="de-DE" sz="1300" b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60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788024" y="3155069"/>
            <a:ext cx="28083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Qualifizierungs-Programm</a:t>
            </a:r>
          </a:p>
          <a:p>
            <a:pPr algn="ctr"/>
            <a:r>
              <a:rPr lang="de-DE" sz="1300" b="1" dirty="0" smtClean="0">
                <a:solidFill>
                  <a:schemeClr val="tx2"/>
                </a:solidFill>
                <a:latin typeface="Arial Narrow" pitchFamily="34" charset="0"/>
              </a:rPr>
              <a:t>100|</a:t>
            </a:r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62|149|108|</a:t>
            </a:r>
            <a:r>
              <a:rPr lang="de-DE" sz="1300" b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147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572000" y="4091173"/>
            <a:ext cx="264514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Basis-Programm</a:t>
            </a:r>
          </a:p>
          <a:p>
            <a:pPr algn="ctr"/>
            <a:r>
              <a:rPr lang="de-DE" sz="1300" b="1" dirty="0" smtClean="0">
                <a:solidFill>
                  <a:schemeClr val="tx2"/>
                </a:solidFill>
                <a:latin typeface="Arial Narrow" pitchFamily="34" charset="0"/>
              </a:rPr>
              <a:t>4000|</a:t>
            </a:r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2135|4390|3315|</a:t>
            </a:r>
            <a:r>
              <a:rPr lang="de-DE" sz="1300" b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4005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543442" y="4091173"/>
            <a:ext cx="21644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Basis-Programm</a:t>
            </a:r>
          </a:p>
          <a:p>
            <a:pPr algn="ctr"/>
            <a:r>
              <a:rPr lang="de-DE" sz="1300" b="1" dirty="0">
                <a:solidFill>
                  <a:schemeClr val="tx2"/>
                </a:solidFill>
                <a:latin typeface="Arial Narrow" pitchFamily="34" charset="0"/>
              </a:rPr>
              <a:t>4</a:t>
            </a:r>
            <a:r>
              <a:rPr lang="de-DE" sz="1300" b="1" dirty="0" smtClean="0">
                <a:solidFill>
                  <a:schemeClr val="tx2"/>
                </a:solidFill>
                <a:latin typeface="Arial Narrow" pitchFamily="34" charset="0"/>
              </a:rPr>
              <a:t>00|</a:t>
            </a:r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60|240|440|</a:t>
            </a:r>
            <a:r>
              <a:rPr lang="de-DE" sz="1300" b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440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818159" y="3464996"/>
            <a:ext cx="18897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Qualifizierungs-</a:t>
            </a:r>
            <a:r>
              <a:rPr lang="de-DE" sz="1300" b="1" dirty="0" err="1" smtClean="0">
                <a:solidFill>
                  <a:schemeClr val="bg1"/>
                </a:solidFill>
                <a:latin typeface="Arial Narrow" pitchFamily="34" charset="0"/>
              </a:rPr>
              <a:t>Progr</a:t>
            </a:r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. </a:t>
            </a:r>
            <a:r>
              <a:rPr lang="de-DE" sz="1300" b="1" dirty="0" smtClean="0">
                <a:solidFill>
                  <a:schemeClr val="tx2"/>
                </a:solidFill>
                <a:latin typeface="Arial Narrow" pitchFamily="34" charset="0"/>
              </a:rPr>
              <a:t>150|</a:t>
            </a:r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48|131|88|</a:t>
            </a:r>
            <a:r>
              <a:rPr lang="de-DE" sz="1300" b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128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979712" y="2866888"/>
            <a:ext cx="18897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CERN </a:t>
            </a:r>
          </a:p>
          <a:p>
            <a:pPr algn="ctr"/>
            <a:r>
              <a:rPr lang="de-DE" sz="1300" b="1" dirty="0" smtClean="0">
                <a:solidFill>
                  <a:schemeClr val="tx2"/>
                </a:solidFill>
                <a:latin typeface="Arial Narrow" pitchFamily="34" charset="0"/>
              </a:rPr>
              <a:t>50|</a:t>
            </a:r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23|53|48|</a:t>
            </a:r>
            <a:r>
              <a:rPr lang="de-DE" sz="1300" b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41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615449" y="1352381"/>
            <a:ext cx="1980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  <a:latin typeface="Arial Narrow" pitchFamily="34" charset="0"/>
              </a:rPr>
              <a:t>Zahlen</a:t>
            </a:r>
          </a:p>
          <a:p>
            <a:r>
              <a:rPr lang="de-DE" sz="1000" b="1" dirty="0" smtClean="0">
                <a:solidFill>
                  <a:schemeClr val="tx2"/>
                </a:solidFill>
                <a:latin typeface="Arial Narrow" pitchFamily="34" charset="0"/>
              </a:rPr>
              <a:t>lt. Antrag|</a:t>
            </a:r>
            <a:r>
              <a:rPr lang="de-DE" sz="1000" b="1" dirty="0" smtClean="0">
                <a:solidFill>
                  <a:schemeClr val="bg1"/>
                </a:solidFill>
                <a:latin typeface="Arial Narrow" pitchFamily="34" charset="0"/>
              </a:rPr>
              <a:t>2010|2011|2012|</a:t>
            </a:r>
            <a:r>
              <a:rPr lang="de-DE" sz="1000" b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Plan 2013</a:t>
            </a:r>
            <a:endParaRPr lang="de-DE" sz="10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6882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Ich wünsche uns einen guten Workshop!</a:t>
            </a:r>
            <a:br>
              <a:rPr lang="de-DE" sz="2800" dirty="0" smtClean="0"/>
            </a:br>
            <a:r>
              <a:rPr lang="de-DE" sz="2800" dirty="0" smtClean="0"/>
              <a:t>	</a:t>
            </a:r>
            <a:br>
              <a:rPr lang="de-DE" sz="2800" dirty="0" smtClean="0"/>
            </a:br>
            <a:r>
              <a:rPr lang="de-DE" sz="2800" dirty="0"/>
              <a:t>	</a:t>
            </a:r>
            <a:r>
              <a:rPr lang="de-DE" sz="2800" dirty="0" smtClean="0"/>
              <a:t>	+ + Informationen </a:t>
            </a:r>
            <a:br>
              <a:rPr lang="de-DE" sz="2800" dirty="0" smtClean="0"/>
            </a:br>
            <a:r>
              <a:rPr lang="de-DE" sz="2800" dirty="0" smtClean="0"/>
              <a:t>		+ + Anregungen </a:t>
            </a:r>
            <a:br>
              <a:rPr lang="de-DE" sz="2800" dirty="0" smtClean="0"/>
            </a:br>
            <a:r>
              <a:rPr lang="de-DE" sz="2800" dirty="0" smtClean="0"/>
              <a:t>		+ + Begegnungen</a:t>
            </a:r>
            <a:br>
              <a:rPr lang="de-DE" sz="2800" dirty="0" smtClean="0"/>
            </a:br>
            <a:r>
              <a:rPr lang="de-DE" sz="2800" dirty="0" smtClean="0"/>
              <a:t>		+ + neue Ideen + Perspektiven</a:t>
            </a:r>
            <a:endParaRPr lang="de-DE" sz="28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F70E1A-33EA-45EC-B329-3FEAEBE55B7B}" type="datetime1">
              <a:rPr lang="de-DE" smtClean="0"/>
              <a:pPr/>
              <a:t>04.12.2013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7241314" y="1412776"/>
            <a:ext cx="1435142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7" descr="Logo_PP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7380312" y="1448780"/>
            <a:ext cx="1517186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8160BCD542D84193EC0ABC092C3563" ma:contentTypeVersion="0" ma:contentTypeDescription="Create a new document." ma:contentTypeScope="" ma:versionID="4a94c9bf46d5df634de18d327b3937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9ECA842E-9A9D-4542-8C21-5A12BB9D64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0B1D69E-CE57-407D-B5BB-88803EDCAB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2395B8-E389-43D5-84EF-CB6753581023}">
  <ds:schemaRefs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Bildschirmpräsentation (4:3)</PresentationFormat>
  <Paragraphs>99</Paragraphs>
  <Slides>9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9</vt:i4>
      </vt:variant>
    </vt:vector>
  </HeadingPairs>
  <TitlesOfParts>
    <vt:vector size="12" baseType="lpstr">
      <vt:lpstr>Office-Design</vt:lpstr>
      <vt:lpstr>Office-Design</vt:lpstr>
      <vt:lpstr>Office-Design</vt:lpstr>
      <vt:lpstr>Netzwerk Teilchenwelt Mit freundlicher Unterstützung der</vt:lpstr>
      <vt:lpstr>Ablauf: Mittwoch, 4.12.</vt:lpstr>
      <vt:lpstr>PowerPoint-Präsentation</vt:lpstr>
      <vt:lpstr>Win-Win-Win-Win* Situation für alle</vt:lpstr>
      <vt:lpstr>Win-Win-Win-Win Situation für alle</vt:lpstr>
      <vt:lpstr>PowerPoint-Präsentation</vt:lpstr>
      <vt:lpstr>Wir in Zahlen (1. Förderperiode, 2010-2012)</vt:lpstr>
      <vt:lpstr>Das Netzwerk in Personenzahlen</vt:lpstr>
      <vt:lpstr>Ich wünsche uns einen guten Workshop!     + + Informationen    + + Anregungen    + + Begegnungen   + + neue Ideen + Perspektiven</vt:lpstr>
    </vt:vector>
  </TitlesOfParts>
  <Company>Entenhausen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Michael Rockstroh</cp:lastModifiedBy>
  <cp:revision>385</cp:revision>
  <dcterms:created xsi:type="dcterms:W3CDTF">2011-09-28T10:59:25Z</dcterms:created>
  <dcterms:modified xsi:type="dcterms:W3CDTF">2013-12-04T20:27:12Z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0x010100A58160BCD542D84193EC0ABC092C3563</vt:lpwstr>
  </property>
</Properties>
</file>