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media/image11.jpg" ContentType="image/jpg"/>
  <Override PartName="/ppt/notesSlides/notesSlide2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5"/>
  </p:notesMasterIdLst>
  <p:handoutMasterIdLst>
    <p:handoutMasterId r:id="rId36"/>
  </p:handoutMasterIdLst>
  <p:sldIdLst>
    <p:sldId id="437" r:id="rId5"/>
    <p:sldId id="406" r:id="rId6"/>
    <p:sldId id="447" r:id="rId7"/>
    <p:sldId id="413" r:id="rId8"/>
    <p:sldId id="440" r:id="rId9"/>
    <p:sldId id="461" r:id="rId10"/>
    <p:sldId id="434" r:id="rId11"/>
    <p:sldId id="415" r:id="rId12"/>
    <p:sldId id="390" r:id="rId13"/>
    <p:sldId id="384" r:id="rId14"/>
    <p:sldId id="463" r:id="rId15"/>
    <p:sldId id="416" r:id="rId16"/>
    <p:sldId id="400" r:id="rId17"/>
    <p:sldId id="464" r:id="rId18"/>
    <p:sldId id="441" r:id="rId19"/>
    <p:sldId id="418" r:id="rId20"/>
    <p:sldId id="403" r:id="rId21"/>
    <p:sldId id="419" r:id="rId22"/>
    <p:sldId id="462" r:id="rId23"/>
    <p:sldId id="422" r:id="rId24"/>
    <p:sldId id="424" r:id="rId25"/>
    <p:sldId id="445" r:id="rId26"/>
    <p:sldId id="442" r:id="rId27"/>
    <p:sldId id="449" r:id="rId28"/>
    <p:sldId id="450" r:id="rId29"/>
    <p:sldId id="432" r:id="rId30"/>
    <p:sldId id="453" r:id="rId31"/>
    <p:sldId id="454" r:id="rId32"/>
    <p:sldId id="457" r:id="rId33"/>
    <p:sldId id="459" r:id="rId34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EEF"/>
    <a:srgbClr val="29E900"/>
    <a:srgbClr val="BC0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776" autoAdjust="0"/>
    <p:restoredTop sz="99829" autoAdjust="0"/>
  </p:normalViewPr>
  <p:slideViewPr>
    <p:cSldViewPr snapToGrid="0" snapToObjects="1">
      <p:cViewPr>
        <p:scale>
          <a:sx n="103" d="100"/>
          <a:sy n="103" d="100"/>
        </p:scale>
        <p:origin x="-160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63.emf"/><Relationship Id="rId5" Type="http://schemas.openxmlformats.org/officeDocument/2006/relationships/image" Target="../media/image64.emf"/><Relationship Id="rId6" Type="http://schemas.openxmlformats.org/officeDocument/2006/relationships/image" Target="../media/image65.emf"/><Relationship Id="rId1" Type="http://schemas.openxmlformats.org/officeDocument/2006/relationships/image" Target="../media/image60.emf"/><Relationship Id="rId2" Type="http://schemas.openxmlformats.org/officeDocument/2006/relationships/image" Target="../media/image6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42220A-ACA0-FB4D-85DE-3A281BC603CB}" type="datetime1">
              <a:rPr lang="es-ES" smtClean="0"/>
              <a:t>24/06/14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5ED23-68D4-C249-9523-BE60241CFF4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573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F1174-C974-A64B-83ED-C15FACA8B7B0}" type="datetime1">
              <a:rPr lang="es-ES" smtClean="0"/>
              <a:t>24/06/14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2AE13-AC60-3042-B206-A9E952D81F9F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859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2AE13-AC60-3042-B206-A9E952D81F9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49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A59918-831E-40B5-B7B1-C72F090BB13D}" type="slidenum">
              <a:rPr lang="en-US">
                <a:solidFill>
                  <a:srgbClr val="000000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2AE13-AC60-3042-B206-A9E952D81F9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49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2AE13-AC60-3042-B206-A9E952D81F9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49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2AE13-AC60-3042-B206-A9E952D81F9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49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493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6770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5447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02670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5347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6863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5746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3103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63276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7054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93068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98063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87304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64416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3477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7964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47627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83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1486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17744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69078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63951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7428-134A-4A48-A8FC-A25BF0B67C53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74288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0BF30-F428-C446-A308-CF2CA6FCA779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82791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504E4-A084-2B46-A610-B2202DC63CDD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90739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BC728-A86B-1149-96B6-254ED6FB0237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7825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D5E51-5C6F-9D40-94CA-0C830E3BF963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93213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73F49-6960-6F46-87F6-FC4D1D08BD6A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402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15E9E-ED47-5949-AB9A-776942AA43A4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47585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ED26-2109-AF4F-979B-B7E6F31ED660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41705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3F5F6-AD3D-534D-B198-B5BC30498074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59350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7F6B-C440-A045-B0B8-44D1B8025726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88087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3A8E-7D6A-494B-94AE-CBB81F6D6314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518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C70F7-D7C9-5D4B-B1C9-A7502BB1DD81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85236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XXX IWHEP Protvino 2014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38016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68EF3-526C-924A-A935-3EC6C2B047A5}" type="datetime1">
              <a:rPr lang="en-US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24/06/14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t>F. Arqueros / XXXIX IMFP – Canfranc (2011) </a:t>
            </a:r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C70F7-D7C9-5D4B-B1C9-A7502BB1DD81}" type="slidenum">
              <a:rPr lang="es-ES_tradnl" smtClean="0">
                <a:solidFill>
                  <a:prstClr val="white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white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73543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5.png"/><Relationship Id="rId5" Type="http://schemas.openxmlformats.org/officeDocument/2006/relationships/image" Target="../media/image26.jpg"/><Relationship Id="rId6" Type="http://schemas.openxmlformats.org/officeDocument/2006/relationships/image" Target="../media/image27.jpeg"/><Relationship Id="rId7" Type="http://schemas.openxmlformats.org/officeDocument/2006/relationships/image" Target="../media/image28.jp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jpeg"/><Relationship Id="rId6" Type="http://schemas.openxmlformats.org/officeDocument/2006/relationships/image" Target="../media/image33.jpe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gif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microsoft.com/office/2007/relationships/hdphoto" Target="../media/hdphoto2.wdp"/><Relationship Id="rId4" Type="http://schemas.openxmlformats.org/officeDocument/2006/relationships/image" Target="../media/image46.jpeg"/><Relationship Id="rId5" Type="http://schemas.microsoft.com/office/2007/relationships/hdphoto" Target="../media/hdphoto3.wdp"/><Relationship Id="rId6" Type="http://schemas.openxmlformats.org/officeDocument/2006/relationships/image" Target="../media/image47.png"/><Relationship Id="rId7" Type="http://schemas.microsoft.com/office/2007/relationships/hdphoto" Target="../media/hdphoto4.wdp"/><Relationship Id="rId8" Type="http://schemas.openxmlformats.org/officeDocument/2006/relationships/image" Target="../media/image48.png"/><Relationship Id="rId9" Type="http://schemas.openxmlformats.org/officeDocument/2006/relationships/image" Target="../media/image49.jpeg"/><Relationship Id="rId10" Type="http://schemas.microsoft.com/office/2007/relationships/hdphoto" Target="../media/hdphoto5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4" Type="http://schemas.openxmlformats.org/officeDocument/2006/relationships/image" Target="../media/image59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3.emf"/><Relationship Id="rId12" Type="http://schemas.openxmlformats.org/officeDocument/2006/relationships/oleObject" Target="../embeddings/oleObject8.bin"/><Relationship Id="rId13" Type="http://schemas.openxmlformats.org/officeDocument/2006/relationships/image" Target="../media/image64.emf"/><Relationship Id="rId14" Type="http://schemas.openxmlformats.org/officeDocument/2006/relationships/oleObject" Target="../embeddings/oleObject9.bin"/><Relationship Id="rId15" Type="http://schemas.openxmlformats.org/officeDocument/2006/relationships/image" Target="../media/image65.emf"/><Relationship Id="rId16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6.jpg"/><Relationship Id="rId4" Type="http://schemas.openxmlformats.org/officeDocument/2006/relationships/oleObject" Target="../embeddings/oleObject4.bin"/><Relationship Id="rId5" Type="http://schemas.openxmlformats.org/officeDocument/2006/relationships/image" Target="../media/image60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61.e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62.emf"/><Relationship Id="rId10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g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4" Type="http://schemas.openxmlformats.org/officeDocument/2006/relationships/image" Target="../media/image68.png"/><Relationship Id="rId5" Type="http://schemas.openxmlformats.org/officeDocument/2006/relationships/image" Target="../media/image70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9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8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5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6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7.emf"/><Relationship Id="rId10" Type="http://schemas.openxmlformats.org/officeDocument/2006/relationships/oleObject" Target="../embeddings/oleObject3.bin"/><Relationship Id="rId11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86176" y="1295400"/>
            <a:ext cx="8364123" cy="1854200"/>
          </a:xfrm>
        </p:spPr>
        <p:txBody>
          <a:bodyPr>
            <a:normAutofit fontScale="90000"/>
          </a:bodyPr>
          <a:lstStyle/>
          <a:p>
            <a:r>
              <a:rPr lang="en-GB" sz="4800" smtClean="0"/>
              <a:t>The Pierre Auger Observatory: </a:t>
            </a:r>
            <a:br>
              <a:rPr lang="en-GB" sz="4800" smtClean="0"/>
            </a:br>
            <a:r>
              <a:rPr lang="en-GB" sz="4800" smtClean="0"/>
              <a:t>latest results and future prospects</a:t>
            </a:r>
            <a:endParaRPr lang="en-GB" sz="480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930440" y="5763777"/>
            <a:ext cx="4650422" cy="713437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_tradnl" sz="2000" dirty="0" smtClean="0"/>
              <a:t>Fernando Arqueros</a:t>
            </a:r>
          </a:p>
          <a:p>
            <a:pPr algn="r">
              <a:spcBef>
                <a:spcPts val="0"/>
              </a:spcBef>
            </a:pPr>
            <a:r>
              <a:rPr lang="es-ES_tradnl" sz="2000" dirty="0" smtClean="0"/>
              <a:t>Universidad Complutense de Madrid</a:t>
            </a:r>
          </a:p>
          <a:p>
            <a:pPr algn="r">
              <a:spcBef>
                <a:spcPts val="0"/>
              </a:spcBef>
            </a:pPr>
            <a:endParaRPr lang="es-ES_tradnl" sz="2000" dirty="0"/>
          </a:p>
        </p:txBody>
      </p:sp>
      <p:pic>
        <p:nvPicPr>
          <p:cNvPr id="4" name="Picture 6" descr="logo_ucm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77875" y="5517784"/>
            <a:ext cx="840161" cy="95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099" y="152400"/>
            <a:ext cx="1150524" cy="1117271"/>
          </a:xfrm>
          <a:prstGeom prst="rect">
            <a:avLst/>
          </a:prstGeom>
        </p:spPr>
      </p:pic>
      <p:sp>
        <p:nvSpPr>
          <p:cNvPr id="8" name="object 19"/>
          <p:cNvSpPr>
            <a:spLocks noChangeAspect="1"/>
          </p:cNvSpPr>
          <p:nvPr/>
        </p:nvSpPr>
        <p:spPr>
          <a:xfrm>
            <a:off x="8092259" y="152400"/>
            <a:ext cx="824231" cy="106675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038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/>
          <p:cNvGrpSpPr>
            <a:grpSpLocks noChangeAspect="1"/>
          </p:cNvGrpSpPr>
          <p:nvPr/>
        </p:nvGrpSpPr>
        <p:grpSpPr>
          <a:xfrm>
            <a:off x="256020" y="1244816"/>
            <a:ext cx="4922521" cy="3357690"/>
            <a:chOff x="1371600" y="1295400"/>
            <a:chExt cx="6477000" cy="4418013"/>
          </a:xfrm>
        </p:grpSpPr>
        <p:pic>
          <p:nvPicPr>
            <p:cNvPr id="10" name="Picture 16" descr="DSC01128"/>
            <p:cNvPicPr>
              <a:picLocks noChangeAspect="1" noChangeArrowheads="1"/>
            </p:cNvPicPr>
            <p:nvPr/>
          </p:nvPicPr>
          <p:blipFill>
            <a:blip r:embed="rId2" cstate="print"/>
            <a:srcRect l="35762" t="50937" r="34406" b="16525"/>
            <a:stretch>
              <a:fillRect/>
            </a:stretch>
          </p:blipFill>
          <p:spPr bwMode="auto">
            <a:xfrm>
              <a:off x="1371600" y="1295400"/>
              <a:ext cx="6477000" cy="4418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4013199" y="1714500"/>
              <a:ext cx="1320800" cy="3810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Communications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Bookman Old Style" pitchFamily="18" charset="0"/>
                  <a:ea typeface="+mn-ea"/>
                  <a:cs typeface="+mn-cs"/>
                </a:rPr>
                <a:t>  </a:t>
              </a: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antenna</a:t>
              </a:r>
            </a:p>
          </p:txBody>
        </p: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4648200" y="2971797"/>
              <a:ext cx="990600" cy="4572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Electronics 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enclosure</a:t>
              </a:r>
            </a:p>
          </p:txBody>
        </p:sp>
        <p:sp>
          <p:nvSpPr>
            <p:cNvPr id="13" name="Rectangle 27"/>
            <p:cNvSpPr>
              <a:spLocks noChangeArrowheads="1"/>
            </p:cNvSpPr>
            <p:nvPr/>
          </p:nvSpPr>
          <p:spPr bwMode="auto">
            <a:xfrm>
              <a:off x="4265613" y="4648200"/>
              <a:ext cx="965200" cy="36353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smtClean="0">
                  <a:solidFill>
                    <a:srgbClr val="EEECE1"/>
                  </a:solidFill>
                  <a:latin typeface="Arial" pitchFamily="34" charset="0"/>
                </a:rPr>
                <a:t>three</a:t>
              </a:r>
              <a:r>
                <a:rPr lang="en-US" sz="1200" b="1" kern="1200" dirty="0" smtClean="0">
                  <a:solidFill>
                    <a:srgbClr val="EEECE1"/>
                  </a:solidFill>
                  <a:latin typeface="Arial" pitchFamily="34" charset="0"/>
                </a:rPr>
                <a:t> </a:t>
              </a: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</a:rPr>
                <a:t>– </a:t>
              </a:r>
              <a:r>
                <a:rPr lang="en-US" sz="1200" b="1" dirty="0" smtClean="0">
                  <a:solidFill>
                    <a:srgbClr val="EEECE1"/>
                  </a:solidFill>
                  <a:latin typeface="Arial" pitchFamily="34" charset="0"/>
                </a:rPr>
                <a:t>9’’ PMT</a:t>
              </a:r>
              <a:r>
                <a:rPr lang="en-US" sz="1200" b="1" kern="1200" dirty="0" smtClean="0">
                  <a:solidFill>
                    <a:srgbClr val="EEECE1"/>
                  </a:solidFill>
                  <a:latin typeface="Arial" pitchFamily="34" charset="0"/>
                </a:rPr>
                <a:t> </a:t>
              </a:r>
              <a:endParaRPr lang="en-US" sz="1200" b="1" kern="1200" dirty="0">
                <a:solidFill>
                  <a:srgbClr val="EEECE1"/>
                </a:solidFill>
                <a:latin typeface="Arial" pitchFamily="34" charset="0"/>
              </a:endParaRPr>
            </a:p>
          </p:txBody>
        </p:sp>
        <p:sp>
          <p:nvSpPr>
            <p:cNvPr id="14" name="Line 28"/>
            <p:cNvSpPr>
              <a:spLocks noChangeShapeType="1"/>
            </p:cNvSpPr>
            <p:nvPr/>
          </p:nvSpPr>
          <p:spPr bwMode="auto">
            <a:xfrm flipV="1">
              <a:off x="4876800" y="4252129"/>
              <a:ext cx="663576" cy="3960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es-ES" kern="1200">
                <a:solidFill>
                  <a:srgbClr val="EEECE1"/>
                </a:solidFill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15" name="Rectangle 30"/>
            <p:cNvSpPr>
              <a:spLocks noChangeArrowheads="1"/>
            </p:cNvSpPr>
            <p:nvPr/>
          </p:nvSpPr>
          <p:spPr bwMode="auto">
            <a:xfrm>
              <a:off x="6458478" y="3182924"/>
              <a:ext cx="1069848" cy="26985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Solar panels</a:t>
              </a:r>
            </a:p>
          </p:txBody>
        </p:sp>
        <p:sp>
          <p:nvSpPr>
            <p:cNvPr id="16" name="Text Box 33"/>
            <p:cNvSpPr txBox="1">
              <a:spLocks noChangeArrowheads="1"/>
            </p:cNvSpPr>
            <p:nvPr/>
          </p:nvSpPr>
          <p:spPr bwMode="auto">
            <a:xfrm>
              <a:off x="6089777" y="4602162"/>
              <a:ext cx="1412875" cy="54927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Plastic tank with</a:t>
              </a:r>
            </a:p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 12 tons of water</a:t>
              </a:r>
            </a:p>
          </p:txBody>
        </p:sp>
        <p:sp>
          <p:nvSpPr>
            <p:cNvPr id="17" name="Text Box 37"/>
            <p:cNvSpPr txBox="1">
              <a:spLocks noChangeArrowheads="1"/>
            </p:cNvSpPr>
            <p:nvPr/>
          </p:nvSpPr>
          <p:spPr bwMode="auto">
            <a:xfrm>
              <a:off x="1743386" y="4008437"/>
              <a:ext cx="1066800" cy="39687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Battery box</a:t>
              </a:r>
            </a:p>
          </p:txBody>
        </p:sp>
        <p:sp>
          <p:nvSpPr>
            <p:cNvPr id="18" name="Text Box 40"/>
            <p:cNvSpPr txBox="1">
              <a:spLocks noChangeArrowheads="1"/>
            </p:cNvSpPr>
            <p:nvPr/>
          </p:nvSpPr>
          <p:spPr bwMode="auto">
            <a:xfrm>
              <a:off x="6359652" y="1714500"/>
              <a:ext cx="1143000" cy="381000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kern="1200" dirty="0">
                  <a:solidFill>
                    <a:srgbClr val="EEECE1"/>
                  </a:solidFill>
                  <a:latin typeface="Arial" pitchFamily="34" charset="0"/>
                  <a:ea typeface="+mn-ea"/>
                  <a:cs typeface="+mn-cs"/>
                </a:rPr>
                <a:t>GPS antenna</a:t>
              </a:r>
            </a:p>
          </p:txBody>
        </p:sp>
      </p:grpSp>
      <p:grpSp>
        <p:nvGrpSpPr>
          <p:cNvPr id="30" name="Agrupar 29"/>
          <p:cNvGrpSpPr/>
          <p:nvPr/>
        </p:nvGrpSpPr>
        <p:grpSpPr>
          <a:xfrm>
            <a:off x="5284754" y="1214611"/>
            <a:ext cx="3749766" cy="4898171"/>
            <a:chOff x="5284754" y="1872236"/>
            <a:chExt cx="3749766" cy="4898171"/>
          </a:xfrm>
        </p:grpSpPr>
        <p:pic>
          <p:nvPicPr>
            <p:cNvPr id="19" name="Imagen 18" descr="array_foto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754" y="1872236"/>
              <a:ext cx="3749766" cy="4898171"/>
            </a:xfrm>
            <a:prstGeom prst="rect">
              <a:avLst/>
            </a:prstGeom>
          </p:spPr>
        </p:pic>
        <p:cxnSp>
          <p:nvCxnSpPr>
            <p:cNvPr id="20" name="Conector recto de flecha 19"/>
            <p:cNvCxnSpPr/>
            <p:nvPr/>
          </p:nvCxnSpPr>
          <p:spPr>
            <a:xfrm flipV="1">
              <a:off x="6083419" y="3361866"/>
              <a:ext cx="1131063" cy="233944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ángulo 20"/>
            <p:cNvSpPr/>
            <p:nvPr/>
          </p:nvSpPr>
          <p:spPr>
            <a:xfrm rot="17668053">
              <a:off x="6150188" y="4010260"/>
              <a:ext cx="8875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Tahoma" pitchFamily="34" charset="0"/>
                </a:rPr>
                <a:t>1.5 km 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ángulo 27"/>
          <p:cNvSpPr/>
          <p:nvPr/>
        </p:nvSpPr>
        <p:spPr>
          <a:xfrm>
            <a:off x="243655" y="1297814"/>
            <a:ext cx="13987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latin typeface="Tahoma" pitchFamily="34" charset="0"/>
              </a:rPr>
              <a:t>SD unit</a:t>
            </a:r>
            <a:endParaRPr lang="en-US" sz="2800" dirty="0">
              <a:latin typeface="Tahoma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10</a:t>
            </a:fld>
            <a:endParaRPr lang="es-ES_tradnl"/>
          </a:p>
        </p:txBody>
      </p:sp>
      <p:sp>
        <p:nvSpPr>
          <p:cNvPr id="22" name="CuadroTexto 21"/>
          <p:cNvSpPr txBox="1"/>
          <p:nvPr/>
        </p:nvSpPr>
        <p:spPr>
          <a:xfrm>
            <a:off x="43794" y="51072"/>
            <a:ext cx="9072833" cy="707886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FF00"/>
                </a:solidFill>
              </a:rPr>
              <a:t>Surface Detector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>
                <a:solidFill>
                  <a:srgbClr val="000090"/>
                </a:solidFill>
              </a:rPr>
              <a:t>F. Arqueros</a:t>
            </a:r>
            <a:endParaRPr lang="es-ES_tradnl" dirty="0">
              <a:solidFill>
                <a:srgbClr val="00009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2970252" y="6356350"/>
            <a:ext cx="2895600" cy="365125"/>
          </a:xfrm>
        </p:spPr>
        <p:txBody>
          <a:bodyPr/>
          <a:lstStyle/>
          <a:p>
            <a:r>
              <a:rPr lang="es-ES_tradnl" dirty="0" smtClean="0">
                <a:solidFill>
                  <a:srgbClr val="000090"/>
                </a:solidFill>
              </a:rPr>
              <a:t>XXX IWHEP </a:t>
            </a:r>
            <a:r>
              <a:rPr lang="es-ES_tradnl" dirty="0" err="1" smtClean="0">
                <a:solidFill>
                  <a:srgbClr val="000090"/>
                </a:solidFill>
              </a:rPr>
              <a:t>Protvino</a:t>
            </a:r>
            <a:r>
              <a:rPr lang="es-ES_tradnl" dirty="0" smtClean="0">
                <a:solidFill>
                  <a:srgbClr val="000090"/>
                </a:solidFill>
              </a:rPr>
              <a:t> 2014</a:t>
            </a:r>
            <a:endParaRPr lang="es-ES_tradnl" dirty="0">
              <a:solidFill>
                <a:srgbClr val="000090"/>
              </a:solidFill>
            </a:endParaRPr>
          </a:p>
        </p:txBody>
      </p:sp>
      <p:sp>
        <p:nvSpPr>
          <p:cNvPr id="23" name="object 19"/>
          <p:cNvSpPr>
            <a:spLocks noChangeAspect="1"/>
          </p:cNvSpPr>
          <p:nvPr/>
        </p:nvSpPr>
        <p:spPr>
          <a:xfrm>
            <a:off x="8528449" y="75443"/>
            <a:ext cx="525448" cy="6800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5649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11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43794" y="51072"/>
            <a:ext cx="9072833" cy="707886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FF00"/>
                </a:solidFill>
              </a:rPr>
              <a:t>Surface Detector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0" name="object 19"/>
          <p:cNvSpPr>
            <a:spLocks noChangeAspect="1"/>
          </p:cNvSpPr>
          <p:nvPr/>
        </p:nvSpPr>
        <p:spPr>
          <a:xfrm>
            <a:off x="8528449" y="88271"/>
            <a:ext cx="525448" cy="6800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2" name="Imagen 11" descr="ani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179" y="1029580"/>
            <a:ext cx="4409440" cy="2631440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173610" y="2521890"/>
            <a:ext cx="3827777" cy="646331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  <a:latin typeface="Tahoma" pitchFamily="34" charset="0"/>
              </a:rPr>
              <a:t>The time structure of the SD signals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  <a:latin typeface="Tahoma" pitchFamily="34" charset="0"/>
              </a:rPr>
              <a:t>contains very useful information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5214178" y="3786619"/>
            <a:ext cx="3827777" cy="646331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  <a:latin typeface="Tahoma" pitchFamily="34" charset="0"/>
              </a:rPr>
              <a:t>The SD samples the tail of the shower</a:t>
            </a:r>
          </a:p>
        </p:txBody>
      </p:sp>
      <p:grpSp>
        <p:nvGrpSpPr>
          <p:cNvPr id="8" name="Agrupar 7"/>
          <p:cNvGrpSpPr/>
          <p:nvPr/>
        </p:nvGrpSpPr>
        <p:grpSpPr>
          <a:xfrm>
            <a:off x="43794" y="3318566"/>
            <a:ext cx="5170384" cy="2944560"/>
            <a:chOff x="107115" y="2833200"/>
            <a:chExt cx="4638053" cy="2628000"/>
          </a:xfrm>
        </p:grpSpPr>
        <p:pic>
          <p:nvPicPr>
            <p:cNvPr id="2" name="Imagen 1"/>
            <p:cNvPicPr>
              <a:picLocks noChangeAspect="1"/>
            </p:cNvPicPr>
            <p:nvPr/>
          </p:nvPicPr>
          <p:blipFill rotWithShape="1">
            <a:blip r:embed="rId4"/>
            <a:srcRect t="16723" b="2155"/>
            <a:stretch/>
          </p:blipFill>
          <p:spPr>
            <a:xfrm>
              <a:off x="107115" y="2833200"/>
              <a:ext cx="4638053" cy="2628000"/>
            </a:xfrm>
            <a:prstGeom prst="rect">
              <a:avLst/>
            </a:prstGeom>
          </p:spPr>
        </p:pic>
        <p:sp>
          <p:nvSpPr>
            <p:cNvPr id="37" name="Rectángulo 36"/>
            <p:cNvSpPr/>
            <p:nvPr/>
          </p:nvSpPr>
          <p:spPr>
            <a:xfrm>
              <a:off x="1969225" y="3843368"/>
              <a:ext cx="888059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100" b="1" dirty="0" err="1" smtClean="0">
                  <a:solidFill>
                    <a:srgbClr val="000090"/>
                  </a:solidFill>
                  <a:latin typeface="Tahoma" pitchFamily="34" charset="0"/>
                </a:rPr>
                <a:t>Muon</a:t>
              </a:r>
              <a:r>
                <a:rPr lang="en-US" sz="1100" b="1" dirty="0" smtClean="0">
                  <a:solidFill>
                    <a:srgbClr val="000090"/>
                  </a:solidFill>
                  <a:latin typeface="Tahoma" pitchFamily="34" charset="0"/>
                </a:rPr>
                <a:t> rich</a:t>
              </a:r>
              <a:endParaRPr lang="en-US" sz="1100" b="1" dirty="0">
                <a:solidFill>
                  <a:srgbClr val="000090"/>
                </a:solidFill>
              </a:endParaRPr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2066151" y="4356217"/>
              <a:ext cx="707182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FF0000"/>
                  </a:solidFill>
                  <a:latin typeface="Tahoma" pitchFamily="34" charset="0"/>
                </a:rPr>
                <a:t>EM rich</a:t>
              </a:r>
              <a:endParaRPr lang="en-US" sz="11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591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 contrast="7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8276" y="207374"/>
            <a:ext cx="7000875" cy="6325235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 l="7521" t="13303" r="42959" b="13279"/>
          <a:stretch/>
        </p:blipFill>
        <p:spPr>
          <a:xfrm>
            <a:off x="3884270" y="4972586"/>
            <a:ext cx="1284698" cy="1270782"/>
          </a:xfrm>
          <a:prstGeom prst="rect">
            <a:avLst/>
          </a:prstGeom>
        </p:spPr>
      </p:pic>
      <p:pic>
        <p:nvPicPr>
          <p:cNvPr id="10" name="Imagen 9" descr="HeatFoto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7" t="23380" r="43684" b="36685"/>
          <a:stretch/>
        </p:blipFill>
        <p:spPr>
          <a:xfrm>
            <a:off x="1271045" y="2649487"/>
            <a:ext cx="921415" cy="870555"/>
          </a:xfrm>
          <a:prstGeom prst="rect">
            <a:avLst/>
          </a:prstGeom>
        </p:spPr>
      </p:pic>
      <p:sp>
        <p:nvSpPr>
          <p:cNvPr id="21" name="CuadroTexto 20"/>
          <p:cNvSpPr txBox="1"/>
          <p:nvPr/>
        </p:nvSpPr>
        <p:spPr>
          <a:xfrm>
            <a:off x="651762" y="3554786"/>
            <a:ext cx="1896473" cy="584776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FFFF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Tilted telescopes </a:t>
            </a:r>
          </a:p>
          <a:p>
            <a:pPr algn="ctr"/>
            <a:r>
              <a:rPr lang="en-US" sz="1600" dirty="0">
                <a:solidFill>
                  <a:srgbClr val="000090"/>
                </a:solidFill>
              </a:rPr>
              <a:t>o</a:t>
            </a:r>
            <a:r>
              <a:rPr lang="en-US" sz="1600" dirty="0" smtClean="0">
                <a:solidFill>
                  <a:srgbClr val="000090"/>
                </a:solidFill>
              </a:rPr>
              <a:t>verlooking the infill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004942" y="796584"/>
            <a:ext cx="802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AMBER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894691" y="3554786"/>
            <a:ext cx="84089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CLF/XLF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7" name="CuadroTexto 46"/>
          <p:cNvSpPr txBox="1"/>
          <p:nvPr/>
        </p:nvSpPr>
        <p:spPr>
          <a:xfrm>
            <a:off x="3763430" y="2106551"/>
            <a:ext cx="65745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Radio 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74" name="Picture 6" descr="August 2004 013Rev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061" y="4419645"/>
            <a:ext cx="1376165" cy="105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Imagen 74" descr="loma_amarilla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458" y="796584"/>
            <a:ext cx="1653768" cy="1455660"/>
          </a:xfrm>
          <a:prstGeom prst="rect">
            <a:avLst/>
          </a:prstGeom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12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3017488" y="2974694"/>
            <a:ext cx="3270650" cy="748774"/>
          </a:xfrm>
          <a:prstGeom prst="rect">
            <a:avLst/>
          </a:prstGeom>
          <a:solidFill>
            <a:srgbClr val="FFFF00"/>
          </a:solidFill>
          <a:ln w="28575" cmpd="sng">
            <a:solidFill>
              <a:srgbClr val="FFFFFF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4 bays (CO, LL, LM, LA) x 6 =  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24 Fluorescence telescopes </a:t>
            </a:r>
            <a:endParaRPr lang="en-US" kern="1200" dirty="0">
              <a:solidFill>
                <a:srgbClr val="000090"/>
              </a:solidFill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0" name="CuadroTexto 39"/>
          <p:cNvSpPr txBox="1"/>
          <p:nvPr/>
        </p:nvSpPr>
        <p:spPr>
          <a:xfrm>
            <a:off x="117764" y="110504"/>
            <a:ext cx="5239287" cy="523220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00"/>
                </a:solidFill>
                <a:latin typeface="Tahoma" pitchFamily="34" charset="0"/>
              </a:rPr>
              <a:t>Fluorescence detector FD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6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206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 26"/>
          <p:cNvSpPr/>
          <p:nvPr/>
        </p:nvSpPr>
        <p:spPr>
          <a:xfrm>
            <a:off x="185512" y="753369"/>
            <a:ext cx="6688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90"/>
                </a:solidFill>
                <a:latin typeface="Tahoma" pitchFamily="34" charset="0"/>
              </a:rPr>
              <a:t>4 </a:t>
            </a:r>
            <a:r>
              <a:rPr lang="en-US" dirty="0" smtClean="0">
                <a:solidFill>
                  <a:srgbClr val="000090"/>
                </a:solidFill>
                <a:latin typeface="Tahoma" pitchFamily="34" charset="0"/>
              </a:rPr>
              <a:t>buildings at the boundary of the surface array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90"/>
                </a:solidFill>
                <a:latin typeface="Tahoma" pitchFamily="34" charset="0"/>
              </a:rPr>
              <a:t>6 telescopes each (13% duty cycle)   </a:t>
            </a:r>
            <a:endParaRPr lang="en-US" dirty="0">
              <a:solidFill>
                <a:srgbClr val="000090"/>
              </a:solidFill>
              <a:latin typeface="Tahoma" pitchFamily="34" charset="0"/>
            </a:endParaRPr>
          </a:p>
        </p:txBody>
      </p:sp>
      <p:grpSp>
        <p:nvGrpSpPr>
          <p:cNvPr id="4" name="Agrupar 3"/>
          <p:cNvGrpSpPr/>
          <p:nvPr/>
        </p:nvGrpSpPr>
        <p:grpSpPr>
          <a:xfrm>
            <a:off x="2544092" y="1399700"/>
            <a:ext cx="4738926" cy="3576413"/>
            <a:chOff x="3502129" y="2754913"/>
            <a:chExt cx="4355252" cy="3251994"/>
          </a:xfrm>
        </p:grpSpPr>
        <p:pic>
          <p:nvPicPr>
            <p:cNvPr id="24" name="Picture 16" descr="P523001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75291" y="3488347"/>
              <a:ext cx="1199812" cy="1599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" name="Agrupar 1"/>
            <p:cNvGrpSpPr/>
            <p:nvPr/>
          </p:nvGrpSpPr>
          <p:grpSpPr>
            <a:xfrm>
              <a:off x="3502129" y="2754913"/>
              <a:ext cx="4355252" cy="3251994"/>
              <a:chOff x="138201" y="282599"/>
              <a:chExt cx="8710500" cy="6503987"/>
            </a:xfrm>
          </p:grpSpPr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71538" y="282599"/>
                <a:ext cx="7777163" cy="65039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4 CuadroTexto"/>
              <p:cNvSpPr txBox="1"/>
              <p:nvPr/>
            </p:nvSpPr>
            <p:spPr>
              <a:xfrm>
                <a:off x="138201" y="4693532"/>
                <a:ext cx="1932748" cy="86177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200" dirty="0">
                    <a:solidFill>
                      <a:srgbClr val="BC00DD"/>
                    </a:solidFill>
                  </a:rPr>
                  <a:t>UV filter</a:t>
                </a:r>
              </a:p>
              <a:p>
                <a:pPr algn="ctr">
                  <a:defRPr/>
                </a:pPr>
                <a:r>
                  <a:rPr lang="en-US" sz="1200" dirty="0" smtClean="0">
                    <a:solidFill>
                      <a:srgbClr val="BC00DD"/>
                    </a:solidFill>
                  </a:rPr>
                  <a:t>300 – 400 nm</a:t>
                </a:r>
                <a:endParaRPr lang="en-US" sz="1200" dirty="0">
                  <a:solidFill>
                    <a:srgbClr val="BC00DD"/>
                  </a:solidFill>
                </a:endParaRPr>
              </a:p>
            </p:txBody>
          </p:sp>
          <p:sp>
            <p:nvSpPr>
              <p:cNvPr id="29" name="5 CuadroTexto"/>
              <p:cNvSpPr txBox="1"/>
              <p:nvPr/>
            </p:nvSpPr>
            <p:spPr>
              <a:xfrm>
                <a:off x="3848076" y="3783036"/>
                <a:ext cx="1223018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100" dirty="0">
                    <a:solidFill>
                      <a:schemeClr val="bg1"/>
                    </a:solidFill>
                  </a:rPr>
                  <a:t>camera</a:t>
                </a:r>
              </a:p>
            </p:txBody>
          </p:sp>
          <p:sp>
            <p:nvSpPr>
              <p:cNvPr id="32" name="6 CuadroTexto"/>
              <p:cNvSpPr txBox="1"/>
              <p:nvPr/>
            </p:nvSpPr>
            <p:spPr>
              <a:xfrm>
                <a:off x="4224194" y="5284002"/>
                <a:ext cx="1113126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100" dirty="0">
                    <a:solidFill>
                      <a:schemeClr val="bg1"/>
                    </a:solidFill>
                  </a:rPr>
                  <a:t>mirror</a:t>
                </a:r>
              </a:p>
            </p:txBody>
          </p:sp>
          <p:sp>
            <p:nvSpPr>
              <p:cNvPr id="33" name="7 CuadroTexto"/>
              <p:cNvSpPr txBox="1"/>
              <p:nvPr/>
            </p:nvSpPr>
            <p:spPr>
              <a:xfrm>
                <a:off x="2604750" y="2058255"/>
                <a:ext cx="1764585" cy="106346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600" dirty="0">
                    <a:solidFill>
                      <a:schemeClr val="bg1"/>
                    </a:solidFill>
                  </a:rPr>
                  <a:t>corrector </a:t>
                </a:r>
              </a:p>
              <a:p>
                <a:pPr algn="ctr">
                  <a:defRPr/>
                </a:pPr>
                <a:r>
                  <a:rPr lang="en-US" sz="1600" dirty="0">
                    <a:solidFill>
                      <a:schemeClr val="bg1"/>
                    </a:solidFill>
                  </a:rPr>
                  <a:t>ring</a:t>
                </a:r>
              </a:p>
            </p:txBody>
          </p:sp>
          <p:sp>
            <p:nvSpPr>
              <p:cNvPr id="34" name="8 Rectángulo"/>
              <p:cNvSpPr/>
              <p:nvPr/>
            </p:nvSpPr>
            <p:spPr bwMode="auto">
              <a:xfrm>
                <a:off x="2062138" y="2354286"/>
                <a:ext cx="285750" cy="3071813"/>
              </a:xfrm>
              <a:prstGeom prst="rect">
                <a:avLst/>
              </a:prstGeom>
              <a:solidFill>
                <a:srgbClr val="BC00DD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sz="11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itchFamily="34" charset="0"/>
                </a:endParaRPr>
              </a:p>
            </p:txBody>
          </p:sp>
        </p:grpSp>
      </p:grpSp>
      <p:sp>
        <p:nvSpPr>
          <p:cNvPr id="37" name="7 CuadroTexto"/>
          <p:cNvSpPr txBox="1"/>
          <p:nvPr/>
        </p:nvSpPr>
        <p:spPr>
          <a:xfrm>
            <a:off x="840455" y="3522470"/>
            <a:ext cx="1811280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Corrector ring and camera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6884910" y="5584516"/>
            <a:ext cx="2302178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100" dirty="0" smtClean="0">
                <a:solidFill>
                  <a:srgbClr val="000000"/>
                </a:solidFill>
                <a:latin typeface="Tahoma"/>
                <a:cs typeface="Tahoma"/>
              </a:rPr>
              <a:t>440 </a:t>
            </a:r>
            <a:r>
              <a:rPr lang="de-DE" sz="1100" dirty="0">
                <a:solidFill>
                  <a:srgbClr val="000000"/>
                </a:solidFill>
                <a:latin typeface="Tahoma"/>
                <a:cs typeface="Tahoma"/>
              </a:rPr>
              <a:t>PMT </a:t>
            </a:r>
            <a:r>
              <a:rPr lang="de-DE" sz="1100" dirty="0" smtClean="0">
                <a:solidFill>
                  <a:srgbClr val="000000"/>
                </a:solidFill>
                <a:latin typeface="Tahoma"/>
                <a:cs typeface="Tahoma"/>
              </a:rPr>
              <a:t>PHOTONIS XP3062</a:t>
            </a:r>
          </a:p>
          <a:p>
            <a:r>
              <a:rPr lang="de-DE" sz="1100" dirty="0" smtClean="0">
                <a:solidFill>
                  <a:srgbClr val="000000"/>
                </a:solidFill>
                <a:latin typeface="Tahoma"/>
                <a:cs typeface="Tahoma"/>
              </a:rPr>
              <a:t>1.5° </a:t>
            </a:r>
            <a:r>
              <a:rPr lang="de-DE" sz="1100" dirty="0" err="1" smtClean="0">
                <a:solidFill>
                  <a:srgbClr val="000000"/>
                </a:solidFill>
                <a:latin typeface="Tahoma"/>
                <a:cs typeface="Tahoma"/>
              </a:rPr>
              <a:t>fov</a:t>
            </a:r>
            <a:endParaRPr lang="de-DE" sz="1100" dirty="0">
              <a:solidFill>
                <a:srgbClr val="000000"/>
              </a:solidFill>
              <a:latin typeface="Tahoma"/>
              <a:cs typeface="Tahoma"/>
            </a:endParaRPr>
          </a:p>
          <a:p>
            <a:r>
              <a:rPr lang="de-DE" sz="1100" dirty="0" smtClean="0">
                <a:solidFill>
                  <a:srgbClr val="000000"/>
                </a:solidFill>
                <a:latin typeface="Tahoma"/>
                <a:cs typeface="Tahoma"/>
              </a:rPr>
              <a:t>100 ns sampling intervals</a:t>
            </a:r>
            <a:endParaRPr lang="en-US" sz="11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55" y="4559461"/>
            <a:ext cx="2984118" cy="1608626"/>
          </a:xfrm>
          <a:prstGeom prst="rect">
            <a:avLst/>
          </a:prstGeom>
        </p:spPr>
      </p:pic>
      <p:sp>
        <p:nvSpPr>
          <p:cNvPr id="41" name="7 CuadroTexto"/>
          <p:cNvSpPr txBox="1"/>
          <p:nvPr/>
        </p:nvSpPr>
        <p:spPr>
          <a:xfrm>
            <a:off x="457200" y="4547856"/>
            <a:ext cx="18112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/>
              <a:t>Telescope building</a:t>
            </a:r>
            <a:endParaRPr lang="en-US" sz="1600" dirty="0"/>
          </a:p>
        </p:txBody>
      </p:sp>
      <p:pic>
        <p:nvPicPr>
          <p:cNvPr id="21" name="Picture 31" descr="P30500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55" y="1498723"/>
            <a:ext cx="2528716" cy="2022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Agrupar 6"/>
          <p:cNvGrpSpPr/>
          <p:nvPr/>
        </p:nvGrpSpPr>
        <p:grpSpPr>
          <a:xfrm>
            <a:off x="6750930" y="786674"/>
            <a:ext cx="1918639" cy="2559126"/>
            <a:chOff x="6790932" y="463812"/>
            <a:chExt cx="1918639" cy="2559126"/>
          </a:xfrm>
        </p:grpSpPr>
        <p:pic>
          <p:nvPicPr>
            <p:cNvPr id="20" name="Picture 32" descr="LosLeone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790932" y="463812"/>
              <a:ext cx="1918639" cy="25591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6 CuadroTexto"/>
            <p:cNvSpPr txBox="1"/>
            <p:nvPr/>
          </p:nvSpPr>
          <p:spPr>
            <a:xfrm>
              <a:off x="6902436" y="2673581"/>
              <a:ext cx="1745690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 smtClean="0">
                  <a:solidFill>
                    <a:srgbClr val="FFFFFF"/>
                  </a:solidFill>
                </a:rPr>
                <a:t>3.8 x 3.8 m</a:t>
              </a:r>
              <a:r>
                <a:rPr lang="en-US" sz="1600" baseline="30000" dirty="0" smtClean="0">
                  <a:solidFill>
                    <a:srgbClr val="FFFFFF"/>
                  </a:solidFill>
                </a:rPr>
                <a:t>2</a:t>
              </a:r>
              <a:r>
                <a:rPr lang="en-US" sz="1600" dirty="0" smtClean="0">
                  <a:solidFill>
                    <a:srgbClr val="FFFFFF"/>
                  </a:solidFill>
                </a:rPr>
                <a:t> mirror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</p:grpSp>
      <p:sp>
        <p:nvSpPr>
          <p:cNvPr id="30" name="6 CuadroTexto"/>
          <p:cNvSpPr txBox="1"/>
          <p:nvPr/>
        </p:nvSpPr>
        <p:spPr>
          <a:xfrm>
            <a:off x="1227905" y="1513266"/>
            <a:ext cx="1021592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FFFFFF"/>
                </a:solidFill>
              </a:rPr>
              <a:t>2.2 m</a:t>
            </a:r>
            <a:r>
              <a:rPr lang="en-US" sz="1100" baseline="30000" dirty="0">
                <a:solidFill>
                  <a:srgbClr val="FFFFFF"/>
                </a:solidFill>
              </a:rPr>
              <a:t> </a:t>
            </a:r>
            <a:r>
              <a:rPr lang="en-US" sz="1100" dirty="0" smtClean="0">
                <a:solidFill>
                  <a:srgbClr val="FFFFFF"/>
                </a:solidFill>
              </a:rPr>
              <a:t>mirror </a:t>
            </a:r>
            <a:r>
              <a:rPr lang="en-US" sz="1100" dirty="0" err="1" smtClean="0">
                <a:solidFill>
                  <a:srgbClr val="FFFFFF"/>
                </a:solidFill>
              </a:rPr>
              <a:t>Ø</a:t>
            </a:r>
            <a:endParaRPr lang="en-US" sz="1100" dirty="0">
              <a:solidFill>
                <a:srgbClr val="FFFFFF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7"/>
          <a:srcRect l="26504" t="15838" r="32896" b="21982"/>
          <a:stretch/>
        </p:blipFill>
        <p:spPr>
          <a:xfrm>
            <a:off x="7073635" y="3742232"/>
            <a:ext cx="1598400" cy="183600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081352" y="4988364"/>
            <a:ext cx="23887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ahoma"/>
                <a:ea typeface="Arial Unicode MS" pitchFamily="34" charset="-128"/>
                <a:cs typeface="Tahoma"/>
              </a:rPr>
              <a:t>30° x 28.6° field of view</a:t>
            </a:r>
            <a:r>
              <a:rPr lang="de-DE" sz="1600" dirty="0">
                <a:solidFill>
                  <a:srgbClr val="000000"/>
                </a:solidFill>
                <a:latin typeface="Tahoma"/>
                <a:ea typeface="Arial Unicode MS" pitchFamily="34" charset="-128"/>
                <a:cs typeface="Tahoma"/>
              </a:rPr>
              <a:t> </a:t>
            </a:r>
          </a:p>
        </p:txBody>
      </p:sp>
      <p:sp>
        <p:nvSpPr>
          <p:cNvPr id="31" name="7 CuadroTexto"/>
          <p:cNvSpPr txBox="1"/>
          <p:nvPr/>
        </p:nvSpPr>
        <p:spPr>
          <a:xfrm>
            <a:off x="7392851" y="3426695"/>
            <a:ext cx="9493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chemeClr val="bg1"/>
                </a:solidFill>
              </a:rPr>
              <a:t>Camera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13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43794" y="18508"/>
            <a:ext cx="9072833" cy="646331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FF00"/>
                </a:solidFill>
              </a:rPr>
              <a:t>Fluorescence Detector</a:t>
            </a:r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9" name="Marcador de pie de pá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006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 bwMode="auto">
          <a:xfrm>
            <a:off x="6357938" y="0"/>
            <a:ext cx="2786062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Arial" charset="0"/>
            </a:endParaRPr>
          </a:p>
        </p:txBody>
      </p:sp>
      <p:pic>
        <p:nvPicPr>
          <p:cNvPr id="37891" name="Picture 23" descr="gamma_60zen_5km_800x600_lef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643063" y="0"/>
            <a:ext cx="9144001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30 Rectángulo"/>
          <p:cNvSpPr/>
          <p:nvPr/>
        </p:nvSpPr>
        <p:spPr bwMode="auto">
          <a:xfrm>
            <a:off x="-546100" y="4965700"/>
            <a:ext cx="9412288" cy="160655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Arial" charset="0"/>
            </a:endParaRPr>
          </a:p>
        </p:txBody>
      </p:sp>
      <p:pic>
        <p:nvPicPr>
          <p:cNvPr id="37893" name="Picture 2"/>
          <p:cNvPicPr>
            <a:picLocks noChangeAspect="1" noChangeArrowheads="1"/>
          </p:cNvPicPr>
          <p:nvPr/>
        </p:nvPicPr>
        <p:blipFill>
          <a:blip r:embed="rId4">
            <a:lum bright="-46000" contrast="40000"/>
          </a:blip>
          <a:srcRect/>
          <a:stretch>
            <a:fillRect/>
          </a:stretch>
        </p:blipFill>
        <p:spPr bwMode="auto">
          <a:xfrm>
            <a:off x="6786563" y="2714625"/>
            <a:ext cx="20796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894" name="6 Conector recto"/>
          <p:cNvCxnSpPr>
            <a:cxnSpLocks noChangeShapeType="1"/>
          </p:cNvCxnSpPr>
          <p:nvPr/>
        </p:nvCxnSpPr>
        <p:spPr bwMode="auto">
          <a:xfrm rot="16200000" flipH="1">
            <a:off x="-250031" y="1250156"/>
            <a:ext cx="3429000" cy="2928938"/>
          </a:xfrm>
          <a:prstGeom prst="line">
            <a:avLst/>
          </a:prstGeom>
          <a:noFill/>
          <a:ln w="38100" algn="ctr">
            <a:solidFill>
              <a:srgbClr val="0070C0"/>
            </a:solidFill>
            <a:round/>
            <a:headEnd/>
            <a:tailEnd/>
          </a:ln>
        </p:spPr>
      </p:cxnSp>
      <p:cxnSp>
        <p:nvCxnSpPr>
          <p:cNvPr id="37895" name="12 Conector recto"/>
          <p:cNvCxnSpPr>
            <a:cxnSpLocks noChangeShapeType="1"/>
          </p:cNvCxnSpPr>
          <p:nvPr/>
        </p:nvCxnSpPr>
        <p:spPr bwMode="auto">
          <a:xfrm>
            <a:off x="285750" y="4427538"/>
            <a:ext cx="6500813" cy="1587"/>
          </a:xfrm>
          <a:prstGeom prst="line">
            <a:avLst/>
          </a:prstGeom>
          <a:noFill/>
          <a:ln w="762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7896" name="15 Conector recto"/>
          <p:cNvCxnSpPr>
            <a:cxnSpLocks noChangeShapeType="1"/>
          </p:cNvCxnSpPr>
          <p:nvPr/>
        </p:nvCxnSpPr>
        <p:spPr bwMode="auto">
          <a:xfrm>
            <a:off x="785813" y="1857375"/>
            <a:ext cx="6643687" cy="1643063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7897" name="17 Conector recto"/>
          <p:cNvCxnSpPr>
            <a:cxnSpLocks noChangeShapeType="1"/>
          </p:cNvCxnSpPr>
          <p:nvPr/>
        </p:nvCxnSpPr>
        <p:spPr bwMode="auto">
          <a:xfrm flipV="1">
            <a:off x="2643188" y="4000500"/>
            <a:ext cx="45005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sp>
        <p:nvSpPr>
          <p:cNvPr id="37898" name="24 Rectángulo"/>
          <p:cNvSpPr>
            <a:spLocks noChangeArrowheads="1"/>
          </p:cNvSpPr>
          <p:nvPr/>
        </p:nvSpPr>
        <p:spPr bwMode="auto">
          <a:xfrm>
            <a:off x="0" y="5487988"/>
            <a:ext cx="88661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Fluorescence telescopes “see” the UV light emitted by N</a:t>
            </a:r>
            <a:r>
              <a:rPr lang="en-US" sz="2000" baseline="-25000" dirty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2</a:t>
            </a:r>
            <a:r>
              <a:rPr lang="en-US" sz="2000" dirty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 </a:t>
            </a:r>
            <a:r>
              <a:rPr lang="en-US" sz="2000" dirty="0" smtClean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molecules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excited </a:t>
            </a:r>
            <a:r>
              <a:rPr lang="en-US" sz="2000" dirty="0">
                <a:solidFill>
                  <a:srgbClr val="FFFFFF"/>
                </a:solidFill>
                <a:latin typeface="Tahoma" pitchFamily="34" charset="0"/>
                <a:cs typeface="Arial" charset="0"/>
              </a:rPr>
              <a:t>by shower electrons   </a:t>
            </a: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1497012" y="104752"/>
            <a:ext cx="6135688" cy="593748"/>
          </a:xfrm>
          <a:prstGeom prst="rect">
            <a:avLst/>
          </a:prstGeom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 charset="0"/>
              </a:rPr>
              <a:t>The 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 charset="0"/>
              </a:rPr>
              <a:t>fluorescence technique  </a:t>
            </a:r>
          </a:p>
        </p:txBody>
      </p:sp>
      <p:pic>
        <p:nvPicPr>
          <p:cNvPr id="37900" name="Picture 4" descr="D:\Mis_Documentos_VAIO\habil\conv_2005\segunda_prueba\figuras\camara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13300" y="736600"/>
            <a:ext cx="3116263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42324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1 Imagen" descr="Billoir-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21" y="867504"/>
            <a:ext cx="3954286" cy="3045742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934" y="3293157"/>
            <a:ext cx="4788745" cy="269429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4 CuadroTexto"/>
          <p:cNvSpPr txBox="1">
            <a:spLocks noChangeArrowheads="1"/>
          </p:cNvSpPr>
          <p:nvPr/>
        </p:nvSpPr>
        <p:spPr bwMode="auto">
          <a:xfrm>
            <a:off x="242432" y="3906321"/>
            <a:ext cx="3361085" cy="10156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ahoma" pitchFamily="34" charset="0"/>
              </a:rPr>
              <a:t>SD</a:t>
            </a:r>
            <a:endParaRPr lang="en-US" sz="500" dirty="0">
              <a:solidFill>
                <a:srgbClr val="000000"/>
              </a:solidFill>
              <a:latin typeface="Tahoma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000090"/>
                </a:solidFill>
                <a:latin typeface="Tahoma" pitchFamily="34" charset="0"/>
              </a:rPr>
              <a:t> </a:t>
            </a:r>
            <a:r>
              <a:rPr lang="en-US" sz="1400" u="sng" dirty="0">
                <a:solidFill>
                  <a:srgbClr val="000090"/>
                </a:solidFill>
                <a:latin typeface="Tahoma" pitchFamily="34" charset="0"/>
              </a:rPr>
              <a:t>Acceptance</a:t>
            </a:r>
            <a:r>
              <a:rPr lang="en-US" sz="1400" dirty="0">
                <a:solidFill>
                  <a:srgbClr val="000090"/>
                </a:solidFill>
                <a:latin typeface="Tahoma" pitchFamily="34" charset="0"/>
              </a:rPr>
              <a:t>: Geometric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400" u="sng" dirty="0">
                <a:solidFill>
                  <a:srgbClr val="FF0000"/>
                </a:solidFill>
                <a:latin typeface="Tahoma" pitchFamily="34" charset="0"/>
              </a:rPr>
              <a:t>Energy</a:t>
            </a:r>
            <a:r>
              <a:rPr lang="en-US" sz="1400" dirty="0">
                <a:solidFill>
                  <a:srgbClr val="FF0000"/>
                </a:solidFill>
                <a:latin typeface="Tahoma" pitchFamily="34" charset="0"/>
              </a:rPr>
              <a:t>: Mass and Model dependent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400" dirty="0">
                <a:solidFill>
                  <a:srgbClr val="000090"/>
                </a:solidFill>
                <a:latin typeface="Tahoma" pitchFamily="34" charset="0"/>
              </a:rPr>
              <a:t> </a:t>
            </a:r>
            <a:r>
              <a:rPr lang="en-US" sz="1400" u="sng" dirty="0">
                <a:solidFill>
                  <a:srgbClr val="000090"/>
                </a:solidFill>
                <a:latin typeface="Tahoma" pitchFamily="34" charset="0"/>
              </a:rPr>
              <a:t>Duty cycle</a:t>
            </a:r>
            <a:r>
              <a:rPr lang="en-US" sz="1400" dirty="0">
                <a:solidFill>
                  <a:srgbClr val="000090"/>
                </a:solidFill>
                <a:latin typeface="Tahoma" pitchFamily="34" charset="0"/>
              </a:rPr>
              <a:t> </a:t>
            </a:r>
            <a:r>
              <a:rPr lang="en-US" sz="1400" dirty="0">
                <a:solidFill>
                  <a:srgbClr val="000090"/>
                </a:solidFill>
                <a:latin typeface="Tahoma" pitchFamily="34" charset="0"/>
                <a:sym typeface="Symbol" pitchFamily="18" charset="2"/>
              </a:rPr>
              <a:t> 100%</a:t>
            </a:r>
          </a:p>
        </p:txBody>
      </p:sp>
      <p:sp>
        <p:nvSpPr>
          <p:cNvPr id="9" name="Rectángulo 8"/>
          <p:cNvSpPr/>
          <p:nvPr/>
        </p:nvSpPr>
        <p:spPr>
          <a:xfrm>
            <a:off x="4138043" y="915776"/>
            <a:ext cx="32513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- Complementary techniques</a:t>
            </a:r>
          </a:p>
          <a:p>
            <a:r>
              <a:rPr lang="en-US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- Different shower parameters</a:t>
            </a:r>
          </a:p>
          <a:p>
            <a:r>
              <a:rPr lang="en-US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- Different systematics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38493" y="5013188"/>
            <a:ext cx="3365024" cy="110799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ahoma" pitchFamily="34" charset="0"/>
              </a:rPr>
              <a:t>FD</a:t>
            </a:r>
            <a:endParaRPr lang="en-US" sz="1000" dirty="0">
              <a:solidFill>
                <a:srgbClr val="000000"/>
              </a:solidFill>
              <a:latin typeface="Tahoma" pitchFamily="34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600" u="sng" dirty="0">
                <a:solidFill>
                  <a:srgbClr val="FF0000"/>
                </a:solidFill>
                <a:latin typeface="Tahoma" pitchFamily="34" charset="0"/>
              </a:rPr>
              <a:t>Acceptance</a:t>
            </a:r>
            <a:r>
              <a:rPr lang="en-US" sz="1600" dirty="0">
                <a:solidFill>
                  <a:srgbClr val="FF0000"/>
                </a:solidFill>
                <a:latin typeface="Tahoma" pitchFamily="34" charset="0"/>
              </a:rPr>
              <a:t>: E, </a:t>
            </a:r>
            <a:r>
              <a:rPr lang="en-US" sz="1600" dirty="0">
                <a:solidFill>
                  <a:srgbClr val="FF0000"/>
                </a:solidFill>
                <a:latin typeface="Tahoma" pitchFamily="34" charset="0"/>
                <a:sym typeface="Symbol"/>
              </a:rPr>
              <a:t>, A, M d</a:t>
            </a:r>
            <a:r>
              <a:rPr lang="en-US" sz="1600" dirty="0">
                <a:solidFill>
                  <a:srgbClr val="FF0000"/>
                </a:solidFill>
                <a:latin typeface="Tahoma" pitchFamily="34" charset="0"/>
              </a:rPr>
              <a:t>ependent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000090"/>
                </a:solidFill>
                <a:latin typeface="Tahoma" pitchFamily="34" charset="0"/>
              </a:rPr>
              <a:t> </a:t>
            </a:r>
            <a:r>
              <a:rPr lang="en-US" sz="1600" u="sng" dirty="0">
                <a:solidFill>
                  <a:srgbClr val="000090"/>
                </a:solidFill>
                <a:latin typeface="Tahoma" pitchFamily="34" charset="0"/>
              </a:rPr>
              <a:t>Energy</a:t>
            </a:r>
            <a:r>
              <a:rPr lang="en-US" sz="1600" dirty="0">
                <a:solidFill>
                  <a:srgbClr val="000090"/>
                </a:solidFill>
                <a:latin typeface="Tahoma" pitchFamily="34" charset="0"/>
              </a:rPr>
              <a:t>: nearly calorimetric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600" u="sng" dirty="0">
                <a:solidFill>
                  <a:srgbClr val="FF0000"/>
                </a:solidFill>
                <a:latin typeface="Tahoma" pitchFamily="34" charset="0"/>
              </a:rPr>
              <a:t>Duty cycle</a:t>
            </a:r>
            <a:r>
              <a:rPr lang="en-US" sz="16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Tahoma" pitchFamily="34" charset="0"/>
                <a:sym typeface="Symbol" pitchFamily="18" charset="2"/>
              </a:rPr>
              <a:t> 13%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726691" y="6117201"/>
            <a:ext cx="797683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Large statistics with accurate knowledge of acceptance and energy  </a:t>
            </a:r>
            <a:endParaRPr lang="en-US" b="1" dirty="0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15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3794" y="51072"/>
            <a:ext cx="9072833" cy="769441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FFFF00"/>
                </a:solidFill>
              </a:rPr>
              <a:t>The Hybrid Detector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197114" y="1867481"/>
            <a:ext cx="4946885" cy="1200329"/>
          </a:xfrm>
          <a:prstGeom prst="rect">
            <a:avLst/>
          </a:prstGeom>
          <a:solidFill>
            <a:srgbClr val="000090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Tahoma" pitchFamily="34" charset="0"/>
                <a:sym typeface="Symbol"/>
              </a:rPr>
              <a:t>A</a:t>
            </a:r>
            <a:r>
              <a:rPr lang="en-US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ccurate </a:t>
            </a:r>
            <a:r>
              <a:rPr lang="en-US" dirty="0">
                <a:solidFill>
                  <a:srgbClr val="FFFF00"/>
                </a:solidFill>
                <a:latin typeface="Tahoma" pitchFamily="34" charset="0"/>
                <a:sym typeface="Symbol"/>
              </a:rPr>
              <a:t>determination of primary properties</a:t>
            </a:r>
          </a:p>
          <a:p>
            <a:pPr marL="182563" indent="-182563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arrival </a:t>
            </a:r>
            <a:r>
              <a:rPr lang="en-US" dirty="0">
                <a:solidFill>
                  <a:srgbClr val="FFFF00"/>
                </a:solidFill>
                <a:latin typeface="Tahoma" pitchFamily="34" charset="0"/>
                <a:sym typeface="Symbol"/>
              </a:rPr>
              <a:t>direction</a:t>
            </a:r>
          </a:p>
          <a:p>
            <a:pPr marL="182563" indent="-182563">
              <a:buFont typeface="Arial"/>
              <a:buChar char="•"/>
            </a:pPr>
            <a:r>
              <a:rPr lang="en-US" dirty="0">
                <a:solidFill>
                  <a:srgbClr val="FFFF00"/>
                </a:solidFill>
                <a:latin typeface="Tahoma" pitchFamily="34" charset="0"/>
                <a:sym typeface="Symbol"/>
              </a:rPr>
              <a:t>e</a:t>
            </a:r>
            <a:r>
              <a:rPr lang="en-US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nergy</a:t>
            </a:r>
            <a:endParaRPr lang="en-US" dirty="0">
              <a:solidFill>
                <a:srgbClr val="FFFF00"/>
              </a:solidFill>
              <a:latin typeface="Tahoma" pitchFamily="34" charset="0"/>
              <a:sym typeface="Symbol"/>
            </a:endParaRPr>
          </a:p>
          <a:p>
            <a:pPr marL="182563" indent="-182563">
              <a:buFont typeface="Arial"/>
              <a:buChar char="•"/>
            </a:pPr>
            <a:r>
              <a:rPr lang="en-US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nature (mass</a:t>
            </a:r>
            <a:r>
              <a:rPr lang="en-US" dirty="0">
                <a:solidFill>
                  <a:srgbClr val="FFFF00"/>
                </a:solidFill>
                <a:latin typeface="Tahoma" pitchFamily="34" charset="0"/>
                <a:sym typeface="Symbol"/>
              </a:rPr>
              <a:t>, photons, neutrinos,..)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5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9847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 contrast="7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8276" y="207374"/>
            <a:ext cx="7000875" cy="63252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/>
          <a:srcRect l="50940" t="-28132" r="-62313" b="28132"/>
          <a:stretch/>
        </p:blipFill>
        <p:spPr>
          <a:xfrm>
            <a:off x="3386616" y="1768490"/>
            <a:ext cx="4209540" cy="1883988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8972" y="2225457"/>
            <a:ext cx="2173736" cy="1602755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3004942" y="796584"/>
            <a:ext cx="802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AMBER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3894691" y="3652478"/>
            <a:ext cx="84089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CLF/XLF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7483104" y="1891676"/>
            <a:ext cx="6789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LIDAR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265857" y="69946"/>
            <a:ext cx="4941118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FF00"/>
                </a:solidFill>
                <a:latin typeface="Tahoma" pitchFamily="34" charset="0"/>
              </a:rPr>
              <a:t>Atmospheric monitoring and calibration tools</a:t>
            </a:r>
            <a:endParaRPr lang="en-US" sz="24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16</a:t>
            </a:fld>
            <a:endParaRPr lang="es-ES_tradnl">
              <a:solidFill>
                <a:srgbClr val="000090"/>
              </a:solidFill>
            </a:endParaRPr>
          </a:p>
        </p:txBody>
      </p:sp>
      <p:pic>
        <p:nvPicPr>
          <p:cNvPr id="40" name="Imagen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7553" y="207374"/>
            <a:ext cx="1883195" cy="1315430"/>
          </a:xfrm>
          <a:prstGeom prst="rect">
            <a:avLst/>
          </a:prstGeom>
        </p:spPr>
      </p:pic>
      <p:sp>
        <p:nvSpPr>
          <p:cNvPr id="41" name="CuadroTexto 40"/>
          <p:cNvSpPr txBox="1"/>
          <p:nvPr/>
        </p:nvSpPr>
        <p:spPr>
          <a:xfrm>
            <a:off x="5947178" y="207374"/>
            <a:ext cx="115037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90"/>
                </a:solidFill>
              </a:rPr>
              <a:t>Optocopter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20476" y="4534822"/>
            <a:ext cx="1196960" cy="1752691"/>
          </a:xfrm>
          <a:prstGeom prst="rect">
            <a:avLst/>
          </a:prstGeom>
        </p:spPr>
      </p:pic>
      <p:sp>
        <p:nvSpPr>
          <p:cNvPr id="45" name="CuadroTexto 44"/>
          <p:cNvSpPr txBox="1"/>
          <p:nvPr/>
        </p:nvSpPr>
        <p:spPr>
          <a:xfrm>
            <a:off x="5565511" y="4266782"/>
            <a:ext cx="88998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balloons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383" y="883154"/>
            <a:ext cx="1627337" cy="1292167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711203" y="2166965"/>
            <a:ext cx="654145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Drum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154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 descr="long_dev2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6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580" y="3991533"/>
            <a:ext cx="3220029" cy="213914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6000" contrast="7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22055" y="725708"/>
            <a:ext cx="3552509" cy="3377077"/>
          </a:xfrm>
          <a:prstGeom prst="rect">
            <a:avLst/>
          </a:prstGeom>
        </p:spPr>
      </p:pic>
      <p:pic>
        <p:nvPicPr>
          <p:cNvPr id="7" name="Imagen 6" descr="energy1.png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30000" contrast="7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571" t="1" r="8713" b="16"/>
          <a:stretch/>
        </p:blipFill>
        <p:spPr>
          <a:xfrm>
            <a:off x="6356829" y="2331797"/>
            <a:ext cx="1210628" cy="1179019"/>
          </a:xfrm>
          <a:prstGeom prst="rect">
            <a:avLst/>
          </a:prstGeom>
        </p:spPr>
      </p:pic>
      <p:grpSp>
        <p:nvGrpSpPr>
          <p:cNvPr id="9" name="Group 3"/>
          <p:cNvGrpSpPr>
            <a:grpSpLocks noChangeAspect="1"/>
          </p:cNvGrpSpPr>
          <p:nvPr/>
        </p:nvGrpSpPr>
        <p:grpSpPr bwMode="auto">
          <a:xfrm>
            <a:off x="467329" y="894819"/>
            <a:ext cx="2972462" cy="2661944"/>
            <a:chOff x="3515" y="1781"/>
            <a:chExt cx="2145" cy="1921"/>
          </a:xfrm>
        </p:grpSpPr>
        <p:pic>
          <p:nvPicPr>
            <p:cNvPr id="10" name="Picture 4" descr="eve762238"/>
            <p:cNvPicPr>
              <a:picLocks noChangeAspect="1" noChangeArrowheads="1"/>
            </p:cNvPicPr>
            <p:nvPr/>
          </p:nvPicPr>
          <p:blipFill>
            <a:blip r:embed="rId8"/>
            <a:srcRect l="50005" b="47079"/>
            <a:stretch>
              <a:fillRect/>
            </a:stretch>
          </p:blipFill>
          <p:spPr bwMode="auto">
            <a:xfrm>
              <a:off x="3515" y="1781"/>
              <a:ext cx="2145" cy="1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5"/>
            <p:cNvSpPr txBox="1">
              <a:spLocks noChangeAspect="1" noChangeArrowheads="1"/>
            </p:cNvSpPr>
            <p:nvPr/>
          </p:nvSpPr>
          <p:spPr bwMode="auto">
            <a:xfrm>
              <a:off x="4807" y="2818"/>
              <a:ext cx="360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b="1" dirty="0">
                  <a:solidFill>
                    <a:srgbClr val="000000"/>
                  </a:solidFill>
                </a:rPr>
                <a:t>LDF</a:t>
              </a:r>
            </a:p>
          </p:txBody>
        </p:sp>
        <p:sp>
          <p:nvSpPr>
            <p:cNvPr id="12" name="Line 6"/>
            <p:cNvSpPr>
              <a:spLocks noChangeAspect="1" noChangeShapeType="1"/>
            </p:cNvSpPr>
            <p:nvPr/>
          </p:nvSpPr>
          <p:spPr bwMode="auto">
            <a:xfrm>
              <a:off x="3911" y="2586"/>
              <a:ext cx="409" cy="0"/>
            </a:xfrm>
            <a:prstGeom prst="line">
              <a:avLst/>
            </a:prstGeom>
            <a:noFill/>
            <a:ln w="127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600"/>
            </a:p>
          </p:txBody>
        </p:sp>
        <p:sp>
          <p:nvSpPr>
            <p:cNvPr id="13" name="Line 7"/>
            <p:cNvSpPr>
              <a:spLocks noChangeAspect="1" noChangeShapeType="1"/>
            </p:cNvSpPr>
            <p:nvPr/>
          </p:nvSpPr>
          <p:spPr bwMode="auto">
            <a:xfrm>
              <a:off x="4320" y="2586"/>
              <a:ext cx="0" cy="817"/>
            </a:xfrm>
            <a:prstGeom prst="line">
              <a:avLst/>
            </a:prstGeom>
            <a:noFill/>
            <a:ln w="9525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600"/>
            </a:p>
          </p:txBody>
        </p:sp>
        <p:sp>
          <p:nvSpPr>
            <p:cNvPr id="14" name="Text Box 8"/>
            <p:cNvSpPr txBox="1">
              <a:spLocks noChangeAspect="1" noChangeArrowheads="1"/>
            </p:cNvSpPr>
            <p:nvPr/>
          </p:nvSpPr>
          <p:spPr bwMode="auto">
            <a:xfrm>
              <a:off x="4313" y="2198"/>
              <a:ext cx="478" cy="1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100" b="1">
                  <a:solidFill>
                    <a:srgbClr val="000000"/>
                  </a:solidFill>
                </a:rPr>
                <a:t>S(1000)</a:t>
              </a:r>
            </a:p>
          </p:txBody>
        </p:sp>
        <p:sp>
          <p:nvSpPr>
            <p:cNvPr id="15" name="Line 9"/>
            <p:cNvSpPr>
              <a:spLocks noChangeAspect="1" noChangeShapeType="1"/>
            </p:cNvSpPr>
            <p:nvPr/>
          </p:nvSpPr>
          <p:spPr bwMode="auto">
            <a:xfrm flipH="1">
              <a:off x="3997" y="2311"/>
              <a:ext cx="332" cy="22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 sz="1600"/>
            </a:p>
          </p:txBody>
        </p:sp>
      </p:grpSp>
      <p:grpSp>
        <p:nvGrpSpPr>
          <p:cNvPr id="43" name="Agrupar 42"/>
          <p:cNvGrpSpPr/>
          <p:nvPr/>
        </p:nvGrpSpPr>
        <p:grpSpPr>
          <a:xfrm flipH="1">
            <a:off x="3657683" y="4379220"/>
            <a:ext cx="2761289" cy="2166946"/>
            <a:chOff x="2412956" y="3769282"/>
            <a:chExt cx="2761289" cy="2166946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9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4129" y="3769282"/>
              <a:ext cx="1600116" cy="2137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Agrupar 5"/>
            <p:cNvGrpSpPr>
              <a:grpSpLocks noChangeAspect="1"/>
            </p:cNvGrpSpPr>
            <p:nvPr/>
          </p:nvGrpSpPr>
          <p:grpSpPr>
            <a:xfrm>
              <a:off x="2412956" y="5054046"/>
              <a:ext cx="1995320" cy="882182"/>
              <a:chOff x="2505304" y="4098349"/>
              <a:chExt cx="4156916" cy="1837878"/>
            </a:xfrm>
          </p:grpSpPr>
          <p:grpSp>
            <p:nvGrpSpPr>
              <p:cNvPr id="25" name="Group 12"/>
              <p:cNvGrpSpPr>
                <a:grpSpLocks noChangeAspect="1"/>
              </p:cNvGrpSpPr>
              <p:nvPr/>
            </p:nvGrpSpPr>
            <p:grpSpPr bwMode="auto">
              <a:xfrm flipH="1">
                <a:off x="2505304" y="5054043"/>
                <a:ext cx="520035" cy="882184"/>
                <a:chOff x="4792" y="1970"/>
                <a:chExt cx="477" cy="811"/>
              </a:xfrm>
            </p:grpSpPr>
            <p:sp>
              <p:nvSpPr>
                <p:cNvPr id="35" name="Arc 13"/>
                <p:cNvSpPr>
                  <a:spLocks noChangeAspect="1"/>
                </p:cNvSpPr>
                <p:nvPr/>
              </p:nvSpPr>
              <p:spPr bwMode="auto">
                <a:xfrm rot="4182028">
                  <a:off x="4770" y="1990"/>
                  <a:ext cx="522" cy="4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s-ES" kern="1200" dirty="0">
                    <a:solidFill>
                      <a:schemeClr val="bg1"/>
                    </a:solidFill>
                    <a:latin typeface="Arial"/>
                    <a:ea typeface="+mn-ea"/>
                    <a:cs typeface="Arial" charset="0"/>
                  </a:endParaRPr>
                </a:p>
              </p:txBody>
            </p:sp>
            <p:sp>
              <p:nvSpPr>
                <p:cNvPr id="36" name="AutoShape 14"/>
                <p:cNvSpPr>
                  <a:spLocks noChangeAspect="1" noChangeArrowheads="1"/>
                </p:cNvSpPr>
                <p:nvPr/>
              </p:nvSpPr>
              <p:spPr bwMode="auto">
                <a:xfrm>
                  <a:off x="5149" y="2213"/>
                  <a:ext cx="71" cy="568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00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s-ES" kern="1200" dirty="0">
                    <a:solidFill>
                      <a:schemeClr val="bg1"/>
                    </a:solidFill>
                    <a:latin typeface="Arial"/>
                    <a:ea typeface="+mn-ea"/>
                    <a:cs typeface="Arial" charset="0"/>
                  </a:endParaRPr>
                </a:p>
              </p:txBody>
            </p:sp>
            <p:sp>
              <p:nvSpPr>
                <p:cNvPr id="37" name="Line 1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954" y="2120"/>
                  <a:ext cx="71" cy="136"/>
                </a:xfrm>
                <a:prstGeom prst="line">
                  <a:avLst/>
                </a:prstGeom>
                <a:noFill/>
                <a:ln w="57150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 kern="1200" dirty="0">
                    <a:solidFill>
                      <a:schemeClr val="bg1"/>
                    </a:solidFill>
                    <a:latin typeface="Arial"/>
                    <a:ea typeface="+mn-ea"/>
                    <a:cs typeface="Arial" charset="0"/>
                  </a:endParaRPr>
                </a:p>
              </p:txBody>
            </p:sp>
          </p:grpSp>
          <p:cxnSp>
            <p:nvCxnSpPr>
              <p:cNvPr id="29" name="33 Conector recto"/>
              <p:cNvCxnSpPr/>
              <p:nvPr/>
            </p:nvCxnSpPr>
            <p:spPr bwMode="auto">
              <a:xfrm flipV="1">
                <a:off x="2634769" y="4098349"/>
                <a:ext cx="4027451" cy="88182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35 Conector recto"/>
              <p:cNvCxnSpPr/>
              <p:nvPr/>
            </p:nvCxnSpPr>
            <p:spPr bwMode="auto">
              <a:xfrm flipV="1">
                <a:off x="2861462" y="4098349"/>
                <a:ext cx="3800758" cy="159630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V="1">
              <a:off x="2420368" y="5936227"/>
              <a:ext cx="2367469" cy="0"/>
            </a:xfrm>
            <a:prstGeom prst="line">
              <a:avLst/>
            </a:prstGeom>
            <a:noFill/>
            <a:ln w="28575" cmpd="sng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1200" dirty="0">
                <a:solidFill>
                  <a:schemeClr val="bg1"/>
                </a:solidFill>
                <a:latin typeface="Arial"/>
                <a:ea typeface="+mn-ea"/>
                <a:cs typeface="Arial" charset="0"/>
              </a:endParaRPr>
            </a:p>
          </p:txBody>
        </p:sp>
      </p:grpSp>
      <p:pic>
        <p:nvPicPr>
          <p:cNvPr id="48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6110" y="4002513"/>
            <a:ext cx="2477395" cy="24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Rectángulo 48"/>
          <p:cNvSpPr/>
          <p:nvPr/>
        </p:nvSpPr>
        <p:spPr>
          <a:xfrm>
            <a:off x="3062123" y="3347587"/>
            <a:ext cx="75533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000090"/>
                </a:solidFill>
                <a:latin typeface="Tahoma" pitchFamily="34" charset="0"/>
                <a:cs typeface="Arial" charset="0"/>
              </a:rPr>
              <a:t>SD</a:t>
            </a:r>
            <a:endParaRPr lang="en-US" sz="3200" dirty="0"/>
          </a:p>
        </p:txBody>
      </p:sp>
      <p:sp>
        <p:nvSpPr>
          <p:cNvPr id="50" name="Rectángulo 49"/>
          <p:cNvSpPr/>
          <p:nvPr/>
        </p:nvSpPr>
        <p:spPr>
          <a:xfrm>
            <a:off x="4807685" y="4238445"/>
            <a:ext cx="73389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0090"/>
                </a:solidFill>
                <a:latin typeface="Tahoma" pitchFamily="34" charset="0"/>
                <a:cs typeface="Arial" charset="0"/>
              </a:rPr>
              <a:t>F</a:t>
            </a:r>
            <a:r>
              <a:rPr lang="en-US" sz="3200" b="1" dirty="0" smtClean="0">
                <a:solidFill>
                  <a:srgbClr val="000090"/>
                </a:solidFill>
                <a:latin typeface="Tahoma" pitchFamily="34" charset="0"/>
                <a:cs typeface="Arial" charset="0"/>
              </a:rPr>
              <a:t>D</a:t>
            </a:r>
            <a:endParaRPr lang="en-US" sz="3200" dirty="0"/>
          </a:p>
        </p:txBody>
      </p:sp>
      <p:sp>
        <p:nvSpPr>
          <p:cNvPr id="52" name="Rectángulo 51"/>
          <p:cNvSpPr/>
          <p:nvPr/>
        </p:nvSpPr>
        <p:spPr>
          <a:xfrm>
            <a:off x="7063929" y="3749099"/>
            <a:ext cx="860765" cy="338554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Times New Roman"/>
                <a:cs typeface="Times New Roman"/>
                <a:sym typeface="Symbol"/>
              </a:rPr>
              <a:t>E</a:t>
            </a:r>
            <a:r>
              <a:rPr lang="en-US" sz="1600" baseline="-25000" dirty="0" smtClean="0">
                <a:solidFill>
                  <a:srgbClr val="000000"/>
                </a:solidFill>
                <a:latin typeface="Times New Roman"/>
                <a:cs typeface="Times New Roman"/>
                <a:sym typeface="Symbol"/>
              </a:rPr>
              <a:t>FD</a:t>
            </a:r>
            <a:r>
              <a:rPr lang="en-US" sz="1600" dirty="0" smtClean="0">
                <a:solidFill>
                  <a:srgbClr val="000000"/>
                </a:solidFill>
                <a:latin typeface="Times New Roman"/>
                <a:cs typeface="Times New Roman"/>
                <a:sym typeface="Symbol"/>
              </a:rPr>
              <a:t>[</a:t>
            </a:r>
            <a:r>
              <a:rPr lang="en-US" sz="1600" dirty="0" err="1" smtClean="0">
                <a:solidFill>
                  <a:srgbClr val="000000"/>
                </a:solidFill>
                <a:latin typeface="Times New Roman"/>
                <a:cs typeface="Times New Roman"/>
                <a:sym typeface="Symbol"/>
              </a:rPr>
              <a:t>eV</a:t>
            </a:r>
            <a:r>
              <a:rPr lang="en-US" sz="1600" dirty="0" smtClean="0">
                <a:solidFill>
                  <a:srgbClr val="000000"/>
                </a:solidFill>
                <a:latin typeface="Times New Roman"/>
                <a:cs typeface="Times New Roman"/>
                <a:sym typeface="Symbol"/>
              </a:rPr>
              <a:t>]</a:t>
            </a:r>
            <a:endParaRPr lang="en-US" sz="1600" baseline="-250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17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18729" y="51072"/>
            <a:ext cx="9072833" cy="707886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FF00"/>
                </a:solidFill>
              </a:rPr>
              <a:t>Energy calibration</a:t>
            </a: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3" name="object 19"/>
          <p:cNvSpPr>
            <a:spLocks noChangeAspect="1"/>
          </p:cNvSpPr>
          <p:nvPr/>
        </p:nvSpPr>
        <p:spPr>
          <a:xfrm>
            <a:off x="8528449" y="88271"/>
            <a:ext cx="525448" cy="68005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9538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 contrast="7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8276" y="207374"/>
            <a:ext cx="7000875" cy="632523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6401" y="2199222"/>
            <a:ext cx="1274058" cy="98421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851" y="1045587"/>
            <a:ext cx="992333" cy="97847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4183" y="4074504"/>
            <a:ext cx="1275137" cy="95635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3822" y="3652570"/>
            <a:ext cx="1125157" cy="843868"/>
          </a:xfrm>
          <a:prstGeom prst="rect">
            <a:avLst/>
          </a:prstGeom>
        </p:spPr>
      </p:pic>
      <p:sp>
        <p:nvSpPr>
          <p:cNvPr id="23" name="CuadroTexto 22"/>
          <p:cNvSpPr txBox="1"/>
          <p:nvPr/>
        </p:nvSpPr>
        <p:spPr>
          <a:xfrm>
            <a:off x="6007477" y="2106551"/>
            <a:ext cx="1138052" cy="584776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0"/>
                </a:solidFill>
              </a:rPr>
              <a:t>Microwave</a:t>
            </a:r>
          </a:p>
          <a:p>
            <a:pPr algn="ctr"/>
            <a:r>
              <a:rPr lang="en-US" sz="1600" b="1" dirty="0" smtClean="0">
                <a:solidFill>
                  <a:srgbClr val="000090"/>
                </a:solidFill>
              </a:rPr>
              <a:t>detectors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4420617" y="4870959"/>
            <a:ext cx="75102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MIDAS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3004942" y="707033"/>
            <a:ext cx="802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AMBER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506579" y="4339847"/>
            <a:ext cx="76114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EASIER</a:t>
            </a:r>
            <a:endParaRPr lang="en-US" sz="1600" dirty="0">
              <a:solidFill>
                <a:srgbClr val="000090"/>
              </a:solidFill>
            </a:endParaRPr>
          </a:p>
        </p:txBody>
      </p:sp>
      <p:cxnSp>
        <p:nvCxnSpPr>
          <p:cNvPr id="38" name="Conector recto de flecha 37"/>
          <p:cNvCxnSpPr>
            <a:endCxn id="14" idx="0"/>
          </p:cNvCxnSpPr>
          <p:nvPr/>
        </p:nvCxnSpPr>
        <p:spPr>
          <a:xfrm flipH="1">
            <a:off x="4531752" y="2398939"/>
            <a:ext cx="1488048" cy="1675565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>
            <a:stCxn id="23" idx="1"/>
          </p:cNvCxnSpPr>
          <p:nvPr/>
        </p:nvCxnSpPr>
        <p:spPr>
          <a:xfrm flipH="1" flipV="1">
            <a:off x="3948924" y="1514279"/>
            <a:ext cx="2058553" cy="88466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stCxn id="23" idx="1"/>
          </p:cNvCxnSpPr>
          <p:nvPr/>
        </p:nvCxnSpPr>
        <p:spPr>
          <a:xfrm flipH="1">
            <a:off x="3688980" y="2398939"/>
            <a:ext cx="2318497" cy="1675565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CuadroTexto 46"/>
          <p:cNvSpPr txBox="1"/>
          <p:nvPr/>
        </p:nvSpPr>
        <p:spPr>
          <a:xfrm>
            <a:off x="3756017" y="2106551"/>
            <a:ext cx="672279" cy="338554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0"/>
                </a:solidFill>
              </a:rPr>
              <a:t>Radio 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81" name="Rectángulo 80"/>
          <p:cNvSpPr/>
          <p:nvPr/>
        </p:nvSpPr>
        <p:spPr>
          <a:xfrm>
            <a:off x="113969" y="86228"/>
            <a:ext cx="4941118" cy="523220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FF00"/>
                </a:solidFill>
                <a:latin typeface="Tahoma" pitchFamily="34" charset="0"/>
              </a:rPr>
              <a:t>Radio and Microwave </a:t>
            </a:r>
            <a:endParaRPr lang="en-US" sz="28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18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3158724" y="3081246"/>
            <a:ext cx="63370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AERA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0" name="object 19"/>
          <p:cNvSpPr>
            <a:spLocks noChangeAspect="1"/>
          </p:cNvSpPr>
          <p:nvPr/>
        </p:nvSpPr>
        <p:spPr>
          <a:xfrm>
            <a:off x="8528449" y="88271"/>
            <a:ext cx="525448" cy="68005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766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3" y="2160609"/>
            <a:ext cx="4008791" cy="2327292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5395" y="1213961"/>
            <a:ext cx="3647440" cy="4023360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313474" y="4924001"/>
            <a:ext cx="2808331" cy="400110"/>
          </a:xfrm>
          <a:prstGeom prst="rect">
            <a:avLst/>
          </a:prstGeom>
          <a:solidFill>
            <a:srgbClr val="000090"/>
          </a:solidFill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Increased by 15.6% 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7" name="Conector recto de flecha 6"/>
          <p:cNvCxnSpPr/>
          <p:nvPr/>
        </p:nvCxnSpPr>
        <p:spPr>
          <a:xfrm flipH="1">
            <a:off x="1434184" y="3999521"/>
            <a:ext cx="1719291" cy="92448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ángulo 9"/>
          <p:cNvSpPr/>
          <p:nvPr/>
        </p:nvSpPr>
        <p:spPr>
          <a:xfrm>
            <a:off x="5384412" y="5478077"/>
            <a:ext cx="3358862" cy="707886"/>
          </a:xfrm>
          <a:prstGeom prst="rect">
            <a:avLst/>
          </a:prstGeom>
          <a:solidFill>
            <a:srgbClr val="000090"/>
          </a:solidFill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Significant improvement 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Tahoma" pitchFamily="34" charset="0"/>
                <a:sym typeface="Symbol"/>
              </a:rPr>
              <a:t>in the uncertainty </a:t>
            </a:r>
            <a:endParaRPr lang="en-US" sz="2000" b="1" dirty="0">
              <a:solidFill>
                <a:srgbClr val="FFFF00"/>
              </a:solidFill>
            </a:endParaRPr>
          </a:p>
        </p:txBody>
      </p:sp>
      <p:cxnSp>
        <p:nvCxnSpPr>
          <p:cNvPr id="19" name="Conector recto de flecha 18"/>
          <p:cNvCxnSpPr/>
          <p:nvPr/>
        </p:nvCxnSpPr>
        <p:spPr>
          <a:xfrm flipH="1">
            <a:off x="3825401" y="1507406"/>
            <a:ext cx="1123154" cy="998452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>
            <a:off x="4936225" y="1528580"/>
            <a:ext cx="783687" cy="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/>
          <p:cNvCxnSpPr/>
          <p:nvPr/>
        </p:nvCxnSpPr>
        <p:spPr>
          <a:xfrm flipH="1">
            <a:off x="3825402" y="3046001"/>
            <a:ext cx="753616" cy="134878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/>
          <p:cNvCxnSpPr/>
          <p:nvPr/>
        </p:nvCxnSpPr>
        <p:spPr>
          <a:xfrm>
            <a:off x="4579018" y="3046001"/>
            <a:ext cx="1252752" cy="3888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 flipH="1" flipV="1">
            <a:off x="3811526" y="3818081"/>
            <a:ext cx="1057154" cy="18144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/>
          <p:nvPr/>
        </p:nvCxnSpPr>
        <p:spPr>
          <a:xfrm>
            <a:off x="4868680" y="3999521"/>
            <a:ext cx="963090" cy="30240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de flecha 50"/>
          <p:cNvCxnSpPr/>
          <p:nvPr/>
        </p:nvCxnSpPr>
        <p:spPr>
          <a:xfrm flipH="1" flipV="1">
            <a:off x="3811526" y="3999521"/>
            <a:ext cx="614830" cy="50112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/>
          <p:nvPr/>
        </p:nvCxnSpPr>
        <p:spPr>
          <a:xfrm>
            <a:off x="4426356" y="4487901"/>
            <a:ext cx="1305886" cy="12740"/>
          </a:xfrm>
          <a:prstGeom prst="straightConnector1">
            <a:avLst/>
          </a:prstGeom>
          <a:ln w="1270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ángulo 57"/>
          <p:cNvSpPr/>
          <p:nvPr/>
        </p:nvSpPr>
        <p:spPr>
          <a:xfrm>
            <a:off x="3817496" y="1143339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Absolute FY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59" name="Rectángulo 58"/>
          <p:cNvSpPr/>
          <p:nvPr/>
        </p:nvSpPr>
        <p:spPr>
          <a:xfrm>
            <a:off x="4146574" y="2533589"/>
            <a:ext cx="117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FD </a:t>
            </a:r>
            <a:r>
              <a:rPr lang="en-US" b="1" dirty="0" err="1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calib</a:t>
            </a:r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.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4091859" y="3464504"/>
            <a:ext cx="1282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FD recon.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61" name="Rectángulo 60"/>
          <p:cNvSpPr/>
          <p:nvPr/>
        </p:nvSpPr>
        <p:spPr>
          <a:xfrm>
            <a:off x="4006695" y="4611723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Inv. </a:t>
            </a:r>
            <a:r>
              <a:rPr lang="en-US" b="1" dirty="0">
                <a:solidFill>
                  <a:srgbClr val="000090"/>
                </a:solidFill>
                <a:latin typeface="Tahoma" pitchFamily="34" charset="0"/>
                <a:sym typeface="Symbol"/>
              </a:rPr>
              <a:t>e</a:t>
            </a:r>
            <a:r>
              <a:rPr lang="en-US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nergy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5440736" y="5201078"/>
            <a:ext cx="13939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22% in ICRC2011</a:t>
            </a:r>
            <a:endParaRPr lang="en-US" sz="12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</a:t>
            </a:r>
            <a:r>
              <a:rPr lang="en-GB" sz="4800" b="1" dirty="0" smtClean="0">
                <a:solidFill>
                  <a:srgbClr val="FFFF00"/>
                </a:solidFill>
              </a:rPr>
              <a:t>Energy Scale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8119825" y="4924001"/>
            <a:ext cx="818729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14%</a:t>
            </a:r>
            <a:endParaRPr lang="en-US" sz="2000" b="1" dirty="0"/>
          </a:p>
        </p:txBody>
      </p:sp>
      <p:sp>
        <p:nvSpPr>
          <p:cNvPr id="21" name="Marcador de número de diapositiva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19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4" name="Marcador de fecha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5" name="Marcador de pie de página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7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9196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385544" y="1183107"/>
            <a:ext cx="8472189" cy="4948525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Motivation</a:t>
            </a:r>
          </a:p>
          <a:p>
            <a:endParaRPr lang="en-US" sz="11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The Observatory</a:t>
            </a:r>
          </a:p>
          <a:p>
            <a:endParaRPr lang="en-US" sz="11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Latest results: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Energy Spectrum 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Mass composition</a:t>
            </a:r>
          </a:p>
          <a:p>
            <a:pPr lvl="1"/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Anisotropies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Other components: photons, neutrinos. </a:t>
            </a:r>
          </a:p>
          <a:p>
            <a:endParaRPr lang="en-US" sz="11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The Future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94" y="51072"/>
            <a:ext cx="9072833" cy="923330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>
                <a:solidFill>
                  <a:srgbClr val="FFFF00"/>
                </a:solidFill>
              </a:rPr>
              <a:t>Outline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7" name="object 19"/>
          <p:cNvSpPr>
            <a:spLocks noChangeAspect="1"/>
          </p:cNvSpPr>
          <p:nvPr/>
        </p:nvSpPr>
        <p:spPr>
          <a:xfrm>
            <a:off x="8412987" y="113922"/>
            <a:ext cx="618175" cy="80006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1871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51" y="1501487"/>
            <a:ext cx="3038856" cy="242925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179874" y="1018149"/>
            <a:ext cx="5066503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The largest integrated exposure ever achieved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518" y="1070195"/>
            <a:ext cx="2831592" cy="252069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3523415" y="1620563"/>
            <a:ext cx="27451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Calibrated with hybrid events</a:t>
            </a:r>
          </a:p>
          <a:p>
            <a:r>
              <a:rPr lang="en-US" sz="1600" dirty="0">
                <a:solidFill>
                  <a:srgbClr val="000000"/>
                </a:solidFill>
              </a:rPr>
              <a:t>	</a:t>
            </a:r>
            <a:r>
              <a:rPr lang="en-US" sz="1600" dirty="0" smtClean="0">
                <a:solidFill>
                  <a:srgbClr val="000000"/>
                </a:solidFill>
              </a:rPr>
              <a:t>SD (1500 m)	S</a:t>
            </a:r>
            <a:r>
              <a:rPr lang="en-US" sz="1600" baseline="-25000" dirty="0" smtClean="0">
                <a:solidFill>
                  <a:srgbClr val="000000"/>
                </a:solidFill>
              </a:rPr>
              <a:t>38</a:t>
            </a:r>
          </a:p>
          <a:p>
            <a:r>
              <a:rPr lang="en-US" sz="1600" dirty="0">
                <a:solidFill>
                  <a:srgbClr val="000000"/>
                </a:solidFill>
              </a:rPr>
              <a:t>	</a:t>
            </a:r>
            <a:r>
              <a:rPr lang="en-US" sz="1600" dirty="0" smtClean="0">
                <a:solidFill>
                  <a:srgbClr val="000000"/>
                </a:solidFill>
              </a:rPr>
              <a:t>SD (infill)		S</a:t>
            </a:r>
            <a:r>
              <a:rPr lang="en-US" sz="1600" baseline="-25000" dirty="0" smtClean="0">
                <a:solidFill>
                  <a:srgbClr val="000000"/>
                </a:solidFill>
              </a:rPr>
              <a:t>35</a:t>
            </a: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>
                <a:solidFill>
                  <a:srgbClr val="000000"/>
                </a:solidFill>
              </a:rPr>
              <a:t>	SD inclined		N</a:t>
            </a:r>
            <a:r>
              <a:rPr lang="en-US" sz="1600" baseline="-25000" dirty="0" smtClean="0">
                <a:solidFill>
                  <a:srgbClr val="000000"/>
                </a:solidFill>
              </a:rPr>
              <a:t>19</a:t>
            </a:r>
            <a:endParaRPr lang="en-US" sz="1600" baseline="-25000" dirty="0">
              <a:solidFill>
                <a:srgbClr val="000000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034900" y="96583"/>
            <a:ext cx="307387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>
                <a:solidFill>
                  <a:srgbClr val="000090"/>
                </a:solidFill>
              </a:rPr>
              <a:t>The energy scale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</a:t>
            </a:r>
            <a:r>
              <a:rPr lang="en-GB" sz="4800" b="1" dirty="0" smtClean="0">
                <a:solidFill>
                  <a:srgbClr val="FFFF00"/>
                </a:solidFill>
              </a:rPr>
              <a:t>Energy Spectrum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08906" y="3930743"/>
            <a:ext cx="166503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</a:rPr>
              <a:t>Data: 2004 - 2012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20</a:t>
            </a:fld>
            <a:endParaRPr lang="es-ES_tradnl" dirty="0">
              <a:solidFill>
                <a:srgbClr val="000090"/>
              </a:solidFill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710" y="3197296"/>
            <a:ext cx="4279096" cy="3191669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4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383116" y="3869187"/>
            <a:ext cx="2555895" cy="3385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90"/>
                </a:solidFill>
              </a:rPr>
              <a:t>Update of the energy scale</a:t>
            </a:r>
            <a:endParaRPr lang="en-US" sz="1600" b="1" dirty="0" smtClean="0">
              <a:solidFill>
                <a:srgbClr val="000090"/>
              </a:solidFill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6389053" y="4421697"/>
            <a:ext cx="2703484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185738" indent="-185738">
              <a:buFont typeface="Arial"/>
              <a:buChar char="•"/>
            </a:pPr>
            <a:r>
              <a:rPr lang="en-US" sz="1600" dirty="0" smtClean="0">
                <a:solidFill>
                  <a:srgbClr val="000090"/>
                </a:solidFill>
              </a:rPr>
              <a:t>E has increased 15.6%</a:t>
            </a:r>
          </a:p>
          <a:p>
            <a:pPr marL="185738" indent="-185738">
              <a:buFont typeface="Arial"/>
              <a:buChar char="•"/>
            </a:pPr>
            <a:r>
              <a:rPr lang="en-US" sz="1600" dirty="0">
                <a:solidFill>
                  <a:srgbClr val="000090"/>
                </a:solidFill>
              </a:rPr>
              <a:t>Uncertainty has decreased </a:t>
            </a:r>
          </a:p>
          <a:p>
            <a:r>
              <a:rPr lang="en-US" sz="1600" dirty="0" smtClean="0">
                <a:solidFill>
                  <a:srgbClr val="000090"/>
                </a:solidFill>
              </a:rPr>
              <a:t>     down </a:t>
            </a:r>
            <a:r>
              <a:rPr lang="en-US" sz="1600" dirty="0">
                <a:solidFill>
                  <a:srgbClr val="000090"/>
                </a:solidFill>
              </a:rPr>
              <a:t>to </a:t>
            </a:r>
            <a:r>
              <a:rPr lang="en-US" sz="1600" b="1" dirty="0">
                <a:solidFill>
                  <a:srgbClr val="000090"/>
                </a:solidFill>
              </a:rPr>
              <a:t>14% </a:t>
            </a:r>
            <a:r>
              <a:rPr lang="en-US" sz="1600" dirty="0">
                <a:solidFill>
                  <a:srgbClr val="000090"/>
                </a:solidFill>
              </a:rPr>
              <a:t>(22% in </a:t>
            </a:r>
            <a:r>
              <a:rPr lang="en-US" sz="1600" dirty="0" smtClean="0">
                <a:solidFill>
                  <a:srgbClr val="000090"/>
                </a:solidFill>
              </a:rPr>
              <a:t>2011)</a:t>
            </a:r>
            <a:endParaRPr lang="en-US" sz="1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82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55" y="1105495"/>
            <a:ext cx="5739935" cy="4281272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5678451" y="2908900"/>
            <a:ext cx="63350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84</a:t>
            </a:r>
            <a:r>
              <a:rPr lang="en-US" sz="1100" dirty="0">
                <a:solidFill>
                  <a:srgbClr val="000000"/>
                </a:solidFill>
              </a:rPr>
              <a:t>% C.L</a:t>
            </a:r>
            <a:endParaRPr lang="en-US" sz="1100" dirty="0"/>
          </a:p>
        </p:txBody>
      </p:sp>
      <p:sp>
        <p:nvSpPr>
          <p:cNvPr id="3" name="Rectángulo 2"/>
          <p:cNvSpPr/>
          <p:nvPr/>
        </p:nvSpPr>
        <p:spPr>
          <a:xfrm>
            <a:off x="2096893" y="1695246"/>
            <a:ext cx="150163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</a:rPr>
              <a:t>total number of events </a:t>
            </a:r>
            <a:endParaRPr lang="en-US" sz="1100" dirty="0"/>
          </a:p>
        </p:txBody>
      </p:sp>
      <p:sp>
        <p:nvSpPr>
          <p:cNvPr id="9" name="CuadroTexto 8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</a:t>
            </a:r>
            <a:r>
              <a:rPr lang="en-GB" sz="4800" b="1" dirty="0" smtClean="0">
                <a:solidFill>
                  <a:srgbClr val="FFFF00"/>
                </a:solidFill>
              </a:rPr>
              <a:t>Energy Spectrum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21</a:t>
            </a:fld>
            <a:endParaRPr lang="es-ES_tradnl">
              <a:solidFill>
                <a:srgbClr val="000090"/>
              </a:solidFill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1543614" y="2397769"/>
            <a:ext cx="2156682" cy="3896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3267123" y="2408719"/>
            <a:ext cx="1391447" cy="416050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Obje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513567"/>
              </p:ext>
            </p:extLst>
          </p:nvPr>
        </p:nvGraphicFramePr>
        <p:xfrm>
          <a:off x="1685168" y="2661559"/>
          <a:ext cx="9525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69" name="EcuaciÛn" r:id="rId4" imgW="952500" imgH="203200" progId="Equation.3">
                  <p:embed/>
                </p:oleObj>
              </mc:Choice>
              <mc:Fallback>
                <p:oleObj name="EcuaciÛn" r:id="rId4" imgW="9525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168" y="2661559"/>
                        <a:ext cx="9525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310762"/>
              </p:ext>
            </p:extLst>
          </p:nvPr>
        </p:nvGraphicFramePr>
        <p:xfrm>
          <a:off x="3680670" y="1796603"/>
          <a:ext cx="9779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0" name="EcuaciÛn" r:id="rId6" imgW="977900" imgH="203200" progId="Equation.3">
                  <p:embed/>
                </p:oleObj>
              </mc:Choice>
              <mc:Fallback>
                <p:oleObj name="EcuaciÛn" r:id="rId6" imgW="9779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0670" y="1796603"/>
                        <a:ext cx="9779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to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09612"/>
              </p:ext>
            </p:extLst>
          </p:nvPr>
        </p:nvGraphicFramePr>
        <p:xfrm>
          <a:off x="3028656" y="2860401"/>
          <a:ext cx="10033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1" name="EcuaciÛn" r:id="rId8" imgW="1003300" imgH="241300" progId="Equation.3">
                  <p:embed/>
                </p:oleObj>
              </mc:Choice>
              <mc:Fallback>
                <p:oleObj name="EcuaciÛn" r:id="rId8" imgW="10033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656" y="2860401"/>
                        <a:ext cx="10033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to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414211"/>
              </p:ext>
            </p:extLst>
          </p:nvPr>
        </p:nvGraphicFramePr>
        <p:xfrm>
          <a:off x="4280844" y="3063441"/>
          <a:ext cx="9271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2" name="EcuaciÛn" r:id="rId10" imgW="927100" imgH="241300" progId="Equation.3">
                  <p:embed/>
                </p:oleObj>
              </mc:Choice>
              <mc:Fallback>
                <p:oleObj name="EcuaciÛn" r:id="rId10" imgW="9271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0844" y="3063441"/>
                        <a:ext cx="927100" cy="24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3" name="Conector recto 22"/>
          <p:cNvCxnSpPr/>
          <p:nvPr/>
        </p:nvCxnSpPr>
        <p:spPr>
          <a:xfrm flipV="1">
            <a:off x="5090669" y="2714406"/>
            <a:ext cx="0" cy="325299"/>
          </a:xfrm>
          <a:prstGeom prst="line">
            <a:avLst/>
          </a:prstGeom>
          <a:ln w="12700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strella de 5 puntas 26"/>
          <p:cNvSpPr>
            <a:spLocks noChangeAspect="1"/>
          </p:cNvSpPr>
          <p:nvPr/>
        </p:nvSpPr>
        <p:spPr>
          <a:xfrm>
            <a:off x="5053634" y="2815220"/>
            <a:ext cx="68894" cy="7828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9" name="Obje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8308631"/>
              </p:ext>
            </p:extLst>
          </p:nvPr>
        </p:nvGraphicFramePr>
        <p:xfrm>
          <a:off x="1673298" y="2883867"/>
          <a:ext cx="723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3" name="EcuaciÛn" r:id="rId12" imgW="723900" imgH="228600" progId="Equation.3">
                  <p:embed/>
                </p:oleObj>
              </mc:Choice>
              <mc:Fallback>
                <p:oleObj name="EcuaciÛn" r:id="rId12" imgW="723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298" y="2883867"/>
                        <a:ext cx="723900" cy="228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199500"/>
              </p:ext>
            </p:extLst>
          </p:nvPr>
        </p:nvGraphicFramePr>
        <p:xfrm>
          <a:off x="2954325" y="3590987"/>
          <a:ext cx="2387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74" name="EcuaciÛn" r:id="rId14" imgW="2387600" imgH="533400" progId="Equation.3">
                  <p:embed/>
                </p:oleObj>
              </mc:Choice>
              <mc:Fallback>
                <p:oleObj name="EcuaciÛn" r:id="rId14" imgW="23876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325" y="3590987"/>
                        <a:ext cx="23876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ángulo 31"/>
          <p:cNvSpPr/>
          <p:nvPr/>
        </p:nvSpPr>
        <p:spPr>
          <a:xfrm>
            <a:off x="1430296" y="5483041"/>
            <a:ext cx="5407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000090"/>
                </a:solidFill>
              </a:rPr>
              <a:t>Combined energy spectrum of </a:t>
            </a:r>
            <a:r>
              <a:rPr lang="en-US" sz="2400" b="1" dirty="0" smtClean="0">
                <a:solidFill>
                  <a:srgbClr val="000090"/>
                </a:solidFill>
              </a:rPr>
              <a:t>UHECRs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5938916" y="1960007"/>
            <a:ext cx="1614144" cy="461665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GZK effect?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5" name="Flecha a la derecha con muesca 34"/>
          <p:cNvSpPr/>
          <p:nvPr/>
        </p:nvSpPr>
        <p:spPr>
          <a:xfrm rot="8529562">
            <a:off x="5461671" y="2236029"/>
            <a:ext cx="704122" cy="523134"/>
          </a:xfrm>
          <a:prstGeom prst="notchedRightArrow">
            <a:avLst/>
          </a:prstGeom>
          <a:solidFill>
            <a:srgbClr val="00009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4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0716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55" y="1105495"/>
            <a:ext cx="5739935" cy="428127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FF00"/>
                </a:solidFill>
              </a:rPr>
              <a:t>The </a:t>
            </a:r>
            <a:r>
              <a:rPr lang="en-GB" sz="4800" b="1" dirty="0" smtClean="0">
                <a:solidFill>
                  <a:srgbClr val="FFFF00"/>
                </a:solidFill>
              </a:rPr>
              <a:t>Energy Spectrum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22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75267" y="5488284"/>
            <a:ext cx="6942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Models </a:t>
            </a:r>
            <a:r>
              <a:rPr lang="en-US" dirty="0">
                <a:solidFill>
                  <a:srgbClr val="000000"/>
                </a:solidFill>
              </a:rPr>
              <a:t>assuming pure proton or iron </a:t>
            </a:r>
            <a:r>
              <a:rPr lang="en-US" dirty="0" smtClean="0">
                <a:solidFill>
                  <a:srgbClr val="000000"/>
                </a:solidFill>
              </a:rPr>
              <a:t>composition with spectral index β and source </a:t>
            </a:r>
            <a:r>
              <a:rPr lang="en-US" dirty="0">
                <a:solidFill>
                  <a:srgbClr val="000000"/>
                </a:solidFill>
              </a:rPr>
              <a:t>evolution parameter </a:t>
            </a:r>
            <a:r>
              <a:rPr lang="en-US" dirty="0" smtClean="0">
                <a:solidFill>
                  <a:srgbClr val="000000"/>
                </a:solidFill>
              </a:rPr>
              <a:t>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5678451" y="2908900"/>
            <a:ext cx="63350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84</a:t>
            </a:r>
            <a:r>
              <a:rPr lang="en-US" sz="1100" dirty="0">
                <a:solidFill>
                  <a:srgbClr val="000000"/>
                </a:solidFill>
              </a:rPr>
              <a:t>% C.L</a:t>
            </a:r>
            <a:endParaRPr lang="en-US" sz="11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0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9923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23</a:t>
            </a:fld>
            <a:endParaRPr lang="es-ES_tradnl">
              <a:solidFill>
                <a:srgbClr val="000090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416" y="970351"/>
            <a:ext cx="3014472" cy="282879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Mass composition</a:t>
            </a:r>
            <a:endParaRPr lang="en-GB" sz="4800" b="1" dirty="0">
              <a:solidFill>
                <a:srgbClr val="FFFF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659" y="1738656"/>
            <a:ext cx="3588343" cy="251511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513" y="3531249"/>
            <a:ext cx="3189224" cy="2823337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94854" y="1073419"/>
            <a:ext cx="44791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For a given energy lighter primaries give rise to deeper and more fluctuating showers 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221405" y="4885119"/>
            <a:ext cx="5378746" cy="1323439"/>
          </a:xfrm>
          <a:prstGeom prst="rect">
            <a:avLst/>
          </a:prstGeom>
          <a:solidFill>
            <a:srgbClr val="00009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At the highest energies our data better resemble the MC predictions for heavier composition.</a:t>
            </a:r>
          </a:p>
          <a:p>
            <a:r>
              <a:rPr lang="en-US" sz="2000" dirty="0" smtClean="0">
                <a:solidFill>
                  <a:srgbClr val="FFFF00"/>
                </a:solidFill>
              </a:rPr>
              <a:t>SD results (MPD and </a:t>
            </a:r>
            <a:r>
              <a:rPr lang="en-US" sz="2000" dirty="0" err="1" smtClean="0">
                <a:solidFill>
                  <a:srgbClr val="FFFF00"/>
                </a:solidFill>
              </a:rPr>
              <a:t>risetime</a:t>
            </a:r>
            <a:r>
              <a:rPr lang="en-US" sz="2000" dirty="0" smtClean="0">
                <a:solidFill>
                  <a:srgbClr val="FFFF00"/>
                </a:solidFill>
              </a:rPr>
              <a:t> asymmetry) are consistent with this behavior 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3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6170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24</a:t>
            </a:fld>
            <a:endParaRPr lang="es-ES_tradnl">
              <a:solidFill>
                <a:srgbClr val="00009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125" y="1896200"/>
            <a:ext cx="6808031" cy="2032247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Mass composition</a:t>
            </a:r>
            <a:endParaRPr lang="en-GB" sz="4800" b="1" dirty="0">
              <a:solidFill>
                <a:srgbClr val="FFFF00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15" y="998882"/>
            <a:ext cx="3051810" cy="761238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209171" y="942181"/>
            <a:ext cx="44776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0090"/>
                </a:solidFill>
              </a:rPr>
              <a:t>Relation between observables and moments of </a:t>
            </a:r>
            <a:r>
              <a:rPr lang="en-US" b="1" dirty="0" err="1" smtClean="0">
                <a:solidFill>
                  <a:srgbClr val="000090"/>
                </a:solidFill>
              </a:rPr>
              <a:t>lnA</a:t>
            </a:r>
            <a:r>
              <a:rPr lang="en-US" b="1" dirty="0" smtClean="0">
                <a:solidFill>
                  <a:srgbClr val="000090"/>
                </a:solidFill>
              </a:rPr>
              <a:t> at the top of the atmosphere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400029" y="3703044"/>
            <a:ext cx="2685351" cy="76944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Medium -&gt; light -&gt; heavy ?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Mixed -&gt; pure ?</a:t>
            </a:r>
          </a:p>
          <a:p>
            <a:endParaRPr lang="en-US" sz="800" dirty="0" smtClean="0">
              <a:solidFill>
                <a:srgbClr val="000090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730" y="4370156"/>
            <a:ext cx="6808031" cy="2031656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95009" y="3826026"/>
            <a:ext cx="2296535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Evolution with energy: 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3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5895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25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Photons and neutrinos </a:t>
            </a:r>
            <a:endParaRPr lang="en-GB" sz="4800" b="1" dirty="0">
              <a:solidFill>
                <a:srgbClr val="FFFF00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518850" y="5517341"/>
            <a:ext cx="7865335" cy="83099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0090"/>
                </a:solidFill>
              </a:rPr>
              <a:t>Observation of </a:t>
            </a:r>
            <a:r>
              <a:rPr lang="en-US" sz="2400" dirty="0" smtClean="0">
                <a:solidFill>
                  <a:srgbClr val="000090"/>
                </a:solidFill>
              </a:rPr>
              <a:t>fluxes </a:t>
            </a:r>
            <a:r>
              <a:rPr lang="en-US" sz="2400" dirty="0" smtClean="0">
                <a:solidFill>
                  <a:srgbClr val="000090"/>
                </a:solidFill>
              </a:rPr>
              <a:t>compatible with predictions would give an independent proof of GZK effect 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7" y="1202066"/>
            <a:ext cx="4832542" cy="3277241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668957" y="1509281"/>
            <a:ext cx="10289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ICRC 2011</a:t>
            </a:r>
            <a:endParaRPr lang="en-US" sz="1600" dirty="0"/>
          </a:p>
        </p:txBody>
      </p:sp>
      <p:sp>
        <p:nvSpPr>
          <p:cNvPr id="5" name="Rectángulo 4"/>
          <p:cNvSpPr/>
          <p:nvPr/>
        </p:nvSpPr>
        <p:spPr>
          <a:xfrm>
            <a:off x="2071381" y="4895541"/>
            <a:ext cx="5289433" cy="461665"/>
          </a:xfrm>
          <a:prstGeom prst="rect">
            <a:avLst/>
          </a:prstGeom>
          <a:solidFill>
            <a:srgbClr val="000090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FFFF00"/>
                </a:solidFill>
              </a:rPr>
              <a:t>Exotic </a:t>
            </a:r>
            <a:r>
              <a:rPr lang="en-US" sz="2400" dirty="0" smtClean="0">
                <a:solidFill>
                  <a:srgbClr val="FFFF00"/>
                </a:solidFill>
              </a:rPr>
              <a:t>top-down models ruled </a:t>
            </a:r>
            <a:r>
              <a:rPr lang="en-US" sz="2400" dirty="0">
                <a:solidFill>
                  <a:srgbClr val="FFFF00"/>
                </a:solidFill>
              </a:rPr>
              <a:t>out</a:t>
            </a:r>
          </a:p>
        </p:txBody>
      </p:sp>
      <p:sp>
        <p:nvSpPr>
          <p:cNvPr id="9" name="Marcador de fech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5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063" y="1488114"/>
            <a:ext cx="4359690" cy="296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631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26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Large Scale Anisotropy</a:t>
            </a:r>
            <a:endParaRPr lang="en-GB" sz="4800" b="1" dirty="0">
              <a:solidFill>
                <a:srgbClr val="FFFF00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51" y="2346154"/>
            <a:ext cx="3624961" cy="29146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9015" y="2346154"/>
            <a:ext cx="3624961" cy="2914650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849467" y="2007600"/>
            <a:ext cx="1205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Amplitude</a:t>
            </a:r>
            <a:endParaRPr lang="en-US" dirty="0"/>
          </a:p>
        </p:txBody>
      </p:sp>
      <p:sp>
        <p:nvSpPr>
          <p:cNvPr id="18" name="Rectángulo 17"/>
          <p:cNvSpPr/>
          <p:nvPr/>
        </p:nvSpPr>
        <p:spPr>
          <a:xfrm>
            <a:off x="6296145" y="2011077"/>
            <a:ext cx="78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Phase</a:t>
            </a:r>
            <a:endParaRPr lang="en-US" dirty="0"/>
          </a:p>
        </p:txBody>
      </p:sp>
      <p:sp>
        <p:nvSpPr>
          <p:cNvPr id="19" name="Rectángulo 18"/>
          <p:cNvSpPr/>
          <p:nvPr/>
        </p:nvSpPr>
        <p:spPr>
          <a:xfrm>
            <a:off x="2545238" y="1351535"/>
            <a:ext cx="44333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First Harmonic in right ascension </a:t>
            </a:r>
            <a:endParaRPr lang="en-US" sz="2000" b="1" dirty="0"/>
          </a:p>
        </p:txBody>
      </p:sp>
      <p:sp>
        <p:nvSpPr>
          <p:cNvPr id="20" name="Rectángulo 19"/>
          <p:cNvSpPr/>
          <p:nvPr/>
        </p:nvSpPr>
        <p:spPr>
          <a:xfrm>
            <a:off x="487402" y="5333203"/>
            <a:ext cx="2159566" cy="307777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  <a:latin typeface="Tahoma" pitchFamily="34" charset="0"/>
                <a:sym typeface="Symbol"/>
              </a:rPr>
              <a:t>C</a:t>
            </a:r>
            <a:r>
              <a:rPr lang="en-US" sz="1400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ompatible with isotropy </a:t>
            </a:r>
            <a:endParaRPr lang="en-US" sz="1400" dirty="0"/>
          </a:p>
        </p:txBody>
      </p:sp>
      <p:sp>
        <p:nvSpPr>
          <p:cNvPr id="21" name="Rectángulo 20"/>
          <p:cNvSpPr/>
          <p:nvPr/>
        </p:nvSpPr>
        <p:spPr>
          <a:xfrm>
            <a:off x="6881531" y="3620650"/>
            <a:ext cx="2152815" cy="307777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Smooth change of phase</a:t>
            </a:r>
            <a:endParaRPr lang="en-US" sz="1400" dirty="0"/>
          </a:p>
        </p:txBody>
      </p:sp>
      <p:sp>
        <p:nvSpPr>
          <p:cNvPr id="25" name="Rectángulo 24"/>
          <p:cNvSpPr/>
          <p:nvPr/>
        </p:nvSpPr>
        <p:spPr>
          <a:xfrm>
            <a:off x="6881531" y="5425447"/>
            <a:ext cx="209013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Prescription still running</a:t>
            </a:r>
            <a:endParaRPr lang="en-US" sz="1400" dirty="0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729015" y="4242237"/>
            <a:ext cx="412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0090"/>
                </a:solidFill>
                <a:latin typeface="Tahoma" pitchFamily="34" charset="0"/>
                <a:sym typeface="Symbol"/>
              </a:rPr>
              <a:t>GC</a:t>
            </a:r>
            <a:endParaRPr lang="en-US" sz="1400" dirty="0"/>
          </a:p>
        </p:txBody>
      </p:sp>
      <p:sp>
        <p:nvSpPr>
          <p:cNvPr id="17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864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191399" y="2703596"/>
            <a:ext cx="8925228" cy="3781031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Strong suppression of CR flux above 40 </a:t>
            </a:r>
            <a:r>
              <a:rPr lang="en-US" dirty="0" err="1" smtClean="0">
                <a:solidFill>
                  <a:srgbClr val="000090"/>
                </a:solidFill>
              </a:rPr>
              <a:t>EeV</a:t>
            </a:r>
            <a:r>
              <a:rPr lang="en-US" dirty="0" smtClean="0">
                <a:solidFill>
                  <a:srgbClr val="000090"/>
                </a:solidFill>
              </a:rPr>
              <a:t>. </a:t>
            </a:r>
          </a:p>
          <a:p>
            <a:endParaRPr lang="en-US" sz="200" dirty="0" smtClean="0">
              <a:solidFill>
                <a:srgbClr val="000090"/>
              </a:solidFill>
            </a:endParaRPr>
          </a:p>
          <a:p>
            <a:endParaRPr lang="en-US" sz="2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Composition heavier beyond the ankle.</a:t>
            </a:r>
          </a:p>
          <a:p>
            <a:endParaRPr lang="en-US" sz="2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Weak anisotropy at both large and small scale.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Strong limits in the flux of neutrinos and photons. Exotic </a:t>
            </a:r>
            <a:r>
              <a:rPr lang="en-US" dirty="0">
                <a:solidFill>
                  <a:srgbClr val="000090"/>
                </a:solidFill>
              </a:rPr>
              <a:t>top-down models are being ruled out. </a:t>
            </a:r>
          </a:p>
          <a:p>
            <a:endParaRPr lang="en-US" sz="200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More </a:t>
            </a:r>
            <a:r>
              <a:rPr lang="en-US" dirty="0" err="1" smtClean="0">
                <a:solidFill>
                  <a:srgbClr val="000090"/>
                </a:solidFill>
              </a:rPr>
              <a:t>muons</a:t>
            </a:r>
            <a:r>
              <a:rPr lang="en-US" dirty="0" smtClean="0">
                <a:solidFill>
                  <a:srgbClr val="000090"/>
                </a:solidFill>
              </a:rPr>
              <a:t> than predicted by models.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27</a:t>
            </a:fld>
            <a:endParaRPr lang="es-ES_tradnl" dirty="0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94" y="51072"/>
            <a:ext cx="9072833" cy="923330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FFFF00"/>
                </a:solidFill>
              </a:rPr>
              <a:t>Conclusions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21405" y="1168025"/>
            <a:ext cx="8552566" cy="138499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The Pierre Auger Observatory is taking data since 2004.</a:t>
            </a:r>
          </a:p>
          <a:p>
            <a:r>
              <a:rPr lang="en-US" sz="2800" dirty="0" smtClean="0">
                <a:solidFill>
                  <a:srgbClr val="000090"/>
                </a:solidFill>
              </a:rPr>
              <a:t>It has pioneered a very successful hybrid technique.</a:t>
            </a:r>
          </a:p>
          <a:p>
            <a:r>
              <a:rPr lang="en-US" sz="2800" dirty="0">
                <a:solidFill>
                  <a:srgbClr val="000090"/>
                </a:solidFill>
              </a:rPr>
              <a:t>V</a:t>
            </a:r>
            <a:r>
              <a:rPr lang="en-US" sz="2800" dirty="0" smtClean="0">
                <a:solidFill>
                  <a:srgbClr val="000090"/>
                </a:solidFill>
              </a:rPr>
              <a:t>ery relevant results have been achieved:    </a:t>
            </a:r>
            <a:endParaRPr lang="en-US" sz="2800" dirty="0">
              <a:solidFill>
                <a:srgbClr val="000090"/>
              </a:solidFill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8" name="object 19"/>
          <p:cNvSpPr>
            <a:spLocks noChangeAspect="1"/>
          </p:cNvSpPr>
          <p:nvPr/>
        </p:nvSpPr>
        <p:spPr>
          <a:xfrm>
            <a:off x="8541278" y="139583"/>
            <a:ext cx="525448" cy="680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4837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289316" y="2888136"/>
            <a:ext cx="8472189" cy="234127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More data at the highest energies </a:t>
            </a:r>
          </a:p>
          <a:p>
            <a:endParaRPr lang="en-US" sz="300" dirty="0" smtClean="0">
              <a:solidFill>
                <a:srgbClr val="000090"/>
              </a:solidFill>
            </a:endParaRPr>
          </a:p>
          <a:p>
            <a:r>
              <a:rPr lang="en-US" sz="2800" dirty="0" smtClean="0">
                <a:solidFill>
                  <a:srgbClr val="000090"/>
                </a:solidFill>
              </a:rPr>
              <a:t>Improve our capability for mass measurement  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Better determination of </a:t>
            </a:r>
            <a:r>
              <a:rPr lang="en-US" sz="2400" dirty="0" err="1">
                <a:solidFill>
                  <a:srgbClr val="000090"/>
                </a:solidFill>
              </a:rPr>
              <a:t>m</a:t>
            </a:r>
            <a:r>
              <a:rPr lang="en-US" sz="2400" dirty="0" err="1" smtClean="0">
                <a:solidFill>
                  <a:srgbClr val="000090"/>
                </a:solidFill>
              </a:rPr>
              <a:t>uonic</a:t>
            </a:r>
            <a:r>
              <a:rPr lang="en-US" sz="2400" dirty="0" smtClean="0">
                <a:solidFill>
                  <a:srgbClr val="000090"/>
                </a:solidFill>
              </a:rPr>
              <a:t> content  </a:t>
            </a:r>
          </a:p>
          <a:p>
            <a:pPr lvl="1"/>
            <a:r>
              <a:rPr lang="en-US" sz="2400" dirty="0" smtClean="0">
                <a:solidFill>
                  <a:srgbClr val="000090"/>
                </a:solidFill>
              </a:rPr>
              <a:t>Particle physics at </a:t>
            </a:r>
            <a:r>
              <a:rPr lang="en-US" sz="2400" dirty="0" err="1" smtClean="0">
                <a:solidFill>
                  <a:srgbClr val="000090"/>
                </a:solidFill>
              </a:rPr>
              <a:t>E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cm</a:t>
            </a:r>
            <a:r>
              <a:rPr lang="en-US" sz="2400" dirty="0" smtClean="0">
                <a:solidFill>
                  <a:srgbClr val="000090"/>
                </a:solidFill>
              </a:rPr>
              <a:t> ≈ 100 E</a:t>
            </a:r>
            <a:r>
              <a:rPr lang="en-US" sz="2400" baseline="-25000" dirty="0" smtClean="0">
                <a:solidFill>
                  <a:srgbClr val="000090"/>
                </a:solidFill>
              </a:rPr>
              <a:t>LHC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28</a:t>
            </a:fld>
            <a:endParaRPr lang="es-ES_tradnl" dirty="0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94" y="51072"/>
            <a:ext cx="9072833" cy="923330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FFFF00"/>
                </a:solidFill>
              </a:rPr>
              <a:t>The future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93477" y="1276359"/>
            <a:ext cx="8646193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90"/>
                </a:solidFill>
              </a:rPr>
              <a:t>Understand the origin of the flux </a:t>
            </a:r>
            <a:r>
              <a:rPr lang="en-US" sz="3600" dirty="0" smtClean="0">
                <a:solidFill>
                  <a:srgbClr val="000090"/>
                </a:solidFill>
              </a:rPr>
              <a:t>suppression</a:t>
            </a:r>
          </a:p>
        </p:txBody>
      </p:sp>
      <p:sp>
        <p:nvSpPr>
          <p:cNvPr id="4" name="Rectángulo 3"/>
          <p:cNvSpPr/>
          <p:nvPr/>
        </p:nvSpPr>
        <p:spPr>
          <a:xfrm>
            <a:off x="329376" y="2110905"/>
            <a:ext cx="8302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90"/>
                </a:solidFill>
              </a:rPr>
              <a:t>GZK effect or maximal energy in the source? or both ? </a:t>
            </a:r>
            <a:endParaRPr lang="en-US" sz="2800" b="1" dirty="0"/>
          </a:p>
        </p:txBody>
      </p:sp>
      <p:sp>
        <p:nvSpPr>
          <p:cNvPr id="7" name="Rectángulo 6"/>
          <p:cNvSpPr/>
          <p:nvPr/>
        </p:nvSpPr>
        <p:spPr>
          <a:xfrm>
            <a:off x="289316" y="5037271"/>
            <a:ext cx="8646193" cy="646331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solidFill>
                  <a:srgbClr val="000090"/>
                </a:solidFill>
              </a:rPr>
              <a:t>Understand the origin of the </a:t>
            </a:r>
            <a:r>
              <a:rPr lang="en-US" sz="3600" dirty="0" smtClean="0">
                <a:solidFill>
                  <a:srgbClr val="000090"/>
                </a:solidFill>
              </a:rPr>
              <a:t>ankle</a:t>
            </a:r>
          </a:p>
        </p:txBody>
      </p:sp>
      <p:sp>
        <p:nvSpPr>
          <p:cNvPr id="8" name="Rectángulo 7"/>
          <p:cNvSpPr/>
          <p:nvPr/>
        </p:nvSpPr>
        <p:spPr>
          <a:xfrm>
            <a:off x="1207622" y="5751500"/>
            <a:ext cx="6641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90"/>
                </a:solidFill>
              </a:rPr>
              <a:t>Transition GC -&gt; EGC or propagation effect?</a:t>
            </a:r>
            <a:endParaRPr lang="en-US" sz="2800" b="1" dirty="0"/>
          </a:p>
        </p:txBody>
      </p:sp>
      <p:sp>
        <p:nvSpPr>
          <p:cNvPr id="9" name="Marcador de fecha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1" name="object 19"/>
          <p:cNvSpPr>
            <a:spLocks noChangeAspect="1"/>
          </p:cNvSpPr>
          <p:nvPr/>
        </p:nvSpPr>
        <p:spPr>
          <a:xfrm>
            <a:off x="8541278" y="152411"/>
            <a:ext cx="525448" cy="680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973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29</a:t>
            </a:fld>
            <a:endParaRPr lang="es-ES_tradnl" dirty="0"/>
          </a:p>
        </p:txBody>
      </p:sp>
      <p:grpSp>
        <p:nvGrpSpPr>
          <p:cNvPr id="27" name="Agrupar 26"/>
          <p:cNvGrpSpPr>
            <a:grpSpLocks noChangeAspect="1"/>
          </p:cNvGrpSpPr>
          <p:nvPr/>
        </p:nvGrpSpPr>
        <p:grpSpPr>
          <a:xfrm>
            <a:off x="205186" y="691264"/>
            <a:ext cx="4343445" cy="5587988"/>
            <a:chOff x="10951" y="196544"/>
            <a:chExt cx="4826049" cy="6208876"/>
          </a:xfrm>
        </p:grpSpPr>
        <p:grpSp>
          <p:nvGrpSpPr>
            <p:cNvPr id="9" name="Agrupar 8"/>
            <p:cNvGrpSpPr/>
            <p:nvPr/>
          </p:nvGrpSpPr>
          <p:grpSpPr>
            <a:xfrm>
              <a:off x="10951" y="196544"/>
              <a:ext cx="4826049" cy="6208876"/>
              <a:chOff x="10951" y="196544"/>
              <a:chExt cx="5736547" cy="6208876"/>
            </a:xfrm>
          </p:grpSpPr>
          <p:grpSp>
            <p:nvGrpSpPr>
              <p:cNvPr id="2" name="Agrupar 1"/>
              <p:cNvGrpSpPr>
                <a:grpSpLocks noChangeAspect="1"/>
              </p:cNvGrpSpPr>
              <p:nvPr/>
            </p:nvGrpSpPr>
            <p:grpSpPr>
              <a:xfrm>
                <a:off x="10951" y="196544"/>
                <a:ext cx="5736547" cy="6208876"/>
                <a:chOff x="-10096" y="514063"/>
                <a:chExt cx="2644823" cy="5306732"/>
              </a:xfrm>
            </p:grpSpPr>
            <p:pic>
              <p:nvPicPr>
                <p:cNvPr id="12" name="Imagen 11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38" y="514063"/>
                  <a:ext cx="2589689" cy="1931583"/>
                </a:xfrm>
                <a:prstGeom prst="rect">
                  <a:avLst/>
                </a:prstGeom>
              </p:spPr>
            </p:pic>
            <p:pic>
              <p:nvPicPr>
                <p:cNvPr id="10" name="Imagen 9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056" y="2235811"/>
                  <a:ext cx="2103120" cy="1973580"/>
                </a:xfrm>
                <a:prstGeom prst="rect">
                  <a:avLst/>
                </a:prstGeom>
              </p:spPr>
            </p:pic>
            <p:pic>
              <p:nvPicPr>
                <p:cNvPr id="11" name="Imagen 10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0096" y="3851025"/>
                  <a:ext cx="2225040" cy="1969770"/>
                </a:xfrm>
                <a:prstGeom prst="rect">
                  <a:avLst/>
                </a:prstGeom>
              </p:spPr>
            </p:pic>
          </p:grpSp>
          <p:sp>
            <p:nvSpPr>
              <p:cNvPr id="4" name="Rectángulo 3"/>
              <p:cNvSpPr/>
              <p:nvPr/>
            </p:nvSpPr>
            <p:spPr>
              <a:xfrm>
                <a:off x="4357165" y="443089"/>
                <a:ext cx="1390333" cy="5611549"/>
              </a:xfrm>
              <a:prstGeom prst="rect">
                <a:avLst/>
              </a:prstGeom>
              <a:solidFill>
                <a:srgbClr val="000090">
                  <a:alpha val="13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ángulo 7"/>
              <p:cNvSpPr/>
              <p:nvPr/>
            </p:nvSpPr>
            <p:spPr>
              <a:xfrm>
                <a:off x="2024445" y="443089"/>
                <a:ext cx="1500689" cy="5611549"/>
              </a:xfrm>
              <a:prstGeom prst="rect">
                <a:avLst/>
              </a:prstGeom>
              <a:solidFill>
                <a:srgbClr val="FF0000">
                  <a:alpha val="13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Botón de acción: Ayuda 5">
              <a:hlinkClick r:id="" action="ppaction://noaction" highlightClick="1"/>
            </p:cNvPr>
            <p:cNvSpPr/>
            <p:nvPr/>
          </p:nvSpPr>
          <p:spPr>
            <a:xfrm>
              <a:off x="3828036" y="3419397"/>
              <a:ext cx="953654" cy="681392"/>
            </a:xfrm>
            <a:prstGeom prst="actionButtonHelp">
              <a:avLst/>
            </a:prstGeom>
            <a:solidFill>
              <a:schemeClr val="bg2">
                <a:lumMod val="20000"/>
                <a:lumOff val="80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Agrupar 19"/>
          <p:cNvGrpSpPr>
            <a:grpSpLocks noChangeAspect="1"/>
          </p:cNvGrpSpPr>
          <p:nvPr/>
        </p:nvGrpSpPr>
        <p:grpSpPr>
          <a:xfrm>
            <a:off x="5950568" y="2603188"/>
            <a:ext cx="2455203" cy="3736747"/>
            <a:chOff x="5559050" y="2699750"/>
            <a:chExt cx="2134958" cy="3249345"/>
          </a:xfrm>
        </p:grpSpPr>
        <p:pic>
          <p:nvPicPr>
            <p:cNvPr id="16" name="Imagen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59050" y="2699750"/>
              <a:ext cx="2132330" cy="1714500"/>
            </a:xfrm>
            <a:prstGeom prst="rect">
              <a:avLst/>
            </a:prstGeom>
          </p:spPr>
        </p:pic>
        <p:pic>
          <p:nvPicPr>
            <p:cNvPr id="17" name="Imagen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61678" y="4234595"/>
              <a:ext cx="2132330" cy="1714500"/>
            </a:xfrm>
            <a:prstGeom prst="rect">
              <a:avLst/>
            </a:prstGeom>
          </p:spPr>
        </p:pic>
        <p:sp>
          <p:nvSpPr>
            <p:cNvPr id="18" name="Rectángulo 17"/>
            <p:cNvSpPr/>
            <p:nvPr/>
          </p:nvSpPr>
          <p:spPr>
            <a:xfrm>
              <a:off x="6647366" y="3326780"/>
              <a:ext cx="483219" cy="2173326"/>
            </a:xfrm>
            <a:prstGeom prst="rect">
              <a:avLst/>
            </a:prstGeom>
            <a:solidFill>
              <a:srgbClr val="FF0000">
                <a:alpha val="13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Agrupar 27"/>
          <p:cNvGrpSpPr/>
          <p:nvPr/>
        </p:nvGrpSpPr>
        <p:grpSpPr>
          <a:xfrm>
            <a:off x="5032465" y="414870"/>
            <a:ext cx="3805985" cy="2004507"/>
            <a:chOff x="5032465" y="443089"/>
            <a:chExt cx="3805985" cy="2004507"/>
          </a:xfrm>
        </p:grpSpPr>
        <p:pic>
          <p:nvPicPr>
            <p:cNvPr id="7" name="Imagen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032465" y="443089"/>
              <a:ext cx="3805985" cy="2004507"/>
            </a:xfrm>
            <a:prstGeom prst="rect">
              <a:avLst/>
            </a:prstGeom>
          </p:spPr>
        </p:pic>
        <p:sp>
          <p:nvSpPr>
            <p:cNvPr id="19" name="Rectángulo 18"/>
            <p:cNvSpPr/>
            <p:nvPr/>
          </p:nvSpPr>
          <p:spPr>
            <a:xfrm>
              <a:off x="6366997" y="646704"/>
              <a:ext cx="2018666" cy="1564286"/>
            </a:xfrm>
            <a:prstGeom prst="rect">
              <a:avLst/>
            </a:prstGeom>
            <a:solidFill>
              <a:srgbClr val="000090">
                <a:alpha val="13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06315" y="443089"/>
              <a:ext cx="1224688" cy="615860"/>
            </a:xfrm>
            <a:prstGeom prst="rect">
              <a:avLst/>
            </a:prstGeom>
          </p:spPr>
        </p:pic>
      </p:grpSp>
      <p:sp>
        <p:nvSpPr>
          <p:cNvPr id="24" name="Flecha izquierda y derecha 23"/>
          <p:cNvSpPr/>
          <p:nvPr/>
        </p:nvSpPr>
        <p:spPr>
          <a:xfrm rot="19833142">
            <a:off x="4276069" y="2071284"/>
            <a:ext cx="1678102" cy="686842"/>
          </a:xfrm>
          <a:prstGeom prst="leftRightArrow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echa izquierda y derecha 24"/>
          <p:cNvSpPr/>
          <p:nvPr/>
        </p:nvSpPr>
        <p:spPr>
          <a:xfrm rot="255926">
            <a:off x="3100473" y="4206761"/>
            <a:ext cx="3444594" cy="686842"/>
          </a:xfrm>
          <a:prstGeom prst="left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ángulo 25"/>
          <p:cNvSpPr/>
          <p:nvPr/>
        </p:nvSpPr>
        <p:spPr>
          <a:xfrm>
            <a:off x="6209981" y="1765"/>
            <a:ext cx="1765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anisotropies</a:t>
            </a:r>
            <a:endParaRPr lang="en-US" sz="2400" b="1" dirty="0"/>
          </a:p>
        </p:txBody>
      </p:sp>
      <p:sp>
        <p:nvSpPr>
          <p:cNvPr id="29" name="Rectángulo 28"/>
          <p:cNvSpPr/>
          <p:nvPr/>
        </p:nvSpPr>
        <p:spPr>
          <a:xfrm>
            <a:off x="1358282" y="-32211"/>
            <a:ext cx="23487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Mass and energy </a:t>
            </a:r>
            <a:endParaRPr lang="en-US" sz="2400" b="1" dirty="0"/>
          </a:p>
        </p:txBody>
      </p:sp>
      <p:sp>
        <p:nvSpPr>
          <p:cNvPr id="13" name="Marcador de fecha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86808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3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Ultra High Energy Cosmic Rays</a:t>
            </a:r>
            <a:endParaRPr lang="en-US" sz="3600" dirty="0">
              <a:solidFill>
                <a:srgbClr val="FFFF00"/>
              </a:solidFill>
            </a:endParaRPr>
          </a:p>
        </p:txBody>
      </p:sp>
      <p:grpSp>
        <p:nvGrpSpPr>
          <p:cNvPr id="7" name="Agrupar 6"/>
          <p:cNvGrpSpPr/>
          <p:nvPr/>
        </p:nvGrpSpPr>
        <p:grpSpPr>
          <a:xfrm>
            <a:off x="132081" y="918800"/>
            <a:ext cx="3922711" cy="2978603"/>
            <a:chOff x="4934916" y="1648676"/>
            <a:chExt cx="3922711" cy="2978603"/>
          </a:xfrm>
        </p:grpSpPr>
        <p:grpSp>
          <p:nvGrpSpPr>
            <p:cNvPr id="8" name="Agrupar 7"/>
            <p:cNvGrpSpPr/>
            <p:nvPr/>
          </p:nvGrpSpPr>
          <p:grpSpPr>
            <a:xfrm>
              <a:off x="4934916" y="1648676"/>
              <a:ext cx="3922711" cy="2978603"/>
              <a:chOff x="4785047" y="2003836"/>
              <a:chExt cx="3922711" cy="2978603"/>
            </a:xfrm>
          </p:grpSpPr>
          <p:pic>
            <p:nvPicPr>
              <p:cNvPr id="10" name="Imagen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785047" y="2003836"/>
                <a:ext cx="3922711" cy="2978603"/>
              </a:xfrm>
              <a:prstGeom prst="rect">
                <a:avLst/>
              </a:prstGeom>
            </p:spPr>
          </p:pic>
          <p:sp>
            <p:nvSpPr>
              <p:cNvPr id="11" name="Rectángulo 10"/>
              <p:cNvSpPr/>
              <p:nvPr/>
            </p:nvSpPr>
            <p:spPr>
              <a:xfrm>
                <a:off x="7296269" y="3668194"/>
                <a:ext cx="1261795" cy="998675"/>
              </a:xfrm>
              <a:prstGeom prst="rect">
                <a:avLst/>
              </a:prstGeom>
              <a:noFill/>
              <a:ln w="19050" cmpd="sng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Rectángulo 8"/>
            <p:cNvSpPr/>
            <p:nvPr/>
          </p:nvSpPr>
          <p:spPr>
            <a:xfrm>
              <a:off x="6611296" y="2524465"/>
              <a:ext cx="5437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knee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Agrupar 11"/>
          <p:cNvGrpSpPr/>
          <p:nvPr/>
        </p:nvGrpSpPr>
        <p:grpSpPr>
          <a:xfrm>
            <a:off x="4900964" y="2670750"/>
            <a:ext cx="3841540" cy="3631264"/>
            <a:chOff x="3550845" y="3065321"/>
            <a:chExt cx="3841540" cy="3631264"/>
          </a:xfrm>
        </p:grpSpPr>
        <p:grpSp>
          <p:nvGrpSpPr>
            <p:cNvPr id="13" name="Agrupar 12"/>
            <p:cNvGrpSpPr>
              <a:grpSpLocks noChangeAspect="1"/>
            </p:cNvGrpSpPr>
            <p:nvPr/>
          </p:nvGrpSpPr>
          <p:grpSpPr>
            <a:xfrm>
              <a:off x="3550845" y="3065321"/>
              <a:ext cx="3841540" cy="3631264"/>
              <a:chOff x="485917" y="1237750"/>
              <a:chExt cx="3201279" cy="3026053"/>
            </a:xfrm>
          </p:grpSpPr>
          <p:grpSp>
            <p:nvGrpSpPr>
              <p:cNvPr id="18" name="Agrupar 17"/>
              <p:cNvGrpSpPr>
                <a:grpSpLocks noChangeAspect="1"/>
              </p:cNvGrpSpPr>
              <p:nvPr/>
            </p:nvGrpSpPr>
            <p:grpSpPr>
              <a:xfrm>
                <a:off x="676717" y="1485487"/>
                <a:ext cx="3010479" cy="2778316"/>
                <a:chOff x="731997" y="284400"/>
                <a:chExt cx="1338003" cy="1234807"/>
              </a:xfrm>
            </p:grpSpPr>
            <p:pic>
              <p:nvPicPr>
                <p:cNvPr id="21" name="Imagen 20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63712" t="8927" r="1182" b="82680"/>
                <a:stretch/>
              </p:blipFill>
              <p:spPr>
                <a:xfrm>
                  <a:off x="979200" y="284400"/>
                  <a:ext cx="1090800" cy="198000"/>
                </a:xfrm>
                <a:prstGeom prst="rect">
                  <a:avLst/>
                </a:prstGeom>
              </p:spPr>
            </p:pic>
            <p:pic>
              <p:nvPicPr>
                <p:cNvPr id="22" name="Imagen 21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63712" t="54816" r="1182" b="168"/>
                <a:stretch/>
              </p:blipFill>
              <p:spPr>
                <a:xfrm>
                  <a:off x="979200" y="457207"/>
                  <a:ext cx="1090800" cy="1062000"/>
                </a:xfrm>
                <a:prstGeom prst="rect">
                  <a:avLst/>
                </a:prstGeom>
              </p:spPr>
            </p:pic>
            <p:pic>
              <p:nvPicPr>
                <p:cNvPr id="23" name="Imagen 22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8022" t="54816" r="83521" b="168"/>
                <a:stretch/>
              </p:blipFill>
              <p:spPr>
                <a:xfrm>
                  <a:off x="731997" y="456979"/>
                  <a:ext cx="262800" cy="1062000"/>
                </a:xfrm>
                <a:prstGeom prst="rect">
                  <a:avLst/>
                </a:prstGeom>
              </p:spPr>
            </p:pic>
          </p:grpSp>
          <p:pic>
            <p:nvPicPr>
              <p:cNvPr id="19" name="Imagen 18"/>
              <p:cNvPicPr>
                <a:picLocks noChangeAspect="1"/>
              </p:cNvPicPr>
              <p:nvPr/>
            </p:nvPicPr>
            <p:blipFill rotWithShape="1">
              <a:blip r:embed="rId2"/>
              <a:srcRect l="2297" t="11312" r="91564" b="46316"/>
              <a:stretch/>
            </p:blipFill>
            <p:spPr>
              <a:xfrm>
                <a:off x="485917" y="2135000"/>
                <a:ext cx="275997" cy="1446479"/>
              </a:xfrm>
              <a:prstGeom prst="rect">
                <a:avLst/>
              </a:prstGeom>
            </p:spPr>
          </p:pic>
          <p:pic>
            <p:nvPicPr>
              <p:cNvPr id="20" name="Imagen 19"/>
              <p:cNvPicPr>
                <a:picLocks noChangeAspect="1"/>
              </p:cNvPicPr>
              <p:nvPr/>
            </p:nvPicPr>
            <p:blipFill rotWithShape="1">
              <a:blip r:embed="rId2"/>
              <a:srcRect l="32110" t="1473" r="22577" b="90135"/>
              <a:stretch/>
            </p:blipFill>
            <p:spPr>
              <a:xfrm>
                <a:off x="1258347" y="1237750"/>
                <a:ext cx="1969200" cy="276933"/>
              </a:xfrm>
              <a:prstGeom prst="rect">
                <a:avLst/>
              </a:prstGeom>
            </p:spPr>
          </p:pic>
        </p:grpSp>
        <p:sp>
          <p:nvSpPr>
            <p:cNvPr id="14" name="Rectángulo 13"/>
            <p:cNvSpPr/>
            <p:nvPr/>
          </p:nvSpPr>
          <p:spPr>
            <a:xfrm>
              <a:off x="5041173" y="5384562"/>
              <a:ext cx="91563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b="1" dirty="0">
                  <a:solidFill>
                    <a:srgbClr val="000090"/>
                  </a:solidFill>
                </a:rPr>
                <a:t>UHECR </a:t>
              </a:r>
            </a:p>
          </p:txBody>
        </p:sp>
        <p:sp>
          <p:nvSpPr>
            <p:cNvPr id="15" name="Rectángulo 14"/>
            <p:cNvSpPr/>
            <p:nvPr/>
          </p:nvSpPr>
          <p:spPr>
            <a:xfrm>
              <a:off x="5501742" y="3772689"/>
              <a:ext cx="6892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ankle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6535607" y="4803479"/>
              <a:ext cx="74892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</a:t>
              </a:r>
              <a:r>
                <a:rPr lang="en-US" dirty="0" smtClean="0">
                  <a:solidFill>
                    <a:srgbClr val="FF0000"/>
                  </a:solidFill>
                </a:rPr>
                <a:t>utoff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Conector recto de flecha 16"/>
            <p:cNvCxnSpPr>
              <a:stCxn id="15" idx="2"/>
            </p:cNvCxnSpPr>
            <p:nvPr/>
          </p:nvCxnSpPr>
          <p:spPr>
            <a:xfrm flipH="1">
              <a:off x="5683162" y="4142021"/>
              <a:ext cx="163217" cy="314939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ángulo 1"/>
          <p:cNvSpPr/>
          <p:nvPr/>
        </p:nvSpPr>
        <p:spPr>
          <a:xfrm>
            <a:off x="4388039" y="1106041"/>
            <a:ext cx="4165976" cy="1323439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182563" indent="-182563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The </a:t>
            </a:r>
            <a:r>
              <a:rPr lang="en-US" sz="2000" b="1" u="sng" dirty="0">
                <a:solidFill>
                  <a:srgbClr val="000090"/>
                </a:solidFill>
              </a:rPr>
              <a:t>largest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energies.</a:t>
            </a:r>
          </a:p>
          <a:p>
            <a:pPr marL="182563" indent="-182563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</a:rPr>
              <a:t>Produced in </a:t>
            </a:r>
            <a:r>
              <a:rPr lang="en-US" sz="2000" b="1" u="sng" dirty="0">
                <a:solidFill>
                  <a:srgbClr val="000090"/>
                </a:solidFill>
              </a:rPr>
              <a:t>cosmic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accelerators. </a:t>
            </a:r>
          </a:p>
          <a:p>
            <a:pPr marL="182563" indent="-182563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Interact with atmospheric nuclei at </a:t>
            </a:r>
          </a:p>
          <a:p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  the </a:t>
            </a:r>
            <a:r>
              <a:rPr lang="en-US" sz="2000" b="1" u="sng" dirty="0" smtClean="0">
                <a:solidFill>
                  <a:srgbClr val="000090"/>
                </a:solidFill>
              </a:rPr>
              <a:t>largest </a:t>
            </a:r>
            <a:r>
              <a:rPr lang="en-US" sz="2000" b="1" u="sng" dirty="0" err="1" smtClean="0">
                <a:solidFill>
                  <a:srgbClr val="000090"/>
                </a:solidFill>
              </a:rPr>
              <a:t>c.m</a:t>
            </a:r>
            <a:r>
              <a:rPr lang="en-US" sz="2000" b="1" u="sng" dirty="0" smtClean="0">
                <a:solidFill>
                  <a:srgbClr val="000090"/>
                </a:solidFill>
              </a:rPr>
              <a:t>.</a:t>
            </a:r>
            <a:r>
              <a:rPr lang="en-US" sz="2000" dirty="0" smtClean="0">
                <a:solidFill>
                  <a:srgbClr val="000090"/>
                </a:solidFill>
              </a:rPr>
              <a:t> energies.  </a:t>
            </a:r>
            <a:endParaRPr lang="en-US" sz="2000" dirty="0">
              <a:solidFill>
                <a:srgbClr val="000090"/>
              </a:solidFill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-166615" y="4647709"/>
            <a:ext cx="2752429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90"/>
                </a:solidFill>
              </a:rPr>
              <a:t>Measurements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Energy spectrum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Arrival directions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ass composition  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3159368" y="4439451"/>
            <a:ext cx="2216372" cy="196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Astrophysics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Sources</a:t>
            </a: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Propagation</a:t>
            </a:r>
            <a:endParaRPr lang="en-US" sz="2000" dirty="0" smtClean="0">
              <a:solidFill>
                <a:schemeClr val="bg1"/>
              </a:solidFill>
            </a:endParaRPr>
          </a:p>
          <a:p>
            <a:endParaRPr lang="en-US" sz="800" dirty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Particle Physics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Hadronic</a:t>
            </a:r>
            <a:r>
              <a:rPr lang="en-US" dirty="0" smtClean="0">
                <a:solidFill>
                  <a:schemeClr val="bg1"/>
                </a:solidFill>
              </a:rPr>
              <a:t> interactions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New physics?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errar llave 2"/>
          <p:cNvSpPr/>
          <p:nvPr/>
        </p:nvSpPr>
        <p:spPr>
          <a:xfrm>
            <a:off x="2146265" y="4832985"/>
            <a:ext cx="102188" cy="1065075"/>
          </a:xfrm>
          <a:prstGeom prst="rightBrace">
            <a:avLst/>
          </a:prstGeom>
          <a:ln w="9525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errar llave 25"/>
          <p:cNvSpPr/>
          <p:nvPr/>
        </p:nvSpPr>
        <p:spPr>
          <a:xfrm flipH="1">
            <a:off x="3053763" y="4472525"/>
            <a:ext cx="105603" cy="1829489"/>
          </a:xfrm>
          <a:prstGeom prst="rightBrace">
            <a:avLst/>
          </a:prstGeom>
          <a:ln w="9525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2279464" y="5357626"/>
            <a:ext cx="763353" cy="0"/>
          </a:xfrm>
          <a:prstGeom prst="straightConnector1">
            <a:avLst/>
          </a:prstGeom>
          <a:ln w="7620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8" name="Marcador de pie de página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61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45941" y="284934"/>
            <a:ext cx="8364123" cy="2524007"/>
          </a:xfrm>
        </p:spPr>
        <p:txBody>
          <a:bodyPr>
            <a:normAutofit/>
          </a:bodyPr>
          <a:lstStyle/>
          <a:p>
            <a:r>
              <a:rPr lang="en-GB" sz="4800" dirty="0" smtClean="0"/>
              <a:t>The Pierre Auger Observatory:</a:t>
            </a:r>
            <a:br>
              <a:rPr lang="en-GB" sz="4800" dirty="0" smtClean="0"/>
            </a:br>
            <a:r>
              <a:rPr lang="en-GB" sz="4800" dirty="0" smtClean="0"/>
              <a:t>A brilliant future</a:t>
            </a:r>
            <a:endParaRPr lang="en-GB" sz="4800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490764" y="3709451"/>
            <a:ext cx="8364123" cy="2524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1500" dirty="0" smtClean="0"/>
              <a:t>THANKS</a:t>
            </a:r>
            <a:endParaRPr lang="en-GB" sz="11500" dirty="0"/>
          </a:p>
        </p:txBody>
      </p:sp>
    </p:spTree>
    <p:extLst>
      <p:ext uri="{BB962C8B-B14F-4D97-AF65-F5344CB8AC3E}">
        <p14:creationId xmlns:p14="http://schemas.microsoft.com/office/powerpoint/2010/main" val="55545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156" y="3291840"/>
            <a:ext cx="3956965" cy="3378690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14" y="3608975"/>
            <a:ext cx="3130522" cy="2811720"/>
          </a:xfrm>
          <a:prstGeom prst="rect">
            <a:avLst/>
          </a:prstGeom>
        </p:spPr>
      </p:pic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4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The end of the spectrum</a:t>
            </a:r>
            <a:endParaRPr lang="en-US" sz="3600" dirty="0">
              <a:solidFill>
                <a:srgbClr val="FFFF00"/>
              </a:solidFill>
            </a:endParaRPr>
          </a:p>
        </p:txBody>
      </p:sp>
      <p:grpSp>
        <p:nvGrpSpPr>
          <p:cNvPr id="1251" name="Agrupar 1250"/>
          <p:cNvGrpSpPr/>
          <p:nvPr/>
        </p:nvGrpSpPr>
        <p:grpSpPr>
          <a:xfrm>
            <a:off x="82530" y="936322"/>
            <a:ext cx="3182896" cy="2762036"/>
            <a:chOff x="131375" y="1105221"/>
            <a:chExt cx="3182896" cy="2762036"/>
          </a:xfrm>
        </p:grpSpPr>
        <p:grpSp>
          <p:nvGrpSpPr>
            <p:cNvPr id="1250" name="Agrupar 1249"/>
            <p:cNvGrpSpPr/>
            <p:nvPr/>
          </p:nvGrpSpPr>
          <p:grpSpPr>
            <a:xfrm>
              <a:off x="131375" y="1105221"/>
              <a:ext cx="3182896" cy="2762036"/>
              <a:chOff x="131375" y="1105221"/>
              <a:chExt cx="3182896" cy="2762036"/>
            </a:xfrm>
          </p:grpSpPr>
          <p:grpSp>
            <p:nvGrpSpPr>
              <p:cNvPr id="18" name="Agrupar 17"/>
              <p:cNvGrpSpPr>
                <a:grpSpLocks noChangeAspect="1"/>
              </p:cNvGrpSpPr>
              <p:nvPr/>
            </p:nvGrpSpPr>
            <p:grpSpPr>
              <a:xfrm>
                <a:off x="335903" y="1105221"/>
                <a:ext cx="2978368" cy="2762036"/>
                <a:chOff x="731997" y="284400"/>
                <a:chExt cx="1338003" cy="1234807"/>
              </a:xfrm>
            </p:grpSpPr>
            <p:pic>
              <p:nvPicPr>
                <p:cNvPr id="21" name="Imagen 20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3712" t="8927" r="1182" b="82680"/>
                <a:stretch/>
              </p:blipFill>
              <p:spPr>
                <a:xfrm>
                  <a:off x="979200" y="284400"/>
                  <a:ext cx="1090800" cy="198000"/>
                </a:xfrm>
                <a:prstGeom prst="rect">
                  <a:avLst/>
                </a:prstGeom>
              </p:spPr>
            </p:pic>
            <p:pic>
              <p:nvPicPr>
                <p:cNvPr id="22" name="Imagen 21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63712" t="54816" r="1182" b="168"/>
                <a:stretch/>
              </p:blipFill>
              <p:spPr>
                <a:xfrm>
                  <a:off x="979200" y="457207"/>
                  <a:ext cx="1090800" cy="1062000"/>
                </a:xfrm>
                <a:prstGeom prst="rect">
                  <a:avLst/>
                </a:prstGeom>
              </p:spPr>
            </p:pic>
            <p:pic>
              <p:nvPicPr>
                <p:cNvPr id="23" name="Imagen 22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8022" t="54816" r="83521" b="168"/>
                <a:stretch/>
              </p:blipFill>
              <p:spPr>
                <a:xfrm>
                  <a:off x="731997" y="456979"/>
                  <a:ext cx="262800" cy="1062000"/>
                </a:xfrm>
                <a:prstGeom prst="rect">
                  <a:avLst/>
                </a:prstGeom>
              </p:spPr>
            </p:pic>
          </p:grpSp>
          <p:pic>
            <p:nvPicPr>
              <p:cNvPr id="19" name="Imagen 18"/>
              <p:cNvPicPr>
                <a:picLocks noChangeAspect="1"/>
              </p:cNvPicPr>
              <p:nvPr/>
            </p:nvPicPr>
            <p:blipFill rotWithShape="1">
              <a:blip r:embed="rId5"/>
              <a:srcRect l="2297" t="11312" r="91564" b="46316"/>
              <a:stretch/>
            </p:blipFill>
            <p:spPr>
              <a:xfrm>
                <a:off x="131375" y="1671805"/>
                <a:ext cx="295898" cy="1558314"/>
              </a:xfrm>
              <a:prstGeom prst="rect">
                <a:avLst/>
              </a:prstGeom>
            </p:spPr>
          </p:pic>
        </p:grpSp>
        <p:sp>
          <p:nvSpPr>
            <p:cNvPr id="16" name="Rectángulo 15"/>
            <p:cNvSpPr/>
            <p:nvPr/>
          </p:nvSpPr>
          <p:spPr>
            <a:xfrm>
              <a:off x="2380647" y="1988881"/>
              <a:ext cx="669103" cy="3315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</a:t>
              </a:r>
              <a:r>
                <a:rPr lang="en-US" dirty="0" smtClean="0">
                  <a:solidFill>
                    <a:srgbClr val="FF0000"/>
                  </a:solidFill>
                </a:rPr>
                <a:t>utoff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Rectángulo 5"/>
          <p:cNvSpPr/>
          <p:nvPr/>
        </p:nvSpPr>
        <p:spPr>
          <a:xfrm>
            <a:off x="3731046" y="1072198"/>
            <a:ext cx="5279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GZK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effect </a:t>
            </a:r>
            <a:r>
              <a:rPr lang="en-US" sz="2000" dirty="0" smtClean="0">
                <a:solidFill>
                  <a:schemeClr val="bg1"/>
                </a:solidFill>
              </a:rPr>
              <a:t>(Greisen, </a:t>
            </a:r>
            <a:r>
              <a:rPr lang="en-US" sz="2000" dirty="0" err="1" smtClean="0">
                <a:solidFill>
                  <a:schemeClr val="bg1"/>
                </a:solidFill>
              </a:rPr>
              <a:t>Zatsepin</a:t>
            </a:r>
            <a:r>
              <a:rPr lang="en-US" sz="2000" dirty="0" smtClean="0">
                <a:solidFill>
                  <a:schemeClr val="bg1"/>
                </a:solidFill>
              </a:rPr>
              <a:t> and </a:t>
            </a:r>
            <a:r>
              <a:rPr lang="en-US" sz="2000" dirty="0" err="1" smtClean="0">
                <a:solidFill>
                  <a:schemeClr val="bg1"/>
                </a:solidFill>
              </a:rPr>
              <a:t>Kuzmin</a:t>
            </a:r>
            <a:r>
              <a:rPr lang="en-US" sz="2000" dirty="0" smtClean="0">
                <a:solidFill>
                  <a:schemeClr val="bg1"/>
                </a:solidFill>
              </a:rPr>
              <a:t> - 1966)</a:t>
            </a:r>
            <a:endParaRPr lang="en-US" sz="2000" dirty="0"/>
          </a:p>
        </p:txBody>
      </p:sp>
      <p:graphicFrame>
        <p:nvGraphicFramePr>
          <p:cNvPr id="38" name="Objeto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199540"/>
              </p:ext>
            </p:extLst>
          </p:nvPr>
        </p:nvGraphicFramePr>
        <p:xfrm>
          <a:off x="3711575" y="1885950"/>
          <a:ext cx="282733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1" name="EcuaciÛn" r:id="rId6" imgW="1663700" imgH="241300" progId="Equation.3">
                  <p:embed/>
                </p:oleObj>
              </mc:Choice>
              <mc:Fallback>
                <p:oleObj name="EcuaciÛn" r:id="rId6" imgW="16637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1575" y="1885950"/>
                        <a:ext cx="2827338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to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7080960"/>
              </p:ext>
            </p:extLst>
          </p:nvPr>
        </p:nvGraphicFramePr>
        <p:xfrm>
          <a:off x="6806991" y="1894652"/>
          <a:ext cx="161925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2" name="EcuaciÛn" r:id="rId8" imgW="952500" imgH="241300" progId="Equation.3">
                  <p:embed/>
                </p:oleObj>
              </mc:Choice>
              <mc:Fallback>
                <p:oleObj name="EcuaciÛn" r:id="rId8" imgW="9525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6991" y="1894652"/>
                        <a:ext cx="1619250" cy="409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ángulo 33"/>
          <p:cNvSpPr/>
          <p:nvPr/>
        </p:nvSpPr>
        <p:spPr>
          <a:xfrm>
            <a:off x="3719465" y="1505858"/>
            <a:ext cx="25587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Photo-pion production</a:t>
            </a:r>
            <a:endParaRPr lang="en-US" sz="2000" dirty="0"/>
          </a:p>
        </p:txBody>
      </p:sp>
      <p:sp>
        <p:nvSpPr>
          <p:cNvPr id="40" name="Rectángulo 39"/>
          <p:cNvSpPr/>
          <p:nvPr/>
        </p:nvSpPr>
        <p:spPr>
          <a:xfrm>
            <a:off x="3746642" y="2465506"/>
            <a:ext cx="2313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Photo disintegration</a:t>
            </a:r>
            <a:endParaRPr lang="en-US" sz="2000" dirty="0"/>
          </a:p>
        </p:txBody>
      </p:sp>
      <p:graphicFrame>
        <p:nvGraphicFramePr>
          <p:cNvPr id="41" name="Objeto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152507"/>
              </p:ext>
            </p:extLst>
          </p:nvPr>
        </p:nvGraphicFramePr>
        <p:xfrm>
          <a:off x="3775605" y="2908532"/>
          <a:ext cx="2805112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" name="EcuaciÛn" r:id="rId10" imgW="1651000" imgH="215900" progId="Equation.3">
                  <p:embed/>
                </p:oleObj>
              </mc:Choice>
              <mc:Fallback>
                <p:oleObj name="EcuaciÛn" r:id="rId10" imgW="1651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5605" y="2908532"/>
                        <a:ext cx="2805112" cy="366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Elipse 30"/>
          <p:cNvSpPr>
            <a:spLocks noChangeAspect="1"/>
          </p:cNvSpPr>
          <p:nvPr/>
        </p:nvSpPr>
        <p:spPr>
          <a:xfrm>
            <a:off x="3661409" y="1962421"/>
            <a:ext cx="320988" cy="320988"/>
          </a:xfrm>
          <a:prstGeom prst="ellipse">
            <a:avLst/>
          </a:prstGeom>
          <a:noFill/>
          <a:ln w="12700" cmpd="sng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lipse 31"/>
          <p:cNvSpPr>
            <a:spLocks noChangeAspect="1"/>
          </p:cNvSpPr>
          <p:nvPr/>
        </p:nvSpPr>
        <p:spPr>
          <a:xfrm>
            <a:off x="3755067" y="2913267"/>
            <a:ext cx="320988" cy="320988"/>
          </a:xfrm>
          <a:prstGeom prst="ellipse">
            <a:avLst/>
          </a:prstGeom>
          <a:noFill/>
          <a:ln w="12700" cmpd="sng">
            <a:solidFill>
              <a:srgbClr val="0000FF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Conector recto de flecha 25"/>
          <p:cNvCxnSpPr/>
          <p:nvPr/>
        </p:nvCxnSpPr>
        <p:spPr>
          <a:xfrm>
            <a:off x="2125311" y="4761146"/>
            <a:ext cx="0" cy="1335851"/>
          </a:xfrm>
          <a:prstGeom prst="straightConnector1">
            <a:avLst/>
          </a:prstGeom>
          <a:ln w="127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ángulo 1"/>
          <p:cNvSpPr/>
          <p:nvPr/>
        </p:nvSpPr>
        <p:spPr>
          <a:xfrm>
            <a:off x="2741975" y="4518944"/>
            <a:ext cx="1368697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GZK Horizon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6579229" y="3535052"/>
            <a:ext cx="2098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000" dirty="0" err="1" smtClean="0">
                <a:solidFill>
                  <a:srgbClr val="000090"/>
                </a:solidFill>
              </a:rPr>
              <a:t>Hillas</a:t>
            </a:r>
            <a:r>
              <a:rPr lang="en-US" sz="1000" dirty="0" smtClean="0">
                <a:solidFill>
                  <a:srgbClr val="000090"/>
                </a:solidFill>
              </a:rPr>
              <a:t> plot </a:t>
            </a:r>
          </a:p>
          <a:p>
            <a:pPr algn="r"/>
            <a:r>
              <a:rPr lang="en-US" sz="1000" dirty="0" smtClean="0">
                <a:solidFill>
                  <a:srgbClr val="000090"/>
                </a:solidFill>
              </a:rPr>
              <a:t>updated by </a:t>
            </a:r>
            <a:r>
              <a:rPr lang="en-US" sz="1000" dirty="0" err="1" smtClean="0">
                <a:solidFill>
                  <a:srgbClr val="000090"/>
                </a:solidFill>
              </a:rPr>
              <a:t>Kotera</a:t>
            </a:r>
            <a:r>
              <a:rPr lang="en-US" sz="1000" dirty="0" smtClean="0">
                <a:solidFill>
                  <a:srgbClr val="000090"/>
                </a:solidFill>
              </a:rPr>
              <a:t> and </a:t>
            </a:r>
            <a:r>
              <a:rPr lang="en-US" sz="1000" dirty="0" err="1" smtClean="0">
                <a:solidFill>
                  <a:srgbClr val="000090"/>
                </a:solidFill>
              </a:rPr>
              <a:t>Olinto</a:t>
            </a:r>
            <a:r>
              <a:rPr lang="en-US" sz="1000" dirty="0" smtClean="0">
                <a:solidFill>
                  <a:srgbClr val="000090"/>
                </a:solidFill>
              </a:rPr>
              <a:t> (2010)</a:t>
            </a:r>
            <a:endParaRPr lang="en-US" sz="1000" dirty="0"/>
          </a:p>
        </p:txBody>
      </p:sp>
      <p:sp>
        <p:nvSpPr>
          <p:cNvPr id="29" name="Rectángulo 28"/>
          <p:cNvSpPr/>
          <p:nvPr/>
        </p:nvSpPr>
        <p:spPr>
          <a:xfrm>
            <a:off x="4968156" y="5685924"/>
            <a:ext cx="2676246" cy="369332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Is </a:t>
            </a:r>
            <a:r>
              <a:rPr lang="en-US" dirty="0">
                <a:solidFill>
                  <a:srgbClr val="000090"/>
                </a:solidFill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he end in the sources?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0" name="Rectángulo 29"/>
          <p:cNvSpPr/>
          <p:nvPr/>
        </p:nvSpPr>
        <p:spPr>
          <a:xfrm>
            <a:off x="3982397" y="5022707"/>
            <a:ext cx="851690" cy="369332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</a:rPr>
              <a:t>a</a:t>
            </a:r>
            <a:r>
              <a:rPr lang="en-US" b="1" dirty="0" smtClean="0">
                <a:solidFill>
                  <a:srgbClr val="000090"/>
                </a:solidFill>
              </a:rPr>
              <a:t>nd/or</a:t>
            </a:r>
            <a:endParaRPr lang="en-US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75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object 8"/>
          <p:cNvSpPr/>
          <p:nvPr/>
        </p:nvSpPr>
        <p:spPr>
          <a:xfrm>
            <a:off x="1976121" y="4146467"/>
            <a:ext cx="2396435" cy="1744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11"/>
          <p:cNvSpPr txBox="1"/>
          <p:nvPr/>
        </p:nvSpPr>
        <p:spPr>
          <a:xfrm>
            <a:off x="206117" y="1005629"/>
            <a:ext cx="277995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u="sng" spc="-105" dirty="0">
                <a:cs typeface="Gill Sans"/>
              </a:rPr>
              <a:t>Cosmic</a:t>
            </a:r>
            <a:r>
              <a:rPr sz="2400" u="sng" spc="-65" dirty="0">
                <a:cs typeface="Gill Sans"/>
              </a:rPr>
              <a:t> </a:t>
            </a:r>
            <a:r>
              <a:rPr sz="2400" u="sng" spc="-265" dirty="0">
                <a:cs typeface="Gill Sans"/>
              </a:rPr>
              <a:t>M</a:t>
            </a:r>
            <a:r>
              <a:rPr sz="2400" u="sng" spc="-215" dirty="0">
                <a:cs typeface="Gill Sans"/>
              </a:rPr>
              <a:t>a</a:t>
            </a:r>
            <a:r>
              <a:rPr sz="2400" u="sng" spc="-140" dirty="0">
                <a:cs typeface="Gill Sans"/>
              </a:rPr>
              <a:t>gnetic</a:t>
            </a:r>
            <a:r>
              <a:rPr sz="2400" u="sng" spc="-65" dirty="0">
                <a:cs typeface="Gill Sans"/>
              </a:rPr>
              <a:t> </a:t>
            </a:r>
            <a:r>
              <a:rPr sz="2400" u="sng" spc="-155" dirty="0" smtClean="0">
                <a:cs typeface="Gill Sans"/>
              </a:rPr>
              <a:t>Fields</a:t>
            </a:r>
            <a:endParaRPr sz="2400" u="sng" dirty="0">
              <a:cs typeface="Gill Sans"/>
            </a:endParaRPr>
          </a:p>
        </p:txBody>
      </p:sp>
      <p:sp>
        <p:nvSpPr>
          <p:cNvPr id="92" name="object 12"/>
          <p:cNvSpPr txBox="1">
            <a:spLocks/>
          </p:cNvSpPr>
          <p:nvPr/>
        </p:nvSpPr>
        <p:spPr>
          <a:xfrm>
            <a:off x="1425317" y="5241396"/>
            <a:ext cx="1688898" cy="4035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980" indent="0">
              <a:lnSpc>
                <a:spcPts val="3200"/>
              </a:lnSpc>
              <a:buNone/>
            </a:pPr>
            <a:r>
              <a:rPr lang="es-ES" sz="2400" dirty="0" smtClean="0"/>
              <a:t>Halo B?</a:t>
            </a:r>
          </a:p>
        </p:txBody>
      </p:sp>
      <p:sp>
        <p:nvSpPr>
          <p:cNvPr id="93" name="object 13"/>
          <p:cNvSpPr txBox="1"/>
          <p:nvPr/>
        </p:nvSpPr>
        <p:spPr>
          <a:xfrm>
            <a:off x="4545648" y="5096673"/>
            <a:ext cx="401510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sz="2800" dirty="0">
                <a:solidFill>
                  <a:srgbClr val="FFFF00"/>
                </a:solidFill>
                <a:latin typeface="Gill Sans"/>
                <a:cs typeface="Gill Sans"/>
              </a:rPr>
              <a:t>Extra-galactic B &lt; nG ?</a:t>
            </a:r>
          </a:p>
        </p:txBody>
      </p:sp>
      <p:sp>
        <p:nvSpPr>
          <p:cNvPr id="94" name="object 14"/>
          <p:cNvSpPr txBox="1"/>
          <p:nvPr/>
        </p:nvSpPr>
        <p:spPr>
          <a:xfrm>
            <a:off x="6553200" y="1403987"/>
            <a:ext cx="74168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spc="-5" dirty="0" smtClean="0">
                <a:solidFill>
                  <a:srgbClr val="FFFF00"/>
                </a:solidFill>
                <a:latin typeface="Symbol"/>
                <a:cs typeface="Symbol"/>
              </a:rPr>
              <a:t>γ</a:t>
            </a:r>
            <a:r>
              <a:rPr lang="es-ES_tradnl" sz="2800" spc="-5" dirty="0" smtClean="0">
                <a:solidFill>
                  <a:srgbClr val="FFFF00"/>
                </a:solidFill>
                <a:latin typeface="Symbol"/>
                <a:cs typeface="Symbol"/>
              </a:rPr>
              <a:t> </a:t>
            </a:r>
            <a:r>
              <a:rPr sz="2800" dirty="0" smtClean="0">
                <a:solidFill>
                  <a:srgbClr val="FFFF00"/>
                </a:solidFill>
                <a:latin typeface="Symbol"/>
                <a:cs typeface="Symbol"/>
              </a:rPr>
              <a:t>,</a:t>
            </a:r>
            <a:r>
              <a:rPr lang="es-ES_tradnl" sz="2800" dirty="0" smtClean="0">
                <a:solidFill>
                  <a:srgbClr val="FFFF00"/>
                </a:solidFill>
                <a:latin typeface="Symbol"/>
                <a:cs typeface="Symbol"/>
              </a:rPr>
              <a:t> </a:t>
            </a:r>
            <a:r>
              <a:rPr sz="2800" spc="-30" dirty="0" smtClean="0">
                <a:solidFill>
                  <a:srgbClr val="FFFF00"/>
                </a:solidFill>
                <a:latin typeface="Lucida Grande"/>
                <a:cs typeface="Lucida Grande"/>
              </a:rPr>
              <a:t>n</a:t>
            </a:r>
            <a:endParaRPr sz="2800" dirty="0">
              <a:solidFill>
                <a:srgbClr val="FFFF00"/>
              </a:solidFill>
              <a:latin typeface="Lucida Grande"/>
              <a:cs typeface="Lucida Grande"/>
            </a:endParaRPr>
          </a:p>
        </p:txBody>
      </p:sp>
      <p:sp>
        <p:nvSpPr>
          <p:cNvPr id="95" name="object 15"/>
          <p:cNvSpPr txBox="1"/>
          <p:nvPr/>
        </p:nvSpPr>
        <p:spPr>
          <a:xfrm>
            <a:off x="1037962" y="3870772"/>
            <a:ext cx="1637342" cy="7765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1610" marR="5080" indent="-169545" algn="ctr">
              <a:lnSpc>
                <a:spcPct val="105600"/>
              </a:lnSpc>
            </a:pPr>
            <a:r>
              <a:rPr sz="2400" dirty="0">
                <a:solidFill>
                  <a:srgbClr val="EBEBEB"/>
                </a:solidFill>
                <a:latin typeface="Gill Sans"/>
                <a:cs typeface="Gill Sans"/>
              </a:rPr>
              <a:t>Milky w</a:t>
            </a:r>
            <a:r>
              <a:rPr sz="2400" spc="-120" dirty="0">
                <a:solidFill>
                  <a:srgbClr val="EBEBEB"/>
                </a:solidFill>
                <a:latin typeface="Gill Sans"/>
                <a:cs typeface="Gill Sans"/>
              </a:rPr>
              <a:t>a</a:t>
            </a:r>
            <a:r>
              <a:rPr sz="2400" dirty="0">
                <a:solidFill>
                  <a:srgbClr val="EBEBEB"/>
                </a:solidFill>
                <a:latin typeface="Gill Sans"/>
                <a:cs typeface="Gill Sans"/>
              </a:rPr>
              <a:t>y </a:t>
            </a:r>
            <a:endParaRPr lang="es-ES_tradnl" sz="2400" dirty="0" smtClean="0">
              <a:solidFill>
                <a:srgbClr val="EBEBEB"/>
              </a:solidFill>
              <a:latin typeface="Gill Sans"/>
              <a:cs typeface="Gill Sans"/>
            </a:endParaRPr>
          </a:p>
          <a:p>
            <a:pPr marL="181610" marR="5080" indent="-169545" algn="ctr">
              <a:lnSpc>
                <a:spcPct val="105600"/>
              </a:lnSpc>
            </a:pPr>
            <a:r>
              <a:rPr sz="2400" dirty="0" smtClean="0">
                <a:solidFill>
                  <a:srgbClr val="EBEBEB"/>
                </a:solidFill>
                <a:latin typeface="Gill Sans"/>
                <a:cs typeface="Gill Sans"/>
              </a:rPr>
              <a:t>B </a:t>
            </a:r>
            <a:r>
              <a:rPr sz="2400" dirty="0">
                <a:solidFill>
                  <a:srgbClr val="EBEBEB"/>
                </a:solidFill>
                <a:latin typeface="Gill Sans"/>
                <a:cs typeface="Gill Sans"/>
              </a:rPr>
              <a:t>~ </a:t>
            </a:r>
            <a:r>
              <a:rPr sz="2400" spc="-5" dirty="0">
                <a:solidFill>
                  <a:srgbClr val="EBEBEB"/>
                </a:solidFill>
                <a:latin typeface="Lucida Grande"/>
                <a:cs typeface="Lucida Grande"/>
              </a:rPr>
              <a:t>μ</a:t>
            </a:r>
            <a:r>
              <a:rPr sz="2400" dirty="0">
                <a:solidFill>
                  <a:srgbClr val="EBEBEB"/>
                </a:solidFill>
                <a:latin typeface="Gill Sans"/>
                <a:cs typeface="Gill Sans"/>
              </a:rPr>
              <a:t>G</a:t>
            </a:r>
            <a:endParaRPr sz="2400" dirty="0">
              <a:latin typeface="Gill Sans"/>
              <a:cs typeface="Gill Sans"/>
            </a:endParaRPr>
          </a:p>
        </p:txBody>
      </p:sp>
      <p:sp>
        <p:nvSpPr>
          <p:cNvPr id="96" name="object 16"/>
          <p:cNvSpPr/>
          <p:nvPr/>
        </p:nvSpPr>
        <p:spPr>
          <a:xfrm>
            <a:off x="3045093" y="5053244"/>
            <a:ext cx="429895" cy="201930"/>
          </a:xfrm>
          <a:custGeom>
            <a:avLst/>
            <a:gdLst/>
            <a:ahLst/>
            <a:cxnLst/>
            <a:rect l="l" t="t" r="r" b="b"/>
            <a:pathLst>
              <a:path w="429895" h="201929">
                <a:moveTo>
                  <a:pt x="33903" y="73546"/>
                </a:moveTo>
                <a:lnTo>
                  <a:pt x="66497" y="43622"/>
                </a:lnTo>
                <a:lnTo>
                  <a:pt x="74709" y="35154"/>
                </a:lnTo>
                <a:lnTo>
                  <a:pt x="77840" y="32102"/>
                </a:lnTo>
                <a:lnTo>
                  <a:pt x="118925" y="19367"/>
                </a:lnTo>
                <a:lnTo>
                  <a:pt x="130548" y="17341"/>
                </a:lnTo>
                <a:lnTo>
                  <a:pt x="145005" y="17215"/>
                </a:lnTo>
                <a:lnTo>
                  <a:pt x="159376" y="16734"/>
                </a:lnTo>
                <a:lnTo>
                  <a:pt x="173578" y="16042"/>
                </a:lnTo>
                <a:lnTo>
                  <a:pt x="187528" y="15281"/>
                </a:lnTo>
                <a:lnTo>
                  <a:pt x="201144" y="14595"/>
                </a:lnTo>
                <a:lnTo>
                  <a:pt x="250617" y="15478"/>
                </a:lnTo>
                <a:lnTo>
                  <a:pt x="288394" y="30713"/>
                </a:lnTo>
                <a:lnTo>
                  <a:pt x="291651" y="38840"/>
                </a:lnTo>
                <a:lnTo>
                  <a:pt x="290811" y="47864"/>
                </a:lnTo>
                <a:lnTo>
                  <a:pt x="261329" y="80469"/>
                </a:lnTo>
                <a:lnTo>
                  <a:pt x="249434" y="80687"/>
                </a:lnTo>
                <a:lnTo>
                  <a:pt x="237493" y="78184"/>
                </a:lnTo>
                <a:lnTo>
                  <a:pt x="202628" y="62738"/>
                </a:lnTo>
                <a:lnTo>
                  <a:pt x="167804" y="36458"/>
                </a:lnTo>
                <a:lnTo>
                  <a:pt x="196890" y="7291"/>
                </a:lnTo>
                <a:lnTo>
                  <a:pt x="226025" y="0"/>
                </a:lnTo>
                <a:lnTo>
                  <a:pt x="240294" y="4855"/>
                </a:lnTo>
                <a:lnTo>
                  <a:pt x="218838" y="41185"/>
                </a:lnTo>
                <a:lnTo>
                  <a:pt x="168813" y="52005"/>
                </a:lnTo>
                <a:lnTo>
                  <a:pt x="121926" y="60866"/>
                </a:lnTo>
                <a:lnTo>
                  <a:pt x="72691" y="60777"/>
                </a:lnTo>
                <a:lnTo>
                  <a:pt x="59918" y="58446"/>
                </a:lnTo>
                <a:lnTo>
                  <a:pt x="47720" y="56487"/>
                </a:lnTo>
                <a:lnTo>
                  <a:pt x="36029" y="55357"/>
                </a:lnTo>
                <a:lnTo>
                  <a:pt x="24778" y="55514"/>
                </a:lnTo>
                <a:lnTo>
                  <a:pt x="8406" y="60605"/>
                </a:lnTo>
                <a:lnTo>
                  <a:pt x="498" y="68334"/>
                </a:lnTo>
                <a:lnTo>
                  <a:pt x="0" y="76930"/>
                </a:lnTo>
                <a:lnTo>
                  <a:pt x="9198" y="91260"/>
                </a:lnTo>
                <a:lnTo>
                  <a:pt x="41329" y="123757"/>
                </a:lnTo>
                <a:lnTo>
                  <a:pt x="87193" y="135731"/>
                </a:lnTo>
                <a:lnTo>
                  <a:pt x="104116" y="138517"/>
                </a:lnTo>
                <a:lnTo>
                  <a:pt x="118147" y="138189"/>
                </a:lnTo>
                <a:lnTo>
                  <a:pt x="131838" y="138033"/>
                </a:lnTo>
                <a:lnTo>
                  <a:pt x="170867" y="137484"/>
                </a:lnTo>
                <a:lnTo>
                  <a:pt x="218118" y="132412"/>
                </a:lnTo>
                <a:lnTo>
                  <a:pt x="233224" y="117224"/>
                </a:lnTo>
                <a:lnTo>
                  <a:pt x="239994" y="109936"/>
                </a:lnTo>
                <a:lnTo>
                  <a:pt x="253415" y="108638"/>
                </a:lnTo>
                <a:lnTo>
                  <a:pt x="266678" y="107754"/>
                </a:lnTo>
                <a:lnTo>
                  <a:pt x="279794" y="107242"/>
                </a:lnTo>
                <a:lnTo>
                  <a:pt x="292772" y="107061"/>
                </a:lnTo>
                <a:lnTo>
                  <a:pt x="305625" y="107167"/>
                </a:lnTo>
                <a:lnTo>
                  <a:pt x="355994" y="109632"/>
                </a:lnTo>
                <a:lnTo>
                  <a:pt x="380708" y="111498"/>
                </a:lnTo>
                <a:lnTo>
                  <a:pt x="392986" y="112442"/>
                </a:lnTo>
                <a:lnTo>
                  <a:pt x="405225" y="113338"/>
                </a:lnTo>
                <a:lnTo>
                  <a:pt x="417437" y="114142"/>
                </a:lnTo>
                <a:lnTo>
                  <a:pt x="429632" y="114813"/>
                </a:lnTo>
                <a:lnTo>
                  <a:pt x="426043" y="127578"/>
                </a:lnTo>
                <a:lnTo>
                  <a:pt x="405731" y="163303"/>
                </a:lnTo>
                <a:lnTo>
                  <a:pt x="362489" y="180767"/>
                </a:lnTo>
                <a:lnTo>
                  <a:pt x="338111" y="181794"/>
                </a:lnTo>
                <a:lnTo>
                  <a:pt x="324167" y="181421"/>
                </a:lnTo>
                <a:lnTo>
                  <a:pt x="308974" y="180586"/>
                </a:lnTo>
                <a:lnTo>
                  <a:pt x="292472" y="179388"/>
                </a:lnTo>
                <a:lnTo>
                  <a:pt x="274601" y="177923"/>
                </a:lnTo>
                <a:lnTo>
                  <a:pt x="255303" y="176289"/>
                </a:lnTo>
                <a:lnTo>
                  <a:pt x="234517" y="174583"/>
                </a:lnTo>
                <a:lnTo>
                  <a:pt x="231633" y="163121"/>
                </a:lnTo>
                <a:lnTo>
                  <a:pt x="232272" y="151725"/>
                </a:lnTo>
                <a:lnTo>
                  <a:pt x="234491" y="140504"/>
                </a:lnTo>
                <a:lnTo>
                  <a:pt x="236343" y="129563"/>
                </a:lnTo>
                <a:lnTo>
                  <a:pt x="235883" y="119010"/>
                </a:lnTo>
                <a:lnTo>
                  <a:pt x="231460" y="115358"/>
                </a:lnTo>
                <a:lnTo>
                  <a:pt x="225814" y="119956"/>
                </a:lnTo>
                <a:lnTo>
                  <a:pt x="218732" y="128491"/>
                </a:lnTo>
                <a:lnTo>
                  <a:pt x="209998" y="136653"/>
                </a:lnTo>
                <a:lnTo>
                  <a:pt x="195145" y="138534"/>
                </a:lnTo>
                <a:lnTo>
                  <a:pt x="181810" y="138383"/>
                </a:lnTo>
                <a:lnTo>
                  <a:pt x="169649" y="136895"/>
                </a:lnTo>
                <a:lnTo>
                  <a:pt x="130920" y="126649"/>
                </a:lnTo>
                <a:lnTo>
                  <a:pt x="94792" y="109735"/>
                </a:lnTo>
                <a:lnTo>
                  <a:pt x="78038" y="88890"/>
                </a:lnTo>
                <a:lnTo>
                  <a:pt x="79409" y="83795"/>
                </a:lnTo>
                <a:lnTo>
                  <a:pt x="119246" y="57624"/>
                </a:lnTo>
                <a:lnTo>
                  <a:pt x="133757" y="52053"/>
                </a:lnTo>
                <a:lnTo>
                  <a:pt x="153676" y="53914"/>
                </a:lnTo>
                <a:lnTo>
                  <a:pt x="199165" y="61418"/>
                </a:lnTo>
                <a:lnTo>
                  <a:pt x="236753" y="82276"/>
                </a:lnTo>
                <a:lnTo>
                  <a:pt x="243859" y="90566"/>
                </a:lnTo>
                <a:lnTo>
                  <a:pt x="243022" y="104162"/>
                </a:lnTo>
                <a:lnTo>
                  <a:pt x="242646" y="116954"/>
                </a:lnTo>
                <a:lnTo>
                  <a:pt x="242511" y="128924"/>
                </a:lnTo>
                <a:lnTo>
                  <a:pt x="242398" y="140053"/>
                </a:lnTo>
                <a:lnTo>
                  <a:pt x="242088" y="150325"/>
                </a:lnTo>
                <a:lnTo>
                  <a:pt x="229922" y="188173"/>
                </a:lnTo>
                <a:lnTo>
                  <a:pt x="179984" y="201839"/>
                </a:lnTo>
                <a:lnTo>
                  <a:pt x="163054" y="201471"/>
                </a:lnTo>
                <a:lnTo>
                  <a:pt x="143299" y="200027"/>
                </a:lnTo>
                <a:lnTo>
                  <a:pt x="126303" y="189256"/>
                </a:lnTo>
                <a:lnTo>
                  <a:pt x="115876" y="179362"/>
                </a:lnTo>
                <a:lnTo>
                  <a:pt x="111514" y="173796"/>
                </a:lnTo>
              </a:path>
            </a:pathLst>
          </a:custGeom>
          <a:ln w="12700">
            <a:solidFill>
              <a:srgbClr val="00F900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rgbClr val="000000"/>
              </a:solidFill>
            </a:endParaRPr>
          </a:p>
        </p:txBody>
      </p:sp>
      <p:grpSp>
        <p:nvGrpSpPr>
          <p:cNvPr id="2" name="Agrupar 1"/>
          <p:cNvGrpSpPr/>
          <p:nvPr/>
        </p:nvGrpSpPr>
        <p:grpSpPr>
          <a:xfrm>
            <a:off x="3114213" y="1341549"/>
            <a:ext cx="4837409" cy="3771849"/>
            <a:chOff x="3238500" y="2116668"/>
            <a:chExt cx="7446645" cy="5681345"/>
          </a:xfrm>
        </p:grpSpPr>
        <p:sp>
          <p:nvSpPr>
            <p:cNvPr id="89" name="object 9"/>
            <p:cNvSpPr/>
            <p:nvPr/>
          </p:nvSpPr>
          <p:spPr>
            <a:xfrm>
              <a:off x="3238500" y="2116668"/>
              <a:ext cx="7446645" cy="5681345"/>
            </a:xfrm>
            <a:custGeom>
              <a:avLst/>
              <a:gdLst/>
              <a:ahLst/>
              <a:cxnLst/>
              <a:rect l="l" t="t" r="r" b="b"/>
              <a:pathLst>
                <a:path w="7446645" h="5681345">
                  <a:moveTo>
                    <a:pt x="0" y="5680849"/>
                  </a:moveTo>
                  <a:lnTo>
                    <a:pt x="7446429" y="0"/>
                  </a:lnTo>
                </a:path>
              </a:pathLst>
            </a:custGeom>
            <a:ln w="9525" cmpd="sng">
              <a:solidFill>
                <a:srgbClr val="FFFB0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8"/>
            <p:cNvSpPr/>
            <p:nvPr/>
          </p:nvSpPr>
          <p:spPr>
            <a:xfrm>
              <a:off x="3340100" y="2116670"/>
              <a:ext cx="7243445" cy="5592445"/>
            </a:xfrm>
            <a:custGeom>
              <a:avLst/>
              <a:gdLst/>
              <a:ahLst/>
              <a:cxnLst/>
              <a:rect l="l" t="t" r="r" b="b"/>
              <a:pathLst>
                <a:path w="7243445" h="5592445">
                  <a:moveTo>
                    <a:pt x="0" y="5592229"/>
                  </a:moveTo>
                  <a:lnTo>
                    <a:pt x="70331" y="5493842"/>
                  </a:lnTo>
                  <a:lnTo>
                    <a:pt x="143172" y="5411469"/>
                  </a:lnTo>
                  <a:lnTo>
                    <a:pt x="218172" y="5343110"/>
                  </a:lnTo>
                  <a:lnTo>
                    <a:pt x="294985" y="5286762"/>
                  </a:lnTo>
                  <a:lnTo>
                    <a:pt x="373260" y="5240425"/>
                  </a:lnTo>
                  <a:lnTo>
                    <a:pt x="452650" y="5202096"/>
                  </a:lnTo>
                  <a:lnTo>
                    <a:pt x="532806" y="5169776"/>
                  </a:lnTo>
                  <a:lnTo>
                    <a:pt x="613379" y="5141462"/>
                  </a:lnTo>
                  <a:lnTo>
                    <a:pt x="694021" y="5115153"/>
                  </a:lnTo>
                  <a:lnTo>
                    <a:pt x="774382" y="5088848"/>
                  </a:lnTo>
                  <a:lnTo>
                    <a:pt x="854115" y="5060546"/>
                  </a:lnTo>
                  <a:lnTo>
                    <a:pt x="932870" y="5028245"/>
                  </a:lnTo>
                  <a:lnTo>
                    <a:pt x="1010300" y="4989944"/>
                  </a:lnTo>
                  <a:lnTo>
                    <a:pt x="1086055" y="4943642"/>
                  </a:lnTo>
                  <a:lnTo>
                    <a:pt x="1159787" y="4887337"/>
                  </a:lnTo>
                  <a:lnTo>
                    <a:pt x="1231148" y="4819028"/>
                  </a:lnTo>
                  <a:lnTo>
                    <a:pt x="1299788" y="4736714"/>
                  </a:lnTo>
                  <a:lnTo>
                    <a:pt x="1365359" y="4638394"/>
                  </a:lnTo>
                  <a:lnTo>
                    <a:pt x="1427512" y="4522066"/>
                  </a:lnTo>
                  <a:lnTo>
                    <a:pt x="1485900" y="4385729"/>
                  </a:lnTo>
                  <a:lnTo>
                    <a:pt x="1512091" y="4338381"/>
                  </a:lnTo>
                  <a:lnTo>
                    <a:pt x="1554146" y="4289129"/>
                  </a:lnTo>
                  <a:lnTo>
                    <a:pt x="1610626" y="4238097"/>
                  </a:lnTo>
                  <a:lnTo>
                    <a:pt x="1680089" y="4185406"/>
                  </a:lnTo>
                  <a:lnTo>
                    <a:pt x="1761097" y="4131180"/>
                  </a:lnTo>
                  <a:lnTo>
                    <a:pt x="1852210" y="4075543"/>
                  </a:lnTo>
                  <a:lnTo>
                    <a:pt x="1951987" y="4018617"/>
                  </a:lnTo>
                  <a:lnTo>
                    <a:pt x="2058989" y="3960525"/>
                  </a:lnTo>
                  <a:lnTo>
                    <a:pt x="2171776" y="3901392"/>
                  </a:lnTo>
                  <a:lnTo>
                    <a:pt x="2288908" y="3841338"/>
                  </a:lnTo>
                  <a:lnTo>
                    <a:pt x="2408945" y="3780489"/>
                  </a:lnTo>
                  <a:lnTo>
                    <a:pt x="2530447" y="3718966"/>
                  </a:lnTo>
                  <a:lnTo>
                    <a:pt x="2651975" y="3656894"/>
                  </a:lnTo>
                  <a:lnTo>
                    <a:pt x="2772088" y="3594395"/>
                  </a:lnTo>
                  <a:lnTo>
                    <a:pt x="2889346" y="3531591"/>
                  </a:lnTo>
                  <a:lnTo>
                    <a:pt x="3002311" y="3468608"/>
                  </a:lnTo>
                  <a:lnTo>
                    <a:pt x="3109541" y="3405566"/>
                  </a:lnTo>
                  <a:lnTo>
                    <a:pt x="3209597" y="3342591"/>
                  </a:lnTo>
                  <a:lnTo>
                    <a:pt x="3301040" y="3279804"/>
                  </a:lnTo>
                  <a:lnTo>
                    <a:pt x="3382429" y="3217329"/>
                  </a:lnTo>
                  <a:lnTo>
                    <a:pt x="3461334" y="3150828"/>
                  </a:lnTo>
                  <a:lnTo>
                    <a:pt x="3545821" y="3076455"/>
                  </a:lnTo>
                  <a:lnTo>
                    <a:pt x="3635193" y="2995069"/>
                  </a:lnTo>
                  <a:lnTo>
                    <a:pt x="3728755" y="2907531"/>
                  </a:lnTo>
                  <a:lnTo>
                    <a:pt x="3825811" y="2814700"/>
                  </a:lnTo>
                  <a:lnTo>
                    <a:pt x="3925667" y="2717434"/>
                  </a:lnTo>
                  <a:lnTo>
                    <a:pt x="4027626" y="2616596"/>
                  </a:lnTo>
                  <a:lnTo>
                    <a:pt x="4130995" y="2513042"/>
                  </a:lnTo>
                  <a:lnTo>
                    <a:pt x="4235076" y="2407634"/>
                  </a:lnTo>
                  <a:lnTo>
                    <a:pt x="4339175" y="2301232"/>
                  </a:lnTo>
                  <a:lnTo>
                    <a:pt x="4442597" y="2194693"/>
                  </a:lnTo>
                  <a:lnTo>
                    <a:pt x="4544646" y="2088879"/>
                  </a:lnTo>
                  <a:lnTo>
                    <a:pt x="4644626" y="1984649"/>
                  </a:lnTo>
                  <a:lnTo>
                    <a:pt x="4741843" y="1882863"/>
                  </a:lnTo>
                  <a:lnTo>
                    <a:pt x="4835601" y="1784380"/>
                  </a:lnTo>
                  <a:lnTo>
                    <a:pt x="4925205" y="1690060"/>
                  </a:lnTo>
                  <a:lnTo>
                    <a:pt x="5009959" y="1600762"/>
                  </a:lnTo>
                  <a:lnTo>
                    <a:pt x="5089168" y="1517346"/>
                  </a:lnTo>
                  <a:lnTo>
                    <a:pt x="5162137" y="1440672"/>
                  </a:lnTo>
                  <a:lnTo>
                    <a:pt x="5228170" y="1371600"/>
                  </a:lnTo>
                  <a:lnTo>
                    <a:pt x="5297811" y="1305320"/>
                  </a:lnTo>
                  <a:lnTo>
                    <a:pt x="5380935" y="1236689"/>
                  </a:lnTo>
                  <a:lnTo>
                    <a:pt x="5475841" y="1166058"/>
                  </a:lnTo>
                  <a:lnTo>
                    <a:pt x="5580828" y="1093779"/>
                  </a:lnTo>
                  <a:lnTo>
                    <a:pt x="5694194" y="1020204"/>
                  </a:lnTo>
                  <a:lnTo>
                    <a:pt x="5814238" y="945683"/>
                  </a:lnTo>
                  <a:lnTo>
                    <a:pt x="5939258" y="870569"/>
                  </a:lnTo>
                  <a:lnTo>
                    <a:pt x="6067553" y="795213"/>
                  </a:lnTo>
                  <a:lnTo>
                    <a:pt x="6197422" y="719966"/>
                  </a:lnTo>
                  <a:lnTo>
                    <a:pt x="6327163" y="645180"/>
                  </a:lnTo>
                  <a:lnTo>
                    <a:pt x="6455075" y="571207"/>
                  </a:lnTo>
                  <a:lnTo>
                    <a:pt x="6579456" y="498397"/>
                  </a:lnTo>
                  <a:lnTo>
                    <a:pt x="6698605" y="427103"/>
                  </a:lnTo>
                  <a:lnTo>
                    <a:pt x="6810820" y="357675"/>
                  </a:lnTo>
                  <a:lnTo>
                    <a:pt x="6914401" y="290466"/>
                  </a:lnTo>
                  <a:lnTo>
                    <a:pt x="7007645" y="225827"/>
                  </a:lnTo>
                  <a:lnTo>
                    <a:pt x="7088851" y="164109"/>
                  </a:lnTo>
                  <a:lnTo>
                    <a:pt x="7156318" y="105664"/>
                  </a:lnTo>
                  <a:lnTo>
                    <a:pt x="7208344" y="50844"/>
                  </a:lnTo>
                  <a:lnTo>
                    <a:pt x="7243229" y="0"/>
                  </a:lnTo>
                </a:path>
              </a:pathLst>
            </a:custGeom>
            <a:ln w="9525" cmpd="sng">
              <a:solidFill>
                <a:srgbClr val="00FD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9"/>
            <p:cNvSpPr/>
            <p:nvPr/>
          </p:nvSpPr>
          <p:spPr>
            <a:xfrm>
              <a:off x="3238503" y="2201332"/>
              <a:ext cx="7395845" cy="5571490"/>
            </a:xfrm>
            <a:custGeom>
              <a:avLst/>
              <a:gdLst/>
              <a:ahLst/>
              <a:cxnLst/>
              <a:rect l="l" t="t" r="r" b="b"/>
              <a:pathLst>
                <a:path w="7395845" h="5571490">
                  <a:moveTo>
                    <a:pt x="7395629" y="0"/>
                  </a:moveTo>
                  <a:lnTo>
                    <a:pt x="7234908" y="107301"/>
                  </a:lnTo>
                  <a:lnTo>
                    <a:pt x="7074029" y="221090"/>
                  </a:lnTo>
                  <a:lnTo>
                    <a:pt x="6913348" y="340647"/>
                  </a:lnTo>
                  <a:lnTo>
                    <a:pt x="6753223" y="465250"/>
                  </a:lnTo>
                  <a:lnTo>
                    <a:pt x="6594015" y="594178"/>
                  </a:lnTo>
                  <a:lnTo>
                    <a:pt x="6436079" y="726711"/>
                  </a:lnTo>
                  <a:lnTo>
                    <a:pt x="6279775" y="862127"/>
                  </a:lnTo>
                  <a:lnTo>
                    <a:pt x="6125461" y="999706"/>
                  </a:lnTo>
                  <a:lnTo>
                    <a:pt x="5973495" y="1138727"/>
                  </a:lnTo>
                  <a:lnTo>
                    <a:pt x="5824235" y="1278469"/>
                  </a:lnTo>
                  <a:lnTo>
                    <a:pt x="5678040" y="1418210"/>
                  </a:lnTo>
                  <a:lnTo>
                    <a:pt x="5535268" y="1557231"/>
                  </a:lnTo>
                  <a:lnTo>
                    <a:pt x="5396277" y="1694810"/>
                  </a:lnTo>
                  <a:lnTo>
                    <a:pt x="5261425" y="1830225"/>
                  </a:lnTo>
                  <a:lnTo>
                    <a:pt x="5131071" y="1962757"/>
                  </a:lnTo>
                  <a:lnTo>
                    <a:pt x="5005572" y="2091685"/>
                  </a:lnTo>
                  <a:lnTo>
                    <a:pt x="4885287" y="2216286"/>
                  </a:lnTo>
                  <a:lnTo>
                    <a:pt x="4770575" y="2335842"/>
                  </a:lnTo>
                  <a:lnTo>
                    <a:pt x="4661793" y="2449629"/>
                  </a:lnTo>
                  <a:lnTo>
                    <a:pt x="4559300" y="2556929"/>
                  </a:lnTo>
                  <a:lnTo>
                    <a:pt x="4453176" y="2656447"/>
                  </a:lnTo>
                  <a:lnTo>
                    <a:pt x="4334440" y="2747826"/>
                  </a:lnTo>
                  <a:lnTo>
                    <a:pt x="4204849" y="2831749"/>
                  </a:lnTo>
                  <a:lnTo>
                    <a:pt x="4066162" y="2908899"/>
                  </a:lnTo>
                  <a:lnTo>
                    <a:pt x="3920137" y="2979961"/>
                  </a:lnTo>
                  <a:lnTo>
                    <a:pt x="3768533" y="3045619"/>
                  </a:lnTo>
                  <a:lnTo>
                    <a:pt x="3613106" y="3106557"/>
                  </a:lnTo>
                  <a:lnTo>
                    <a:pt x="3455615" y="3163458"/>
                  </a:lnTo>
                  <a:lnTo>
                    <a:pt x="3297819" y="3217006"/>
                  </a:lnTo>
                  <a:lnTo>
                    <a:pt x="3141475" y="3267886"/>
                  </a:lnTo>
                  <a:lnTo>
                    <a:pt x="2988341" y="3316781"/>
                  </a:lnTo>
                  <a:lnTo>
                    <a:pt x="2840176" y="3364375"/>
                  </a:lnTo>
                  <a:lnTo>
                    <a:pt x="2698738" y="3411352"/>
                  </a:lnTo>
                  <a:lnTo>
                    <a:pt x="2565785" y="3458397"/>
                  </a:lnTo>
                  <a:lnTo>
                    <a:pt x="2443074" y="3506192"/>
                  </a:lnTo>
                  <a:lnTo>
                    <a:pt x="2332365" y="3555422"/>
                  </a:lnTo>
                  <a:lnTo>
                    <a:pt x="2235415" y="3606771"/>
                  </a:lnTo>
                  <a:lnTo>
                    <a:pt x="2153982" y="3660923"/>
                  </a:lnTo>
                  <a:lnTo>
                    <a:pt x="2089824" y="3718561"/>
                  </a:lnTo>
                  <a:lnTo>
                    <a:pt x="2044699" y="3780370"/>
                  </a:lnTo>
                  <a:lnTo>
                    <a:pt x="2012502" y="3842527"/>
                  </a:lnTo>
                  <a:lnTo>
                    <a:pt x="1985637" y="3900858"/>
                  </a:lnTo>
                  <a:lnTo>
                    <a:pt x="1963626" y="3955518"/>
                  </a:lnTo>
                  <a:lnTo>
                    <a:pt x="1945989" y="4006660"/>
                  </a:lnTo>
                  <a:lnTo>
                    <a:pt x="1932248" y="4054438"/>
                  </a:lnTo>
                  <a:lnTo>
                    <a:pt x="1921923" y="4099005"/>
                  </a:lnTo>
                  <a:lnTo>
                    <a:pt x="1914536" y="4140514"/>
                  </a:lnTo>
                  <a:lnTo>
                    <a:pt x="1909608" y="4179121"/>
                  </a:lnTo>
                  <a:lnTo>
                    <a:pt x="1905211" y="4248237"/>
                  </a:lnTo>
                  <a:lnTo>
                    <a:pt x="1904784" y="4279054"/>
                  </a:lnTo>
                  <a:lnTo>
                    <a:pt x="1904900" y="4307582"/>
                  </a:lnTo>
                  <a:lnTo>
                    <a:pt x="1905079" y="4333975"/>
                  </a:lnTo>
                  <a:lnTo>
                    <a:pt x="1904843" y="4358386"/>
                  </a:lnTo>
                  <a:lnTo>
                    <a:pt x="1901208" y="4401877"/>
                  </a:lnTo>
                  <a:lnTo>
                    <a:pt x="1890164" y="4439283"/>
                  </a:lnTo>
                  <a:lnTo>
                    <a:pt x="1867877" y="4471835"/>
                  </a:lnTo>
                  <a:lnTo>
                    <a:pt x="1836530" y="4499989"/>
                  </a:lnTo>
                  <a:lnTo>
                    <a:pt x="1801564" y="4523624"/>
                  </a:lnTo>
                  <a:lnTo>
                    <a:pt x="1764030" y="4543106"/>
                  </a:lnTo>
                  <a:lnTo>
                    <a:pt x="1724980" y="4558800"/>
                  </a:lnTo>
                  <a:lnTo>
                    <a:pt x="1685463" y="4571074"/>
                  </a:lnTo>
                  <a:lnTo>
                    <a:pt x="1646530" y="4580294"/>
                  </a:lnTo>
                  <a:lnTo>
                    <a:pt x="1591523" y="4589201"/>
                  </a:lnTo>
                  <a:lnTo>
                    <a:pt x="1543741" y="4593299"/>
                  </a:lnTo>
                  <a:lnTo>
                    <a:pt x="1517649" y="4593971"/>
                  </a:lnTo>
                  <a:lnTo>
                    <a:pt x="1505988" y="4592795"/>
                  </a:lnTo>
                  <a:lnTo>
                    <a:pt x="1461097" y="4569163"/>
                  </a:lnTo>
                  <a:lnTo>
                    <a:pt x="1431720" y="4539256"/>
                  </a:lnTo>
                  <a:lnTo>
                    <a:pt x="1408648" y="4507151"/>
                  </a:lnTo>
                  <a:lnTo>
                    <a:pt x="1390626" y="4468907"/>
                  </a:lnTo>
                  <a:lnTo>
                    <a:pt x="1390874" y="4466021"/>
                  </a:lnTo>
                  <a:lnTo>
                    <a:pt x="1392610" y="4465363"/>
                  </a:lnTo>
                  <a:lnTo>
                    <a:pt x="1395922" y="4467210"/>
                  </a:lnTo>
                  <a:lnTo>
                    <a:pt x="1400898" y="4471835"/>
                  </a:lnTo>
                  <a:lnTo>
                    <a:pt x="1408983" y="4479278"/>
                  </a:lnTo>
                  <a:lnTo>
                    <a:pt x="1421211" y="4489240"/>
                  </a:lnTo>
                  <a:lnTo>
                    <a:pt x="1437059" y="4501492"/>
                  </a:lnTo>
                  <a:lnTo>
                    <a:pt x="1456000" y="4515805"/>
                  </a:lnTo>
                  <a:lnTo>
                    <a:pt x="1477510" y="4531951"/>
                  </a:lnTo>
                  <a:lnTo>
                    <a:pt x="1501063" y="4549699"/>
                  </a:lnTo>
                  <a:lnTo>
                    <a:pt x="1552196" y="4589088"/>
                  </a:lnTo>
                  <a:lnTo>
                    <a:pt x="1605197" y="4632142"/>
                  </a:lnTo>
                  <a:lnTo>
                    <a:pt x="1655863" y="4677028"/>
                  </a:lnTo>
                  <a:lnTo>
                    <a:pt x="1699992" y="4721914"/>
                  </a:lnTo>
                  <a:lnTo>
                    <a:pt x="1733381" y="4764968"/>
                  </a:lnTo>
                  <a:lnTo>
                    <a:pt x="1751826" y="4804359"/>
                  </a:lnTo>
                  <a:lnTo>
                    <a:pt x="1754132" y="4822109"/>
                  </a:lnTo>
                  <a:lnTo>
                    <a:pt x="1751126" y="4838255"/>
                  </a:lnTo>
                  <a:lnTo>
                    <a:pt x="1729529" y="4870926"/>
                  </a:lnTo>
                  <a:lnTo>
                    <a:pt x="1690421" y="4906649"/>
                  </a:lnTo>
                  <a:lnTo>
                    <a:pt x="1637304" y="4943595"/>
                  </a:lnTo>
                  <a:lnTo>
                    <a:pt x="1573679" y="4979929"/>
                  </a:lnTo>
                  <a:lnTo>
                    <a:pt x="1539022" y="4997295"/>
                  </a:lnTo>
                  <a:lnTo>
                    <a:pt x="1503051" y="5013821"/>
                  </a:lnTo>
                  <a:lnTo>
                    <a:pt x="1466204" y="5029279"/>
                  </a:lnTo>
                  <a:lnTo>
                    <a:pt x="1428920" y="5043439"/>
                  </a:lnTo>
                  <a:lnTo>
                    <a:pt x="1391636" y="5056072"/>
                  </a:lnTo>
                  <a:lnTo>
                    <a:pt x="1354789" y="5066950"/>
                  </a:lnTo>
                  <a:lnTo>
                    <a:pt x="1284161" y="5082523"/>
                  </a:lnTo>
                  <a:lnTo>
                    <a:pt x="1220538" y="5088326"/>
                  </a:lnTo>
                  <a:lnTo>
                    <a:pt x="1192447" y="5086991"/>
                  </a:lnTo>
                  <a:lnTo>
                    <a:pt x="1144503" y="5074343"/>
                  </a:lnTo>
                  <a:lnTo>
                    <a:pt x="1101117" y="5046617"/>
                  </a:lnTo>
                  <a:lnTo>
                    <a:pt x="1060708" y="5006188"/>
                  </a:lnTo>
                  <a:lnTo>
                    <a:pt x="1022927" y="4955989"/>
                  </a:lnTo>
                  <a:lnTo>
                    <a:pt x="987422" y="4898949"/>
                  </a:lnTo>
                  <a:lnTo>
                    <a:pt x="953844" y="4838002"/>
                  </a:lnTo>
                  <a:lnTo>
                    <a:pt x="921843" y="4776078"/>
                  </a:lnTo>
                  <a:lnTo>
                    <a:pt x="906324" y="4745665"/>
                  </a:lnTo>
                  <a:lnTo>
                    <a:pt x="891067" y="4716108"/>
                  </a:lnTo>
                  <a:lnTo>
                    <a:pt x="861168" y="4661024"/>
                  </a:lnTo>
                  <a:lnTo>
                    <a:pt x="831793" y="4613757"/>
                  </a:lnTo>
                  <a:lnTo>
                    <a:pt x="802747" y="4575520"/>
                  </a:lnTo>
                  <a:lnTo>
                    <a:pt x="788592" y="4556902"/>
                  </a:lnTo>
                  <a:lnTo>
                    <a:pt x="774729" y="4538254"/>
                  </a:lnTo>
                  <a:lnTo>
                    <a:pt x="761158" y="4519712"/>
                  </a:lnTo>
                  <a:lnTo>
                    <a:pt x="747878" y="4501414"/>
                  </a:lnTo>
                  <a:lnTo>
                    <a:pt x="734890" y="4483498"/>
                  </a:lnTo>
                  <a:lnTo>
                    <a:pt x="722194" y="4466101"/>
                  </a:lnTo>
                  <a:lnTo>
                    <a:pt x="697677" y="4433415"/>
                  </a:lnTo>
                  <a:lnTo>
                    <a:pt x="663091" y="4391713"/>
                  </a:lnTo>
                  <a:lnTo>
                    <a:pt x="631131" y="4362102"/>
                  </a:lnTo>
                  <a:lnTo>
                    <a:pt x="592606" y="4347843"/>
                  </a:lnTo>
                  <a:lnTo>
                    <a:pt x="583704" y="4349699"/>
                  </a:lnTo>
                  <a:lnTo>
                    <a:pt x="550937" y="4376242"/>
                  </a:lnTo>
                  <a:lnTo>
                    <a:pt x="524423" y="4409815"/>
                  </a:lnTo>
                  <a:lnTo>
                    <a:pt x="497033" y="4452242"/>
                  </a:lnTo>
                  <a:lnTo>
                    <a:pt x="471219" y="4500227"/>
                  </a:lnTo>
                  <a:lnTo>
                    <a:pt x="449433" y="4550471"/>
                  </a:lnTo>
                  <a:lnTo>
                    <a:pt x="434126" y="4599677"/>
                  </a:lnTo>
                  <a:lnTo>
                    <a:pt x="427749" y="4644546"/>
                  </a:lnTo>
                  <a:lnTo>
                    <a:pt x="428676" y="4664324"/>
                  </a:lnTo>
                  <a:lnTo>
                    <a:pt x="451593" y="4708085"/>
                  </a:lnTo>
                  <a:lnTo>
                    <a:pt x="512436" y="4720382"/>
                  </a:lnTo>
                  <a:lnTo>
                    <a:pt x="542285" y="4717253"/>
                  </a:lnTo>
                  <a:lnTo>
                    <a:pt x="613803" y="4702750"/>
                  </a:lnTo>
                  <a:lnTo>
                    <a:pt x="654509" y="4692293"/>
                  </a:lnTo>
                  <a:lnTo>
                    <a:pt x="697871" y="4680308"/>
                  </a:lnTo>
                  <a:lnTo>
                    <a:pt x="743408" y="4667255"/>
                  </a:lnTo>
                  <a:lnTo>
                    <a:pt x="790637" y="4653591"/>
                  </a:lnTo>
                  <a:lnTo>
                    <a:pt x="839077" y="4639775"/>
                  </a:lnTo>
                  <a:lnTo>
                    <a:pt x="888248" y="4626263"/>
                  </a:lnTo>
                  <a:lnTo>
                    <a:pt x="937666" y="4613515"/>
                  </a:lnTo>
                  <a:lnTo>
                    <a:pt x="986851" y="4601989"/>
                  </a:lnTo>
                  <a:lnTo>
                    <a:pt x="1035321" y="4592141"/>
                  </a:lnTo>
                  <a:lnTo>
                    <a:pt x="1082595" y="4584431"/>
                  </a:lnTo>
                  <a:lnTo>
                    <a:pt x="1128190" y="4579316"/>
                  </a:lnTo>
                  <a:lnTo>
                    <a:pt x="1171626" y="4577255"/>
                  </a:lnTo>
                  <a:lnTo>
                    <a:pt x="1212420" y="4578705"/>
                  </a:lnTo>
                  <a:lnTo>
                    <a:pt x="1284160" y="4593971"/>
                  </a:lnTo>
                  <a:lnTo>
                    <a:pt x="1349245" y="4627560"/>
                  </a:lnTo>
                  <a:lnTo>
                    <a:pt x="1382116" y="4650538"/>
                  </a:lnTo>
                  <a:lnTo>
                    <a:pt x="1414913" y="4677027"/>
                  </a:lnTo>
                  <a:lnTo>
                    <a:pt x="1447419" y="4706570"/>
                  </a:lnTo>
                  <a:lnTo>
                    <a:pt x="1479413" y="4738708"/>
                  </a:lnTo>
                  <a:lnTo>
                    <a:pt x="1510678" y="4772983"/>
                  </a:lnTo>
                  <a:lnTo>
                    <a:pt x="1540994" y="4808938"/>
                  </a:lnTo>
                  <a:lnTo>
                    <a:pt x="1570143" y="4846114"/>
                  </a:lnTo>
                  <a:lnTo>
                    <a:pt x="1597906" y="4884053"/>
                  </a:lnTo>
                  <a:lnTo>
                    <a:pt x="1624063" y="4922297"/>
                  </a:lnTo>
                  <a:lnTo>
                    <a:pt x="1648396" y="4960389"/>
                  </a:lnTo>
                  <a:lnTo>
                    <a:pt x="1670686" y="4997870"/>
                  </a:lnTo>
                  <a:lnTo>
                    <a:pt x="1690714" y="5034282"/>
                  </a:lnTo>
                  <a:lnTo>
                    <a:pt x="1708261" y="5069167"/>
                  </a:lnTo>
                  <a:lnTo>
                    <a:pt x="1735038" y="5132526"/>
                  </a:lnTo>
                  <a:lnTo>
                    <a:pt x="1749266" y="5184281"/>
                  </a:lnTo>
                  <a:lnTo>
                    <a:pt x="1751126" y="5204663"/>
                  </a:lnTo>
                  <a:lnTo>
                    <a:pt x="1748711" y="5221937"/>
                  </a:lnTo>
                  <a:lnTo>
                    <a:pt x="1715638" y="5262311"/>
                  </a:lnTo>
                  <a:lnTo>
                    <a:pt x="1676005" y="5281058"/>
                  </a:lnTo>
                  <a:lnTo>
                    <a:pt x="1625982" y="5294554"/>
                  </a:lnTo>
                  <a:lnTo>
                    <a:pt x="1568721" y="5303897"/>
                  </a:lnTo>
                  <a:lnTo>
                    <a:pt x="1507374" y="5310187"/>
                  </a:lnTo>
                  <a:lnTo>
                    <a:pt x="1445092" y="5314523"/>
                  </a:lnTo>
                  <a:lnTo>
                    <a:pt x="1385028" y="5318004"/>
                  </a:lnTo>
                  <a:lnTo>
                    <a:pt x="1356813" y="5319767"/>
                  </a:lnTo>
                  <a:lnTo>
                    <a:pt x="1330333" y="5321729"/>
                  </a:lnTo>
                  <a:lnTo>
                    <a:pt x="1305985" y="5324027"/>
                  </a:lnTo>
                  <a:lnTo>
                    <a:pt x="1284160" y="5326799"/>
                  </a:lnTo>
                  <a:lnTo>
                    <a:pt x="1263877" y="5329408"/>
                  </a:lnTo>
                  <a:lnTo>
                    <a:pt x="1243885" y="5331193"/>
                  </a:lnTo>
                  <a:lnTo>
                    <a:pt x="1224185" y="5332245"/>
                  </a:lnTo>
                  <a:lnTo>
                    <a:pt x="1204777" y="5332657"/>
                  </a:lnTo>
                  <a:lnTo>
                    <a:pt x="1185660" y="5332519"/>
                  </a:lnTo>
                  <a:lnTo>
                    <a:pt x="1130061" y="5329725"/>
                  </a:lnTo>
                  <a:lnTo>
                    <a:pt x="1077088" y="5325283"/>
                  </a:lnTo>
                  <a:lnTo>
                    <a:pt x="1060014" y="5323863"/>
                  </a:lnTo>
                  <a:lnTo>
                    <a:pt x="1043232" y="5322627"/>
                  </a:lnTo>
                  <a:lnTo>
                    <a:pt x="1026742" y="5321666"/>
                  </a:lnTo>
                  <a:lnTo>
                    <a:pt x="1010544" y="5321071"/>
                  </a:lnTo>
                  <a:lnTo>
                    <a:pt x="994637" y="5320934"/>
                  </a:lnTo>
                  <a:lnTo>
                    <a:pt x="979023" y="5321347"/>
                  </a:lnTo>
                  <a:lnTo>
                    <a:pt x="933932" y="5326799"/>
                  </a:lnTo>
                  <a:lnTo>
                    <a:pt x="894817" y="5340833"/>
                  </a:lnTo>
                  <a:lnTo>
                    <a:pt x="862663" y="5362152"/>
                  </a:lnTo>
                  <a:lnTo>
                    <a:pt x="833923" y="5387045"/>
                  </a:lnTo>
                  <a:lnTo>
                    <a:pt x="824488" y="5395496"/>
                  </a:lnTo>
                  <a:lnTo>
                    <a:pt x="794784" y="5419383"/>
                  </a:lnTo>
                  <a:lnTo>
                    <a:pt x="760219" y="5438186"/>
                  </a:lnTo>
                  <a:lnTo>
                    <a:pt x="717247" y="5448194"/>
                  </a:lnTo>
                  <a:lnTo>
                    <a:pt x="700443" y="5448935"/>
                  </a:lnTo>
                  <a:lnTo>
                    <a:pt x="682085" y="5447904"/>
                  </a:lnTo>
                  <a:lnTo>
                    <a:pt x="640818" y="5440347"/>
                  </a:lnTo>
                  <a:lnTo>
                    <a:pt x="594648" y="5426988"/>
                  </a:lnTo>
                  <a:lnTo>
                    <a:pt x="544976" y="5409660"/>
                  </a:lnTo>
                  <a:lnTo>
                    <a:pt x="493202" y="5390194"/>
                  </a:lnTo>
                  <a:lnTo>
                    <a:pt x="466964" y="5380232"/>
                  </a:lnTo>
                  <a:lnTo>
                    <a:pt x="440727" y="5370423"/>
                  </a:lnTo>
                  <a:lnTo>
                    <a:pt x="388952" y="5352179"/>
                  </a:lnTo>
                  <a:lnTo>
                    <a:pt x="339278" y="5337294"/>
                  </a:lnTo>
                  <a:lnTo>
                    <a:pt x="293105" y="5327599"/>
                  </a:lnTo>
                  <a:lnTo>
                    <a:pt x="251835" y="5324928"/>
                  </a:lnTo>
                  <a:lnTo>
                    <a:pt x="233476" y="5326799"/>
                  </a:lnTo>
                  <a:lnTo>
                    <a:pt x="184687" y="5341829"/>
                  </a:lnTo>
                  <a:lnTo>
                    <a:pt x="142595" y="5367373"/>
                  </a:lnTo>
                  <a:lnTo>
                    <a:pt x="106020" y="5401574"/>
                  </a:lnTo>
                  <a:lnTo>
                    <a:pt x="73778" y="5442578"/>
                  </a:lnTo>
                  <a:lnTo>
                    <a:pt x="44688" y="5488530"/>
                  </a:lnTo>
                  <a:lnTo>
                    <a:pt x="17569" y="5537573"/>
                  </a:lnTo>
                  <a:lnTo>
                    <a:pt x="8762" y="5554287"/>
                  </a:lnTo>
                  <a:lnTo>
                    <a:pt x="0" y="5571070"/>
                  </a:lnTo>
                </a:path>
              </a:pathLst>
            </a:custGeom>
            <a:ln w="9525" cmpd="sng">
              <a:solidFill>
                <a:srgbClr val="29E9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FFFF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Anisotropies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70997" y="1370737"/>
            <a:ext cx="3349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820545" algn="l"/>
              </a:tabLst>
            </a:pP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R</a:t>
            </a:r>
            <a:r>
              <a:rPr lang="nl-NL" baseline="-17283" dirty="0">
                <a:solidFill>
                  <a:srgbClr val="FFFF00"/>
                </a:solidFill>
                <a:latin typeface="Gill Sans"/>
                <a:cs typeface="Gill Sans"/>
              </a:rPr>
              <a:t>L </a:t>
            </a:r>
            <a:r>
              <a:rPr lang="nl-NL" spc="-465" baseline="-17283" dirty="0">
                <a:solidFill>
                  <a:srgbClr val="FFFF00"/>
                </a:solidFill>
                <a:latin typeface="Gill Sans"/>
                <a:cs typeface="Gill Sans"/>
              </a:rPr>
              <a:t> 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= </a:t>
            </a:r>
            <a:r>
              <a:rPr lang="nl-NL" dirty="0" err="1" smtClean="0">
                <a:solidFill>
                  <a:srgbClr val="FFFF00"/>
                </a:solidFill>
                <a:latin typeface="Gill Sans"/>
                <a:cs typeface="Gill Sans"/>
              </a:rPr>
              <a:t>kpc</a:t>
            </a:r>
            <a:r>
              <a:rPr lang="nl-NL" dirty="0" smtClean="0">
                <a:solidFill>
                  <a:srgbClr val="FFFF00"/>
                </a:solidFill>
                <a:latin typeface="Gill Sans"/>
                <a:cs typeface="Gill Sans"/>
              </a:rPr>
              <a:t> Z</a:t>
            </a:r>
            <a:r>
              <a:rPr lang="nl-NL" baseline="17283" dirty="0">
                <a:solidFill>
                  <a:srgbClr val="FFFF00"/>
                </a:solidFill>
                <a:latin typeface="Gill Sans"/>
                <a:cs typeface="Gill Sans"/>
              </a:rPr>
              <a:t>-1 </a:t>
            </a:r>
            <a:r>
              <a:rPr lang="nl-NL" spc="-465" baseline="17283" dirty="0">
                <a:solidFill>
                  <a:srgbClr val="FFFF00"/>
                </a:solidFill>
                <a:latin typeface="Gill Sans"/>
                <a:cs typeface="Gill Sans"/>
              </a:rPr>
              <a:t> 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(E / </a:t>
            </a:r>
            <a:r>
              <a:rPr lang="nl-NL" dirty="0" err="1">
                <a:solidFill>
                  <a:srgbClr val="FFFF00"/>
                </a:solidFill>
                <a:latin typeface="Gill Sans"/>
                <a:cs typeface="Gill Sans"/>
              </a:rPr>
              <a:t>EeV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) (B / </a:t>
            </a:r>
            <a:r>
              <a:rPr lang="nl-NL" spc="-5" dirty="0" err="1">
                <a:solidFill>
                  <a:srgbClr val="FFFF00"/>
                </a:solidFill>
                <a:latin typeface="Lucida Grande"/>
                <a:cs typeface="Lucida Grande"/>
              </a:rPr>
              <a:t>μ</a:t>
            </a:r>
            <a:r>
              <a:rPr lang="nl-NL" dirty="0" err="1">
                <a:solidFill>
                  <a:srgbClr val="FFFF00"/>
                </a:solidFill>
                <a:latin typeface="Gill Sans"/>
                <a:cs typeface="Gill Sans"/>
              </a:rPr>
              <a:t>G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)</a:t>
            </a:r>
            <a:r>
              <a:rPr lang="nl-NL" baseline="17283" dirty="0">
                <a:solidFill>
                  <a:srgbClr val="FFFF00"/>
                </a:solidFill>
                <a:latin typeface="Gill Sans"/>
                <a:cs typeface="Gill Sans"/>
              </a:rPr>
              <a:t>-</a:t>
            </a:r>
            <a:r>
              <a:rPr lang="nl-NL" baseline="17283" dirty="0" smtClean="0">
                <a:solidFill>
                  <a:srgbClr val="FFFF00"/>
                </a:solidFill>
                <a:latin typeface="Gill Sans"/>
                <a:cs typeface="Gill Sans"/>
              </a:rPr>
              <a:t>1</a:t>
            </a:r>
          </a:p>
          <a:p>
            <a:pPr>
              <a:tabLst>
                <a:tab pos="1820545" algn="l"/>
              </a:tabLst>
            </a:pPr>
            <a:r>
              <a:rPr lang="nl-NL" dirty="0" smtClean="0">
                <a:solidFill>
                  <a:srgbClr val="FFFF00"/>
                </a:solidFill>
                <a:latin typeface="Gill Sans"/>
                <a:cs typeface="Gill Sans"/>
              </a:rPr>
              <a:t>R</a:t>
            </a:r>
            <a:r>
              <a:rPr lang="nl-NL" baseline="-17283" dirty="0" smtClean="0">
                <a:solidFill>
                  <a:srgbClr val="FFFF00"/>
                </a:solidFill>
                <a:latin typeface="Gill Sans"/>
                <a:cs typeface="Gill Sans"/>
              </a:rPr>
              <a:t>L </a:t>
            </a:r>
            <a:r>
              <a:rPr lang="nl-NL" spc="-465" baseline="-17283" dirty="0" smtClean="0">
                <a:solidFill>
                  <a:srgbClr val="FFFF00"/>
                </a:solidFill>
                <a:latin typeface="Gill Sans"/>
                <a:cs typeface="Gill Sans"/>
              </a:rPr>
              <a:t> 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= </a:t>
            </a:r>
            <a:r>
              <a:rPr lang="nl-NL" dirty="0" err="1">
                <a:solidFill>
                  <a:srgbClr val="FFFF00"/>
                </a:solidFill>
                <a:latin typeface="Gill Sans"/>
                <a:cs typeface="Gill Sans"/>
              </a:rPr>
              <a:t>Mpc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 Z</a:t>
            </a:r>
            <a:r>
              <a:rPr lang="nl-NL" baseline="17283" dirty="0">
                <a:solidFill>
                  <a:srgbClr val="FFFF00"/>
                </a:solidFill>
                <a:latin typeface="Gill Sans"/>
                <a:cs typeface="Gill Sans"/>
              </a:rPr>
              <a:t>-1 </a:t>
            </a:r>
            <a:r>
              <a:rPr lang="nl-NL" spc="-465" baseline="17283" dirty="0">
                <a:solidFill>
                  <a:srgbClr val="FFFF00"/>
                </a:solidFill>
                <a:latin typeface="Gill Sans"/>
                <a:cs typeface="Gill Sans"/>
              </a:rPr>
              <a:t> 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(E / </a:t>
            </a:r>
            <a:r>
              <a:rPr lang="nl-NL" dirty="0" err="1">
                <a:solidFill>
                  <a:srgbClr val="FFFF00"/>
                </a:solidFill>
                <a:latin typeface="Gill Sans"/>
                <a:cs typeface="Gill Sans"/>
              </a:rPr>
              <a:t>EeV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) (B / </a:t>
            </a:r>
            <a:r>
              <a:rPr lang="nl-NL" dirty="0" err="1">
                <a:solidFill>
                  <a:srgbClr val="FFFF00"/>
                </a:solidFill>
                <a:latin typeface="Gill Sans"/>
                <a:cs typeface="Gill Sans"/>
              </a:rPr>
              <a:t>nG</a:t>
            </a:r>
            <a:r>
              <a:rPr lang="nl-NL" dirty="0">
                <a:solidFill>
                  <a:srgbClr val="FFFF00"/>
                </a:solidFill>
                <a:latin typeface="Gill Sans"/>
                <a:cs typeface="Gill Sans"/>
              </a:rPr>
              <a:t>)</a:t>
            </a:r>
            <a:r>
              <a:rPr lang="nl-NL" baseline="17283" dirty="0">
                <a:solidFill>
                  <a:srgbClr val="FFFF00"/>
                </a:solidFill>
                <a:latin typeface="Gill Sans"/>
                <a:cs typeface="Gill Sans"/>
              </a:rPr>
              <a:t>-1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326288" y="2025538"/>
            <a:ext cx="3226912" cy="1022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080" algn="ctr">
              <a:lnSpc>
                <a:spcPct val="108700"/>
              </a:lnSpc>
              <a:buNone/>
            </a:pPr>
            <a:r>
              <a:rPr lang="es-ES" sz="2800" spc="-70" dirty="0" err="1" smtClean="0">
                <a:solidFill>
                  <a:srgbClr val="00BEEF"/>
                </a:solidFill>
              </a:rPr>
              <a:t>Weak</a:t>
            </a:r>
            <a:r>
              <a:rPr lang="es-ES" sz="2800" spc="-70" dirty="0" smtClean="0">
                <a:solidFill>
                  <a:srgbClr val="00BEEF"/>
                </a:solidFill>
              </a:rPr>
              <a:t> </a:t>
            </a:r>
            <a:r>
              <a:rPr lang="es-ES" sz="2800" dirty="0" err="1" smtClean="0">
                <a:solidFill>
                  <a:srgbClr val="00BEEF"/>
                </a:solidFill>
              </a:rPr>
              <a:t>deflection</a:t>
            </a:r>
            <a:r>
              <a:rPr lang="es-ES" sz="2800" dirty="0" smtClean="0">
                <a:solidFill>
                  <a:srgbClr val="00BEEF"/>
                </a:solidFill>
              </a:rPr>
              <a:t> </a:t>
            </a:r>
            <a:endParaRPr lang="es-ES" sz="2800" dirty="0">
              <a:solidFill>
                <a:srgbClr val="00BEEF"/>
              </a:solidFill>
            </a:endParaRPr>
          </a:p>
          <a:p>
            <a:pPr marL="365125" marR="5080" indent="0" algn="ctr">
              <a:lnSpc>
                <a:spcPct val="108700"/>
              </a:lnSpc>
              <a:buNone/>
            </a:pPr>
            <a:r>
              <a:rPr lang="es-ES" sz="2800" dirty="0">
                <a:solidFill>
                  <a:srgbClr val="00BEEF"/>
                </a:solidFill>
              </a:rPr>
              <a:t>E &gt; </a:t>
            </a:r>
            <a:r>
              <a:rPr lang="es-ES" sz="2800" dirty="0" smtClean="0">
                <a:solidFill>
                  <a:srgbClr val="00BEEF"/>
                </a:solidFill>
              </a:rPr>
              <a:t>10</a:t>
            </a:r>
            <a:r>
              <a:rPr lang="es-ES" sz="2800" baseline="18518" dirty="0" smtClean="0">
                <a:solidFill>
                  <a:srgbClr val="00BEEF"/>
                </a:solidFill>
                <a:latin typeface="Gill Sans"/>
                <a:cs typeface="Gill Sans"/>
              </a:rPr>
              <a:t>19 </a:t>
            </a:r>
            <a:r>
              <a:rPr lang="es-ES" sz="2800" dirty="0" smtClean="0">
                <a:solidFill>
                  <a:srgbClr val="00BEEF"/>
                </a:solidFill>
              </a:rPr>
              <a:t>eV</a:t>
            </a:r>
            <a:endParaRPr lang="es-ES" sz="2800" dirty="0">
              <a:solidFill>
                <a:srgbClr val="00BEEF"/>
              </a:solidFill>
              <a:latin typeface="Gill Sans"/>
              <a:cs typeface="Gill Sans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4726747" y="3715475"/>
            <a:ext cx="3136427" cy="931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7980" indent="0" algn="ctr">
              <a:lnSpc>
                <a:spcPts val="3200"/>
              </a:lnSpc>
              <a:buNone/>
            </a:pPr>
            <a:r>
              <a:rPr lang="es-ES" sz="2800" dirty="0" err="1" smtClean="0">
                <a:solidFill>
                  <a:srgbClr val="29E900"/>
                </a:solidFill>
              </a:rPr>
              <a:t>Strong</a:t>
            </a:r>
            <a:r>
              <a:rPr lang="es-ES" sz="2800" dirty="0" smtClean="0">
                <a:solidFill>
                  <a:srgbClr val="29E900"/>
                </a:solidFill>
              </a:rPr>
              <a:t> </a:t>
            </a:r>
            <a:r>
              <a:rPr lang="es-ES" sz="2800" dirty="0" err="1" smtClean="0">
                <a:solidFill>
                  <a:srgbClr val="29E900"/>
                </a:solidFill>
              </a:rPr>
              <a:t>deflection</a:t>
            </a:r>
            <a:endParaRPr lang="es-ES" sz="2800" dirty="0">
              <a:solidFill>
                <a:srgbClr val="29E900"/>
              </a:solidFill>
            </a:endParaRPr>
          </a:p>
          <a:p>
            <a:pPr marL="347980" indent="0" algn="ctr">
              <a:lnSpc>
                <a:spcPts val="3200"/>
              </a:lnSpc>
              <a:buNone/>
            </a:pPr>
            <a:r>
              <a:rPr lang="es-ES" sz="2800" dirty="0">
                <a:solidFill>
                  <a:srgbClr val="29E900"/>
                </a:solidFill>
              </a:rPr>
              <a:t>E &lt; </a:t>
            </a:r>
            <a:r>
              <a:rPr lang="es-ES" sz="2800" dirty="0" smtClean="0">
                <a:solidFill>
                  <a:srgbClr val="29E900"/>
                </a:solidFill>
              </a:rPr>
              <a:t>1</a:t>
            </a:r>
            <a:r>
              <a:rPr lang="es-ES" sz="2800" spc="-5" dirty="0" smtClean="0">
                <a:solidFill>
                  <a:srgbClr val="29E900"/>
                </a:solidFill>
              </a:rPr>
              <a:t>0</a:t>
            </a:r>
            <a:r>
              <a:rPr lang="es-ES" sz="2800" baseline="18518" dirty="0" smtClean="0">
                <a:solidFill>
                  <a:srgbClr val="29E900"/>
                </a:solidFill>
                <a:cs typeface="Gill Sans"/>
              </a:rPr>
              <a:t>18 </a:t>
            </a:r>
            <a:r>
              <a:rPr lang="es-ES" sz="2800" dirty="0" smtClean="0">
                <a:solidFill>
                  <a:srgbClr val="29E900"/>
                </a:solidFill>
              </a:rPr>
              <a:t>eV</a:t>
            </a:r>
            <a:endParaRPr lang="es-ES" sz="2800" dirty="0">
              <a:solidFill>
                <a:srgbClr val="29E900"/>
              </a:solidFill>
              <a:cs typeface="Gill Sans"/>
            </a:endParaRPr>
          </a:p>
        </p:txBody>
      </p:sp>
      <p:sp>
        <p:nvSpPr>
          <p:cNvPr id="97" name="object 17"/>
          <p:cNvSpPr/>
          <p:nvPr/>
        </p:nvSpPr>
        <p:spPr>
          <a:xfrm>
            <a:off x="7438836" y="1"/>
            <a:ext cx="1710175" cy="16657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srgbClr val="FFFF00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/>
              <a:pPr/>
              <a:t>5</a:t>
            </a:fld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/>
              <a:t>F. Arqueros</a:t>
            </a:r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XXX IWHEP Protvino 2014</a:t>
            </a:r>
            <a:endParaRPr lang="es-ES_tradnl"/>
          </a:p>
        </p:txBody>
      </p:sp>
      <p:sp>
        <p:nvSpPr>
          <p:cNvPr id="21" name="object 14"/>
          <p:cNvSpPr txBox="1"/>
          <p:nvPr/>
        </p:nvSpPr>
        <p:spPr>
          <a:xfrm>
            <a:off x="5663709" y="3183814"/>
            <a:ext cx="74168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s-ES_tradnl" sz="2800" spc="-30" dirty="0" smtClean="0">
                <a:solidFill>
                  <a:srgbClr val="00BEEF"/>
                </a:solidFill>
                <a:latin typeface="Lucida Grande"/>
                <a:cs typeface="Lucida Grande"/>
              </a:rPr>
              <a:t>p</a:t>
            </a:r>
            <a:endParaRPr sz="2800" dirty="0">
              <a:solidFill>
                <a:srgbClr val="00BEEF"/>
              </a:solidFill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1468026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6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The ankle (GCR/EGCR </a:t>
            </a:r>
            <a:r>
              <a:rPr lang="en-GB" sz="4800" b="1" dirty="0" smtClean="0">
                <a:solidFill>
                  <a:srgbClr val="FFFF00"/>
                </a:solidFill>
              </a:rPr>
              <a:t>transition?)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144" y="1125304"/>
            <a:ext cx="3636010" cy="305816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6866" y="1133923"/>
            <a:ext cx="3733800" cy="316484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855" y="4100647"/>
            <a:ext cx="2813428" cy="2306316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4697" y="4183464"/>
            <a:ext cx="1484654" cy="2324608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247300" y="4773026"/>
            <a:ext cx="1096290" cy="307777"/>
          </a:xfrm>
          <a:prstGeom prst="rect">
            <a:avLst/>
          </a:prstGeom>
          <a:solidFill>
            <a:srgbClr val="00009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Protons only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2296855" y="5192211"/>
            <a:ext cx="1616935" cy="307777"/>
          </a:xfrm>
          <a:prstGeom prst="rect">
            <a:avLst/>
          </a:prstGeom>
          <a:solidFill>
            <a:srgbClr val="00009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FFFF00"/>
                </a:solidFill>
              </a:rPr>
              <a:t>Mixed composition</a:t>
            </a:r>
          </a:p>
        </p:txBody>
      </p:sp>
      <p:sp>
        <p:nvSpPr>
          <p:cNvPr id="13" name="Rectángulo 12"/>
          <p:cNvSpPr/>
          <p:nvPr/>
        </p:nvSpPr>
        <p:spPr>
          <a:xfrm rot="16200000">
            <a:off x="-313613" y="4989335"/>
            <a:ext cx="1616935" cy="27699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Relative Abundances</a:t>
            </a:r>
          </a:p>
        </p:txBody>
      </p:sp>
      <p:sp>
        <p:nvSpPr>
          <p:cNvPr id="14" name="Rectángulo 13"/>
          <p:cNvSpPr/>
          <p:nvPr/>
        </p:nvSpPr>
        <p:spPr>
          <a:xfrm rot="16200000">
            <a:off x="3437730" y="5053711"/>
            <a:ext cx="1616935" cy="27699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Relative Abundances</a:t>
            </a:r>
          </a:p>
        </p:txBody>
      </p:sp>
      <p:grpSp>
        <p:nvGrpSpPr>
          <p:cNvPr id="4" name="Agrupar 3"/>
          <p:cNvGrpSpPr/>
          <p:nvPr/>
        </p:nvGrpSpPr>
        <p:grpSpPr>
          <a:xfrm>
            <a:off x="1838007" y="1219875"/>
            <a:ext cx="1139635" cy="886325"/>
            <a:chOff x="5976440" y="1996994"/>
            <a:chExt cx="1139635" cy="886325"/>
          </a:xfrm>
        </p:grpSpPr>
        <p:sp>
          <p:nvSpPr>
            <p:cNvPr id="16" name="Flecha a la derecha con muesca 15"/>
            <p:cNvSpPr/>
            <p:nvPr/>
          </p:nvSpPr>
          <p:spPr>
            <a:xfrm rot="7681593">
              <a:off x="5885946" y="2269691"/>
              <a:ext cx="704122" cy="523134"/>
            </a:xfrm>
            <a:prstGeom prst="notchedRightArrow">
              <a:avLst/>
            </a:prstGeom>
            <a:solidFill>
              <a:srgbClr val="00009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ángulo 14"/>
            <p:cNvSpPr/>
            <p:nvPr/>
          </p:nvSpPr>
          <p:spPr>
            <a:xfrm rot="19738066">
              <a:off x="6227941" y="1996994"/>
              <a:ext cx="888134" cy="461665"/>
            </a:xfrm>
            <a:prstGeom prst="rect">
              <a:avLst/>
            </a:prstGeom>
            <a:solidFill>
              <a:srgbClr val="000090"/>
            </a:solidFill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rgbClr val="FFFF00"/>
                  </a:solidFill>
                </a:rPr>
                <a:t>Ankle</a:t>
              </a:r>
              <a:endParaRPr lang="en-US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8" name="Rectángulo 17"/>
          <p:cNvSpPr/>
          <p:nvPr/>
        </p:nvSpPr>
        <p:spPr>
          <a:xfrm>
            <a:off x="7209414" y="1262840"/>
            <a:ext cx="12857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D. Allard et al.  </a:t>
            </a:r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9" name="Marcador de pie de pá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42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7</a:t>
            </a:fld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283069" y="1442534"/>
            <a:ext cx="581446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&gt; 500 Collaborators from 19 countries </a:t>
            </a:r>
            <a:endParaRPr lang="en-US" sz="28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43794" y="51072"/>
            <a:ext cx="9072833" cy="830997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</a:rPr>
              <a:t>The Pierre Auger collaboration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170" y="2323352"/>
            <a:ext cx="7340600" cy="354330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359768" y="6094740"/>
            <a:ext cx="14136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000090"/>
                </a:solidFill>
              </a:rPr>
              <a:t>* associate members</a:t>
            </a:r>
            <a:endParaRPr lang="en-US" sz="1100" dirty="0">
              <a:solidFill>
                <a:srgbClr val="000090"/>
              </a:solidFill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2" name="object 19"/>
          <p:cNvSpPr>
            <a:spLocks noChangeAspect="1"/>
          </p:cNvSpPr>
          <p:nvPr/>
        </p:nvSpPr>
        <p:spPr>
          <a:xfrm>
            <a:off x="8541278" y="126755"/>
            <a:ext cx="525448" cy="6800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Estrella de 5 puntas 5"/>
          <p:cNvSpPr>
            <a:spLocks noChangeAspect="1"/>
          </p:cNvSpPr>
          <p:nvPr/>
        </p:nvSpPr>
        <p:spPr>
          <a:xfrm>
            <a:off x="3156486" y="5203843"/>
            <a:ext cx="90785" cy="90414"/>
          </a:xfrm>
          <a:prstGeom prst="star5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7"/>
          <p:cNvSpPr/>
          <p:nvPr/>
        </p:nvSpPr>
        <p:spPr>
          <a:xfrm>
            <a:off x="302523" y="1294336"/>
            <a:ext cx="1814045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Argentina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Australia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Brazil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Croatia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Czech Rep.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France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Germany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Italy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Mexico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Netherlands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Poland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Portugal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Slovenia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Spain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United Kingdom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USA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Bolivia*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Romania*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Vietnam*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1935302" y="5361704"/>
            <a:ext cx="10976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Pierre Auger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Observatory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V="1">
            <a:off x="2951379" y="5266849"/>
            <a:ext cx="219129" cy="204088"/>
          </a:xfrm>
          <a:prstGeom prst="straightConnector1">
            <a:avLst/>
          </a:prstGeom>
          <a:ln w="12700" cmpd="sng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278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 contrast="7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8276" y="207374"/>
            <a:ext cx="7000875" cy="63252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/>
          <a:srcRect l="25076" t="15779" r="1549" b="3905"/>
          <a:stretch/>
        </p:blipFill>
        <p:spPr>
          <a:xfrm>
            <a:off x="4703238" y="1838775"/>
            <a:ext cx="2113706" cy="1735241"/>
          </a:xfrm>
          <a:prstGeom prst="rect">
            <a:avLst/>
          </a:prstGeom>
        </p:spPr>
      </p:pic>
      <p:cxnSp>
        <p:nvCxnSpPr>
          <p:cNvPr id="62" name="Conector recto de flecha 61"/>
          <p:cNvCxnSpPr/>
          <p:nvPr/>
        </p:nvCxnSpPr>
        <p:spPr>
          <a:xfrm flipH="1">
            <a:off x="6702971" y="1077757"/>
            <a:ext cx="805520" cy="842429"/>
          </a:xfrm>
          <a:prstGeom prst="straightConnector1">
            <a:avLst/>
          </a:prstGeom>
          <a:ln w="1905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ángulo 80"/>
          <p:cNvSpPr/>
          <p:nvPr/>
        </p:nvSpPr>
        <p:spPr>
          <a:xfrm>
            <a:off x="113970" y="86228"/>
            <a:ext cx="4379676" cy="523220"/>
          </a:xfrm>
          <a:prstGeom prst="rect">
            <a:avLst/>
          </a:prstGeom>
          <a:solidFill>
            <a:srgbClr val="000090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FF00"/>
                </a:solidFill>
                <a:latin typeface="Tahoma" pitchFamily="34" charset="0"/>
              </a:rPr>
              <a:t>Surface Detector SD</a:t>
            </a:r>
            <a:endParaRPr lang="en-US" sz="28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8</a:t>
            </a:fld>
            <a:endParaRPr lang="es-ES_tradnl">
              <a:solidFill>
                <a:srgbClr val="000090"/>
              </a:solidFill>
            </a:endParaRPr>
          </a:p>
        </p:txBody>
      </p:sp>
      <p:cxnSp>
        <p:nvCxnSpPr>
          <p:cNvPr id="41" name="Conector recto de flecha 40"/>
          <p:cNvCxnSpPr/>
          <p:nvPr/>
        </p:nvCxnSpPr>
        <p:spPr>
          <a:xfrm>
            <a:off x="2170805" y="1829849"/>
            <a:ext cx="751026" cy="563684"/>
          </a:xfrm>
          <a:prstGeom prst="straightConnector1">
            <a:avLst/>
          </a:prstGeom>
          <a:ln w="19050" cmpd="sng">
            <a:solidFill>
              <a:srgbClr val="00009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uadroTexto 44"/>
          <p:cNvSpPr txBox="1"/>
          <p:nvPr/>
        </p:nvSpPr>
        <p:spPr>
          <a:xfrm>
            <a:off x="1443682" y="998852"/>
            <a:ext cx="14542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AMIGA</a:t>
            </a:r>
          </a:p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Infill grid and </a:t>
            </a:r>
          </a:p>
          <a:p>
            <a:pPr algn="ctr"/>
            <a:r>
              <a:rPr lang="en-US" sz="1600" dirty="0" err="1" smtClean="0">
                <a:solidFill>
                  <a:srgbClr val="000090"/>
                </a:solidFill>
              </a:rPr>
              <a:t>muon</a:t>
            </a:r>
            <a:r>
              <a:rPr lang="en-US" sz="1600" dirty="0" smtClean="0">
                <a:solidFill>
                  <a:srgbClr val="000090"/>
                </a:solidFill>
              </a:rPr>
              <a:t> counters</a:t>
            </a:r>
            <a:endParaRPr lang="en-US" sz="1600" dirty="0">
              <a:solidFill>
                <a:srgbClr val="000090"/>
              </a:solidFill>
            </a:endParaRP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218240" y="65028"/>
            <a:ext cx="2507005" cy="788973"/>
          </a:xfrm>
          <a:prstGeom prst="rect">
            <a:avLst/>
          </a:prstGeom>
          <a:solidFill>
            <a:srgbClr val="FFFF00"/>
          </a:solidFill>
          <a:ln w="28575" cmpd="sng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SD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1660 water </a:t>
            </a:r>
            <a:r>
              <a:rPr lang="en-US" sz="1600" kern="1200" dirty="0" err="1" smtClean="0">
                <a:solidFill>
                  <a:srgbClr val="000090"/>
                </a:solidFill>
                <a:latin typeface="Lucida Grande"/>
                <a:ea typeface="Lucida Grande"/>
                <a:cs typeface="Lucida Grande"/>
              </a:rPr>
              <a:t>Č</a:t>
            </a:r>
            <a:r>
              <a:rPr lang="en-US" sz="1600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-light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1.5 </a:t>
            </a:r>
            <a:r>
              <a:rPr lang="en-US" sz="1600" kern="1200" dirty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km </a:t>
            </a:r>
            <a:r>
              <a:rPr lang="en-US" sz="1600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spacing</a:t>
            </a:r>
            <a:r>
              <a:rPr lang="en-US" sz="1600" dirty="0" smtClean="0">
                <a:solidFill>
                  <a:srgbClr val="000090"/>
                </a:solidFill>
                <a:latin typeface="Tahoma" pitchFamily="34" charset="0"/>
              </a:rPr>
              <a:t>; </a:t>
            </a:r>
            <a:r>
              <a:rPr lang="en-US" sz="1600" kern="1200" dirty="0" smtClean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3000 </a:t>
            </a:r>
            <a:r>
              <a:rPr lang="en-US" sz="1600" kern="1200" dirty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km</a:t>
            </a:r>
            <a:r>
              <a:rPr lang="en-US" sz="1600" kern="1200" baseline="30000" dirty="0">
                <a:solidFill>
                  <a:srgbClr val="000090"/>
                </a:solidFill>
                <a:latin typeface="Tahoma" pitchFamily="34" charset="0"/>
                <a:ea typeface="+mn-ea"/>
                <a:cs typeface="+mn-cs"/>
              </a:rPr>
              <a:t>2</a:t>
            </a:r>
            <a:endParaRPr lang="en-US" sz="1600" kern="1200" dirty="0">
              <a:solidFill>
                <a:srgbClr val="000090"/>
              </a:solidFill>
              <a:latin typeface="Tahoma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51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C70F7-D7C9-5D4B-B1C9-A7502BB1DD81}" type="slidenum">
              <a:rPr lang="es-ES_tradnl" smtClean="0">
                <a:solidFill>
                  <a:srgbClr val="000090"/>
                </a:solidFill>
              </a:rPr>
              <a:pPr/>
              <a:t>9</a:t>
            </a:fld>
            <a:endParaRPr lang="es-ES_tradnl">
              <a:solidFill>
                <a:srgbClr val="00009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71500"/>
            <a:ext cx="7759700" cy="5702300"/>
          </a:xfrm>
          <a:prstGeom prst="rect">
            <a:avLst/>
          </a:prstGeom>
        </p:spPr>
      </p:pic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F. Arqueros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>
                <a:solidFill>
                  <a:srgbClr val="000090"/>
                </a:solidFill>
              </a:rPr>
              <a:t>XXX IWHEP Protvino 2014</a:t>
            </a:r>
            <a:endParaRPr lang="es-ES_tradnl">
              <a:solidFill>
                <a:srgbClr val="000090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044482" y="2210509"/>
            <a:ext cx="1261349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90"/>
                </a:solidFill>
                <a:latin typeface="Tahoma" pitchFamily="34" charset="0"/>
              </a:rPr>
              <a:t>3000 km</a:t>
            </a:r>
            <a:r>
              <a:rPr lang="en-US" sz="2000" baseline="30000" dirty="0">
                <a:solidFill>
                  <a:srgbClr val="000090"/>
                </a:solidFill>
                <a:latin typeface="Tahoma" pitchFamily="34" charset="0"/>
              </a:rPr>
              <a:t>2</a:t>
            </a:r>
            <a:endParaRPr lang="en-US" sz="2000" dirty="0">
              <a:solidFill>
                <a:srgbClr val="00009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191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r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41940</TotalTime>
  <Words>1169</Words>
  <Application>Microsoft Macintosh PowerPoint</Application>
  <PresentationFormat>Presentación en pantalla (4:3)</PresentationFormat>
  <Paragraphs>345</Paragraphs>
  <Slides>30</Slides>
  <Notes>5</Notes>
  <HiddenSlides>0</HiddenSlides>
  <MMClips>0</MMClips>
  <ScaleCrop>false</ScaleCrop>
  <HeadingPairs>
    <vt:vector size="6" baseType="variant">
      <vt:variant>
        <vt:lpstr>Tema</vt:lpstr>
      </vt:variant>
      <vt:variant>
        <vt:i4>4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5" baseType="lpstr">
      <vt:lpstr>Tema de Office</vt:lpstr>
      <vt:lpstr>1_Tema de Office</vt:lpstr>
      <vt:lpstr>2_Tema de Office</vt:lpstr>
      <vt:lpstr>3_Tema de Office</vt:lpstr>
      <vt:lpstr>EcuaciÛn</vt:lpstr>
      <vt:lpstr>The Pierre Auger Observatory:  latest results and future prospects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The Pierre Auger Observatory: A brilliant future</vt:lpstr>
    </vt:vector>
  </TitlesOfParts>
  <Manager/>
  <Company>UCM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 IWHEP </dc:title>
  <dc:subject/>
  <dc:creator>Fernando Arqueros</dc:creator>
  <cp:keywords/>
  <dc:description/>
  <cp:lastModifiedBy>Fernando Arqueros</cp:lastModifiedBy>
  <cp:revision>706</cp:revision>
  <dcterms:created xsi:type="dcterms:W3CDTF">2011-02-09T09:15:40Z</dcterms:created>
  <dcterms:modified xsi:type="dcterms:W3CDTF">2014-06-26T06:03:42Z</dcterms:modified>
  <cp:category/>
</cp:coreProperties>
</file>